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A803-E03F-48DB-8871-8E568840F75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64E0-E21B-49DC-8F05-5137677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6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A803-E03F-48DB-8871-8E568840F75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64E0-E21B-49DC-8F05-5137677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8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A803-E03F-48DB-8871-8E568840F75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64E0-E21B-49DC-8F05-5137677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8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A803-E03F-48DB-8871-8E568840F75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64E0-E21B-49DC-8F05-5137677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4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A803-E03F-48DB-8871-8E568840F75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64E0-E21B-49DC-8F05-5137677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A803-E03F-48DB-8871-8E568840F75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64E0-E21B-49DC-8F05-5137677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0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A803-E03F-48DB-8871-8E568840F75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64E0-E21B-49DC-8F05-5137677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8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A803-E03F-48DB-8871-8E568840F75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64E0-E21B-49DC-8F05-5137677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A803-E03F-48DB-8871-8E568840F75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64E0-E21B-49DC-8F05-5137677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4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A803-E03F-48DB-8871-8E568840F75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64E0-E21B-49DC-8F05-5137677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5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A803-E03F-48DB-8871-8E568840F75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64E0-E21B-49DC-8F05-5137677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4A803-E03F-48DB-8871-8E568840F75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E64E0-E21B-49DC-8F05-5137677B8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5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Thực</a:t>
            </a:r>
            <a: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hành</a:t>
            </a:r>
            <a: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vật</a:t>
            </a:r>
            <a: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lý</a:t>
            </a:r>
            <a: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 1</a:t>
            </a:r>
            <a:endParaRPr lang="en-US" dirty="0">
              <a:solidFill>
                <a:srgbClr val="FF0000"/>
              </a:solidFill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52400"/>
            <a:ext cx="891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LÝ THUYẾT SAI SỐ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891064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ngẫu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ngẫu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2766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962400"/>
            <a:ext cx="8686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cẩn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do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891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cụ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33400"/>
            <a:ext cx="883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505652"/>
              </p:ext>
            </p:extLst>
          </p:nvPr>
        </p:nvGraphicFramePr>
        <p:xfrm>
          <a:off x="3429000" y="2302329"/>
          <a:ext cx="2057400" cy="440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066800" imgH="228600" progId="Equation.3">
                  <p:embed/>
                </p:oleObj>
              </mc:Choice>
              <mc:Fallback>
                <p:oleObj name="Equation" r:id="rId3" imgW="106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302329"/>
                        <a:ext cx="2057400" cy="4408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2895600"/>
            <a:ext cx="868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δ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3886200"/>
            <a:ext cx="861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669230"/>
              </p:ext>
            </p:extLst>
          </p:nvPr>
        </p:nvGraphicFramePr>
        <p:xfrm>
          <a:off x="3276600" y="4683204"/>
          <a:ext cx="2304487" cy="422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244600" imgH="228600" progId="Equation.3">
                  <p:embed/>
                </p:oleObj>
              </mc:Choice>
              <mc:Fallback>
                <p:oleObj name="Equation" r:id="rId5" imgW="1244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83204"/>
                        <a:ext cx="2304487" cy="4221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52578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δ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α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0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ngẫu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537865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tiếp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0668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1887141"/>
            <a:ext cx="8839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Times" pitchFamily="18" charset="0"/>
              </a:rPr>
              <a:t>Gỉa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sử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đại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lượng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cần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đo</a:t>
            </a:r>
            <a:r>
              <a:rPr lang="en-US" sz="2400" dirty="0">
                <a:latin typeface="Times" pitchFamily="18" charset="0"/>
              </a:rPr>
              <a:t> F </a:t>
            </a:r>
            <a:r>
              <a:rPr lang="en-US" sz="2400" dirty="0" err="1">
                <a:latin typeface="Times" pitchFamily="18" charset="0"/>
              </a:rPr>
              <a:t>có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giá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trị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chính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xác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là</a:t>
            </a:r>
            <a:r>
              <a:rPr lang="en-US" sz="2400" dirty="0">
                <a:latin typeface="Times" pitchFamily="18" charset="0"/>
              </a:rPr>
              <a:t> A. </a:t>
            </a:r>
            <a:r>
              <a:rPr lang="en-US" sz="2400" dirty="0" err="1">
                <a:latin typeface="Times" pitchFamily="18" charset="0"/>
              </a:rPr>
              <a:t>Nếu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trực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tiếp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đại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lượng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này</a:t>
            </a:r>
            <a:r>
              <a:rPr lang="en-US" sz="2400" dirty="0">
                <a:latin typeface="Times" pitchFamily="18" charset="0"/>
              </a:rPr>
              <a:t> n </a:t>
            </a:r>
            <a:r>
              <a:rPr lang="en-US" sz="2400" dirty="0" err="1">
                <a:latin typeface="Times" pitchFamily="18" charset="0"/>
              </a:rPr>
              <a:t>lần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trong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cùng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điều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kiện</a:t>
            </a:r>
            <a:r>
              <a:rPr lang="en-US" sz="2400" dirty="0">
                <a:latin typeface="Times" pitchFamily="18" charset="0"/>
              </a:rPr>
              <a:t>, ta </a:t>
            </a:r>
            <a:r>
              <a:rPr lang="en-US" sz="2400" dirty="0" err="1">
                <a:latin typeface="Times" pitchFamily="18" charset="0"/>
              </a:rPr>
              <a:t>sẽ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nhận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được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các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giá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trị</a:t>
            </a:r>
            <a:r>
              <a:rPr lang="en-US" sz="2400" dirty="0">
                <a:latin typeface="Times" pitchFamily="18" charset="0"/>
              </a:rPr>
              <a:t> A</a:t>
            </a:r>
            <a:r>
              <a:rPr lang="en-US" sz="2400" baseline="-25000" dirty="0">
                <a:latin typeface="Times" pitchFamily="18" charset="0"/>
              </a:rPr>
              <a:t>1</a:t>
            </a:r>
            <a:r>
              <a:rPr lang="en-US" sz="2400" dirty="0">
                <a:latin typeface="Times" pitchFamily="18" charset="0"/>
              </a:rPr>
              <a:t>, A</a:t>
            </a:r>
            <a:r>
              <a:rPr lang="en-US" sz="2400" baseline="-25000" dirty="0">
                <a:latin typeface="Times" pitchFamily="18" charset="0"/>
              </a:rPr>
              <a:t>2</a:t>
            </a:r>
            <a:r>
              <a:rPr lang="en-US" sz="2400" dirty="0">
                <a:latin typeface="Times" pitchFamily="18" charset="0"/>
              </a:rPr>
              <a:t>, A</a:t>
            </a:r>
            <a:r>
              <a:rPr lang="en-US" sz="2400" baseline="-25000" dirty="0">
                <a:latin typeface="Times" pitchFamily="18" charset="0"/>
              </a:rPr>
              <a:t>3</a:t>
            </a:r>
            <a:r>
              <a:rPr lang="en-US" sz="2400" dirty="0">
                <a:latin typeface="Times" pitchFamily="18" charset="0"/>
              </a:rPr>
              <a:t>,…,A</a:t>
            </a:r>
            <a:r>
              <a:rPr lang="en-US" sz="2400" baseline="-25000" dirty="0">
                <a:latin typeface="Times" pitchFamily="18" charset="0"/>
              </a:rPr>
              <a:t>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nói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chung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khác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với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giá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trị</a:t>
            </a:r>
            <a:r>
              <a:rPr lang="en-US" sz="2400" dirty="0">
                <a:latin typeface="Times" pitchFamily="18" charset="0"/>
              </a:rPr>
              <a:t> A, </a:t>
            </a:r>
            <a:r>
              <a:rPr lang="en-US" sz="2400" dirty="0" err="1">
                <a:latin typeface="Times" pitchFamily="18" charset="0"/>
              </a:rPr>
              <a:t>nghĩa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là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mỗi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lần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đều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có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sai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số</a:t>
            </a:r>
            <a:r>
              <a:rPr lang="en-US" sz="2400" dirty="0">
                <a:latin typeface="Times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95" y="3457184"/>
            <a:ext cx="6922551" cy="340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6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52400"/>
            <a:ext cx="899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" pitchFamily="18" charset="0"/>
              </a:rPr>
              <a:t>Sai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số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tuyệt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đối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của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phép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được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xác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định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bằng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tổng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số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học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của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sai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số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trung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bình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của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tất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cả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các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lần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và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sai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số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dụng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cụ</a:t>
            </a:r>
            <a:r>
              <a:rPr lang="en-US" sz="2400" dirty="0">
                <a:latin typeface="Times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363239"/>
              </p:ext>
            </p:extLst>
          </p:nvPr>
        </p:nvGraphicFramePr>
        <p:xfrm>
          <a:off x="3886199" y="1131808"/>
          <a:ext cx="1804177" cy="46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990170" imgH="253890" progId="Equation.3">
                  <p:embed/>
                </p:oleObj>
              </mc:Choice>
              <mc:Fallback>
                <p:oleObj name="Equation" r:id="rId3" imgW="99017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99" y="1131808"/>
                        <a:ext cx="1804177" cy="468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1676400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" pitchFamily="18" charset="0"/>
              </a:rPr>
              <a:t>Như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vậy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giá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trị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của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đại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lượng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cần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được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viết</a:t>
            </a:r>
            <a:r>
              <a:rPr lang="en-US" sz="2400" dirty="0">
                <a:latin typeface="Times" pitchFamily="18" charset="0"/>
              </a:rPr>
              <a:t>:</a:t>
            </a:r>
          </a:p>
          <a:p>
            <a:endParaRPr lang="en-US" sz="2400" dirty="0">
              <a:latin typeface="Times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577109"/>
              </p:ext>
            </p:extLst>
          </p:nvPr>
        </p:nvGraphicFramePr>
        <p:xfrm>
          <a:off x="4038600" y="2286000"/>
          <a:ext cx="1265814" cy="345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736600" imgH="203200" progId="Equation.3">
                  <p:embed/>
                </p:oleObj>
              </mc:Choice>
              <mc:Fallback>
                <p:oleObj name="Equation" r:id="rId5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286000"/>
                        <a:ext cx="1265814" cy="345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0" y="2819400"/>
            <a:ext cx="876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 pitchFamily="18" charset="0"/>
              </a:rPr>
              <a:t>2. </a:t>
            </a:r>
            <a:r>
              <a:rPr lang="en-US" sz="2400" b="1" dirty="0" err="1">
                <a:latin typeface="Times" pitchFamily="18" charset="0"/>
              </a:rPr>
              <a:t>Cách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xác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định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sai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số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đối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với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phép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đo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các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đại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lượng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đo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gián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tiếp</a:t>
            </a:r>
            <a:endParaRPr lang="en-US" sz="2400" dirty="0">
              <a:latin typeface="Times" pitchFamily="18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33528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" pitchFamily="18" charset="0"/>
              </a:rPr>
              <a:t>Phép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các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đại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lượng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gián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tiếp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là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phép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mà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kết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quả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của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nó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được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xác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định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gián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tiếp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thông</a:t>
            </a:r>
            <a:r>
              <a:rPr lang="en-US" sz="2400" dirty="0">
                <a:latin typeface="Times" pitchFamily="18" charset="0"/>
              </a:rPr>
              <a:t> qua </a:t>
            </a:r>
            <a:r>
              <a:rPr lang="en-US" sz="2400" dirty="0" err="1">
                <a:latin typeface="Times" pitchFamily="18" charset="0"/>
              </a:rPr>
              <a:t>công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thức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biểu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diễn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quan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hệ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hàm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số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giữa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đại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lượng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cần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với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các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đại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lượng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trực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tiếp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khác</a:t>
            </a:r>
            <a:r>
              <a:rPr lang="en-US" sz="2400" dirty="0">
                <a:latin typeface="Times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87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670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" pitchFamily="18" charset="0"/>
              </a:rPr>
              <a:t>Giả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sử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đại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lượng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cần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đo</a:t>
            </a:r>
            <a:r>
              <a:rPr lang="en-US" sz="2400" dirty="0">
                <a:latin typeface="Times" pitchFamily="18" charset="0"/>
              </a:rPr>
              <a:t> F </a:t>
            </a:r>
            <a:r>
              <a:rPr lang="en-US" sz="2400" dirty="0" err="1">
                <a:latin typeface="Times" pitchFamily="18" charset="0"/>
              </a:rPr>
              <a:t>liên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hệ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với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các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đại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lượng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trực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tiếp</a:t>
            </a:r>
            <a:r>
              <a:rPr lang="en-US" sz="2400" dirty="0">
                <a:latin typeface="Times" pitchFamily="18" charset="0"/>
              </a:rPr>
              <a:t> x, y, z </a:t>
            </a:r>
            <a:r>
              <a:rPr lang="en-US" sz="2400" dirty="0" err="1">
                <a:latin typeface="Times" pitchFamily="18" charset="0"/>
              </a:rPr>
              <a:t>theo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hàm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số</a:t>
            </a:r>
            <a:r>
              <a:rPr lang="en-US" sz="2400" dirty="0" smtClean="0">
                <a:latin typeface="Times" pitchFamily="18" charset="0"/>
              </a:rPr>
              <a:t>: F </a:t>
            </a:r>
            <a:r>
              <a:rPr lang="en-US" sz="2400" dirty="0">
                <a:latin typeface="Times" pitchFamily="18" charset="0"/>
              </a:rPr>
              <a:t>= f(x, y, z)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838200"/>
            <a:ext cx="876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" pitchFamily="18" charset="0"/>
              </a:rPr>
              <a:t>Sai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số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tương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đối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tính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theo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phép</a:t>
            </a:r>
            <a:r>
              <a:rPr lang="en-US" sz="2400" dirty="0">
                <a:latin typeface="Times" pitchFamily="18" charset="0"/>
              </a:rPr>
              <a:t> vi </a:t>
            </a:r>
            <a:r>
              <a:rPr lang="en-US" sz="2400" dirty="0" err="1">
                <a:latin typeface="Times" pitchFamily="18" charset="0"/>
              </a:rPr>
              <a:t>phân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như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sau</a:t>
            </a:r>
            <a:r>
              <a:rPr lang="en-US" sz="2400" dirty="0">
                <a:latin typeface="Times" pitchFamily="18" charset="0"/>
              </a:rPr>
              <a:t>:</a:t>
            </a:r>
          </a:p>
          <a:p>
            <a:pPr lvl="0"/>
            <a:r>
              <a:rPr lang="en-US" sz="2400" dirty="0" smtClean="0">
                <a:latin typeface="Times" pitchFamily="18" charset="0"/>
              </a:rPr>
              <a:t>- </a:t>
            </a:r>
            <a:r>
              <a:rPr lang="en-US" sz="2400" dirty="0" err="1" smtClean="0">
                <a:latin typeface="Times" pitchFamily="18" charset="0"/>
              </a:rPr>
              <a:t>Tính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loganêpe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của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hàm</a:t>
            </a:r>
            <a:r>
              <a:rPr lang="en-US" sz="2400" dirty="0">
                <a:latin typeface="Times" pitchFamily="18" charset="0"/>
              </a:rPr>
              <a:t> F= f(x, y, z) </a:t>
            </a:r>
            <a:r>
              <a:rPr lang="en-US" sz="2400" dirty="0" err="1">
                <a:latin typeface="Times" pitchFamily="18" charset="0"/>
              </a:rPr>
              <a:t>là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lnF</a:t>
            </a:r>
            <a:r>
              <a:rPr lang="en-US" sz="2400" dirty="0">
                <a:latin typeface="Times" pitchFamily="18" charset="0"/>
              </a:rPr>
              <a:t> = </a:t>
            </a:r>
            <a:r>
              <a:rPr lang="en-US" sz="2400" dirty="0" err="1">
                <a:latin typeface="Times" pitchFamily="18" charset="0"/>
              </a:rPr>
              <a:t>lnf</a:t>
            </a:r>
            <a:r>
              <a:rPr lang="en-US" sz="2400" dirty="0">
                <a:latin typeface="Times" pitchFamily="18" charset="0"/>
              </a:rPr>
              <a:t>(x, y, z)</a:t>
            </a:r>
          </a:p>
          <a:p>
            <a:pPr lvl="0"/>
            <a:r>
              <a:rPr lang="en-US" sz="2400" dirty="0" smtClean="0">
                <a:latin typeface="Times" pitchFamily="18" charset="0"/>
              </a:rPr>
              <a:t>- </a:t>
            </a:r>
            <a:r>
              <a:rPr lang="en-US" sz="2400" dirty="0" err="1" smtClean="0">
                <a:latin typeface="Times" pitchFamily="18" charset="0"/>
              </a:rPr>
              <a:t>Tính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>
                <a:latin typeface="Times" pitchFamily="18" charset="0"/>
              </a:rPr>
              <a:t>vi </a:t>
            </a:r>
            <a:r>
              <a:rPr lang="en-US" sz="2400" dirty="0" err="1">
                <a:latin typeface="Times" pitchFamily="18" charset="0"/>
              </a:rPr>
              <a:t>phân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toàn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phần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của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lnF</a:t>
            </a:r>
            <a:r>
              <a:rPr lang="en-US" sz="2400" dirty="0">
                <a:latin typeface="Times" pitchFamily="18" charset="0"/>
              </a:rPr>
              <a:t>: d(</a:t>
            </a:r>
            <a:r>
              <a:rPr lang="en-US" sz="2400" dirty="0" err="1">
                <a:latin typeface="Times" pitchFamily="18" charset="0"/>
              </a:rPr>
              <a:t>lnF</a:t>
            </a:r>
            <a:r>
              <a:rPr lang="en-US" sz="2400" dirty="0">
                <a:latin typeface="Times" pitchFamily="18" charset="0"/>
              </a:rPr>
              <a:t>)= </a:t>
            </a:r>
            <a:r>
              <a:rPr lang="en-US" sz="2400" dirty="0" err="1">
                <a:latin typeface="Times" pitchFamily="18" charset="0"/>
              </a:rPr>
              <a:t>dF</a:t>
            </a:r>
            <a:r>
              <a:rPr lang="en-US" sz="2400" dirty="0">
                <a:latin typeface="Times" pitchFamily="18" charset="0"/>
              </a:rPr>
              <a:t>/F</a:t>
            </a:r>
          </a:p>
          <a:p>
            <a:pPr lvl="0"/>
            <a:r>
              <a:rPr lang="en-US" sz="2400" dirty="0" smtClean="0">
                <a:latin typeface="Times" pitchFamily="18" charset="0"/>
              </a:rPr>
              <a:t>- </a:t>
            </a:r>
            <a:r>
              <a:rPr lang="en-US" sz="2400" dirty="0" err="1" smtClean="0">
                <a:latin typeface="Times" pitchFamily="18" charset="0"/>
              </a:rPr>
              <a:t>Thay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dấu</a:t>
            </a:r>
            <a:r>
              <a:rPr lang="en-US" sz="2400" dirty="0">
                <a:latin typeface="Times" pitchFamily="18" charset="0"/>
              </a:rPr>
              <a:t> vi </a:t>
            </a:r>
            <a:r>
              <a:rPr lang="en-US" sz="2400" dirty="0" err="1">
                <a:latin typeface="Times" pitchFamily="18" charset="0"/>
              </a:rPr>
              <a:t>phân</a:t>
            </a:r>
            <a:r>
              <a:rPr lang="en-US" sz="2400" dirty="0">
                <a:latin typeface="Times" pitchFamily="18" charset="0"/>
              </a:rPr>
              <a:t> “d” </a:t>
            </a:r>
            <a:r>
              <a:rPr lang="en-US" sz="2400" dirty="0" err="1">
                <a:latin typeface="Times" pitchFamily="18" charset="0"/>
              </a:rPr>
              <a:t>bằng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dấu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sai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số</a:t>
            </a:r>
            <a:r>
              <a:rPr lang="en-US" sz="2400" dirty="0">
                <a:latin typeface="Times" pitchFamily="18" charset="0"/>
              </a:rPr>
              <a:t> “Δ”, </a:t>
            </a:r>
            <a:r>
              <a:rPr lang="en-US" sz="2400" dirty="0" err="1">
                <a:latin typeface="Times" pitchFamily="18" charset="0"/>
              </a:rPr>
              <a:t>đồng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thời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thay</a:t>
            </a:r>
            <a:r>
              <a:rPr lang="en-US" sz="2400" dirty="0">
                <a:latin typeface="Times" pitchFamily="18" charset="0"/>
              </a:rPr>
              <a:t> x, y, z, </a:t>
            </a:r>
            <a:r>
              <a:rPr lang="en-US" sz="2400" dirty="0" err="1">
                <a:latin typeface="Times" pitchFamily="18" charset="0"/>
              </a:rPr>
              <a:t>bằng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các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giá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trị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trung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bình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của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chúng</a:t>
            </a:r>
            <a:r>
              <a:rPr lang="en-US" sz="2400" dirty="0" smtClean="0">
                <a:latin typeface="Times" pitchFamily="18" charset="0"/>
              </a:rPr>
              <a:t>. </a:t>
            </a:r>
            <a:r>
              <a:rPr lang="en-US" sz="2400" dirty="0" err="1" smtClean="0">
                <a:latin typeface="Times" pitchFamily="18" charset="0"/>
              </a:rPr>
              <a:t>Thay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dấu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trừ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sai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số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bằng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dấu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công</a:t>
            </a:r>
            <a:r>
              <a:rPr lang="en-US" sz="2400" dirty="0" smtClean="0">
                <a:latin typeface="Times" pitchFamily="18" charset="0"/>
              </a:rPr>
              <a:t>.</a:t>
            </a:r>
            <a:endParaRPr lang="en-US" sz="2400" dirty="0">
              <a:latin typeface="Times" pitchFamily="18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96733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" pitchFamily="18" charset="0"/>
              </a:rPr>
              <a:t>Ví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dụ</a:t>
            </a:r>
            <a:r>
              <a:rPr lang="en-US" sz="2400" dirty="0" smtClean="0">
                <a:latin typeface="Times" pitchFamily="18" charset="0"/>
              </a:rPr>
              <a:t>: </a:t>
            </a:r>
            <a:r>
              <a:rPr lang="en-US" sz="2400" dirty="0" err="1" smtClean="0">
                <a:latin typeface="Times" pitchFamily="18" charset="0"/>
              </a:rPr>
              <a:t>Đo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lực</a:t>
            </a:r>
            <a:r>
              <a:rPr lang="en-US" sz="2400" dirty="0">
                <a:latin typeface="Times" pitchFamily="18" charset="0"/>
              </a:rPr>
              <a:t> ma </a:t>
            </a:r>
            <a:r>
              <a:rPr lang="en-US" sz="2400" dirty="0" err="1">
                <a:latin typeface="Times" pitchFamily="18" charset="0"/>
              </a:rPr>
              <a:t>sát</a:t>
            </a:r>
            <a:r>
              <a:rPr lang="en-US" sz="2400" dirty="0">
                <a:latin typeface="Times" pitchFamily="18" charset="0"/>
              </a:rPr>
              <a:t> ổ </a:t>
            </a:r>
            <a:r>
              <a:rPr lang="en-US" sz="2400" dirty="0" err="1">
                <a:latin typeface="Times" pitchFamily="18" charset="0"/>
              </a:rPr>
              <a:t>trục</a:t>
            </a:r>
            <a:r>
              <a:rPr lang="en-US" sz="2400" dirty="0">
                <a:latin typeface="Times" pitchFamily="18" charset="0"/>
              </a:rPr>
              <a:t> quay </a:t>
            </a:r>
            <a:r>
              <a:rPr lang="en-US" sz="2400" dirty="0" err="1">
                <a:latin typeface="Times" pitchFamily="18" charset="0"/>
              </a:rPr>
              <a:t>theo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công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thức</a:t>
            </a:r>
            <a:endParaRPr lang="en-US" sz="2400" dirty="0">
              <a:latin typeface="Times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220864"/>
              </p:ext>
            </p:extLst>
          </p:nvPr>
        </p:nvGraphicFramePr>
        <p:xfrm>
          <a:off x="1676400" y="3352800"/>
          <a:ext cx="170720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1117115" imgH="444307" progId="Equation.3">
                  <p:embed/>
                </p:oleObj>
              </mc:Choice>
              <mc:Fallback>
                <p:oleObj name="Equation" r:id="rId3" imgW="111711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52800"/>
                        <a:ext cx="1707204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18978" y="3376136"/>
            <a:ext cx="525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" pitchFamily="18" charset="0"/>
              </a:rPr>
              <a:t>với</a:t>
            </a:r>
            <a:r>
              <a:rPr lang="en-US" sz="2400" dirty="0">
                <a:latin typeface="Times" pitchFamily="18" charset="0"/>
              </a:rPr>
              <a:t> m, h</a:t>
            </a:r>
            <a:r>
              <a:rPr lang="en-US" sz="2400" baseline="-25000" dirty="0">
                <a:latin typeface="Times" pitchFamily="18" charset="0"/>
              </a:rPr>
              <a:t>1</a:t>
            </a:r>
            <a:r>
              <a:rPr lang="en-US" sz="2400" dirty="0">
                <a:latin typeface="Times" pitchFamily="18" charset="0"/>
              </a:rPr>
              <a:t>, h</a:t>
            </a:r>
            <a:r>
              <a:rPr lang="en-US" sz="2400" baseline="-25000" dirty="0">
                <a:latin typeface="Times" pitchFamily="18" charset="0"/>
              </a:rPr>
              <a:t>2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là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các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đại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lượng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trực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tiếp</a:t>
            </a:r>
            <a:endParaRPr lang="en-US" sz="2400" dirty="0">
              <a:latin typeface="Times" pitchFamily="18" charset="0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014" y="3865271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" pitchFamily="18" charset="0"/>
              </a:rPr>
              <a:t>Bước</a:t>
            </a:r>
            <a:r>
              <a:rPr lang="en-US" sz="2400" b="1" dirty="0">
                <a:latin typeface="Times" pitchFamily="18" charset="0"/>
              </a:rPr>
              <a:t> 1: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ln</a:t>
            </a:r>
            <a:r>
              <a:rPr lang="en-US" sz="2400" i="1" dirty="0" err="1">
                <a:latin typeface="Times" pitchFamily="18" charset="0"/>
              </a:rPr>
              <a:t>f</a:t>
            </a:r>
            <a:r>
              <a:rPr lang="en-US" sz="2400" i="1" baseline="-25000" dirty="0" err="1">
                <a:latin typeface="Times" pitchFamily="18" charset="0"/>
              </a:rPr>
              <a:t>ms</a:t>
            </a:r>
            <a:r>
              <a:rPr lang="en-US" sz="2400" i="1" dirty="0">
                <a:latin typeface="Times" pitchFamily="18" charset="0"/>
              </a:rPr>
              <a:t> = </a:t>
            </a:r>
            <a:r>
              <a:rPr lang="en-US" sz="2400" dirty="0" err="1">
                <a:latin typeface="Times" pitchFamily="18" charset="0"/>
              </a:rPr>
              <a:t>ln</a:t>
            </a:r>
            <a:r>
              <a:rPr lang="en-US" sz="2400" i="1" dirty="0" err="1">
                <a:latin typeface="Times" pitchFamily="18" charset="0"/>
              </a:rPr>
              <a:t>m</a:t>
            </a:r>
            <a:r>
              <a:rPr lang="en-US" sz="2400" i="1" dirty="0">
                <a:latin typeface="Times" pitchFamily="18" charset="0"/>
              </a:rPr>
              <a:t> + </a:t>
            </a:r>
            <a:r>
              <a:rPr lang="en-US" sz="2400" dirty="0" err="1">
                <a:latin typeface="Times" pitchFamily="18" charset="0"/>
              </a:rPr>
              <a:t>ln</a:t>
            </a:r>
            <a:r>
              <a:rPr lang="en-US" sz="2400" i="1" dirty="0" err="1">
                <a:latin typeface="Times" pitchFamily="18" charset="0"/>
              </a:rPr>
              <a:t>g</a:t>
            </a:r>
            <a:r>
              <a:rPr lang="en-US" sz="2400" i="1" dirty="0">
                <a:latin typeface="Times" pitchFamily="18" charset="0"/>
              </a:rPr>
              <a:t> + </a:t>
            </a:r>
            <a:r>
              <a:rPr lang="en-US" sz="2400" dirty="0" err="1">
                <a:latin typeface="Times" pitchFamily="18" charset="0"/>
              </a:rPr>
              <a:t>ln</a:t>
            </a:r>
            <a:r>
              <a:rPr lang="en-US" sz="2400" i="1" dirty="0">
                <a:latin typeface="Times" pitchFamily="18" charset="0"/>
              </a:rPr>
              <a:t>(h</a:t>
            </a:r>
            <a:r>
              <a:rPr lang="en-US" sz="2400" i="1" baseline="-25000" dirty="0">
                <a:latin typeface="Times" pitchFamily="18" charset="0"/>
              </a:rPr>
              <a:t>1</a:t>
            </a:r>
            <a:r>
              <a:rPr lang="en-US" sz="2400" i="1" dirty="0">
                <a:latin typeface="Times" pitchFamily="18" charset="0"/>
              </a:rPr>
              <a:t>-h</a:t>
            </a:r>
            <a:r>
              <a:rPr lang="en-US" sz="2400" i="1" baseline="-25000" dirty="0">
                <a:latin typeface="Times" pitchFamily="18" charset="0"/>
              </a:rPr>
              <a:t>2</a:t>
            </a:r>
            <a:r>
              <a:rPr lang="en-US" sz="2400" i="1" dirty="0">
                <a:latin typeface="Times" pitchFamily="18" charset="0"/>
              </a:rPr>
              <a:t>) - </a:t>
            </a:r>
            <a:r>
              <a:rPr lang="en-US" sz="2400" dirty="0" err="1">
                <a:latin typeface="Times" pitchFamily="18" charset="0"/>
              </a:rPr>
              <a:t>ln</a:t>
            </a:r>
            <a:r>
              <a:rPr lang="en-US" sz="2400" i="1" dirty="0">
                <a:latin typeface="Times" pitchFamily="18" charset="0"/>
              </a:rPr>
              <a:t>(h</a:t>
            </a:r>
            <a:r>
              <a:rPr lang="en-US" sz="2400" i="1" baseline="-25000" dirty="0">
                <a:latin typeface="Times" pitchFamily="18" charset="0"/>
              </a:rPr>
              <a:t>1</a:t>
            </a:r>
            <a:r>
              <a:rPr lang="en-US" sz="2400" i="1" dirty="0">
                <a:latin typeface="Times" pitchFamily="18" charset="0"/>
              </a:rPr>
              <a:t>+h</a:t>
            </a:r>
            <a:r>
              <a:rPr lang="en-US" sz="2400" i="1" baseline="-25000" dirty="0">
                <a:latin typeface="Times" pitchFamily="18" charset="0"/>
              </a:rPr>
              <a:t>2</a:t>
            </a:r>
            <a:r>
              <a:rPr lang="en-US" sz="2400" i="1" dirty="0" smtClean="0">
                <a:latin typeface="Times" pitchFamily="18" charset="0"/>
              </a:rPr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43434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" pitchFamily="18" charset="0"/>
              </a:rPr>
              <a:t>Bước</a:t>
            </a:r>
            <a:r>
              <a:rPr lang="en-US" sz="2400" b="1" dirty="0">
                <a:latin typeface="Times" pitchFamily="18" charset="0"/>
              </a:rPr>
              <a:t> 2</a:t>
            </a:r>
            <a:r>
              <a:rPr lang="en-US" sz="2400" dirty="0">
                <a:latin typeface="Times" pitchFamily="18" charset="0"/>
              </a:rPr>
              <a:t>: </a:t>
            </a:r>
            <a:r>
              <a:rPr lang="en-US" sz="2400" dirty="0" err="1">
                <a:latin typeface="Times" pitchFamily="18" charset="0"/>
              </a:rPr>
              <a:t>tính</a:t>
            </a:r>
            <a:r>
              <a:rPr lang="en-US" sz="2400" dirty="0">
                <a:latin typeface="Times" pitchFamily="18" charset="0"/>
              </a:rPr>
              <a:t> vi </a:t>
            </a:r>
            <a:r>
              <a:rPr lang="en-US" sz="2400" dirty="0" err="1">
                <a:latin typeface="Times" pitchFamily="18" charset="0"/>
              </a:rPr>
              <a:t>phân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toàn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phần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của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ln</a:t>
            </a:r>
            <a:r>
              <a:rPr lang="en-US" sz="2400" i="1" dirty="0" err="1">
                <a:latin typeface="Times" pitchFamily="18" charset="0"/>
              </a:rPr>
              <a:t>f</a:t>
            </a:r>
            <a:r>
              <a:rPr lang="en-US" sz="2400" i="1" baseline="-25000" dirty="0" err="1">
                <a:latin typeface="Times" pitchFamily="18" charset="0"/>
              </a:rPr>
              <a:t>ms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theo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công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thức</a:t>
            </a:r>
            <a:endParaRPr lang="en-US" sz="2400" dirty="0">
              <a:latin typeface="Times" pitchFamily="18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312627"/>
              </p:ext>
            </p:extLst>
          </p:nvPr>
        </p:nvGraphicFramePr>
        <p:xfrm>
          <a:off x="1365848" y="4906328"/>
          <a:ext cx="3853852" cy="65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2628900" imgH="444500" progId="Equation.3">
                  <p:embed/>
                </p:oleObj>
              </mc:Choice>
              <mc:Fallback>
                <p:oleObj name="Equation" r:id="rId5" imgW="2628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848" y="4906328"/>
                        <a:ext cx="3853852" cy="656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028423"/>
              </p:ext>
            </p:extLst>
          </p:nvPr>
        </p:nvGraphicFramePr>
        <p:xfrm>
          <a:off x="5323190" y="4917441"/>
          <a:ext cx="3398314" cy="645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7" imgW="2286000" imgH="431640" progId="Equation.3">
                  <p:embed/>
                </p:oleObj>
              </mc:Choice>
              <mc:Fallback>
                <p:oleObj name="Equation" r:id="rId7" imgW="2286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3190" y="4917441"/>
                        <a:ext cx="3398314" cy="6451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" y="5558135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latin typeface="Times" pitchFamily="18" charset="0"/>
              </a:rPr>
              <a:t>Bước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smtClean="0">
                <a:latin typeface="Times" pitchFamily="18" charset="0"/>
              </a:rPr>
              <a:t>3</a:t>
            </a:r>
            <a:r>
              <a:rPr lang="en-US" sz="2400" b="1" dirty="0" smtClean="0">
                <a:latin typeface="Times" pitchFamily="18" charset="0"/>
              </a:rPr>
              <a:t>: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710233"/>
              </p:ext>
            </p:extLst>
          </p:nvPr>
        </p:nvGraphicFramePr>
        <p:xfrm>
          <a:off x="1524000" y="5788967"/>
          <a:ext cx="37798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9" imgW="2451100" imgH="546100" progId="Equation.3">
                  <p:embed/>
                </p:oleObj>
              </mc:Choice>
              <mc:Fallback>
                <p:oleObj r:id="rId9" imgW="2451100" imgH="546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88967"/>
                        <a:ext cx="37798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012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12807"/>
              </p:ext>
            </p:extLst>
          </p:nvPr>
        </p:nvGraphicFramePr>
        <p:xfrm>
          <a:off x="2362200" y="152400"/>
          <a:ext cx="3779254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3" imgW="2451100" imgH="546100" progId="Equation.3">
                  <p:embed/>
                </p:oleObj>
              </mc:Choice>
              <mc:Fallback>
                <p:oleObj r:id="rId3" imgW="24511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2400"/>
                        <a:ext cx="3779254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780938"/>
              </p:ext>
            </p:extLst>
          </p:nvPr>
        </p:nvGraphicFramePr>
        <p:xfrm>
          <a:off x="3771900" y="990600"/>
          <a:ext cx="142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799753" imgH="253890" progId="Equation.3">
                  <p:embed/>
                </p:oleObj>
              </mc:Choice>
              <mc:Fallback>
                <p:oleObj name="Equation" r:id="rId5" imgW="79975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990600"/>
                        <a:ext cx="142240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" y="14478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 pitchFamily="18" charset="0"/>
              </a:rPr>
              <a:t>III. </a:t>
            </a:r>
            <a:r>
              <a:rPr lang="en-US" sz="2400" b="1" dirty="0" err="1">
                <a:latin typeface="Times" pitchFamily="18" charset="0"/>
              </a:rPr>
              <a:t>Phương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pháp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biểu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diễn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kết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quả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đo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bằng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</a:rPr>
              <a:t>đồ</a:t>
            </a:r>
            <a:r>
              <a:rPr lang="en-US" sz="2400" b="1" dirty="0">
                <a:latin typeface="Times" pitchFamily="18" charset="0"/>
              </a:rPr>
              <a:t> </a:t>
            </a:r>
            <a:r>
              <a:rPr lang="en-US" sz="2400" b="1" dirty="0" err="1" smtClean="0">
                <a:latin typeface="Times" pitchFamily="18" charset="0"/>
              </a:rPr>
              <a:t>thị</a:t>
            </a:r>
            <a:endParaRPr lang="en-US" sz="2400" dirty="0">
              <a:latin typeface="Times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1828800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" pitchFamily="18" charset="0"/>
              </a:rPr>
              <a:t>Thí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dụ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nghiên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cứu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sự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phụ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thuộc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của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điện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trở</a:t>
            </a:r>
            <a:r>
              <a:rPr lang="en-US" sz="2400" dirty="0">
                <a:latin typeface="Times" pitchFamily="18" charset="0"/>
              </a:rPr>
              <a:t> R </a:t>
            </a:r>
            <a:r>
              <a:rPr lang="en-US" sz="2400" dirty="0" err="1">
                <a:latin typeface="Times" pitchFamily="18" charset="0"/>
              </a:rPr>
              <a:t>vào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nhiệt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độ</a:t>
            </a:r>
            <a:r>
              <a:rPr lang="en-US" sz="2400" dirty="0">
                <a:latin typeface="Times" pitchFamily="18" charset="0"/>
              </a:rPr>
              <a:t> t, </a:t>
            </a:r>
            <a:r>
              <a:rPr lang="en-US" sz="2400" dirty="0" err="1">
                <a:latin typeface="Times" pitchFamily="18" charset="0"/>
              </a:rPr>
              <a:t>chúng</a:t>
            </a:r>
            <a:r>
              <a:rPr lang="en-US" sz="2400" dirty="0">
                <a:latin typeface="Times" pitchFamily="18" charset="0"/>
              </a:rPr>
              <a:t> ta </a:t>
            </a:r>
            <a:r>
              <a:rPr lang="en-US" sz="2400" dirty="0" err="1">
                <a:latin typeface="Times" pitchFamily="18" charset="0"/>
              </a:rPr>
              <a:t>có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các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số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liệu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ghi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trong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bảng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dưới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</a:rPr>
              <a:t>đây</a:t>
            </a:r>
            <a:r>
              <a:rPr lang="en-US" sz="2400" dirty="0" smtClean="0">
                <a:latin typeface="Times" pitchFamily="18" charset="0"/>
              </a:rPr>
              <a:t>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80" y="2667000"/>
            <a:ext cx="7693439" cy="795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62374"/>
            <a:ext cx="8279463" cy="343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7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041" y="2286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" pitchFamily="18" charset="0"/>
                <a:cs typeface="Times" pitchFamily="18" charset="0"/>
              </a:rPr>
              <a:t>* </a:t>
            </a:r>
            <a:r>
              <a:rPr lang="en-US" sz="2400" b="1" dirty="0" err="1" smtClean="0">
                <a:latin typeface="Times" pitchFamily="18" charset="0"/>
                <a:cs typeface="Times" pitchFamily="18" charset="0"/>
              </a:rPr>
              <a:t>Sai</a:t>
            </a:r>
            <a:r>
              <a:rPr lang="en-US" sz="2400" b="1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  <a:cs typeface="Times" pitchFamily="18" charset="0"/>
              </a:rPr>
              <a:t>số</a:t>
            </a:r>
            <a:r>
              <a:rPr lang="en-US" sz="2400" b="1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  <a:cs typeface="Times" pitchFamily="18" charset="0"/>
              </a:rPr>
              <a:t>của</a:t>
            </a:r>
            <a:r>
              <a:rPr lang="en-US" sz="2400" b="1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  <a:cs typeface="Times" pitchFamily="18" charset="0"/>
              </a:rPr>
              <a:t>hằng</a:t>
            </a:r>
            <a:r>
              <a:rPr lang="en-US" sz="2400" b="1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b="1" dirty="0" err="1">
                <a:latin typeface="Times" pitchFamily="18" charset="0"/>
                <a:cs typeface="Times" pitchFamily="18" charset="0"/>
              </a:rPr>
              <a:t>số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: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Đối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với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hằng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số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như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π, g, e,…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thì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lấy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giá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trị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của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hằng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số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đến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chữ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số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mà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sai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số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tương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đối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của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hằng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số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nhỏ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hơn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hoặc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bằng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1/10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giá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trị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của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ít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nhất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một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sai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số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tương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dối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khác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có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trong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công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thức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tính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671" y="179826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" pitchFamily="18" charset="0"/>
                <a:cs typeface="Times" pitchFamily="18" charset="0"/>
              </a:rPr>
              <a:t>Thí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dụ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: ta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có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công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thức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: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370122"/>
              </p:ext>
            </p:extLst>
          </p:nvPr>
        </p:nvGraphicFramePr>
        <p:xfrm>
          <a:off x="2667000" y="2438400"/>
          <a:ext cx="4114800" cy="71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2400300" imgH="419100" progId="Equation.3">
                  <p:embed/>
                </p:oleObj>
              </mc:Choice>
              <mc:Fallback>
                <p:oleObj name="Equation" r:id="rId3" imgW="2400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38400"/>
                        <a:ext cx="4114800" cy="7184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671" y="3429000"/>
            <a:ext cx="7665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18" charset="0"/>
                <a:cs typeface="Times" pitchFamily="18" charset="0"/>
              </a:rPr>
              <a:t>Ta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phải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lấy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π = 3,142  </a:t>
            </a:r>
            <a:r>
              <a:rPr lang="en-US" sz="2400" dirty="0" err="1">
                <a:latin typeface="Times" pitchFamily="18" charset="0"/>
                <a:cs typeface="Times" pitchFamily="18" charset="0"/>
              </a:rPr>
              <a:t>để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874724"/>
              </p:ext>
            </p:extLst>
          </p:nvPr>
        </p:nvGraphicFramePr>
        <p:xfrm>
          <a:off x="2667000" y="4191000"/>
          <a:ext cx="3508091" cy="704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2082800" imgH="419100" progId="Equation.3">
                  <p:embed/>
                </p:oleObj>
              </mc:Choice>
              <mc:Fallback>
                <p:oleObj name="Equation" r:id="rId5" imgW="2082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91000"/>
                        <a:ext cx="3508091" cy="7048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67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869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Equation</vt:lpstr>
      <vt:lpstr>Microsoft Equation 3.0</vt:lpstr>
      <vt:lpstr>Thực hành vật lý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vật lý 1</dc:title>
  <dc:creator>Admin</dc:creator>
  <cp:lastModifiedBy>Admin</cp:lastModifiedBy>
  <cp:revision>2</cp:revision>
  <dcterms:created xsi:type="dcterms:W3CDTF">2021-07-30T09:05:21Z</dcterms:created>
  <dcterms:modified xsi:type="dcterms:W3CDTF">2021-10-05T05:21:18Z</dcterms:modified>
</cp:coreProperties>
</file>