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8" r:id="rId4"/>
    <p:sldId id="301" r:id="rId5"/>
    <p:sldId id="299" r:id="rId6"/>
    <p:sldId id="300" r:id="rId7"/>
    <p:sldId id="304" r:id="rId8"/>
    <p:sldId id="291" r:id="rId9"/>
    <p:sldId id="259" r:id="rId10"/>
    <p:sldId id="305" r:id="rId11"/>
    <p:sldId id="293" r:id="rId12"/>
    <p:sldId id="260" r:id="rId13"/>
    <p:sldId id="261" r:id="rId14"/>
    <p:sldId id="294" r:id="rId15"/>
    <p:sldId id="262" r:id="rId16"/>
    <p:sldId id="302" r:id="rId17"/>
    <p:sldId id="264" r:id="rId18"/>
    <p:sldId id="266" r:id="rId19"/>
    <p:sldId id="267" r:id="rId20"/>
    <p:sldId id="268" r:id="rId21"/>
    <p:sldId id="303" r:id="rId22"/>
    <p:sldId id="292" r:id="rId23"/>
    <p:sldId id="269" r:id="rId24"/>
    <p:sldId id="270" r:id="rId25"/>
    <p:sldId id="271" r:id="rId26"/>
    <p:sldId id="272" r:id="rId27"/>
    <p:sldId id="273" r:id="rId28"/>
    <p:sldId id="279" r:id="rId29"/>
    <p:sldId id="275" r:id="rId30"/>
    <p:sldId id="276" r:id="rId31"/>
    <p:sldId id="277" r:id="rId32"/>
    <p:sldId id="278" r:id="rId33"/>
    <p:sldId id="280" r:id="rId34"/>
    <p:sldId id="281" r:id="rId35"/>
    <p:sldId id="282" r:id="rId36"/>
    <p:sldId id="306" r:id="rId37"/>
    <p:sldId id="283" r:id="rId38"/>
    <p:sldId id="295" r:id="rId39"/>
    <p:sldId id="284" r:id="rId40"/>
    <p:sldId id="287" r:id="rId41"/>
    <p:sldId id="285" r:id="rId42"/>
    <p:sldId id="288" r:id="rId43"/>
    <p:sldId id="28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7B46D-EA58-46EB-AAF5-894B9A74ED58}"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316298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7B46D-EA58-46EB-AAF5-894B9A74ED58}"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268365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7B46D-EA58-46EB-AAF5-894B9A74ED58}"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373086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7B46D-EA58-46EB-AAF5-894B9A74ED58}"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2286336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C7B46D-EA58-46EB-AAF5-894B9A74ED58}"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162411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C7B46D-EA58-46EB-AAF5-894B9A74ED58}"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46456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C7B46D-EA58-46EB-AAF5-894B9A74ED58}" type="datetimeFigureOut">
              <a:rPr lang="en-US" smtClean="0"/>
              <a:t>8/5/2022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239631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C7B46D-EA58-46EB-AAF5-894B9A74ED58}" type="datetimeFigureOut">
              <a:rPr lang="en-US" smtClean="0"/>
              <a:t>8/5/2022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397533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7B46D-EA58-46EB-AAF5-894B9A74ED58}" type="datetimeFigureOut">
              <a:rPr lang="en-US" smtClean="0"/>
              <a:t>8/5/2022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387579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7B46D-EA58-46EB-AAF5-894B9A74ED58}"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192286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7B46D-EA58-46EB-AAF5-894B9A74ED58}"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424243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7B46D-EA58-46EB-AAF5-894B9A74ED58}" type="datetimeFigureOut">
              <a:rPr lang="en-US" smtClean="0"/>
              <a:t>8/5/2022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67E77-9D45-49F0-A904-203E7ACE81DF}" type="slidenum">
              <a:rPr lang="en-US" smtClean="0"/>
              <a:t>‹#›</a:t>
            </a:fld>
            <a:endParaRPr lang="en-US"/>
          </a:p>
        </p:txBody>
      </p:sp>
    </p:spTree>
    <p:extLst>
      <p:ext uri="{BB962C8B-B14F-4D97-AF65-F5344CB8AC3E}">
        <p14:creationId xmlns:p14="http://schemas.microsoft.com/office/powerpoint/2010/main" val="200770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7.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wmf"/><Relationship Id="rId11" Type="http://schemas.openxmlformats.org/officeDocument/2006/relationships/image" Target="../media/image32.wmf"/><Relationship Id="rId5" Type="http://schemas.openxmlformats.org/officeDocument/2006/relationships/oleObject" Target="../embeddings/oleObject13.bin"/><Relationship Id="rId10" Type="http://schemas.openxmlformats.org/officeDocument/2006/relationships/oleObject" Target="../embeddings/oleObject15.bin"/><Relationship Id="rId4" Type="http://schemas.openxmlformats.org/officeDocument/2006/relationships/image" Target="../media/image29.wmf"/><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6.wmf"/><Relationship Id="rId5" Type="http://schemas.openxmlformats.org/officeDocument/2006/relationships/oleObject" Target="../embeddings/oleObject17.bin"/><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wmf"/></Relationships>
</file>

<file path=ppt/slides/_rels/slide1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4.wmf"/><Relationship Id="rId5" Type="http://schemas.openxmlformats.org/officeDocument/2006/relationships/oleObject" Target="../embeddings/oleObject20.bin"/><Relationship Id="rId4" Type="http://schemas.openxmlformats.org/officeDocument/2006/relationships/image" Target="../media/image43.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7.wmf"/><Relationship Id="rId5" Type="http://schemas.openxmlformats.org/officeDocument/2006/relationships/oleObject" Target="../embeddings/oleObject23.bin"/><Relationship Id="rId4" Type="http://schemas.openxmlformats.org/officeDocument/2006/relationships/image" Target="../media/image46.wmf"/></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2.png"/><Relationship Id="rId4" Type="http://schemas.openxmlformats.org/officeDocument/2006/relationships/image" Target="../media/image5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55.png"/><Relationship Id="rId4" Type="http://schemas.openxmlformats.org/officeDocument/2006/relationships/image" Target="../media/image54.wmf"/></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70.w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3.wmf"/><Relationship Id="rId5" Type="http://schemas.openxmlformats.org/officeDocument/2006/relationships/oleObject" Target="../embeddings/oleObject29.bin"/><Relationship Id="rId4" Type="http://schemas.openxmlformats.org/officeDocument/2006/relationships/image" Target="../media/image7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8.png"/><Relationship Id="rId4" Type="http://schemas.openxmlformats.org/officeDocument/2006/relationships/image" Target="../media/image7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5.png"/><Relationship Id="rId4" Type="http://schemas.openxmlformats.org/officeDocument/2006/relationships/image" Target="../media/image76.wmf"/></Relationships>
</file>

<file path=ppt/slides/_rels/slide39.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8.wmf"/><Relationship Id="rId5" Type="http://schemas.openxmlformats.org/officeDocument/2006/relationships/oleObject" Target="../embeddings/oleObject34.bin"/><Relationship Id="rId4" Type="http://schemas.openxmlformats.org/officeDocument/2006/relationships/image" Target="../media/image77.wmf"/><Relationship Id="rId9" Type="http://schemas.openxmlformats.org/officeDocument/2006/relationships/image" Target="../media/image80.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2.wmf"/><Relationship Id="rId5" Type="http://schemas.openxmlformats.org/officeDocument/2006/relationships/oleObject" Target="../embeddings/oleObject37.bin"/><Relationship Id="rId4" Type="http://schemas.openxmlformats.org/officeDocument/2006/relationships/image" Target="../media/image81.wmf"/><Relationship Id="rId9" Type="http://schemas.openxmlformats.org/officeDocument/2006/relationships/image" Target="../media/image84.png"/></Relationships>
</file>

<file path=ppt/slides/_rels/slide41.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6.wmf"/><Relationship Id="rId5" Type="http://schemas.openxmlformats.org/officeDocument/2006/relationships/oleObject" Target="../embeddings/oleObject40.bin"/><Relationship Id="rId4" Type="http://schemas.openxmlformats.org/officeDocument/2006/relationships/image" Target="../media/image85.wmf"/></Relationships>
</file>

<file path=ppt/slides/_rels/slide42.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9.wmf"/><Relationship Id="rId5" Type="http://schemas.openxmlformats.org/officeDocument/2006/relationships/oleObject" Target="../embeddings/oleObject43.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45.bin"/></Relationships>
</file>

<file path=ppt/slides/_rels/slide43.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3.wmf"/><Relationship Id="rId5" Type="http://schemas.openxmlformats.org/officeDocument/2006/relationships/oleObject" Target="../embeddings/oleObject47.bin"/><Relationship Id="rId4" Type="http://schemas.openxmlformats.org/officeDocument/2006/relationships/image" Target="../media/image92.w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1.bin"/><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image" Target="../media/image20.png"/><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5.bin"/><Relationship Id="rId14" Type="http://schemas.openxmlformats.org/officeDocument/2006/relationships/image" Target="../media/image19.wmf"/></Relationships>
</file>

<file path=ppt/slides/_rels/slide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9.bin"/><Relationship Id="rId4" Type="http://schemas.openxmlformats.org/officeDocument/2006/relationships/image" Target="../media/image21.wmf"/><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CHƯƠNG 3</a:t>
            </a:r>
            <a:br>
              <a:rPr lang="en-US" dirty="0" smtClean="0"/>
            </a:br>
            <a:r>
              <a:rPr lang="en-US" dirty="0" err="1" smtClean="0"/>
              <a:t>Nhiễu</a:t>
            </a:r>
            <a:r>
              <a:rPr lang="en-US" dirty="0" smtClean="0"/>
              <a:t> </a:t>
            </a:r>
            <a:r>
              <a:rPr lang="en-US" dirty="0" err="1" smtClean="0"/>
              <a:t>xạ</a:t>
            </a:r>
            <a:r>
              <a:rPr lang="en-US" dirty="0" smtClean="0"/>
              <a:t> </a:t>
            </a:r>
            <a:r>
              <a:rPr lang="en-US" dirty="0" err="1" smtClean="0"/>
              <a:t>ánh</a:t>
            </a:r>
            <a:r>
              <a:rPr lang="en-US" dirty="0" smtClean="0"/>
              <a:t> </a:t>
            </a:r>
            <a:r>
              <a:rPr lang="en-US" dirty="0" err="1" smtClean="0"/>
              <a:t>sáng</a:t>
            </a:r>
            <a:endParaRPr lang="en-US" dirty="0"/>
          </a:p>
        </p:txBody>
      </p:sp>
    </p:spTree>
    <p:extLst>
      <p:ext uri="{BB962C8B-B14F-4D97-AF65-F5344CB8AC3E}">
        <p14:creationId xmlns:p14="http://schemas.microsoft.com/office/powerpoint/2010/main" val="2253186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57200"/>
            <a:ext cx="3134163" cy="4248743"/>
          </a:xfrm>
          <a:prstGeom prst="rect">
            <a:avLst/>
          </a:prstGeom>
        </p:spPr>
      </p:pic>
      <p:sp>
        <p:nvSpPr>
          <p:cNvPr id="5" name="TextBox 4"/>
          <p:cNvSpPr txBox="1"/>
          <p:nvPr/>
        </p:nvSpPr>
        <p:spPr>
          <a:xfrm>
            <a:off x="2590800" y="4953000"/>
            <a:ext cx="3810000" cy="830997"/>
          </a:xfrm>
          <a:prstGeom prst="rect">
            <a:avLst/>
          </a:prstGeom>
          <a:noFill/>
        </p:spPr>
        <p:txBody>
          <a:bodyPr wrap="square" rtlCol="0">
            <a:spAutoFit/>
          </a:bodyPr>
          <a:lstStyle/>
          <a:p>
            <a:pPr algn="ctr"/>
            <a:r>
              <a:rPr lang="en-US" sz="2400">
                <a:latin typeface="Times" pitchFamily="18" charset="0"/>
              </a:rPr>
              <a:t>Augustin-Jean </a:t>
            </a:r>
            <a:r>
              <a:rPr lang="en-US" sz="2400" smtClean="0">
                <a:latin typeface="Times" pitchFamily="18" charset="0"/>
              </a:rPr>
              <a:t>Fresnel</a:t>
            </a:r>
          </a:p>
          <a:p>
            <a:pPr algn="ctr"/>
            <a:r>
              <a:rPr lang="en-US" sz="2400" smtClean="0">
                <a:latin typeface="Times" pitchFamily="18" charset="0"/>
              </a:rPr>
              <a:t>1788- 1827 (Pháp)</a:t>
            </a:r>
            <a:endParaRPr lang="en-US" sz="2400">
              <a:latin typeface="Times" pitchFamily="18" charset="0"/>
            </a:endParaRPr>
          </a:p>
        </p:txBody>
      </p:sp>
    </p:spTree>
    <p:extLst>
      <p:ext uri="{BB962C8B-B14F-4D97-AF65-F5344CB8AC3E}">
        <p14:creationId xmlns:p14="http://schemas.microsoft.com/office/powerpoint/2010/main" val="3205640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76200" y="609600"/>
            <a:ext cx="6665625" cy="461665"/>
          </a:xfrm>
          <a:prstGeom prst="rect">
            <a:avLst/>
          </a:prstGeom>
        </p:spPr>
        <p:txBody>
          <a:bodyPr wrap="square">
            <a:spAutoFit/>
          </a:bodyPr>
          <a:lstStyle/>
          <a:p>
            <a:r>
              <a:rPr lang="en-US" sz="2400" b="1" dirty="0" smtClean="0">
                <a:solidFill>
                  <a:schemeClr val="hlink"/>
                </a:solidFill>
                <a:latin typeface="Times New Roman" pitchFamily="18" charset="0"/>
              </a:rPr>
              <a:t>II. </a:t>
            </a:r>
            <a:r>
              <a:rPr lang="en-US" sz="2400" b="1" dirty="0" err="1" smtClean="0">
                <a:solidFill>
                  <a:schemeClr val="hlink"/>
                </a:solidFill>
                <a:latin typeface="Times New Roman" pitchFamily="18" charset="0"/>
              </a:rPr>
              <a:t>Nhiễu</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xạ</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của</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sóng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cầu</a:t>
            </a:r>
            <a:r>
              <a:rPr lang="en-US" sz="2400" b="1" dirty="0" smtClean="0">
                <a:solidFill>
                  <a:schemeClr val="hlink"/>
                </a:solidFill>
                <a:latin typeface="Times New Roman" pitchFamily="18" charset="0"/>
              </a:rPr>
              <a:t> qua </a:t>
            </a:r>
            <a:r>
              <a:rPr lang="en-US" sz="2400" b="1" dirty="0" err="1" smtClean="0">
                <a:solidFill>
                  <a:schemeClr val="hlink"/>
                </a:solidFill>
                <a:latin typeface="Times New Roman" pitchFamily="18" charset="0"/>
              </a:rPr>
              <a:t>lỗ</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tròn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nhỏ</a:t>
            </a:r>
            <a:endParaRPr lang="en-US" sz="2400" b="1" dirty="0" smtClean="0">
              <a:solidFill>
                <a:schemeClr val="hlink"/>
              </a:solidFill>
              <a:latin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5" y="1537759"/>
            <a:ext cx="4924489" cy="36199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085120"/>
            <a:ext cx="3540163" cy="4525188"/>
          </a:xfrm>
          <a:prstGeom prst="rect">
            <a:avLst/>
          </a:prstGeom>
        </p:spPr>
      </p:pic>
    </p:spTree>
    <p:extLst>
      <p:ext uri="{BB962C8B-B14F-4D97-AF65-F5344CB8AC3E}">
        <p14:creationId xmlns:p14="http://schemas.microsoft.com/office/powerpoint/2010/main" val="387268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6665625" cy="461665"/>
          </a:xfrm>
          <a:prstGeom prst="rect">
            <a:avLst/>
          </a:prstGeom>
        </p:spPr>
        <p:txBody>
          <a:bodyPr wrap="square">
            <a:spAutoFit/>
          </a:bodyPr>
          <a:lstStyle/>
          <a:p>
            <a:r>
              <a:rPr lang="en-US" sz="2400" b="1" dirty="0" smtClean="0">
                <a:solidFill>
                  <a:schemeClr val="hlink"/>
                </a:solidFill>
                <a:latin typeface="Times New Roman" pitchFamily="18" charset="0"/>
              </a:rPr>
              <a:t>II. </a:t>
            </a:r>
            <a:r>
              <a:rPr lang="en-US" sz="2400" b="1" dirty="0" err="1" smtClean="0">
                <a:solidFill>
                  <a:schemeClr val="hlink"/>
                </a:solidFill>
                <a:latin typeface="Times New Roman" pitchFamily="18" charset="0"/>
              </a:rPr>
              <a:t>Nhiễu</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xạ</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của</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sóng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cầu</a:t>
            </a:r>
            <a:r>
              <a:rPr lang="en-US" sz="2400" b="1" dirty="0" smtClean="0">
                <a:solidFill>
                  <a:schemeClr val="hlink"/>
                </a:solidFill>
                <a:latin typeface="Times New Roman" pitchFamily="18" charset="0"/>
              </a:rPr>
              <a:t> qua </a:t>
            </a:r>
            <a:r>
              <a:rPr lang="en-US" sz="2400" b="1" dirty="0" err="1" smtClean="0">
                <a:solidFill>
                  <a:schemeClr val="hlink"/>
                </a:solidFill>
                <a:latin typeface="Times New Roman" pitchFamily="18" charset="0"/>
              </a:rPr>
              <a:t>lỗ</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tròn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nhỏ</a:t>
            </a:r>
            <a:endParaRPr lang="en-US" sz="2400" b="1" dirty="0" smtClean="0">
              <a:solidFill>
                <a:schemeClr val="hlink"/>
              </a:solidFill>
              <a:latin typeface="Times New Roman" pitchFamily="18" charset="0"/>
            </a:endParaRPr>
          </a:p>
        </p:txBody>
      </p:sp>
      <p:sp>
        <p:nvSpPr>
          <p:cNvPr id="3" name="Rectangle 2"/>
          <p:cNvSpPr/>
          <p:nvPr/>
        </p:nvSpPr>
        <p:spPr>
          <a:xfrm>
            <a:off x="152400" y="1071265"/>
            <a:ext cx="5096753" cy="1200329"/>
          </a:xfrm>
          <a:prstGeom prst="rect">
            <a:avLst/>
          </a:prstGeom>
        </p:spPr>
        <p:txBody>
          <a:bodyPr wrap="square">
            <a:spAutoFit/>
          </a:bodyPr>
          <a:lstStyle/>
          <a:p>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nguồn</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S </a:t>
            </a:r>
            <a:r>
              <a:rPr lang="en-US" sz="2400" dirty="0" err="1">
                <a:latin typeface="Times New Roman" pitchFamily="18" charset="0"/>
              </a:rPr>
              <a:t>phát</a:t>
            </a:r>
            <a:r>
              <a:rPr lang="en-US" sz="2400" dirty="0">
                <a:latin typeface="Times New Roman" pitchFamily="18" charset="0"/>
              </a:rPr>
              <a:t> </a:t>
            </a:r>
            <a:r>
              <a:rPr lang="en-US" sz="2400" dirty="0" err="1">
                <a:latin typeface="Times New Roman" pitchFamily="18" charset="0"/>
              </a:rPr>
              <a:t>ra</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 </a:t>
            </a:r>
            <a:r>
              <a:rPr lang="en-US" sz="2400" dirty="0" err="1">
                <a:latin typeface="Times New Roman" pitchFamily="18" charset="0"/>
              </a:rPr>
              <a:t>bước</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a:t>
            </a:r>
            <a:r>
              <a:rPr lang="el-GR" sz="2400" dirty="0" smtClean="0">
                <a:latin typeface="Times New Roman" pitchFamily="18" charset="0"/>
                <a:cs typeface="Times New Roman" pitchFamily="18" charset="0"/>
              </a:rPr>
              <a:t>λ</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qua </a:t>
            </a:r>
            <a:r>
              <a:rPr lang="en-US" sz="2400" dirty="0" err="1">
                <a:latin typeface="Times New Roman" pitchFamily="18" charset="0"/>
                <a:cs typeface="Times New Roman" pitchFamily="18" charset="0"/>
              </a:rPr>
              <a:t>lỗ</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tròn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nhỏ</a:t>
            </a:r>
            <a:r>
              <a:rPr lang="en-US" sz="2400" dirty="0">
                <a:latin typeface="Times New Roman" pitchFamily="18" charset="0"/>
                <a:cs typeface="Times New Roman" pitchFamily="18" charset="0"/>
              </a:rPr>
              <a:t> AB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M.</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041957"/>
            <a:ext cx="2924583" cy="2048161"/>
          </a:xfrm>
          <a:prstGeom prst="rect">
            <a:avLst/>
          </a:prstGeom>
        </p:spPr>
      </p:pic>
      <p:sp>
        <p:nvSpPr>
          <p:cNvPr id="14" name="Rectangle 13"/>
          <p:cNvSpPr/>
          <p:nvPr/>
        </p:nvSpPr>
        <p:spPr>
          <a:xfrm>
            <a:off x="76200" y="2209800"/>
            <a:ext cx="6012376" cy="461665"/>
          </a:xfrm>
          <a:prstGeom prst="rect">
            <a:avLst/>
          </a:prstGeom>
        </p:spPr>
        <p:txBody>
          <a:bodyPr wrap="square">
            <a:spAutoFit/>
          </a:bodyPr>
          <a:lstStyle/>
          <a:p>
            <a:r>
              <a:rPr lang="en-US" sz="2400" dirty="0" err="1">
                <a:latin typeface="Times New Roman" pitchFamily="18" charset="0"/>
              </a:rPr>
              <a:t>Dựng</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a:t>
            </a:r>
            <a:r>
              <a:rPr lang="en-US" sz="2400" dirty="0" err="1">
                <a:latin typeface="Times New Roman" pitchFamily="18" charset="0"/>
              </a:rPr>
              <a:t>tâm</a:t>
            </a:r>
            <a:r>
              <a:rPr lang="en-US" sz="2400" dirty="0">
                <a:latin typeface="Times New Roman" pitchFamily="18" charset="0"/>
              </a:rPr>
              <a:t> S </a:t>
            </a:r>
            <a:r>
              <a:rPr lang="en-US" sz="2400" dirty="0" err="1">
                <a:latin typeface="Times New Roman" pitchFamily="18" charset="0"/>
              </a:rPr>
              <a:t>tựa</a:t>
            </a:r>
            <a:r>
              <a:rPr lang="en-US" sz="2400" dirty="0">
                <a:latin typeface="Times New Roman" pitchFamily="18" charset="0"/>
              </a:rPr>
              <a:t> </a:t>
            </a:r>
            <a:r>
              <a:rPr lang="en-US" sz="2400" dirty="0" err="1">
                <a:latin typeface="Times New Roman" pitchFamily="18" charset="0"/>
              </a:rPr>
              <a:t>vào</a:t>
            </a:r>
            <a:r>
              <a:rPr lang="en-US" sz="2400" dirty="0">
                <a:latin typeface="Times New Roman" pitchFamily="18" charset="0"/>
              </a:rPr>
              <a:t> AB</a:t>
            </a:r>
          </a:p>
        </p:txBody>
      </p:sp>
      <p:sp>
        <p:nvSpPr>
          <p:cNvPr id="15" name="Rectangle 14"/>
          <p:cNvSpPr/>
          <p:nvPr/>
        </p:nvSpPr>
        <p:spPr>
          <a:xfrm>
            <a:off x="76200" y="2590800"/>
            <a:ext cx="5617146" cy="461665"/>
          </a:xfrm>
          <a:prstGeom prst="rect">
            <a:avLst/>
          </a:prstGeom>
        </p:spPr>
        <p:txBody>
          <a:bodyPr wrap="square">
            <a:spAutoFit/>
          </a:bodyPr>
          <a:lstStyle/>
          <a:p>
            <a:r>
              <a:rPr lang="en-US" sz="2400" dirty="0" err="1">
                <a:latin typeface="Times New Roman" pitchFamily="18" charset="0"/>
              </a:rPr>
              <a:t>Dựng</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Fresnel</a:t>
            </a:r>
          </a:p>
        </p:txBody>
      </p:sp>
      <p:sp>
        <p:nvSpPr>
          <p:cNvPr id="16" name="Rectangle 15"/>
          <p:cNvSpPr/>
          <p:nvPr/>
        </p:nvSpPr>
        <p:spPr>
          <a:xfrm>
            <a:off x="76200" y="3048000"/>
            <a:ext cx="6038024" cy="461665"/>
          </a:xfrm>
          <a:prstGeom prst="rect">
            <a:avLst/>
          </a:prstGeom>
        </p:spPr>
        <p:txBody>
          <a:bodyPr wrap="square">
            <a:spAutoFit/>
          </a:bodyPr>
          <a:lstStyle/>
          <a:p>
            <a:r>
              <a:rPr lang="en-US" sz="2400" dirty="0" err="1">
                <a:latin typeface="Times New Roman" pitchFamily="18" charset="0"/>
              </a:rPr>
              <a:t>Gỉa</a:t>
            </a:r>
            <a:r>
              <a:rPr lang="en-US" sz="2400" dirty="0">
                <a:latin typeface="Times New Roman" pitchFamily="18" charset="0"/>
              </a:rPr>
              <a:t> </a:t>
            </a:r>
            <a:r>
              <a:rPr lang="en-US" sz="2400" dirty="0" err="1">
                <a:latin typeface="Times New Roman" pitchFamily="18" charset="0"/>
              </a:rPr>
              <a:t>sử</a:t>
            </a:r>
            <a:r>
              <a:rPr lang="en-US" sz="2400" dirty="0">
                <a:latin typeface="Times New Roman" pitchFamily="18" charset="0"/>
              </a:rPr>
              <a:t> </a:t>
            </a:r>
            <a:r>
              <a:rPr lang="en-US" sz="2400" dirty="0" err="1">
                <a:latin typeface="Times New Roman" pitchFamily="18" charset="0"/>
              </a:rPr>
              <a:t>lỗ</a:t>
            </a:r>
            <a:r>
              <a:rPr lang="en-US" sz="2400" dirty="0">
                <a:latin typeface="Times New Roman" pitchFamily="18" charset="0"/>
              </a:rPr>
              <a:t> </a:t>
            </a:r>
            <a:r>
              <a:rPr lang="en-US" sz="2400" dirty="0" err="1">
                <a:latin typeface="Times New Roman" pitchFamily="18" charset="0"/>
              </a:rPr>
              <a:t>tròn</a:t>
            </a:r>
            <a:r>
              <a:rPr lang="en-US" sz="2400" dirty="0">
                <a:latin typeface="Times New Roman" pitchFamily="18" charset="0"/>
              </a:rPr>
              <a:t> AB </a:t>
            </a:r>
            <a:r>
              <a:rPr lang="en-US" sz="2400" dirty="0" err="1">
                <a:latin typeface="Times New Roman" pitchFamily="18" charset="0"/>
              </a:rPr>
              <a:t>chứa</a:t>
            </a:r>
            <a:r>
              <a:rPr lang="en-US" sz="2400" dirty="0">
                <a:latin typeface="Times New Roman" pitchFamily="18" charset="0"/>
              </a:rPr>
              <a:t> n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cầu</a:t>
            </a:r>
            <a:endParaRPr lang="en-US" sz="2400" dirty="0">
              <a:latin typeface="Times New Roman" pitchFamily="18" charset="0"/>
            </a:endParaRPr>
          </a:p>
        </p:txBody>
      </p:sp>
      <p:sp>
        <p:nvSpPr>
          <p:cNvPr id="17" name="Rectangle 16"/>
          <p:cNvSpPr/>
          <p:nvPr/>
        </p:nvSpPr>
        <p:spPr>
          <a:xfrm>
            <a:off x="152400" y="3440668"/>
            <a:ext cx="4995278" cy="461665"/>
          </a:xfrm>
          <a:prstGeom prst="rect">
            <a:avLst/>
          </a:prstGeom>
        </p:spPr>
        <p:txBody>
          <a:bodyPr wrap="none">
            <a:spAutoFit/>
          </a:bodyPr>
          <a:lstStyle/>
          <a:p>
            <a:r>
              <a:rPr lang="en-US" sz="2400" dirty="0" err="1">
                <a:latin typeface="Times New Roman" pitchFamily="18" charset="0"/>
              </a:rPr>
              <a:t>Biên</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M:</a:t>
            </a:r>
          </a:p>
        </p:txBody>
      </p:sp>
      <p:sp>
        <p:nvSpPr>
          <p:cNvPr id="18" name="Rectangle 17"/>
          <p:cNvSpPr/>
          <p:nvPr/>
        </p:nvSpPr>
        <p:spPr>
          <a:xfrm>
            <a:off x="246184" y="3957935"/>
            <a:ext cx="3587842" cy="461665"/>
          </a:xfrm>
          <a:prstGeom prst="rect">
            <a:avLst/>
          </a:prstGeom>
        </p:spPr>
        <p:txBody>
          <a:bodyPr wrap="none">
            <a:spAutoFit/>
          </a:bodyPr>
          <a:lstStyle/>
          <a:p>
            <a:r>
              <a:rPr lang="en-US" sz="2400" dirty="0">
                <a:latin typeface="Times New Roman" pitchFamily="18" charset="0"/>
              </a:rPr>
              <a:t>a = a</a:t>
            </a:r>
            <a:r>
              <a:rPr lang="en-US" sz="2400" baseline="-25000" dirty="0">
                <a:latin typeface="Times New Roman" pitchFamily="18" charset="0"/>
              </a:rPr>
              <a:t>1</a:t>
            </a:r>
            <a:r>
              <a:rPr lang="en-US" sz="2400" dirty="0">
                <a:latin typeface="Times New Roman" pitchFamily="18" charset="0"/>
              </a:rPr>
              <a:t> –a</a:t>
            </a:r>
            <a:r>
              <a:rPr lang="en-US" sz="2400" baseline="-25000" dirty="0">
                <a:latin typeface="Times New Roman" pitchFamily="18" charset="0"/>
              </a:rPr>
              <a:t>2</a:t>
            </a:r>
            <a:r>
              <a:rPr lang="en-US" sz="2400" dirty="0">
                <a:latin typeface="Times New Roman" pitchFamily="18" charset="0"/>
              </a:rPr>
              <a:t> + a</a:t>
            </a:r>
            <a:r>
              <a:rPr lang="en-US" sz="2400" baseline="-25000" dirty="0">
                <a:latin typeface="Times New Roman" pitchFamily="18" charset="0"/>
              </a:rPr>
              <a:t>3</a:t>
            </a:r>
            <a:r>
              <a:rPr lang="en-US" sz="2400" dirty="0">
                <a:latin typeface="Times New Roman" pitchFamily="18" charset="0"/>
              </a:rPr>
              <a:t> – a</a:t>
            </a:r>
            <a:r>
              <a:rPr lang="en-US" sz="2400" baseline="-25000" dirty="0">
                <a:latin typeface="Times New Roman" pitchFamily="18" charset="0"/>
              </a:rPr>
              <a:t>4</a:t>
            </a:r>
            <a:r>
              <a:rPr lang="en-US" sz="2400" dirty="0">
                <a:latin typeface="Times New Roman" pitchFamily="18" charset="0"/>
              </a:rPr>
              <a:t> +….</a:t>
            </a:r>
            <a:r>
              <a:rPr lang="en-US" sz="2400" dirty="0">
                <a:latin typeface="Times New Roman" pitchFamily="18" charset="0"/>
                <a:cs typeface="Times New Roman" pitchFamily="18" charset="0"/>
              </a:rPr>
              <a:t>±a</a:t>
            </a:r>
            <a:r>
              <a:rPr lang="en-US" sz="2400" baseline="-25000" dirty="0">
                <a:latin typeface="Times New Roman" pitchFamily="18" charset="0"/>
                <a:cs typeface="Times New Roman" pitchFamily="18" charset="0"/>
              </a:rPr>
              <a:t>n</a:t>
            </a:r>
            <a:r>
              <a:rPr lang="en-US" sz="2400" dirty="0">
                <a:latin typeface="Times New Roman" pitchFamily="18" charset="0"/>
              </a:rPr>
              <a:t> </a:t>
            </a:r>
          </a:p>
        </p:txBody>
      </p:sp>
      <p:graphicFrame>
        <p:nvGraphicFramePr>
          <p:cNvPr id="19" name="Object 18"/>
          <p:cNvGraphicFramePr>
            <a:graphicFrameLocks noChangeAspect="1"/>
          </p:cNvGraphicFramePr>
          <p:nvPr>
            <p:extLst>
              <p:ext uri="{D42A27DB-BD31-4B8C-83A1-F6EECF244321}">
                <p14:modId xmlns:p14="http://schemas.microsoft.com/office/powerpoint/2010/main" val="4026563946"/>
              </p:ext>
            </p:extLst>
          </p:nvPr>
        </p:nvGraphicFramePr>
        <p:xfrm>
          <a:off x="144339" y="4395788"/>
          <a:ext cx="8393113" cy="1471612"/>
        </p:xfrm>
        <a:graphic>
          <a:graphicData uri="http://schemas.openxmlformats.org/presentationml/2006/ole">
            <mc:AlternateContent xmlns:mc="http://schemas.openxmlformats.org/markup-compatibility/2006">
              <mc:Choice xmlns:v="urn:schemas-microsoft-com:vml" Requires="v">
                <p:oleObj spid="_x0000_s4162" name="Equation" r:id="rId4" imgW="4508280" imgH="787320" progId="Equation.3">
                  <p:embed/>
                </p:oleObj>
              </mc:Choice>
              <mc:Fallback>
                <p:oleObj name="Equation" r:id="rId4" imgW="4508280" imgH="787320" progId="Equation.3">
                  <p:embed/>
                  <p:pic>
                    <p:nvPicPr>
                      <p:cNvPr id="0" name="Object 6"/>
                      <p:cNvPicPr>
                        <a:picLocks noChangeAspect="1" noChangeArrowheads="1"/>
                      </p:cNvPicPr>
                      <p:nvPr/>
                    </p:nvPicPr>
                    <p:blipFill>
                      <a:blip r:embed="rId5"/>
                      <a:srcRect/>
                      <a:stretch>
                        <a:fillRect/>
                      </a:stretch>
                    </p:blipFill>
                    <p:spPr bwMode="auto">
                      <a:xfrm>
                        <a:off x="144339" y="4395788"/>
                        <a:ext cx="8393113"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80241799"/>
              </p:ext>
            </p:extLst>
          </p:nvPr>
        </p:nvGraphicFramePr>
        <p:xfrm>
          <a:off x="3394075" y="838200"/>
          <a:ext cx="1371600" cy="735012"/>
        </p:xfrm>
        <a:graphic>
          <a:graphicData uri="http://schemas.openxmlformats.org/presentationml/2006/ole">
            <mc:AlternateContent xmlns:mc="http://schemas.openxmlformats.org/markup-compatibility/2006">
              <mc:Choice xmlns:v="urn:schemas-microsoft-com:vml" Requires="v">
                <p:oleObj spid="_x0000_s5367" name="Equation" r:id="rId3" imgW="736560" imgH="393480" progId="Equation.3">
                  <p:embed/>
                </p:oleObj>
              </mc:Choice>
              <mc:Fallback>
                <p:oleObj name="Equation" r:id="rId3" imgW="736560" imgH="393480" progId="Equation.3">
                  <p:embed/>
                  <p:pic>
                    <p:nvPicPr>
                      <p:cNvPr id="0" name="Object 18"/>
                      <p:cNvPicPr>
                        <a:picLocks noChangeAspect="1" noChangeArrowheads="1"/>
                      </p:cNvPicPr>
                      <p:nvPr/>
                    </p:nvPicPr>
                    <p:blipFill>
                      <a:blip r:embed="rId4"/>
                      <a:srcRect/>
                      <a:stretch>
                        <a:fillRect/>
                      </a:stretch>
                    </p:blipFill>
                    <p:spPr bwMode="auto">
                      <a:xfrm>
                        <a:off x="3394075" y="838200"/>
                        <a:ext cx="13716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p:cNvSpPr/>
          <p:nvPr/>
        </p:nvSpPr>
        <p:spPr>
          <a:xfrm>
            <a:off x="0" y="2249168"/>
            <a:ext cx="8839200" cy="757130"/>
          </a:xfrm>
          <a:prstGeom prst="rect">
            <a:avLst/>
          </a:prstGeom>
        </p:spPr>
        <p:txBody>
          <a:bodyPr wrap="square">
            <a:spAutoFit/>
          </a:bodyPr>
          <a:lstStyle/>
          <a:p>
            <a:pPr>
              <a:lnSpc>
                <a:spcPct val="90000"/>
              </a:lnSpc>
            </a:pPr>
            <a:r>
              <a:rPr lang="en-US" sz="2400" dirty="0">
                <a:latin typeface="Times New Roman" pitchFamily="18" charset="0"/>
              </a:rPr>
              <a:t>*</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lỗ</a:t>
            </a:r>
            <a:r>
              <a:rPr lang="en-US" sz="2400" dirty="0">
                <a:latin typeface="Times New Roman" pitchFamily="18" charset="0"/>
              </a:rPr>
              <a:t> </a:t>
            </a:r>
            <a:r>
              <a:rPr lang="en-US" sz="2400" dirty="0" err="1">
                <a:latin typeface="Times New Roman" pitchFamily="18" charset="0"/>
              </a:rPr>
              <a:t>tròn</a:t>
            </a:r>
            <a:r>
              <a:rPr lang="en-US" sz="2400" dirty="0">
                <a:latin typeface="Times New Roman" pitchFamily="18" charset="0"/>
              </a:rPr>
              <a:t> AB </a:t>
            </a:r>
            <a:r>
              <a:rPr lang="en-US" sz="2400" dirty="0" err="1">
                <a:latin typeface="Times New Roman" pitchFamily="18" charset="0"/>
              </a:rPr>
              <a:t>hoặc</a:t>
            </a:r>
            <a:r>
              <a:rPr lang="en-US" sz="2400" dirty="0">
                <a:latin typeface="Times New Roman" pitchFamily="18" charset="0"/>
              </a:rPr>
              <a:t> </a:t>
            </a:r>
            <a:r>
              <a:rPr lang="en-US" sz="2400" dirty="0" err="1">
                <a:latin typeface="Times New Roman" pitchFamily="18" charset="0"/>
              </a:rPr>
              <a:t>kích</a:t>
            </a:r>
            <a:r>
              <a:rPr lang="en-US" sz="2400" dirty="0">
                <a:latin typeface="Times New Roman" pitchFamily="18" charset="0"/>
              </a:rPr>
              <a:t> </a:t>
            </a:r>
            <a:r>
              <a:rPr lang="en-US" sz="2400" dirty="0" err="1">
                <a:latin typeface="Times New Roman" pitchFamily="18" charset="0"/>
              </a:rPr>
              <a:t>thước</a:t>
            </a:r>
            <a:r>
              <a:rPr lang="en-US" sz="2400" dirty="0">
                <a:latin typeface="Times New Roman" pitchFamily="18" charset="0"/>
              </a:rPr>
              <a:t> AB </a:t>
            </a:r>
            <a:r>
              <a:rPr lang="en-US" sz="2400" dirty="0" err="1">
                <a:latin typeface="Times New Roman" pitchFamily="18" charset="0"/>
              </a:rPr>
              <a:t>lớn</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M </a:t>
            </a:r>
          </a:p>
        </p:txBody>
      </p:sp>
      <p:graphicFrame>
        <p:nvGraphicFramePr>
          <p:cNvPr id="6" name="Object 5"/>
          <p:cNvGraphicFramePr>
            <a:graphicFrameLocks noChangeAspect="1"/>
          </p:cNvGraphicFramePr>
          <p:nvPr>
            <p:extLst>
              <p:ext uri="{D42A27DB-BD31-4B8C-83A1-F6EECF244321}">
                <p14:modId xmlns:p14="http://schemas.microsoft.com/office/powerpoint/2010/main" val="1654007247"/>
              </p:ext>
            </p:extLst>
          </p:nvPr>
        </p:nvGraphicFramePr>
        <p:xfrm>
          <a:off x="3200400" y="2662902"/>
          <a:ext cx="1371600" cy="715384"/>
        </p:xfrm>
        <a:graphic>
          <a:graphicData uri="http://schemas.openxmlformats.org/presentationml/2006/ole">
            <mc:AlternateContent xmlns:mc="http://schemas.openxmlformats.org/markup-compatibility/2006">
              <mc:Choice xmlns:v="urn:schemas-microsoft-com:vml" Requires="v">
                <p:oleObj spid="_x0000_s5368" name="Equation" r:id="rId5" imgW="850531" imgH="444307" progId="Equation.3">
                  <p:embed/>
                </p:oleObj>
              </mc:Choice>
              <mc:Fallback>
                <p:oleObj name="Equation" r:id="rId5" imgW="850531" imgH="44430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662902"/>
                        <a:ext cx="1371600" cy="715384"/>
                      </a:xfrm>
                      <a:prstGeom prst="rect">
                        <a:avLst/>
                      </a:prstGeom>
                      <a:noFill/>
                      <a:ln w="9525">
                        <a:solidFill>
                          <a:schemeClr val="hlink"/>
                        </a:solidFill>
                        <a:miter lim="800000"/>
                        <a:headEnd/>
                        <a:tailEnd/>
                      </a:ln>
                    </p:spPr>
                  </p:pic>
                </p:oleObj>
              </mc:Fallback>
            </mc:AlternateContent>
          </a:graphicData>
        </a:graphic>
      </p:graphicFrame>
      <p:sp>
        <p:nvSpPr>
          <p:cNvPr id="7" name="Rectangle 6"/>
          <p:cNvSpPr/>
          <p:nvPr/>
        </p:nvSpPr>
        <p:spPr>
          <a:xfrm>
            <a:off x="76200" y="3429000"/>
            <a:ext cx="3590085" cy="424732"/>
          </a:xfrm>
          <a:prstGeom prst="rect">
            <a:avLst/>
          </a:prstGeom>
        </p:spPr>
        <p:txBody>
          <a:bodyPr wrap="none">
            <a:spAutoFit/>
          </a:bodyPr>
          <a:lstStyle/>
          <a:p>
            <a:pPr>
              <a:lnSpc>
                <a:spcPct val="90000"/>
              </a:lnSpc>
            </a:pP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AB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lẻ</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endParaRPr lang="en-US" sz="24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061275799"/>
              </p:ext>
            </p:extLst>
          </p:nvPr>
        </p:nvGraphicFramePr>
        <p:xfrm>
          <a:off x="2590800" y="3888533"/>
          <a:ext cx="3276600" cy="835867"/>
        </p:xfrm>
        <a:graphic>
          <a:graphicData uri="http://schemas.openxmlformats.org/presentationml/2006/ole">
            <mc:AlternateContent xmlns:mc="http://schemas.openxmlformats.org/markup-compatibility/2006">
              <mc:Choice xmlns:v="urn:schemas-microsoft-com:vml" Requires="v">
                <p:oleObj spid="_x0000_s5369" name="Equation" r:id="rId7" imgW="1930400" imgH="482600" progId="Equation.3">
                  <p:embed/>
                </p:oleObj>
              </mc:Choice>
              <mc:Fallback>
                <p:oleObj name="Equation" r:id="rId7" imgW="1930400" imgH="482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888533"/>
                        <a:ext cx="3276600" cy="835867"/>
                      </a:xfrm>
                      <a:prstGeom prst="rect">
                        <a:avLst/>
                      </a:prstGeom>
                      <a:noFill/>
                      <a:ln w="9525">
                        <a:solidFill>
                          <a:schemeClr val="hlink"/>
                        </a:solidFill>
                        <a:miter lim="800000"/>
                        <a:headEnd/>
                        <a:tailEnd/>
                      </a:ln>
                    </p:spPr>
                  </p:pic>
                </p:oleObj>
              </mc:Fallback>
            </mc:AlternateContent>
          </a:graphicData>
        </a:graphic>
      </p:graphicFrame>
      <p:sp>
        <p:nvSpPr>
          <p:cNvPr id="9" name="Rectangle 8"/>
          <p:cNvSpPr/>
          <p:nvPr/>
        </p:nvSpPr>
        <p:spPr>
          <a:xfrm>
            <a:off x="76200" y="4724400"/>
            <a:ext cx="9067800" cy="424732"/>
          </a:xfrm>
          <a:prstGeom prst="rect">
            <a:avLst/>
          </a:prstGeom>
        </p:spPr>
        <p:txBody>
          <a:bodyPr wrap="square">
            <a:spAutoFit/>
          </a:bodyPr>
          <a:lstStyle/>
          <a:p>
            <a:pPr>
              <a:lnSpc>
                <a:spcPct val="90000"/>
              </a:lnSpc>
            </a:pPr>
            <a:r>
              <a:rPr lang="en-US" sz="2400" dirty="0">
                <a:latin typeface="Times New Roman" pitchFamily="18" charset="0"/>
                <a:cs typeface="Times New Roman" pitchFamily="18" charset="0"/>
              </a:rPr>
              <a:t>I &gt; </a:t>
            </a:r>
            <a:r>
              <a:rPr lang="en-US" sz="2400" dirty="0" smtClean="0">
                <a:latin typeface="Times New Roman" pitchFamily="18" charset="0"/>
                <a:cs typeface="Times New Roman" pitchFamily="18" charset="0"/>
              </a:rPr>
              <a:t>I</a:t>
            </a:r>
            <a:r>
              <a:rPr lang="en-US" sz="2400" baseline="-25000" dirty="0" smtClean="0">
                <a:latin typeface="Times New Roman" pitchFamily="18" charset="0"/>
                <a:cs typeface="Times New Roman" pitchFamily="18" charset="0"/>
              </a:rPr>
              <a:t>0</a:t>
            </a:r>
            <a:r>
              <a:rPr lang="vi-VN"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tại M là vân sáng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biệt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nếu</a:t>
            </a:r>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chứa</a:t>
            </a:r>
            <a:r>
              <a:rPr lang="en-US" sz="2400" dirty="0">
                <a:solidFill>
                  <a:srgbClr val="FF0000"/>
                </a:solidFill>
                <a:latin typeface="Times New Roman" pitchFamily="18" charset="0"/>
                <a:cs typeface="Times New Roman" pitchFamily="18" charset="0"/>
              </a:rPr>
              <a:t> 1 </a:t>
            </a:r>
            <a:r>
              <a:rPr lang="en-US" sz="2400" dirty="0" err="1">
                <a:solidFill>
                  <a:srgbClr val="FF0000"/>
                </a:solidFill>
                <a:latin typeface="Times New Roman" pitchFamily="18" charset="0"/>
                <a:cs typeface="Times New Roman" pitchFamily="18" charset="0"/>
              </a:rPr>
              <a:t>đới</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a =a</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I = 4I</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sáng</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nhất</a:t>
            </a:r>
            <a:endParaRPr lang="en-US" sz="2400" dirty="0">
              <a:solidFill>
                <a:srgbClr val="FF0000"/>
              </a:solidFill>
              <a:latin typeface="Times New Roman" pitchFamily="18" charset="0"/>
              <a:cs typeface="Times New Roman" pitchFamily="18" charset="0"/>
            </a:endParaRPr>
          </a:p>
        </p:txBody>
      </p:sp>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3231" y="533400"/>
            <a:ext cx="2543583" cy="1781337"/>
          </a:xfrm>
          <a:prstGeom prst="rect">
            <a:avLst/>
          </a:prstGeom>
        </p:spPr>
      </p:pic>
      <p:sp>
        <p:nvSpPr>
          <p:cNvPr id="11" name="Rectangle 10"/>
          <p:cNvSpPr/>
          <p:nvPr/>
        </p:nvSpPr>
        <p:spPr>
          <a:xfrm>
            <a:off x="0" y="5181600"/>
            <a:ext cx="4026102" cy="424732"/>
          </a:xfrm>
          <a:prstGeom prst="rect">
            <a:avLst/>
          </a:prstGeom>
        </p:spPr>
        <p:txBody>
          <a:bodyPr wrap="none">
            <a:spAutoFit/>
          </a:bodyPr>
          <a:lstStyle/>
          <a:p>
            <a:pPr>
              <a:lnSpc>
                <a:spcPct val="90000"/>
              </a:lnSpc>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AB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chẵn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endParaRPr lang="en-US" sz="2400" dirty="0">
              <a:latin typeface="Times New Roman" pitchFamily="18" charset="0"/>
              <a:cs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973039918"/>
              </p:ext>
            </p:extLst>
          </p:nvPr>
        </p:nvGraphicFramePr>
        <p:xfrm>
          <a:off x="2971800" y="5562600"/>
          <a:ext cx="3505200" cy="910745"/>
        </p:xfrm>
        <a:graphic>
          <a:graphicData uri="http://schemas.openxmlformats.org/presentationml/2006/ole">
            <mc:AlternateContent xmlns:mc="http://schemas.openxmlformats.org/markup-compatibility/2006">
              <mc:Choice xmlns:v="urn:schemas-microsoft-com:vml" Requires="v">
                <p:oleObj spid="_x0000_s5370" name="Equation" r:id="rId10" imgW="1905000" imgH="482600" progId="Equation.3">
                  <p:embed/>
                </p:oleObj>
              </mc:Choice>
              <mc:Fallback>
                <p:oleObj name="Equation" r:id="rId10" imgW="1905000" imgH="482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5562600"/>
                        <a:ext cx="3505200" cy="910745"/>
                      </a:xfrm>
                      <a:prstGeom prst="rect">
                        <a:avLst/>
                      </a:prstGeom>
                      <a:noFill/>
                      <a:ln w="9525">
                        <a:solidFill>
                          <a:schemeClr val="hlink"/>
                        </a:solidFill>
                        <a:miter lim="800000"/>
                        <a:headEnd/>
                        <a:tailEnd/>
                      </a:ln>
                    </p:spPr>
                  </p:pic>
                </p:oleObj>
              </mc:Fallback>
            </mc:AlternateContent>
          </a:graphicData>
        </a:graphic>
      </p:graphicFrame>
      <p:sp>
        <p:nvSpPr>
          <p:cNvPr id="13" name="Rectangle 12"/>
          <p:cNvSpPr/>
          <p:nvPr/>
        </p:nvSpPr>
        <p:spPr>
          <a:xfrm>
            <a:off x="76200" y="6516368"/>
            <a:ext cx="9067800" cy="397032"/>
          </a:xfrm>
          <a:prstGeom prst="rect">
            <a:avLst/>
          </a:prstGeom>
        </p:spPr>
        <p:txBody>
          <a:bodyPr wrap="square">
            <a:spAutoFit/>
          </a:bodyPr>
          <a:lstStyle/>
          <a:p>
            <a:pPr>
              <a:lnSpc>
                <a:spcPct val="90000"/>
              </a:lnSpc>
            </a:pPr>
            <a:r>
              <a:rPr lang="en-US" sz="2200" dirty="0">
                <a:latin typeface="Times New Roman" pitchFamily="18" charset="0"/>
                <a:cs typeface="Times New Roman" pitchFamily="18" charset="0"/>
              </a:rPr>
              <a:t>I &lt; I</a:t>
            </a:r>
            <a:r>
              <a:rPr lang="en-US" sz="2200" baseline="-25000" dirty="0">
                <a:latin typeface="Times New Roman" pitchFamily="18" charset="0"/>
                <a:cs typeface="Times New Roman" pitchFamily="18" charset="0"/>
              </a:rPr>
              <a:t>0</a:t>
            </a:r>
            <a:r>
              <a:rPr lang="en-US" sz="2200" dirty="0">
                <a:latin typeface="Times New Roman" pitchFamily="18" charset="0"/>
                <a:cs typeface="Times New Roman" pitchFamily="18" charset="0"/>
              </a:rPr>
              <a:t>, </a:t>
            </a:r>
            <a:r>
              <a:rPr lang="vi-VN" sz="2200" dirty="0" smtClean="0">
                <a:latin typeface="Times New Roman" pitchFamily="18" charset="0"/>
                <a:cs typeface="Times New Roman" pitchFamily="18" charset="0"/>
              </a:rPr>
              <a:t>tại M là vân tối, </a:t>
            </a:r>
            <a:r>
              <a:rPr lang="en-US" sz="2200" dirty="0" err="1" smtClean="0">
                <a:latin typeface="Times New Roman" pitchFamily="18" charset="0"/>
                <a:cs typeface="Times New Roman" pitchFamily="18" charset="0"/>
              </a:rPr>
              <a:t>đặc</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biệt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nếu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chứa</a:t>
            </a:r>
            <a:r>
              <a:rPr lang="en-US" sz="2200" dirty="0">
                <a:latin typeface="Times New Roman" pitchFamily="18" charset="0"/>
                <a:cs typeface="Times New Roman" pitchFamily="18" charset="0"/>
              </a:rPr>
              <a:t> </a:t>
            </a:r>
            <a:r>
              <a:rPr lang="en-US" sz="2200" dirty="0">
                <a:solidFill>
                  <a:srgbClr val="FF0000"/>
                </a:solidFill>
                <a:latin typeface="Times New Roman" pitchFamily="18" charset="0"/>
                <a:cs typeface="Times New Roman" pitchFamily="18" charset="0"/>
              </a:rPr>
              <a:t>2đới</a:t>
            </a:r>
            <a:r>
              <a:rPr lang="en-US" sz="2200" dirty="0">
                <a:latin typeface="Times New Roman" pitchFamily="18" charset="0"/>
                <a:cs typeface="Times New Roman" pitchFamily="18" charset="0"/>
              </a:rPr>
              <a:t> a = a</a:t>
            </a:r>
            <a:r>
              <a:rPr lang="en-US" sz="2200" baseline="-25000" dirty="0">
                <a:latin typeface="Times New Roman" pitchFamily="18" charset="0"/>
                <a:cs typeface="Times New Roman" pitchFamily="18" charset="0"/>
              </a:rPr>
              <a:t>1</a:t>
            </a:r>
            <a:r>
              <a:rPr lang="en-US" sz="2200" dirty="0">
                <a:latin typeface="Times New Roman" pitchFamily="18" charset="0"/>
                <a:cs typeface="Times New Roman" pitchFamily="18" charset="0"/>
              </a:rPr>
              <a:t>-</a:t>
            </a:r>
            <a:r>
              <a:rPr lang="en-US" sz="2200" baseline="-25000" dirty="0">
                <a:latin typeface="Times New Roman" pitchFamily="18" charset="0"/>
                <a:cs typeface="Times New Roman" pitchFamily="18" charset="0"/>
              </a:rPr>
              <a:t> </a:t>
            </a:r>
            <a:r>
              <a:rPr lang="en-US" sz="2200" dirty="0">
                <a:latin typeface="Times New Roman" pitchFamily="18" charset="0"/>
                <a:cs typeface="Times New Roman" pitchFamily="18" charset="0"/>
              </a:rPr>
              <a:t>a</a:t>
            </a:r>
            <a:r>
              <a:rPr lang="en-US" sz="2200" baseline="-25000" dirty="0">
                <a:latin typeface="Times New Roman" pitchFamily="18" charset="0"/>
                <a:cs typeface="Times New Roman" pitchFamily="18" charset="0"/>
              </a:rPr>
              <a:t>2</a:t>
            </a:r>
            <a:r>
              <a:rPr lang="en-US" sz="2200" dirty="0">
                <a:latin typeface="Times New Roman" pitchFamily="18" charset="0"/>
                <a:cs typeface="Times New Roman" pitchFamily="18" charset="0"/>
              </a:rPr>
              <a:t>, I = 0 , </a:t>
            </a:r>
            <a:r>
              <a:rPr lang="en-US" sz="2200" dirty="0" err="1">
                <a:solidFill>
                  <a:srgbClr val="FF0000"/>
                </a:solidFill>
                <a:latin typeface="Times New Roman" pitchFamily="18" charset="0"/>
                <a:cs typeface="Times New Roman" pitchFamily="18" charset="0"/>
              </a:rPr>
              <a:t>tối</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nhất</a:t>
            </a:r>
            <a:endParaRPr lang="en-US" sz="2200" dirty="0">
              <a:solidFill>
                <a:srgbClr val="FF0000"/>
              </a:solidFill>
              <a:latin typeface="Times New Roman" pitchFamily="18" charset="0"/>
              <a:cs typeface="Times New Roman" pitchFamily="18" charset="0"/>
            </a:endParaRPr>
          </a:p>
        </p:txBody>
      </p:sp>
      <p:sp>
        <p:nvSpPr>
          <p:cNvPr id="14" name="Rectangle 13"/>
          <p:cNvSpPr/>
          <p:nvPr/>
        </p:nvSpPr>
        <p:spPr>
          <a:xfrm>
            <a:off x="76200" y="1676400"/>
            <a:ext cx="8839200" cy="424732"/>
          </a:xfrm>
          <a:prstGeom prst="rect">
            <a:avLst/>
          </a:prstGeom>
        </p:spPr>
        <p:txBody>
          <a:bodyPr wrap="square">
            <a:spAutoFit/>
          </a:bodyPr>
          <a:lstStyle/>
          <a:p>
            <a:pPr>
              <a:lnSpc>
                <a:spcPct val="90000"/>
              </a:lnSpc>
            </a:pPr>
            <a:r>
              <a:rPr lang="en-US" sz="2400" dirty="0" err="1">
                <a:latin typeface="Times New Roman" pitchFamily="18" charset="0"/>
              </a:rPr>
              <a:t>l</a:t>
            </a:r>
            <a:r>
              <a:rPr lang="en-US" sz="2400" dirty="0" err="1" smtClean="0">
                <a:latin typeface="Times New Roman" pitchFamily="18" charset="0"/>
              </a:rPr>
              <a:t>ấy</a:t>
            </a:r>
            <a:r>
              <a:rPr lang="en-US" sz="2400" dirty="0" smtClean="0">
                <a:latin typeface="Times New Roman" pitchFamily="18" charset="0"/>
              </a:rPr>
              <a:t> </a:t>
            </a:r>
            <a:r>
              <a:rPr lang="en-US" sz="2400" dirty="0" err="1" smtClean="0">
                <a:latin typeface="Times New Roman" pitchFamily="18" charset="0"/>
              </a:rPr>
              <a:t>dấu</a:t>
            </a:r>
            <a:r>
              <a:rPr lang="en-US" sz="2400" dirty="0" smtClean="0">
                <a:latin typeface="Times New Roman" pitchFamily="18" charset="0"/>
              </a:rPr>
              <a:t> (+) </a:t>
            </a:r>
            <a:r>
              <a:rPr lang="en-US" sz="2400" dirty="0" err="1" smtClean="0">
                <a:latin typeface="Times New Roman" pitchFamily="18" charset="0"/>
              </a:rPr>
              <a:t>nếu</a:t>
            </a:r>
            <a:r>
              <a:rPr lang="en-US" sz="2400" dirty="0" smtClean="0">
                <a:latin typeface="Times New Roman" pitchFamily="18" charset="0"/>
              </a:rPr>
              <a:t> n </a:t>
            </a:r>
            <a:r>
              <a:rPr lang="en-US" sz="2400" dirty="0" err="1" smtClean="0">
                <a:latin typeface="Times New Roman" pitchFamily="18" charset="0"/>
              </a:rPr>
              <a:t>lẻ</a:t>
            </a:r>
            <a:r>
              <a:rPr lang="en-US" sz="2400" dirty="0" smtClean="0">
                <a:latin typeface="Times New Roman" pitchFamily="18" charset="0"/>
              </a:rPr>
              <a:t>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dấu</a:t>
            </a:r>
            <a:r>
              <a:rPr lang="en-US" sz="2400" dirty="0" smtClean="0">
                <a:latin typeface="Times New Roman" pitchFamily="18" charset="0"/>
              </a:rPr>
              <a:t> (-) </a:t>
            </a:r>
            <a:r>
              <a:rPr lang="en-US" sz="2400" dirty="0" err="1" smtClean="0">
                <a:latin typeface="Times New Roman" pitchFamily="18" charset="0"/>
              </a:rPr>
              <a:t>nếu</a:t>
            </a:r>
            <a:r>
              <a:rPr lang="en-US" sz="2400" dirty="0" smtClean="0">
                <a:latin typeface="Times New Roman" pitchFamily="18" charset="0"/>
              </a:rPr>
              <a:t> n </a:t>
            </a:r>
            <a:r>
              <a:rPr lang="en-US" sz="2400" dirty="0" err="1" smtClean="0">
                <a:latin typeface="Times New Roman" pitchFamily="18" charset="0"/>
              </a:rPr>
              <a:t>chẵn</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1"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0" y="609600"/>
            <a:ext cx="6784657" cy="461665"/>
          </a:xfrm>
          <a:prstGeom prst="rect">
            <a:avLst/>
          </a:prstGeom>
        </p:spPr>
        <p:txBody>
          <a:bodyPr wrap="square">
            <a:spAutoFit/>
          </a:bodyPr>
          <a:lstStyle/>
          <a:p>
            <a:r>
              <a:rPr lang="en-US" sz="2400" b="1" dirty="0" smtClean="0">
                <a:solidFill>
                  <a:schemeClr val="hlink"/>
                </a:solidFill>
                <a:latin typeface="Times New Roman" pitchFamily="18" charset="0"/>
              </a:rPr>
              <a:t>III. </a:t>
            </a:r>
            <a:r>
              <a:rPr lang="en-US" sz="2400" b="1" dirty="0" err="1">
                <a:solidFill>
                  <a:schemeClr val="hlink"/>
                </a:solidFill>
                <a:latin typeface="Times New Roman" pitchFamily="18" charset="0"/>
              </a:rPr>
              <a:t>Nhiễu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sóng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cầu</a:t>
            </a:r>
            <a:r>
              <a:rPr lang="en-US" sz="2400" b="1" dirty="0">
                <a:solidFill>
                  <a:schemeClr val="hlink"/>
                </a:solidFill>
                <a:latin typeface="Times New Roman" pitchFamily="18" charset="0"/>
              </a:rPr>
              <a:t> qua </a:t>
            </a:r>
            <a:r>
              <a:rPr lang="en-US" sz="2400" b="1" dirty="0" err="1">
                <a:solidFill>
                  <a:schemeClr val="hlink"/>
                </a:solidFill>
                <a:latin typeface="Times New Roman" pitchFamily="18" charset="0"/>
              </a:rPr>
              <a:t>đĩa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tròn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nhỏ</a:t>
            </a:r>
            <a:endParaRPr lang="en-US" sz="2400" b="1" dirty="0">
              <a:solidFill>
                <a:schemeClr val="hlink"/>
              </a:solidFill>
              <a:latin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97" y="1219201"/>
            <a:ext cx="6739203" cy="293045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4343400"/>
            <a:ext cx="1752600" cy="2333343"/>
          </a:xfrm>
          <a:prstGeom prst="rect">
            <a:avLst/>
          </a:prstGeom>
        </p:spPr>
      </p:pic>
    </p:spTree>
    <p:extLst>
      <p:ext uri="{BB962C8B-B14F-4D97-AF65-F5344CB8AC3E}">
        <p14:creationId xmlns:p14="http://schemas.microsoft.com/office/powerpoint/2010/main" val="830543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6784657" cy="461665"/>
          </a:xfrm>
          <a:prstGeom prst="rect">
            <a:avLst/>
          </a:prstGeom>
        </p:spPr>
        <p:txBody>
          <a:bodyPr wrap="square">
            <a:spAutoFit/>
          </a:bodyPr>
          <a:lstStyle/>
          <a:p>
            <a:r>
              <a:rPr lang="en-US" sz="2400" b="1" smtClean="0">
                <a:solidFill>
                  <a:schemeClr val="hlink"/>
                </a:solidFill>
                <a:latin typeface="Times New Roman" pitchFamily="18" charset="0"/>
              </a:rPr>
              <a:t>III. </a:t>
            </a:r>
            <a:r>
              <a:rPr lang="en-US" sz="2400" b="1" dirty="0" err="1">
                <a:solidFill>
                  <a:schemeClr val="hlink"/>
                </a:solidFill>
                <a:latin typeface="Times New Roman" pitchFamily="18" charset="0"/>
              </a:rPr>
              <a:t>Nhiễu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sóng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cầu</a:t>
            </a:r>
            <a:r>
              <a:rPr lang="en-US" sz="2400" b="1" dirty="0">
                <a:solidFill>
                  <a:schemeClr val="hlink"/>
                </a:solidFill>
                <a:latin typeface="Times New Roman" pitchFamily="18" charset="0"/>
              </a:rPr>
              <a:t> qua </a:t>
            </a:r>
            <a:r>
              <a:rPr lang="en-US" sz="2400" b="1" dirty="0" err="1">
                <a:solidFill>
                  <a:schemeClr val="hlink"/>
                </a:solidFill>
                <a:latin typeface="Times New Roman" pitchFamily="18" charset="0"/>
              </a:rPr>
              <a:t>đĩa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tròn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nhỏ</a:t>
            </a:r>
            <a:endParaRPr lang="en-US" sz="2400" b="1" dirty="0">
              <a:solidFill>
                <a:schemeClr val="hlink"/>
              </a:solidFill>
              <a:latin typeface="Times New Roman" pitchFamily="18" charset="0"/>
            </a:endParaRPr>
          </a:p>
        </p:txBody>
      </p:sp>
      <p:sp>
        <p:nvSpPr>
          <p:cNvPr id="6" name="Rectangle 5"/>
          <p:cNvSpPr/>
          <p:nvPr/>
        </p:nvSpPr>
        <p:spPr>
          <a:xfrm>
            <a:off x="76200" y="1094711"/>
            <a:ext cx="6781800" cy="830997"/>
          </a:xfrm>
          <a:prstGeom prst="rect">
            <a:avLst/>
          </a:prstGeom>
        </p:spPr>
        <p:txBody>
          <a:bodyPr wrap="square">
            <a:spAutoFit/>
          </a:bodyPr>
          <a:lstStyle/>
          <a:p>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nguồn</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S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M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đĩa</a:t>
            </a:r>
            <a:r>
              <a:rPr lang="en-US" sz="2400" dirty="0">
                <a:latin typeface="Times New Roman" pitchFamily="18" charset="0"/>
              </a:rPr>
              <a:t> </a:t>
            </a:r>
            <a:r>
              <a:rPr lang="en-US" sz="2400" dirty="0" err="1">
                <a:latin typeface="Times New Roman" pitchFamily="18" charset="0"/>
              </a:rPr>
              <a:t>tròn</a:t>
            </a:r>
            <a:r>
              <a:rPr lang="en-US" sz="2400" dirty="0">
                <a:latin typeface="Times New Roman" pitchFamily="18" charset="0"/>
              </a:rPr>
              <a:t> </a:t>
            </a:r>
            <a:r>
              <a:rPr lang="en-US" sz="2400" dirty="0" err="1">
                <a:latin typeface="Times New Roman" pitchFamily="18" charset="0"/>
              </a:rPr>
              <a:t>nhỏ</a:t>
            </a:r>
            <a:r>
              <a:rPr lang="en-US" sz="2400" dirty="0">
                <a:latin typeface="Times New Roman" pitchFamily="18" charset="0"/>
              </a:rPr>
              <a:t> </a:t>
            </a:r>
            <a:r>
              <a:rPr lang="en-US" sz="2400" dirty="0" err="1">
                <a:latin typeface="Times New Roman" pitchFamily="18" charset="0"/>
              </a:rPr>
              <a:t>chắn</a:t>
            </a:r>
            <a:r>
              <a:rPr lang="en-US" sz="2400" dirty="0">
                <a:latin typeface="Times New Roman" pitchFamily="18" charset="0"/>
              </a:rPr>
              <a:t> </a:t>
            </a:r>
            <a:r>
              <a:rPr lang="en-US" sz="2400" dirty="0" err="1" smtClean="0">
                <a:latin typeface="Times New Roman" pitchFamily="18" charset="0"/>
              </a:rPr>
              <a:t>sáng</a:t>
            </a:r>
            <a:endParaRPr lang="en-US" sz="2400" dirty="0"/>
          </a:p>
        </p:txBody>
      </p:sp>
      <p:sp>
        <p:nvSpPr>
          <p:cNvPr id="7" name="Rectangle 6"/>
          <p:cNvSpPr/>
          <p:nvPr/>
        </p:nvSpPr>
        <p:spPr>
          <a:xfrm>
            <a:off x="76200" y="1905000"/>
            <a:ext cx="6012376" cy="461665"/>
          </a:xfrm>
          <a:prstGeom prst="rect">
            <a:avLst/>
          </a:prstGeom>
        </p:spPr>
        <p:txBody>
          <a:bodyPr wrap="square">
            <a:spAutoFit/>
          </a:bodyPr>
          <a:lstStyle/>
          <a:p>
            <a:r>
              <a:rPr lang="en-US" sz="2400" dirty="0" err="1">
                <a:latin typeface="Times New Roman" pitchFamily="18" charset="0"/>
              </a:rPr>
              <a:t>Dựng</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a:t>
            </a:r>
            <a:r>
              <a:rPr lang="en-US" sz="2400" dirty="0" err="1">
                <a:latin typeface="Times New Roman" pitchFamily="18" charset="0"/>
              </a:rPr>
              <a:t>tâm</a:t>
            </a:r>
            <a:r>
              <a:rPr lang="en-US" sz="2400" dirty="0">
                <a:latin typeface="Times New Roman" pitchFamily="18" charset="0"/>
              </a:rPr>
              <a:t> S </a:t>
            </a:r>
            <a:r>
              <a:rPr lang="en-US" sz="2400" dirty="0" err="1">
                <a:latin typeface="Times New Roman" pitchFamily="18" charset="0"/>
              </a:rPr>
              <a:t>tựa</a:t>
            </a:r>
            <a:r>
              <a:rPr lang="en-US" sz="2400" dirty="0">
                <a:latin typeface="Times New Roman" pitchFamily="18" charset="0"/>
              </a:rPr>
              <a:t> </a:t>
            </a:r>
            <a:r>
              <a:rPr lang="en-US" sz="2400" dirty="0" err="1">
                <a:latin typeface="Times New Roman" pitchFamily="18" charset="0"/>
              </a:rPr>
              <a:t>vào</a:t>
            </a:r>
            <a:r>
              <a:rPr lang="en-US" sz="2400" dirty="0">
                <a:latin typeface="Times New Roman" pitchFamily="18" charset="0"/>
              </a:rPr>
              <a:t> AB</a:t>
            </a:r>
          </a:p>
        </p:txBody>
      </p:sp>
      <p:sp>
        <p:nvSpPr>
          <p:cNvPr id="8" name="Rectangle 7"/>
          <p:cNvSpPr/>
          <p:nvPr/>
        </p:nvSpPr>
        <p:spPr>
          <a:xfrm>
            <a:off x="76200" y="2286000"/>
            <a:ext cx="5617146" cy="461665"/>
          </a:xfrm>
          <a:prstGeom prst="rect">
            <a:avLst/>
          </a:prstGeom>
        </p:spPr>
        <p:txBody>
          <a:bodyPr wrap="square">
            <a:spAutoFit/>
          </a:bodyPr>
          <a:lstStyle/>
          <a:p>
            <a:r>
              <a:rPr lang="en-US" sz="2400" dirty="0" err="1">
                <a:latin typeface="Times New Roman" pitchFamily="18" charset="0"/>
              </a:rPr>
              <a:t>Dựng</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Fresnel</a:t>
            </a:r>
          </a:p>
        </p:txBody>
      </p:sp>
      <p:sp>
        <p:nvSpPr>
          <p:cNvPr id="9" name="Rectangle 8"/>
          <p:cNvSpPr/>
          <p:nvPr/>
        </p:nvSpPr>
        <p:spPr>
          <a:xfrm>
            <a:off x="0" y="2667000"/>
            <a:ext cx="6038024" cy="461665"/>
          </a:xfrm>
          <a:prstGeom prst="rect">
            <a:avLst/>
          </a:prstGeom>
        </p:spPr>
        <p:txBody>
          <a:bodyPr wrap="square">
            <a:spAutoFit/>
          </a:bodyPr>
          <a:lstStyle/>
          <a:p>
            <a:r>
              <a:rPr lang="en-US" sz="2400" dirty="0" err="1">
                <a:latin typeface="Times New Roman" pitchFamily="18" charset="0"/>
              </a:rPr>
              <a:t>Gỉa</a:t>
            </a:r>
            <a:r>
              <a:rPr lang="en-US" sz="2400" dirty="0">
                <a:latin typeface="Times New Roman" pitchFamily="18" charset="0"/>
              </a:rPr>
              <a:t> </a:t>
            </a:r>
            <a:r>
              <a:rPr lang="en-US" sz="2400" dirty="0" err="1">
                <a:latin typeface="Times New Roman" pitchFamily="18" charset="0"/>
              </a:rPr>
              <a:t>sử</a:t>
            </a:r>
            <a:r>
              <a:rPr lang="en-US" sz="2400" dirty="0">
                <a:latin typeface="Times New Roman" pitchFamily="18" charset="0"/>
              </a:rPr>
              <a:t> </a:t>
            </a:r>
            <a:r>
              <a:rPr lang="en-US" sz="2400" dirty="0" err="1" smtClean="0">
                <a:latin typeface="Times New Roman" pitchFamily="18" charset="0"/>
              </a:rPr>
              <a:t>đĩa</a:t>
            </a:r>
            <a:r>
              <a:rPr lang="en-US" sz="2400" dirty="0" smtClean="0">
                <a:latin typeface="Times New Roman" pitchFamily="18" charset="0"/>
              </a:rPr>
              <a:t> </a:t>
            </a:r>
            <a:r>
              <a:rPr lang="en-US" sz="2400" dirty="0" err="1">
                <a:latin typeface="Times New Roman" pitchFamily="18" charset="0"/>
              </a:rPr>
              <a:t>tròn</a:t>
            </a:r>
            <a:r>
              <a:rPr lang="en-US" sz="2400" dirty="0">
                <a:latin typeface="Times New Roman" pitchFamily="18" charset="0"/>
              </a:rPr>
              <a:t> AB </a:t>
            </a:r>
            <a:r>
              <a:rPr lang="en-US" sz="2400" dirty="0" err="1" smtClean="0">
                <a:latin typeface="Times New Roman" pitchFamily="18" charset="0"/>
              </a:rPr>
              <a:t>che</a:t>
            </a:r>
            <a:r>
              <a:rPr lang="en-US" sz="2400" dirty="0" smtClean="0">
                <a:latin typeface="Times New Roman" pitchFamily="18" charset="0"/>
              </a:rPr>
              <a:t> </a:t>
            </a:r>
            <a:r>
              <a:rPr lang="en-US" sz="2400" dirty="0" err="1" smtClean="0">
                <a:latin typeface="Times New Roman" pitchFamily="18" charset="0"/>
              </a:rPr>
              <a:t>khuất</a:t>
            </a:r>
            <a:r>
              <a:rPr lang="en-US" sz="2400" dirty="0" smtClean="0">
                <a:latin typeface="Times New Roman" pitchFamily="18" charset="0"/>
              </a:rPr>
              <a:t> m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cầu</a:t>
            </a:r>
            <a:endParaRPr lang="en-US" sz="2400" dirty="0">
              <a:latin typeface="Times New Roman" pitchFamily="18" charset="0"/>
            </a:endParaRPr>
          </a:p>
        </p:txBody>
      </p:sp>
      <p:sp>
        <p:nvSpPr>
          <p:cNvPr id="10" name="Rectangle 9"/>
          <p:cNvSpPr/>
          <p:nvPr/>
        </p:nvSpPr>
        <p:spPr>
          <a:xfrm>
            <a:off x="76200" y="3048000"/>
            <a:ext cx="4995278" cy="461665"/>
          </a:xfrm>
          <a:prstGeom prst="rect">
            <a:avLst/>
          </a:prstGeom>
        </p:spPr>
        <p:txBody>
          <a:bodyPr wrap="none">
            <a:spAutoFit/>
          </a:bodyPr>
          <a:lstStyle/>
          <a:p>
            <a:r>
              <a:rPr lang="en-US" sz="2400" dirty="0" err="1">
                <a:latin typeface="Times New Roman" pitchFamily="18" charset="0"/>
              </a:rPr>
              <a:t>Biên</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M:</a:t>
            </a:r>
          </a:p>
        </p:txBody>
      </p:sp>
      <p:sp>
        <p:nvSpPr>
          <p:cNvPr id="11" name="Rectangle 10"/>
          <p:cNvSpPr/>
          <p:nvPr/>
        </p:nvSpPr>
        <p:spPr>
          <a:xfrm>
            <a:off x="2514600" y="3505200"/>
            <a:ext cx="4052713" cy="461665"/>
          </a:xfrm>
          <a:prstGeom prst="rect">
            <a:avLst/>
          </a:prstGeom>
        </p:spPr>
        <p:txBody>
          <a:bodyPr wrap="none">
            <a:spAutoFit/>
          </a:bodyPr>
          <a:lstStyle/>
          <a:p>
            <a:r>
              <a:rPr lang="en-US" sz="2400" dirty="0">
                <a:latin typeface="Times New Roman" pitchFamily="18" charset="0"/>
              </a:rPr>
              <a:t>a = a</a:t>
            </a:r>
            <a:r>
              <a:rPr lang="en-US" sz="2400" baseline="-25000" dirty="0">
                <a:latin typeface="Times New Roman" pitchFamily="18" charset="0"/>
              </a:rPr>
              <a:t>m+1</a:t>
            </a:r>
            <a:r>
              <a:rPr lang="en-US" sz="2400" dirty="0">
                <a:latin typeface="Times New Roman" pitchFamily="18" charset="0"/>
              </a:rPr>
              <a:t> –a</a:t>
            </a:r>
            <a:r>
              <a:rPr lang="en-US" sz="2400" baseline="-25000" dirty="0">
                <a:latin typeface="Times New Roman" pitchFamily="18" charset="0"/>
              </a:rPr>
              <a:t>m+2</a:t>
            </a:r>
            <a:r>
              <a:rPr lang="en-US" sz="2400" dirty="0">
                <a:latin typeface="Times New Roman" pitchFamily="18" charset="0"/>
              </a:rPr>
              <a:t> +a</a:t>
            </a:r>
            <a:r>
              <a:rPr lang="en-US" sz="2400" baseline="-25000" dirty="0">
                <a:latin typeface="Times New Roman" pitchFamily="18" charset="0"/>
              </a:rPr>
              <a:t>m+3</a:t>
            </a:r>
            <a:r>
              <a:rPr lang="en-US" sz="2400" dirty="0">
                <a:latin typeface="Times New Roman" pitchFamily="18" charset="0"/>
              </a:rPr>
              <a:t> –a</a:t>
            </a:r>
            <a:r>
              <a:rPr lang="en-US" sz="2400" baseline="-25000" dirty="0">
                <a:latin typeface="Times New Roman" pitchFamily="18" charset="0"/>
              </a:rPr>
              <a:t>m+4</a:t>
            </a:r>
            <a:r>
              <a:rPr lang="en-US" sz="2400" dirty="0">
                <a:latin typeface="Times New Roman" pitchFamily="18" charset="0"/>
              </a:rPr>
              <a:t>+…..</a:t>
            </a:r>
          </a:p>
        </p:txBody>
      </p:sp>
      <p:graphicFrame>
        <p:nvGraphicFramePr>
          <p:cNvPr id="12" name="Object 11"/>
          <p:cNvGraphicFramePr>
            <a:graphicFrameLocks noChangeAspect="1"/>
          </p:cNvGraphicFramePr>
          <p:nvPr>
            <p:extLst>
              <p:ext uri="{D42A27DB-BD31-4B8C-83A1-F6EECF244321}">
                <p14:modId xmlns:p14="http://schemas.microsoft.com/office/powerpoint/2010/main" val="3103264584"/>
              </p:ext>
            </p:extLst>
          </p:nvPr>
        </p:nvGraphicFramePr>
        <p:xfrm>
          <a:off x="1364657" y="4038600"/>
          <a:ext cx="5167487" cy="915077"/>
        </p:xfrm>
        <a:graphic>
          <a:graphicData uri="http://schemas.openxmlformats.org/presentationml/2006/ole">
            <mc:AlternateContent xmlns:mc="http://schemas.openxmlformats.org/markup-compatibility/2006">
              <mc:Choice xmlns:v="urn:schemas-microsoft-com:vml" Requires="v">
                <p:oleObj spid="_x0000_s6268" name="Equation" r:id="rId3" imgW="2578100" imgH="457200" progId="Equation.3">
                  <p:embed/>
                </p:oleObj>
              </mc:Choice>
              <mc:Fallback>
                <p:oleObj name="Equation" r:id="rId3" imgW="257810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657" y="4038600"/>
                        <a:ext cx="5167487" cy="915077"/>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49637638"/>
              </p:ext>
            </p:extLst>
          </p:nvPr>
        </p:nvGraphicFramePr>
        <p:xfrm>
          <a:off x="3167063" y="4953000"/>
          <a:ext cx="1590675" cy="862013"/>
        </p:xfrm>
        <a:graphic>
          <a:graphicData uri="http://schemas.openxmlformats.org/presentationml/2006/ole">
            <mc:AlternateContent xmlns:mc="http://schemas.openxmlformats.org/markup-compatibility/2006">
              <mc:Choice xmlns:v="urn:schemas-microsoft-com:vml" Requires="v">
                <p:oleObj spid="_x0000_s6269" name="Equation" r:id="rId5" imgW="736560" imgH="393480" progId="Equation.3">
                  <p:embed/>
                </p:oleObj>
              </mc:Choice>
              <mc:Fallback>
                <p:oleObj name="Equation" r:id="rId5" imgW="736560" imgH="393480" progId="Equation.3">
                  <p:embed/>
                  <p:pic>
                    <p:nvPicPr>
                      <p:cNvPr id="0" name="Object 8"/>
                      <p:cNvPicPr>
                        <a:picLocks noChangeAspect="1" noChangeArrowheads="1"/>
                      </p:cNvPicPr>
                      <p:nvPr/>
                    </p:nvPicPr>
                    <p:blipFill>
                      <a:blip r:embed="rId6"/>
                      <a:srcRect/>
                      <a:stretch>
                        <a:fillRect/>
                      </a:stretch>
                    </p:blipFill>
                    <p:spPr bwMode="auto">
                      <a:xfrm>
                        <a:off x="3167063" y="4953000"/>
                        <a:ext cx="1590675" cy="862013"/>
                      </a:xfrm>
                      <a:prstGeom prst="rect">
                        <a:avLst/>
                      </a:prstGeom>
                      <a:noFill/>
                      <a:ln w="9525">
                        <a:solidFill>
                          <a:schemeClr val="hlink"/>
                        </a:solidFill>
                        <a:miter lim="800000"/>
                        <a:headEnd/>
                        <a:tailEnd/>
                      </a:ln>
                    </p:spPr>
                  </p:pic>
                </p:oleObj>
              </mc:Fallback>
            </mc:AlternateContent>
          </a:graphicData>
        </a:graphic>
      </p:graphicFrame>
      <p:sp>
        <p:nvSpPr>
          <p:cNvPr id="14" name="Rectangle 13"/>
          <p:cNvSpPr/>
          <p:nvPr/>
        </p:nvSpPr>
        <p:spPr>
          <a:xfrm>
            <a:off x="0" y="5920154"/>
            <a:ext cx="9024411" cy="830997"/>
          </a:xfrm>
          <a:prstGeom prst="rect">
            <a:avLst/>
          </a:prstGeom>
        </p:spPr>
        <p:txBody>
          <a:bodyPr wrap="square">
            <a:spAutoFit/>
          </a:bodyPr>
          <a:lstStyle/>
          <a:p>
            <a:r>
              <a:rPr lang="en-US" sz="2400" dirty="0" err="1">
                <a:latin typeface="Times New Roman" pitchFamily="18" charset="0"/>
              </a:rPr>
              <a:t>Nếu</a:t>
            </a:r>
            <a:r>
              <a:rPr lang="en-US" sz="2400" dirty="0">
                <a:latin typeface="Times New Roman" pitchFamily="18" charset="0"/>
              </a:rPr>
              <a:t> </a:t>
            </a:r>
            <a:r>
              <a:rPr lang="en-US" sz="2400" dirty="0" err="1">
                <a:latin typeface="Times New Roman" pitchFamily="18" charset="0"/>
              </a:rPr>
              <a:t>đĩa</a:t>
            </a:r>
            <a:r>
              <a:rPr lang="en-US" sz="2400" dirty="0">
                <a:latin typeface="Times New Roman" pitchFamily="18" charset="0"/>
              </a:rPr>
              <a:t> </a:t>
            </a:r>
            <a:r>
              <a:rPr lang="en-US" sz="2400" dirty="0" err="1">
                <a:latin typeface="Times New Roman" pitchFamily="18" charset="0"/>
              </a:rPr>
              <a:t>che</a:t>
            </a:r>
            <a:r>
              <a:rPr lang="en-US" sz="2400" dirty="0">
                <a:latin typeface="Times New Roman" pitchFamily="18" charset="0"/>
              </a:rPr>
              <a:t> </a:t>
            </a:r>
            <a:r>
              <a:rPr lang="en-US" sz="2400" dirty="0" err="1">
                <a:latin typeface="Times New Roman" pitchFamily="18" charset="0"/>
              </a:rPr>
              <a:t>mất</a:t>
            </a:r>
            <a:r>
              <a:rPr lang="en-US" sz="2400" dirty="0">
                <a:latin typeface="Times New Roman" pitchFamily="18" charset="0"/>
              </a:rPr>
              <a:t> </a:t>
            </a:r>
            <a:r>
              <a:rPr lang="en-US" sz="2400" dirty="0" err="1">
                <a:latin typeface="Times New Roman" pitchFamily="18" charset="0"/>
              </a:rPr>
              <a:t>ít</a:t>
            </a:r>
            <a:r>
              <a:rPr lang="en-US" sz="2400" dirty="0">
                <a:latin typeface="Times New Roman" pitchFamily="18" charset="0"/>
              </a:rPr>
              <a:t>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a</a:t>
            </a:r>
            <a:r>
              <a:rPr lang="en-US" sz="2400" baseline="-25000" dirty="0">
                <a:latin typeface="Times New Roman" pitchFamily="18" charset="0"/>
              </a:rPr>
              <a:t>m+1</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khác</a:t>
            </a:r>
            <a:r>
              <a:rPr lang="en-US" sz="2400" dirty="0">
                <a:latin typeface="Times New Roman" pitchFamily="18" charset="0"/>
              </a:rPr>
              <a:t> a</a:t>
            </a:r>
            <a:r>
              <a:rPr lang="en-US" sz="2400" baseline="-25000" dirty="0">
                <a:latin typeface="Times New Roman" pitchFamily="18" charset="0"/>
              </a:rPr>
              <a:t>1</a:t>
            </a:r>
            <a:r>
              <a:rPr lang="en-US" sz="2400" dirty="0">
                <a:latin typeface="Times New Roman" pitchFamily="18" charset="0"/>
              </a:rPr>
              <a:t> </a:t>
            </a:r>
            <a:r>
              <a:rPr lang="en-US" sz="2400" dirty="0" err="1">
                <a:latin typeface="Times New Roman" pitchFamily="18" charset="0"/>
              </a:rPr>
              <a:t>mấy</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smtClean="0">
                <a:latin typeface="Times New Roman" pitchFamily="18" charset="0"/>
              </a:rPr>
              <a:t>M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a:latin typeface="Times New Roman" pitchFamily="18" charset="0"/>
              </a:rPr>
              <a:t>đặc</a:t>
            </a:r>
            <a:r>
              <a:rPr lang="en-US" sz="2400" dirty="0">
                <a:latin typeface="Times New Roman" pitchFamily="18" charset="0"/>
              </a:rPr>
              <a:t> </a:t>
            </a:r>
            <a:r>
              <a:rPr lang="en-US" sz="2400" dirty="0" err="1">
                <a:latin typeface="Times New Roman" pitchFamily="18" charset="0"/>
              </a:rPr>
              <a:t>biệt</a:t>
            </a:r>
            <a:r>
              <a:rPr lang="en-US" sz="2400" dirty="0">
                <a:latin typeface="Times New Roman" pitchFamily="18" charset="0"/>
              </a:rPr>
              <a:t> </a:t>
            </a:r>
            <a:r>
              <a:rPr lang="en-US" sz="2400" dirty="0" err="1">
                <a:latin typeface="Times New Roman" pitchFamily="18" charset="0"/>
              </a:rPr>
              <a:t>nếu</a:t>
            </a:r>
            <a:r>
              <a:rPr lang="en-US" sz="2400" dirty="0">
                <a:latin typeface="Times New Roman" pitchFamily="18" charset="0"/>
              </a:rPr>
              <a:t> </a:t>
            </a:r>
            <a:r>
              <a:rPr lang="en-US" sz="2400" dirty="0" err="1">
                <a:latin typeface="Times New Roman" pitchFamily="18" charset="0"/>
              </a:rPr>
              <a:t>đĩa</a:t>
            </a:r>
            <a:r>
              <a:rPr lang="en-US" sz="2400" dirty="0">
                <a:latin typeface="Times New Roman" pitchFamily="18" charset="0"/>
              </a:rPr>
              <a:t> </a:t>
            </a:r>
            <a:r>
              <a:rPr lang="en-US" sz="2400" dirty="0" err="1">
                <a:latin typeface="Times New Roman" pitchFamily="18" charset="0"/>
              </a:rPr>
              <a:t>che</a:t>
            </a:r>
            <a:r>
              <a:rPr lang="en-US" sz="2400" dirty="0">
                <a:latin typeface="Times New Roman" pitchFamily="18" charset="0"/>
              </a:rPr>
              <a:t> 1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M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nhất</a:t>
            </a:r>
            <a:r>
              <a:rPr lang="en-US" sz="2400" dirty="0">
                <a:latin typeface="Times New Roman" pitchFamily="18" charset="0"/>
              </a:rPr>
              <a:t>.</a:t>
            </a: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7746" y="1524000"/>
            <a:ext cx="2990054" cy="2193246"/>
          </a:xfrm>
          <a:prstGeom prst="rect">
            <a:avLst/>
          </a:prstGeom>
        </p:spPr>
      </p:pic>
      <p:sp>
        <p:nvSpPr>
          <p:cNvPr id="17" name="TextBox 16"/>
          <p:cNvSpPr txBox="1"/>
          <p:nvPr/>
        </p:nvSpPr>
        <p:spPr>
          <a:xfrm>
            <a:off x="6019800" y="2222543"/>
            <a:ext cx="478737" cy="430887"/>
          </a:xfrm>
          <a:prstGeom prst="rect">
            <a:avLst/>
          </a:prstGeom>
          <a:noFill/>
        </p:spPr>
        <p:txBody>
          <a:bodyPr wrap="square" rtlCol="0">
            <a:spAutoFit/>
          </a:bodyPr>
          <a:lstStyle/>
          <a:p>
            <a:r>
              <a:rPr lang="vi-VN" sz="2200" dirty="0" smtClean="0"/>
              <a:t>s</a:t>
            </a:r>
            <a:endParaRPr lang="en-US" sz="2200" dirty="0"/>
          </a:p>
        </p:txBody>
      </p:sp>
      <p:sp>
        <p:nvSpPr>
          <p:cNvPr id="18" name="TextBox 17"/>
          <p:cNvSpPr txBox="1"/>
          <p:nvPr/>
        </p:nvSpPr>
        <p:spPr>
          <a:xfrm>
            <a:off x="7162800" y="1542786"/>
            <a:ext cx="409973" cy="369332"/>
          </a:xfrm>
          <a:prstGeom prst="rect">
            <a:avLst/>
          </a:prstGeom>
          <a:noFill/>
        </p:spPr>
        <p:txBody>
          <a:bodyPr wrap="square" rtlCol="0">
            <a:spAutoFit/>
          </a:bodyPr>
          <a:lstStyle/>
          <a:p>
            <a:r>
              <a:rPr lang="vi-VN" dirty="0" smtClean="0"/>
              <a:t>A</a:t>
            </a:r>
            <a:endParaRPr lang="en-US" dirty="0"/>
          </a:p>
        </p:txBody>
      </p:sp>
      <p:sp>
        <p:nvSpPr>
          <p:cNvPr id="19" name="TextBox 18"/>
          <p:cNvSpPr txBox="1"/>
          <p:nvPr/>
        </p:nvSpPr>
        <p:spPr>
          <a:xfrm>
            <a:off x="7162800" y="3352800"/>
            <a:ext cx="333773" cy="383232"/>
          </a:xfrm>
          <a:prstGeom prst="rect">
            <a:avLst/>
          </a:prstGeom>
          <a:noFill/>
        </p:spPr>
        <p:txBody>
          <a:bodyPr wrap="square" rtlCol="0">
            <a:spAutoFit/>
          </a:bodyPr>
          <a:lstStyle/>
          <a:p>
            <a:r>
              <a:rPr lang="vi-VN" dirty="0" smtClean="0"/>
              <a:t>B</a:t>
            </a:r>
            <a:endParaRPr lang="en-US" dirty="0"/>
          </a:p>
        </p:txBody>
      </p:sp>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Vertic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a:off x="3810000" y="1066800"/>
            <a:ext cx="0" cy="243840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2296438"/>
            <a:ext cx="4953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33600" y="2362200"/>
            <a:ext cx="381000" cy="369332"/>
          </a:xfrm>
          <a:prstGeom prst="rect">
            <a:avLst/>
          </a:prstGeom>
          <a:noFill/>
        </p:spPr>
        <p:txBody>
          <a:bodyPr wrap="square" rtlCol="0">
            <a:spAutoFit/>
          </a:bodyPr>
          <a:lstStyle/>
          <a:p>
            <a:r>
              <a:rPr lang="en-US" dirty="0" smtClean="0"/>
              <a:t>F</a:t>
            </a:r>
            <a:endParaRPr lang="en-US" dirty="0"/>
          </a:p>
        </p:txBody>
      </p:sp>
      <p:sp>
        <p:nvSpPr>
          <p:cNvPr id="14" name="TextBox 13"/>
          <p:cNvSpPr txBox="1"/>
          <p:nvPr/>
        </p:nvSpPr>
        <p:spPr>
          <a:xfrm>
            <a:off x="5181600" y="2362200"/>
            <a:ext cx="381000" cy="369332"/>
          </a:xfrm>
          <a:prstGeom prst="rect">
            <a:avLst/>
          </a:prstGeom>
          <a:noFill/>
        </p:spPr>
        <p:txBody>
          <a:bodyPr wrap="square" rtlCol="0">
            <a:spAutoFit/>
          </a:bodyPr>
          <a:lstStyle/>
          <a:p>
            <a:r>
              <a:rPr lang="en-US" dirty="0" smtClean="0"/>
              <a:t>F</a:t>
            </a:r>
            <a:endParaRPr lang="en-US" dirty="0"/>
          </a:p>
        </p:txBody>
      </p:sp>
      <p:cxnSp>
        <p:nvCxnSpPr>
          <p:cNvPr id="16" name="Straight Connector 15"/>
          <p:cNvCxnSpPr/>
          <p:nvPr/>
        </p:nvCxnSpPr>
        <p:spPr>
          <a:xfrm flipV="1">
            <a:off x="1828800" y="1447800"/>
            <a:ext cx="1981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438400" y="1611682"/>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304788" y="1945708"/>
            <a:ext cx="2971800" cy="68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321996" y="1066800"/>
            <a:ext cx="0" cy="1251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90688" y="1447800"/>
            <a:ext cx="1531308"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264068" y="1604897"/>
            <a:ext cx="517742" cy="133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31" name="TextBox 30"/>
          <p:cNvSpPr txBox="1"/>
          <p:nvPr/>
        </p:nvSpPr>
        <p:spPr>
          <a:xfrm>
            <a:off x="0" y="609600"/>
            <a:ext cx="6629400" cy="461665"/>
          </a:xfrm>
          <a:prstGeom prst="rect">
            <a:avLst/>
          </a:prstGeom>
          <a:noFill/>
        </p:spPr>
        <p:txBody>
          <a:bodyPr wrap="square" rtlCol="0">
            <a:spAutoFit/>
          </a:bodyPr>
          <a:lstStyle/>
          <a:p>
            <a:r>
              <a:rPr lang="en-US" sz="2400" dirty="0" err="1" smtClean="0"/>
              <a:t>Đường</a:t>
            </a:r>
            <a:r>
              <a:rPr lang="en-US" sz="2400" dirty="0" smtClean="0"/>
              <a:t> </a:t>
            </a:r>
            <a:r>
              <a:rPr lang="en-US" sz="2400" dirty="0" err="1" smtClean="0"/>
              <a:t>truyền</a:t>
            </a:r>
            <a:r>
              <a:rPr lang="en-US" sz="2400" dirty="0" smtClean="0"/>
              <a:t> </a:t>
            </a:r>
            <a:r>
              <a:rPr lang="en-US" sz="2400" dirty="0" err="1" smtClean="0"/>
              <a:t>tia</a:t>
            </a:r>
            <a:r>
              <a:rPr lang="en-US" sz="2400" dirty="0" smtClean="0"/>
              <a:t> </a:t>
            </a:r>
            <a:r>
              <a:rPr lang="en-US" sz="2400" dirty="0" err="1" smtClean="0"/>
              <a:t>sáng</a:t>
            </a:r>
            <a:r>
              <a:rPr lang="en-US" sz="2400" dirty="0" smtClean="0"/>
              <a:t> qua </a:t>
            </a:r>
            <a:r>
              <a:rPr lang="en-US" sz="2400" dirty="0" err="1" smtClean="0"/>
              <a:t>thấu</a:t>
            </a:r>
            <a:r>
              <a:rPr lang="en-US" sz="2400" dirty="0" smtClean="0"/>
              <a:t> </a:t>
            </a:r>
            <a:r>
              <a:rPr lang="en-US" sz="2400" dirty="0" err="1" smtClean="0"/>
              <a:t>kính</a:t>
            </a:r>
            <a:r>
              <a:rPr lang="en-US" sz="2400" dirty="0" smtClean="0"/>
              <a:t> </a:t>
            </a:r>
            <a:r>
              <a:rPr lang="en-US" sz="2400" dirty="0" err="1" smtClean="0"/>
              <a:t>hội</a:t>
            </a:r>
            <a:r>
              <a:rPr lang="en-US" sz="2400" dirty="0" smtClean="0"/>
              <a:t> </a:t>
            </a:r>
            <a:r>
              <a:rPr lang="en-US" sz="2400" dirty="0" err="1" smtClean="0"/>
              <a:t>tụ</a:t>
            </a:r>
            <a:endParaRPr lang="en-US" sz="2400" dirty="0"/>
          </a:p>
        </p:txBody>
      </p:sp>
    </p:spTree>
    <p:extLst>
      <p:ext uri="{BB962C8B-B14F-4D97-AF65-F5344CB8AC3E}">
        <p14:creationId xmlns:p14="http://schemas.microsoft.com/office/powerpoint/2010/main" val="329911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6850829" cy="461665"/>
          </a:xfrm>
          <a:prstGeom prst="rect">
            <a:avLst/>
          </a:prstGeom>
        </p:spPr>
        <p:txBody>
          <a:bodyPr wrap="square">
            <a:spAutoFit/>
          </a:bodyPr>
          <a:lstStyle/>
          <a:p>
            <a:pPr marL="812800" indent="-812800"/>
            <a:r>
              <a:rPr lang="en-US" sz="2400" b="1" dirty="0">
                <a:solidFill>
                  <a:schemeClr val="hlink"/>
                </a:solidFill>
                <a:latin typeface="Times New Roman" pitchFamily="18" charset="0"/>
              </a:rPr>
              <a:t>I. </a:t>
            </a:r>
            <a:r>
              <a:rPr lang="en-US" sz="2400" b="1" dirty="0" err="1">
                <a:solidFill>
                  <a:schemeClr val="hlink"/>
                </a:solidFill>
                <a:latin typeface="Times New Roman" pitchFamily="18" charset="0"/>
              </a:rPr>
              <a:t>Nhiễu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sóng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phẳng</a:t>
            </a:r>
            <a:r>
              <a:rPr lang="en-US" sz="2400" b="1" dirty="0">
                <a:solidFill>
                  <a:schemeClr val="hlink"/>
                </a:solidFill>
                <a:latin typeface="Times New Roman" pitchFamily="18" charset="0"/>
              </a:rPr>
              <a:t> qua </a:t>
            </a:r>
            <a:r>
              <a:rPr lang="en-US" sz="2400" b="1" dirty="0" err="1">
                <a:solidFill>
                  <a:schemeClr val="hlink"/>
                </a:solidFill>
                <a:latin typeface="Times New Roman" pitchFamily="18" charset="0"/>
              </a:rPr>
              <a:t>một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khe</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hẹp</a:t>
            </a:r>
            <a:endParaRPr lang="en-US" sz="2400" b="1" dirty="0">
              <a:solidFill>
                <a:schemeClr val="hlink"/>
              </a:solidFill>
              <a:latin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04" y="1981201"/>
            <a:ext cx="7368195" cy="3915042"/>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9296400" cy="830997"/>
          </a:xfrm>
          <a:prstGeom prst="rect">
            <a:avLst/>
          </a:prstGeom>
        </p:spPr>
        <p:txBody>
          <a:bodyPr wrap="square">
            <a:spAutoFit/>
          </a:bodyPr>
          <a:lstStyle/>
          <a:p>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b="1" i="1" dirty="0" err="1">
                <a:latin typeface="Times New Roman" pitchFamily="18" charset="0"/>
              </a:rPr>
              <a:t>độ</a:t>
            </a:r>
            <a:r>
              <a:rPr lang="en-US" sz="2400" b="1" i="1" dirty="0">
                <a:latin typeface="Times New Roman" pitchFamily="18" charset="0"/>
              </a:rPr>
              <a:t> </a:t>
            </a:r>
            <a:r>
              <a:rPr lang="en-US" sz="2400" b="1" i="1" dirty="0" err="1">
                <a:latin typeface="Times New Roman" pitchFamily="18" charset="0"/>
              </a:rPr>
              <a:t>rộng</a:t>
            </a:r>
            <a:r>
              <a:rPr lang="en-US" sz="2400" b="1" i="1" dirty="0">
                <a:latin typeface="Times New Roman" pitchFamily="18" charset="0"/>
              </a:rPr>
              <a:t> b,</a:t>
            </a:r>
            <a:r>
              <a:rPr lang="en-US" sz="2400" dirty="0">
                <a:latin typeface="Times New Roman" pitchFamily="18" charset="0"/>
              </a:rPr>
              <a:t> </a:t>
            </a:r>
            <a:r>
              <a:rPr lang="en-US" sz="2400" dirty="0" err="1">
                <a:latin typeface="Times New Roman" pitchFamily="18" charset="0"/>
              </a:rPr>
              <a:t>sau</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đi</a:t>
            </a:r>
            <a:r>
              <a:rPr lang="en-US" sz="2400" dirty="0">
                <a:latin typeface="Times New Roman" pitchFamily="18" charset="0"/>
              </a:rPr>
              <a:t> qua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bị</a:t>
            </a:r>
            <a:r>
              <a:rPr lang="en-US" sz="2400" dirty="0">
                <a:latin typeface="Times New Roman" pitchFamily="18" charset="0"/>
              </a:rPr>
              <a:t> </a:t>
            </a:r>
            <a:r>
              <a:rPr lang="en-US" sz="2400" dirty="0" err="1">
                <a:latin typeface="Times New Roman" pitchFamily="18" charset="0"/>
              </a:rPr>
              <a:t>lệch</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khác</a:t>
            </a:r>
            <a:r>
              <a:rPr lang="en-US" sz="2400" dirty="0">
                <a:latin typeface="Times New Roman" pitchFamily="18" charset="0"/>
              </a:rPr>
              <a:t> </a:t>
            </a:r>
            <a:r>
              <a:rPr lang="en-US" sz="2400" dirty="0" err="1">
                <a:latin typeface="Times New Roman" pitchFamily="18" charset="0"/>
              </a:rPr>
              <a:t>nhau</a:t>
            </a:r>
            <a:endParaRPr lang="en-US" sz="2400" dirty="0"/>
          </a:p>
        </p:txBody>
      </p:sp>
      <p:sp>
        <p:nvSpPr>
          <p:cNvPr id="3" name="Rectangle 2"/>
          <p:cNvSpPr/>
          <p:nvPr/>
        </p:nvSpPr>
        <p:spPr>
          <a:xfrm>
            <a:off x="64477" y="1371600"/>
            <a:ext cx="8991600" cy="830997"/>
          </a:xfrm>
          <a:prstGeom prst="rect">
            <a:avLst/>
          </a:prstGeom>
        </p:spPr>
        <p:txBody>
          <a:bodyPr wrap="square">
            <a:spAutoFit/>
          </a:bodyPr>
          <a:lstStyle/>
          <a:p>
            <a:r>
              <a:rPr lang="en-US" sz="2400" dirty="0">
                <a:latin typeface="Times New Roman" pitchFamily="18" charset="0"/>
              </a:rPr>
              <a:t>- </a:t>
            </a:r>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l-GR" sz="2400" dirty="0">
                <a:latin typeface="Times New Roman" pitchFamily="18" charset="0"/>
                <a:cs typeface="Times New Roman" pitchFamily="18" charset="0"/>
              </a:rPr>
              <a:t>φ</a:t>
            </a:r>
            <a:r>
              <a:rPr lang="en-US" sz="2400" dirty="0">
                <a:latin typeface="Times New Roman" pitchFamily="18" charset="0"/>
                <a:cs typeface="Times New Roman" pitchFamily="18" charset="0"/>
              </a:rPr>
              <a:t> = 0,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hội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thấu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gọi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vân</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sáng</a:t>
            </a:r>
            <a:r>
              <a:rPr lang="en-US" sz="2400" dirty="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trung</a:t>
            </a:r>
            <a:r>
              <a:rPr lang="en-US" sz="2400" dirty="0" smtClean="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tâm</a:t>
            </a:r>
            <a:endParaRPr lang="en-US" sz="2400" dirty="0">
              <a:solidFill>
                <a:srgbClr val="FF0000"/>
              </a:solidFill>
              <a:latin typeface="Times New Roman" pitchFamily="18" charset="0"/>
              <a:cs typeface="Times New Roman" pitchFamily="18" charset="0"/>
            </a:endParaRPr>
          </a:p>
        </p:txBody>
      </p:sp>
      <p:sp>
        <p:nvSpPr>
          <p:cNvPr id="7" name="Rectangle 6"/>
          <p:cNvSpPr/>
          <p:nvPr/>
        </p:nvSpPr>
        <p:spPr>
          <a:xfrm>
            <a:off x="152400" y="4618672"/>
            <a:ext cx="8839200" cy="830997"/>
          </a:xfrm>
          <a:prstGeom prst="rect">
            <a:avLst/>
          </a:prstGeom>
        </p:spPr>
        <p:txBody>
          <a:bodyPr wrap="square">
            <a:spAutoFit/>
          </a:bodyPr>
          <a:lstStyle/>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Xét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nhiễu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xạ</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φ</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a:t>
            </a:r>
            <a:r>
              <a:rPr lang="en-US" sz="2400" dirty="0">
                <a:latin typeface="Times New Roman" pitchFamily="18" charset="0"/>
                <a:cs typeface="Times New Roman" pitchFamily="18" charset="0"/>
              </a:rPr>
              <a:t> 0, </a:t>
            </a:r>
            <a:r>
              <a:rPr lang="en-US" sz="2400" dirty="0" err="1">
                <a:latin typeface="Times New Roman" pitchFamily="18" charset="0"/>
                <a:cs typeface="Times New Roman" pitchFamily="18" charset="0"/>
              </a:rPr>
              <a:t>dựng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vuông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nhiễu</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xạ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nhau</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λ</a:t>
            </a:r>
            <a:r>
              <a:rPr lang="en-US" sz="2400" dirty="0">
                <a:latin typeface="Times New Roman" pitchFamily="18" charset="0"/>
                <a:cs typeface="Times New Roman" pitchFamily="18" charset="0"/>
              </a:rPr>
              <a:t>/2,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chia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dải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p>
        </p:txBody>
      </p:sp>
      <p:sp>
        <p:nvSpPr>
          <p:cNvPr id="8" name="Rectangle 7"/>
          <p:cNvSpPr/>
          <p:nvPr/>
        </p:nvSpPr>
        <p:spPr>
          <a:xfrm>
            <a:off x="64477" y="5470157"/>
            <a:ext cx="2209259" cy="461665"/>
          </a:xfrm>
          <a:prstGeom prst="rect">
            <a:avLst/>
          </a:prstGeom>
        </p:spPr>
        <p:txBody>
          <a:bodyPr wrap="none">
            <a:spAutoFit/>
          </a:bodyPr>
          <a:lstStyle/>
          <a:p>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dải</a:t>
            </a:r>
            <a:endParaRPr lang="en-US" sz="2400" dirty="0">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620978177"/>
              </p:ext>
            </p:extLst>
          </p:nvPr>
        </p:nvGraphicFramePr>
        <p:xfrm>
          <a:off x="3429000" y="5700989"/>
          <a:ext cx="1447800" cy="884238"/>
        </p:xfrm>
        <a:graphic>
          <a:graphicData uri="http://schemas.openxmlformats.org/presentationml/2006/ole">
            <mc:AlternateContent xmlns:mc="http://schemas.openxmlformats.org/markup-compatibility/2006">
              <mc:Choice xmlns:v="urn:schemas-microsoft-com:vml" Requires="v">
                <p:oleObj spid="_x0000_s7230" name="Equation" r:id="rId3" imgW="685800" imgH="419100" progId="Equation.3">
                  <p:embed/>
                </p:oleObj>
              </mc:Choice>
              <mc:Fallback>
                <p:oleObj name="Equation" r:id="rId3" imgW="685800" imgH="419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700989"/>
                        <a:ext cx="14478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664" y="2263942"/>
            <a:ext cx="4176936" cy="2155658"/>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664" y="2133810"/>
            <a:ext cx="4176936" cy="2466026"/>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1202" y="2181430"/>
            <a:ext cx="3562510" cy="2390570"/>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1" y="609600"/>
            <a:ext cx="5556346" cy="461665"/>
          </a:xfrm>
          <a:prstGeom prst="rect">
            <a:avLst/>
          </a:prstGeom>
        </p:spPr>
        <p:txBody>
          <a:bodyPr wrap="square">
            <a:spAutoFit/>
          </a:bodyPr>
          <a:lstStyle/>
          <a:p>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khe</a:t>
            </a:r>
            <a:r>
              <a:rPr lang="en-US" sz="2400" dirty="0">
                <a:latin typeface="Times New Roman" pitchFamily="18" charset="0"/>
                <a:cs typeface="Times New Roman" pitchFamily="18" charset="0"/>
              </a:rPr>
              <a:t>:</a:t>
            </a:r>
            <a:endParaRPr lang="el-GR" sz="24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74130606"/>
              </p:ext>
            </p:extLst>
          </p:nvPr>
        </p:nvGraphicFramePr>
        <p:xfrm>
          <a:off x="2825066" y="1071265"/>
          <a:ext cx="2219325" cy="804863"/>
        </p:xfrm>
        <a:graphic>
          <a:graphicData uri="http://schemas.openxmlformats.org/presentationml/2006/ole">
            <mc:AlternateContent xmlns:mc="http://schemas.openxmlformats.org/markup-compatibility/2006">
              <mc:Choice xmlns:v="urn:schemas-microsoft-com:vml" Requires="v">
                <p:oleObj spid="_x0000_s8373" name="Equation" r:id="rId3" imgW="1079032" imgH="393529" progId="Equation.3">
                  <p:embed/>
                </p:oleObj>
              </mc:Choice>
              <mc:Fallback>
                <p:oleObj name="Equation" r:id="rId3" imgW="1079032" imgH="39352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066" y="1071265"/>
                        <a:ext cx="2219325"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p:nvPr/>
        </p:nvSpPr>
        <p:spPr>
          <a:xfrm>
            <a:off x="76201" y="1752600"/>
            <a:ext cx="8991599" cy="1200329"/>
          </a:xfrm>
          <a:prstGeom prst="rect">
            <a:avLst/>
          </a:prstGeom>
        </p:spPr>
        <p:txBody>
          <a:bodyPr wrap="square">
            <a:spAutoFit/>
          </a:bodyPr>
          <a:lstStyle/>
          <a:p>
            <a:r>
              <a:rPr lang="en-US" sz="2400" dirty="0">
                <a:latin typeface="Times New Roman" pitchFamily="18" charset="0"/>
              </a:rPr>
              <a:t>Theo </a:t>
            </a:r>
            <a:r>
              <a:rPr lang="en-US" sz="2400" dirty="0" err="1">
                <a:latin typeface="Times New Roman" pitchFamily="18" charset="0"/>
              </a:rPr>
              <a:t>nguyên</a:t>
            </a:r>
            <a:r>
              <a:rPr lang="en-US" sz="2400" dirty="0">
                <a:latin typeface="Times New Roman" pitchFamily="18" charset="0"/>
              </a:rPr>
              <a:t> </a:t>
            </a:r>
            <a:r>
              <a:rPr lang="en-US" sz="2400" dirty="0" err="1">
                <a:latin typeface="Times New Roman" pitchFamily="18" charset="0"/>
              </a:rPr>
              <a:t>lý</a:t>
            </a:r>
            <a:r>
              <a:rPr lang="en-US" sz="2400" dirty="0">
                <a:latin typeface="Times New Roman" pitchFamily="18" charset="0"/>
              </a:rPr>
              <a:t> Huygens, </a:t>
            </a:r>
            <a:r>
              <a:rPr lang="en-US" sz="2400" dirty="0" err="1">
                <a:latin typeface="Times New Roman" pitchFamily="18" charset="0"/>
              </a:rPr>
              <a:t>mỗi</a:t>
            </a:r>
            <a:r>
              <a:rPr lang="en-US" sz="2400" dirty="0">
                <a:latin typeface="Times New Roman" pitchFamily="18" charset="0"/>
              </a:rPr>
              <a:t> </a:t>
            </a:r>
            <a:r>
              <a:rPr lang="en-US" sz="2400" dirty="0" err="1">
                <a:latin typeface="Times New Roman" pitchFamily="18" charset="0"/>
              </a:rPr>
              <a:t>dải</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nguồn</a:t>
            </a:r>
            <a:r>
              <a:rPr lang="en-US" sz="2400" dirty="0">
                <a:latin typeface="Times New Roman" pitchFamily="18" charset="0"/>
              </a:rPr>
              <a:t> </a:t>
            </a:r>
            <a:r>
              <a:rPr lang="en-US" sz="2400" dirty="0" err="1">
                <a:latin typeface="Times New Roman" pitchFamily="18" charset="0"/>
              </a:rPr>
              <a:t>phát</a:t>
            </a:r>
            <a:r>
              <a:rPr lang="en-US" sz="2400" dirty="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thứ</a:t>
            </a:r>
            <a:r>
              <a:rPr lang="en-US" sz="2400" dirty="0" smtClean="0">
                <a:latin typeface="Times New Roman" pitchFamily="18" charset="0"/>
              </a:rPr>
              <a:t> </a:t>
            </a:r>
            <a:r>
              <a:rPr lang="en-US" sz="2400" dirty="0" err="1">
                <a:latin typeface="Times New Roman" pitchFamily="18" charset="0"/>
              </a:rPr>
              <a:t>cấp</a:t>
            </a:r>
            <a:r>
              <a:rPr lang="en-US" sz="2400" dirty="0">
                <a:latin typeface="Times New Roman" pitchFamily="18" charset="0"/>
              </a:rPr>
              <a:t>, </a:t>
            </a:r>
            <a:r>
              <a:rPr lang="en-US" sz="2400" dirty="0" err="1">
                <a:latin typeface="Times New Roman" pitchFamily="18" charset="0"/>
              </a:rPr>
              <a:t>vì</a:t>
            </a:r>
            <a:r>
              <a:rPr lang="en-US" sz="2400" dirty="0">
                <a:latin typeface="Times New Roman" pitchFamily="18" charset="0"/>
              </a:rPr>
              <a:t> </a:t>
            </a:r>
            <a:r>
              <a:rPr lang="en-US" sz="2400" dirty="0" err="1" smtClean="0">
                <a:latin typeface="Times New Roman" pitchFamily="18" charset="0"/>
              </a:rPr>
              <a:t>hiệu</a:t>
            </a:r>
            <a:r>
              <a:rPr lang="en-US" sz="2400" smtClean="0">
                <a:latin typeface="Times New Roman" pitchFamily="18" charset="0"/>
              </a:rPr>
              <a:t> quang</a:t>
            </a:r>
            <a:r>
              <a:rPr lang="en-US" sz="2400" dirty="0" smtClean="0">
                <a:latin typeface="Times New Roman" pitchFamily="18" charset="0"/>
              </a:rPr>
              <a:t> </a:t>
            </a:r>
            <a:r>
              <a:rPr lang="en-US" sz="2400" dirty="0" err="1">
                <a:latin typeface="Times New Roman" pitchFamily="18" charset="0"/>
              </a:rPr>
              <a:t>lộ</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dải</a:t>
            </a:r>
            <a:r>
              <a:rPr lang="en-US" sz="2400" dirty="0">
                <a:latin typeface="Times New Roman" pitchFamily="18" charset="0"/>
              </a:rPr>
              <a:t> </a:t>
            </a:r>
            <a:r>
              <a:rPr lang="en-US" sz="2400" dirty="0" err="1">
                <a:latin typeface="Times New Roman" pitchFamily="18" charset="0"/>
              </a:rPr>
              <a:t>kế</a:t>
            </a:r>
            <a:r>
              <a:rPr lang="en-US" sz="2400" dirty="0">
                <a:latin typeface="Times New Roman" pitchFamily="18" charset="0"/>
              </a:rPr>
              <a:t> </a:t>
            </a:r>
            <a:r>
              <a:rPr lang="en-US" sz="2400" dirty="0" err="1">
                <a:latin typeface="Times New Roman" pitchFamily="18" charset="0"/>
              </a:rPr>
              <a:t>tiếp</a:t>
            </a:r>
            <a:r>
              <a:rPr lang="en-US" sz="2400" dirty="0">
                <a:latin typeface="Times New Roman" pitchFamily="18" charset="0"/>
              </a:rPr>
              <a:t> </a:t>
            </a:r>
            <a:r>
              <a:rPr lang="en-US" sz="2400" dirty="0" err="1">
                <a:latin typeface="Times New Roman" pitchFamily="18" charset="0"/>
              </a:rPr>
              <a:t>gửi</a:t>
            </a:r>
            <a:r>
              <a:rPr lang="en-US" sz="2400" dirty="0">
                <a:latin typeface="Times New Roman" pitchFamily="18" charset="0"/>
              </a:rPr>
              <a:t> </a:t>
            </a:r>
            <a:r>
              <a:rPr lang="en-US" sz="2400" dirty="0" err="1">
                <a:latin typeface="Times New Roman" pitchFamily="18" charset="0"/>
              </a:rPr>
              <a:t>đến</a:t>
            </a:r>
            <a:r>
              <a:rPr lang="en-US" sz="2400" dirty="0">
                <a:latin typeface="Times New Roman" pitchFamily="18" charset="0"/>
              </a:rPr>
              <a:t> M </a:t>
            </a:r>
            <a:r>
              <a:rPr lang="en-US" sz="2400" dirty="0" err="1">
                <a:latin typeface="Times New Roman" pitchFamily="18" charset="0"/>
              </a:rPr>
              <a:t>là</a:t>
            </a:r>
            <a:r>
              <a:rPr lang="en-US" sz="2400" dirty="0">
                <a:latin typeface="Times New Roman" pitchFamily="18" charset="0"/>
              </a:rPr>
              <a:t> </a:t>
            </a:r>
            <a:r>
              <a:rPr lang="el-GR" sz="2400" dirty="0">
                <a:latin typeface="Times New Roman" pitchFamily="18" charset="0"/>
                <a:cs typeface="Times New Roman" pitchFamily="18" charset="0"/>
              </a:rPr>
              <a:t>λ</a:t>
            </a:r>
            <a:r>
              <a:rPr lang="en-US" sz="2400" dirty="0">
                <a:latin typeface="Times New Roman" pitchFamily="18" charset="0"/>
                <a:cs typeface="Times New Roman" pitchFamily="18" charset="0"/>
              </a:rPr>
              <a:t>/2 </a:t>
            </a:r>
            <a:r>
              <a:rPr lang="en-US" sz="2400" dirty="0" err="1">
                <a:latin typeface="Times New Roman" pitchFamily="18" charset="0"/>
                <a:cs typeface="Times New Roman" pitchFamily="18" charset="0"/>
              </a:rPr>
              <a:t>nên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dao</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do 2 </a:t>
            </a:r>
            <a:r>
              <a:rPr lang="en-US" sz="2400" dirty="0" err="1">
                <a:latin typeface="Times New Roman" pitchFamily="18" charset="0"/>
                <a:cs typeface="Times New Roman" pitchFamily="18" charset="0"/>
              </a:rPr>
              <a:t>dải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gửi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ngược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nhau</a:t>
            </a:r>
            <a:r>
              <a:rPr lang="en-US" sz="2400" dirty="0">
                <a:latin typeface="Times New Roman" pitchFamily="18" charset="0"/>
                <a:cs typeface="Times New Roman" pitchFamily="18" charset="0"/>
              </a:rPr>
              <a:t>.</a:t>
            </a:r>
          </a:p>
        </p:txBody>
      </p:sp>
      <p:sp>
        <p:nvSpPr>
          <p:cNvPr id="7" name="Rectangle 6"/>
          <p:cNvSpPr/>
          <p:nvPr/>
        </p:nvSpPr>
        <p:spPr>
          <a:xfrm>
            <a:off x="76201" y="2952929"/>
            <a:ext cx="6133427" cy="461665"/>
          </a:xfrm>
          <a:prstGeom prst="rect">
            <a:avLst/>
          </a:prstGeom>
        </p:spPr>
        <p:txBody>
          <a:bodyPr wrap="square">
            <a:spAutoFit/>
          </a:bodyPr>
          <a:lstStyle/>
          <a:p>
            <a:r>
              <a:rPr lang="en-US" sz="2400" b="1" i="1" dirty="0" err="1" smtClean="0">
                <a:latin typeface="Times New Roman" pitchFamily="18" charset="0"/>
                <a:cs typeface="Times New Roman" pitchFamily="18" charset="0"/>
              </a:rPr>
              <a:t>Điều</a:t>
            </a:r>
            <a:r>
              <a:rPr lang="en-US" sz="2400" b="1" i="1" dirty="0" smtClean="0">
                <a:latin typeface="Times New Roman" pitchFamily="18" charset="0"/>
                <a:cs typeface="Times New Roman" pitchFamily="18" charset="0"/>
              </a:rPr>
              <a:t> </a:t>
            </a:r>
            <a:r>
              <a:rPr lang="en-US" sz="2400" b="1" i="1" dirty="0" err="1">
                <a:latin typeface="Times New Roman" pitchFamily="18" charset="0"/>
                <a:cs typeface="Times New Roman" pitchFamily="18" charset="0"/>
              </a:rPr>
              <a:t>kiện</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tại</a:t>
            </a:r>
            <a:r>
              <a:rPr lang="en-US" sz="2400" b="1" i="1" dirty="0">
                <a:latin typeface="Times New Roman" pitchFamily="18" charset="0"/>
                <a:cs typeface="Times New Roman" pitchFamily="18" charset="0"/>
              </a:rPr>
              <a:t> M </a:t>
            </a:r>
            <a:r>
              <a:rPr lang="en-US" sz="2400" b="1" i="1" dirty="0" err="1">
                <a:latin typeface="Times New Roman" pitchFamily="18" charset="0"/>
                <a:cs typeface="Times New Roman" pitchFamily="18" charset="0"/>
              </a:rPr>
              <a:t>là</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vân</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tối</a:t>
            </a:r>
            <a:r>
              <a:rPr lang="en-US" sz="2400" b="1" i="1" dirty="0">
                <a:latin typeface="Times New Roman" pitchFamily="18" charset="0"/>
                <a:cs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4293454892"/>
              </p:ext>
            </p:extLst>
          </p:nvPr>
        </p:nvGraphicFramePr>
        <p:xfrm>
          <a:off x="1066800" y="3505200"/>
          <a:ext cx="6705600" cy="763588"/>
        </p:xfrm>
        <a:graphic>
          <a:graphicData uri="http://schemas.openxmlformats.org/presentationml/2006/ole">
            <mc:AlternateContent xmlns:mc="http://schemas.openxmlformats.org/markup-compatibility/2006">
              <mc:Choice xmlns:v="urn:schemas-microsoft-com:vml" Requires="v">
                <p:oleObj spid="_x0000_s8374" name="Equation" r:id="rId5" imgW="3429000" imgH="393700" progId="Equation.3">
                  <p:embed/>
                </p:oleObj>
              </mc:Choice>
              <mc:Fallback>
                <p:oleObj name="Equation" r:id="rId5" imgW="3429000" imgH="393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505200"/>
                        <a:ext cx="6705600" cy="763588"/>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76200" y="4338935"/>
            <a:ext cx="6133427" cy="461665"/>
          </a:xfrm>
          <a:prstGeom prst="rect">
            <a:avLst/>
          </a:prstGeom>
        </p:spPr>
        <p:txBody>
          <a:bodyPr wrap="square">
            <a:spAutoFit/>
          </a:bodyPr>
          <a:lstStyle/>
          <a:p>
            <a:r>
              <a:rPr lang="en-US" sz="2400" b="1" i="1" dirty="0" err="1" smtClean="0">
                <a:latin typeface="Times New Roman" pitchFamily="18" charset="0"/>
                <a:cs typeface="Times New Roman" pitchFamily="18" charset="0"/>
              </a:rPr>
              <a:t>Điều</a:t>
            </a:r>
            <a:r>
              <a:rPr lang="en-US" sz="2400" b="1" i="1" dirty="0" smtClean="0">
                <a:latin typeface="Times New Roman" pitchFamily="18" charset="0"/>
                <a:cs typeface="Times New Roman" pitchFamily="18" charset="0"/>
              </a:rPr>
              <a:t> </a:t>
            </a:r>
            <a:r>
              <a:rPr lang="en-US" sz="2400" b="1" i="1" dirty="0" err="1">
                <a:latin typeface="Times New Roman" pitchFamily="18" charset="0"/>
                <a:cs typeface="Times New Roman" pitchFamily="18" charset="0"/>
              </a:rPr>
              <a:t>kiện</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tại</a:t>
            </a:r>
            <a:r>
              <a:rPr lang="en-US" sz="2400" b="1" i="1" dirty="0">
                <a:latin typeface="Times New Roman" pitchFamily="18" charset="0"/>
                <a:cs typeface="Times New Roman" pitchFamily="18" charset="0"/>
              </a:rPr>
              <a:t> M </a:t>
            </a:r>
            <a:r>
              <a:rPr lang="en-US" sz="2400" b="1" i="1" dirty="0" err="1">
                <a:latin typeface="Times New Roman" pitchFamily="18" charset="0"/>
                <a:cs typeface="Times New Roman" pitchFamily="18" charset="0"/>
              </a:rPr>
              <a:t>là</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vân</a:t>
            </a:r>
            <a:r>
              <a:rPr lang="en-US" sz="2400" b="1" i="1" dirty="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sáng</a:t>
            </a:r>
            <a:r>
              <a:rPr lang="en-US" sz="2400" b="1" i="1" dirty="0" smtClean="0">
                <a:latin typeface="Times New Roman" pitchFamily="18" charset="0"/>
                <a:cs typeface="Times New Roman" pitchFamily="18" charset="0"/>
              </a:rPr>
              <a:t>:</a:t>
            </a:r>
            <a:endParaRPr lang="en-US" sz="2400" b="1" i="1"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060164121"/>
              </p:ext>
            </p:extLst>
          </p:nvPr>
        </p:nvGraphicFramePr>
        <p:xfrm>
          <a:off x="914400" y="4972050"/>
          <a:ext cx="7315200" cy="742950"/>
        </p:xfrm>
        <a:graphic>
          <a:graphicData uri="http://schemas.openxmlformats.org/presentationml/2006/ole">
            <mc:AlternateContent xmlns:mc="http://schemas.openxmlformats.org/markup-compatibility/2006">
              <mc:Choice xmlns:v="urn:schemas-microsoft-com:vml" Requires="v">
                <p:oleObj spid="_x0000_s8375" name="Equation" r:id="rId7" imgW="3848100" imgH="393700" progId="Equation.3">
                  <p:embed/>
                </p:oleObj>
              </mc:Choice>
              <mc:Fallback>
                <p:oleObj name="Equation" r:id="rId7" imgW="3848100" imgH="393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972050"/>
                        <a:ext cx="7315200" cy="7429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7" name="Rectangle 6"/>
          <p:cNvSpPr/>
          <p:nvPr/>
        </p:nvSpPr>
        <p:spPr>
          <a:xfrm>
            <a:off x="158262" y="5257800"/>
            <a:ext cx="8991600" cy="1200329"/>
          </a:xfrm>
          <a:prstGeom prst="rect">
            <a:avLst/>
          </a:prstGeom>
        </p:spPr>
        <p:txBody>
          <a:bodyPr wrap="square">
            <a:spAutoFit/>
          </a:bodyPr>
          <a:lstStyle/>
          <a:p>
            <a:r>
              <a:rPr lang="en-US" sz="2400" i="1" dirty="0" err="1" smtClean="0">
                <a:solidFill>
                  <a:srgbClr val="FF0000"/>
                </a:solidFill>
                <a:latin typeface="Times New Roman" pitchFamily="18" charset="0"/>
              </a:rPr>
              <a:t>Nhiễu</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bị</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lệch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khỏi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truyền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khi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gặp</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cản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có</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kích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thước</a:t>
            </a:r>
            <a:r>
              <a:rPr lang="en-US" sz="2400" i="1" dirty="0" smtClean="0">
                <a:solidFill>
                  <a:srgbClr val="FF0000"/>
                </a:solidFill>
                <a:latin typeface="Times New Roman" pitchFamily="18" charset="0"/>
              </a:rPr>
              <a:t> </a:t>
            </a:r>
            <a:r>
              <a:rPr lang="vi-VN" sz="2400" i="1" dirty="0" smtClean="0">
                <a:solidFill>
                  <a:srgbClr val="FF0000"/>
                </a:solidFill>
                <a:latin typeface="+mj-lt"/>
              </a:rPr>
              <a:t>của </a:t>
            </a:r>
            <a:r>
              <a:rPr lang="vi-VN" sz="2400" i="1" dirty="0">
                <a:solidFill>
                  <a:srgbClr val="FF0000"/>
                </a:solidFill>
                <a:latin typeface="+mj-lt"/>
              </a:rPr>
              <a:t>chúng tương đương hoặc nhỏ hơn bước sóng.</a:t>
            </a:r>
            <a:endParaRPr lang="en-US" sz="2400" i="1" dirty="0" smtClean="0">
              <a:solidFill>
                <a:srgbClr val="FF0000"/>
              </a:solidFill>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278" y="1371322"/>
            <a:ext cx="4037522" cy="289587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143000"/>
            <a:ext cx="3787413" cy="17880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943156"/>
            <a:ext cx="3861422" cy="1705044"/>
          </a:xfrm>
          <a:prstGeom prst="rect">
            <a:avLst/>
          </a:prstGeom>
        </p:spPr>
      </p:pic>
    </p:spTree>
    <p:extLst>
      <p:ext uri="{BB962C8B-B14F-4D97-AF65-F5344CB8AC3E}">
        <p14:creationId xmlns:p14="http://schemas.microsoft.com/office/powerpoint/2010/main" val="374906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5071495" cy="461665"/>
          </a:xfrm>
          <a:prstGeom prst="rect">
            <a:avLst/>
          </a:prstGeom>
        </p:spPr>
        <p:txBody>
          <a:bodyPr wrap="square">
            <a:spAutoFit/>
          </a:bodyPr>
          <a:lstStyle/>
          <a:p>
            <a:r>
              <a:rPr lang="en-US" sz="2400" b="1" i="1" dirty="0" err="1">
                <a:latin typeface="Times New Roman" pitchFamily="18" charset="0"/>
              </a:rPr>
              <a:t>Tóm</a:t>
            </a:r>
            <a:r>
              <a:rPr lang="en-US" sz="2400" b="1" i="1" dirty="0">
                <a:latin typeface="Times New Roman" pitchFamily="18" charset="0"/>
              </a:rPr>
              <a:t> </a:t>
            </a:r>
            <a:r>
              <a:rPr lang="en-US" sz="2400" b="1" i="1" dirty="0" err="1">
                <a:latin typeface="Times New Roman" pitchFamily="18" charset="0"/>
              </a:rPr>
              <a:t>lại</a:t>
            </a:r>
            <a:r>
              <a:rPr lang="en-US" sz="2400" b="1" i="1" dirty="0">
                <a:latin typeface="Times New Roman" pitchFamily="18" charset="0"/>
              </a:rPr>
              <a:t>:</a:t>
            </a:r>
          </a:p>
        </p:txBody>
      </p:sp>
      <p:sp>
        <p:nvSpPr>
          <p:cNvPr id="3" name="Rectangle 2"/>
          <p:cNvSpPr/>
          <p:nvPr/>
        </p:nvSpPr>
        <p:spPr>
          <a:xfrm>
            <a:off x="76200" y="1071265"/>
            <a:ext cx="5723059" cy="461665"/>
          </a:xfrm>
          <a:prstGeom prst="rect">
            <a:avLst/>
          </a:prstGeom>
        </p:spPr>
        <p:txBody>
          <a:bodyPr wrap="square">
            <a:spAutoFit/>
          </a:bodyPr>
          <a:lstStyle/>
          <a:p>
            <a:r>
              <a:rPr lang="en-US" sz="2400" dirty="0">
                <a:latin typeface="Times New Roman" pitchFamily="18" charset="0"/>
              </a:rPr>
              <a:t>- </a:t>
            </a:r>
            <a:r>
              <a:rPr lang="en-US" sz="2400" b="1" i="1" dirty="0" err="1">
                <a:latin typeface="Times New Roman" pitchFamily="18" charset="0"/>
              </a:rPr>
              <a:t>Cực</a:t>
            </a:r>
            <a:r>
              <a:rPr lang="en-US" sz="2400" b="1" i="1" dirty="0">
                <a:latin typeface="Times New Roman" pitchFamily="18" charset="0"/>
              </a:rPr>
              <a:t> </a:t>
            </a:r>
            <a:r>
              <a:rPr lang="en-US" sz="2400" b="1" i="1" dirty="0" err="1">
                <a:latin typeface="Times New Roman" pitchFamily="18" charset="0"/>
              </a:rPr>
              <a:t>đại</a:t>
            </a:r>
            <a:r>
              <a:rPr lang="en-US" sz="2400" b="1" i="1" dirty="0">
                <a:latin typeface="Times New Roman" pitchFamily="18" charset="0"/>
              </a:rPr>
              <a:t> </a:t>
            </a:r>
            <a:r>
              <a:rPr lang="en-US" sz="2400" b="1" i="1" dirty="0" err="1">
                <a:latin typeface="Times New Roman" pitchFamily="18" charset="0"/>
              </a:rPr>
              <a:t>giữa</a:t>
            </a:r>
            <a:r>
              <a:rPr lang="en-US" sz="2400" b="1" i="1" dirty="0">
                <a:latin typeface="Times New Roman" pitchFamily="18" charset="0"/>
              </a:rPr>
              <a:t>: </a:t>
            </a:r>
            <a:r>
              <a:rPr lang="en-US" sz="2400" dirty="0">
                <a:latin typeface="Times New Roman" pitchFamily="18" charset="0"/>
              </a:rPr>
              <a:t>sin</a:t>
            </a:r>
            <a:r>
              <a:rPr lang="el-GR" sz="2400" dirty="0">
                <a:latin typeface="Times New Roman" pitchFamily="18" charset="0"/>
                <a:cs typeface="Times New Roman" pitchFamily="18" charset="0"/>
              </a:rPr>
              <a:t>φ</a:t>
            </a:r>
            <a:r>
              <a:rPr lang="en-US" sz="2400" dirty="0">
                <a:latin typeface="Times New Roman" pitchFamily="18" charset="0"/>
                <a:cs typeface="Times New Roman" pitchFamily="18" charset="0"/>
              </a:rPr>
              <a:t> = 0</a:t>
            </a:r>
          </a:p>
        </p:txBody>
      </p:sp>
      <p:sp>
        <p:nvSpPr>
          <p:cNvPr id="6" name="Rectangle 5"/>
          <p:cNvSpPr/>
          <p:nvPr/>
        </p:nvSpPr>
        <p:spPr>
          <a:xfrm>
            <a:off x="140677" y="1594339"/>
            <a:ext cx="5443277" cy="461665"/>
          </a:xfrm>
          <a:prstGeom prst="rect">
            <a:avLst/>
          </a:prstGeom>
        </p:spPr>
        <p:txBody>
          <a:bodyPr wrap="square">
            <a:spAutoFit/>
          </a:bodyPr>
          <a:lstStyle/>
          <a:p>
            <a:pPr>
              <a:buFontTx/>
              <a:buChar char="-"/>
            </a:pPr>
            <a:r>
              <a:rPr lang="en-US" sz="2400" b="1" i="1" dirty="0" err="1">
                <a:latin typeface="Times New Roman" pitchFamily="18" charset="0"/>
                <a:cs typeface="Times New Roman" pitchFamily="18" charset="0"/>
              </a:rPr>
              <a:t>Cực</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tiểu</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nhiễu</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xạ</a:t>
            </a:r>
            <a:r>
              <a:rPr lang="en-US" sz="2400" b="1" i="1" dirty="0">
                <a:latin typeface="Times New Roman" pitchFamily="18" charset="0"/>
                <a:cs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1894447465"/>
              </p:ext>
            </p:extLst>
          </p:nvPr>
        </p:nvGraphicFramePr>
        <p:xfrm>
          <a:off x="152400" y="2039937"/>
          <a:ext cx="5788025" cy="779463"/>
        </p:xfrm>
        <a:graphic>
          <a:graphicData uri="http://schemas.openxmlformats.org/presentationml/2006/ole">
            <mc:AlternateContent xmlns:mc="http://schemas.openxmlformats.org/markup-compatibility/2006">
              <mc:Choice xmlns:v="urn:schemas-microsoft-com:vml" Requires="v">
                <p:oleObj spid="_x0000_s9336" name="Equation" r:id="rId3" imgW="2908080" imgH="393480" progId="Equation.3">
                  <p:embed/>
                </p:oleObj>
              </mc:Choice>
              <mc:Fallback>
                <p:oleObj name="Equation" r:id="rId3" imgW="2908080" imgH="393480" progId="Equation.3">
                  <p:embed/>
                  <p:pic>
                    <p:nvPicPr>
                      <p:cNvPr id="0" name="Object 4"/>
                      <p:cNvPicPr>
                        <a:picLocks noChangeAspect="1" noChangeArrowheads="1"/>
                      </p:cNvPicPr>
                      <p:nvPr/>
                    </p:nvPicPr>
                    <p:blipFill>
                      <a:blip r:embed="rId4"/>
                      <a:srcRect/>
                      <a:stretch>
                        <a:fillRect/>
                      </a:stretch>
                    </p:blipFill>
                    <p:spPr bwMode="auto">
                      <a:xfrm>
                        <a:off x="152400" y="2039937"/>
                        <a:ext cx="57880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152400" y="2819400"/>
            <a:ext cx="5443277" cy="461665"/>
          </a:xfrm>
          <a:prstGeom prst="rect">
            <a:avLst/>
          </a:prstGeom>
        </p:spPr>
        <p:txBody>
          <a:bodyPr wrap="square">
            <a:spAutoFit/>
          </a:bodyPr>
          <a:lstStyle/>
          <a:p>
            <a:pPr>
              <a:buFontTx/>
              <a:buChar char="-"/>
            </a:pPr>
            <a:r>
              <a:rPr lang="en-US" sz="2400" b="1" i="1" dirty="0" err="1">
                <a:latin typeface="Times New Roman" pitchFamily="18" charset="0"/>
                <a:cs typeface="Times New Roman" pitchFamily="18" charset="0"/>
              </a:rPr>
              <a:t>Cực</a:t>
            </a:r>
            <a:r>
              <a:rPr lang="en-US" sz="2400" b="1" i="1" dirty="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đại</a:t>
            </a:r>
            <a:r>
              <a:rPr lang="en-US" sz="2400" b="1" i="1" dirty="0" smtClean="0">
                <a:latin typeface="Times New Roman" pitchFamily="18" charset="0"/>
                <a:cs typeface="Times New Roman" pitchFamily="18" charset="0"/>
              </a:rPr>
              <a:t> </a:t>
            </a:r>
            <a:r>
              <a:rPr lang="en-US" sz="2400" b="1" i="1" dirty="0" err="1">
                <a:latin typeface="Times New Roman" pitchFamily="18" charset="0"/>
                <a:cs typeface="Times New Roman" pitchFamily="18" charset="0"/>
              </a:rPr>
              <a:t>nhiễu</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xạ</a:t>
            </a:r>
            <a:r>
              <a:rPr lang="en-US" sz="2400" b="1" i="1" dirty="0">
                <a:latin typeface="Times New Roman" pitchFamily="18" charset="0"/>
                <a:cs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164662004"/>
              </p:ext>
            </p:extLst>
          </p:nvPr>
        </p:nvGraphicFramePr>
        <p:xfrm>
          <a:off x="561975" y="3564857"/>
          <a:ext cx="4010025" cy="1547812"/>
        </p:xfrm>
        <a:graphic>
          <a:graphicData uri="http://schemas.openxmlformats.org/presentationml/2006/ole">
            <mc:AlternateContent xmlns:mc="http://schemas.openxmlformats.org/markup-compatibility/2006">
              <mc:Choice xmlns:v="urn:schemas-microsoft-com:vml" Requires="v">
                <p:oleObj spid="_x0000_s9337" name="Equation" r:id="rId5" imgW="2095200" imgH="812520" progId="Equation.3">
                  <p:embed/>
                </p:oleObj>
              </mc:Choice>
              <mc:Fallback>
                <p:oleObj name="Equation" r:id="rId5" imgW="2095200" imgH="812520" progId="Equation.3">
                  <p:embed/>
                  <p:pic>
                    <p:nvPicPr>
                      <p:cNvPr id="0" name="Object 6"/>
                      <p:cNvPicPr>
                        <a:picLocks noChangeAspect="1" noChangeArrowheads="1"/>
                      </p:cNvPicPr>
                      <p:nvPr/>
                    </p:nvPicPr>
                    <p:blipFill>
                      <a:blip r:embed="rId6"/>
                      <a:srcRect/>
                      <a:stretch>
                        <a:fillRect/>
                      </a:stretch>
                    </p:blipFill>
                    <p:spPr bwMode="auto">
                      <a:xfrm>
                        <a:off x="561975" y="3564857"/>
                        <a:ext cx="4010025"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2895" y="3352800"/>
            <a:ext cx="4301105" cy="3426783"/>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219200" y="990601"/>
            <a:ext cx="7010400" cy="5486400"/>
          </a:xfrm>
          <a:prstGeom prst="rect">
            <a:avLst/>
          </a:prstGeom>
          <a:noFill/>
          <a:ln w="9525">
            <a:noFill/>
            <a:miter lim="800000"/>
            <a:headEnd/>
            <a:tailEnd/>
          </a:ln>
        </p:spPr>
      </p:pic>
    </p:spTree>
    <p:extLst>
      <p:ext uri="{BB962C8B-B14F-4D97-AF65-F5344CB8AC3E}">
        <p14:creationId xmlns:p14="http://schemas.microsoft.com/office/powerpoint/2010/main" val="366568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76200" y="609601"/>
            <a:ext cx="6781800" cy="461665"/>
          </a:xfrm>
          <a:prstGeom prst="rect">
            <a:avLst/>
          </a:prstGeom>
        </p:spPr>
        <p:txBody>
          <a:bodyPr wrap="square">
            <a:spAutoFit/>
          </a:bodyPr>
          <a:lstStyle/>
          <a:p>
            <a:r>
              <a:rPr lang="en-US" sz="2400" b="1" dirty="0" smtClean="0">
                <a:solidFill>
                  <a:schemeClr val="tx2"/>
                </a:solidFill>
                <a:latin typeface="Times New Roman" pitchFamily="18" charset="0"/>
              </a:rPr>
              <a:t>II. </a:t>
            </a:r>
            <a:r>
              <a:rPr lang="en-US" sz="2400" b="1" dirty="0" err="1" smtClean="0">
                <a:solidFill>
                  <a:schemeClr val="tx2"/>
                </a:solidFill>
                <a:latin typeface="Times New Roman" pitchFamily="18" charset="0"/>
              </a:rPr>
              <a:t>Nhiễu</a:t>
            </a:r>
            <a:r>
              <a:rPr lang="en-US" sz="2400" b="1" dirty="0" smtClean="0">
                <a:solidFill>
                  <a:schemeClr val="tx2"/>
                </a:solidFill>
                <a:latin typeface="Times New Roman" pitchFamily="18" charset="0"/>
              </a:rPr>
              <a:t> </a:t>
            </a:r>
            <a:r>
              <a:rPr lang="en-US" sz="2400" b="1" dirty="0" err="1">
                <a:solidFill>
                  <a:schemeClr val="tx2"/>
                </a:solidFill>
                <a:latin typeface="Times New Roman" pitchFamily="18" charset="0"/>
              </a:rPr>
              <a:t>xạ</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của</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sóng</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phẳng</a:t>
            </a:r>
            <a:r>
              <a:rPr lang="en-US" sz="2400" b="1" dirty="0">
                <a:solidFill>
                  <a:schemeClr val="tx2"/>
                </a:solidFill>
                <a:latin typeface="Times New Roman" pitchFamily="18" charset="0"/>
              </a:rPr>
              <a:t> qua </a:t>
            </a:r>
            <a:r>
              <a:rPr lang="en-US" sz="2400" b="1" dirty="0" err="1">
                <a:solidFill>
                  <a:schemeClr val="tx2"/>
                </a:solidFill>
                <a:latin typeface="Times New Roman" pitchFamily="18" charset="0"/>
              </a:rPr>
              <a:t>cách</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tử</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nhiễu</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xạ</a:t>
            </a:r>
            <a:endParaRPr lang="en-US" sz="2400" b="1" dirty="0">
              <a:solidFill>
                <a:schemeClr val="tx2"/>
              </a:solidFill>
              <a:latin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76401"/>
            <a:ext cx="6400800" cy="3595060"/>
          </a:xfrm>
          <a:prstGeom prst="rect">
            <a:avLst/>
          </a:prstGeom>
        </p:spPr>
      </p:pic>
    </p:spTree>
    <p:extLst>
      <p:ext uri="{BB962C8B-B14F-4D97-AF65-F5344CB8AC3E}">
        <p14:creationId xmlns:p14="http://schemas.microsoft.com/office/powerpoint/2010/main" val="157175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3" name="Rectangle 2"/>
          <p:cNvSpPr/>
          <p:nvPr/>
        </p:nvSpPr>
        <p:spPr>
          <a:xfrm>
            <a:off x="228600" y="1071266"/>
            <a:ext cx="8839200" cy="1200329"/>
          </a:xfrm>
          <a:prstGeom prst="rect">
            <a:avLst/>
          </a:prstGeom>
        </p:spPr>
        <p:txBody>
          <a:bodyPr wrap="square">
            <a:spAutoFit/>
          </a:bodyPr>
          <a:lstStyle/>
          <a:p>
            <a:pPr algn="just"/>
            <a:r>
              <a:rPr lang="en-US" sz="2400" b="1" i="1" dirty="0" err="1">
                <a:solidFill>
                  <a:schemeClr val="tx2"/>
                </a:solidFill>
                <a:latin typeface="Times New Roman" pitchFamily="18" charset="0"/>
              </a:rPr>
              <a:t>Định</a:t>
            </a:r>
            <a:r>
              <a:rPr lang="en-US" sz="2400" b="1" i="1" dirty="0">
                <a:solidFill>
                  <a:schemeClr val="tx2"/>
                </a:solidFill>
                <a:latin typeface="Times New Roman" pitchFamily="18" charset="0"/>
              </a:rPr>
              <a:t> </a:t>
            </a:r>
            <a:r>
              <a:rPr lang="en-US" sz="2400" b="1" i="1" dirty="0" err="1" smtClean="0">
                <a:solidFill>
                  <a:schemeClr val="tx2"/>
                </a:solidFill>
                <a:latin typeface="Times New Roman" pitchFamily="18" charset="0"/>
              </a:rPr>
              <a:t>nghĩa</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cách</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tử</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truyền</a:t>
            </a:r>
            <a:r>
              <a:rPr lang="en-US" sz="2400" b="1" i="1" dirty="0" smtClean="0">
                <a:solidFill>
                  <a:schemeClr val="tx2"/>
                </a:solidFill>
                <a:latin typeface="Times New Roman" pitchFamily="18" charset="0"/>
              </a:rPr>
              <a:t> qua</a:t>
            </a:r>
            <a:r>
              <a:rPr lang="en-US" sz="2400" dirty="0" smtClean="0">
                <a:solidFill>
                  <a:srgbClr val="FF0000"/>
                </a:solidFill>
                <a:latin typeface="Times New Roman" pitchFamily="18" charset="0"/>
              </a:rPr>
              <a:t>: </a:t>
            </a:r>
            <a:r>
              <a:rPr lang="en-US" sz="2400" i="1" dirty="0" err="1">
                <a:solidFill>
                  <a:srgbClr val="FF0000"/>
                </a:solidFill>
                <a:latin typeface="Times New Roman" pitchFamily="18" charset="0"/>
              </a:rPr>
              <a:t>Cách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tử</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truyền</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hệ</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nhiều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khe</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hẹp</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giống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nhau</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rộng</a:t>
            </a:r>
            <a:r>
              <a:rPr lang="en-US" sz="2400" i="1" dirty="0">
                <a:solidFill>
                  <a:srgbClr val="FF0000"/>
                </a:solidFill>
                <a:latin typeface="Times New Roman" pitchFamily="18" charset="0"/>
              </a:rPr>
              <a:t> b, </a:t>
            </a:r>
            <a:r>
              <a:rPr lang="en-US" sz="2400" i="1" dirty="0" err="1">
                <a:solidFill>
                  <a:srgbClr val="FF0000"/>
                </a:solidFill>
                <a:latin typeface="Times New Roman" pitchFamily="18" charset="0"/>
              </a:rPr>
              <a:t>nằm</a:t>
            </a:r>
            <a:r>
              <a:rPr lang="en-US" sz="2400" i="1" dirty="0">
                <a:solidFill>
                  <a:srgbClr val="FF0000"/>
                </a:solidFill>
                <a:latin typeface="Times New Roman" pitchFamily="18" charset="0"/>
              </a:rPr>
              <a:t> song </a:t>
            </a:r>
            <a:r>
              <a:rPr lang="en-US" sz="2400" i="1" dirty="0" err="1">
                <a:solidFill>
                  <a:srgbClr val="FF0000"/>
                </a:solidFill>
                <a:latin typeface="Times New Roman" pitchFamily="18" charset="0"/>
              </a:rPr>
              <a:t>song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nhau</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trên</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cùng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mặt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phẳng</a:t>
            </a:r>
            <a:endParaRPr lang="en-US" sz="2400" i="1" dirty="0">
              <a:solidFill>
                <a:srgbClr val="FF0000"/>
              </a:solidFill>
              <a:latin typeface="Times New Roman" pitchFamily="18" charset="0"/>
            </a:endParaRPr>
          </a:p>
        </p:txBody>
      </p:sp>
      <p:sp>
        <p:nvSpPr>
          <p:cNvPr id="6" name="Rectangle 5"/>
          <p:cNvSpPr/>
          <p:nvPr/>
        </p:nvSpPr>
        <p:spPr>
          <a:xfrm>
            <a:off x="228600" y="4186535"/>
            <a:ext cx="8763000" cy="461665"/>
          </a:xfrm>
          <a:prstGeom prst="rect">
            <a:avLst/>
          </a:prstGeom>
        </p:spPr>
        <p:txBody>
          <a:bodyPr wrap="square">
            <a:spAutoFit/>
          </a:bodyPr>
          <a:lstStyle/>
          <a:p>
            <a:r>
              <a:rPr lang="en-US" sz="2400" dirty="0" err="1">
                <a:latin typeface="Times New Roman" pitchFamily="18" charset="0"/>
              </a:rPr>
              <a:t>Khoảng</a:t>
            </a:r>
            <a:r>
              <a:rPr lang="en-US" sz="2400" dirty="0">
                <a:latin typeface="Times New Roman" pitchFamily="18" charset="0"/>
              </a:rPr>
              <a:t> </a:t>
            </a:r>
            <a:r>
              <a:rPr lang="en-US" sz="2400" dirty="0" err="1">
                <a:latin typeface="Times New Roman" pitchFamily="18" charset="0"/>
              </a:rPr>
              <a:t>cách</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liên</a:t>
            </a:r>
            <a:r>
              <a:rPr lang="en-US" sz="2400" dirty="0">
                <a:latin typeface="Times New Roman" pitchFamily="18" charset="0"/>
              </a:rPr>
              <a:t> </a:t>
            </a:r>
            <a:r>
              <a:rPr lang="en-US" sz="2400" dirty="0" err="1">
                <a:latin typeface="Times New Roman" pitchFamily="18" charset="0"/>
              </a:rPr>
              <a:t>tiếp</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b="1" i="1" dirty="0" err="1">
                <a:latin typeface="Times New Roman" pitchFamily="18" charset="0"/>
              </a:rPr>
              <a:t>chu</a:t>
            </a:r>
            <a:r>
              <a:rPr lang="en-US" sz="2400" b="1" i="1" dirty="0">
                <a:latin typeface="Times New Roman" pitchFamily="18" charset="0"/>
              </a:rPr>
              <a:t> </a:t>
            </a:r>
            <a:r>
              <a:rPr lang="en-US" sz="2400" b="1" i="1" dirty="0" err="1">
                <a:latin typeface="Times New Roman" pitchFamily="18" charset="0"/>
              </a:rPr>
              <a:t>kỳ</a:t>
            </a:r>
            <a:r>
              <a:rPr lang="en-US" sz="2400" b="1" i="1" dirty="0">
                <a:latin typeface="Times New Roman" pitchFamily="18" charset="0"/>
              </a:rPr>
              <a:t> </a:t>
            </a:r>
            <a:r>
              <a:rPr lang="en-US" sz="2400" b="1" i="1" dirty="0" err="1" smtClean="0">
                <a:latin typeface="Times New Roman" pitchFamily="18" charset="0"/>
              </a:rPr>
              <a:t>cách</a:t>
            </a:r>
            <a:r>
              <a:rPr lang="en-US" sz="2400" b="1" i="1" dirty="0" smtClean="0">
                <a:latin typeface="Times New Roman" pitchFamily="18" charset="0"/>
              </a:rPr>
              <a:t> </a:t>
            </a:r>
            <a:r>
              <a:rPr lang="en-US" sz="2400" b="1" i="1" dirty="0" err="1" smtClean="0">
                <a:latin typeface="Times New Roman" pitchFamily="18" charset="0"/>
              </a:rPr>
              <a:t>tử</a:t>
            </a:r>
            <a:r>
              <a:rPr lang="en-US" sz="2400" b="1" i="1" dirty="0" smtClean="0">
                <a:latin typeface="Times New Roman" pitchFamily="18" charset="0"/>
              </a:rPr>
              <a:t> </a:t>
            </a:r>
            <a:r>
              <a:rPr lang="en-US" sz="2400" b="1" dirty="0">
                <a:latin typeface="Times New Roman" pitchFamily="18" charset="0"/>
              </a:rPr>
              <a:t>d</a:t>
            </a:r>
          </a:p>
        </p:txBody>
      </p:sp>
      <p:sp>
        <p:nvSpPr>
          <p:cNvPr id="7" name="Rectangle 6"/>
          <p:cNvSpPr/>
          <p:nvPr/>
        </p:nvSpPr>
        <p:spPr>
          <a:xfrm>
            <a:off x="232636" y="4736068"/>
            <a:ext cx="4804520" cy="461665"/>
          </a:xfrm>
          <a:prstGeom prst="rect">
            <a:avLst/>
          </a:prstGeom>
        </p:spPr>
        <p:txBody>
          <a:bodyPr wrap="none">
            <a:spAutoFit/>
          </a:bodyPr>
          <a:lstStyle/>
          <a:p>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trên</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vị</a:t>
            </a:r>
            <a:r>
              <a:rPr lang="en-US" sz="2400" dirty="0">
                <a:latin typeface="Times New Roman" pitchFamily="18" charset="0"/>
              </a:rPr>
              <a:t> </a:t>
            </a:r>
            <a:r>
              <a:rPr lang="en-US" sz="2400" dirty="0" err="1">
                <a:latin typeface="Times New Roman" pitchFamily="18" charset="0"/>
              </a:rPr>
              <a:t>chiều</a:t>
            </a:r>
            <a:r>
              <a:rPr lang="en-US" sz="2400" dirty="0">
                <a:latin typeface="Times New Roman" pitchFamily="18" charset="0"/>
              </a:rPr>
              <a:t> </a:t>
            </a:r>
            <a:r>
              <a:rPr lang="en-US" sz="2400" dirty="0" err="1">
                <a:latin typeface="Times New Roman" pitchFamily="18" charset="0"/>
              </a:rPr>
              <a:t>dài</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832769898"/>
              </p:ext>
            </p:extLst>
          </p:nvPr>
        </p:nvGraphicFramePr>
        <p:xfrm>
          <a:off x="4191000" y="5324475"/>
          <a:ext cx="847725" cy="847725"/>
        </p:xfrm>
        <a:graphic>
          <a:graphicData uri="http://schemas.openxmlformats.org/presentationml/2006/ole">
            <mc:AlternateContent xmlns:mc="http://schemas.openxmlformats.org/markup-compatibility/2006">
              <mc:Choice xmlns:v="urn:schemas-microsoft-com:vml" Requires="v">
                <p:oleObj spid="_x0000_s10300" name="Equation" r:id="rId3" imgW="393529" imgH="393529" progId="Equation.3">
                  <p:embed/>
                </p:oleObj>
              </mc:Choice>
              <mc:Fallback>
                <p:oleObj name="Equation" r:id="rId3" imgW="393529"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324475"/>
                        <a:ext cx="847725" cy="847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0" y="2271595"/>
            <a:ext cx="3156310" cy="1728170"/>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a:t>
            </a:r>
            <a:r>
              <a:rPr lang="vi-VN" sz="2400" dirty="0" smtClean="0">
                <a:solidFill>
                  <a:srgbClr val="FFFF00"/>
                </a:solidFill>
                <a:latin typeface="Times New Roman" pitchFamily="18" charset="0"/>
                <a:cs typeface="Times New Roman" pitchFamily="18" charset="0"/>
              </a:rPr>
              <a:t>2</a:t>
            </a:r>
            <a:r>
              <a:rPr lang="en-US" sz="2400" dirty="0" smtClean="0">
                <a:solidFill>
                  <a:srgbClr val="FFFF00"/>
                </a:solidFill>
                <a:latin typeface="Times New Roman" pitchFamily="18" charset="0"/>
                <a:cs typeface="Times New Roman" pitchFamily="18" charset="0"/>
              </a:rPr>
              <a:t>. NHIỄU XẠ GÂY BỞI SÓNG </a:t>
            </a:r>
            <a:r>
              <a:rPr lang="vi-VN" sz="2400" dirty="0" smtClean="0">
                <a:solidFill>
                  <a:srgbClr val="FFFF00"/>
                </a:solidFill>
                <a:latin typeface="Times New Roman" pitchFamily="18" charset="0"/>
                <a:cs typeface="Times New Roman" pitchFamily="18" charset="0"/>
              </a:rPr>
              <a:t>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762000"/>
            <a:ext cx="8991600" cy="1569660"/>
          </a:xfrm>
          <a:prstGeom prst="rect">
            <a:avLst/>
          </a:prstGeom>
        </p:spPr>
        <p:txBody>
          <a:bodyPr wrap="square">
            <a:spAutoFit/>
          </a:bodyPr>
          <a:lstStyle/>
          <a:p>
            <a:pPr algn="just"/>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a:t>
            </a:r>
            <a:r>
              <a:rPr lang="en-US" sz="2400" dirty="0" err="1" smtClean="0">
                <a:latin typeface="Times New Roman" pitchFamily="18" charset="0"/>
              </a:rPr>
              <a:t>cách</a:t>
            </a:r>
            <a:r>
              <a:rPr lang="en-US" sz="2400" dirty="0" smtClean="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gồm</a:t>
            </a:r>
            <a:r>
              <a:rPr lang="en-US" sz="2400" dirty="0">
                <a:latin typeface="Times New Roman" pitchFamily="18" charset="0"/>
              </a:rPr>
              <a:t> n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chu</a:t>
            </a:r>
            <a:r>
              <a:rPr lang="en-US" sz="2400" dirty="0">
                <a:latin typeface="Times New Roman" pitchFamily="18" charset="0"/>
              </a:rPr>
              <a:t> </a:t>
            </a:r>
            <a:r>
              <a:rPr lang="en-US" sz="2400" dirty="0" err="1">
                <a:latin typeface="Times New Roman" pitchFamily="18" charset="0"/>
              </a:rPr>
              <a:t>kỳ</a:t>
            </a:r>
            <a:r>
              <a:rPr lang="en-US" sz="2400" dirty="0">
                <a:latin typeface="Times New Roman" pitchFamily="18" charset="0"/>
              </a:rPr>
              <a:t> </a:t>
            </a:r>
            <a:r>
              <a:rPr lang="en-US" sz="2400" dirty="0" smtClean="0">
                <a:latin typeface="Times New Roman" pitchFamily="18" charset="0"/>
              </a:rPr>
              <a:t>d, </a:t>
            </a:r>
            <a:r>
              <a:rPr lang="vi-VN" sz="2400" dirty="0">
                <a:latin typeface="Times New Roman" pitchFamily="18" charset="0"/>
              </a:rPr>
              <a:t>do đó ngoài hiện </a:t>
            </a:r>
            <a:r>
              <a:rPr lang="vi-VN" sz="2400" dirty="0" smtClean="0">
                <a:latin typeface="Times New Roman" pitchFamily="18" charset="0"/>
              </a:rPr>
              <a:t>t</a:t>
            </a:r>
            <a:r>
              <a:rPr lang="en-US" sz="2400" dirty="0">
                <a:latin typeface="Times New Roman" pitchFamily="18" charset="0"/>
              </a:rPr>
              <a:t>ư</a:t>
            </a:r>
            <a:r>
              <a:rPr lang="vi-VN" sz="2400" dirty="0" smtClean="0">
                <a:latin typeface="Times New Roman" pitchFamily="18" charset="0"/>
              </a:rPr>
              <a:t>ợng </a:t>
            </a:r>
            <a:r>
              <a:rPr lang="en-US" sz="2400" dirty="0" err="1" smtClean="0">
                <a:latin typeface="Times New Roman" pitchFamily="18" charset="0"/>
              </a:rPr>
              <a:t>giao</a:t>
            </a:r>
            <a:r>
              <a:rPr lang="en-US" sz="2400" dirty="0" smtClean="0">
                <a:latin typeface="Times New Roman" pitchFamily="18" charset="0"/>
              </a:rPr>
              <a:t> </a:t>
            </a:r>
            <a:r>
              <a:rPr lang="en-US" sz="2400" dirty="0" err="1" smtClean="0">
                <a:latin typeface="Times New Roman" pitchFamily="18" charset="0"/>
              </a:rPr>
              <a:t>thoa</a:t>
            </a:r>
            <a:r>
              <a:rPr lang="en-US" sz="2400" dirty="0" smtClean="0">
                <a:latin typeface="Times New Roman" pitchFamily="18" charset="0"/>
              </a:rPr>
              <a:t> </a:t>
            </a:r>
            <a:r>
              <a:rPr lang="en-US" sz="2400" dirty="0" err="1" smtClean="0">
                <a:latin typeface="Times New Roman" pitchFamily="18" charset="0"/>
              </a:rPr>
              <a:t>gây</a:t>
            </a:r>
            <a:r>
              <a:rPr lang="en-US" sz="2400" dirty="0" smtClean="0">
                <a:latin typeface="Times New Roman" pitchFamily="18" charset="0"/>
              </a:rPr>
              <a:t> </a:t>
            </a:r>
            <a:r>
              <a:rPr lang="en-US" sz="2400" dirty="0" err="1" smtClean="0">
                <a:latin typeface="Times New Roman" pitchFamily="18" charset="0"/>
              </a:rPr>
              <a:t>bởi</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tia</a:t>
            </a:r>
            <a:r>
              <a:rPr lang="en-US" sz="2400" dirty="0" smtClean="0">
                <a:latin typeface="Times New Roman" pitchFamily="18" charset="0"/>
              </a:rPr>
              <a:t> </a:t>
            </a:r>
            <a:r>
              <a:rPr lang="vi-VN" sz="2400" dirty="0" smtClean="0">
                <a:latin typeface="Times New Roman" pitchFamily="18" charset="0"/>
              </a:rPr>
              <a:t>nhiễu </a:t>
            </a:r>
            <a:r>
              <a:rPr lang="vi-VN" sz="2400" dirty="0">
                <a:latin typeface="Times New Roman" pitchFamily="18" charset="0"/>
              </a:rPr>
              <a:t>xạ </a:t>
            </a:r>
            <a:r>
              <a:rPr lang="en-US" sz="2400" dirty="0" smtClean="0">
                <a:latin typeface="Times New Roman" pitchFamily="18" charset="0"/>
              </a:rPr>
              <a:t>qua</a:t>
            </a:r>
            <a:r>
              <a:rPr lang="vi-VN" sz="2400" dirty="0" smtClean="0">
                <a:latin typeface="Times New Roman" pitchFamily="18" charset="0"/>
              </a:rPr>
              <a:t> </a:t>
            </a:r>
            <a:r>
              <a:rPr lang="vi-VN" sz="2400" dirty="0">
                <a:latin typeface="Times New Roman" pitchFamily="18" charset="0"/>
              </a:rPr>
              <a:t>một khe còn có hiện </a:t>
            </a:r>
            <a:r>
              <a:rPr lang="vi-VN" sz="2400" dirty="0" smtClean="0">
                <a:latin typeface="Times New Roman" pitchFamily="18" charset="0"/>
              </a:rPr>
              <a:t>t</a:t>
            </a:r>
            <a:r>
              <a:rPr lang="en-US" sz="2400" dirty="0">
                <a:latin typeface="Times New Roman" pitchFamily="18" charset="0"/>
              </a:rPr>
              <a:t>ư</a:t>
            </a:r>
            <a:r>
              <a:rPr lang="vi-VN" sz="2400" dirty="0" smtClean="0">
                <a:latin typeface="Times New Roman" pitchFamily="18" charset="0"/>
              </a:rPr>
              <a:t>ợng </a:t>
            </a:r>
            <a:r>
              <a:rPr lang="vi-VN" sz="2400" dirty="0">
                <a:latin typeface="Times New Roman" pitchFamily="18" charset="0"/>
              </a:rPr>
              <a:t>giao thoa gây bởi các </a:t>
            </a:r>
            <a:r>
              <a:rPr lang="en-US" sz="2400" dirty="0" err="1" smtClean="0">
                <a:latin typeface="Times New Roman" pitchFamily="18" charset="0"/>
              </a:rPr>
              <a:t>tia</a:t>
            </a:r>
            <a:r>
              <a:rPr lang="en-US" sz="2400" dirty="0" smtClean="0">
                <a:latin typeface="Times New Roman" pitchFamily="18" charset="0"/>
              </a:rPr>
              <a:t> </a:t>
            </a:r>
            <a:r>
              <a:rPr lang="en-US" sz="2400" dirty="0" err="1" smtClean="0">
                <a:latin typeface="Times New Roman" pitchFamily="18" charset="0"/>
              </a:rPr>
              <a:t>nhiễu</a:t>
            </a:r>
            <a:r>
              <a:rPr lang="en-US" sz="2400" dirty="0" smtClean="0">
                <a:latin typeface="Times New Roman" pitchFamily="18" charset="0"/>
              </a:rPr>
              <a:t> </a:t>
            </a:r>
            <a:r>
              <a:rPr lang="en-US" sz="2400" dirty="0" err="1" smtClean="0">
                <a:latin typeface="Times New Roman" pitchFamily="18" charset="0"/>
              </a:rPr>
              <a:t>xạ</a:t>
            </a:r>
            <a:r>
              <a:rPr lang="en-US" sz="2400" dirty="0" smtClean="0">
                <a:latin typeface="Times New Roman" pitchFamily="18" charset="0"/>
              </a:rPr>
              <a:t> qua </a:t>
            </a:r>
            <a:r>
              <a:rPr lang="en-US" sz="2400" dirty="0" err="1" smtClean="0">
                <a:latin typeface="Times New Roman" pitchFamily="18" charset="0"/>
              </a:rPr>
              <a:t>các</a:t>
            </a:r>
            <a:r>
              <a:rPr lang="en-US" sz="2400" dirty="0" smtClean="0">
                <a:latin typeface="Times New Roman" pitchFamily="18" charset="0"/>
              </a:rPr>
              <a:t> </a:t>
            </a:r>
            <a:r>
              <a:rPr lang="vi-VN" sz="2400" dirty="0" smtClean="0">
                <a:latin typeface="Times New Roman" pitchFamily="18" charset="0"/>
              </a:rPr>
              <a:t>khe</a:t>
            </a:r>
            <a:r>
              <a:rPr lang="vi-VN" sz="2400" dirty="0">
                <a:latin typeface="Times New Roman" pitchFamily="18" charset="0"/>
              </a:rPr>
              <a:t>. </a:t>
            </a:r>
            <a:endParaRPr lang="en-US" sz="2400" dirty="0">
              <a:latin typeface="Times New Roman" pitchFamily="18" charset="0"/>
            </a:endParaRPr>
          </a:p>
        </p:txBody>
      </p:sp>
      <p:sp>
        <p:nvSpPr>
          <p:cNvPr id="3" name="Rectangle 2"/>
          <p:cNvSpPr/>
          <p:nvPr/>
        </p:nvSpPr>
        <p:spPr>
          <a:xfrm>
            <a:off x="76200" y="2331660"/>
            <a:ext cx="8915400" cy="1107996"/>
          </a:xfrm>
          <a:prstGeom prst="rect">
            <a:avLst/>
          </a:prstGeom>
        </p:spPr>
        <p:txBody>
          <a:bodyPr wrap="square">
            <a:spAutoFit/>
          </a:bodyPr>
          <a:lstStyle/>
          <a:p>
            <a:r>
              <a:rPr lang="vi-VN" sz="2400" dirty="0">
                <a:latin typeface="+mj-lt"/>
              </a:rPr>
              <a:t>- Tất cả </a:t>
            </a:r>
            <a:r>
              <a:rPr lang="en-US" sz="2400" dirty="0" smtClean="0">
                <a:latin typeface="+mj-lt"/>
              </a:rPr>
              <a:t>n</a:t>
            </a:r>
            <a:r>
              <a:rPr lang="vi-VN" sz="2400" dirty="0" smtClean="0">
                <a:latin typeface="+mj-lt"/>
              </a:rPr>
              <a:t> </a:t>
            </a:r>
            <a:r>
              <a:rPr lang="vi-VN" sz="2400" dirty="0">
                <a:latin typeface="+mj-lt"/>
              </a:rPr>
              <a:t>khe hẹp đều cho cực tiểu nhiễu xạ tại những điểm trên màn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cực</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tiểu</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vi-VN" sz="2400" dirty="0" smtClean="0">
                <a:latin typeface="+mj-lt"/>
              </a:rPr>
              <a:t>thỏa </a:t>
            </a:r>
            <a:r>
              <a:rPr lang="vi-VN" sz="2400" dirty="0">
                <a:latin typeface="+mj-lt"/>
              </a:rPr>
              <a:t>mãn điều  kiện:</a:t>
            </a:r>
          </a:p>
          <a:p>
            <a:r>
              <a:rPr lang="vi-VN" dirty="0"/>
              <a:t> </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096878901"/>
              </p:ext>
            </p:extLst>
          </p:nvPr>
        </p:nvGraphicFramePr>
        <p:xfrm>
          <a:off x="3429000" y="3733800"/>
          <a:ext cx="3324225" cy="722313"/>
        </p:xfrm>
        <a:graphic>
          <a:graphicData uri="http://schemas.openxmlformats.org/presentationml/2006/ole">
            <mc:AlternateContent xmlns:mc="http://schemas.openxmlformats.org/markup-compatibility/2006">
              <mc:Choice xmlns:v="urn:schemas-microsoft-com:vml" Requires="v">
                <p:oleObj spid="_x0000_s11324" name="Equation" r:id="rId3" imgW="1803400" imgH="393700" progId="Equation.3">
                  <p:embed/>
                </p:oleObj>
              </mc:Choice>
              <mc:Fallback>
                <p:oleObj name="Equation" r:id="rId3" imgW="1803400"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733800"/>
                        <a:ext cx="3324225" cy="722313"/>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a:t>
            </a:r>
            <a:r>
              <a:rPr lang="vi-VN" sz="2400" dirty="0" smtClean="0">
                <a:solidFill>
                  <a:srgbClr val="FFFF00"/>
                </a:solidFill>
                <a:latin typeface="Times New Roman" pitchFamily="18" charset="0"/>
                <a:cs typeface="Times New Roman" pitchFamily="18" charset="0"/>
              </a:rPr>
              <a:t>2</a:t>
            </a:r>
            <a:r>
              <a:rPr lang="en-US" sz="2400" dirty="0" smtClean="0">
                <a:solidFill>
                  <a:srgbClr val="FFFF00"/>
                </a:solidFill>
                <a:latin typeface="Times New Roman" pitchFamily="18" charset="0"/>
                <a:cs typeface="Times New Roman" pitchFamily="18" charset="0"/>
              </a:rPr>
              <a:t>. NHIỄU XẠ GÂY BỞI SÓNG </a:t>
            </a:r>
            <a:r>
              <a:rPr lang="vi-VN" sz="2400" dirty="0" smtClean="0">
                <a:solidFill>
                  <a:srgbClr val="FFFF00"/>
                </a:solidFill>
                <a:latin typeface="Times New Roman" pitchFamily="18" charset="0"/>
                <a:cs typeface="Times New Roman" pitchFamily="18" charset="0"/>
              </a:rPr>
              <a:t>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533400"/>
            <a:ext cx="7924800" cy="461665"/>
          </a:xfrm>
          <a:prstGeom prst="rect">
            <a:avLst/>
          </a:prstGeom>
        </p:spPr>
        <p:txBody>
          <a:bodyPr wrap="square">
            <a:spAutoFit/>
          </a:bodyPr>
          <a:lstStyle/>
          <a:p>
            <a:r>
              <a:rPr lang="en-US" sz="2400" dirty="0" smtClean="0">
                <a:solidFill>
                  <a:srgbClr val="FF0000"/>
                </a:solidFill>
                <a:latin typeface="Times New Roman" pitchFamily="18" charset="0"/>
              </a:rPr>
              <a:t>*</a:t>
            </a:r>
            <a:r>
              <a:rPr lang="en-US" sz="2400" dirty="0" err="1" smtClean="0">
                <a:solidFill>
                  <a:srgbClr val="FF0000"/>
                </a:solidFill>
                <a:latin typeface="Times New Roman" pitchFamily="18" charset="0"/>
              </a:rPr>
              <a:t>Xét</a:t>
            </a:r>
            <a:r>
              <a:rPr lang="en-US" sz="2400" dirty="0" smtClean="0">
                <a:solidFill>
                  <a:srgbClr val="FF0000"/>
                </a:solidFill>
                <a:latin typeface="Times New Roman" pitchFamily="18" charset="0"/>
              </a:rPr>
              <a:t> </a:t>
            </a:r>
            <a:r>
              <a:rPr lang="en-US" sz="2400" dirty="0" err="1">
                <a:solidFill>
                  <a:srgbClr val="FF0000"/>
                </a:solidFill>
                <a:latin typeface="Times New Roman" pitchFamily="18" charset="0"/>
              </a:rPr>
              <a:t>sự</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phân</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bố</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cường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độ</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sáng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giữa</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hai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cực</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tiểu</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chính</a:t>
            </a:r>
            <a:r>
              <a:rPr lang="en-US" sz="2400" dirty="0">
                <a:solidFill>
                  <a:srgbClr val="FF0000"/>
                </a:solidFill>
                <a:latin typeface="Times New Roman" pitchFamily="18" charset="0"/>
              </a:rPr>
              <a:t>:</a:t>
            </a:r>
          </a:p>
        </p:txBody>
      </p:sp>
      <p:sp>
        <p:nvSpPr>
          <p:cNvPr id="3" name="Rectangle 2"/>
          <p:cNvSpPr/>
          <p:nvPr/>
        </p:nvSpPr>
        <p:spPr>
          <a:xfrm>
            <a:off x="152400" y="2971800"/>
            <a:ext cx="6687208" cy="461665"/>
          </a:xfrm>
          <a:prstGeom prst="rect">
            <a:avLst/>
          </a:prstGeom>
        </p:spPr>
        <p:txBody>
          <a:bodyPr wrap="squar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lộ</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kế</a:t>
            </a:r>
            <a:r>
              <a:rPr lang="en-US" sz="2400" dirty="0">
                <a:latin typeface="Times New Roman" pitchFamily="18" charset="0"/>
              </a:rPr>
              <a:t> </a:t>
            </a:r>
            <a:r>
              <a:rPr lang="en-US" sz="2400" dirty="0" err="1">
                <a:latin typeface="Times New Roman" pitchFamily="18" charset="0"/>
              </a:rPr>
              <a:t>tiếp</a:t>
            </a:r>
            <a:r>
              <a:rPr lang="en-US" sz="2400" dirty="0">
                <a:latin typeface="Times New Roman" pitchFamily="18" charset="0"/>
              </a:rPr>
              <a:t>:</a:t>
            </a:r>
          </a:p>
        </p:txBody>
      </p:sp>
      <p:sp>
        <p:nvSpPr>
          <p:cNvPr id="7" name="Rectangle 6"/>
          <p:cNvSpPr/>
          <p:nvPr/>
        </p:nvSpPr>
        <p:spPr>
          <a:xfrm>
            <a:off x="152400" y="3433465"/>
            <a:ext cx="8915400" cy="461665"/>
          </a:xfrm>
          <a:prstGeom prst="rect">
            <a:avLst/>
          </a:prstGeom>
        </p:spPr>
        <p:txBody>
          <a:bodyPr wrap="square">
            <a:spAutoFit/>
          </a:bodyPr>
          <a:lstStyle/>
          <a:p>
            <a:r>
              <a:rPr lang="en-US" sz="2400" dirty="0">
                <a:latin typeface="Times New Roman" pitchFamily="18" charset="0"/>
              </a:rPr>
              <a:t>L</a:t>
            </a:r>
            <a:r>
              <a:rPr lang="en-US" sz="2400" baseline="-25000" dirty="0">
                <a:latin typeface="Times New Roman" pitchFamily="18" charset="0"/>
              </a:rPr>
              <a:t>2</a:t>
            </a:r>
            <a:r>
              <a:rPr lang="en-US" sz="2400" dirty="0">
                <a:latin typeface="Times New Roman" pitchFamily="18" charset="0"/>
              </a:rPr>
              <a:t> –L</a:t>
            </a:r>
            <a:r>
              <a:rPr lang="en-US" sz="2400" baseline="-25000" dirty="0">
                <a:latin typeface="Times New Roman" pitchFamily="18" charset="0"/>
              </a:rPr>
              <a:t>1 </a:t>
            </a:r>
            <a:r>
              <a:rPr lang="en-US" sz="2400" dirty="0">
                <a:latin typeface="Times New Roman" pitchFamily="18" charset="0"/>
              </a:rPr>
              <a:t>= </a:t>
            </a:r>
            <a:r>
              <a:rPr lang="en-US" sz="2400" dirty="0" err="1">
                <a:latin typeface="Times New Roman" pitchFamily="18" charset="0"/>
              </a:rPr>
              <a:t>dsin</a:t>
            </a:r>
            <a:r>
              <a:rPr lang="el-GR" sz="2400" dirty="0" smtClean="0">
                <a:latin typeface="Times New Roman" pitchFamily="18" charset="0"/>
                <a:cs typeface="Times New Roman" pitchFamily="18" charset="0"/>
              </a:rPr>
              <a:t>φ</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m</a:t>
            </a:r>
            <a:r>
              <a:rPr lang="el-GR" sz="2400" dirty="0">
                <a:latin typeface="Times New Roman" pitchFamily="18" charset="0"/>
                <a:cs typeface="Times New Roman" pitchFamily="18" charset="0"/>
              </a:rPr>
              <a:t>λ</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gọi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cực</a:t>
            </a:r>
            <a:r>
              <a:rPr lang="en-US" sz="2400" dirty="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đại</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chính</a:t>
            </a:r>
            <a:endParaRPr lang="en-US" sz="2400" dirty="0">
              <a:solidFill>
                <a:srgbClr val="FF0000"/>
              </a:solidFill>
            </a:endParaRPr>
          </a:p>
        </p:txBody>
      </p:sp>
      <p:sp>
        <p:nvSpPr>
          <p:cNvPr id="8" name="Rectangle 7"/>
          <p:cNvSpPr/>
          <p:nvPr/>
        </p:nvSpPr>
        <p:spPr>
          <a:xfrm>
            <a:off x="152400" y="3915618"/>
            <a:ext cx="3324949" cy="461665"/>
          </a:xfrm>
          <a:prstGeom prst="rect">
            <a:avLst/>
          </a:prstGeom>
        </p:spPr>
        <p:txBody>
          <a:bodyPr wrap="none">
            <a:spAutoFit/>
          </a:bodyPr>
          <a:lstStyle/>
          <a:p>
            <a:r>
              <a:rPr lang="en-US" sz="2400" b="1" i="1" dirty="0" err="1">
                <a:latin typeface="Times New Roman" pitchFamily="18" charset="0"/>
                <a:cs typeface="Times New Roman" pitchFamily="18" charset="0"/>
              </a:rPr>
              <a:t>Đ</a:t>
            </a:r>
            <a:r>
              <a:rPr lang="en-US" sz="2400" b="1" i="1" dirty="0" err="1" smtClean="0">
                <a:latin typeface="Times New Roman" pitchFamily="18" charset="0"/>
                <a:cs typeface="Times New Roman" pitchFamily="18" charset="0"/>
              </a:rPr>
              <a:t>iều</a:t>
            </a:r>
            <a:r>
              <a:rPr lang="en-US" sz="2400" b="1" i="1" dirty="0" smtClean="0">
                <a:latin typeface="Times New Roman" pitchFamily="18" charset="0"/>
                <a:cs typeface="Times New Roman" pitchFamily="18" charset="0"/>
              </a:rPr>
              <a:t> </a:t>
            </a:r>
            <a:r>
              <a:rPr lang="en-US" sz="2400" b="1" i="1" dirty="0" err="1">
                <a:latin typeface="Times New Roman" pitchFamily="18" charset="0"/>
                <a:cs typeface="Times New Roman" pitchFamily="18" charset="0"/>
              </a:rPr>
              <a:t>kiện</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cực</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đại</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a:t>
            </a:r>
            <a:endParaRPr lang="el-GR" sz="2400" dirty="0">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534737006"/>
              </p:ext>
            </p:extLst>
          </p:nvPr>
        </p:nvGraphicFramePr>
        <p:xfrm>
          <a:off x="2020888" y="4572000"/>
          <a:ext cx="4575175" cy="828675"/>
        </p:xfrm>
        <a:graphic>
          <a:graphicData uri="http://schemas.openxmlformats.org/presentationml/2006/ole">
            <mc:AlternateContent xmlns:mc="http://schemas.openxmlformats.org/markup-compatibility/2006">
              <mc:Choice xmlns:v="urn:schemas-microsoft-com:vml" Requires="v">
                <p:oleObj spid="_x0000_s12347" name="Equation" r:id="rId3" imgW="2158920" imgH="393480" progId="Equation.3">
                  <p:embed/>
                </p:oleObj>
              </mc:Choice>
              <mc:Fallback>
                <p:oleObj name="Equation" r:id="rId3" imgW="2158920" imgH="393480" progId="Equation.3">
                  <p:embed/>
                  <p:pic>
                    <p:nvPicPr>
                      <p:cNvPr id="0" name="Object 8"/>
                      <p:cNvPicPr>
                        <a:picLocks noChangeAspect="1" noChangeArrowheads="1"/>
                      </p:cNvPicPr>
                      <p:nvPr/>
                    </p:nvPicPr>
                    <p:blipFill>
                      <a:blip r:embed="rId4"/>
                      <a:srcRect/>
                      <a:stretch>
                        <a:fillRect/>
                      </a:stretch>
                    </p:blipFill>
                    <p:spPr bwMode="auto">
                      <a:xfrm>
                        <a:off x="2020888" y="4572000"/>
                        <a:ext cx="4575175" cy="82867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152400" y="5562600"/>
            <a:ext cx="8915400" cy="461665"/>
          </a:xfrm>
          <a:prstGeom prst="rect">
            <a:avLst/>
          </a:prstGeom>
        </p:spPr>
        <p:txBody>
          <a:bodyPr wrap="square">
            <a:spAutoFit/>
          </a:bodyPr>
          <a:lstStyle/>
          <a:p>
            <a:r>
              <a:rPr lang="en-US" sz="2400" dirty="0" err="1">
                <a:latin typeface="Times New Roman" pitchFamily="18" charset="0"/>
              </a:rPr>
              <a:t>Vì</a:t>
            </a:r>
            <a:r>
              <a:rPr lang="en-US" sz="2400" dirty="0">
                <a:latin typeface="Times New Roman" pitchFamily="18" charset="0"/>
              </a:rPr>
              <a:t> d &gt; b </a:t>
            </a:r>
            <a:r>
              <a:rPr lang="en-US" sz="2400" dirty="0" err="1">
                <a:latin typeface="Times New Roman" pitchFamily="18" charset="0"/>
              </a:rPr>
              <a:t>nên</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tiểu</a:t>
            </a:r>
            <a:r>
              <a:rPr lang="en-US" sz="2400" dirty="0">
                <a:latin typeface="Times New Roman" pitchFamily="18" charset="0"/>
              </a:rPr>
              <a:t> </a:t>
            </a:r>
            <a:r>
              <a:rPr lang="en-US" sz="2400" dirty="0" err="1">
                <a:latin typeface="Times New Roman" pitchFamily="18" charset="0"/>
              </a:rPr>
              <a:t>chính</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nhiều</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smtClean="0">
                <a:latin typeface="Times New Roman" pitchFamily="18" charset="0"/>
              </a:rPr>
              <a:t>đại</a:t>
            </a:r>
            <a:r>
              <a:rPr lang="en-US" sz="2400" dirty="0" smtClean="0">
                <a:latin typeface="Times New Roman" pitchFamily="18" charset="0"/>
              </a:rPr>
              <a:t> </a:t>
            </a:r>
            <a:r>
              <a:rPr lang="en-US" sz="2400" dirty="0" err="1" smtClean="0">
                <a:latin typeface="Times New Roman" pitchFamily="18" charset="0"/>
              </a:rPr>
              <a:t>chính</a:t>
            </a:r>
            <a:r>
              <a:rPr lang="en-US" sz="2400" dirty="0">
                <a:latin typeface="Times New Roman" pitchFamily="18" charset="0"/>
              </a:rPr>
              <a:t>.</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995065"/>
            <a:ext cx="3352800" cy="2151487"/>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59011"/>
            <a:ext cx="8915400" cy="461665"/>
          </a:xfrm>
          <a:prstGeom prst="rect">
            <a:avLst/>
          </a:prstGeom>
        </p:spPr>
        <p:txBody>
          <a:bodyPr wrap="square">
            <a:spAutoFit/>
          </a:bodyPr>
          <a:lstStyle/>
          <a:p>
            <a:r>
              <a:rPr lang="en-US" sz="2400" dirty="0">
                <a:solidFill>
                  <a:srgbClr val="FF0000"/>
                </a:solidFill>
                <a:latin typeface="Times New Roman" pitchFamily="18" charset="0"/>
              </a:rPr>
              <a:t>*</a:t>
            </a:r>
            <a:r>
              <a:rPr lang="en-US" sz="2400" dirty="0" err="1">
                <a:solidFill>
                  <a:srgbClr val="FF0000"/>
                </a:solidFill>
                <a:latin typeface="Times New Roman" pitchFamily="18" charset="0"/>
              </a:rPr>
              <a:t>Xét</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sự</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phân</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bố</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cường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độ</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sáng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giữa</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hai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cực</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đại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chính</a:t>
            </a:r>
            <a:r>
              <a:rPr lang="en-US" sz="2400" dirty="0">
                <a:solidFill>
                  <a:srgbClr val="FF0000"/>
                </a:solidFill>
                <a:latin typeface="Times New Roman" pitchFamily="18" charset="0"/>
              </a:rPr>
              <a:t>: </a:t>
            </a:r>
          </a:p>
        </p:txBody>
      </p:sp>
      <p:sp>
        <p:nvSpPr>
          <p:cNvPr id="3" name="Rectangle 2"/>
          <p:cNvSpPr/>
          <p:nvPr/>
        </p:nvSpPr>
        <p:spPr>
          <a:xfrm>
            <a:off x="0" y="1120676"/>
            <a:ext cx="9067800" cy="830997"/>
          </a:xfrm>
          <a:prstGeom prst="rect">
            <a:avLst/>
          </a:prstGeom>
        </p:spPr>
        <p:txBody>
          <a:bodyPr wrap="square">
            <a:spAutoFit/>
          </a:bodyPr>
          <a:lstStyle/>
          <a:p>
            <a:r>
              <a:rPr lang="en-US" sz="2400" dirty="0" err="1" smtClean="0">
                <a:latin typeface="Times New Roman" pitchFamily="18" charset="0"/>
              </a:rPr>
              <a:t>Nếu</a:t>
            </a:r>
            <a:r>
              <a:rPr lang="en-US" sz="2400" dirty="0" smtClean="0">
                <a:latin typeface="Times New Roman" pitchFamily="18" charset="0"/>
              </a:rPr>
              <a:t> </a:t>
            </a:r>
            <a:r>
              <a:rPr lang="en-US" sz="2400" dirty="0" err="1">
                <a:latin typeface="Times New Roman" pitchFamily="18" charset="0"/>
              </a:rPr>
              <a:t>có</a:t>
            </a:r>
            <a:r>
              <a:rPr lang="en-US" sz="2400" dirty="0">
                <a:latin typeface="Times New Roman" pitchFamily="18" charset="0"/>
              </a:rPr>
              <a:t> n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smtClean="0">
                <a:latin typeface="Times New Roman" pitchFamily="18" charset="0"/>
              </a:rPr>
              <a:t>hai</a:t>
            </a:r>
            <a:r>
              <a:rPr lang="en-US" sz="2400" dirty="0" smtClean="0">
                <a:latin typeface="Times New Roman" pitchFamily="18" charset="0"/>
              </a:rPr>
              <a:t> </a:t>
            </a:r>
            <a:r>
              <a:rPr lang="en-US" sz="2400" dirty="0" err="1" smtClean="0">
                <a:latin typeface="Times New Roman" pitchFamily="18" charset="0"/>
              </a:rPr>
              <a:t>cực</a:t>
            </a:r>
            <a:r>
              <a:rPr lang="en-US" sz="2400" dirty="0" smtClean="0">
                <a:latin typeface="Times New Roman" pitchFamily="18" charset="0"/>
              </a:rPr>
              <a:t>  </a:t>
            </a:r>
            <a:r>
              <a:rPr lang="en-US" sz="2400" dirty="0" err="1">
                <a:latin typeface="Times New Roman" pitchFamily="18" charset="0"/>
              </a:rPr>
              <a:t>đại</a:t>
            </a:r>
            <a:r>
              <a:rPr lang="en-US" sz="2400" dirty="0">
                <a:latin typeface="Times New Roman" pitchFamily="18" charset="0"/>
              </a:rPr>
              <a:t> </a:t>
            </a:r>
            <a:r>
              <a:rPr lang="en-US" sz="2400" dirty="0" err="1">
                <a:latin typeface="Times New Roman" pitchFamily="18" charset="0"/>
              </a:rPr>
              <a:t>chính</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n – 2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đại</a:t>
            </a:r>
            <a:r>
              <a:rPr lang="en-US" sz="2400" dirty="0">
                <a:latin typeface="Times New Roman" pitchFamily="18" charset="0"/>
              </a:rPr>
              <a:t> </a:t>
            </a:r>
            <a:r>
              <a:rPr lang="en-US" sz="2400" dirty="0" err="1">
                <a:latin typeface="Times New Roman" pitchFamily="18" charset="0"/>
              </a:rPr>
              <a:t>phụ</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n -1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tiểu</a:t>
            </a:r>
            <a:r>
              <a:rPr lang="en-US" sz="2400" dirty="0">
                <a:latin typeface="Times New Roman" pitchFamily="18" charset="0"/>
              </a:rPr>
              <a:t> </a:t>
            </a:r>
            <a:r>
              <a:rPr lang="en-US" sz="2400" dirty="0" err="1">
                <a:latin typeface="Times New Roman" pitchFamily="18" charset="0"/>
              </a:rPr>
              <a:t>phụ</a:t>
            </a:r>
            <a:r>
              <a:rPr lang="en-US" sz="2400" dirty="0" smtClean="0">
                <a:latin typeface="Times New Roman" pitchFamily="18" charset="0"/>
              </a:rPr>
              <a:t>. </a:t>
            </a:r>
            <a:endParaRPr lang="en-US" sz="2400" dirty="0">
              <a:latin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399" y="2209800"/>
            <a:ext cx="5827125" cy="426775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523" y="2095637"/>
            <a:ext cx="6138875" cy="449607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6304" y="2118302"/>
            <a:ext cx="6138875" cy="4496077"/>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85799"/>
            <a:ext cx="3130715" cy="2743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7535" y="685800"/>
            <a:ext cx="3134082" cy="2971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417" y="3407078"/>
            <a:ext cx="3153183" cy="341771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3382887"/>
            <a:ext cx="3198803" cy="3475113"/>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304800" y="228600"/>
            <a:ext cx="8610600" cy="6400800"/>
          </a:xfrm>
        </p:spPr>
        <p:txBody>
          <a:bodyPr/>
          <a:lstStyle/>
          <a:p>
            <a:pPr eaLnBrk="1" hangingPunct="1">
              <a:buFontTx/>
              <a:buNone/>
            </a:pPr>
            <a:r>
              <a:rPr lang="en-US" sz="2800" smtClean="0">
                <a:latin typeface="Times New Roman" pitchFamily="18" charset="0"/>
              </a:rPr>
              <a:t>Thí nghiệm khảo sát nhiễu xạ ánh sáng qua  cách tử nhiễu </a:t>
            </a:r>
          </a:p>
          <a:p>
            <a:pPr eaLnBrk="1" hangingPunct="1">
              <a:buFontTx/>
              <a:buNone/>
            </a:pPr>
            <a:r>
              <a:rPr lang="en-US" sz="2800" smtClean="0">
                <a:latin typeface="Times New Roman" pitchFamily="18" charset="0"/>
              </a:rPr>
              <a:t>xạ</a:t>
            </a:r>
          </a:p>
          <a:p>
            <a:pPr eaLnBrk="1" hangingPunct="1">
              <a:buFontTx/>
              <a:buNone/>
            </a:pPr>
            <a:r>
              <a:rPr lang="en-US" smtClean="0">
                <a:latin typeface="Times New Roman" pitchFamily="18" charset="0"/>
              </a:rPr>
              <a:t>Dụng cụ thí nghiệm:</a:t>
            </a:r>
          </a:p>
          <a:p>
            <a:pPr eaLnBrk="1" hangingPunct="1">
              <a:buFontTx/>
              <a:buChar char="-"/>
            </a:pPr>
            <a:r>
              <a:rPr lang="en-US" smtClean="0">
                <a:latin typeface="Times New Roman" pitchFamily="18" charset="0"/>
              </a:rPr>
              <a:t>Nguồn Laser khí He – Ne</a:t>
            </a:r>
          </a:p>
          <a:p>
            <a:pPr eaLnBrk="1" hangingPunct="1">
              <a:buFontTx/>
              <a:buChar char="-"/>
            </a:pPr>
            <a:r>
              <a:rPr lang="en-US" smtClean="0">
                <a:latin typeface="Times New Roman" pitchFamily="18" charset="0"/>
              </a:rPr>
              <a:t>Cách tử nhiễu xạ</a:t>
            </a:r>
          </a:p>
          <a:p>
            <a:pPr eaLnBrk="1" hangingPunct="1">
              <a:buFontTx/>
              <a:buChar char="-"/>
            </a:pPr>
            <a:r>
              <a:rPr lang="en-US" smtClean="0">
                <a:latin typeface="Times New Roman" pitchFamily="18" charset="0"/>
              </a:rPr>
              <a:t>Cảm biến </a:t>
            </a:r>
          </a:p>
          <a:p>
            <a:pPr eaLnBrk="1" hangingPunct="1">
              <a:buFontTx/>
              <a:buChar char="-"/>
            </a:pPr>
            <a:r>
              <a:rPr lang="en-US" smtClean="0">
                <a:latin typeface="Times New Roman" pitchFamily="18" charset="0"/>
              </a:rPr>
              <a:t>Màn quan sát</a:t>
            </a:r>
          </a:p>
          <a:p>
            <a:pPr eaLnBrk="1" hangingPunct="1">
              <a:buFontTx/>
              <a:buNone/>
            </a:pPr>
            <a:r>
              <a:rPr lang="en-US" smtClean="0">
                <a:latin typeface="Times New Roman" pitchFamily="18" charset="0"/>
              </a:rPr>
              <a:t>- Ray quang học</a:t>
            </a:r>
          </a:p>
          <a:p>
            <a:pPr eaLnBrk="1" hangingPunct="1">
              <a:buFontTx/>
              <a:buNone/>
            </a:pPr>
            <a:endParaRPr lang="en-US" sz="2800" smtClean="0">
              <a:latin typeface="Times New Roman" pitchFamily="18" charset="0"/>
            </a:endParaRPr>
          </a:p>
        </p:txBody>
      </p:sp>
      <p:pic>
        <p:nvPicPr>
          <p:cNvPr id="2048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2705100"/>
            <a:ext cx="51816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1989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7725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21911" y="838200"/>
            <a:ext cx="5760720" cy="4707255"/>
          </a:xfrm>
          <a:prstGeom prst="rect">
            <a:avLst/>
          </a:prstGeom>
        </p:spPr>
      </p:pic>
    </p:spTree>
    <p:extLst>
      <p:ext uri="{BB962C8B-B14F-4D97-AF65-F5344CB8AC3E}">
        <p14:creationId xmlns:p14="http://schemas.microsoft.com/office/powerpoint/2010/main" val="21906489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8600" y="609600"/>
            <a:ext cx="8686800" cy="6294437"/>
          </a:xfrm>
          <a:prstGeom prst="rect">
            <a:avLst/>
          </a:prstGeom>
          <a:noFill/>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4800" y="685800"/>
            <a:ext cx="8534400" cy="6184900"/>
          </a:xfrm>
          <a:prstGeom prst="rect">
            <a:avLst/>
          </a:prstGeom>
          <a:noFill/>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8600" y="619125"/>
            <a:ext cx="8610600" cy="6238875"/>
          </a:xfrm>
          <a:prstGeom prst="rect">
            <a:avLst/>
          </a:prstGeom>
          <a:noFill/>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4800" y="609600"/>
            <a:ext cx="8610600" cy="6238875"/>
          </a:xfrm>
          <a:prstGeom prst="rect">
            <a:avLst/>
          </a:prstGeom>
          <a:noFill/>
        </p:spPr>
      </p:pic>
    </p:spTree>
    <p:extLst>
      <p:ext uri="{BB962C8B-B14F-4D97-AF65-F5344CB8AC3E}">
        <p14:creationId xmlns:p14="http://schemas.microsoft.com/office/powerpoint/2010/main" val="34744724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152400" y="609600"/>
            <a:ext cx="8915400" cy="461665"/>
          </a:xfrm>
          <a:prstGeom prst="rect">
            <a:avLst/>
          </a:prstGeom>
        </p:spPr>
        <p:txBody>
          <a:bodyPr wrap="square">
            <a:spAutoFit/>
          </a:bodyPr>
          <a:lstStyle/>
          <a:p>
            <a:r>
              <a:rPr lang="en-US" sz="2400" b="1" i="1" dirty="0">
                <a:solidFill>
                  <a:schemeClr val="hlink"/>
                </a:solidFill>
                <a:latin typeface="Times New Roman" pitchFamily="18" charset="0"/>
              </a:rPr>
              <a:t>III. </a:t>
            </a:r>
            <a:r>
              <a:rPr lang="en-US" sz="2400" b="1" i="1" dirty="0" err="1">
                <a:solidFill>
                  <a:schemeClr val="hlink"/>
                </a:solidFill>
                <a:latin typeface="Times New Roman" pitchFamily="18" charset="0"/>
              </a:rPr>
              <a:t>Nhiễu</a:t>
            </a:r>
            <a:r>
              <a:rPr lang="en-US" sz="2400" b="1" i="1" dirty="0">
                <a:solidFill>
                  <a:schemeClr val="hlink"/>
                </a:solidFill>
                <a:latin typeface="Times New Roman" pitchFamily="18" charset="0"/>
              </a:rPr>
              <a:t> </a:t>
            </a:r>
            <a:r>
              <a:rPr lang="en-US" sz="2400" b="1" i="1" dirty="0" err="1">
                <a:solidFill>
                  <a:schemeClr val="hlink"/>
                </a:solidFill>
                <a:latin typeface="Times New Roman" pitchFamily="18" charset="0"/>
              </a:rPr>
              <a:t>xạ</a:t>
            </a:r>
            <a:r>
              <a:rPr lang="en-US" sz="2400" b="1" i="1" dirty="0">
                <a:solidFill>
                  <a:schemeClr val="hlink"/>
                </a:solidFill>
                <a:latin typeface="Times New Roman" pitchFamily="18" charset="0"/>
              </a:rPr>
              <a:t> </a:t>
            </a:r>
            <a:r>
              <a:rPr lang="en-US" sz="2400" b="1" i="1" dirty="0" err="1">
                <a:solidFill>
                  <a:schemeClr val="hlink"/>
                </a:solidFill>
                <a:latin typeface="Times New Roman" pitchFamily="18" charset="0"/>
              </a:rPr>
              <a:t>trên</a:t>
            </a:r>
            <a:r>
              <a:rPr lang="en-US" sz="2400" b="1" i="1" dirty="0">
                <a:solidFill>
                  <a:schemeClr val="hlink"/>
                </a:solidFill>
                <a:latin typeface="Times New Roman" pitchFamily="18" charset="0"/>
              </a:rPr>
              <a:t> </a:t>
            </a:r>
            <a:r>
              <a:rPr lang="en-US" sz="2400" b="1" i="1" dirty="0" err="1">
                <a:solidFill>
                  <a:schemeClr val="hlink"/>
                </a:solidFill>
                <a:latin typeface="Times New Roman" pitchFamily="18" charset="0"/>
              </a:rPr>
              <a:t>tinh</a:t>
            </a:r>
            <a:r>
              <a:rPr lang="en-US" sz="2400" b="1" i="1" dirty="0">
                <a:solidFill>
                  <a:schemeClr val="hlink"/>
                </a:solidFill>
                <a:latin typeface="Times New Roman" pitchFamily="18" charset="0"/>
              </a:rPr>
              <a:t> </a:t>
            </a:r>
            <a:r>
              <a:rPr lang="en-US" sz="2400" b="1" i="1" dirty="0" err="1">
                <a:solidFill>
                  <a:schemeClr val="hlink"/>
                </a:solidFill>
                <a:latin typeface="Times New Roman" pitchFamily="18" charset="0"/>
              </a:rPr>
              <a:t>thể</a:t>
            </a:r>
            <a:endParaRPr lang="en-US" sz="2400" b="1" i="1" dirty="0">
              <a:solidFill>
                <a:schemeClr val="hlink"/>
              </a:solidFill>
              <a:latin typeface="Times New Roman" pitchFamily="18" charset="0"/>
            </a:endParaRPr>
          </a:p>
        </p:txBody>
      </p:sp>
      <p:sp>
        <p:nvSpPr>
          <p:cNvPr id="3" name="Rectangle 2"/>
          <p:cNvSpPr/>
          <p:nvPr/>
        </p:nvSpPr>
        <p:spPr>
          <a:xfrm>
            <a:off x="152400" y="1071265"/>
            <a:ext cx="8915400" cy="1200329"/>
          </a:xfrm>
          <a:prstGeom prst="rect">
            <a:avLst/>
          </a:prstGeom>
        </p:spPr>
        <p:txBody>
          <a:bodyPr wrap="square">
            <a:spAutoFit/>
          </a:bodyPr>
          <a:lstStyle/>
          <a:p>
            <a:pPr algn="just"/>
            <a:r>
              <a:rPr lang="en-US" sz="2400" dirty="0">
                <a:latin typeface="Times New Roman" pitchFamily="18" charset="0"/>
              </a:rPr>
              <a:t>-</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nguyên</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hay Ion </a:t>
            </a:r>
            <a:r>
              <a:rPr lang="en-US" sz="2400" dirty="0" err="1">
                <a:latin typeface="Times New Roman" pitchFamily="18" charset="0"/>
              </a:rPr>
              <a:t>cấu</a:t>
            </a:r>
            <a:r>
              <a:rPr lang="en-US" sz="2400" dirty="0">
                <a:latin typeface="Times New Roman" pitchFamily="18" charset="0"/>
              </a:rPr>
              <a:t> </a:t>
            </a:r>
            <a:r>
              <a:rPr lang="en-US" sz="2400" dirty="0" err="1">
                <a:latin typeface="Times New Roman" pitchFamily="18" charset="0"/>
              </a:rPr>
              <a:t>tạo</a:t>
            </a:r>
            <a:r>
              <a:rPr lang="en-US" sz="2400" dirty="0">
                <a:latin typeface="Times New Roman" pitchFamily="18" charset="0"/>
              </a:rPr>
              <a:t> </a:t>
            </a:r>
            <a:r>
              <a:rPr lang="en-US" sz="2400" dirty="0" err="1">
                <a:latin typeface="Times New Roman" pitchFamily="18" charset="0"/>
              </a:rPr>
              <a:t>nên</a:t>
            </a:r>
            <a:r>
              <a:rPr lang="en-US" sz="2400" dirty="0">
                <a:latin typeface="Times New Roman" pitchFamily="18" charset="0"/>
              </a:rPr>
              <a:t> </a:t>
            </a:r>
            <a:r>
              <a:rPr lang="en-US" sz="2400" dirty="0" err="1">
                <a:latin typeface="Times New Roman" pitchFamily="18" charset="0"/>
              </a:rPr>
              <a:t>vật</a:t>
            </a:r>
            <a:r>
              <a:rPr lang="en-US" sz="2400" dirty="0">
                <a:latin typeface="Times New Roman" pitchFamily="18" charset="0"/>
              </a:rPr>
              <a:t> </a:t>
            </a:r>
            <a:r>
              <a:rPr lang="en-US" sz="2400" dirty="0" err="1">
                <a:latin typeface="Times New Roman" pitchFamily="18" charset="0"/>
              </a:rPr>
              <a:t>rắn</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smtClean="0">
                <a:latin typeface="Times New Roman" pitchFamily="18" charset="0"/>
              </a:rPr>
              <a:t>sắp</a:t>
            </a:r>
            <a:r>
              <a:rPr lang="en-US" sz="2400" dirty="0" smtClean="0">
                <a:latin typeface="Times New Roman" pitchFamily="18" charset="0"/>
              </a:rPr>
              <a:t>  </a:t>
            </a:r>
            <a:r>
              <a:rPr lang="en-US" sz="2400" dirty="0" err="1">
                <a:latin typeface="Times New Roman" pitchFamily="18" charset="0"/>
              </a:rPr>
              <a:t>xếp</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cấu</a:t>
            </a:r>
            <a:r>
              <a:rPr lang="en-US" sz="2400" dirty="0">
                <a:latin typeface="Times New Roman" pitchFamily="18" charset="0"/>
              </a:rPr>
              <a:t> </a:t>
            </a:r>
            <a:r>
              <a:rPr lang="en-US" sz="2400" dirty="0" err="1">
                <a:latin typeface="Times New Roman" pitchFamily="18" charset="0"/>
              </a:rPr>
              <a:t>trúc</a:t>
            </a:r>
            <a:r>
              <a:rPr lang="en-US" sz="2400" dirty="0">
                <a:latin typeface="Times New Roman" pitchFamily="18" charset="0"/>
              </a:rPr>
              <a:t> </a:t>
            </a:r>
            <a:r>
              <a:rPr lang="en-US" sz="2400" dirty="0" err="1">
                <a:latin typeface="Times New Roman" pitchFamily="18" charset="0"/>
              </a:rPr>
              <a:t>tuần</a:t>
            </a:r>
            <a:r>
              <a:rPr lang="en-US" sz="2400" dirty="0">
                <a:latin typeface="Times New Roman" pitchFamily="18" charset="0"/>
              </a:rPr>
              <a:t> </a:t>
            </a:r>
            <a:r>
              <a:rPr lang="en-US" sz="2400" dirty="0" err="1">
                <a:latin typeface="Times New Roman" pitchFamily="18" charset="0"/>
              </a:rPr>
              <a:t>hoàn</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mạng</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vị</a:t>
            </a:r>
            <a:r>
              <a:rPr lang="en-US" sz="2400" dirty="0">
                <a:latin typeface="Times New Roman" pitchFamily="18" charset="0"/>
              </a:rPr>
              <a:t> </a:t>
            </a:r>
            <a:r>
              <a:rPr lang="en-US" sz="2400" dirty="0" err="1">
                <a:latin typeface="Times New Roman" pitchFamily="18" charset="0"/>
              </a:rPr>
              <a:t>trí</a:t>
            </a:r>
            <a:r>
              <a:rPr lang="en-US" sz="2400" dirty="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a:latin typeface="Times New Roman" pitchFamily="18" charset="0"/>
              </a:rPr>
              <a:t>nguyên</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nút</a:t>
            </a:r>
            <a:r>
              <a:rPr lang="en-US" sz="2400" dirty="0">
                <a:latin typeface="Times New Roman" pitchFamily="18" charset="0"/>
              </a:rPr>
              <a:t> </a:t>
            </a:r>
            <a:r>
              <a:rPr lang="en-US" sz="2400" dirty="0" err="1">
                <a:latin typeface="Times New Roman" pitchFamily="18" charset="0"/>
              </a:rPr>
              <a:t>mạng</a:t>
            </a:r>
            <a:endParaRPr lang="en-US" sz="2400" dirty="0">
              <a:latin typeface="Times New Roman" pitchFamily="18" charset="0"/>
            </a:endParaRPr>
          </a:p>
        </p:txBody>
      </p:sp>
      <p:sp>
        <p:nvSpPr>
          <p:cNvPr id="6" name="Rectangle 5"/>
          <p:cNvSpPr/>
          <p:nvPr/>
        </p:nvSpPr>
        <p:spPr>
          <a:xfrm>
            <a:off x="152400" y="2271594"/>
            <a:ext cx="8915400" cy="461665"/>
          </a:xfrm>
          <a:prstGeom prst="rect">
            <a:avLst/>
          </a:prstGeom>
        </p:spPr>
        <p:txBody>
          <a:bodyPr wrap="square">
            <a:spAutoFit/>
          </a:bodyPr>
          <a:lstStyle/>
          <a:p>
            <a:r>
              <a:rPr lang="en-US" sz="2400" dirty="0">
                <a:latin typeface="Times New Roman" pitchFamily="18" charset="0"/>
              </a:rPr>
              <a:t>-</a:t>
            </a:r>
            <a:r>
              <a:rPr lang="en-US" sz="2400" dirty="0" err="1">
                <a:latin typeface="Times New Roman" pitchFamily="18" charset="0"/>
              </a:rPr>
              <a:t>Khoảng</a:t>
            </a:r>
            <a:r>
              <a:rPr lang="en-US" sz="2400" dirty="0">
                <a:latin typeface="Times New Roman" pitchFamily="18" charset="0"/>
              </a:rPr>
              <a:t> </a:t>
            </a:r>
            <a:r>
              <a:rPr lang="en-US" sz="2400" dirty="0" err="1">
                <a:latin typeface="Times New Roman" pitchFamily="18" charset="0"/>
              </a:rPr>
              <a:t>cách</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nút</a:t>
            </a:r>
            <a:r>
              <a:rPr lang="en-US" sz="2400" dirty="0">
                <a:latin typeface="Times New Roman" pitchFamily="18" charset="0"/>
              </a:rPr>
              <a:t> </a:t>
            </a:r>
            <a:r>
              <a:rPr lang="en-US" sz="2400" dirty="0" err="1">
                <a:latin typeface="Times New Roman" pitchFamily="18" charset="0"/>
              </a:rPr>
              <a:t>mạng</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chu</a:t>
            </a:r>
            <a:r>
              <a:rPr lang="en-US" sz="2400" dirty="0">
                <a:latin typeface="Times New Roman" pitchFamily="18" charset="0"/>
              </a:rPr>
              <a:t> </a:t>
            </a:r>
            <a:r>
              <a:rPr lang="en-US" sz="2400" dirty="0" err="1">
                <a:latin typeface="Times New Roman" pitchFamily="18" charset="0"/>
              </a:rPr>
              <a:t>kỳ</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smtClean="0">
                <a:latin typeface="Times New Roman" pitchFamily="18" charset="0"/>
              </a:rPr>
              <a:t>mạng</a:t>
            </a:r>
            <a:r>
              <a:rPr lang="en-US" sz="2400" dirty="0" smtClean="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124200"/>
            <a:ext cx="5229225"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44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9067800" cy="830997"/>
          </a:xfrm>
          <a:prstGeom prst="rect">
            <a:avLst/>
          </a:prstGeom>
        </p:spPr>
        <p:txBody>
          <a:bodyPr wrap="square">
            <a:spAutoFit/>
          </a:bodyPr>
          <a:lstStyle/>
          <a:p>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Rơnghen</a:t>
            </a:r>
            <a:r>
              <a:rPr lang="en-US" sz="2400" dirty="0">
                <a:latin typeface="Times New Roman" pitchFamily="18" charset="0"/>
              </a:rPr>
              <a:t>, </a:t>
            </a:r>
            <a:r>
              <a:rPr lang="en-US" sz="2400" dirty="0" err="1">
                <a:latin typeface="Times New Roman" pitchFamily="18" charset="0"/>
              </a:rPr>
              <a:t>mỗi</a:t>
            </a:r>
            <a:r>
              <a:rPr lang="en-US" sz="2400" dirty="0">
                <a:latin typeface="Times New Roman" pitchFamily="18" charset="0"/>
              </a:rPr>
              <a:t> </a:t>
            </a:r>
            <a:r>
              <a:rPr lang="en-US" sz="2400" dirty="0" err="1">
                <a:latin typeface="Times New Roman" pitchFamily="18" charset="0"/>
              </a:rPr>
              <a:t>nút</a:t>
            </a:r>
            <a:r>
              <a:rPr lang="en-US" sz="2400" dirty="0">
                <a:latin typeface="Times New Roman" pitchFamily="18" charset="0"/>
              </a:rPr>
              <a:t> </a:t>
            </a:r>
            <a:r>
              <a:rPr lang="en-US" sz="2400" dirty="0" err="1" smtClean="0">
                <a:latin typeface="Times New Roman" pitchFamily="18" charset="0"/>
              </a:rPr>
              <a:t>mạng</a:t>
            </a:r>
            <a:r>
              <a:rPr lang="en-US" sz="2400" dirty="0" smtClean="0">
                <a:latin typeface="Times New Roman" pitchFamily="18" charset="0"/>
              </a:rPr>
              <a:t> </a:t>
            </a:r>
            <a:r>
              <a:rPr lang="en-US" sz="2400" dirty="0" err="1" smtClean="0">
                <a:latin typeface="Times New Roman" pitchFamily="18" charset="0"/>
              </a:rPr>
              <a:t>trở</a:t>
            </a:r>
            <a:r>
              <a:rPr lang="en-US" sz="2400" dirty="0" smtClean="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tâm</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mạng</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đóng</a:t>
            </a:r>
            <a:r>
              <a:rPr lang="en-US" sz="2400" dirty="0">
                <a:latin typeface="Times New Roman" pitchFamily="18" charset="0"/>
              </a:rPr>
              <a:t> </a:t>
            </a:r>
            <a:r>
              <a:rPr lang="en-US" sz="2400" dirty="0" err="1">
                <a:latin typeface="Times New Roman" pitchFamily="18" charset="0"/>
              </a:rPr>
              <a:t>vai</a:t>
            </a:r>
            <a:r>
              <a:rPr lang="en-US" sz="2400" dirty="0">
                <a:latin typeface="Times New Roman" pitchFamily="18" charset="0"/>
              </a:rPr>
              <a:t> </a:t>
            </a:r>
            <a:r>
              <a:rPr lang="en-US" sz="2400" dirty="0" err="1">
                <a:latin typeface="Times New Roman" pitchFamily="18" charset="0"/>
              </a:rPr>
              <a:t>trò</a:t>
            </a:r>
            <a:r>
              <a:rPr lang="en-US" sz="2400" dirty="0">
                <a:latin typeface="Times New Roman" pitchFamily="18" charset="0"/>
              </a:rPr>
              <a:t> </a:t>
            </a:r>
            <a:r>
              <a:rPr lang="en-US" sz="2400" dirty="0" err="1" smtClean="0">
                <a:latin typeface="Times New Roman" pitchFamily="18" charset="0"/>
              </a:rPr>
              <a:t>như</a:t>
            </a:r>
            <a:r>
              <a:rPr lang="en-US" sz="2400" dirty="0" smtClean="0">
                <a:latin typeface="Times New Roman" pitchFamily="18" charset="0"/>
              </a:rPr>
              <a:t>  </a:t>
            </a:r>
            <a:r>
              <a:rPr lang="en-US" sz="2400" dirty="0" err="1">
                <a:latin typeface="Times New Roman" pitchFamily="18" charset="0"/>
              </a:rPr>
              <a:t>cách</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endParaRPr lang="en-US" sz="2400" dirty="0">
              <a:latin typeface="Times New Roman" pitchFamily="18" charset="0"/>
            </a:endParaRPr>
          </a:p>
        </p:txBody>
      </p:sp>
      <p:sp>
        <p:nvSpPr>
          <p:cNvPr id="3" name="Rectangle 2"/>
          <p:cNvSpPr/>
          <p:nvPr/>
        </p:nvSpPr>
        <p:spPr>
          <a:xfrm>
            <a:off x="76200" y="1440597"/>
            <a:ext cx="8915400" cy="1200329"/>
          </a:xfrm>
          <a:prstGeom prst="rect">
            <a:avLst/>
          </a:prstGeom>
        </p:spPr>
        <p:txBody>
          <a:bodyPr wrap="square">
            <a:spAutoFit/>
          </a:bodyPr>
          <a:lstStyle/>
          <a:p>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Rơnghen</a:t>
            </a:r>
            <a:r>
              <a:rPr lang="en-US" sz="2400" dirty="0">
                <a:latin typeface="Times New Roman" pitchFamily="18" charset="0"/>
              </a:rPr>
              <a:t> </a:t>
            </a:r>
            <a:r>
              <a:rPr lang="en-US" sz="2400" dirty="0" err="1">
                <a:latin typeface="Times New Roman" pitchFamily="18" charset="0"/>
              </a:rPr>
              <a:t>bị</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nhiều</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tuy</a:t>
            </a:r>
            <a:r>
              <a:rPr lang="en-US" sz="2400" dirty="0">
                <a:latin typeface="Times New Roman" pitchFamily="18" charset="0"/>
              </a:rPr>
              <a:t> </a:t>
            </a:r>
            <a:r>
              <a:rPr lang="en-US" sz="2400" dirty="0" err="1" smtClean="0">
                <a:latin typeface="Times New Roman" pitchFamily="18" charset="0"/>
              </a:rPr>
              <a:t>nhiên</a:t>
            </a:r>
            <a:r>
              <a:rPr lang="en-US" sz="2400" dirty="0" smtClean="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phản</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gươmg</a:t>
            </a:r>
            <a:r>
              <a:rPr lang="en-US" sz="2400" dirty="0">
                <a:latin typeface="Times New Roman" pitchFamily="18" charset="0"/>
              </a:rPr>
              <a:t>, </a:t>
            </a:r>
            <a:r>
              <a:rPr lang="en-US" sz="2400" dirty="0" err="1">
                <a:latin typeface="Times New Roman" pitchFamily="18" charset="0"/>
              </a:rPr>
              <a:t>cường</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đủ</a:t>
            </a:r>
            <a:r>
              <a:rPr lang="en-US" sz="2400" dirty="0">
                <a:latin typeface="Times New Roman" pitchFamily="18" charset="0"/>
              </a:rPr>
              <a:t> </a:t>
            </a:r>
            <a:r>
              <a:rPr lang="en-US" sz="2400" dirty="0" err="1" smtClean="0">
                <a:latin typeface="Times New Roman" pitchFamily="18" charset="0"/>
              </a:rPr>
              <a:t>lớn</a:t>
            </a:r>
            <a:r>
              <a:rPr lang="en-US" sz="2400" dirty="0" smtClean="0">
                <a:latin typeface="Times New Roman" pitchFamily="18" charset="0"/>
              </a:rPr>
              <a:t>  </a:t>
            </a:r>
            <a:r>
              <a:rPr lang="en-US" sz="2400" dirty="0" err="1">
                <a:latin typeface="Times New Roman" pitchFamily="18" charset="0"/>
              </a:rPr>
              <a:t>để</a:t>
            </a:r>
            <a:r>
              <a:rPr lang="en-US" sz="2400" dirty="0">
                <a:latin typeface="Times New Roman" pitchFamily="18" charset="0"/>
              </a:rPr>
              <a:t> </a:t>
            </a:r>
            <a:r>
              <a:rPr lang="en-US" sz="2400" dirty="0" err="1">
                <a:latin typeface="Times New Roman" pitchFamily="18" charset="0"/>
              </a:rPr>
              <a:t>quan</a:t>
            </a:r>
            <a:r>
              <a:rPr lang="en-US" sz="2400" dirty="0">
                <a:latin typeface="Times New Roman" pitchFamily="18" charset="0"/>
              </a:rPr>
              <a:t> </a:t>
            </a:r>
            <a:r>
              <a:rPr lang="en-US" sz="2400" dirty="0" err="1">
                <a:latin typeface="Times New Roman" pitchFamily="18" charset="0"/>
              </a:rPr>
              <a:t>sát</a:t>
            </a:r>
            <a:r>
              <a:rPr lang="en-US" sz="2400" dirty="0">
                <a:latin typeface="Times New Roman" pitchFamily="18" charset="0"/>
              </a:rPr>
              <a:t> </a:t>
            </a:r>
            <a:r>
              <a:rPr lang="en-US" sz="2400" dirty="0" err="1">
                <a:latin typeface="Times New Roman" pitchFamily="18" charset="0"/>
              </a:rPr>
              <a:t>ảnh</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endParaRPr lang="en-US" sz="2400" dirty="0">
              <a:latin typeface="Times New Roman" pitchFamily="18" charset="0"/>
            </a:endParaRPr>
          </a:p>
        </p:txBody>
      </p:sp>
      <p:pic>
        <p:nvPicPr>
          <p:cNvPr id="6" name="Picture 4" descr="hinh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582311"/>
            <a:ext cx="40386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6200" y="5029200"/>
            <a:ext cx="4572000" cy="830997"/>
          </a:xfrm>
          <a:prstGeom prst="rect">
            <a:avLst/>
          </a:prstGeom>
        </p:spPr>
        <p:txBody>
          <a:bodyPr>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đại</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r>
            <a:br>
              <a:rPr lang="en-US" sz="2400" dirty="0">
                <a:latin typeface="Times New Roman" pitchFamily="18" charset="0"/>
              </a:rPr>
            </a:br>
            <a:endParaRPr lang="en-US" sz="2400" dirty="0"/>
          </a:p>
        </p:txBody>
      </p:sp>
      <p:sp>
        <p:nvSpPr>
          <p:cNvPr id="8" name="Rectangle 7"/>
          <p:cNvSpPr/>
          <p:nvPr/>
        </p:nvSpPr>
        <p:spPr>
          <a:xfrm>
            <a:off x="2590800" y="5675531"/>
            <a:ext cx="2359749" cy="461665"/>
          </a:xfrm>
          <a:prstGeom prst="rect">
            <a:avLst/>
          </a:prstGeom>
        </p:spPr>
        <p:txBody>
          <a:bodyPr wrap="none">
            <a:spAutoFit/>
          </a:bodyPr>
          <a:lstStyle/>
          <a:p>
            <a:r>
              <a:rPr lang="el-GR" sz="2400" dirty="0">
                <a:latin typeface="Times New Roman" pitchFamily="18" charset="0"/>
              </a:rPr>
              <a:t>Δ</a:t>
            </a:r>
            <a:r>
              <a:rPr lang="en-US" sz="2400" dirty="0">
                <a:latin typeface="Times New Roman" pitchFamily="18" charset="0"/>
              </a:rPr>
              <a:t>L = 2dsin</a:t>
            </a:r>
            <a:r>
              <a:rPr lang="el-GR" sz="2400" dirty="0">
                <a:latin typeface="Times New Roman" pitchFamily="18" charset="0"/>
                <a:cs typeface="Times New Roman" pitchFamily="18" charset="0"/>
              </a:rPr>
              <a:t>φ</a:t>
            </a:r>
            <a:r>
              <a:rPr lang="en-US" sz="2400" dirty="0">
                <a:latin typeface="Times New Roman" pitchFamily="18" charset="0"/>
                <a:cs typeface="Times New Roman" pitchFamily="18" charset="0"/>
              </a:rPr>
              <a:t> = k</a:t>
            </a:r>
            <a:r>
              <a:rPr lang="el-GR" sz="2400" dirty="0">
                <a:latin typeface="Times New Roman" pitchFamily="18" charset="0"/>
                <a:cs typeface="Times New Roman" pitchFamily="18" charset="0"/>
              </a:rPr>
              <a:t>λ</a:t>
            </a:r>
          </a:p>
        </p:txBody>
      </p:sp>
      <p:graphicFrame>
        <p:nvGraphicFramePr>
          <p:cNvPr id="9" name="Object 8"/>
          <p:cNvGraphicFramePr>
            <a:graphicFrameLocks noChangeAspect="1"/>
          </p:cNvGraphicFramePr>
          <p:nvPr>
            <p:extLst>
              <p:ext uri="{D42A27DB-BD31-4B8C-83A1-F6EECF244321}">
                <p14:modId xmlns:p14="http://schemas.microsoft.com/office/powerpoint/2010/main" val="2301116543"/>
              </p:ext>
            </p:extLst>
          </p:nvPr>
        </p:nvGraphicFramePr>
        <p:xfrm>
          <a:off x="5181600" y="5444698"/>
          <a:ext cx="2289175" cy="930275"/>
        </p:xfrm>
        <a:graphic>
          <a:graphicData uri="http://schemas.openxmlformats.org/presentationml/2006/ole">
            <mc:AlternateContent xmlns:mc="http://schemas.openxmlformats.org/markup-compatibility/2006">
              <mc:Choice xmlns:v="urn:schemas-microsoft-com:vml" Requires="v">
                <p:oleObj spid="_x0000_s13369" name="Equation" r:id="rId4" imgW="965160" imgH="393480" progId="Equation.3">
                  <p:embed/>
                </p:oleObj>
              </mc:Choice>
              <mc:Fallback>
                <p:oleObj name="Equation" r:id="rId4" imgW="965160" imgH="393480" progId="Equation.3">
                  <p:embed/>
                  <p:pic>
                    <p:nvPicPr>
                      <p:cNvPr id="0" name="Object 5"/>
                      <p:cNvPicPr>
                        <a:picLocks noChangeAspect="1" noChangeArrowheads="1"/>
                      </p:cNvPicPr>
                      <p:nvPr/>
                    </p:nvPicPr>
                    <p:blipFill>
                      <a:blip r:embed="rId5"/>
                      <a:srcRect/>
                      <a:stretch>
                        <a:fillRect/>
                      </a:stretch>
                    </p:blipFill>
                    <p:spPr bwMode="auto">
                      <a:xfrm>
                        <a:off x="5181600" y="5444698"/>
                        <a:ext cx="2289175" cy="93027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44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506" y="990600"/>
            <a:ext cx="8915400" cy="461665"/>
          </a:xfrm>
          <a:prstGeom prst="rect">
            <a:avLst/>
          </a:prstGeom>
          <a:noFill/>
        </p:spPr>
        <p:txBody>
          <a:bodyPr wrap="square" rtlCol="0">
            <a:spAutoFit/>
          </a:bodyPr>
          <a:lstStyle/>
          <a:p>
            <a:r>
              <a:rPr lang="en-US" sz="2400" smtClean="0">
                <a:latin typeface="Times New Roman" pitchFamily="18" charset="0"/>
                <a:cs typeface="Times New Roman" pitchFamily="18" charset="0"/>
              </a:rPr>
              <a:t>Nhiễu xạ của sóng cầu qua lỗ tròn nhỏ:</a:t>
            </a:r>
            <a:endParaRPr lang="en-US" sz="2400">
              <a:latin typeface="Times New Roman" pitchFamily="18" charset="0"/>
              <a:cs typeface="Times New Roman" pitchFamily="18" charset="0"/>
            </a:endParaRPr>
          </a:p>
        </p:txBody>
      </p:sp>
      <p:sp>
        <p:nvSpPr>
          <p:cNvPr id="5" name="Rectangle 4"/>
          <p:cNvSpPr/>
          <p:nvPr/>
        </p:nvSpPr>
        <p:spPr>
          <a:xfrm>
            <a:off x="121674" y="152400"/>
            <a:ext cx="5856852" cy="461665"/>
          </a:xfrm>
          <a:prstGeom prst="rect">
            <a:avLst/>
          </a:prstGeom>
        </p:spPr>
        <p:txBody>
          <a:bodyPr wrap="square">
            <a:spAutoFit/>
          </a:bodyPr>
          <a:lstStyle/>
          <a:p>
            <a:r>
              <a:rPr lang="en-US" sz="2400" dirty="0" smtClean="0">
                <a:latin typeface="Times New Roman" pitchFamily="18" charset="0"/>
              </a:rPr>
              <a:t>- </a:t>
            </a:r>
            <a:r>
              <a:rPr lang="en-US" sz="2400" dirty="0" err="1" smtClean="0">
                <a:latin typeface="Times New Roman" pitchFamily="18" charset="0"/>
              </a:rPr>
              <a:t>Bán</a:t>
            </a:r>
            <a:r>
              <a:rPr lang="en-US" sz="2400" dirty="0" smtClean="0">
                <a:latin typeface="Times New Roman" pitchFamily="18" charset="0"/>
              </a:rPr>
              <a:t> </a:t>
            </a:r>
            <a:r>
              <a:rPr lang="en-US" sz="2400" dirty="0" err="1" smtClean="0">
                <a:latin typeface="Times New Roman" pitchFamily="18" charset="0"/>
              </a:rPr>
              <a:t>kính</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đới</a:t>
            </a:r>
            <a:r>
              <a:rPr lang="en-US" sz="2400" dirty="0" smtClean="0">
                <a:latin typeface="Times New Roman" pitchFamily="18" charset="0"/>
              </a:rPr>
              <a:t> </a:t>
            </a:r>
            <a:r>
              <a:rPr lang="en-US" sz="2400" dirty="0" err="1" smtClean="0">
                <a:latin typeface="Times New Roman" pitchFamily="18" charset="0"/>
              </a:rPr>
              <a:t>cầu</a:t>
            </a:r>
            <a:r>
              <a:rPr lang="en-US" sz="2400" dirty="0" smtClean="0">
                <a:latin typeface="Times New Roman" pitchFamily="18" charset="0"/>
              </a:rPr>
              <a:t> </a:t>
            </a:r>
            <a:r>
              <a:rPr lang="en-US" sz="2400" dirty="0" err="1" smtClean="0">
                <a:latin typeface="Times New Roman" pitchFamily="18" charset="0"/>
              </a:rPr>
              <a:t>thứ</a:t>
            </a:r>
            <a:r>
              <a:rPr lang="en-US" sz="2400" dirty="0" smtClean="0">
                <a:latin typeface="Times New Roman" pitchFamily="18" charset="0"/>
              </a:rPr>
              <a:t> k:</a:t>
            </a:r>
          </a:p>
        </p:txBody>
      </p:sp>
      <p:graphicFrame>
        <p:nvGraphicFramePr>
          <p:cNvPr id="6" name="Object 5"/>
          <p:cNvGraphicFramePr>
            <a:graphicFrameLocks noChangeAspect="1"/>
          </p:cNvGraphicFramePr>
          <p:nvPr>
            <p:extLst>
              <p:ext uri="{D42A27DB-BD31-4B8C-83A1-F6EECF244321}">
                <p14:modId xmlns:p14="http://schemas.microsoft.com/office/powerpoint/2010/main" val="2893444406"/>
              </p:ext>
            </p:extLst>
          </p:nvPr>
        </p:nvGraphicFramePr>
        <p:xfrm>
          <a:off x="3928012" y="236537"/>
          <a:ext cx="1322387" cy="754063"/>
        </p:xfrm>
        <a:graphic>
          <a:graphicData uri="http://schemas.openxmlformats.org/presentationml/2006/ole">
            <mc:AlternateContent xmlns:mc="http://schemas.openxmlformats.org/markup-compatibility/2006">
              <mc:Choice xmlns:v="urn:schemas-microsoft-com:vml" Requires="v">
                <p:oleObj spid="_x0000_s24590" name="Equation" r:id="rId3" imgW="787320" imgH="444240" progId="Equation.3">
                  <p:embed/>
                </p:oleObj>
              </mc:Choice>
              <mc:Fallback>
                <p:oleObj name="Equation" r:id="rId3" imgW="78732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8012" y="236537"/>
                        <a:ext cx="1322387"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00" y="1421487"/>
            <a:ext cx="8382000" cy="757130"/>
          </a:xfrm>
          <a:prstGeom prst="rect">
            <a:avLst/>
          </a:prstGeom>
        </p:spPr>
        <p:txBody>
          <a:bodyPr wrap="square">
            <a:spAutoFit/>
          </a:bodyPr>
          <a:lstStyle/>
          <a:p>
            <a:pPr>
              <a:lnSpc>
                <a:spcPct val="90000"/>
              </a:lnSpc>
            </a:pPr>
            <a:r>
              <a:rPr lang="en-US" sz="2400" dirty="0">
                <a:latin typeface="Times New Roman" pitchFamily="18" charset="0"/>
                <a:cs typeface="Times New Roman" pitchFamily="18" charset="0"/>
              </a:rPr>
              <a:t>*</a:t>
            </a:r>
            <a:r>
              <a:rPr lang="en-US" sz="2400" err="1">
                <a:solidFill>
                  <a:srgbClr val="FF0000"/>
                </a:solidFill>
                <a:latin typeface="Times New Roman" pitchFamily="18" charset="0"/>
                <a:cs typeface="Times New Roman" pitchFamily="18" charset="0"/>
              </a:rPr>
              <a:t>Khi</a:t>
            </a:r>
            <a:r>
              <a:rPr lang="en-US" sz="2400">
                <a:solidFill>
                  <a:srgbClr val="FF0000"/>
                </a:solidFill>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lỗ tròn </a:t>
            </a:r>
            <a:r>
              <a:rPr lang="en-US" sz="2400" dirty="0" err="1">
                <a:solidFill>
                  <a:srgbClr val="FF0000"/>
                </a:solidFill>
                <a:latin typeface="Times New Roman" pitchFamily="18" charset="0"/>
                <a:cs typeface="Times New Roman" pitchFamily="18" charset="0"/>
              </a:rPr>
              <a:t>chứa</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số</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lẻ</a:t>
            </a:r>
            <a:r>
              <a:rPr lang="en-US" sz="2400" dirty="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đới</a:t>
            </a:r>
            <a:r>
              <a:rPr lang="en-US" sz="2400">
                <a:solidFill>
                  <a:srgbClr val="FF0000"/>
                </a:solidFill>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cầu tâm nhiễu xạ là vân sáng, đặc biệt sáng nhất khi chứa 1 đới cầu</a:t>
            </a:r>
            <a:endParaRPr lang="en-US" sz="2400" dirty="0">
              <a:solidFill>
                <a:srgbClr val="FF0000"/>
              </a:solidFill>
              <a:latin typeface="Times New Roman" pitchFamily="18" charset="0"/>
              <a:cs typeface="Times New Roman" pitchFamily="18" charset="0"/>
            </a:endParaRPr>
          </a:p>
        </p:txBody>
      </p:sp>
      <p:sp>
        <p:nvSpPr>
          <p:cNvPr id="8" name="Rectangle 7"/>
          <p:cNvSpPr/>
          <p:nvPr/>
        </p:nvSpPr>
        <p:spPr>
          <a:xfrm>
            <a:off x="838200" y="2138470"/>
            <a:ext cx="8382000" cy="757130"/>
          </a:xfrm>
          <a:prstGeom prst="rect">
            <a:avLst/>
          </a:prstGeom>
        </p:spPr>
        <p:txBody>
          <a:bodyPr wrap="square">
            <a:spAutoFit/>
          </a:bodyPr>
          <a:lstStyle/>
          <a:p>
            <a:pPr>
              <a:lnSpc>
                <a:spcPct val="90000"/>
              </a:lnSpc>
            </a:pPr>
            <a:r>
              <a:rPr lang="en-US" sz="2400" dirty="0">
                <a:latin typeface="Times New Roman" pitchFamily="18" charset="0"/>
                <a:cs typeface="Times New Roman" pitchFamily="18" charset="0"/>
              </a:rPr>
              <a:t>*</a:t>
            </a:r>
            <a:r>
              <a:rPr lang="en-US" sz="2400" err="1">
                <a:solidFill>
                  <a:srgbClr val="FF0000"/>
                </a:solidFill>
                <a:latin typeface="Times New Roman" pitchFamily="18" charset="0"/>
                <a:cs typeface="Times New Roman" pitchFamily="18" charset="0"/>
              </a:rPr>
              <a:t>Khi</a:t>
            </a:r>
            <a:r>
              <a:rPr lang="en-US" sz="2400">
                <a:solidFill>
                  <a:srgbClr val="FF0000"/>
                </a:solidFill>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lỗ tròn </a:t>
            </a:r>
            <a:r>
              <a:rPr lang="en-US" sz="2400" dirty="0" err="1">
                <a:solidFill>
                  <a:srgbClr val="FF0000"/>
                </a:solidFill>
                <a:latin typeface="Times New Roman" pitchFamily="18" charset="0"/>
                <a:cs typeface="Times New Roman" pitchFamily="18" charset="0"/>
              </a:rPr>
              <a:t>chứa</a:t>
            </a:r>
            <a:r>
              <a:rPr lang="en-US" sz="2400" dirty="0">
                <a:solidFill>
                  <a:srgbClr val="FF0000"/>
                </a:solidFill>
                <a:latin typeface="Times New Roman" pitchFamily="18" charset="0"/>
                <a:cs typeface="Times New Roman" pitchFamily="18" charset="0"/>
              </a:rPr>
              <a:t> </a:t>
            </a:r>
            <a:r>
              <a:rPr lang="en-US" sz="2400" err="1">
                <a:solidFill>
                  <a:srgbClr val="FF0000"/>
                </a:solidFill>
                <a:latin typeface="Times New Roman" pitchFamily="18" charset="0"/>
                <a:cs typeface="Times New Roman" pitchFamily="18" charset="0"/>
              </a:rPr>
              <a:t>số</a:t>
            </a:r>
            <a:r>
              <a:rPr lang="en-US" sz="2400">
                <a:solidFill>
                  <a:srgbClr val="FF0000"/>
                </a:solidFill>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chẵn </a:t>
            </a:r>
            <a:r>
              <a:rPr lang="en-US" sz="2400" err="1">
                <a:solidFill>
                  <a:srgbClr val="FF0000"/>
                </a:solidFill>
                <a:latin typeface="Times New Roman" pitchFamily="18" charset="0"/>
                <a:cs typeface="Times New Roman" pitchFamily="18" charset="0"/>
              </a:rPr>
              <a:t>đới</a:t>
            </a:r>
            <a:r>
              <a:rPr lang="en-US" sz="2400">
                <a:solidFill>
                  <a:srgbClr val="FF0000"/>
                </a:solidFill>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cầu tâm nhiễu xạ là vân tối, đặc biệt tối nhất khi chứa 2 đới cầu</a:t>
            </a:r>
            <a:endParaRPr lang="en-US" sz="2400" dirty="0">
              <a:solidFill>
                <a:srgbClr val="FF0000"/>
              </a:solidFill>
              <a:latin typeface="Times New Roman" pitchFamily="18" charset="0"/>
              <a:cs typeface="Times New Roman" pitchFamily="18" charset="0"/>
            </a:endParaRPr>
          </a:p>
        </p:txBody>
      </p:sp>
      <p:sp>
        <p:nvSpPr>
          <p:cNvPr id="9" name="TextBox 8"/>
          <p:cNvSpPr txBox="1"/>
          <p:nvPr/>
        </p:nvSpPr>
        <p:spPr>
          <a:xfrm>
            <a:off x="152400" y="2814935"/>
            <a:ext cx="8915400" cy="461665"/>
          </a:xfrm>
          <a:prstGeom prst="rect">
            <a:avLst/>
          </a:prstGeom>
          <a:noFill/>
        </p:spPr>
        <p:txBody>
          <a:bodyPr wrap="square" rtlCol="0">
            <a:spAutoFit/>
          </a:bodyPr>
          <a:lstStyle/>
          <a:p>
            <a:r>
              <a:rPr lang="en-US" sz="2400" smtClean="0">
                <a:latin typeface="Times New Roman" pitchFamily="18" charset="0"/>
                <a:cs typeface="Times New Roman" pitchFamily="18" charset="0"/>
              </a:rPr>
              <a:t>Nhiễu xạ của sóng cầu qua màn tròn nhỏ:</a:t>
            </a:r>
            <a:endParaRPr lang="en-US" sz="2400">
              <a:latin typeface="Times New Roman" pitchFamily="18" charset="0"/>
              <a:cs typeface="Times New Roman" pitchFamily="18" charset="0"/>
            </a:endParaRPr>
          </a:p>
        </p:txBody>
      </p:sp>
      <p:sp>
        <p:nvSpPr>
          <p:cNvPr id="10" name="Rectangle 9"/>
          <p:cNvSpPr/>
          <p:nvPr/>
        </p:nvSpPr>
        <p:spPr>
          <a:xfrm>
            <a:off x="516995" y="3282651"/>
            <a:ext cx="8550806" cy="830997"/>
          </a:xfrm>
          <a:prstGeom prst="rect">
            <a:avLst/>
          </a:prstGeom>
        </p:spPr>
        <p:txBody>
          <a:bodyPr wrap="square">
            <a:spAutoFit/>
          </a:bodyPr>
          <a:lstStyle/>
          <a:p>
            <a:r>
              <a:rPr lang="en-US" sz="2400" smtClean="0">
                <a:solidFill>
                  <a:srgbClr val="FF0000"/>
                </a:solidFill>
                <a:latin typeface="Times New Roman" pitchFamily="18" charset="0"/>
              </a:rPr>
              <a:t>* Nếu </a:t>
            </a:r>
            <a:r>
              <a:rPr lang="en-US" sz="2400" dirty="0" err="1">
                <a:solidFill>
                  <a:srgbClr val="FF0000"/>
                </a:solidFill>
                <a:latin typeface="Times New Roman" pitchFamily="18" charset="0"/>
              </a:rPr>
              <a:t>đĩa</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che</a:t>
            </a:r>
            <a:r>
              <a:rPr lang="en-US" sz="2400" dirty="0">
                <a:solidFill>
                  <a:srgbClr val="FF0000"/>
                </a:solidFill>
                <a:latin typeface="Times New Roman" pitchFamily="18" charset="0"/>
              </a:rPr>
              <a:t> 1 </a:t>
            </a:r>
            <a:r>
              <a:rPr lang="en-US" sz="2400" dirty="0" err="1">
                <a:solidFill>
                  <a:srgbClr val="FF0000"/>
                </a:solidFill>
                <a:latin typeface="Times New Roman" pitchFamily="18" charset="0"/>
              </a:rPr>
              <a:t>đới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thì</a:t>
            </a:r>
            <a:r>
              <a:rPr lang="en-US" sz="2400" dirty="0">
                <a:solidFill>
                  <a:srgbClr val="FF0000"/>
                </a:solidFill>
                <a:latin typeface="Times New Roman" pitchFamily="18" charset="0"/>
              </a:rPr>
              <a:t> </a:t>
            </a:r>
            <a:r>
              <a:rPr lang="en-US" sz="2400" err="1">
                <a:solidFill>
                  <a:srgbClr val="FF0000"/>
                </a:solidFill>
                <a:latin typeface="Times New Roman" pitchFamily="18" charset="0"/>
              </a:rPr>
              <a:t>tại</a:t>
            </a:r>
            <a:r>
              <a:rPr lang="en-US" sz="2400">
                <a:solidFill>
                  <a:srgbClr val="FF0000"/>
                </a:solidFill>
                <a:latin typeface="Times New Roman" pitchFamily="18" charset="0"/>
              </a:rPr>
              <a:t> </a:t>
            </a:r>
            <a:r>
              <a:rPr lang="en-US" sz="2400" smtClean="0">
                <a:solidFill>
                  <a:srgbClr val="FF0000"/>
                </a:solidFill>
                <a:latin typeface="Times New Roman" pitchFamily="18" charset="0"/>
              </a:rPr>
              <a:t>tâm nhiễu xạ cường độ sáng không khác mấy so với trường hợp không có màn chắn.</a:t>
            </a:r>
            <a:endParaRPr lang="en-US" sz="2400" dirty="0">
              <a:solidFill>
                <a:srgbClr val="FF0000"/>
              </a:solidFill>
              <a:latin typeface="Times New Roman" pitchFamily="18" charset="0"/>
            </a:endParaRPr>
          </a:p>
        </p:txBody>
      </p:sp>
      <p:sp>
        <p:nvSpPr>
          <p:cNvPr id="11" name="TextBox 10"/>
          <p:cNvSpPr txBox="1"/>
          <p:nvPr/>
        </p:nvSpPr>
        <p:spPr>
          <a:xfrm>
            <a:off x="228600" y="4038600"/>
            <a:ext cx="8915400" cy="461665"/>
          </a:xfrm>
          <a:prstGeom prst="rect">
            <a:avLst/>
          </a:prstGeom>
          <a:noFill/>
        </p:spPr>
        <p:txBody>
          <a:bodyPr wrap="square" rtlCol="0">
            <a:spAutoFit/>
          </a:bodyPr>
          <a:lstStyle/>
          <a:p>
            <a:r>
              <a:rPr lang="en-US" sz="2400" smtClean="0">
                <a:latin typeface="Times New Roman" pitchFamily="18" charset="0"/>
                <a:cs typeface="Times New Roman" pitchFamily="18" charset="0"/>
              </a:rPr>
              <a:t>Nhiễu xạ của sóng phẳng:</a:t>
            </a:r>
            <a:endParaRPr lang="en-US" sz="2400">
              <a:latin typeface="Times New Roman" pitchFamily="18" charset="0"/>
              <a:cs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987406901"/>
              </p:ext>
            </p:extLst>
          </p:nvPr>
        </p:nvGraphicFramePr>
        <p:xfrm>
          <a:off x="2895600" y="4925510"/>
          <a:ext cx="3230562" cy="722313"/>
        </p:xfrm>
        <a:graphic>
          <a:graphicData uri="http://schemas.openxmlformats.org/presentationml/2006/ole">
            <mc:AlternateContent xmlns:mc="http://schemas.openxmlformats.org/markup-compatibility/2006">
              <mc:Choice xmlns:v="urn:schemas-microsoft-com:vml" Requires="v">
                <p:oleObj spid="_x0000_s24591" name="Equation" r:id="rId5" imgW="1752480" imgH="393480" progId="Equation.3">
                  <p:embed/>
                </p:oleObj>
              </mc:Choice>
              <mc:Fallback>
                <p:oleObj name="Equation" r:id="rId5" imgW="1752480" imgH="393480" progId="Equation.3">
                  <p:embed/>
                  <p:pic>
                    <p:nvPicPr>
                      <p:cNvPr id="0" name=""/>
                      <p:cNvPicPr>
                        <a:picLocks noChangeAspect="1" noChangeArrowheads="1"/>
                      </p:cNvPicPr>
                      <p:nvPr/>
                    </p:nvPicPr>
                    <p:blipFill>
                      <a:blip r:embed="rId6"/>
                      <a:srcRect/>
                      <a:stretch>
                        <a:fillRect/>
                      </a:stretch>
                    </p:blipFill>
                    <p:spPr bwMode="auto">
                      <a:xfrm>
                        <a:off x="2895600" y="4925510"/>
                        <a:ext cx="3230562" cy="722313"/>
                      </a:xfrm>
                      <a:prstGeom prst="rect">
                        <a:avLst/>
                      </a:prstGeom>
                      <a:noFill/>
                      <a:ln w="9525">
                        <a:noFill/>
                        <a:miter lim="800000"/>
                        <a:headEnd/>
                        <a:tailEnd/>
                      </a:ln>
                    </p:spPr>
                  </p:pic>
                </p:oleObj>
              </mc:Fallback>
            </mc:AlternateContent>
          </a:graphicData>
        </a:graphic>
      </p:graphicFrame>
      <p:sp>
        <p:nvSpPr>
          <p:cNvPr id="13" name="TextBox 12"/>
          <p:cNvSpPr txBox="1"/>
          <p:nvPr/>
        </p:nvSpPr>
        <p:spPr>
          <a:xfrm>
            <a:off x="609600" y="4495800"/>
            <a:ext cx="8915400" cy="461665"/>
          </a:xfrm>
          <a:prstGeom prst="rect">
            <a:avLst/>
          </a:prstGeom>
          <a:noFill/>
        </p:spPr>
        <p:txBody>
          <a:bodyPr wrap="square" rtlCol="0">
            <a:spAutoFit/>
          </a:bodyPr>
          <a:lstStyle/>
          <a:p>
            <a:r>
              <a:rPr lang="en-US" sz="2400" smtClean="0">
                <a:solidFill>
                  <a:srgbClr val="FF0000"/>
                </a:solidFill>
                <a:latin typeface="Times New Roman" pitchFamily="18" charset="0"/>
                <a:cs typeface="Times New Roman" pitchFamily="18" charset="0"/>
              </a:rPr>
              <a:t>* điều kiện cực tiểu chính</a:t>
            </a:r>
            <a:r>
              <a:rPr lang="en-US"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
        <p:nvSpPr>
          <p:cNvPr id="14" name="TextBox 13"/>
          <p:cNvSpPr txBox="1"/>
          <p:nvPr/>
        </p:nvSpPr>
        <p:spPr>
          <a:xfrm>
            <a:off x="685800" y="5562600"/>
            <a:ext cx="8915400" cy="461665"/>
          </a:xfrm>
          <a:prstGeom prst="rect">
            <a:avLst/>
          </a:prstGeom>
          <a:noFill/>
        </p:spPr>
        <p:txBody>
          <a:bodyPr wrap="square" rtlCol="0">
            <a:spAutoFit/>
          </a:bodyPr>
          <a:lstStyle/>
          <a:p>
            <a:r>
              <a:rPr lang="en-US" sz="2400" smtClean="0">
                <a:solidFill>
                  <a:srgbClr val="FF0000"/>
                </a:solidFill>
                <a:latin typeface="Times New Roman" pitchFamily="18" charset="0"/>
                <a:cs typeface="Times New Roman" pitchFamily="18" charset="0"/>
              </a:rPr>
              <a:t>* điều kiện cực đại chính</a:t>
            </a:r>
            <a:r>
              <a:rPr lang="en-US"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642729286"/>
              </p:ext>
            </p:extLst>
          </p:nvPr>
        </p:nvGraphicFramePr>
        <p:xfrm>
          <a:off x="2751138" y="6019800"/>
          <a:ext cx="3675062" cy="722313"/>
        </p:xfrm>
        <a:graphic>
          <a:graphicData uri="http://schemas.openxmlformats.org/presentationml/2006/ole">
            <mc:AlternateContent xmlns:mc="http://schemas.openxmlformats.org/markup-compatibility/2006">
              <mc:Choice xmlns:v="urn:schemas-microsoft-com:vml" Requires="v">
                <p:oleObj spid="_x0000_s24592" name="Equation" r:id="rId7" imgW="1993680" imgH="393480" progId="Equation.3">
                  <p:embed/>
                </p:oleObj>
              </mc:Choice>
              <mc:Fallback>
                <p:oleObj name="Equation" r:id="rId7" imgW="1993680" imgH="393480" progId="Equation.3">
                  <p:embed/>
                  <p:pic>
                    <p:nvPicPr>
                      <p:cNvPr id="0" name=""/>
                      <p:cNvPicPr>
                        <a:picLocks noChangeAspect="1" noChangeArrowheads="1"/>
                      </p:cNvPicPr>
                      <p:nvPr/>
                    </p:nvPicPr>
                    <p:blipFill>
                      <a:blip r:embed="rId8"/>
                      <a:srcRect/>
                      <a:stretch>
                        <a:fillRect/>
                      </a:stretch>
                    </p:blipFill>
                    <p:spPr bwMode="auto">
                      <a:xfrm>
                        <a:off x="2751138" y="6019800"/>
                        <a:ext cx="3675062"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6511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p:bldP spid="13"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8991600" cy="1323439"/>
          </a:xfrm>
          <a:prstGeom prst="rect">
            <a:avLst/>
          </a:prstGeom>
        </p:spPr>
        <p:txBody>
          <a:bodyPr wrap="square">
            <a:spAutoFit/>
          </a:bodyPr>
          <a:lstStyle/>
          <a:p>
            <a:pPr algn="just"/>
            <a:r>
              <a:rPr lang="de-DE" sz="2000" dirty="0" smtClean="0">
                <a:latin typeface="Times" pitchFamily="18" charset="0"/>
                <a:cs typeface="Times" pitchFamily="18" charset="0"/>
              </a:rPr>
              <a:t>Ví dụ 1. Một </a:t>
            </a:r>
            <a:r>
              <a:rPr lang="de-DE" sz="2000" dirty="0">
                <a:latin typeface="Times" pitchFamily="18" charset="0"/>
                <a:cs typeface="Times" pitchFamily="18" charset="0"/>
              </a:rPr>
              <a:t>nguồn sáng điểm S nằm trên trục của một lỗ tròn, cách lỗ tròn 2 m. Ánh sáng đơn sắc phát ra từ nguồn có bước sóng </a:t>
            </a:r>
            <a:r>
              <a:rPr lang="en-US" sz="2000" dirty="0">
                <a:latin typeface="Times" pitchFamily="18" charset="0"/>
                <a:cs typeface="Times" pitchFamily="18" charset="0"/>
              </a:rPr>
              <a:t>λ</a:t>
            </a:r>
            <a:r>
              <a:rPr lang="de-DE" sz="2000" dirty="0">
                <a:latin typeface="Times" pitchFamily="18" charset="0"/>
                <a:cs typeface="Times" pitchFamily="18" charset="0"/>
              </a:rPr>
              <a:t> = 0,5 </a:t>
            </a:r>
            <a:r>
              <a:rPr lang="en-US" sz="2000" dirty="0">
                <a:latin typeface="Times" pitchFamily="18" charset="0"/>
                <a:cs typeface="Times" pitchFamily="18" charset="0"/>
              </a:rPr>
              <a:t>μ</a:t>
            </a:r>
            <a:r>
              <a:rPr lang="de-DE" sz="2000" dirty="0">
                <a:latin typeface="Times" pitchFamily="18" charset="0"/>
                <a:cs typeface="Times" pitchFamily="18" charset="0"/>
              </a:rPr>
              <a:t>m chiếu vào lỗ tròn. Sau lỗ tròn 2 m có đặt màn quan sát vuông góc với trục của lỗ tròn. Hãy xác định bán kính r của lỗ tròn để tâm của ảnh nhiễu xạ trên màn quan sát </a:t>
            </a:r>
            <a:r>
              <a:rPr lang="de-DE" sz="2000">
                <a:latin typeface="Times" pitchFamily="18" charset="0"/>
                <a:cs typeface="Times" pitchFamily="18" charset="0"/>
              </a:rPr>
              <a:t>là </a:t>
            </a:r>
            <a:r>
              <a:rPr lang="de-DE" sz="2000" smtClean="0">
                <a:latin typeface="Times" pitchFamily="18" charset="0"/>
                <a:cs typeface="Times" pitchFamily="18" charset="0"/>
              </a:rPr>
              <a:t>tối </a:t>
            </a:r>
            <a:r>
              <a:rPr lang="de-DE" sz="2000" dirty="0">
                <a:latin typeface="Times" pitchFamily="18" charset="0"/>
                <a:cs typeface="Times" pitchFamily="18" charset="0"/>
              </a:rPr>
              <a:t>nhất?</a:t>
            </a:r>
            <a:endParaRPr lang="en-US" sz="2000" dirty="0">
              <a:latin typeface="Times" pitchFamily="18" charset="0"/>
              <a:cs typeface="Times" pitchFamily="18" charset="0"/>
            </a:endParaRPr>
          </a:p>
        </p:txBody>
      </p:sp>
      <p:sp>
        <p:nvSpPr>
          <p:cNvPr id="3" name="TextBox 2"/>
          <p:cNvSpPr txBox="1"/>
          <p:nvPr/>
        </p:nvSpPr>
        <p:spPr>
          <a:xfrm>
            <a:off x="152400" y="2209800"/>
            <a:ext cx="8610600" cy="769441"/>
          </a:xfrm>
          <a:prstGeom prst="rect">
            <a:avLst/>
          </a:prstGeom>
          <a:noFill/>
        </p:spPr>
        <p:txBody>
          <a:bodyPr wrap="square" rtlCol="0">
            <a:spAutoFit/>
          </a:bodyPr>
          <a:lstStyle/>
          <a:p>
            <a:r>
              <a:rPr lang="en-US" sz="2200" dirty="0" err="1" smtClean="0">
                <a:latin typeface="Times" pitchFamily="18" charset="0"/>
                <a:cs typeface="Times" pitchFamily="18" charset="0"/>
              </a:rPr>
              <a:t>Để</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tâm</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nhiễu</a:t>
            </a:r>
            <a:r>
              <a:rPr lang="en-US" sz="2200" dirty="0" smtClean="0">
                <a:latin typeface="Times" pitchFamily="18" charset="0"/>
                <a:cs typeface="Times" pitchFamily="18" charset="0"/>
              </a:rPr>
              <a:t> </a:t>
            </a:r>
            <a:r>
              <a:rPr lang="en-US" sz="2200" err="1" smtClean="0">
                <a:latin typeface="Times" pitchFamily="18" charset="0"/>
                <a:cs typeface="Times" pitchFamily="18" charset="0"/>
              </a:rPr>
              <a:t>xạ</a:t>
            </a:r>
            <a:r>
              <a:rPr lang="en-US" sz="2200" smtClean="0">
                <a:latin typeface="Times" pitchFamily="18" charset="0"/>
                <a:cs typeface="Times" pitchFamily="18" charset="0"/>
              </a:rPr>
              <a:t> tối </a:t>
            </a:r>
            <a:r>
              <a:rPr lang="en-US" sz="2200" dirty="0" err="1" smtClean="0">
                <a:latin typeface="Times" pitchFamily="18" charset="0"/>
                <a:cs typeface="Times" pitchFamily="18" charset="0"/>
              </a:rPr>
              <a:t>nhất</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thì</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lỗ</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tròn</a:t>
            </a:r>
            <a:r>
              <a:rPr lang="en-US" sz="2200" dirty="0" smtClean="0">
                <a:latin typeface="Times" pitchFamily="18" charset="0"/>
                <a:cs typeface="Times" pitchFamily="18" charset="0"/>
              </a:rPr>
              <a:t> </a:t>
            </a:r>
            <a:r>
              <a:rPr lang="en-US" sz="2200" err="1" smtClean="0">
                <a:latin typeface="Times" pitchFamily="18" charset="0"/>
                <a:cs typeface="Times" pitchFamily="18" charset="0"/>
              </a:rPr>
              <a:t>chứa</a:t>
            </a:r>
            <a:r>
              <a:rPr lang="en-US" sz="2200" smtClean="0">
                <a:latin typeface="Times" pitchFamily="18" charset="0"/>
                <a:cs typeface="Times" pitchFamily="18" charset="0"/>
              </a:rPr>
              <a:t> 2 </a:t>
            </a:r>
            <a:r>
              <a:rPr lang="en-US" sz="2200" dirty="0" err="1" smtClean="0">
                <a:latin typeface="Times" pitchFamily="18" charset="0"/>
                <a:cs typeface="Times" pitchFamily="18" charset="0"/>
              </a:rPr>
              <a:t>đới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cầu</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fresnel</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Bán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kính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của</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lỗ</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tròn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bằng</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bán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kính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của</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đới</a:t>
            </a:r>
            <a:r>
              <a:rPr lang="en-US" sz="2200" dirty="0" smtClean="0">
                <a:latin typeface="Times" pitchFamily="18" charset="0"/>
                <a:cs typeface="Times" pitchFamily="18" charset="0"/>
              </a:rPr>
              <a:t> </a:t>
            </a:r>
            <a:r>
              <a:rPr lang="en-US" sz="2200" err="1" smtClean="0">
                <a:latin typeface="Times" pitchFamily="18" charset="0"/>
                <a:cs typeface="Times" pitchFamily="18" charset="0"/>
              </a:rPr>
              <a:t>cầu</a:t>
            </a:r>
            <a:r>
              <a:rPr lang="en-US" sz="2200" smtClean="0">
                <a:latin typeface="Times" pitchFamily="18" charset="0"/>
                <a:cs typeface="Times" pitchFamily="18" charset="0"/>
              </a:rPr>
              <a:t> thứ</a:t>
            </a:r>
            <a:r>
              <a:rPr lang="en-US" sz="2200">
                <a:latin typeface="Times" pitchFamily="18" charset="0"/>
                <a:cs typeface="Times" pitchFamily="18" charset="0"/>
              </a:rPr>
              <a:t> </a:t>
            </a:r>
            <a:r>
              <a:rPr lang="en-US" sz="2200" smtClean="0">
                <a:latin typeface="Times" pitchFamily="18" charset="0"/>
                <a:cs typeface="Times" pitchFamily="18" charset="0"/>
              </a:rPr>
              <a:t>hai.</a:t>
            </a:r>
            <a:endParaRPr lang="en-US" sz="2200" dirty="0">
              <a:latin typeface="Times" pitchFamily="18" charset="0"/>
              <a:cs typeface="Times"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713501045"/>
              </p:ext>
            </p:extLst>
          </p:nvPr>
        </p:nvGraphicFramePr>
        <p:xfrm>
          <a:off x="3313113" y="3200400"/>
          <a:ext cx="1920875" cy="754063"/>
        </p:xfrm>
        <a:graphic>
          <a:graphicData uri="http://schemas.openxmlformats.org/presentationml/2006/ole">
            <mc:AlternateContent xmlns:mc="http://schemas.openxmlformats.org/markup-compatibility/2006">
              <mc:Choice xmlns:v="urn:schemas-microsoft-com:vml" Requires="v">
                <p:oleObj spid="_x0000_s14393" name="Equation" r:id="rId3" imgW="1143000" imgH="444240" progId="Equation.3">
                  <p:embed/>
                </p:oleObj>
              </mc:Choice>
              <mc:Fallback>
                <p:oleObj name="Equation" r:id="rId3" imgW="1143000" imgH="444240" progId="Equation.3">
                  <p:embed/>
                  <p:pic>
                    <p:nvPicPr>
                      <p:cNvPr id="0" name="Object 7"/>
                      <p:cNvPicPr>
                        <a:picLocks noChangeAspect="1" noChangeArrowheads="1"/>
                      </p:cNvPicPr>
                      <p:nvPr/>
                    </p:nvPicPr>
                    <p:blipFill>
                      <a:blip r:embed="rId4"/>
                      <a:srcRect/>
                      <a:stretch>
                        <a:fillRect/>
                      </a:stretch>
                    </p:blipFill>
                    <p:spPr bwMode="auto">
                      <a:xfrm>
                        <a:off x="3313113" y="3200400"/>
                        <a:ext cx="19208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600" y="2953145"/>
            <a:ext cx="2543583" cy="1781337"/>
          </a:xfrm>
          <a:prstGeom prst="rect">
            <a:avLst/>
          </a:prstGeom>
        </p:spPr>
      </p:pic>
    </p:spTree>
    <p:extLst>
      <p:ext uri="{BB962C8B-B14F-4D97-AF65-F5344CB8AC3E}">
        <p14:creationId xmlns:p14="http://schemas.microsoft.com/office/powerpoint/2010/main" val="34744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10600" cy="1015663"/>
          </a:xfrm>
          <a:prstGeom prst="rect">
            <a:avLst/>
          </a:prstGeom>
        </p:spPr>
        <p:txBody>
          <a:bodyPr wrap="square">
            <a:spAutoFit/>
          </a:bodyPr>
          <a:lstStyle/>
          <a:p>
            <a:r>
              <a:rPr lang="pt-BR" sz="2000" dirty="0" smtClean="0">
                <a:latin typeface="Times" pitchFamily="18" charset="0"/>
                <a:cs typeface="Times" pitchFamily="18" charset="0"/>
              </a:rPr>
              <a:t>Ví dụ 2. Tính </a:t>
            </a:r>
            <a:r>
              <a:rPr lang="pt-BR" sz="2000" dirty="0">
                <a:latin typeface="Times" pitchFamily="18" charset="0"/>
                <a:cs typeface="Times" pitchFamily="18" charset="0"/>
              </a:rPr>
              <a:t>bán kính của năm đới cầu Fresnel đầu tiên, biết rằng ánh sáng truyền tới màn chắn khoét lỗ tròn là sóng phẳng có bước sóng là </a:t>
            </a:r>
            <a:r>
              <a:rPr lang="en-US" sz="2000" dirty="0">
                <a:latin typeface="Times" pitchFamily="18" charset="0"/>
                <a:cs typeface="Times" pitchFamily="18" charset="0"/>
              </a:rPr>
              <a:t>λ = 0,7 </a:t>
            </a:r>
            <a:r>
              <a:rPr lang="en-US" sz="2000" dirty="0" err="1">
                <a:latin typeface="Times" pitchFamily="18" charset="0"/>
                <a:cs typeface="Times" pitchFamily="18" charset="0"/>
              </a:rPr>
              <a:t>μm</a:t>
            </a:r>
            <a:r>
              <a:rPr lang="en-US" sz="2000" dirty="0">
                <a:latin typeface="Times" pitchFamily="18" charset="0"/>
                <a:cs typeface="Times" pitchFamily="18" charset="0"/>
              </a:rPr>
              <a:t> </a:t>
            </a:r>
            <a:r>
              <a:rPr lang="pt-BR" sz="2000" dirty="0">
                <a:latin typeface="Times" pitchFamily="18" charset="0"/>
                <a:cs typeface="Times" pitchFamily="18" charset="0"/>
              </a:rPr>
              <a:t>và điểm quan sát nằm cách màn chắn chứa lỗ tròn một khoảng </a:t>
            </a:r>
            <a:r>
              <a:rPr lang="en-US" sz="2000" dirty="0">
                <a:latin typeface="Times" pitchFamily="18" charset="0"/>
                <a:cs typeface="Times" pitchFamily="18" charset="0"/>
              </a:rPr>
              <a:t>b = 120 cm. </a:t>
            </a:r>
          </a:p>
        </p:txBody>
      </p:sp>
      <p:graphicFrame>
        <p:nvGraphicFramePr>
          <p:cNvPr id="5" name="Object 4"/>
          <p:cNvGraphicFramePr>
            <a:graphicFrameLocks noChangeAspect="1"/>
          </p:cNvGraphicFramePr>
          <p:nvPr>
            <p:extLst>
              <p:ext uri="{D42A27DB-BD31-4B8C-83A1-F6EECF244321}">
                <p14:modId xmlns:p14="http://schemas.microsoft.com/office/powerpoint/2010/main" val="2409282881"/>
              </p:ext>
            </p:extLst>
          </p:nvPr>
        </p:nvGraphicFramePr>
        <p:xfrm>
          <a:off x="685800" y="2667000"/>
          <a:ext cx="3138487" cy="1077913"/>
        </p:xfrm>
        <a:graphic>
          <a:graphicData uri="http://schemas.openxmlformats.org/presentationml/2006/ole">
            <mc:AlternateContent xmlns:mc="http://schemas.openxmlformats.org/markup-compatibility/2006">
              <mc:Choice xmlns:v="urn:schemas-microsoft-com:vml" Requires="v">
                <p:oleObj spid="_x0000_s22568" name="Equation" r:id="rId3" imgW="1866600" imgH="634680" progId="Equation.3">
                  <p:embed/>
                </p:oleObj>
              </mc:Choice>
              <mc:Fallback>
                <p:oleObj name="Equation" r:id="rId3" imgW="1866600" imgH="634680" progId="Equation.3">
                  <p:embed/>
                  <p:pic>
                    <p:nvPicPr>
                      <p:cNvPr id="0" name="Object 5"/>
                      <p:cNvPicPr>
                        <a:picLocks noChangeAspect="1" noChangeArrowheads="1"/>
                      </p:cNvPicPr>
                      <p:nvPr/>
                    </p:nvPicPr>
                    <p:blipFill>
                      <a:blip r:embed="rId4"/>
                      <a:srcRect/>
                      <a:stretch>
                        <a:fillRect/>
                      </a:stretch>
                    </p:blipFill>
                    <p:spPr bwMode="auto">
                      <a:xfrm>
                        <a:off x="685800" y="2667000"/>
                        <a:ext cx="31384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6800" y="1524000"/>
            <a:ext cx="4114800" cy="3024721"/>
          </a:xfrm>
          <a:prstGeom prst="rect">
            <a:avLst/>
          </a:prstGeom>
        </p:spPr>
      </p:pic>
    </p:spTree>
    <p:extLst>
      <p:ext uri="{BB962C8B-B14F-4D97-AF65-F5344CB8AC3E}">
        <p14:creationId xmlns:p14="http://schemas.microsoft.com/office/powerpoint/2010/main" val="323038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3" name="Rectangle 2"/>
          <p:cNvSpPr/>
          <p:nvPr/>
        </p:nvSpPr>
        <p:spPr>
          <a:xfrm>
            <a:off x="0" y="685800"/>
            <a:ext cx="8991600" cy="1815882"/>
          </a:xfrm>
          <a:prstGeom prst="rect">
            <a:avLst/>
          </a:prstGeom>
        </p:spPr>
        <p:txBody>
          <a:bodyPr wrap="square">
            <a:spAutoFit/>
          </a:bodyPr>
          <a:lstStyle/>
          <a:p>
            <a:pPr algn="just"/>
            <a:r>
              <a:rPr lang="pt-BR" sz="2200" dirty="0" smtClean="0">
                <a:latin typeface="Times" pitchFamily="18" charset="0"/>
                <a:cs typeface="Times" pitchFamily="18" charset="0"/>
              </a:rPr>
              <a:t>Ví dụ 3. Một </a:t>
            </a:r>
            <a:r>
              <a:rPr lang="pt-BR" sz="2200" dirty="0">
                <a:latin typeface="Times" pitchFamily="18" charset="0"/>
                <a:cs typeface="Times" pitchFamily="18" charset="0"/>
              </a:rPr>
              <a:t>chùm tia sáng đơn sắc song song chiếu vuông góc với mặt khe chữ nhật hẹp. Độ rộng của khe hẹp là b = 0,10 mm. Sát phía sau khe hẹp có đặt một thấu kính hội tụ tiêu cự f =100 cm. Người ta đo được độ rộng của cực đại trung tâm trên màn quan sát là 12 mm. Hãy xác định bước sóng của ánh sáng chiếu </a:t>
            </a:r>
            <a:r>
              <a:rPr lang="pt-BR" sz="2400" dirty="0">
                <a:latin typeface="Times" pitchFamily="18" charset="0"/>
                <a:cs typeface="Times" pitchFamily="18" charset="0"/>
              </a:rPr>
              <a:t>vào.</a:t>
            </a:r>
            <a:endParaRPr lang="en-US" sz="2400" dirty="0">
              <a:latin typeface="Times" pitchFamily="18" charset="0"/>
              <a:cs typeface="Times" pitchFamily="18" charset="0"/>
            </a:endParaRPr>
          </a:p>
        </p:txBody>
      </p:sp>
      <p:sp>
        <p:nvSpPr>
          <p:cNvPr id="43" name="Freeform 42"/>
          <p:cNvSpPr/>
          <p:nvPr/>
        </p:nvSpPr>
        <p:spPr>
          <a:xfrm>
            <a:off x="5380892" y="2708031"/>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Box 69"/>
          <p:cNvSpPr txBox="1"/>
          <p:nvPr/>
        </p:nvSpPr>
        <p:spPr>
          <a:xfrm>
            <a:off x="152400" y="2590800"/>
            <a:ext cx="4593921" cy="1569660"/>
          </a:xfrm>
          <a:prstGeom prst="rect">
            <a:avLst/>
          </a:prstGeom>
          <a:noFill/>
        </p:spPr>
        <p:txBody>
          <a:bodyPr wrap="square" rtlCol="0">
            <a:spAutoFit/>
          </a:bodyPr>
          <a:lstStyle/>
          <a:p>
            <a:r>
              <a:rPr lang="en-US" sz="2400" dirty="0" err="1" smtClean="0">
                <a:latin typeface="Times" pitchFamily="18" charset="0"/>
                <a:cs typeface="Times" pitchFamily="18" charset="0"/>
              </a:rPr>
              <a:t>Gọi</a:t>
            </a:r>
            <a:r>
              <a:rPr lang="en-US" sz="2400" dirty="0" smtClean="0">
                <a:latin typeface="Times" pitchFamily="18" charset="0"/>
                <a:cs typeface="Times" pitchFamily="18" charset="0"/>
              </a:rPr>
              <a:t> </a:t>
            </a:r>
            <a:r>
              <a:rPr lang="el-GR" sz="2400" dirty="0">
                <a:latin typeface="Times" pitchFamily="18" charset="0"/>
                <a:cs typeface="Times" pitchFamily="18" charset="0"/>
              </a:rPr>
              <a:t>φ</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là</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góc</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nhiễu</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xạ</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ứng</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với</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cực</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tiểu</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thứ</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nhất</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Khoảng</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cách</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từ</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cực</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tiểu</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thứ</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nhất</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đến</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đỉnh</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cực</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đại</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trung</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tâm</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là</a:t>
            </a:r>
            <a:r>
              <a:rPr lang="en-US" sz="2400" dirty="0" smtClean="0">
                <a:latin typeface="Times" pitchFamily="18" charset="0"/>
                <a:cs typeface="Times" pitchFamily="18" charset="0"/>
              </a:rPr>
              <a:t> </a:t>
            </a:r>
            <a:r>
              <a:rPr lang="en-US" sz="2400" i="1" dirty="0" smtClean="0">
                <a:latin typeface="Times" pitchFamily="18" charset="0"/>
                <a:cs typeface="Times" pitchFamily="18" charset="0"/>
              </a:rPr>
              <a:t>x</a:t>
            </a:r>
            <a:r>
              <a:rPr lang="en-US" sz="2400" dirty="0" smtClean="0">
                <a:latin typeface="Times" pitchFamily="18" charset="0"/>
                <a:cs typeface="Times" pitchFamily="18" charset="0"/>
              </a:rPr>
              <a:t>. </a:t>
            </a:r>
            <a:endParaRPr lang="en-US" sz="2400" dirty="0">
              <a:latin typeface="Times" pitchFamily="18" charset="0"/>
              <a:cs typeface="Times" pitchFamily="18" charset="0"/>
            </a:endParaRPr>
          </a:p>
        </p:txBody>
      </p:sp>
      <p:sp>
        <p:nvSpPr>
          <p:cNvPr id="71" name="TextBox 70"/>
          <p:cNvSpPr txBox="1"/>
          <p:nvPr/>
        </p:nvSpPr>
        <p:spPr>
          <a:xfrm>
            <a:off x="304800" y="4191000"/>
            <a:ext cx="5257799" cy="461665"/>
          </a:xfrm>
          <a:prstGeom prst="rect">
            <a:avLst/>
          </a:prstGeom>
          <a:noFill/>
        </p:spPr>
        <p:txBody>
          <a:bodyPr wrap="square" rtlCol="0">
            <a:spAutoFit/>
          </a:bodyPr>
          <a:lstStyle/>
          <a:p>
            <a:r>
              <a:rPr lang="en-US" sz="2400" dirty="0" err="1" smtClean="0">
                <a:latin typeface="Times" pitchFamily="18" charset="0"/>
                <a:cs typeface="Times" pitchFamily="18" charset="0"/>
              </a:rPr>
              <a:t>Độ</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rộng</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của</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cực</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đại</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trung</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tâm</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là</a:t>
            </a:r>
            <a:r>
              <a:rPr lang="en-US" sz="2400" dirty="0" smtClean="0">
                <a:latin typeface="Times" pitchFamily="18" charset="0"/>
                <a:cs typeface="Times" pitchFamily="18" charset="0"/>
              </a:rPr>
              <a:t> 2</a:t>
            </a:r>
            <a:r>
              <a:rPr lang="en-US" sz="2400" i="1" dirty="0" smtClean="0">
                <a:latin typeface="Times" pitchFamily="18" charset="0"/>
                <a:cs typeface="Times" pitchFamily="18" charset="0"/>
              </a:rPr>
              <a:t>x</a:t>
            </a:r>
            <a:r>
              <a:rPr lang="en-US" sz="2400" dirty="0" smtClean="0">
                <a:latin typeface="Times" pitchFamily="18" charset="0"/>
                <a:cs typeface="Times" pitchFamily="18" charset="0"/>
              </a:rPr>
              <a:t> </a:t>
            </a:r>
            <a:endParaRPr lang="en-US" sz="2400" dirty="0">
              <a:latin typeface="Times" pitchFamily="18" charset="0"/>
              <a:cs typeface="Times" pitchFamily="18" charset="0"/>
            </a:endParaRPr>
          </a:p>
        </p:txBody>
      </p:sp>
      <p:graphicFrame>
        <p:nvGraphicFramePr>
          <p:cNvPr id="72" name="Object 71"/>
          <p:cNvGraphicFramePr>
            <a:graphicFrameLocks noChangeAspect="1"/>
          </p:cNvGraphicFramePr>
          <p:nvPr>
            <p:extLst>
              <p:ext uri="{D42A27DB-BD31-4B8C-83A1-F6EECF244321}">
                <p14:modId xmlns:p14="http://schemas.microsoft.com/office/powerpoint/2010/main" val="1527493947"/>
              </p:ext>
            </p:extLst>
          </p:nvPr>
        </p:nvGraphicFramePr>
        <p:xfrm>
          <a:off x="3171090" y="4876800"/>
          <a:ext cx="1014048" cy="654906"/>
        </p:xfrm>
        <a:graphic>
          <a:graphicData uri="http://schemas.openxmlformats.org/presentationml/2006/ole">
            <mc:AlternateContent xmlns:mc="http://schemas.openxmlformats.org/markup-compatibility/2006">
              <mc:Choice xmlns:v="urn:schemas-microsoft-com:vml" Requires="v">
                <p:oleObj spid="_x0000_s15532" name="Equation" r:id="rId3" imgW="609480" imgH="393480" progId="Equation.3">
                  <p:embed/>
                </p:oleObj>
              </mc:Choice>
              <mc:Fallback>
                <p:oleObj name="Equation" r:id="rId3" imgW="609480" imgH="393480" progId="Equation.3">
                  <p:embed/>
                  <p:pic>
                    <p:nvPicPr>
                      <p:cNvPr id="0" name=""/>
                      <p:cNvPicPr/>
                      <p:nvPr/>
                    </p:nvPicPr>
                    <p:blipFill>
                      <a:blip r:embed="rId4"/>
                      <a:stretch>
                        <a:fillRect/>
                      </a:stretch>
                    </p:blipFill>
                    <p:spPr>
                      <a:xfrm>
                        <a:off x="3171090" y="4876800"/>
                        <a:ext cx="1014048" cy="654906"/>
                      </a:xfrm>
                      <a:prstGeom prst="rect">
                        <a:avLst/>
                      </a:prstGeom>
                    </p:spPr>
                  </p:pic>
                </p:oleObj>
              </mc:Fallback>
            </mc:AlternateContent>
          </a:graphicData>
        </a:graphic>
      </p:graphicFrame>
      <p:graphicFrame>
        <p:nvGraphicFramePr>
          <p:cNvPr id="73" name="Object 72"/>
          <p:cNvGraphicFramePr>
            <a:graphicFrameLocks noChangeAspect="1"/>
          </p:cNvGraphicFramePr>
          <p:nvPr>
            <p:extLst>
              <p:ext uri="{D42A27DB-BD31-4B8C-83A1-F6EECF244321}">
                <p14:modId xmlns:p14="http://schemas.microsoft.com/office/powerpoint/2010/main" val="2742449724"/>
              </p:ext>
            </p:extLst>
          </p:nvPr>
        </p:nvGraphicFramePr>
        <p:xfrm>
          <a:off x="2259500" y="5715000"/>
          <a:ext cx="2916238" cy="696912"/>
        </p:xfrm>
        <a:graphic>
          <a:graphicData uri="http://schemas.openxmlformats.org/presentationml/2006/ole">
            <mc:AlternateContent xmlns:mc="http://schemas.openxmlformats.org/markup-compatibility/2006">
              <mc:Choice xmlns:v="urn:schemas-microsoft-com:vml" Requires="v">
                <p:oleObj spid="_x0000_s15533" name="Equation" r:id="rId5" imgW="1752480" imgH="419040" progId="Equation.3">
                  <p:embed/>
                </p:oleObj>
              </mc:Choice>
              <mc:Fallback>
                <p:oleObj name="Equation" r:id="rId5" imgW="1752480" imgH="419040" progId="Equation.3">
                  <p:embed/>
                  <p:pic>
                    <p:nvPicPr>
                      <p:cNvPr id="0" name="Object 71"/>
                      <p:cNvPicPr>
                        <a:picLocks noChangeAspect="1" noChangeArrowheads="1"/>
                      </p:cNvPicPr>
                      <p:nvPr/>
                    </p:nvPicPr>
                    <p:blipFill>
                      <a:blip r:embed="rId6"/>
                      <a:srcRect/>
                      <a:stretch>
                        <a:fillRect/>
                      </a:stretch>
                    </p:blipFill>
                    <p:spPr bwMode="auto">
                      <a:xfrm>
                        <a:off x="2259500" y="5715000"/>
                        <a:ext cx="291623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2073101287"/>
              </p:ext>
            </p:extLst>
          </p:nvPr>
        </p:nvGraphicFramePr>
        <p:xfrm>
          <a:off x="5752306" y="5715000"/>
          <a:ext cx="1754187" cy="698500"/>
        </p:xfrm>
        <a:graphic>
          <a:graphicData uri="http://schemas.openxmlformats.org/presentationml/2006/ole">
            <mc:AlternateContent xmlns:mc="http://schemas.openxmlformats.org/markup-compatibility/2006">
              <mc:Choice xmlns:v="urn:schemas-microsoft-com:vml" Requires="v">
                <p:oleObj spid="_x0000_s15534" name="Equation" r:id="rId7" imgW="1054080" imgH="419040" progId="Equation.3">
                  <p:embed/>
                </p:oleObj>
              </mc:Choice>
              <mc:Fallback>
                <p:oleObj name="Equation" r:id="rId7" imgW="1054080" imgH="419040" progId="Equation.3">
                  <p:embed/>
                  <p:pic>
                    <p:nvPicPr>
                      <p:cNvPr id="0" name="Object 71"/>
                      <p:cNvPicPr>
                        <a:picLocks noChangeAspect="1" noChangeArrowheads="1"/>
                      </p:cNvPicPr>
                      <p:nvPr/>
                    </p:nvPicPr>
                    <p:blipFill>
                      <a:blip r:embed="rId8"/>
                      <a:srcRect/>
                      <a:stretch>
                        <a:fillRect/>
                      </a:stretch>
                    </p:blipFill>
                    <p:spPr bwMode="auto">
                      <a:xfrm>
                        <a:off x="5752306" y="5715000"/>
                        <a:ext cx="17541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53000" y="2332380"/>
            <a:ext cx="4130265" cy="3154020"/>
          </a:xfrm>
          <a:prstGeom prst="rect">
            <a:avLst/>
          </a:prstGeom>
        </p:spPr>
      </p:pic>
    </p:spTree>
    <p:extLst>
      <p:ext uri="{BB962C8B-B14F-4D97-AF65-F5344CB8AC3E}">
        <p14:creationId xmlns:p14="http://schemas.microsoft.com/office/powerpoint/2010/main" val="34744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arn(inVertical)">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barn(inVertical)">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arn(inVertical)">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barn(inVertical)">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barn(inVertical)">
                                      <p:cBhvr>
                                        <p:cTn id="3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43000" y="381000"/>
            <a:ext cx="7010400" cy="5791200"/>
          </a:xfrm>
          <a:prstGeom prst="rect">
            <a:avLst/>
          </a:prstGeom>
        </p:spPr>
      </p:pic>
    </p:spTree>
    <p:extLst>
      <p:ext uri="{BB962C8B-B14F-4D97-AF65-F5344CB8AC3E}">
        <p14:creationId xmlns:p14="http://schemas.microsoft.com/office/powerpoint/2010/main" val="4059731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52400"/>
            <a:ext cx="8991600" cy="1446550"/>
          </a:xfrm>
          <a:prstGeom prst="rect">
            <a:avLst/>
          </a:prstGeom>
        </p:spPr>
        <p:txBody>
          <a:bodyPr wrap="square">
            <a:spAutoFit/>
          </a:bodyPr>
          <a:lstStyle/>
          <a:p>
            <a:pPr algn="just"/>
            <a:r>
              <a:rPr lang="pt-BR" sz="2200" dirty="0" smtClean="0">
                <a:latin typeface="Times" pitchFamily="18" charset="0"/>
                <a:cs typeface="Times" pitchFamily="18" charset="0"/>
              </a:rPr>
              <a:t>Ví dụ 4. Một </a:t>
            </a:r>
            <a:r>
              <a:rPr lang="pt-BR" sz="2200" dirty="0">
                <a:latin typeface="Times" pitchFamily="18" charset="0"/>
                <a:cs typeface="Times" pitchFamily="18" charset="0"/>
              </a:rPr>
              <a:t>chùm tia sáng đơn sắc có bước sóng </a:t>
            </a:r>
            <a:r>
              <a:rPr lang="en-US" sz="2200" dirty="0">
                <a:latin typeface="Times" pitchFamily="18" charset="0"/>
                <a:cs typeface="Times" pitchFamily="18" charset="0"/>
              </a:rPr>
              <a:t>λ</a:t>
            </a:r>
            <a:r>
              <a:rPr lang="pt-BR" sz="2200" dirty="0">
                <a:latin typeface="Times" pitchFamily="18" charset="0"/>
                <a:cs typeface="Times" pitchFamily="18" charset="0"/>
              </a:rPr>
              <a:t> = 0,6 </a:t>
            </a:r>
            <a:r>
              <a:rPr lang="en-US" sz="2200" dirty="0">
                <a:latin typeface="Times" pitchFamily="18" charset="0"/>
                <a:cs typeface="Times" pitchFamily="18" charset="0"/>
              </a:rPr>
              <a:t>μ</a:t>
            </a:r>
            <a:r>
              <a:rPr lang="pt-BR" sz="2200" dirty="0">
                <a:latin typeface="Times" pitchFamily="18" charset="0"/>
                <a:cs typeface="Times" pitchFamily="18" charset="0"/>
              </a:rPr>
              <a:t>m được chiếu vuông góc với một khe hẹp chữ nhật có bề rộng b = 0,1mm, ngay sau khe hẹp đặt một thấu kính hội tụ. Tìm bề rộng của vân cực đại giữa trên màn quan sát đặt tại mặt phẳng tiêu của thấu kính và cách thấu kính D = 1m.</a:t>
            </a:r>
            <a:endParaRPr lang="en-US" sz="2200" dirty="0">
              <a:latin typeface="Times" pitchFamily="18" charset="0"/>
              <a:cs typeface="Times" pitchFamily="18" charset="0"/>
            </a:endParaRPr>
          </a:p>
        </p:txBody>
      </p:sp>
      <p:sp>
        <p:nvSpPr>
          <p:cNvPr id="6" name="TextBox 5"/>
          <p:cNvSpPr txBox="1"/>
          <p:nvPr/>
        </p:nvSpPr>
        <p:spPr>
          <a:xfrm>
            <a:off x="228599" y="2133600"/>
            <a:ext cx="4500995" cy="1107996"/>
          </a:xfrm>
          <a:prstGeom prst="rect">
            <a:avLst/>
          </a:prstGeom>
          <a:noFill/>
        </p:spPr>
        <p:txBody>
          <a:bodyPr wrap="square" rtlCol="0">
            <a:spAutoFit/>
          </a:bodyPr>
          <a:lstStyle/>
          <a:p>
            <a:pPr algn="just"/>
            <a:r>
              <a:rPr lang="en-US" sz="2200" dirty="0" err="1" smtClean="0">
                <a:latin typeface="Times" pitchFamily="18" charset="0"/>
                <a:cs typeface="Times" pitchFamily="18" charset="0"/>
              </a:rPr>
              <a:t>Gọi</a:t>
            </a:r>
            <a:r>
              <a:rPr lang="en-US" sz="2200" dirty="0" smtClean="0">
                <a:latin typeface="Times" pitchFamily="18" charset="0"/>
                <a:cs typeface="Times" pitchFamily="18" charset="0"/>
              </a:rPr>
              <a:t> </a:t>
            </a:r>
            <a:r>
              <a:rPr lang="el-GR" sz="2200" dirty="0" smtClean="0">
                <a:latin typeface="Times" pitchFamily="18" charset="0"/>
                <a:cs typeface="Times" pitchFamily="18" charset="0"/>
              </a:rPr>
              <a:t>φ</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là</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góc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nhiễu</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xạ</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ứng</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với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tiểu</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thứ</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nhất</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Khoảng</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cách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từ</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tiểu</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thứ</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nhất</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đến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đỉnh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trung</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tâm</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là</a:t>
            </a:r>
            <a:r>
              <a:rPr lang="en-US" sz="2200" dirty="0" smtClean="0">
                <a:latin typeface="Times" pitchFamily="18" charset="0"/>
                <a:cs typeface="Times" pitchFamily="18" charset="0"/>
              </a:rPr>
              <a:t> </a:t>
            </a:r>
            <a:r>
              <a:rPr lang="en-US" sz="2200" i="1" dirty="0" smtClean="0">
                <a:latin typeface="Times" pitchFamily="18" charset="0"/>
                <a:cs typeface="Times" pitchFamily="18" charset="0"/>
              </a:rPr>
              <a:t>x</a:t>
            </a:r>
            <a:r>
              <a:rPr lang="en-US" sz="2200" dirty="0" smtClean="0">
                <a:latin typeface="Times" pitchFamily="18" charset="0"/>
                <a:cs typeface="Times" pitchFamily="18" charset="0"/>
              </a:rPr>
              <a:t>. </a:t>
            </a:r>
            <a:endParaRPr lang="en-US" sz="2200" dirty="0">
              <a:latin typeface="Times" pitchFamily="18" charset="0"/>
              <a:cs typeface="Times" pitchFamily="18" charset="0"/>
            </a:endParaRPr>
          </a:p>
        </p:txBody>
      </p:sp>
      <p:sp>
        <p:nvSpPr>
          <p:cNvPr id="7" name="TextBox 6"/>
          <p:cNvSpPr txBox="1"/>
          <p:nvPr/>
        </p:nvSpPr>
        <p:spPr>
          <a:xfrm>
            <a:off x="380999" y="3532220"/>
            <a:ext cx="4348595" cy="430887"/>
          </a:xfrm>
          <a:prstGeom prst="rect">
            <a:avLst/>
          </a:prstGeom>
          <a:noFill/>
        </p:spPr>
        <p:txBody>
          <a:bodyPr wrap="square" rtlCol="0">
            <a:spAutoFit/>
          </a:bodyPr>
          <a:lstStyle/>
          <a:p>
            <a:r>
              <a:rPr lang="en-US" sz="2200" dirty="0" err="1" smtClean="0">
                <a:latin typeface="Times" pitchFamily="18" charset="0"/>
                <a:cs typeface="Times" pitchFamily="18" charset="0"/>
              </a:rPr>
              <a:t>Độ</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rộng</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của</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trung</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tâm</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là</a:t>
            </a:r>
            <a:r>
              <a:rPr lang="en-US" sz="2200" dirty="0" smtClean="0">
                <a:latin typeface="Times" pitchFamily="18" charset="0"/>
                <a:cs typeface="Times" pitchFamily="18" charset="0"/>
              </a:rPr>
              <a:t> 2</a:t>
            </a:r>
            <a:r>
              <a:rPr lang="en-US" sz="2200" i="1" dirty="0" smtClean="0">
                <a:latin typeface="Times" pitchFamily="18" charset="0"/>
                <a:cs typeface="Times" pitchFamily="18" charset="0"/>
              </a:rPr>
              <a:t>x</a:t>
            </a:r>
            <a:r>
              <a:rPr lang="en-US" sz="2200" dirty="0" smtClean="0">
                <a:latin typeface="Times" pitchFamily="18" charset="0"/>
                <a:cs typeface="Times" pitchFamily="18" charset="0"/>
              </a:rPr>
              <a:t> </a:t>
            </a:r>
            <a:endParaRPr lang="en-US" sz="2200" dirty="0">
              <a:latin typeface="Times" pitchFamily="18" charset="0"/>
              <a:cs typeface="Times"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314148572"/>
              </p:ext>
            </p:extLst>
          </p:nvPr>
        </p:nvGraphicFramePr>
        <p:xfrm>
          <a:off x="396657" y="4297362"/>
          <a:ext cx="1014412" cy="655638"/>
        </p:xfrm>
        <a:graphic>
          <a:graphicData uri="http://schemas.openxmlformats.org/presentationml/2006/ole">
            <mc:AlternateContent xmlns:mc="http://schemas.openxmlformats.org/markup-compatibility/2006">
              <mc:Choice xmlns:v="urn:schemas-microsoft-com:vml" Requires="v">
                <p:oleObj spid="_x0000_s17574" name="Equation" r:id="rId3" imgW="609480" imgH="393480" progId="Equation.3">
                  <p:embed/>
                </p:oleObj>
              </mc:Choice>
              <mc:Fallback>
                <p:oleObj name="Equation" r:id="rId3" imgW="609480" imgH="393480" progId="Equation.3">
                  <p:embed/>
                  <p:pic>
                    <p:nvPicPr>
                      <p:cNvPr id="0"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57" y="4297362"/>
                        <a:ext cx="1014412"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24748546"/>
              </p:ext>
            </p:extLst>
          </p:nvPr>
        </p:nvGraphicFramePr>
        <p:xfrm>
          <a:off x="1524000" y="4319827"/>
          <a:ext cx="2938463" cy="654050"/>
        </p:xfrm>
        <a:graphic>
          <a:graphicData uri="http://schemas.openxmlformats.org/presentationml/2006/ole">
            <mc:AlternateContent xmlns:mc="http://schemas.openxmlformats.org/markup-compatibility/2006">
              <mc:Choice xmlns:v="urn:schemas-microsoft-com:vml" Requires="v">
                <p:oleObj spid="_x0000_s17575" name="Equation" r:id="rId5" imgW="1765080" imgH="393480" progId="Equation.3">
                  <p:embed/>
                </p:oleObj>
              </mc:Choice>
              <mc:Fallback>
                <p:oleObj name="Equation" r:id="rId5" imgW="1765080" imgH="393480" progId="Equation.3">
                  <p:embed/>
                  <p:pic>
                    <p:nvPicPr>
                      <p:cNvPr id="0" name="Object 72"/>
                      <p:cNvPicPr>
                        <a:picLocks noChangeAspect="1" noChangeArrowheads="1"/>
                      </p:cNvPicPr>
                      <p:nvPr/>
                    </p:nvPicPr>
                    <p:blipFill>
                      <a:blip r:embed="rId6"/>
                      <a:srcRect/>
                      <a:stretch>
                        <a:fillRect/>
                      </a:stretch>
                    </p:blipFill>
                    <p:spPr bwMode="auto">
                      <a:xfrm>
                        <a:off x="1524000" y="4319827"/>
                        <a:ext cx="29384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807768097"/>
              </p:ext>
            </p:extLst>
          </p:nvPr>
        </p:nvGraphicFramePr>
        <p:xfrm>
          <a:off x="1828800" y="5181600"/>
          <a:ext cx="1754187" cy="657225"/>
        </p:xfrm>
        <a:graphic>
          <a:graphicData uri="http://schemas.openxmlformats.org/presentationml/2006/ole">
            <mc:AlternateContent xmlns:mc="http://schemas.openxmlformats.org/markup-compatibility/2006">
              <mc:Choice xmlns:v="urn:schemas-microsoft-com:vml" Requires="v">
                <p:oleObj spid="_x0000_s17576" name="Equation" r:id="rId7" imgW="1054080" imgH="393480" progId="Equation.3">
                  <p:embed/>
                </p:oleObj>
              </mc:Choice>
              <mc:Fallback>
                <p:oleObj name="Equation" r:id="rId7" imgW="1054080" imgH="393480" progId="Equation.3">
                  <p:embed/>
                  <p:pic>
                    <p:nvPicPr>
                      <p:cNvPr id="0" name="Object 73"/>
                      <p:cNvPicPr>
                        <a:picLocks noChangeAspect="1" noChangeArrowheads="1"/>
                      </p:cNvPicPr>
                      <p:nvPr/>
                    </p:nvPicPr>
                    <p:blipFill>
                      <a:blip r:embed="rId8"/>
                      <a:srcRect/>
                      <a:stretch>
                        <a:fillRect/>
                      </a:stretch>
                    </p:blipFill>
                    <p:spPr bwMode="auto">
                      <a:xfrm>
                        <a:off x="1828800" y="5181600"/>
                        <a:ext cx="175418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9595" y="1981200"/>
            <a:ext cx="3852821" cy="2971800"/>
          </a:xfrm>
          <a:prstGeom prst="rect">
            <a:avLst/>
          </a:prstGeom>
        </p:spPr>
      </p:pic>
    </p:spTree>
    <p:extLst>
      <p:ext uri="{BB962C8B-B14F-4D97-AF65-F5344CB8AC3E}">
        <p14:creationId xmlns:p14="http://schemas.microsoft.com/office/powerpoint/2010/main" val="56774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8991600" cy="1446550"/>
          </a:xfrm>
          <a:prstGeom prst="rect">
            <a:avLst/>
          </a:prstGeom>
        </p:spPr>
        <p:txBody>
          <a:bodyPr wrap="square">
            <a:spAutoFit/>
          </a:bodyPr>
          <a:lstStyle/>
          <a:p>
            <a:pPr algn="just"/>
            <a:r>
              <a:rPr lang="pt-BR" sz="2200" dirty="0" smtClean="0">
                <a:latin typeface="Times" pitchFamily="18" charset="0"/>
                <a:cs typeface="Times" pitchFamily="18" charset="0"/>
              </a:rPr>
              <a:t>Ví dụ 5. Một </a:t>
            </a:r>
            <a:r>
              <a:rPr lang="pt-BR" sz="2200" dirty="0">
                <a:latin typeface="Times" pitchFamily="18" charset="0"/>
                <a:cs typeface="Times" pitchFamily="18" charset="0"/>
              </a:rPr>
              <a:t>chùm tia sáng song song chiếu vuông góc vào một cách tử phẳng truyền qua. Phía sau cách tử  đặt một thấu kính hội tụ. Hãy xác định trong quang phổ bậc ba của bước sóng </a:t>
            </a:r>
            <a:r>
              <a:rPr lang="en-US" sz="2200" dirty="0">
                <a:latin typeface="Times" pitchFamily="18" charset="0"/>
                <a:cs typeface="Times" pitchFamily="18" charset="0"/>
              </a:rPr>
              <a:t>λ</a:t>
            </a:r>
            <a:r>
              <a:rPr lang="pt-BR" sz="2200" baseline="-25000" dirty="0">
                <a:latin typeface="Times" pitchFamily="18" charset="0"/>
                <a:cs typeface="Times" pitchFamily="18" charset="0"/>
              </a:rPr>
              <a:t>2</a:t>
            </a:r>
            <a:r>
              <a:rPr lang="pt-BR" sz="2200" dirty="0">
                <a:latin typeface="Times" pitchFamily="18" charset="0"/>
                <a:cs typeface="Times" pitchFamily="18" charset="0"/>
              </a:rPr>
              <a:t> nào sẽ trùng với vạch sáng màu đỏ ứng với  bước sóng </a:t>
            </a:r>
            <a:r>
              <a:rPr lang="en-US" sz="2200" dirty="0">
                <a:latin typeface="Times" pitchFamily="18" charset="0"/>
                <a:cs typeface="Times" pitchFamily="18" charset="0"/>
              </a:rPr>
              <a:t>λ</a:t>
            </a:r>
            <a:r>
              <a:rPr lang="pt-BR" sz="2200" baseline="-25000" dirty="0">
                <a:latin typeface="Times" pitchFamily="18" charset="0"/>
                <a:cs typeface="Times" pitchFamily="18" charset="0"/>
              </a:rPr>
              <a:t>1</a:t>
            </a:r>
            <a:r>
              <a:rPr lang="pt-BR" sz="2200" dirty="0">
                <a:latin typeface="Times" pitchFamily="18" charset="0"/>
                <a:cs typeface="Times" pitchFamily="18" charset="0"/>
              </a:rPr>
              <a:t> = 670 nm trong quang phổ bậc hai trên màn quan sát.</a:t>
            </a:r>
            <a:endParaRPr lang="en-US" sz="2200" dirty="0">
              <a:latin typeface="Times" pitchFamily="18" charset="0"/>
              <a:cs typeface="Times" pitchFamily="18" charset="0"/>
            </a:endParaRPr>
          </a:p>
        </p:txBody>
      </p:sp>
      <p:sp>
        <p:nvSpPr>
          <p:cNvPr id="3" name="TextBox 2"/>
          <p:cNvSpPr txBox="1"/>
          <p:nvPr/>
        </p:nvSpPr>
        <p:spPr>
          <a:xfrm>
            <a:off x="76200" y="2602468"/>
            <a:ext cx="8534400" cy="430887"/>
          </a:xfrm>
          <a:prstGeom prst="rect">
            <a:avLst/>
          </a:prstGeom>
          <a:noFill/>
        </p:spPr>
        <p:txBody>
          <a:bodyPr wrap="square" rtlCol="0">
            <a:spAutoFit/>
          </a:bodyPr>
          <a:lstStyle/>
          <a:p>
            <a:r>
              <a:rPr lang="en-US" sz="2200" dirty="0" err="1" smtClean="0">
                <a:latin typeface="Times" pitchFamily="18" charset="0"/>
                <a:cs typeface="Times" pitchFamily="18" charset="0"/>
              </a:rPr>
              <a:t>Điều</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kiện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chính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bậc</a:t>
            </a:r>
            <a:r>
              <a:rPr lang="en-US" sz="2200" dirty="0">
                <a:latin typeface="Times" pitchFamily="18" charset="0"/>
                <a:cs typeface="Times" pitchFamily="18" charset="0"/>
              </a:rPr>
              <a:t> </a:t>
            </a:r>
            <a:r>
              <a:rPr lang="en-US" sz="2200" dirty="0" smtClean="0">
                <a:latin typeface="Times" pitchFamily="18" charset="0"/>
                <a:cs typeface="Times" pitchFamily="18" charset="0"/>
              </a:rPr>
              <a:t>2 </a:t>
            </a:r>
            <a:r>
              <a:rPr lang="en-US" sz="2200" dirty="0" err="1" smtClean="0">
                <a:latin typeface="Times" pitchFamily="18" charset="0"/>
                <a:cs typeface="Times" pitchFamily="18" charset="0"/>
              </a:rPr>
              <a:t>của</a:t>
            </a:r>
            <a:r>
              <a:rPr lang="en-US" sz="2200" dirty="0" smtClean="0">
                <a:latin typeface="Times" pitchFamily="18" charset="0"/>
                <a:cs typeface="Times" pitchFamily="18" charset="0"/>
              </a:rPr>
              <a:t> </a:t>
            </a:r>
            <a:r>
              <a:rPr lang="en-US" sz="2200" dirty="0">
                <a:latin typeface="Times" pitchFamily="18" charset="0"/>
                <a:cs typeface="Times" pitchFamily="18" charset="0"/>
              </a:rPr>
              <a:t>λ</a:t>
            </a:r>
            <a:r>
              <a:rPr lang="pt-BR" sz="2200" baseline="-25000" dirty="0" smtClean="0">
                <a:latin typeface="Times" pitchFamily="18" charset="0"/>
                <a:cs typeface="Times" pitchFamily="18" charset="0"/>
              </a:rPr>
              <a:t>1</a:t>
            </a:r>
            <a:endParaRPr lang="en-US" sz="2200" dirty="0">
              <a:latin typeface="Times" pitchFamily="18" charset="0"/>
              <a:cs typeface="Times"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098032432"/>
              </p:ext>
            </p:extLst>
          </p:nvPr>
        </p:nvGraphicFramePr>
        <p:xfrm>
          <a:off x="3111500" y="5410200"/>
          <a:ext cx="1903413" cy="655638"/>
        </p:xfrm>
        <a:graphic>
          <a:graphicData uri="http://schemas.openxmlformats.org/presentationml/2006/ole">
            <mc:AlternateContent xmlns:mc="http://schemas.openxmlformats.org/markup-compatibility/2006">
              <mc:Choice xmlns:v="urn:schemas-microsoft-com:vml" Requires="v">
                <p:oleObj spid="_x0000_s16551" name="Equation" r:id="rId3" imgW="1143000" imgH="393480" progId="Equation.3">
                  <p:embed/>
                </p:oleObj>
              </mc:Choice>
              <mc:Fallback>
                <p:oleObj name="Equation" r:id="rId3" imgW="1143000" imgH="393480" progId="Equation.3">
                  <p:embed/>
                  <p:pic>
                    <p:nvPicPr>
                      <p:cNvPr id="0" name="Object 71"/>
                      <p:cNvPicPr>
                        <a:picLocks noChangeAspect="1" noChangeArrowheads="1"/>
                      </p:cNvPicPr>
                      <p:nvPr/>
                    </p:nvPicPr>
                    <p:blipFill>
                      <a:blip r:embed="rId4"/>
                      <a:srcRect/>
                      <a:stretch>
                        <a:fillRect/>
                      </a:stretch>
                    </p:blipFill>
                    <p:spPr bwMode="auto">
                      <a:xfrm>
                        <a:off x="3111500" y="5410200"/>
                        <a:ext cx="19034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28589832"/>
              </p:ext>
            </p:extLst>
          </p:nvPr>
        </p:nvGraphicFramePr>
        <p:xfrm>
          <a:off x="2971800" y="3962400"/>
          <a:ext cx="1309687" cy="655638"/>
        </p:xfrm>
        <a:graphic>
          <a:graphicData uri="http://schemas.openxmlformats.org/presentationml/2006/ole">
            <mc:AlternateContent xmlns:mc="http://schemas.openxmlformats.org/markup-compatibility/2006">
              <mc:Choice xmlns:v="urn:schemas-microsoft-com:vml" Requires="v">
                <p:oleObj spid="_x0000_s16552" name="Equation" r:id="rId5" imgW="787320" imgH="393480" progId="Equation.3">
                  <p:embed/>
                </p:oleObj>
              </mc:Choice>
              <mc:Fallback>
                <p:oleObj name="Equation" r:id="rId5" imgW="787320" imgH="393480" progId="Equation.3">
                  <p:embed/>
                  <p:pic>
                    <p:nvPicPr>
                      <p:cNvPr id="0" name="Object 5"/>
                      <p:cNvPicPr>
                        <a:picLocks noChangeAspect="1" noChangeArrowheads="1"/>
                      </p:cNvPicPr>
                      <p:nvPr/>
                    </p:nvPicPr>
                    <p:blipFill>
                      <a:blip r:embed="rId6"/>
                      <a:srcRect/>
                      <a:stretch>
                        <a:fillRect/>
                      </a:stretch>
                    </p:blipFill>
                    <p:spPr bwMode="auto">
                      <a:xfrm>
                        <a:off x="2971800" y="3962400"/>
                        <a:ext cx="1309687"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152400" y="3364468"/>
            <a:ext cx="8534400" cy="430887"/>
          </a:xfrm>
          <a:prstGeom prst="rect">
            <a:avLst/>
          </a:prstGeom>
          <a:noFill/>
        </p:spPr>
        <p:txBody>
          <a:bodyPr wrap="square" rtlCol="0">
            <a:spAutoFit/>
          </a:bodyPr>
          <a:lstStyle/>
          <a:p>
            <a:r>
              <a:rPr lang="en-US" sz="2200" dirty="0" err="1" smtClean="0">
                <a:latin typeface="Times" pitchFamily="18" charset="0"/>
                <a:cs typeface="Times" pitchFamily="18" charset="0"/>
              </a:rPr>
              <a:t>Điều</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kiện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chính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bậc</a:t>
            </a:r>
            <a:r>
              <a:rPr lang="en-US" sz="2200" dirty="0">
                <a:latin typeface="Times" pitchFamily="18" charset="0"/>
                <a:cs typeface="Times" pitchFamily="18" charset="0"/>
              </a:rPr>
              <a:t> 3</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của</a:t>
            </a:r>
            <a:r>
              <a:rPr lang="en-US" sz="2200" dirty="0" smtClean="0">
                <a:latin typeface="Times" pitchFamily="18" charset="0"/>
                <a:cs typeface="Times" pitchFamily="18" charset="0"/>
              </a:rPr>
              <a:t> λ</a:t>
            </a:r>
            <a:r>
              <a:rPr lang="pt-BR" sz="2200" baseline="-25000" dirty="0">
                <a:latin typeface="Times" pitchFamily="18" charset="0"/>
                <a:cs typeface="Times" pitchFamily="18" charset="0"/>
              </a:rPr>
              <a:t>2</a:t>
            </a:r>
            <a:endParaRPr lang="en-US" sz="2200" dirty="0">
              <a:latin typeface="Times" pitchFamily="18" charset="0"/>
              <a:cs typeface="Times" pitchFamily="18" charset="0"/>
            </a:endParaRPr>
          </a:p>
        </p:txBody>
      </p:sp>
      <p:sp>
        <p:nvSpPr>
          <p:cNvPr id="9" name="TextBox 8"/>
          <p:cNvSpPr txBox="1"/>
          <p:nvPr/>
        </p:nvSpPr>
        <p:spPr>
          <a:xfrm>
            <a:off x="152400" y="4888468"/>
            <a:ext cx="8534400" cy="430887"/>
          </a:xfrm>
          <a:prstGeom prst="rect">
            <a:avLst/>
          </a:prstGeom>
          <a:noFill/>
        </p:spPr>
        <p:txBody>
          <a:bodyPr wrap="square" rtlCol="0">
            <a:spAutoFit/>
          </a:bodyPr>
          <a:lstStyle/>
          <a:p>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chính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bậc</a:t>
            </a:r>
            <a:r>
              <a:rPr lang="en-US" sz="2200" dirty="0" smtClean="0">
                <a:latin typeface="Times" pitchFamily="18" charset="0"/>
                <a:cs typeface="Times" pitchFamily="18" charset="0"/>
              </a:rPr>
              <a:t> 2 </a:t>
            </a:r>
            <a:r>
              <a:rPr lang="en-US" sz="2200" dirty="0" err="1" smtClean="0">
                <a:latin typeface="Times" pitchFamily="18" charset="0"/>
                <a:cs typeface="Times" pitchFamily="18" charset="0"/>
              </a:rPr>
              <a:t>của</a:t>
            </a:r>
            <a:r>
              <a:rPr lang="en-US" sz="2200" dirty="0" smtClean="0">
                <a:latin typeface="Times" pitchFamily="18" charset="0"/>
                <a:cs typeface="Times" pitchFamily="18" charset="0"/>
              </a:rPr>
              <a:t> </a:t>
            </a:r>
            <a:r>
              <a:rPr lang="en-US" sz="2200" dirty="0">
                <a:latin typeface="Times" pitchFamily="18" charset="0"/>
                <a:cs typeface="Times" pitchFamily="18" charset="0"/>
              </a:rPr>
              <a:t>λ</a:t>
            </a:r>
            <a:r>
              <a:rPr lang="pt-BR" sz="2200" baseline="-25000" dirty="0">
                <a:latin typeface="Times" pitchFamily="18" charset="0"/>
                <a:cs typeface="Times" pitchFamily="18" charset="0"/>
              </a:rPr>
              <a:t>1 </a:t>
            </a:r>
            <a:r>
              <a:rPr lang="pt-BR" sz="2200" dirty="0" smtClean="0">
                <a:latin typeface="Times" pitchFamily="18" charset="0"/>
                <a:cs typeface="Times" pitchFamily="18" charset="0"/>
              </a:rPr>
              <a:t> trùng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chính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bậc</a:t>
            </a:r>
            <a:r>
              <a:rPr lang="en-US" sz="2200" dirty="0">
                <a:latin typeface="Times" pitchFamily="18" charset="0"/>
                <a:cs typeface="Times" pitchFamily="18" charset="0"/>
              </a:rPr>
              <a:t> 3</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của</a:t>
            </a:r>
            <a:r>
              <a:rPr lang="en-US" sz="2200" dirty="0" smtClean="0">
                <a:latin typeface="Times" pitchFamily="18" charset="0"/>
                <a:cs typeface="Times" pitchFamily="18" charset="0"/>
              </a:rPr>
              <a:t> λ</a:t>
            </a:r>
            <a:r>
              <a:rPr lang="pt-BR" sz="2200" baseline="-25000" dirty="0">
                <a:latin typeface="Times" pitchFamily="18" charset="0"/>
                <a:cs typeface="Times" pitchFamily="18" charset="0"/>
              </a:rPr>
              <a:t>2</a:t>
            </a:r>
            <a:endParaRPr lang="en-US" sz="2200" dirty="0">
              <a:latin typeface="Times" pitchFamily="18" charset="0"/>
              <a:cs typeface="Times"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655535870"/>
              </p:ext>
            </p:extLst>
          </p:nvPr>
        </p:nvGraphicFramePr>
        <p:xfrm>
          <a:off x="3785393" y="2923767"/>
          <a:ext cx="1268413" cy="655638"/>
        </p:xfrm>
        <a:graphic>
          <a:graphicData uri="http://schemas.openxmlformats.org/presentationml/2006/ole">
            <mc:AlternateContent xmlns:mc="http://schemas.openxmlformats.org/markup-compatibility/2006">
              <mc:Choice xmlns:v="urn:schemas-microsoft-com:vml" Requires="v">
                <p:oleObj spid="_x0000_s16553" name="Equation" r:id="rId7" imgW="761760" imgH="393480" progId="Equation.3">
                  <p:embed/>
                </p:oleObj>
              </mc:Choice>
              <mc:Fallback>
                <p:oleObj name="Equation" r:id="rId7" imgW="76176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5393" y="2923767"/>
                        <a:ext cx="12684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744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2693045"/>
          </a:xfrm>
          <a:prstGeom prst="rect">
            <a:avLst/>
          </a:prstGeom>
          <a:noFill/>
        </p:spPr>
        <p:txBody>
          <a:bodyPr wrap="square" rtlCol="0">
            <a:spAutoFit/>
          </a:bodyPr>
          <a:lstStyle/>
          <a:p>
            <a:pPr algn="just"/>
            <a:r>
              <a:rPr lang="pt-BR" sz="2100" dirty="0" smtClean="0">
                <a:latin typeface="Times" pitchFamily="18" charset="0"/>
                <a:cs typeface="Times" pitchFamily="18" charset="0"/>
              </a:rPr>
              <a:t>Ví dụ 6. Cho </a:t>
            </a:r>
            <a:r>
              <a:rPr lang="pt-BR" sz="2100" dirty="0">
                <a:latin typeface="Times" pitchFamily="18" charset="0"/>
                <a:cs typeface="Times" pitchFamily="18" charset="0"/>
              </a:rPr>
              <a:t>một chùm tia sáng đơn sắc song song có bước sóng </a:t>
            </a:r>
            <a:r>
              <a:rPr lang="en-US" sz="2100" dirty="0">
                <a:latin typeface="Times" pitchFamily="18" charset="0"/>
                <a:cs typeface="Times" pitchFamily="18" charset="0"/>
              </a:rPr>
              <a:t>λ</a:t>
            </a:r>
            <a:r>
              <a:rPr lang="pt-BR" sz="2100" dirty="0">
                <a:latin typeface="Times" pitchFamily="18" charset="0"/>
                <a:cs typeface="Times" pitchFamily="18" charset="0"/>
              </a:rPr>
              <a:t> = 0,7</a:t>
            </a:r>
            <a:r>
              <a:rPr lang="en-US" sz="2100" dirty="0">
                <a:latin typeface="Times" pitchFamily="18" charset="0"/>
                <a:cs typeface="Times" pitchFamily="18" charset="0"/>
              </a:rPr>
              <a:t>μ</a:t>
            </a:r>
            <a:r>
              <a:rPr lang="pt-BR" sz="2100" dirty="0">
                <a:latin typeface="Times" pitchFamily="18" charset="0"/>
                <a:cs typeface="Times" pitchFamily="18" charset="0"/>
              </a:rPr>
              <a:t>m chiếu vuông góc với mặt của một cách tử truyền qua. Trên mặt phẳng tiêu của thấu kính hội tụ đặt ở sát phía sau cách tử, người ta quan sát thấy vạch quang phổ bậc ba lệch </a:t>
            </a:r>
            <a:r>
              <a:rPr lang="el-GR" sz="2100" dirty="0" smtClean="0">
                <a:latin typeface="Times" pitchFamily="18" charset="0"/>
                <a:cs typeface="Times" pitchFamily="18" charset="0"/>
              </a:rPr>
              <a:t>φ</a:t>
            </a:r>
            <a:r>
              <a:rPr lang="en-US" sz="2100" dirty="0" smtClean="0">
                <a:latin typeface="Times" pitchFamily="18" charset="0"/>
                <a:cs typeface="Times" pitchFamily="18" charset="0"/>
              </a:rPr>
              <a:t> =48</a:t>
            </a:r>
            <a:r>
              <a:rPr lang="en-US" sz="2100" baseline="30000" dirty="0" smtClean="0">
                <a:latin typeface="Times" pitchFamily="18" charset="0"/>
                <a:cs typeface="Times" pitchFamily="18" charset="0"/>
              </a:rPr>
              <a:t>0</a:t>
            </a:r>
            <a:r>
              <a:rPr lang="en-US" sz="2100" dirty="0" smtClean="0">
                <a:latin typeface="Times" pitchFamily="18" charset="0"/>
                <a:cs typeface="Times" pitchFamily="18" charset="0"/>
              </a:rPr>
              <a:t>36’</a:t>
            </a:r>
            <a:r>
              <a:rPr lang="pt-BR" sz="2100" dirty="0" smtClean="0">
                <a:latin typeface="Times" pitchFamily="18" charset="0"/>
                <a:cs typeface="Times" pitchFamily="18" charset="0"/>
              </a:rPr>
              <a:t> . </a:t>
            </a:r>
            <a:r>
              <a:rPr lang="pt-BR" sz="2100" dirty="0">
                <a:latin typeface="Times" pitchFamily="18" charset="0"/>
                <a:cs typeface="Times" pitchFamily="18" charset="0"/>
              </a:rPr>
              <a:t>Xác định:</a:t>
            </a:r>
            <a:endParaRPr lang="en-US" sz="2100" dirty="0">
              <a:latin typeface="Times" pitchFamily="18" charset="0"/>
              <a:cs typeface="Times" pitchFamily="18" charset="0"/>
            </a:endParaRPr>
          </a:p>
          <a:p>
            <a:pPr algn="just"/>
            <a:r>
              <a:rPr lang="pt-BR" sz="2100" dirty="0">
                <a:latin typeface="Times" pitchFamily="18" charset="0"/>
                <a:cs typeface="Times" pitchFamily="18" charset="0"/>
              </a:rPr>
              <a:t>a. Chu kỳ cách tử và số khe trên 1cm chiều dài của cách tử.</a:t>
            </a:r>
            <a:endParaRPr lang="en-US" sz="2100" dirty="0">
              <a:latin typeface="Times" pitchFamily="18" charset="0"/>
              <a:cs typeface="Times" pitchFamily="18" charset="0"/>
            </a:endParaRPr>
          </a:p>
          <a:p>
            <a:pPr algn="just"/>
            <a:r>
              <a:rPr lang="pt-BR" sz="2100" dirty="0">
                <a:latin typeface="Times" pitchFamily="18" charset="0"/>
                <a:cs typeface="Times" pitchFamily="18" charset="0"/>
              </a:rPr>
              <a:t>b. Số cực đại chính nằm trong khoảng giữa hai cực tiểu chính bậc nhất trong ảnh nhiễu xạ. Cho biết mỗi khe của cách tử có độ rộng b = 0,7</a:t>
            </a:r>
            <a:r>
              <a:rPr lang="en-US" sz="2100" dirty="0">
                <a:latin typeface="Times" pitchFamily="18" charset="0"/>
                <a:cs typeface="Times" pitchFamily="18" charset="0"/>
              </a:rPr>
              <a:t>μ</a:t>
            </a:r>
            <a:r>
              <a:rPr lang="pt-BR" sz="2100" dirty="0">
                <a:latin typeface="Times" pitchFamily="18" charset="0"/>
                <a:cs typeface="Times" pitchFamily="18" charset="0"/>
              </a:rPr>
              <a:t>m</a:t>
            </a:r>
            <a:r>
              <a:rPr lang="pt-BR" sz="2100" dirty="0" smtClean="0">
                <a:latin typeface="Times" pitchFamily="18" charset="0"/>
                <a:cs typeface="Times" pitchFamily="18" charset="0"/>
              </a:rPr>
              <a:t>, sin</a:t>
            </a:r>
            <a:r>
              <a:rPr lang="en-US" sz="2100" dirty="0" smtClean="0">
                <a:latin typeface="Times" pitchFamily="18" charset="0"/>
                <a:cs typeface="Times" pitchFamily="18" charset="0"/>
              </a:rPr>
              <a:t> </a:t>
            </a:r>
            <a:r>
              <a:rPr lang="en-US" sz="2100" dirty="0">
                <a:latin typeface="Times" pitchFamily="18" charset="0"/>
                <a:cs typeface="Times" pitchFamily="18" charset="0"/>
              </a:rPr>
              <a:t>48</a:t>
            </a:r>
            <a:r>
              <a:rPr lang="en-US" sz="2100" baseline="30000" dirty="0">
                <a:latin typeface="Times" pitchFamily="18" charset="0"/>
                <a:cs typeface="Times" pitchFamily="18" charset="0"/>
              </a:rPr>
              <a:t>0</a:t>
            </a:r>
            <a:r>
              <a:rPr lang="en-US" sz="2100" dirty="0">
                <a:latin typeface="Times" pitchFamily="18" charset="0"/>
                <a:cs typeface="Times" pitchFamily="18" charset="0"/>
              </a:rPr>
              <a:t>36</a:t>
            </a:r>
            <a:r>
              <a:rPr lang="en-US" sz="2100" dirty="0" smtClean="0">
                <a:latin typeface="Times" pitchFamily="18" charset="0"/>
                <a:cs typeface="Times" pitchFamily="18" charset="0"/>
              </a:rPr>
              <a:t>’=0,75</a:t>
            </a:r>
            <a:r>
              <a:rPr lang="pt-BR" sz="2100" dirty="0" smtClean="0">
                <a:latin typeface="Times" pitchFamily="18" charset="0"/>
                <a:cs typeface="Times" pitchFamily="18" charset="0"/>
              </a:rPr>
              <a:t> </a:t>
            </a:r>
            <a:r>
              <a:rPr lang="pt-BR" sz="2100" baseline="30000" dirty="0">
                <a:latin typeface="Times" pitchFamily="18" charset="0"/>
                <a:cs typeface="Times" pitchFamily="18" charset="0"/>
              </a:rPr>
              <a:t>­</a:t>
            </a:r>
            <a:r>
              <a:rPr lang="pt-BR" sz="2100" dirty="0">
                <a:latin typeface="Times" pitchFamily="18" charset="0"/>
                <a:cs typeface="Times" pitchFamily="18" charset="0"/>
              </a:rPr>
              <a:t>.</a:t>
            </a:r>
            <a:endParaRPr lang="en-US" sz="2100" dirty="0">
              <a:latin typeface="Times" pitchFamily="18" charset="0"/>
              <a:cs typeface="Times" pitchFamily="18" charset="0"/>
            </a:endParaRPr>
          </a:p>
          <a:p>
            <a:endParaRPr lang="en-US" sz="2200" dirty="0"/>
          </a:p>
        </p:txBody>
      </p:sp>
      <p:sp>
        <p:nvSpPr>
          <p:cNvPr id="5" name="TextBox 4"/>
          <p:cNvSpPr txBox="1"/>
          <p:nvPr/>
        </p:nvSpPr>
        <p:spPr>
          <a:xfrm>
            <a:off x="0" y="2667000"/>
            <a:ext cx="8534400" cy="430887"/>
          </a:xfrm>
          <a:prstGeom prst="rect">
            <a:avLst/>
          </a:prstGeom>
          <a:noFill/>
        </p:spPr>
        <p:txBody>
          <a:bodyPr wrap="square" rtlCol="0">
            <a:spAutoFit/>
          </a:bodyPr>
          <a:lstStyle/>
          <a:p>
            <a:r>
              <a:rPr lang="en-US" sz="2200" dirty="0" smtClean="0">
                <a:latin typeface="Times" pitchFamily="18" charset="0"/>
                <a:cs typeface="Times" pitchFamily="18" charset="0"/>
              </a:rPr>
              <a:t>a. </a:t>
            </a:r>
            <a:r>
              <a:rPr lang="en-US" sz="2200" dirty="0" err="1" smtClean="0">
                <a:latin typeface="Times" pitchFamily="18" charset="0"/>
                <a:cs typeface="Times" pitchFamily="18" charset="0"/>
              </a:rPr>
              <a:t>Điều</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kiện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chính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bậc</a:t>
            </a:r>
            <a:r>
              <a:rPr lang="en-US" sz="2200" dirty="0">
                <a:latin typeface="Times" pitchFamily="18" charset="0"/>
                <a:cs typeface="Times" pitchFamily="18" charset="0"/>
              </a:rPr>
              <a:t> 3</a:t>
            </a:r>
            <a:r>
              <a:rPr lang="en-US" sz="2200" dirty="0" smtClean="0">
                <a:latin typeface="Times" pitchFamily="18" charset="0"/>
                <a:cs typeface="Times" pitchFamily="18" charset="0"/>
              </a:rPr>
              <a:t> </a:t>
            </a:r>
            <a:endParaRPr lang="en-US" sz="2200" dirty="0">
              <a:latin typeface="Times" pitchFamily="18" charset="0"/>
              <a:cs typeface="Times"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92801078"/>
              </p:ext>
            </p:extLst>
          </p:nvPr>
        </p:nvGraphicFramePr>
        <p:xfrm>
          <a:off x="2635250" y="2959100"/>
          <a:ext cx="3232150" cy="698500"/>
        </p:xfrm>
        <a:graphic>
          <a:graphicData uri="http://schemas.openxmlformats.org/presentationml/2006/ole">
            <mc:AlternateContent xmlns:mc="http://schemas.openxmlformats.org/markup-compatibility/2006">
              <mc:Choice xmlns:v="urn:schemas-microsoft-com:vml" Requires="v">
                <p:oleObj spid="_x0000_s19665" name="Equation" r:id="rId3" imgW="1942920" imgH="419040" progId="Equation.3">
                  <p:embed/>
                </p:oleObj>
              </mc:Choice>
              <mc:Fallback>
                <p:oleObj name="Equation" r:id="rId3" imgW="1942920" imgH="419040" progId="Equation.3">
                  <p:embed/>
                  <p:pic>
                    <p:nvPicPr>
                      <p:cNvPr id="0" name="Object 6"/>
                      <p:cNvPicPr>
                        <a:picLocks noChangeAspect="1" noChangeArrowheads="1"/>
                      </p:cNvPicPr>
                      <p:nvPr/>
                    </p:nvPicPr>
                    <p:blipFill>
                      <a:blip r:embed="rId4"/>
                      <a:srcRect/>
                      <a:stretch>
                        <a:fillRect/>
                      </a:stretch>
                    </p:blipFill>
                    <p:spPr bwMode="auto">
                      <a:xfrm>
                        <a:off x="2635250" y="2959100"/>
                        <a:ext cx="32321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47936" y="5257800"/>
            <a:ext cx="8763000" cy="800219"/>
          </a:xfrm>
          <a:prstGeom prst="rect">
            <a:avLst/>
          </a:prstGeom>
        </p:spPr>
        <p:txBody>
          <a:bodyPr wrap="square">
            <a:spAutoFit/>
          </a:bodyPr>
          <a:lstStyle/>
          <a:p>
            <a:r>
              <a:rPr lang="pt-BR" sz="2300" dirty="0">
                <a:latin typeface="Times" pitchFamily="18" charset="0"/>
                <a:cs typeface="Times" pitchFamily="18" charset="0"/>
              </a:rPr>
              <a:t>Số cực đại chính nằm trong khoảng giữa hai cực tiểu chính bậc nhất trong ảnh nhiễu xạ</a:t>
            </a:r>
            <a:endParaRPr lang="en-US" sz="2300" dirty="0">
              <a:latin typeface="Times" pitchFamily="18" charset="0"/>
              <a:cs typeface="Times" pitchFamily="18" charset="0"/>
            </a:endParaRPr>
          </a:p>
        </p:txBody>
      </p:sp>
      <p:sp>
        <p:nvSpPr>
          <p:cNvPr id="9" name="TextBox 8"/>
          <p:cNvSpPr txBox="1"/>
          <p:nvPr/>
        </p:nvSpPr>
        <p:spPr>
          <a:xfrm>
            <a:off x="23446" y="3516868"/>
            <a:ext cx="8534400" cy="446276"/>
          </a:xfrm>
          <a:prstGeom prst="rect">
            <a:avLst/>
          </a:prstGeom>
          <a:noFill/>
        </p:spPr>
        <p:txBody>
          <a:bodyPr wrap="square" rtlCol="0">
            <a:spAutoFit/>
          </a:bodyPr>
          <a:lstStyle/>
          <a:p>
            <a:r>
              <a:rPr lang="en-US" sz="2300" dirty="0" smtClean="0">
                <a:latin typeface="Times" pitchFamily="18" charset="0"/>
                <a:cs typeface="Times" pitchFamily="18" charset="0"/>
              </a:rPr>
              <a:t>b. </a:t>
            </a:r>
            <a:r>
              <a:rPr lang="en-US" sz="2300" dirty="0" err="1" smtClean="0">
                <a:latin typeface="Times" pitchFamily="18" charset="0"/>
                <a:cs typeface="Times" pitchFamily="18" charset="0"/>
              </a:rPr>
              <a:t>Điều</a:t>
            </a:r>
            <a:r>
              <a:rPr lang="en-US" sz="2300" dirty="0" smtClean="0">
                <a:latin typeface="Times" pitchFamily="18" charset="0"/>
                <a:cs typeface="Times" pitchFamily="18" charset="0"/>
              </a:rPr>
              <a:t> </a:t>
            </a:r>
            <a:r>
              <a:rPr lang="en-US" sz="2300" dirty="0" err="1" smtClean="0">
                <a:latin typeface="Times" pitchFamily="18" charset="0"/>
                <a:cs typeface="Times" pitchFamily="18" charset="0"/>
              </a:rPr>
              <a:t>kiện</a:t>
            </a:r>
            <a:r>
              <a:rPr lang="en-US" sz="2300" dirty="0" smtClean="0">
                <a:latin typeface="Times" pitchFamily="18" charset="0"/>
                <a:cs typeface="Times" pitchFamily="18" charset="0"/>
              </a:rPr>
              <a:t> </a:t>
            </a:r>
            <a:r>
              <a:rPr lang="en-US" sz="2300" dirty="0" err="1" smtClean="0">
                <a:latin typeface="Times" pitchFamily="18" charset="0"/>
                <a:cs typeface="Times" pitchFamily="18" charset="0"/>
              </a:rPr>
              <a:t>cực</a:t>
            </a:r>
            <a:r>
              <a:rPr lang="en-US" sz="2300" dirty="0" smtClean="0">
                <a:latin typeface="Times" pitchFamily="18" charset="0"/>
                <a:cs typeface="Times" pitchFamily="18" charset="0"/>
              </a:rPr>
              <a:t> </a:t>
            </a:r>
            <a:r>
              <a:rPr lang="en-US" sz="2300" dirty="0" err="1" smtClean="0">
                <a:latin typeface="Times" pitchFamily="18" charset="0"/>
                <a:cs typeface="Times" pitchFamily="18" charset="0"/>
              </a:rPr>
              <a:t>đại</a:t>
            </a:r>
            <a:r>
              <a:rPr lang="en-US" sz="2300" dirty="0" smtClean="0">
                <a:latin typeface="Times" pitchFamily="18" charset="0"/>
                <a:cs typeface="Times" pitchFamily="18" charset="0"/>
              </a:rPr>
              <a:t> </a:t>
            </a:r>
            <a:r>
              <a:rPr lang="en-US" sz="2300" dirty="0" err="1" smtClean="0">
                <a:latin typeface="Times" pitchFamily="18" charset="0"/>
                <a:cs typeface="Times" pitchFamily="18" charset="0"/>
              </a:rPr>
              <a:t>chính</a:t>
            </a:r>
            <a:r>
              <a:rPr lang="en-US" sz="2300" dirty="0">
                <a:latin typeface="Times" pitchFamily="18" charset="0"/>
                <a:cs typeface="Times" pitchFamily="18" charset="0"/>
              </a:rPr>
              <a:t>:</a:t>
            </a:r>
            <a:r>
              <a:rPr lang="en-US" sz="2300" dirty="0" smtClean="0">
                <a:latin typeface="Times" pitchFamily="18" charset="0"/>
                <a:cs typeface="Times" pitchFamily="18" charset="0"/>
              </a:rPr>
              <a:t> </a:t>
            </a:r>
            <a:endParaRPr lang="en-US" sz="2300" dirty="0">
              <a:latin typeface="Times" pitchFamily="18" charset="0"/>
              <a:cs typeface="Times"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625322856"/>
              </p:ext>
            </p:extLst>
          </p:nvPr>
        </p:nvGraphicFramePr>
        <p:xfrm>
          <a:off x="1486877" y="3886200"/>
          <a:ext cx="2768600" cy="655638"/>
        </p:xfrm>
        <a:graphic>
          <a:graphicData uri="http://schemas.openxmlformats.org/presentationml/2006/ole">
            <mc:AlternateContent xmlns:mc="http://schemas.openxmlformats.org/markup-compatibility/2006">
              <mc:Choice xmlns:v="urn:schemas-microsoft-com:vml" Requires="v">
                <p:oleObj spid="_x0000_s19666" name="Equation" r:id="rId5" imgW="1663560" imgH="393480" progId="Equation.3">
                  <p:embed/>
                </p:oleObj>
              </mc:Choice>
              <mc:Fallback>
                <p:oleObj name="Equation" r:id="rId5" imgW="1663560" imgH="393480" progId="Equation.3">
                  <p:embed/>
                  <p:pic>
                    <p:nvPicPr>
                      <p:cNvPr id="0" name="Object 7"/>
                      <p:cNvPicPr>
                        <a:picLocks noChangeAspect="1" noChangeArrowheads="1"/>
                      </p:cNvPicPr>
                      <p:nvPr/>
                    </p:nvPicPr>
                    <p:blipFill>
                      <a:blip r:embed="rId6"/>
                      <a:srcRect/>
                      <a:stretch>
                        <a:fillRect/>
                      </a:stretch>
                    </p:blipFill>
                    <p:spPr bwMode="auto">
                      <a:xfrm>
                        <a:off x="1486877" y="3886200"/>
                        <a:ext cx="2768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153768983"/>
              </p:ext>
            </p:extLst>
          </p:nvPr>
        </p:nvGraphicFramePr>
        <p:xfrm>
          <a:off x="4103687" y="4449762"/>
          <a:ext cx="1077913" cy="655638"/>
        </p:xfrm>
        <a:graphic>
          <a:graphicData uri="http://schemas.openxmlformats.org/presentationml/2006/ole">
            <mc:AlternateContent xmlns:mc="http://schemas.openxmlformats.org/markup-compatibility/2006">
              <mc:Choice xmlns:v="urn:schemas-microsoft-com:vml" Requires="v">
                <p:oleObj spid="_x0000_s19667" name="Equation" r:id="rId7" imgW="647640" imgH="393480" progId="Equation.3">
                  <p:embed/>
                </p:oleObj>
              </mc:Choice>
              <mc:Fallback>
                <p:oleObj name="Equation" r:id="rId7" imgW="647640" imgH="393480" progId="Equation.3">
                  <p:embed/>
                  <p:pic>
                    <p:nvPicPr>
                      <p:cNvPr id="0" name="Object 7"/>
                      <p:cNvPicPr>
                        <a:picLocks noChangeAspect="1" noChangeArrowheads="1"/>
                      </p:cNvPicPr>
                      <p:nvPr/>
                    </p:nvPicPr>
                    <p:blipFill>
                      <a:blip r:embed="rId8"/>
                      <a:srcRect/>
                      <a:stretch>
                        <a:fillRect/>
                      </a:stretch>
                    </p:blipFill>
                    <p:spPr bwMode="auto">
                      <a:xfrm>
                        <a:off x="4103687" y="4449762"/>
                        <a:ext cx="10779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202986" y="4556527"/>
            <a:ext cx="8534400" cy="446276"/>
          </a:xfrm>
          <a:prstGeom prst="rect">
            <a:avLst/>
          </a:prstGeom>
          <a:noFill/>
        </p:spPr>
        <p:txBody>
          <a:bodyPr wrap="square" rtlCol="0">
            <a:spAutoFit/>
          </a:bodyPr>
          <a:lstStyle/>
          <a:p>
            <a:r>
              <a:rPr lang="en-US" sz="2300" dirty="0" err="1" smtClean="0">
                <a:latin typeface="Times" pitchFamily="18" charset="0"/>
                <a:cs typeface="Times" pitchFamily="18" charset="0"/>
              </a:rPr>
              <a:t>Điều</a:t>
            </a:r>
            <a:r>
              <a:rPr lang="en-US" sz="2300" dirty="0" smtClean="0">
                <a:latin typeface="Times" pitchFamily="18" charset="0"/>
                <a:cs typeface="Times" pitchFamily="18" charset="0"/>
              </a:rPr>
              <a:t> </a:t>
            </a:r>
            <a:r>
              <a:rPr lang="en-US" sz="2300" dirty="0" err="1" smtClean="0">
                <a:latin typeface="Times" pitchFamily="18" charset="0"/>
                <a:cs typeface="Times" pitchFamily="18" charset="0"/>
              </a:rPr>
              <a:t>kiện</a:t>
            </a:r>
            <a:r>
              <a:rPr lang="en-US" sz="2300" dirty="0" smtClean="0">
                <a:latin typeface="Times" pitchFamily="18" charset="0"/>
                <a:cs typeface="Times" pitchFamily="18" charset="0"/>
              </a:rPr>
              <a:t> </a:t>
            </a:r>
            <a:r>
              <a:rPr lang="en-US" sz="2300" dirty="0" err="1" smtClean="0">
                <a:latin typeface="Times" pitchFamily="18" charset="0"/>
                <a:cs typeface="Times" pitchFamily="18" charset="0"/>
              </a:rPr>
              <a:t>cực</a:t>
            </a:r>
            <a:r>
              <a:rPr lang="en-US" sz="2300" dirty="0" smtClean="0">
                <a:latin typeface="Times" pitchFamily="18" charset="0"/>
                <a:cs typeface="Times" pitchFamily="18" charset="0"/>
              </a:rPr>
              <a:t> </a:t>
            </a:r>
            <a:r>
              <a:rPr lang="en-US" sz="2300" dirty="0" err="1" smtClean="0">
                <a:latin typeface="Times" pitchFamily="18" charset="0"/>
                <a:cs typeface="Times" pitchFamily="18" charset="0"/>
              </a:rPr>
              <a:t>tiểu</a:t>
            </a:r>
            <a:r>
              <a:rPr lang="en-US" sz="2300" dirty="0" smtClean="0">
                <a:latin typeface="Times" pitchFamily="18" charset="0"/>
                <a:cs typeface="Times" pitchFamily="18" charset="0"/>
              </a:rPr>
              <a:t> </a:t>
            </a:r>
            <a:r>
              <a:rPr lang="en-US" sz="2300" dirty="0" err="1" smtClean="0">
                <a:latin typeface="Times" pitchFamily="18" charset="0"/>
                <a:cs typeface="Times" pitchFamily="18" charset="0"/>
              </a:rPr>
              <a:t>chính</a:t>
            </a:r>
            <a:r>
              <a:rPr lang="en-US" sz="2300" dirty="0" smtClean="0">
                <a:latin typeface="Times" pitchFamily="18" charset="0"/>
                <a:cs typeface="Times" pitchFamily="18" charset="0"/>
              </a:rPr>
              <a:t> </a:t>
            </a:r>
            <a:r>
              <a:rPr lang="en-US" sz="2300" dirty="0" err="1" smtClean="0">
                <a:latin typeface="Times" pitchFamily="18" charset="0"/>
                <a:cs typeface="Times" pitchFamily="18" charset="0"/>
              </a:rPr>
              <a:t>bậc</a:t>
            </a:r>
            <a:r>
              <a:rPr lang="en-US" sz="2300" dirty="0" smtClean="0">
                <a:latin typeface="Times" pitchFamily="18" charset="0"/>
                <a:cs typeface="Times" pitchFamily="18" charset="0"/>
              </a:rPr>
              <a:t> 1:  </a:t>
            </a:r>
            <a:endParaRPr lang="en-US" sz="2300" dirty="0">
              <a:latin typeface="Times" pitchFamily="18" charset="0"/>
              <a:cs typeface="Times"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804629229"/>
              </p:ext>
            </p:extLst>
          </p:nvPr>
        </p:nvGraphicFramePr>
        <p:xfrm>
          <a:off x="2355850" y="6019800"/>
          <a:ext cx="3402013" cy="655638"/>
        </p:xfrm>
        <a:graphic>
          <a:graphicData uri="http://schemas.openxmlformats.org/presentationml/2006/ole">
            <mc:AlternateContent xmlns:mc="http://schemas.openxmlformats.org/markup-compatibility/2006">
              <mc:Choice xmlns:v="urn:schemas-microsoft-com:vml" Requires="v">
                <p:oleObj spid="_x0000_s19668" name="Equation" r:id="rId9" imgW="2044440" imgH="393480" progId="Equation.3">
                  <p:embed/>
                </p:oleObj>
              </mc:Choice>
              <mc:Fallback>
                <p:oleObj name="Equation" r:id="rId9" imgW="2044440" imgH="393480" progId="Equation.3">
                  <p:embed/>
                  <p:pic>
                    <p:nvPicPr>
                      <p:cNvPr id="0" name="Object 9"/>
                      <p:cNvPicPr>
                        <a:picLocks noChangeAspect="1" noChangeArrowheads="1"/>
                      </p:cNvPicPr>
                      <p:nvPr/>
                    </p:nvPicPr>
                    <p:blipFill>
                      <a:blip r:embed="rId10"/>
                      <a:srcRect/>
                      <a:stretch>
                        <a:fillRect/>
                      </a:stretch>
                    </p:blipFill>
                    <p:spPr bwMode="auto">
                      <a:xfrm>
                        <a:off x="2355850" y="6019800"/>
                        <a:ext cx="34020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250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76200"/>
            <a:ext cx="9067800" cy="2246769"/>
          </a:xfrm>
          <a:prstGeom prst="rect">
            <a:avLst/>
          </a:prstGeom>
        </p:spPr>
        <p:txBody>
          <a:bodyPr wrap="square">
            <a:spAutoFit/>
          </a:bodyPr>
          <a:lstStyle/>
          <a:p>
            <a:pPr algn="just"/>
            <a:r>
              <a:rPr lang="pt-BR" sz="2000" dirty="0" smtClean="0">
                <a:latin typeface="Times" pitchFamily="18" charset="0"/>
                <a:cs typeface="Times" pitchFamily="18" charset="0"/>
              </a:rPr>
              <a:t>Ví dụ 7. Cho </a:t>
            </a:r>
            <a:r>
              <a:rPr lang="pt-BR" sz="2000" dirty="0">
                <a:latin typeface="Times" pitchFamily="18" charset="0"/>
                <a:cs typeface="Times" pitchFamily="18" charset="0"/>
              </a:rPr>
              <a:t>một chùm tia sáng đơn sắc song song có bước sóng </a:t>
            </a:r>
            <a:r>
              <a:rPr lang="en-US" sz="2000" dirty="0">
                <a:latin typeface="Times" pitchFamily="18" charset="0"/>
                <a:cs typeface="Times" pitchFamily="18" charset="0"/>
              </a:rPr>
              <a:t>λ</a:t>
            </a:r>
            <a:r>
              <a:rPr lang="pt-BR" sz="2000" dirty="0">
                <a:latin typeface="Times" pitchFamily="18" charset="0"/>
                <a:cs typeface="Times" pitchFamily="18" charset="0"/>
              </a:rPr>
              <a:t> = 0,55</a:t>
            </a:r>
            <a:r>
              <a:rPr lang="en-US" sz="2000" dirty="0">
                <a:latin typeface="Times" pitchFamily="18" charset="0"/>
                <a:cs typeface="Times" pitchFamily="18" charset="0"/>
              </a:rPr>
              <a:t>μ</a:t>
            </a:r>
            <a:r>
              <a:rPr lang="pt-BR" sz="2000" dirty="0">
                <a:latin typeface="Times" pitchFamily="18" charset="0"/>
                <a:cs typeface="Times" pitchFamily="18" charset="0"/>
              </a:rPr>
              <a:t>m, chiếu vuông góc với mặt của một cách tử phẳng truyền qua. Ở sát phía sau của cách tử người ta đặt một thấu kính hội tụ có tiêu cự f = 50cm. Khi đó trên màn quan sát đặt tại mặt phẳng tiêu của thấu kính, hai vạch quang phổ bậc nhất cách nhau một khoảng a = 10,5 cm. Xác định:</a:t>
            </a:r>
            <a:endParaRPr lang="en-US" sz="2000" dirty="0">
              <a:latin typeface="Times" pitchFamily="18" charset="0"/>
              <a:cs typeface="Times" pitchFamily="18" charset="0"/>
            </a:endParaRPr>
          </a:p>
          <a:p>
            <a:pPr algn="just"/>
            <a:r>
              <a:rPr lang="pt-BR" sz="2000" dirty="0">
                <a:latin typeface="Times" pitchFamily="18" charset="0"/>
                <a:cs typeface="Times" pitchFamily="18" charset="0"/>
              </a:rPr>
              <a:t> a. Chu kỳ cách tử và số khe trên 1cm chiều dài của cách tử.</a:t>
            </a:r>
            <a:endParaRPr lang="en-US" sz="2000" dirty="0">
              <a:latin typeface="Times" pitchFamily="18" charset="0"/>
              <a:cs typeface="Times" pitchFamily="18" charset="0"/>
            </a:endParaRPr>
          </a:p>
          <a:p>
            <a:pPr algn="just"/>
            <a:r>
              <a:rPr lang="pt-BR" sz="2000" dirty="0">
                <a:latin typeface="Times" pitchFamily="18" charset="0"/>
                <a:cs typeface="Times" pitchFamily="18" charset="0"/>
              </a:rPr>
              <a:t> b. Số vạch cực đại chính trong quang phổ nhiễu xạ. </a:t>
            </a:r>
            <a:endParaRPr lang="en-US" sz="2000" dirty="0">
              <a:latin typeface="Times" pitchFamily="18" charset="0"/>
              <a:cs typeface="Times" pitchFamily="18" charset="0"/>
            </a:endParaRPr>
          </a:p>
        </p:txBody>
      </p:sp>
      <p:sp>
        <p:nvSpPr>
          <p:cNvPr id="61" name="TextBox 60"/>
          <p:cNvSpPr txBox="1"/>
          <p:nvPr/>
        </p:nvSpPr>
        <p:spPr>
          <a:xfrm>
            <a:off x="228600" y="2321004"/>
            <a:ext cx="5562600" cy="1107996"/>
          </a:xfrm>
          <a:prstGeom prst="rect">
            <a:avLst/>
          </a:prstGeom>
          <a:noFill/>
        </p:spPr>
        <p:txBody>
          <a:bodyPr wrap="square" rtlCol="0">
            <a:spAutoFit/>
          </a:bodyPr>
          <a:lstStyle/>
          <a:p>
            <a:pPr algn="just"/>
            <a:r>
              <a:rPr lang="en-US" sz="2200" dirty="0" err="1" smtClean="0">
                <a:latin typeface="Times" pitchFamily="18" charset="0"/>
                <a:cs typeface="Times" pitchFamily="18" charset="0"/>
              </a:rPr>
              <a:t>Gọi</a:t>
            </a:r>
            <a:r>
              <a:rPr lang="en-US" sz="2200" dirty="0" smtClean="0">
                <a:latin typeface="Times" pitchFamily="18" charset="0"/>
                <a:cs typeface="Times" pitchFamily="18" charset="0"/>
              </a:rPr>
              <a:t> </a:t>
            </a:r>
            <a:r>
              <a:rPr lang="el-GR" sz="2200" dirty="0">
                <a:latin typeface="Times" pitchFamily="18" charset="0"/>
                <a:cs typeface="Times" pitchFamily="18" charset="0"/>
              </a:rPr>
              <a:t>φ</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là</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góc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nhiễu</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xạ</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ứng</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với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chính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bậc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nhất</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Khoảng</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cách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từ</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bậc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nhất</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đến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đỉnh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trung</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tâm</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là</a:t>
            </a:r>
            <a:r>
              <a:rPr lang="en-US" sz="2200" dirty="0" smtClean="0">
                <a:latin typeface="Times" pitchFamily="18" charset="0"/>
                <a:cs typeface="Times" pitchFamily="18" charset="0"/>
              </a:rPr>
              <a:t> </a:t>
            </a:r>
            <a:r>
              <a:rPr lang="en-US" sz="2200" i="1" dirty="0" smtClean="0">
                <a:latin typeface="Times" pitchFamily="18" charset="0"/>
                <a:cs typeface="Times" pitchFamily="18" charset="0"/>
              </a:rPr>
              <a:t>a/2</a:t>
            </a:r>
            <a:r>
              <a:rPr lang="en-US" sz="2000" dirty="0" smtClean="0"/>
              <a:t>. </a:t>
            </a:r>
            <a:endParaRPr lang="en-US" sz="2000" dirty="0"/>
          </a:p>
        </p:txBody>
      </p:sp>
      <p:graphicFrame>
        <p:nvGraphicFramePr>
          <p:cNvPr id="62" name="Object 61"/>
          <p:cNvGraphicFramePr>
            <a:graphicFrameLocks noChangeAspect="1"/>
          </p:cNvGraphicFramePr>
          <p:nvPr>
            <p:extLst>
              <p:ext uri="{D42A27DB-BD31-4B8C-83A1-F6EECF244321}">
                <p14:modId xmlns:p14="http://schemas.microsoft.com/office/powerpoint/2010/main" val="100341129"/>
              </p:ext>
            </p:extLst>
          </p:nvPr>
        </p:nvGraphicFramePr>
        <p:xfrm>
          <a:off x="297493" y="4336977"/>
          <a:ext cx="1014412" cy="655638"/>
        </p:xfrm>
        <a:graphic>
          <a:graphicData uri="http://schemas.openxmlformats.org/presentationml/2006/ole">
            <mc:AlternateContent xmlns:mc="http://schemas.openxmlformats.org/markup-compatibility/2006">
              <mc:Choice xmlns:v="urn:schemas-microsoft-com:vml" Requires="v">
                <p:oleObj spid="_x0000_s18625" name="Equation" r:id="rId3" imgW="609480" imgH="393480" progId="Equation.3">
                  <p:embed/>
                </p:oleObj>
              </mc:Choice>
              <mc:Fallback>
                <p:oleObj name="Equation" r:id="rId3" imgW="609480" imgH="393480" progId="Equation.3">
                  <p:embed/>
                  <p:pic>
                    <p:nvPicPr>
                      <p:cNvPr id="0" name="Object 71"/>
                      <p:cNvPicPr>
                        <a:picLocks noChangeAspect="1" noChangeArrowheads="1"/>
                      </p:cNvPicPr>
                      <p:nvPr/>
                    </p:nvPicPr>
                    <p:blipFill>
                      <a:blip r:embed="rId4"/>
                      <a:srcRect/>
                      <a:stretch>
                        <a:fillRect/>
                      </a:stretch>
                    </p:blipFill>
                    <p:spPr bwMode="auto">
                      <a:xfrm>
                        <a:off x="297493" y="4336977"/>
                        <a:ext cx="1014412"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Object 63"/>
          <p:cNvGraphicFramePr>
            <a:graphicFrameLocks noChangeAspect="1"/>
          </p:cNvGraphicFramePr>
          <p:nvPr>
            <p:extLst>
              <p:ext uri="{D42A27DB-BD31-4B8C-83A1-F6EECF244321}">
                <p14:modId xmlns:p14="http://schemas.microsoft.com/office/powerpoint/2010/main" val="1120120635"/>
              </p:ext>
            </p:extLst>
          </p:nvPr>
        </p:nvGraphicFramePr>
        <p:xfrm>
          <a:off x="1390248" y="4369496"/>
          <a:ext cx="4291013" cy="696913"/>
        </p:xfrm>
        <a:graphic>
          <a:graphicData uri="http://schemas.openxmlformats.org/presentationml/2006/ole">
            <mc:AlternateContent xmlns:mc="http://schemas.openxmlformats.org/markup-compatibility/2006">
              <mc:Choice xmlns:v="urn:schemas-microsoft-com:vml" Requires="v">
                <p:oleObj spid="_x0000_s18626" name="Equation" r:id="rId5" imgW="2577960" imgH="419040" progId="Equation.3">
                  <p:embed/>
                </p:oleObj>
              </mc:Choice>
              <mc:Fallback>
                <p:oleObj name="Equation" r:id="rId5" imgW="2577960" imgH="419040" progId="Equation.3">
                  <p:embed/>
                  <p:pic>
                    <p:nvPicPr>
                      <p:cNvPr id="0" name="Object 8"/>
                      <p:cNvPicPr>
                        <a:picLocks noChangeAspect="1" noChangeArrowheads="1"/>
                      </p:cNvPicPr>
                      <p:nvPr/>
                    </p:nvPicPr>
                    <p:blipFill>
                      <a:blip r:embed="rId6"/>
                      <a:srcRect/>
                      <a:stretch>
                        <a:fillRect/>
                      </a:stretch>
                    </p:blipFill>
                    <p:spPr bwMode="auto">
                      <a:xfrm>
                        <a:off x="1390248" y="4369496"/>
                        <a:ext cx="4291013"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 name="TextBox 64"/>
          <p:cNvSpPr txBox="1"/>
          <p:nvPr/>
        </p:nvSpPr>
        <p:spPr>
          <a:xfrm>
            <a:off x="152400" y="5334000"/>
            <a:ext cx="8534400" cy="430887"/>
          </a:xfrm>
          <a:prstGeom prst="rect">
            <a:avLst/>
          </a:prstGeom>
          <a:noFill/>
        </p:spPr>
        <p:txBody>
          <a:bodyPr wrap="square" rtlCol="0">
            <a:spAutoFit/>
          </a:bodyPr>
          <a:lstStyle/>
          <a:p>
            <a:r>
              <a:rPr lang="en-US" sz="2200" dirty="0" err="1" smtClean="0">
                <a:latin typeface="Times" pitchFamily="18" charset="0"/>
                <a:cs typeface="Times" pitchFamily="18" charset="0"/>
              </a:rPr>
              <a:t>Số</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vạch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cực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đại</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chính</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quan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sát</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được</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trên</a:t>
            </a:r>
            <a:r>
              <a:rPr lang="en-US" sz="2200" dirty="0" smtClean="0">
                <a:latin typeface="Times" pitchFamily="18" charset="0"/>
                <a:cs typeface="Times" pitchFamily="18" charset="0"/>
              </a:rPr>
              <a:t> </a:t>
            </a:r>
            <a:r>
              <a:rPr lang="en-US" sz="2200" dirty="0" err="1" smtClean="0">
                <a:latin typeface="Times" pitchFamily="18" charset="0"/>
                <a:cs typeface="Times" pitchFamily="18" charset="0"/>
              </a:rPr>
              <a:t>màn</a:t>
            </a:r>
            <a:r>
              <a:rPr lang="en-US" sz="2200" dirty="0" smtClean="0">
                <a:latin typeface="Times" pitchFamily="18" charset="0"/>
                <a:cs typeface="Times" pitchFamily="18" charset="0"/>
              </a:rPr>
              <a:t>:</a:t>
            </a:r>
            <a:endParaRPr lang="en-US" sz="2200" dirty="0">
              <a:latin typeface="Times" pitchFamily="18" charset="0"/>
              <a:cs typeface="Times" pitchFamily="18" charset="0"/>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1990116059"/>
              </p:ext>
            </p:extLst>
          </p:nvPr>
        </p:nvGraphicFramePr>
        <p:xfrm>
          <a:off x="1731963" y="6008688"/>
          <a:ext cx="3190875" cy="655637"/>
        </p:xfrm>
        <a:graphic>
          <a:graphicData uri="http://schemas.openxmlformats.org/presentationml/2006/ole">
            <mc:AlternateContent xmlns:mc="http://schemas.openxmlformats.org/markup-compatibility/2006">
              <mc:Choice xmlns:v="urn:schemas-microsoft-com:vml" Requires="v">
                <p:oleObj spid="_x0000_s18627" name="Equation" r:id="rId7" imgW="1917360" imgH="393480" progId="Equation.3">
                  <p:embed/>
                </p:oleObj>
              </mc:Choice>
              <mc:Fallback>
                <p:oleObj name="Equation" r:id="rId7" imgW="1917360" imgH="393480" progId="Equation.3">
                  <p:embed/>
                  <p:pic>
                    <p:nvPicPr>
                      <p:cNvPr id="0" name="Object 61"/>
                      <p:cNvPicPr>
                        <a:picLocks noChangeAspect="1" noChangeArrowheads="1"/>
                      </p:cNvPicPr>
                      <p:nvPr/>
                    </p:nvPicPr>
                    <p:blipFill>
                      <a:blip r:embed="rId8"/>
                      <a:srcRect/>
                      <a:stretch>
                        <a:fillRect/>
                      </a:stretch>
                    </p:blipFill>
                    <p:spPr bwMode="auto">
                      <a:xfrm>
                        <a:off x="1731963" y="6008688"/>
                        <a:ext cx="319087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p:cNvCxnSpPr/>
          <p:nvPr/>
        </p:nvCxnSpPr>
        <p:spPr>
          <a:xfrm>
            <a:off x="5943600" y="30480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43600" y="35814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43600" y="41148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53000" y="3504156"/>
            <a:ext cx="990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953000" y="4038600"/>
            <a:ext cx="990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34000" y="3504156"/>
            <a:ext cx="228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334000" y="4038600"/>
            <a:ext cx="228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943600" y="3238500"/>
            <a:ext cx="533400" cy="265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943600" y="3772944"/>
            <a:ext cx="533400" cy="265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096000" y="3371328"/>
            <a:ext cx="114300" cy="576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248400" y="3828528"/>
            <a:ext cx="114300" cy="576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77000" y="2743200"/>
            <a:ext cx="0" cy="190500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953000" y="3708226"/>
            <a:ext cx="2819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72400" y="2438400"/>
            <a:ext cx="0" cy="2590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943600" y="3148208"/>
            <a:ext cx="1828800" cy="7805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77000" y="3148208"/>
            <a:ext cx="1295400" cy="902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477000" y="3148208"/>
            <a:ext cx="1295400" cy="6236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895578" y="3163344"/>
            <a:ext cx="419100" cy="425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943600" y="3504156"/>
            <a:ext cx="4191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210300" y="3188396"/>
            <a:ext cx="419100" cy="369332"/>
          </a:xfrm>
          <a:prstGeom prst="rect">
            <a:avLst/>
          </a:prstGeom>
          <a:noFill/>
        </p:spPr>
        <p:txBody>
          <a:bodyPr wrap="square" rtlCol="0">
            <a:spAutoFit/>
          </a:bodyPr>
          <a:lstStyle/>
          <a:p>
            <a:r>
              <a:rPr lang="el-GR" smtClean="0"/>
              <a:t>ϕ</a:t>
            </a:r>
            <a:endParaRPr lang="en-US"/>
          </a:p>
        </p:txBody>
      </p:sp>
      <p:sp>
        <p:nvSpPr>
          <p:cNvPr id="45" name="TextBox 44"/>
          <p:cNvSpPr txBox="1"/>
          <p:nvPr/>
        </p:nvSpPr>
        <p:spPr>
          <a:xfrm>
            <a:off x="6705600" y="3393510"/>
            <a:ext cx="533400" cy="369332"/>
          </a:xfrm>
          <a:prstGeom prst="rect">
            <a:avLst/>
          </a:prstGeom>
          <a:noFill/>
        </p:spPr>
        <p:txBody>
          <a:bodyPr wrap="square" rtlCol="0">
            <a:spAutoFit/>
          </a:bodyPr>
          <a:lstStyle/>
          <a:p>
            <a:r>
              <a:rPr lang="el-GR" smtClean="0"/>
              <a:t>ϕ</a:t>
            </a:r>
            <a:endParaRPr lang="en-US"/>
          </a:p>
        </p:txBody>
      </p:sp>
      <p:cxnSp>
        <p:nvCxnSpPr>
          <p:cNvPr id="47" name="Straight Arrow Connector 46"/>
          <p:cNvCxnSpPr/>
          <p:nvPr/>
        </p:nvCxnSpPr>
        <p:spPr>
          <a:xfrm>
            <a:off x="7936282" y="3125766"/>
            <a:ext cx="0" cy="58350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077200" y="3188396"/>
            <a:ext cx="609600" cy="369332"/>
          </a:xfrm>
          <a:prstGeom prst="rect">
            <a:avLst/>
          </a:prstGeom>
          <a:noFill/>
        </p:spPr>
        <p:txBody>
          <a:bodyPr wrap="square" rtlCol="0">
            <a:spAutoFit/>
          </a:bodyPr>
          <a:lstStyle/>
          <a:p>
            <a:r>
              <a:rPr lang="en-US" i="1" smtClean="0">
                <a:latin typeface="Times" pitchFamily="18" charset="0"/>
              </a:rPr>
              <a:t>a/2</a:t>
            </a:r>
            <a:endParaRPr lang="en-US" i="1">
              <a:latin typeface="Times" pitchFamily="18" charset="0"/>
            </a:endParaRPr>
          </a:p>
        </p:txBody>
      </p:sp>
      <p:cxnSp>
        <p:nvCxnSpPr>
          <p:cNvPr id="50" name="Straight Arrow Connector 49"/>
          <p:cNvCxnSpPr/>
          <p:nvPr/>
        </p:nvCxnSpPr>
        <p:spPr>
          <a:xfrm>
            <a:off x="6477000" y="4305300"/>
            <a:ext cx="1295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895578" y="4318348"/>
            <a:ext cx="838200" cy="369332"/>
          </a:xfrm>
          <a:prstGeom prst="rect">
            <a:avLst/>
          </a:prstGeom>
          <a:noFill/>
        </p:spPr>
        <p:txBody>
          <a:bodyPr wrap="square" rtlCol="0">
            <a:spAutoFit/>
          </a:bodyPr>
          <a:lstStyle/>
          <a:p>
            <a:r>
              <a:rPr lang="en-US" i="1" smtClean="0">
                <a:latin typeface="Times" pitchFamily="18" charset="0"/>
              </a:rPr>
              <a:t>f</a:t>
            </a:r>
            <a:endParaRPr lang="en-US" i="1">
              <a:latin typeface="Times" pitchFamily="18" charset="0"/>
            </a:endParaRPr>
          </a:p>
        </p:txBody>
      </p:sp>
    </p:spTree>
    <p:extLst>
      <p:ext uri="{BB962C8B-B14F-4D97-AF65-F5344CB8AC3E}">
        <p14:creationId xmlns:p14="http://schemas.microsoft.com/office/powerpoint/2010/main" val="295779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circle(in)">
                                      <p:cBhvr>
                                        <p:cTn id="42" dur="20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down)">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down)">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wipe(down)">
                                      <p:cBhvr>
                                        <p:cTn id="82" dur="500"/>
                                        <p:tgtEl>
                                          <p:spTgt spid="3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down)">
                                      <p:cBhvr>
                                        <p:cTn id="92" dur="500"/>
                                        <p:tgtEl>
                                          <p:spTgt spid="3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wipe(down)">
                                      <p:cBhvr>
                                        <p:cTn id="97" dur="500"/>
                                        <p:tgtEl>
                                          <p:spTgt spid="4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wipe(down)">
                                      <p:cBhvr>
                                        <p:cTn id="102" dur="500"/>
                                        <p:tgtEl>
                                          <p:spTgt spid="4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wipe(down)">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wipe(down)">
                                      <p:cBhvr>
                                        <p:cTn id="112" dur="500"/>
                                        <p:tgtEl>
                                          <p:spTgt spid="4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wipe(down)">
                                      <p:cBhvr>
                                        <p:cTn id="117" dur="500"/>
                                        <p:tgtEl>
                                          <p:spTgt spid="4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50"/>
                                        </p:tgtEl>
                                        <p:attrNameLst>
                                          <p:attrName>style.visibility</p:attrName>
                                        </p:attrNameLst>
                                      </p:cBhvr>
                                      <p:to>
                                        <p:strVal val="visible"/>
                                      </p:to>
                                    </p:set>
                                    <p:animEffect transition="in" filter="wipe(down)">
                                      <p:cBhvr>
                                        <p:cTn id="122" dur="500"/>
                                        <p:tgtEl>
                                          <p:spTgt spid="50"/>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wipe(down)">
                                      <p:cBhvr>
                                        <p:cTn id="127" dur="500"/>
                                        <p:tgtEl>
                                          <p:spTgt spid="51"/>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wipe(down)">
                                      <p:cBhvr>
                                        <p:cTn id="132" dur="500"/>
                                        <p:tgtEl>
                                          <p:spTgt spid="6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62"/>
                                        </p:tgtEl>
                                        <p:attrNameLst>
                                          <p:attrName>style.visibility</p:attrName>
                                        </p:attrNameLst>
                                      </p:cBhvr>
                                      <p:to>
                                        <p:strVal val="visible"/>
                                      </p:to>
                                    </p:set>
                                    <p:animEffect transition="in" filter="wipe(down)">
                                      <p:cBhvr>
                                        <p:cTn id="137" dur="500"/>
                                        <p:tgtEl>
                                          <p:spTgt spid="62"/>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64"/>
                                        </p:tgtEl>
                                        <p:attrNameLst>
                                          <p:attrName>style.visibility</p:attrName>
                                        </p:attrNameLst>
                                      </p:cBhvr>
                                      <p:to>
                                        <p:strVal val="visible"/>
                                      </p:to>
                                    </p:set>
                                    <p:animEffect transition="in" filter="wipe(down)">
                                      <p:cBhvr>
                                        <p:cTn id="142" dur="500"/>
                                        <p:tgtEl>
                                          <p:spTgt spid="6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65"/>
                                        </p:tgtEl>
                                        <p:attrNameLst>
                                          <p:attrName>style.visibility</p:attrName>
                                        </p:attrNameLst>
                                      </p:cBhvr>
                                      <p:to>
                                        <p:strVal val="visible"/>
                                      </p:to>
                                    </p:set>
                                    <p:animEffect transition="in" filter="wipe(down)">
                                      <p:cBhvr>
                                        <p:cTn id="147" dur="500"/>
                                        <p:tgtEl>
                                          <p:spTgt spid="65"/>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66"/>
                                        </p:tgtEl>
                                        <p:attrNameLst>
                                          <p:attrName>style.visibility</p:attrName>
                                        </p:attrNameLst>
                                      </p:cBhvr>
                                      <p:to>
                                        <p:strVal val="visible"/>
                                      </p:to>
                                    </p:set>
                                    <p:animEffect transition="in" filter="wipe(down)">
                                      <p:cBhvr>
                                        <p:cTn id="15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5" grpId="0"/>
      <p:bldP spid="43" grpId="0"/>
      <p:bldP spid="45" grpId="0"/>
      <p:bldP spid="48"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43000" y="304800"/>
            <a:ext cx="6804660" cy="4953000"/>
          </a:xfrm>
          <a:prstGeom prst="rect">
            <a:avLst/>
          </a:prstGeom>
        </p:spPr>
      </p:pic>
      <p:sp>
        <p:nvSpPr>
          <p:cNvPr id="5" name="TextBox 4"/>
          <p:cNvSpPr txBox="1"/>
          <p:nvPr/>
        </p:nvSpPr>
        <p:spPr>
          <a:xfrm>
            <a:off x="457200" y="5486400"/>
            <a:ext cx="8458200" cy="646331"/>
          </a:xfrm>
          <a:prstGeom prst="rect">
            <a:avLst/>
          </a:prstGeom>
          <a:noFill/>
        </p:spPr>
        <p:txBody>
          <a:bodyPr wrap="square" rtlCol="0">
            <a:spAutoFit/>
          </a:bodyPr>
          <a:lstStyle/>
          <a:p>
            <a:r>
              <a:rPr lang="en-US" dirty="0" smtClean="0"/>
              <a:t> </a:t>
            </a:r>
            <a:r>
              <a:rPr lang="en-US" dirty="0" err="1"/>
              <a:t>Những</a:t>
            </a:r>
            <a:r>
              <a:rPr lang="en-US" dirty="0"/>
              <a:t> </a:t>
            </a:r>
            <a:r>
              <a:rPr lang="en-US" dirty="0" err="1"/>
              <a:t>đám</a:t>
            </a:r>
            <a:r>
              <a:rPr lang="en-US" dirty="0"/>
              <a:t> </a:t>
            </a:r>
            <a:r>
              <a:rPr lang="en-US" dirty="0" err="1"/>
              <a:t>mây</a:t>
            </a:r>
            <a:r>
              <a:rPr lang="en-US" dirty="0"/>
              <a:t> </a:t>
            </a:r>
            <a:r>
              <a:rPr lang="en-US" dirty="0" err="1"/>
              <a:t>óng</a:t>
            </a:r>
            <a:r>
              <a:rPr lang="en-US" dirty="0"/>
              <a:t> </a:t>
            </a:r>
            <a:r>
              <a:rPr lang="en-US" dirty="0" err="1"/>
              <a:t>ánh</a:t>
            </a:r>
            <a:r>
              <a:rPr lang="en-US" dirty="0"/>
              <a:t> </a:t>
            </a:r>
            <a:r>
              <a:rPr lang="en-US" dirty="0" err="1"/>
              <a:t>là</a:t>
            </a:r>
            <a:r>
              <a:rPr lang="en-US" dirty="0"/>
              <a:t> </a:t>
            </a:r>
            <a:r>
              <a:rPr lang="en-US" dirty="0" err="1"/>
              <a:t>hiện</a:t>
            </a:r>
            <a:r>
              <a:rPr lang="en-US" dirty="0"/>
              <a:t> </a:t>
            </a:r>
            <a:r>
              <a:rPr lang="en-US" dirty="0" err="1"/>
              <a:t>tượng</a:t>
            </a:r>
            <a:r>
              <a:rPr lang="en-US" dirty="0"/>
              <a:t> </a:t>
            </a:r>
            <a:r>
              <a:rPr lang="en-US" dirty="0" err="1"/>
              <a:t>nhiễu</a:t>
            </a:r>
            <a:r>
              <a:rPr lang="en-US" dirty="0"/>
              <a:t> </a:t>
            </a:r>
            <a:r>
              <a:rPr lang="en-US" dirty="0" err="1"/>
              <a:t>xạ</a:t>
            </a:r>
            <a:r>
              <a:rPr lang="en-US" dirty="0"/>
              <a:t> </a:t>
            </a:r>
            <a:r>
              <a:rPr lang="en-US" dirty="0" err="1"/>
              <a:t>gây</a:t>
            </a:r>
            <a:r>
              <a:rPr lang="en-US" dirty="0"/>
              <a:t> </a:t>
            </a:r>
            <a:r>
              <a:rPr lang="en-US" dirty="0" err="1"/>
              <a:t>ra</a:t>
            </a:r>
            <a:r>
              <a:rPr lang="en-US" dirty="0"/>
              <a:t> </a:t>
            </a:r>
            <a:r>
              <a:rPr lang="en-US" dirty="0" err="1"/>
              <a:t>bởi</a:t>
            </a:r>
            <a:r>
              <a:rPr lang="en-US" dirty="0"/>
              <a:t> </a:t>
            </a:r>
            <a:r>
              <a:rPr lang="en-US" dirty="0" err="1"/>
              <a:t>những</a:t>
            </a:r>
            <a:r>
              <a:rPr lang="en-US" dirty="0"/>
              <a:t> </a:t>
            </a:r>
            <a:r>
              <a:rPr lang="en-US" dirty="0" err="1"/>
              <a:t>giọt</a:t>
            </a:r>
            <a:r>
              <a:rPr lang="en-US" dirty="0"/>
              <a:t> </a:t>
            </a:r>
            <a:r>
              <a:rPr lang="en-US" dirty="0" err="1"/>
              <a:t>nước</a:t>
            </a:r>
            <a:r>
              <a:rPr lang="en-US" dirty="0"/>
              <a:t> </a:t>
            </a:r>
            <a:r>
              <a:rPr lang="en-US" dirty="0" err="1"/>
              <a:t>nhỏ</a:t>
            </a:r>
            <a:r>
              <a:rPr lang="en-US" dirty="0"/>
              <a:t> </a:t>
            </a:r>
            <a:r>
              <a:rPr lang="en-US" dirty="0" err="1"/>
              <a:t>hoặc</a:t>
            </a:r>
            <a:r>
              <a:rPr lang="en-US" dirty="0"/>
              <a:t> </a:t>
            </a:r>
            <a:r>
              <a:rPr lang="en-US" dirty="0" err="1"/>
              <a:t>những</a:t>
            </a:r>
            <a:r>
              <a:rPr lang="en-US" dirty="0"/>
              <a:t> </a:t>
            </a:r>
            <a:r>
              <a:rPr lang="en-US" dirty="0" err="1"/>
              <a:t>tinh</a:t>
            </a:r>
            <a:r>
              <a:rPr lang="en-US" dirty="0"/>
              <a:t> </a:t>
            </a:r>
            <a:r>
              <a:rPr lang="en-US" dirty="0" err="1" smtClean="0"/>
              <a:t>thể</a:t>
            </a:r>
            <a:r>
              <a:rPr lang="en-US" dirty="0" smtClean="0"/>
              <a:t> </a:t>
            </a:r>
            <a:r>
              <a:rPr lang="en-US" dirty="0" err="1"/>
              <a:t>băng</a:t>
            </a:r>
            <a:r>
              <a:rPr lang="en-US" dirty="0"/>
              <a:t> </a:t>
            </a:r>
            <a:r>
              <a:rPr lang="en-US" dirty="0" err="1"/>
              <a:t>nhỏ</a:t>
            </a:r>
            <a:r>
              <a:rPr lang="en-US" dirty="0"/>
              <a:t> </a:t>
            </a:r>
            <a:r>
              <a:rPr lang="en-US" dirty="0" err="1"/>
              <a:t>phân</a:t>
            </a:r>
            <a:r>
              <a:rPr lang="en-US" dirty="0"/>
              <a:t> </a:t>
            </a:r>
            <a:r>
              <a:rPr lang="en-US" dirty="0" err="1"/>
              <a:t>tán</a:t>
            </a:r>
            <a:r>
              <a:rPr lang="en-US" dirty="0"/>
              <a:t> </a:t>
            </a:r>
            <a:r>
              <a:rPr lang="en-US" dirty="0" err="1"/>
              <a:t>ánh</a:t>
            </a:r>
            <a:r>
              <a:rPr lang="en-US" dirty="0"/>
              <a:t> </a:t>
            </a:r>
            <a:r>
              <a:rPr lang="en-US" dirty="0" err="1"/>
              <a:t>sáng</a:t>
            </a:r>
            <a:r>
              <a:rPr lang="en-US" dirty="0"/>
              <a:t> </a:t>
            </a:r>
            <a:r>
              <a:rPr lang="en-US" dirty="0" err="1"/>
              <a:t>riêng</a:t>
            </a:r>
            <a:r>
              <a:rPr lang="en-US" dirty="0"/>
              <a:t> </a:t>
            </a:r>
            <a:r>
              <a:rPr lang="en-US" dirty="0" err="1" smtClean="0"/>
              <a:t>lẻ</a:t>
            </a:r>
            <a:r>
              <a:rPr lang="en-US" dirty="0" smtClean="0"/>
              <a:t>. </a:t>
            </a:r>
            <a:endParaRPr lang="en-US" dirty="0"/>
          </a:p>
        </p:txBody>
      </p:sp>
    </p:spTree>
    <p:extLst>
      <p:ext uri="{BB962C8B-B14F-4D97-AF65-F5344CB8AC3E}">
        <p14:creationId xmlns:p14="http://schemas.microsoft.com/office/powerpoint/2010/main" val="3563341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76400" y="228600"/>
            <a:ext cx="6019800" cy="4419600"/>
          </a:xfrm>
          <a:prstGeom prst="rect">
            <a:avLst/>
          </a:prstGeom>
        </p:spPr>
      </p:pic>
      <p:sp>
        <p:nvSpPr>
          <p:cNvPr id="5" name="TextBox 4"/>
          <p:cNvSpPr txBox="1"/>
          <p:nvPr/>
        </p:nvSpPr>
        <p:spPr>
          <a:xfrm>
            <a:off x="0" y="4724400"/>
            <a:ext cx="9144000" cy="2031325"/>
          </a:xfrm>
          <a:prstGeom prst="rect">
            <a:avLst/>
          </a:prstGeom>
          <a:noFill/>
        </p:spPr>
        <p:txBody>
          <a:bodyPr wrap="square" rtlCol="0">
            <a:spAutoFit/>
          </a:bodyPr>
          <a:lstStyle/>
          <a:p>
            <a:r>
              <a:rPr lang="en-US" dirty="0" smtClean="0"/>
              <a:t> </a:t>
            </a:r>
            <a:r>
              <a:rPr lang="en-US" dirty="0" err="1"/>
              <a:t>C</a:t>
            </a:r>
            <a:r>
              <a:rPr lang="en-US" dirty="0" err="1" smtClean="0"/>
              <a:t>ầu</a:t>
            </a:r>
            <a:r>
              <a:rPr lang="en-US" dirty="0" smtClean="0"/>
              <a:t> </a:t>
            </a:r>
            <a:r>
              <a:rPr lang="en-US" dirty="0" err="1"/>
              <a:t>vồng</a:t>
            </a:r>
            <a:r>
              <a:rPr lang="en-US" dirty="0"/>
              <a:t> </a:t>
            </a:r>
            <a:r>
              <a:rPr lang="en-US" dirty="0" err="1"/>
              <a:t>lửa</a:t>
            </a:r>
            <a:r>
              <a:rPr lang="en-US" dirty="0"/>
              <a:t> </a:t>
            </a:r>
            <a:r>
              <a:rPr lang="en-US" dirty="0" err="1"/>
              <a:t>được</a:t>
            </a:r>
            <a:r>
              <a:rPr lang="en-US" dirty="0"/>
              <a:t> </a:t>
            </a:r>
            <a:r>
              <a:rPr lang="en-US" dirty="0" err="1"/>
              <a:t>cơ</a:t>
            </a:r>
            <a:r>
              <a:rPr lang="en-US" dirty="0"/>
              <a:t> </a:t>
            </a:r>
            <a:r>
              <a:rPr lang="en-US" dirty="0" err="1"/>
              <a:t>quan</a:t>
            </a:r>
            <a:r>
              <a:rPr lang="en-US" dirty="0"/>
              <a:t> </a:t>
            </a:r>
            <a:r>
              <a:rPr lang="en-US" dirty="0" err="1"/>
              <a:t>hàng</a:t>
            </a:r>
            <a:r>
              <a:rPr lang="en-US" dirty="0"/>
              <a:t> </a:t>
            </a:r>
            <a:r>
              <a:rPr lang="en-US" dirty="0" err="1"/>
              <a:t>không</a:t>
            </a:r>
            <a:r>
              <a:rPr lang="en-US" dirty="0"/>
              <a:t> </a:t>
            </a:r>
            <a:r>
              <a:rPr lang="en-US" dirty="0" err="1"/>
              <a:t>vũ</a:t>
            </a:r>
            <a:r>
              <a:rPr lang="en-US" dirty="0"/>
              <a:t> </a:t>
            </a:r>
            <a:r>
              <a:rPr lang="en-US" dirty="0" err="1"/>
              <a:t>trụ</a:t>
            </a:r>
            <a:r>
              <a:rPr lang="en-US" dirty="0"/>
              <a:t> </a:t>
            </a:r>
            <a:r>
              <a:rPr lang="en-US" dirty="0" err="1"/>
              <a:t>Mỹ</a:t>
            </a:r>
            <a:r>
              <a:rPr lang="en-US" dirty="0"/>
              <a:t> (NASA) </a:t>
            </a:r>
            <a:r>
              <a:rPr lang="en-US" dirty="0" err="1"/>
              <a:t>gọi</a:t>
            </a:r>
            <a:r>
              <a:rPr lang="en-US" dirty="0"/>
              <a:t> </a:t>
            </a:r>
            <a:r>
              <a:rPr lang="en-US" dirty="0" err="1"/>
              <a:t>là</a:t>
            </a:r>
            <a:r>
              <a:rPr lang="en-US" dirty="0"/>
              <a:t> </a:t>
            </a:r>
            <a:r>
              <a:rPr lang="en-US" dirty="0" err="1"/>
              <a:t>mây</a:t>
            </a:r>
            <a:r>
              <a:rPr lang="en-US" dirty="0"/>
              <a:t> </a:t>
            </a:r>
            <a:r>
              <a:rPr lang="en-US" dirty="0" err="1"/>
              <a:t>ngũ</a:t>
            </a:r>
            <a:r>
              <a:rPr lang="en-US" dirty="0"/>
              <a:t> </a:t>
            </a:r>
            <a:r>
              <a:rPr lang="en-US" dirty="0" err="1"/>
              <a:t>sắc</a:t>
            </a:r>
            <a:r>
              <a:rPr lang="en-US" dirty="0"/>
              <a:t>. </a:t>
            </a:r>
            <a:r>
              <a:rPr lang="en-US" dirty="0" err="1" smtClean="0"/>
              <a:t>Họ</a:t>
            </a:r>
            <a:r>
              <a:rPr lang="en-US" dirty="0" smtClean="0"/>
              <a:t> </a:t>
            </a:r>
            <a:r>
              <a:rPr lang="en-US" dirty="0" err="1"/>
              <a:t>cho</a:t>
            </a:r>
            <a:r>
              <a:rPr lang="en-US" dirty="0"/>
              <a:t> </a:t>
            </a:r>
            <a:r>
              <a:rPr lang="en-US" dirty="0" err="1"/>
              <a:t>rằng</a:t>
            </a:r>
            <a:r>
              <a:rPr lang="en-US" dirty="0"/>
              <a:t> </a:t>
            </a:r>
            <a:r>
              <a:rPr lang="en-US" dirty="0" err="1"/>
              <a:t>hiện</a:t>
            </a:r>
            <a:r>
              <a:rPr lang="en-US" dirty="0"/>
              <a:t> </a:t>
            </a:r>
            <a:r>
              <a:rPr lang="en-US" dirty="0" err="1"/>
              <a:t>tượng</a:t>
            </a:r>
            <a:r>
              <a:rPr lang="en-US" dirty="0"/>
              <a:t> </a:t>
            </a:r>
            <a:r>
              <a:rPr lang="en-US" dirty="0" err="1"/>
              <a:t>này</a:t>
            </a:r>
            <a:r>
              <a:rPr lang="en-US" dirty="0"/>
              <a:t> </a:t>
            </a:r>
            <a:r>
              <a:rPr lang="en-US" dirty="0" err="1"/>
              <a:t>tương</a:t>
            </a:r>
            <a:r>
              <a:rPr lang="en-US" dirty="0"/>
              <a:t> </a:t>
            </a:r>
            <a:r>
              <a:rPr lang="en-US" dirty="0" err="1"/>
              <a:t>đối</a:t>
            </a:r>
            <a:r>
              <a:rPr lang="en-US" dirty="0"/>
              <a:t> </a:t>
            </a:r>
            <a:r>
              <a:rPr lang="en-US" dirty="0" err="1"/>
              <a:t>hiếm</a:t>
            </a:r>
            <a:r>
              <a:rPr lang="en-US" dirty="0"/>
              <a:t>, </a:t>
            </a:r>
            <a:r>
              <a:rPr lang="en-US" dirty="0" err="1"/>
              <a:t>chỉ</a:t>
            </a:r>
            <a:r>
              <a:rPr lang="en-US" dirty="0"/>
              <a:t> </a:t>
            </a:r>
            <a:r>
              <a:rPr lang="en-US" dirty="0" err="1"/>
              <a:t>xảy</a:t>
            </a:r>
            <a:r>
              <a:rPr lang="en-US" dirty="0"/>
              <a:t> </a:t>
            </a:r>
            <a:r>
              <a:rPr lang="en-US" dirty="0" err="1"/>
              <a:t>ra</a:t>
            </a:r>
            <a:r>
              <a:rPr lang="en-US" dirty="0"/>
              <a:t> </a:t>
            </a:r>
            <a:r>
              <a:rPr lang="en-US" dirty="0" err="1"/>
              <a:t>khi</a:t>
            </a:r>
            <a:r>
              <a:rPr lang="en-US" dirty="0"/>
              <a:t> </a:t>
            </a:r>
            <a:r>
              <a:rPr lang="en-US" dirty="0" err="1"/>
              <a:t>các</a:t>
            </a:r>
            <a:r>
              <a:rPr lang="en-US" dirty="0"/>
              <a:t> </a:t>
            </a:r>
            <a:r>
              <a:rPr lang="en-US" dirty="0" err="1"/>
              <a:t>đám</a:t>
            </a:r>
            <a:r>
              <a:rPr lang="en-US" dirty="0"/>
              <a:t> </a:t>
            </a:r>
            <a:r>
              <a:rPr lang="en-US" dirty="0" err="1"/>
              <a:t>mây</a:t>
            </a:r>
            <a:r>
              <a:rPr lang="en-US" dirty="0"/>
              <a:t> </a:t>
            </a:r>
            <a:r>
              <a:rPr lang="en-US" dirty="0" err="1"/>
              <a:t>mang</a:t>
            </a:r>
            <a:r>
              <a:rPr lang="en-US" dirty="0"/>
              <a:t> </a:t>
            </a:r>
            <a:r>
              <a:rPr lang="en-US" dirty="0" err="1"/>
              <a:t>nhiều</a:t>
            </a:r>
            <a:r>
              <a:rPr lang="en-US" dirty="0"/>
              <a:t> </a:t>
            </a:r>
            <a:r>
              <a:rPr lang="en-US" dirty="0" err="1"/>
              <a:t>giọt</a:t>
            </a:r>
            <a:r>
              <a:rPr lang="en-US" dirty="0"/>
              <a:t> </a:t>
            </a:r>
            <a:r>
              <a:rPr lang="en-US" dirty="0" err="1"/>
              <a:t>nước</a:t>
            </a:r>
            <a:r>
              <a:rPr lang="en-US" dirty="0"/>
              <a:t> </a:t>
            </a:r>
            <a:r>
              <a:rPr lang="en-US" dirty="0" err="1"/>
              <a:t>có</a:t>
            </a:r>
            <a:r>
              <a:rPr lang="en-US" dirty="0"/>
              <a:t> </a:t>
            </a:r>
            <a:r>
              <a:rPr lang="en-US" dirty="0" err="1"/>
              <a:t>kích</a:t>
            </a:r>
            <a:r>
              <a:rPr lang="en-US" dirty="0"/>
              <a:t> </a:t>
            </a:r>
            <a:r>
              <a:rPr lang="en-US" dirty="0" err="1"/>
              <a:t>thước</a:t>
            </a:r>
            <a:r>
              <a:rPr lang="en-US" dirty="0"/>
              <a:t> </a:t>
            </a:r>
            <a:r>
              <a:rPr lang="en-US" dirty="0" err="1"/>
              <a:t>gần</a:t>
            </a:r>
            <a:r>
              <a:rPr lang="en-US" dirty="0"/>
              <a:t> </a:t>
            </a:r>
            <a:r>
              <a:rPr lang="en-US" dirty="0" err="1"/>
              <a:t>như</a:t>
            </a:r>
            <a:r>
              <a:rPr lang="en-US" dirty="0"/>
              <a:t> </a:t>
            </a:r>
            <a:r>
              <a:rPr lang="en-US" dirty="0" err="1"/>
              <a:t>đồng</a:t>
            </a:r>
            <a:r>
              <a:rPr lang="en-US" dirty="0"/>
              <a:t> </a:t>
            </a:r>
            <a:r>
              <a:rPr lang="en-US" dirty="0" err="1"/>
              <a:t>nhất</a:t>
            </a:r>
            <a:r>
              <a:rPr lang="en-US" dirty="0"/>
              <a:t>. </a:t>
            </a:r>
            <a:r>
              <a:rPr lang="en-US" dirty="0" err="1"/>
              <a:t>Những</a:t>
            </a:r>
            <a:r>
              <a:rPr lang="en-US" dirty="0"/>
              <a:t> </a:t>
            </a:r>
            <a:r>
              <a:rPr lang="en-US" dirty="0" err="1"/>
              <a:t>đám</a:t>
            </a:r>
            <a:r>
              <a:rPr lang="en-US" dirty="0"/>
              <a:t> </a:t>
            </a:r>
            <a:r>
              <a:rPr lang="en-US" dirty="0" err="1"/>
              <a:t>mây</a:t>
            </a:r>
            <a:r>
              <a:rPr lang="en-US" dirty="0"/>
              <a:t> </a:t>
            </a:r>
            <a:r>
              <a:rPr lang="en-US" dirty="0" err="1"/>
              <a:t>này</a:t>
            </a:r>
            <a:r>
              <a:rPr lang="en-US" dirty="0"/>
              <a:t> </a:t>
            </a:r>
            <a:r>
              <a:rPr lang="en-US" dirty="0" err="1"/>
              <a:t>làm</a:t>
            </a:r>
            <a:r>
              <a:rPr lang="en-US" dirty="0"/>
              <a:t> </a:t>
            </a:r>
            <a:r>
              <a:rPr lang="en-US" dirty="0" err="1"/>
              <a:t>nhiễu</a:t>
            </a:r>
            <a:r>
              <a:rPr lang="en-US" dirty="0"/>
              <a:t> </a:t>
            </a:r>
            <a:r>
              <a:rPr lang="en-US" dirty="0" err="1"/>
              <a:t>xạ</a:t>
            </a:r>
            <a:r>
              <a:rPr lang="en-US" dirty="0"/>
              <a:t> </a:t>
            </a:r>
            <a:r>
              <a:rPr lang="en-US" dirty="0" err="1" smtClean="0"/>
              <a:t>ánh</a:t>
            </a:r>
            <a:r>
              <a:rPr lang="en-US" dirty="0" smtClean="0"/>
              <a:t> </a:t>
            </a:r>
            <a:r>
              <a:rPr lang="en-US" dirty="0" err="1"/>
              <a:t>sáng</a:t>
            </a:r>
            <a:r>
              <a:rPr lang="en-US" dirty="0"/>
              <a:t> </a:t>
            </a:r>
            <a:r>
              <a:rPr lang="en-US" dirty="0" err="1"/>
              <a:t>theo</a:t>
            </a:r>
            <a:r>
              <a:rPr lang="en-US" dirty="0"/>
              <a:t> </a:t>
            </a:r>
            <a:r>
              <a:rPr lang="en-US" dirty="0" err="1"/>
              <a:t>một</a:t>
            </a:r>
            <a:r>
              <a:rPr lang="en-US" dirty="0"/>
              <a:t> </a:t>
            </a:r>
            <a:r>
              <a:rPr lang="en-US" dirty="0" err="1"/>
              <a:t>cách</a:t>
            </a:r>
            <a:r>
              <a:rPr lang="en-US" dirty="0"/>
              <a:t> </a:t>
            </a:r>
            <a:r>
              <a:rPr lang="en-US" dirty="0" err="1"/>
              <a:t>giống</a:t>
            </a:r>
            <a:r>
              <a:rPr lang="en-US" dirty="0"/>
              <a:t> </a:t>
            </a:r>
            <a:r>
              <a:rPr lang="en-US" dirty="0" err="1"/>
              <a:t>nhau</a:t>
            </a:r>
            <a:r>
              <a:rPr lang="en-US" dirty="0"/>
              <a:t>, </a:t>
            </a:r>
            <a:r>
              <a:rPr lang="en-US" dirty="0" err="1"/>
              <a:t>khiến</a:t>
            </a:r>
            <a:r>
              <a:rPr lang="en-US" dirty="0"/>
              <a:t> </a:t>
            </a:r>
            <a:r>
              <a:rPr lang="en-US" dirty="0" err="1"/>
              <a:t>ánh</a:t>
            </a:r>
            <a:r>
              <a:rPr lang="en-US" dirty="0"/>
              <a:t> </a:t>
            </a:r>
            <a:r>
              <a:rPr lang="en-US" dirty="0" err="1"/>
              <a:t>sáng</a:t>
            </a:r>
            <a:r>
              <a:rPr lang="en-US" dirty="0"/>
              <a:t> </a:t>
            </a:r>
            <a:r>
              <a:rPr lang="en-US" dirty="0" err="1"/>
              <a:t>chiếu</a:t>
            </a:r>
            <a:r>
              <a:rPr lang="en-US" dirty="0"/>
              <a:t> </a:t>
            </a:r>
            <a:r>
              <a:rPr lang="en-US" dirty="0" err="1"/>
              <a:t>theo</a:t>
            </a:r>
            <a:r>
              <a:rPr lang="en-US" dirty="0"/>
              <a:t> </a:t>
            </a:r>
            <a:r>
              <a:rPr lang="en-US" dirty="0" err="1"/>
              <a:t>các</a:t>
            </a:r>
            <a:r>
              <a:rPr lang="en-US" dirty="0"/>
              <a:t> </a:t>
            </a:r>
            <a:r>
              <a:rPr lang="en-US" dirty="0" err="1"/>
              <a:t>bước</a:t>
            </a:r>
            <a:r>
              <a:rPr lang="en-US" dirty="0"/>
              <a:t> </a:t>
            </a:r>
            <a:r>
              <a:rPr lang="en-US" dirty="0" err="1"/>
              <a:t>sóng</a:t>
            </a:r>
            <a:r>
              <a:rPr lang="en-US" dirty="0"/>
              <a:t>, </a:t>
            </a:r>
            <a:r>
              <a:rPr lang="en-US" dirty="0" err="1"/>
              <a:t>hoặc</a:t>
            </a:r>
            <a:r>
              <a:rPr lang="en-US" dirty="0"/>
              <a:t> </a:t>
            </a:r>
            <a:r>
              <a:rPr lang="en-US" dirty="0" err="1"/>
              <a:t>màu</a:t>
            </a:r>
            <a:r>
              <a:rPr lang="en-US" dirty="0"/>
              <a:t> </a:t>
            </a:r>
            <a:r>
              <a:rPr lang="en-US" dirty="0" err="1"/>
              <a:t>sắc</a:t>
            </a:r>
            <a:r>
              <a:rPr lang="en-US" dirty="0"/>
              <a:t> </a:t>
            </a:r>
            <a:r>
              <a:rPr lang="en-US" dirty="0" err="1"/>
              <a:t>khác</a:t>
            </a:r>
            <a:r>
              <a:rPr lang="en-US" dirty="0"/>
              <a:t> </a:t>
            </a:r>
            <a:r>
              <a:rPr lang="en-US" dirty="0" err="1"/>
              <a:t>nhau</a:t>
            </a:r>
            <a:r>
              <a:rPr lang="en-US" dirty="0"/>
              <a:t>. </a:t>
            </a:r>
            <a:r>
              <a:rPr lang="en-US" dirty="0" err="1"/>
              <a:t>Vì</a:t>
            </a:r>
            <a:r>
              <a:rPr lang="en-US" dirty="0"/>
              <a:t> </a:t>
            </a:r>
            <a:r>
              <a:rPr lang="en-US" dirty="0" err="1"/>
              <a:t>thế</a:t>
            </a:r>
            <a:r>
              <a:rPr lang="en-US" dirty="0"/>
              <a:t>, </a:t>
            </a:r>
            <a:r>
              <a:rPr lang="en-US" dirty="0" err="1"/>
              <a:t>mây</a:t>
            </a:r>
            <a:r>
              <a:rPr lang="en-US" dirty="0"/>
              <a:t> </a:t>
            </a:r>
            <a:r>
              <a:rPr lang="en-US" dirty="0" err="1"/>
              <a:t>ngũ</a:t>
            </a:r>
            <a:r>
              <a:rPr lang="en-US" dirty="0"/>
              <a:t> </a:t>
            </a:r>
            <a:r>
              <a:rPr lang="en-US" dirty="0" err="1"/>
              <a:t>sắc</a:t>
            </a:r>
            <a:r>
              <a:rPr lang="en-US" dirty="0"/>
              <a:t> </a:t>
            </a:r>
            <a:r>
              <a:rPr lang="en-US" dirty="0" err="1"/>
              <a:t>có</a:t>
            </a:r>
            <a:r>
              <a:rPr lang="en-US" dirty="0"/>
              <a:t> </a:t>
            </a:r>
            <a:r>
              <a:rPr lang="en-US" dirty="0" err="1"/>
              <a:t>màu</a:t>
            </a:r>
            <a:r>
              <a:rPr lang="en-US" dirty="0"/>
              <a:t> </a:t>
            </a:r>
            <a:r>
              <a:rPr lang="en-US" dirty="0" err="1"/>
              <a:t>giống</a:t>
            </a:r>
            <a:r>
              <a:rPr lang="en-US" dirty="0"/>
              <a:t> </a:t>
            </a:r>
            <a:r>
              <a:rPr lang="en-US" dirty="0" err="1"/>
              <a:t>cầu</a:t>
            </a:r>
            <a:r>
              <a:rPr lang="en-US" dirty="0"/>
              <a:t> </a:t>
            </a:r>
            <a:r>
              <a:rPr lang="en-US" dirty="0" err="1"/>
              <a:t>vồng</a:t>
            </a:r>
            <a:r>
              <a:rPr lang="en-US" dirty="0"/>
              <a:t> - </a:t>
            </a:r>
            <a:r>
              <a:rPr lang="en-US" dirty="0" err="1"/>
              <a:t>tạo</a:t>
            </a:r>
            <a:r>
              <a:rPr lang="en-US" dirty="0"/>
              <a:t> </a:t>
            </a:r>
            <a:r>
              <a:rPr lang="en-US" dirty="0" err="1"/>
              <a:t>nên</a:t>
            </a:r>
            <a:r>
              <a:rPr lang="en-US" dirty="0"/>
              <a:t> </a:t>
            </a:r>
            <a:r>
              <a:rPr lang="en-US" dirty="0" err="1"/>
              <a:t>bởi</a:t>
            </a:r>
            <a:r>
              <a:rPr lang="en-US" dirty="0"/>
              <a:t> </a:t>
            </a:r>
            <a:r>
              <a:rPr lang="en-US" dirty="0" err="1"/>
              <a:t>hiện</a:t>
            </a:r>
            <a:r>
              <a:rPr lang="en-US" dirty="0"/>
              <a:t> </a:t>
            </a:r>
            <a:r>
              <a:rPr lang="en-US" dirty="0" err="1"/>
              <a:t>tượng</a:t>
            </a:r>
            <a:r>
              <a:rPr lang="en-US" dirty="0"/>
              <a:t> </a:t>
            </a:r>
            <a:r>
              <a:rPr lang="en-US" dirty="0" err="1"/>
              <a:t>nhiễu</a:t>
            </a:r>
            <a:r>
              <a:rPr lang="en-US" dirty="0"/>
              <a:t> </a:t>
            </a:r>
            <a:r>
              <a:rPr lang="en-US" dirty="0" err="1"/>
              <a:t>xạ</a:t>
            </a:r>
            <a:r>
              <a:rPr lang="en-US" dirty="0"/>
              <a:t>, </a:t>
            </a:r>
            <a:r>
              <a:rPr lang="en-US" dirty="0" err="1"/>
              <a:t>và</a:t>
            </a:r>
            <a:r>
              <a:rPr lang="en-US" dirty="0"/>
              <a:t> </a:t>
            </a:r>
            <a:r>
              <a:rPr lang="en-US" dirty="0" err="1"/>
              <a:t>cũng</a:t>
            </a:r>
            <a:r>
              <a:rPr lang="en-US" dirty="0"/>
              <a:t> </a:t>
            </a:r>
            <a:r>
              <a:rPr lang="en-US" dirty="0" err="1"/>
              <a:t>tạo</a:t>
            </a:r>
            <a:r>
              <a:rPr lang="en-US" dirty="0"/>
              <a:t> </a:t>
            </a:r>
            <a:r>
              <a:rPr lang="en-US" dirty="0" err="1"/>
              <a:t>ra</a:t>
            </a:r>
            <a:r>
              <a:rPr lang="en-US" dirty="0"/>
              <a:t> </a:t>
            </a:r>
            <a:r>
              <a:rPr lang="en-US" dirty="0" err="1"/>
              <a:t>dải</a:t>
            </a:r>
            <a:r>
              <a:rPr lang="en-US" dirty="0"/>
              <a:t> </a:t>
            </a:r>
            <a:r>
              <a:rPr lang="en-US" dirty="0" err="1"/>
              <a:t>màu</a:t>
            </a:r>
            <a:r>
              <a:rPr lang="en-US" dirty="0"/>
              <a:t> </a:t>
            </a:r>
            <a:r>
              <a:rPr lang="en-US" dirty="0" err="1"/>
              <a:t>đa</a:t>
            </a:r>
            <a:r>
              <a:rPr lang="en-US" dirty="0"/>
              <a:t> </a:t>
            </a:r>
            <a:r>
              <a:rPr lang="en-US" dirty="0" err="1"/>
              <a:t>dạng</a:t>
            </a:r>
            <a:r>
              <a:rPr lang="en-US" dirty="0"/>
              <a:t>, </a:t>
            </a:r>
            <a:r>
              <a:rPr lang="en-US" dirty="0" err="1"/>
              <a:t>gồm</a:t>
            </a:r>
            <a:r>
              <a:rPr lang="en-US" dirty="0"/>
              <a:t> </a:t>
            </a:r>
            <a:r>
              <a:rPr lang="en-US" dirty="0" err="1"/>
              <a:t>xanh</a:t>
            </a:r>
            <a:r>
              <a:rPr lang="en-US" dirty="0"/>
              <a:t> da </a:t>
            </a:r>
            <a:r>
              <a:rPr lang="en-US" dirty="0" err="1"/>
              <a:t>trời</a:t>
            </a:r>
            <a:r>
              <a:rPr lang="en-US" dirty="0"/>
              <a:t>, </a:t>
            </a:r>
            <a:r>
              <a:rPr lang="en-US" dirty="0" err="1"/>
              <a:t>xanh</a:t>
            </a:r>
            <a:r>
              <a:rPr lang="en-US" dirty="0"/>
              <a:t> </a:t>
            </a:r>
            <a:r>
              <a:rPr lang="en-US" dirty="0" err="1"/>
              <a:t>lá</a:t>
            </a:r>
            <a:r>
              <a:rPr lang="en-US" dirty="0"/>
              <a:t> </a:t>
            </a:r>
            <a:r>
              <a:rPr lang="en-US" dirty="0" err="1"/>
              <a:t>cây</a:t>
            </a:r>
            <a:r>
              <a:rPr lang="en-US" dirty="0"/>
              <a:t>, </a:t>
            </a:r>
            <a:r>
              <a:rPr lang="en-US" dirty="0" err="1"/>
              <a:t>đỏ</a:t>
            </a:r>
            <a:r>
              <a:rPr lang="en-US" dirty="0"/>
              <a:t>, </a:t>
            </a:r>
            <a:r>
              <a:rPr lang="en-US" dirty="0" err="1"/>
              <a:t>tía</a:t>
            </a:r>
            <a:r>
              <a:rPr lang="en-US" dirty="0"/>
              <a:t> </a:t>
            </a:r>
            <a:r>
              <a:rPr lang="en-US" dirty="0" err="1"/>
              <a:t>và</a:t>
            </a:r>
            <a:r>
              <a:rPr lang="en-US" dirty="0"/>
              <a:t> </a:t>
            </a:r>
            <a:r>
              <a:rPr lang="en-US" dirty="0" err="1"/>
              <a:t>xanh</a:t>
            </a:r>
            <a:r>
              <a:rPr lang="en-US" dirty="0"/>
              <a:t>.</a:t>
            </a:r>
          </a:p>
          <a:p>
            <a:endParaRPr lang="en-US" dirty="0"/>
          </a:p>
        </p:txBody>
      </p:sp>
    </p:spTree>
    <p:extLst>
      <p:ext uri="{BB962C8B-B14F-4D97-AF65-F5344CB8AC3E}">
        <p14:creationId xmlns:p14="http://schemas.microsoft.com/office/powerpoint/2010/main" val="1451650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6858000" cy="461665"/>
          </a:xfrm>
          <a:prstGeom prst="rect">
            <a:avLst/>
          </a:prstGeom>
        </p:spPr>
        <p:txBody>
          <a:bodyPr wrap="square">
            <a:spAutoFit/>
          </a:bodyPr>
          <a:lstStyle/>
          <a:p>
            <a:r>
              <a:rPr lang="en-US" sz="2400" b="1" dirty="0" smtClean="0">
                <a:solidFill>
                  <a:schemeClr val="hlink"/>
                </a:solidFill>
                <a:latin typeface="Times New Roman" pitchFamily="18" charset="0"/>
              </a:rPr>
              <a:t>I. </a:t>
            </a:r>
            <a:r>
              <a:rPr lang="en-US" sz="2400" b="1" dirty="0" err="1" smtClean="0">
                <a:solidFill>
                  <a:schemeClr val="hlink"/>
                </a:solidFill>
                <a:latin typeface="Times New Roman" pitchFamily="18" charset="0"/>
              </a:rPr>
              <a:t>Phương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pháp</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đới</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cầu</a:t>
            </a:r>
            <a:r>
              <a:rPr lang="en-US" sz="2400" b="1" dirty="0" smtClean="0">
                <a:solidFill>
                  <a:schemeClr val="hlink"/>
                </a:solidFill>
                <a:latin typeface="Times New Roman" pitchFamily="18" charset="0"/>
              </a:rPr>
              <a:t> Fresnel:</a:t>
            </a:r>
            <a:endParaRPr lang="en-US" b="1" dirty="0" smtClean="0">
              <a:solidFill>
                <a:schemeClr val="hlink"/>
              </a:solidFill>
              <a:latin typeface="Times New Roman" pitchFamily="18" charset="0"/>
            </a:endParaRPr>
          </a:p>
        </p:txBody>
      </p:sp>
      <p:sp>
        <p:nvSpPr>
          <p:cNvPr id="3" name="Rectangle 2"/>
          <p:cNvSpPr/>
          <p:nvPr/>
        </p:nvSpPr>
        <p:spPr>
          <a:xfrm>
            <a:off x="76200" y="1654076"/>
            <a:ext cx="4724400" cy="1200329"/>
          </a:xfrm>
          <a:prstGeom prst="rect">
            <a:avLst/>
          </a:prstGeom>
        </p:spPr>
        <p:txBody>
          <a:bodyPr wrap="square">
            <a:spAutoFit/>
          </a:bodyPr>
          <a:lstStyle/>
          <a:p>
            <a:pPr algn="just"/>
            <a:r>
              <a:rPr lang="vi-VN" sz="2400" dirty="0" smtClean="0">
                <a:latin typeface="+mj-lt"/>
              </a:rPr>
              <a:t>Xét nguồn sáng điểm S phát ánh sáng đơn </a:t>
            </a:r>
            <a:r>
              <a:rPr lang="vi-VN" sz="2400" smtClean="0">
                <a:latin typeface="+mj-lt"/>
              </a:rPr>
              <a:t>sắc </a:t>
            </a:r>
            <a:r>
              <a:rPr lang="en-US" sz="2400" smtClean="0">
                <a:latin typeface="Times" pitchFamily="18" charset="0"/>
              </a:rPr>
              <a:t>bước sóng </a:t>
            </a:r>
            <a:r>
              <a:rPr lang="el-GR" sz="2400" smtClean="0">
                <a:latin typeface="+mj-lt"/>
              </a:rPr>
              <a:t>λ</a:t>
            </a:r>
            <a:r>
              <a:rPr lang="en-US" sz="2400" smtClean="0">
                <a:latin typeface="Times" pitchFamily="18" charset="0"/>
              </a:rPr>
              <a:t> </a:t>
            </a:r>
            <a:r>
              <a:rPr lang="vi-VN" sz="2400" smtClean="0">
                <a:latin typeface="+mj-lt"/>
              </a:rPr>
              <a:t>và </a:t>
            </a:r>
            <a:r>
              <a:rPr lang="vi-VN" sz="2400" dirty="0" smtClean="0">
                <a:latin typeface="+mj-lt"/>
              </a:rPr>
              <a:t>điểm đ</a:t>
            </a:r>
            <a:r>
              <a:rPr lang="en-US" sz="2400" dirty="0">
                <a:latin typeface="+mj-lt"/>
              </a:rPr>
              <a:t>ư</a:t>
            </a:r>
            <a:r>
              <a:rPr lang="vi-VN" sz="2400" dirty="0" smtClean="0">
                <a:latin typeface="+mj-lt"/>
              </a:rPr>
              <a:t>ợc chiếu sáng M. </a:t>
            </a:r>
            <a:endParaRPr lang="en-US" sz="24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940373820"/>
              </p:ext>
            </p:extLst>
          </p:nvPr>
        </p:nvGraphicFramePr>
        <p:xfrm>
          <a:off x="1143000" y="4876800"/>
          <a:ext cx="3244645" cy="762000"/>
        </p:xfrm>
        <a:graphic>
          <a:graphicData uri="http://schemas.openxmlformats.org/presentationml/2006/ole">
            <mc:AlternateContent xmlns:mc="http://schemas.openxmlformats.org/markup-compatibility/2006">
              <mc:Choice xmlns:v="urn:schemas-microsoft-com:vml" Requires="v">
                <p:oleObj spid="_x0000_s23577" name="Equation" r:id="rId3" imgW="1676160" imgH="393480" progId="Equation.3">
                  <p:embed/>
                </p:oleObj>
              </mc:Choice>
              <mc:Fallback>
                <p:oleObj name="Equation" r:id="rId3" imgW="1676160" imgH="393480" progId="Equation.3">
                  <p:embed/>
                  <p:pic>
                    <p:nvPicPr>
                      <p:cNvPr id="0" name=""/>
                      <p:cNvPicPr/>
                      <p:nvPr/>
                    </p:nvPicPr>
                    <p:blipFill>
                      <a:blip r:embed="rId4"/>
                      <a:stretch>
                        <a:fillRect/>
                      </a:stretch>
                    </p:blipFill>
                    <p:spPr>
                      <a:xfrm>
                        <a:off x="1143000" y="4876800"/>
                        <a:ext cx="3244645" cy="762000"/>
                      </a:xfrm>
                      <a:prstGeom prst="rect">
                        <a:avLst/>
                      </a:prstGeom>
                    </p:spPr>
                  </p:pic>
                </p:oleObj>
              </mc:Fallback>
            </mc:AlternateContent>
          </a:graphicData>
        </a:graphic>
      </p:graphicFrame>
      <p:sp>
        <p:nvSpPr>
          <p:cNvPr id="8" name="TextBox 7"/>
          <p:cNvSpPr txBox="1"/>
          <p:nvPr/>
        </p:nvSpPr>
        <p:spPr>
          <a:xfrm>
            <a:off x="152400" y="5710535"/>
            <a:ext cx="85344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tâm</a:t>
            </a:r>
            <a:r>
              <a:rPr lang="en-US" sz="2400" dirty="0" smtClean="0">
                <a:latin typeface="Times New Roman" pitchFamily="18" charset="0"/>
                <a:cs typeface="Times New Roman" pitchFamily="18" charset="0"/>
              </a:rPr>
              <a:t> M </a:t>
            </a:r>
            <a:r>
              <a:rPr lang="en-US" sz="2400" dirty="0" err="1" smtClean="0">
                <a:latin typeface="Times New Roman" pitchFamily="18" charset="0"/>
                <a:cs typeface="Times New Roman" pitchFamily="18" charset="0"/>
              </a:rPr>
              <a:t>cắt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tâm</a:t>
            </a:r>
            <a:r>
              <a:rPr lang="en-US" sz="2400" dirty="0" smtClean="0">
                <a:latin typeface="Times New Roman" pitchFamily="18" charset="0"/>
                <a:cs typeface="Times New Roman" pitchFamily="18" charset="0"/>
              </a:rPr>
              <a:t> S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Fresnel.</a:t>
            </a:r>
            <a:endParaRPr lang="en-US" sz="2400" dirty="0">
              <a:latin typeface="Times New Roman" pitchFamily="18" charset="0"/>
              <a:cs typeface="Times New Roman" pitchFamily="18" charset="0"/>
            </a:endParaRPr>
          </a:p>
        </p:txBody>
      </p:sp>
      <p:sp>
        <p:nvSpPr>
          <p:cNvPr id="9" name="TextBox 8"/>
          <p:cNvSpPr txBox="1"/>
          <p:nvPr/>
        </p:nvSpPr>
        <p:spPr>
          <a:xfrm>
            <a:off x="76200" y="1147465"/>
            <a:ext cx="2209800" cy="461665"/>
          </a:xfrm>
          <a:prstGeom prst="rect">
            <a:avLst/>
          </a:prstGeom>
          <a:noFill/>
        </p:spPr>
        <p:txBody>
          <a:bodyPr wrap="square" rtlCol="0">
            <a:spAutoFit/>
          </a:bodyPr>
          <a:lstStyle/>
          <a:p>
            <a:r>
              <a:rPr lang="en-US" sz="2400" dirty="0" smtClean="0">
                <a:solidFill>
                  <a:srgbClr val="FF0000"/>
                </a:solidFill>
                <a:latin typeface="Times New Roman" pitchFamily="18" charset="0"/>
                <a:cs typeface="Times New Roman" pitchFamily="18" charset="0"/>
              </a:rPr>
              <a:t>1. </a:t>
            </a:r>
            <a:r>
              <a:rPr lang="en-US" sz="2400" dirty="0" err="1" smtClean="0">
                <a:solidFill>
                  <a:srgbClr val="FF0000"/>
                </a:solidFill>
                <a:latin typeface="Times New Roman" pitchFamily="18" charset="0"/>
                <a:cs typeface="Times New Roman" pitchFamily="18" charset="0"/>
              </a:rPr>
              <a:t>Định</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nghĩa</a:t>
            </a:r>
            <a:endParaRPr lang="en-US" sz="2400" dirty="0">
              <a:solidFill>
                <a:srgbClr val="FF0000"/>
              </a:solidFill>
              <a:latin typeface="Times New Roman" pitchFamily="18" charset="0"/>
              <a:cs typeface="Times New Roman" pitchFamily="18" charset="0"/>
            </a:endParaRPr>
          </a:p>
        </p:txBody>
      </p:sp>
      <p:sp>
        <p:nvSpPr>
          <p:cNvPr id="10" name="TextBox 9"/>
          <p:cNvSpPr txBox="1"/>
          <p:nvPr/>
        </p:nvSpPr>
        <p:spPr>
          <a:xfrm>
            <a:off x="76200" y="3893403"/>
            <a:ext cx="4800600" cy="830997"/>
          </a:xfrm>
          <a:prstGeom prst="rect">
            <a:avLst/>
          </a:prstGeom>
          <a:noFill/>
        </p:spPr>
        <p:txBody>
          <a:bodyPr wrap="square" rtlCol="0">
            <a:spAutoFit/>
          </a:bodyPr>
          <a:lstStyle/>
          <a:p>
            <a:pPr algn="just"/>
            <a:r>
              <a:rPr lang="en-US" sz="2400" dirty="0" smtClean="0">
                <a:latin typeface="+mj-lt"/>
              </a:rPr>
              <a:t>- </a:t>
            </a:r>
            <a:r>
              <a:rPr lang="vi-VN" sz="2400" dirty="0" smtClean="0">
                <a:latin typeface="+mj-lt"/>
              </a:rPr>
              <a:t>Lấy </a:t>
            </a:r>
            <a:r>
              <a:rPr lang="vi-VN" sz="2400" dirty="0">
                <a:latin typeface="+mj-lt"/>
              </a:rPr>
              <a:t>M làm tâm vẽ các mặt cầu </a:t>
            </a:r>
            <a:r>
              <a:rPr lang="en-US" sz="2400" dirty="0" err="1">
                <a:latin typeface="+mj-lt"/>
                <a:cs typeface="Times New Roman" pitchFamily="18" charset="0"/>
              </a:rPr>
              <a:t>có</a:t>
            </a:r>
            <a:r>
              <a:rPr lang="en-US" sz="2400" dirty="0">
                <a:latin typeface="+mj-lt"/>
                <a:cs typeface="Times New Roman" pitchFamily="18" charset="0"/>
              </a:rPr>
              <a:t> </a:t>
            </a:r>
            <a:r>
              <a:rPr lang="en-US" sz="2400" dirty="0" err="1">
                <a:latin typeface="+mj-lt"/>
                <a:cs typeface="Times New Roman" pitchFamily="18" charset="0"/>
              </a:rPr>
              <a:t>bán</a:t>
            </a:r>
            <a:r>
              <a:rPr lang="en-US" sz="2400" dirty="0">
                <a:latin typeface="+mj-lt"/>
                <a:cs typeface="Times New Roman" pitchFamily="18" charset="0"/>
              </a:rPr>
              <a:t> </a:t>
            </a:r>
            <a:r>
              <a:rPr lang="en-US" sz="2400" dirty="0" err="1">
                <a:latin typeface="+mj-lt"/>
                <a:cs typeface="Times New Roman" pitchFamily="18" charset="0"/>
              </a:rPr>
              <a:t>kính</a:t>
            </a:r>
            <a:r>
              <a:rPr lang="en-US" sz="2400" dirty="0">
                <a:latin typeface="+mj-lt"/>
                <a:cs typeface="Times New Roman" pitchFamily="18" charset="0"/>
              </a:rPr>
              <a:t> </a:t>
            </a:r>
            <a:r>
              <a:rPr lang="en-US" sz="2400" dirty="0" err="1">
                <a:latin typeface="+mj-lt"/>
                <a:cs typeface="Times New Roman" pitchFamily="18" charset="0"/>
              </a:rPr>
              <a:t>lần</a:t>
            </a:r>
            <a:r>
              <a:rPr lang="en-US" sz="2400" dirty="0">
                <a:latin typeface="+mj-lt"/>
                <a:cs typeface="Times New Roman" pitchFamily="18" charset="0"/>
              </a:rPr>
              <a:t> </a:t>
            </a:r>
            <a:r>
              <a:rPr lang="en-US" sz="2400" dirty="0" err="1">
                <a:latin typeface="+mj-lt"/>
                <a:cs typeface="Times New Roman" pitchFamily="18" charset="0"/>
              </a:rPr>
              <a:t>lượt</a:t>
            </a:r>
            <a:r>
              <a:rPr lang="en-US" sz="2400" dirty="0">
                <a:latin typeface="+mj-lt"/>
                <a:cs typeface="Times New Roman" pitchFamily="18" charset="0"/>
              </a:rPr>
              <a:t> </a:t>
            </a:r>
            <a:r>
              <a:rPr lang="en-US" sz="2400" dirty="0" err="1">
                <a:latin typeface="+mj-lt"/>
                <a:cs typeface="Times New Roman" pitchFamily="18" charset="0"/>
              </a:rPr>
              <a:t>là</a:t>
            </a:r>
            <a:endParaRPr lang="en-US" sz="2400" dirty="0">
              <a:latin typeface="+mj-lt"/>
              <a:cs typeface="Times New Roman" pitchFamily="18" charset="0"/>
            </a:endParaRPr>
          </a:p>
        </p:txBody>
      </p:sp>
      <p:sp>
        <p:nvSpPr>
          <p:cNvPr id="11" name="TextBox 10"/>
          <p:cNvSpPr txBox="1"/>
          <p:nvPr/>
        </p:nvSpPr>
        <p:spPr>
          <a:xfrm>
            <a:off x="76200" y="2762071"/>
            <a:ext cx="5105400" cy="1200329"/>
          </a:xfrm>
          <a:prstGeom prst="rect">
            <a:avLst/>
          </a:prstGeom>
          <a:noFill/>
        </p:spPr>
        <p:txBody>
          <a:bodyPr wrap="square" rtlCol="0">
            <a:spAutoFit/>
          </a:bodyPr>
          <a:lstStyle/>
          <a:p>
            <a:r>
              <a:rPr lang="en-US" sz="2400" dirty="0" smtClean="0">
                <a:latin typeface="+mj-lt"/>
              </a:rPr>
              <a:t>- </a:t>
            </a:r>
            <a:r>
              <a:rPr lang="vi-VN" sz="2400" dirty="0" smtClean="0">
                <a:latin typeface="+mj-lt"/>
              </a:rPr>
              <a:t>Lấy </a:t>
            </a:r>
            <a:r>
              <a:rPr lang="vi-VN" sz="2400" dirty="0">
                <a:latin typeface="+mj-lt"/>
              </a:rPr>
              <a:t>S làm tâm dựng mặt cầu</a:t>
            </a:r>
            <a:r>
              <a:rPr lang="en-US" sz="2400" dirty="0">
                <a:latin typeface="+mj-lt"/>
              </a:rPr>
              <a:t> </a:t>
            </a:r>
            <a:r>
              <a:rPr lang="vi-VN" sz="2400" dirty="0">
                <a:latin typeface="+mj-lt"/>
              </a:rPr>
              <a:t>bao quanh S, bán kính R &lt; SM. Đặt MB = b. </a:t>
            </a:r>
            <a:endParaRPr lang="en-US" sz="2400" dirty="0">
              <a:latin typeface="+mj-lt"/>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0582" y="1654077"/>
            <a:ext cx="3925129" cy="1708158"/>
          </a:xfrm>
          <a:prstGeom prst="rect">
            <a:avLst/>
          </a:prstGeom>
        </p:spPr>
      </p:pic>
      <p:sp>
        <p:nvSpPr>
          <p:cNvPr id="13" name="TextBox 12"/>
          <p:cNvSpPr txBox="1"/>
          <p:nvPr/>
        </p:nvSpPr>
        <p:spPr>
          <a:xfrm>
            <a:off x="6858000" y="2438400"/>
            <a:ext cx="457200" cy="369332"/>
          </a:xfrm>
          <a:prstGeom prst="rect">
            <a:avLst/>
          </a:prstGeom>
          <a:noFill/>
        </p:spPr>
        <p:txBody>
          <a:bodyPr wrap="square" rtlCol="0">
            <a:spAutoFit/>
          </a:bodyPr>
          <a:lstStyle/>
          <a:p>
            <a:r>
              <a:rPr lang="en-US" smtClean="0"/>
              <a:t>B</a:t>
            </a:r>
            <a:endParaRPr lang="en-US"/>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0582" y="1446564"/>
            <a:ext cx="3925129" cy="3077800"/>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9621" y="1307915"/>
            <a:ext cx="4046090" cy="3216449"/>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6800" y="1000113"/>
            <a:ext cx="4277637" cy="3571887"/>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4162" y="1000113"/>
            <a:ext cx="4229837" cy="3626853"/>
          </a:xfrm>
          <a:prstGeom prst="rect">
            <a:avLst/>
          </a:prstGeom>
        </p:spPr>
      </p:pic>
    </p:spTree>
    <p:extLst>
      <p:ext uri="{BB962C8B-B14F-4D97-AF65-F5344CB8AC3E}">
        <p14:creationId xmlns:p14="http://schemas.microsoft.com/office/powerpoint/2010/main" val="15694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13018573"/>
              </p:ext>
            </p:extLst>
          </p:nvPr>
        </p:nvGraphicFramePr>
        <p:xfrm>
          <a:off x="381000" y="831273"/>
          <a:ext cx="2353310" cy="431800"/>
        </p:xfrm>
        <a:graphic>
          <a:graphicData uri="http://schemas.openxmlformats.org/presentationml/2006/ole">
            <mc:AlternateContent xmlns:mc="http://schemas.openxmlformats.org/markup-compatibility/2006">
              <mc:Choice xmlns:v="urn:schemas-microsoft-com:vml" Requires="v">
                <p:oleObj spid="_x0000_s21776" name="Equation" r:id="rId3" imgW="1384200" imgH="253800" progId="Equation.3">
                  <p:embed/>
                </p:oleObj>
              </mc:Choice>
              <mc:Fallback>
                <p:oleObj name="Equation" r:id="rId3" imgW="1384200" imgH="253800" progId="Equation.3">
                  <p:embed/>
                  <p:pic>
                    <p:nvPicPr>
                      <p:cNvPr id="0" name=""/>
                      <p:cNvPicPr/>
                      <p:nvPr/>
                    </p:nvPicPr>
                    <p:blipFill>
                      <a:blip r:embed="rId4"/>
                      <a:stretch>
                        <a:fillRect/>
                      </a:stretch>
                    </p:blipFill>
                    <p:spPr>
                      <a:xfrm>
                        <a:off x="381000" y="831273"/>
                        <a:ext cx="2353310" cy="431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83205521"/>
              </p:ext>
            </p:extLst>
          </p:nvPr>
        </p:nvGraphicFramePr>
        <p:xfrm>
          <a:off x="354013" y="1371600"/>
          <a:ext cx="3151187" cy="798512"/>
        </p:xfrm>
        <a:graphic>
          <a:graphicData uri="http://schemas.openxmlformats.org/presentationml/2006/ole">
            <mc:AlternateContent xmlns:mc="http://schemas.openxmlformats.org/markup-compatibility/2006">
              <mc:Choice xmlns:v="urn:schemas-microsoft-com:vml" Requires="v">
                <p:oleObj spid="_x0000_s21777" name="Equation" r:id="rId5" imgW="1854000" imgH="469800" progId="Equation.3">
                  <p:embed/>
                </p:oleObj>
              </mc:Choice>
              <mc:Fallback>
                <p:oleObj name="Equation" r:id="rId5" imgW="1854000" imgH="469800" progId="Equation.3">
                  <p:embed/>
                  <p:pic>
                    <p:nvPicPr>
                      <p:cNvPr id="0" name=""/>
                      <p:cNvPicPr>
                        <a:picLocks noChangeAspect="1" noChangeArrowheads="1"/>
                      </p:cNvPicPr>
                      <p:nvPr/>
                    </p:nvPicPr>
                    <p:blipFill>
                      <a:blip r:embed="rId6"/>
                      <a:srcRect/>
                      <a:stretch>
                        <a:fillRect/>
                      </a:stretch>
                    </p:blipFill>
                    <p:spPr bwMode="auto">
                      <a:xfrm>
                        <a:off x="354013" y="1371600"/>
                        <a:ext cx="3151187"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34217422"/>
              </p:ext>
            </p:extLst>
          </p:nvPr>
        </p:nvGraphicFramePr>
        <p:xfrm>
          <a:off x="381000" y="2272145"/>
          <a:ext cx="3108325" cy="711200"/>
        </p:xfrm>
        <a:graphic>
          <a:graphicData uri="http://schemas.openxmlformats.org/presentationml/2006/ole">
            <mc:AlternateContent xmlns:mc="http://schemas.openxmlformats.org/markup-compatibility/2006">
              <mc:Choice xmlns:v="urn:schemas-microsoft-com:vml" Requires="v">
                <p:oleObj spid="_x0000_s21778" name="Equation" r:id="rId7" imgW="1828800" imgH="419040" progId="Equation.3">
                  <p:embed/>
                </p:oleObj>
              </mc:Choice>
              <mc:Fallback>
                <p:oleObj name="Equation" r:id="rId7" imgW="1828800" imgH="419040" progId="Equation.3">
                  <p:embed/>
                  <p:pic>
                    <p:nvPicPr>
                      <p:cNvPr id="0" name=""/>
                      <p:cNvPicPr>
                        <a:picLocks noChangeAspect="1" noChangeArrowheads="1"/>
                      </p:cNvPicPr>
                      <p:nvPr/>
                    </p:nvPicPr>
                    <p:blipFill>
                      <a:blip r:embed="rId8"/>
                      <a:srcRect/>
                      <a:stretch>
                        <a:fillRect/>
                      </a:stretch>
                    </p:blipFill>
                    <p:spPr bwMode="auto">
                      <a:xfrm>
                        <a:off x="381000" y="2272145"/>
                        <a:ext cx="31083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p:nvPr/>
        </p:nvSpPr>
        <p:spPr>
          <a:xfrm>
            <a:off x="76200" y="3048000"/>
            <a:ext cx="4572000" cy="461665"/>
          </a:xfrm>
          <a:prstGeom prst="rect">
            <a:avLst/>
          </a:prstGeom>
          <a:noFill/>
        </p:spPr>
        <p:txBody>
          <a:bodyPr wrap="square" rtlCol="0">
            <a:spAutoFit/>
          </a:bodyPr>
          <a:lstStyle/>
          <a:p>
            <a:r>
              <a:rPr lang="en-US" sz="2400" dirty="0" err="1" smtClean="0">
                <a:latin typeface="Times" pitchFamily="18" charset="0"/>
              </a:rPr>
              <a:t>Diện</a:t>
            </a:r>
            <a:r>
              <a:rPr lang="en-US" sz="2400" dirty="0" smtClean="0">
                <a:latin typeface="Times" pitchFamily="18" charset="0"/>
              </a:rPr>
              <a:t> </a:t>
            </a:r>
            <a:r>
              <a:rPr lang="en-US" sz="2400" dirty="0" err="1" smtClean="0">
                <a:latin typeface="Times" pitchFamily="18" charset="0"/>
              </a:rPr>
              <a:t>tích</a:t>
            </a:r>
            <a:r>
              <a:rPr lang="en-US" sz="2400" dirty="0" smtClean="0">
                <a:latin typeface="Times" pitchFamily="18" charset="0"/>
              </a:rPr>
              <a:t> </a:t>
            </a:r>
            <a:r>
              <a:rPr lang="en-US" sz="2400" dirty="0" err="1" smtClean="0">
                <a:latin typeface="Times" pitchFamily="18" charset="0"/>
              </a:rPr>
              <a:t>của</a:t>
            </a:r>
            <a:r>
              <a:rPr lang="en-US" sz="2400" dirty="0" smtClean="0">
                <a:latin typeface="Times" pitchFamily="18" charset="0"/>
              </a:rPr>
              <a:t> </a:t>
            </a:r>
            <a:r>
              <a:rPr lang="en-US" sz="2400" dirty="0" err="1" smtClean="0">
                <a:latin typeface="Times" pitchFamily="18" charset="0"/>
              </a:rPr>
              <a:t>chỏm</a:t>
            </a:r>
            <a:r>
              <a:rPr lang="en-US" sz="2400" dirty="0" smtClean="0">
                <a:latin typeface="Times" pitchFamily="18" charset="0"/>
              </a:rPr>
              <a:t> </a:t>
            </a:r>
            <a:r>
              <a:rPr lang="en-US" sz="2400" dirty="0" err="1" smtClean="0">
                <a:latin typeface="Times" pitchFamily="18" charset="0"/>
              </a:rPr>
              <a:t>cầu</a:t>
            </a:r>
            <a:r>
              <a:rPr lang="en-US" sz="2400" dirty="0" smtClean="0">
                <a:latin typeface="Times" pitchFamily="18" charset="0"/>
              </a:rPr>
              <a:t> </a:t>
            </a:r>
            <a:r>
              <a:rPr lang="en-US" sz="2400" dirty="0" err="1" smtClean="0">
                <a:latin typeface="Times" pitchFamily="18" charset="0"/>
              </a:rPr>
              <a:t>thứ</a:t>
            </a:r>
            <a:r>
              <a:rPr lang="en-US" sz="2400" dirty="0" smtClean="0">
                <a:latin typeface="Times" pitchFamily="18" charset="0"/>
              </a:rPr>
              <a:t> k</a:t>
            </a:r>
            <a:endParaRPr lang="en-US" sz="2400" dirty="0">
              <a:latin typeface="Times"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846445713"/>
              </p:ext>
            </p:extLst>
          </p:nvPr>
        </p:nvGraphicFramePr>
        <p:xfrm>
          <a:off x="762000" y="3537374"/>
          <a:ext cx="2222500" cy="668338"/>
        </p:xfrm>
        <a:graphic>
          <a:graphicData uri="http://schemas.openxmlformats.org/presentationml/2006/ole">
            <mc:AlternateContent xmlns:mc="http://schemas.openxmlformats.org/markup-compatibility/2006">
              <mc:Choice xmlns:v="urn:schemas-microsoft-com:vml" Requires="v">
                <p:oleObj spid="_x0000_s21779" name="Equation" r:id="rId9" imgW="1307880" imgH="393480" progId="Equation.3">
                  <p:embed/>
                </p:oleObj>
              </mc:Choice>
              <mc:Fallback>
                <p:oleObj name="Equation" r:id="rId9" imgW="1307880" imgH="393480" progId="Equation.3">
                  <p:embed/>
                  <p:pic>
                    <p:nvPicPr>
                      <p:cNvPr id="0" name=""/>
                      <p:cNvPicPr>
                        <a:picLocks noChangeAspect="1" noChangeArrowheads="1"/>
                      </p:cNvPicPr>
                      <p:nvPr/>
                    </p:nvPicPr>
                    <p:blipFill>
                      <a:blip r:embed="rId10"/>
                      <a:srcRect/>
                      <a:stretch>
                        <a:fillRect/>
                      </a:stretch>
                    </p:blipFill>
                    <p:spPr bwMode="auto">
                      <a:xfrm>
                        <a:off x="762000" y="3537374"/>
                        <a:ext cx="22225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152400" y="4186535"/>
            <a:ext cx="4572000" cy="461665"/>
          </a:xfrm>
          <a:prstGeom prst="rect">
            <a:avLst/>
          </a:prstGeom>
          <a:noFill/>
        </p:spPr>
        <p:txBody>
          <a:bodyPr wrap="square" rtlCol="0">
            <a:spAutoFit/>
          </a:bodyPr>
          <a:lstStyle/>
          <a:p>
            <a:r>
              <a:rPr lang="en-US" sz="2400" dirty="0" err="1" smtClean="0">
                <a:latin typeface="Times" pitchFamily="18" charset="0"/>
              </a:rPr>
              <a:t>Diện</a:t>
            </a:r>
            <a:r>
              <a:rPr lang="en-US" sz="2400" dirty="0" smtClean="0">
                <a:latin typeface="Times" pitchFamily="18" charset="0"/>
              </a:rPr>
              <a:t> </a:t>
            </a:r>
            <a:r>
              <a:rPr lang="en-US" sz="2400" dirty="0" err="1" smtClean="0">
                <a:latin typeface="Times" pitchFamily="18" charset="0"/>
              </a:rPr>
              <a:t>tích</a:t>
            </a:r>
            <a:r>
              <a:rPr lang="en-US" sz="2400" dirty="0" smtClean="0">
                <a:latin typeface="Times" pitchFamily="18" charset="0"/>
              </a:rPr>
              <a:t> </a:t>
            </a:r>
            <a:r>
              <a:rPr lang="en-US" sz="2400" dirty="0" err="1" smtClean="0">
                <a:latin typeface="Times" pitchFamily="18" charset="0"/>
              </a:rPr>
              <a:t>của</a:t>
            </a:r>
            <a:r>
              <a:rPr lang="en-US" sz="2400" dirty="0" smtClean="0">
                <a:latin typeface="Times" pitchFamily="18" charset="0"/>
              </a:rPr>
              <a:t> </a:t>
            </a:r>
            <a:r>
              <a:rPr lang="en-US" sz="2400" dirty="0" err="1" smtClean="0">
                <a:latin typeface="Times" pitchFamily="18" charset="0"/>
              </a:rPr>
              <a:t>đới</a:t>
            </a:r>
            <a:r>
              <a:rPr lang="en-US" sz="2400" dirty="0" smtClean="0">
                <a:latin typeface="Times" pitchFamily="18" charset="0"/>
              </a:rPr>
              <a:t> </a:t>
            </a:r>
            <a:r>
              <a:rPr lang="en-US" sz="2400" dirty="0" err="1" smtClean="0">
                <a:latin typeface="Times" pitchFamily="18" charset="0"/>
              </a:rPr>
              <a:t>cầu</a:t>
            </a:r>
            <a:r>
              <a:rPr lang="en-US" sz="2400" dirty="0" smtClean="0">
                <a:latin typeface="Times" pitchFamily="18" charset="0"/>
              </a:rPr>
              <a:t> </a:t>
            </a:r>
            <a:r>
              <a:rPr lang="en-US" sz="2400" dirty="0" err="1" smtClean="0">
                <a:latin typeface="Times" pitchFamily="18" charset="0"/>
              </a:rPr>
              <a:t>thứ</a:t>
            </a:r>
            <a:r>
              <a:rPr lang="en-US" sz="2400" dirty="0" smtClean="0">
                <a:latin typeface="Times" pitchFamily="18" charset="0"/>
              </a:rPr>
              <a:t> k</a:t>
            </a:r>
            <a:endParaRPr lang="en-US" sz="2400" dirty="0">
              <a:latin typeface="Times"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4046966108"/>
              </p:ext>
            </p:extLst>
          </p:nvPr>
        </p:nvGraphicFramePr>
        <p:xfrm>
          <a:off x="719138" y="4697413"/>
          <a:ext cx="2460625" cy="668337"/>
        </p:xfrm>
        <a:graphic>
          <a:graphicData uri="http://schemas.openxmlformats.org/presentationml/2006/ole">
            <mc:AlternateContent xmlns:mc="http://schemas.openxmlformats.org/markup-compatibility/2006">
              <mc:Choice xmlns:v="urn:schemas-microsoft-com:vml" Requires="v">
                <p:oleObj spid="_x0000_s21780" name="Equation" r:id="rId11" imgW="1447560" imgH="393480" progId="Equation.3">
                  <p:embed/>
                </p:oleObj>
              </mc:Choice>
              <mc:Fallback>
                <p:oleObj name="Equation" r:id="rId11" imgW="1447560" imgH="393480" progId="Equation.3">
                  <p:embed/>
                  <p:pic>
                    <p:nvPicPr>
                      <p:cNvPr id="0" name=""/>
                      <p:cNvPicPr>
                        <a:picLocks noChangeAspect="1" noChangeArrowheads="1"/>
                      </p:cNvPicPr>
                      <p:nvPr/>
                    </p:nvPicPr>
                    <p:blipFill>
                      <a:blip r:embed="rId12"/>
                      <a:srcRect/>
                      <a:stretch>
                        <a:fillRect/>
                      </a:stretch>
                    </p:blipFill>
                    <p:spPr bwMode="auto">
                      <a:xfrm>
                        <a:off x="719138" y="4697413"/>
                        <a:ext cx="2460625"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152400" y="5481935"/>
            <a:ext cx="4572000" cy="461665"/>
          </a:xfrm>
          <a:prstGeom prst="rect">
            <a:avLst/>
          </a:prstGeom>
          <a:noFill/>
        </p:spPr>
        <p:txBody>
          <a:bodyPr wrap="square" rtlCol="0">
            <a:spAutoFit/>
          </a:bodyPr>
          <a:lstStyle/>
          <a:p>
            <a:r>
              <a:rPr lang="en-US" sz="2400" dirty="0" err="1" smtClean="0">
                <a:latin typeface="Times" pitchFamily="18" charset="0"/>
              </a:rPr>
              <a:t>Bán</a:t>
            </a:r>
            <a:r>
              <a:rPr lang="en-US" sz="2400" dirty="0" smtClean="0">
                <a:latin typeface="Times" pitchFamily="18" charset="0"/>
              </a:rPr>
              <a:t> </a:t>
            </a:r>
            <a:r>
              <a:rPr lang="en-US" sz="2400" dirty="0" err="1" smtClean="0">
                <a:latin typeface="Times" pitchFamily="18" charset="0"/>
              </a:rPr>
              <a:t>kính</a:t>
            </a:r>
            <a:r>
              <a:rPr lang="en-US" sz="2400" dirty="0" smtClean="0">
                <a:latin typeface="Times" pitchFamily="18" charset="0"/>
              </a:rPr>
              <a:t> </a:t>
            </a:r>
            <a:r>
              <a:rPr lang="en-US" sz="2400" dirty="0" err="1" smtClean="0">
                <a:latin typeface="Times" pitchFamily="18" charset="0"/>
              </a:rPr>
              <a:t>của</a:t>
            </a:r>
            <a:r>
              <a:rPr lang="en-US" sz="2400" dirty="0" smtClean="0">
                <a:latin typeface="Times" pitchFamily="18" charset="0"/>
              </a:rPr>
              <a:t> </a:t>
            </a:r>
            <a:r>
              <a:rPr lang="en-US" sz="2400" dirty="0" err="1" smtClean="0">
                <a:latin typeface="Times" pitchFamily="18" charset="0"/>
              </a:rPr>
              <a:t>đới</a:t>
            </a:r>
            <a:r>
              <a:rPr lang="en-US" sz="2400" dirty="0" smtClean="0">
                <a:latin typeface="Times" pitchFamily="18" charset="0"/>
              </a:rPr>
              <a:t> </a:t>
            </a:r>
            <a:r>
              <a:rPr lang="en-US" sz="2400" dirty="0" err="1" smtClean="0">
                <a:latin typeface="Times" pitchFamily="18" charset="0"/>
              </a:rPr>
              <a:t>cầu</a:t>
            </a:r>
            <a:r>
              <a:rPr lang="en-US" sz="2400" dirty="0" smtClean="0">
                <a:latin typeface="Times" pitchFamily="18" charset="0"/>
              </a:rPr>
              <a:t> </a:t>
            </a:r>
            <a:r>
              <a:rPr lang="en-US" sz="2400" dirty="0" err="1" smtClean="0">
                <a:latin typeface="Times" pitchFamily="18" charset="0"/>
              </a:rPr>
              <a:t>thứ</a:t>
            </a:r>
            <a:r>
              <a:rPr lang="en-US" sz="2400" dirty="0" smtClean="0">
                <a:latin typeface="Times" pitchFamily="18" charset="0"/>
              </a:rPr>
              <a:t> k</a:t>
            </a:r>
            <a:endParaRPr lang="en-US" sz="2400" dirty="0">
              <a:latin typeface="Times"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3322057700"/>
              </p:ext>
            </p:extLst>
          </p:nvPr>
        </p:nvGraphicFramePr>
        <p:xfrm>
          <a:off x="1322388" y="5927725"/>
          <a:ext cx="1338262" cy="755650"/>
        </p:xfrm>
        <a:graphic>
          <a:graphicData uri="http://schemas.openxmlformats.org/presentationml/2006/ole">
            <mc:AlternateContent xmlns:mc="http://schemas.openxmlformats.org/markup-compatibility/2006">
              <mc:Choice xmlns:v="urn:schemas-microsoft-com:vml" Requires="v">
                <p:oleObj spid="_x0000_s21781" name="Equation" r:id="rId13" imgW="787320" imgH="444240" progId="Equation.3">
                  <p:embed/>
                </p:oleObj>
              </mc:Choice>
              <mc:Fallback>
                <p:oleObj name="Equation" r:id="rId13" imgW="787320" imgH="444240" progId="Equation.3">
                  <p:embed/>
                  <p:pic>
                    <p:nvPicPr>
                      <p:cNvPr id="0" name=""/>
                      <p:cNvPicPr>
                        <a:picLocks noChangeAspect="1" noChangeArrowheads="1"/>
                      </p:cNvPicPr>
                      <p:nvPr/>
                    </p:nvPicPr>
                    <p:blipFill>
                      <a:blip r:embed="rId14"/>
                      <a:srcRect/>
                      <a:stretch>
                        <a:fillRect/>
                      </a:stretch>
                    </p:blipFill>
                    <p:spPr bwMode="auto">
                      <a:xfrm>
                        <a:off x="1322388" y="5927725"/>
                        <a:ext cx="13382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 name="Picture 1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407343" y="785135"/>
            <a:ext cx="4622841" cy="3632232"/>
          </a:xfrm>
          <a:prstGeom prst="rect">
            <a:avLst/>
          </a:prstGeom>
        </p:spPr>
      </p:pic>
    </p:spTree>
    <p:extLst>
      <p:ext uri="{BB962C8B-B14F-4D97-AF65-F5344CB8AC3E}">
        <p14:creationId xmlns:p14="http://schemas.microsoft.com/office/powerpoint/2010/main" val="187290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Vertical)">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0" y="685800"/>
            <a:ext cx="5360036" cy="461665"/>
          </a:xfrm>
          <a:prstGeom prst="rect">
            <a:avLst/>
          </a:prstGeom>
        </p:spPr>
        <p:txBody>
          <a:bodyPr wrap="square">
            <a:spAutoFit/>
          </a:bodyPr>
          <a:lstStyle/>
          <a:p>
            <a:r>
              <a:rPr lang="en-US" sz="2400" dirty="0" smtClean="0">
                <a:solidFill>
                  <a:srgbClr val="FF0000"/>
                </a:solidFill>
                <a:latin typeface="Times New Roman" pitchFamily="18" charset="0"/>
              </a:rPr>
              <a:t>2. </a:t>
            </a:r>
            <a:r>
              <a:rPr lang="en-US" sz="2400" dirty="0" err="1" smtClean="0">
                <a:solidFill>
                  <a:srgbClr val="FF0000"/>
                </a:solidFill>
                <a:latin typeface="Times New Roman" pitchFamily="18" charset="0"/>
              </a:rPr>
              <a:t>Tính</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chất</a:t>
            </a:r>
            <a:endParaRPr lang="en-US" sz="2400" dirty="0" smtClean="0">
              <a:solidFill>
                <a:srgbClr val="FF0000"/>
              </a:solidFill>
              <a:latin typeface="Times New Roman" pitchFamily="18" charset="0"/>
            </a:endParaRPr>
          </a:p>
        </p:txBody>
      </p:sp>
      <p:sp>
        <p:nvSpPr>
          <p:cNvPr id="7" name="Rectangle 6"/>
          <p:cNvSpPr/>
          <p:nvPr/>
        </p:nvSpPr>
        <p:spPr>
          <a:xfrm>
            <a:off x="152401" y="1147465"/>
            <a:ext cx="5856852" cy="461665"/>
          </a:xfrm>
          <a:prstGeom prst="rect">
            <a:avLst/>
          </a:prstGeom>
        </p:spPr>
        <p:txBody>
          <a:bodyPr wrap="square">
            <a:spAutoFit/>
          </a:bodyPr>
          <a:lstStyle/>
          <a:p>
            <a:r>
              <a:rPr lang="en-US" sz="2400" dirty="0" smtClean="0">
                <a:latin typeface="Times New Roman" pitchFamily="18" charset="0"/>
              </a:rPr>
              <a:t>- </a:t>
            </a:r>
            <a:r>
              <a:rPr lang="en-US" sz="2400" dirty="0" err="1" smtClean="0">
                <a:latin typeface="Times New Roman" pitchFamily="18" charset="0"/>
              </a:rPr>
              <a:t>Bán</a:t>
            </a:r>
            <a:r>
              <a:rPr lang="en-US" sz="2400" dirty="0" smtClean="0">
                <a:latin typeface="Times New Roman" pitchFamily="18" charset="0"/>
              </a:rPr>
              <a:t> </a:t>
            </a:r>
            <a:r>
              <a:rPr lang="en-US" sz="2400" dirty="0" err="1" smtClean="0">
                <a:latin typeface="Times New Roman" pitchFamily="18" charset="0"/>
              </a:rPr>
              <a:t>kính</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đới</a:t>
            </a:r>
            <a:r>
              <a:rPr lang="en-US" sz="2400" dirty="0" smtClean="0">
                <a:latin typeface="Times New Roman" pitchFamily="18" charset="0"/>
              </a:rPr>
              <a:t> </a:t>
            </a:r>
            <a:r>
              <a:rPr lang="en-US" sz="2400" dirty="0" err="1" smtClean="0">
                <a:latin typeface="Times New Roman" pitchFamily="18" charset="0"/>
              </a:rPr>
              <a:t>cầu</a:t>
            </a:r>
            <a:r>
              <a:rPr lang="en-US" sz="2400" dirty="0" smtClean="0">
                <a:latin typeface="Times New Roman" pitchFamily="18" charset="0"/>
              </a:rPr>
              <a:t> </a:t>
            </a:r>
            <a:r>
              <a:rPr lang="en-US" sz="2400" dirty="0" err="1" smtClean="0">
                <a:latin typeface="Times New Roman" pitchFamily="18" charset="0"/>
              </a:rPr>
              <a:t>thứ</a:t>
            </a:r>
            <a:r>
              <a:rPr lang="en-US" sz="2400" dirty="0" smtClean="0">
                <a:latin typeface="Times New Roman" pitchFamily="18" charset="0"/>
              </a:rPr>
              <a:t> k:</a:t>
            </a:r>
          </a:p>
        </p:txBody>
      </p:sp>
      <p:graphicFrame>
        <p:nvGraphicFramePr>
          <p:cNvPr id="8" name="Object 7"/>
          <p:cNvGraphicFramePr>
            <a:graphicFrameLocks noChangeAspect="1"/>
          </p:cNvGraphicFramePr>
          <p:nvPr>
            <p:extLst>
              <p:ext uri="{D42A27DB-BD31-4B8C-83A1-F6EECF244321}">
                <p14:modId xmlns:p14="http://schemas.microsoft.com/office/powerpoint/2010/main" val="122641923"/>
              </p:ext>
            </p:extLst>
          </p:nvPr>
        </p:nvGraphicFramePr>
        <p:xfrm>
          <a:off x="2553783" y="1609130"/>
          <a:ext cx="1322388" cy="754063"/>
        </p:xfrm>
        <a:graphic>
          <a:graphicData uri="http://schemas.openxmlformats.org/presentationml/2006/ole">
            <mc:AlternateContent xmlns:mc="http://schemas.openxmlformats.org/markup-compatibility/2006">
              <mc:Choice xmlns:v="urn:schemas-microsoft-com:vml" Requires="v">
                <p:oleObj spid="_x0000_s2243" name="Equation" r:id="rId3" imgW="787320" imgH="444240" progId="Equation.3">
                  <p:embed/>
                </p:oleObj>
              </mc:Choice>
              <mc:Fallback>
                <p:oleObj name="Equation" r:id="rId3" imgW="787320" imgH="444240" progId="Equation.3">
                  <p:embed/>
                  <p:pic>
                    <p:nvPicPr>
                      <p:cNvPr id="0" name="Object 7"/>
                      <p:cNvPicPr>
                        <a:picLocks noChangeAspect="1" noChangeArrowheads="1"/>
                      </p:cNvPicPr>
                      <p:nvPr/>
                    </p:nvPicPr>
                    <p:blipFill>
                      <a:blip r:embed="rId4"/>
                      <a:srcRect/>
                      <a:stretch>
                        <a:fillRect/>
                      </a:stretch>
                    </p:blipFill>
                    <p:spPr bwMode="auto">
                      <a:xfrm>
                        <a:off x="2553783" y="1609130"/>
                        <a:ext cx="1322388"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05354" y="2433935"/>
            <a:ext cx="6219246" cy="461665"/>
          </a:xfrm>
          <a:prstGeom prst="rect">
            <a:avLst/>
          </a:prstGeom>
        </p:spPr>
        <p:txBody>
          <a:bodyPr wrap="square">
            <a:spAutoFit/>
          </a:bodyPr>
          <a:lstStyle/>
          <a:p>
            <a:r>
              <a:rPr lang="en-US" sz="2400" dirty="0" smtClean="0">
                <a:latin typeface="Times New Roman" pitchFamily="18" charset="0"/>
              </a:rPr>
              <a:t>-</a:t>
            </a:r>
            <a:r>
              <a:rPr lang="en-US" sz="2400" dirty="0" err="1" smtClean="0">
                <a:latin typeface="Times New Roman" pitchFamily="18" charset="0"/>
              </a:rPr>
              <a:t>Diện</a:t>
            </a:r>
            <a:r>
              <a:rPr lang="en-US" sz="2400" dirty="0" smtClean="0">
                <a:latin typeface="Times New Roman" pitchFamily="18" charset="0"/>
              </a:rPr>
              <a:t> </a:t>
            </a:r>
            <a:r>
              <a:rPr lang="en-US" sz="2400" dirty="0" err="1" smtClean="0">
                <a:latin typeface="Times New Roman" pitchFamily="18" charset="0"/>
              </a:rPr>
              <a:t>tích</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đới</a:t>
            </a:r>
            <a:r>
              <a:rPr lang="en-US" sz="2400" dirty="0" smtClean="0">
                <a:latin typeface="Times New Roman" pitchFamily="18" charset="0"/>
              </a:rPr>
              <a:t> </a:t>
            </a:r>
            <a:r>
              <a:rPr lang="en-US" sz="2400" dirty="0" err="1" smtClean="0">
                <a:latin typeface="Times New Roman" pitchFamily="18" charset="0"/>
              </a:rPr>
              <a:t>cầu</a:t>
            </a:r>
            <a:r>
              <a:rPr lang="en-US" sz="2400" dirty="0" smtClean="0">
                <a:latin typeface="Times New Roman" pitchFamily="18" charset="0"/>
              </a:rPr>
              <a:t> </a:t>
            </a:r>
            <a:r>
              <a:rPr lang="en-US" sz="2400" dirty="0" err="1" smtClean="0">
                <a:latin typeface="Times New Roman" pitchFamily="18" charset="0"/>
              </a:rPr>
              <a:t>bằng</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2813641702"/>
              </p:ext>
            </p:extLst>
          </p:nvPr>
        </p:nvGraphicFramePr>
        <p:xfrm>
          <a:off x="2327031" y="2895600"/>
          <a:ext cx="1468437" cy="712788"/>
        </p:xfrm>
        <a:graphic>
          <a:graphicData uri="http://schemas.openxmlformats.org/presentationml/2006/ole">
            <mc:AlternateContent xmlns:mc="http://schemas.openxmlformats.org/markup-compatibility/2006">
              <mc:Choice xmlns:v="urn:schemas-microsoft-com:vml" Requires="v">
                <p:oleObj spid="_x0000_s2244" name="Equation" r:id="rId5" imgW="799920" imgH="393480" progId="Equation.3">
                  <p:embed/>
                </p:oleObj>
              </mc:Choice>
              <mc:Fallback>
                <p:oleObj name="Equation" r:id="rId5" imgW="799920" imgH="393480" progId="Equation.3">
                  <p:embed/>
                  <p:pic>
                    <p:nvPicPr>
                      <p:cNvPr id="0" name="Object 4"/>
                      <p:cNvPicPr>
                        <a:picLocks noChangeAspect="1" noChangeArrowheads="1"/>
                      </p:cNvPicPr>
                      <p:nvPr/>
                    </p:nvPicPr>
                    <p:blipFill>
                      <a:blip r:embed="rId6"/>
                      <a:srcRect/>
                      <a:stretch>
                        <a:fillRect/>
                      </a:stretch>
                    </p:blipFill>
                    <p:spPr bwMode="auto">
                      <a:xfrm>
                        <a:off x="2327031" y="2895600"/>
                        <a:ext cx="1468437"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p:cNvSpPr/>
          <p:nvPr/>
        </p:nvSpPr>
        <p:spPr>
          <a:xfrm>
            <a:off x="76200" y="3676471"/>
            <a:ext cx="8991599" cy="1200329"/>
          </a:xfrm>
          <a:prstGeom prst="rect">
            <a:avLst/>
          </a:prstGeom>
        </p:spPr>
        <p:txBody>
          <a:bodyPr wrap="square">
            <a:spAutoFit/>
          </a:bodyPr>
          <a:lstStyle/>
          <a:p>
            <a:r>
              <a:rPr lang="en-US" sz="2400" dirty="0" smtClean="0">
                <a:latin typeface="Times New Roman" pitchFamily="18" charset="0"/>
              </a:rPr>
              <a:t>-  Theo </a:t>
            </a:r>
            <a:r>
              <a:rPr lang="en-US" sz="2400" dirty="0" err="1" smtClean="0">
                <a:latin typeface="Times New Roman" pitchFamily="18" charset="0"/>
              </a:rPr>
              <a:t>nguyên</a:t>
            </a:r>
            <a:r>
              <a:rPr lang="en-US" sz="2400" dirty="0" smtClean="0">
                <a:latin typeface="Times New Roman" pitchFamily="18" charset="0"/>
              </a:rPr>
              <a:t> </a:t>
            </a:r>
            <a:r>
              <a:rPr lang="en-US" sz="2400" dirty="0" err="1" smtClean="0">
                <a:latin typeface="Times New Roman" pitchFamily="18" charset="0"/>
              </a:rPr>
              <a:t>lý</a:t>
            </a:r>
            <a:r>
              <a:rPr lang="en-US" sz="2400" dirty="0" smtClean="0">
                <a:latin typeface="Times New Roman" pitchFamily="18" charset="0"/>
              </a:rPr>
              <a:t> Huygens </a:t>
            </a:r>
            <a:r>
              <a:rPr lang="en-US" sz="2400" dirty="0" err="1" smtClean="0">
                <a:latin typeface="Times New Roman" pitchFamily="18" charset="0"/>
              </a:rPr>
              <a:t>mỗi</a:t>
            </a:r>
            <a:r>
              <a:rPr lang="en-US" sz="2400" dirty="0" smtClean="0">
                <a:latin typeface="Times New Roman" pitchFamily="18" charset="0"/>
              </a:rPr>
              <a:t> </a:t>
            </a:r>
            <a:r>
              <a:rPr lang="en-US" sz="2400" dirty="0" err="1" smtClean="0">
                <a:latin typeface="Times New Roman" pitchFamily="18" charset="0"/>
              </a:rPr>
              <a:t>đới</a:t>
            </a:r>
            <a:r>
              <a:rPr lang="en-US" sz="2400" dirty="0" smtClean="0">
                <a:latin typeface="Times New Roman" pitchFamily="18" charset="0"/>
              </a:rPr>
              <a:t> </a:t>
            </a:r>
            <a:r>
              <a:rPr lang="en-US" sz="2400" dirty="0" err="1" smtClean="0">
                <a:latin typeface="Times New Roman" pitchFamily="18" charset="0"/>
              </a:rPr>
              <a:t>cầu</a:t>
            </a:r>
            <a:r>
              <a:rPr lang="en-US" sz="2400" dirty="0" smtClean="0">
                <a:latin typeface="Times New Roman" pitchFamily="18" charset="0"/>
              </a:rPr>
              <a:t> </a:t>
            </a:r>
            <a:r>
              <a:rPr lang="en-US" sz="2400" dirty="0" err="1" smtClean="0">
                <a:latin typeface="Times New Roman" pitchFamily="18" charset="0"/>
              </a:rPr>
              <a:t>đều</a:t>
            </a:r>
            <a:r>
              <a:rPr lang="en-US" sz="2400" dirty="0" smtClean="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a:t>
            </a:r>
            <a:r>
              <a:rPr lang="en-US" sz="2400" dirty="0" err="1" smtClean="0">
                <a:latin typeface="Times New Roman" pitchFamily="18" charset="0"/>
              </a:rPr>
              <a:t>nguồn</a:t>
            </a:r>
            <a:r>
              <a:rPr lang="en-US" sz="2400" dirty="0" smtClean="0">
                <a:latin typeface="Times New Roman" pitchFamily="18" charset="0"/>
              </a:rPr>
              <a:t> </a:t>
            </a:r>
            <a:r>
              <a:rPr lang="en-US" sz="2400" dirty="0" err="1" smtClean="0">
                <a:latin typeface="Times New Roman" pitchFamily="18" charset="0"/>
              </a:rPr>
              <a:t>phát</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thứ</a:t>
            </a:r>
            <a:r>
              <a:rPr lang="en-US" sz="2400" dirty="0" smtClean="0">
                <a:latin typeface="Times New Roman" pitchFamily="18" charset="0"/>
              </a:rPr>
              <a:t> </a:t>
            </a:r>
            <a:r>
              <a:rPr lang="en-US" sz="2400" dirty="0" err="1" smtClean="0">
                <a:latin typeface="Times New Roman" pitchFamily="18" charset="0"/>
              </a:rPr>
              <a:t>cấp</a:t>
            </a:r>
            <a:r>
              <a:rPr lang="en-US" sz="2400" dirty="0" smtClean="0">
                <a:latin typeface="Times New Roman" pitchFamily="18" charset="0"/>
              </a:rPr>
              <a:t>, </a:t>
            </a:r>
            <a:r>
              <a:rPr lang="en-US" sz="2400" dirty="0" err="1" smtClean="0">
                <a:latin typeface="Times New Roman" pitchFamily="18" charset="0"/>
              </a:rPr>
              <a:t>gọi</a:t>
            </a:r>
            <a:r>
              <a:rPr lang="en-US" sz="2400" dirty="0" smtClean="0">
                <a:latin typeface="Times New Roman" pitchFamily="18" charset="0"/>
              </a:rPr>
              <a:t> </a:t>
            </a:r>
            <a:r>
              <a:rPr lang="en-US" sz="2400" dirty="0" err="1" smtClean="0">
                <a:latin typeface="Times New Roman" pitchFamily="18" charset="0"/>
              </a:rPr>
              <a:t>a</a:t>
            </a:r>
            <a:r>
              <a:rPr lang="en-US" sz="2400" baseline="-25000" dirty="0" err="1" smtClean="0">
                <a:latin typeface="Times New Roman" pitchFamily="18" charset="0"/>
              </a:rPr>
              <a:t>k</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biên</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thứ</a:t>
            </a:r>
            <a:r>
              <a:rPr lang="en-US" sz="2400" dirty="0" smtClean="0">
                <a:latin typeface="Times New Roman" pitchFamily="18" charset="0"/>
              </a:rPr>
              <a:t> k </a:t>
            </a:r>
            <a:r>
              <a:rPr lang="en-US" sz="2400" dirty="0" err="1" smtClean="0">
                <a:latin typeface="Times New Roman" pitchFamily="18" charset="0"/>
              </a:rPr>
              <a:t>gửi</a:t>
            </a:r>
            <a:r>
              <a:rPr lang="en-US" sz="2400" dirty="0" smtClean="0">
                <a:latin typeface="Times New Roman" pitchFamily="18" charset="0"/>
              </a:rPr>
              <a:t>  </a:t>
            </a:r>
            <a:r>
              <a:rPr lang="en-US" sz="2400" dirty="0" err="1" smtClean="0">
                <a:latin typeface="Times New Roman" pitchFamily="18" charset="0"/>
              </a:rPr>
              <a:t>đến</a:t>
            </a:r>
            <a:r>
              <a:rPr lang="en-US" sz="2400" dirty="0" smtClean="0">
                <a:latin typeface="Times New Roman" pitchFamily="18" charset="0"/>
              </a:rPr>
              <a:t> M, a</a:t>
            </a:r>
            <a:r>
              <a:rPr lang="en-US" sz="2400" baseline="-25000" dirty="0" smtClean="0">
                <a:latin typeface="Times New Roman" pitchFamily="18" charset="0"/>
              </a:rPr>
              <a:t>1</a:t>
            </a:r>
            <a:r>
              <a:rPr lang="en-US" sz="2400" dirty="0" smtClean="0">
                <a:latin typeface="Times New Roman" pitchFamily="18" charset="0"/>
              </a:rPr>
              <a:t>&gt; a</a:t>
            </a:r>
            <a:r>
              <a:rPr lang="en-US" sz="2400" baseline="-25000" dirty="0" smtClean="0">
                <a:latin typeface="Times New Roman" pitchFamily="18" charset="0"/>
              </a:rPr>
              <a:t>2</a:t>
            </a:r>
            <a:r>
              <a:rPr lang="en-US" sz="2400" dirty="0" smtClean="0">
                <a:latin typeface="Times New Roman" pitchFamily="18" charset="0"/>
              </a:rPr>
              <a:t>&gt; a</a:t>
            </a:r>
            <a:r>
              <a:rPr lang="en-US" sz="2400" baseline="-25000" dirty="0" smtClean="0">
                <a:latin typeface="Times New Roman" pitchFamily="18" charset="0"/>
              </a:rPr>
              <a:t>3</a:t>
            </a:r>
            <a:r>
              <a:rPr lang="en-US" sz="2400" dirty="0" smtClean="0">
                <a:latin typeface="Times New Roman" pitchFamily="18" charset="0"/>
              </a:rPr>
              <a:t> &gt; …., </a:t>
            </a:r>
            <a:r>
              <a:rPr lang="en-US" sz="2400" dirty="0" err="1" smtClean="0">
                <a:latin typeface="Times New Roman" pitchFamily="18" charset="0"/>
              </a:rPr>
              <a:t>khi</a:t>
            </a:r>
            <a:r>
              <a:rPr lang="en-US" sz="2400" dirty="0" smtClean="0">
                <a:latin typeface="Times New Roman" pitchFamily="18" charset="0"/>
              </a:rPr>
              <a:t> k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a:t>
            </a:r>
            <a:r>
              <a:rPr lang="en-US" sz="2400" baseline="-25000" dirty="0" err="1"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 0</a:t>
            </a:r>
          </a:p>
        </p:txBody>
      </p:sp>
      <p:sp>
        <p:nvSpPr>
          <p:cNvPr id="12" name="Rectangle 11"/>
          <p:cNvSpPr/>
          <p:nvPr/>
        </p:nvSpPr>
        <p:spPr>
          <a:xfrm>
            <a:off x="76199" y="4806241"/>
            <a:ext cx="8991599" cy="1200329"/>
          </a:xfrm>
          <a:prstGeom prst="rect">
            <a:avLst/>
          </a:prstGeom>
        </p:spPr>
        <p:txBody>
          <a:bodyPr wrap="square">
            <a:spAutoFit/>
          </a:bodyPr>
          <a:lstStyle/>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Khoảng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2 </a:t>
            </a:r>
            <a:r>
              <a:rPr lang="en-US" sz="2400" dirty="0" err="1" smtClean="0">
                <a:latin typeface="Times New Roman" pitchFamily="18" charset="0"/>
                <a:cs typeface="Times New Roman" pitchFamily="18" charset="0"/>
              </a:rPr>
              <a:t>đới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l-GR" sz="2400" dirty="0" smtClean="0">
                <a:latin typeface="Times New Roman" pitchFamily="18" charset="0"/>
                <a:cs typeface="Times New Roman" pitchFamily="18" charset="0"/>
              </a:rPr>
              <a:t>λ</a:t>
            </a:r>
            <a:r>
              <a:rPr lang="en-US" sz="2400" dirty="0" smtClean="0">
                <a:latin typeface="Times New Roman" pitchFamily="18" charset="0"/>
                <a:cs typeface="Times New Roman" pitchFamily="18" charset="0"/>
              </a:rPr>
              <a:t>/2, </a:t>
            </a:r>
            <a:r>
              <a:rPr lang="vi-VN" sz="2400" dirty="0"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gửi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M </a:t>
            </a:r>
            <a:r>
              <a:rPr lang="vi-VN" sz="2400" dirty="0" smtClean="0">
                <a:latin typeface="Times New Roman" pitchFamily="18" charset="0"/>
                <a:cs typeface="Times New Roman" pitchFamily="18" charset="0"/>
              </a:rPr>
              <a:t>dao động </a:t>
            </a:r>
            <a:r>
              <a:rPr lang="en-US" sz="2400" dirty="0" err="1" smtClean="0">
                <a:latin typeface="Times New Roman" pitchFamily="18" charset="0"/>
                <a:cs typeface="Times New Roman" pitchFamily="18" charset="0"/>
              </a:rPr>
              <a:t>ngược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tại</a:t>
            </a:r>
            <a:r>
              <a:rPr lang="en-US" sz="2400" dirty="0" smtClean="0">
                <a:latin typeface="Times New Roman" pitchFamily="18" charset="0"/>
                <a:cs typeface="Times New Roman" pitchFamily="18" charset="0"/>
              </a:rPr>
              <a:t> M: a = a</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a</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a</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a</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 a</a:t>
            </a:r>
            <a:r>
              <a:rPr lang="en-US" sz="2400" baseline="-25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 -…..</a:t>
            </a:r>
          </a:p>
        </p:txBody>
      </p:sp>
      <p:sp>
        <p:nvSpPr>
          <p:cNvPr id="13" name="Rectangle 12"/>
          <p:cNvSpPr/>
          <p:nvPr/>
        </p:nvSpPr>
        <p:spPr>
          <a:xfrm>
            <a:off x="41031" y="6119336"/>
            <a:ext cx="4572000" cy="738664"/>
          </a:xfrm>
          <a:prstGeom prst="rect">
            <a:avLst/>
          </a:prstGeom>
        </p:spPr>
        <p:txBody>
          <a:bodyPr>
            <a:spAutoFit/>
          </a:bodyPr>
          <a:lstStyle/>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Coi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đúng</a:t>
            </a:r>
            <a:r>
              <a:rPr lang="en-US" sz="2400" dirty="0" smtClean="0">
                <a:latin typeface="Times New Roman" pitchFamily="18" charset="0"/>
                <a:cs typeface="Times New Roman" pitchFamily="18" charset="0"/>
              </a:rPr>
              <a:t>:</a:t>
            </a:r>
          </a:p>
          <a:p>
            <a:endParaRPr lang="el-GR" dirty="0" smtClean="0">
              <a:latin typeface="Times New Roman" pitchFamily="18" charset="0"/>
              <a:cs typeface="Times New Roman"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3282344294"/>
              </p:ext>
            </p:extLst>
          </p:nvPr>
        </p:nvGraphicFramePr>
        <p:xfrm>
          <a:off x="2344616" y="5961564"/>
          <a:ext cx="2838450" cy="828675"/>
        </p:xfrm>
        <a:graphic>
          <a:graphicData uri="http://schemas.openxmlformats.org/presentationml/2006/ole">
            <mc:AlternateContent xmlns:mc="http://schemas.openxmlformats.org/markup-compatibility/2006">
              <mc:Choice xmlns:v="urn:schemas-microsoft-com:vml" Requires="v">
                <p:oleObj spid="_x0000_s2245" name="Equation" r:id="rId7" imgW="1320227" imgH="393529" progId="Equation.3">
                  <p:embed/>
                </p:oleObj>
              </mc:Choice>
              <mc:Fallback>
                <p:oleObj name="Equation" r:id="rId7" imgW="1320227" imgH="39352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4616" y="5961564"/>
                        <a:ext cx="28384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09793" y="685800"/>
            <a:ext cx="3258005" cy="2953162"/>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1880</TotalTime>
  <Words>2608</Words>
  <Application>Microsoft Office PowerPoint</Application>
  <PresentationFormat>On-screen Show (4:3)</PresentationFormat>
  <Paragraphs>161</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Equation</vt:lpstr>
      <vt:lpstr>CHƯƠNG 3 Nhiễu xạ ánh sáng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Nhiễu xạ ánh sáng</dc:title>
  <cp:lastModifiedBy>Admin</cp:lastModifiedBy>
  <cp:revision>82</cp:revision>
  <dcterms:created xsi:type="dcterms:W3CDTF">2020-05-18T08:45:19Z</dcterms:created>
  <dcterms:modified xsi:type="dcterms:W3CDTF">2022-08-05T07:48:15Z</dcterms:modified>
</cp:coreProperties>
</file>