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3" r:id="rId3"/>
    <p:sldId id="257" r:id="rId4"/>
    <p:sldId id="258" r:id="rId5"/>
    <p:sldId id="259" r:id="rId6"/>
    <p:sldId id="260" r:id="rId7"/>
    <p:sldId id="261" r:id="rId8"/>
    <p:sldId id="262" r:id="rId9"/>
    <p:sldId id="263" r:id="rId10"/>
    <p:sldId id="264" r:id="rId11"/>
    <p:sldId id="265" r:id="rId12"/>
    <p:sldId id="284" r:id="rId13"/>
    <p:sldId id="267" r:id="rId14"/>
    <p:sldId id="268" r:id="rId15"/>
    <p:sldId id="269" r:id="rId16"/>
    <p:sldId id="270" r:id="rId17"/>
    <p:sldId id="271" r:id="rId18"/>
    <p:sldId id="272" r:id="rId19"/>
    <p:sldId id="273" r:id="rId20"/>
    <p:sldId id="274" r:id="rId21"/>
    <p:sldId id="275" r:id="rId22"/>
    <p:sldId id="276" r:id="rId23"/>
    <p:sldId id="282" r:id="rId24"/>
    <p:sldId id="277" r:id="rId25"/>
    <p:sldId id="278" r:id="rId26"/>
    <p:sldId id="279" r:id="rId27"/>
    <p:sldId id="280" r:id="rId28"/>
    <p:sldId id="281" r:id="rId29"/>
    <p:sldId id="285"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206" y="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 Id="rId4" Type="http://schemas.openxmlformats.org/officeDocument/2006/relationships/image" Target="../media/image42.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 Id="rId4" Type="http://schemas.openxmlformats.org/officeDocument/2006/relationships/image" Target="../media/image47.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image" Target="../media/image48.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52.wmf"/><Relationship Id="rId1" Type="http://schemas.openxmlformats.org/officeDocument/2006/relationships/image" Target="../media/image51.wmf"/><Relationship Id="rId6" Type="http://schemas.openxmlformats.org/officeDocument/2006/relationships/image" Target="../media/image54.wmf"/><Relationship Id="rId5" Type="http://schemas.openxmlformats.org/officeDocument/2006/relationships/image" Target="../media/image53.wmf"/><Relationship Id="rId4" Type="http://schemas.openxmlformats.org/officeDocument/2006/relationships/image" Target="../media/image23.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60.wmf"/><Relationship Id="rId1" Type="http://schemas.openxmlformats.org/officeDocument/2006/relationships/image" Target="../media/image59.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image" Target="../media/image68.wmf"/><Relationship Id="rId1" Type="http://schemas.openxmlformats.org/officeDocument/2006/relationships/image" Target="../media/image6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4" Type="http://schemas.openxmlformats.org/officeDocument/2006/relationships/image" Target="../media/image23.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5" Type="http://schemas.openxmlformats.org/officeDocument/2006/relationships/image" Target="../media/image31.wmf"/><Relationship Id="rId4" Type="http://schemas.openxmlformats.org/officeDocument/2006/relationships/image" Target="../media/image30.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E284F5C-D313-45FC-9E95-C6EAEA91398E}" type="datetimeFigureOut">
              <a:rPr lang="en-US" smtClean="0"/>
              <a:t>8/3/2022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65D554-6B32-48FD-BD88-D4EB21DE9A30}" type="slidenum">
              <a:rPr lang="en-US" smtClean="0"/>
              <a:t>‹#›</a:t>
            </a:fld>
            <a:endParaRPr lang="en-US"/>
          </a:p>
        </p:txBody>
      </p:sp>
    </p:spTree>
    <p:extLst>
      <p:ext uri="{BB962C8B-B14F-4D97-AF65-F5344CB8AC3E}">
        <p14:creationId xmlns:p14="http://schemas.microsoft.com/office/powerpoint/2010/main" val="2385276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284F5C-D313-45FC-9E95-C6EAEA91398E}" type="datetimeFigureOut">
              <a:rPr lang="en-US" smtClean="0"/>
              <a:t>8/3/2022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65D554-6B32-48FD-BD88-D4EB21DE9A30}" type="slidenum">
              <a:rPr lang="en-US" smtClean="0"/>
              <a:t>‹#›</a:t>
            </a:fld>
            <a:endParaRPr lang="en-US"/>
          </a:p>
        </p:txBody>
      </p:sp>
    </p:spTree>
    <p:extLst>
      <p:ext uri="{BB962C8B-B14F-4D97-AF65-F5344CB8AC3E}">
        <p14:creationId xmlns:p14="http://schemas.microsoft.com/office/powerpoint/2010/main" val="2502289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284F5C-D313-45FC-9E95-C6EAEA91398E}" type="datetimeFigureOut">
              <a:rPr lang="en-US" smtClean="0"/>
              <a:t>8/3/2022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65D554-6B32-48FD-BD88-D4EB21DE9A30}" type="slidenum">
              <a:rPr lang="en-US" smtClean="0"/>
              <a:t>‹#›</a:t>
            </a:fld>
            <a:endParaRPr lang="en-US"/>
          </a:p>
        </p:txBody>
      </p:sp>
    </p:spTree>
    <p:extLst>
      <p:ext uri="{BB962C8B-B14F-4D97-AF65-F5344CB8AC3E}">
        <p14:creationId xmlns:p14="http://schemas.microsoft.com/office/powerpoint/2010/main" val="2469330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284F5C-D313-45FC-9E95-C6EAEA91398E}" type="datetimeFigureOut">
              <a:rPr lang="en-US" smtClean="0"/>
              <a:t>8/3/2022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65D554-6B32-48FD-BD88-D4EB21DE9A30}" type="slidenum">
              <a:rPr lang="en-US" smtClean="0"/>
              <a:t>‹#›</a:t>
            </a:fld>
            <a:endParaRPr lang="en-US"/>
          </a:p>
        </p:txBody>
      </p:sp>
    </p:spTree>
    <p:extLst>
      <p:ext uri="{BB962C8B-B14F-4D97-AF65-F5344CB8AC3E}">
        <p14:creationId xmlns:p14="http://schemas.microsoft.com/office/powerpoint/2010/main" val="2408170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284F5C-D313-45FC-9E95-C6EAEA91398E}" type="datetimeFigureOut">
              <a:rPr lang="en-US" smtClean="0"/>
              <a:t>8/3/2022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65D554-6B32-48FD-BD88-D4EB21DE9A30}" type="slidenum">
              <a:rPr lang="en-US" smtClean="0"/>
              <a:t>‹#›</a:t>
            </a:fld>
            <a:endParaRPr lang="en-US"/>
          </a:p>
        </p:txBody>
      </p:sp>
    </p:spTree>
    <p:extLst>
      <p:ext uri="{BB962C8B-B14F-4D97-AF65-F5344CB8AC3E}">
        <p14:creationId xmlns:p14="http://schemas.microsoft.com/office/powerpoint/2010/main" val="1113798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E284F5C-D313-45FC-9E95-C6EAEA91398E}" type="datetimeFigureOut">
              <a:rPr lang="en-US" smtClean="0"/>
              <a:t>8/3/2022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65D554-6B32-48FD-BD88-D4EB21DE9A30}" type="slidenum">
              <a:rPr lang="en-US" smtClean="0"/>
              <a:t>‹#›</a:t>
            </a:fld>
            <a:endParaRPr lang="en-US"/>
          </a:p>
        </p:txBody>
      </p:sp>
    </p:spTree>
    <p:extLst>
      <p:ext uri="{BB962C8B-B14F-4D97-AF65-F5344CB8AC3E}">
        <p14:creationId xmlns:p14="http://schemas.microsoft.com/office/powerpoint/2010/main" val="3709404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E284F5C-D313-45FC-9E95-C6EAEA91398E}" type="datetimeFigureOut">
              <a:rPr lang="en-US" smtClean="0"/>
              <a:t>8/3/2022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65D554-6B32-48FD-BD88-D4EB21DE9A30}" type="slidenum">
              <a:rPr lang="en-US" smtClean="0"/>
              <a:t>‹#›</a:t>
            </a:fld>
            <a:endParaRPr lang="en-US"/>
          </a:p>
        </p:txBody>
      </p:sp>
    </p:spTree>
    <p:extLst>
      <p:ext uri="{BB962C8B-B14F-4D97-AF65-F5344CB8AC3E}">
        <p14:creationId xmlns:p14="http://schemas.microsoft.com/office/powerpoint/2010/main" val="4033558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E284F5C-D313-45FC-9E95-C6EAEA91398E}" type="datetimeFigureOut">
              <a:rPr lang="en-US" smtClean="0"/>
              <a:t>8/3/2022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65D554-6B32-48FD-BD88-D4EB21DE9A30}" type="slidenum">
              <a:rPr lang="en-US" smtClean="0"/>
              <a:t>‹#›</a:t>
            </a:fld>
            <a:endParaRPr lang="en-US"/>
          </a:p>
        </p:txBody>
      </p:sp>
    </p:spTree>
    <p:extLst>
      <p:ext uri="{BB962C8B-B14F-4D97-AF65-F5344CB8AC3E}">
        <p14:creationId xmlns:p14="http://schemas.microsoft.com/office/powerpoint/2010/main" val="3507288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284F5C-D313-45FC-9E95-C6EAEA91398E}" type="datetimeFigureOut">
              <a:rPr lang="en-US" smtClean="0"/>
              <a:t>8/3/2022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65D554-6B32-48FD-BD88-D4EB21DE9A30}" type="slidenum">
              <a:rPr lang="en-US" smtClean="0"/>
              <a:t>‹#›</a:t>
            </a:fld>
            <a:endParaRPr lang="en-US"/>
          </a:p>
        </p:txBody>
      </p:sp>
    </p:spTree>
    <p:extLst>
      <p:ext uri="{BB962C8B-B14F-4D97-AF65-F5344CB8AC3E}">
        <p14:creationId xmlns:p14="http://schemas.microsoft.com/office/powerpoint/2010/main" val="2292145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284F5C-D313-45FC-9E95-C6EAEA91398E}" type="datetimeFigureOut">
              <a:rPr lang="en-US" smtClean="0"/>
              <a:t>8/3/2022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65D554-6B32-48FD-BD88-D4EB21DE9A30}" type="slidenum">
              <a:rPr lang="en-US" smtClean="0"/>
              <a:t>‹#›</a:t>
            </a:fld>
            <a:endParaRPr lang="en-US"/>
          </a:p>
        </p:txBody>
      </p:sp>
    </p:spTree>
    <p:extLst>
      <p:ext uri="{BB962C8B-B14F-4D97-AF65-F5344CB8AC3E}">
        <p14:creationId xmlns:p14="http://schemas.microsoft.com/office/powerpoint/2010/main" val="2026977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284F5C-D313-45FC-9E95-C6EAEA91398E}" type="datetimeFigureOut">
              <a:rPr lang="en-US" smtClean="0"/>
              <a:t>8/3/2022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65D554-6B32-48FD-BD88-D4EB21DE9A30}" type="slidenum">
              <a:rPr lang="en-US" smtClean="0"/>
              <a:t>‹#›</a:t>
            </a:fld>
            <a:endParaRPr lang="en-US"/>
          </a:p>
        </p:txBody>
      </p:sp>
    </p:spTree>
    <p:extLst>
      <p:ext uri="{BB962C8B-B14F-4D97-AF65-F5344CB8AC3E}">
        <p14:creationId xmlns:p14="http://schemas.microsoft.com/office/powerpoint/2010/main" val="3383162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284F5C-D313-45FC-9E95-C6EAEA91398E}" type="datetimeFigureOut">
              <a:rPr lang="en-US" smtClean="0"/>
              <a:t>8/3/2022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65D554-6B32-48FD-BD88-D4EB21DE9A30}" type="slidenum">
              <a:rPr lang="en-US" smtClean="0"/>
              <a:t>‹#›</a:t>
            </a:fld>
            <a:endParaRPr lang="en-US"/>
          </a:p>
        </p:txBody>
      </p:sp>
    </p:spTree>
    <p:extLst>
      <p:ext uri="{BB962C8B-B14F-4D97-AF65-F5344CB8AC3E}">
        <p14:creationId xmlns:p14="http://schemas.microsoft.com/office/powerpoint/2010/main" val="19774053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2.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Microsoft_Word_97_-_2003_Document1.doc"/><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3.emf"/></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oleObject" Target="../embeddings/oleObject9.bin"/><Relationship Id="rId7" Type="http://schemas.openxmlformats.org/officeDocument/2006/relationships/image" Target="../media/image21.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0.bin"/><Relationship Id="rId11" Type="http://schemas.openxmlformats.org/officeDocument/2006/relationships/image" Target="../media/image23.wmf"/><Relationship Id="rId5" Type="http://schemas.openxmlformats.org/officeDocument/2006/relationships/image" Target="../media/image24.png"/><Relationship Id="rId10" Type="http://schemas.openxmlformats.org/officeDocument/2006/relationships/oleObject" Target="../embeddings/oleObject12.bin"/><Relationship Id="rId4" Type="http://schemas.openxmlformats.org/officeDocument/2006/relationships/image" Target="../media/image20.wmf"/><Relationship Id="rId9" Type="http://schemas.openxmlformats.org/officeDocument/2006/relationships/image" Target="../media/image22.wmf"/></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5.bin"/><Relationship Id="rId13" Type="http://schemas.openxmlformats.org/officeDocument/2006/relationships/image" Target="../media/image31.wmf"/><Relationship Id="rId3" Type="http://schemas.openxmlformats.org/officeDocument/2006/relationships/image" Target="../media/image24.png"/><Relationship Id="rId7" Type="http://schemas.openxmlformats.org/officeDocument/2006/relationships/image" Target="../media/image28.wmf"/><Relationship Id="rId12"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4.bin"/><Relationship Id="rId11" Type="http://schemas.openxmlformats.org/officeDocument/2006/relationships/image" Target="../media/image30.wmf"/><Relationship Id="rId5" Type="http://schemas.openxmlformats.org/officeDocument/2006/relationships/image" Target="../media/image27.wmf"/><Relationship Id="rId10" Type="http://schemas.openxmlformats.org/officeDocument/2006/relationships/oleObject" Target="../embeddings/oleObject16.bin"/><Relationship Id="rId4" Type="http://schemas.openxmlformats.org/officeDocument/2006/relationships/oleObject" Target="../embeddings/oleObject13.bin"/><Relationship Id="rId9" Type="http://schemas.openxmlformats.org/officeDocument/2006/relationships/image" Target="../media/image29.wmf"/></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image" Target="../media/image35.png"/><Relationship Id="rId7" Type="http://schemas.openxmlformats.org/officeDocument/2006/relationships/image" Target="../media/image33.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19.bin"/><Relationship Id="rId5" Type="http://schemas.openxmlformats.org/officeDocument/2006/relationships/image" Target="../media/image32.wmf"/><Relationship Id="rId4" Type="http://schemas.openxmlformats.org/officeDocument/2006/relationships/oleObject" Target="../embeddings/oleObject18.bin"/><Relationship Id="rId9" Type="http://schemas.openxmlformats.org/officeDocument/2006/relationships/image" Target="../media/image34.wmf"/></Relationships>
</file>

<file path=ppt/slides/_rels/slide17.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37.wmf"/><Relationship Id="rId5" Type="http://schemas.openxmlformats.org/officeDocument/2006/relationships/oleObject" Target="../embeddings/oleObject22.bin"/><Relationship Id="rId4" Type="http://schemas.openxmlformats.org/officeDocument/2006/relationships/image" Target="../media/image36.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image" Target="../media/image43.png"/><Relationship Id="rId7" Type="http://schemas.openxmlformats.org/officeDocument/2006/relationships/image" Target="../media/image40.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25.bin"/><Relationship Id="rId11" Type="http://schemas.openxmlformats.org/officeDocument/2006/relationships/image" Target="../media/image42.wmf"/><Relationship Id="rId5" Type="http://schemas.openxmlformats.org/officeDocument/2006/relationships/image" Target="../media/image39.wmf"/><Relationship Id="rId10" Type="http://schemas.openxmlformats.org/officeDocument/2006/relationships/oleObject" Target="../embeddings/oleObject27.bin"/><Relationship Id="rId4" Type="http://schemas.openxmlformats.org/officeDocument/2006/relationships/oleObject" Target="../embeddings/oleObject24.bin"/><Relationship Id="rId9" Type="http://schemas.openxmlformats.org/officeDocument/2006/relationships/image" Target="../media/image41.wmf"/></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45.wmf"/><Relationship Id="rId5" Type="http://schemas.openxmlformats.org/officeDocument/2006/relationships/oleObject" Target="../embeddings/oleObject29.bin"/><Relationship Id="rId10" Type="http://schemas.openxmlformats.org/officeDocument/2006/relationships/image" Target="../media/image47.wmf"/><Relationship Id="rId4" Type="http://schemas.openxmlformats.org/officeDocument/2006/relationships/image" Target="../media/image44.wmf"/><Relationship Id="rId9" Type="http://schemas.openxmlformats.org/officeDocument/2006/relationships/oleObject" Target="../embeddings/oleObject31.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49.emf"/><Relationship Id="rId5" Type="http://schemas.openxmlformats.org/officeDocument/2006/relationships/oleObject" Target="../embeddings/Microsoft_Word_97_-_2003_Document2.doc"/><Relationship Id="rId4" Type="http://schemas.openxmlformats.org/officeDocument/2006/relationships/image" Target="../media/image48.wmf"/></Relationships>
</file>

<file path=ppt/slides/_rels/slide2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20.wmf"/><Relationship Id="rId13" Type="http://schemas.openxmlformats.org/officeDocument/2006/relationships/oleObject" Target="../embeddings/oleObject38.bin"/><Relationship Id="rId3" Type="http://schemas.openxmlformats.org/officeDocument/2006/relationships/oleObject" Target="../embeddings/oleObject33.bin"/><Relationship Id="rId7" Type="http://schemas.openxmlformats.org/officeDocument/2006/relationships/oleObject" Target="../embeddings/oleObject35.bin"/><Relationship Id="rId12" Type="http://schemas.openxmlformats.org/officeDocument/2006/relationships/image" Target="../media/image53.w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52.wmf"/><Relationship Id="rId11" Type="http://schemas.openxmlformats.org/officeDocument/2006/relationships/oleObject" Target="../embeddings/oleObject37.bin"/><Relationship Id="rId5" Type="http://schemas.openxmlformats.org/officeDocument/2006/relationships/oleObject" Target="../embeddings/oleObject34.bin"/><Relationship Id="rId10" Type="http://schemas.openxmlformats.org/officeDocument/2006/relationships/image" Target="../media/image23.wmf"/><Relationship Id="rId4" Type="http://schemas.openxmlformats.org/officeDocument/2006/relationships/image" Target="../media/image51.wmf"/><Relationship Id="rId9" Type="http://schemas.openxmlformats.org/officeDocument/2006/relationships/oleObject" Target="../embeddings/oleObject36.bin"/><Relationship Id="rId14" Type="http://schemas.openxmlformats.org/officeDocument/2006/relationships/image" Target="../media/image54.wmf"/></Relationships>
</file>

<file path=ppt/slides/_rels/slide24.xml.rels><?xml version="1.0" encoding="UTF-8" standalone="yes"?>
<Relationships xmlns="http://schemas.openxmlformats.org/package/2006/relationships"><Relationship Id="rId8" Type="http://schemas.openxmlformats.org/officeDocument/2006/relationships/image" Target="../media/image57.wmf"/><Relationship Id="rId3" Type="http://schemas.openxmlformats.org/officeDocument/2006/relationships/oleObject" Target="../embeddings/oleObject39.bin"/><Relationship Id="rId7"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56.wmf"/><Relationship Id="rId5" Type="http://schemas.openxmlformats.org/officeDocument/2006/relationships/oleObject" Target="../embeddings/oleObject40.bin"/><Relationship Id="rId4" Type="http://schemas.openxmlformats.org/officeDocument/2006/relationships/image" Target="../media/image55.wmf"/><Relationship Id="rId9" Type="http://schemas.openxmlformats.org/officeDocument/2006/relationships/image" Target="../media/image58.png"/></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60.wmf"/><Relationship Id="rId5" Type="http://schemas.openxmlformats.org/officeDocument/2006/relationships/oleObject" Target="../embeddings/oleObject43.bin"/><Relationship Id="rId4" Type="http://schemas.openxmlformats.org/officeDocument/2006/relationships/image" Target="../media/image59.wmf"/></Relationships>
</file>

<file path=ppt/slides/_rels/slide26.xml.rels><?xml version="1.0" encoding="UTF-8" standalone="yes"?>
<Relationships xmlns="http://schemas.openxmlformats.org/package/2006/relationships"><Relationship Id="rId8" Type="http://schemas.openxmlformats.org/officeDocument/2006/relationships/image" Target="../media/image63.wmf"/><Relationship Id="rId3" Type="http://schemas.openxmlformats.org/officeDocument/2006/relationships/oleObject" Target="../embeddings/oleObject44.bin"/><Relationship Id="rId7"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62.wmf"/><Relationship Id="rId5" Type="http://schemas.openxmlformats.org/officeDocument/2006/relationships/oleObject" Target="../embeddings/oleObject45.bin"/><Relationship Id="rId4" Type="http://schemas.openxmlformats.org/officeDocument/2006/relationships/image" Target="../media/image61.wmf"/></Relationships>
</file>

<file path=ppt/slides/_rels/slide27.xml.rels><?xml version="1.0" encoding="UTF-8" standalone="yes"?>
<Relationships xmlns="http://schemas.openxmlformats.org/package/2006/relationships"><Relationship Id="rId8" Type="http://schemas.openxmlformats.org/officeDocument/2006/relationships/image" Target="../media/image66.wmf"/><Relationship Id="rId3" Type="http://schemas.openxmlformats.org/officeDocument/2006/relationships/oleObject" Target="../embeddings/oleObject47.bin"/><Relationship Id="rId7" Type="http://schemas.openxmlformats.org/officeDocument/2006/relationships/oleObject" Target="../embeddings/oleObject49.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65.wmf"/><Relationship Id="rId5" Type="http://schemas.openxmlformats.org/officeDocument/2006/relationships/oleObject" Target="../embeddings/oleObject48.bin"/><Relationship Id="rId4" Type="http://schemas.openxmlformats.org/officeDocument/2006/relationships/image" Target="../media/image64.wmf"/></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52.bin"/><Relationship Id="rId3" Type="http://schemas.openxmlformats.org/officeDocument/2006/relationships/oleObject" Target="../embeddings/oleObject50.bin"/><Relationship Id="rId7"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68.wmf"/><Relationship Id="rId5" Type="http://schemas.openxmlformats.org/officeDocument/2006/relationships/oleObject" Target="../embeddings/oleObject51.bin"/><Relationship Id="rId4" Type="http://schemas.openxmlformats.org/officeDocument/2006/relationships/image" Target="../media/image67.wmf"/><Relationship Id="rId9" Type="http://schemas.openxmlformats.org/officeDocument/2006/relationships/image" Target="../media/image69.wmf"/></Relationships>
</file>

<file path=ppt/slides/_rels/slide29.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5.wmf"/><Relationship Id="rId4" Type="http://schemas.openxmlformats.org/officeDocument/2006/relationships/oleObject" Target="../embeddings/oleObject3.bin"/></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7.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8.wmf"/></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0.wmf"/></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CHƯƠNG 9</a:t>
            </a:r>
            <a:endParaRPr lang="en-US" dirty="0"/>
          </a:p>
        </p:txBody>
      </p:sp>
    </p:spTree>
    <p:extLst>
      <p:ext uri="{BB962C8B-B14F-4D97-AF65-F5344CB8AC3E}">
        <p14:creationId xmlns:p14="http://schemas.microsoft.com/office/powerpoint/2010/main" val="14301964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11200" indent="-711200" algn="ctr"/>
            <a:r>
              <a:rPr lang="en-US" sz="2400" b="1" dirty="0" smtClean="0">
                <a:solidFill>
                  <a:srgbClr val="FFFF00"/>
                </a:solidFill>
                <a:latin typeface="Times New Roman" pitchFamily="18" charset="0"/>
              </a:rPr>
              <a:t>§2. </a:t>
            </a:r>
            <a:r>
              <a:rPr lang="en-US" sz="2400" b="1" dirty="0" err="1" smtClean="0">
                <a:solidFill>
                  <a:srgbClr val="FFFF00"/>
                </a:solidFill>
                <a:latin typeface="Times New Roman" pitchFamily="18" charset="0"/>
              </a:rPr>
              <a:t>Nguyên</a:t>
            </a:r>
            <a:r>
              <a:rPr lang="en-US" sz="2400" b="1" dirty="0" smtClean="0">
                <a:solidFill>
                  <a:srgbClr val="FFFF00"/>
                </a:solidFill>
                <a:latin typeface="Times New Roman" pitchFamily="18" charset="0"/>
              </a:rPr>
              <a:t> </a:t>
            </a:r>
            <a:r>
              <a:rPr lang="en-US" sz="2400" b="1" dirty="0" err="1" smtClean="0">
                <a:solidFill>
                  <a:srgbClr val="FFFF00"/>
                </a:solidFill>
                <a:latin typeface="Times New Roman" pitchFamily="18" charset="0"/>
              </a:rPr>
              <a:t>tử</a:t>
            </a:r>
            <a:r>
              <a:rPr lang="en-US" sz="2400" b="1" dirty="0" smtClean="0">
                <a:solidFill>
                  <a:srgbClr val="FFFF00"/>
                </a:solidFill>
                <a:latin typeface="Times New Roman" pitchFamily="18" charset="0"/>
              </a:rPr>
              <a:t> </a:t>
            </a:r>
            <a:r>
              <a:rPr lang="en-US" sz="2400" b="1" dirty="0" err="1" smtClean="0">
                <a:solidFill>
                  <a:srgbClr val="FFFF00"/>
                </a:solidFill>
                <a:latin typeface="Times New Roman" pitchFamily="18" charset="0"/>
              </a:rPr>
              <a:t>kim</a:t>
            </a:r>
            <a:r>
              <a:rPr lang="en-US" sz="2400" b="1" dirty="0" smtClean="0">
                <a:solidFill>
                  <a:srgbClr val="FFFF00"/>
                </a:solidFill>
                <a:latin typeface="Times New Roman" pitchFamily="18" charset="0"/>
              </a:rPr>
              <a:t> </a:t>
            </a:r>
            <a:r>
              <a:rPr lang="en-US" sz="2400" b="1" dirty="0" err="1" smtClean="0">
                <a:solidFill>
                  <a:srgbClr val="FFFF00"/>
                </a:solidFill>
                <a:latin typeface="Times New Roman" pitchFamily="18" charset="0"/>
              </a:rPr>
              <a:t>loại</a:t>
            </a:r>
            <a:r>
              <a:rPr lang="en-US" sz="2400" b="1" dirty="0" smtClean="0">
                <a:solidFill>
                  <a:srgbClr val="FFFF00"/>
                </a:solidFill>
                <a:latin typeface="Times New Roman" pitchFamily="18" charset="0"/>
              </a:rPr>
              <a:t> </a:t>
            </a:r>
            <a:r>
              <a:rPr lang="en-US" sz="2400" b="1" dirty="0" err="1" smtClean="0">
                <a:solidFill>
                  <a:srgbClr val="FFFF00"/>
                </a:solidFill>
                <a:latin typeface="Times New Roman" pitchFamily="18" charset="0"/>
              </a:rPr>
              <a:t>kiềm</a:t>
            </a:r>
            <a:endParaRPr lang="en-US" sz="2400" b="1" dirty="0" smtClean="0">
              <a:solidFill>
                <a:srgbClr val="FFFF00"/>
              </a:solidFill>
              <a:latin typeface="Times New Roman" pitchFamily="18" charset="0"/>
            </a:endParaRPr>
          </a:p>
        </p:txBody>
      </p:sp>
      <p:sp>
        <p:nvSpPr>
          <p:cNvPr id="2" name="Rectangle 1"/>
          <p:cNvSpPr/>
          <p:nvPr/>
        </p:nvSpPr>
        <p:spPr>
          <a:xfrm>
            <a:off x="228600" y="838201"/>
            <a:ext cx="6629400" cy="461665"/>
          </a:xfrm>
          <a:prstGeom prst="rect">
            <a:avLst/>
          </a:prstGeom>
        </p:spPr>
        <p:txBody>
          <a:bodyPr wrap="square">
            <a:spAutoFit/>
          </a:bodyPr>
          <a:lstStyle/>
          <a:p>
            <a:r>
              <a:rPr lang="en-US" sz="2400" b="1" i="1" dirty="0" err="1" smtClean="0">
                <a:solidFill>
                  <a:schemeClr val="tx2"/>
                </a:solidFill>
                <a:latin typeface="Times New Roman" pitchFamily="18" charset="0"/>
              </a:rPr>
              <a:t>Năng</a:t>
            </a:r>
            <a:r>
              <a:rPr lang="en-US" sz="2400" b="1" i="1" dirty="0" smtClean="0">
                <a:solidFill>
                  <a:schemeClr val="tx2"/>
                </a:solidFill>
                <a:latin typeface="Times New Roman" pitchFamily="18" charset="0"/>
              </a:rPr>
              <a:t> </a:t>
            </a:r>
            <a:r>
              <a:rPr lang="en-US" sz="2400" b="1" i="1" dirty="0" err="1" smtClean="0">
                <a:solidFill>
                  <a:schemeClr val="tx2"/>
                </a:solidFill>
                <a:latin typeface="Times New Roman" pitchFamily="18" charset="0"/>
              </a:rPr>
              <a:t>lượng</a:t>
            </a:r>
            <a:r>
              <a:rPr lang="en-US" sz="2400" b="1" i="1" dirty="0" smtClean="0">
                <a:solidFill>
                  <a:schemeClr val="tx2"/>
                </a:solidFill>
                <a:latin typeface="Times New Roman" pitchFamily="18" charset="0"/>
              </a:rPr>
              <a:t> </a:t>
            </a:r>
            <a:r>
              <a:rPr lang="en-US" sz="2400" b="1" i="1" dirty="0" err="1" smtClean="0">
                <a:solidFill>
                  <a:schemeClr val="tx2"/>
                </a:solidFill>
                <a:latin typeface="Times New Roman" pitchFamily="18" charset="0"/>
              </a:rPr>
              <a:t>của</a:t>
            </a:r>
            <a:r>
              <a:rPr lang="en-US" sz="2400" b="1" i="1" dirty="0" smtClean="0">
                <a:solidFill>
                  <a:schemeClr val="tx2"/>
                </a:solidFill>
                <a:latin typeface="Times New Roman" pitchFamily="18" charset="0"/>
              </a:rPr>
              <a:t> </a:t>
            </a:r>
            <a:r>
              <a:rPr lang="en-US" sz="2400" b="1" i="1" dirty="0" smtClean="0">
                <a:solidFill>
                  <a:srgbClr val="FF0000"/>
                </a:solidFill>
                <a:latin typeface="Times New Roman" pitchFamily="18" charset="0"/>
              </a:rPr>
              <a:t>e </a:t>
            </a:r>
            <a:r>
              <a:rPr lang="en-US" sz="2400" b="1" i="1" dirty="0" err="1" smtClean="0">
                <a:solidFill>
                  <a:srgbClr val="FF0000"/>
                </a:solidFill>
                <a:latin typeface="Times New Roman" pitchFamily="18" charset="0"/>
              </a:rPr>
              <a:t>hóa</a:t>
            </a:r>
            <a:r>
              <a:rPr lang="en-US" sz="2400" b="1" i="1" dirty="0" smtClean="0">
                <a:solidFill>
                  <a:srgbClr val="FF0000"/>
                </a:solidFill>
                <a:latin typeface="Times New Roman" pitchFamily="18" charset="0"/>
              </a:rPr>
              <a:t> </a:t>
            </a:r>
            <a:r>
              <a:rPr lang="en-US" sz="2400" b="1" i="1" dirty="0" err="1" smtClean="0">
                <a:solidFill>
                  <a:srgbClr val="FF0000"/>
                </a:solidFill>
                <a:latin typeface="Times New Roman" pitchFamily="18" charset="0"/>
              </a:rPr>
              <a:t>trị</a:t>
            </a:r>
            <a:r>
              <a:rPr lang="en-US" sz="2400" b="1" i="1" dirty="0" smtClean="0">
                <a:solidFill>
                  <a:srgbClr val="FF0000"/>
                </a:solidFill>
                <a:latin typeface="Times New Roman" pitchFamily="18" charset="0"/>
              </a:rPr>
              <a:t> </a:t>
            </a:r>
            <a:r>
              <a:rPr lang="en-US" sz="2400" b="1" i="1" dirty="0" err="1" smtClean="0">
                <a:solidFill>
                  <a:srgbClr val="FF0000"/>
                </a:solidFill>
                <a:latin typeface="Times New Roman" pitchFamily="18" charset="0"/>
              </a:rPr>
              <a:t>đối</a:t>
            </a:r>
            <a:r>
              <a:rPr lang="en-US" sz="2400" b="1" i="1" dirty="0" smtClean="0">
                <a:solidFill>
                  <a:srgbClr val="FF0000"/>
                </a:solidFill>
                <a:latin typeface="Times New Roman" pitchFamily="18" charset="0"/>
              </a:rPr>
              <a:t> </a:t>
            </a:r>
            <a:r>
              <a:rPr lang="en-US" sz="2400" b="1" i="1" dirty="0" err="1" smtClean="0">
                <a:solidFill>
                  <a:schemeClr val="tx2"/>
                </a:solidFill>
                <a:latin typeface="Times New Roman" pitchFamily="18" charset="0"/>
              </a:rPr>
              <a:t>với</a:t>
            </a:r>
            <a:r>
              <a:rPr lang="en-US" sz="2400" b="1" i="1" dirty="0" smtClean="0">
                <a:solidFill>
                  <a:schemeClr val="tx2"/>
                </a:solidFill>
                <a:latin typeface="Times New Roman" pitchFamily="18" charset="0"/>
              </a:rPr>
              <a:t> </a:t>
            </a:r>
            <a:r>
              <a:rPr lang="en-US" sz="2400" b="1" i="1" dirty="0" err="1" smtClean="0">
                <a:solidFill>
                  <a:schemeClr val="tx2"/>
                </a:solidFill>
                <a:latin typeface="Times New Roman" pitchFamily="18" charset="0"/>
              </a:rPr>
              <a:t>kim</a:t>
            </a:r>
            <a:r>
              <a:rPr lang="en-US" sz="2400" b="1" i="1" dirty="0" smtClean="0">
                <a:solidFill>
                  <a:schemeClr val="tx2"/>
                </a:solidFill>
                <a:latin typeface="Times New Roman" pitchFamily="18" charset="0"/>
              </a:rPr>
              <a:t> </a:t>
            </a:r>
            <a:r>
              <a:rPr lang="en-US" sz="2400" b="1" i="1" dirty="0" err="1" smtClean="0">
                <a:solidFill>
                  <a:schemeClr val="tx2"/>
                </a:solidFill>
                <a:latin typeface="Times New Roman" pitchFamily="18" charset="0"/>
              </a:rPr>
              <a:t>loại</a:t>
            </a:r>
            <a:r>
              <a:rPr lang="en-US" sz="2400" b="1" i="1" dirty="0" smtClean="0">
                <a:solidFill>
                  <a:schemeClr val="tx2"/>
                </a:solidFill>
                <a:latin typeface="Times New Roman" pitchFamily="18" charset="0"/>
              </a:rPr>
              <a:t> </a:t>
            </a:r>
            <a:r>
              <a:rPr lang="en-US" sz="2400" b="1" i="1" dirty="0" err="1" smtClean="0">
                <a:solidFill>
                  <a:schemeClr val="tx2"/>
                </a:solidFill>
                <a:latin typeface="Times New Roman" pitchFamily="18" charset="0"/>
              </a:rPr>
              <a:t>kiềm</a:t>
            </a:r>
            <a:r>
              <a:rPr lang="en-US" sz="2400" b="1" i="1" dirty="0" smtClean="0">
                <a:solidFill>
                  <a:schemeClr val="tx2"/>
                </a:solidFill>
                <a:latin typeface="Times New Roman" pitchFamily="18" charset="0"/>
              </a:rPr>
              <a:t>:</a:t>
            </a:r>
          </a:p>
        </p:txBody>
      </p:sp>
      <p:graphicFrame>
        <p:nvGraphicFramePr>
          <p:cNvPr id="3" name="Object 2"/>
          <p:cNvGraphicFramePr>
            <a:graphicFrameLocks noChangeAspect="1"/>
          </p:cNvGraphicFramePr>
          <p:nvPr>
            <p:extLst>
              <p:ext uri="{D42A27DB-BD31-4B8C-83A1-F6EECF244321}">
                <p14:modId xmlns:p14="http://schemas.microsoft.com/office/powerpoint/2010/main" val="671289147"/>
              </p:ext>
            </p:extLst>
          </p:nvPr>
        </p:nvGraphicFramePr>
        <p:xfrm>
          <a:off x="3122613" y="1344613"/>
          <a:ext cx="2287587" cy="952500"/>
        </p:xfrm>
        <a:graphic>
          <a:graphicData uri="http://schemas.openxmlformats.org/presentationml/2006/ole">
            <mc:AlternateContent xmlns:mc="http://schemas.openxmlformats.org/markup-compatibility/2006">
              <mc:Choice xmlns:v="urn:schemas-microsoft-com:vml" Requires="v">
                <p:oleObj spid="_x0000_s6194" name="Equation" r:id="rId3" imgW="1066680" imgH="444240" progId="Equation.3">
                  <p:embed/>
                </p:oleObj>
              </mc:Choice>
              <mc:Fallback>
                <p:oleObj name="Equation" r:id="rId3" imgW="1066680" imgH="444240" progId="Equation.3">
                  <p:embed/>
                  <p:pic>
                    <p:nvPicPr>
                      <p:cNvPr id="0" name="Object 81"/>
                      <p:cNvPicPr>
                        <a:picLocks noChangeAspect="1" noChangeArrowheads="1"/>
                      </p:cNvPicPr>
                      <p:nvPr/>
                    </p:nvPicPr>
                    <p:blipFill>
                      <a:blip r:embed="rId4"/>
                      <a:srcRect/>
                      <a:stretch>
                        <a:fillRect/>
                      </a:stretch>
                    </p:blipFill>
                    <p:spPr bwMode="auto">
                      <a:xfrm>
                        <a:off x="3122613" y="1344613"/>
                        <a:ext cx="2287587" cy="952500"/>
                      </a:xfrm>
                      <a:prstGeom prst="rect">
                        <a:avLst/>
                      </a:prstGeom>
                      <a:noFill/>
                      <a:ln w="9525">
                        <a:solidFill>
                          <a:schemeClr val="folHlink"/>
                        </a:solidFill>
                        <a:miter lim="800000"/>
                        <a:headEnd/>
                        <a:tailEnd/>
                      </a:ln>
                    </p:spPr>
                  </p:pic>
                </p:oleObj>
              </mc:Fallback>
            </mc:AlternateContent>
          </a:graphicData>
        </a:graphic>
      </p:graphicFrame>
      <p:sp>
        <p:nvSpPr>
          <p:cNvPr id="5" name="Rectangle 4"/>
          <p:cNvSpPr/>
          <p:nvPr/>
        </p:nvSpPr>
        <p:spPr>
          <a:xfrm>
            <a:off x="304800" y="2433935"/>
            <a:ext cx="9144000" cy="461665"/>
          </a:xfrm>
          <a:prstGeom prst="rect">
            <a:avLst/>
          </a:prstGeom>
        </p:spPr>
        <p:txBody>
          <a:bodyPr wrap="square">
            <a:spAutoFit/>
          </a:bodyPr>
          <a:lstStyle/>
          <a:p>
            <a:r>
              <a:rPr lang="el-GR" sz="2400" dirty="0" smtClean="0">
                <a:latin typeface="Times New Roman" pitchFamily="18" charset="0"/>
                <a:cs typeface="Times New Roman" pitchFamily="18" charset="0"/>
              </a:rPr>
              <a:t>Δ</a:t>
            </a:r>
            <a:r>
              <a:rPr lang="el-GR" sz="2400" baseline="-25000" dirty="0" smtClean="0">
                <a:latin typeface="Times New Roman" pitchFamily="18" charset="0"/>
                <a:cs typeface="Times New Roman" pitchFamily="18" charset="0"/>
              </a:rPr>
              <a:t>ℓ</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số</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bổ</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chính</a:t>
            </a:r>
            <a:r>
              <a:rPr lang="en-US" sz="2400" dirty="0">
                <a:latin typeface="Times New Roman" pitchFamily="18" charset="0"/>
                <a:cs typeface="Times New Roman" pitchFamily="18" charset="0"/>
              </a:rPr>
              <a:t> Rydberg</a:t>
            </a:r>
            <a:endParaRPr lang="el-GR" sz="2400" dirty="0" smtClean="0">
              <a:latin typeface="Times New Roman" pitchFamily="18" charset="0"/>
              <a:cs typeface="Times New Roman" pitchFamily="18" charset="0"/>
            </a:endParaRPr>
          </a:p>
        </p:txBody>
      </p:sp>
      <p:sp>
        <p:nvSpPr>
          <p:cNvPr id="6" name="Rectangle 5"/>
          <p:cNvSpPr/>
          <p:nvPr/>
        </p:nvSpPr>
        <p:spPr>
          <a:xfrm>
            <a:off x="152400" y="3048000"/>
            <a:ext cx="8686800" cy="461665"/>
          </a:xfrm>
          <a:prstGeom prst="rect">
            <a:avLst/>
          </a:prstGeom>
        </p:spPr>
        <p:txBody>
          <a:bodyPr wrap="square">
            <a:spAutoFit/>
          </a:bodyPr>
          <a:lstStyle/>
          <a:p>
            <a:r>
              <a:rPr lang="en-US" sz="2400" dirty="0" err="1" smtClean="0">
                <a:latin typeface="Times New Roman" pitchFamily="18" charset="0"/>
              </a:rPr>
              <a:t>Bảng</a:t>
            </a:r>
            <a:r>
              <a:rPr lang="en-US" sz="2400" dirty="0" smtClean="0">
                <a:latin typeface="Times New Roman" pitchFamily="18" charset="0"/>
              </a:rPr>
              <a:t> </a:t>
            </a:r>
            <a:r>
              <a:rPr lang="en-US" sz="2400" dirty="0" err="1" smtClean="0">
                <a:latin typeface="Times New Roman" pitchFamily="18" charset="0"/>
              </a:rPr>
              <a:t>sau</a:t>
            </a:r>
            <a:r>
              <a:rPr lang="en-US" sz="2400" dirty="0" smtClean="0">
                <a:latin typeface="Times New Roman" pitchFamily="18" charset="0"/>
              </a:rPr>
              <a:t> </a:t>
            </a:r>
            <a:r>
              <a:rPr lang="en-US" sz="2400" dirty="0" err="1" smtClean="0">
                <a:latin typeface="Times New Roman" pitchFamily="18" charset="0"/>
              </a:rPr>
              <a:t>cho</a:t>
            </a:r>
            <a:r>
              <a:rPr lang="en-US" sz="2400" dirty="0" smtClean="0">
                <a:latin typeface="Times New Roman" pitchFamily="18" charset="0"/>
              </a:rPr>
              <a:t> </a:t>
            </a:r>
            <a:r>
              <a:rPr lang="en-US" sz="2400" dirty="0" err="1" smtClean="0">
                <a:latin typeface="Times New Roman" pitchFamily="18" charset="0"/>
              </a:rPr>
              <a:t>các</a:t>
            </a:r>
            <a:r>
              <a:rPr lang="en-US" sz="2400" dirty="0" smtClean="0">
                <a:latin typeface="Times New Roman" pitchFamily="18" charset="0"/>
              </a:rPr>
              <a:t> </a:t>
            </a:r>
            <a:r>
              <a:rPr lang="en-US" sz="2400" dirty="0" err="1" smtClean="0">
                <a:latin typeface="Times New Roman" pitchFamily="18" charset="0"/>
              </a:rPr>
              <a:t>giá</a:t>
            </a:r>
            <a:r>
              <a:rPr lang="en-US" sz="2400" dirty="0" smtClean="0">
                <a:latin typeface="Times New Roman" pitchFamily="18" charset="0"/>
              </a:rPr>
              <a:t> </a:t>
            </a:r>
            <a:r>
              <a:rPr lang="en-US" sz="2400" dirty="0" err="1" smtClean="0">
                <a:latin typeface="Times New Roman" pitchFamily="18" charset="0"/>
              </a:rPr>
              <a:t>trị</a:t>
            </a:r>
            <a:r>
              <a:rPr lang="en-US" sz="2400" dirty="0" smtClean="0">
                <a:latin typeface="Times New Roman" pitchFamily="18" charset="0"/>
              </a:rPr>
              <a:t> </a:t>
            </a:r>
            <a:r>
              <a:rPr lang="en-US" sz="2400" dirty="0" err="1" smtClean="0">
                <a:latin typeface="Times New Roman" pitchFamily="18" charset="0"/>
              </a:rPr>
              <a:t>của</a:t>
            </a:r>
            <a:r>
              <a:rPr lang="en-US" sz="2400" dirty="0" smtClean="0">
                <a:latin typeface="Times New Roman" pitchFamily="18" charset="0"/>
              </a:rPr>
              <a:t> </a:t>
            </a:r>
            <a:r>
              <a:rPr lang="en-US" sz="2400" dirty="0" err="1" smtClean="0">
                <a:latin typeface="Times New Roman" pitchFamily="18" charset="0"/>
              </a:rPr>
              <a:t>số</a:t>
            </a:r>
            <a:r>
              <a:rPr lang="en-US" sz="2400" dirty="0" smtClean="0">
                <a:latin typeface="Times New Roman" pitchFamily="18" charset="0"/>
              </a:rPr>
              <a:t> </a:t>
            </a:r>
            <a:r>
              <a:rPr lang="en-US" sz="2400" dirty="0" err="1" smtClean="0">
                <a:latin typeface="Times New Roman" pitchFamily="18" charset="0"/>
                <a:cs typeface="Times New Roman" pitchFamily="18" charset="0"/>
              </a:rPr>
              <a:t>bổ</a:t>
            </a:r>
            <a:r>
              <a:rPr lang="en-US" sz="2400" dirty="0" smtClean="0">
                <a:latin typeface="Times New Roman" pitchFamily="18" charset="0"/>
                <a:cs typeface="Times New Roman" pitchFamily="18" charset="0"/>
              </a:rPr>
              <a:t> </a:t>
            </a:r>
            <a:r>
              <a:rPr lang="en-US" sz="2400" dirty="0" err="1" smtClean="0">
                <a:latin typeface="Times New Roman" pitchFamily="18" charset="0"/>
              </a:rPr>
              <a:t>chính</a:t>
            </a:r>
            <a:r>
              <a:rPr lang="en-US" sz="2400" dirty="0" smtClean="0">
                <a:latin typeface="Times New Roman" pitchFamily="18" charset="0"/>
              </a:rPr>
              <a:t> </a:t>
            </a:r>
            <a:r>
              <a:rPr lang="en-US" sz="2400" dirty="0" err="1" smtClean="0">
                <a:latin typeface="Times New Roman" pitchFamily="18" charset="0"/>
              </a:rPr>
              <a:t>của</a:t>
            </a:r>
            <a:r>
              <a:rPr lang="en-US" sz="2400" dirty="0" smtClean="0">
                <a:latin typeface="Times New Roman" pitchFamily="18" charset="0"/>
              </a:rPr>
              <a:t> </a:t>
            </a:r>
            <a:r>
              <a:rPr lang="en-US" sz="2400" dirty="0" err="1" smtClean="0">
                <a:latin typeface="Times New Roman" pitchFamily="18" charset="0"/>
              </a:rPr>
              <a:t>một</a:t>
            </a:r>
            <a:r>
              <a:rPr lang="en-US" sz="2400" dirty="0" smtClean="0">
                <a:latin typeface="Times New Roman" pitchFamily="18" charset="0"/>
              </a:rPr>
              <a:t> </a:t>
            </a:r>
            <a:r>
              <a:rPr lang="en-US" sz="2400" dirty="0" err="1" smtClean="0">
                <a:latin typeface="Times New Roman" pitchFamily="18" charset="0"/>
              </a:rPr>
              <a:t>số</a:t>
            </a:r>
            <a:r>
              <a:rPr lang="en-US" sz="2400" dirty="0" smtClean="0">
                <a:latin typeface="Times New Roman" pitchFamily="18" charset="0"/>
              </a:rPr>
              <a:t> </a:t>
            </a:r>
            <a:r>
              <a:rPr lang="en-US" sz="2400" dirty="0" err="1" smtClean="0">
                <a:latin typeface="Times New Roman" pitchFamily="18" charset="0"/>
              </a:rPr>
              <a:t>kim</a:t>
            </a:r>
            <a:r>
              <a:rPr lang="en-US" sz="2400" dirty="0" smtClean="0">
                <a:latin typeface="Times New Roman" pitchFamily="18" charset="0"/>
              </a:rPr>
              <a:t> </a:t>
            </a:r>
            <a:r>
              <a:rPr lang="en-US" sz="2400" dirty="0" err="1" smtClean="0">
                <a:latin typeface="Times New Roman" pitchFamily="18" charset="0"/>
              </a:rPr>
              <a:t>loại</a:t>
            </a:r>
            <a:r>
              <a:rPr lang="en-US" sz="2400" dirty="0" smtClean="0">
                <a:latin typeface="Times New Roman" pitchFamily="18" charset="0"/>
              </a:rPr>
              <a:t> </a:t>
            </a:r>
            <a:r>
              <a:rPr lang="en-US" sz="2400" dirty="0" err="1" smtClean="0">
                <a:latin typeface="Times New Roman" pitchFamily="18" charset="0"/>
              </a:rPr>
              <a:t>kiềm</a:t>
            </a:r>
            <a:r>
              <a:rPr lang="en-US" sz="2400" dirty="0" smtClean="0">
                <a:latin typeface="Times New Roman" pitchFamily="18" charset="0"/>
              </a:rPr>
              <a:t>:</a:t>
            </a:r>
          </a:p>
        </p:txBody>
      </p:sp>
      <p:graphicFrame>
        <p:nvGraphicFramePr>
          <p:cNvPr id="7" name="Group 95"/>
          <p:cNvGraphicFramePr>
            <a:graphicFrameLocks noGrp="1"/>
          </p:cNvGraphicFramePr>
          <p:nvPr>
            <p:extLst>
              <p:ext uri="{D42A27DB-BD31-4B8C-83A1-F6EECF244321}">
                <p14:modId xmlns:p14="http://schemas.microsoft.com/office/powerpoint/2010/main" val="3888263018"/>
              </p:ext>
            </p:extLst>
          </p:nvPr>
        </p:nvGraphicFramePr>
        <p:xfrm>
          <a:off x="1371600" y="3810000"/>
          <a:ext cx="6934200" cy="2743200"/>
        </p:xfrm>
        <a:graphic>
          <a:graphicData uri="http://schemas.openxmlformats.org/drawingml/2006/table">
            <a:tbl>
              <a:tblPr/>
              <a:tblGrid>
                <a:gridCol w="1047750"/>
                <a:gridCol w="1162050"/>
                <a:gridCol w="1143000"/>
                <a:gridCol w="1295400"/>
                <a:gridCol w="1143000"/>
                <a:gridCol w="1143000"/>
              </a:tblGrid>
              <a:tr h="4206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Z</a:t>
                      </a:r>
                      <a:endParaRPr kumimoji="0" lang="en-US" sz="2400" b="0" i="0" u="none" strike="noStrike" cap="none" normalizeH="0" baseline="0" dirty="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Nguyên tố</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Δ</a:t>
                      </a:r>
                      <a:r>
                        <a:rPr kumimoji="0" lang="en-US" sz="2400" b="0" i="0" u="none" strike="noStrike" cap="none" normalizeH="0" baseline="-25000" smtClean="0">
                          <a:ln>
                            <a:noFill/>
                          </a:ln>
                          <a:solidFill>
                            <a:schemeClr val="tx1"/>
                          </a:solidFill>
                          <a:effectLst/>
                          <a:latin typeface="Times New Roman" pitchFamily="18" charset="0"/>
                          <a:cs typeface="Times New Roman" pitchFamily="18" charset="0"/>
                        </a:rPr>
                        <a:t>s</a:t>
                      </a:r>
                      <a:endParaRPr kumimoji="0" lang="vi-VN" sz="24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Δ</a:t>
                      </a:r>
                      <a:r>
                        <a:rPr kumimoji="0" lang="en-US" sz="2400" b="0" i="0" u="none" strike="noStrike" cap="none" normalizeH="0" baseline="-30000" smtClean="0">
                          <a:ln>
                            <a:noFill/>
                          </a:ln>
                          <a:solidFill>
                            <a:schemeClr val="tx1"/>
                          </a:solidFill>
                          <a:effectLst/>
                          <a:latin typeface="Times New Roman" pitchFamily="18" charset="0"/>
                          <a:cs typeface="Times New Roman" pitchFamily="18" charset="0"/>
                        </a:rPr>
                        <a:t>p</a:t>
                      </a:r>
                      <a:endParaRPr kumimoji="0" lang="en-US" sz="24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Δ</a:t>
                      </a:r>
                      <a:r>
                        <a:rPr kumimoji="0" lang="en-US" sz="2400" b="0" i="0" u="none" strike="noStrike" cap="none" normalizeH="0" baseline="-30000" smtClean="0">
                          <a:ln>
                            <a:noFill/>
                          </a:ln>
                          <a:solidFill>
                            <a:schemeClr val="tx1"/>
                          </a:solidFill>
                          <a:effectLst/>
                          <a:latin typeface="Times New Roman" pitchFamily="18" charset="0"/>
                          <a:cs typeface="Times New Roman" pitchFamily="18" charset="0"/>
                        </a:rPr>
                        <a:t>d</a:t>
                      </a:r>
                      <a:endParaRPr kumimoji="0" lang="en-US" sz="24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Δ</a:t>
                      </a:r>
                      <a:r>
                        <a:rPr kumimoji="0" lang="en-US" sz="2400" b="0" i="0" u="none" strike="noStrike" cap="none" normalizeH="0" baseline="-30000" smtClean="0">
                          <a:ln>
                            <a:noFill/>
                          </a:ln>
                          <a:solidFill>
                            <a:schemeClr val="tx1"/>
                          </a:solidFill>
                          <a:effectLst/>
                          <a:latin typeface="Times New Roman" pitchFamily="18" charset="0"/>
                          <a:cs typeface="Times New Roman" pitchFamily="18" charset="0"/>
                        </a:rPr>
                        <a:t>f</a:t>
                      </a:r>
                      <a:endParaRPr kumimoji="0" lang="en-US" sz="24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334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3</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11</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19</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37</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55</a:t>
                      </a:r>
                      <a:endParaRPr kumimoji="0" lang="en-US" sz="24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Li</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Na</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K</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Rb</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Cs</a:t>
                      </a:r>
                      <a:endParaRPr kumimoji="0" lang="en-US" sz="24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-0,412</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-1,373</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-2,230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-3,195</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-4,131</a:t>
                      </a:r>
                      <a:endParaRPr kumimoji="0" lang="en-US" sz="2400" b="0" i="0" u="none" strike="noStrike" cap="none" normalizeH="0" baseline="0" dirty="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-0,041</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-0,883</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-1,776</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-2,711</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-3,649</a:t>
                      </a:r>
                      <a:endParaRPr kumimoji="0" lang="en-US" sz="2400" b="0" i="0" u="none" strike="noStrike" cap="none" normalizeH="0" baseline="0" dirty="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-0,002</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-0.010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-0,146</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-1,233</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-2,448</a:t>
                      </a:r>
                      <a:endParaRPr kumimoji="0" lang="en-US" sz="24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-0,000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-0,001</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-0,007</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-0,012</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-0,022</a:t>
                      </a:r>
                      <a:endParaRPr kumimoji="0" lang="en-US" sz="2400" b="0" i="0" u="none" strike="noStrike" cap="none" normalizeH="0" baseline="0" dirty="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611870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arn(inVertic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11200" indent="-711200" algn="ctr"/>
            <a:r>
              <a:rPr lang="en-US" sz="2400" b="1" dirty="0" smtClean="0">
                <a:solidFill>
                  <a:srgbClr val="FFFF00"/>
                </a:solidFill>
                <a:latin typeface="Times New Roman" pitchFamily="18" charset="0"/>
              </a:rPr>
              <a:t>§2. </a:t>
            </a:r>
            <a:r>
              <a:rPr lang="en-US" sz="2400" b="1" dirty="0" err="1" smtClean="0">
                <a:solidFill>
                  <a:srgbClr val="FFFF00"/>
                </a:solidFill>
                <a:latin typeface="Times New Roman" pitchFamily="18" charset="0"/>
              </a:rPr>
              <a:t>Nguyên</a:t>
            </a:r>
            <a:r>
              <a:rPr lang="en-US" sz="2400" b="1" dirty="0" smtClean="0">
                <a:solidFill>
                  <a:srgbClr val="FFFF00"/>
                </a:solidFill>
                <a:latin typeface="Times New Roman" pitchFamily="18" charset="0"/>
              </a:rPr>
              <a:t> </a:t>
            </a:r>
            <a:r>
              <a:rPr lang="en-US" sz="2400" b="1" dirty="0" err="1" smtClean="0">
                <a:solidFill>
                  <a:srgbClr val="FFFF00"/>
                </a:solidFill>
                <a:latin typeface="Times New Roman" pitchFamily="18" charset="0"/>
              </a:rPr>
              <a:t>tử</a:t>
            </a:r>
            <a:r>
              <a:rPr lang="en-US" sz="2400" b="1" dirty="0" smtClean="0">
                <a:solidFill>
                  <a:srgbClr val="FFFF00"/>
                </a:solidFill>
                <a:latin typeface="Times New Roman" pitchFamily="18" charset="0"/>
              </a:rPr>
              <a:t> </a:t>
            </a:r>
            <a:r>
              <a:rPr lang="en-US" sz="2400" b="1" dirty="0" err="1" smtClean="0">
                <a:solidFill>
                  <a:srgbClr val="FFFF00"/>
                </a:solidFill>
                <a:latin typeface="Times New Roman" pitchFamily="18" charset="0"/>
              </a:rPr>
              <a:t>kim</a:t>
            </a:r>
            <a:r>
              <a:rPr lang="en-US" sz="2400" b="1" dirty="0" smtClean="0">
                <a:solidFill>
                  <a:srgbClr val="FFFF00"/>
                </a:solidFill>
                <a:latin typeface="Times New Roman" pitchFamily="18" charset="0"/>
              </a:rPr>
              <a:t> </a:t>
            </a:r>
            <a:r>
              <a:rPr lang="en-US" sz="2400" b="1" dirty="0" err="1" smtClean="0">
                <a:solidFill>
                  <a:srgbClr val="FFFF00"/>
                </a:solidFill>
                <a:latin typeface="Times New Roman" pitchFamily="18" charset="0"/>
              </a:rPr>
              <a:t>loại</a:t>
            </a:r>
            <a:r>
              <a:rPr lang="en-US" sz="2400" b="1" dirty="0" smtClean="0">
                <a:solidFill>
                  <a:srgbClr val="FFFF00"/>
                </a:solidFill>
                <a:latin typeface="Times New Roman" pitchFamily="18" charset="0"/>
              </a:rPr>
              <a:t> </a:t>
            </a:r>
            <a:r>
              <a:rPr lang="en-US" sz="2400" b="1" dirty="0" err="1" smtClean="0">
                <a:solidFill>
                  <a:srgbClr val="FFFF00"/>
                </a:solidFill>
                <a:latin typeface="Times New Roman" pitchFamily="18" charset="0"/>
              </a:rPr>
              <a:t>kiềm</a:t>
            </a:r>
            <a:endParaRPr lang="en-US" sz="2400" b="1" dirty="0" smtClean="0">
              <a:solidFill>
                <a:srgbClr val="FFFF00"/>
              </a:solidFill>
              <a:latin typeface="Times New Roman" pitchFamily="18" charset="0"/>
            </a:endParaRPr>
          </a:p>
        </p:txBody>
      </p:sp>
      <p:sp>
        <p:nvSpPr>
          <p:cNvPr id="2" name="Rectangle 1"/>
          <p:cNvSpPr/>
          <p:nvPr/>
        </p:nvSpPr>
        <p:spPr>
          <a:xfrm>
            <a:off x="152401" y="609600"/>
            <a:ext cx="6117340" cy="461665"/>
          </a:xfrm>
          <a:prstGeom prst="rect">
            <a:avLst/>
          </a:prstGeom>
        </p:spPr>
        <p:txBody>
          <a:bodyPr wrap="square">
            <a:spAutoFit/>
          </a:bodyPr>
          <a:lstStyle/>
          <a:p>
            <a:r>
              <a:rPr lang="en-US" sz="2400" b="1" i="1" dirty="0" err="1" smtClean="0">
                <a:latin typeface="Times New Roman" pitchFamily="18" charset="0"/>
              </a:rPr>
              <a:t>Kí</a:t>
            </a:r>
            <a:r>
              <a:rPr lang="en-US" sz="2400" b="1" i="1" dirty="0" smtClean="0">
                <a:latin typeface="Times New Roman" pitchFamily="18" charset="0"/>
              </a:rPr>
              <a:t> </a:t>
            </a:r>
            <a:r>
              <a:rPr lang="en-US" sz="2400" b="1" i="1" dirty="0" err="1" smtClean="0">
                <a:latin typeface="Times New Roman" pitchFamily="18" charset="0"/>
              </a:rPr>
              <a:t>hiệu</a:t>
            </a:r>
            <a:r>
              <a:rPr lang="en-US" sz="2400" b="1" i="1" dirty="0" smtClean="0">
                <a:latin typeface="Times New Roman" pitchFamily="18" charset="0"/>
              </a:rPr>
              <a:t> </a:t>
            </a:r>
            <a:r>
              <a:rPr lang="en-US" sz="2400" b="1" i="1" dirty="0" err="1" smtClean="0">
                <a:latin typeface="Times New Roman" pitchFamily="18" charset="0"/>
              </a:rPr>
              <a:t>trạng</a:t>
            </a:r>
            <a:r>
              <a:rPr lang="en-US" sz="2400" b="1" i="1" dirty="0" smtClean="0">
                <a:latin typeface="Times New Roman" pitchFamily="18" charset="0"/>
              </a:rPr>
              <a:t> </a:t>
            </a:r>
            <a:r>
              <a:rPr lang="en-US" sz="2400" b="1" i="1" dirty="0" err="1" smtClean="0">
                <a:latin typeface="Times New Roman" pitchFamily="18" charset="0"/>
              </a:rPr>
              <a:t>thái</a:t>
            </a:r>
            <a:r>
              <a:rPr lang="en-US" sz="2400" b="1" i="1" dirty="0" smtClean="0">
                <a:latin typeface="Times New Roman" pitchFamily="18" charset="0"/>
              </a:rPr>
              <a:t> </a:t>
            </a:r>
            <a:r>
              <a:rPr lang="en-US" sz="2400" b="1" i="1" dirty="0" err="1" smtClean="0">
                <a:latin typeface="Times New Roman" pitchFamily="18" charset="0"/>
              </a:rPr>
              <a:t>năng</a:t>
            </a:r>
            <a:r>
              <a:rPr lang="en-US" sz="2400" b="1" i="1" dirty="0" smtClean="0">
                <a:latin typeface="Times New Roman" pitchFamily="18" charset="0"/>
              </a:rPr>
              <a:t> </a:t>
            </a:r>
            <a:r>
              <a:rPr lang="en-US" sz="2400" b="1" i="1" dirty="0" err="1" smtClean="0">
                <a:latin typeface="Times New Roman" pitchFamily="18" charset="0"/>
              </a:rPr>
              <a:t>lượng</a:t>
            </a:r>
            <a:r>
              <a:rPr lang="en-US" sz="2400" b="1" i="1" dirty="0" smtClean="0">
                <a:latin typeface="Times New Roman" pitchFamily="18" charset="0"/>
              </a:rPr>
              <a:t> </a:t>
            </a:r>
            <a:r>
              <a:rPr lang="en-US" sz="2400" b="1" i="1" dirty="0" err="1" smtClean="0">
                <a:latin typeface="Times New Roman" pitchFamily="18" charset="0"/>
              </a:rPr>
              <a:t>nX</a:t>
            </a:r>
            <a:endParaRPr lang="en-US" sz="2400" dirty="0"/>
          </a:p>
        </p:txBody>
      </p:sp>
      <p:sp>
        <p:nvSpPr>
          <p:cNvPr id="3" name="Rectangle 2"/>
          <p:cNvSpPr/>
          <p:nvPr/>
        </p:nvSpPr>
        <p:spPr>
          <a:xfrm>
            <a:off x="152401" y="1143000"/>
            <a:ext cx="5699757" cy="461665"/>
          </a:xfrm>
          <a:prstGeom prst="rect">
            <a:avLst/>
          </a:prstGeom>
        </p:spPr>
        <p:txBody>
          <a:bodyPr wrap="square">
            <a:spAutoFit/>
          </a:bodyPr>
          <a:lstStyle/>
          <a:p>
            <a:r>
              <a:rPr lang="en-US" sz="2400" dirty="0" smtClean="0">
                <a:latin typeface="Times New Roman" pitchFamily="18" charset="0"/>
                <a:cs typeface="Times New Roman" pitchFamily="18" charset="0"/>
              </a:rPr>
              <a:t>ℓ = 0        1         2          3</a:t>
            </a:r>
          </a:p>
        </p:txBody>
      </p:sp>
      <p:sp>
        <p:nvSpPr>
          <p:cNvPr id="5" name="Rectangle 4"/>
          <p:cNvSpPr/>
          <p:nvPr/>
        </p:nvSpPr>
        <p:spPr>
          <a:xfrm>
            <a:off x="152401" y="1676400"/>
            <a:ext cx="5703476" cy="461665"/>
          </a:xfrm>
          <a:prstGeom prst="rect">
            <a:avLst/>
          </a:prstGeom>
        </p:spPr>
        <p:txBody>
          <a:bodyPr wrap="square">
            <a:spAutoFit/>
          </a:bodyPr>
          <a:lstStyle/>
          <a:p>
            <a:r>
              <a:rPr lang="en-US" sz="2400" dirty="0" smtClean="0">
                <a:latin typeface="Times New Roman" pitchFamily="18" charset="0"/>
                <a:cs typeface="Times New Roman" pitchFamily="18" charset="0"/>
              </a:rPr>
              <a:t>X   S        P         D         F</a:t>
            </a:r>
          </a:p>
        </p:txBody>
      </p:sp>
      <p:graphicFrame>
        <p:nvGraphicFramePr>
          <p:cNvPr id="6" name="Object 5"/>
          <p:cNvGraphicFramePr>
            <a:graphicFrameLocks noChangeAspect="1"/>
          </p:cNvGraphicFramePr>
          <p:nvPr>
            <p:extLst>
              <p:ext uri="{D42A27DB-BD31-4B8C-83A1-F6EECF244321}">
                <p14:modId xmlns:p14="http://schemas.microsoft.com/office/powerpoint/2010/main" val="692072155"/>
              </p:ext>
            </p:extLst>
          </p:nvPr>
        </p:nvGraphicFramePr>
        <p:xfrm>
          <a:off x="13347" y="2590800"/>
          <a:ext cx="9968853" cy="3962400"/>
        </p:xfrm>
        <a:graphic>
          <a:graphicData uri="http://schemas.openxmlformats.org/presentationml/2006/ole">
            <mc:AlternateContent xmlns:mc="http://schemas.openxmlformats.org/markup-compatibility/2006">
              <mc:Choice xmlns:v="urn:schemas-microsoft-com:vml" Requires="v">
                <p:oleObj spid="_x0000_s7217" name="Document" r:id="rId3" imgW="5627074" imgH="2236642" progId="Word.Document.8">
                  <p:embed/>
                </p:oleObj>
              </mc:Choice>
              <mc:Fallback>
                <p:oleObj name="Document" r:id="rId3" imgW="5627074" imgH="2236642"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47" y="2590800"/>
                        <a:ext cx="9968853" cy="396240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6118706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11200" indent="-711200" algn="ctr"/>
            <a:r>
              <a:rPr lang="en-US" sz="2400" b="1" dirty="0" smtClean="0">
                <a:solidFill>
                  <a:srgbClr val="FFFF00"/>
                </a:solidFill>
                <a:latin typeface="Times New Roman" pitchFamily="18" charset="0"/>
              </a:rPr>
              <a:t>§2. </a:t>
            </a:r>
            <a:r>
              <a:rPr lang="en-US" sz="2400" b="1" dirty="0" err="1" smtClean="0">
                <a:solidFill>
                  <a:srgbClr val="FFFF00"/>
                </a:solidFill>
                <a:latin typeface="Times New Roman" pitchFamily="18" charset="0"/>
              </a:rPr>
              <a:t>Nguyên</a:t>
            </a:r>
            <a:r>
              <a:rPr lang="en-US" sz="2400" b="1" dirty="0" smtClean="0">
                <a:solidFill>
                  <a:srgbClr val="FFFF00"/>
                </a:solidFill>
                <a:latin typeface="Times New Roman" pitchFamily="18" charset="0"/>
              </a:rPr>
              <a:t> </a:t>
            </a:r>
            <a:r>
              <a:rPr lang="en-US" sz="2400" b="1" dirty="0" err="1" smtClean="0">
                <a:solidFill>
                  <a:srgbClr val="FFFF00"/>
                </a:solidFill>
                <a:latin typeface="Times New Roman" pitchFamily="18" charset="0"/>
              </a:rPr>
              <a:t>tử</a:t>
            </a:r>
            <a:r>
              <a:rPr lang="en-US" sz="2400" b="1" dirty="0" smtClean="0">
                <a:solidFill>
                  <a:srgbClr val="FFFF00"/>
                </a:solidFill>
                <a:latin typeface="Times New Roman" pitchFamily="18" charset="0"/>
              </a:rPr>
              <a:t> </a:t>
            </a:r>
            <a:r>
              <a:rPr lang="en-US" sz="2400" b="1" dirty="0" err="1" smtClean="0">
                <a:solidFill>
                  <a:srgbClr val="FFFF00"/>
                </a:solidFill>
                <a:latin typeface="Times New Roman" pitchFamily="18" charset="0"/>
              </a:rPr>
              <a:t>kim</a:t>
            </a:r>
            <a:r>
              <a:rPr lang="en-US" sz="2400" b="1" dirty="0" smtClean="0">
                <a:solidFill>
                  <a:srgbClr val="FFFF00"/>
                </a:solidFill>
                <a:latin typeface="Times New Roman" pitchFamily="18" charset="0"/>
              </a:rPr>
              <a:t> </a:t>
            </a:r>
            <a:r>
              <a:rPr lang="en-US" sz="2400" b="1" dirty="0" err="1" smtClean="0">
                <a:solidFill>
                  <a:srgbClr val="FFFF00"/>
                </a:solidFill>
                <a:latin typeface="Times New Roman" pitchFamily="18" charset="0"/>
              </a:rPr>
              <a:t>loại</a:t>
            </a:r>
            <a:r>
              <a:rPr lang="en-US" sz="2400" b="1" dirty="0" smtClean="0">
                <a:solidFill>
                  <a:srgbClr val="FFFF00"/>
                </a:solidFill>
                <a:latin typeface="Times New Roman" pitchFamily="18" charset="0"/>
              </a:rPr>
              <a:t> </a:t>
            </a:r>
            <a:r>
              <a:rPr lang="en-US" sz="2400" b="1" dirty="0" err="1" smtClean="0">
                <a:solidFill>
                  <a:srgbClr val="FFFF00"/>
                </a:solidFill>
                <a:latin typeface="Times New Roman" pitchFamily="18" charset="0"/>
              </a:rPr>
              <a:t>kiềm</a:t>
            </a:r>
            <a:endParaRPr lang="en-US" sz="2400" b="1" dirty="0" smtClean="0">
              <a:solidFill>
                <a:srgbClr val="FFFF00"/>
              </a:solidFill>
              <a:latin typeface="Times New Roman" pitchFamily="18" charset="0"/>
            </a:endParaRPr>
          </a:p>
        </p:txBody>
      </p:sp>
      <p:sp>
        <p:nvSpPr>
          <p:cNvPr id="2" name="Rectangle 1"/>
          <p:cNvSpPr/>
          <p:nvPr/>
        </p:nvSpPr>
        <p:spPr>
          <a:xfrm>
            <a:off x="76200" y="685800"/>
            <a:ext cx="6340215" cy="461665"/>
          </a:xfrm>
          <a:prstGeom prst="rect">
            <a:avLst/>
          </a:prstGeom>
        </p:spPr>
        <p:txBody>
          <a:bodyPr wrap="square">
            <a:spAutoFit/>
          </a:bodyPr>
          <a:lstStyle/>
          <a:p>
            <a:r>
              <a:rPr lang="en-US" sz="2400" b="1" i="1" dirty="0" err="1" smtClean="0">
                <a:latin typeface="Times New Roman" pitchFamily="18" charset="0"/>
              </a:rPr>
              <a:t>Quang</a:t>
            </a:r>
            <a:r>
              <a:rPr lang="en-US" sz="2400" b="1" i="1" dirty="0" smtClean="0">
                <a:latin typeface="Times New Roman" pitchFamily="18" charset="0"/>
              </a:rPr>
              <a:t>  </a:t>
            </a:r>
            <a:r>
              <a:rPr lang="en-US" sz="2400" b="1" i="1" dirty="0" err="1" smtClean="0">
                <a:latin typeface="Times New Roman" pitchFamily="18" charset="0"/>
              </a:rPr>
              <a:t>phổ</a:t>
            </a:r>
            <a:r>
              <a:rPr lang="en-US" sz="2400" b="1" i="1" dirty="0" smtClean="0">
                <a:latin typeface="Times New Roman" pitchFamily="18" charset="0"/>
              </a:rPr>
              <a:t> </a:t>
            </a:r>
            <a:r>
              <a:rPr lang="en-US" sz="2400" b="1" i="1" dirty="0" err="1" smtClean="0">
                <a:latin typeface="Times New Roman" pitchFamily="18" charset="0"/>
              </a:rPr>
              <a:t>nguyên</a:t>
            </a:r>
            <a:r>
              <a:rPr lang="en-US" sz="2400" b="1" i="1" dirty="0" smtClean="0">
                <a:latin typeface="Times New Roman" pitchFamily="18" charset="0"/>
              </a:rPr>
              <a:t> </a:t>
            </a:r>
            <a:r>
              <a:rPr lang="en-US" sz="2400" b="1" i="1" dirty="0" err="1" smtClean="0">
                <a:latin typeface="Times New Roman" pitchFamily="18" charset="0"/>
              </a:rPr>
              <a:t>tử</a:t>
            </a:r>
            <a:r>
              <a:rPr lang="en-US" sz="2400" b="1" i="1" dirty="0" smtClean="0">
                <a:latin typeface="Times New Roman" pitchFamily="18" charset="0"/>
              </a:rPr>
              <a:t> </a:t>
            </a:r>
            <a:r>
              <a:rPr lang="en-US" sz="2400" b="1" i="1" dirty="0" err="1" smtClean="0">
                <a:latin typeface="Times New Roman" pitchFamily="18" charset="0"/>
              </a:rPr>
              <a:t>kim</a:t>
            </a:r>
            <a:r>
              <a:rPr lang="en-US" sz="2400" b="1" i="1" dirty="0" smtClean="0">
                <a:latin typeface="Times New Roman" pitchFamily="18" charset="0"/>
              </a:rPr>
              <a:t> </a:t>
            </a:r>
            <a:r>
              <a:rPr lang="en-US" sz="2400" b="1" i="1" dirty="0" err="1" smtClean="0">
                <a:latin typeface="Times New Roman" pitchFamily="18" charset="0"/>
              </a:rPr>
              <a:t>loại</a:t>
            </a:r>
            <a:r>
              <a:rPr lang="en-US" sz="2400" b="1" i="1" dirty="0" smtClean="0">
                <a:latin typeface="Times New Roman" pitchFamily="18" charset="0"/>
              </a:rPr>
              <a:t> </a:t>
            </a:r>
            <a:r>
              <a:rPr lang="en-US" sz="2400" b="1" i="1" dirty="0" err="1" smtClean="0">
                <a:latin typeface="Times New Roman" pitchFamily="18" charset="0"/>
              </a:rPr>
              <a:t>kiềm</a:t>
            </a:r>
            <a:endParaRPr lang="en-US" sz="2400" b="1" i="1" dirty="0" smtClean="0">
              <a:latin typeface="Times New Roman" pitchFamily="18" charset="0"/>
            </a:endParaRPr>
          </a:p>
        </p:txBody>
      </p:sp>
      <p:sp>
        <p:nvSpPr>
          <p:cNvPr id="3" name="Rectangle 2"/>
          <p:cNvSpPr/>
          <p:nvPr/>
        </p:nvSpPr>
        <p:spPr>
          <a:xfrm>
            <a:off x="152400" y="1147465"/>
            <a:ext cx="5029200" cy="1569660"/>
          </a:xfrm>
          <a:prstGeom prst="rect">
            <a:avLst/>
          </a:prstGeom>
        </p:spPr>
        <p:txBody>
          <a:bodyPr wrap="square">
            <a:spAutoFit/>
          </a:bodyPr>
          <a:lstStyle/>
          <a:p>
            <a:pPr algn="just"/>
            <a:r>
              <a:rPr lang="en-US" sz="2400" dirty="0" err="1" smtClean="0">
                <a:latin typeface="Times New Roman" pitchFamily="18" charset="0"/>
              </a:rPr>
              <a:t>Khi</a:t>
            </a:r>
            <a:r>
              <a:rPr lang="en-US" sz="2400" dirty="0" smtClean="0">
                <a:latin typeface="Times New Roman" pitchFamily="18" charset="0"/>
              </a:rPr>
              <a:t> e </a:t>
            </a:r>
            <a:r>
              <a:rPr lang="en-US" sz="2400" dirty="0" err="1" smtClean="0">
                <a:latin typeface="Times New Roman" pitchFamily="18" charset="0"/>
              </a:rPr>
              <a:t>chuyển</a:t>
            </a:r>
            <a:r>
              <a:rPr lang="en-US" sz="2400" dirty="0" smtClean="0">
                <a:latin typeface="Times New Roman" pitchFamily="18" charset="0"/>
              </a:rPr>
              <a:t> </a:t>
            </a:r>
            <a:r>
              <a:rPr lang="en-US" sz="2400" dirty="0" err="1" smtClean="0">
                <a:latin typeface="Times New Roman" pitchFamily="18" charset="0"/>
              </a:rPr>
              <a:t>từ</a:t>
            </a:r>
            <a:r>
              <a:rPr lang="en-US" sz="2400" dirty="0" smtClean="0">
                <a:latin typeface="Times New Roman" pitchFamily="18" charset="0"/>
              </a:rPr>
              <a:t> </a:t>
            </a:r>
            <a:r>
              <a:rPr lang="en-US" sz="2400" dirty="0" err="1" smtClean="0">
                <a:latin typeface="Times New Roman" pitchFamily="18" charset="0"/>
              </a:rPr>
              <a:t>trạng</a:t>
            </a:r>
            <a:r>
              <a:rPr lang="en-US" sz="2400" dirty="0" smtClean="0">
                <a:latin typeface="Times New Roman" pitchFamily="18" charset="0"/>
              </a:rPr>
              <a:t> </a:t>
            </a:r>
            <a:r>
              <a:rPr lang="en-US" sz="2400" dirty="0" err="1" smtClean="0">
                <a:latin typeface="Times New Roman" pitchFamily="18" charset="0"/>
              </a:rPr>
              <a:t>thái</a:t>
            </a:r>
            <a:r>
              <a:rPr lang="en-US" sz="2400" dirty="0" smtClean="0">
                <a:latin typeface="Times New Roman" pitchFamily="18" charset="0"/>
              </a:rPr>
              <a:t> </a:t>
            </a:r>
            <a:r>
              <a:rPr lang="en-US" sz="2400" dirty="0" err="1" smtClean="0">
                <a:latin typeface="Times New Roman" pitchFamily="18" charset="0"/>
              </a:rPr>
              <a:t>có</a:t>
            </a:r>
            <a:r>
              <a:rPr lang="en-US" sz="2400" dirty="0" smtClean="0">
                <a:latin typeface="Times New Roman" pitchFamily="18" charset="0"/>
              </a:rPr>
              <a:t> </a:t>
            </a:r>
            <a:r>
              <a:rPr lang="en-US" sz="2400" dirty="0" err="1" smtClean="0">
                <a:latin typeface="Times New Roman" pitchFamily="18" charset="0"/>
              </a:rPr>
              <a:t>mức</a:t>
            </a:r>
            <a:r>
              <a:rPr lang="en-US" sz="2400" dirty="0" smtClean="0">
                <a:latin typeface="Times New Roman" pitchFamily="18" charset="0"/>
              </a:rPr>
              <a:t> </a:t>
            </a:r>
            <a:r>
              <a:rPr lang="en-US" sz="2400" dirty="0" err="1" smtClean="0">
                <a:latin typeface="Times New Roman" pitchFamily="18" charset="0"/>
              </a:rPr>
              <a:t>năng</a:t>
            </a:r>
            <a:r>
              <a:rPr lang="en-US" sz="2400" dirty="0" smtClean="0">
                <a:latin typeface="Times New Roman" pitchFamily="18" charset="0"/>
              </a:rPr>
              <a:t> </a:t>
            </a:r>
            <a:r>
              <a:rPr lang="en-US" sz="2400" dirty="0" err="1" smtClean="0">
                <a:latin typeface="Times New Roman" pitchFamily="18" charset="0"/>
              </a:rPr>
              <a:t>lượng</a:t>
            </a:r>
            <a:r>
              <a:rPr lang="en-US" sz="2400" dirty="0" smtClean="0">
                <a:latin typeface="Times New Roman" pitchFamily="18" charset="0"/>
              </a:rPr>
              <a:t> </a:t>
            </a:r>
            <a:r>
              <a:rPr lang="en-US" sz="2400" dirty="0" err="1" smtClean="0">
                <a:latin typeface="Times New Roman" pitchFamily="18" charset="0"/>
              </a:rPr>
              <a:t>cao</a:t>
            </a:r>
            <a:r>
              <a:rPr lang="en-US" sz="2400" dirty="0" smtClean="0">
                <a:latin typeface="Times New Roman" pitchFamily="18" charset="0"/>
              </a:rPr>
              <a:t> </a:t>
            </a:r>
            <a:r>
              <a:rPr lang="en-US" sz="2400" dirty="0" err="1" smtClean="0">
                <a:latin typeface="Times New Roman" pitchFamily="18" charset="0"/>
              </a:rPr>
              <a:t>xuống</a:t>
            </a:r>
            <a:r>
              <a:rPr lang="en-US" sz="2400" dirty="0" smtClean="0">
                <a:latin typeface="Times New Roman" pitchFamily="18" charset="0"/>
              </a:rPr>
              <a:t> </a:t>
            </a:r>
            <a:r>
              <a:rPr lang="en-US" sz="2400" dirty="0" err="1" smtClean="0">
                <a:latin typeface="Times New Roman" pitchFamily="18" charset="0"/>
              </a:rPr>
              <a:t>trạng</a:t>
            </a:r>
            <a:r>
              <a:rPr lang="en-US" sz="2400" dirty="0" smtClean="0">
                <a:latin typeface="Times New Roman" pitchFamily="18" charset="0"/>
              </a:rPr>
              <a:t> </a:t>
            </a:r>
            <a:r>
              <a:rPr lang="en-US" sz="2400" dirty="0" err="1" smtClean="0">
                <a:latin typeface="Times New Roman" pitchFamily="18" charset="0"/>
              </a:rPr>
              <a:t>thái</a:t>
            </a:r>
            <a:r>
              <a:rPr lang="en-US" sz="2400" dirty="0" smtClean="0">
                <a:latin typeface="Times New Roman" pitchFamily="18" charset="0"/>
              </a:rPr>
              <a:t> </a:t>
            </a:r>
            <a:r>
              <a:rPr lang="en-US" sz="2400" dirty="0" err="1" smtClean="0">
                <a:latin typeface="Times New Roman" pitchFamily="18" charset="0"/>
              </a:rPr>
              <a:t>có</a:t>
            </a:r>
            <a:r>
              <a:rPr lang="en-US" sz="2400" dirty="0" smtClean="0">
                <a:latin typeface="Times New Roman" pitchFamily="18" charset="0"/>
              </a:rPr>
              <a:t> </a:t>
            </a:r>
            <a:r>
              <a:rPr lang="en-US" sz="2400" dirty="0" err="1" smtClean="0">
                <a:latin typeface="Times New Roman" pitchFamily="18" charset="0"/>
              </a:rPr>
              <a:t>mức</a:t>
            </a:r>
            <a:r>
              <a:rPr lang="en-US" sz="2400" dirty="0" smtClean="0">
                <a:latin typeface="Times New Roman" pitchFamily="18" charset="0"/>
              </a:rPr>
              <a:t> </a:t>
            </a:r>
            <a:r>
              <a:rPr lang="en-US" sz="2400" dirty="0" err="1" smtClean="0">
                <a:latin typeface="Times New Roman" pitchFamily="18" charset="0"/>
              </a:rPr>
              <a:t>năng</a:t>
            </a:r>
            <a:r>
              <a:rPr lang="en-US" sz="2400" dirty="0" smtClean="0">
                <a:latin typeface="Times New Roman" pitchFamily="18" charset="0"/>
              </a:rPr>
              <a:t> </a:t>
            </a:r>
            <a:r>
              <a:rPr lang="en-US" sz="2400" dirty="0" err="1" smtClean="0">
                <a:latin typeface="Times New Roman" pitchFamily="18" charset="0"/>
              </a:rPr>
              <a:t>lượng</a:t>
            </a:r>
            <a:r>
              <a:rPr lang="en-US" sz="2400" dirty="0" smtClean="0">
                <a:latin typeface="Times New Roman" pitchFamily="18" charset="0"/>
              </a:rPr>
              <a:t> </a:t>
            </a:r>
            <a:r>
              <a:rPr lang="en-US" sz="2400" dirty="0" err="1" smtClean="0">
                <a:latin typeface="Times New Roman" pitchFamily="18" charset="0"/>
              </a:rPr>
              <a:t>thấp</a:t>
            </a:r>
            <a:r>
              <a:rPr lang="en-US" sz="2400" dirty="0" smtClean="0">
                <a:latin typeface="Times New Roman" pitchFamily="18" charset="0"/>
              </a:rPr>
              <a:t> </a:t>
            </a:r>
            <a:r>
              <a:rPr lang="en-US" sz="2400" dirty="0" err="1" smtClean="0">
                <a:latin typeface="Times New Roman" pitchFamily="18" charset="0"/>
              </a:rPr>
              <a:t>thì</a:t>
            </a:r>
            <a:r>
              <a:rPr lang="en-US" sz="2400" dirty="0" smtClean="0">
                <a:latin typeface="Times New Roman" pitchFamily="18" charset="0"/>
              </a:rPr>
              <a:t> </a:t>
            </a:r>
            <a:r>
              <a:rPr lang="en-US" sz="2400" dirty="0" err="1" smtClean="0">
                <a:latin typeface="Times New Roman" pitchFamily="18" charset="0"/>
              </a:rPr>
              <a:t>phải</a:t>
            </a:r>
            <a:r>
              <a:rPr lang="en-US" sz="2400" dirty="0" smtClean="0">
                <a:latin typeface="Times New Roman" pitchFamily="18" charset="0"/>
              </a:rPr>
              <a:t> </a:t>
            </a:r>
            <a:r>
              <a:rPr lang="en-US" sz="2400" dirty="0" err="1" smtClean="0">
                <a:latin typeface="Times New Roman" pitchFamily="18" charset="0"/>
              </a:rPr>
              <a:t>tuân</a:t>
            </a:r>
            <a:r>
              <a:rPr lang="en-US" sz="2400" dirty="0" smtClean="0">
                <a:latin typeface="Times New Roman" pitchFamily="18" charset="0"/>
              </a:rPr>
              <a:t> </a:t>
            </a:r>
            <a:r>
              <a:rPr lang="en-US" sz="2400" dirty="0" err="1" smtClean="0">
                <a:latin typeface="Times New Roman" pitchFamily="18" charset="0"/>
              </a:rPr>
              <a:t>theo</a:t>
            </a:r>
            <a:r>
              <a:rPr lang="en-US" sz="2400" dirty="0" smtClean="0">
                <a:latin typeface="Times New Roman" pitchFamily="18" charset="0"/>
              </a:rPr>
              <a:t> </a:t>
            </a:r>
            <a:r>
              <a:rPr lang="en-US" sz="2400" dirty="0" err="1" smtClean="0">
                <a:latin typeface="Times New Roman" pitchFamily="18" charset="0"/>
              </a:rPr>
              <a:t>quy</a:t>
            </a:r>
            <a:r>
              <a:rPr lang="en-US" sz="2400" dirty="0" smtClean="0">
                <a:latin typeface="Times New Roman" pitchFamily="18" charset="0"/>
              </a:rPr>
              <a:t> </a:t>
            </a:r>
            <a:r>
              <a:rPr lang="en-US" sz="2400" dirty="0" err="1" smtClean="0">
                <a:latin typeface="Times New Roman" pitchFamily="18" charset="0"/>
              </a:rPr>
              <a:t>tắc</a:t>
            </a:r>
            <a:r>
              <a:rPr lang="en-US" sz="2400" dirty="0" smtClean="0">
                <a:latin typeface="Times New Roman" pitchFamily="18" charset="0"/>
              </a:rPr>
              <a:t> </a:t>
            </a:r>
            <a:r>
              <a:rPr lang="en-US" sz="2400" dirty="0" err="1" smtClean="0">
                <a:latin typeface="Times New Roman" pitchFamily="18" charset="0"/>
              </a:rPr>
              <a:t>lựa</a:t>
            </a:r>
            <a:r>
              <a:rPr lang="en-US" sz="2400" dirty="0" smtClean="0">
                <a:latin typeface="Times New Roman" pitchFamily="18" charset="0"/>
              </a:rPr>
              <a:t> </a:t>
            </a:r>
            <a:r>
              <a:rPr lang="en-US" sz="2400" dirty="0" err="1" smtClean="0">
                <a:latin typeface="Times New Roman" pitchFamily="18" charset="0"/>
              </a:rPr>
              <a:t>chọn</a:t>
            </a:r>
            <a:r>
              <a:rPr lang="en-US" sz="2400" dirty="0" smtClean="0">
                <a:latin typeface="Times New Roman" pitchFamily="18" charset="0"/>
              </a:rPr>
              <a:t>: </a:t>
            </a:r>
            <a:r>
              <a:rPr lang="el-GR" sz="2400" dirty="0" smtClean="0">
                <a:solidFill>
                  <a:srgbClr val="FF0000"/>
                </a:solidFill>
                <a:latin typeface="Times New Roman" pitchFamily="18" charset="0"/>
                <a:cs typeface="Times New Roman" pitchFamily="18" charset="0"/>
              </a:rPr>
              <a:t>Δℓ</a:t>
            </a:r>
            <a:r>
              <a:rPr lang="en-US" sz="2400" dirty="0" smtClean="0">
                <a:solidFill>
                  <a:srgbClr val="FF0000"/>
                </a:solidFill>
                <a:latin typeface="Times New Roman" pitchFamily="18" charset="0"/>
                <a:cs typeface="Times New Roman" pitchFamily="18" charset="0"/>
              </a:rPr>
              <a:t> = ±1</a:t>
            </a:r>
          </a:p>
        </p:txBody>
      </p:sp>
      <p:sp>
        <p:nvSpPr>
          <p:cNvPr id="6" name="Text Box 5"/>
          <p:cNvSpPr txBox="1">
            <a:spLocks noChangeArrowheads="1"/>
          </p:cNvSpPr>
          <p:nvPr/>
        </p:nvSpPr>
        <p:spPr bwMode="auto">
          <a:xfrm>
            <a:off x="5791200" y="5056187"/>
            <a:ext cx="3657600" cy="119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Comic Sans MS" pitchFamily="66" charset="0"/>
              </a:defRPr>
            </a:lvl1pPr>
            <a:lvl2pPr marL="742950" indent="-285750">
              <a:defRPr>
                <a:solidFill>
                  <a:schemeClr val="tx1"/>
                </a:solidFill>
                <a:latin typeface="Comic Sans MS" pitchFamily="66" charset="0"/>
              </a:defRPr>
            </a:lvl2pPr>
            <a:lvl3pPr marL="1143000" indent="-228600">
              <a:defRPr>
                <a:solidFill>
                  <a:schemeClr val="tx1"/>
                </a:solidFill>
                <a:latin typeface="Comic Sans MS" pitchFamily="66" charset="0"/>
              </a:defRPr>
            </a:lvl3pPr>
            <a:lvl4pPr marL="1600200" indent="-228600">
              <a:defRPr>
                <a:solidFill>
                  <a:schemeClr val="tx1"/>
                </a:solidFill>
                <a:latin typeface="Comic Sans MS" pitchFamily="66" charset="0"/>
              </a:defRPr>
            </a:lvl4pPr>
            <a:lvl5pPr marL="2057400" indent="-228600">
              <a:defRPr>
                <a:solidFill>
                  <a:schemeClr val="tx1"/>
                </a:solidFill>
                <a:latin typeface="Comic Sans MS" pitchFamily="66" charset="0"/>
              </a:defRPr>
            </a:lvl5pPr>
            <a:lvl6pPr marL="2514600" indent="-228600" eaLnBrk="0" fontAlgn="base" hangingPunct="0">
              <a:spcBef>
                <a:spcPct val="0"/>
              </a:spcBef>
              <a:spcAft>
                <a:spcPct val="0"/>
              </a:spcAft>
              <a:defRPr>
                <a:solidFill>
                  <a:schemeClr val="tx1"/>
                </a:solidFill>
                <a:latin typeface="Comic Sans MS" pitchFamily="66" charset="0"/>
              </a:defRPr>
            </a:lvl6pPr>
            <a:lvl7pPr marL="2971800" indent="-228600" eaLnBrk="0" fontAlgn="base" hangingPunct="0">
              <a:spcBef>
                <a:spcPct val="0"/>
              </a:spcBef>
              <a:spcAft>
                <a:spcPct val="0"/>
              </a:spcAft>
              <a:defRPr>
                <a:solidFill>
                  <a:schemeClr val="tx1"/>
                </a:solidFill>
                <a:latin typeface="Comic Sans MS" pitchFamily="66" charset="0"/>
              </a:defRPr>
            </a:lvl7pPr>
            <a:lvl8pPr marL="3429000" indent="-228600" eaLnBrk="0" fontAlgn="base" hangingPunct="0">
              <a:spcBef>
                <a:spcPct val="0"/>
              </a:spcBef>
              <a:spcAft>
                <a:spcPct val="0"/>
              </a:spcAft>
              <a:defRPr>
                <a:solidFill>
                  <a:schemeClr val="tx1"/>
                </a:solidFill>
                <a:latin typeface="Comic Sans MS" pitchFamily="66" charset="0"/>
              </a:defRPr>
            </a:lvl8pPr>
            <a:lvl9pPr marL="3886200" indent="-228600" eaLnBrk="0" fontAlgn="base" hangingPunct="0">
              <a:spcBef>
                <a:spcPct val="0"/>
              </a:spcBef>
              <a:spcAft>
                <a:spcPct val="0"/>
              </a:spcAft>
              <a:defRPr>
                <a:solidFill>
                  <a:schemeClr val="tx1"/>
                </a:solidFill>
                <a:latin typeface="Comic Sans MS" pitchFamily="66" charset="0"/>
              </a:defRPr>
            </a:lvl9pPr>
          </a:lstStyle>
          <a:p>
            <a:pPr eaLnBrk="1" hangingPunct="1">
              <a:spcBef>
                <a:spcPct val="50000"/>
              </a:spcBef>
            </a:pPr>
            <a:r>
              <a:rPr lang="en-US" dirty="0" err="1">
                <a:latin typeface="Times New Roman" pitchFamily="18" charset="0"/>
              </a:rPr>
              <a:t>Sơ</a:t>
            </a:r>
            <a:r>
              <a:rPr lang="en-US" dirty="0">
                <a:latin typeface="Times New Roman" pitchFamily="18" charset="0"/>
              </a:rPr>
              <a:t> </a:t>
            </a:r>
            <a:r>
              <a:rPr lang="en-US" dirty="0" err="1">
                <a:latin typeface="Times New Roman" pitchFamily="18" charset="0"/>
              </a:rPr>
              <a:t>đồ</a:t>
            </a:r>
            <a:r>
              <a:rPr lang="en-US" dirty="0">
                <a:latin typeface="Times New Roman" pitchFamily="18" charset="0"/>
              </a:rPr>
              <a:t> </a:t>
            </a:r>
            <a:r>
              <a:rPr lang="en-US" dirty="0" err="1">
                <a:latin typeface="Times New Roman" pitchFamily="18" charset="0"/>
              </a:rPr>
              <a:t>quang</a:t>
            </a:r>
            <a:r>
              <a:rPr lang="en-US" dirty="0">
                <a:latin typeface="Times New Roman" pitchFamily="18" charset="0"/>
              </a:rPr>
              <a:t> </a:t>
            </a:r>
            <a:r>
              <a:rPr lang="en-US" dirty="0" err="1">
                <a:latin typeface="Times New Roman" pitchFamily="18" charset="0"/>
              </a:rPr>
              <a:t>phổ</a:t>
            </a:r>
            <a:r>
              <a:rPr lang="en-US" dirty="0">
                <a:latin typeface="Times New Roman" pitchFamily="18" charset="0"/>
              </a:rPr>
              <a:t> </a:t>
            </a:r>
            <a:r>
              <a:rPr lang="en-US" dirty="0" err="1">
                <a:latin typeface="Times New Roman" pitchFamily="18" charset="0"/>
              </a:rPr>
              <a:t>nguyên</a:t>
            </a:r>
            <a:r>
              <a:rPr lang="en-US" dirty="0">
                <a:latin typeface="Times New Roman" pitchFamily="18" charset="0"/>
              </a:rPr>
              <a:t> </a:t>
            </a:r>
            <a:r>
              <a:rPr lang="en-US" dirty="0" err="1">
                <a:latin typeface="Times New Roman" pitchFamily="18" charset="0"/>
              </a:rPr>
              <a:t>tử</a:t>
            </a:r>
            <a:r>
              <a:rPr lang="en-US" dirty="0">
                <a:latin typeface="Times New Roman" pitchFamily="18" charset="0"/>
              </a:rPr>
              <a:t> Li</a:t>
            </a:r>
          </a:p>
          <a:p>
            <a:pPr eaLnBrk="1" hangingPunct="1">
              <a:spcBef>
                <a:spcPct val="50000"/>
              </a:spcBef>
            </a:pPr>
            <a:r>
              <a:rPr lang="en-US" dirty="0" err="1">
                <a:latin typeface="Times New Roman" pitchFamily="18" charset="0"/>
              </a:rPr>
              <a:t>a.dãy</a:t>
            </a:r>
            <a:r>
              <a:rPr lang="en-US" dirty="0">
                <a:latin typeface="Times New Roman" pitchFamily="18" charset="0"/>
              </a:rPr>
              <a:t> </a:t>
            </a:r>
            <a:r>
              <a:rPr lang="en-US" dirty="0" err="1">
                <a:latin typeface="Times New Roman" pitchFamily="18" charset="0"/>
              </a:rPr>
              <a:t>chính</a:t>
            </a:r>
            <a:r>
              <a:rPr lang="en-US" dirty="0">
                <a:latin typeface="Times New Roman" pitchFamily="18" charset="0"/>
              </a:rPr>
              <a:t>           b. </a:t>
            </a:r>
            <a:r>
              <a:rPr lang="en-US" dirty="0" err="1">
                <a:latin typeface="Times New Roman" pitchFamily="18" charset="0"/>
              </a:rPr>
              <a:t>dãy</a:t>
            </a:r>
            <a:r>
              <a:rPr lang="en-US" dirty="0">
                <a:latin typeface="Times New Roman" pitchFamily="18" charset="0"/>
              </a:rPr>
              <a:t> </a:t>
            </a:r>
            <a:r>
              <a:rPr lang="en-US" dirty="0" err="1">
                <a:latin typeface="Times New Roman" pitchFamily="18" charset="0"/>
              </a:rPr>
              <a:t>phụ</a:t>
            </a:r>
            <a:r>
              <a:rPr lang="en-US" dirty="0">
                <a:latin typeface="Times New Roman" pitchFamily="18" charset="0"/>
              </a:rPr>
              <a:t> II</a:t>
            </a:r>
          </a:p>
          <a:p>
            <a:pPr eaLnBrk="1" hangingPunct="1">
              <a:spcBef>
                <a:spcPct val="50000"/>
              </a:spcBef>
            </a:pPr>
            <a:r>
              <a:rPr lang="en-US" dirty="0" err="1">
                <a:latin typeface="Times New Roman" pitchFamily="18" charset="0"/>
              </a:rPr>
              <a:t>c.dãy</a:t>
            </a:r>
            <a:r>
              <a:rPr lang="en-US" dirty="0">
                <a:latin typeface="Times New Roman" pitchFamily="18" charset="0"/>
              </a:rPr>
              <a:t> </a:t>
            </a:r>
            <a:r>
              <a:rPr lang="en-US" dirty="0" err="1">
                <a:latin typeface="Times New Roman" pitchFamily="18" charset="0"/>
              </a:rPr>
              <a:t>phụ</a:t>
            </a:r>
            <a:r>
              <a:rPr lang="en-US" dirty="0">
                <a:latin typeface="Times New Roman" pitchFamily="18" charset="0"/>
              </a:rPr>
              <a:t> I           d. </a:t>
            </a:r>
            <a:r>
              <a:rPr lang="en-US" dirty="0" err="1">
                <a:latin typeface="Times New Roman" pitchFamily="18" charset="0"/>
              </a:rPr>
              <a:t>dãy</a:t>
            </a:r>
            <a:r>
              <a:rPr lang="en-US" dirty="0">
                <a:latin typeface="Times New Roman" pitchFamily="18" charset="0"/>
              </a:rPr>
              <a:t> </a:t>
            </a:r>
            <a:r>
              <a:rPr lang="en-US" dirty="0" err="1">
                <a:latin typeface="Times New Roman" pitchFamily="18" charset="0"/>
              </a:rPr>
              <a:t>cơ</a:t>
            </a:r>
            <a:r>
              <a:rPr lang="en-US" dirty="0">
                <a:latin typeface="Times New Roman" pitchFamily="18" charset="0"/>
              </a:rPr>
              <a:t> </a:t>
            </a:r>
            <a:r>
              <a:rPr lang="en-US" dirty="0" err="1">
                <a:latin typeface="Times New Roman" pitchFamily="18" charset="0"/>
              </a:rPr>
              <a:t>bản</a:t>
            </a:r>
            <a:endParaRPr lang="en-US" dirty="0">
              <a:latin typeface="Times New Roman"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2600" y="937509"/>
            <a:ext cx="3448532" cy="2981741"/>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1074" y="1054564"/>
            <a:ext cx="3543795" cy="2943636"/>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95794" y="1085876"/>
            <a:ext cx="3419953" cy="2896004"/>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08705" y="1068853"/>
            <a:ext cx="3448532" cy="2915057"/>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62600" y="1085448"/>
            <a:ext cx="3467584" cy="2876952"/>
          </a:xfrm>
          <a:prstGeom prst="rect">
            <a:avLst/>
          </a:prstGeom>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72031" y="609600"/>
            <a:ext cx="3067478" cy="4305901"/>
          </a:xfrm>
          <a:prstGeom prst="rect">
            <a:avLst/>
          </a:prstGeom>
        </p:spPr>
      </p:pic>
    </p:spTree>
    <p:extLst>
      <p:ext uri="{BB962C8B-B14F-4D97-AF65-F5344CB8AC3E}">
        <p14:creationId xmlns:p14="http://schemas.microsoft.com/office/powerpoint/2010/main" val="576042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additive="base">
                                        <p:cTn id="42" dur="500" fill="hold"/>
                                        <p:tgtEl>
                                          <p:spTgt spid="12"/>
                                        </p:tgtEl>
                                        <p:attrNameLst>
                                          <p:attrName>ppt_x</p:attrName>
                                        </p:attrNameLst>
                                      </p:cBhvr>
                                      <p:tavLst>
                                        <p:tav tm="0">
                                          <p:val>
                                            <p:strVal val="#ppt_x"/>
                                          </p:val>
                                        </p:tav>
                                        <p:tav tm="100000">
                                          <p:val>
                                            <p:strVal val="#ppt_x"/>
                                          </p:val>
                                        </p:tav>
                                      </p:tavLst>
                                    </p:anim>
                                    <p:anim calcmode="lin" valueType="num">
                                      <p:cBhvr additive="base">
                                        <p:cTn id="4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6"/>
                                        </p:tgtEl>
                                        <p:attrNameLst>
                                          <p:attrName>style.visibility</p:attrName>
                                        </p:attrNameLst>
                                      </p:cBhvr>
                                      <p:to>
                                        <p:strVal val="visible"/>
                                      </p:to>
                                    </p:set>
                                    <p:anim calcmode="lin" valueType="num">
                                      <p:cBhvr additive="base">
                                        <p:cTn id="48" dur="500" fill="hold"/>
                                        <p:tgtEl>
                                          <p:spTgt spid="6"/>
                                        </p:tgtEl>
                                        <p:attrNameLst>
                                          <p:attrName>ppt_x</p:attrName>
                                        </p:attrNameLst>
                                      </p:cBhvr>
                                      <p:tavLst>
                                        <p:tav tm="0">
                                          <p:val>
                                            <p:strVal val="#ppt_x"/>
                                          </p:val>
                                        </p:tav>
                                        <p:tav tm="100000">
                                          <p:val>
                                            <p:strVal val="#ppt_x"/>
                                          </p:val>
                                        </p:tav>
                                      </p:tavLst>
                                    </p:anim>
                                    <p:anim calcmode="lin" valueType="num">
                                      <p:cBhvr additive="base">
                                        <p:cTn id="4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11200" indent="-711200" algn="ctr"/>
            <a:r>
              <a:rPr lang="en-US" sz="2400" b="1" dirty="0" smtClean="0">
                <a:solidFill>
                  <a:srgbClr val="FFFF00"/>
                </a:solidFill>
                <a:latin typeface="Times New Roman" pitchFamily="18" charset="0"/>
              </a:rPr>
              <a:t>§3. </a:t>
            </a:r>
            <a:r>
              <a:rPr lang="en-US" sz="2400" b="1" dirty="0" err="1" smtClean="0">
                <a:solidFill>
                  <a:srgbClr val="FFFF00"/>
                </a:solidFill>
                <a:latin typeface="Times New Roman" pitchFamily="18" charset="0"/>
              </a:rPr>
              <a:t>Mô</a:t>
            </a:r>
            <a:r>
              <a:rPr lang="en-US" sz="2400" b="1" dirty="0" smtClean="0">
                <a:solidFill>
                  <a:srgbClr val="FFFF00"/>
                </a:solidFill>
                <a:latin typeface="Times New Roman" pitchFamily="18" charset="0"/>
              </a:rPr>
              <a:t> men </a:t>
            </a:r>
            <a:r>
              <a:rPr lang="en-US" sz="2400" b="1" dirty="0" err="1" smtClean="0">
                <a:solidFill>
                  <a:srgbClr val="FFFF00"/>
                </a:solidFill>
                <a:latin typeface="Times New Roman" pitchFamily="18" charset="0"/>
              </a:rPr>
              <a:t>động</a:t>
            </a:r>
            <a:r>
              <a:rPr lang="en-US" sz="2400" b="1" dirty="0" smtClean="0">
                <a:solidFill>
                  <a:srgbClr val="FFFF00"/>
                </a:solidFill>
                <a:latin typeface="Times New Roman" pitchFamily="18" charset="0"/>
              </a:rPr>
              <a:t> </a:t>
            </a:r>
            <a:r>
              <a:rPr lang="en-US" sz="2400" b="1" dirty="0" err="1" smtClean="0">
                <a:solidFill>
                  <a:srgbClr val="FFFF00"/>
                </a:solidFill>
                <a:latin typeface="Times New Roman" pitchFamily="18" charset="0"/>
              </a:rPr>
              <a:t>lượng</a:t>
            </a:r>
            <a:r>
              <a:rPr lang="en-US" sz="2400" b="1" dirty="0" smtClean="0">
                <a:solidFill>
                  <a:srgbClr val="FFFF00"/>
                </a:solidFill>
                <a:latin typeface="Times New Roman" pitchFamily="18" charset="0"/>
              </a:rPr>
              <a:t> </a:t>
            </a:r>
            <a:r>
              <a:rPr lang="en-US" sz="2400" b="1" dirty="0" err="1" smtClean="0">
                <a:solidFill>
                  <a:srgbClr val="FFFF00"/>
                </a:solidFill>
                <a:latin typeface="Times New Roman" pitchFamily="18" charset="0"/>
              </a:rPr>
              <a:t>và</a:t>
            </a:r>
            <a:r>
              <a:rPr lang="en-US" sz="2400" b="1" dirty="0" smtClean="0">
                <a:solidFill>
                  <a:srgbClr val="FFFF00"/>
                </a:solidFill>
                <a:latin typeface="Times New Roman" pitchFamily="18" charset="0"/>
              </a:rPr>
              <a:t> </a:t>
            </a:r>
            <a:r>
              <a:rPr lang="en-US" sz="2400" b="1" dirty="0" err="1" smtClean="0">
                <a:solidFill>
                  <a:srgbClr val="FFFF00"/>
                </a:solidFill>
                <a:latin typeface="Times New Roman" pitchFamily="18" charset="0"/>
              </a:rPr>
              <a:t>mômen</a:t>
            </a:r>
            <a:r>
              <a:rPr lang="en-US" sz="2400" b="1" dirty="0" smtClean="0">
                <a:solidFill>
                  <a:srgbClr val="FFFF00"/>
                </a:solidFill>
                <a:latin typeface="Times New Roman" pitchFamily="18" charset="0"/>
              </a:rPr>
              <a:t> </a:t>
            </a:r>
            <a:r>
              <a:rPr lang="en-US" sz="2400" b="1" dirty="0" err="1" smtClean="0">
                <a:solidFill>
                  <a:srgbClr val="FFFF00"/>
                </a:solidFill>
                <a:latin typeface="Times New Roman" pitchFamily="18" charset="0"/>
              </a:rPr>
              <a:t>từ</a:t>
            </a:r>
            <a:r>
              <a:rPr lang="en-US" sz="2400" b="1" dirty="0" smtClean="0">
                <a:solidFill>
                  <a:srgbClr val="FFFF00"/>
                </a:solidFill>
                <a:latin typeface="Times New Roman" pitchFamily="18" charset="0"/>
              </a:rPr>
              <a:t> </a:t>
            </a:r>
            <a:r>
              <a:rPr lang="en-US" sz="2400" b="1" dirty="0" err="1" smtClean="0">
                <a:solidFill>
                  <a:srgbClr val="FFFF00"/>
                </a:solidFill>
                <a:latin typeface="Times New Roman" pitchFamily="18" charset="0"/>
              </a:rPr>
              <a:t>của</a:t>
            </a:r>
            <a:r>
              <a:rPr lang="en-US" sz="2400" b="1" dirty="0" smtClean="0">
                <a:solidFill>
                  <a:srgbClr val="FFFF00"/>
                </a:solidFill>
                <a:latin typeface="Times New Roman" pitchFamily="18" charset="0"/>
              </a:rPr>
              <a:t> electron</a:t>
            </a:r>
          </a:p>
          <a:p>
            <a:pPr marL="711200" indent="-711200" algn="ctr"/>
            <a:endParaRPr lang="en-US" sz="2400" b="1" dirty="0" smtClean="0">
              <a:solidFill>
                <a:srgbClr val="FFFF00"/>
              </a:solidFill>
              <a:latin typeface="Times New Roman" pitchFamily="18" charset="0"/>
            </a:endParaRPr>
          </a:p>
        </p:txBody>
      </p:sp>
      <p:sp>
        <p:nvSpPr>
          <p:cNvPr id="2" name="Rectangle 1"/>
          <p:cNvSpPr/>
          <p:nvPr/>
        </p:nvSpPr>
        <p:spPr>
          <a:xfrm>
            <a:off x="1" y="685800"/>
            <a:ext cx="6156728" cy="461665"/>
          </a:xfrm>
          <a:prstGeom prst="rect">
            <a:avLst/>
          </a:prstGeom>
        </p:spPr>
        <p:txBody>
          <a:bodyPr wrap="square">
            <a:spAutoFit/>
          </a:bodyPr>
          <a:lstStyle/>
          <a:p>
            <a:pPr marL="711200" indent="-711200"/>
            <a:r>
              <a:rPr lang="en-US" sz="2400" b="1" dirty="0">
                <a:solidFill>
                  <a:schemeClr val="hlink"/>
                </a:solidFill>
                <a:latin typeface="Times New Roman" pitchFamily="18" charset="0"/>
              </a:rPr>
              <a:t>I. </a:t>
            </a:r>
            <a:r>
              <a:rPr lang="en-US" sz="2400" b="1" dirty="0" err="1">
                <a:solidFill>
                  <a:schemeClr val="hlink"/>
                </a:solidFill>
                <a:latin typeface="Times New Roman" pitchFamily="18" charset="0"/>
              </a:rPr>
              <a:t>Mômen</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động</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lượng</a:t>
            </a:r>
            <a:r>
              <a:rPr lang="en-US" sz="2400" b="1" dirty="0">
                <a:solidFill>
                  <a:schemeClr val="hlink"/>
                </a:solidFill>
                <a:latin typeface="Times New Roman" pitchFamily="18" charset="0"/>
              </a:rPr>
              <a:t> </a:t>
            </a:r>
            <a:r>
              <a:rPr lang="en-US" sz="2400" b="1" dirty="0" smtClean="0">
                <a:solidFill>
                  <a:schemeClr val="hlink"/>
                </a:solidFill>
                <a:latin typeface="Times New Roman" pitchFamily="18" charset="0"/>
              </a:rPr>
              <a:t>orbital</a:t>
            </a:r>
            <a:endParaRPr lang="en-US" sz="2400" b="1" dirty="0">
              <a:solidFill>
                <a:schemeClr val="hlink"/>
              </a:solidFill>
              <a:latin typeface="Times New Roman" pitchFamily="18" charset="0"/>
            </a:endParaRPr>
          </a:p>
        </p:txBody>
      </p:sp>
      <p:sp>
        <p:nvSpPr>
          <p:cNvPr id="3" name="Rectangle 2"/>
          <p:cNvSpPr/>
          <p:nvPr/>
        </p:nvSpPr>
        <p:spPr>
          <a:xfrm>
            <a:off x="106565" y="3046968"/>
            <a:ext cx="5943599" cy="830997"/>
          </a:xfrm>
          <a:prstGeom prst="rect">
            <a:avLst/>
          </a:prstGeom>
        </p:spPr>
        <p:txBody>
          <a:bodyPr wrap="square">
            <a:spAutoFit/>
          </a:bodyPr>
          <a:lstStyle/>
          <a:p>
            <a:r>
              <a:rPr lang="en-US" sz="2400" dirty="0">
                <a:latin typeface="Times New Roman" pitchFamily="18" charset="0"/>
              </a:rPr>
              <a:t>Theo </a:t>
            </a:r>
            <a:r>
              <a:rPr lang="en-US" sz="2400" dirty="0" err="1">
                <a:latin typeface="Times New Roman" pitchFamily="18" charset="0"/>
              </a:rPr>
              <a:t>quan</a:t>
            </a:r>
            <a:r>
              <a:rPr lang="en-US" sz="2400" dirty="0">
                <a:latin typeface="Times New Roman" pitchFamily="18" charset="0"/>
              </a:rPr>
              <a:t> </a:t>
            </a:r>
            <a:r>
              <a:rPr lang="en-US" sz="2400" dirty="0" err="1">
                <a:latin typeface="Times New Roman" pitchFamily="18" charset="0"/>
              </a:rPr>
              <a:t>điểm</a:t>
            </a:r>
            <a:r>
              <a:rPr lang="en-US" sz="2400" dirty="0">
                <a:latin typeface="Times New Roman" pitchFamily="18" charset="0"/>
              </a:rPr>
              <a:t> </a:t>
            </a:r>
            <a:r>
              <a:rPr lang="en-US" sz="2400" dirty="0" err="1">
                <a:latin typeface="Times New Roman" pitchFamily="18" charset="0"/>
              </a:rPr>
              <a:t>của</a:t>
            </a:r>
            <a:r>
              <a:rPr lang="en-US" sz="2400" dirty="0">
                <a:latin typeface="Times New Roman" pitchFamily="18" charset="0"/>
              </a:rPr>
              <a:t> </a:t>
            </a:r>
            <a:r>
              <a:rPr lang="en-US" sz="2400" dirty="0" err="1">
                <a:latin typeface="Times New Roman" pitchFamily="18" charset="0"/>
              </a:rPr>
              <a:t>cơ</a:t>
            </a:r>
            <a:r>
              <a:rPr lang="en-US" sz="2400" dirty="0">
                <a:latin typeface="Times New Roman" pitchFamily="18" charset="0"/>
              </a:rPr>
              <a:t> </a:t>
            </a:r>
            <a:r>
              <a:rPr lang="en-US" sz="2400" dirty="0" err="1">
                <a:latin typeface="Times New Roman" pitchFamily="18" charset="0"/>
              </a:rPr>
              <a:t>học</a:t>
            </a:r>
            <a:r>
              <a:rPr lang="en-US" sz="2400" dirty="0">
                <a:latin typeface="Times New Roman" pitchFamily="18" charset="0"/>
              </a:rPr>
              <a:t> </a:t>
            </a:r>
            <a:r>
              <a:rPr lang="en-US" sz="2400" dirty="0" err="1">
                <a:latin typeface="Times New Roman" pitchFamily="18" charset="0"/>
              </a:rPr>
              <a:t>lượng</a:t>
            </a:r>
            <a:r>
              <a:rPr lang="en-US" sz="2400" dirty="0">
                <a:latin typeface="Times New Roman" pitchFamily="18" charset="0"/>
              </a:rPr>
              <a:t> </a:t>
            </a:r>
            <a:r>
              <a:rPr lang="en-US" sz="2400" dirty="0" err="1">
                <a:latin typeface="Times New Roman" pitchFamily="18" charset="0"/>
              </a:rPr>
              <a:t>tử</a:t>
            </a:r>
            <a:r>
              <a:rPr lang="en-US" sz="2400" dirty="0">
                <a:latin typeface="Times New Roman" pitchFamily="18" charset="0"/>
              </a:rPr>
              <a:t> </a:t>
            </a:r>
            <a:r>
              <a:rPr lang="en-US" sz="2400" dirty="0" err="1" smtClean="0">
                <a:latin typeface="Times New Roman" pitchFamily="18" charset="0"/>
              </a:rPr>
              <a:t>thì</a:t>
            </a:r>
            <a:r>
              <a:rPr lang="en-US" sz="2400" dirty="0" smtClean="0">
                <a:latin typeface="Times New Roman" pitchFamily="18" charset="0"/>
              </a:rPr>
              <a:t> </a:t>
            </a:r>
            <a:r>
              <a:rPr lang="en-US" sz="2400" dirty="0" err="1" smtClean="0">
                <a:latin typeface="Times New Roman" pitchFamily="18" charset="0"/>
              </a:rPr>
              <a:t>mômen</a:t>
            </a:r>
            <a:r>
              <a:rPr lang="en-US" sz="2400" dirty="0" smtClean="0">
                <a:latin typeface="Times New Roman" pitchFamily="18" charset="0"/>
              </a:rPr>
              <a:t> </a:t>
            </a:r>
            <a:r>
              <a:rPr lang="en-US" sz="2400" dirty="0" err="1">
                <a:latin typeface="Times New Roman" pitchFamily="18" charset="0"/>
              </a:rPr>
              <a:t>động</a:t>
            </a:r>
            <a:r>
              <a:rPr lang="en-US" sz="2400" dirty="0">
                <a:latin typeface="Times New Roman" pitchFamily="18" charset="0"/>
              </a:rPr>
              <a:t> </a:t>
            </a:r>
            <a:r>
              <a:rPr lang="en-US" sz="2400" dirty="0" err="1" smtClean="0">
                <a:latin typeface="Times New Roman" pitchFamily="18" charset="0"/>
              </a:rPr>
              <a:t>lượng</a:t>
            </a:r>
            <a:r>
              <a:rPr lang="en-US" sz="2400" dirty="0" smtClean="0">
                <a:latin typeface="Times New Roman" pitchFamily="18" charset="0"/>
              </a:rPr>
              <a:t> orbital </a:t>
            </a:r>
            <a:r>
              <a:rPr lang="en-US" sz="2400" dirty="0" err="1" smtClean="0">
                <a:latin typeface="Times New Roman" pitchFamily="18" charset="0"/>
              </a:rPr>
              <a:t>có</a:t>
            </a:r>
            <a:r>
              <a:rPr lang="en-US" sz="2400" dirty="0" smtClean="0">
                <a:latin typeface="Times New Roman" pitchFamily="18" charset="0"/>
              </a:rPr>
              <a:t> </a:t>
            </a:r>
            <a:r>
              <a:rPr lang="en-US" sz="2400" dirty="0" err="1">
                <a:latin typeface="Times New Roman" pitchFamily="18" charset="0"/>
              </a:rPr>
              <a:t>độ</a:t>
            </a:r>
            <a:r>
              <a:rPr lang="en-US" sz="2400" dirty="0">
                <a:latin typeface="Times New Roman" pitchFamily="18" charset="0"/>
              </a:rPr>
              <a:t> </a:t>
            </a:r>
            <a:r>
              <a:rPr lang="en-US" sz="2400" dirty="0" err="1">
                <a:latin typeface="Times New Roman" pitchFamily="18" charset="0"/>
              </a:rPr>
              <a:t>lớn</a:t>
            </a:r>
            <a:r>
              <a:rPr lang="en-US" sz="2400" dirty="0">
                <a:latin typeface="Times New Roman" pitchFamily="18" charset="0"/>
              </a:rPr>
              <a:t>:</a:t>
            </a:r>
          </a:p>
        </p:txBody>
      </p:sp>
      <p:graphicFrame>
        <p:nvGraphicFramePr>
          <p:cNvPr id="5" name="Object 4"/>
          <p:cNvGraphicFramePr>
            <a:graphicFrameLocks noChangeAspect="1"/>
          </p:cNvGraphicFramePr>
          <p:nvPr>
            <p:extLst>
              <p:ext uri="{D42A27DB-BD31-4B8C-83A1-F6EECF244321}">
                <p14:modId xmlns:p14="http://schemas.microsoft.com/office/powerpoint/2010/main" val="426734745"/>
              </p:ext>
            </p:extLst>
          </p:nvPr>
        </p:nvGraphicFramePr>
        <p:xfrm>
          <a:off x="2438400" y="4038600"/>
          <a:ext cx="1905000" cy="509296"/>
        </p:xfrm>
        <a:graphic>
          <a:graphicData uri="http://schemas.openxmlformats.org/presentationml/2006/ole">
            <mc:AlternateContent xmlns:mc="http://schemas.openxmlformats.org/markup-compatibility/2006">
              <mc:Choice xmlns:v="urn:schemas-microsoft-com:vml" Requires="v">
                <p:oleObj spid="_x0000_s8401" name="Equation" r:id="rId3" imgW="965200" imgH="254000" progId="Equation.3">
                  <p:embed/>
                </p:oleObj>
              </mc:Choice>
              <mc:Fallback>
                <p:oleObj name="Equation" r:id="rId3" imgW="965200" imgH="2540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4038600"/>
                        <a:ext cx="1905000" cy="509296"/>
                      </a:xfrm>
                      <a:prstGeom prst="rect">
                        <a:avLst/>
                      </a:prstGeom>
                      <a:noFill/>
                      <a:ln w="9525">
                        <a:solidFill>
                          <a:schemeClr val="folHlink"/>
                        </a:solidFill>
                        <a:miter lim="800000"/>
                        <a:headEnd/>
                        <a:tailEnd/>
                      </a:ln>
                    </p:spPr>
                  </p:pic>
                </p:oleObj>
              </mc:Fallback>
            </mc:AlternateContent>
          </a:graphicData>
        </a:graphic>
      </p:graphicFrame>
      <p:pic>
        <p:nvPicPr>
          <p:cNvPr id="6" name="Picture 6" descr="hinh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12439" y="1147465"/>
            <a:ext cx="2581275" cy="273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76201" y="1165050"/>
            <a:ext cx="5791200" cy="830997"/>
          </a:xfrm>
          <a:prstGeom prst="rect">
            <a:avLst/>
          </a:prstGeom>
        </p:spPr>
        <p:txBody>
          <a:bodyPr wrap="square">
            <a:spAutoFit/>
          </a:bodyPr>
          <a:lstStyle/>
          <a:p>
            <a:r>
              <a:rPr lang="en-US" sz="2400" dirty="0">
                <a:latin typeface="Times New Roman" pitchFamily="18" charset="0"/>
              </a:rPr>
              <a:t>Theo </a:t>
            </a:r>
            <a:r>
              <a:rPr lang="en-US" sz="2400" dirty="0" err="1">
                <a:latin typeface="Times New Roman" pitchFamily="18" charset="0"/>
              </a:rPr>
              <a:t>quan</a:t>
            </a:r>
            <a:r>
              <a:rPr lang="en-US" sz="2400" dirty="0">
                <a:latin typeface="Times New Roman" pitchFamily="18" charset="0"/>
              </a:rPr>
              <a:t> </a:t>
            </a:r>
            <a:r>
              <a:rPr lang="en-US" sz="2400" dirty="0" err="1">
                <a:latin typeface="Times New Roman" pitchFamily="18" charset="0"/>
              </a:rPr>
              <a:t>điểm</a:t>
            </a:r>
            <a:r>
              <a:rPr lang="en-US" sz="2400" dirty="0">
                <a:latin typeface="Times New Roman" pitchFamily="18" charset="0"/>
              </a:rPr>
              <a:t> </a:t>
            </a:r>
            <a:r>
              <a:rPr lang="en-US" sz="2400" dirty="0" err="1">
                <a:latin typeface="Times New Roman" pitchFamily="18" charset="0"/>
              </a:rPr>
              <a:t>của</a:t>
            </a:r>
            <a:r>
              <a:rPr lang="en-US" sz="2400" dirty="0">
                <a:latin typeface="Times New Roman" pitchFamily="18" charset="0"/>
              </a:rPr>
              <a:t> </a:t>
            </a:r>
            <a:r>
              <a:rPr lang="en-US" sz="2400" dirty="0" err="1">
                <a:latin typeface="Times New Roman" pitchFamily="18" charset="0"/>
              </a:rPr>
              <a:t>cơ</a:t>
            </a:r>
            <a:r>
              <a:rPr lang="en-US" sz="2400" dirty="0">
                <a:latin typeface="Times New Roman" pitchFamily="18" charset="0"/>
              </a:rPr>
              <a:t> </a:t>
            </a:r>
            <a:r>
              <a:rPr lang="en-US" sz="2400" dirty="0" err="1" smtClean="0">
                <a:latin typeface="Times New Roman" pitchFamily="18" charset="0"/>
              </a:rPr>
              <a:t>học</a:t>
            </a:r>
            <a:r>
              <a:rPr lang="en-US" sz="2400" dirty="0" smtClean="0">
                <a:latin typeface="Times New Roman" pitchFamily="18" charset="0"/>
              </a:rPr>
              <a:t> </a:t>
            </a:r>
            <a:r>
              <a:rPr lang="en-US" sz="2400" dirty="0" err="1" smtClean="0">
                <a:latin typeface="Times New Roman" pitchFamily="18" charset="0"/>
              </a:rPr>
              <a:t>cổ</a:t>
            </a:r>
            <a:r>
              <a:rPr lang="en-US" sz="2400" dirty="0" smtClean="0">
                <a:latin typeface="Times New Roman" pitchFamily="18" charset="0"/>
              </a:rPr>
              <a:t> </a:t>
            </a:r>
            <a:r>
              <a:rPr lang="en-US" sz="2400" dirty="0" err="1" smtClean="0">
                <a:latin typeface="Times New Roman" pitchFamily="18" charset="0"/>
              </a:rPr>
              <a:t>điển</a:t>
            </a:r>
            <a:r>
              <a:rPr lang="en-US" sz="2400" dirty="0" smtClean="0">
                <a:latin typeface="Times New Roman" pitchFamily="18" charset="0"/>
              </a:rPr>
              <a:t> </a:t>
            </a:r>
            <a:r>
              <a:rPr lang="en-US" sz="2400" dirty="0" err="1" smtClean="0">
                <a:latin typeface="Times New Roman" pitchFamily="18" charset="0"/>
              </a:rPr>
              <a:t>thì</a:t>
            </a:r>
            <a:r>
              <a:rPr lang="en-US" sz="2400" dirty="0" smtClean="0">
                <a:latin typeface="Times New Roman" pitchFamily="18" charset="0"/>
              </a:rPr>
              <a:t> </a:t>
            </a:r>
            <a:r>
              <a:rPr lang="en-US" sz="2400" dirty="0" err="1">
                <a:latin typeface="Times New Roman" pitchFamily="18" charset="0"/>
              </a:rPr>
              <a:t>mômen</a:t>
            </a:r>
            <a:r>
              <a:rPr lang="en-US" sz="2400" dirty="0">
                <a:latin typeface="Times New Roman" pitchFamily="18" charset="0"/>
              </a:rPr>
              <a:t> </a:t>
            </a:r>
            <a:r>
              <a:rPr lang="en-US" sz="2400" dirty="0" err="1">
                <a:latin typeface="Times New Roman" pitchFamily="18" charset="0"/>
              </a:rPr>
              <a:t>động</a:t>
            </a:r>
            <a:r>
              <a:rPr lang="en-US" sz="2400" dirty="0">
                <a:latin typeface="Times New Roman" pitchFamily="18" charset="0"/>
              </a:rPr>
              <a:t> </a:t>
            </a:r>
            <a:r>
              <a:rPr lang="en-US" sz="2400" dirty="0" err="1" smtClean="0">
                <a:latin typeface="Times New Roman" pitchFamily="18" charset="0"/>
              </a:rPr>
              <a:t>lượng</a:t>
            </a:r>
            <a:r>
              <a:rPr lang="en-US" sz="2400" dirty="0" smtClean="0">
                <a:latin typeface="Times New Roman" pitchFamily="18" charset="0"/>
              </a:rPr>
              <a:t>:</a:t>
            </a:r>
            <a:endParaRPr lang="en-US" sz="2400" dirty="0">
              <a:latin typeface="Times New Roman" pitchFamily="18" charset="0"/>
            </a:endParaRPr>
          </a:p>
        </p:txBody>
      </p:sp>
      <p:graphicFrame>
        <p:nvGraphicFramePr>
          <p:cNvPr id="8" name="Object 7"/>
          <p:cNvGraphicFramePr>
            <a:graphicFrameLocks noChangeAspect="1"/>
          </p:cNvGraphicFramePr>
          <p:nvPr>
            <p:extLst>
              <p:ext uri="{D42A27DB-BD31-4B8C-83A1-F6EECF244321}">
                <p14:modId xmlns:p14="http://schemas.microsoft.com/office/powerpoint/2010/main" val="4131676129"/>
              </p:ext>
            </p:extLst>
          </p:nvPr>
        </p:nvGraphicFramePr>
        <p:xfrm>
          <a:off x="1106488" y="1995488"/>
          <a:ext cx="1444625" cy="488950"/>
        </p:xfrm>
        <a:graphic>
          <a:graphicData uri="http://schemas.openxmlformats.org/presentationml/2006/ole">
            <mc:AlternateContent xmlns:mc="http://schemas.openxmlformats.org/markup-compatibility/2006">
              <mc:Choice xmlns:v="urn:schemas-microsoft-com:vml" Requires="v">
                <p:oleObj spid="_x0000_s8402" name="Equation" r:id="rId6" imgW="749160" imgH="253800" progId="Equation.3">
                  <p:embed/>
                </p:oleObj>
              </mc:Choice>
              <mc:Fallback>
                <p:oleObj name="Equation" r:id="rId6" imgW="749160" imgH="253800" progId="Equation.3">
                  <p:embed/>
                  <p:pic>
                    <p:nvPicPr>
                      <p:cNvPr id="0" name=""/>
                      <p:cNvPicPr/>
                      <p:nvPr/>
                    </p:nvPicPr>
                    <p:blipFill>
                      <a:blip r:embed="rId7"/>
                      <a:stretch>
                        <a:fillRect/>
                      </a:stretch>
                    </p:blipFill>
                    <p:spPr>
                      <a:xfrm>
                        <a:off x="1106488" y="1995488"/>
                        <a:ext cx="1444625" cy="488950"/>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071318072"/>
              </p:ext>
            </p:extLst>
          </p:nvPr>
        </p:nvGraphicFramePr>
        <p:xfrm>
          <a:off x="523875" y="2530475"/>
          <a:ext cx="3429000" cy="465138"/>
        </p:xfrm>
        <a:graphic>
          <a:graphicData uri="http://schemas.openxmlformats.org/presentationml/2006/ole">
            <mc:AlternateContent xmlns:mc="http://schemas.openxmlformats.org/markup-compatibility/2006">
              <mc:Choice xmlns:v="urn:schemas-microsoft-com:vml" Requires="v">
                <p:oleObj spid="_x0000_s8403" name="Equation" r:id="rId8" imgW="1777680" imgH="241200" progId="Equation.3">
                  <p:embed/>
                </p:oleObj>
              </mc:Choice>
              <mc:Fallback>
                <p:oleObj name="Equation" r:id="rId8" imgW="1777680" imgH="241200" progId="Equation.3">
                  <p:embed/>
                  <p:pic>
                    <p:nvPicPr>
                      <p:cNvPr id="0" name="Object 7"/>
                      <p:cNvPicPr>
                        <a:picLocks noChangeAspect="1" noChangeArrowheads="1"/>
                      </p:cNvPicPr>
                      <p:nvPr/>
                    </p:nvPicPr>
                    <p:blipFill>
                      <a:blip r:embed="rId9"/>
                      <a:srcRect/>
                      <a:stretch>
                        <a:fillRect/>
                      </a:stretch>
                    </p:blipFill>
                    <p:spPr bwMode="auto">
                      <a:xfrm>
                        <a:off x="523875" y="2530475"/>
                        <a:ext cx="342900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Rectangle 9"/>
          <p:cNvSpPr/>
          <p:nvPr/>
        </p:nvSpPr>
        <p:spPr>
          <a:xfrm>
            <a:off x="112426" y="5253335"/>
            <a:ext cx="8726773" cy="461665"/>
          </a:xfrm>
          <a:prstGeom prst="rect">
            <a:avLst/>
          </a:prstGeom>
        </p:spPr>
        <p:txBody>
          <a:bodyPr wrap="square">
            <a:spAutoFit/>
          </a:bodyPr>
          <a:lstStyle/>
          <a:p>
            <a:pPr marL="711200" indent="-711200"/>
            <a:r>
              <a:rPr lang="en-US" sz="2400" dirty="0" err="1">
                <a:latin typeface="Times New Roman" pitchFamily="18" charset="0"/>
              </a:rPr>
              <a:t>Hình</a:t>
            </a:r>
            <a:r>
              <a:rPr lang="en-US" sz="2400" dirty="0">
                <a:latin typeface="Times New Roman" pitchFamily="18" charset="0"/>
              </a:rPr>
              <a:t> </a:t>
            </a:r>
            <a:r>
              <a:rPr lang="en-US" sz="2400" dirty="0" err="1">
                <a:latin typeface="Times New Roman" pitchFamily="18" charset="0"/>
              </a:rPr>
              <a:t>chiếu</a:t>
            </a:r>
            <a:r>
              <a:rPr lang="en-US" sz="2400" dirty="0">
                <a:latin typeface="Times New Roman" pitchFamily="18" charset="0"/>
              </a:rPr>
              <a:t> </a:t>
            </a:r>
            <a:r>
              <a:rPr lang="en-US" sz="2400" dirty="0" err="1">
                <a:latin typeface="Times New Roman" pitchFamily="18" charset="0"/>
              </a:rPr>
              <a:t>của</a:t>
            </a:r>
            <a:r>
              <a:rPr lang="en-US" sz="2400" dirty="0">
                <a:latin typeface="Times New Roman" pitchFamily="18" charset="0"/>
              </a:rPr>
              <a:t> </a:t>
            </a:r>
            <a:r>
              <a:rPr lang="en-US" sz="2400" dirty="0" err="1">
                <a:latin typeface="Times New Roman" pitchFamily="18" charset="0"/>
              </a:rPr>
              <a:t>mômen</a:t>
            </a:r>
            <a:r>
              <a:rPr lang="en-US" sz="2400" dirty="0">
                <a:latin typeface="Times New Roman" pitchFamily="18" charset="0"/>
              </a:rPr>
              <a:t> </a:t>
            </a:r>
            <a:r>
              <a:rPr lang="en-US" sz="2400" dirty="0" err="1">
                <a:latin typeface="Times New Roman" pitchFamily="18" charset="0"/>
              </a:rPr>
              <a:t>động</a:t>
            </a:r>
            <a:r>
              <a:rPr lang="en-US" sz="2400" dirty="0">
                <a:latin typeface="Times New Roman" pitchFamily="18" charset="0"/>
              </a:rPr>
              <a:t> </a:t>
            </a:r>
            <a:r>
              <a:rPr lang="en-US" sz="2400" dirty="0" err="1" smtClean="0">
                <a:latin typeface="Times New Roman" pitchFamily="18" charset="0"/>
              </a:rPr>
              <a:t>lượng</a:t>
            </a:r>
            <a:r>
              <a:rPr lang="en-US" sz="2400" dirty="0">
                <a:latin typeface="Times New Roman" pitchFamily="18" charset="0"/>
              </a:rPr>
              <a:t> </a:t>
            </a:r>
            <a:r>
              <a:rPr lang="en-US" sz="2400" dirty="0" smtClean="0">
                <a:latin typeface="Times New Roman" pitchFamily="18" charset="0"/>
              </a:rPr>
              <a:t>orbital </a:t>
            </a:r>
            <a:r>
              <a:rPr lang="en-US" sz="2400" dirty="0" err="1">
                <a:latin typeface="Times New Roman" pitchFamily="18" charset="0"/>
              </a:rPr>
              <a:t>lên</a:t>
            </a:r>
            <a:r>
              <a:rPr lang="en-US" sz="2400" dirty="0">
                <a:latin typeface="Times New Roman" pitchFamily="18" charset="0"/>
              </a:rPr>
              <a:t> </a:t>
            </a:r>
            <a:r>
              <a:rPr lang="en-US" sz="2400" dirty="0" err="1">
                <a:latin typeface="Times New Roman" pitchFamily="18" charset="0"/>
              </a:rPr>
              <a:t>trục</a:t>
            </a:r>
            <a:r>
              <a:rPr lang="en-US" sz="2400" dirty="0">
                <a:latin typeface="Times New Roman" pitchFamily="18" charset="0"/>
              </a:rPr>
              <a:t> OZ </a:t>
            </a:r>
            <a:r>
              <a:rPr lang="en-US" sz="2400" dirty="0" err="1" smtClean="0">
                <a:latin typeface="Times New Roman" pitchFamily="18" charset="0"/>
              </a:rPr>
              <a:t>bất</a:t>
            </a:r>
            <a:r>
              <a:rPr lang="en-US" sz="2400" dirty="0" smtClean="0">
                <a:latin typeface="Times New Roman" pitchFamily="18" charset="0"/>
              </a:rPr>
              <a:t> </a:t>
            </a:r>
            <a:r>
              <a:rPr lang="en-US" sz="2400" dirty="0" err="1" smtClean="0">
                <a:latin typeface="Times New Roman" pitchFamily="18" charset="0"/>
              </a:rPr>
              <a:t>kỳ</a:t>
            </a:r>
            <a:r>
              <a:rPr lang="en-US" sz="2400" dirty="0">
                <a:latin typeface="Times New Roman" pitchFamily="18" charset="0"/>
              </a:rPr>
              <a:t>:</a:t>
            </a:r>
          </a:p>
        </p:txBody>
      </p:sp>
      <p:graphicFrame>
        <p:nvGraphicFramePr>
          <p:cNvPr id="11" name="Object 10"/>
          <p:cNvGraphicFramePr>
            <a:graphicFrameLocks noChangeAspect="1"/>
          </p:cNvGraphicFramePr>
          <p:nvPr>
            <p:extLst>
              <p:ext uri="{D42A27DB-BD31-4B8C-83A1-F6EECF244321}">
                <p14:modId xmlns:p14="http://schemas.microsoft.com/office/powerpoint/2010/main" val="1757254783"/>
              </p:ext>
            </p:extLst>
          </p:nvPr>
        </p:nvGraphicFramePr>
        <p:xfrm>
          <a:off x="2971801" y="5791200"/>
          <a:ext cx="1295399" cy="488615"/>
        </p:xfrm>
        <a:graphic>
          <a:graphicData uri="http://schemas.openxmlformats.org/presentationml/2006/ole">
            <mc:AlternateContent xmlns:mc="http://schemas.openxmlformats.org/markup-compatibility/2006">
              <mc:Choice xmlns:v="urn:schemas-microsoft-com:vml" Requires="v">
                <p:oleObj spid="_x0000_s8404" name="Equation" r:id="rId10" imgW="583693" imgH="215713" progId="Equation.3">
                  <p:embed/>
                </p:oleObj>
              </mc:Choice>
              <mc:Fallback>
                <p:oleObj name="Equation" r:id="rId10" imgW="583693" imgH="215713" progId="Equation.3">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71801" y="5791200"/>
                        <a:ext cx="1295399" cy="488615"/>
                      </a:xfrm>
                      <a:prstGeom prst="rect">
                        <a:avLst/>
                      </a:prstGeom>
                      <a:noFill/>
                      <a:ln w="9525">
                        <a:solidFill>
                          <a:schemeClr val="folHlink"/>
                        </a:solidFill>
                        <a:miter lim="800000"/>
                        <a:headEnd/>
                        <a:tailEnd/>
                      </a:ln>
                    </p:spPr>
                  </p:pic>
                </p:oleObj>
              </mc:Fallback>
            </mc:AlternateContent>
          </a:graphicData>
        </a:graphic>
      </p:graphicFrame>
      <p:sp>
        <p:nvSpPr>
          <p:cNvPr id="12" name="TextBox 11"/>
          <p:cNvSpPr txBox="1"/>
          <p:nvPr/>
        </p:nvSpPr>
        <p:spPr>
          <a:xfrm>
            <a:off x="152400" y="4719935"/>
            <a:ext cx="3276600" cy="461665"/>
          </a:xfrm>
          <a:prstGeom prst="rect">
            <a:avLst/>
          </a:prstGeom>
          <a:noFill/>
        </p:spPr>
        <p:txBody>
          <a:bodyPr wrap="square" rtlCol="0">
            <a:spAutoFit/>
          </a:bodyPr>
          <a:lstStyle/>
          <a:p>
            <a:r>
              <a:rPr lang="en-US" sz="2400" dirty="0" smtClean="0">
                <a:solidFill>
                  <a:srgbClr val="FF0000"/>
                </a:solidFill>
                <a:latin typeface="Times New Roman" pitchFamily="18" charset="0"/>
                <a:cs typeface="Times New Roman" pitchFamily="18" charset="0"/>
              </a:rPr>
              <a:t>ℓ= 0, 1, 2, 3,… (n-1)</a:t>
            </a:r>
            <a:endParaRPr lang="en-US" sz="2400" dirty="0">
              <a:solidFill>
                <a:srgbClr val="FF0000"/>
              </a:solidFill>
              <a:latin typeface="Times New Roman" pitchFamily="18" charset="0"/>
              <a:cs typeface="Times New Roman" pitchFamily="18" charset="0"/>
            </a:endParaRPr>
          </a:p>
        </p:txBody>
      </p:sp>
      <p:sp>
        <p:nvSpPr>
          <p:cNvPr id="13" name="TextBox 12"/>
          <p:cNvSpPr txBox="1"/>
          <p:nvPr/>
        </p:nvSpPr>
        <p:spPr>
          <a:xfrm>
            <a:off x="228600" y="6324600"/>
            <a:ext cx="3276600" cy="461665"/>
          </a:xfrm>
          <a:prstGeom prst="rect">
            <a:avLst/>
          </a:prstGeom>
          <a:noFill/>
        </p:spPr>
        <p:txBody>
          <a:bodyPr wrap="square" rtlCol="0">
            <a:spAutoFit/>
          </a:bodyPr>
          <a:lstStyle/>
          <a:p>
            <a:r>
              <a:rPr lang="en-US" sz="2400" dirty="0">
                <a:solidFill>
                  <a:srgbClr val="FF0000"/>
                </a:solidFill>
                <a:latin typeface="Times New Roman" pitchFamily="18" charset="0"/>
                <a:cs typeface="Times New Roman" pitchFamily="18" charset="0"/>
              </a:rPr>
              <a:t>m</a:t>
            </a:r>
            <a:r>
              <a:rPr lang="en-US" sz="2400" dirty="0" smtClean="0">
                <a:solidFill>
                  <a:srgbClr val="FF0000"/>
                </a:solidFill>
                <a:latin typeface="Times New Roman" pitchFamily="18" charset="0"/>
                <a:cs typeface="Times New Roman" pitchFamily="18" charset="0"/>
              </a:rPr>
              <a:t>= 0, ±1, ±2, ±3,…±ℓ</a:t>
            </a:r>
            <a:endParaRPr lang="en-US" sz="24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2611870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down)">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down)">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down)">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down)">
                                      <p:cBhvr>
                                        <p:cTn id="4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P spid="12"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11200" indent="-711200" algn="ctr"/>
            <a:r>
              <a:rPr lang="en-US" sz="2400" b="1" dirty="0" smtClean="0">
                <a:solidFill>
                  <a:srgbClr val="FFFF00"/>
                </a:solidFill>
                <a:latin typeface="Times New Roman" pitchFamily="18" charset="0"/>
              </a:rPr>
              <a:t>§1. </a:t>
            </a:r>
          </a:p>
        </p:txBody>
      </p:sp>
      <p:sp>
        <p:nvSpPr>
          <p:cNvPr id="3" name="Rectangle 2"/>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11200" indent="-711200" algn="ctr"/>
            <a:r>
              <a:rPr lang="en-US" sz="2400" b="1" dirty="0" smtClean="0">
                <a:solidFill>
                  <a:srgbClr val="FFFF00"/>
                </a:solidFill>
                <a:latin typeface="Times New Roman" pitchFamily="18" charset="0"/>
              </a:rPr>
              <a:t>§3. </a:t>
            </a:r>
            <a:r>
              <a:rPr lang="en-US" sz="2400" b="1" dirty="0" err="1" smtClean="0">
                <a:solidFill>
                  <a:srgbClr val="FFFF00"/>
                </a:solidFill>
                <a:latin typeface="Times New Roman" pitchFamily="18" charset="0"/>
              </a:rPr>
              <a:t>Mô</a:t>
            </a:r>
            <a:r>
              <a:rPr lang="en-US" sz="2400" b="1" dirty="0" smtClean="0">
                <a:solidFill>
                  <a:srgbClr val="FFFF00"/>
                </a:solidFill>
                <a:latin typeface="Times New Roman" pitchFamily="18" charset="0"/>
              </a:rPr>
              <a:t> men </a:t>
            </a:r>
            <a:r>
              <a:rPr lang="en-US" sz="2400" b="1" dirty="0" err="1" smtClean="0">
                <a:solidFill>
                  <a:srgbClr val="FFFF00"/>
                </a:solidFill>
                <a:latin typeface="Times New Roman" pitchFamily="18" charset="0"/>
              </a:rPr>
              <a:t>động</a:t>
            </a:r>
            <a:r>
              <a:rPr lang="en-US" sz="2400" b="1" dirty="0" smtClean="0">
                <a:solidFill>
                  <a:srgbClr val="FFFF00"/>
                </a:solidFill>
                <a:latin typeface="Times New Roman" pitchFamily="18" charset="0"/>
              </a:rPr>
              <a:t> </a:t>
            </a:r>
            <a:r>
              <a:rPr lang="en-US" sz="2400" b="1" dirty="0" err="1" smtClean="0">
                <a:solidFill>
                  <a:srgbClr val="FFFF00"/>
                </a:solidFill>
                <a:latin typeface="Times New Roman" pitchFamily="18" charset="0"/>
              </a:rPr>
              <a:t>lượng</a:t>
            </a:r>
            <a:r>
              <a:rPr lang="en-US" sz="2400" b="1" dirty="0" smtClean="0">
                <a:solidFill>
                  <a:srgbClr val="FFFF00"/>
                </a:solidFill>
                <a:latin typeface="Times New Roman" pitchFamily="18" charset="0"/>
              </a:rPr>
              <a:t> </a:t>
            </a:r>
            <a:r>
              <a:rPr lang="en-US" sz="2400" b="1" dirty="0" err="1" smtClean="0">
                <a:solidFill>
                  <a:srgbClr val="FFFF00"/>
                </a:solidFill>
                <a:latin typeface="Times New Roman" pitchFamily="18" charset="0"/>
              </a:rPr>
              <a:t>và</a:t>
            </a:r>
            <a:r>
              <a:rPr lang="en-US" sz="2400" b="1" dirty="0" smtClean="0">
                <a:solidFill>
                  <a:srgbClr val="FFFF00"/>
                </a:solidFill>
                <a:latin typeface="Times New Roman" pitchFamily="18" charset="0"/>
              </a:rPr>
              <a:t> </a:t>
            </a:r>
            <a:r>
              <a:rPr lang="en-US" sz="2400" b="1" dirty="0" err="1" smtClean="0">
                <a:solidFill>
                  <a:srgbClr val="FFFF00"/>
                </a:solidFill>
                <a:latin typeface="Times New Roman" pitchFamily="18" charset="0"/>
              </a:rPr>
              <a:t>mômen</a:t>
            </a:r>
            <a:r>
              <a:rPr lang="en-US" sz="2400" b="1" dirty="0" smtClean="0">
                <a:solidFill>
                  <a:srgbClr val="FFFF00"/>
                </a:solidFill>
                <a:latin typeface="Times New Roman" pitchFamily="18" charset="0"/>
              </a:rPr>
              <a:t> </a:t>
            </a:r>
            <a:r>
              <a:rPr lang="en-US" sz="2400" b="1" dirty="0" err="1" smtClean="0">
                <a:solidFill>
                  <a:srgbClr val="FFFF00"/>
                </a:solidFill>
                <a:latin typeface="Times New Roman" pitchFamily="18" charset="0"/>
              </a:rPr>
              <a:t>từ</a:t>
            </a:r>
            <a:r>
              <a:rPr lang="en-US" sz="2400" b="1" dirty="0" smtClean="0">
                <a:solidFill>
                  <a:srgbClr val="FFFF00"/>
                </a:solidFill>
                <a:latin typeface="Times New Roman" pitchFamily="18" charset="0"/>
              </a:rPr>
              <a:t> </a:t>
            </a:r>
            <a:r>
              <a:rPr lang="en-US" sz="2400" b="1" dirty="0" err="1" smtClean="0">
                <a:solidFill>
                  <a:srgbClr val="FFFF00"/>
                </a:solidFill>
                <a:latin typeface="Times New Roman" pitchFamily="18" charset="0"/>
              </a:rPr>
              <a:t>của</a:t>
            </a:r>
            <a:r>
              <a:rPr lang="en-US" sz="2400" b="1" dirty="0" smtClean="0">
                <a:solidFill>
                  <a:srgbClr val="FFFF00"/>
                </a:solidFill>
                <a:latin typeface="Times New Roman" pitchFamily="18" charset="0"/>
              </a:rPr>
              <a:t> electron</a:t>
            </a:r>
          </a:p>
          <a:p>
            <a:pPr marL="711200" indent="-711200" algn="ctr"/>
            <a:endParaRPr lang="en-US" sz="2400" b="1" dirty="0" smtClean="0">
              <a:solidFill>
                <a:srgbClr val="FFFF00"/>
              </a:solidFill>
              <a:latin typeface="Times New Roman"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762000"/>
            <a:ext cx="2743200" cy="397877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8534" y="685800"/>
            <a:ext cx="2695866" cy="3729897"/>
          </a:xfrm>
          <a:prstGeom prst="rect">
            <a:avLst/>
          </a:prstGeom>
        </p:spPr>
      </p:pic>
      <p:sp>
        <p:nvSpPr>
          <p:cNvPr id="7" name="Rectangle 6"/>
          <p:cNvSpPr/>
          <p:nvPr/>
        </p:nvSpPr>
        <p:spPr>
          <a:xfrm>
            <a:off x="404416" y="4231031"/>
            <a:ext cx="4297971" cy="861774"/>
          </a:xfrm>
          <a:prstGeom prst="rect">
            <a:avLst/>
          </a:prstGeom>
        </p:spPr>
        <p:txBody>
          <a:bodyPr wrap="none">
            <a:spAutoFit/>
          </a:bodyPr>
          <a:lstStyle/>
          <a:p>
            <a:pPr algn="ctr">
              <a:spcBef>
                <a:spcPct val="50000"/>
              </a:spcBef>
            </a:pPr>
            <a:r>
              <a:rPr lang="en-US" sz="2000" dirty="0" err="1">
                <a:latin typeface="Times New Roman" pitchFamily="18" charset="0"/>
              </a:rPr>
              <a:t>Sự</a:t>
            </a:r>
            <a:r>
              <a:rPr lang="en-US" sz="2000" dirty="0">
                <a:latin typeface="Times New Roman" pitchFamily="18" charset="0"/>
              </a:rPr>
              <a:t> </a:t>
            </a:r>
            <a:r>
              <a:rPr lang="en-US" sz="2000" dirty="0" err="1">
                <a:latin typeface="Times New Roman" pitchFamily="18" charset="0"/>
              </a:rPr>
              <a:t>lượng</a:t>
            </a:r>
            <a:r>
              <a:rPr lang="en-US" sz="2000" dirty="0">
                <a:latin typeface="Times New Roman" pitchFamily="18" charset="0"/>
              </a:rPr>
              <a:t> </a:t>
            </a:r>
            <a:r>
              <a:rPr lang="en-US" sz="2000" dirty="0" err="1">
                <a:latin typeface="Times New Roman" pitchFamily="18" charset="0"/>
              </a:rPr>
              <a:t>tử</a:t>
            </a:r>
            <a:r>
              <a:rPr lang="en-US" sz="2000" dirty="0">
                <a:latin typeface="Times New Roman" pitchFamily="18" charset="0"/>
              </a:rPr>
              <a:t> </a:t>
            </a:r>
            <a:r>
              <a:rPr lang="en-US" sz="2000" dirty="0" err="1">
                <a:latin typeface="Times New Roman" pitchFamily="18" charset="0"/>
              </a:rPr>
              <a:t>hóa</a:t>
            </a:r>
            <a:r>
              <a:rPr lang="en-US" sz="2000" dirty="0">
                <a:latin typeface="Times New Roman" pitchFamily="18" charset="0"/>
              </a:rPr>
              <a:t> </a:t>
            </a:r>
            <a:r>
              <a:rPr lang="en-US" sz="2000" dirty="0" err="1">
                <a:latin typeface="Times New Roman" pitchFamily="18" charset="0"/>
              </a:rPr>
              <a:t>trong</a:t>
            </a:r>
            <a:r>
              <a:rPr lang="en-US" sz="2000" dirty="0">
                <a:latin typeface="Times New Roman" pitchFamily="18" charset="0"/>
              </a:rPr>
              <a:t> </a:t>
            </a:r>
            <a:r>
              <a:rPr lang="en-US" sz="2000" dirty="0" err="1">
                <a:latin typeface="Times New Roman" pitchFamily="18" charset="0"/>
              </a:rPr>
              <a:t>không</a:t>
            </a:r>
            <a:r>
              <a:rPr lang="en-US" sz="2000" dirty="0">
                <a:latin typeface="Times New Roman" pitchFamily="18" charset="0"/>
              </a:rPr>
              <a:t> </a:t>
            </a:r>
            <a:r>
              <a:rPr lang="en-US" sz="2000" dirty="0" err="1">
                <a:latin typeface="Times New Roman" pitchFamily="18" charset="0"/>
              </a:rPr>
              <a:t>gian</a:t>
            </a:r>
            <a:r>
              <a:rPr lang="en-US" sz="2000" dirty="0">
                <a:latin typeface="Times New Roman" pitchFamily="18" charset="0"/>
              </a:rPr>
              <a:t> </a:t>
            </a:r>
            <a:r>
              <a:rPr lang="en-US" sz="2000" dirty="0" err="1">
                <a:latin typeface="Times New Roman" pitchFamily="18" charset="0"/>
              </a:rPr>
              <a:t>của</a:t>
            </a:r>
            <a:r>
              <a:rPr lang="en-US" sz="2000" dirty="0">
                <a:latin typeface="Times New Roman" pitchFamily="18" charset="0"/>
              </a:rPr>
              <a:t> </a:t>
            </a:r>
            <a:r>
              <a:rPr lang="en-US" sz="2000" dirty="0" smtClean="0">
                <a:latin typeface="Times New Roman" pitchFamily="18" charset="0"/>
              </a:rPr>
              <a:t>L</a:t>
            </a:r>
          </a:p>
          <a:p>
            <a:pPr algn="ctr">
              <a:spcBef>
                <a:spcPct val="50000"/>
              </a:spcBef>
            </a:pPr>
            <a:r>
              <a:rPr lang="en-US" sz="2000" dirty="0" err="1">
                <a:latin typeface="Times New Roman" pitchFamily="18" charset="0"/>
              </a:rPr>
              <a:t>k</a:t>
            </a:r>
            <a:r>
              <a:rPr lang="en-US" sz="2000" dirty="0" err="1" smtClean="0">
                <a:latin typeface="Times New Roman" pitchFamily="18" charset="0"/>
              </a:rPr>
              <a:t>hi</a:t>
            </a:r>
            <a:r>
              <a:rPr lang="en-US" sz="2000" dirty="0" smtClean="0">
                <a:latin typeface="Times New Roman" pitchFamily="18" charset="0"/>
              </a:rPr>
              <a:t> e ở </a:t>
            </a:r>
            <a:r>
              <a:rPr lang="en-US" sz="2000" dirty="0" err="1" smtClean="0">
                <a:latin typeface="Times New Roman" pitchFamily="18" charset="0"/>
              </a:rPr>
              <a:t>trạng</a:t>
            </a:r>
            <a:r>
              <a:rPr lang="en-US" sz="2000" dirty="0" smtClean="0">
                <a:latin typeface="Times New Roman" pitchFamily="18" charset="0"/>
              </a:rPr>
              <a:t> </a:t>
            </a:r>
            <a:r>
              <a:rPr lang="en-US" sz="2000" dirty="0" err="1" smtClean="0">
                <a:latin typeface="Times New Roman" pitchFamily="18" charset="0"/>
              </a:rPr>
              <a:t>thái</a:t>
            </a:r>
            <a:r>
              <a:rPr lang="en-US" sz="2000" dirty="0" smtClean="0">
                <a:latin typeface="Times New Roman" pitchFamily="18" charset="0"/>
              </a:rPr>
              <a:t> p</a:t>
            </a:r>
            <a:endParaRPr lang="en-US" sz="2000" dirty="0">
              <a:latin typeface="Times New Roman" pitchFamily="18" charset="0"/>
            </a:endParaRPr>
          </a:p>
        </p:txBody>
      </p:sp>
      <p:sp>
        <p:nvSpPr>
          <p:cNvPr id="8" name="Rectangle 7"/>
          <p:cNvSpPr/>
          <p:nvPr/>
        </p:nvSpPr>
        <p:spPr>
          <a:xfrm>
            <a:off x="4693629" y="4191000"/>
            <a:ext cx="4297971" cy="861774"/>
          </a:xfrm>
          <a:prstGeom prst="rect">
            <a:avLst/>
          </a:prstGeom>
        </p:spPr>
        <p:txBody>
          <a:bodyPr wrap="none">
            <a:spAutoFit/>
          </a:bodyPr>
          <a:lstStyle/>
          <a:p>
            <a:pPr algn="ctr">
              <a:spcBef>
                <a:spcPct val="50000"/>
              </a:spcBef>
            </a:pPr>
            <a:r>
              <a:rPr lang="en-US" sz="2000" dirty="0" err="1">
                <a:latin typeface="Times New Roman" pitchFamily="18" charset="0"/>
              </a:rPr>
              <a:t>Sự</a:t>
            </a:r>
            <a:r>
              <a:rPr lang="en-US" sz="2000" dirty="0">
                <a:latin typeface="Times New Roman" pitchFamily="18" charset="0"/>
              </a:rPr>
              <a:t> </a:t>
            </a:r>
            <a:r>
              <a:rPr lang="en-US" sz="2000" dirty="0" err="1">
                <a:latin typeface="Times New Roman" pitchFamily="18" charset="0"/>
              </a:rPr>
              <a:t>lượng</a:t>
            </a:r>
            <a:r>
              <a:rPr lang="en-US" sz="2000" dirty="0">
                <a:latin typeface="Times New Roman" pitchFamily="18" charset="0"/>
              </a:rPr>
              <a:t> </a:t>
            </a:r>
            <a:r>
              <a:rPr lang="en-US" sz="2000" dirty="0" err="1">
                <a:latin typeface="Times New Roman" pitchFamily="18" charset="0"/>
              </a:rPr>
              <a:t>tử</a:t>
            </a:r>
            <a:r>
              <a:rPr lang="en-US" sz="2000" dirty="0">
                <a:latin typeface="Times New Roman" pitchFamily="18" charset="0"/>
              </a:rPr>
              <a:t> </a:t>
            </a:r>
            <a:r>
              <a:rPr lang="en-US" sz="2000" dirty="0" err="1">
                <a:latin typeface="Times New Roman" pitchFamily="18" charset="0"/>
              </a:rPr>
              <a:t>hóa</a:t>
            </a:r>
            <a:r>
              <a:rPr lang="en-US" sz="2000" dirty="0">
                <a:latin typeface="Times New Roman" pitchFamily="18" charset="0"/>
              </a:rPr>
              <a:t> </a:t>
            </a:r>
            <a:r>
              <a:rPr lang="en-US" sz="2000" dirty="0" err="1">
                <a:latin typeface="Times New Roman" pitchFamily="18" charset="0"/>
              </a:rPr>
              <a:t>trong</a:t>
            </a:r>
            <a:r>
              <a:rPr lang="en-US" sz="2000" dirty="0">
                <a:latin typeface="Times New Roman" pitchFamily="18" charset="0"/>
              </a:rPr>
              <a:t> </a:t>
            </a:r>
            <a:r>
              <a:rPr lang="en-US" sz="2000" dirty="0" err="1">
                <a:latin typeface="Times New Roman" pitchFamily="18" charset="0"/>
              </a:rPr>
              <a:t>không</a:t>
            </a:r>
            <a:r>
              <a:rPr lang="en-US" sz="2000" dirty="0">
                <a:latin typeface="Times New Roman" pitchFamily="18" charset="0"/>
              </a:rPr>
              <a:t> </a:t>
            </a:r>
            <a:r>
              <a:rPr lang="en-US" sz="2000" dirty="0" err="1">
                <a:latin typeface="Times New Roman" pitchFamily="18" charset="0"/>
              </a:rPr>
              <a:t>gian</a:t>
            </a:r>
            <a:r>
              <a:rPr lang="en-US" sz="2000" dirty="0">
                <a:latin typeface="Times New Roman" pitchFamily="18" charset="0"/>
              </a:rPr>
              <a:t> </a:t>
            </a:r>
            <a:r>
              <a:rPr lang="en-US" sz="2000" dirty="0" err="1">
                <a:latin typeface="Times New Roman" pitchFamily="18" charset="0"/>
              </a:rPr>
              <a:t>của</a:t>
            </a:r>
            <a:r>
              <a:rPr lang="en-US" sz="2000" dirty="0">
                <a:latin typeface="Times New Roman" pitchFamily="18" charset="0"/>
              </a:rPr>
              <a:t> </a:t>
            </a:r>
            <a:r>
              <a:rPr lang="en-US" sz="2000" dirty="0" smtClean="0">
                <a:latin typeface="Times New Roman" pitchFamily="18" charset="0"/>
              </a:rPr>
              <a:t>L</a:t>
            </a:r>
          </a:p>
          <a:p>
            <a:pPr algn="ctr">
              <a:spcBef>
                <a:spcPct val="50000"/>
              </a:spcBef>
            </a:pPr>
            <a:r>
              <a:rPr lang="en-US" sz="2000" dirty="0" err="1">
                <a:latin typeface="Times New Roman" pitchFamily="18" charset="0"/>
              </a:rPr>
              <a:t>k</a:t>
            </a:r>
            <a:r>
              <a:rPr lang="en-US" sz="2000" dirty="0" err="1" smtClean="0">
                <a:latin typeface="Times New Roman" pitchFamily="18" charset="0"/>
              </a:rPr>
              <a:t>hi</a:t>
            </a:r>
            <a:r>
              <a:rPr lang="en-US" sz="2000" dirty="0" smtClean="0">
                <a:latin typeface="Times New Roman" pitchFamily="18" charset="0"/>
              </a:rPr>
              <a:t> e ở </a:t>
            </a:r>
            <a:r>
              <a:rPr lang="en-US" sz="2000" dirty="0" err="1" smtClean="0">
                <a:latin typeface="Times New Roman" pitchFamily="18" charset="0"/>
              </a:rPr>
              <a:t>trạng</a:t>
            </a:r>
            <a:r>
              <a:rPr lang="en-US" sz="2000" dirty="0" smtClean="0">
                <a:latin typeface="Times New Roman" pitchFamily="18" charset="0"/>
              </a:rPr>
              <a:t> </a:t>
            </a:r>
            <a:r>
              <a:rPr lang="en-US" sz="2000" dirty="0" err="1" smtClean="0">
                <a:latin typeface="Times New Roman" pitchFamily="18" charset="0"/>
              </a:rPr>
              <a:t>thái</a:t>
            </a:r>
            <a:r>
              <a:rPr lang="en-US" sz="2000" dirty="0" smtClean="0">
                <a:latin typeface="Times New Roman" pitchFamily="18" charset="0"/>
              </a:rPr>
              <a:t> d</a:t>
            </a:r>
            <a:endParaRPr lang="en-US" sz="2000" dirty="0">
              <a:latin typeface="Times New Roman" pitchFamily="18" charset="0"/>
            </a:endParaRPr>
          </a:p>
        </p:txBody>
      </p:sp>
    </p:spTree>
    <p:extLst>
      <p:ext uri="{BB962C8B-B14F-4D97-AF65-F5344CB8AC3E}">
        <p14:creationId xmlns:p14="http://schemas.microsoft.com/office/powerpoint/2010/main" val="26118706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11200" indent="-711200" algn="ctr"/>
            <a:endParaRPr lang="en-US" sz="2400" b="1" dirty="0" smtClean="0">
              <a:solidFill>
                <a:srgbClr val="FFFF00"/>
              </a:solidFill>
              <a:latin typeface="Times New Roman" pitchFamily="18" charset="0"/>
            </a:endParaRPr>
          </a:p>
        </p:txBody>
      </p:sp>
      <p:sp>
        <p:nvSpPr>
          <p:cNvPr id="3" name="Rectangle 2"/>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11200" indent="-711200" algn="ctr"/>
            <a:r>
              <a:rPr lang="en-US" sz="2400" b="1" dirty="0" smtClean="0">
                <a:solidFill>
                  <a:srgbClr val="FFFF00"/>
                </a:solidFill>
                <a:latin typeface="Times New Roman" pitchFamily="18" charset="0"/>
              </a:rPr>
              <a:t>§3. </a:t>
            </a:r>
            <a:r>
              <a:rPr lang="en-US" sz="2400" b="1" dirty="0" err="1" smtClean="0">
                <a:solidFill>
                  <a:srgbClr val="FFFF00"/>
                </a:solidFill>
                <a:latin typeface="Times New Roman" pitchFamily="18" charset="0"/>
              </a:rPr>
              <a:t>Mô</a:t>
            </a:r>
            <a:r>
              <a:rPr lang="en-US" sz="2400" b="1" dirty="0" smtClean="0">
                <a:solidFill>
                  <a:srgbClr val="FFFF00"/>
                </a:solidFill>
                <a:latin typeface="Times New Roman" pitchFamily="18" charset="0"/>
              </a:rPr>
              <a:t> men </a:t>
            </a:r>
            <a:r>
              <a:rPr lang="en-US" sz="2400" b="1" dirty="0" err="1" smtClean="0">
                <a:solidFill>
                  <a:srgbClr val="FFFF00"/>
                </a:solidFill>
                <a:latin typeface="Times New Roman" pitchFamily="18" charset="0"/>
              </a:rPr>
              <a:t>động</a:t>
            </a:r>
            <a:r>
              <a:rPr lang="en-US" sz="2400" b="1" dirty="0" smtClean="0">
                <a:solidFill>
                  <a:srgbClr val="FFFF00"/>
                </a:solidFill>
                <a:latin typeface="Times New Roman" pitchFamily="18" charset="0"/>
              </a:rPr>
              <a:t> </a:t>
            </a:r>
            <a:r>
              <a:rPr lang="en-US" sz="2400" b="1" dirty="0" err="1" smtClean="0">
                <a:solidFill>
                  <a:srgbClr val="FFFF00"/>
                </a:solidFill>
                <a:latin typeface="Times New Roman" pitchFamily="18" charset="0"/>
              </a:rPr>
              <a:t>lượng</a:t>
            </a:r>
            <a:r>
              <a:rPr lang="en-US" sz="2400" b="1" dirty="0" smtClean="0">
                <a:solidFill>
                  <a:srgbClr val="FFFF00"/>
                </a:solidFill>
                <a:latin typeface="Times New Roman" pitchFamily="18" charset="0"/>
              </a:rPr>
              <a:t> </a:t>
            </a:r>
            <a:r>
              <a:rPr lang="en-US" sz="2400" b="1" dirty="0" err="1" smtClean="0">
                <a:solidFill>
                  <a:srgbClr val="FFFF00"/>
                </a:solidFill>
                <a:latin typeface="Times New Roman" pitchFamily="18" charset="0"/>
              </a:rPr>
              <a:t>và</a:t>
            </a:r>
            <a:r>
              <a:rPr lang="en-US" sz="2400" b="1" dirty="0" smtClean="0">
                <a:solidFill>
                  <a:srgbClr val="FFFF00"/>
                </a:solidFill>
                <a:latin typeface="Times New Roman" pitchFamily="18" charset="0"/>
              </a:rPr>
              <a:t> </a:t>
            </a:r>
            <a:r>
              <a:rPr lang="en-US" sz="2400" b="1" dirty="0" err="1" smtClean="0">
                <a:solidFill>
                  <a:srgbClr val="FFFF00"/>
                </a:solidFill>
                <a:latin typeface="Times New Roman" pitchFamily="18" charset="0"/>
              </a:rPr>
              <a:t>mômen</a:t>
            </a:r>
            <a:r>
              <a:rPr lang="en-US" sz="2400" b="1" dirty="0" smtClean="0">
                <a:solidFill>
                  <a:srgbClr val="FFFF00"/>
                </a:solidFill>
                <a:latin typeface="Times New Roman" pitchFamily="18" charset="0"/>
              </a:rPr>
              <a:t> </a:t>
            </a:r>
            <a:r>
              <a:rPr lang="en-US" sz="2400" b="1" dirty="0" err="1" smtClean="0">
                <a:solidFill>
                  <a:srgbClr val="FFFF00"/>
                </a:solidFill>
                <a:latin typeface="Times New Roman" pitchFamily="18" charset="0"/>
              </a:rPr>
              <a:t>từ</a:t>
            </a:r>
            <a:r>
              <a:rPr lang="en-US" sz="2400" b="1" dirty="0" smtClean="0">
                <a:solidFill>
                  <a:srgbClr val="FFFF00"/>
                </a:solidFill>
                <a:latin typeface="Times New Roman" pitchFamily="18" charset="0"/>
              </a:rPr>
              <a:t> </a:t>
            </a:r>
            <a:r>
              <a:rPr lang="en-US" sz="2400" b="1" dirty="0" err="1" smtClean="0">
                <a:solidFill>
                  <a:srgbClr val="FFFF00"/>
                </a:solidFill>
                <a:latin typeface="Times New Roman" pitchFamily="18" charset="0"/>
              </a:rPr>
              <a:t>của</a:t>
            </a:r>
            <a:r>
              <a:rPr lang="en-US" sz="2400" b="1" dirty="0" smtClean="0">
                <a:solidFill>
                  <a:srgbClr val="FFFF00"/>
                </a:solidFill>
                <a:latin typeface="Times New Roman" pitchFamily="18" charset="0"/>
              </a:rPr>
              <a:t> electron</a:t>
            </a:r>
          </a:p>
          <a:p>
            <a:pPr marL="711200" indent="-711200" algn="ctr"/>
            <a:endParaRPr lang="en-US" sz="2400" b="1" dirty="0" smtClean="0">
              <a:solidFill>
                <a:srgbClr val="FFFF00"/>
              </a:solidFill>
              <a:latin typeface="Times New Roman" pitchFamily="18" charset="0"/>
            </a:endParaRPr>
          </a:p>
        </p:txBody>
      </p:sp>
      <p:sp>
        <p:nvSpPr>
          <p:cNvPr id="2" name="Rectangle 1"/>
          <p:cNvSpPr/>
          <p:nvPr/>
        </p:nvSpPr>
        <p:spPr>
          <a:xfrm>
            <a:off x="76200" y="609600"/>
            <a:ext cx="5673366" cy="461665"/>
          </a:xfrm>
          <a:prstGeom prst="rect">
            <a:avLst/>
          </a:prstGeom>
        </p:spPr>
        <p:txBody>
          <a:bodyPr wrap="square">
            <a:spAutoFit/>
          </a:bodyPr>
          <a:lstStyle/>
          <a:p>
            <a:r>
              <a:rPr lang="en-US" sz="2400" b="1" dirty="0">
                <a:solidFill>
                  <a:schemeClr val="hlink"/>
                </a:solidFill>
                <a:latin typeface="Times New Roman" pitchFamily="18" charset="0"/>
              </a:rPr>
              <a:t>II. </a:t>
            </a:r>
            <a:r>
              <a:rPr lang="en-US" sz="2400" b="1" dirty="0" err="1">
                <a:solidFill>
                  <a:schemeClr val="hlink"/>
                </a:solidFill>
                <a:latin typeface="Times New Roman" pitchFamily="18" charset="0"/>
              </a:rPr>
              <a:t>Mômen</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từ</a:t>
            </a:r>
            <a:r>
              <a:rPr lang="en-US" sz="2400" b="1" dirty="0">
                <a:solidFill>
                  <a:schemeClr val="hlink"/>
                </a:solidFill>
                <a:latin typeface="Times New Roman" pitchFamily="18" charset="0"/>
              </a:rPr>
              <a:t> </a:t>
            </a:r>
            <a:r>
              <a:rPr lang="en-US" sz="2400" b="1" dirty="0" smtClean="0">
                <a:solidFill>
                  <a:schemeClr val="hlink"/>
                </a:solidFill>
                <a:latin typeface="Times New Roman" pitchFamily="18" charset="0"/>
              </a:rPr>
              <a:t>orbital</a:t>
            </a:r>
            <a:endParaRPr lang="en-US" sz="2400" b="1" dirty="0">
              <a:solidFill>
                <a:schemeClr val="hlink"/>
              </a:solidFill>
              <a:latin typeface="Times New Roman" pitchFamily="18" charset="0"/>
            </a:endParaRPr>
          </a:p>
        </p:txBody>
      </p:sp>
      <p:pic>
        <p:nvPicPr>
          <p:cNvPr id="5" name="Picture 6" descr="hinh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2439" y="840432"/>
            <a:ext cx="2581275" cy="273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76201" y="1165050"/>
            <a:ext cx="5791200" cy="830997"/>
          </a:xfrm>
          <a:prstGeom prst="rect">
            <a:avLst/>
          </a:prstGeom>
        </p:spPr>
        <p:txBody>
          <a:bodyPr wrap="square">
            <a:spAutoFit/>
          </a:bodyPr>
          <a:lstStyle/>
          <a:p>
            <a:r>
              <a:rPr lang="en-US" sz="2400" dirty="0">
                <a:latin typeface="Times New Roman" pitchFamily="18" charset="0"/>
              </a:rPr>
              <a:t>Theo </a:t>
            </a:r>
            <a:r>
              <a:rPr lang="en-US" sz="2400" dirty="0" err="1">
                <a:latin typeface="Times New Roman" pitchFamily="18" charset="0"/>
              </a:rPr>
              <a:t>quan</a:t>
            </a:r>
            <a:r>
              <a:rPr lang="en-US" sz="2400" dirty="0">
                <a:latin typeface="Times New Roman" pitchFamily="18" charset="0"/>
              </a:rPr>
              <a:t> </a:t>
            </a:r>
            <a:r>
              <a:rPr lang="en-US" sz="2400" dirty="0" err="1">
                <a:latin typeface="Times New Roman" pitchFamily="18" charset="0"/>
              </a:rPr>
              <a:t>điểm</a:t>
            </a:r>
            <a:r>
              <a:rPr lang="en-US" sz="2400" dirty="0">
                <a:latin typeface="Times New Roman" pitchFamily="18" charset="0"/>
              </a:rPr>
              <a:t> </a:t>
            </a:r>
            <a:r>
              <a:rPr lang="en-US" sz="2400" dirty="0" err="1">
                <a:latin typeface="Times New Roman" pitchFamily="18" charset="0"/>
              </a:rPr>
              <a:t>của</a:t>
            </a:r>
            <a:r>
              <a:rPr lang="en-US" sz="2400" dirty="0">
                <a:latin typeface="Times New Roman" pitchFamily="18" charset="0"/>
              </a:rPr>
              <a:t> </a:t>
            </a:r>
            <a:r>
              <a:rPr lang="en-US" sz="2400" dirty="0" err="1">
                <a:latin typeface="Times New Roman" pitchFamily="18" charset="0"/>
              </a:rPr>
              <a:t>cơ</a:t>
            </a:r>
            <a:r>
              <a:rPr lang="en-US" sz="2400" dirty="0">
                <a:latin typeface="Times New Roman" pitchFamily="18" charset="0"/>
              </a:rPr>
              <a:t> </a:t>
            </a:r>
            <a:r>
              <a:rPr lang="en-US" sz="2400" dirty="0" err="1" smtClean="0">
                <a:latin typeface="Times New Roman" pitchFamily="18" charset="0"/>
              </a:rPr>
              <a:t>học</a:t>
            </a:r>
            <a:r>
              <a:rPr lang="en-US" sz="2400" dirty="0" smtClean="0">
                <a:latin typeface="Times New Roman" pitchFamily="18" charset="0"/>
              </a:rPr>
              <a:t> </a:t>
            </a:r>
            <a:r>
              <a:rPr lang="en-US" sz="2400" dirty="0" err="1" smtClean="0">
                <a:latin typeface="Times New Roman" pitchFamily="18" charset="0"/>
              </a:rPr>
              <a:t>cổ</a:t>
            </a:r>
            <a:r>
              <a:rPr lang="en-US" sz="2400" dirty="0" smtClean="0">
                <a:latin typeface="Times New Roman" pitchFamily="18" charset="0"/>
              </a:rPr>
              <a:t> </a:t>
            </a:r>
            <a:r>
              <a:rPr lang="en-US" sz="2400" dirty="0" err="1" smtClean="0">
                <a:latin typeface="Times New Roman" pitchFamily="18" charset="0"/>
              </a:rPr>
              <a:t>điển</a:t>
            </a:r>
            <a:r>
              <a:rPr lang="en-US" sz="2400" dirty="0" smtClean="0">
                <a:latin typeface="Times New Roman" pitchFamily="18" charset="0"/>
              </a:rPr>
              <a:t> </a:t>
            </a:r>
            <a:r>
              <a:rPr lang="en-US" sz="2400" dirty="0" err="1" smtClean="0">
                <a:latin typeface="Times New Roman" pitchFamily="18" charset="0"/>
              </a:rPr>
              <a:t>thì</a:t>
            </a:r>
            <a:r>
              <a:rPr lang="en-US" sz="2400" dirty="0" smtClean="0">
                <a:latin typeface="Times New Roman" pitchFamily="18" charset="0"/>
              </a:rPr>
              <a:t> </a:t>
            </a:r>
            <a:r>
              <a:rPr lang="en-US" sz="2400" dirty="0" err="1" smtClean="0">
                <a:latin typeface="Times New Roman" pitchFamily="18" charset="0"/>
              </a:rPr>
              <a:t>khi</a:t>
            </a:r>
            <a:r>
              <a:rPr lang="en-US" sz="2400" dirty="0" smtClean="0">
                <a:latin typeface="Times New Roman" pitchFamily="18" charset="0"/>
              </a:rPr>
              <a:t> e </a:t>
            </a:r>
            <a:r>
              <a:rPr lang="en-US" sz="2400" dirty="0" err="1" smtClean="0">
                <a:latin typeface="Times New Roman" pitchFamily="18" charset="0"/>
              </a:rPr>
              <a:t>chuyển</a:t>
            </a:r>
            <a:r>
              <a:rPr lang="en-US" sz="2400" dirty="0" smtClean="0">
                <a:latin typeface="Times New Roman" pitchFamily="18" charset="0"/>
              </a:rPr>
              <a:t> </a:t>
            </a:r>
            <a:r>
              <a:rPr lang="en-US" sz="2400" dirty="0" err="1" smtClean="0">
                <a:latin typeface="Times New Roman" pitchFamily="18" charset="0"/>
              </a:rPr>
              <a:t>động</a:t>
            </a:r>
            <a:r>
              <a:rPr lang="en-US" sz="2400" dirty="0" smtClean="0">
                <a:latin typeface="Times New Roman" pitchFamily="18" charset="0"/>
              </a:rPr>
              <a:t> </a:t>
            </a:r>
            <a:r>
              <a:rPr lang="en-US" sz="2400" dirty="0" err="1" smtClean="0">
                <a:latin typeface="Times New Roman" pitchFamily="18" charset="0"/>
              </a:rPr>
              <a:t>quanh</a:t>
            </a:r>
            <a:r>
              <a:rPr lang="en-US" sz="2400" dirty="0" smtClean="0">
                <a:latin typeface="Times New Roman" pitchFamily="18" charset="0"/>
              </a:rPr>
              <a:t> </a:t>
            </a:r>
            <a:r>
              <a:rPr lang="en-US" sz="2400" dirty="0" err="1" smtClean="0">
                <a:latin typeface="Times New Roman" pitchFamily="18" charset="0"/>
              </a:rPr>
              <a:t>hạt</a:t>
            </a:r>
            <a:r>
              <a:rPr lang="en-US" sz="2400" dirty="0" smtClean="0">
                <a:latin typeface="Times New Roman" pitchFamily="18" charset="0"/>
              </a:rPr>
              <a:t> </a:t>
            </a:r>
            <a:r>
              <a:rPr lang="en-US" sz="2400" dirty="0" err="1" smtClean="0">
                <a:latin typeface="Times New Roman" pitchFamily="18" charset="0"/>
              </a:rPr>
              <a:t>nhân</a:t>
            </a:r>
            <a:r>
              <a:rPr lang="en-US" sz="2400" dirty="0" smtClean="0">
                <a:latin typeface="Times New Roman" pitchFamily="18" charset="0"/>
              </a:rPr>
              <a:t> </a:t>
            </a:r>
            <a:r>
              <a:rPr lang="en-US" sz="2400" dirty="0" err="1" smtClean="0">
                <a:latin typeface="Times New Roman" pitchFamily="18" charset="0"/>
              </a:rPr>
              <a:t>có</a:t>
            </a:r>
            <a:r>
              <a:rPr lang="en-US" sz="2400" dirty="0" smtClean="0">
                <a:latin typeface="Times New Roman" pitchFamily="18" charset="0"/>
              </a:rPr>
              <a:t> </a:t>
            </a:r>
            <a:r>
              <a:rPr lang="en-US" sz="2400" dirty="0" err="1">
                <a:latin typeface="Times New Roman" pitchFamily="18" charset="0"/>
              </a:rPr>
              <a:t>mômen</a:t>
            </a:r>
            <a:r>
              <a:rPr lang="en-US" sz="2400" dirty="0">
                <a:latin typeface="Times New Roman" pitchFamily="18" charset="0"/>
              </a:rPr>
              <a:t> </a:t>
            </a:r>
            <a:r>
              <a:rPr lang="en-US" sz="2400" dirty="0" err="1" smtClean="0">
                <a:latin typeface="Times New Roman" pitchFamily="18" charset="0"/>
              </a:rPr>
              <a:t>từ</a:t>
            </a:r>
            <a:r>
              <a:rPr lang="en-US" sz="2400" dirty="0" smtClean="0">
                <a:latin typeface="Times New Roman" pitchFamily="18" charset="0"/>
              </a:rPr>
              <a:t>:</a:t>
            </a:r>
            <a:endParaRPr lang="en-US" sz="2400" dirty="0">
              <a:latin typeface="Times New Roman" pitchFamily="18" charset="0"/>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2346678715"/>
              </p:ext>
            </p:extLst>
          </p:nvPr>
        </p:nvGraphicFramePr>
        <p:xfrm>
          <a:off x="1412875" y="2006600"/>
          <a:ext cx="831850" cy="465138"/>
        </p:xfrm>
        <a:graphic>
          <a:graphicData uri="http://schemas.openxmlformats.org/presentationml/2006/ole">
            <mc:AlternateContent xmlns:mc="http://schemas.openxmlformats.org/markup-compatibility/2006">
              <mc:Choice xmlns:v="urn:schemas-microsoft-com:vml" Requires="v">
                <p:oleObj spid="_x0000_s9453" name="Equation" r:id="rId4" imgW="431640" imgH="241200" progId="Equation.3">
                  <p:embed/>
                </p:oleObj>
              </mc:Choice>
              <mc:Fallback>
                <p:oleObj name="Equation" r:id="rId4" imgW="431640" imgH="241200" progId="Equation.3">
                  <p:embed/>
                  <p:pic>
                    <p:nvPicPr>
                      <p:cNvPr id="0" name="Object 7"/>
                      <p:cNvPicPr>
                        <a:picLocks noChangeAspect="1" noChangeArrowheads="1"/>
                      </p:cNvPicPr>
                      <p:nvPr/>
                    </p:nvPicPr>
                    <p:blipFill>
                      <a:blip r:embed="rId5"/>
                      <a:srcRect/>
                      <a:stretch>
                        <a:fillRect/>
                      </a:stretch>
                    </p:blipFill>
                    <p:spPr bwMode="auto">
                      <a:xfrm>
                        <a:off x="1412875" y="2006600"/>
                        <a:ext cx="83185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4042506404"/>
              </p:ext>
            </p:extLst>
          </p:nvPr>
        </p:nvGraphicFramePr>
        <p:xfrm>
          <a:off x="2417763" y="2063262"/>
          <a:ext cx="2154238" cy="441325"/>
        </p:xfrm>
        <a:graphic>
          <a:graphicData uri="http://schemas.openxmlformats.org/presentationml/2006/ole">
            <mc:AlternateContent xmlns:mc="http://schemas.openxmlformats.org/markup-compatibility/2006">
              <mc:Choice xmlns:v="urn:schemas-microsoft-com:vml" Requires="v">
                <p:oleObj spid="_x0000_s9454" name="Equation" r:id="rId6" imgW="1117440" imgH="228600" progId="Equation.3">
                  <p:embed/>
                </p:oleObj>
              </mc:Choice>
              <mc:Fallback>
                <p:oleObj name="Equation" r:id="rId6" imgW="1117440" imgH="228600" progId="Equation.3">
                  <p:embed/>
                  <p:pic>
                    <p:nvPicPr>
                      <p:cNvPr id="0" name="Object 8"/>
                      <p:cNvPicPr>
                        <a:picLocks noChangeAspect="1" noChangeArrowheads="1"/>
                      </p:cNvPicPr>
                      <p:nvPr/>
                    </p:nvPicPr>
                    <p:blipFill>
                      <a:blip r:embed="rId7"/>
                      <a:srcRect/>
                      <a:stretch>
                        <a:fillRect/>
                      </a:stretch>
                    </p:blipFill>
                    <p:spPr bwMode="auto">
                      <a:xfrm>
                        <a:off x="2417763" y="2063262"/>
                        <a:ext cx="215423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Rectangle 8"/>
          <p:cNvSpPr/>
          <p:nvPr/>
        </p:nvSpPr>
        <p:spPr>
          <a:xfrm>
            <a:off x="76201" y="2590800"/>
            <a:ext cx="6781799" cy="461665"/>
          </a:xfrm>
          <a:prstGeom prst="rect">
            <a:avLst/>
          </a:prstGeom>
        </p:spPr>
        <p:txBody>
          <a:bodyPr wrap="square">
            <a:spAutoFit/>
          </a:bodyPr>
          <a:lstStyle/>
          <a:p>
            <a:r>
              <a:rPr lang="en-US" sz="2400" dirty="0" err="1">
                <a:latin typeface="Times New Roman" pitchFamily="18" charset="0"/>
              </a:rPr>
              <a:t>tỷ</a:t>
            </a:r>
            <a:r>
              <a:rPr lang="en-US" sz="2400" dirty="0">
                <a:latin typeface="Times New Roman" pitchFamily="18" charset="0"/>
              </a:rPr>
              <a:t> </a:t>
            </a:r>
            <a:r>
              <a:rPr lang="en-US" sz="2400" dirty="0" err="1">
                <a:latin typeface="Times New Roman" pitchFamily="18" charset="0"/>
              </a:rPr>
              <a:t>số</a:t>
            </a:r>
            <a:r>
              <a:rPr lang="en-US" sz="2400" dirty="0">
                <a:latin typeface="Times New Roman" pitchFamily="18" charset="0"/>
              </a:rPr>
              <a:t> </a:t>
            </a:r>
            <a:r>
              <a:rPr lang="en-US" sz="2400" dirty="0" err="1" smtClean="0">
                <a:latin typeface="Times New Roman" pitchFamily="18" charset="0"/>
              </a:rPr>
              <a:t>mômen</a:t>
            </a:r>
            <a:r>
              <a:rPr lang="en-US" sz="2400" dirty="0" smtClean="0">
                <a:latin typeface="Times New Roman" pitchFamily="18" charset="0"/>
              </a:rPr>
              <a:t> </a:t>
            </a:r>
            <a:r>
              <a:rPr lang="en-US" sz="2400" dirty="0" err="1" smtClean="0">
                <a:latin typeface="Times New Roman" pitchFamily="18" charset="0"/>
              </a:rPr>
              <a:t>từ</a:t>
            </a:r>
            <a:r>
              <a:rPr lang="en-US" sz="2400" dirty="0" smtClean="0">
                <a:latin typeface="Times New Roman" pitchFamily="18" charset="0"/>
              </a:rPr>
              <a:t> orbital </a:t>
            </a:r>
            <a:r>
              <a:rPr lang="en-US" sz="2400" dirty="0" err="1">
                <a:latin typeface="Times New Roman" pitchFamily="18" charset="0"/>
              </a:rPr>
              <a:t>và</a:t>
            </a:r>
            <a:r>
              <a:rPr lang="en-US" sz="2400" dirty="0">
                <a:latin typeface="Times New Roman" pitchFamily="18" charset="0"/>
              </a:rPr>
              <a:t> </a:t>
            </a:r>
            <a:r>
              <a:rPr lang="en-US" sz="2400" dirty="0" err="1">
                <a:latin typeface="Times New Roman" pitchFamily="18" charset="0"/>
              </a:rPr>
              <a:t>mômen</a:t>
            </a:r>
            <a:r>
              <a:rPr lang="en-US" sz="2400" dirty="0">
                <a:latin typeface="Times New Roman" pitchFamily="18" charset="0"/>
              </a:rPr>
              <a:t> </a:t>
            </a:r>
            <a:r>
              <a:rPr lang="en-US" sz="2400" dirty="0" err="1">
                <a:latin typeface="Times New Roman" pitchFamily="18" charset="0"/>
              </a:rPr>
              <a:t>động</a:t>
            </a:r>
            <a:r>
              <a:rPr lang="en-US" sz="2400" dirty="0">
                <a:latin typeface="Times New Roman" pitchFamily="18" charset="0"/>
              </a:rPr>
              <a:t> </a:t>
            </a:r>
            <a:r>
              <a:rPr lang="en-US" sz="2400" dirty="0" err="1">
                <a:latin typeface="Times New Roman" pitchFamily="18" charset="0"/>
              </a:rPr>
              <a:t>lượng</a:t>
            </a:r>
            <a:r>
              <a:rPr lang="en-US" sz="2400" dirty="0">
                <a:latin typeface="Times New Roman" pitchFamily="18" charset="0"/>
              </a:rPr>
              <a:t> </a:t>
            </a:r>
            <a:r>
              <a:rPr lang="en-US" sz="2400" dirty="0" smtClean="0">
                <a:latin typeface="Times New Roman" pitchFamily="18" charset="0"/>
              </a:rPr>
              <a:t>orbital:</a:t>
            </a:r>
            <a:endParaRPr lang="en-US" sz="2400" dirty="0">
              <a:latin typeface="Times New Roman" pitchFamily="18" charset="0"/>
            </a:endParaRPr>
          </a:p>
        </p:txBody>
      </p:sp>
      <p:graphicFrame>
        <p:nvGraphicFramePr>
          <p:cNvPr id="10" name="Object 9"/>
          <p:cNvGraphicFramePr>
            <a:graphicFrameLocks noChangeAspect="1"/>
          </p:cNvGraphicFramePr>
          <p:nvPr>
            <p:extLst>
              <p:ext uri="{D42A27DB-BD31-4B8C-83A1-F6EECF244321}">
                <p14:modId xmlns:p14="http://schemas.microsoft.com/office/powerpoint/2010/main" val="3133982999"/>
              </p:ext>
            </p:extLst>
          </p:nvPr>
        </p:nvGraphicFramePr>
        <p:xfrm>
          <a:off x="1792289" y="3124200"/>
          <a:ext cx="1484312" cy="805564"/>
        </p:xfrm>
        <a:graphic>
          <a:graphicData uri="http://schemas.openxmlformats.org/presentationml/2006/ole">
            <mc:AlternateContent xmlns:mc="http://schemas.openxmlformats.org/markup-compatibility/2006">
              <mc:Choice xmlns:v="urn:schemas-microsoft-com:vml" Requires="v">
                <p:oleObj spid="_x0000_s9455" name="Equation" r:id="rId8" imgW="787320" imgH="431640" progId="Equation.3">
                  <p:embed/>
                </p:oleObj>
              </mc:Choice>
              <mc:Fallback>
                <p:oleObj name="Equation" r:id="rId8" imgW="787320" imgH="431640" progId="Equation.3">
                  <p:embed/>
                  <p:pic>
                    <p:nvPicPr>
                      <p:cNvPr id="0" name="Object 4"/>
                      <p:cNvPicPr>
                        <a:picLocks noChangeAspect="1" noChangeArrowheads="1"/>
                      </p:cNvPicPr>
                      <p:nvPr/>
                    </p:nvPicPr>
                    <p:blipFill>
                      <a:blip r:embed="rId9"/>
                      <a:srcRect/>
                      <a:stretch>
                        <a:fillRect/>
                      </a:stretch>
                    </p:blipFill>
                    <p:spPr bwMode="auto">
                      <a:xfrm>
                        <a:off x="1792289" y="3124200"/>
                        <a:ext cx="1484312" cy="805564"/>
                      </a:xfrm>
                      <a:prstGeom prst="rect">
                        <a:avLst/>
                      </a:prstGeom>
                      <a:noFill/>
                      <a:ln w="9525">
                        <a:solidFill>
                          <a:schemeClr val="folHlink"/>
                        </a:solidFill>
                        <a:miter lim="800000"/>
                        <a:headEnd/>
                        <a:tailEnd/>
                      </a:ln>
                    </p:spPr>
                  </p:pic>
                </p:oleObj>
              </mc:Fallback>
            </mc:AlternateContent>
          </a:graphicData>
        </a:graphic>
      </p:graphicFrame>
      <p:sp>
        <p:nvSpPr>
          <p:cNvPr id="11" name="Rectangle 10"/>
          <p:cNvSpPr/>
          <p:nvPr/>
        </p:nvSpPr>
        <p:spPr>
          <a:xfrm>
            <a:off x="93784" y="4038600"/>
            <a:ext cx="9050215" cy="461665"/>
          </a:xfrm>
          <a:prstGeom prst="rect">
            <a:avLst/>
          </a:prstGeom>
        </p:spPr>
        <p:txBody>
          <a:bodyPr wrap="square">
            <a:spAutoFit/>
          </a:bodyPr>
          <a:lstStyle/>
          <a:p>
            <a:r>
              <a:rPr lang="en-US" sz="2400" dirty="0" err="1">
                <a:latin typeface="Times New Roman" pitchFamily="18" charset="0"/>
              </a:rPr>
              <a:t>Hình</a:t>
            </a:r>
            <a:r>
              <a:rPr lang="en-US" sz="2400" dirty="0">
                <a:latin typeface="Times New Roman" pitchFamily="18" charset="0"/>
              </a:rPr>
              <a:t> </a:t>
            </a:r>
            <a:r>
              <a:rPr lang="en-US" sz="2400" dirty="0" err="1">
                <a:latin typeface="Times New Roman" pitchFamily="18" charset="0"/>
              </a:rPr>
              <a:t>chiếu</a:t>
            </a:r>
            <a:r>
              <a:rPr lang="en-US" sz="2400" dirty="0">
                <a:latin typeface="Times New Roman" pitchFamily="18" charset="0"/>
              </a:rPr>
              <a:t> </a:t>
            </a:r>
            <a:r>
              <a:rPr lang="en-US" sz="2400" dirty="0" err="1">
                <a:latin typeface="Times New Roman" pitchFamily="18" charset="0"/>
              </a:rPr>
              <a:t>cả</a:t>
            </a:r>
            <a:r>
              <a:rPr lang="en-US" sz="2400" dirty="0">
                <a:latin typeface="Times New Roman" pitchFamily="18" charset="0"/>
              </a:rPr>
              <a:t> </a:t>
            </a:r>
            <a:r>
              <a:rPr lang="en-US" sz="2400" dirty="0" err="1">
                <a:latin typeface="Times New Roman" pitchFamily="18" charset="0"/>
              </a:rPr>
              <a:t>mômen</a:t>
            </a:r>
            <a:r>
              <a:rPr lang="en-US" sz="2400" dirty="0">
                <a:latin typeface="Times New Roman" pitchFamily="18" charset="0"/>
              </a:rPr>
              <a:t> </a:t>
            </a:r>
            <a:r>
              <a:rPr lang="en-US" sz="2400" dirty="0" err="1">
                <a:latin typeface="Times New Roman" pitchFamily="18" charset="0"/>
              </a:rPr>
              <a:t>từ</a:t>
            </a:r>
            <a:r>
              <a:rPr lang="en-US" sz="2400" dirty="0">
                <a:latin typeface="Times New Roman" pitchFamily="18" charset="0"/>
              </a:rPr>
              <a:t> </a:t>
            </a:r>
            <a:r>
              <a:rPr lang="en-US" sz="2400" dirty="0" smtClean="0">
                <a:latin typeface="Times New Roman" pitchFamily="18" charset="0"/>
              </a:rPr>
              <a:t>orbital </a:t>
            </a:r>
            <a:r>
              <a:rPr lang="en-US" sz="2400" dirty="0" err="1">
                <a:latin typeface="Times New Roman" pitchFamily="18" charset="0"/>
              </a:rPr>
              <a:t>lên</a:t>
            </a:r>
            <a:r>
              <a:rPr lang="en-US" sz="2400" dirty="0">
                <a:latin typeface="Times New Roman" pitchFamily="18" charset="0"/>
              </a:rPr>
              <a:t> </a:t>
            </a:r>
            <a:r>
              <a:rPr lang="en-US" sz="2400" dirty="0" err="1">
                <a:latin typeface="Times New Roman" pitchFamily="18" charset="0"/>
              </a:rPr>
              <a:t>trục</a:t>
            </a:r>
            <a:r>
              <a:rPr lang="en-US" sz="2400" dirty="0">
                <a:latin typeface="Times New Roman" pitchFamily="18" charset="0"/>
              </a:rPr>
              <a:t> OZ </a:t>
            </a:r>
            <a:r>
              <a:rPr lang="en-US" sz="2400" dirty="0" err="1">
                <a:latin typeface="Times New Roman" pitchFamily="18" charset="0"/>
              </a:rPr>
              <a:t>bất</a:t>
            </a:r>
            <a:r>
              <a:rPr lang="en-US" sz="2400" dirty="0">
                <a:latin typeface="Times New Roman" pitchFamily="18" charset="0"/>
              </a:rPr>
              <a:t> </a:t>
            </a:r>
            <a:r>
              <a:rPr lang="en-US" sz="2400" dirty="0" err="1">
                <a:latin typeface="Times New Roman" pitchFamily="18" charset="0"/>
              </a:rPr>
              <a:t>kỳ</a:t>
            </a:r>
            <a:r>
              <a:rPr lang="en-US" sz="2400" dirty="0">
                <a:latin typeface="Times New Roman" pitchFamily="18" charset="0"/>
              </a:rPr>
              <a:t>:</a:t>
            </a:r>
          </a:p>
        </p:txBody>
      </p:sp>
      <p:graphicFrame>
        <p:nvGraphicFramePr>
          <p:cNvPr id="12" name="Object 11"/>
          <p:cNvGraphicFramePr>
            <a:graphicFrameLocks noChangeAspect="1"/>
          </p:cNvGraphicFramePr>
          <p:nvPr>
            <p:extLst>
              <p:ext uri="{D42A27DB-BD31-4B8C-83A1-F6EECF244321}">
                <p14:modId xmlns:p14="http://schemas.microsoft.com/office/powerpoint/2010/main" val="3781134958"/>
              </p:ext>
            </p:extLst>
          </p:nvPr>
        </p:nvGraphicFramePr>
        <p:xfrm>
          <a:off x="1447800" y="4648200"/>
          <a:ext cx="5257800" cy="934377"/>
        </p:xfrm>
        <a:graphic>
          <a:graphicData uri="http://schemas.openxmlformats.org/presentationml/2006/ole">
            <mc:AlternateContent xmlns:mc="http://schemas.openxmlformats.org/markup-compatibility/2006">
              <mc:Choice xmlns:v="urn:schemas-microsoft-com:vml" Requires="v">
                <p:oleObj spid="_x0000_s9456" name="Equation" r:id="rId10" imgW="2412720" imgH="431640" progId="Equation.3">
                  <p:embed/>
                </p:oleObj>
              </mc:Choice>
              <mc:Fallback>
                <p:oleObj name="Equation" r:id="rId10" imgW="2412720" imgH="431640" progId="Equation.3">
                  <p:embed/>
                  <p:pic>
                    <p:nvPicPr>
                      <p:cNvPr id="0" name="Object 4"/>
                      <p:cNvPicPr>
                        <a:picLocks noChangeAspect="1" noChangeArrowheads="1"/>
                      </p:cNvPicPr>
                      <p:nvPr/>
                    </p:nvPicPr>
                    <p:blipFill>
                      <a:blip r:embed="rId11"/>
                      <a:srcRect/>
                      <a:stretch>
                        <a:fillRect/>
                      </a:stretch>
                    </p:blipFill>
                    <p:spPr bwMode="auto">
                      <a:xfrm>
                        <a:off x="1447800" y="4648200"/>
                        <a:ext cx="5257800" cy="934377"/>
                      </a:xfrm>
                      <a:prstGeom prst="rect">
                        <a:avLst/>
                      </a:prstGeom>
                      <a:noFill/>
                      <a:ln>
                        <a:noFill/>
                      </a:ln>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2881073335"/>
              </p:ext>
            </p:extLst>
          </p:nvPr>
        </p:nvGraphicFramePr>
        <p:xfrm>
          <a:off x="1600200" y="5791200"/>
          <a:ext cx="3895725" cy="868924"/>
        </p:xfrm>
        <a:graphic>
          <a:graphicData uri="http://schemas.openxmlformats.org/presentationml/2006/ole">
            <mc:AlternateContent xmlns:mc="http://schemas.openxmlformats.org/markup-compatibility/2006">
              <mc:Choice xmlns:v="urn:schemas-microsoft-com:vml" Requires="v">
                <p:oleObj spid="_x0000_s9457" name="Equation" r:id="rId12" imgW="1955520" imgH="431640" progId="Equation.3">
                  <p:embed/>
                </p:oleObj>
              </mc:Choice>
              <mc:Fallback>
                <p:oleObj name="Equation" r:id="rId12" imgW="1955520" imgH="431640" progId="Equation.3">
                  <p:embed/>
                  <p:pic>
                    <p:nvPicPr>
                      <p:cNvPr id="0" name="Object 8"/>
                      <p:cNvPicPr>
                        <a:picLocks noChangeAspect="1" noChangeArrowheads="1"/>
                      </p:cNvPicPr>
                      <p:nvPr/>
                    </p:nvPicPr>
                    <p:blipFill>
                      <a:blip r:embed="rId13"/>
                      <a:srcRect/>
                      <a:stretch>
                        <a:fillRect/>
                      </a:stretch>
                    </p:blipFill>
                    <p:spPr bwMode="auto">
                      <a:xfrm>
                        <a:off x="1600200" y="5791200"/>
                        <a:ext cx="3895725" cy="868924"/>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611870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down)">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down)">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down)">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down)">
                                      <p:cBhvr>
                                        <p:cTn id="4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11200" indent="-711200" algn="ctr"/>
            <a:endParaRPr lang="en-US" sz="2400" b="1" dirty="0" smtClean="0">
              <a:solidFill>
                <a:srgbClr val="FFFF00"/>
              </a:solidFill>
              <a:latin typeface="Times New Roman" pitchFamily="18" charset="0"/>
            </a:endParaRPr>
          </a:p>
        </p:txBody>
      </p:sp>
      <p:sp>
        <p:nvSpPr>
          <p:cNvPr id="3" name="Rectangle 2"/>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11200" indent="-711200" algn="ctr"/>
            <a:r>
              <a:rPr lang="en-US" sz="2400" b="1" dirty="0" smtClean="0">
                <a:solidFill>
                  <a:srgbClr val="FFFF00"/>
                </a:solidFill>
                <a:latin typeface="Times New Roman" pitchFamily="18" charset="0"/>
              </a:rPr>
              <a:t>§3. </a:t>
            </a:r>
            <a:r>
              <a:rPr lang="en-US" sz="2400" b="1" dirty="0" err="1" smtClean="0">
                <a:solidFill>
                  <a:srgbClr val="FFFF00"/>
                </a:solidFill>
                <a:latin typeface="Times New Roman" pitchFamily="18" charset="0"/>
              </a:rPr>
              <a:t>Mô</a:t>
            </a:r>
            <a:r>
              <a:rPr lang="en-US" sz="2400" b="1" dirty="0" smtClean="0">
                <a:solidFill>
                  <a:srgbClr val="FFFF00"/>
                </a:solidFill>
                <a:latin typeface="Times New Roman" pitchFamily="18" charset="0"/>
              </a:rPr>
              <a:t> men </a:t>
            </a:r>
            <a:r>
              <a:rPr lang="en-US" sz="2400" b="1" dirty="0" err="1" smtClean="0">
                <a:solidFill>
                  <a:srgbClr val="FFFF00"/>
                </a:solidFill>
                <a:latin typeface="Times New Roman" pitchFamily="18" charset="0"/>
              </a:rPr>
              <a:t>động</a:t>
            </a:r>
            <a:r>
              <a:rPr lang="en-US" sz="2400" b="1" dirty="0" smtClean="0">
                <a:solidFill>
                  <a:srgbClr val="FFFF00"/>
                </a:solidFill>
                <a:latin typeface="Times New Roman" pitchFamily="18" charset="0"/>
              </a:rPr>
              <a:t> </a:t>
            </a:r>
            <a:r>
              <a:rPr lang="en-US" sz="2400" b="1" dirty="0" err="1" smtClean="0">
                <a:solidFill>
                  <a:srgbClr val="FFFF00"/>
                </a:solidFill>
                <a:latin typeface="Times New Roman" pitchFamily="18" charset="0"/>
              </a:rPr>
              <a:t>lượng</a:t>
            </a:r>
            <a:r>
              <a:rPr lang="en-US" sz="2400" b="1" dirty="0" smtClean="0">
                <a:solidFill>
                  <a:srgbClr val="FFFF00"/>
                </a:solidFill>
                <a:latin typeface="Times New Roman" pitchFamily="18" charset="0"/>
              </a:rPr>
              <a:t> </a:t>
            </a:r>
            <a:r>
              <a:rPr lang="en-US" sz="2400" b="1" dirty="0" err="1" smtClean="0">
                <a:solidFill>
                  <a:srgbClr val="FFFF00"/>
                </a:solidFill>
                <a:latin typeface="Times New Roman" pitchFamily="18" charset="0"/>
              </a:rPr>
              <a:t>và</a:t>
            </a:r>
            <a:r>
              <a:rPr lang="en-US" sz="2400" b="1" dirty="0" smtClean="0">
                <a:solidFill>
                  <a:srgbClr val="FFFF00"/>
                </a:solidFill>
                <a:latin typeface="Times New Roman" pitchFamily="18" charset="0"/>
              </a:rPr>
              <a:t> </a:t>
            </a:r>
            <a:r>
              <a:rPr lang="en-US" sz="2400" b="1" dirty="0" err="1" smtClean="0">
                <a:solidFill>
                  <a:srgbClr val="FFFF00"/>
                </a:solidFill>
                <a:latin typeface="Times New Roman" pitchFamily="18" charset="0"/>
              </a:rPr>
              <a:t>mômen</a:t>
            </a:r>
            <a:r>
              <a:rPr lang="en-US" sz="2400" b="1" dirty="0" smtClean="0">
                <a:solidFill>
                  <a:srgbClr val="FFFF00"/>
                </a:solidFill>
                <a:latin typeface="Times New Roman" pitchFamily="18" charset="0"/>
              </a:rPr>
              <a:t> </a:t>
            </a:r>
            <a:r>
              <a:rPr lang="en-US" sz="2400" b="1" dirty="0" err="1" smtClean="0">
                <a:solidFill>
                  <a:srgbClr val="FFFF00"/>
                </a:solidFill>
                <a:latin typeface="Times New Roman" pitchFamily="18" charset="0"/>
              </a:rPr>
              <a:t>từ</a:t>
            </a:r>
            <a:r>
              <a:rPr lang="en-US" sz="2400" b="1" dirty="0" smtClean="0">
                <a:solidFill>
                  <a:srgbClr val="FFFF00"/>
                </a:solidFill>
                <a:latin typeface="Times New Roman" pitchFamily="18" charset="0"/>
              </a:rPr>
              <a:t> </a:t>
            </a:r>
            <a:r>
              <a:rPr lang="en-US" sz="2400" b="1" dirty="0" err="1" smtClean="0">
                <a:solidFill>
                  <a:srgbClr val="FFFF00"/>
                </a:solidFill>
                <a:latin typeface="Times New Roman" pitchFamily="18" charset="0"/>
              </a:rPr>
              <a:t>của</a:t>
            </a:r>
            <a:r>
              <a:rPr lang="en-US" sz="2400" b="1" dirty="0" smtClean="0">
                <a:solidFill>
                  <a:srgbClr val="FFFF00"/>
                </a:solidFill>
                <a:latin typeface="Times New Roman" pitchFamily="18" charset="0"/>
              </a:rPr>
              <a:t> electron</a:t>
            </a:r>
          </a:p>
          <a:p>
            <a:pPr marL="711200" indent="-711200" algn="ctr"/>
            <a:endParaRPr lang="en-US" sz="2400" b="1" dirty="0" smtClean="0">
              <a:solidFill>
                <a:srgbClr val="FFFF00"/>
              </a:solidFill>
              <a:latin typeface="Times New Roman" pitchFamily="18" charset="0"/>
            </a:endParaRPr>
          </a:p>
        </p:txBody>
      </p:sp>
      <p:sp>
        <p:nvSpPr>
          <p:cNvPr id="2" name="Rectangle 1"/>
          <p:cNvSpPr/>
          <p:nvPr/>
        </p:nvSpPr>
        <p:spPr>
          <a:xfrm>
            <a:off x="76200" y="685800"/>
            <a:ext cx="5798400" cy="461665"/>
          </a:xfrm>
          <a:prstGeom prst="rect">
            <a:avLst/>
          </a:prstGeom>
        </p:spPr>
        <p:txBody>
          <a:bodyPr wrap="square">
            <a:spAutoFit/>
          </a:bodyPr>
          <a:lstStyle/>
          <a:p>
            <a:r>
              <a:rPr lang="en-US" sz="2400" b="1" dirty="0">
                <a:solidFill>
                  <a:schemeClr val="hlink"/>
                </a:solidFill>
                <a:latin typeface="Times New Roman" pitchFamily="18" charset="0"/>
              </a:rPr>
              <a:t>III. </a:t>
            </a:r>
            <a:r>
              <a:rPr lang="en-US" sz="2400" b="1" dirty="0" err="1">
                <a:solidFill>
                  <a:schemeClr val="hlink"/>
                </a:solidFill>
                <a:latin typeface="Times New Roman" pitchFamily="18" charset="0"/>
              </a:rPr>
              <a:t>Hiện</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tượng</a:t>
            </a:r>
            <a:r>
              <a:rPr lang="en-US" sz="2400" b="1" dirty="0">
                <a:solidFill>
                  <a:schemeClr val="hlink"/>
                </a:solidFill>
                <a:latin typeface="Times New Roman" pitchFamily="18" charset="0"/>
              </a:rPr>
              <a:t> Zeeman</a:t>
            </a:r>
            <a:r>
              <a:rPr lang="en-US" sz="2400" dirty="0">
                <a:solidFill>
                  <a:schemeClr val="hlink"/>
                </a:solidFill>
                <a:latin typeface="Times New Roman" pitchFamily="18" charset="0"/>
              </a:rPr>
              <a:t>:</a:t>
            </a:r>
          </a:p>
        </p:txBody>
      </p:sp>
      <p:sp>
        <p:nvSpPr>
          <p:cNvPr id="5" name="Rectangle 4"/>
          <p:cNvSpPr/>
          <p:nvPr/>
        </p:nvSpPr>
        <p:spPr>
          <a:xfrm>
            <a:off x="76200" y="1147466"/>
            <a:ext cx="6553200" cy="1200329"/>
          </a:xfrm>
          <a:prstGeom prst="rect">
            <a:avLst/>
          </a:prstGeom>
        </p:spPr>
        <p:txBody>
          <a:bodyPr wrap="square">
            <a:spAutoFit/>
          </a:bodyPr>
          <a:lstStyle/>
          <a:p>
            <a:r>
              <a:rPr lang="en-US" sz="2400" dirty="0" err="1">
                <a:solidFill>
                  <a:srgbClr val="FF0000"/>
                </a:solidFill>
                <a:latin typeface="Times New Roman" pitchFamily="18" charset="0"/>
              </a:rPr>
              <a:t>H</a:t>
            </a:r>
            <a:r>
              <a:rPr lang="en-US" sz="2400" dirty="0" err="1" smtClean="0">
                <a:solidFill>
                  <a:srgbClr val="FF0000"/>
                </a:solidFill>
                <a:latin typeface="Times New Roman" pitchFamily="18" charset="0"/>
              </a:rPr>
              <a:t>iện</a:t>
            </a:r>
            <a:r>
              <a:rPr lang="en-US" sz="2400" dirty="0" smtClean="0">
                <a:solidFill>
                  <a:srgbClr val="FF0000"/>
                </a:solidFill>
                <a:latin typeface="Times New Roman" pitchFamily="18" charset="0"/>
              </a:rPr>
              <a:t> </a:t>
            </a:r>
            <a:r>
              <a:rPr lang="en-US" sz="2400" dirty="0" err="1">
                <a:solidFill>
                  <a:srgbClr val="FF0000"/>
                </a:solidFill>
                <a:latin typeface="Times New Roman" pitchFamily="18" charset="0"/>
              </a:rPr>
              <a:t>tượng</a:t>
            </a:r>
            <a:r>
              <a:rPr lang="en-US" sz="2400" dirty="0">
                <a:solidFill>
                  <a:srgbClr val="FF0000"/>
                </a:solidFill>
                <a:latin typeface="Times New Roman" pitchFamily="18" charset="0"/>
              </a:rPr>
              <a:t> </a:t>
            </a:r>
            <a:r>
              <a:rPr lang="en-US" sz="2400" dirty="0" err="1">
                <a:solidFill>
                  <a:srgbClr val="FF0000"/>
                </a:solidFill>
                <a:latin typeface="Times New Roman" pitchFamily="18" charset="0"/>
              </a:rPr>
              <a:t>tách</a:t>
            </a:r>
            <a:r>
              <a:rPr lang="en-US" sz="2400" dirty="0">
                <a:solidFill>
                  <a:srgbClr val="FF0000"/>
                </a:solidFill>
                <a:latin typeface="Times New Roman" pitchFamily="18" charset="0"/>
              </a:rPr>
              <a:t> </a:t>
            </a:r>
            <a:r>
              <a:rPr lang="en-US" sz="2400" dirty="0" err="1">
                <a:solidFill>
                  <a:srgbClr val="FF0000"/>
                </a:solidFill>
                <a:latin typeface="Times New Roman" pitchFamily="18" charset="0"/>
              </a:rPr>
              <a:t>vạch</a:t>
            </a:r>
            <a:r>
              <a:rPr lang="en-US" sz="2400" dirty="0">
                <a:solidFill>
                  <a:srgbClr val="FF0000"/>
                </a:solidFill>
                <a:latin typeface="Times New Roman" pitchFamily="18" charset="0"/>
              </a:rPr>
              <a:t> </a:t>
            </a:r>
            <a:r>
              <a:rPr lang="en-US" sz="2400" dirty="0" err="1">
                <a:solidFill>
                  <a:srgbClr val="FF0000"/>
                </a:solidFill>
                <a:latin typeface="Times New Roman" pitchFamily="18" charset="0"/>
              </a:rPr>
              <a:t>quang</a:t>
            </a:r>
            <a:r>
              <a:rPr lang="en-US" sz="2400" dirty="0">
                <a:solidFill>
                  <a:srgbClr val="FF0000"/>
                </a:solidFill>
                <a:latin typeface="Times New Roman" pitchFamily="18" charset="0"/>
              </a:rPr>
              <a:t> </a:t>
            </a:r>
            <a:r>
              <a:rPr lang="en-US" sz="2400" dirty="0" err="1">
                <a:solidFill>
                  <a:srgbClr val="FF0000"/>
                </a:solidFill>
                <a:latin typeface="Times New Roman" pitchFamily="18" charset="0"/>
              </a:rPr>
              <a:t>phổ</a:t>
            </a:r>
            <a:r>
              <a:rPr lang="en-US" sz="2400" dirty="0">
                <a:solidFill>
                  <a:srgbClr val="FF0000"/>
                </a:solidFill>
                <a:latin typeface="Times New Roman" pitchFamily="18" charset="0"/>
              </a:rPr>
              <a:t> </a:t>
            </a:r>
            <a:r>
              <a:rPr lang="en-US" sz="2400" dirty="0" err="1">
                <a:solidFill>
                  <a:srgbClr val="FF0000"/>
                </a:solidFill>
                <a:latin typeface="Times New Roman" pitchFamily="18" charset="0"/>
              </a:rPr>
              <a:t>khi</a:t>
            </a:r>
            <a:r>
              <a:rPr lang="en-US" sz="2400" dirty="0">
                <a:solidFill>
                  <a:srgbClr val="FF0000"/>
                </a:solidFill>
                <a:latin typeface="Times New Roman" pitchFamily="18" charset="0"/>
              </a:rPr>
              <a:t> </a:t>
            </a:r>
            <a:r>
              <a:rPr lang="en-US" sz="2400" dirty="0" err="1">
                <a:solidFill>
                  <a:srgbClr val="FF0000"/>
                </a:solidFill>
                <a:latin typeface="Times New Roman" pitchFamily="18" charset="0"/>
              </a:rPr>
              <a:t>nguyên</a:t>
            </a:r>
            <a:r>
              <a:rPr lang="en-US" sz="2400" dirty="0">
                <a:solidFill>
                  <a:srgbClr val="FF0000"/>
                </a:solidFill>
                <a:latin typeface="Times New Roman" pitchFamily="18" charset="0"/>
              </a:rPr>
              <a:t> </a:t>
            </a:r>
            <a:r>
              <a:rPr lang="en-US" sz="2400" dirty="0" err="1">
                <a:solidFill>
                  <a:srgbClr val="FF0000"/>
                </a:solidFill>
                <a:latin typeface="Times New Roman" pitchFamily="18" charset="0"/>
              </a:rPr>
              <a:t>tử</a:t>
            </a:r>
            <a:r>
              <a:rPr lang="en-US" sz="2400" dirty="0">
                <a:solidFill>
                  <a:srgbClr val="FF0000"/>
                </a:solidFill>
                <a:latin typeface="Times New Roman" pitchFamily="18" charset="0"/>
              </a:rPr>
              <a:t> </a:t>
            </a:r>
            <a:r>
              <a:rPr lang="en-US" sz="2400" dirty="0" err="1" smtClean="0">
                <a:solidFill>
                  <a:srgbClr val="FF0000"/>
                </a:solidFill>
                <a:latin typeface="Times New Roman" pitchFamily="18" charset="0"/>
              </a:rPr>
              <a:t>phát</a:t>
            </a:r>
            <a:r>
              <a:rPr lang="en-US" sz="2400" dirty="0" smtClean="0">
                <a:solidFill>
                  <a:srgbClr val="FF0000"/>
                </a:solidFill>
                <a:latin typeface="Times New Roman" pitchFamily="18" charset="0"/>
              </a:rPr>
              <a:t>  </a:t>
            </a:r>
            <a:r>
              <a:rPr lang="en-US" sz="2400" dirty="0" err="1">
                <a:solidFill>
                  <a:srgbClr val="FF0000"/>
                </a:solidFill>
                <a:latin typeface="Times New Roman" pitchFamily="18" charset="0"/>
              </a:rPr>
              <a:t>sáng</a:t>
            </a:r>
            <a:r>
              <a:rPr lang="en-US" sz="2400" dirty="0">
                <a:solidFill>
                  <a:srgbClr val="FF0000"/>
                </a:solidFill>
                <a:latin typeface="Times New Roman" pitchFamily="18" charset="0"/>
              </a:rPr>
              <a:t> </a:t>
            </a:r>
            <a:r>
              <a:rPr lang="en-US" sz="2400" dirty="0" err="1">
                <a:solidFill>
                  <a:srgbClr val="FF0000"/>
                </a:solidFill>
                <a:latin typeface="Times New Roman" pitchFamily="18" charset="0"/>
              </a:rPr>
              <a:t>đặt</a:t>
            </a:r>
            <a:r>
              <a:rPr lang="en-US" sz="2400" dirty="0">
                <a:solidFill>
                  <a:srgbClr val="FF0000"/>
                </a:solidFill>
                <a:latin typeface="Times New Roman" pitchFamily="18" charset="0"/>
              </a:rPr>
              <a:t> </a:t>
            </a:r>
            <a:r>
              <a:rPr lang="en-US" sz="2400" dirty="0" err="1">
                <a:solidFill>
                  <a:srgbClr val="FF0000"/>
                </a:solidFill>
                <a:latin typeface="Times New Roman" pitchFamily="18" charset="0"/>
              </a:rPr>
              <a:t>trong</a:t>
            </a:r>
            <a:r>
              <a:rPr lang="en-US" sz="2400" dirty="0">
                <a:solidFill>
                  <a:srgbClr val="FF0000"/>
                </a:solidFill>
                <a:latin typeface="Times New Roman" pitchFamily="18" charset="0"/>
              </a:rPr>
              <a:t> </a:t>
            </a:r>
            <a:r>
              <a:rPr lang="en-US" sz="2400" dirty="0" err="1">
                <a:solidFill>
                  <a:srgbClr val="FF0000"/>
                </a:solidFill>
                <a:latin typeface="Times New Roman" pitchFamily="18" charset="0"/>
              </a:rPr>
              <a:t>từ</a:t>
            </a:r>
            <a:r>
              <a:rPr lang="en-US" sz="2400" dirty="0">
                <a:solidFill>
                  <a:srgbClr val="FF0000"/>
                </a:solidFill>
                <a:latin typeface="Times New Roman" pitchFamily="18" charset="0"/>
              </a:rPr>
              <a:t> </a:t>
            </a:r>
            <a:r>
              <a:rPr lang="en-US" sz="2400" dirty="0" err="1">
                <a:solidFill>
                  <a:srgbClr val="FF0000"/>
                </a:solidFill>
                <a:latin typeface="Times New Roman" pitchFamily="18" charset="0"/>
              </a:rPr>
              <a:t>trường</a:t>
            </a:r>
            <a:r>
              <a:rPr lang="en-US" sz="2400" dirty="0">
                <a:solidFill>
                  <a:srgbClr val="FF0000"/>
                </a:solidFill>
                <a:latin typeface="Times New Roman" pitchFamily="18" charset="0"/>
              </a:rPr>
              <a:t> </a:t>
            </a:r>
            <a:r>
              <a:rPr lang="en-US" sz="2400" dirty="0" err="1">
                <a:solidFill>
                  <a:srgbClr val="FF0000"/>
                </a:solidFill>
                <a:latin typeface="Times New Roman" pitchFamily="18" charset="0"/>
              </a:rPr>
              <a:t>được</a:t>
            </a:r>
            <a:r>
              <a:rPr lang="en-US" sz="2400" dirty="0">
                <a:solidFill>
                  <a:srgbClr val="FF0000"/>
                </a:solidFill>
                <a:latin typeface="Times New Roman" pitchFamily="18" charset="0"/>
              </a:rPr>
              <a:t> </a:t>
            </a:r>
            <a:r>
              <a:rPr lang="en-US" sz="2400" dirty="0" err="1">
                <a:solidFill>
                  <a:srgbClr val="FF0000"/>
                </a:solidFill>
                <a:latin typeface="Times New Roman" pitchFamily="18" charset="0"/>
              </a:rPr>
              <a:t>gọi</a:t>
            </a:r>
            <a:r>
              <a:rPr lang="en-US" sz="2400" dirty="0">
                <a:solidFill>
                  <a:srgbClr val="FF0000"/>
                </a:solidFill>
                <a:latin typeface="Times New Roman" pitchFamily="18" charset="0"/>
              </a:rPr>
              <a:t> </a:t>
            </a:r>
            <a:r>
              <a:rPr lang="en-US" sz="2400" dirty="0" err="1">
                <a:solidFill>
                  <a:srgbClr val="FF0000"/>
                </a:solidFill>
                <a:latin typeface="Times New Roman" pitchFamily="18" charset="0"/>
              </a:rPr>
              <a:t>là</a:t>
            </a:r>
            <a:r>
              <a:rPr lang="en-US" sz="2400" dirty="0">
                <a:solidFill>
                  <a:srgbClr val="FF0000"/>
                </a:solidFill>
                <a:latin typeface="Times New Roman" pitchFamily="18" charset="0"/>
              </a:rPr>
              <a:t> </a:t>
            </a:r>
            <a:r>
              <a:rPr lang="en-US" sz="2400" dirty="0" err="1">
                <a:solidFill>
                  <a:srgbClr val="FF0000"/>
                </a:solidFill>
                <a:latin typeface="Times New Roman" pitchFamily="18" charset="0"/>
              </a:rPr>
              <a:t>hiện</a:t>
            </a:r>
            <a:r>
              <a:rPr lang="en-US" sz="2400" dirty="0">
                <a:solidFill>
                  <a:srgbClr val="FF0000"/>
                </a:solidFill>
                <a:latin typeface="Times New Roman" pitchFamily="18" charset="0"/>
              </a:rPr>
              <a:t> </a:t>
            </a:r>
            <a:r>
              <a:rPr lang="en-US" sz="2400" dirty="0" err="1">
                <a:solidFill>
                  <a:srgbClr val="FF0000"/>
                </a:solidFill>
                <a:latin typeface="Times New Roman" pitchFamily="18" charset="0"/>
              </a:rPr>
              <a:t>tượng</a:t>
            </a:r>
            <a:r>
              <a:rPr lang="en-US" sz="2400" dirty="0">
                <a:solidFill>
                  <a:srgbClr val="FF0000"/>
                </a:solidFill>
                <a:latin typeface="Times New Roman" pitchFamily="18" charset="0"/>
              </a:rPr>
              <a:t> Zeeman</a:t>
            </a:r>
          </a:p>
        </p:txBody>
      </p:sp>
      <p:pic>
        <p:nvPicPr>
          <p:cNvPr id="6" name="Picture 6" descr="hinh8-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1000" y="703385"/>
            <a:ext cx="23368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76200" y="2362200"/>
            <a:ext cx="5002452" cy="461665"/>
          </a:xfrm>
          <a:prstGeom prst="rect">
            <a:avLst/>
          </a:prstGeom>
        </p:spPr>
        <p:txBody>
          <a:bodyPr wrap="square">
            <a:spAutoFit/>
          </a:bodyPr>
          <a:lstStyle/>
          <a:p>
            <a:r>
              <a:rPr lang="en-US" sz="2400" dirty="0" err="1">
                <a:latin typeface="Times New Roman" pitchFamily="18" charset="0"/>
              </a:rPr>
              <a:t>Giải</a:t>
            </a:r>
            <a:r>
              <a:rPr lang="en-US" sz="2400" dirty="0">
                <a:latin typeface="Times New Roman" pitchFamily="18" charset="0"/>
              </a:rPr>
              <a:t> </a:t>
            </a:r>
            <a:r>
              <a:rPr lang="en-US" sz="2400" dirty="0" err="1">
                <a:latin typeface="Times New Roman" pitchFamily="18" charset="0"/>
              </a:rPr>
              <a:t>thích</a:t>
            </a:r>
            <a:r>
              <a:rPr lang="en-US" sz="2400" dirty="0">
                <a:latin typeface="Times New Roman" pitchFamily="18" charset="0"/>
              </a:rPr>
              <a:t>:</a:t>
            </a:r>
          </a:p>
        </p:txBody>
      </p:sp>
      <p:sp>
        <p:nvSpPr>
          <p:cNvPr id="8" name="Rectangle 7"/>
          <p:cNvSpPr/>
          <p:nvPr/>
        </p:nvSpPr>
        <p:spPr>
          <a:xfrm>
            <a:off x="76200" y="2762071"/>
            <a:ext cx="6781800" cy="1200329"/>
          </a:xfrm>
          <a:prstGeom prst="rect">
            <a:avLst/>
          </a:prstGeom>
        </p:spPr>
        <p:txBody>
          <a:bodyPr wrap="square">
            <a:spAutoFit/>
          </a:bodyPr>
          <a:lstStyle/>
          <a:p>
            <a:r>
              <a:rPr lang="en-US" sz="2400" dirty="0" err="1">
                <a:latin typeface="Times New Roman" pitchFamily="18" charset="0"/>
              </a:rPr>
              <a:t>Khi</a:t>
            </a:r>
            <a:r>
              <a:rPr lang="en-US" sz="2400" dirty="0">
                <a:latin typeface="Times New Roman" pitchFamily="18" charset="0"/>
              </a:rPr>
              <a:t> </a:t>
            </a:r>
            <a:r>
              <a:rPr lang="en-US" sz="2400" dirty="0" err="1" smtClean="0">
                <a:latin typeface="Times New Roman" pitchFamily="18" charset="0"/>
              </a:rPr>
              <a:t>đặt</a:t>
            </a:r>
            <a:r>
              <a:rPr lang="en-US" sz="2400" dirty="0" smtClean="0">
                <a:latin typeface="Times New Roman" pitchFamily="18" charset="0"/>
              </a:rPr>
              <a:t> </a:t>
            </a:r>
            <a:r>
              <a:rPr lang="en-US" sz="2400" dirty="0" err="1" smtClean="0">
                <a:latin typeface="Times New Roman" pitchFamily="18" charset="0"/>
              </a:rPr>
              <a:t>nguyên</a:t>
            </a:r>
            <a:r>
              <a:rPr lang="en-US" sz="2400" dirty="0" smtClean="0">
                <a:latin typeface="Times New Roman" pitchFamily="18" charset="0"/>
              </a:rPr>
              <a:t> </a:t>
            </a:r>
            <a:r>
              <a:rPr lang="en-US" sz="2400" dirty="0" err="1" smtClean="0">
                <a:latin typeface="Times New Roman" pitchFamily="18" charset="0"/>
              </a:rPr>
              <a:t>tử</a:t>
            </a:r>
            <a:r>
              <a:rPr lang="en-US" sz="2400" dirty="0" smtClean="0">
                <a:latin typeface="Times New Roman" pitchFamily="18" charset="0"/>
              </a:rPr>
              <a:t> </a:t>
            </a:r>
            <a:r>
              <a:rPr lang="en-US" sz="2400" dirty="0" err="1" smtClean="0">
                <a:latin typeface="Times New Roman" pitchFamily="18" charset="0"/>
              </a:rPr>
              <a:t>trong</a:t>
            </a:r>
            <a:r>
              <a:rPr lang="en-US" sz="2400" dirty="0" smtClean="0">
                <a:latin typeface="Times New Roman" pitchFamily="18" charset="0"/>
              </a:rPr>
              <a:t> </a:t>
            </a:r>
            <a:r>
              <a:rPr lang="en-US" sz="2400" dirty="0" err="1">
                <a:latin typeface="Times New Roman" pitchFamily="18" charset="0"/>
              </a:rPr>
              <a:t>từ</a:t>
            </a:r>
            <a:r>
              <a:rPr lang="en-US" sz="2400" dirty="0">
                <a:latin typeface="Times New Roman" pitchFamily="18" charset="0"/>
              </a:rPr>
              <a:t> </a:t>
            </a:r>
            <a:r>
              <a:rPr lang="en-US" sz="2400" dirty="0" err="1">
                <a:latin typeface="Times New Roman" pitchFamily="18" charset="0"/>
              </a:rPr>
              <a:t>trường</a:t>
            </a:r>
            <a:r>
              <a:rPr lang="en-US" sz="2400" dirty="0">
                <a:latin typeface="Times New Roman" pitchFamily="18" charset="0"/>
              </a:rPr>
              <a:t> </a:t>
            </a:r>
            <a:r>
              <a:rPr lang="en-US" sz="2400" dirty="0" err="1">
                <a:latin typeface="Times New Roman" pitchFamily="18" charset="0"/>
              </a:rPr>
              <a:t>ngoài</a:t>
            </a:r>
            <a:r>
              <a:rPr lang="en-US" sz="2400" dirty="0">
                <a:latin typeface="Times New Roman" pitchFamily="18" charset="0"/>
              </a:rPr>
              <a:t> </a:t>
            </a:r>
            <a:r>
              <a:rPr lang="en-US" sz="2400" dirty="0" smtClean="0">
                <a:latin typeface="Times New Roman" pitchFamily="18" charset="0"/>
              </a:rPr>
              <a:t>do </a:t>
            </a:r>
            <a:r>
              <a:rPr lang="en-US" sz="2400" dirty="0" err="1" smtClean="0">
                <a:latin typeface="Times New Roman" pitchFamily="18" charset="0"/>
              </a:rPr>
              <a:t>có</a:t>
            </a:r>
            <a:r>
              <a:rPr lang="en-US" sz="2400" dirty="0" smtClean="0">
                <a:latin typeface="Times New Roman" pitchFamily="18" charset="0"/>
              </a:rPr>
              <a:t> </a:t>
            </a:r>
            <a:r>
              <a:rPr lang="en-US" sz="2400" dirty="0" err="1" smtClean="0">
                <a:latin typeface="Times New Roman" pitchFamily="18" charset="0"/>
              </a:rPr>
              <a:t>sự</a:t>
            </a:r>
            <a:r>
              <a:rPr lang="en-US" sz="2400" dirty="0" smtClean="0">
                <a:latin typeface="Times New Roman" pitchFamily="18" charset="0"/>
              </a:rPr>
              <a:t> </a:t>
            </a:r>
            <a:r>
              <a:rPr lang="en-US" sz="2400" dirty="0" err="1" smtClean="0">
                <a:latin typeface="Times New Roman" pitchFamily="18" charset="0"/>
              </a:rPr>
              <a:t>tương</a:t>
            </a:r>
            <a:r>
              <a:rPr lang="en-US" sz="2400" dirty="0" smtClean="0">
                <a:latin typeface="Times New Roman" pitchFamily="18" charset="0"/>
              </a:rPr>
              <a:t> </a:t>
            </a:r>
            <a:r>
              <a:rPr lang="en-US" sz="2400" dirty="0" err="1" smtClean="0">
                <a:latin typeface="Times New Roman" pitchFamily="18" charset="0"/>
              </a:rPr>
              <a:t>tác</a:t>
            </a:r>
            <a:r>
              <a:rPr lang="en-US" sz="2400" dirty="0" smtClean="0">
                <a:latin typeface="Times New Roman" pitchFamily="18" charset="0"/>
              </a:rPr>
              <a:t> </a:t>
            </a:r>
            <a:r>
              <a:rPr lang="en-US" sz="2400" dirty="0" err="1" smtClean="0">
                <a:latin typeface="Times New Roman" pitchFamily="18" charset="0"/>
              </a:rPr>
              <a:t>của</a:t>
            </a:r>
            <a:r>
              <a:rPr lang="en-US" sz="2400" dirty="0" smtClean="0">
                <a:latin typeface="Times New Roman" pitchFamily="18" charset="0"/>
              </a:rPr>
              <a:t> </a:t>
            </a:r>
            <a:r>
              <a:rPr lang="en-US" sz="2400" dirty="0" err="1" smtClean="0">
                <a:solidFill>
                  <a:srgbClr val="FF0000"/>
                </a:solidFill>
                <a:latin typeface="Times New Roman" pitchFamily="18" charset="0"/>
              </a:rPr>
              <a:t>từ</a:t>
            </a:r>
            <a:r>
              <a:rPr lang="en-US" sz="2400" dirty="0" smtClean="0">
                <a:solidFill>
                  <a:srgbClr val="FF0000"/>
                </a:solidFill>
                <a:latin typeface="Times New Roman" pitchFamily="18" charset="0"/>
              </a:rPr>
              <a:t> </a:t>
            </a:r>
            <a:r>
              <a:rPr lang="en-US" sz="2400" dirty="0" err="1" smtClean="0">
                <a:solidFill>
                  <a:srgbClr val="FF0000"/>
                </a:solidFill>
                <a:latin typeface="Times New Roman" pitchFamily="18" charset="0"/>
              </a:rPr>
              <a:t>trường</a:t>
            </a:r>
            <a:r>
              <a:rPr lang="en-US" sz="2400" dirty="0" smtClean="0">
                <a:solidFill>
                  <a:srgbClr val="FF0000"/>
                </a:solidFill>
                <a:latin typeface="Times New Roman" pitchFamily="18" charset="0"/>
              </a:rPr>
              <a:t> </a:t>
            </a:r>
            <a:r>
              <a:rPr lang="en-US" sz="2400" dirty="0" err="1" smtClean="0">
                <a:solidFill>
                  <a:srgbClr val="FF0000"/>
                </a:solidFill>
                <a:latin typeface="Times New Roman" pitchFamily="18" charset="0"/>
              </a:rPr>
              <a:t>ngoài</a:t>
            </a:r>
            <a:r>
              <a:rPr lang="en-US" sz="2400" dirty="0" smtClean="0">
                <a:solidFill>
                  <a:srgbClr val="FF0000"/>
                </a:solidFill>
                <a:latin typeface="Times New Roman" pitchFamily="18" charset="0"/>
              </a:rPr>
              <a:t> </a:t>
            </a:r>
            <a:r>
              <a:rPr lang="en-US" sz="2400" dirty="0" err="1" smtClean="0">
                <a:solidFill>
                  <a:srgbClr val="FF0000"/>
                </a:solidFill>
                <a:latin typeface="Times New Roman" pitchFamily="18" charset="0"/>
              </a:rPr>
              <a:t>và</a:t>
            </a:r>
            <a:r>
              <a:rPr lang="en-US" sz="2400" dirty="0" smtClean="0">
                <a:solidFill>
                  <a:srgbClr val="FF0000"/>
                </a:solidFill>
                <a:latin typeface="Times New Roman" pitchFamily="18" charset="0"/>
              </a:rPr>
              <a:t> </a:t>
            </a:r>
            <a:r>
              <a:rPr lang="en-US" sz="2400" dirty="0" err="1" smtClean="0">
                <a:solidFill>
                  <a:srgbClr val="FF0000"/>
                </a:solidFill>
                <a:latin typeface="Times New Roman" pitchFamily="18" charset="0"/>
              </a:rPr>
              <a:t>từ</a:t>
            </a:r>
            <a:r>
              <a:rPr lang="en-US" sz="2400" dirty="0" smtClean="0">
                <a:solidFill>
                  <a:srgbClr val="FF0000"/>
                </a:solidFill>
                <a:latin typeface="Times New Roman" pitchFamily="18" charset="0"/>
              </a:rPr>
              <a:t> </a:t>
            </a:r>
            <a:r>
              <a:rPr lang="en-US" sz="2400" dirty="0" err="1" smtClean="0">
                <a:solidFill>
                  <a:srgbClr val="FF0000"/>
                </a:solidFill>
                <a:latin typeface="Times New Roman" pitchFamily="18" charset="0"/>
              </a:rPr>
              <a:t>trường</a:t>
            </a:r>
            <a:r>
              <a:rPr lang="en-US" sz="2400" dirty="0" smtClean="0">
                <a:solidFill>
                  <a:srgbClr val="FF0000"/>
                </a:solidFill>
                <a:latin typeface="Times New Roman" pitchFamily="18" charset="0"/>
              </a:rPr>
              <a:t> </a:t>
            </a:r>
            <a:r>
              <a:rPr lang="en-US" sz="2400" dirty="0" err="1" smtClean="0">
                <a:solidFill>
                  <a:srgbClr val="FF0000"/>
                </a:solidFill>
                <a:latin typeface="Times New Roman" pitchFamily="18" charset="0"/>
              </a:rPr>
              <a:t>nguyên</a:t>
            </a:r>
            <a:r>
              <a:rPr lang="en-US" sz="2400" dirty="0" smtClean="0">
                <a:solidFill>
                  <a:srgbClr val="FF0000"/>
                </a:solidFill>
                <a:latin typeface="Times New Roman" pitchFamily="18" charset="0"/>
              </a:rPr>
              <a:t> </a:t>
            </a:r>
            <a:r>
              <a:rPr lang="en-US" sz="2400" dirty="0" err="1" smtClean="0">
                <a:latin typeface="Times New Roman" pitchFamily="18" charset="0"/>
              </a:rPr>
              <a:t>tử</a:t>
            </a:r>
            <a:r>
              <a:rPr lang="en-US" sz="2400" dirty="0" smtClean="0">
                <a:latin typeface="Times New Roman" pitchFamily="18" charset="0"/>
              </a:rPr>
              <a:t> </a:t>
            </a:r>
            <a:r>
              <a:rPr lang="en-US" sz="2400" dirty="0" err="1" smtClean="0">
                <a:latin typeface="Times New Roman" pitchFamily="18" charset="0"/>
              </a:rPr>
              <a:t>nên</a:t>
            </a:r>
            <a:r>
              <a:rPr lang="en-US" sz="2400" dirty="0" smtClean="0">
                <a:latin typeface="Times New Roman" pitchFamily="18" charset="0"/>
              </a:rPr>
              <a:t> electron </a:t>
            </a:r>
            <a:r>
              <a:rPr lang="en-US" sz="2400" dirty="0" err="1">
                <a:latin typeface="Times New Roman" pitchFamily="18" charset="0"/>
              </a:rPr>
              <a:t>có</a:t>
            </a:r>
            <a:r>
              <a:rPr lang="en-US" sz="2400" dirty="0">
                <a:latin typeface="Times New Roman" pitchFamily="18" charset="0"/>
              </a:rPr>
              <a:t> </a:t>
            </a:r>
            <a:r>
              <a:rPr lang="en-US" sz="2400" dirty="0" err="1">
                <a:latin typeface="Times New Roman" pitchFamily="18" charset="0"/>
              </a:rPr>
              <a:t>thêm</a:t>
            </a:r>
            <a:r>
              <a:rPr lang="en-US" sz="2400" dirty="0">
                <a:latin typeface="Times New Roman" pitchFamily="18" charset="0"/>
              </a:rPr>
              <a:t> </a:t>
            </a:r>
            <a:r>
              <a:rPr lang="en-US" sz="2400" dirty="0" err="1">
                <a:latin typeface="Times New Roman" pitchFamily="18" charset="0"/>
              </a:rPr>
              <a:t>năng</a:t>
            </a:r>
            <a:r>
              <a:rPr lang="en-US" sz="2400" dirty="0">
                <a:latin typeface="Times New Roman" pitchFamily="18" charset="0"/>
              </a:rPr>
              <a:t> </a:t>
            </a:r>
            <a:r>
              <a:rPr lang="en-US" sz="2400" dirty="0" err="1">
                <a:latin typeface="Times New Roman" pitchFamily="18" charset="0"/>
              </a:rPr>
              <a:t>lượng</a:t>
            </a:r>
            <a:r>
              <a:rPr lang="en-US" sz="2400" dirty="0">
                <a:latin typeface="Times New Roman" pitchFamily="18" charset="0"/>
              </a:rPr>
              <a:t> </a:t>
            </a:r>
            <a:r>
              <a:rPr lang="en-US" sz="2400" dirty="0" err="1">
                <a:latin typeface="Times New Roman" pitchFamily="18" charset="0"/>
              </a:rPr>
              <a:t>phụ</a:t>
            </a:r>
            <a:r>
              <a:rPr lang="en-US" sz="2400" dirty="0">
                <a:latin typeface="Times New Roman" pitchFamily="18" charset="0"/>
              </a:rPr>
              <a:t>:</a:t>
            </a:r>
          </a:p>
        </p:txBody>
      </p:sp>
      <p:graphicFrame>
        <p:nvGraphicFramePr>
          <p:cNvPr id="9" name="Object 8"/>
          <p:cNvGraphicFramePr>
            <a:graphicFrameLocks noChangeAspect="1"/>
          </p:cNvGraphicFramePr>
          <p:nvPr>
            <p:extLst>
              <p:ext uri="{D42A27DB-BD31-4B8C-83A1-F6EECF244321}">
                <p14:modId xmlns:p14="http://schemas.microsoft.com/office/powerpoint/2010/main" val="113456396"/>
              </p:ext>
            </p:extLst>
          </p:nvPr>
        </p:nvGraphicFramePr>
        <p:xfrm>
          <a:off x="1524000" y="4053325"/>
          <a:ext cx="1219200" cy="462919"/>
        </p:xfrm>
        <a:graphic>
          <a:graphicData uri="http://schemas.openxmlformats.org/presentationml/2006/ole">
            <mc:AlternateContent xmlns:mc="http://schemas.openxmlformats.org/markup-compatibility/2006">
              <mc:Choice xmlns:v="urn:schemas-microsoft-com:vml" Requires="v">
                <p:oleObj spid="_x0000_s10381" name="Equation" r:id="rId4" imgW="672808" imgH="253890" progId="Equation.3">
                  <p:embed/>
                </p:oleObj>
              </mc:Choice>
              <mc:Fallback>
                <p:oleObj name="Equation" r:id="rId4" imgW="672808" imgH="25389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4053325"/>
                        <a:ext cx="1219200" cy="462919"/>
                      </a:xfrm>
                      <a:prstGeom prst="rect">
                        <a:avLst/>
                      </a:prstGeom>
                      <a:noFill/>
                      <a:ln w="9525">
                        <a:solidFill>
                          <a:schemeClr val="folHlink"/>
                        </a:solidFill>
                        <a:miter lim="800000"/>
                        <a:headEnd/>
                        <a:tailEnd/>
                      </a:ln>
                    </p:spPr>
                  </p:pic>
                </p:oleObj>
              </mc:Fallback>
            </mc:AlternateContent>
          </a:graphicData>
        </a:graphic>
      </p:graphicFrame>
      <p:sp>
        <p:nvSpPr>
          <p:cNvPr id="10" name="Rectangle 9"/>
          <p:cNvSpPr/>
          <p:nvPr/>
        </p:nvSpPr>
        <p:spPr>
          <a:xfrm>
            <a:off x="0" y="4648200"/>
            <a:ext cx="8915400" cy="461665"/>
          </a:xfrm>
          <a:prstGeom prst="rect">
            <a:avLst/>
          </a:prstGeom>
        </p:spPr>
        <p:txBody>
          <a:bodyPr wrap="square">
            <a:spAutoFit/>
          </a:bodyPr>
          <a:lstStyle/>
          <a:p>
            <a:r>
              <a:rPr lang="en-US" sz="2400" dirty="0" err="1">
                <a:latin typeface="Times New Roman" pitchFamily="18" charset="0"/>
              </a:rPr>
              <a:t>Chọn</a:t>
            </a:r>
            <a:r>
              <a:rPr lang="en-US" sz="2400" dirty="0">
                <a:latin typeface="Times New Roman" pitchFamily="18" charset="0"/>
              </a:rPr>
              <a:t> </a:t>
            </a:r>
            <a:r>
              <a:rPr lang="en-US" sz="2400" dirty="0" err="1">
                <a:latin typeface="Times New Roman" pitchFamily="18" charset="0"/>
              </a:rPr>
              <a:t>phương</a:t>
            </a:r>
            <a:r>
              <a:rPr lang="en-US" sz="2400" dirty="0">
                <a:latin typeface="Times New Roman" pitchFamily="18" charset="0"/>
              </a:rPr>
              <a:t> OZ </a:t>
            </a:r>
            <a:r>
              <a:rPr lang="en-US" sz="2400" dirty="0" err="1">
                <a:latin typeface="Times New Roman" pitchFamily="18" charset="0"/>
              </a:rPr>
              <a:t>theo</a:t>
            </a:r>
            <a:r>
              <a:rPr lang="en-US" sz="2400" dirty="0">
                <a:latin typeface="Times New Roman" pitchFamily="18" charset="0"/>
              </a:rPr>
              <a:t> </a:t>
            </a:r>
            <a:r>
              <a:rPr lang="en-US" sz="2400" dirty="0" err="1">
                <a:latin typeface="Times New Roman" pitchFamily="18" charset="0"/>
              </a:rPr>
              <a:t>phương</a:t>
            </a:r>
            <a:r>
              <a:rPr lang="en-US" sz="2400" dirty="0">
                <a:latin typeface="Times New Roman" pitchFamily="18" charset="0"/>
              </a:rPr>
              <a:t> </a:t>
            </a:r>
            <a:r>
              <a:rPr lang="en-US" sz="2400" dirty="0" err="1">
                <a:latin typeface="Times New Roman" pitchFamily="18" charset="0"/>
              </a:rPr>
              <a:t>của</a:t>
            </a:r>
            <a:r>
              <a:rPr lang="en-US" sz="2400" dirty="0">
                <a:latin typeface="Times New Roman" pitchFamily="18" charset="0"/>
              </a:rPr>
              <a:t> </a:t>
            </a:r>
            <a:r>
              <a:rPr lang="en-US" sz="2400" dirty="0" err="1">
                <a:latin typeface="Times New Roman" pitchFamily="18" charset="0"/>
              </a:rPr>
              <a:t>từ</a:t>
            </a:r>
            <a:r>
              <a:rPr lang="en-US" sz="2400" dirty="0">
                <a:latin typeface="Times New Roman" pitchFamily="18" charset="0"/>
              </a:rPr>
              <a:t> </a:t>
            </a:r>
            <a:r>
              <a:rPr lang="en-US" sz="2400" dirty="0" err="1">
                <a:latin typeface="Times New Roman" pitchFamily="18" charset="0"/>
              </a:rPr>
              <a:t>trường</a:t>
            </a:r>
            <a:r>
              <a:rPr lang="en-US" sz="2400" dirty="0">
                <a:latin typeface="Times New Roman" pitchFamily="18" charset="0"/>
              </a:rPr>
              <a:t> </a:t>
            </a:r>
            <a:r>
              <a:rPr lang="en-US" sz="2400" dirty="0" err="1">
                <a:latin typeface="Times New Roman" pitchFamily="18" charset="0"/>
              </a:rPr>
              <a:t>ngoài</a:t>
            </a:r>
            <a:r>
              <a:rPr lang="en-US" sz="2400" dirty="0">
                <a:latin typeface="Times New Roman" pitchFamily="18" charset="0"/>
              </a:rPr>
              <a:t>:</a:t>
            </a:r>
          </a:p>
        </p:txBody>
      </p:sp>
      <p:graphicFrame>
        <p:nvGraphicFramePr>
          <p:cNvPr id="11" name="Object 10"/>
          <p:cNvGraphicFramePr>
            <a:graphicFrameLocks noChangeAspect="1"/>
          </p:cNvGraphicFramePr>
          <p:nvPr>
            <p:extLst>
              <p:ext uri="{D42A27DB-BD31-4B8C-83A1-F6EECF244321}">
                <p14:modId xmlns:p14="http://schemas.microsoft.com/office/powerpoint/2010/main" val="1350573320"/>
              </p:ext>
            </p:extLst>
          </p:nvPr>
        </p:nvGraphicFramePr>
        <p:xfrm>
          <a:off x="2185193" y="5157787"/>
          <a:ext cx="2335213" cy="404813"/>
        </p:xfrm>
        <a:graphic>
          <a:graphicData uri="http://schemas.openxmlformats.org/presentationml/2006/ole">
            <mc:AlternateContent xmlns:mc="http://schemas.openxmlformats.org/markup-compatibility/2006">
              <mc:Choice xmlns:v="urn:schemas-microsoft-com:vml" Requires="v">
                <p:oleObj spid="_x0000_s10382" name="Equation" r:id="rId6" imgW="1257120" imgH="215640" progId="Equation.3">
                  <p:embed/>
                </p:oleObj>
              </mc:Choice>
              <mc:Fallback>
                <p:oleObj name="Equation" r:id="rId6" imgW="1257120" imgH="215640" progId="Equation.3">
                  <p:embed/>
                  <p:pic>
                    <p:nvPicPr>
                      <p:cNvPr id="0" name="Object 4"/>
                      <p:cNvPicPr>
                        <a:picLocks noChangeAspect="1" noChangeArrowheads="1"/>
                      </p:cNvPicPr>
                      <p:nvPr/>
                    </p:nvPicPr>
                    <p:blipFill>
                      <a:blip r:embed="rId7"/>
                      <a:srcRect/>
                      <a:stretch>
                        <a:fillRect/>
                      </a:stretch>
                    </p:blipFill>
                    <p:spPr bwMode="auto">
                      <a:xfrm>
                        <a:off x="2185193" y="5157787"/>
                        <a:ext cx="2335213" cy="404813"/>
                      </a:xfrm>
                      <a:prstGeom prst="rect">
                        <a:avLst/>
                      </a:prstGeom>
                      <a:noFill/>
                      <a:ln>
                        <a:noFill/>
                      </a:ln>
                    </p:spPr>
                  </p:pic>
                </p:oleObj>
              </mc:Fallback>
            </mc:AlternateContent>
          </a:graphicData>
        </a:graphic>
      </p:graphicFrame>
      <p:sp>
        <p:nvSpPr>
          <p:cNvPr id="12" name="Rectangle 11"/>
          <p:cNvSpPr/>
          <p:nvPr/>
        </p:nvSpPr>
        <p:spPr>
          <a:xfrm>
            <a:off x="76200" y="5638800"/>
            <a:ext cx="8991600" cy="461665"/>
          </a:xfrm>
          <a:prstGeom prst="rect">
            <a:avLst/>
          </a:prstGeom>
        </p:spPr>
        <p:txBody>
          <a:bodyPr wrap="square">
            <a:spAutoFit/>
          </a:bodyPr>
          <a:lstStyle/>
          <a:p>
            <a:r>
              <a:rPr lang="en-US" sz="2400" dirty="0" err="1">
                <a:latin typeface="Times New Roman" pitchFamily="18" charset="0"/>
              </a:rPr>
              <a:t>Như</a:t>
            </a:r>
            <a:r>
              <a:rPr lang="en-US" sz="2400" dirty="0">
                <a:latin typeface="Times New Roman" pitchFamily="18" charset="0"/>
              </a:rPr>
              <a:t> </a:t>
            </a:r>
            <a:r>
              <a:rPr lang="en-US" sz="2400" dirty="0" err="1">
                <a:latin typeface="Times New Roman" pitchFamily="18" charset="0"/>
              </a:rPr>
              <a:t>vậy</a:t>
            </a:r>
            <a:r>
              <a:rPr lang="en-US" sz="2400" dirty="0">
                <a:latin typeface="Times New Roman" pitchFamily="18" charset="0"/>
              </a:rPr>
              <a:t> </a:t>
            </a:r>
            <a:r>
              <a:rPr lang="en-US" sz="2400" dirty="0" err="1">
                <a:latin typeface="Times New Roman" pitchFamily="18" charset="0"/>
              </a:rPr>
              <a:t>khi</a:t>
            </a:r>
            <a:r>
              <a:rPr lang="en-US" sz="2400" dirty="0">
                <a:latin typeface="Times New Roman" pitchFamily="18" charset="0"/>
              </a:rPr>
              <a:t> </a:t>
            </a:r>
            <a:r>
              <a:rPr lang="en-US" sz="2400" dirty="0" err="1">
                <a:latin typeface="Times New Roman" pitchFamily="18" charset="0"/>
              </a:rPr>
              <a:t>đặt</a:t>
            </a:r>
            <a:r>
              <a:rPr lang="en-US" sz="2400" dirty="0">
                <a:latin typeface="Times New Roman" pitchFamily="18" charset="0"/>
              </a:rPr>
              <a:t> </a:t>
            </a:r>
            <a:r>
              <a:rPr lang="en-US" sz="2400" dirty="0" err="1">
                <a:latin typeface="Times New Roman" pitchFamily="18" charset="0"/>
              </a:rPr>
              <a:t>trong</a:t>
            </a:r>
            <a:r>
              <a:rPr lang="en-US" sz="2400" dirty="0">
                <a:latin typeface="Times New Roman" pitchFamily="18" charset="0"/>
              </a:rPr>
              <a:t> </a:t>
            </a:r>
            <a:r>
              <a:rPr lang="en-US" sz="2400" dirty="0" err="1">
                <a:latin typeface="Times New Roman" pitchFamily="18" charset="0"/>
              </a:rPr>
              <a:t>từ</a:t>
            </a:r>
            <a:r>
              <a:rPr lang="en-US" sz="2400" dirty="0">
                <a:latin typeface="Times New Roman" pitchFamily="18" charset="0"/>
              </a:rPr>
              <a:t> </a:t>
            </a:r>
            <a:r>
              <a:rPr lang="en-US" sz="2400" dirty="0" err="1">
                <a:latin typeface="Times New Roman" pitchFamily="18" charset="0"/>
              </a:rPr>
              <a:t>trường</a:t>
            </a:r>
            <a:r>
              <a:rPr lang="en-US" sz="2400" dirty="0">
                <a:latin typeface="Times New Roman" pitchFamily="18" charset="0"/>
              </a:rPr>
              <a:t> </a:t>
            </a:r>
            <a:r>
              <a:rPr lang="en-US" sz="2400" dirty="0" err="1">
                <a:latin typeface="Times New Roman" pitchFamily="18" charset="0"/>
              </a:rPr>
              <a:t>ngoài</a:t>
            </a:r>
            <a:r>
              <a:rPr lang="en-US" sz="2400" dirty="0">
                <a:latin typeface="Times New Roman" pitchFamily="18" charset="0"/>
              </a:rPr>
              <a:t>, </a:t>
            </a:r>
            <a:r>
              <a:rPr lang="en-US" sz="2400" dirty="0" err="1">
                <a:latin typeface="Times New Roman" pitchFamily="18" charset="0"/>
              </a:rPr>
              <a:t>năng</a:t>
            </a:r>
            <a:r>
              <a:rPr lang="en-US" sz="2400" dirty="0">
                <a:latin typeface="Times New Roman" pitchFamily="18" charset="0"/>
              </a:rPr>
              <a:t> </a:t>
            </a:r>
            <a:r>
              <a:rPr lang="en-US" sz="2400" dirty="0" err="1">
                <a:latin typeface="Times New Roman" pitchFamily="18" charset="0"/>
              </a:rPr>
              <a:t>lượng</a:t>
            </a:r>
            <a:r>
              <a:rPr lang="en-US" sz="2400" dirty="0">
                <a:latin typeface="Times New Roman" pitchFamily="18" charset="0"/>
              </a:rPr>
              <a:t> E’ </a:t>
            </a:r>
            <a:r>
              <a:rPr lang="en-US" sz="2400" dirty="0" err="1" smtClean="0">
                <a:latin typeface="Times New Roman" pitchFamily="18" charset="0"/>
              </a:rPr>
              <a:t>của</a:t>
            </a:r>
            <a:r>
              <a:rPr lang="en-US" sz="2400" dirty="0" smtClean="0">
                <a:latin typeface="Times New Roman" pitchFamily="18" charset="0"/>
              </a:rPr>
              <a:t> electron:</a:t>
            </a:r>
            <a:endParaRPr lang="en-US" sz="2400" dirty="0">
              <a:latin typeface="Times New Roman" pitchFamily="18" charset="0"/>
            </a:endParaRPr>
          </a:p>
        </p:txBody>
      </p:sp>
      <p:graphicFrame>
        <p:nvGraphicFramePr>
          <p:cNvPr id="13" name="Object 12"/>
          <p:cNvGraphicFramePr>
            <a:graphicFrameLocks noChangeAspect="1"/>
          </p:cNvGraphicFramePr>
          <p:nvPr>
            <p:extLst>
              <p:ext uri="{D42A27DB-BD31-4B8C-83A1-F6EECF244321}">
                <p14:modId xmlns:p14="http://schemas.microsoft.com/office/powerpoint/2010/main" val="2388461761"/>
              </p:ext>
            </p:extLst>
          </p:nvPr>
        </p:nvGraphicFramePr>
        <p:xfrm>
          <a:off x="3657600" y="6172200"/>
          <a:ext cx="1675662" cy="396589"/>
        </p:xfrm>
        <a:graphic>
          <a:graphicData uri="http://schemas.openxmlformats.org/presentationml/2006/ole">
            <mc:AlternateContent xmlns:mc="http://schemas.openxmlformats.org/markup-compatibility/2006">
              <mc:Choice xmlns:v="urn:schemas-microsoft-com:vml" Requires="v">
                <p:oleObj spid="_x0000_s10383" name="Equation" r:id="rId8" imgW="927000" imgH="215640" progId="Equation.3">
                  <p:embed/>
                </p:oleObj>
              </mc:Choice>
              <mc:Fallback>
                <p:oleObj name="Equation" r:id="rId8" imgW="927000" imgH="215640" progId="Equation.3">
                  <p:embed/>
                  <p:pic>
                    <p:nvPicPr>
                      <p:cNvPr id="0" name="Object 6"/>
                      <p:cNvPicPr>
                        <a:picLocks noChangeAspect="1" noChangeArrowheads="1"/>
                      </p:cNvPicPr>
                      <p:nvPr/>
                    </p:nvPicPr>
                    <p:blipFill>
                      <a:blip r:embed="rId9"/>
                      <a:srcRect/>
                      <a:stretch>
                        <a:fillRect/>
                      </a:stretch>
                    </p:blipFill>
                    <p:spPr bwMode="auto">
                      <a:xfrm>
                        <a:off x="3657600" y="6172200"/>
                        <a:ext cx="1675662" cy="396589"/>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611870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down)">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down)">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down)">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down)">
                                      <p:cBhvr>
                                        <p:cTn id="4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10" grpId="0"/>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11200" indent="-711200" algn="ctr"/>
            <a:endParaRPr lang="en-US" sz="2400" b="1" dirty="0" smtClean="0">
              <a:solidFill>
                <a:srgbClr val="FFFF00"/>
              </a:solidFill>
              <a:latin typeface="Times New Roman" pitchFamily="18"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721959044"/>
              </p:ext>
            </p:extLst>
          </p:nvPr>
        </p:nvGraphicFramePr>
        <p:xfrm>
          <a:off x="3505200" y="914400"/>
          <a:ext cx="1676400" cy="396875"/>
        </p:xfrm>
        <a:graphic>
          <a:graphicData uri="http://schemas.openxmlformats.org/presentationml/2006/ole">
            <mc:AlternateContent xmlns:mc="http://schemas.openxmlformats.org/markup-compatibility/2006">
              <mc:Choice xmlns:v="urn:schemas-microsoft-com:vml" Requires="v">
                <p:oleObj spid="_x0000_s11404" name="Equation" r:id="rId3" imgW="927000" imgH="215640" progId="Equation.3">
                  <p:embed/>
                </p:oleObj>
              </mc:Choice>
              <mc:Fallback>
                <p:oleObj name="Equation" r:id="rId3" imgW="927000" imgH="215640"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914400"/>
                        <a:ext cx="1676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ectangle 4"/>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11200" indent="-711200" algn="ctr"/>
            <a:r>
              <a:rPr lang="en-US" sz="2400" b="1" dirty="0" smtClean="0">
                <a:solidFill>
                  <a:srgbClr val="FFFF00"/>
                </a:solidFill>
                <a:latin typeface="Times New Roman" pitchFamily="18" charset="0"/>
              </a:rPr>
              <a:t>§3. </a:t>
            </a:r>
            <a:r>
              <a:rPr lang="en-US" sz="2400" b="1" dirty="0" err="1" smtClean="0">
                <a:solidFill>
                  <a:srgbClr val="FFFF00"/>
                </a:solidFill>
                <a:latin typeface="Times New Roman" pitchFamily="18" charset="0"/>
              </a:rPr>
              <a:t>Mô</a:t>
            </a:r>
            <a:r>
              <a:rPr lang="en-US" sz="2400" b="1" dirty="0" smtClean="0">
                <a:solidFill>
                  <a:srgbClr val="FFFF00"/>
                </a:solidFill>
                <a:latin typeface="Times New Roman" pitchFamily="18" charset="0"/>
              </a:rPr>
              <a:t> men </a:t>
            </a:r>
            <a:r>
              <a:rPr lang="en-US" sz="2400" b="1" dirty="0" err="1" smtClean="0">
                <a:solidFill>
                  <a:srgbClr val="FFFF00"/>
                </a:solidFill>
                <a:latin typeface="Times New Roman" pitchFamily="18" charset="0"/>
              </a:rPr>
              <a:t>động</a:t>
            </a:r>
            <a:r>
              <a:rPr lang="en-US" sz="2400" b="1" dirty="0" smtClean="0">
                <a:solidFill>
                  <a:srgbClr val="FFFF00"/>
                </a:solidFill>
                <a:latin typeface="Times New Roman" pitchFamily="18" charset="0"/>
              </a:rPr>
              <a:t> </a:t>
            </a:r>
            <a:r>
              <a:rPr lang="en-US" sz="2400" b="1" dirty="0" err="1" smtClean="0">
                <a:solidFill>
                  <a:srgbClr val="FFFF00"/>
                </a:solidFill>
                <a:latin typeface="Times New Roman" pitchFamily="18" charset="0"/>
              </a:rPr>
              <a:t>lượng</a:t>
            </a:r>
            <a:r>
              <a:rPr lang="en-US" sz="2400" b="1" dirty="0" smtClean="0">
                <a:solidFill>
                  <a:srgbClr val="FFFF00"/>
                </a:solidFill>
                <a:latin typeface="Times New Roman" pitchFamily="18" charset="0"/>
              </a:rPr>
              <a:t> </a:t>
            </a:r>
            <a:r>
              <a:rPr lang="en-US" sz="2400" b="1" dirty="0" err="1" smtClean="0">
                <a:solidFill>
                  <a:srgbClr val="FFFF00"/>
                </a:solidFill>
                <a:latin typeface="Times New Roman" pitchFamily="18" charset="0"/>
              </a:rPr>
              <a:t>và</a:t>
            </a:r>
            <a:r>
              <a:rPr lang="en-US" sz="2400" b="1" dirty="0" smtClean="0">
                <a:solidFill>
                  <a:srgbClr val="FFFF00"/>
                </a:solidFill>
                <a:latin typeface="Times New Roman" pitchFamily="18" charset="0"/>
              </a:rPr>
              <a:t> </a:t>
            </a:r>
            <a:r>
              <a:rPr lang="en-US" sz="2400" b="1" dirty="0" err="1" smtClean="0">
                <a:solidFill>
                  <a:srgbClr val="FFFF00"/>
                </a:solidFill>
                <a:latin typeface="Times New Roman" pitchFamily="18" charset="0"/>
              </a:rPr>
              <a:t>mômen</a:t>
            </a:r>
            <a:r>
              <a:rPr lang="en-US" sz="2400" b="1" dirty="0" smtClean="0">
                <a:solidFill>
                  <a:srgbClr val="FFFF00"/>
                </a:solidFill>
                <a:latin typeface="Times New Roman" pitchFamily="18" charset="0"/>
              </a:rPr>
              <a:t> </a:t>
            </a:r>
            <a:r>
              <a:rPr lang="en-US" sz="2400" b="1" dirty="0" err="1" smtClean="0">
                <a:solidFill>
                  <a:srgbClr val="FFFF00"/>
                </a:solidFill>
                <a:latin typeface="Times New Roman" pitchFamily="18" charset="0"/>
              </a:rPr>
              <a:t>từ</a:t>
            </a:r>
            <a:r>
              <a:rPr lang="en-US" sz="2400" b="1" dirty="0" smtClean="0">
                <a:solidFill>
                  <a:srgbClr val="FFFF00"/>
                </a:solidFill>
                <a:latin typeface="Times New Roman" pitchFamily="18" charset="0"/>
              </a:rPr>
              <a:t> </a:t>
            </a:r>
            <a:r>
              <a:rPr lang="en-US" sz="2400" b="1" dirty="0" err="1" smtClean="0">
                <a:solidFill>
                  <a:srgbClr val="FFFF00"/>
                </a:solidFill>
                <a:latin typeface="Times New Roman" pitchFamily="18" charset="0"/>
              </a:rPr>
              <a:t>của</a:t>
            </a:r>
            <a:r>
              <a:rPr lang="en-US" sz="2400" b="1" dirty="0" smtClean="0">
                <a:solidFill>
                  <a:srgbClr val="FFFF00"/>
                </a:solidFill>
                <a:latin typeface="Times New Roman" pitchFamily="18" charset="0"/>
              </a:rPr>
              <a:t> electron</a:t>
            </a:r>
          </a:p>
          <a:p>
            <a:pPr marL="711200" indent="-711200" algn="ctr"/>
            <a:endParaRPr lang="en-US" sz="2400" b="1" dirty="0" smtClean="0">
              <a:solidFill>
                <a:srgbClr val="FFFF00"/>
              </a:solidFill>
              <a:latin typeface="Times New Roman" pitchFamily="18" charset="0"/>
            </a:endParaRPr>
          </a:p>
        </p:txBody>
      </p:sp>
      <p:sp>
        <p:nvSpPr>
          <p:cNvPr id="3" name="Rectangle 2"/>
          <p:cNvSpPr/>
          <p:nvPr/>
        </p:nvSpPr>
        <p:spPr>
          <a:xfrm>
            <a:off x="76200" y="1371600"/>
            <a:ext cx="8915400" cy="830997"/>
          </a:xfrm>
          <a:prstGeom prst="rect">
            <a:avLst/>
          </a:prstGeom>
        </p:spPr>
        <p:txBody>
          <a:bodyPr wrap="square">
            <a:spAutoFit/>
          </a:bodyPr>
          <a:lstStyle/>
          <a:p>
            <a:r>
              <a:rPr lang="en-US" sz="2400" dirty="0" err="1">
                <a:latin typeface="Times New Roman" pitchFamily="18" charset="0"/>
              </a:rPr>
              <a:t>Khi</a:t>
            </a:r>
            <a:r>
              <a:rPr lang="en-US" sz="2400" dirty="0">
                <a:latin typeface="Times New Roman" pitchFamily="18" charset="0"/>
              </a:rPr>
              <a:t> </a:t>
            </a:r>
            <a:r>
              <a:rPr lang="en-US" sz="2400" dirty="0" smtClean="0">
                <a:latin typeface="Times New Roman" pitchFamily="18" charset="0"/>
              </a:rPr>
              <a:t>electron </a:t>
            </a:r>
            <a:r>
              <a:rPr lang="en-US" sz="2400" dirty="0" err="1">
                <a:latin typeface="Times New Roman" pitchFamily="18" charset="0"/>
              </a:rPr>
              <a:t>chuyển</a:t>
            </a:r>
            <a:r>
              <a:rPr lang="en-US" sz="2400" dirty="0">
                <a:latin typeface="Times New Roman" pitchFamily="18" charset="0"/>
              </a:rPr>
              <a:t> </a:t>
            </a:r>
            <a:r>
              <a:rPr lang="en-US" sz="2400" dirty="0" err="1">
                <a:latin typeface="Times New Roman" pitchFamily="18" charset="0"/>
              </a:rPr>
              <a:t>mức</a:t>
            </a:r>
            <a:r>
              <a:rPr lang="en-US" sz="2400" dirty="0">
                <a:latin typeface="Times New Roman" pitchFamily="18" charset="0"/>
              </a:rPr>
              <a:t> </a:t>
            </a:r>
            <a:r>
              <a:rPr lang="en-US" sz="2400" dirty="0" err="1">
                <a:latin typeface="Times New Roman" pitchFamily="18" charset="0"/>
              </a:rPr>
              <a:t>từ</a:t>
            </a:r>
            <a:r>
              <a:rPr lang="en-US" sz="2400" dirty="0">
                <a:latin typeface="Times New Roman" pitchFamily="18" charset="0"/>
              </a:rPr>
              <a:t> </a:t>
            </a:r>
            <a:r>
              <a:rPr lang="en-US" sz="2400" dirty="0" err="1">
                <a:latin typeface="Times New Roman" pitchFamily="18" charset="0"/>
              </a:rPr>
              <a:t>trạng</a:t>
            </a:r>
            <a:r>
              <a:rPr lang="en-US" sz="2400" dirty="0">
                <a:latin typeface="Times New Roman" pitchFamily="18" charset="0"/>
              </a:rPr>
              <a:t> </a:t>
            </a:r>
            <a:r>
              <a:rPr lang="en-US" sz="2400" dirty="0" err="1">
                <a:latin typeface="Times New Roman" pitchFamily="18" charset="0"/>
              </a:rPr>
              <a:t>thái</a:t>
            </a:r>
            <a:r>
              <a:rPr lang="en-US" sz="2400" dirty="0">
                <a:latin typeface="Times New Roman" pitchFamily="18" charset="0"/>
              </a:rPr>
              <a:t> </a:t>
            </a:r>
            <a:r>
              <a:rPr lang="en-US" sz="2400" dirty="0" err="1">
                <a:latin typeface="Times New Roman" pitchFamily="18" charset="0"/>
              </a:rPr>
              <a:t>ứng</a:t>
            </a:r>
            <a:r>
              <a:rPr lang="en-US" sz="2400" dirty="0">
                <a:latin typeface="Times New Roman" pitchFamily="18" charset="0"/>
              </a:rPr>
              <a:t> </a:t>
            </a:r>
            <a:r>
              <a:rPr lang="en-US" sz="2400" dirty="0" err="1">
                <a:latin typeface="Times New Roman" pitchFamily="18" charset="0"/>
              </a:rPr>
              <a:t>với</a:t>
            </a:r>
            <a:r>
              <a:rPr lang="en-US" sz="2400" dirty="0">
                <a:latin typeface="Times New Roman" pitchFamily="18" charset="0"/>
              </a:rPr>
              <a:t> </a:t>
            </a:r>
            <a:r>
              <a:rPr lang="en-US" sz="2400" dirty="0" err="1">
                <a:latin typeface="Times New Roman" pitchFamily="18" charset="0"/>
              </a:rPr>
              <a:t>năng</a:t>
            </a:r>
            <a:r>
              <a:rPr lang="en-US" sz="2400" dirty="0">
                <a:latin typeface="Times New Roman" pitchFamily="18" charset="0"/>
              </a:rPr>
              <a:t> </a:t>
            </a:r>
            <a:r>
              <a:rPr lang="en-US" sz="2400" dirty="0" err="1">
                <a:latin typeface="Times New Roman" pitchFamily="18" charset="0"/>
              </a:rPr>
              <a:t>lượng</a:t>
            </a:r>
            <a:r>
              <a:rPr lang="en-US" sz="2400" dirty="0">
                <a:latin typeface="Times New Roman" pitchFamily="18" charset="0"/>
              </a:rPr>
              <a:t> E</a:t>
            </a:r>
            <a:r>
              <a:rPr lang="en-US" sz="2400" baseline="-25000" dirty="0">
                <a:latin typeface="Times New Roman" pitchFamily="18" charset="0"/>
              </a:rPr>
              <a:t>2</a:t>
            </a:r>
            <a:r>
              <a:rPr lang="en-US" sz="2400" dirty="0">
                <a:latin typeface="Times New Roman" pitchFamily="18" charset="0"/>
              </a:rPr>
              <a:t>’ </a:t>
            </a:r>
            <a:r>
              <a:rPr lang="en-US" sz="2400" dirty="0" smtClean="0">
                <a:latin typeface="Times New Roman" pitchFamily="18" charset="0"/>
              </a:rPr>
              <a:t>sang </a:t>
            </a:r>
            <a:r>
              <a:rPr lang="en-US" sz="2400" dirty="0" err="1">
                <a:latin typeface="Times New Roman" pitchFamily="18" charset="0"/>
              </a:rPr>
              <a:t>trạng</a:t>
            </a:r>
            <a:r>
              <a:rPr lang="en-US" sz="2400" dirty="0">
                <a:latin typeface="Times New Roman" pitchFamily="18" charset="0"/>
              </a:rPr>
              <a:t> </a:t>
            </a:r>
            <a:r>
              <a:rPr lang="en-US" sz="2400" dirty="0" err="1">
                <a:latin typeface="Times New Roman" pitchFamily="18" charset="0"/>
              </a:rPr>
              <a:t>thái</a:t>
            </a:r>
            <a:r>
              <a:rPr lang="en-US" sz="2400" dirty="0">
                <a:latin typeface="Times New Roman" pitchFamily="18" charset="0"/>
              </a:rPr>
              <a:t> </a:t>
            </a:r>
            <a:r>
              <a:rPr lang="en-US" sz="2400" dirty="0" err="1">
                <a:latin typeface="Times New Roman" pitchFamily="18" charset="0"/>
              </a:rPr>
              <a:t>ứng</a:t>
            </a:r>
            <a:r>
              <a:rPr lang="en-US" sz="2400" dirty="0">
                <a:latin typeface="Times New Roman" pitchFamily="18" charset="0"/>
              </a:rPr>
              <a:t> </a:t>
            </a:r>
            <a:r>
              <a:rPr lang="en-US" sz="2400" dirty="0" err="1">
                <a:latin typeface="Times New Roman" pitchFamily="18" charset="0"/>
              </a:rPr>
              <a:t>với</a:t>
            </a:r>
            <a:r>
              <a:rPr lang="en-US" sz="2400" dirty="0">
                <a:latin typeface="Times New Roman" pitchFamily="18" charset="0"/>
              </a:rPr>
              <a:t> </a:t>
            </a:r>
            <a:r>
              <a:rPr lang="en-US" sz="2400" dirty="0" err="1">
                <a:latin typeface="Times New Roman" pitchFamily="18" charset="0"/>
              </a:rPr>
              <a:t>năng</a:t>
            </a:r>
            <a:r>
              <a:rPr lang="en-US" sz="2400" dirty="0">
                <a:latin typeface="Times New Roman" pitchFamily="18" charset="0"/>
              </a:rPr>
              <a:t> </a:t>
            </a:r>
            <a:r>
              <a:rPr lang="en-US" sz="2400" dirty="0" err="1">
                <a:latin typeface="Times New Roman" pitchFamily="18" charset="0"/>
              </a:rPr>
              <a:t>lượng</a:t>
            </a:r>
            <a:r>
              <a:rPr lang="en-US" sz="2400" dirty="0">
                <a:latin typeface="Times New Roman" pitchFamily="18" charset="0"/>
              </a:rPr>
              <a:t> E</a:t>
            </a:r>
            <a:r>
              <a:rPr lang="en-US" sz="2400" baseline="-25000" dirty="0">
                <a:latin typeface="Times New Roman" pitchFamily="18" charset="0"/>
              </a:rPr>
              <a:t>1</a:t>
            </a:r>
            <a:r>
              <a:rPr lang="en-US" sz="2400" dirty="0">
                <a:latin typeface="Times New Roman" pitchFamily="18" charset="0"/>
              </a:rPr>
              <a:t>’thấp </a:t>
            </a:r>
            <a:r>
              <a:rPr lang="en-US" sz="2400" dirty="0" err="1">
                <a:latin typeface="Times New Roman" pitchFamily="18" charset="0"/>
              </a:rPr>
              <a:t>hơn</a:t>
            </a:r>
            <a:r>
              <a:rPr lang="en-US" sz="2400" dirty="0">
                <a:latin typeface="Times New Roman" pitchFamily="18" charset="0"/>
              </a:rPr>
              <a:t> </a:t>
            </a:r>
            <a:r>
              <a:rPr lang="en-US" sz="2400" dirty="0" err="1">
                <a:latin typeface="Times New Roman" pitchFamily="18" charset="0"/>
              </a:rPr>
              <a:t>phát</a:t>
            </a:r>
            <a:r>
              <a:rPr lang="en-US" sz="2400" dirty="0">
                <a:latin typeface="Times New Roman" pitchFamily="18" charset="0"/>
              </a:rPr>
              <a:t> </a:t>
            </a:r>
            <a:r>
              <a:rPr lang="en-US" sz="2400" dirty="0" err="1" smtClean="0">
                <a:latin typeface="Times New Roman" pitchFamily="18" charset="0"/>
              </a:rPr>
              <a:t>ra</a:t>
            </a:r>
            <a:r>
              <a:rPr lang="en-US" sz="2400" dirty="0" smtClean="0">
                <a:latin typeface="Times New Roman" pitchFamily="18" charset="0"/>
              </a:rPr>
              <a:t> </a:t>
            </a:r>
            <a:r>
              <a:rPr lang="en-US" sz="2400" dirty="0" err="1">
                <a:latin typeface="Times New Roman" pitchFamily="18" charset="0"/>
              </a:rPr>
              <a:t>vạch</a:t>
            </a:r>
            <a:r>
              <a:rPr lang="en-US" sz="2400" dirty="0">
                <a:latin typeface="Times New Roman" pitchFamily="18" charset="0"/>
              </a:rPr>
              <a:t> </a:t>
            </a:r>
            <a:r>
              <a:rPr lang="en-US" sz="2400" dirty="0" err="1" smtClean="0">
                <a:latin typeface="Times New Roman" pitchFamily="18" charset="0"/>
              </a:rPr>
              <a:t>phổ</a:t>
            </a:r>
            <a:r>
              <a:rPr lang="en-US" sz="2400" dirty="0" smtClean="0">
                <a:latin typeface="Times New Roman" pitchFamily="18" charset="0"/>
              </a:rPr>
              <a:t>:</a:t>
            </a:r>
            <a:endParaRPr lang="en-US" sz="2400" dirty="0">
              <a:latin typeface="Times New Roman" pitchFamily="18"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328887941"/>
              </p:ext>
            </p:extLst>
          </p:nvPr>
        </p:nvGraphicFramePr>
        <p:xfrm>
          <a:off x="2057400" y="2362200"/>
          <a:ext cx="4606925" cy="822502"/>
        </p:xfrm>
        <a:graphic>
          <a:graphicData uri="http://schemas.openxmlformats.org/presentationml/2006/ole">
            <mc:AlternateContent xmlns:mc="http://schemas.openxmlformats.org/markup-compatibility/2006">
              <mc:Choice xmlns:v="urn:schemas-microsoft-com:vml" Requires="v">
                <p:oleObj spid="_x0000_s11405" name="Equation" r:id="rId5" imgW="2361960" imgH="419040" progId="Equation.3">
                  <p:embed/>
                </p:oleObj>
              </mc:Choice>
              <mc:Fallback>
                <p:oleObj name="Equation" r:id="rId5" imgW="2361960" imgH="419040" progId="Equation.3">
                  <p:embed/>
                  <p:pic>
                    <p:nvPicPr>
                      <p:cNvPr id="0" name="Object 8"/>
                      <p:cNvPicPr>
                        <a:picLocks noChangeAspect="1" noChangeArrowheads="1"/>
                      </p:cNvPicPr>
                      <p:nvPr/>
                    </p:nvPicPr>
                    <p:blipFill>
                      <a:blip r:embed="rId6"/>
                      <a:srcRect/>
                      <a:stretch>
                        <a:fillRect/>
                      </a:stretch>
                    </p:blipFill>
                    <p:spPr bwMode="auto">
                      <a:xfrm>
                        <a:off x="2057400" y="2362200"/>
                        <a:ext cx="4606925" cy="822502"/>
                      </a:xfrm>
                      <a:prstGeom prst="rect">
                        <a:avLst/>
                      </a:prstGeom>
                      <a:noFill/>
                      <a:ln w="9525">
                        <a:solidFill>
                          <a:schemeClr val="folHlink"/>
                        </a:solidFill>
                        <a:miter lim="800000"/>
                        <a:headEnd/>
                        <a:tailEnd/>
                      </a:ln>
                    </p:spPr>
                  </p:pic>
                </p:oleObj>
              </mc:Fallback>
            </mc:AlternateContent>
          </a:graphicData>
        </a:graphic>
      </p:graphicFrame>
      <p:sp>
        <p:nvSpPr>
          <p:cNvPr id="7" name="Rectangle 6"/>
          <p:cNvSpPr/>
          <p:nvPr/>
        </p:nvSpPr>
        <p:spPr>
          <a:xfrm>
            <a:off x="76200" y="3244334"/>
            <a:ext cx="6716921" cy="461665"/>
          </a:xfrm>
          <a:prstGeom prst="rect">
            <a:avLst/>
          </a:prstGeom>
        </p:spPr>
        <p:txBody>
          <a:bodyPr wrap="square">
            <a:spAutoFit/>
          </a:bodyPr>
          <a:lstStyle/>
          <a:p>
            <a:r>
              <a:rPr lang="en-US" sz="2400" dirty="0" err="1">
                <a:latin typeface="Times New Roman" pitchFamily="18" charset="0"/>
              </a:rPr>
              <a:t>Khi</a:t>
            </a:r>
            <a:r>
              <a:rPr lang="en-US" sz="2400" dirty="0">
                <a:latin typeface="Times New Roman" pitchFamily="18" charset="0"/>
              </a:rPr>
              <a:t> </a:t>
            </a:r>
            <a:r>
              <a:rPr lang="en-US" sz="2400" dirty="0" err="1">
                <a:latin typeface="Times New Roman" pitchFamily="18" charset="0"/>
              </a:rPr>
              <a:t>chuyển</a:t>
            </a:r>
            <a:r>
              <a:rPr lang="en-US" sz="2400" dirty="0">
                <a:latin typeface="Times New Roman" pitchFamily="18" charset="0"/>
              </a:rPr>
              <a:t> </a:t>
            </a:r>
            <a:r>
              <a:rPr lang="en-US" sz="2400" dirty="0" err="1">
                <a:latin typeface="Times New Roman" pitchFamily="18" charset="0"/>
              </a:rPr>
              <a:t>mức</a:t>
            </a:r>
            <a:r>
              <a:rPr lang="en-US" sz="2400" dirty="0">
                <a:latin typeface="Times New Roman" pitchFamily="18" charset="0"/>
              </a:rPr>
              <a:t> e </a:t>
            </a:r>
            <a:r>
              <a:rPr lang="en-US" sz="2400" dirty="0" err="1">
                <a:latin typeface="Times New Roman" pitchFamily="18" charset="0"/>
              </a:rPr>
              <a:t>tuân</a:t>
            </a:r>
            <a:r>
              <a:rPr lang="en-US" sz="2400" dirty="0">
                <a:latin typeface="Times New Roman" pitchFamily="18" charset="0"/>
              </a:rPr>
              <a:t> </a:t>
            </a:r>
            <a:r>
              <a:rPr lang="en-US" sz="2400" dirty="0" err="1">
                <a:latin typeface="Times New Roman" pitchFamily="18" charset="0"/>
              </a:rPr>
              <a:t>theo</a:t>
            </a:r>
            <a:r>
              <a:rPr lang="en-US" sz="2400" dirty="0">
                <a:latin typeface="Times New Roman" pitchFamily="18" charset="0"/>
              </a:rPr>
              <a:t> </a:t>
            </a:r>
            <a:r>
              <a:rPr lang="en-US" sz="2400" dirty="0" err="1">
                <a:latin typeface="Times New Roman" pitchFamily="18" charset="0"/>
              </a:rPr>
              <a:t>quy</a:t>
            </a:r>
            <a:r>
              <a:rPr lang="en-US" sz="2400" dirty="0">
                <a:latin typeface="Times New Roman" pitchFamily="18" charset="0"/>
              </a:rPr>
              <a:t> </a:t>
            </a:r>
            <a:r>
              <a:rPr lang="en-US" sz="2400" dirty="0" err="1">
                <a:latin typeface="Times New Roman" pitchFamily="18" charset="0"/>
              </a:rPr>
              <a:t>tắc</a:t>
            </a:r>
            <a:r>
              <a:rPr lang="en-US" sz="2400" dirty="0">
                <a:latin typeface="Times New Roman" pitchFamily="18" charset="0"/>
              </a:rPr>
              <a:t> </a:t>
            </a:r>
            <a:r>
              <a:rPr lang="en-US" sz="2400" dirty="0" err="1">
                <a:latin typeface="Times New Roman" pitchFamily="18" charset="0"/>
              </a:rPr>
              <a:t>lựa</a:t>
            </a:r>
            <a:r>
              <a:rPr lang="en-US" sz="2400" dirty="0">
                <a:latin typeface="Times New Roman" pitchFamily="18" charset="0"/>
              </a:rPr>
              <a:t> </a:t>
            </a:r>
            <a:r>
              <a:rPr lang="en-US" sz="2400" dirty="0" err="1">
                <a:latin typeface="Times New Roman" pitchFamily="18" charset="0"/>
              </a:rPr>
              <a:t>chọn</a:t>
            </a:r>
            <a:r>
              <a:rPr lang="en-US" sz="2400" dirty="0">
                <a:latin typeface="Times New Roman" pitchFamily="18" charset="0"/>
              </a:rPr>
              <a:t>:</a:t>
            </a:r>
          </a:p>
        </p:txBody>
      </p:sp>
      <p:sp>
        <p:nvSpPr>
          <p:cNvPr id="8" name="Rectangle 7"/>
          <p:cNvSpPr/>
          <p:nvPr/>
        </p:nvSpPr>
        <p:spPr>
          <a:xfrm>
            <a:off x="3733800" y="3733800"/>
            <a:ext cx="1585690" cy="461665"/>
          </a:xfrm>
          <a:prstGeom prst="rect">
            <a:avLst/>
          </a:prstGeom>
        </p:spPr>
        <p:txBody>
          <a:bodyPr wrap="none">
            <a:spAutoFit/>
          </a:bodyPr>
          <a:lstStyle/>
          <a:p>
            <a:r>
              <a:rPr lang="el-GR" sz="2400" dirty="0">
                <a:solidFill>
                  <a:srgbClr val="FF0000"/>
                </a:solidFill>
                <a:latin typeface="Times New Roman" pitchFamily="18" charset="0"/>
                <a:cs typeface="Times New Roman" pitchFamily="18" charset="0"/>
              </a:rPr>
              <a:t>Δ</a:t>
            </a:r>
            <a:r>
              <a:rPr lang="en-US" sz="2400" dirty="0">
                <a:solidFill>
                  <a:srgbClr val="FF0000"/>
                </a:solidFill>
                <a:latin typeface="Times New Roman" pitchFamily="18" charset="0"/>
                <a:cs typeface="Times New Roman" pitchFamily="18" charset="0"/>
              </a:rPr>
              <a:t>m = </a:t>
            </a:r>
            <a:r>
              <a:rPr lang="en-US" sz="2400" dirty="0" smtClean="0">
                <a:solidFill>
                  <a:srgbClr val="FF0000"/>
                </a:solidFill>
                <a:latin typeface="Times New Roman" pitchFamily="18" charset="0"/>
                <a:cs typeface="Times New Roman" pitchFamily="18" charset="0"/>
              </a:rPr>
              <a:t>0; ±1</a:t>
            </a:r>
            <a:endParaRPr lang="en-US" sz="2400" dirty="0">
              <a:solidFill>
                <a:srgbClr val="FF0000"/>
              </a:solidFill>
              <a:latin typeface="Times New Roman" pitchFamily="18" charset="0"/>
              <a:cs typeface="Times New Roman" pitchFamily="18" charset="0"/>
            </a:endParaRPr>
          </a:p>
        </p:txBody>
      </p:sp>
      <p:sp>
        <p:nvSpPr>
          <p:cNvPr id="9" name="Rectangle 8"/>
          <p:cNvSpPr/>
          <p:nvPr/>
        </p:nvSpPr>
        <p:spPr>
          <a:xfrm>
            <a:off x="121037" y="4306163"/>
            <a:ext cx="5822564" cy="1569660"/>
          </a:xfrm>
          <a:prstGeom prst="rect">
            <a:avLst/>
          </a:prstGeom>
        </p:spPr>
        <p:txBody>
          <a:bodyPr wrap="square">
            <a:spAutoFit/>
          </a:bodyPr>
          <a:lstStyle/>
          <a:p>
            <a:r>
              <a:rPr lang="en-US" sz="2400" dirty="0" err="1">
                <a:latin typeface="Times New Roman" pitchFamily="18" charset="0"/>
                <a:cs typeface="Times New Roman" pitchFamily="18" charset="0"/>
              </a:rPr>
              <a:t>Như</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vậy</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tần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số</a:t>
            </a:r>
            <a:r>
              <a:rPr lang="en-US" sz="2400" dirty="0">
                <a:latin typeface="Times New Roman" pitchFamily="18" charset="0"/>
                <a:cs typeface="Times New Roman" pitchFamily="18" charset="0"/>
              </a:rPr>
              <a:t> e </a:t>
            </a:r>
            <a:r>
              <a:rPr lang="en-US" sz="2400" dirty="0" err="1">
                <a:latin typeface="Times New Roman" pitchFamily="18" charset="0"/>
                <a:cs typeface="Times New Roman" pitchFamily="18" charset="0"/>
              </a:rPr>
              <a:t>phát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ra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chuyển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từ</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trạng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thái</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ứng</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với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năng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lượng</a:t>
            </a:r>
            <a:r>
              <a:rPr lang="en-US" sz="2400" dirty="0">
                <a:latin typeface="Times New Roman" pitchFamily="18" charset="0"/>
                <a:cs typeface="Times New Roman" pitchFamily="18" charset="0"/>
              </a:rPr>
              <a:t> E</a:t>
            </a:r>
            <a:r>
              <a:rPr lang="en-US" sz="2400" baseline="-25000" dirty="0">
                <a:latin typeface="Times New Roman" pitchFamily="18" charset="0"/>
                <a:cs typeface="Times New Roman" pitchFamily="18" charset="0"/>
              </a:rPr>
              <a:t>2</a:t>
            </a:r>
            <a:r>
              <a:rPr lang="en-US" sz="2400" dirty="0">
                <a:latin typeface="Times New Roman" pitchFamily="18" charset="0"/>
                <a:cs typeface="Times New Roman" pitchFamily="18" charset="0"/>
              </a:rPr>
              <a:t>’ sang </a:t>
            </a:r>
            <a:r>
              <a:rPr lang="en-US" sz="2400" dirty="0" err="1">
                <a:latin typeface="Times New Roman" pitchFamily="18" charset="0"/>
                <a:cs typeface="Times New Roman" pitchFamily="18" charset="0"/>
              </a:rPr>
              <a:t>trạng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thái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ứng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với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năng</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lượng</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E</a:t>
            </a:r>
            <a:r>
              <a:rPr lang="en-US" sz="2400" baseline="-25000" dirty="0">
                <a:latin typeface="Times New Roman" pitchFamily="18" charset="0"/>
                <a:cs typeface="Times New Roman" pitchFamily="18" charset="0"/>
              </a:rPr>
              <a:t>1</a:t>
            </a:r>
            <a:r>
              <a:rPr lang="en-US" sz="2400" dirty="0">
                <a:latin typeface="Times New Roman" pitchFamily="18" charset="0"/>
                <a:cs typeface="Times New Roman" pitchFamily="18" charset="0"/>
              </a:rPr>
              <a:t>’có </a:t>
            </a:r>
            <a:r>
              <a:rPr lang="en-US" sz="2400" dirty="0" err="1">
                <a:latin typeface="Times New Roman" pitchFamily="18" charset="0"/>
                <a:cs typeface="Times New Roman" pitchFamily="18" charset="0"/>
              </a:rPr>
              <a:t>thể</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có</a:t>
            </a:r>
            <a:r>
              <a:rPr lang="en-US" sz="2400" dirty="0">
                <a:latin typeface="Times New Roman" pitchFamily="18" charset="0"/>
                <a:cs typeface="Times New Roman" pitchFamily="18" charset="0"/>
              </a:rPr>
              <a:t> 3 </a:t>
            </a:r>
            <a:r>
              <a:rPr lang="en-US" sz="2400" dirty="0" err="1">
                <a:latin typeface="Times New Roman" pitchFamily="18" charset="0"/>
                <a:cs typeface="Times New Roman" pitchFamily="18" charset="0"/>
              </a:rPr>
              <a:t>giá</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trị</a:t>
            </a:r>
            <a:r>
              <a:rPr lang="en-US" sz="2400" dirty="0">
                <a:latin typeface="Times New Roman" pitchFamily="18" charset="0"/>
                <a:cs typeface="Times New Roman" pitchFamily="18" charset="0"/>
              </a:rPr>
              <a:t>:</a:t>
            </a: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graphicFrame>
        <p:nvGraphicFramePr>
          <p:cNvPr id="10" name="Object 9"/>
          <p:cNvGraphicFramePr>
            <a:graphicFrameLocks noChangeAspect="1"/>
          </p:cNvGraphicFramePr>
          <p:nvPr>
            <p:extLst>
              <p:ext uri="{D42A27DB-BD31-4B8C-83A1-F6EECF244321}">
                <p14:modId xmlns:p14="http://schemas.microsoft.com/office/powerpoint/2010/main" val="2666826845"/>
              </p:ext>
            </p:extLst>
          </p:nvPr>
        </p:nvGraphicFramePr>
        <p:xfrm>
          <a:off x="6248400" y="4495800"/>
          <a:ext cx="2026810" cy="1981200"/>
        </p:xfrm>
        <a:graphic>
          <a:graphicData uri="http://schemas.openxmlformats.org/presentationml/2006/ole">
            <mc:AlternateContent xmlns:mc="http://schemas.openxmlformats.org/markup-compatibility/2006">
              <mc:Choice xmlns:v="urn:schemas-microsoft-com:vml" Requires="v">
                <p:oleObj spid="_x0000_s11406" name="Equation" r:id="rId7" imgW="990360" imgH="965160" progId="Equation.3">
                  <p:embed/>
                </p:oleObj>
              </mc:Choice>
              <mc:Fallback>
                <p:oleObj name="Equation" r:id="rId7" imgW="990360" imgH="965160" progId="Equation.3">
                  <p:embed/>
                  <p:pic>
                    <p:nvPicPr>
                      <p:cNvPr id="0" name="Object 4"/>
                      <p:cNvPicPr>
                        <a:picLocks noChangeAspect="1" noChangeArrowheads="1"/>
                      </p:cNvPicPr>
                      <p:nvPr/>
                    </p:nvPicPr>
                    <p:blipFill>
                      <a:blip r:embed="rId8"/>
                      <a:srcRect/>
                      <a:stretch>
                        <a:fillRect/>
                      </a:stretch>
                    </p:blipFill>
                    <p:spPr bwMode="auto">
                      <a:xfrm>
                        <a:off x="6248400" y="4495800"/>
                        <a:ext cx="2026810" cy="1981200"/>
                      </a:xfrm>
                      <a:prstGeom prst="rect">
                        <a:avLst/>
                      </a:prstGeom>
                      <a:noFill/>
                      <a:ln w="9525">
                        <a:solidFill>
                          <a:schemeClr val="folHlink"/>
                        </a:solidFill>
                        <a:miter lim="800000"/>
                        <a:headEnd/>
                        <a:tailEnd/>
                      </a:ln>
                    </p:spPr>
                  </p:pic>
                </p:oleObj>
              </mc:Fallback>
            </mc:AlternateContent>
          </a:graphicData>
        </a:graphic>
      </p:graphicFrame>
    </p:spTree>
    <p:extLst>
      <p:ext uri="{BB962C8B-B14F-4D97-AF65-F5344CB8AC3E}">
        <p14:creationId xmlns:p14="http://schemas.microsoft.com/office/powerpoint/2010/main" val="2611870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down)">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11200" indent="-711200" algn="ctr"/>
            <a:r>
              <a:rPr lang="en-US" sz="2400" b="1" dirty="0" smtClean="0">
                <a:solidFill>
                  <a:srgbClr val="FFFF00"/>
                </a:solidFill>
                <a:latin typeface="Times New Roman" pitchFamily="18" charset="0"/>
              </a:rPr>
              <a:t>§4. Spin </a:t>
            </a:r>
            <a:r>
              <a:rPr lang="en-US" sz="2400" b="1" dirty="0" err="1" smtClean="0">
                <a:solidFill>
                  <a:srgbClr val="FFFF00"/>
                </a:solidFill>
                <a:latin typeface="Times New Roman" pitchFamily="18" charset="0"/>
              </a:rPr>
              <a:t>của</a:t>
            </a:r>
            <a:r>
              <a:rPr lang="en-US" sz="2400" b="1" dirty="0" smtClean="0">
                <a:solidFill>
                  <a:srgbClr val="FFFF00"/>
                </a:solidFill>
                <a:latin typeface="Times New Roman" pitchFamily="18" charset="0"/>
              </a:rPr>
              <a:t> electron</a:t>
            </a:r>
          </a:p>
          <a:p>
            <a:pPr marL="711200" indent="-711200" algn="ctr"/>
            <a:endParaRPr lang="en-US" sz="2400" b="1" dirty="0" smtClean="0">
              <a:solidFill>
                <a:srgbClr val="FFFF00"/>
              </a:solidFill>
              <a:latin typeface="Times New Roman" pitchFamily="18" charset="0"/>
            </a:endParaRPr>
          </a:p>
        </p:txBody>
      </p:sp>
      <p:sp>
        <p:nvSpPr>
          <p:cNvPr id="2" name="Rectangle 1"/>
          <p:cNvSpPr/>
          <p:nvPr/>
        </p:nvSpPr>
        <p:spPr>
          <a:xfrm>
            <a:off x="0" y="685800"/>
            <a:ext cx="5682240" cy="461665"/>
          </a:xfrm>
          <a:prstGeom prst="rect">
            <a:avLst/>
          </a:prstGeom>
        </p:spPr>
        <p:txBody>
          <a:bodyPr wrap="square">
            <a:spAutoFit/>
          </a:bodyPr>
          <a:lstStyle/>
          <a:p>
            <a:pPr marL="711200" indent="-711200"/>
            <a:r>
              <a:rPr lang="en-US" sz="2400" b="1" dirty="0">
                <a:solidFill>
                  <a:schemeClr val="hlink"/>
                </a:solidFill>
                <a:latin typeface="Times New Roman" pitchFamily="18" charset="0"/>
              </a:rPr>
              <a:t>I. </a:t>
            </a:r>
            <a:r>
              <a:rPr lang="en-US" sz="2400" b="1" dirty="0" err="1">
                <a:solidFill>
                  <a:schemeClr val="hlink"/>
                </a:solidFill>
                <a:latin typeface="Times New Roman" pitchFamily="18" charset="0"/>
              </a:rPr>
              <a:t>Sự</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tồn</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tại</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của</a:t>
            </a:r>
            <a:r>
              <a:rPr lang="en-US" sz="2400" b="1" dirty="0">
                <a:solidFill>
                  <a:schemeClr val="hlink"/>
                </a:solidFill>
                <a:latin typeface="Times New Roman" pitchFamily="18" charset="0"/>
              </a:rPr>
              <a:t> spin</a:t>
            </a:r>
          </a:p>
        </p:txBody>
      </p:sp>
      <p:sp>
        <p:nvSpPr>
          <p:cNvPr id="5" name="Rectangle 4"/>
          <p:cNvSpPr/>
          <p:nvPr/>
        </p:nvSpPr>
        <p:spPr>
          <a:xfrm>
            <a:off x="152401" y="1147465"/>
            <a:ext cx="6435536" cy="461665"/>
          </a:xfrm>
          <a:prstGeom prst="rect">
            <a:avLst/>
          </a:prstGeom>
        </p:spPr>
        <p:txBody>
          <a:bodyPr wrap="square">
            <a:spAutoFit/>
          </a:bodyPr>
          <a:lstStyle/>
          <a:p>
            <a:r>
              <a:rPr lang="en-US" sz="2400" dirty="0">
                <a:latin typeface="Times New Roman" pitchFamily="18" charset="0"/>
              </a:rPr>
              <a:t>1</a:t>
            </a:r>
            <a:r>
              <a:rPr lang="en-US" sz="2400" b="1" i="1" dirty="0">
                <a:latin typeface="Times New Roman" pitchFamily="18" charset="0"/>
              </a:rPr>
              <a:t>. </a:t>
            </a:r>
            <a:r>
              <a:rPr lang="en-US" sz="2400" b="1" i="1" dirty="0" err="1">
                <a:latin typeface="Times New Roman" pitchFamily="18" charset="0"/>
              </a:rPr>
              <a:t>Sự</a:t>
            </a:r>
            <a:r>
              <a:rPr lang="en-US" sz="2400" b="1" i="1" dirty="0">
                <a:latin typeface="Times New Roman" pitchFamily="18" charset="0"/>
              </a:rPr>
              <a:t> </a:t>
            </a:r>
            <a:r>
              <a:rPr lang="en-US" sz="2400" b="1" i="1" dirty="0" err="1">
                <a:latin typeface="Times New Roman" pitchFamily="18" charset="0"/>
              </a:rPr>
              <a:t>tách</a:t>
            </a:r>
            <a:r>
              <a:rPr lang="en-US" sz="2400" b="1" i="1" dirty="0">
                <a:latin typeface="Times New Roman" pitchFamily="18" charset="0"/>
              </a:rPr>
              <a:t> </a:t>
            </a:r>
            <a:r>
              <a:rPr lang="en-US" sz="2400" b="1" i="1" dirty="0" err="1">
                <a:latin typeface="Times New Roman" pitchFamily="18" charset="0"/>
              </a:rPr>
              <a:t>vạch</a:t>
            </a:r>
            <a:r>
              <a:rPr lang="en-US" sz="2400" b="1" i="1" dirty="0">
                <a:latin typeface="Times New Roman" pitchFamily="18" charset="0"/>
              </a:rPr>
              <a:t> </a:t>
            </a:r>
            <a:r>
              <a:rPr lang="en-US" sz="2400" b="1" i="1" dirty="0" err="1">
                <a:latin typeface="Times New Roman" pitchFamily="18" charset="0"/>
              </a:rPr>
              <a:t>nguyên</a:t>
            </a:r>
            <a:r>
              <a:rPr lang="en-US" sz="2400" b="1" i="1" dirty="0">
                <a:latin typeface="Times New Roman" pitchFamily="18" charset="0"/>
              </a:rPr>
              <a:t> </a:t>
            </a:r>
            <a:r>
              <a:rPr lang="en-US" sz="2400" b="1" i="1" dirty="0" err="1">
                <a:latin typeface="Times New Roman" pitchFamily="18" charset="0"/>
              </a:rPr>
              <a:t>từ</a:t>
            </a:r>
            <a:r>
              <a:rPr lang="en-US" sz="2400" b="1" i="1" dirty="0">
                <a:latin typeface="Times New Roman" pitchFamily="18" charset="0"/>
              </a:rPr>
              <a:t> </a:t>
            </a:r>
            <a:r>
              <a:rPr lang="en-US" sz="2400" b="1" i="1" dirty="0" err="1">
                <a:latin typeface="Times New Roman" pitchFamily="18" charset="0"/>
              </a:rPr>
              <a:t>kim</a:t>
            </a:r>
            <a:r>
              <a:rPr lang="en-US" sz="2400" b="1" i="1" dirty="0">
                <a:latin typeface="Times New Roman" pitchFamily="18" charset="0"/>
              </a:rPr>
              <a:t> </a:t>
            </a:r>
            <a:r>
              <a:rPr lang="en-US" sz="2400" b="1" i="1" dirty="0" err="1">
                <a:latin typeface="Times New Roman" pitchFamily="18" charset="0"/>
              </a:rPr>
              <a:t>loại</a:t>
            </a:r>
            <a:r>
              <a:rPr lang="en-US" sz="2400" b="1" i="1" dirty="0">
                <a:latin typeface="Times New Roman" pitchFamily="18" charset="0"/>
              </a:rPr>
              <a:t> </a:t>
            </a:r>
            <a:r>
              <a:rPr lang="en-US" sz="2400" b="1" i="1" dirty="0" err="1">
                <a:latin typeface="Times New Roman" pitchFamily="18" charset="0"/>
              </a:rPr>
              <a:t>kiềm</a:t>
            </a:r>
            <a:endParaRPr lang="en-US" sz="2400" dirty="0"/>
          </a:p>
        </p:txBody>
      </p:sp>
    </p:spTree>
    <p:extLst>
      <p:ext uri="{BB962C8B-B14F-4D97-AF65-F5344CB8AC3E}">
        <p14:creationId xmlns:p14="http://schemas.microsoft.com/office/powerpoint/2010/main" val="26118706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11200" indent="-711200" algn="ctr"/>
            <a:r>
              <a:rPr lang="en-US" sz="2400" b="1" dirty="0" smtClean="0">
                <a:solidFill>
                  <a:srgbClr val="FFFF00"/>
                </a:solidFill>
                <a:latin typeface="Times New Roman" pitchFamily="18" charset="0"/>
              </a:rPr>
              <a:t>§4. Spin </a:t>
            </a:r>
            <a:r>
              <a:rPr lang="en-US" sz="2400" b="1" dirty="0" err="1" smtClean="0">
                <a:solidFill>
                  <a:srgbClr val="FFFF00"/>
                </a:solidFill>
                <a:latin typeface="Times New Roman" pitchFamily="18" charset="0"/>
              </a:rPr>
              <a:t>của</a:t>
            </a:r>
            <a:r>
              <a:rPr lang="en-US" sz="2400" b="1" dirty="0" smtClean="0">
                <a:solidFill>
                  <a:srgbClr val="FFFF00"/>
                </a:solidFill>
                <a:latin typeface="Times New Roman" pitchFamily="18" charset="0"/>
              </a:rPr>
              <a:t> electron</a:t>
            </a:r>
          </a:p>
          <a:p>
            <a:pPr marL="711200" indent="-711200" algn="ctr"/>
            <a:endParaRPr lang="en-US" sz="2400" b="1" dirty="0" smtClean="0">
              <a:solidFill>
                <a:srgbClr val="FFFF00"/>
              </a:solidFill>
              <a:latin typeface="Times New Roman" pitchFamily="18" charset="0"/>
            </a:endParaRPr>
          </a:p>
        </p:txBody>
      </p:sp>
      <p:sp>
        <p:nvSpPr>
          <p:cNvPr id="2" name="Rectangle 1"/>
          <p:cNvSpPr/>
          <p:nvPr/>
        </p:nvSpPr>
        <p:spPr>
          <a:xfrm>
            <a:off x="0" y="609600"/>
            <a:ext cx="6222452" cy="461665"/>
          </a:xfrm>
          <a:prstGeom prst="rect">
            <a:avLst/>
          </a:prstGeom>
        </p:spPr>
        <p:txBody>
          <a:bodyPr wrap="square">
            <a:spAutoFit/>
          </a:bodyPr>
          <a:lstStyle/>
          <a:p>
            <a:r>
              <a:rPr lang="en-US" sz="2400" b="1" i="1" dirty="0">
                <a:latin typeface="Times New Roman" pitchFamily="18" charset="0"/>
              </a:rPr>
              <a:t>2. </a:t>
            </a:r>
            <a:r>
              <a:rPr lang="en-US" sz="2400" b="1" i="1" dirty="0" err="1">
                <a:latin typeface="Times New Roman" pitchFamily="18" charset="0"/>
              </a:rPr>
              <a:t>Thí</a:t>
            </a:r>
            <a:r>
              <a:rPr lang="en-US" sz="2400" b="1" i="1" dirty="0">
                <a:latin typeface="Times New Roman" pitchFamily="18" charset="0"/>
              </a:rPr>
              <a:t> </a:t>
            </a:r>
            <a:r>
              <a:rPr lang="en-US" sz="2400" b="1" i="1" dirty="0" err="1">
                <a:latin typeface="Times New Roman" pitchFamily="18" charset="0"/>
              </a:rPr>
              <a:t>nghiệm</a:t>
            </a:r>
            <a:r>
              <a:rPr lang="en-US" sz="2400" b="1" i="1" dirty="0">
                <a:latin typeface="Times New Roman" pitchFamily="18" charset="0"/>
              </a:rPr>
              <a:t> </a:t>
            </a:r>
            <a:r>
              <a:rPr lang="en-US" sz="2400" b="1" i="1" dirty="0" err="1">
                <a:latin typeface="Times New Roman" pitchFamily="18" charset="0"/>
              </a:rPr>
              <a:t>Einsteins</a:t>
            </a:r>
            <a:r>
              <a:rPr lang="en-US" sz="2400" b="1" i="1" dirty="0">
                <a:latin typeface="Times New Roman" pitchFamily="18" charset="0"/>
              </a:rPr>
              <a:t> </a:t>
            </a:r>
            <a:r>
              <a:rPr lang="en-US" sz="2400" b="1" i="1" dirty="0" err="1">
                <a:latin typeface="Times New Roman" pitchFamily="18" charset="0"/>
              </a:rPr>
              <a:t>và</a:t>
            </a:r>
            <a:r>
              <a:rPr lang="en-US" sz="2400" b="1" i="1" dirty="0">
                <a:latin typeface="Times New Roman" pitchFamily="18" charset="0"/>
              </a:rPr>
              <a:t> Haas</a:t>
            </a:r>
          </a:p>
        </p:txBody>
      </p:sp>
      <p:pic>
        <p:nvPicPr>
          <p:cNvPr id="5" name="Picture 4" descr="hinh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9223" y="904081"/>
            <a:ext cx="1706562" cy="333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Object 5"/>
          <p:cNvGraphicFramePr>
            <a:graphicFrameLocks noChangeAspect="1"/>
          </p:cNvGraphicFramePr>
          <p:nvPr>
            <p:extLst>
              <p:ext uri="{D42A27DB-BD31-4B8C-83A1-F6EECF244321}">
                <p14:modId xmlns:p14="http://schemas.microsoft.com/office/powerpoint/2010/main" val="3725823062"/>
              </p:ext>
            </p:extLst>
          </p:nvPr>
        </p:nvGraphicFramePr>
        <p:xfrm>
          <a:off x="1833563" y="1676400"/>
          <a:ext cx="1709737" cy="847725"/>
        </p:xfrm>
        <a:graphic>
          <a:graphicData uri="http://schemas.openxmlformats.org/presentationml/2006/ole">
            <mc:AlternateContent xmlns:mc="http://schemas.openxmlformats.org/markup-compatibility/2006">
              <mc:Choice xmlns:v="urn:schemas-microsoft-com:vml" Requires="v">
                <p:oleObj spid="_x0000_s12474" name="Equation" r:id="rId4" imgW="710891" imgH="431613" progId="Equation.3">
                  <p:embed/>
                </p:oleObj>
              </mc:Choice>
              <mc:Fallback>
                <p:oleObj name="Equation" r:id="rId4" imgW="710891" imgH="431613"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3563" y="1676400"/>
                        <a:ext cx="1709737" cy="847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Rectangle 6"/>
          <p:cNvSpPr/>
          <p:nvPr/>
        </p:nvSpPr>
        <p:spPr>
          <a:xfrm>
            <a:off x="228600" y="1071265"/>
            <a:ext cx="5977822" cy="461665"/>
          </a:xfrm>
          <a:prstGeom prst="rect">
            <a:avLst/>
          </a:prstGeom>
        </p:spPr>
        <p:txBody>
          <a:bodyPr wrap="square">
            <a:spAutoFit/>
          </a:bodyPr>
          <a:lstStyle/>
          <a:p>
            <a:r>
              <a:rPr lang="en-US" sz="2400" dirty="0" err="1">
                <a:latin typeface="Times New Roman" pitchFamily="18" charset="0"/>
              </a:rPr>
              <a:t>Từ</a:t>
            </a:r>
            <a:r>
              <a:rPr lang="en-US" sz="2400" dirty="0">
                <a:latin typeface="Times New Roman" pitchFamily="18" charset="0"/>
              </a:rPr>
              <a:t> </a:t>
            </a:r>
            <a:r>
              <a:rPr lang="en-US" sz="2400" dirty="0" err="1">
                <a:latin typeface="Times New Roman" pitchFamily="18" charset="0"/>
              </a:rPr>
              <a:t>thí</a:t>
            </a:r>
            <a:r>
              <a:rPr lang="en-US" sz="2400" dirty="0">
                <a:latin typeface="Times New Roman" pitchFamily="18" charset="0"/>
              </a:rPr>
              <a:t> </a:t>
            </a:r>
            <a:r>
              <a:rPr lang="en-US" sz="2400" dirty="0" err="1">
                <a:latin typeface="Times New Roman" pitchFamily="18" charset="0"/>
              </a:rPr>
              <a:t>nghiệm</a:t>
            </a:r>
            <a:r>
              <a:rPr lang="en-US" sz="2400" dirty="0">
                <a:latin typeface="Times New Roman" pitchFamily="18" charset="0"/>
              </a:rPr>
              <a:t> </a:t>
            </a:r>
            <a:r>
              <a:rPr lang="en-US" sz="2400" dirty="0" err="1">
                <a:latin typeface="Times New Roman" pitchFamily="18" charset="0"/>
              </a:rPr>
              <a:t>này</a:t>
            </a:r>
            <a:r>
              <a:rPr lang="en-US" sz="2400" dirty="0">
                <a:latin typeface="Times New Roman" pitchFamily="18" charset="0"/>
              </a:rPr>
              <a:t> </a:t>
            </a:r>
            <a:r>
              <a:rPr lang="en-US" sz="2400" dirty="0" err="1">
                <a:latin typeface="Times New Roman" pitchFamily="18" charset="0"/>
              </a:rPr>
              <a:t>đo</a:t>
            </a:r>
            <a:r>
              <a:rPr lang="en-US" sz="2400" dirty="0">
                <a:latin typeface="Times New Roman" pitchFamily="18" charset="0"/>
              </a:rPr>
              <a:t> </a:t>
            </a:r>
            <a:r>
              <a:rPr lang="en-US" sz="2400" dirty="0" err="1">
                <a:latin typeface="Times New Roman" pitchFamily="18" charset="0"/>
              </a:rPr>
              <a:t>được</a:t>
            </a:r>
            <a:r>
              <a:rPr lang="en-US" sz="2400" dirty="0">
                <a:latin typeface="Times New Roman" pitchFamily="18" charset="0"/>
              </a:rPr>
              <a:t> </a:t>
            </a:r>
            <a:r>
              <a:rPr lang="en-US" sz="2400" dirty="0" err="1">
                <a:latin typeface="Times New Roman" pitchFamily="18" charset="0"/>
              </a:rPr>
              <a:t>tỷ</a:t>
            </a:r>
            <a:r>
              <a:rPr lang="en-US" sz="2400" dirty="0">
                <a:latin typeface="Times New Roman" pitchFamily="18" charset="0"/>
              </a:rPr>
              <a:t> </a:t>
            </a:r>
            <a:r>
              <a:rPr lang="en-US" sz="2400" dirty="0" err="1">
                <a:latin typeface="Times New Roman" pitchFamily="18" charset="0"/>
              </a:rPr>
              <a:t>số</a:t>
            </a:r>
            <a:r>
              <a:rPr lang="en-US" sz="2400" dirty="0">
                <a:latin typeface="Times New Roman" pitchFamily="18" charset="0"/>
              </a:rPr>
              <a:t>:</a:t>
            </a:r>
          </a:p>
        </p:txBody>
      </p:sp>
      <p:sp>
        <p:nvSpPr>
          <p:cNvPr id="8" name="Rectangle 7"/>
          <p:cNvSpPr/>
          <p:nvPr/>
        </p:nvSpPr>
        <p:spPr>
          <a:xfrm>
            <a:off x="152400" y="2521803"/>
            <a:ext cx="6629400" cy="830997"/>
          </a:xfrm>
          <a:prstGeom prst="rect">
            <a:avLst/>
          </a:prstGeom>
        </p:spPr>
        <p:txBody>
          <a:bodyPr wrap="square">
            <a:spAutoFit/>
          </a:bodyPr>
          <a:lstStyle/>
          <a:p>
            <a:r>
              <a:rPr lang="en-US" sz="2400" dirty="0" err="1">
                <a:latin typeface="Times New Roman" pitchFamily="18" charset="0"/>
              </a:rPr>
              <a:t>Vậy</a:t>
            </a:r>
            <a:r>
              <a:rPr lang="en-US" sz="2400" dirty="0">
                <a:latin typeface="Times New Roman" pitchFamily="18" charset="0"/>
              </a:rPr>
              <a:t> </a:t>
            </a:r>
            <a:r>
              <a:rPr lang="en-US" sz="2400" dirty="0" err="1">
                <a:latin typeface="Times New Roman" pitchFamily="18" charset="0"/>
              </a:rPr>
              <a:t>cơ</a:t>
            </a:r>
            <a:r>
              <a:rPr lang="en-US" sz="2400" dirty="0">
                <a:latin typeface="Times New Roman" pitchFamily="18" charset="0"/>
              </a:rPr>
              <a:t> </a:t>
            </a:r>
            <a:r>
              <a:rPr lang="en-US" sz="2400" dirty="0" err="1">
                <a:latin typeface="Times New Roman" pitchFamily="18" charset="0"/>
              </a:rPr>
              <a:t>học</a:t>
            </a:r>
            <a:r>
              <a:rPr lang="en-US" sz="2400" dirty="0">
                <a:latin typeface="Times New Roman" pitchFamily="18" charset="0"/>
              </a:rPr>
              <a:t> </a:t>
            </a:r>
            <a:r>
              <a:rPr lang="en-US" sz="2400" dirty="0" err="1">
                <a:latin typeface="Times New Roman" pitchFamily="18" charset="0"/>
              </a:rPr>
              <a:t>lượng</a:t>
            </a:r>
            <a:r>
              <a:rPr lang="en-US" sz="2400" dirty="0">
                <a:latin typeface="Times New Roman" pitchFamily="18" charset="0"/>
              </a:rPr>
              <a:t> </a:t>
            </a:r>
            <a:r>
              <a:rPr lang="en-US" sz="2400" dirty="0" err="1">
                <a:latin typeface="Times New Roman" pitchFamily="18" charset="0"/>
              </a:rPr>
              <a:t>tử</a:t>
            </a:r>
            <a:r>
              <a:rPr lang="en-US" sz="2400" dirty="0">
                <a:latin typeface="Times New Roman" pitchFamily="18" charset="0"/>
              </a:rPr>
              <a:t> </a:t>
            </a:r>
            <a:r>
              <a:rPr lang="en-US" sz="2400" dirty="0" err="1">
                <a:latin typeface="Times New Roman" pitchFamily="18" charset="0"/>
              </a:rPr>
              <a:t>đã</a:t>
            </a:r>
            <a:r>
              <a:rPr lang="en-US" sz="2400" dirty="0">
                <a:latin typeface="Times New Roman" pitchFamily="18" charset="0"/>
              </a:rPr>
              <a:t> </a:t>
            </a:r>
            <a:r>
              <a:rPr lang="en-US" sz="2400" dirty="0" err="1">
                <a:latin typeface="Times New Roman" pitchFamily="18" charset="0"/>
              </a:rPr>
              <a:t>chứng</a:t>
            </a:r>
            <a:r>
              <a:rPr lang="en-US" sz="2400" dirty="0">
                <a:latin typeface="Times New Roman" pitchFamily="18" charset="0"/>
              </a:rPr>
              <a:t> minh </a:t>
            </a:r>
            <a:r>
              <a:rPr lang="en-US" sz="2400" dirty="0" err="1">
                <a:latin typeface="Times New Roman" pitchFamily="18" charset="0"/>
              </a:rPr>
              <a:t>rằng</a:t>
            </a:r>
            <a:r>
              <a:rPr lang="en-US" sz="2400" dirty="0">
                <a:latin typeface="Times New Roman" pitchFamily="18" charset="0"/>
              </a:rPr>
              <a:t>, </a:t>
            </a:r>
            <a:r>
              <a:rPr lang="en-US" sz="2400" dirty="0" err="1">
                <a:latin typeface="Times New Roman" pitchFamily="18" charset="0"/>
              </a:rPr>
              <a:t>mômen</a:t>
            </a:r>
            <a:r>
              <a:rPr lang="en-US" sz="2400" dirty="0">
                <a:latin typeface="Times New Roman" pitchFamily="18" charset="0"/>
              </a:rPr>
              <a:t> </a:t>
            </a:r>
            <a:r>
              <a:rPr lang="en-US" sz="2400" dirty="0" err="1" smtClean="0">
                <a:latin typeface="Times New Roman" pitchFamily="18" charset="0"/>
              </a:rPr>
              <a:t>động</a:t>
            </a:r>
            <a:r>
              <a:rPr lang="en-US" sz="2400" dirty="0" smtClean="0">
                <a:latin typeface="Times New Roman" pitchFamily="18" charset="0"/>
              </a:rPr>
              <a:t> </a:t>
            </a:r>
            <a:r>
              <a:rPr lang="en-US" sz="2400" dirty="0" err="1" smtClean="0">
                <a:latin typeface="Times New Roman" pitchFamily="18" charset="0"/>
              </a:rPr>
              <a:t>lượng</a:t>
            </a:r>
            <a:r>
              <a:rPr lang="en-US" sz="2400" dirty="0" smtClean="0">
                <a:latin typeface="Times New Roman" pitchFamily="18" charset="0"/>
              </a:rPr>
              <a:t> </a:t>
            </a:r>
            <a:r>
              <a:rPr lang="en-US" sz="2400" dirty="0" err="1" smtClean="0">
                <a:latin typeface="Times New Roman" pitchFamily="18" charset="0"/>
              </a:rPr>
              <a:t>riêng</a:t>
            </a:r>
            <a:r>
              <a:rPr lang="en-US" sz="2400" dirty="0" smtClean="0">
                <a:latin typeface="Times New Roman" pitchFamily="18" charset="0"/>
              </a:rPr>
              <a:t> </a:t>
            </a:r>
            <a:r>
              <a:rPr lang="en-US" sz="2400" dirty="0">
                <a:latin typeface="Times New Roman" pitchFamily="18" charset="0"/>
              </a:rPr>
              <a:t>hay Spin </a:t>
            </a:r>
            <a:r>
              <a:rPr lang="en-US" sz="2400" dirty="0" err="1">
                <a:latin typeface="Times New Roman" pitchFamily="18" charset="0"/>
              </a:rPr>
              <a:t>có</a:t>
            </a:r>
            <a:r>
              <a:rPr lang="en-US" sz="2400" dirty="0">
                <a:latin typeface="Times New Roman" pitchFamily="18" charset="0"/>
              </a:rPr>
              <a:t> </a:t>
            </a:r>
            <a:r>
              <a:rPr lang="en-US" sz="2400" dirty="0" err="1">
                <a:latin typeface="Times New Roman" pitchFamily="18" charset="0"/>
              </a:rPr>
              <a:t>giá</a:t>
            </a:r>
            <a:r>
              <a:rPr lang="en-US" sz="2400" dirty="0">
                <a:latin typeface="Times New Roman" pitchFamily="18" charset="0"/>
              </a:rPr>
              <a:t> </a:t>
            </a:r>
            <a:r>
              <a:rPr lang="en-US" sz="2400" dirty="0" err="1">
                <a:latin typeface="Times New Roman" pitchFamily="18" charset="0"/>
              </a:rPr>
              <a:t>trị</a:t>
            </a:r>
            <a:r>
              <a:rPr lang="en-US" sz="2400" dirty="0">
                <a:latin typeface="Times New Roman" pitchFamily="18" charset="0"/>
              </a:rPr>
              <a:t>:</a:t>
            </a:r>
          </a:p>
        </p:txBody>
      </p:sp>
      <p:graphicFrame>
        <p:nvGraphicFramePr>
          <p:cNvPr id="9" name="Object 8"/>
          <p:cNvGraphicFramePr>
            <a:graphicFrameLocks noChangeAspect="1"/>
          </p:cNvGraphicFramePr>
          <p:nvPr>
            <p:extLst>
              <p:ext uri="{D42A27DB-BD31-4B8C-83A1-F6EECF244321}">
                <p14:modId xmlns:p14="http://schemas.microsoft.com/office/powerpoint/2010/main" val="129126509"/>
              </p:ext>
            </p:extLst>
          </p:nvPr>
        </p:nvGraphicFramePr>
        <p:xfrm>
          <a:off x="2151582" y="3505200"/>
          <a:ext cx="1919287" cy="526890"/>
        </p:xfrm>
        <a:graphic>
          <a:graphicData uri="http://schemas.openxmlformats.org/presentationml/2006/ole">
            <mc:AlternateContent xmlns:mc="http://schemas.openxmlformats.org/markup-compatibility/2006">
              <mc:Choice xmlns:v="urn:schemas-microsoft-com:vml" Requires="v">
                <p:oleObj spid="_x0000_s12475" name="Equation" r:id="rId6" imgW="939600" imgH="253800" progId="Equation.3">
                  <p:embed/>
                </p:oleObj>
              </mc:Choice>
              <mc:Fallback>
                <p:oleObj name="Equation" r:id="rId6" imgW="939600" imgH="253800" progId="Equation.3">
                  <p:embed/>
                  <p:pic>
                    <p:nvPicPr>
                      <p:cNvPr id="0" name="Object 4"/>
                      <p:cNvPicPr>
                        <a:picLocks noChangeAspect="1" noChangeArrowheads="1"/>
                      </p:cNvPicPr>
                      <p:nvPr/>
                    </p:nvPicPr>
                    <p:blipFill>
                      <a:blip r:embed="rId7"/>
                      <a:srcRect/>
                      <a:stretch>
                        <a:fillRect/>
                      </a:stretch>
                    </p:blipFill>
                    <p:spPr bwMode="auto">
                      <a:xfrm>
                        <a:off x="2151582" y="3505200"/>
                        <a:ext cx="1919287" cy="526890"/>
                      </a:xfrm>
                      <a:prstGeom prst="rect">
                        <a:avLst/>
                      </a:prstGeom>
                      <a:noFill/>
                      <a:ln w="9525">
                        <a:solidFill>
                          <a:schemeClr val="folHlink"/>
                        </a:solidFill>
                        <a:miter lim="800000"/>
                        <a:headEnd/>
                        <a:tailEnd/>
                      </a:ln>
                    </p:spPr>
                  </p:pic>
                </p:oleObj>
              </mc:Fallback>
            </mc:AlternateContent>
          </a:graphicData>
        </a:graphic>
      </p:graphicFrame>
      <p:sp>
        <p:nvSpPr>
          <p:cNvPr id="10" name="Rectangle 9"/>
          <p:cNvSpPr/>
          <p:nvPr/>
        </p:nvSpPr>
        <p:spPr>
          <a:xfrm>
            <a:off x="162983" y="4236244"/>
            <a:ext cx="5960286" cy="461665"/>
          </a:xfrm>
          <a:prstGeom prst="rect">
            <a:avLst/>
          </a:prstGeom>
        </p:spPr>
        <p:txBody>
          <a:bodyPr wrap="none">
            <a:spAutoFit/>
          </a:bodyPr>
          <a:lstStyle/>
          <a:p>
            <a:r>
              <a:rPr lang="en-US" sz="2400" dirty="0" err="1">
                <a:latin typeface="Times New Roman" pitchFamily="18" charset="0"/>
              </a:rPr>
              <a:t>trong</a:t>
            </a:r>
            <a:r>
              <a:rPr lang="en-US" sz="2400" dirty="0">
                <a:latin typeface="Times New Roman" pitchFamily="18" charset="0"/>
              </a:rPr>
              <a:t> </a:t>
            </a:r>
            <a:r>
              <a:rPr lang="en-US" sz="2400" dirty="0" err="1">
                <a:latin typeface="Times New Roman" pitchFamily="18" charset="0"/>
              </a:rPr>
              <a:t>đó</a:t>
            </a:r>
            <a:r>
              <a:rPr lang="en-US" sz="2400" dirty="0">
                <a:latin typeface="Times New Roman" pitchFamily="18" charset="0"/>
              </a:rPr>
              <a:t> s </a:t>
            </a:r>
            <a:r>
              <a:rPr lang="en-US" sz="2400" dirty="0" err="1">
                <a:latin typeface="Times New Roman" pitchFamily="18" charset="0"/>
              </a:rPr>
              <a:t>là</a:t>
            </a:r>
            <a:r>
              <a:rPr lang="en-US" sz="2400" dirty="0">
                <a:latin typeface="Times New Roman" pitchFamily="18" charset="0"/>
              </a:rPr>
              <a:t> </a:t>
            </a:r>
            <a:r>
              <a:rPr lang="en-US" sz="2400" dirty="0" err="1">
                <a:latin typeface="Times New Roman" pitchFamily="18" charset="0"/>
              </a:rPr>
              <a:t>số</a:t>
            </a:r>
            <a:r>
              <a:rPr lang="en-US" sz="2400" dirty="0">
                <a:latin typeface="Times New Roman" pitchFamily="18" charset="0"/>
              </a:rPr>
              <a:t> </a:t>
            </a:r>
            <a:r>
              <a:rPr lang="en-US" sz="2400" dirty="0" err="1">
                <a:latin typeface="Times New Roman" pitchFamily="18" charset="0"/>
              </a:rPr>
              <a:t>lượng</a:t>
            </a:r>
            <a:r>
              <a:rPr lang="en-US" sz="2400" dirty="0">
                <a:latin typeface="Times New Roman" pitchFamily="18" charset="0"/>
              </a:rPr>
              <a:t> </a:t>
            </a:r>
            <a:r>
              <a:rPr lang="en-US" sz="2400" dirty="0" err="1">
                <a:latin typeface="Times New Roman" pitchFamily="18" charset="0"/>
              </a:rPr>
              <a:t>tử</a:t>
            </a:r>
            <a:r>
              <a:rPr lang="en-US" sz="2400" dirty="0">
                <a:latin typeface="Times New Roman" pitchFamily="18" charset="0"/>
              </a:rPr>
              <a:t> </a:t>
            </a:r>
            <a:r>
              <a:rPr lang="en-US" sz="2400" dirty="0" smtClean="0">
                <a:latin typeface="Times New Roman" pitchFamily="18" charset="0"/>
              </a:rPr>
              <a:t>spin, </a:t>
            </a:r>
            <a:r>
              <a:rPr lang="en-US" sz="2400" dirty="0" err="1" smtClean="0">
                <a:latin typeface="Times New Roman" pitchFamily="18" charset="0"/>
              </a:rPr>
              <a:t>đối</a:t>
            </a:r>
            <a:r>
              <a:rPr lang="en-US" sz="2400" dirty="0" smtClean="0">
                <a:latin typeface="Times New Roman" pitchFamily="18" charset="0"/>
              </a:rPr>
              <a:t> </a:t>
            </a:r>
            <a:r>
              <a:rPr lang="en-US" sz="2400" dirty="0" err="1" smtClean="0">
                <a:latin typeface="Times New Roman" pitchFamily="18" charset="0"/>
              </a:rPr>
              <a:t>với</a:t>
            </a:r>
            <a:r>
              <a:rPr lang="en-US" sz="2400" dirty="0" smtClean="0">
                <a:latin typeface="Times New Roman" pitchFamily="18" charset="0"/>
              </a:rPr>
              <a:t> electron:</a:t>
            </a:r>
            <a:endParaRPr lang="en-US" sz="2400" dirty="0">
              <a:latin typeface="Times New Roman" pitchFamily="18" charset="0"/>
            </a:endParaRPr>
          </a:p>
        </p:txBody>
      </p:sp>
      <p:graphicFrame>
        <p:nvGraphicFramePr>
          <p:cNvPr id="11" name="Object 10"/>
          <p:cNvGraphicFramePr>
            <a:graphicFrameLocks noChangeAspect="1"/>
          </p:cNvGraphicFramePr>
          <p:nvPr>
            <p:extLst>
              <p:ext uri="{D42A27DB-BD31-4B8C-83A1-F6EECF244321}">
                <p14:modId xmlns:p14="http://schemas.microsoft.com/office/powerpoint/2010/main" val="3203975504"/>
              </p:ext>
            </p:extLst>
          </p:nvPr>
        </p:nvGraphicFramePr>
        <p:xfrm>
          <a:off x="6088100" y="4079631"/>
          <a:ext cx="817562" cy="838200"/>
        </p:xfrm>
        <a:graphic>
          <a:graphicData uri="http://schemas.openxmlformats.org/presentationml/2006/ole">
            <mc:AlternateContent xmlns:mc="http://schemas.openxmlformats.org/markup-compatibility/2006">
              <mc:Choice xmlns:v="urn:schemas-microsoft-com:vml" Requires="v">
                <p:oleObj spid="_x0000_s12476" name="Equation" r:id="rId8" imgW="380835" imgH="393529" progId="Equation.3">
                  <p:embed/>
                </p:oleObj>
              </mc:Choice>
              <mc:Fallback>
                <p:oleObj name="Equation" r:id="rId8" imgW="380835" imgH="393529"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88100" y="4079631"/>
                        <a:ext cx="817562" cy="838200"/>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11"/>
          <p:cNvSpPr/>
          <p:nvPr/>
        </p:nvSpPr>
        <p:spPr>
          <a:xfrm>
            <a:off x="152400" y="5105400"/>
            <a:ext cx="5051383" cy="461665"/>
          </a:xfrm>
          <a:prstGeom prst="rect">
            <a:avLst/>
          </a:prstGeom>
        </p:spPr>
        <p:txBody>
          <a:bodyPr wrap="none">
            <a:spAutoFit/>
          </a:bodyPr>
          <a:lstStyle/>
          <a:p>
            <a:r>
              <a:rPr lang="en-US" sz="2400" dirty="0" err="1">
                <a:latin typeface="Times New Roman" pitchFamily="18" charset="0"/>
              </a:rPr>
              <a:t>Hình</a:t>
            </a:r>
            <a:r>
              <a:rPr lang="en-US" sz="2400" dirty="0">
                <a:latin typeface="Times New Roman" pitchFamily="18" charset="0"/>
              </a:rPr>
              <a:t> </a:t>
            </a:r>
            <a:r>
              <a:rPr lang="en-US" sz="2400" dirty="0" err="1">
                <a:latin typeface="Times New Roman" pitchFamily="18" charset="0"/>
              </a:rPr>
              <a:t>chiếu</a:t>
            </a:r>
            <a:r>
              <a:rPr lang="en-US" sz="2400" dirty="0">
                <a:latin typeface="Times New Roman" pitchFamily="18" charset="0"/>
              </a:rPr>
              <a:t> </a:t>
            </a:r>
            <a:r>
              <a:rPr lang="en-US" sz="2400" dirty="0" err="1">
                <a:latin typeface="Times New Roman" pitchFamily="18" charset="0"/>
              </a:rPr>
              <a:t>của</a:t>
            </a:r>
            <a:r>
              <a:rPr lang="en-US" sz="2400" dirty="0">
                <a:latin typeface="Times New Roman" pitchFamily="18" charset="0"/>
              </a:rPr>
              <a:t> spin </a:t>
            </a:r>
            <a:r>
              <a:rPr lang="en-US" sz="2400" dirty="0" err="1">
                <a:latin typeface="Times New Roman" pitchFamily="18" charset="0"/>
              </a:rPr>
              <a:t>lên</a:t>
            </a:r>
            <a:r>
              <a:rPr lang="en-US" sz="2400" dirty="0">
                <a:latin typeface="Times New Roman" pitchFamily="18" charset="0"/>
              </a:rPr>
              <a:t> </a:t>
            </a:r>
            <a:r>
              <a:rPr lang="en-US" sz="2400" dirty="0" err="1">
                <a:latin typeface="Times New Roman" pitchFamily="18" charset="0"/>
              </a:rPr>
              <a:t>trục</a:t>
            </a:r>
            <a:r>
              <a:rPr lang="en-US" sz="2400" dirty="0">
                <a:latin typeface="Times New Roman" pitchFamily="18" charset="0"/>
              </a:rPr>
              <a:t> OZ </a:t>
            </a:r>
            <a:r>
              <a:rPr lang="en-US" sz="2400" dirty="0" err="1">
                <a:latin typeface="Times New Roman" pitchFamily="18" charset="0"/>
              </a:rPr>
              <a:t>bất</a:t>
            </a:r>
            <a:r>
              <a:rPr lang="en-US" sz="2400" dirty="0">
                <a:latin typeface="Times New Roman" pitchFamily="18" charset="0"/>
              </a:rPr>
              <a:t> </a:t>
            </a:r>
            <a:r>
              <a:rPr lang="en-US" sz="2400" dirty="0" err="1">
                <a:latin typeface="Times New Roman" pitchFamily="18" charset="0"/>
              </a:rPr>
              <a:t>kỳ</a:t>
            </a:r>
            <a:r>
              <a:rPr lang="en-US" sz="2400" dirty="0">
                <a:latin typeface="Times New Roman" pitchFamily="18" charset="0"/>
              </a:rPr>
              <a:t>:</a:t>
            </a:r>
          </a:p>
        </p:txBody>
      </p:sp>
      <p:graphicFrame>
        <p:nvGraphicFramePr>
          <p:cNvPr id="13" name="Object 12"/>
          <p:cNvGraphicFramePr>
            <a:graphicFrameLocks noChangeAspect="1"/>
          </p:cNvGraphicFramePr>
          <p:nvPr>
            <p:extLst>
              <p:ext uri="{D42A27DB-BD31-4B8C-83A1-F6EECF244321}">
                <p14:modId xmlns:p14="http://schemas.microsoft.com/office/powerpoint/2010/main" val="3738828809"/>
              </p:ext>
            </p:extLst>
          </p:nvPr>
        </p:nvGraphicFramePr>
        <p:xfrm>
          <a:off x="3178295" y="5795665"/>
          <a:ext cx="2141538" cy="887413"/>
        </p:xfrm>
        <a:graphic>
          <a:graphicData uri="http://schemas.openxmlformats.org/presentationml/2006/ole">
            <mc:AlternateContent xmlns:mc="http://schemas.openxmlformats.org/markup-compatibility/2006">
              <mc:Choice xmlns:v="urn:schemas-microsoft-com:vml" Requires="v">
                <p:oleObj spid="_x0000_s12477" name="Equation" r:id="rId10" imgW="939600" imgH="393480" progId="Equation.3">
                  <p:embed/>
                </p:oleObj>
              </mc:Choice>
              <mc:Fallback>
                <p:oleObj name="Equation" r:id="rId10" imgW="939600" imgH="393480" progId="Equation.3">
                  <p:embed/>
                  <p:pic>
                    <p:nvPicPr>
                      <p:cNvPr id="0" name="Object 8"/>
                      <p:cNvPicPr>
                        <a:picLocks noChangeAspect="1" noChangeArrowheads="1"/>
                      </p:cNvPicPr>
                      <p:nvPr/>
                    </p:nvPicPr>
                    <p:blipFill>
                      <a:blip r:embed="rId11"/>
                      <a:srcRect/>
                      <a:stretch>
                        <a:fillRect/>
                      </a:stretch>
                    </p:blipFill>
                    <p:spPr bwMode="auto">
                      <a:xfrm>
                        <a:off x="3178295" y="5795665"/>
                        <a:ext cx="2141538" cy="887413"/>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11870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down)">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down)">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down)">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6025" y="838200"/>
            <a:ext cx="6516010" cy="4934639"/>
          </a:xfrm>
          <a:prstGeom prst="rect">
            <a:avLst/>
          </a:prstGeom>
        </p:spPr>
      </p:pic>
    </p:spTree>
    <p:extLst>
      <p:ext uri="{BB962C8B-B14F-4D97-AF65-F5344CB8AC3E}">
        <p14:creationId xmlns:p14="http://schemas.microsoft.com/office/powerpoint/2010/main" val="38072436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11200" indent="-711200" algn="ctr"/>
            <a:r>
              <a:rPr lang="en-US" sz="2400" b="1" dirty="0" smtClean="0">
                <a:solidFill>
                  <a:srgbClr val="FFFF00"/>
                </a:solidFill>
                <a:latin typeface="Times New Roman" pitchFamily="18" charset="0"/>
              </a:rPr>
              <a:t>§3. Spin </a:t>
            </a:r>
            <a:r>
              <a:rPr lang="en-US" sz="2400" b="1" dirty="0" err="1" smtClean="0">
                <a:solidFill>
                  <a:srgbClr val="FFFF00"/>
                </a:solidFill>
                <a:latin typeface="Times New Roman" pitchFamily="18" charset="0"/>
              </a:rPr>
              <a:t>của</a:t>
            </a:r>
            <a:r>
              <a:rPr lang="en-US" sz="2400" b="1" dirty="0" smtClean="0">
                <a:solidFill>
                  <a:srgbClr val="FFFF00"/>
                </a:solidFill>
                <a:latin typeface="Times New Roman" pitchFamily="18" charset="0"/>
              </a:rPr>
              <a:t> electron</a:t>
            </a:r>
          </a:p>
          <a:p>
            <a:pPr marL="711200" indent="-711200" algn="ctr"/>
            <a:endParaRPr lang="en-US" sz="2400" b="1" dirty="0" smtClean="0">
              <a:solidFill>
                <a:srgbClr val="FFFF00"/>
              </a:solidFill>
              <a:latin typeface="Times New Roman" pitchFamily="18" charset="0"/>
            </a:endParaRPr>
          </a:p>
        </p:txBody>
      </p:sp>
      <p:sp>
        <p:nvSpPr>
          <p:cNvPr id="2" name="Rectangle 1"/>
          <p:cNvSpPr/>
          <p:nvPr/>
        </p:nvSpPr>
        <p:spPr>
          <a:xfrm>
            <a:off x="76200" y="685800"/>
            <a:ext cx="6663163" cy="461665"/>
          </a:xfrm>
          <a:prstGeom prst="rect">
            <a:avLst/>
          </a:prstGeom>
        </p:spPr>
        <p:txBody>
          <a:bodyPr wrap="square">
            <a:spAutoFit/>
          </a:bodyPr>
          <a:lstStyle/>
          <a:p>
            <a:r>
              <a:rPr lang="en-US" sz="2400" dirty="0" err="1" smtClean="0">
                <a:latin typeface="Times New Roman" pitchFamily="18" charset="0"/>
              </a:rPr>
              <a:t>Mômen</a:t>
            </a:r>
            <a:r>
              <a:rPr lang="en-US" sz="2400" dirty="0" smtClean="0">
                <a:latin typeface="Times New Roman" pitchFamily="18" charset="0"/>
              </a:rPr>
              <a:t> </a:t>
            </a:r>
            <a:r>
              <a:rPr lang="en-US" sz="2400" dirty="0" err="1">
                <a:latin typeface="Times New Roman" pitchFamily="18" charset="0"/>
              </a:rPr>
              <a:t>từ</a:t>
            </a:r>
            <a:r>
              <a:rPr lang="en-US" sz="2400" dirty="0">
                <a:latin typeface="Times New Roman" pitchFamily="18" charset="0"/>
              </a:rPr>
              <a:t> </a:t>
            </a:r>
            <a:r>
              <a:rPr lang="en-US" sz="2400" dirty="0" err="1" smtClean="0">
                <a:latin typeface="Times New Roman" pitchFamily="18" charset="0"/>
              </a:rPr>
              <a:t>riêng</a:t>
            </a:r>
            <a:r>
              <a:rPr lang="en-US" sz="2400" dirty="0" smtClean="0">
                <a:latin typeface="Times New Roman" pitchFamily="18" charset="0"/>
              </a:rPr>
              <a:t> </a:t>
            </a:r>
            <a:r>
              <a:rPr lang="en-US" sz="2400" dirty="0" err="1" smtClean="0">
                <a:latin typeface="Times New Roman" pitchFamily="18" charset="0"/>
              </a:rPr>
              <a:t>của</a:t>
            </a:r>
            <a:r>
              <a:rPr lang="en-US" sz="2400" dirty="0" smtClean="0">
                <a:latin typeface="Times New Roman" pitchFamily="18" charset="0"/>
              </a:rPr>
              <a:t> </a:t>
            </a:r>
            <a:r>
              <a:rPr lang="en-US" sz="2400" dirty="0" err="1" smtClean="0">
                <a:latin typeface="Times New Roman" pitchFamily="18" charset="0"/>
              </a:rPr>
              <a:t>elctron</a:t>
            </a:r>
            <a:r>
              <a:rPr lang="en-US" sz="2400" dirty="0" smtClean="0">
                <a:latin typeface="Times New Roman" pitchFamily="18" charset="0"/>
              </a:rPr>
              <a:t>:</a:t>
            </a:r>
            <a:endParaRPr lang="en-US" sz="2400" dirty="0">
              <a:latin typeface="Times New Roman" pitchFamily="18"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2679949068"/>
              </p:ext>
            </p:extLst>
          </p:nvPr>
        </p:nvGraphicFramePr>
        <p:xfrm>
          <a:off x="3200400" y="1147465"/>
          <a:ext cx="1593850" cy="896541"/>
        </p:xfrm>
        <a:graphic>
          <a:graphicData uri="http://schemas.openxmlformats.org/presentationml/2006/ole">
            <mc:AlternateContent xmlns:mc="http://schemas.openxmlformats.org/markup-compatibility/2006">
              <mc:Choice xmlns:v="urn:schemas-microsoft-com:vml" Requires="v">
                <p:oleObj spid="_x0000_s13501" name="Equation" r:id="rId3" imgW="761760" imgH="431640" progId="Equation.3">
                  <p:embed/>
                </p:oleObj>
              </mc:Choice>
              <mc:Fallback>
                <p:oleObj name="Equation" r:id="rId3" imgW="761760" imgH="431640" progId="Equation.3">
                  <p:embed/>
                  <p:pic>
                    <p:nvPicPr>
                      <p:cNvPr id="0" name="Object 4"/>
                      <p:cNvPicPr>
                        <a:picLocks noChangeAspect="1" noChangeArrowheads="1"/>
                      </p:cNvPicPr>
                      <p:nvPr/>
                    </p:nvPicPr>
                    <p:blipFill>
                      <a:blip r:embed="rId4"/>
                      <a:srcRect/>
                      <a:stretch>
                        <a:fillRect/>
                      </a:stretch>
                    </p:blipFill>
                    <p:spPr bwMode="auto">
                      <a:xfrm>
                        <a:off x="3200400" y="1147465"/>
                        <a:ext cx="1593850" cy="896541"/>
                      </a:xfrm>
                      <a:prstGeom prst="rect">
                        <a:avLst/>
                      </a:prstGeom>
                      <a:noFill/>
                      <a:ln w="9525">
                        <a:solidFill>
                          <a:schemeClr val="folHlink"/>
                        </a:solidFill>
                        <a:miter lim="800000"/>
                        <a:headEnd/>
                        <a:tailEnd/>
                      </a:ln>
                    </p:spPr>
                  </p:pic>
                </p:oleObj>
              </mc:Fallback>
            </mc:AlternateContent>
          </a:graphicData>
        </a:graphic>
      </p:graphicFrame>
      <p:sp>
        <p:nvSpPr>
          <p:cNvPr id="6" name="Rectangle 5"/>
          <p:cNvSpPr/>
          <p:nvPr/>
        </p:nvSpPr>
        <p:spPr>
          <a:xfrm>
            <a:off x="76200" y="2133600"/>
            <a:ext cx="8534400" cy="461665"/>
          </a:xfrm>
          <a:prstGeom prst="rect">
            <a:avLst/>
          </a:prstGeom>
        </p:spPr>
        <p:txBody>
          <a:bodyPr wrap="square">
            <a:spAutoFit/>
          </a:bodyPr>
          <a:lstStyle/>
          <a:p>
            <a:r>
              <a:rPr lang="en-US" sz="2400" b="1" dirty="0">
                <a:solidFill>
                  <a:schemeClr val="hlink"/>
                </a:solidFill>
                <a:latin typeface="Times New Roman" pitchFamily="18" charset="0"/>
              </a:rPr>
              <a:t>II. </a:t>
            </a:r>
            <a:r>
              <a:rPr lang="en-US" sz="2400" b="1" dirty="0" err="1">
                <a:solidFill>
                  <a:schemeClr val="hlink"/>
                </a:solidFill>
                <a:latin typeface="Times New Roman" pitchFamily="18" charset="0"/>
              </a:rPr>
              <a:t>Trạng</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thái</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và</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năng</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lượng</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của</a:t>
            </a:r>
            <a:r>
              <a:rPr lang="en-US" sz="2400" b="1" dirty="0">
                <a:solidFill>
                  <a:schemeClr val="hlink"/>
                </a:solidFill>
                <a:latin typeface="Times New Roman" pitchFamily="18" charset="0"/>
              </a:rPr>
              <a:t> electron </a:t>
            </a:r>
            <a:r>
              <a:rPr lang="en-US" sz="2400" b="1" dirty="0" err="1">
                <a:solidFill>
                  <a:schemeClr val="hlink"/>
                </a:solidFill>
                <a:latin typeface="Times New Roman" pitchFamily="18" charset="0"/>
              </a:rPr>
              <a:t>trong</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nguyên</a:t>
            </a:r>
            <a:r>
              <a:rPr lang="en-US" sz="2400" b="1" dirty="0">
                <a:solidFill>
                  <a:schemeClr val="hlink"/>
                </a:solidFill>
                <a:latin typeface="Times New Roman" pitchFamily="18" charset="0"/>
              </a:rPr>
              <a:t> </a:t>
            </a:r>
            <a:r>
              <a:rPr lang="en-US" sz="2400" b="1" dirty="0" err="1" smtClean="0">
                <a:solidFill>
                  <a:schemeClr val="hlink"/>
                </a:solidFill>
                <a:latin typeface="Times New Roman" pitchFamily="18" charset="0"/>
              </a:rPr>
              <a:t>tử</a:t>
            </a:r>
            <a:r>
              <a:rPr lang="en-US" sz="2400" b="1" dirty="0">
                <a:solidFill>
                  <a:schemeClr val="hlink"/>
                </a:solidFill>
                <a:latin typeface="Times New Roman" pitchFamily="18" charset="0"/>
              </a:rPr>
              <a:t>:</a:t>
            </a:r>
          </a:p>
        </p:txBody>
      </p:sp>
      <p:sp>
        <p:nvSpPr>
          <p:cNvPr id="7" name="Rectangle 6"/>
          <p:cNvSpPr/>
          <p:nvPr/>
        </p:nvSpPr>
        <p:spPr>
          <a:xfrm>
            <a:off x="228601" y="2595265"/>
            <a:ext cx="5940952" cy="461665"/>
          </a:xfrm>
          <a:prstGeom prst="rect">
            <a:avLst/>
          </a:prstGeom>
        </p:spPr>
        <p:txBody>
          <a:bodyPr wrap="square">
            <a:spAutoFit/>
          </a:bodyPr>
          <a:lstStyle/>
          <a:p>
            <a:r>
              <a:rPr lang="en-US" sz="2400" dirty="0" err="1">
                <a:latin typeface="Times New Roman" pitchFamily="18" charset="0"/>
              </a:rPr>
              <a:t>Mômen</a:t>
            </a:r>
            <a:r>
              <a:rPr lang="en-US" sz="2400" dirty="0">
                <a:latin typeface="Times New Roman" pitchFamily="18" charset="0"/>
              </a:rPr>
              <a:t> </a:t>
            </a:r>
            <a:r>
              <a:rPr lang="en-US" sz="2400" dirty="0" err="1">
                <a:latin typeface="Times New Roman" pitchFamily="18" charset="0"/>
              </a:rPr>
              <a:t>động</a:t>
            </a:r>
            <a:r>
              <a:rPr lang="en-US" sz="2400" dirty="0">
                <a:latin typeface="Times New Roman" pitchFamily="18" charset="0"/>
              </a:rPr>
              <a:t> </a:t>
            </a:r>
            <a:r>
              <a:rPr lang="en-US" sz="2400" dirty="0" err="1">
                <a:latin typeface="Times New Roman" pitchFamily="18" charset="0"/>
              </a:rPr>
              <a:t>lượng</a:t>
            </a:r>
            <a:r>
              <a:rPr lang="en-US" sz="2400" dirty="0">
                <a:latin typeface="Times New Roman" pitchFamily="18" charset="0"/>
              </a:rPr>
              <a:t> </a:t>
            </a:r>
            <a:r>
              <a:rPr lang="en-US" sz="2400" dirty="0" err="1">
                <a:latin typeface="Times New Roman" pitchFamily="18" charset="0"/>
              </a:rPr>
              <a:t>toàn</a:t>
            </a:r>
            <a:r>
              <a:rPr lang="en-US" sz="2400" dirty="0">
                <a:latin typeface="Times New Roman" pitchFamily="18" charset="0"/>
              </a:rPr>
              <a:t> </a:t>
            </a:r>
            <a:r>
              <a:rPr lang="en-US" sz="2400" dirty="0" err="1">
                <a:latin typeface="Times New Roman" pitchFamily="18" charset="0"/>
              </a:rPr>
              <a:t>phần</a:t>
            </a:r>
            <a:r>
              <a:rPr lang="en-US" sz="2400" dirty="0">
                <a:latin typeface="Times New Roman" pitchFamily="18" charset="0"/>
              </a:rPr>
              <a:t> </a:t>
            </a:r>
            <a:r>
              <a:rPr lang="en-US" sz="2400" dirty="0" smtClean="0">
                <a:latin typeface="Times New Roman" pitchFamily="18" charset="0"/>
              </a:rPr>
              <a:t>:</a:t>
            </a:r>
            <a:endParaRPr lang="en-US" sz="2400" dirty="0">
              <a:latin typeface="Times New Roman" pitchFamily="18" charset="0"/>
            </a:endParaRPr>
          </a:p>
        </p:txBody>
      </p:sp>
      <p:graphicFrame>
        <p:nvGraphicFramePr>
          <p:cNvPr id="8" name="Object 7"/>
          <p:cNvGraphicFramePr>
            <a:graphicFrameLocks noChangeAspect="1"/>
          </p:cNvGraphicFramePr>
          <p:nvPr>
            <p:extLst>
              <p:ext uri="{D42A27DB-BD31-4B8C-83A1-F6EECF244321}">
                <p14:modId xmlns:p14="http://schemas.microsoft.com/office/powerpoint/2010/main" val="1911061371"/>
              </p:ext>
            </p:extLst>
          </p:nvPr>
        </p:nvGraphicFramePr>
        <p:xfrm>
          <a:off x="2962275" y="3200400"/>
          <a:ext cx="1268413" cy="468313"/>
        </p:xfrm>
        <a:graphic>
          <a:graphicData uri="http://schemas.openxmlformats.org/presentationml/2006/ole">
            <mc:AlternateContent xmlns:mc="http://schemas.openxmlformats.org/markup-compatibility/2006">
              <mc:Choice xmlns:v="urn:schemas-microsoft-com:vml" Requires="v">
                <p:oleObj spid="_x0000_s13502" name="Equation" r:id="rId5" imgW="622080" imgH="228600" progId="Equation.3">
                  <p:embed/>
                </p:oleObj>
              </mc:Choice>
              <mc:Fallback>
                <p:oleObj name="Equation" r:id="rId5" imgW="622080" imgH="228600" progId="Equation.3">
                  <p:embed/>
                  <p:pic>
                    <p:nvPicPr>
                      <p:cNvPr id="0" name="Object 4"/>
                      <p:cNvPicPr>
                        <a:picLocks noChangeAspect="1" noChangeArrowheads="1"/>
                      </p:cNvPicPr>
                      <p:nvPr/>
                    </p:nvPicPr>
                    <p:blipFill>
                      <a:blip r:embed="rId6"/>
                      <a:srcRect/>
                      <a:stretch>
                        <a:fillRect/>
                      </a:stretch>
                    </p:blipFill>
                    <p:spPr bwMode="auto">
                      <a:xfrm>
                        <a:off x="2962275" y="3200400"/>
                        <a:ext cx="1268413" cy="468313"/>
                      </a:xfrm>
                      <a:prstGeom prst="rect">
                        <a:avLst/>
                      </a:prstGeom>
                      <a:noFill/>
                      <a:ln w="9525">
                        <a:solidFill>
                          <a:schemeClr val="folHlink"/>
                        </a:solidFill>
                        <a:miter lim="800000"/>
                        <a:headEnd/>
                        <a:tailEnd/>
                      </a:ln>
                    </p:spPr>
                  </p:pic>
                </p:oleObj>
              </mc:Fallback>
            </mc:AlternateContent>
          </a:graphicData>
        </a:graphic>
      </p:graphicFrame>
      <p:sp>
        <p:nvSpPr>
          <p:cNvPr id="9" name="Rectangle 8"/>
          <p:cNvSpPr/>
          <p:nvPr/>
        </p:nvSpPr>
        <p:spPr>
          <a:xfrm>
            <a:off x="304800" y="3886200"/>
            <a:ext cx="8686800" cy="461665"/>
          </a:xfrm>
          <a:prstGeom prst="rect">
            <a:avLst/>
          </a:prstGeom>
        </p:spPr>
        <p:txBody>
          <a:bodyPr wrap="square">
            <a:spAutoFit/>
          </a:bodyPr>
          <a:lstStyle/>
          <a:p>
            <a:r>
              <a:rPr lang="en-US" sz="2400" dirty="0" err="1">
                <a:latin typeface="Times New Roman" pitchFamily="18" charset="0"/>
              </a:rPr>
              <a:t>Độ</a:t>
            </a:r>
            <a:r>
              <a:rPr lang="en-US" sz="2400" dirty="0">
                <a:latin typeface="Times New Roman" pitchFamily="18" charset="0"/>
              </a:rPr>
              <a:t> </a:t>
            </a:r>
            <a:r>
              <a:rPr lang="en-US" sz="2400" dirty="0" err="1">
                <a:latin typeface="Times New Roman" pitchFamily="18" charset="0"/>
              </a:rPr>
              <a:t>lớn</a:t>
            </a:r>
            <a:r>
              <a:rPr lang="en-US" sz="2400" dirty="0">
                <a:latin typeface="Times New Roman" pitchFamily="18" charset="0"/>
              </a:rPr>
              <a:t> </a:t>
            </a:r>
            <a:r>
              <a:rPr lang="en-US" sz="2400" dirty="0" err="1">
                <a:latin typeface="Times New Roman" pitchFamily="18" charset="0"/>
              </a:rPr>
              <a:t>của</a:t>
            </a:r>
            <a:r>
              <a:rPr lang="en-US" sz="2400" dirty="0">
                <a:latin typeface="Times New Roman" pitchFamily="18" charset="0"/>
              </a:rPr>
              <a:t> </a:t>
            </a:r>
            <a:r>
              <a:rPr lang="en-US" sz="2400" dirty="0" err="1" smtClean="0">
                <a:latin typeface="Times New Roman" pitchFamily="18" charset="0"/>
              </a:rPr>
              <a:t>mômen</a:t>
            </a:r>
            <a:r>
              <a:rPr lang="en-US" sz="2400" dirty="0" smtClean="0">
                <a:latin typeface="Times New Roman" pitchFamily="18" charset="0"/>
              </a:rPr>
              <a:t> </a:t>
            </a:r>
            <a:r>
              <a:rPr lang="en-US" sz="2400" dirty="0" err="1" smtClean="0">
                <a:latin typeface="Times New Roman" pitchFamily="18" charset="0"/>
              </a:rPr>
              <a:t>động</a:t>
            </a:r>
            <a:r>
              <a:rPr lang="en-US" sz="2400" dirty="0" smtClean="0">
                <a:latin typeface="Times New Roman" pitchFamily="18" charset="0"/>
              </a:rPr>
              <a:t> </a:t>
            </a:r>
            <a:r>
              <a:rPr lang="en-US" sz="2400" dirty="0" err="1" smtClean="0">
                <a:latin typeface="Times New Roman" pitchFamily="18" charset="0"/>
              </a:rPr>
              <a:t>lượng</a:t>
            </a:r>
            <a:r>
              <a:rPr lang="en-US" sz="2400" dirty="0" smtClean="0">
                <a:latin typeface="Times New Roman" pitchFamily="18" charset="0"/>
              </a:rPr>
              <a:t> </a:t>
            </a:r>
            <a:r>
              <a:rPr lang="en-US" sz="2400" dirty="0" err="1" smtClean="0">
                <a:latin typeface="Times New Roman" pitchFamily="18" charset="0"/>
              </a:rPr>
              <a:t>toàn</a:t>
            </a:r>
            <a:r>
              <a:rPr lang="en-US" sz="2400" dirty="0" smtClean="0">
                <a:latin typeface="Times New Roman" pitchFamily="18" charset="0"/>
              </a:rPr>
              <a:t> </a:t>
            </a:r>
            <a:r>
              <a:rPr lang="en-US" sz="2400" dirty="0" err="1" smtClean="0">
                <a:latin typeface="Times New Roman" pitchFamily="18" charset="0"/>
              </a:rPr>
              <a:t>phần</a:t>
            </a:r>
            <a:r>
              <a:rPr lang="en-US" sz="2400" dirty="0" smtClean="0">
                <a:latin typeface="Times New Roman" pitchFamily="18" charset="0"/>
              </a:rPr>
              <a:t>:</a:t>
            </a:r>
            <a:endParaRPr lang="en-US" sz="2400" dirty="0">
              <a:latin typeface="Times New Roman" pitchFamily="18" charset="0"/>
            </a:endParaRPr>
          </a:p>
        </p:txBody>
      </p:sp>
      <p:graphicFrame>
        <p:nvGraphicFramePr>
          <p:cNvPr id="10" name="Object 9"/>
          <p:cNvGraphicFramePr>
            <a:graphicFrameLocks noChangeAspect="1"/>
          </p:cNvGraphicFramePr>
          <p:nvPr>
            <p:extLst>
              <p:ext uri="{D42A27DB-BD31-4B8C-83A1-F6EECF244321}">
                <p14:modId xmlns:p14="http://schemas.microsoft.com/office/powerpoint/2010/main" val="4224183472"/>
              </p:ext>
            </p:extLst>
          </p:nvPr>
        </p:nvGraphicFramePr>
        <p:xfrm>
          <a:off x="2589579" y="4495800"/>
          <a:ext cx="2035175" cy="563080"/>
        </p:xfrm>
        <a:graphic>
          <a:graphicData uri="http://schemas.openxmlformats.org/presentationml/2006/ole">
            <mc:AlternateContent xmlns:mc="http://schemas.openxmlformats.org/markup-compatibility/2006">
              <mc:Choice xmlns:v="urn:schemas-microsoft-com:vml" Requires="v">
                <p:oleObj spid="_x0000_s13503" name="Equation" r:id="rId7" imgW="927000" imgH="253800" progId="Equation.3">
                  <p:embed/>
                </p:oleObj>
              </mc:Choice>
              <mc:Fallback>
                <p:oleObj name="Equation" r:id="rId7" imgW="927000" imgH="253800" progId="Equation.3">
                  <p:embed/>
                  <p:pic>
                    <p:nvPicPr>
                      <p:cNvPr id="0" name="Object 6"/>
                      <p:cNvPicPr>
                        <a:picLocks noChangeAspect="1" noChangeArrowheads="1"/>
                      </p:cNvPicPr>
                      <p:nvPr/>
                    </p:nvPicPr>
                    <p:blipFill>
                      <a:blip r:embed="rId8"/>
                      <a:srcRect/>
                      <a:stretch>
                        <a:fillRect/>
                      </a:stretch>
                    </p:blipFill>
                    <p:spPr bwMode="auto">
                      <a:xfrm>
                        <a:off x="2589579" y="4495800"/>
                        <a:ext cx="2035175" cy="563080"/>
                      </a:xfrm>
                      <a:prstGeom prst="rect">
                        <a:avLst/>
                      </a:prstGeom>
                      <a:noFill/>
                      <a:ln w="9525">
                        <a:solidFill>
                          <a:schemeClr val="folHlink"/>
                        </a:solidFill>
                        <a:miter lim="800000"/>
                        <a:headEnd/>
                        <a:tailEnd/>
                      </a:ln>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628957294"/>
              </p:ext>
            </p:extLst>
          </p:nvPr>
        </p:nvGraphicFramePr>
        <p:xfrm>
          <a:off x="2362200" y="5334000"/>
          <a:ext cx="2743200" cy="963612"/>
        </p:xfrm>
        <a:graphic>
          <a:graphicData uri="http://schemas.openxmlformats.org/presentationml/2006/ole">
            <mc:AlternateContent xmlns:mc="http://schemas.openxmlformats.org/markup-compatibility/2006">
              <mc:Choice xmlns:v="urn:schemas-microsoft-com:vml" Requires="v">
                <p:oleObj spid="_x0000_s13504" name="Equation" r:id="rId9" imgW="1218960" imgH="431640" progId="Equation.3">
                  <p:embed/>
                </p:oleObj>
              </mc:Choice>
              <mc:Fallback>
                <p:oleObj name="Equation" r:id="rId9" imgW="1218960" imgH="431640" progId="Equation.3">
                  <p:embed/>
                  <p:pic>
                    <p:nvPicPr>
                      <p:cNvPr id="0" name="Object 8"/>
                      <p:cNvPicPr>
                        <a:picLocks noChangeAspect="1" noChangeArrowheads="1"/>
                      </p:cNvPicPr>
                      <p:nvPr/>
                    </p:nvPicPr>
                    <p:blipFill>
                      <a:blip r:embed="rId10"/>
                      <a:srcRect/>
                      <a:stretch>
                        <a:fillRect/>
                      </a:stretch>
                    </p:blipFill>
                    <p:spPr bwMode="auto">
                      <a:xfrm>
                        <a:off x="2362200" y="5334000"/>
                        <a:ext cx="2743200" cy="963612"/>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11870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down)">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down)">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11200" indent="-711200" algn="ctr"/>
            <a:r>
              <a:rPr lang="en-US" sz="2400" b="1" dirty="0" smtClean="0">
                <a:solidFill>
                  <a:srgbClr val="FFFF00"/>
                </a:solidFill>
                <a:latin typeface="Times New Roman" pitchFamily="18" charset="0"/>
              </a:rPr>
              <a:t>§4. Spin </a:t>
            </a:r>
            <a:r>
              <a:rPr lang="en-US" sz="2400" b="1" dirty="0" err="1" smtClean="0">
                <a:solidFill>
                  <a:srgbClr val="FFFF00"/>
                </a:solidFill>
                <a:latin typeface="Times New Roman" pitchFamily="18" charset="0"/>
              </a:rPr>
              <a:t>của</a:t>
            </a:r>
            <a:r>
              <a:rPr lang="en-US" sz="2400" b="1" dirty="0" smtClean="0">
                <a:solidFill>
                  <a:srgbClr val="FFFF00"/>
                </a:solidFill>
                <a:latin typeface="Times New Roman" pitchFamily="18" charset="0"/>
              </a:rPr>
              <a:t> electron</a:t>
            </a:r>
          </a:p>
        </p:txBody>
      </p:sp>
      <p:sp>
        <p:nvSpPr>
          <p:cNvPr id="2" name="Rectangle 1"/>
          <p:cNvSpPr/>
          <p:nvPr/>
        </p:nvSpPr>
        <p:spPr>
          <a:xfrm>
            <a:off x="0" y="609600"/>
            <a:ext cx="9144000" cy="1569660"/>
          </a:xfrm>
          <a:prstGeom prst="rect">
            <a:avLst/>
          </a:prstGeom>
        </p:spPr>
        <p:txBody>
          <a:bodyPr wrap="square">
            <a:spAutoFit/>
          </a:bodyPr>
          <a:lstStyle/>
          <a:p>
            <a:r>
              <a:rPr lang="en-US" sz="2400" i="1" dirty="0" err="1">
                <a:solidFill>
                  <a:srgbClr val="FF0000"/>
                </a:solidFill>
                <a:latin typeface="Times New Roman" pitchFamily="18" charset="0"/>
              </a:rPr>
              <a:t>Khi</a:t>
            </a:r>
            <a:r>
              <a:rPr lang="en-US" sz="2400" i="1" dirty="0">
                <a:solidFill>
                  <a:srgbClr val="FF0000"/>
                </a:solidFill>
                <a:latin typeface="Times New Roman" pitchFamily="18" charset="0"/>
              </a:rPr>
              <a:t> e </a:t>
            </a:r>
            <a:r>
              <a:rPr lang="en-US" sz="2400" i="1" dirty="0" err="1">
                <a:solidFill>
                  <a:srgbClr val="FF0000"/>
                </a:solidFill>
                <a:latin typeface="Times New Roman" pitchFamily="18" charset="0"/>
              </a:rPr>
              <a:t>chuyển</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động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quanh</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hạt</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nhân</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có</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mômen</a:t>
            </a:r>
            <a:r>
              <a:rPr lang="en-US" sz="2400" i="1" dirty="0">
                <a:solidFill>
                  <a:srgbClr val="FF0000"/>
                </a:solidFill>
                <a:latin typeface="Times New Roman" pitchFamily="18" charset="0"/>
              </a:rPr>
              <a:t> </a:t>
            </a:r>
            <a:r>
              <a:rPr lang="en-US" sz="2400" i="1" dirty="0" err="1" smtClean="0">
                <a:solidFill>
                  <a:srgbClr val="FF0000"/>
                </a:solidFill>
                <a:latin typeface="Times New Roman" pitchFamily="18" charset="0"/>
              </a:rPr>
              <a:t>từ</a:t>
            </a:r>
            <a:r>
              <a:rPr lang="en-US" sz="2400" i="1" dirty="0">
                <a:solidFill>
                  <a:srgbClr val="FF0000"/>
                </a:solidFill>
                <a:latin typeface="Times New Roman" pitchFamily="18" charset="0"/>
              </a:rPr>
              <a:t> orbital, </a:t>
            </a:r>
            <a:r>
              <a:rPr lang="en-US" sz="2400" i="1" dirty="0" err="1" smtClean="0">
                <a:solidFill>
                  <a:srgbClr val="FF0000"/>
                </a:solidFill>
                <a:latin typeface="Times New Roman" pitchFamily="18" charset="0"/>
              </a:rPr>
              <a:t>mômen</a:t>
            </a:r>
            <a:r>
              <a:rPr lang="en-US" sz="2400" i="1" dirty="0" smtClean="0">
                <a:solidFill>
                  <a:srgbClr val="FF0000"/>
                </a:solidFill>
                <a:latin typeface="Times New Roman" pitchFamily="18" charset="0"/>
              </a:rPr>
              <a:t> </a:t>
            </a:r>
            <a:r>
              <a:rPr lang="en-US" sz="2400" i="1" dirty="0" err="1">
                <a:solidFill>
                  <a:srgbClr val="FF0000"/>
                </a:solidFill>
                <a:latin typeface="Times New Roman" pitchFamily="18" charset="0"/>
              </a:rPr>
              <a:t>từ</a:t>
            </a:r>
            <a:r>
              <a:rPr lang="en-US" sz="2400" i="1" dirty="0">
                <a:solidFill>
                  <a:srgbClr val="FF0000"/>
                </a:solidFill>
                <a:latin typeface="Times New Roman" pitchFamily="18" charset="0"/>
              </a:rPr>
              <a:t> spin </a:t>
            </a:r>
            <a:r>
              <a:rPr lang="en-US" sz="2400" i="1" dirty="0" err="1">
                <a:solidFill>
                  <a:srgbClr val="FF0000"/>
                </a:solidFill>
                <a:latin typeface="Times New Roman" pitchFamily="18" charset="0"/>
              </a:rPr>
              <a:t>của</a:t>
            </a:r>
            <a:r>
              <a:rPr lang="en-US" sz="2400" i="1" dirty="0">
                <a:solidFill>
                  <a:srgbClr val="FF0000"/>
                </a:solidFill>
                <a:latin typeface="Times New Roman" pitchFamily="18" charset="0"/>
              </a:rPr>
              <a:t> e </a:t>
            </a:r>
            <a:r>
              <a:rPr lang="en-US" sz="2400" i="1" dirty="0" err="1">
                <a:solidFill>
                  <a:srgbClr val="FF0000"/>
                </a:solidFill>
                <a:latin typeface="Times New Roman" pitchFamily="18" charset="0"/>
              </a:rPr>
              <a:t>tương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tác</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với</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mômen</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từ</a:t>
            </a:r>
            <a:r>
              <a:rPr lang="en-US" sz="2400" i="1" dirty="0">
                <a:solidFill>
                  <a:srgbClr val="FF0000"/>
                </a:solidFill>
                <a:latin typeface="Times New Roman" pitchFamily="18" charset="0"/>
              </a:rPr>
              <a:t> orbital</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tương</a:t>
            </a:r>
            <a:r>
              <a:rPr lang="en-US" sz="2400" i="1" dirty="0" smtClean="0">
                <a:solidFill>
                  <a:srgbClr val="FF0000"/>
                </a:solidFill>
                <a:latin typeface="Times New Roman" pitchFamily="18" charset="0"/>
              </a:rPr>
              <a:t> </a:t>
            </a:r>
            <a:r>
              <a:rPr lang="en-US" sz="2400" i="1" dirty="0" err="1">
                <a:solidFill>
                  <a:srgbClr val="FF0000"/>
                </a:solidFill>
                <a:latin typeface="Times New Roman" pitchFamily="18" charset="0"/>
              </a:rPr>
              <a:t>tác</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này</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gọi</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là</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tương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tác</a:t>
            </a:r>
            <a:r>
              <a:rPr lang="en-US" sz="2400" i="1" dirty="0">
                <a:solidFill>
                  <a:srgbClr val="FF0000"/>
                </a:solidFill>
                <a:latin typeface="Times New Roman" pitchFamily="18" charset="0"/>
              </a:rPr>
              <a:t> spin – </a:t>
            </a:r>
            <a:r>
              <a:rPr lang="en-US" sz="2400" i="1" dirty="0" err="1">
                <a:solidFill>
                  <a:srgbClr val="FF0000"/>
                </a:solidFill>
                <a:latin typeface="Times New Roman" pitchFamily="18" charset="0"/>
              </a:rPr>
              <a:t>quỹ</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đạo</a:t>
            </a:r>
            <a:r>
              <a:rPr lang="en-US" sz="2400" i="1" dirty="0">
                <a:solidFill>
                  <a:srgbClr val="FF0000"/>
                </a:solidFill>
                <a:latin typeface="Times New Roman" pitchFamily="18" charset="0"/>
              </a:rPr>
              <a:t> , do </a:t>
            </a:r>
            <a:r>
              <a:rPr lang="en-US" sz="2400" i="1" dirty="0" err="1">
                <a:solidFill>
                  <a:srgbClr val="FF0000"/>
                </a:solidFill>
                <a:latin typeface="Times New Roman" pitchFamily="18" charset="0"/>
              </a:rPr>
              <a:t>đó</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có</a:t>
            </a:r>
            <a:r>
              <a:rPr lang="en-US" sz="2400" i="1" dirty="0">
                <a:solidFill>
                  <a:srgbClr val="FF0000"/>
                </a:solidFill>
                <a:latin typeface="Times New Roman" pitchFamily="18" charset="0"/>
              </a:rPr>
              <a:t> </a:t>
            </a:r>
            <a:r>
              <a:rPr lang="en-US" sz="2400" i="1" dirty="0" err="1" smtClean="0">
                <a:solidFill>
                  <a:srgbClr val="FF0000"/>
                </a:solidFill>
                <a:latin typeface="Times New Roman" pitchFamily="18" charset="0"/>
              </a:rPr>
              <a:t>thêm</a:t>
            </a:r>
            <a:r>
              <a:rPr lang="en-US" sz="2400" i="1" dirty="0" smtClean="0">
                <a:solidFill>
                  <a:srgbClr val="FF0000"/>
                </a:solidFill>
                <a:latin typeface="Times New Roman" pitchFamily="18" charset="0"/>
              </a:rPr>
              <a:t> </a:t>
            </a:r>
            <a:r>
              <a:rPr lang="en-US" sz="2400" i="1" dirty="0" err="1">
                <a:solidFill>
                  <a:srgbClr val="FF0000"/>
                </a:solidFill>
                <a:latin typeface="Times New Roman" pitchFamily="18" charset="0"/>
              </a:rPr>
              <a:t>năng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lượng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phụ</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bố</a:t>
            </a:r>
            <a:r>
              <a:rPr lang="en-US" sz="2400" i="1" dirty="0">
                <a:solidFill>
                  <a:srgbClr val="FF0000"/>
                </a:solidFill>
                <a:latin typeface="Times New Roman" pitchFamily="18" charset="0"/>
              </a:rPr>
              <a:t> sung </a:t>
            </a:r>
            <a:r>
              <a:rPr lang="en-US" sz="2400" i="1" dirty="0" err="1">
                <a:solidFill>
                  <a:srgbClr val="FF0000"/>
                </a:solidFill>
                <a:latin typeface="Times New Roman" pitchFamily="18" charset="0"/>
              </a:rPr>
              <a:t>vào</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biểu</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thức</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năng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lượng</a:t>
            </a:r>
            <a:r>
              <a:rPr lang="en-US" sz="2400" i="1" dirty="0">
                <a:solidFill>
                  <a:srgbClr val="FF0000"/>
                </a:solidFill>
                <a:latin typeface="Times New Roman" pitchFamily="18" charset="0"/>
              </a:rPr>
              <a:t> </a:t>
            </a:r>
            <a:r>
              <a:rPr lang="en-US" sz="2400" i="1" dirty="0" err="1" smtClean="0">
                <a:solidFill>
                  <a:srgbClr val="FF0000"/>
                </a:solidFill>
                <a:latin typeface="Times New Roman" pitchFamily="18" charset="0"/>
              </a:rPr>
              <a:t>của</a:t>
            </a:r>
            <a:r>
              <a:rPr lang="en-US" sz="2400" i="1" dirty="0" smtClean="0">
                <a:solidFill>
                  <a:srgbClr val="FF0000"/>
                </a:solidFill>
                <a:latin typeface="Times New Roman" pitchFamily="18" charset="0"/>
              </a:rPr>
              <a:t> </a:t>
            </a:r>
            <a:r>
              <a:rPr lang="en-US" sz="2400" i="1" dirty="0">
                <a:solidFill>
                  <a:srgbClr val="FF0000"/>
                </a:solidFill>
                <a:latin typeface="Times New Roman" pitchFamily="18" charset="0"/>
              </a:rPr>
              <a:t>e. </a:t>
            </a:r>
            <a:r>
              <a:rPr lang="en-US" sz="2400" i="1" dirty="0" err="1">
                <a:solidFill>
                  <a:srgbClr val="FF0000"/>
                </a:solidFill>
                <a:latin typeface="Times New Roman" pitchFamily="18" charset="0"/>
              </a:rPr>
              <a:t>Năng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lượng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của</a:t>
            </a:r>
            <a:r>
              <a:rPr lang="en-US" sz="2400" i="1" dirty="0">
                <a:solidFill>
                  <a:srgbClr val="FF0000"/>
                </a:solidFill>
                <a:latin typeface="Times New Roman" pitchFamily="18" charset="0"/>
              </a:rPr>
              <a:t> e </a:t>
            </a:r>
            <a:r>
              <a:rPr lang="en-US" sz="2400" i="1" dirty="0" err="1">
                <a:solidFill>
                  <a:srgbClr val="FF0000"/>
                </a:solidFill>
                <a:latin typeface="Times New Roman" pitchFamily="18" charset="0"/>
              </a:rPr>
              <a:t>phụ</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thuộc</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vào</a:t>
            </a:r>
            <a:r>
              <a:rPr lang="en-US" sz="2400" i="1" dirty="0">
                <a:solidFill>
                  <a:srgbClr val="FF0000"/>
                </a:solidFill>
                <a:latin typeface="Times New Roman" pitchFamily="18" charset="0"/>
              </a:rPr>
              <a:t> 3 </a:t>
            </a:r>
            <a:r>
              <a:rPr lang="en-US" sz="2400" i="1" dirty="0" err="1">
                <a:solidFill>
                  <a:srgbClr val="FF0000"/>
                </a:solidFill>
                <a:latin typeface="Times New Roman" pitchFamily="18" charset="0"/>
              </a:rPr>
              <a:t>số</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lượng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tử</a:t>
            </a:r>
            <a:r>
              <a:rPr lang="en-US" sz="2400" i="1" dirty="0">
                <a:solidFill>
                  <a:srgbClr val="FF0000"/>
                </a:solidFill>
                <a:latin typeface="Times New Roman" pitchFamily="18" charset="0"/>
              </a:rPr>
              <a:t> n,</a:t>
            </a:r>
            <a:r>
              <a:rPr lang="en-US" sz="2400" i="1" dirty="0">
                <a:solidFill>
                  <a:srgbClr val="FF0000"/>
                </a:solidFill>
                <a:latin typeface="Times New Roman" pitchFamily="18" charset="0"/>
                <a:cs typeface="Times New Roman" pitchFamily="18" charset="0"/>
              </a:rPr>
              <a:t>ℓ, </a:t>
            </a:r>
            <a:r>
              <a:rPr lang="en-US" sz="2400" i="1" dirty="0" smtClean="0">
                <a:solidFill>
                  <a:srgbClr val="FF0000"/>
                </a:solidFill>
                <a:latin typeface="Times New Roman" pitchFamily="18" charset="0"/>
                <a:cs typeface="Times New Roman" pitchFamily="18" charset="0"/>
              </a:rPr>
              <a:t>j</a:t>
            </a:r>
            <a:endParaRPr lang="en-US" sz="2400" i="1" dirty="0">
              <a:solidFill>
                <a:srgbClr val="FF0000"/>
              </a:solidFill>
              <a:latin typeface="Times New Roman" pitchFamily="18" charset="0"/>
            </a:endParaRPr>
          </a:p>
        </p:txBody>
      </p:sp>
      <p:sp>
        <p:nvSpPr>
          <p:cNvPr id="3" name="Rectangle 2"/>
          <p:cNvSpPr/>
          <p:nvPr/>
        </p:nvSpPr>
        <p:spPr>
          <a:xfrm>
            <a:off x="76200" y="2209800"/>
            <a:ext cx="6025053" cy="461665"/>
          </a:xfrm>
          <a:prstGeom prst="rect">
            <a:avLst/>
          </a:prstGeom>
        </p:spPr>
        <p:txBody>
          <a:bodyPr wrap="square">
            <a:spAutoFit/>
          </a:bodyPr>
          <a:lstStyle/>
          <a:p>
            <a:r>
              <a:rPr lang="en-US" sz="2400" dirty="0" err="1">
                <a:latin typeface="Times New Roman" pitchFamily="18" charset="0"/>
              </a:rPr>
              <a:t>Kí</a:t>
            </a:r>
            <a:r>
              <a:rPr lang="en-US" sz="2400" dirty="0">
                <a:latin typeface="Times New Roman" pitchFamily="18" charset="0"/>
              </a:rPr>
              <a:t> </a:t>
            </a:r>
            <a:r>
              <a:rPr lang="en-US" sz="2400" dirty="0" err="1">
                <a:latin typeface="Times New Roman" pitchFamily="18" charset="0"/>
              </a:rPr>
              <a:t>hiệu</a:t>
            </a:r>
            <a:r>
              <a:rPr lang="en-US" sz="2400" dirty="0">
                <a:latin typeface="Times New Roman" pitchFamily="18" charset="0"/>
              </a:rPr>
              <a:t> </a:t>
            </a:r>
            <a:r>
              <a:rPr lang="en-US" sz="2400" dirty="0" err="1">
                <a:latin typeface="Times New Roman" pitchFamily="18" charset="0"/>
              </a:rPr>
              <a:t>trạng</a:t>
            </a:r>
            <a:r>
              <a:rPr lang="en-US" sz="2400" dirty="0">
                <a:latin typeface="Times New Roman" pitchFamily="18" charset="0"/>
              </a:rPr>
              <a:t> </a:t>
            </a:r>
            <a:r>
              <a:rPr lang="en-US" sz="2400" dirty="0" err="1">
                <a:latin typeface="Times New Roman" pitchFamily="18" charset="0"/>
              </a:rPr>
              <a:t>thái</a:t>
            </a:r>
            <a:r>
              <a:rPr lang="en-US" sz="2400" dirty="0">
                <a:latin typeface="Times New Roman" pitchFamily="18" charset="0"/>
              </a:rPr>
              <a:t> </a:t>
            </a:r>
            <a:r>
              <a:rPr lang="en-US" sz="2400" dirty="0" err="1">
                <a:latin typeface="Times New Roman" pitchFamily="18" charset="0"/>
              </a:rPr>
              <a:t>năng</a:t>
            </a:r>
            <a:r>
              <a:rPr lang="en-US" sz="2400" dirty="0">
                <a:latin typeface="Times New Roman" pitchFamily="18" charset="0"/>
              </a:rPr>
              <a:t> </a:t>
            </a:r>
            <a:r>
              <a:rPr lang="en-US" sz="2400" dirty="0" err="1">
                <a:latin typeface="Times New Roman" pitchFamily="18" charset="0"/>
              </a:rPr>
              <a:t>lượng</a:t>
            </a:r>
            <a:r>
              <a:rPr lang="en-US" sz="2400" dirty="0">
                <a:latin typeface="Times New Roman" pitchFamily="18" charset="0"/>
              </a:rPr>
              <a:t> </a:t>
            </a:r>
            <a:r>
              <a:rPr lang="en-US" sz="2400" dirty="0" err="1">
                <a:latin typeface="Times New Roman" pitchFamily="18" charset="0"/>
              </a:rPr>
              <a:t>của</a:t>
            </a:r>
            <a:r>
              <a:rPr lang="en-US" sz="2400" dirty="0">
                <a:latin typeface="Times New Roman" pitchFamily="18" charset="0"/>
              </a:rPr>
              <a:t> e:</a:t>
            </a:r>
          </a:p>
        </p:txBody>
      </p:sp>
      <p:graphicFrame>
        <p:nvGraphicFramePr>
          <p:cNvPr id="5" name="Object 4"/>
          <p:cNvGraphicFramePr>
            <a:graphicFrameLocks noChangeAspect="1"/>
          </p:cNvGraphicFramePr>
          <p:nvPr>
            <p:extLst>
              <p:ext uri="{D42A27DB-BD31-4B8C-83A1-F6EECF244321}">
                <p14:modId xmlns:p14="http://schemas.microsoft.com/office/powerpoint/2010/main" val="1713503244"/>
              </p:ext>
            </p:extLst>
          </p:nvPr>
        </p:nvGraphicFramePr>
        <p:xfrm>
          <a:off x="4648200" y="2209800"/>
          <a:ext cx="685800" cy="500063"/>
        </p:xfrm>
        <a:graphic>
          <a:graphicData uri="http://schemas.openxmlformats.org/presentationml/2006/ole">
            <mc:AlternateContent xmlns:mc="http://schemas.openxmlformats.org/markup-compatibility/2006">
              <mc:Choice xmlns:v="urn:schemas-microsoft-com:vml" Requires="v">
                <p:oleObj spid="_x0000_s14430" name="Equation" r:id="rId3" imgW="355320" imgH="253800" progId="Equation.3">
                  <p:embed/>
                </p:oleObj>
              </mc:Choice>
              <mc:Fallback>
                <p:oleObj name="Equation" r:id="rId3" imgW="355320" imgH="253800" progId="Equation.3">
                  <p:embed/>
                  <p:pic>
                    <p:nvPicPr>
                      <p:cNvPr id="0" name="Object 4"/>
                      <p:cNvPicPr>
                        <a:picLocks noChangeAspect="1" noChangeArrowheads="1"/>
                      </p:cNvPicPr>
                      <p:nvPr/>
                    </p:nvPicPr>
                    <p:blipFill>
                      <a:blip r:embed="rId4"/>
                      <a:srcRect/>
                      <a:stretch>
                        <a:fillRect/>
                      </a:stretch>
                    </p:blipFill>
                    <p:spPr bwMode="auto">
                      <a:xfrm>
                        <a:off x="4648200" y="2209800"/>
                        <a:ext cx="685800" cy="500063"/>
                      </a:xfrm>
                      <a:prstGeom prst="rect">
                        <a:avLst/>
                      </a:prstGeom>
                      <a:noFill/>
                      <a:ln>
                        <a:noFill/>
                      </a:ln>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111039214"/>
              </p:ext>
            </p:extLst>
          </p:nvPr>
        </p:nvGraphicFramePr>
        <p:xfrm>
          <a:off x="304800" y="2743200"/>
          <a:ext cx="8686800" cy="4283075"/>
        </p:xfrm>
        <a:graphic>
          <a:graphicData uri="http://schemas.openxmlformats.org/presentationml/2006/ole">
            <mc:AlternateContent xmlns:mc="http://schemas.openxmlformats.org/markup-compatibility/2006">
              <mc:Choice xmlns:v="urn:schemas-microsoft-com:vml" Requires="v">
                <p:oleObj spid="_x0000_s14431" name="Document" r:id="rId5" imgW="5663417" imgH="2791476" progId="Word.Document.8">
                  <p:embed/>
                </p:oleObj>
              </mc:Choice>
              <mc:Fallback>
                <p:oleObj name="Document" r:id="rId5" imgW="5663417" imgH="2791476" progId="Word.Document.8">
                  <p:embed/>
                  <p:pic>
                    <p:nvPicPr>
                      <p:cNvPr id="0" name="Object 7"/>
                      <p:cNvPicPr>
                        <a:picLocks noChangeAspect="1" noChangeArrowheads="1"/>
                      </p:cNvPicPr>
                      <p:nvPr/>
                    </p:nvPicPr>
                    <p:blipFill>
                      <a:blip r:embed="rId6"/>
                      <a:srcRect/>
                      <a:stretch>
                        <a:fillRect/>
                      </a:stretch>
                    </p:blipFill>
                    <p:spPr bwMode="auto">
                      <a:xfrm>
                        <a:off x="304800" y="2743200"/>
                        <a:ext cx="8686800" cy="428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611870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11200" indent="-711200" algn="ctr"/>
            <a:r>
              <a:rPr lang="en-US" sz="2400" b="1" dirty="0" smtClean="0">
                <a:solidFill>
                  <a:srgbClr val="FFFF00"/>
                </a:solidFill>
                <a:latin typeface="Times New Roman" pitchFamily="18" charset="0"/>
              </a:rPr>
              <a:t>§1. Spin </a:t>
            </a:r>
            <a:r>
              <a:rPr lang="en-US" sz="2400" b="1" dirty="0" err="1" smtClean="0">
                <a:solidFill>
                  <a:srgbClr val="FFFF00"/>
                </a:solidFill>
                <a:latin typeface="Times New Roman" pitchFamily="18" charset="0"/>
              </a:rPr>
              <a:t>của</a:t>
            </a:r>
            <a:r>
              <a:rPr lang="en-US" sz="2400" b="1" dirty="0" smtClean="0">
                <a:solidFill>
                  <a:srgbClr val="FFFF00"/>
                </a:solidFill>
                <a:latin typeface="Times New Roman" pitchFamily="18" charset="0"/>
              </a:rPr>
              <a:t> electron</a:t>
            </a:r>
          </a:p>
        </p:txBody>
      </p:sp>
      <p:sp>
        <p:nvSpPr>
          <p:cNvPr id="2" name="Rectangle 1"/>
          <p:cNvSpPr/>
          <p:nvPr/>
        </p:nvSpPr>
        <p:spPr>
          <a:xfrm>
            <a:off x="76200" y="609600"/>
            <a:ext cx="6143046" cy="461665"/>
          </a:xfrm>
          <a:prstGeom prst="rect">
            <a:avLst/>
          </a:prstGeom>
        </p:spPr>
        <p:txBody>
          <a:bodyPr wrap="square">
            <a:spAutoFit/>
          </a:bodyPr>
          <a:lstStyle/>
          <a:p>
            <a:r>
              <a:rPr lang="en-US" sz="2400" b="1" dirty="0">
                <a:solidFill>
                  <a:schemeClr val="hlink"/>
                </a:solidFill>
                <a:latin typeface="Times New Roman" pitchFamily="18" charset="0"/>
              </a:rPr>
              <a:t>III. </a:t>
            </a:r>
            <a:r>
              <a:rPr lang="en-US" sz="2400" b="1" dirty="0" err="1">
                <a:solidFill>
                  <a:schemeClr val="hlink"/>
                </a:solidFill>
                <a:latin typeface="Times New Roman" pitchFamily="18" charset="0"/>
              </a:rPr>
              <a:t>Cấu</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tạo</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bội</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của</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quang</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phổ</a:t>
            </a:r>
            <a:r>
              <a:rPr lang="en-US" sz="2400" b="1" dirty="0">
                <a:solidFill>
                  <a:schemeClr val="hlink"/>
                </a:solidFill>
                <a:latin typeface="Times New Roman" pitchFamily="18" charset="0"/>
              </a:rPr>
              <a:t>:</a:t>
            </a:r>
          </a:p>
        </p:txBody>
      </p:sp>
      <p:sp>
        <p:nvSpPr>
          <p:cNvPr id="3" name="Rectangle 2"/>
          <p:cNvSpPr/>
          <p:nvPr/>
        </p:nvSpPr>
        <p:spPr>
          <a:xfrm>
            <a:off x="76200" y="1071265"/>
            <a:ext cx="8915400" cy="830997"/>
          </a:xfrm>
          <a:prstGeom prst="rect">
            <a:avLst/>
          </a:prstGeom>
        </p:spPr>
        <p:txBody>
          <a:bodyPr wrap="square">
            <a:spAutoFit/>
          </a:bodyPr>
          <a:lstStyle/>
          <a:p>
            <a:r>
              <a:rPr lang="en-US" sz="2400" dirty="0" err="1">
                <a:latin typeface="Times New Roman" pitchFamily="18" charset="0"/>
              </a:rPr>
              <a:t>Khi</a:t>
            </a:r>
            <a:r>
              <a:rPr lang="en-US" sz="2400" dirty="0">
                <a:latin typeface="Times New Roman" pitchFamily="18" charset="0"/>
              </a:rPr>
              <a:t> </a:t>
            </a:r>
            <a:r>
              <a:rPr lang="en-US" sz="2400" dirty="0" err="1" smtClean="0">
                <a:latin typeface="Times New Roman" pitchFamily="18" charset="0"/>
              </a:rPr>
              <a:t>elecron</a:t>
            </a:r>
            <a:r>
              <a:rPr lang="en-US" sz="2400" dirty="0" smtClean="0">
                <a:latin typeface="Times New Roman" pitchFamily="18" charset="0"/>
              </a:rPr>
              <a:t> </a:t>
            </a:r>
            <a:r>
              <a:rPr lang="en-US" sz="2400" dirty="0" err="1">
                <a:latin typeface="Times New Roman" pitchFamily="18" charset="0"/>
              </a:rPr>
              <a:t>chuyển</a:t>
            </a:r>
            <a:r>
              <a:rPr lang="en-US" sz="2400" dirty="0">
                <a:latin typeface="Times New Roman" pitchFamily="18" charset="0"/>
              </a:rPr>
              <a:t> </a:t>
            </a:r>
            <a:r>
              <a:rPr lang="en-US" sz="2400" dirty="0" err="1">
                <a:latin typeface="Times New Roman" pitchFamily="18" charset="0"/>
              </a:rPr>
              <a:t>từ</a:t>
            </a:r>
            <a:r>
              <a:rPr lang="en-US" sz="2400" dirty="0">
                <a:latin typeface="Times New Roman" pitchFamily="18" charset="0"/>
              </a:rPr>
              <a:t> </a:t>
            </a:r>
            <a:r>
              <a:rPr lang="en-US" sz="2400" dirty="0" err="1">
                <a:latin typeface="Times New Roman" pitchFamily="18" charset="0"/>
              </a:rPr>
              <a:t>mức</a:t>
            </a:r>
            <a:r>
              <a:rPr lang="en-US" sz="2400" dirty="0">
                <a:latin typeface="Times New Roman" pitchFamily="18" charset="0"/>
              </a:rPr>
              <a:t> </a:t>
            </a:r>
            <a:r>
              <a:rPr lang="en-US" sz="2400" dirty="0" err="1">
                <a:latin typeface="Times New Roman" pitchFamily="18" charset="0"/>
              </a:rPr>
              <a:t>năng</a:t>
            </a:r>
            <a:r>
              <a:rPr lang="en-US" sz="2400" dirty="0">
                <a:latin typeface="Times New Roman" pitchFamily="18" charset="0"/>
              </a:rPr>
              <a:t> </a:t>
            </a:r>
            <a:r>
              <a:rPr lang="en-US" sz="2400" dirty="0" err="1">
                <a:latin typeface="Times New Roman" pitchFamily="18" charset="0"/>
              </a:rPr>
              <a:t>lượng</a:t>
            </a:r>
            <a:r>
              <a:rPr lang="en-US" sz="2400" dirty="0">
                <a:latin typeface="Times New Roman" pitchFamily="18" charset="0"/>
              </a:rPr>
              <a:t> </a:t>
            </a:r>
            <a:r>
              <a:rPr lang="en-US" sz="2400" dirty="0" err="1">
                <a:latin typeface="Times New Roman" pitchFamily="18" charset="0"/>
              </a:rPr>
              <a:t>cao</a:t>
            </a:r>
            <a:r>
              <a:rPr lang="en-US" sz="2400" dirty="0">
                <a:latin typeface="Times New Roman" pitchFamily="18" charset="0"/>
              </a:rPr>
              <a:t> sang </a:t>
            </a:r>
            <a:r>
              <a:rPr lang="en-US" sz="2400" dirty="0" err="1">
                <a:latin typeface="Times New Roman" pitchFamily="18" charset="0"/>
              </a:rPr>
              <a:t>mức</a:t>
            </a:r>
            <a:r>
              <a:rPr lang="en-US" sz="2400" dirty="0">
                <a:latin typeface="Times New Roman" pitchFamily="18" charset="0"/>
              </a:rPr>
              <a:t> </a:t>
            </a:r>
            <a:r>
              <a:rPr lang="en-US" sz="2400" dirty="0" err="1">
                <a:latin typeface="Times New Roman" pitchFamily="18" charset="0"/>
              </a:rPr>
              <a:t>năng</a:t>
            </a:r>
            <a:r>
              <a:rPr lang="en-US" sz="2400" dirty="0">
                <a:latin typeface="Times New Roman" pitchFamily="18" charset="0"/>
              </a:rPr>
              <a:t> </a:t>
            </a:r>
            <a:r>
              <a:rPr lang="en-US" sz="2400" dirty="0" err="1" smtClean="0">
                <a:latin typeface="Times New Roman" pitchFamily="18" charset="0"/>
              </a:rPr>
              <a:t>lượng</a:t>
            </a:r>
            <a:r>
              <a:rPr lang="en-US" sz="2400" dirty="0" smtClean="0">
                <a:latin typeface="Times New Roman" pitchFamily="18" charset="0"/>
              </a:rPr>
              <a:t> </a:t>
            </a:r>
            <a:r>
              <a:rPr lang="en-US" sz="2400" dirty="0" err="1">
                <a:latin typeface="Times New Roman" pitchFamily="18" charset="0"/>
              </a:rPr>
              <a:t>thấp</a:t>
            </a:r>
            <a:r>
              <a:rPr lang="en-US" sz="2400" dirty="0">
                <a:latin typeface="Times New Roman" pitchFamily="18" charset="0"/>
              </a:rPr>
              <a:t> </a:t>
            </a:r>
            <a:r>
              <a:rPr lang="en-US" sz="2400" dirty="0" err="1">
                <a:latin typeface="Times New Roman" pitchFamily="18" charset="0"/>
              </a:rPr>
              <a:t>hơn</a:t>
            </a:r>
            <a:r>
              <a:rPr lang="en-US" sz="2400" dirty="0">
                <a:latin typeface="Times New Roman" pitchFamily="18" charset="0"/>
              </a:rPr>
              <a:t> </a:t>
            </a:r>
            <a:r>
              <a:rPr lang="en-US" sz="2400" dirty="0" err="1">
                <a:latin typeface="Times New Roman" pitchFamily="18" charset="0"/>
              </a:rPr>
              <a:t>còn</a:t>
            </a:r>
            <a:r>
              <a:rPr lang="en-US" sz="2400" dirty="0">
                <a:latin typeface="Times New Roman" pitchFamily="18" charset="0"/>
              </a:rPr>
              <a:t> </a:t>
            </a:r>
            <a:r>
              <a:rPr lang="en-US" sz="2400" dirty="0" err="1">
                <a:latin typeface="Times New Roman" pitchFamily="18" charset="0"/>
              </a:rPr>
              <a:t>phải</a:t>
            </a:r>
            <a:r>
              <a:rPr lang="en-US" sz="2400" dirty="0">
                <a:latin typeface="Times New Roman" pitchFamily="18" charset="0"/>
              </a:rPr>
              <a:t> </a:t>
            </a:r>
            <a:r>
              <a:rPr lang="en-US" sz="2400" dirty="0" err="1">
                <a:latin typeface="Times New Roman" pitchFamily="18" charset="0"/>
              </a:rPr>
              <a:t>tuân</a:t>
            </a:r>
            <a:r>
              <a:rPr lang="en-US" sz="2400" dirty="0">
                <a:latin typeface="Times New Roman" pitchFamily="18" charset="0"/>
              </a:rPr>
              <a:t> </a:t>
            </a:r>
            <a:r>
              <a:rPr lang="en-US" sz="2400" dirty="0" err="1">
                <a:latin typeface="Times New Roman" pitchFamily="18" charset="0"/>
              </a:rPr>
              <a:t>theo</a:t>
            </a:r>
            <a:r>
              <a:rPr lang="en-US" sz="2400" dirty="0">
                <a:latin typeface="Times New Roman" pitchFamily="18" charset="0"/>
              </a:rPr>
              <a:t> </a:t>
            </a:r>
            <a:r>
              <a:rPr lang="en-US" sz="2400" dirty="0" err="1">
                <a:latin typeface="Times New Roman" pitchFamily="18" charset="0"/>
              </a:rPr>
              <a:t>quy</a:t>
            </a:r>
            <a:r>
              <a:rPr lang="en-US" sz="2400" dirty="0">
                <a:latin typeface="Times New Roman" pitchFamily="18" charset="0"/>
              </a:rPr>
              <a:t> </a:t>
            </a:r>
            <a:r>
              <a:rPr lang="en-US" sz="2400" dirty="0" err="1">
                <a:latin typeface="Times New Roman" pitchFamily="18" charset="0"/>
              </a:rPr>
              <a:t>tắc</a:t>
            </a:r>
            <a:r>
              <a:rPr lang="en-US" sz="2400" dirty="0">
                <a:latin typeface="Times New Roman" pitchFamily="18" charset="0"/>
              </a:rPr>
              <a:t> </a:t>
            </a:r>
            <a:r>
              <a:rPr lang="en-US" sz="2400" dirty="0" err="1">
                <a:latin typeface="Times New Roman" pitchFamily="18" charset="0"/>
              </a:rPr>
              <a:t>lựa</a:t>
            </a:r>
            <a:r>
              <a:rPr lang="en-US" sz="2400" dirty="0">
                <a:latin typeface="Times New Roman" pitchFamily="18" charset="0"/>
              </a:rPr>
              <a:t> </a:t>
            </a:r>
            <a:r>
              <a:rPr lang="en-US" sz="2400" dirty="0" err="1">
                <a:latin typeface="Times New Roman" pitchFamily="18" charset="0"/>
              </a:rPr>
              <a:t>chọn</a:t>
            </a:r>
            <a:r>
              <a:rPr lang="en-US" sz="2400" dirty="0">
                <a:latin typeface="Times New Roman" pitchFamily="18" charset="0"/>
              </a:rPr>
              <a:t>:</a:t>
            </a:r>
          </a:p>
        </p:txBody>
      </p:sp>
      <p:sp>
        <p:nvSpPr>
          <p:cNvPr id="5" name="Rectangle 4"/>
          <p:cNvSpPr/>
          <p:nvPr/>
        </p:nvSpPr>
        <p:spPr>
          <a:xfrm>
            <a:off x="3505200" y="2057400"/>
            <a:ext cx="1500732" cy="461665"/>
          </a:xfrm>
          <a:prstGeom prst="rect">
            <a:avLst/>
          </a:prstGeom>
        </p:spPr>
        <p:txBody>
          <a:bodyPr wrap="none">
            <a:spAutoFit/>
          </a:bodyPr>
          <a:lstStyle/>
          <a:p>
            <a:r>
              <a:rPr lang="el-GR" sz="2400" dirty="0">
                <a:solidFill>
                  <a:srgbClr val="FF0000"/>
                </a:solidFill>
                <a:latin typeface="Times New Roman" pitchFamily="18" charset="0"/>
                <a:cs typeface="Times New Roman" pitchFamily="18" charset="0"/>
              </a:rPr>
              <a:t>Δ</a:t>
            </a:r>
            <a:r>
              <a:rPr lang="en-US" sz="2400" dirty="0">
                <a:solidFill>
                  <a:srgbClr val="FF0000"/>
                </a:solidFill>
                <a:latin typeface="Times New Roman" pitchFamily="18" charset="0"/>
                <a:cs typeface="Times New Roman" pitchFamily="18" charset="0"/>
              </a:rPr>
              <a:t>j = 0,  ±1</a:t>
            </a:r>
          </a:p>
        </p:txBody>
      </p:sp>
      <p:pic>
        <p:nvPicPr>
          <p:cNvPr id="6" name="Picture 4" descr="hinh 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3480594"/>
            <a:ext cx="5943600" cy="2131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1870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1" y="21921"/>
            <a:ext cx="8915399" cy="430887"/>
          </a:xfrm>
          <a:prstGeom prst="rect">
            <a:avLst/>
          </a:prstGeom>
        </p:spPr>
        <p:txBody>
          <a:bodyPr wrap="square">
            <a:spAutoFit/>
          </a:bodyPr>
          <a:lstStyle/>
          <a:p>
            <a:r>
              <a:rPr lang="en-US" sz="2200" smtClean="0">
                <a:latin typeface="Times New Roman" pitchFamily="18" charset="0"/>
              </a:rPr>
              <a:t>Năng </a:t>
            </a:r>
            <a:r>
              <a:rPr lang="en-US" sz="2200" dirty="0" err="1" smtClean="0">
                <a:latin typeface="Times New Roman" pitchFamily="18" charset="0"/>
              </a:rPr>
              <a:t>lượng</a:t>
            </a:r>
            <a:r>
              <a:rPr lang="en-US" sz="2200" dirty="0" smtClean="0">
                <a:latin typeface="Times New Roman" pitchFamily="18" charset="0"/>
              </a:rPr>
              <a:t> </a:t>
            </a:r>
            <a:r>
              <a:rPr lang="en-US" sz="2200" dirty="0" err="1" smtClean="0">
                <a:latin typeface="Times New Roman" pitchFamily="18" charset="0"/>
              </a:rPr>
              <a:t>của</a:t>
            </a:r>
            <a:r>
              <a:rPr lang="en-US" sz="2200" dirty="0" smtClean="0">
                <a:latin typeface="Times New Roman" pitchFamily="18" charset="0"/>
              </a:rPr>
              <a:t> electron </a:t>
            </a:r>
            <a:r>
              <a:rPr lang="en-US" sz="2200" dirty="0" err="1" smtClean="0">
                <a:latin typeface="Times New Roman" pitchFamily="18" charset="0"/>
              </a:rPr>
              <a:t>trong</a:t>
            </a:r>
            <a:r>
              <a:rPr lang="en-US" sz="2200" dirty="0" smtClean="0">
                <a:latin typeface="Times New Roman" pitchFamily="18" charset="0"/>
              </a:rPr>
              <a:t> </a:t>
            </a:r>
            <a:r>
              <a:rPr lang="en-US" sz="2200" dirty="0" err="1" smtClean="0">
                <a:latin typeface="Times New Roman" pitchFamily="18" charset="0"/>
              </a:rPr>
              <a:t>nguyên</a:t>
            </a:r>
            <a:r>
              <a:rPr lang="en-US" sz="2200" dirty="0" smtClean="0">
                <a:latin typeface="Times New Roman" pitchFamily="18" charset="0"/>
              </a:rPr>
              <a:t> </a:t>
            </a:r>
            <a:r>
              <a:rPr lang="en-US" sz="2200" err="1" smtClean="0">
                <a:latin typeface="Times New Roman" pitchFamily="18" charset="0"/>
              </a:rPr>
              <a:t>tử</a:t>
            </a:r>
            <a:r>
              <a:rPr lang="en-US" sz="2200" smtClean="0">
                <a:latin typeface="Times New Roman" pitchFamily="18" charset="0"/>
              </a:rPr>
              <a:t> H:</a:t>
            </a:r>
            <a:endParaRPr lang="en-US" sz="2200" dirty="0"/>
          </a:p>
        </p:txBody>
      </p:sp>
      <p:graphicFrame>
        <p:nvGraphicFramePr>
          <p:cNvPr id="5" name="Object 4"/>
          <p:cNvGraphicFramePr>
            <a:graphicFrameLocks noChangeAspect="1"/>
          </p:cNvGraphicFramePr>
          <p:nvPr>
            <p:extLst>
              <p:ext uri="{D42A27DB-BD31-4B8C-83A1-F6EECF244321}">
                <p14:modId xmlns:p14="http://schemas.microsoft.com/office/powerpoint/2010/main" val="2000509079"/>
              </p:ext>
            </p:extLst>
          </p:nvPr>
        </p:nvGraphicFramePr>
        <p:xfrm>
          <a:off x="5470767" y="21921"/>
          <a:ext cx="1273456" cy="740079"/>
        </p:xfrm>
        <a:graphic>
          <a:graphicData uri="http://schemas.openxmlformats.org/presentationml/2006/ole">
            <mc:AlternateContent xmlns:mc="http://schemas.openxmlformats.org/markup-compatibility/2006">
              <mc:Choice xmlns:v="urn:schemas-microsoft-com:vml" Requires="v">
                <p:oleObj spid="_x0000_s20578" name="Equation" r:id="rId3" imgW="672840" imgH="393480" progId="Equation.3">
                  <p:embed/>
                </p:oleObj>
              </mc:Choice>
              <mc:Fallback>
                <p:oleObj name="Equation" r:id="rId3" imgW="672840" imgH="3934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0767" y="21921"/>
                        <a:ext cx="1273456" cy="740079"/>
                      </a:xfrm>
                      <a:prstGeom prst="rect">
                        <a:avLst/>
                      </a:prstGeom>
                      <a:noFill/>
                      <a:ln w="9525">
                        <a:noFill/>
                        <a:miter lim="800000"/>
                        <a:headEnd/>
                        <a:tailEnd/>
                      </a:ln>
                    </p:spPr>
                  </p:pic>
                </p:oleObj>
              </mc:Fallback>
            </mc:AlternateContent>
          </a:graphicData>
        </a:graphic>
      </p:graphicFrame>
      <p:sp>
        <p:nvSpPr>
          <p:cNvPr id="6" name="Rectangle 5"/>
          <p:cNvSpPr/>
          <p:nvPr/>
        </p:nvSpPr>
        <p:spPr>
          <a:xfrm>
            <a:off x="152401" y="905470"/>
            <a:ext cx="6629400" cy="461665"/>
          </a:xfrm>
          <a:prstGeom prst="rect">
            <a:avLst/>
          </a:prstGeom>
        </p:spPr>
        <p:txBody>
          <a:bodyPr wrap="square">
            <a:spAutoFit/>
          </a:bodyPr>
          <a:lstStyle/>
          <a:p>
            <a:r>
              <a:rPr lang="en-US" sz="2200" dirty="0" err="1" smtClean="0">
                <a:latin typeface="Times New Roman" pitchFamily="18" charset="0"/>
              </a:rPr>
              <a:t>Năng</a:t>
            </a:r>
            <a:r>
              <a:rPr lang="en-US" sz="2200" dirty="0" smtClean="0">
                <a:latin typeface="Times New Roman" pitchFamily="18" charset="0"/>
              </a:rPr>
              <a:t> </a:t>
            </a:r>
            <a:r>
              <a:rPr lang="en-US" sz="2200" dirty="0" err="1" smtClean="0">
                <a:latin typeface="Times New Roman" pitchFamily="18" charset="0"/>
              </a:rPr>
              <a:t>lượng</a:t>
            </a:r>
            <a:r>
              <a:rPr lang="en-US" sz="2200" dirty="0" smtClean="0">
                <a:latin typeface="Times New Roman" pitchFamily="18" charset="0"/>
              </a:rPr>
              <a:t> </a:t>
            </a:r>
            <a:r>
              <a:rPr lang="en-US" sz="2200" dirty="0" err="1" smtClean="0">
                <a:latin typeface="Times New Roman" pitchFamily="18" charset="0"/>
              </a:rPr>
              <a:t>của</a:t>
            </a:r>
            <a:r>
              <a:rPr lang="en-US" sz="2200" dirty="0" smtClean="0">
                <a:latin typeface="Times New Roman" pitchFamily="18" charset="0"/>
              </a:rPr>
              <a:t> e </a:t>
            </a:r>
            <a:r>
              <a:rPr lang="en-US" sz="2200" dirty="0" err="1" smtClean="0">
                <a:latin typeface="Times New Roman" pitchFamily="18" charset="0"/>
              </a:rPr>
              <a:t>hóa</a:t>
            </a:r>
            <a:r>
              <a:rPr lang="en-US" sz="2200" dirty="0" smtClean="0">
                <a:latin typeface="Times New Roman" pitchFamily="18" charset="0"/>
              </a:rPr>
              <a:t> </a:t>
            </a:r>
            <a:r>
              <a:rPr lang="en-US" sz="2200" dirty="0" err="1" smtClean="0">
                <a:latin typeface="Times New Roman" pitchFamily="18" charset="0"/>
              </a:rPr>
              <a:t>trị</a:t>
            </a:r>
            <a:r>
              <a:rPr lang="en-US" sz="2200" dirty="0" smtClean="0">
                <a:latin typeface="Times New Roman" pitchFamily="18" charset="0"/>
              </a:rPr>
              <a:t> </a:t>
            </a:r>
            <a:r>
              <a:rPr lang="en-US" sz="2200" dirty="0" err="1" smtClean="0">
                <a:latin typeface="Times New Roman" pitchFamily="18" charset="0"/>
              </a:rPr>
              <a:t>đối</a:t>
            </a:r>
            <a:r>
              <a:rPr lang="en-US" sz="2200" dirty="0" smtClean="0">
                <a:latin typeface="Times New Roman" pitchFamily="18" charset="0"/>
              </a:rPr>
              <a:t> </a:t>
            </a:r>
            <a:r>
              <a:rPr lang="en-US" sz="2200" dirty="0" err="1" smtClean="0">
                <a:latin typeface="Times New Roman" pitchFamily="18" charset="0"/>
              </a:rPr>
              <a:t>với</a:t>
            </a:r>
            <a:r>
              <a:rPr lang="en-US" sz="2200" dirty="0" smtClean="0">
                <a:latin typeface="Times New Roman" pitchFamily="18" charset="0"/>
              </a:rPr>
              <a:t> </a:t>
            </a:r>
            <a:r>
              <a:rPr lang="en-US" sz="2200" dirty="0" err="1" smtClean="0">
                <a:latin typeface="Times New Roman" pitchFamily="18" charset="0"/>
              </a:rPr>
              <a:t>kim</a:t>
            </a:r>
            <a:r>
              <a:rPr lang="en-US" sz="2200" dirty="0" smtClean="0">
                <a:latin typeface="Times New Roman" pitchFamily="18" charset="0"/>
              </a:rPr>
              <a:t> </a:t>
            </a:r>
            <a:r>
              <a:rPr lang="en-US" sz="2200" dirty="0" err="1" smtClean="0">
                <a:latin typeface="Times New Roman" pitchFamily="18" charset="0"/>
              </a:rPr>
              <a:t>loại</a:t>
            </a:r>
            <a:r>
              <a:rPr lang="en-US" sz="2200" dirty="0" smtClean="0">
                <a:latin typeface="Times New Roman" pitchFamily="18" charset="0"/>
              </a:rPr>
              <a:t> </a:t>
            </a:r>
            <a:r>
              <a:rPr lang="en-US" sz="2200" dirty="0" err="1" smtClean="0">
                <a:latin typeface="Times New Roman" pitchFamily="18" charset="0"/>
              </a:rPr>
              <a:t>kiềm</a:t>
            </a:r>
            <a:r>
              <a:rPr lang="en-US" sz="2400" b="1" i="1" dirty="0" smtClean="0">
                <a:solidFill>
                  <a:schemeClr val="tx2"/>
                </a:solidFill>
                <a:latin typeface="Times New Roman" pitchFamily="18" charset="0"/>
              </a:rPr>
              <a:t>:</a:t>
            </a:r>
          </a:p>
        </p:txBody>
      </p:sp>
      <p:graphicFrame>
        <p:nvGraphicFramePr>
          <p:cNvPr id="7" name="Object 6"/>
          <p:cNvGraphicFramePr>
            <a:graphicFrameLocks noChangeAspect="1"/>
          </p:cNvGraphicFramePr>
          <p:nvPr>
            <p:extLst>
              <p:ext uri="{D42A27DB-BD31-4B8C-83A1-F6EECF244321}">
                <p14:modId xmlns:p14="http://schemas.microsoft.com/office/powerpoint/2010/main" val="1471826703"/>
              </p:ext>
            </p:extLst>
          </p:nvPr>
        </p:nvGraphicFramePr>
        <p:xfrm>
          <a:off x="5829301" y="876851"/>
          <a:ext cx="1905000" cy="793199"/>
        </p:xfrm>
        <a:graphic>
          <a:graphicData uri="http://schemas.openxmlformats.org/presentationml/2006/ole">
            <mc:AlternateContent xmlns:mc="http://schemas.openxmlformats.org/markup-compatibility/2006">
              <mc:Choice xmlns:v="urn:schemas-microsoft-com:vml" Requires="v">
                <p:oleObj spid="_x0000_s20579" name="Equation" r:id="rId5" imgW="1066680" imgH="444240" progId="Equation.3">
                  <p:embed/>
                </p:oleObj>
              </mc:Choice>
              <mc:Fallback>
                <p:oleObj name="Equation" r:id="rId5" imgW="1066680" imgH="4442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29301" y="876851"/>
                        <a:ext cx="1905000" cy="793199"/>
                      </a:xfrm>
                      <a:prstGeom prst="rect">
                        <a:avLst/>
                      </a:prstGeom>
                      <a:noFill/>
                      <a:ln w="9525">
                        <a:noFill/>
                        <a:miter lim="800000"/>
                        <a:headEnd/>
                        <a:tailEnd/>
                      </a:ln>
                    </p:spPr>
                  </p:pic>
                </p:oleObj>
              </mc:Fallback>
            </mc:AlternateContent>
          </a:graphicData>
        </a:graphic>
      </p:graphicFrame>
      <p:sp>
        <p:nvSpPr>
          <p:cNvPr id="8" name="Rectangle 7"/>
          <p:cNvSpPr/>
          <p:nvPr/>
        </p:nvSpPr>
        <p:spPr>
          <a:xfrm>
            <a:off x="124216" y="1752600"/>
            <a:ext cx="8943584" cy="769441"/>
          </a:xfrm>
          <a:prstGeom prst="rect">
            <a:avLst/>
          </a:prstGeom>
        </p:spPr>
        <p:txBody>
          <a:bodyPr wrap="square">
            <a:spAutoFit/>
          </a:bodyPr>
          <a:lstStyle/>
          <a:p>
            <a:pPr algn="just"/>
            <a:r>
              <a:rPr lang="en-US" sz="2200" dirty="0" err="1" smtClean="0">
                <a:latin typeface="Times New Roman" pitchFamily="18" charset="0"/>
              </a:rPr>
              <a:t>Khi</a:t>
            </a:r>
            <a:r>
              <a:rPr lang="en-US" sz="2200" dirty="0" smtClean="0">
                <a:latin typeface="Times New Roman" pitchFamily="18" charset="0"/>
              </a:rPr>
              <a:t> e </a:t>
            </a:r>
            <a:r>
              <a:rPr lang="en-US" sz="2200" dirty="0" err="1" smtClean="0">
                <a:latin typeface="Times New Roman" pitchFamily="18" charset="0"/>
              </a:rPr>
              <a:t>chuyển</a:t>
            </a:r>
            <a:r>
              <a:rPr lang="en-US" sz="2200" dirty="0" smtClean="0">
                <a:latin typeface="Times New Roman" pitchFamily="18" charset="0"/>
              </a:rPr>
              <a:t> </a:t>
            </a:r>
            <a:r>
              <a:rPr lang="en-US" sz="2200" dirty="0" err="1" smtClean="0">
                <a:latin typeface="Times New Roman" pitchFamily="18" charset="0"/>
              </a:rPr>
              <a:t>từ</a:t>
            </a:r>
            <a:r>
              <a:rPr lang="en-US" sz="2200" dirty="0" smtClean="0">
                <a:latin typeface="Times New Roman" pitchFamily="18" charset="0"/>
              </a:rPr>
              <a:t> </a:t>
            </a:r>
            <a:r>
              <a:rPr lang="en-US" sz="2200" dirty="0" err="1" smtClean="0">
                <a:latin typeface="Times New Roman" pitchFamily="18" charset="0"/>
              </a:rPr>
              <a:t>trạng</a:t>
            </a:r>
            <a:r>
              <a:rPr lang="en-US" sz="2200" dirty="0" smtClean="0">
                <a:latin typeface="Times New Roman" pitchFamily="18" charset="0"/>
              </a:rPr>
              <a:t> </a:t>
            </a:r>
            <a:r>
              <a:rPr lang="en-US" sz="2200" dirty="0" err="1" smtClean="0">
                <a:latin typeface="Times New Roman" pitchFamily="18" charset="0"/>
              </a:rPr>
              <a:t>thái</a:t>
            </a:r>
            <a:r>
              <a:rPr lang="en-US" sz="2200" dirty="0" smtClean="0">
                <a:latin typeface="Times New Roman" pitchFamily="18" charset="0"/>
              </a:rPr>
              <a:t> </a:t>
            </a:r>
            <a:r>
              <a:rPr lang="en-US" sz="2200" dirty="0" err="1" smtClean="0">
                <a:latin typeface="Times New Roman" pitchFamily="18" charset="0"/>
              </a:rPr>
              <a:t>có</a:t>
            </a:r>
            <a:r>
              <a:rPr lang="en-US" sz="2200" dirty="0" smtClean="0">
                <a:latin typeface="Times New Roman" pitchFamily="18" charset="0"/>
              </a:rPr>
              <a:t> </a:t>
            </a:r>
            <a:r>
              <a:rPr lang="en-US" sz="2200" dirty="0" err="1" smtClean="0">
                <a:latin typeface="Times New Roman" pitchFamily="18" charset="0"/>
              </a:rPr>
              <a:t>mức</a:t>
            </a:r>
            <a:r>
              <a:rPr lang="en-US" sz="2200" dirty="0" smtClean="0">
                <a:latin typeface="Times New Roman" pitchFamily="18" charset="0"/>
              </a:rPr>
              <a:t> </a:t>
            </a:r>
            <a:r>
              <a:rPr lang="en-US" sz="2200" dirty="0" err="1" smtClean="0">
                <a:latin typeface="Times New Roman" pitchFamily="18" charset="0"/>
              </a:rPr>
              <a:t>năng</a:t>
            </a:r>
            <a:r>
              <a:rPr lang="en-US" sz="2200" dirty="0" smtClean="0">
                <a:latin typeface="Times New Roman" pitchFamily="18" charset="0"/>
              </a:rPr>
              <a:t> </a:t>
            </a:r>
            <a:r>
              <a:rPr lang="en-US" sz="2200" dirty="0" err="1" smtClean="0">
                <a:latin typeface="Times New Roman" pitchFamily="18" charset="0"/>
              </a:rPr>
              <a:t>lượng</a:t>
            </a:r>
            <a:r>
              <a:rPr lang="en-US" sz="2200" dirty="0" smtClean="0">
                <a:latin typeface="Times New Roman" pitchFamily="18" charset="0"/>
              </a:rPr>
              <a:t> </a:t>
            </a:r>
            <a:r>
              <a:rPr lang="en-US" sz="2200" dirty="0" err="1" smtClean="0">
                <a:latin typeface="Times New Roman" pitchFamily="18" charset="0"/>
              </a:rPr>
              <a:t>cao</a:t>
            </a:r>
            <a:r>
              <a:rPr lang="en-US" sz="2200" dirty="0" smtClean="0">
                <a:latin typeface="Times New Roman" pitchFamily="18" charset="0"/>
              </a:rPr>
              <a:t> </a:t>
            </a:r>
            <a:r>
              <a:rPr lang="en-US" sz="2200" dirty="0" err="1" smtClean="0">
                <a:latin typeface="Times New Roman" pitchFamily="18" charset="0"/>
              </a:rPr>
              <a:t>xuống</a:t>
            </a:r>
            <a:r>
              <a:rPr lang="en-US" sz="2200" dirty="0" smtClean="0">
                <a:latin typeface="Times New Roman" pitchFamily="18" charset="0"/>
              </a:rPr>
              <a:t> </a:t>
            </a:r>
            <a:r>
              <a:rPr lang="en-US" sz="2200" dirty="0" err="1" smtClean="0">
                <a:latin typeface="Times New Roman" pitchFamily="18" charset="0"/>
              </a:rPr>
              <a:t>trạng</a:t>
            </a:r>
            <a:r>
              <a:rPr lang="en-US" sz="2200" dirty="0" smtClean="0">
                <a:latin typeface="Times New Roman" pitchFamily="18" charset="0"/>
              </a:rPr>
              <a:t> </a:t>
            </a:r>
            <a:r>
              <a:rPr lang="en-US" sz="2200" dirty="0" err="1" smtClean="0">
                <a:latin typeface="Times New Roman" pitchFamily="18" charset="0"/>
              </a:rPr>
              <a:t>thái</a:t>
            </a:r>
            <a:r>
              <a:rPr lang="en-US" sz="2200" dirty="0" smtClean="0">
                <a:latin typeface="Times New Roman" pitchFamily="18" charset="0"/>
              </a:rPr>
              <a:t> </a:t>
            </a:r>
            <a:r>
              <a:rPr lang="en-US" sz="2200" dirty="0" err="1" smtClean="0">
                <a:latin typeface="Times New Roman" pitchFamily="18" charset="0"/>
              </a:rPr>
              <a:t>có</a:t>
            </a:r>
            <a:r>
              <a:rPr lang="en-US" sz="2200" dirty="0" smtClean="0">
                <a:latin typeface="Times New Roman" pitchFamily="18" charset="0"/>
              </a:rPr>
              <a:t> </a:t>
            </a:r>
            <a:r>
              <a:rPr lang="en-US" sz="2200" dirty="0" err="1" smtClean="0">
                <a:latin typeface="Times New Roman" pitchFamily="18" charset="0"/>
              </a:rPr>
              <a:t>mức</a:t>
            </a:r>
            <a:r>
              <a:rPr lang="en-US" sz="2200" dirty="0" smtClean="0">
                <a:latin typeface="Times New Roman" pitchFamily="18" charset="0"/>
              </a:rPr>
              <a:t> </a:t>
            </a:r>
            <a:r>
              <a:rPr lang="en-US" sz="2200" dirty="0" err="1" smtClean="0">
                <a:latin typeface="Times New Roman" pitchFamily="18" charset="0"/>
              </a:rPr>
              <a:t>năng</a:t>
            </a:r>
            <a:r>
              <a:rPr lang="en-US" sz="2200" dirty="0" smtClean="0">
                <a:latin typeface="Times New Roman" pitchFamily="18" charset="0"/>
              </a:rPr>
              <a:t> </a:t>
            </a:r>
            <a:r>
              <a:rPr lang="en-US" sz="2200" dirty="0" err="1" smtClean="0">
                <a:latin typeface="Times New Roman" pitchFamily="18" charset="0"/>
              </a:rPr>
              <a:t>lượng</a:t>
            </a:r>
            <a:r>
              <a:rPr lang="en-US" sz="2200" dirty="0" smtClean="0">
                <a:latin typeface="Times New Roman" pitchFamily="18" charset="0"/>
              </a:rPr>
              <a:t> </a:t>
            </a:r>
            <a:r>
              <a:rPr lang="en-US" sz="2200" dirty="0" err="1" smtClean="0">
                <a:latin typeface="Times New Roman" pitchFamily="18" charset="0"/>
              </a:rPr>
              <a:t>thấp</a:t>
            </a:r>
            <a:r>
              <a:rPr lang="en-US" sz="2200" dirty="0" smtClean="0">
                <a:latin typeface="Times New Roman" pitchFamily="18" charset="0"/>
              </a:rPr>
              <a:t> </a:t>
            </a:r>
            <a:r>
              <a:rPr lang="en-US" sz="2200" dirty="0" err="1" smtClean="0">
                <a:latin typeface="Times New Roman" pitchFamily="18" charset="0"/>
              </a:rPr>
              <a:t>thì</a:t>
            </a:r>
            <a:r>
              <a:rPr lang="en-US" sz="2200" dirty="0" smtClean="0">
                <a:latin typeface="Times New Roman" pitchFamily="18" charset="0"/>
              </a:rPr>
              <a:t> </a:t>
            </a:r>
            <a:r>
              <a:rPr lang="en-US" sz="2200" dirty="0" err="1" smtClean="0">
                <a:latin typeface="Times New Roman" pitchFamily="18" charset="0"/>
              </a:rPr>
              <a:t>phải</a:t>
            </a:r>
            <a:r>
              <a:rPr lang="en-US" sz="2200" dirty="0" smtClean="0">
                <a:latin typeface="Times New Roman" pitchFamily="18" charset="0"/>
              </a:rPr>
              <a:t> </a:t>
            </a:r>
            <a:r>
              <a:rPr lang="en-US" sz="2200" dirty="0" err="1" smtClean="0">
                <a:latin typeface="Times New Roman" pitchFamily="18" charset="0"/>
              </a:rPr>
              <a:t>tuân</a:t>
            </a:r>
            <a:r>
              <a:rPr lang="en-US" sz="2200" dirty="0" smtClean="0">
                <a:latin typeface="Times New Roman" pitchFamily="18" charset="0"/>
              </a:rPr>
              <a:t> </a:t>
            </a:r>
            <a:r>
              <a:rPr lang="en-US" sz="2200" dirty="0" err="1" smtClean="0">
                <a:latin typeface="Times New Roman" pitchFamily="18" charset="0"/>
              </a:rPr>
              <a:t>theo</a:t>
            </a:r>
            <a:r>
              <a:rPr lang="en-US" sz="2200" dirty="0" smtClean="0">
                <a:latin typeface="Times New Roman" pitchFamily="18" charset="0"/>
              </a:rPr>
              <a:t> </a:t>
            </a:r>
            <a:r>
              <a:rPr lang="en-US" sz="2200" dirty="0" err="1" smtClean="0">
                <a:latin typeface="Times New Roman" pitchFamily="18" charset="0"/>
              </a:rPr>
              <a:t>quy</a:t>
            </a:r>
            <a:r>
              <a:rPr lang="en-US" sz="2200" dirty="0" smtClean="0">
                <a:latin typeface="Times New Roman" pitchFamily="18" charset="0"/>
              </a:rPr>
              <a:t> </a:t>
            </a:r>
            <a:r>
              <a:rPr lang="en-US" sz="2200" dirty="0" err="1" smtClean="0">
                <a:latin typeface="Times New Roman" pitchFamily="18" charset="0"/>
              </a:rPr>
              <a:t>tắc</a:t>
            </a:r>
            <a:r>
              <a:rPr lang="en-US" sz="2200" dirty="0" smtClean="0">
                <a:latin typeface="Times New Roman" pitchFamily="18" charset="0"/>
              </a:rPr>
              <a:t> </a:t>
            </a:r>
            <a:r>
              <a:rPr lang="en-US" sz="2200" dirty="0" err="1" smtClean="0">
                <a:latin typeface="Times New Roman" pitchFamily="18" charset="0"/>
              </a:rPr>
              <a:t>lựa</a:t>
            </a:r>
            <a:r>
              <a:rPr lang="en-US" sz="2200" dirty="0" smtClean="0">
                <a:latin typeface="Times New Roman" pitchFamily="18" charset="0"/>
              </a:rPr>
              <a:t> </a:t>
            </a:r>
            <a:r>
              <a:rPr lang="en-US" sz="2200" dirty="0" err="1" smtClean="0">
                <a:latin typeface="Times New Roman" pitchFamily="18" charset="0"/>
              </a:rPr>
              <a:t>chọn</a:t>
            </a:r>
            <a:r>
              <a:rPr lang="en-US" sz="2200" dirty="0" smtClean="0">
                <a:latin typeface="Times New Roman" pitchFamily="18" charset="0"/>
              </a:rPr>
              <a:t>: </a:t>
            </a:r>
            <a:r>
              <a:rPr lang="el-GR" sz="2200" dirty="0" smtClean="0">
                <a:solidFill>
                  <a:srgbClr val="FF0000"/>
                </a:solidFill>
                <a:latin typeface="Times New Roman" pitchFamily="18" charset="0"/>
                <a:cs typeface="Times New Roman" pitchFamily="18" charset="0"/>
              </a:rPr>
              <a:t>Δℓ</a:t>
            </a:r>
            <a:r>
              <a:rPr lang="en-US" sz="2200" dirty="0" smtClean="0">
                <a:solidFill>
                  <a:srgbClr val="FF0000"/>
                </a:solidFill>
                <a:latin typeface="Times New Roman" pitchFamily="18" charset="0"/>
                <a:cs typeface="Times New Roman" pitchFamily="18" charset="0"/>
              </a:rPr>
              <a:t> = ±1</a:t>
            </a:r>
          </a:p>
        </p:txBody>
      </p:sp>
      <p:graphicFrame>
        <p:nvGraphicFramePr>
          <p:cNvPr id="9" name="Object 8"/>
          <p:cNvGraphicFramePr>
            <a:graphicFrameLocks noChangeAspect="1"/>
          </p:cNvGraphicFramePr>
          <p:nvPr>
            <p:extLst>
              <p:ext uri="{D42A27DB-BD31-4B8C-83A1-F6EECF244321}">
                <p14:modId xmlns:p14="http://schemas.microsoft.com/office/powerpoint/2010/main" val="232774023"/>
              </p:ext>
            </p:extLst>
          </p:nvPr>
        </p:nvGraphicFramePr>
        <p:xfrm>
          <a:off x="3657600" y="2710945"/>
          <a:ext cx="1752600" cy="468821"/>
        </p:xfrm>
        <a:graphic>
          <a:graphicData uri="http://schemas.openxmlformats.org/presentationml/2006/ole">
            <mc:AlternateContent xmlns:mc="http://schemas.openxmlformats.org/markup-compatibility/2006">
              <mc:Choice xmlns:v="urn:schemas-microsoft-com:vml" Requires="v">
                <p:oleObj spid="_x0000_s20580" name="Equation" r:id="rId7" imgW="965200" imgH="254000" progId="Equation.3">
                  <p:embed/>
                </p:oleObj>
              </mc:Choice>
              <mc:Fallback>
                <p:oleObj name="Equation" r:id="rId7" imgW="965200" imgH="2540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57600" y="2710945"/>
                        <a:ext cx="1752600" cy="468821"/>
                      </a:xfrm>
                      <a:prstGeom prst="rect">
                        <a:avLst/>
                      </a:prstGeom>
                      <a:noFill/>
                      <a:ln w="9525">
                        <a:noFill/>
                        <a:miter lim="800000"/>
                        <a:headEnd/>
                        <a:tailEnd/>
                      </a:ln>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391881247"/>
              </p:ext>
            </p:extLst>
          </p:nvPr>
        </p:nvGraphicFramePr>
        <p:xfrm>
          <a:off x="4720226" y="3581400"/>
          <a:ext cx="1147174" cy="433002"/>
        </p:xfrm>
        <a:graphic>
          <a:graphicData uri="http://schemas.openxmlformats.org/presentationml/2006/ole">
            <mc:AlternateContent xmlns:mc="http://schemas.openxmlformats.org/markup-compatibility/2006">
              <mc:Choice xmlns:v="urn:schemas-microsoft-com:vml" Requires="v">
                <p:oleObj spid="_x0000_s20581" name="Equation" r:id="rId9" imgW="583693" imgH="215713" progId="Equation.3">
                  <p:embed/>
                </p:oleObj>
              </mc:Choice>
              <mc:Fallback>
                <p:oleObj name="Equation" r:id="rId9" imgW="583693" imgH="215713"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20226" y="3581400"/>
                        <a:ext cx="1147174" cy="433002"/>
                      </a:xfrm>
                      <a:prstGeom prst="rect">
                        <a:avLst/>
                      </a:prstGeom>
                      <a:noFill/>
                      <a:ln w="9525">
                        <a:noFill/>
                        <a:miter lim="800000"/>
                        <a:headEnd/>
                        <a:tailEnd/>
                      </a:ln>
                    </p:spPr>
                  </p:pic>
                </p:oleObj>
              </mc:Fallback>
            </mc:AlternateContent>
          </a:graphicData>
        </a:graphic>
      </p:graphicFrame>
      <p:sp>
        <p:nvSpPr>
          <p:cNvPr id="11" name="TextBox 10"/>
          <p:cNvSpPr txBox="1"/>
          <p:nvPr/>
        </p:nvSpPr>
        <p:spPr>
          <a:xfrm>
            <a:off x="457200" y="3200400"/>
            <a:ext cx="4724400" cy="430887"/>
          </a:xfrm>
          <a:prstGeom prst="rect">
            <a:avLst/>
          </a:prstGeom>
          <a:noFill/>
        </p:spPr>
        <p:txBody>
          <a:bodyPr wrap="square" rtlCol="0">
            <a:spAutoFit/>
          </a:bodyPr>
          <a:lstStyle/>
          <a:p>
            <a:r>
              <a:rPr lang="en-US" sz="2200" smtClean="0">
                <a:latin typeface="Times New Roman" pitchFamily="18" charset="0"/>
                <a:cs typeface="Times New Roman" pitchFamily="18" charset="0"/>
              </a:rPr>
              <a:t>Trong đó: ℓ</a:t>
            </a:r>
            <a:r>
              <a:rPr lang="en-US" sz="2200" dirty="0" smtClean="0">
                <a:latin typeface="Times New Roman" pitchFamily="18" charset="0"/>
                <a:cs typeface="Times New Roman" pitchFamily="18" charset="0"/>
              </a:rPr>
              <a:t>= 0, 1, 2, 3,… (n-1)</a:t>
            </a:r>
            <a:endParaRPr lang="en-US" sz="2200" dirty="0">
              <a:latin typeface="Times New Roman" pitchFamily="18" charset="0"/>
              <a:cs typeface="Times New Roman" pitchFamily="18" charset="0"/>
            </a:endParaRPr>
          </a:p>
        </p:txBody>
      </p:sp>
      <p:sp>
        <p:nvSpPr>
          <p:cNvPr id="12" name="TextBox 11"/>
          <p:cNvSpPr txBox="1"/>
          <p:nvPr/>
        </p:nvSpPr>
        <p:spPr>
          <a:xfrm>
            <a:off x="457200" y="4023769"/>
            <a:ext cx="4152900" cy="430887"/>
          </a:xfrm>
          <a:prstGeom prst="rect">
            <a:avLst/>
          </a:prstGeom>
          <a:noFill/>
        </p:spPr>
        <p:txBody>
          <a:bodyPr wrap="square" rtlCol="0">
            <a:spAutoFit/>
          </a:bodyPr>
          <a:lstStyle/>
          <a:p>
            <a:r>
              <a:rPr lang="en-US" sz="2200" smtClean="0">
                <a:latin typeface="Times New Roman" pitchFamily="18" charset="0"/>
                <a:cs typeface="Times New Roman" pitchFamily="18" charset="0"/>
              </a:rPr>
              <a:t>Trong đó m</a:t>
            </a:r>
            <a:r>
              <a:rPr lang="en-US" sz="2200" dirty="0" smtClean="0">
                <a:latin typeface="Times New Roman" pitchFamily="18" charset="0"/>
                <a:cs typeface="Times New Roman" pitchFamily="18" charset="0"/>
              </a:rPr>
              <a:t>= 0, ±1, ±2, ±3,…±ℓ</a:t>
            </a:r>
            <a:endParaRPr lang="en-US" sz="2200" dirty="0">
              <a:latin typeface="Times New Roman" pitchFamily="18" charset="0"/>
              <a:cs typeface="Times New Roman" pitchFamily="18" charset="0"/>
            </a:endParaRPr>
          </a:p>
        </p:txBody>
      </p:sp>
      <p:sp>
        <p:nvSpPr>
          <p:cNvPr id="13" name="TextBox 12"/>
          <p:cNvSpPr txBox="1"/>
          <p:nvPr/>
        </p:nvSpPr>
        <p:spPr>
          <a:xfrm>
            <a:off x="228600" y="2735997"/>
            <a:ext cx="4038600" cy="430887"/>
          </a:xfrm>
          <a:prstGeom prst="rect">
            <a:avLst/>
          </a:prstGeom>
          <a:noFill/>
        </p:spPr>
        <p:txBody>
          <a:bodyPr wrap="square" rtlCol="0">
            <a:spAutoFit/>
          </a:bodyPr>
          <a:lstStyle/>
          <a:p>
            <a:r>
              <a:rPr lang="en-US" sz="2200" smtClean="0">
                <a:latin typeface="Times" pitchFamily="18" charset="0"/>
              </a:rPr>
              <a:t>Mô men động lượng Orbital:</a:t>
            </a:r>
            <a:endParaRPr lang="en-US" sz="2200">
              <a:latin typeface="Times" pitchFamily="18" charset="0"/>
            </a:endParaRPr>
          </a:p>
        </p:txBody>
      </p:sp>
      <p:sp>
        <p:nvSpPr>
          <p:cNvPr id="14" name="TextBox 13"/>
          <p:cNvSpPr txBox="1"/>
          <p:nvPr/>
        </p:nvSpPr>
        <p:spPr>
          <a:xfrm>
            <a:off x="152400" y="3581400"/>
            <a:ext cx="4876800" cy="430887"/>
          </a:xfrm>
          <a:prstGeom prst="rect">
            <a:avLst/>
          </a:prstGeom>
          <a:noFill/>
        </p:spPr>
        <p:txBody>
          <a:bodyPr wrap="square" rtlCol="0">
            <a:spAutoFit/>
          </a:bodyPr>
          <a:lstStyle/>
          <a:p>
            <a:r>
              <a:rPr lang="en-US" sz="2200" smtClean="0">
                <a:latin typeface="Times" pitchFamily="18" charset="0"/>
              </a:rPr>
              <a:t>Hình chiếu mô men động lượng Orbital:</a:t>
            </a:r>
            <a:endParaRPr lang="en-US" sz="2200">
              <a:latin typeface="Times" pitchFamily="18" charset="0"/>
            </a:endParaRPr>
          </a:p>
        </p:txBody>
      </p:sp>
      <p:sp>
        <p:nvSpPr>
          <p:cNvPr id="15" name="TextBox 14"/>
          <p:cNvSpPr txBox="1"/>
          <p:nvPr/>
        </p:nvSpPr>
        <p:spPr>
          <a:xfrm>
            <a:off x="127349" y="4496844"/>
            <a:ext cx="8762999" cy="430887"/>
          </a:xfrm>
          <a:prstGeom prst="rect">
            <a:avLst/>
          </a:prstGeom>
          <a:noFill/>
        </p:spPr>
        <p:txBody>
          <a:bodyPr wrap="square" rtlCol="0">
            <a:spAutoFit/>
          </a:bodyPr>
          <a:lstStyle/>
          <a:p>
            <a:r>
              <a:rPr lang="en-US" sz="2200" smtClean="0">
                <a:latin typeface="Times" pitchFamily="18" charset="0"/>
              </a:rPr>
              <a:t>Nếu kể đến spin, mô men động lượng toàn phần:</a:t>
            </a:r>
            <a:endParaRPr lang="en-US" sz="2200">
              <a:latin typeface="Times" pitchFamily="18" charset="0"/>
            </a:endParaRPr>
          </a:p>
        </p:txBody>
      </p:sp>
      <p:graphicFrame>
        <p:nvGraphicFramePr>
          <p:cNvPr id="16" name="Object 15"/>
          <p:cNvGraphicFramePr>
            <a:graphicFrameLocks noChangeAspect="1"/>
          </p:cNvGraphicFramePr>
          <p:nvPr>
            <p:extLst>
              <p:ext uri="{D42A27DB-BD31-4B8C-83A1-F6EECF244321}">
                <p14:modId xmlns:p14="http://schemas.microsoft.com/office/powerpoint/2010/main" val="2093978108"/>
              </p:ext>
            </p:extLst>
          </p:nvPr>
        </p:nvGraphicFramePr>
        <p:xfrm>
          <a:off x="5715000" y="4496844"/>
          <a:ext cx="1627187" cy="450586"/>
        </p:xfrm>
        <a:graphic>
          <a:graphicData uri="http://schemas.openxmlformats.org/presentationml/2006/ole">
            <mc:AlternateContent xmlns:mc="http://schemas.openxmlformats.org/markup-compatibility/2006">
              <mc:Choice xmlns:v="urn:schemas-microsoft-com:vml" Requires="v">
                <p:oleObj spid="_x0000_s20582" name="Equation" r:id="rId11" imgW="927000" imgH="253800" progId="Equation.3">
                  <p:embed/>
                </p:oleObj>
              </mc:Choice>
              <mc:Fallback>
                <p:oleObj name="Equation" r:id="rId11" imgW="927000" imgH="2538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715000" y="4496844"/>
                        <a:ext cx="1627187" cy="450586"/>
                      </a:xfrm>
                      <a:prstGeom prst="rect">
                        <a:avLst/>
                      </a:prstGeom>
                      <a:noFill/>
                      <a:ln w="9525">
                        <a:noFill/>
                        <a:miter lim="800000"/>
                        <a:headEnd/>
                        <a:tailEnd/>
                      </a:ln>
                    </p:spPr>
                  </p:pic>
                </p:oleObj>
              </mc:Fallback>
            </mc:AlternateContent>
          </a:graphicData>
        </a:graphic>
      </p:graphicFrame>
      <p:graphicFrame>
        <p:nvGraphicFramePr>
          <p:cNvPr id="17" name="Object 16"/>
          <p:cNvGraphicFramePr>
            <a:graphicFrameLocks noChangeAspect="1"/>
          </p:cNvGraphicFramePr>
          <p:nvPr>
            <p:extLst>
              <p:ext uri="{D42A27DB-BD31-4B8C-83A1-F6EECF244321}">
                <p14:modId xmlns:p14="http://schemas.microsoft.com/office/powerpoint/2010/main" val="3633967386"/>
              </p:ext>
            </p:extLst>
          </p:nvPr>
        </p:nvGraphicFramePr>
        <p:xfrm>
          <a:off x="2500247" y="4927731"/>
          <a:ext cx="2209800" cy="776244"/>
        </p:xfrm>
        <a:graphic>
          <a:graphicData uri="http://schemas.openxmlformats.org/presentationml/2006/ole">
            <mc:AlternateContent xmlns:mc="http://schemas.openxmlformats.org/markup-compatibility/2006">
              <mc:Choice xmlns:v="urn:schemas-microsoft-com:vml" Requires="v">
                <p:oleObj spid="_x0000_s20583" name="Equation" r:id="rId13" imgW="1218960" imgH="431640" progId="Equation.3">
                  <p:embed/>
                </p:oleObj>
              </mc:Choice>
              <mc:Fallback>
                <p:oleObj name="Equation" r:id="rId13" imgW="1218960" imgH="43164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00247" y="4927731"/>
                        <a:ext cx="2209800" cy="776244"/>
                      </a:xfrm>
                      <a:prstGeom prst="rect">
                        <a:avLst/>
                      </a:prstGeom>
                      <a:noFill/>
                      <a:ln w="9525">
                        <a:noFill/>
                        <a:miter lim="800000"/>
                        <a:headEnd/>
                        <a:tailEnd/>
                      </a:ln>
                    </p:spPr>
                  </p:pic>
                </p:oleObj>
              </mc:Fallback>
            </mc:AlternateContent>
          </a:graphicData>
        </a:graphic>
      </p:graphicFrame>
      <p:sp>
        <p:nvSpPr>
          <p:cNvPr id="18" name="Rectangle 17"/>
          <p:cNvSpPr/>
          <p:nvPr/>
        </p:nvSpPr>
        <p:spPr>
          <a:xfrm>
            <a:off x="152400" y="5638800"/>
            <a:ext cx="8915399" cy="769441"/>
          </a:xfrm>
          <a:prstGeom prst="rect">
            <a:avLst/>
          </a:prstGeom>
        </p:spPr>
        <p:txBody>
          <a:bodyPr wrap="square">
            <a:spAutoFit/>
          </a:bodyPr>
          <a:lstStyle/>
          <a:p>
            <a:r>
              <a:rPr lang="en-US" sz="2200">
                <a:latin typeface="Times New Roman" pitchFamily="18" charset="0"/>
              </a:rPr>
              <a:t>Khi elecron chuyển từ mức năng lượng cao sang mức năng lượng thấp hơn còn phải tuân theo quy tắc lựa chọn:</a:t>
            </a:r>
            <a:endParaRPr lang="en-US" sz="2200" dirty="0">
              <a:latin typeface="Times New Roman" pitchFamily="18" charset="0"/>
            </a:endParaRPr>
          </a:p>
        </p:txBody>
      </p:sp>
      <p:sp>
        <p:nvSpPr>
          <p:cNvPr id="19" name="Rectangle 18"/>
          <p:cNvSpPr/>
          <p:nvPr/>
        </p:nvSpPr>
        <p:spPr>
          <a:xfrm>
            <a:off x="3528468" y="6324600"/>
            <a:ext cx="1500732" cy="461665"/>
          </a:xfrm>
          <a:prstGeom prst="rect">
            <a:avLst/>
          </a:prstGeom>
        </p:spPr>
        <p:txBody>
          <a:bodyPr wrap="none">
            <a:spAutoFit/>
          </a:bodyPr>
          <a:lstStyle/>
          <a:p>
            <a:r>
              <a:rPr lang="el-GR" sz="2400" dirty="0">
                <a:solidFill>
                  <a:srgbClr val="FF0000"/>
                </a:solidFill>
                <a:latin typeface="Times New Roman" pitchFamily="18" charset="0"/>
                <a:cs typeface="Times New Roman" pitchFamily="18" charset="0"/>
              </a:rPr>
              <a:t>Δ</a:t>
            </a:r>
            <a:r>
              <a:rPr lang="en-US" sz="2400" dirty="0">
                <a:solidFill>
                  <a:srgbClr val="FF0000"/>
                </a:solidFill>
                <a:latin typeface="Times New Roman" pitchFamily="18" charset="0"/>
                <a:cs typeface="Times New Roman" pitchFamily="18" charset="0"/>
              </a:rPr>
              <a:t>j = 0,  ±1</a:t>
            </a:r>
          </a:p>
        </p:txBody>
      </p:sp>
    </p:spTree>
    <p:extLst>
      <p:ext uri="{BB962C8B-B14F-4D97-AF65-F5344CB8AC3E}">
        <p14:creationId xmlns:p14="http://schemas.microsoft.com/office/powerpoint/2010/main" val="4220053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down)">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down)">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down)">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down)">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wipe(down)">
                                      <p:cBhvr>
                                        <p:cTn id="52" dur="500"/>
                                        <p:tgtEl>
                                          <p:spTgt spid="1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wipe(down)">
                                      <p:cBhvr>
                                        <p:cTn id="57" dur="500"/>
                                        <p:tgtEl>
                                          <p:spTgt spid="12"/>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wipe(down)">
                                      <p:cBhvr>
                                        <p:cTn id="62" dur="500"/>
                                        <p:tgtEl>
                                          <p:spTgt spid="15"/>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wipe(down)">
                                      <p:cBhvr>
                                        <p:cTn id="67" dur="500"/>
                                        <p:tgtEl>
                                          <p:spTgt spid="16"/>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wipe(down)">
                                      <p:cBhvr>
                                        <p:cTn id="72" dur="500"/>
                                        <p:tgtEl>
                                          <p:spTgt spid="17"/>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18"/>
                                        </p:tgtEl>
                                        <p:attrNameLst>
                                          <p:attrName>style.visibility</p:attrName>
                                        </p:attrNameLst>
                                      </p:cBhvr>
                                      <p:to>
                                        <p:strVal val="visible"/>
                                      </p:to>
                                    </p:set>
                                    <p:animEffect transition="in" filter="wipe(down)">
                                      <p:cBhvr>
                                        <p:cTn id="77" dur="500"/>
                                        <p:tgtEl>
                                          <p:spTgt spid="18"/>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wipe(down)">
                                      <p:cBhvr>
                                        <p:cTn id="8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P spid="11" grpId="0"/>
      <p:bldP spid="12" grpId="0"/>
      <p:bldP spid="13" grpId="0"/>
      <p:bldP spid="14" grpId="0"/>
      <p:bldP spid="15" grpId="0"/>
      <p:bldP spid="18" grpId="0"/>
      <p:bldP spid="1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11200" indent="-711200" algn="ctr"/>
            <a:r>
              <a:rPr lang="en-US" sz="2400" b="1" dirty="0" err="1" smtClean="0">
                <a:solidFill>
                  <a:srgbClr val="FFFF00"/>
                </a:solidFill>
                <a:latin typeface="Times New Roman" pitchFamily="18" charset="0"/>
              </a:rPr>
              <a:t>Ví</a:t>
            </a:r>
            <a:r>
              <a:rPr lang="en-US" sz="2400" b="1" dirty="0" smtClean="0">
                <a:solidFill>
                  <a:srgbClr val="FFFF00"/>
                </a:solidFill>
                <a:latin typeface="Times New Roman" pitchFamily="18" charset="0"/>
              </a:rPr>
              <a:t> </a:t>
            </a:r>
            <a:r>
              <a:rPr lang="en-US" sz="2400" b="1" dirty="0" err="1" smtClean="0">
                <a:solidFill>
                  <a:srgbClr val="FFFF00"/>
                </a:solidFill>
                <a:latin typeface="Times New Roman" pitchFamily="18" charset="0"/>
              </a:rPr>
              <a:t>dụ</a:t>
            </a:r>
            <a:endParaRPr lang="en-US" sz="2400" b="1" dirty="0" smtClean="0">
              <a:solidFill>
                <a:srgbClr val="FFFF00"/>
              </a:solidFill>
              <a:latin typeface="Times New Roman" pitchFamily="18" charset="0"/>
            </a:endParaRPr>
          </a:p>
        </p:txBody>
      </p:sp>
      <p:sp>
        <p:nvSpPr>
          <p:cNvPr id="2" name="Rectangle 1"/>
          <p:cNvSpPr/>
          <p:nvPr/>
        </p:nvSpPr>
        <p:spPr>
          <a:xfrm>
            <a:off x="76200" y="762000"/>
            <a:ext cx="8915400" cy="1107996"/>
          </a:xfrm>
          <a:prstGeom prst="rect">
            <a:avLst/>
          </a:prstGeom>
        </p:spPr>
        <p:txBody>
          <a:bodyPr wrap="square">
            <a:spAutoFit/>
          </a:bodyPr>
          <a:lstStyle/>
          <a:p>
            <a:r>
              <a:rPr lang="pt-BR" sz="2200" dirty="0" smtClean="0">
                <a:latin typeface="Times New Roman" pitchFamily="18" charset="0"/>
                <a:cs typeface="Times New Roman" pitchFamily="18" charset="0"/>
              </a:rPr>
              <a:t>Ví dụ 1. Tính </a:t>
            </a:r>
            <a:r>
              <a:rPr lang="pt-BR" sz="2200" dirty="0">
                <a:latin typeface="Times New Roman" pitchFamily="18" charset="0"/>
                <a:cs typeface="Times New Roman" pitchFamily="18" charset="0"/>
              </a:rPr>
              <a:t>năng lượng kích thích (ra eV) cần dùng để khi kích thích các nguyên tử hiđrô thì quang phổ của nó chỉ có ba vạch. Tìm bước sóng của ba vạch đó. </a:t>
            </a:r>
            <a:endParaRPr lang="en-US" sz="2200" dirty="0">
              <a:latin typeface="Times New Roman" pitchFamily="18" charset="0"/>
              <a:cs typeface="Times New Roman" pitchFamily="18" charset="0"/>
            </a:endParaRPr>
          </a:p>
        </p:txBody>
      </p:sp>
      <p:sp>
        <p:nvSpPr>
          <p:cNvPr id="3" name="TextBox 2"/>
          <p:cNvSpPr txBox="1"/>
          <p:nvPr/>
        </p:nvSpPr>
        <p:spPr>
          <a:xfrm>
            <a:off x="80375" y="1984920"/>
            <a:ext cx="8915400" cy="769441"/>
          </a:xfrm>
          <a:prstGeom prst="rect">
            <a:avLst/>
          </a:prstGeom>
          <a:noFill/>
        </p:spPr>
        <p:txBody>
          <a:bodyPr wrap="square" rtlCol="0">
            <a:spAutoFit/>
          </a:bodyPr>
          <a:lstStyle/>
          <a:p>
            <a:r>
              <a:rPr lang="en-US" sz="2200" dirty="0" err="1" smtClean="0">
                <a:latin typeface="Times" pitchFamily="18" charset="0"/>
              </a:rPr>
              <a:t>Để</a:t>
            </a:r>
            <a:r>
              <a:rPr lang="en-US" sz="2200" dirty="0" smtClean="0">
                <a:latin typeface="Times" pitchFamily="18" charset="0"/>
              </a:rPr>
              <a:t> electron </a:t>
            </a:r>
            <a:r>
              <a:rPr lang="en-US" sz="2200" dirty="0" err="1" smtClean="0">
                <a:latin typeface="Times" pitchFamily="18" charset="0"/>
              </a:rPr>
              <a:t>phát</a:t>
            </a:r>
            <a:r>
              <a:rPr lang="en-US" sz="2200" dirty="0" smtClean="0">
                <a:latin typeface="Times" pitchFamily="18" charset="0"/>
              </a:rPr>
              <a:t> </a:t>
            </a:r>
            <a:r>
              <a:rPr lang="en-US" sz="2200" dirty="0" err="1" smtClean="0">
                <a:latin typeface="Times" pitchFamily="18" charset="0"/>
              </a:rPr>
              <a:t>ra</a:t>
            </a:r>
            <a:r>
              <a:rPr lang="en-US" sz="2200" dirty="0" smtClean="0">
                <a:latin typeface="Times" pitchFamily="18" charset="0"/>
              </a:rPr>
              <a:t> 3 </a:t>
            </a:r>
            <a:r>
              <a:rPr lang="en-US" sz="2200" dirty="0" err="1" smtClean="0">
                <a:latin typeface="Times" pitchFamily="18" charset="0"/>
              </a:rPr>
              <a:t>vạch</a:t>
            </a:r>
            <a:r>
              <a:rPr lang="en-US" sz="2200" dirty="0" smtClean="0">
                <a:latin typeface="Times" pitchFamily="18" charset="0"/>
              </a:rPr>
              <a:t> </a:t>
            </a:r>
            <a:r>
              <a:rPr lang="en-US" sz="2200" dirty="0" err="1" smtClean="0">
                <a:latin typeface="Times" pitchFamily="18" charset="0"/>
              </a:rPr>
              <a:t>phổ</a:t>
            </a:r>
            <a:r>
              <a:rPr lang="en-US" sz="2200" dirty="0" smtClean="0">
                <a:latin typeface="Times" pitchFamily="18" charset="0"/>
              </a:rPr>
              <a:t> </a:t>
            </a:r>
            <a:r>
              <a:rPr lang="en-US" sz="2200" dirty="0" err="1" smtClean="0">
                <a:latin typeface="Times" pitchFamily="18" charset="0"/>
              </a:rPr>
              <a:t>thì</a:t>
            </a:r>
            <a:r>
              <a:rPr lang="en-US" sz="2200" dirty="0" smtClean="0">
                <a:latin typeface="Times" pitchFamily="18" charset="0"/>
              </a:rPr>
              <a:t> </a:t>
            </a:r>
            <a:r>
              <a:rPr lang="en-US" sz="2200" dirty="0" err="1" smtClean="0">
                <a:latin typeface="Times" pitchFamily="18" charset="0"/>
              </a:rPr>
              <a:t>phải</a:t>
            </a:r>
            <a:r>
              <a:rPr lang="en-US" sz="2200" dirty="0" smtClean="0">
                <a:latin typeface="Times" pitchFamily="18" charset="0"/>
              </a:rPr>
              <a:t> </a:t>
            </a:r>
            <a:r>
              <a:rPr lang="en-US" sz="2200" dirty="0" err="1" smtClean="0">
                <a:latin typeface="Times" pitchFamily="18" charset="0"/>
              </a:rPr>
              <a:t>cung</a:t>
            </a:r>
            <a:r>
              <a:rPr lang="en-US" sz="2200" dirty="0" smtClean="0">
                <a:latin typeface="Times" pitchFamily="18" charset="0"/>
              </a:rPr>
              <a:t> </a:t>
            </a:r>
            <a:r>
              <a:rPr lang="en-US" sz="2200" dirty="0" err="1" smtClean="0">
                <a:latin typeface="Times" pitchFamily="18" charset="0"/>
              </a:rPr>
              <a:t>cấp</a:t>
            </a:r>
            <a:r>
              <a:rPr lang="en-US" sz="2200" dirty="0" smtClean="0">
                <a:latin typeface="Times" pitchFamily="18" charset="0"/>
              </a:rPr>
              <a:t> </a:t>
            </a:r>
            <a:r>
              <a:rPr lang="en-US" sz="2200" dirty="0" err="1" smtClean="0">
                <a:latin typeface="Times" pitchFamily="18" charset="0"/>
              </a:rPr>
              <a:t>cho</a:t>
            </a:r>
            <a:r>
              <a:rPr lang="en-US" sz="2200" dirty="0" smtClean="0">
                <a:latin typeface="Times" pitchFamily="18" charset="0"/>
              </a:rPr>
              <a:t> electron </a:t>
            </a:r>
            <a:r>
              <a:rPr lang="en-US" sz="2200" dirty="0" err="1" smtClean="0">
                <a:latin typeface="Times" pitchFamily="18" charset="0"/>
              </a:rPr>
              <a:t>năng</a:t>
            </a:r>
            <a:r>
              <a:rPr lang="en-US" sz="2200" dirty="0" smtClean="0">
                <a:latin typeface="Times" pitchFamily="18" charset="0"/>
              </a:rPr>
              <a:t> </a:t>
            </a:r>
            <a:r>
              <a:rPr lang="en-US" sz="2200" dirty="0" err="1" smtClean="0">
                <a:latin typeface="Times" pitchFamily="18" charset="0"/>
              </a:rPr>
              <a:t>lượng</a:t>
            </a:r>
            <a:r>
              <a:rPr lang="en-US" sz="2200" dirty="0" smtClean="0">
                <a:latin typeface="Times" pitchFamily="18" charset="0"/>
              </a:rPr>
              <a:t> </a:t>
            </a:r>
            <a:r>
              <a:rPr lang="en-US" sz="2200" dirty="0" err="1" smtClean="0">
                <a:latin typeface="Times" pitchFamily="18" charset="0"/>
              </a:rPr>
              <a:t>để</a:t>
            </a:r>
            <a:r>
              <a:rPr lang="en-US" sz="2200" dirty="0" smtClean="0">
                <a:latin typeface="Times" pitchFamily="18" charset="0"/>
              </a:rPr>
              <a:t> e </a:t>
            </a:r>
            <a:r>
              <a:rPr lang="en-US" sz="2200" dirty="0" err="1" smtClean="0">
                <a:latin typeface="Times" pitchFamily="18" charset="0"/>
              </a:rPr>
              <a:t>chuyển</a:t>
            </a:r>
            <a:r>
              <a:rPr lang="en-US" sz="2200" dirty="0" smtClean="0">
                <a:latin typeface="Times" pitchFamily="18" charset="0"/>
              </a:rPr>
              <a:t> </a:t>
            </a:r>
            <a:r>
              <a:rPr lang="en-US" sz="2200" dirty="0" err="1" smtClean="0">
                <a:latin typeface="Times" pitchFamily="18" charset="0"/>
              </a:rPr>
              <a:t>từ</a:t>
            </a:r>
            <a:r>
              <a:rPr lang="en-US" sz="2200" dirty="0" smtClean="0">
                <a:latin typeface="Times" pitchFamily="18" charset="0"/>
              </a:rPr>
              <a:t> </a:t>
            </a:r>
            <a:r>
              <a:rPr lang="en-US" sz="2200" dirty="0" err="1" smtClean="0">
                <a:latin typeface="Times" pitchFamily="18" charset="0"/>
              </a:rPr>
              <a:t>mức</a:t>
            </a:r>
            <a:r>
              <a:rPr lang="en-US" sz="2200" dirty="0" smtClean="0">
                <a:latin typeface="Times" pitchFamily="18" charset="0"/>
              </a:rPr>
              <a:t> </a:t>
            </a:r>
            <a:r>
              <a:rPr lang="en-US" sz="2200" dirty="0" err="1" smtClean="0">
                <a:latin typeface="Times" pitchFamily="18" charset="0"/>
              </a:rPr>
              <a:t>năng</a:t>
            </a:r>
            <a:r>
              <a:rPr lang="en-US" sz="2200" dirty="0" smtClean="0">
                <a:latin typeface="Times" pitchFamily="18" charset="0"/>
              </a:rPr>
              <a:t> </a:t>
            </a:r>
            <a:r>
              <a:rPr lang="en-US" sz="2200" dirty="0" err="1" smtClean="0">
                <a:latin typeface="Times" pitchFamily="18" charset="0"/>
              </a:rPr>
              <a:t>lượng</a:t>
            </a:r>
            <a:r>
              <a:rPr lang="en-US" sz="2200" dirty="0" smtClean="0">
                <a:latin typeface="Times" pitchFamily="18" charset="0"/>
              </a:rPr>
              <a:t> E</a:t>
            </a:r>
            <a:r>
              <a:rPr lang="en-US" sz="2200" baseline="-25000" dirty="0" smtClean="0">
                <a:latin typeface="Times" pitchFamily="18" charset="0"/>
              </a:rPr>
              <a:t>1</a:t>
            </a:r>
            <a:r>
              <a:rPr lang="en-US" sz="2200" dirty="0" smtClean="0">
                <a:latin typeface="Times" pitchFamily="18" charset="0"/>
              </a:rPr>
              <a:t> </a:t>
            </a:r>
            <a:r>
              <a:rPr lang="en-US" sz="2200" dirty="0" err="1" smtClean="0">
                <a:latin typeface="Times" pitchFamily="18" charset="0"/>
              </a:rPr>
              <a:t>lên</a:t>
            </a:r>
            <a:r>
              <a:rPr lang="en-US" sz="2200" dirty="0" smtClean="0">
                <a:latin typeface="Times" pitchFamily="18" charset="0"/>
              </a:rPr>
              <a:t> E</a:t>
            </a:r>
            <a:r>
              <a:rPr lang="en-US" sz="2200" baseline="-25000" dirty="0" smtClean="0">
                <a:latin typeface="Times" pitchFamily="18" charset="0"/>
              </a:rPr>
              <a:t>3</a:t>
            </a:r>
            <a:endParaRPr lang="en-US" sz="2200" baseline="-25000" dirty="0">
              <a:latin typeface="Times" pitchFamily="18" charset="0"/>
            </a:endParaRPr>
          </a:p>
        </p:txBody>
      </p:sp>
      <p:sp>
        <p:nvSpPr>
          <p:cNvPr id="5" name="TextBox 4"/>
          <p:cNvSpPr txBox="1"/>
          <p:nvPr/>
        </p:nvSpPr>
        <p:spPr>
          <a:xfrm>
            <a:off x="76200" y="2869287"/>
            <a:ext cx="8610600" cy="430887"/>
          </a:xfrm>
          <a:prstGeom prst="rect">
            <a:avLst/>
          </a:prstGeom>
          <a:noFill/>
        </p:spPr>
        <p:txBody>
          <a:bodyPr wrap="square" rtlCol="0">
            <a:spAutoFit/>
          </a:bodyPr>
          <a:lstStyle/>
          <a:p>
            <a:r>
              <a:rPr lang="en-US" sz="2200" dirty="0" err="1" smtClean="0">
                <a:latin typeface="Times" pitchFamily="18" charset="0"/>
              </a:rPr>
              <a:t>Bước</a:t>
            </a:r>
            <a:r>
              <a:rPr lang="en-US" sz="2200" dirty="0" smtClean="0">
                <a:latin typeface="Times" pitchFamily="18" charset="0"/>
              </a:rPr>
              <a:t> </a:t>
            </a:r>
            <a:r>
              <a:rPr lang="en-US" sz="2200" dirty="0" err="1" smtClean="0">
                <a:latin typeface="Times" pitchFamily="18" charset="0"/>
              </a:rPr>
              <a:t>sóng</a:t>
            </a:r>
            <a:r>
              <a:rPr lang="en-US" sz="2200" dirty="0" smtClean="0">
                <a:latin typeface="Times" pitchFamily="18" charset="0"/>
              </a:rPr>
              <a:t> </a:t>
            </a:r>
            <a:r>
              <a:rPr lang="en-US" sz="2200" dirty="0" err="1" smtClean="0">
                <a:latin typeface="Times" pitchFamily="18" charset="0"/>
              </a:rPr>
              <a:t>của</a:t>
            </a:r>
            <a:r>
              <a:rPr lang="en-US" sz="2200" dirty="0" smtClean="0">
                <a:latin typeface="Times" pitchFamily="18" charset="0"/>
              </a:rPr>
              <a:t> 3 </a:t>
            </a:r>
            <a:r>
              <a:rPr lang="en-US" sz="2200" dirty="0" err="1" smtClean="0">
                <a:latin typeface="Times" pitchFamily="18" charset="0"/>
              </a:rPr>
              <a:t>vạch</a:t>
            </a:r>
            <a:r>
              <a:rPr lang="en-US" sz="2200" dirty="0" smtClean="0">
                <a:latin typeface="Times" pitchFamily="18" charset="0"/>
              </a:rPr>
              <a:t> </a:t>
            </a:r>
            <a:r>
              <a:rPr lang="en-US" sz="2200" dirty="0" err="1" smtClean="0">
                <a:latin typeface="Times" pitchFamily="18" charset="0"/>
              </a:rPr>
              <a:t>đó</a:t>
            </a:r>
            <a:r>
              <a:rPr lang="en-US" sz="2200" dirty="0" smtClean="0">
                <a:latin typeface="Times" pitchFamily="18" charset="0"/>
              </a:rPr>
              <a:t> </a:t>
            </a:r>
            <a:r>
              <a:rPr lang="en-US" sz="2200" dirty="0" err="1" smtClean="0">
                <a:latin typeface="Times" pitchFamily="18" charset="0"/>
              </a:rPr>
              <a:t>là</a:t>
            </a:r>
            <a:r>
              <a:rPr lang="en-US" sz="2200" dirty="0" smtClean="0">
                <a:latin typeface="Times" pitchFamily="18" charset="0"/>
              </a:rPr>
              <a:t>:</a:t>
            </a:r>
            <a:endParaRPr lang="en-US" sz="2200" dirty="0">
              <a:latin typeface="Times" pitchFamily="18"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3051503441"/>
              </p:ext>
            </p:extLst>
          </p:nvPr>
        </p:nvGraphicFramePr>
        <p:xfrm>
          <a:off x="990600" y="3417518"/>
          <a:ext cx="3746500" cy="749300"/>
        </p:xfrm>
        <a:graphic>
          <a:graphicData uri="http://schemas.openxmlformats.org/presentationml/2006/ole">
            <mc:AlternateContent xmlns:mc="http://schemas.openxmlformats.org/markup-compatibility/2006">
              <mc:Choice xmlns:v="urn:schemas-microsoft-com:vml" Requires="v">
                <p:oleObj spid="_x0000_s15492" name="Equation" r:id="rId3" imgW="2158920" imgH="431640" progId="Equation.3">
                  <p:embed/>
                </p:oleObj>
              </mc:Choice>
              <mc:Fallback>
                <p:oleObj name="Equation" r:id="rId3" imgW="2158920" imgH="431640" progId="Equation.3">
                  <p:embed/>
                  <p:pic>
                    <p:nvPicPr>
                      <p:cNvPr id="0" name=""/>
                      <p:cNvPicPr/>
                      <p:nvPr/>
                    </p:nvPicPr>
                    <p:blipFill>
                      <a:blip r:embed="rId4"/>
                      <a:stretch>
                        <a:fillRect/>
                      </a:stretch>
                    </p:blipFill>
                    <p:spPr>
                      <a:xfrm>
                        <a:off x="990600" y="3417518"/>
                        <a:ext cx="3746500" cy="749300"/>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151794059"/>
              </p:ext>
            </p:extLst>
          </p:nvPr>
        </p:nvGraphicFramePr>
        <p:xfrm>
          <a:off x="990600" y="4419600"/>
          <a:ext cx="4104137" cy="825500"/>
        </p:xfrm>
        <a:graphic>
          <a:graphicData uri="http://schemas.openxmlformats.org/presentationml/2006/ole">
            <mc:AlternateContent xmlns:mc="http://schemas.openxmlformats.org/markup-compatibility/2006">
              <mc:Choice xmlns:v="urn:schemas-microsoft-com:vml" Requires="v">
                <p:oleObj spid="_x0000_s15493" name="Equation" r:id="rId5" imgW="2145960" imgH="431640" progId="Equation.3">
                  <p:embed/>
                </p:oleObj>
              </mc:Choice>
              <mc:Fallback>
                <p:oleObj name="Equation" r:id="rId5" imgW="2145960" imgH="431640" progId="Equation.3">
                  <p:embed/>
                  <p:pic>
                    <p:nvPicPr>
                      <p:cNvPr id="0" name="Object 5"/>
                      <p:cNvPicPr>
                        <a:picLocks noChangeAspect="1" noChangeArrowheads="1"/>
                      </p:cNvPicPr>
                      <p:nvPr/>
                    </p:nvPicPr>
                    <p:blipFill>
                      <a:blip r:embed="rId6"/>
                      <a:srcRect/>
                      <a:stretch>
                        <a:fillRect/>
                      </a:stretch>
                    </p:blipFill>
                    <p:spPr bwMode="auto">
                      <a:xfrm>
                        <a:off x="990600" y="4419600"/>
                        <a:ext cx="4104137" cy="825500"/>
                      </a:xfrm>
                      <a:prstGeom prst="rect">
                        <a:avLst/>
                      </a:prstGeom>
                      <a:noFill/>
                      <a:ln>
                        <a:noFill/>
                      </a:ln>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504772635"/>
              </p:ext>
            </p:extLst>
          </p:nvPr>
        </p:nvGraphicFramePr>
        <p:xfrm>
          <a:off x="1143000" y="5638800"/>
          <a:ext cx="4152810" cy="825500"/>
        </p:xfrm>
        <a:graphic>
          <a:graphicData uri="http://schemas.openxmlformats.org/presentationml/2006/ole">
            <mc:AlternateContent xmlns:mc="http://schemas.openxmlformats.org/markup-compatibility/2006">
              <mc:Choice xmlns:v="urn:schemas-microsoft-com:vml" Requires="v">
                <p:oleObj spid="_x0000_s15494" name="Equation" r:id="rId7" imgW="2171520" imgH="431640" progId="Equation.3">
                  <p:embed/>
                </p:oleObj>
              </mc:Choice>
              <mc:Fallback>
                <p:oleObj name="Equation" r:id="rId7" imgW="2171520" imgH="431640" progId="Equation.3">
                  <p:embed/>
                  <p:pic>
                    <p:nvPicPr>
                      <p:cNvPr id="0" name="Object 5"/>
                      <p:cNvPicPr>
                        <a:picLocks noChangeAspect="1" noChangeArrowheads="1"/>
                      </p:cNvPicPr>
                      <p:nvPr/>
                    </p:nvPicPr>
                    <p:blipFill>
                      <a:blip r:embed="rId8"/>
                      <a:srcRect/>
                      <a:stretch>
                        <a:fillRect/>
                      </a:stretch>
                    </p:blipFill>
                    <p:spPr bwMode="auto">
                      <a:xfrm>
                        <a:off x="1143000" y="5638800"/>
                        <a:ext cx="4152810" cy="825500"/>
                      </a:xfrm>
                      <a:prstGeom prst="rect">
                        <a:avLst/>
                      </a:prstGeom>
                      <a:noFill/>
                      <a:ln>
                        <a:noFill/>
                      </a:ln>
                      <a:extLst/>
                    </p:spPr>
                  </p:pic>
                </p:oleObj>
              </mc:Fallback>
            </mc:AlternateContent>
          </a:graphicData>
        </a:graphic>
      </p:graphicFrame>
      <p:pic>
        <p:nvPicPr>
          <p:cNvPr id="7" name="Picture 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886016" y="3429000"/>
            <a:ext cx="3105584" cy="1505160"/>
          </a:xfrm>
          <a:prstGeom prst="rect">
            <a:avLst/>
          </a:prstGeom>
        </p:spPr>
      </p:pic>
    </p:spTree>
    <p:extLst>
      <p:ext uri="{BB962C8B-B14F-4D97-AF65-F5344CB8AC3E}">
        <p14:creationId xmlns:p14="http://schemas.microsoft.com/office/powerpoint/2010/main" val="2611870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additive="base">
                                        <p:cTn id="26" dur="500" fill="hold"/>
                                        <p:tgtEl>
                                          <p:spTgt spid="6"/>
                                        </p:tgtEl>
                                        <p:attrNameLst>
                                          <p:attrName>ppt_x</p:attrName>
                                        </p:attrNameLst>
                                      </p:cBhvr>
                                      <p:tavLst>
                                        <p:tav tm="0">
                                          <p:val>
                                            <p:strVal val="#ppt_x"/>
                                          </p:val>
                                        </p:tav>
                                        <p:tav tm="100000">
                                          <p:val>
                                            <p:strVal val="#ppt_x"/>
                                          </p:val>
                                        </p:tav>
                                      </p:tavLst>
                                    </p:anim>
                                    <p:anim calcmode="lin" valueType="num">
                                      <p:cBhvr additive="base">
                                        <p:cTn id="2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500" fill="hold"/>
                                        <p:tgtEl>
                                          <p:spTgt spid="8"/>
                                        </p:tgtEl>
                                        <p:attrNameLst>
                                          <p:attrName>ppt_x</p:attrName>
                                        </p:attrNameLst>
                                      </p:cBhvr>
                                      <p:tavLst>
                                        <p:tav tm="0">
                                          <p:val>
                                            <p:strVal val="#ppt_x"/>
                                          </p:val>
                                        </p:tav>
                                        <p:tav tm="100000">
                                          <p:val>
                                            <p:strVal val="#ppt_x"/>
                                          </p:val>
                                        </p:tav>
                                      </p:tavLst>
                                    </p:anim>
                                    <p:anim calcmode="lin" valueType="num">
                                      <p:cBhvr additive="base">
                                        <p:cTn id="3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9"/>
                                        </p:tgtEl>
                                        <p:attrNameLst>
                                          <p:attrName>style.visibility</p:attrName>
                                        </p:attrNameLst>
                                      </p:cBhvr>
                                      <p:to>
                                        <p:strVal val="visible"/>
                                      </p:to>
                                    </p:set>
                                    <p:anim calcmode="lin" valueType="num">
                                      <p:cBhvr additive="base">
                                        <p:cTn id="38" dur="500" fill="hold"/>
                                        <p:tgtEl>
                                          <p:spTgt spid="9"/>
                                        </p:tgtEl>
                                        <p:attrNameLst>
                                          <p:attrName>ppt_x</p:attrName>
                                        </p:attrNameLst>
                                      </p:cBhvr>
                                      <p:tavLst>
                                        <p:tav tm="0">
                                          <p:val>
                                            <p:strVal val="#ppt_x"/>
                                          </p:val>
                                        </p:tav>
                                        <p:tav tm="100000">
                                          <p:val>
                                            <p:strVal val="#ppt_x"/>
                                          </p:val>
                                        </p:tav>
                                      </p:tavLst>
                                    </p:anim>
                                    <p:anim calcmode="lin" valueType="num">
                                      <p:cBhvr additive="base">
                                        <p:cTn id="3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11200" indent="-711200" algn="ctr"/>
            <a:r>
              <a:rPr lang="en-US" sz="2400" b="1" dirty="0" err="1" smtClean="0">
                <a:solidFill>
                  <a:srgbClr val="FFFF00"/>
                </a:solidFill>
                <a:latin typeface="Times New Roman" pitchFamily="18" charset="0"/>
              </a:rPr>
              <a:t>Ví</a:t>
            </a:r>
            <a:r>
              <a:rPr lang="en-US" sz="2400" b="1" dirty="0" smtClean="0">
                <a:solidFill>
                  <a:srgbClr val="FFFF00"/>
                </a:solidFill>
                <a:latin typeface="Times New Roman" pitchFamily="18" charset="0"/>
              </a:rPr>
              <a:t> </a:t>
            </a:r>
            <a:r>
              <a:rPr lang="en-US" sz="2400" b="1" dirty="0" err="1" smtClean="0">
                <a:solidFill>
                  <a:srgbClr val="FFFF00"/>
                </a:solidFill>
                <a:latin typeface="Times New Roman" pitchFamily="18" charset="0"/>
              </a:rPr>
              <a:t>dụ</a:t>
            </a:r>
            <a:endParaRPr lang="en-US" sz="2400" b="1" dirty="0" smtClean="0">
              <a:solidFill>
                <a:srgbClr val="FFFF00"/>
              </a:solidFill>
              <a:latin typeface="Times New Roman" pitchFamily="18" charset="0"/>
            </a:endParaRPr>
          </a:p>
        </p:txBody>
      </p:sp>
      <p:sp>
        <p:nvSpPr>
          <p:cNvPr id="2" name="Rectangle 1"/>
          <p:cNvSpPr/>
          <p:nvPr/>
        </p:nvSpPr>
        <p:spPr>
          <a:xfrm>
            <a:off x="152400" y="762001"/>
            <a:ext cx="8839200" cy="769441"/>
          </a:xfrm>
          <a:prstGeom prst="rect">
            <a:avLst/>
          </a:prstGeom>
        </p:spPr>
        <p:txBody>
          <a:bodyPr wrap="square">
            <a:spAutoFit/>
          </a:bodyPr>
          <a:lstStyle/>
          <a:p>
            <a:r>
              <a:rPr lang="pt-BR" sz="2200" dirty="0" smtClean="0">
                <a:latin typeface="Times New Roman" pitchFamily="18" charset="0"/>
                <a:cs typeface="Times New Roman" pitchFamily="18" charset="0"/>
              </a:rPr>
              <a:t>Ví dụ 2. Xác </a:t>
            </a:r>
            <a:r>
              <a:rPr lang="pt-BR" sz="2200" dirty="0">
                <a:latin typeface="Times New Roman" pitchFamily="18" charset="0"/>
                <a:cs typeface="Times New Roman" pitchFamily="18" charset="0"/>
              </a:rPr>
              <a:t>định bước sóng lớn nhất và nhỏ nhất trong dãy Paschen trong quang phổ hiđrô. </a:t>
            </a:r>
            <a:endParaRPr lang="en-US" sz="2200" dirty="0">
              <a:latin typeface="Times New Roman" pitchFamily="18" charset="0"/>
              <a:cs typeface="Times New Roman" pitchFamily="18" charset="0"/>
            </a:endParaRPr>
          </a:p>
        </p:txBody>
      </p:sp>
      <p:sp>
        <p:nvSpPr>
          <p:cNvPr id="3" name="TextBox 2"/>
          <p:cNvSpPr txBox="1"/>
          <p:nvPr/>
        </p:nvSpPr>
        <p:spPr>
          <a:xfrm>
            <a:off x="181628" y="1605233"/>
            <a:ext cx="8839200" cy="430887"/>
          </a:xfrm>
          <a:prstGeom prst="rect">
            <a:avLst/>
          </a:prstGeom>
          <a:noFill/>
        </p:spPr>
        <p:txBody>
          <a:bodyPr wrap="square" rtlCol="0">
            <a:spAutoFit/>
          </a:bodyPr>
          <a:lstStyle/>
          <a:p>
            <a:r>
              <a:rPr lang="en-US" sz="2200" dirty="0" err="1" smtClean="0">
                <a:latin typeface="Times New Roman" pitchFamily="18" charset="0"/>
                <a:cs typeface="Times New Roman" pitchFamily="18" charset="0"/>
              </a:rPr>
              <a:t>Bước</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sóng</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lớn</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nhất</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trong</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dãy</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Paschen</a:t>
            </a:r>
            <a:endParaRPr lang="en-US" sz="2200" dirty="0">
              <a:latin typeface="Times New Roman" pitchFamily="18" charset="0"/>
              <a:cs typeface="Times New Roman" pitchFamily="18"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1154690561"/>
              </p:ext>
            </p:extLst>
          </p:nvPr>
        </p:nvGraphicFramePr>
        <p:xfrm>
          <a:off x="1828800" y="2286000"/>
          <a:ext cx="4868862" cy="1046162"/>
        </p:xfrm>
        <a:graphic>
          <a:graphicData uri="http://schemas.openxmlformats.org/presentationml/2006/ole">
            <mc:AlternateContent xmlns:mc="http://schemas.openxmlformats.org/markup-compatibility/2006">
              <mc:Choice xmlns:v="urn:schemas-microsoft-com:vml" Requires="v">
                <p:oleObj spid="_x0000_s16471" name="Equation" r:id="rId3" imgW="3124080" imgH="622080" progId="Equation.3">
                  <p:embed/>
                </p:oleObj>
              </mc:Choice>
              <mc:Fallback>
                <p:oleObj name="Equation" r:id="rId3" imgW="3124080" imgH="622080" progId="Equation.3">
                  <p:embed/>
                  <p:pic>
                    <p:nvPicPr>
                      <p:cNvPr id="0" name="Object 5"/>
                      <p:cNvPicPr>
                        <a:picLocks noChangeAspect="1" noChangeArrowheads="1"/>
                      </p:cNvPicPr>
                      <p:nvPr/>
                    </p:nvPicPr>
                    <p:blipFill>
                      <a:blip r:embed="rId4"/>
                      <a:srcRect/>
                      <a:stretch>
                        <a:fillRect/>
                      </a:stretch>
                    </p:blipFill>
                    <p:spPr bwMode="auto">
                      <a:xfrm>
                        <a:off x="1828800" y="2286000"/>
                        <a:ext cx="4868862" cy="1046162"/>
                      </a:xfrm>
                      <a:prstGeom prst="rect">
                        <a:avLst/>
                      </a:prstGeom>
                      <a:noFill/>
                      <a:ln>
                        <a:noFill/>
                      </a:ln>
                    </p:spPr>
                  </p:pic>
                </p:oleObj>
              </mc:Fallback>
            </mc:AlternateContent>
          </a:graphicData>
        </a:graphic>
      </p:graphicFrame>
      <p:sp>
        <p:nvSpPr>
          <p:cNvPr id="6" name="TextBox 5"/>
          <p:cNvSpPr txBox="1"/>
          <p:nvPr/>
        </p:nvSpPr>
        <p:spPr>
          <a:xfrm>
            <a:off x="204592" y="3429000"/>
            <a:ext cx="8839200" cy="430887"/>
          </a:xfrm>
          <a:prstGeom prst="rect">
            <a:avLst/>
          </a:prstGeom>
          <a:noFill/>
        </p:spPr>
        <p:txBody>
          <a:bodyPr wrap="square" rtlCol="0">
            <a:spAutoFit/>
          </a:bodyPr>
          <a:lstStyle/>
          <a:p>
            <a:r>
              <a:rPr lang="en-US" sz="2200" dirty="0" err="1" smtClean="0">
                <a:latin typeface="Times New Roman" pitchFamily="18" charset="0"/>
                <a:cs typeface="Times New Roman" pitchFamily="18" charset="0"/>
              </a:rPr>
              <a:t>Bước</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sóng</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nhỏ</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nhất</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trong</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dãy</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Paschen</a:t>
            </a:r>
            <a:endParaRPr lang="en-US" sz="2200" dirty="0">
              <a:latin typeface="Times New Roman" pitchFamily="18" charset="0"/>
              <a:cs typeface="Times New Roman" pitchFamily="18" charset="0"/>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268423311"/>
              </p:ext>
            </p:extLst>
          </p:nvPr>
        </p:nvGraphicFramePr>
        <p:xfrm>
          <a:off x="2600325" y="4114800"/>
          <a:ext cx="4095750" cy="981075"/>
        </p:xfrm>
        <a:graphic>
          <a:graphicData uri="http://schemas.openxmlformats.org/presentationml/2006/ole">
            <mc:AlternateContent xmlns:mc="http://schemas.openxmlformats.org/markup-compatibility/2006">
              <mc:Choice xmlns:v="urn:schemas-microsoft-com:vml" Requires="v">
                <p:oleObj spid="_x0000_s16472" name="Equation" r:id="rId5" imgW="2628720" imgH="583920" progId="Equation.3">
                  <p:embed/>
                </p:oleObj>
              </mc:Choice>
              <mc:Fallback>
                <p:oleObj name="Equation" r:id="rId5" imgW="2628720" imgH="583920" progId="Equation.3">
                  <p:embed/>
                  <p:pic>
                    <p:nvPicPr>
                      <p:cNvPr id="0" name="Object 4"/>
                      <p:cNvPicPr>
                        <a:picLocks noChangeAspect="1" noChangeArrowheads="1"/>
                      </p:cNvPicPr>
                      <p:nvPr/>
                    </p:nvPicPr>
                    <p:blipFill>
                      <a:blip r:embed="rId6"/>
                      <a:srcRect/>
                      <a:stretch>
                        <a:fillRect/>
                      </a:stretch>
                    </p:blipFill>
                    <p:spPr bwMode="auto">
                      <a:xfrm>
                        <a:off x="2600325" y="4114800"/>
                        <a:ext cx="409575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611870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11200" indent="-711200" algn="ctr"/>
            <a:r>
              <a:rPr lang="en-US" sz="2400" b="1" dirty="0" err="1" smtClean="0">
                <a:solidFill>
                  <a:srgbClr val="FFFF00"/>
                </a:solidFill>
                <a:latin typeface="Times New Roman" pitchFamily="18" charset="0"/>
              </a:rPr>
              <a:t>Ví</a:t>
            </a:r>
            <a:r>
              <a:rPr lang="en-US" sz="2400" b="1" dirty="0" smtClean="0">
                <a:solidFill>
                  <a:srgbClr val="FFFF00"/>
                </a:solidFill>
                <a:latin typeface="Times New Roman" pitchFamily="18" charset="0"/>
              </a:rPr>
              <a:t> </a:t>
            </a:r>
            <a:r>
              <a:rPr lang="en-US" sz="2400" b="1" dirty="0" err="1" smtClean="0">
                <a:solidFill>
                  <a:srgbClr val="FFFF00"/>
                </a:solidFill>
                <a:latin typeface="Times New Roman" pitchFamily="18" charset="0"/>
              </a:rPr>
              <a:t>dụ</a:t>
            </a:r>
            <a:endParaRPr lang="en-US" sz="2400" b="1" dirty="0" smtClean="0">
              <a:solidFill>
                <a:srgbClr val="FFFF00"/>
              </a:solidFill>
              <a:latin typeface="Times New Roman" pitchFamily="18" charset="0"/>
            </a:endParaRPr>
          </a:p>
        </p:txBody>
      </p:sp>
      <p:sp>
        <p:nvSpPr>
          <p:cNvPr id="2" name="Rectangle 1"/>
          <p:cNvSpPr/>
          <p:nvPr/>
        </p:nvSpPr>
        <p:spPr>
          <a:xfrm>
            <a:off x="76200" y="685800"/>
            <a:ext cx="8991600" cy="769441"/>
          </a:xfrm>
          <a:prstGeom prst="rect">
            <a:avLst/>
          </a:prstGeom>
        </p:spPr>
        <p:txBody>
          <a:bodyPr wrap="square">
            <a:spAutoFit/>
          </a:bodyPr>
          <a:lstStyle/>
          <a:p>
            <a:r>
              <a:rPr lang="pt-BR" sz="2200" dirty="0" smtClean="0">
                <a:latin typeface="Times New Roman" pitchFamily="18" charset="0"/>
                <a:cs typeface="Times New Roman" pitchFamily="18" charset="0"/>
              </a:rPr>
              <a:t>Ví dụ 3. Tính </a:t>
            </a:r>
            <a:r>
              <a:rPr lang="pt-BR" sz="2200" dirty="0">
                <a:latin typeface="Times New Roman" pitchFamily="18" charset="0"/>
                <a:cs typeface="Times New Roman" pitchFamily="18" charset="0"/>
              </a:rPr>
              <a:t>độ lớn và giá trị hình chiếu của mômen động lượng orbital của electrôn trong nguyên tử ở trạng thái f.</a:t>
            </a:r>
            <a:endParaRPr lang="en-US" sz="2200" dirty="0">
              <a:latin typeface="Times New Roman" pitchFamily="18" charset="0"/>
              <a:cs typeface="Times New Roman" pitchFamily="18" charset="0"/>
            </a:endParaRPr>
          </a:p>
        </p:txBody>
      </p:sp>
      <p:sp>
        <p:nvSpPr>
          <p:cNvPr id="3" name="TextBox 2"/>
          <p:cNvSpPr txBox="1"/>
          <p:nvPr/>
        </p:nvSpPr>
        <p:spPr>
          <a:xfrm>
            <a:off x="228600" y="1708666"/>
            <a:ext cx="8382000" cy="430887"/>
          </a:xfrm>
          <a:prstGeom prst="rect">
            <a:avLst/>
          </a:prstGeom>
          <a:noFill/>
        </p:spPr>
        <p:txBody>
          <a:bodyPr wrap="square" rtlCol="0">
            <a:spAutoFit/>
          </a:bodyPr>
          <a:lstStyle/>
          <a:p>
            <a:r>
              <a:rPr lang="en-US" sz="2200" dirty="0" err="1" smtClean="0">
                <a:latin typeface="Times New Roman" pitchFamily="18" charset="0"/>
                <a:cs typeface="Times New Roman" pitchFamily="18" charset="0"/>
              </a:rPr>
              <a:t>Độ</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lớn</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của</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momen</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động</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lượng</a:t>
            </a:r>
            <a:r>
              <a:rPr lang="en-US" sz="2200" dirty="0" smtClean="0">
                <a:latin typeface="Times New Roman" pitchFamily="18" charset="0"/>
                <a:cs typeface="Times New Roman" pitchFamily="18" charset="0"/>
              </a:rPr>
              <a:t> orbital </a:t>
            </a:r>
            <a:r>
              <a:rPr lang="en-US" sz="2200" dirty="0" err="1" smtClean="0">
                <a:latin typeface="Times New Roman" pitchFamily="18" charset="0"/>
                <a:cs typeface="Times New Roman" pitchFamily="18" charset="0"/>
              </a:rPr>
              <a:t>của</a:t>
            </a:r>
            <a:r>
              <a:rPr lang="en-US" sz="2200" dirty="0" smtClean="0">
                <a:latin typeface="Times New Roman" pitchFamily="18" charset="0"/>
                <a:cs typeface="Times New Roman" pitchFamily="18" charset="0"/>
              </a:rPr>
              <a:t> electron ở </a:t>
            </a:r>
            <a:r>
              <a:rPr lang="en-US" sz="2200" dirty="0" err="1" smtClean="0">
                <a:latin typeface="Times New Roman" pitchFamily="18" charset="0"/>
                <a:cs typeface="Times New Roman" pitchFamily="18" charset="0"/>
              </a:rPr>
              <a:t>trạng</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thái</a:t>
            </a:r>
            <a:r>
              <a:rPr lang="en-US" sz="2200" dirty="0" smtClean="0">
                <a:latin typeface="Times New Roman" pitchFamily="18" charset="0"/>
                <a:cs typeface="Times New Roman" pitchFamily="18" charset="0"/>
              </a:rPr>
              <a:t> f: </a:t>
            </a:r>
            <a:endParaRPr lang="en-US" sz="2200" dirty="0">
              <a:latin typeface="Times New Roman" pitchFamily="18" charset="0"/>
              <a:cs typeface="Times New Roman" pitchFamily="18"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3617088327"/>
              </p:ext>
            </p:extLst>
          </p:nvPr>
        </p:nvGraphicFramePr>
        <p:xfrm>
          <a:off x="2971800" y="2209800"/>
          <a:ext cx="2584450" cy="469236"/>
        </p:xfrm>
        <a:graphic>
          <a:graphicData uri="http://schemas.openxmlformats.org/presentationml/2006/ole">
            <mc:AlternateContent xmlns:mc="http://schemas.openxmlformats.org/markup-compatibility/2006">
              <mc:Choice xmlns:v="urn:schemas-microsoft-com:vml" Requires="v">
                <p:oleObj spid="_x0000_s17539" name="Equation" r:id="rId3" imgW="1422360" imgH="253800" progId="Equation.3">
                  <p:embed/>
                </p:oleObj>
              </mc:Choice>
              <mc:Fallback>
                <p:oleObj name="Equation" r:id="rId3" imgW="1422360" imgH="253800" progId="Equation.3">
                  <p:embed/>
                  <p:pic>
                    <p:nvPicPr>
                      <p:cNvPr id="0" name="Object 4"/>
                      <p:cNvPicPr>
                        <a:picLocks noChangeAspect="1" noChangeArrowheads="1"/>
                      </p:cNvPicPr>
                      <p:nvPr/>
                    </p:nvPicPr>
                    <p:blipFill>
                      <a:blip r:embed="rId4"/>
                      <a:srcRect/>
                      <a:stretch>
                        <a:fillRect/>
                      </a:stretch>
                    </p:blipFill>
                    <p:spPr bwMode="auto">
                      <a:xfrm>
                        <a:off x="2971800" y="2209800"/>
                        <a:ext cx="2584450" cy="469236"/>
                      </a:xfrm>
                      <a:prstGeom prst="rect">
                        <a:avLst/>
                      </a:prstGeom>
                      <a:noFill/>
                      <a:ln w="9525">
                        <a:noFill/>
                        <a:miter lim="800000"/>
                        <a:headEnd/>
                        <a:tailEnd/>
                      </a:ln>
                    </p:spPr>
                  </p:pic>
                </p:oleObj>
              </mc:Fallback>
            </mc:AlternateContent>
          </a:graphicData>
        </a:graphic>
      </p:graphicFrame>
      <p:sp>
        <p:nvSpPr>
          <p:cNvPr id="6" name="TextBox 5"/>
          <p:cNvSpPr txBox="1"/>
          <p:nvPr/>
        </p:nvSpPr>
        <p:spPr>
          <a:xfrm>
            <a:off x="228600" y="2819400"/>
            <a:ext cx="8458200" cy="769441"/>
          </a:xfrm>
          <a:prstGeom prst="rect">
            <a:avLst/>
          </a:prstGeom>
          <a:noFill/>
        </p:spPr>
        <p:txBody>
          <a:bodyPr wrap="square" rtlCol="0">
            <a:spAutoFit/>
          </a:bodyPr>
          <a:lstStyle/>
          <a:p>
            <a:r>
              <a:rPr lang="en-US" sz="2200" dirty="0" err="1" smtClean="0">
                <a:latin typeface="Times New Roman" pitchFamily="18" charset="0"/>
                <a:cs typeface="Times New Roman" pitchFamily="18" charset="0"/>
              </a:rPr>
              <a:t>Hình</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chiếu</a:t>
            </a:r>
            <a:r>
              <a:rPr lang="en-US" sz="2200" dirty="0" smtClean="0">
                <a:latin typeface="Times New Roman" pitchFamily="18" charset="0"/>
                <a:cs typeface="Times New Roman" pitchFamily="18" charset="0"/>
              </a:rPr>
              <a:t> </a:t>
            </a:r>
            <a:r>
              <a:rPr lang="en-US" sz="2200" dirty="0" err="1">
                <a:latin typeface="Times New Roman" pitchFamily="18" charset="0"/>
                <a:cs typeface="Times New Roman" pitchFamily="18" charset="0"/>
              </a:rPr>
              <a:t>của</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momen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động</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lượng</a:t>
            </a:r>
            <a:r>
              <a:rPr lang="en-US" sz="2200" dirty="0">
                <a:latin typeface="Times New Roman" pitchFamily="18" charset="0"/>
                <a:cs typeface="Times New Roman" pitchFamily="18" charset="0"/>
              </a:rPr>
              <a:t> orbital </a:t>
            </a:r>
            <a:r>
              <a:rPr lang="en-US" sz="2200" dirty="0" err="1">
                <a:latin typeface="Times New Roman" pitchFamily="18" charset="0"/>
                <a:cs typeface="Times New Roman" pitchFamily="18" charset="0"/>
              </a:rPr>
              <a:t>của</a:t>
            </a:r>
            <a:r>
              <a:rPr lang="en-US" sz="2200" dirty="0">
                <a:latin typeface="Times New Roman" pitchFamily="18" charset="0"/>
                <a:cs typeface="Times New Roman" pitchFamily="18" charset="0"/>
              </a:rPr>
              <a:t> electron ở </a:t>
            </a:r>
            <a:r>
              <a:rPr lang="en-US" sz="2200" dirty="0" err="1">
                <a:latin typeface="Times New Roman" pitchFamily="18" charset="0"/>
                <a:cs typeface="Times New Roman" pitchFamily="18" charset="0"/>
              </a:rPr>
              <a:t>trạng</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thái</a:t>
            </a:r>
            <a:r>
              <a:rPr lang="en-US" sz="2200" dirty="0">
                <a:latin typeface="Times New Roman" pitchFamily="18" charset="0"/>
                <a:cs typeface="Times New Roman" pitchFamily="18" charset="0"/>
              </a:rPr>
              <a:t> f: </a:t>
            </a:r>
          </a:p>
          <a:p>
            <a:endParaRPr lang="en-US" sz="2200" dirty="0">
              <a:latin typeface="Times New Roman" pitchFamily="18" charset="0"/>
              <a:cs typeface="Times New Roman" pitchFamily="18" charset="0"/>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1480850331"/>
              </p:ext>
            </p:extLst>
          </p:nvPr>
        </p:nvGraphicFramePr>
        <p:xfrm>
          <a:off x="3246437" y="4038600"/>
          <a:ext cx="2544763" cy="412953"/>
        </p:xfrm>
        <a:graphic>
          <a:graphicData uri="http://schemas.openxmlformats.org/presentationml/2006/ole">
            <mc:AlternateContent xmlns:mc="http://schemas.openxmlformats.org/markup-compatibility/2006">
              <mc:Choice xmlns:v="urn:schemas-microsoft-com:vml" Requires="v">
                <p:oleObj spid="_x0000_s17540" name="Equation" r:id="rId5" imgW="1358640" imgH="215640" progId="Equation.3">
                  <p:embed/>
                </p:oleObj>
              </mc:Choice>
              <mc:Fallback>
                <p:oleObj name="Equation" r:id="rId5" imgW="1358640" imgH="215640" progId="Equation.3">
                  <p:embed/>
                  <p:pic>
                    <p:nvPicPr>
                      <p:cNvPr id="0" name="Object 10"/>
                      <p:cNvPicPr>
                        <a:picLocks noChangeAspect="1" noChangeArrowheads="1"/>
                      </p:cNvPicPr>
                      <p:nvPr/>
                    </p:nvPicPr>
                    <p:blipFill>
                      <a:blip r:embed="rId6"/>
                      <a:srcRect/>
                      <a:stretch>
                        <a:fillRect/>
                      </a:stretch>
                    </p:blipFill>
                    <p:spPr bwMode="auto">
                      <a:xfrm>
                        <a:off x="3246437" y="4038600"/>
                        <a:ext cx="2544763" cy="412953"/>
                      </a:xfrm>
                      <a:prstGeom prst="rect">
                        <a:avLst/>
                      </a:prstGeom>
                      <a:noFill/>
                      <a:ln w="9525">
                        <a:noFill/>
                        <a:miter lim="800000"/>
                        <a:headEnd/>
                        <a:tailEnd/>
                      </a:ln>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77003914"/>
              </p:ext>
            </p:extLst>
          </p:nvPr>
        </p:nvGraphicFramePr>
        <p:xfrm>
          <a:off x="3021013" y="3429000"/>
          <a:ext cx="2998787" cy="430213"/>
        </p:xfrm>
        <a:graphic>
          <a:graphicData uri="http://schemas.openxmlformats.org/presentationml/2006/ole">
            <mc:AlternateContent xmlns:mc="http://schemas.openxmlformats.org/markup-compatibility/2006">
              <mc:Choice xmlns:v="urn:schemas-microsoft-com:vml" Requires="v">
                <p:oleObj spid="_x0000_s17541" name="Equation" r:id="rId7" imgW="1536480" imgH="215640" progId="Equation.3">
                  <p:embed/>
                </p:oleObj>
              </mc:Choice>
              <mc:Fallback>
                <p:oleObj name="Equation" r:id="rId7" imgW="1536480" imgH="21564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21013" y="3429000"/>
                        <a:ext cx="2998787"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611870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down)">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11200" indent="-711200" algn="ctr"/>
            <a:r>
              <a:rPr lang="en-US" sz="2400" b="1" dirty="0" err="1" smtClean="0">
                <a:solidFill>
                  <a:srgbClr val="FFFF00"/>
                </a:solidFill>
                <a:latin typeface="Times New Roman" pitchFamily="18" charset="0"/>
              </a:rPr>
              <a:t>Ví</a:t>
            </a:r>
            <a:r>
              <a:rPr lang="en-US" sz="2400" b="1" dirty="0" smtClean="0">
                <a:solidFill>
                  <a:srgbClr val="FFFF00"/>
                </a:solidFill>
                <a:latin typeface="Times New Roman" pitchFamily="18" charset="0"/>
              </a:rPr>
              <a:t> </a:t>
            </a:r>
            <a:r>
              <a:rPr lang="en-US" sz="2400" b="1" dirty="0" err="1" smtClean="0">
                <a:solidFill>
                  <a:srgbClr val="FFFF00"/>
                </a:solidFill>
                <a:latin typeface="Times New Roman" pitchFamily="18" charset="0"/>
              </a:rPr>
              <a:t>dụ</a:t>
            </a:r>
            <a:endParaRPr lang="en-US" sz="2400" b="1" dirty="0" smtClean="0">
              <a:solidFill>
                <a:srgbClr val="FFFF00"/>
              </a:solidFill>
              <a:latin typeface="Times New Roman" pitchFamily="18" charset="0"/>
            </a:endParaRPr>
          </a:p>
        </p:txBody>
      </p:sp>
      <p:sp>
        <p:nvSpPr>
          <p:cNvPr id="6" name="TextBox 5"/>
          <p:cNvSpPr txBox="1"/>
          <p:nvPr/>
        </p:nvSpPr>
        <p:spPr>
          <a:xfrm>
            <a:off x="0" y="685800"/>
            <a:ext cx="8991600" cy="1046440"/>
          </a:xfrm>
          <a:prstGeom prst="rect">
            <a:avLst/>
          </a:prstGeom>
          <a:noFill/>
        </p:spPr>
        <p:txBody>
          <a:bodyPr wrap="square" rtlCol="0">
            <a:spAutoFit/>
          </a:bodyPr>
          <a:lstStyle/>
          <a:p>
            <a:r>
              <a:rPr lang="pt-BR" sz="2200" dirty="0" smtClean="0">
                <a:latin typeface="Times New Roman" pitchFamily="18" charset="0"/>
                <a:cs typeface="Times New Roman" pitchFamily="18" charset="0"/>
              </a:rPr>
              <a:t>Ví dụ 4. Nguyên </a:t>
            </a:r>
            <a:r>
              <a:rPr lang="pt-BR" sz="2200" dirty="0">
                <a:latin typeface="Times New Roman" pitchFamily="18" charset="0"/>
                <a:cs typeface="Times New Roman" pitchFamily="18" charset="0"/>
              </a:rPr>
              <a:t>tử Na chuyển từ trạng thái năng lượng 4S → 3S. Tìm bước sóng của các bức xạ phát ra. Cho các số bổ chính Rydberg đối với Na là</a:t>
            </a:r>
            <a:r>
              <a:rPr lang="en-US" sz="2200" dirty="0">
                <a:latin typeface="Times New Roman" pitchFamily="18" charset="0"/>
                <a:cs typeface="Times New Roman" pitchFamily="18" charset="0"/>
              </a:rPr>
              <a:t> </a:t>
            </a:r>
          </a:p>
          <a:p>
            <a:endParaRPr lang="en-US" dirty="0"/>
          </a:p>
        </p:txBody>
      </p:sp>
      <p:sp>
        <p:nvSpPr>
          <p:cNvPr id="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260896162"/>
              </p:ext>
            </p:extLst>
          </p:nvPr>
        </p:nvGraphicFramePr>
        <p:xfrm>
          <a:off x="28184" y="1489238"/>
          <a:ext cx="2410216" cy="436751"/>
        </p:xfrm>
        <a:graphic>
          <a:graphicData uri="http://schemas.openxmlformats.org/presentationml/2006/ole">
            <mc:AlternateContent xmlns:mc="http://schemas.openxmlformats.org/markup-compatibility/2006">
              <mc:Choice xmlns:v="urn:schemas-microsoft-com:vml" Requires="v">
                <p:oleObj spid="_x0000_s18563" name="Equation" r:id="rId3" imgW="1422400" imgH="254000" progId="Equation.3">
                  <p:embed/>
                </p:oleObj>
              </mc:Choice>
              <mc:Fallback>
                <p:oleObj name="Equation" r:id="rId3" imgW="1422400" imgH="2540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84" y="1489238"/>
                        <a:ext cx="2410216" cy="436751"/>
                      </a:xfrm>
                      <a:prstGeom prst="rect">
                        <a:avLst/>
                      </a:prstGeom>
                      <a:noFill/>
                    </p:spPr>
                  </p:pic>
                </p:oleObj>
              </mc:Fallback>
            </mc:AlternateContent>
          </a:graphicData>
        </a:graphic>
      </p:graphicFrame>
      <p:sp>
        <p:nvSpPr>
          <p:cNvPr id="9" name="TextBox 8"/>
          <p:cNvSpPr txBox="1"/>
          <p:nvPr/>
        </p:nvSpPr>
        <p:spPr>
          <a:xfrm>
            <a:off x="136742" y="2514600"/>
            <a:ext cx="8610600" cy="769441"/>
          </a:xfrm>
          <a:prstGeom prst="rect">
            <a:avLst/>
          </a:prstGeom>
          <a:noFill/>
        </p:spPr>
        <p:txBody>
          <a:bodyPr wrap="square" rtlCol="0">
            <a:spAutoFit/>
          </a:bodyPr>
          <a:lstStyle/>
          <a:p>
            <a:r>
              <a:rPr lang="en-US" sz="2200" dirty="0" smtClean="0">
                <a:latin typeface="Times New Roman" pitchFamily="18" charset="0"/>
                <a:cs typeface="Times New Roman" pitchFamily="18" charset="0"/>
              </a:rPr>
              <a:t>Electron </a:t>
            </a:r>
            <a:r>
              <a:rPr lang="en-US" sz="2200" dirty="0" err="1" smtClean="0">
                <a:latin typeface="Times New Roman" pitchFamily="18" charset="0"/>
                <a:cs typeface="Times New Roman" pitchFamily="18" charset="0"/>
              </a:rPr>
              <a:t>hóa</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trị</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trong</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nguyên</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tử</a:t>
            </a:r>
            <a:r>
              <a:rPr lang="en-US" sz="2200" dirty="0" smtClean="0">
                <a:latin typeface="Times New Roman" pitchFamily="18" charset="0"/>
                <a:cs typeface="Times New Roman" pitchFamily="18" charset="0"/>
              </a:rPr>
              <a:t> Na </a:t>
            </a:r>
            <a:r>
              <a:rPr lang="en-US" sz="2200" dirty="0" err="1" smtClean="0">
                <a:latin typeface="Times New Roman" pitchFamily="18" charset="0"/>
                <a:cs typeface="Times New Roman" pitchFamily="18" charset="0"/>
              </a:rPr>
              <a:t>chuyển</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từ</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mức</a:t>
            </a:r>
            <a:r>
              <a:rPr lang="en-US" sz="2200" dirty="0" smtClean="0">
                <a:latin typeface="Times New Roman" pitchFamily="18" charset="0"/>
                <a:cs typeface="Times New Roman" pitchFamily="18" charset="0"/>
              </a:rPr>
              <a:t> 4S </a:t>
            </a:r>
            <a:r>
              <a:rPr lang="en-US" sz="2200" dirty="0" err="1" smtClean="0">
                <a:latin typeface="Times New Roman" pitchFamily="18" charset="0"/>
                <a:cs typeface="Times New Roman" pitchFamily="18" charset="0"/>
              </a:rPr>
              <a:t>về</a:t>
            </a:r>
            <a:r>
              <a:rPr lang="en-US" sz="2200" dirty="0" smtClean="0">
                <a:latin typeface="Times New Roman" pitchFamily="18" charset="0"/>
                <a:cs typeface="Times New Roman" pitchFamily="18" charset="0"/>
              </a:rPr>
              <a:t> 3P, </a:t>
            </a:r>
            <a:r>
              <a:rPr lang="en-US" sz="2200" dirty="0" err="1" smtClean="0">
                <a:latin typeface="Times New Roman" pitchFamily="18" charset="0"/>
                <a:cs typeface="Times New Roman" pitchFamily="18" charset="0"/>
              </a:rPr>
              <a:t>sau</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đó</a:t>
            </a:r>
            <a:r>
              <a:rPr lang="en-US" sz="2200" dirty="0" smtClean="0">
                <a:latin typeface="Times New Roman" pitchFamily="18" charset="0"/>
                <a:cs typeface="Times New Roman" pitchFamily="18" charset="0"/>
              </a:rPr>
              <a:t> 3P </a:t>
            </a:r>
            <a:r>
              <a:rPr lang="en-US" sz="2200" dirty="0" err="1" smtClean="0">
                <a:latin typeface="Times New Roman" pitchFamily="18" charset="0"/>
                <a:cs typeface="Times New Roman" pitchFamily="18" charset="0"/>
              </a:rPr>
              <a:t>về</a:t>
            </a:r>
            <a:r>
              <a:rPr lang="en-US" sz="2200" dirty="0" smtClean="0">
                <a:latin typeface="Times New Roman" pitchFamily="18" charset="0"/>
                <a:cs typeface="Times New Roman" pitchFamily="18" charset="0"/>
              </a:rPr>
              <a:t> 3S </a:t>
            </a:r>
            <a:r>
              <a:rPr lang="en-US" sz="2200" dirty="0" err="1" smtClean="0">
                <a:latin typeface="Times New Roman" pitchFamily="18" charset="0"/>
                <a:cs typeface="Times New Roman" pitchFamily="18" charset="0"/>
              </a:rPr>
              <a:t>phát</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ra</a:t>
            </a:r>
            <a:r>
              <a:rPr lang="en-US" sz="2200" dirty="0" smtClean="0">
                <a:latin typeface="Times New Roman" pitchFamily="18" charset="0"/>
                <a:cs typeface="Times New Roman" pitchFamily="18" charset="0"/>
              </a:rPr>
              <a:t> 2 </a:t>
            </a:r>
            <a:r>
              <a:rPr lang="en-US" sz="2200" dirty="0" err="1" smtClean="0">
                <a:latin typeface="Times New Roman" pitchFamily="18" charset="0"/>
                <a:cs typeface="Times New Roman" pitchFamily="18" charset="0"/>
              </a:rPr>
              <a:t>vạch</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quang</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phổ</a:t>
            </a:r>
            <a:r>
              <a:rPr lang="en-US" sz="2200" dirty="0" smtClean="0">
                <a:latin typeface="Times New Roman" pitchFamily="18" charset="0"/>
                <a:cs typeface="Times New Roman" pitchFamily="18" charset="0"/>
              </a:rPr>
              <a:t> </a:t>
            </a:r>
            <a:endParaRPr lang="en-US" sz="2200" dirty="0">
              <a:latin typeface="Times New Roman" pitchFamily="18" charset="0"/>
              <a:cs typeface="Times New Roman" pitchFamily="18" charset="0"/>
            </a:endParaRPr>
          </a:p>
        </p:txBody>
      </p:sp>
      <p:graphicFrame>
        <p:nvGraphicFramePr>
          <p:cNvPr id="10" name="Object 9"/>
          <p:cNvGraphicFramePr>
            <a:graphicFrameLocks noChangeAspect="1"/>
          </p:cNvGraphicFramePr>
          <p:nvPr>
            <p:extLst>
              <p:ext uri="{D42A27DB-BD31-4B8C-83A1-F6EECF244321}">
                <p14:modId xmlns:p14="http://schemas.microsoft.com/office/powerpoint/2010/main" val="1852311766"/>
              </p:ext>
            </p:extLst>
          </p:nvPr>
        </p:nvGraphicFramePr>
        <p:xfrm>
          <a:off x="1826418" y="3581400"/>
          <a:ext cx="5491163" cy="831850"/>
        </p:xfrm>
        <a:graphic>
          <a:graphicData uri="http://schemas.openxmlformats.org/presentationml/2006/ole">
            <mc:AlternateContent xmlns:mc="http://schemas.openxmlformats.org/markup-compatibility/2006">
              <mc:Choice xmlns:v="urn:schemas-microsoft-com:vml" Requires="v">
                <p:oleObj spid="_x0000_s18564" name="Equation" r:id="rId5" imgW="2933640" imgH="444240" progId="Equation.3">
                  <p:embed/>
                </p:oleObj>
              </mc:Choice>
              <mc:Fallback>
                <p:oleObj name="Equation" r:id="rId5" imgW="2933640" imgH="444240" progId="Equation.3">
                  <p:embed/>
                  <p:pic>
                    <p:nvPicPr>
                      <p:cNvPr id="0" name=""/>
                      <p:cNvPicPr/>
                      <p:nvPr/>
                    </p:nvPicPr>
                    <p:blipFill>
                      <a:blip r:embed="rId6"/>
                      <a:stretch>
                        <a:fillRect/>
                      </a:stretch>
                    </p:blipFill>
                    <p:spPr>
                      <a:xfrm>
                        <a:off x="1826418" y="3581400"/>
                        <a:ext cx="5491163" cy="831850"/>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6820460"/>
              </p:ext>
            </p:extLst>
          </p:nvPr>
        </p:nvGraphicFramePr>
        <p:xfrm>
          <a:off x="1905000" y="4800600"/>
          <a:ext cx="5489575" cy="831850"/>
        </p:xfrm>
        <a:graphic>
          <a:graphicData uri="http://schemas.openxmlformats.org/presentationml/2006/ole">
            <mc:AlternateContent xmlns:mc="http://schemas.openxmlformats.org/markup-compatibility/2006">
              <mc:Choice xmlns:v="urn:schemas-microsoft-com:vml" Requires="v">
                <p:oleObj spid="_x0000_s18565" name="Equation" r:id="rId7" imgW="2933640" imgH="444240" progId="Equation.3">
                  <p:embed/>
                </p:oleObj>
              </mc:Choice>
              <mc:Fallback>
                <p:oleObj name="Equation" r:id="rId7" imgW="2933640" imgH="444240" progId="Equation.3">
                  <p:embed/>
                  <p:pic>
                    <p:nvPicPr>
                      <p:cNvPr id="0" name="Object 9"/>
                      <p:cNvPicPr>
                        <a:picLocks noChangeAspect="1" noChangeArrowheads="1"/>
                      </p:cNvPicPr>
                      <p:nvPr/>
                    </p:nvPicPr>
                    <p:blipFill>
                      <a:blip r:embed="rId8"/>
                      <a:srcRect/>
                      <a:stretch>
                        <a:fillRect/>
                      </a:stretch>
                    </p:blipFill>
                    <p:spPr bwMode="auto">
                      <a:xfrm>
                        <a:off x="1905000" y="4800600"/>
                        <a:ext cx="548957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611870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11200" indent="-711200" algn="ctr"/>
            <a:r>
              <a:rPr lang="en-US" sz="2400" b="1" dirty="0" err="1" smtClean="0">
                <a:solidFill>
                  <a:srgbClr val="FFFF00"/>
                </a:solidFill>
                <a:latin typeface="Times New Roman" pitchFamily="18" charset="0"/>
              </a:rPr>
              <a:t>Ví</a:t>
            </a:r>
            <a:r>
              <a:rPr lang="en-US" sz="2400" b="1" dirty="0" smtClean="0">
                <a:solidFill>
                  <a:srgbClr val="FFFF00"/>
                </a:solidFill>
                <a:latin typeface="Times New Roman" pitchFamily="18" charset="0"/>
              </a:rPr>
              <a:t> </a:t>
            </a:r>
            <a:r>
              <a:rPr lang="en-US" sz="2400" b="1" dirty="0" err="1" smtClean="0">
                <a:solidFill>
                  <a:srgbClr val="FFFF00"/>
                </a:solidFill>
                <a:latin typeface="Times New Roman" pitchFamily="18" charset="0"/>
              </a:rPr>
              <a:t>dụ</a:t>
            </a:r>
            <a:endParaRPr lang="en-US" sz="2400" b="1" dirty="0" smtClean="0">
              <a:solidFill>
                <a:srgbClr val="FFFF00"/>
              </a:solidFill>
              <a:latin typeface="Times New Roman" pitchFamily="18" charset="0"/>
            </a:endParaRPr>
          </a:p>
        </p:txBody>
      </p:sp>
      <p:sp>
        <p:nvSpPr>
          <p:cNvPr id="6" name="TextBox 5"/>
          <p:cNvSpPr txBox="1"/>
          <p:nvPr/>
        </p:nvSpPr>
        <p:spPr>
          <a:xfrm>
            <a:off x="76200" y="685800"/>
            <a:ext cx="9067800" cy="1107996"/>
          </a:xfrm>
          <a:prstGeom prst="rect">
            <a:avLst/>
          </a:prstGeom>
          <a:noFill/>
        </p:spPr>
        <p:txBody>
          <a:bodyPr wrap="square" rtlCol="0">
            <a:spAutoFit/>
          </a:bodyPr>
          <a:lstStyle/>
          <a:p>
            <a:pPr algn="just"/>
            <a:r>
              <a:rPr lang="pt-BR" sz="2200" dirty="0" smtClean="0">
                <a:latin typeface="Times New Roman" pitchFamily="18" charset="0"/>
                <a:cs typeface="Times New Roman" pitchFamily="18" charset="0"/>
              </a:rPr>
              <a:t>Ví dụ 5. Gọi </a:t>
            </a:r>
            <a:r>
              <a:rPr lang="pt-BR" sz="2200" dirty="0">
                <a:latin typeface="Times New Roman" pitchFamily="18" charset="0"/>
                <a:cs typeface="Times New Roman" pitchFamily="18" charset="0"/>
              </a:rPr>
              <a:t>α là góc giữa phương từ trường ngoài và mômen động </a:t>
            </a:r>
            <a:r>
              <a:rPr lang="pt-BR" sz="2200" dirty="0" smtClean="0">
                <a:latin typeface="Times New Roman" pitchFamily="18" charset="0"/>
                <a:cs typeface="Times New Roman" pitchFamily="18" charset="0"/>
              </a:rPr>
              <a:t>lượng orbital  </a:t>
            </a:r>
            <a:r>
              <a:rPr lang="pt-BR" sz="2200" dirty="0">
                <a:latin typeface="Times New Roman" pitchFamily="18" charset="0"/>
                <a:cs typeface="Times New Roman" pitchFamily="18" charset="0"/>
              </a:rPr>
              <a:t>của electron trong nguyên tử. Tính góc α nhỏ nhất, cho biết electron trong nguyên tử ở trạng thái d. </a:t>
            </a:r>
            <a:endParaRPr lang="en-US" sz="2200" dirty="0">
              <a:latin typeface="Times New Roman" pitchFamily="18" charset="0"/>
              <a:cs typeface="Times New Roman" pitchFamily="18" charset="0"/>
            </a:endParaRPr>
          </a:p>
        </p:txBody>
      </p:sp>
      <p:sp>
        <p:nvSpPr>
          <p:cNvPr id="7" name="TextBox 6"/>
          <p:cNvSpPr txBox="1"/>
          <p:nvPr/>
        </p:nvSpPr>
        <p:spPr>
          <a:xfrm>
            <a:off x="228600" y="1778913"/>
            <a:ext cx="8382000" cy="430887"/>
          </a:xfrm>
          <a:prstGeom prst="rect">
            <a:avLst/>
          </a:prstGeom>
          <a:noFill/>
        </p:spPr>
        <p:txBody>
          <a:bodyPr wrap="square" rtlCol="0">
            <a:spAutoFit/>
          </a:bodyPr>
          <a:lstStyle/>
          <a:p>
            <a:r>
              <a:rPr lang="en-US" sz="2200" dirty="0" err="1" smtClean="0">
                <a:latin typeface="Times New Roman" pitchFamily="18" charset="0"/>
                <a:cs typeface="Times New Roman" pitchFamily="18" charset="0"/>
              </a:rPr>
              <a:t>Độ</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lớn</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của</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momen</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động</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lượng</a:t>
            </a:r>
            <a:r>
              <a:rPr lang="en-US" sz="2200" dirty="0" smtClean="0">
                <a:latin typeface="Times New Roman" pitchFamily="18" charset="0"/>
                <a:cs typeface="Times New Roman" pitchFamily="18" charset="0"/>
              </a:rPr>
              <a:t> orbital </a:t>
            </a:r>
            <a:r>
              <a:rPr lang="en-US" sz="2200" dirty="0" err="1" smtClean="0">
                <a:latin typeface="Times New Roman" pitchFamily="18" charset="0"/>
                <a:cs typeface="Times New Roman" pitchFamily="18" charset="0"/>
              </a:rPr>
              <a:t>của</a:t>
            </a:r>
            <a:r>
              <a:rPr lang="en-US" sz="2200" dirty="0" smtClean="0">
                <a:latin typeface="Times New Roman" pitchFamily="18" charset="0"/>
                <a:cs typeface="Times New Roman" pitchFamily="18" charset="0"/>
              </a:rPr>
              <a:t> electron ở </a:t>
            </a:r>
            <a:r>
              <a:rPr lang="en-US" sz="2200" dirty="0" err="1" smtClean="0">
                <a:latin typeface="Times New Roman" pitchFamily="18" charset="0"/>
                <a:cs typeface="Times New Roman" pitchFamily="18" charset="0"/>
              </a:rPr>
              <a:t>trạng</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thái</a:t>
            </a:r>
            <a:r>
              <a:rPr lang="en-US" sz="2200" dirty="0" smtClean="0">
                <a:latin typeface="Times New Roman" pitchFamily="18" charset="0"/>
                <a:cs typeface="Times New Roman" pitchFamily="18" charset="0"/>
              </a:rPr>
              <a:t> d: </a:t>
            </a:r>
            <a:endParaRPr lang="en-US" sz="2200" dirty="0">
              <a:latin typeface="Times New Roman" pitchFamily="18" charset="0"/>
              <a:cs typeface="Times New Roman" pitchFamily="18" charset="0"/>
            </a:endParaRPr>
          </a:p>
        </p:txBody>
      </p:sp>
      <p:graphicFrame>
        <p:nvGraphicFramePr>
          <p:cNvPr id="8" name="Object 7"/>
          <p:cNvGraphicFramePr>
            <a:graphicFrameLocks noChangeAspect="1"/>
          </p:cNvGraphicFramePr>
          <p:nvPr>
            <p:extLst>
              <p:ext uri="{D42A27DB-BD31-4B8C-83A1-F6EECF244321}">
                <p14:modId xmlns:p14="http://schemas.microsoft.com/office/powerpoint/2010/main" val="2111083273"/>
              </p:ext>
            </p:extLst>
          </p:nvPr>
        </p:nvGraphicFramePr>
        <p:xfrm>
          <a:off x="3028950" y="2273300"/>
          <a:ext cx="2470150" cy="469900"/>
        </p:xfrm>
        <a:graphic>
          <a:graphicData uri="http://schemas.openxmlformats.org/presentationml/2006/ole">
            <mc:AlternateContent xmlns:mc="http://schemas.openxmlformats.org/markup-compatibility/2006">
              <mc:Choice xmlns:v="urn:schemas-microsoft-com:vml" Requires="v">
                <p:oleObj spid="_x0000_s19579" name="Equation" r:id="rId3" imgW="1358640" imgH="253800" progId="Equation.3">
                  <p:embed/>
                </p:oleObj>
              </mc:Choice>
              <mc:Fallback>
                <p:oleObj name="Equation" r:id="rId3" imgW="1358640" imgH="253800" progId="Equation.3">
                  <p:embed/>
                  <p:pic>
                    <p:nvPicPr>
                      <p:cNvPr id="0" name="Object 4"/>
                      <p:cNvPicPr>
                        <a:picLocks noChangeAspect="1" noChangeArrowheads="1"/>
                      </p:cNvPicPr>
                      <p:nvPr/>
                    </p:nvPicPr>
                    <p:blipFill>
                      <a:blip r:embed="rId4"/>
                      <a:srcRect/>
                      <a:stretch>
                        <a:fillRect/>
                      </a:stretch>
                    </p:blipFill>
                    <p:spPr bwMode="auto">
                      <a:xfrm>
                        <a:off x="3028950" y="2273300"/>
                        <a:ext cx="247015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TextBox 8"/>
          <p:cNvSpPr txBox="1"/>
          <p:nvPr/>
        </p:nvSpPr>
        <p:spPr>
          <a:xfrm>
            <a:off x="228600" y="2740515"/>
            <a:ext cx="8686800" cy="707886"/>
          </a:xfrm>
          <a:prstGeom prst="rect">
            <a:avLst/>
          </a:prstGeom>
          <a:noFill/>
        </p:spPr>
        <p:txBody>
          <a:bodyPr wrap="square" rtlCol="0">
            <a:spAutoFit/>
          </a:bodyPr>
          <a:lstStyle/>
          <a:p>
            <a:r>
              <a:rPr lang="en-US" sz="2200" dirty="0" err="1" smtClean="0">
                <a:latin typeface="Times New Roman" pitchFamily="18" charset="0"/>
                <a:cs typeface="Times New Roman" pitchFamily="18" charset="0"/>
              </a:rPr>
              <a:t>Hình</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chiếu</a:t>
            </a:r>
            <a:r>
              <a:rPr lang="en-US" sz="2200" dirty="0" smtClean="0">
                <a:latin typeface="Times New Roman" pitchFamily="18" charset="0"/>
                <a:cs typeface="Times New Roman" pitchFamily="18" charset="0"/>
              </a:rPr>
              <a:t> </a:t>
            </a:r>
            <a:r>
              <a:rPr lang="en-US" sz="2200" dirty="0" err="1">
                <a:latin typeface="Times New Roman" pitchFamily="18" charset="0"/>
                <a:cs typeface="Times New Roman" pitchFamily="18" charset="0"/>
              </a:rPr>
              <a:t>của</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momen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động</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lượng</a:t>
            </a:r>
            <a:r>
              <a:rPr lang="en-US" sz="2200" dirty="0">
                <a:latin typeface="Times New Roman" pitchFamily="18" charset="0"/>
                <a:cs typeface="Times New Roman" pitchFamily="18" charset="0"/>
              </a:rPr>
              <a:t> orbital </a:t>
            </a:r>
            <a:r>
              <a:rPr lang="en-US" sz="2200" dirty="0" err="1">
                <a:latin typeface="Times New Roman" pitchFamily="18" charset="0"/>
                <a:cs typeface="Times New Roman" pitchFamily="18" charset="0"/>
              </a:rPr>
              <a:t>của</a:t>
            </a:r>
            <a:r>
              <a:rPr lang="en-US" sz="2200" dirty="0">
                <a:latin typeface="Times New Roman" pitchFamily="18" charset="0"/>
                <a:cs typeface="Times New Roman" pitchFamily="18" charset="0"/>
              </a:rPr>
              <a:t> electron ở </a:t>
            </a:r>
            <a:r>
              <a:rPr lang="en-US" sz="2200" dirty="0" err="1">
                <a:latin typeface="Times New Roman" pitchFamily="18" charset="0"/>
                <a:cs typeface="Times New Roman" pitchFamily="18" charset="0"/>
              </a:rPr>
              <a:t>trạng</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thái</a:t>
            </a:r>
            <a:r>
              <a:rPr lang="en-US" sz="22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d: </a:t>
            </a:r>
            <a:endParaRPr lang="en-US" sz="2200"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graphicFrame>
        <p:nvGraphicFramePr>
          <p:cNvPr id="10" name="Object 9"/>
          <p:cNvGraphicFramePr>
            <a:graphicFrameLocks noChangeAspect="1"/>
          </p:cNvGraphicFramePr>
          <p:nvPr>
            <p:extLst>
              <p:ext uri="{D42A27DB-BD31-4B8C-83A1-F6EECF244321}">
                <p14:modId xmlns:p14="http://schemas.microsoft.com/office/powerpoint/2010/main" val="2223565165"/>
              </p:ext>
            </p:extLst>
          </p:nvPr>
        </p:nvGraphicFramePr>
        <p:xfrm>
          <a:off x="3130550" y="3733800"/>
          <a:ext cx="2044700" cy="412750"/>
        </p:xfrm>
        <a:graphic>
          <a:graphicData uri="http://schemas.openxmlformats.org/presentationml/2006/ole">
            <mc:AlternateContent xmlns:mc="http://schemas.openxmlformats.org/markup-compatibility/2006">
              <mc:Choice xmlns:v="urn:schemas-microsoft-com:vml" Requires="v">
                <p:oleObj spid="_x0000_s19580" name="Equation" r:id="rId5" imgW="1091880" imgH="215640" progId="Equation.3">
                  <p:embed/>
                </p:oleObj>
              </mc:Choice>
              <mc:Fallback>
                <p:oleObj name="Equation" r:id="rId5" imgW="1091880" imgH="215640" progId="Equation.3">
                  <p:embed/>
                  <p:pic>
                    <p:nvPicPr>
                      <p:cNvPr id="0" name="Object 6"/>
                      <p:cNvPicPr>
                        <a:picLocks noChangeAspect="1" noChangeArrowheads="1"/>
                      </p:cNvPicPr>
                      <p:nvPr/>
                    </p:nvPicPr>
                    <p:blipFill>
                      <a:blip r:embed="rId6"/>
                      <a:srcRect/>
                      <a:stretch>
                        <a:fillRect/>
                      </a:stretch>
                    </p:blipFill>
                    <p:spPr bwMode="auto">
                      <a:xfrm>
                        <a:off x="3130550" y="3733800"/>
                        <a:ext cx="204470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24600" y="3063680"/>
            <a:ext cx="2695866" cy="3729897"/>
          </a:xfrm>
          <a:prstGeom prst="rect">
            <a:avLst/>
          </a:prstGeom>
        </p:spPr>
      </p:pic>
      <p:sp>
        <p:nvSpPr>
          <p:cNvPr id="14" name="Freeform 13"/>
          <p:cNvSpPr/>
          <p:nvPr/>
        </p:nvSpPr>
        <p:spPr>
          <a:xfrm>
            <a:off x="7115908" y="4558415"/>
            <a:ext cx="140677" cy="45719"/>
          </a:xfrm>
          <a:custGeom>
            <a:avLst/>
            <a:gdLst>
              <a:gd name="connsiteX0" fmla="*/ 0 w 140677"/>
              <a:gd name="connsiteY0" fmla="*/ 37030 h 37030"/>
              <a:gd name="connsiteX1" fmla="*/ 140677 w 140677"/>
              <a:gd name="connsiteY1" fmla="*/ 1861 h 37030"/>
            </a:gdLst>
            <a:ahLst/>
            <a:cxnLst>
              <a:cxn ang="0">
                <a:pos x="connsiteX0" y="connsiteY0"/>
              </a:cxn>
              <a:cxn ang="0">
                <a:pos x="connsiteX1" y="connsiteY1"/>
              </a:cxn>
            </a:cxnLst>
            <a:rect l="l" t="t" r="r" b="b"/>
            <a:pathLst>
              <a:path w="140677" h="37030">
                <a:moveTo>
                  <a:pt x="0" y="37030"/>
                </a:moveTo>
                <a:cubicBezTo>
                  <a:pt x="82071" y="-12213"/>
                  <a:pt x="35830" y="1861"/>
                  <a:pt x="140677" y="1861"/>
                </a:cubicBezTo>
              </a:path>
            </a:pathLst>
          </a:cu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7033846" y="4284729"/>
            <a:ext cx="685800" cy="369332"/>
          </a:xfrm>
          <a:prstGeom prst="rect">
            <a:avLst/>
          </a:prstGeom>
          <a:noFill/>
        </p:spPr>
        <p:txBody>
          <a:bodyPr wrap="square" rtlCol="0">
            <a:spAutoFit/>
          </a:bodyPr>
          <a:lstStyle/>
          <a:p>
            <a:r>
              <a:rPr lang="el-GR" dirty="0" smtClean="0"/>
              <a:t>α</a:t>
            </a:r>
            <a:endParaRPr lang="en-US" baseline="-25000" dirty="0"/>
          </a:p>
        </p:txBody>
      </p:sp>
      <p:graphicFrame>
        <p:nvGraphicFramePr>
          <p:cNvPr id="16" name="Object 15"/>
          <p:cNvGraphicFramePr>
            <a:graphicFrameLocks noChangeAspect="1"/>
          </p:cNvGraphicFramePr>
          <p:nvPr>
            <p:extLst>
              <p:ext uri="{D42A27DB-BD31-4B8C-83A1-F6EECF244321}">
                <p14:modId xmlns:p14="http://schemas.microsoft.com/office/powerpoint/2010/main" val="2281276045"/>
              </p:ext>
            </p:extLst>
          </p:nvPr>
        </p:nvGraphicFramePr>
        <p:xfrm>
          <a:off x="3314699" y="4313956"/>
          <a:ext cx="1676401" cy="790303"/>
        </p:xfrm>
        <a:graphic>
          <a:graphicData uri="http://schemas.openxmlformats.org/presentationml/2006/ole">
            <mc:AlternateContent xmlns:mc="http://schemas.openxmlformats.org/markup-compatibility/2006">
              <mc:Choice xmlns:v="urn:schemas-microsoft-com:vml" Requires="v">
                <p:oleObj spid="_x0000_s19581" name="Equation" r:id="rId8" imgW="888840" imgH="419040" progId="Equation.3">
                  <p:embed/>
                </p:oleObj>
              </mc:Choice>
              <mc:Fallback>
                <p:oleObj name="Equation" r:id="rId8" imgW="888840" imgH="419040" progId="Equation.3">
                  <p:embed/>
                  <p:pic>
                    <p:nvPicPr>
                      <p:cNvPr id="0" name=""/>
                      <p:cNvPicPr/>
                      <p:nvPr/>
                    </p:nvPicPr>
                    <p:blipFill>
                      <a:blip r:embed="rId9"/>
                      <a:stretch>
                        <a:fillRect/>
                      </a:stretch>
                    </p:blipFill>
                    <p:spPr>
                      <a:xfrm>
                        <a:off x="3314699" y="4313956"/>
                        <a:ext cx="1676401" cy="790303"/>
                      </a:xfrm>
                      <a:prstGeom prst="rect">
                        <a:avLst/>
                      </a:prstGeom>
                    </p:spPr>
                  </p:pic>
                </p:oleObj>
              </mc:Fallback>
            </mc:AlternateContent>
          </a:graphicData>
        </a:graphic>
      </p:graphicFrame>
    </p:spTree>
    <p:extLst>
      <p:ext uri="{BB962C8B-B14F-4D97-AF65-F5344CB8AC3E}">
        <p14:creationId xmlns:p14="http://schemas.microsoft.com/office/powerpoint/2010/main" val="2611870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down)">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650" y="304800"/>
            <a:ext cx="8773750" cy="1533739"/>
          </a:xfrm>
          <a:prstGeom prst="rect">
            <a:avLst/>
          </a:prstGeom>
        </p:spPr>
      </p:pic>
    </p:spTree>
    <p:extLst>
      <p:ext uri="{BB962C8B-B14F-4D97-AF65-F5344CB8AC3E}">
        <p14:creationId xmlns:p14="http://schemas.microsoft.com/office/powerpoint/2010/main" val="41618231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11200" indent="-711200" algn="ctr"/>
            <a:r>
              <a:rPr lang="en-US" sz="2400" b="1" dirty="0" smtClean="0">
                <a:solidFill>
                  <a:srgbClr val="FFFF00"/>
                </a:solidFill>
                <a:latin typeface="Times New Roman" pitchFamily="18" charset="0"/>
              </a:rPr>
              <a:t>§1. </a:t>
            </a:r>
            <a:r>
              <a:rPr lang="en-US" sz="2400" b="1" dirty="0" err="1" smtClean="0">
                <a:solidFill>
                  <a:srgbClr val="FFFF00"/>
                </a:solidFill>
                <a:latin typeface="Times New Roman" pitchFamily="18" charset="0"/>
              </a:rPr>
              <a:t>Nguyên</a:t>
            </a:r>
            <a:r>
              <a:rPr lang="en-US" sz="2400" b="1" dirty="0" smtClean="0">
                <a:solidFill>
                  <a:srgbClr val="FFFF00"/>
                </a:solidFill>
                <a:latin typeface="Times New Roman" pitchFamily="18" charset="0"/>
              </a:rPr>
              <a:t> </a:t>
            </a:r>
            <a:r>
              <a:rPr lang="en-US" sz="2400" b="1" dirty="0" err="1" smtClean="0">
                <a:solidFill>
                  <a:srgbClr val="FFFF00"/>
                </a:solidFill>
                <a:latin typeface="Times New Roman" pitchFamily="18" charset="0"/>
              </a:rPr>
              <a:t>tử</a:t>
            </a:r>
            <a:r>
              <a:rPr lang="en-US" sz="2400" b="1" dirty="0" smtClean="0">
                <a:solidFill>
                  <a:srgbClr val="FFFF00"/>
                </a:solidFill>
                <a:latin typeface="Times New Roman" pitchFamily="18" charset="0"/>
              </a:rPr>
              <a:t> </a:t>
            </a:r>
            <a:r>
              <a:rPr lang="en-US" sz="2400" b="1" dirty="0" err="1" smtClean="0">
                <a:solidFill>
                  <a:srgbClr val="FFFF00"/>
                </a:solidFill>
                <a:latin typeface="Times New Roman" pitchFamily="18" charset="0"/>
              </a:rPr>
              <a:t>hiđro</a:t>
            </a:r>
            <a:endParaRPr lang="en-US" sz="2400" b="1" dirty="0" smtClean="0">
              <a:solidFill>
                <a:srgbClr val="FFFF00"/>
              </a:solidFill>
              <a:latin typeface="Times New Roman" pitchFamily="18" charset="0"/>
            </a:endParaRPr>
          </a:p>
        </p:txBody>
      </p:sp>
      <p:sp>
        <p:nvSpPr>
          <p:cNvPr id="5" name="Rectangle 4"/>
          <p:cNvSpPr/>
          <p:nvPr/>
        </p:nvSpPr>
        <p:spPr>
          <a:xfrm>
            <a:off x="152400" y="838200"/>
            <a:ext cx="8839200" cy="461665"/>
          </a:xfrm>
          <a:prstGeom prst="rect">
            <a:avLst/>
          </a:prstGeom>
        </p:spPr>
        <p:txBody>
          <a:bodyPr wrap="square">
            <a:spAutoFit/>
          </a:bodyPr>
          <a:lstStyle/>
          <a:p>
            <a:pPr marL="711200" indent="-711200"/>
            <a:r>
              <a:rPr lang="en-US" sz="2400" dirty="0" err="1" smtClean="0">
                <a:latin typeface="Times New Roman" pitchFamily="18" charset="0"/>
              </a:rPr>
              <a:t>Nguyên</a:t>
            </a:r>
            <a:r>
              <a:rPr lang="en-US" sz="2400" dirty="0" smtClean="0">
                <a:latin typeface="Times New Roman" pitchFamily="18" charset="0"/>
              </a:rPr>
              <a:t> </a:t>
            </a:r>
            <a:r>
              <a:rPr lang="en-US" sz="2400" dirty="0" err="1" smtClean="0">
                <a:latin typeface="Times New Roman" pitchFamily="18" charset="0"/>
              </a:rPr>
              <a:t>tử</a:t>
            </a:r>
            <a:r>
              <a:rPr lang="en-US" sz="2400" dirty="0" smtClean="0">
                <a:latin typeface="Times New Roman" pitchFamily="18" charset="0"/>
              </a:rPr>
              <a:t> H </a:t>
            </a:r>
            <a:r>
              <a:rPr lang="en-US" sz="2400" dirty="0" err="1" smtClean="0">
                <a:latin typeface="Times New Roman" pitchFamily="18" charset="0"/>
              </a:rPr>
              <a:t>gồm</a:t>
            </a:r>
            <a:r>
              <a:rPr lang="en-US" sz="2400" dirty="0" smtClean="0">
                <a:latin typeface="Times New Roman" pitchFamily="18" charset="0"/>
              </a:rPr>
              <a:t> </a:t>
            </a:r>
            <a:r>
              <a:rPr lang="en-US" sz="2400" dirty="0" err="1" smtClean="0">
                <a:latin typeface="Times New Roman" pitchFamily="18" charset="0"/>
              </a:rPr>
              <a:t>hạt</a:t>
            </a:r>
            <a:r>
              <a:rPr lang="en-US" sz="2400" dirty="0" smtClean="0">
                <a:latin typeface="Times New Roman" pitchFamily="18" charset="0"/>
              </a:rPr>
              <a:t> </a:t>
            </a:r>
            <a:r>
              <a:rPr lang="en-US" sz="2400" dirty="0" err="1" smtClean="0">
                <a:latin typeface="Times New Roman" pitchFamily="18" charset="0"/>
              </a:rPr>
              <a:t>nhân</a:t>
            </a:r>
            <a:r>
              <a:rPr lang="en-US" sz="2400" dirty="0" smtClean="0">
                <a:latin typeface="Times New Roman" pitchFamily="18" charset="0"/>
              </a:rPr>
              <a:t> </a:t>
            </a:r>
            <a:r>
              <a:rPr lang="en-US" sz="2400" dirty="0" err="1" smtClean="0">
                <a:latin typeface="Times New Roman" pitchFamily="18" charset="0"/>
              </a:rPr>
              <a:t>mang</a:t>
            </a:r>
            <a:r>
              <a:rPr lang="en-US" sz="2400" dirty="0" smtClean="0">
                <a:latin typeface="Times New Roman" pitchFamily="18" charset="0"/>
              </a:rPr>
              <a:t> </a:t>
            </a:r>
            <a:r>
              <a:rPr lang="en-US" sz="2400" dirty="0" err="1" smtClean="0">
                <a:latin typeface="Times New Roman" pitchFamily="18" charset="0"/>
              </a:rPr>
              <a:t>điện</a:t>
            </a:r>
            <a:r>
              <a:rPr lang="en-US" sz="2400" dirty="0" smtClean="0">
                <a:latin typeface="Times New Roman" pitchFamily="18" charset="0"/>
              </a:rPr>
              <a:t> +e </a:t>
            </a:r>
            <a:r>
              <a:rPr lang="en-US" sz="2400" dirty="0" err="1" smtClean="0">
                <a:latin typeface="Times New Roman" pitchFamily="18" charset="0"/>
              </a:rPr>
              <a:t>và</a:t>
            </a:r>
            <a:r>
              <a:rPr lang="en-US" sz="2400" dirty="0" smtClean="0">
                <a:latin typeface="Times New Roman" pitchFamily="18" charset="0"/>
              </a:rPr>
              <a:t> </a:t>
            </a:r>
            <a:r>
              <a:rPr lang="en-US" sz="2400" dirty="0" err="1" smtClean="0">
                <a:latin typeface="Times New Roman" pitchFamily="18" charset="0"/>
              </a:rPr>
              <a:t>một</a:t>
            </a:r>
            <a:r>
              <a:rPr lang="en-US" sz="2400" dirty="0" smtClean="0">
                <a:latin typeface="Times New Roman" pitchFamily="18" charset="0"/>
              </a:rPr>
              <a:t> e quay </a:t>
            </a:r>
            <a:r>
              <a:rPr lang="en-US" sz="2400" dirty="0" err="1" smtClean="0">
                <a:latin typeface="Times New Roman" pitchFamily="18" charset="0"/>
              </a:rPr>
              <a:t>xung</a:t>
            </a:r>
            <a:r>
              <a:rPr lang="en-US" sz="2400" dirty="0" smtClean="0">
                <a:latin typeface="Times New Roman" pitchFamily="18" charset="0"/>
              </a:rPr>
              <a:t> </a:t>
            </a:r>
            <a:r>
              <a:rPr lang="en-US" sz="2400" dirty="0" err="1" smtClean="0">
                <a:latin typeface="Times New Roman" pitchFamily="18" charset="0"/>
              </a:rPr>
              <a:t>quanh</a:t>
            </a:r>
            <a:r>
              <a:rPr lang="en-US" sz="2400" dirty="0" smtClean="0">
                <a:latin typeface="Times New Roman" pitchFamily="18" charset="0"/>
              </a:rPr>
              <a:t>.</a:t>
            </a:r>
          </a:p>
        </p:txBody>
      </p:sp>
      <p:sp>
        <p:nvSpPr>
          <p:cNvPr id="6" name="Rectangle 5"/>
          <p:cNvSpPr/>
          <p:nvPr/>
        </p:nvSpPr>
        <p:spPr>
          <a:xfrm>
            <a:off x="228600" y="1447800"/>
            <a:ext cx="6348115" cy="461665"/>
          </a:xfrm>
          <a:prstGeom prst="rect">
            <a:avLst/>
          </a:prstGeom>
        </p:spPr>
        <p:txBody>
          <a:bodyPr wrap="square">
            <a:spAutoFit/>
          </a:bodyPr>
          <a:lstStyle/>
          <a:p>
            <a:pPr marL="711200" indent="-711200"/>
            <a:r>
              <a:rPr lang="en-US" sz="2400" dirty="0" err="1" smtClean="0">
                <a:latin typeface="Times New Roman" pitchFamily="18" charset="0"/>
              </a:rPr>
              <a:t>Thế</a:t>
            </a:r>
            <a:r>
              <a:rPr lang="en-US" sz="2400" dirty="0" smtClean="0">
                <a:latin typeface="Times New Roman" pitchFamily="18" charset="0"/>
              </a:rPr>
              <a:t> </a:t>
            </a:r>
            <a:r>
              <a:rPr lang="en-US" sz="2400" dirty="0" err="1" smtClean="0">
                <a:latin typeface="Times New Roman" pitchFamily="18" charset="0"/>
              </a:rPr>
              <a:t>năng</a:t>
            </a:r>
            <a:r>
              <a:rPr lang="en-US" sz="2400" dirty="0" smtClean="0">
                <a:latin typeface="Times New Roman" pitchFamily="18" charset="0"/>
              </a:rPr>
              <a:t> </a:t>
            </a:r>
            <a:r>
              <a:rPr lang="en-US" sz="2400" dirty="0" err="1" smtClean="0">
                <a:latin typeface="Times New Roman" pitchFamily="18" charset="0"/>
              </a:rPr>
              <a:t>tương</a:t>
            </a:r>
            <a:r>
              <a:rPr lang="en-US" sz="2400" dirty="0" smtClean="0">
                <a:latin typeface="Times New Roman" pitchFamily="18" charset="0"/>
              </a:rPr>
              <a:t> </a:t>
            </a:r>
            <a:r>
              <a:rPr lang="en-US" sz="2400" dirty="0" err="1" smtClean="0">
                <a:latin typeface="Times New Roman" pitchFamily="18" charset="0"/>
              </a:rPr>
              <a:t>tác</a:t>
            </a:r>
            <a:r>
              <a:rPr lang="en-US" sz="2400" dirty="0" smtClean="0">
                <a:latin typeface="Times New Roman" pitchFamily="18" charset="0"/>
              </a:rPr>
              <a:t> </a:t>
            </a:r>
            <a:r>
              <a:rPr lang="en-US" sz="2400" dirty="0" err="1" smtClean="0">
                <a:latin typeface="Times New Roman" pitchFamily="18" charset="0"/>
              </a:rPr>
              <a:t>của</a:t>
            </a:r>
            <a:r>
              <a:rPr lang="en-US" sz="2400" dirty="0" smtClean="0">
                <a:latin typeface="Times New Roman" pitchFamily="18" charset="0"/>
              </a:rPr>
              <a:t> </a:t>
            </a:r>
            <a:r>
              <a:rPr lang="en-US" sz="2400" dirty="0" err="1" smtClean="0">
                <a:latin typeface="Times New Roman" pitchFamily="18" charset="0"/>
              </a:rPr>
              <a:t>hạt</a:t>
            </a:r>
            <a:r>
              <a:rPr lang="en-US" sz="2400" dirty="0" smtClean="0">
                <a:latin typeface="Times New Roman" pitchFamily="18" charset="0"/>
              </a:rPr>
              <a:t> </a:t>
            </a:r>
            <a:r>
              <a:rPr lang="en-US" sz="2400" dirty="0" err="1" smtClean="0">
                <a:latin typeface="Times New Roman" pitchFamily="18" charset="0"/>
              </a:rPr>
              <a:t>nhân</a:t>
            </a:r>
            <a:r>
              <a:rPr lang="en-US" sz="2400" dirty="0" smtClean="0">
                <a:latin typeface="Times New Roman" pitchFamily="18" charset="0"/>
              </a:rPr>
              <a:t> </a:t>
            </a:r>
            <a:r>
              <a:rPr lang="en-US" sz="2400" dirty="0" err="1" smtClean="0">
                <a:latin typeface="Times New Roman" pitchFamily="18" charset="0"/>
              </a:rPr>
              <a:t>với</a:t>
            </a:r>
            <a:r>
              <a:rPr lang="en-US" sz="2400" dirty="0" smtClean="0">
                <a:latin typeface="Times New Roman" pitchFamily="18" charset="0"/>
              </a:rPr>
              <a:t> e </a:t>
            </a:r>
            <a:r>
              <a:rPr lang="en-US" sz="2400" dirty="0" err="1" smtClean="0">
                <a:latin typeface="Times New Roman" pitchFamily="18" charset="0"/>
              </a:rPr>
              <a:t>là</a:t>
            </a:r>
            <a:r>
              <a:rPr lang="en-US" sz="2400" dirty="0" smtClean="0">
                <a:latin typeface="Times New Roman" pitchFamily="18" charset="0"/>
              </a:rPr>
              <a:t>:</a:t>
            </a:r>
          </a:p>
        </p:txBody>
      </p:sp>
      <p:graphicFrame>
        <p:nvGraphicFramePr>
          <p:cNvPr id="7" name="Object 6"/>
          <p:cNvGraphicFramePr>
            <a:graphicFrameLocks noChangeAspect="1"/>
          </p:cNvGraphicFramePr>
          <p:nvPr>
            <p:extLst>
              <p:ext uri="{D42A27DB-BD31-4B8C-83A1-F6EECF244321}">
                <p14:modId xmlns:p14="http://schemas.microsoft.com/office/powerpoint/2010/main" val="178332682"/>
              </p:ext>
            </p:extLst>
          </p:nvPr>
        </p:nvGraphicFramePr>
        <p:xfrm>
          <a:off x="3276600" y="2133600"/>
          <a:ext cx="1600200" cy="937997"/>
        </p:xfrm>
        <a:graphic>
          <a:graphicData uri="http://schemas.openxmlformats.org/presentationml/2006/ole">
            <mc:AlternateContent xmlns:mc="http://schemas.openxmlformats.org/markup-compatibility/2006">
              <mc:Choice xmlns:v="urn:schemas-microsoft-com:vml" Requires="v">
                <p:oleObj spid="_x0000_s1122" name="Equation" r:id="rId3" imgW="825500" imgH="482600" progId="Equation.3">
                  <p:embed/>
                </p:oleObj>
              </mc:Choice>
              <mc:Fallback>
                <p:oleObj name="Equation" r:id="rId3" imgW="825500" imgH="4826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2133600"/>
                        <a:ext cx="1600200" cy="937997"/>
                      </a:xfrm>
                      <a:prstGeom prst="rect">
                        <a:avLst/>
                      </a:prstGeom>
                      <a:noFill/>
                      <a:ln>
                        <a:noFill/>
                      </a:ln>
                    </p:spPr>
                  </p:pic>
                </p:oleObj>
              </mc:Fallback>
            </mc:AlternateContent>
          </a:graphicData>
        </a:graphic>
      </p:graphicFrame>
      <p:sp>
        <p:nvSpPr>
          <p:cNvPr id="8" name="Rectangle 7"/>
          <p:cNvSpPr/>
          <p:nvPr/>
        </p:nvSpPr>
        <p:spPr>
          <a:xfrm>
            <a:off x="228600" y="3244334"/>
            <a:ext cx="5668442" cy="461665"/>
          </a:xfrm>
          <a:prstGeom prst="rect">
            <a:avLst/>
          </a:prstGeom>
        </p:spPr>
        <p:txBody>
          <a:bodyPr wrap="square">
            <a:spAutoFit/>
          </a:bodyPr>
          <a:lstStyle/>
          <a:p>
            <a:pPr marL="711200" indent="-711200"/>
            <a:r>
              <a:rPr lang="en-US" sz="2400" dirty="0" err="1" smtClean="0">
                <a:latin typeface="Times New Roman" pitchFamily="18" charset="0"/>
              </a:rPr>
              <a:t>Phương</a:t>
            </a:r>
            <a:r>
              <a:rPr lang="en-US" sz="2400" dirty="0" smtClean="0">
                <a:latin typeface="Times New Roman" pitchFamily="18" charset="0"/>
              </a:rPr>
              <a:t> </a:t>
            </a:r>
            <a:r>
              <a:rPr lang="en-US" sz="2400" dirty="0" err="1" smtClean="0">
                <a:latin typeface="Times New Roman" pitchFamily="18" charset="0"/>
              </a:rPr>
              <a:t>trình</a:t>
            </a:r>
            <a:r>
              <a:rPr lang="en-US" sz="2400" dirty="0" smtClean="0">
                <a:latin typeface="Times New Roman" pitchFamily="18" charset="0"/>
              </a:rPr>
              <a:t> Schrodinger:</a:t>
            </a:r>
          </a:p>
        </p:txBody>
      </p:sp>
      <p:graphicFrame>
        <p:nvGraphicFramePr>
          <p:cNvPr id="9" name="Object 8"/>
          <p:cNvGraphicFramePr>
            <a:graphicFrameLocks noChangeAspect="1"/>
          </p:cNvGraphicFramePr>
          <p:nvPr>
            <p:extLst>
              <p:ext uri="{D42A27DB-BD31-4B8C-83A1-F6EECF244321}">
                <p14:modId xmlns:p14="http://schemas.microsoft.com/office/powerpoint/2010/main" val="794747926"/>
              </p:ext>
            </p:extLst>
          </p:nvPr>
        </p:nvGraphicFramePr>
        <p:xfrm>
          <a:off x="2632165" y="3962400"/>
          <a:ext cx="3276600" cy="989000"/>
        </p:xfrm>
        <a:graphic>
          <a:graphicData uri="http://schemas.openxmlformats.org/presentationml/2006/ole">
            <mc:AlternateContent xmlns:mc="http://schemas.openxmlformats.org/markup-compatibility/2006">
              <mc:Choice xmlns:v="urn:schemas-microsoft-com:vml" Requires="v">
                <p:oleObj spid="_x0000_s1123" name="Equation" r:id="rId5" imgW="1803400" imgH="533400" progId="Equation.3">
                  <p:embed/>
                </p:oleObj>
              </mc:Choice>
              <mc:Fallback>
                <p:oleObj name="Equation" r:id="rId5" imgW="1803400" imgH="5334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32165" y="3962400"/>
                        <a:ext cx="3276600" cy="989000"/>
                      </a:xfrm>
                      <a:prstGeom prst="rect">
                        <a:avLst/>
                      </a:prstGeom>
                      <a:noFill/>
                      <a:ln>
                        <a:noFill/>
                      </a:ln>
                    </p:spPr>
                  </p:pic>
                </p:oleObj>
              </mc:Fallback>
            </mc:AlternateContent>
          </a:graphicData>
        </a:graphic>
      </p:graphicFrame>
      <p:pic>
        <p:nvPicPr>
          <p:cNvPr id="10" name="Picture 4" descr="hinh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24625" y="1886228"/>
            <a:ext cx="2466975" cy="271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53569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11200" indent="-711200" algn="ctr"/>
            <a:r>
              <a:rPr lang="en-US" sz="2400" b="1" dirty="0" smtClean="0">
                <a:solidFill>
                  <a:srgbClr val="FFFF00"/>
                </a:solidFill>
                <a:latin typeface="Times New Roman" pitchFamily="18" charset="0"/>
              </a:rPr>
              <a:t>§1. </a:t>
            </a:r>
            <a:r>
              <a:rPr lang="en-US" sz="2400" b="1" dirty="0" err="1" smtClean="0">
                <a:solidFill>
                  <a:srgbClr val="FFFF00"/>
                </a:solidFill>
                <a:latin typeface="Times New Roman" pitchFamily="18" charset="0"/>
              </a:rPr>
              <a:t>Nguyên</a:t>
            </a:r>
            <a:r>
              <a:rPr lang="en-US" sz="2400" b="1" dirty="0" smtClean="0">
                <a:solidFill>
                  <a:srgbClr val="FFFF00"/>
                </a:solidFill>
                <a:latin typeface="Times New Roman" pitchFamily="18" charset="0"/>
              </a:rPr>
              <a:t> </a:t>
            </a:r>
            <a:r>
              <a:rPr lang="en-US" sz="2400" b="1" dirty="0" err="1" smtClean="0">
                <a:solidFill>
                  <a:srgbClr val="FFFF00"/>
                </a:solidFill>
                <a:latin typeface="Times New Roman" pitchFamily="18" charset="0"/>
              </a:rPr>
              <a:t>tử</a:t>
            </a:r>
            <a:r>
              <a:rPr lang="en-US" sz="2400" b="1" dirty="0" smtClean="0">
                <a:solidFill>
                  <a:srgbClr val="FFFF00"/>
                </a:solidFill>
                <a:latin typeface="Times New Roman" pitchFamily="18" charset="0"/>
              </a:rPr>
              <a:t> </a:t>
            </a:r>
            <a:r>
              <a:rPr lang="en-US" sz="2400" b="1" dirty="0" err="1" smtClean="0">
                <a:solidFill>
                  <a:srgbClr val="FFFF00"/>
                </a:solidFill>
                <a:latin typeface="Times New Roman" pitchFamily="18" charset="0"/>
              </a:rPr>
              <a:t>hiđro</a:t>
            </a:r>
            <a:endParaRPr lang="en-US" sz="2400" b="1" dirty="0" smtClean="0">
              <a:solidFill>
                <a:srgbClr val="FFFF00"/>
              </a:solidFill>
              <a:latin typeface="Times New Roman" pitchFamily="18" charset="0"/>
            </a:endParaRPr>
          </a:p>
        </p:txBody>
      </p:sp>
      <p:pic>
        <p:nvPicPr>
          <p:cNvPr id="3" name="Picture 4" descr="hinh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4419" y="3886200"/>
            <a:ext cx="2466975" cy="271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0" y="685800"/>
            <a:ext cx="5897042" cy="461665"/>
          </a:xfrm>
          <a:prstGeom prst="rect">
            <a:avLst/>
          </a:prstGeom>
        </p:spPr>
        <p:txBody>
          <a:bodyPr wrap="square">
            <a:spAutoFit/>
          </a:bodyPr>
          <a:lstStyle/>
          <a:p>
            <a:r>
              <a:rPr lang="en-US" sz="2400" dirty="0" err="1" smtClean="0">
                <a:latin typeface="Times New Roman" pitchFamily="18" charset="0"/>
              </a:rPr>
              <a:t>Toán</a:t>
            </a:r>
            <a:r>
              <a:rPr lang="en-US" sz="2400" dirty="0" smtClean="0">
                <a:latin typeface="Times New Roman" pitchFamily="18" charset="0"/>
              </a:rPr>
              <a:t> </a:t>
            </a:r>
            <a:r>
              <a:rPr lang="en-US" sz="2400" dirty="0" err="1" smtClean="0">
                <a:latin typeface="Times New Roman" pitchFamily="18" charset="0"/>
              </a:rPr>
              <a:t>tử</a:t>
            </a:r>
            <a:r>
              <a:rPr lang="en-US" sz="2400" dirty="0" smtClean="0">
                <a:latin typeface="Times New Roman" pitchFamily="18" charset="0"/>
              </a:rPr>
              <a:t> Laplace </a:t>
            </a:r>
            <a:r>
              <a:rPr lang="en-US" sz="2400" dirty="0" err="1" smtClean="0">
                <a:latin typeface="Times New Roman" pitchFamily="18" charset="0"/>
              </a:rPr>
              <a:t>trong</a:t>
            </a:r>
            <a:r>
              <a:rPr lang="en-US" sz="2400" dirty="0" smtClean="0">
                <a:latin typeface="Times New Roman" pitchFamily="18" charset="0"/>
              </a:rPr>
              <a:t> </a:t>
            </a:r>
            <a:r>
              <a:rPr lang="en-US" sz="2400" dirty="0" err="1" smtClean="0">
                <a:latin typeface="Times New Roman" pitchFamily="18" charset="0"/>
              </a:rPr>
              <a:t>hệ</a:t>
            </a:r>
            <a:r>
              <a:rPr lang="en-US" sz="2400" dirty="0" smtClean="0">
                <a:latin typeface="Times New Roman" pitchFamily="18" charset="0"/>
              </a:rPr>
              <a:t> </a:t>
            </a:r>
            <a:r>
              <a:rPr lang="en-US" sz="2400" dirty="0" err="1" smtClean="0">
                <a:latin typeface="Times New Roman" pitchFamily="18" charset="0"/>
              </a:rPr>
              <a:t>tọa</a:t>
            </a:r>
            <a:r>
              <a:rPr lang="en-US" sz="2400" dirty="0" smtClean="0">
                <a:latin typeface="Times New Roman" pitchFamily="18" charset="0"/>
              </a:rPr>
              <a:t> </a:t>
            </a:r>
            <a:r>
              <a:rPr lang="en-US" sz="2400" dirty="0" err="1" smtClean="0">
                <a:latin typeface="Times New Roman" pitchFamily="18" charset="0"/>
              </a:rPr>
              <a:t>độ</a:t>
            </a:r>
            <a:r>
              <a:rPr lang="en-US" sz="2400" dirty="0" smtClean="0">
                <a:latin typeface="Times New Roman" pitchFamily="18" charset="0"/>
              </a:rPr>
              <a:t> </a:t>
            </a:r>
            <a:r>
              <a:rPr lang="en-US" sz="2400" dirty="0" err="1" smtClean="0">
                <a:latin typeface="Times New Roman" pitchFamily="18" charset="0"/>
              </a:rPr>
              <a:t>cầu</a:t>
            </a:r>
            <a:r>
              <a:rPr lang="en-US" sz="2400" dirty="0" smtClean="0">
                <a:latin typeface="Times New Roman" pitchFamily="18" charset="0"/>
              </a:rPr>
              <a:t>:</a:t>
            </a:r>
          </a:p>
        </p:txBody>
      </p:sp>
      <p:graphicFrame>
        <p:nvGraphicFramePr>
          <p:cNvPr id="5" name="Object 4"/>
          <p:cNvGraphicFramePr>
            <a:graphicFrameLocks noChangeAspect="1"/>
          </p:cNvGraphicFramePr>
          <p:nvPr>
            <p:extLst>
              <p:ext uri="{D42A27DB-BD31-4B8C-83A1-F6EECF244321}">
                <p14:modId xmlns:p14="http://schemas.microsoft.com/office/powerpoint/2010/main" val="292132935"/>
              </p:ext>
            </p:extLst>
          </p:nvPr>
        </p:nvGraphicFramePr>
        <p:xfrm>
          <a:off x="381001" y="1343462"/>
          <a:ext cx="7086599" cy="942538"/>
        </p:xfrm>
        <a:graphic>
          <a:graphicData uri="http://schemas.openxmlformats.org/presentationml/2006/ole">
            <mc:AlternateContent xmlns:mc="http://schemas.openxmlformats.org/markup-compatibility/2006">
              <mc:Choice xmlns:v="urn:schemas-microsoft-com:vml" Requires="v">
                <p:oleObj spid="_x0000_s2146" name="Equation" r:id="rId4" imgW="3797300" imgH="508000" progId="Equation.3">
                  <p:embed/>
                </p:oleObj>
              </mc:Choice>
              <mc:Fallback>
                <p:oleObj name="Equation" r:id="rId4" imgW="3797300" imgH="5080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1" y="1343462"/>
                        <a:ext cx="7086599" cy="942538"/>
                      </a:xfrm>
                      <a:prstGeom prst="rect">
                        <a:avLst/>
                      </a:prstGeom>
                      <a:noFill/>
                      <a:ln>
                        <a:noFill/>
                      </a:ln>
                    </p:spPr>
                  </p:pic>
                </p:oleObj>
              </mc:Fallback>
            </mc:AlternateContent>
          </a:graphicData>
        </a:graphic>
      </p:graphicFrame>
      <p:sp>
        <p:nvSpPr>
          <p:cNvPr id="6" name="Rectangle 5"/>
          <p:cNvSpPr/>
          <p:nvPr/>
        </p:nvSpPr>
        <p:spPr>
          <a:xfrm>
            <a:off x="76200" y="2357735"/>
            <a:ext cx="5788782" cy="461665"/>
          </a:xfrm>
          <a:prstGeom prst="rect">
            <a:avLst/>
          </a:prstGeom>
        </p:spPr>
        <p:txBody>
          <a:bodyPr wrap="square">
            <a:spAutoFit/>
          </a:bodyPr>
          <a:lstStyle/>
          <a:p>
            <a:r>
              <a:rPr lang="en-US" sz="2400" dirty="0" err="1" smtClean="0">
                <a:latin typeface="Times New Roman" pitchFamily="18" charset="0"/>
              </a:rPr>
              <a:t>Phương</a:t>
            </a:r>
            <a:r>
              <a:rPr lang="en-US" sz="2400" dirty="0" smtClean="0">
                <a:latin typeface="Times New Roman" pitchFamily="18" charset="0"/>
              </a:rPr>
              <a:t> </a:t>
            </a:r>
            <a:r>
              <a:rPr lang="en-US" sz="2400" dirty="0" err="1" smtClean="0">
                <a:latin typeface="Times New Roman" pitchFamily="18" charset="0"/>
              </a:rPr>
              <a:t>trình</a:t>
            </a:r>
            <a:r>
              <a:rPr lang="en-US" sz="2400" dirty="0" smtClean="0">
                <a:latin typeface="Times New Roman" pitchFamily="18" charset="0"/>
              </a:rPr>
              <a:t> </a:t>
            </a:r>
            <a:r>
              <a:rPr lang="en-US" sz="2400" dirty="0" err="1" smtClean="0">
                <a:latin typeface="Times New Roman" pitchFamily="18" charset="0"/>
              </a:rPr>
              <a:t>Schrodinder</a:t>
            </a:r>
            <a:r>
              <a:rPr lang="en-US" sz="2400" dirty="0" smtClean="0">
                <a:latin typeface="Times New Roman" pitchFamily="18" charset="0"/>
              </a:rPr>
              <a:t>:</a:t>
            </a:r>
            <a:endParaRPr lang="en-US" sz="2400" dirty="0"/>
          </a:p>
        </p:txBody>
      </p:sp>
      <p:graphicFrame>
        <p:nvGraphicFramePr>
          <p:cNvPr id="7" name="Object 6"/>
          <p:cNvGraphicFramePr>
            <a:graphicFrameLocks noChangeAspect="1"/>
          </p:cNvGraphicFramePr>
          <p:nvPr>
            <p:extLst>
              <p:ext uri="{D42A27DB-BD31-4B8C-83A1-F6EECF244321}">
                <p14:modId xmlns:p14="http://schemas.microsoft.com/office/powerpoint/2010/main" val="2674630078"/>
              </p:ext>
            </p:extLst>
          </p:nvPr>
        </p:nvGraphicFramePr>
        <p:xfrm>
          <a:off x="76200" y="2911475"/>
          <a:ext cx="8839200" cy="974725"/>
        </p:xfrm>
        <a:graphic>
          <a:graphicData uri="http://schemas.openxmlformats.org/presentationml/2006/ole">
            <mc:AlternateContent xmlns:mc="http://schemas.openxmlformats.org/markup-compatibility/2006">
              <mc:Choice xmlns:v="urn:schemas-microsoft-com:vml" Requires="v">
                <p:oleObj spid="_x0000_s2147" name="Equation" r:id="rId6" imgW="4749800" imgH="520700" progId="Equation.3">
                  <p:embed/>
                </p:oleObj>
              </mc:Choice>
              <mc:Fallback>
                <p:oleObj name="Equation" r:id="rId6" imgW="4749800" imgH="5207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 y="2911475"/>
                        <a:ext cx="8839200" cy="97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6118706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11200" indent="-711200" algn="ctr"/>
            <a:r>
              <a:rPr lang="en-US" sz="2400" b="1" dirty="0" smtClean="0">
                <a:solidFill>
                  <a:srgbClr val="FFFF00"/>
                </a:solidFill>
                <a:latin typeface="Times New Roman" pitchFamily="18" charset="0"/>
              </a:rPr>
              <a:t>§1. </a:t>
            </a:r>
            <a:r>
              <a:rPr lang="en-US" sz="2400" b="1" dirty="0" err="1" smtClean="0">
                <a:solidFill>
                  <a:srgbClr val="FFFF00"/>
                </a:solidFill>
                <a:latin typeface="Times New Roman" pitchFamily="18" charset="0"/>
              </a:rPr>
              <a:t>Nguyên</a:t>
            </a:r>
            <a:r>
              <a:rPr lang="en-US" sz="2400" b="1" dirty="0" smtClean="0">
                <a:solidFill>
                  <a:srgbClr val="FFFF00"/>
                </a:solidFill>
                <a:latin typeface="Times New Roman" pitchFamily="18" charset="0"/>
              </a:rPr>
              <a:t> </a:t>
            </a:r>
            <a:r>
              <a:rPr lang="en-US" sz="2400" b="1" dirty="0" err="1" smtClean="0">
                <a:solidFill>
                  <a:srgbClr val="FFFF00"/>
                </a:solidFill>
                <a:latin typeface="Times New Roman" pitchFamily="18" charset="0"/>
              </a:rPr>
              <a:t>tử</a:t>
            </a:r>
            <a:r>
              <a:rPr lang="en-US" sz="2400" b="1" dirty="0" smtClean="0">
                <a:solidFill>
                  <a:srgbClr val="FFFF00"/>
                </a:solidFill>
                <a:latin typeface="Times New Roman" pitchFamily="18" charset="0"/>
              </a:rPr>
              <a:t> </a:t>
            </a:r>
            <a:r>
              <a:rPr lang="en-US" sz="2400" b="1" dirty="0" err="1" smtClean="0">
                <a:solidFill>
                  <a:srgbClr val="FFFF00"/>
                </a:solidFill>
                <a:latin typeface="Times New Roman" pitchFamily="18" charset="0"/>
              </a:rPr>
              <a:t>hiđro</a:t>
            </a:r>
            <a:endParaRPr lang="en-US" sz="2400" b="1" dirty="0" smtClean="0">
              <a:solidFill>
                <a:srgbClr val="FFFF00"/>
              </a:solidFill>
              <a:latin typeface="Times New Roman" pitchFamily="18" charset="0"/>
            </a:endParaRPr>
          </a:p>
        </p:txBody>
      </p:sp>
      <p:sp>
        <p:nvSpPr>
          <p:cNvPr id="3" name="Rectangle 2"/>
          <p:cNvSpPr/>
          <p:nvPr/>
        </p:nvSpPr>
        <p:spPr>
          <a:xfrm>
            <a:off x="0" y="685800"/>
            <a:ext cx="8915399" cy="461665"/>
          </a:xfrm>
          <a:prstGeom prst="rect">
            <a:avLst/>
          </a:prstGeom>
        </p:spPr>
        <p:txBody>
          <a:bodyPr wrap="square">
            <a:spAutoFit/>
          </a:bodyPr>
          <a:lstStyle/>
          <a:p>
            <a:r>
              <a:rPr lang="en-US" sz="2400" b="1" i="1" dirty="0" err="1" smtClean="0">
                <a:latin typeface="Times New Roman" pitchFamily="18" charset="0"/>
              </a:rPr>
              <a:t>Biểu</a:t>
            </a:r>
            <a:r>
              <a:rPr lang="en-US" sz="2400" b="1" i="1" dirty="0" smtClean="0">
                <a:latin typeface="Times New Roman" pitchFamily="18" charset="0"/>
              </a:rPr>
              <a:t> </a:t>
            </a:r>
            <a:r>
              <a:rPr lang="en-US" sz="2400" b="1" i="1" dirty="0" err="1" smtClean="0">
                <a:latin typeface="Times New Roman" pitchFamily="18" charset="0"/>
              </a:rPr>
              <a:t>thức</a:t>
            </a:r>
            <a:r>
              <a:rPr lang="en-US" sz="2400" b="1" i="1" dirty="0" smtClean="0">
                <a:latin typeface="Times New Roman" pitchFamily="18" charset="0"/>
              </a:rPr>
              <a:t> </a:t>
            </a:r>
            <a:r>
              <a:rPr lang="en-US" sz="2400" b="1" i="1" dirty="0" err="1" smtClean="0">
                <a:latin typeface="Times New Roman" pitchFamily="18" charset="0"/>
              </a:rPr>
              <a:t>năng</a:t>
            </a:r>
            <a:r>
              <a:rPr lang="en-US" sz="2400" b="1" i="1" dirty="0" smtClean="0">
                <a:latin typeface="Times New Roman" pitchFamily="18" charset="0"/>
              </a:rPr>
              <a:t> </a:t>
            </a:r>
            <a:r>
              <a:rPr lang="en-US" sz="2400" b="1" i="1" dirty="0" err="1" smtClean="0">
                <a:latin typeface="Times New Roman" pitchFamily="18" charset="0"/>
              </a:rPr>
              <a:t>lượng</a:t>
            </a:r>
            <a:r>
              <a:rPr lang="en-US" sz="2400" b="1" i="1" dirty="0" smtClean="0">
                <a:latin typeface="Times New Roman" pitchFamily="18" charset="0"/>
              </a:rPr>
              <a:t> </a:t>
            </a:r>
            <a:r>
              <a:rPr lang="en-US" sz="2400" b="1" i="1" dirty="0" err="1" smtClean="0">
                <a:latin typeface="Times New Roman" pitchFamily="18" charset="0"/>
              </a:rPr>
              <a:t>của</a:t>
            </a:r>
            <a:r>
              <a:rPr lang="en-US" sz="2400" b="1" i="1" dirty="0" smtClean="0">
                <a:latin typeface="Times New Roman" pitchFamily="18" charset="0"/>
              </a:rPr>
              <a:t> electron </a:t>
            </a:r>
            <a:r>
              <a:rPr lang="en-US" sz="2400" b="1" i="1" dirty="0" err="1" smtClean="0">
                <a:latin typeface="Times New Roman" pitchFamily="18" charset="0"/>
              </a:rPr>
              <a:t>trong</a:t>
            </a:r>
            <a:r>
              <a:rPr lang="en-US" sz="2400" b="1" i="1" dirty="0" smtClean="0">
                <a:latin typeface="Times New Roman" pitchFamily="18" charset="0"/>
              </a:rPr>
              <a:t> </a:t>
            </a:r>
            <a:r>
              <a:rPr lang="en-US" sz="2400" b="1" i="1" dirty="0" err="1" smtClean="0">
                <a:latin typeface="Times New Roman" pitchFamily="18" charset="0"/>
              </a:rPr>
              <a:t>nguyên</a:t>
            </a:r>
            <a:r>
              <a:rPr lang="en-US" sz="2400" b="1" i="1" dirty="0" smtClean="0">
                <a:latin typeface="Times New Roman" pitchFamily="18" charset="0"/>
              </a:rPr>
              <a:t> </a:t>
            </a:r>
            <a:r>
              <a:rPr lang="en-US" sz="2400" b="1" i="1" dirty="0" err="1" smtClean="0">
                <a:latin typeface="Times New Roman" pitchFamily="18" charset="0"/>
              </a:rPr>
              <a:t>tử</a:t>
            </a:r>
            <a:r>
              <a:rPr lang="en-US" sz="2400" b="1" i="1" dirty="0" smtClean="0">
                <a:latin typeface="Times New Roman" pitchFamily="18" charset="0"/>
              </a:rPr>
              <a:t> H</a:t>
            </a:r>
            <a:endParaRPr lang="en-US" sz="2400" dirty="0"/>
          </a:p>
        </p:txBody>
      </p:sp>
      <p:graphicFrame>
        <p:nvGraphicFramePr>
          <p:cNvPr id="2" name="Object 1"/>
          <p:cNvGraphicFramePr>
            <a:graphicFrameLocks noChangeAspect="1"/>
          </p:cNvGraphicFramePr>
          <p:nvPr>
            <p:extLst>
              <p:ext uri="{D42A27DB-BD31-4B8C-83A1-F6EECF244321}">
                <p14:modId xmlns:p14="http://schemas.microsoft.com/office/powerpoint/2010/main" val="950842571"/>
              </p:ext>
            </p:extLst>
          </p:nvPr>
        </p:nvGraphicFramePr>
        <p:xfrm>
          <a:off x="3071813" y="1265238"/>
          <a:ext cx="1398587" cy="812800"/>
        </p:xfrm>
        <a:graphic>
          <a:graphicData uri="http://schemas.openxmlformats.org/presentationml/2006/ole">
            <mc:AlternateContent xmlns:mc="http://schemas.openxmlformats.org/markup-compatibility/2006">
              <mc:Choice xmlns:v="urn:schemas-microsoft-com:vml" Requires="v">
                <p:oleObj spid="_x0000_s3123" name="Equation" r:id="rId3" imgW="672840" imgH="393480" progId="Equation.3">
                  <p:embed/>
                </p:oleObj>
              </mc:Choice>
              <mc:Fallback>
                <p:oleObj name="Equation" r:id="rId3" imgW="672840" imgH="393480" progId="Equation.3">
                  <p:embed/>
                  <p:pic>
                    <p:nvPicPr>
                      <p:cNvPr id="0" name="Object 4"/>
                      <p:cNvPicPr>
                        <a:picLocks noChangeAspect="1" noChangeArrowheads="1"/>
                      </p:cNvPicPr>
                      <p:nvPr/>
                    </p:nvPicPr>
                    <p:blipFill>
                      <a:blip r:embed="rId4"/>
                      <a:srcRect/>
                      <a:stretch>
                        <a:fillRect/>
                      </a:stretch>
                    </p:blipFill>
                    <p:spPr bwMode="auto">
                      <a:xfrm>
                        <a:off x="3071813" y="1265238"/>
                        <a:ext cx="1398587" cy="812800"/>
                      </a:xfrm>
                      <a:prstGeom prst="rect">
                        <a:avLst/>
                      </a:prstGeom>
                      <a:noFill/>
                      <a:ln w="9525">
                        <a:solidFill>
                          <a:schemeClr val="folHlink"/>
                        </a:solidFill>
                        <a:miter lim="800000"/>
                        <a:headEnd/>
                        <a:tailEnd/>
                      </a:ln>
                    </p:spPr>
                  </p:pic>
                </p:oleObj>
              </mc:Fallback>
            </mc:AlternateContent>
          </a:graphicData>
        </a:graphic>
      </p:graphicFrame>
      <p:sp>
        <p:nvSpPr>
          <p:cNvPr id="5" name="Rectangle 4"/>
          <p:cNvSpPr/>
          <p:nvPr/>
        </p:nvSpPr>
        <p:spPr>
          <a:xfrm>
            <a:off x="76200" y="2286000"/>
            <a:ext cx="6371185" cy="461665"/>
          </a:xfrm>
          <a:prstGeom prst="rect">
            <a:avLst/>
          </a:prstGeom>
        </p:spPr>
        <p:txBody>
          <a:bodyPr wrap="square">
            <a:spAutoFit/>
          </a:bodyPr>
          <a:lstStyle/>
          <a:p>
            <a:r>
              <a:rPr lang="en-US" sz="2400" dirty="0" smtClean="0">
                <a:latin typeface="Times New Roman" pitchFamily="18" charset="0"/>
              </a:rPr>
              <a:t>R </a:t>
            </a:r>
            <a:r>
              <a:rPr lang="en-US" sz="2400" dirty="0" err="1" smtClean="0">
                <a:latin typeface="Times New Roman" pitchFamily="18" charset="0"/>
              </a:rPr>
              <a:t>là</a:t>
            </a:r>
            <a:r>
              <a:rPr lang="en-US" sz="2400" dirty="0" smtClean="0">
                <a:latin typeface="Times New Roman" pitchFamily="18" charset="0"/>
              </a:rPr>
              <a:t> </a:t>
            </a:r>
            <a:r>
              <a:rPr lang="en-US" sz="2400" dirty="0" err="1" smtClean="0">
                <a:latin typeface="Times New Roman" pitchFamily="18" charset="0"/>
              </a:rPr>
              <a:t>hằng</a:t>
            </a:r>
            <a:r>
              <a:rPr lang="en-US" sz="2400" dirty="0" smtClean="0">
                <a:latin typeface="Times New Roman" pitchFamily="18" charset="0"/>
              </a:rPr>
              <a:t> </a:t>
            </a:r>
            <a:r>
              <a:rPr lang="en-US" sz="2400" dirty="0" err="1" smtClean="0">
                <a:latin typeface="Times New Roman" pitchFamily="18" charset="0"/>
              </a:rPr>
              <a:t>số</a:t>
            </a:r>
            <a:r>
              <a:rPr lang="en-US" sz="2400" dirty="0" smtClean="0">
                <a:latin typeface="Times New Roman" pitchFamily="18" charset="0"/>
              </a:rPr>
              <a:t> Rydberg, R = 3,27.10</a:t>
            </a:r>
            <a:r>
              <a:rPr lang="en-US" sz="2400" baseline="30000" dirty="0" smtClean="0">
                <a:latin typeface="Times New Roman" pitchFamily="18" charset="0"/>
              </a:rPr>
              <a:t>15</a:t>
            </a:r>
            <a:r>
              <a:rPr lang="en-US" sz="2400" dirty="0" smtClean="0">
                <a:latin typeface="Times New Roman" pitchFamily="18" charset="0"/>
              </a:rPr>
              <a:t>s</a:t>
            </a:r>
            <a:r>
              <a:rPr lang="en-US" sz="2400" baseline="30000" dirty="0" smtClean="0">
                <a:latin typeface="Times New Roman" pitchFamily="18" charset="0"/>
              </a:rPr>
              <a:t>-1</a:t>
            </a:r>
          </a:p>
        </p:txBody>
      </p:sp>
      <p:sp>
        <p:nvSpPr>
          <p:cNvPr id="6" name="Rectangle 5"/>
          <p:cNvSpPr/>
          <p:nvPr/>
        </p:nvSpPr>
        <p:spPr>
          <a:xfrm>
            <a:off x="76200" y="2747665"/>
            <a:ext cx="5732677" cy="461665"/>
          </a:xfrm>
          <a:prstGeom prst="rect">
            <a:avLst/>
          </a:prstGeom>
        </p:spPr>
        <p:txBody>
          <a:bodyPr wrap="square">
            <a:spAutoFit/>
          </a:bodyPr>
          <a:lstStyle/>
          <a:p>
            <a:r>
              <a:rPr lang="en-US" sz="2400" b="1" i="1" dirty="0" err="1" smtClean="0">
                <a:latin typeface="Times New Roman" pitchFamily="18" charset="0"/>
              </a:rPr>
              <a:t>Hàm</a:t>
            </a:r>
            <a:r>
              <a:rPr lang="en-US" sz="2400" b="1" i="1" dirty="0" smtClean="0">
                <a:latin typeface="Times New Roman" pitchFamily="18" charset="0"/>
              </a:rPr>
              <a:t> </a:t>
            </a:r>
            <a:r>
              <a:rPr lang="en-US" sz="2400" b="1" i="1" dirty="0" err="1" smtClean="0">
                <a:latin typeface="Times New Roman" pitchFamily="18" charset="0"/>
              </a:rPr>
              <a:t>sóng</a:t>
            </a:r>
            <a:r>
              <a:rPr lang="en-US" sz="2400" b="1" i="1" dirty="0" smtClean="0">
                <a:latin typeface="Times New Roman" pitchFamily="18" charset="0"/>
              </a:rPr>
              <a:t> </a:t>
            </a:r>
            <a:r>
              <a:rPr lang="en-US" sz="2400" b="1" i="1" dirty="0" err="1" smtClean="0">
                <a:latin typeface="Times New Roman" pitchFamily="18" charset="0"/>
              </a:rPr>
              <a:t>của</a:t>
            </a:r>
            <a:r>
              <a:rPr lang="en-US" sz="2400" b="1" i="1" dirty="0" smtClean="0">
                <a:latin typeface="Times New Roman" pitchFamily="18" charset="0"/>
              </a:rPr>
              <a:t> electron </a:t>
            </a:r>
            <a:r>
              <a:rPr lang="en-US" sz="2400" b="1" i="1" dirty="0" err="1" smtClean="0">
                <a:latin typeface="Times New Roman" pitchFamily="18" charset="0"/>
              </a:rPr>
              <a:t>trong</a:t>
            </a:r>
            <a:r>
              <a:rPr lang="en-US" sz="2400" b="1" i="1" dirty="0" smtClean="0">
                <a:latin typeface="Times New Roman" pitchFamily="18" charset="0"/>
              </a:rPr>
              <a:t> </a:t>
            </a:r>
            <a:r>
              <a:rPr lang="en-US" sz="2400" b="1" i="1" dirty="0" err="1" smtClean="0">
                <a:latin typeface="Times New Roman" pitchFamily="18" charset="0"/>
              </a:rPr>
              <a:t>nguyên</a:t>
            </a:r>
            <a:r>
              <a:rPr lang="en-US" sz="2400" b="1" i="1" dirty="0" smtClean="0">
                <a:latin typeface="Times New Roman" pitchFamily="18" charset="0"/>
              </a:rPr>
              <a:t> </a:t>
            </a:r>
            <a:r>
              <a:rPr lang="en-US" sz="2400" b="1" i="1" dirty="0" err="1" smtClean="0">
                <a:latin typeface="Times New Roman" pitchFamily="18" charset="0"/>
              </a:rPr>
              <a:t>tử</a:t>
            </a:r>
            <a:r>
              <a:rPr lang="en-US" sz="2400" b="1" i="1" dirty="0" smtClean="0">
                <a:latin typeface="Times New Roman" pitchFamily="18" charset="0"/>
              </a:rPr>
              <a:t> H:</a:t>
            </a:r>
          </a:p>
        </p:txBody>
      </p:sp>
      <p:sp>
        <p:nvSpPr>
          <p:cNvPr id="7" name="Rectangle 6"/>
          <p:cNvSpPr/>
          <p:nvPr/>
        </p:nvSpPr>
        <p:spPr>
          <a:xfrm>
            <a:off x="2057400" y="3244334"/>
            <a:ext cx="1507144" cy="461665"/>
          </a:xfrm>
          <a:prstGeom prst="rect">
            <a:avLst/>
          </a:prstGeom>
        </p:spPr>
        <p:txBody>
          <a:bodyPr wrap="none">
            <a:spAutoFit/>
          </a:bodyPr>
          <a:lstStyle/>
          <a:p>
            <a:r>
              <a:rPr lang="el-GR" sz="2400" dirty="0" smtClean="0">
                <a:latin typeface="Times New Roman" pitchFamily="18" charset="0"/>
                <a:cs typeface="Times New Roman" pitchFamily="18" charset="0"/>
              </a:rPr>
              <a:t>Ψ</a:t>
            </a:r>
            <a:r>
              <a:rPr lang="en-US" sz="2400" dirty="0" smtClean="0">
                <a:latin typeface="Times New Roman" pitchFamily="18" charset="0"/>
                <a:cs typeface="Times New Roman" pitchFamily="18" charset="0"/>
              </a:rPr>
              <a:t> = </a:t>
            </a:r>
            <a:r>
              <a:rPr lang="el-GR" sz="2400" dirty="0" smtClean="0">
                <a:latin typeface="Times New Roman" pitchFamily="18" charset="0"/>
                <a:cs typeface="Times New Roman" pitchFamily="18" charset="0"/>
              </a:rPr>
              <a:t>Ψ</a:t>
            </a:r>
            <a:r>
              <a:rPr lang="en-US" sz="2400" baseline="-25000" dirty="0" smtClean="0">
                <a:latin typeface="Times New Roman" pitchFamily="18" charset="0"/>
                <a:cs typeface="Times New Roman" pitchFamily="18" charset="0"/>
              </a:rPr>
              <a:t>n,ℓ,m</a:t>
            </a:r>
            <a:r>
              <a:rPr lang="en-US" sz="2400" dirty="0" smtClean="0">
                <a:latin typeface="Times New Roman" pitchFamily="18" charset="0"/>
                <a:cs typeface="Times New Roman" pitchFamily="18" charset="0"/>
              </a:rPr>
              <a:t> </a:t>
            </a:r>
            <a:endParaRPr lang="en-US" sz="2400" dirty="0"/>
          </a:p>
        </p:txBody>
      </p:sp>
      <p:sp>
        <p:nvSpPr>
          <p:cNvPr id="8" name="Rectangle 7"/>
          <p:cNvSpPr/>
          <p:nvPr/>
        </p:nvSpPr>
        <p:spPr>
          <a:xfrm>
            <a:off x="381000" y="3886199"/>
            <a:ext cx="4762842" cy="461665"/>
          </a:xfrm>
          <a:prstGeom prst="rect">
            <a:avLst/>
          </a:prstGeom>
        </p:spPr>
        <p:txBody>
          <a:bodyPr wrap="none">
            <a:spAutoFit/>
          </a:bodyPr>
          <a:lstStyle/>
          <a:p>
            <a:r>
              <a:rPr lang="en-US" sz="2400" dirty="0" smtClean="0">
                <a:solidFill>
                  <a:srgbClr val="FF0000"/>
                </a:solidFill>
                <a:latin typeface="Times New Roman" pitchFamily="18" charset="0"/>
              </a:rPr>
              <a:t>n = 1, 2, 3, 4,…. </a:t>
            </a:r>
            <a:r>
              <a:rPr lang="en-US" sz="2400" i="1" dirty="0" err="1" smtClean="0">
                <a:solidFill>
                  <a:srgbClr val="FF0000"/>
                </a:solidFill>
                <a:latin typeface="Times New Roman" pitchFamily="18" charset="0"/>
              </a:rPr>
              <a:t>là</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số</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lượng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tử</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chính</a:t>
            </a:r>
            <a:endParaRPr lang="en-US" sz="2400" dirty="0">
              <a:solidFill>
                <a:srgbClr val="FF0000"/>
              </a:solidFill>
            </a:endParaRPr>
          </a:p>
        </p:txBody>
      </p:sp>
      <p:sp>
        <p:nvSpPr>
          <p:cNvPr id="9" name="Rectangle 8"/>
          <p:cNvSpPr/>
          <p:nvPr/>
        </p:nvSpPr>
        <p:spPr>
          <a:xfrm>
            <a:off x="311217" y="4495800"/>
            <a:ext cx="8222123" cy="461665"/>
          </a:xfrm>
          <a:prstGeom prst="rect">
            <a:avLst/>
          </a:prstGeom>
        </p:spPr>
        <p:txBody>
          <a:bodyPr wrap="none">
            <a:spAutoFit/>
          </a:bodyPr>
          <a:lstStyle/>
          <a:p>
            <a:r>
              <a:rPr lang="en-US" sz="2400" dirty="0" smtClean="0">
                <a:solidFill>
                  <a:srgbClr val="FF0000"/>
                </a:solidFill>
                <a:latin typeface="Times New Roman" pitchFamily="18" charset="0"/>
                <a:cs typeface="Times New Roman" pitchFamily="18" charset="0"/>
              </a:rPr>
              <a:t>ℓ = 0, 1, 2, 3, …n-1   </a:t>
            </a:r>
            <a:r>
              <a:rPr lang="en-US" sz="2400" i="1" dirty="0" err="1" smtClean="0">
                <a:solidFill>
                  <a:srgbClr val="FF0000"/>
                </a:solidFill>
                <a:latin typeface="Times New Roman" pitchFamily="18" charset="0"/>
                <a:cs typeface="Times New Roman" pitchFamily="18" charset="0"/>
              </a:rPr>
              <a:t>là</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số</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lượng</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tử</a:t>
            </a:r>
            <a:r>
              <a:rPr lang="en-US" sz="2400" i="1" dirty="0" smtClean="0">
                <a:solidFill>
                  <a:srgbClr val="FF0000"/>
                </a:solidFill>
                <a:latin typeface="Times New Roman" pitchFamily="18" charset="0"/>
                <a:cs typeface="Times New Roman" pitchFamily="18" charset="0"/>
              </a:rPr>
              <a:t> orbital( </a:t>
            </a:r>
            <a:r>
              <a:rPr lang="en-US" sz="2400" i="1" dirty="0" err="1" smtClean="0">
                <a:solidFill>
                  <a:srgbClr val="FF0000"/>
                </a:solidFill>
                <a:latin typeface="Times New Roman" pitchFamily="18" charset="0"/>
                <a:cs typeface="Times New Roman" pitchFamily="18" charset="0"/>
              </a:rPr>
              <a:t>số</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lượng</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tử</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quỹ</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đạo</a:t>
            </a:r>
            <a:r>
              <a:rPr lang="en-US" sz="2400" i="1" dirty="0" smtClean="0">
                <a:solidFill>
                  <a:srgbClr val="FF0000"/>
                </a:solidFill>
                <a:latin typeface="Times New Roman" pitchFamily="18" charset="0"/>
                <a:cs typeface="Times New Roman" pitchFamily="18" charset="0"/>
              </a:rPr>
              <a:t>)</a:t>
            </a:r>
            <a:endParaRPr lang="en-US" sz="2400" dirty="0">
              <a:solidFill>
                <a:srgbClr val="FF0000"/>
              </a:solidFill>
            </a:endParaRPr>
          </a:p>
        </p:txBody>
      </p:sp>
      <p:sp>
        <p:nvSpPr>
          <p:cNvPr id="10" name="Rectangle 9"/>
          <p:cNvSpPr/>
          <p:nvPr/>
        </p:nvSpPr>
        <p:spPr>
          <a:xfrm>
            <a:off x="322940" y="5029200"/>
            <a:ext cx="4916731" cy="461665"/>
          </a:xfrm>
          <a:prstGeom prst="rect">
            <a:avLst/>
          </a:prstGeom>
        </p:spPr>
        <p:txBody>
          <a:bodyPr wrap="none">
            <a:spAutoFit/>
          </a:bodyPr>
          <a:lstStyle/>
          <a:p>
            <a:r>
              <a:rPr lang="en-US" sz="2400" dirty="0" smtClean="0">
                <a:solidFill>
                  <a:srgbClr val="FF0000"/>
                </a:solidFill>
                <a:latin typeface="Times New Roman" pitchFamily="18" charset="0"/>
                <a:cs typeface="Times New Roman" pitchFamily="18" charset="0"/>
              </a:rPr>
              <a:t>m = 0, ±1, ±2, …..±ℓ </a:t>
            </a:r>
            <a:r>
              <a:rPr lang="en-US" sz="2400" i="1" dirty="0" err="1" smtClean="0">
                <a:solidFill>
                  <a:srgbClr val="FF0000"/>
                </a:solidFill>
                <a:latin typeface="Times New Roman" pitchFamily="18" charset="0"/>
                <a:cs typeface="Times New Roman" pitchFamily="18" charset="0"/>
              </a:rPr>
              <a:t>là</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số</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lượng</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tử</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từ</a:t>
            </a:r>
            <a:endParaRPr lang="en-US" sz="2400" i="1" dirty="0" smtClean="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2611870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down)">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down)">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11200" indent="-711200" algn="ctr"/>
            <a:r>
              <a:rPr lang="en-US" sz="2400" b="1" dirty="0" smtClean="0">
                <a:solidFill>
                  <a:srgbClr val="FFFF00"/>
                </a:solidFill>
                <a:latin typeface="Times New Roman" pitchFamily="18" charset="0"/>
              </a:rPr>
              <a:t>§1. </a:t>
            </a:r>
            <a:r>
              <a:rPr lang="en-US" sz="2400" b="1" dirty="0" err="1" smtClean="0">
                <a:solidFill>
                  <a:srgbClr val="FFFF00"/>
                </a:solidFill>
                <a:latin typeface="Times New Roman" pitchFamily="18" charset="0"/>
              </a:rPr>
              <a:t>Nguyên</a:t>
            </a:r>
            <a:r>
              <a:rPr lang="en-US" sz="2400" b="1" dirty="0" smtClean="0">
                <a:solidFill>
                  <a:srgbClr val="FFFF00"/>
                </a:solidFill>
                <a:latin typeface="Times New Roman" pitchFamily="18" charset="0"/>
              </a:rPr>
              <a:t> </a:t>
            </a:r>
            <a:r>
              <a:rPr lang="en-US" sz="2400" b="1" dirty="0" err="1" smtClean="0">
                <a:solidFill>
                  <a:srgbClr val="FFFF00"/>
                </a:solidFill>
                <a:latin typeface="Times New Roman" pitchFamily="18" charset="0"/>
              </a:rPr>
              <a:t>tử</a:t>
            </a:r>
            <a:r>
              <a:rPr lang="en-US" sz="2400" b="1" dirty="0" smtClean="0">
                <a:solidFill>
                  <a:srgbClr val="FFFF00"/>
                </a:solidFill>
                <a:latin typeface="Times New Roman" pitchFamily="18" charset="0"/>
              </a:rPr>
              <a:t> </a:t>
            </a:r>
            <a:r>
              <a:rPr lang="en-US" sz="2400" b="1" dirty="0" err="1" smtClean="0">
                <a:solidFill>
                  <a:srgbClr val="FFFF00"/>
                </a:solidFill>
                <a:latin typeface="Times New Roman" pitchFamily="18" charset="0"/>
              </a:rPr>
              <a:t>hiđro</a:t>
            </a:r>
            <a:endParaRPr lang="en-US" sz="2400" b="1" dirty="0" smtClean="0">
              <a:solidFill>
                <a:srgbClr val="FFFF00"/>
              </a:solidFill>
              <a:latin typeface="Times New Roman" pitchFamily="18" charset="0"/>
            </a:endParaRPr>
          </a:p>
        </p:txBody>
      </p:sp>
      <p:sp>
        <p:nvSpPr>
          <p:cNvPr id="3" name="Rectangle 2"/>
          <p:cNvSpPr/>
          <p:nvPr/>
        </p:nvSpPr>
        <p:spPr>
          <a:xfrm>
            <a:off x="76200" y="685800"/>
            <a:ext cx="5229334" cy="461665"/>
          </a:xfrm>
          <a:prstGeom prst="rect">
            <a:avLst/>
          </a:prstGeom>
        </p:spPr>
        <p:txBody>
          <a:bodyPr wrap="square">
            <a:spAutoFit/>
          </a:bodyPr>
          <a:lstStyle/>
          <a:p>
            <a:pPr marL="533400" indent="-533400"/>
            <a:r>
              <a:rPr lang="en-US" sz="2400" b="1" i="1" dirty="0" err="1" smtClean="0">
                <a:latin typeface="Times New Roman" pitchFamily="18" charset="0"/>
              </a:rPr>
              <a:t>Các</a:t>
            </a:r>
            <a:r>
              <a:rPr lang="en-US" sz="2400" b="1" i="1" dirty="0" smtClean="0">
                <a:latin typeface="Times New Roman" pitchFamily="18" charset="0"/>
              </a:rPr>
              <a:t> </a:t>
            </a:r>
            <a:r>
              <a:rPr lang="en-US" sz="2400" b="1" i="1" dirty="0" err="1" smtClean="0">
                <a:latin typeface="Times New Roman" pitchFamily="18" charset="0"/>
              </a:rPr>
              <a:t>kết</a:t>
            </a:r>
            <a:r>
              <a:rPr lang="en-US" sz="2400" b="1" i="1" dirty="0" smtClean="0">
                <a:latin typeface="Times New Roman" pitchFamily="18" charset="0"/>
              </a:rPr>
              <a:t> </a:t>
            </a:r>
            <a:r>
              <a:rPr lang="en-US" sz="2400" b="1" i="1" dirty="0" err="1" smtClean="0">
                <a:latin typeface="Times New Roman" pitchFamily="18" charset="0"/>
              </a:rPr>
              <a:t>luận</a:t>
            </a:r>
            <a:r>
              <a:rPr lang="en-US" sz="2400" b="1" i="1" dirty="0" smtClean="0">
                <a:latin typeface="Times New Roman" pitchFamily="18" charset="0"/>
              </a:rPr>
              <a:t>:</a:t>
            </a:r>
          </a:p>
        </p:txBody>
      </p:sp>
      <p:sp>
        <p:nvSpPr>
          <p:cNvPr id="5" name="Rectangle 4"/>
          <p:cNvSpPr/>
          <p:nvPr/>
        </p:nvSpPr>
        <p:spPr>
          <a:xfrm>
            <a:off x="152400" y="1147466"/>
            <a:ext cx="8839200" cy="461665"/>
          </a:xfrm>
          <a:prstGeom prst="rect">
            <a:avLst/>
          </a:prstGeom>
        </p:spPr>
        <p:txBody>
          <a:bodyPr wrap="square">
            <a:spAutoFit/>
          </a:bodyPr>
          <a:lstStyle/>
          <a:p>
            <a:pPr marL="533400" indent="-533400"/>
            <a:r>
              <a:rPr lang="en-US" sz="2400" i="1" dirty="0" smtClean="0">
                <a:solidFill>
                  <a:srgbClr val="FF0000"/>
                </a:solidFill>
                <a:latin typeface="Times New Roman" pitchFamily="18" charset="0"/>
              </a:rPr>
              <a:t>1.Năng </a:t>
            </a:r>
            <a:r>
              <a:rPr lang="en-US" sz="2400" i="1" dirty="0" err="1" smtClean="0">
                <a:solidFill>
                  <a:srgbClr val="FF0000"/>
                </a:solidFill>
                <a:latin typeface="Times New Roman" pitchFamily="18" charset="0"/>
              </a:rPr>
              <a:t>lượng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của</a:t>
            </a:r>
            <a:r>
              <a:rPr lang="en-US" sz="2400" i="1" dirty="0" smtClean="0">
                <a:solidFill>
                  <a:srgbClr val="FF0000"/>
                </a:solidFill>
                <a:latin typeface="Times New Roman" pitchFamily="18" charset="0"/>
              </a:rPr>
              <a:t> e </a:t>
            </a:r>
            <a:r>
              <a:rPr lang="en-US" sz="2400" i="1" dirty="0" err="1" smtClean="0">
                <a:solidFill>
                  <a:srgbClr val="FF0000"/>
                </a:solidFill>
                <a:latin typeface="Times New Roman" pitchFamily="18" charset="0"/>
              </a:rPr>
              <a:t>trong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nguyên</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tử</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hiđro</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biến</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thiên</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gián</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đoạn</a:t>
            </a:r>
            <a:r>
              <a:rPr lang="en-US" sz="2400" i="1" dirty="0" smtClean="0">
                <a:solidFill>
                  <a:srgbClr val="FF0000"/>
                </a:solidFill>
                <a:latin typeface="Times New Roman" pitchFamily="18" charset="0"/>
              </a:rPr>
              <a:t>.</a:t>
            </a:r>
          </a:p>
        </p:txBody>
      </p:sp>
      <p:sp>
        <p:nvSpPr>
          <p:cNvPr id="6" name="Rectangle 5"/>
          <p:cNvSpPr/>
          <p:nvPr/>
        </p:nvSpPr>
        <p:spPr>
          <a:xfrm>
            <a:off x="76200" y="1676400"/>
            <a:ext cx="8763000" cy="461665"/>
          </a:xfrm>
          <a:prstGeom prst="rect">
            <a:avLst/>
          </a:prstGeom>
        </p:spPr>
        <p:txBody>
          <a:bodyPr wrap="square">
            <a:spAutoFit/>
          </a:bodyPr>
          <a:lstStyle/>
          <a:p>
            <a:r>
              <a:rPr lang="en-US" sz="2400" i="1" dirty="0" smtClean="0">
                <a:solidFill>
                  <a:srgbClr val="FF0000"/>
                </a:solidFill>
                <a:latin typeface="Times New Roman" pitchFamily="18" charset="0"/>
              </a:rPr>
              <a:t>2.Năng </a:t>
            </a:r>
            <a:r>
              <a:rPr lang="en-US" sz="2400" i="1" dirty="0" err="1" smtClean="0">
                <a:solidFill>
                  <a:srgbClr val="FF0000"/>
                </a:solidFill>
                <a:latin typeface="Times New Roman" pitchFamily="18" charset="0"/>
              </a:rPr>
              <a:t>lượng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iôn</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hóa</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nguyên</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tử</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hiđro</a:t>
            </a:r>
            <a:r>
              <a:rPr lang="en-US" sz="2400" i="1" dirty="0" smtClean="0">
                <a:solidFill>
                  <a:srgbClr val="FF0000"/>
                </a:solidFill>
                <a:latin typeface="Times New Roman" pitchFamily="18" charset="0"/>
                <a:cs typeface="Times New Roman" pitchFamily="18" charset="0"/>
              </a:rPr>
              <a:t>:</a:t>
            </a:r>
            <a:r>
              <a:rPr lang="en-US" sz="2400" i="1" baseline="30000" dirty="0" smtClean="0">
                <a:solidFill>
                  <a:srgbClr val="FF0000"/>
                </a:solidFill>
                <a:latin typeface="Times New Roman" pitchFamily="18" charset="0"/>
                <a:cs typeface="Times New Roman" pitchFamily="18" charset="0"/>
              </a:rPr>
              <a:t>  </a:t>
            </a:r>
            <a:r>
              <a:rPr lang="en-US" sz="2400" i="1" dirty="0" smtClean="0">
                <a:solidFill>
                  <a:srgbClr val="FF0000"/>
                </a:solidFill>
                <a:latin typeface="Times New Roman" pitchFamily="18" charset="0"/>
                <a:cs typeface="Times New Roman" pitchFamily="18" charset="0"/>
              </a:rPr>
              <a:t>E =  E </a:t>
            </a:r>
            <a:r>
              <a:rPr lang="en-US" sz="2400" i="1" baseline="-25000" dirty="0" smtClean="0">
                <a:solidFill>
                  <a:srgbClr val="FF0000"/>
                </a:solidFill>
                <a:latin typeface="Times New Roman" pitchFamily="18" charset="0"/>
                <a:cs typeface="Times New Roman" pitchFamily="18" charset="0"/>
              </a:rPr>
              <a:t>∞ </a:t>
            </a:r>
            <a:r>
              <a:rPr lang="en-US" sz="2400" i="1" dirty="0">
                <a:solidFill>
                  <a:srgbClr val="FF0000"/>
                </a:solidFill>
                <a:latin typeface="Times New Roman" pitchFamily="18" charset="0"/>
                <a:cs typeface="Times New Roman" pitchFamily="18" charset="0"/>
              </a:rPr>
              <a:t>- E</a:t>
            </a:r>
            <a:r>
              <a:rPr lang="en-US" sz="2400" i="1" baseline="-25000" dirty="0">
                <a:solidFill>
                  <a:srgbClr val="FF0000"/>
                </a:solidFill>
                <a:latin typeface="Times New Roman" pitchFamily="18" charset="0"/>
                <a:cs typeface="Times New Roman" pitchFamily="18" charset="0"/>
              </a:rPr>
              <a:t>1 </a:t>
            </a:r>
            <a:r>
              <a:rPr lang="en-US" sz="2400" i="1" dirty="0" smtClean="0">
                <a:solidFill>
                  <a:srgbClr val="FF0000"/>
                </a:solidFill>
                <a:latin typeface="Times New Roman" pitchFamily="18" charset="0"/>
                <a:cs typeface="Times New Roman" pitchFamily="18" charset="0"/>
              </a:rPr>
              <a:t>= Rh = 13,5eV</a:t>
            </a:r>
          </a:p>
        </p:txBody>
      </p:sp>
      <p:sp>
        <p:nvSpPr>
          <p:cNvPr id="7" name="Rectangle 6"/>
          <p:cNvSpPr/>
          <p:nvPr/>
        </p:nvSpPr>
        <p:spPr>
          <a:xfrm>
            <a:off x="76200" y="2286000"/>
            <a:ext cx="8839200" cy="1200329"/>
          </a:xfrm>
          <a:prstGeom prst="rect">
            <a:avLst/>
          </a:prstGeom>
        </p:spPr>
        <p:txBody>
          <a:bodyPr wrap="square">
            <a:spAutoFit/>
          </a:bodyPr>
          <a:lstStyle/>
          <a:p>
            <a:pPr marL="533400" indent="-533400"/>
            <a:r>
              <a:rPr lang="en-US" i="1" dirty="0" smtClean="0">
                <a:solidFill>
                  <a:srgbClr val="FF0000"/>
                </a:solidFill>
                <a:latin typeface="Times New Roman" pitchFamily="18" charset="0"/>
                <a:cs typeface="Times New Roman" pitchFamily="18" charset="0"/>
              </a:rPr>
              <a:t>3</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Giải</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thích</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cấu</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tạo</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vạch</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của</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quang</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phổ</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nguyên</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tử</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hiđro</a:t>
            </a:r>
            <a:r>
              <a:rPr lang="en-US" sz="2400" i="1" dirty="0" smtClean="0">
                <a:solidFill>
                  <a:srgbClr val="FF0000"/>
                </a:solidFill>
                <a:latin typeface="Times New Roman" pitchFamily="18" charset="0"/>
                <a:cs typeface="Times New Roman" pitchFamily="18" charset="0"/>
              </a:rPr>
              <a:t>:</a:t>
            </a:r>
          </a:p>
          <a:p>
            <a:r>
              <a:rPr lang="en-US" sz="2400" i="1" dirty="0" err="1" smtClean="0">
                <a:solidFill>
                  <a:srgbClr val="0070C0"/>
                </a:solidFill>
                <a:latin typeface="Times New Roman" pitchFamily="18" charset="0"/>
                <a:cs typeface="Times New Roman" pitchFamily="18" charset="0"/>
              </a:rPr>
              <a:t>Khi</a:t>
            </a:r>
            <a:r>
              <a:rPr lang="en-US" sz="2400" i="1" dirty="0" smtClean="0">
                <a:solidFill>
                  <a:srgbClr val="0070C0"/>
                </a:solidFill>
                <a:latin typeface="Times New Roman" pitchFamily="18" charset="0"/>
                <a:cs typeface="Times New Roman" pitchFamily="18" charset="0"/>
              </a:rPr>
              <a:t> e </a:t>
            </a:r>
            <a:r>
              <a:rPr lang="en-US" sz="2400" i="1" dirty="0" err="1" smtClean="0">
                <a:solidFill>
                  <a:srgbClr val="0070C0"/>
                </a:solidFill>
                <a:latin typeface="Times New Roman" pitchFamily="18" charset="0"/>
                <a:cs typeface="Times New Roman" pitchFamily="18" charset="0"/>
              </a:rPr>
              <a:t>chuyển</a:t>
            </a:r>
            <a:r>
              <a:rPr lang="en-US" sz="2400" i="1" dirty="0" smtClean="0">
                <a:solidFill>
                  <a:srgbClr val="0070C0"/>
                </a:solidFill>
                <a:latin typeface="Times New Roman" pitchFamily="18" charset="0"/>
                <a:cs typeface="Times New Roman" pitchFamily="18" charset="0"/>
              </a:rPr>
              <a:t> </a:t>
            </a:r>
            <a:r>
              <a:rPr lang="en-US" sz="2400" i="1" dirty="0" err="1" smtClean="0">
                <a:solidFill>
                  <a:srgbClr val="0070C0"/>
                </a:solidFill>
                <a:latin typeface="Times New Roman" pitchFamily="18" charset="0"/>
                <a:cs typeface="Times New Roman" pitchFamily="18" charset="0"/>
              </a:rPr>
              <a:t>từ</a:t>
            </a:r>
            <a:r>
              <a:rPr lang="en-US" sz="2400" i="1" dirty="0" smtClean="0">
                <a:solidFill>
                  <a:srgbClr val="0070C0"/>
                </a:solidFill>
                <a:latin typeface="Times New Roman" pitchFamily="18" charset="0"/>
                <a:cs typeface="Times New Roman" pitchFamily="18" charset="0"/>
              </a:rPr>
              <a:t> </a:t>
            </a:r>
            <a:r>
              <a:rPr lang="en-US" sz="2400" i="1" dirty="0" err="1" smtClean="0">
                <a:solidFill>
                  <a:srgbClr val="0070C0"/>
                </a:solidFill>
                <a:latin typeface="Times New Roman" pitchFamily="18" charset="0"/>
                <a:cs typeface="Times New Roman" pitchFamily="18" charset="0"/>
              </a:rPr>
              <a:t>mức</a:t>
            </a:r>
            <a:r>
              <a:rPr lang="en-US" sz="2400" i="1" dirty="0" smtClean="0">
                <a:solidFill>
                  <a:srgbClr val="0070C0"/>
                </a:solidFill>
                <a:latin typeface="Times New Roman" pitchFamily="18" charset="0"/>
                <a:cs typeface="Times New Roman" pitchFamily="18" charset="0"/>
              </a:rPr>
              <a:t> </a:t>
            </a:r>
            <a:r>
              <a:rPr lang="en-US" sz="2400" i="1" dirty="0" err="1" smtClean="0">
                <a:solidFill>
                  <a:srgbClr val="0070C0"/>
                </a:solidFill>
                <a:latin typeface="Times New Roman" pitchFamily="18" charset="0"/>
                <a:cs typeface="Times New Roman" pitchFamily="18" charset="0"/>
              </a:rPr>
              <a:t>năng</a:t>
            </a:r>
            <a:r>
              <a:rPr lang="en-US" sz="2400" i="1" dirty="0" smtClean="0">
                <a:solidFill>
                  <a:srgbClr val="0070C0"/>
                </a:solidFill>
                <a:latin typeface="Times New Roman" pitchFamily="18" charset="0"/>
                <a:cs typeface="Times New Roman" pitchFamily="18" charset="0"/>
              </a:rPr>
              <a:t> </a:t>
            </a:r>
            <a:r>
              <a:rPr lang="en-US" sz="2400" i="1" dirty="0" err="1" smtClean="0">
                <a:solidFill>
                  <a:srgbClr val="0070C0"/>
                </a:solidFill>
                <a:latin typeface="Times New Roman" pitchFamily="18" charset="0"/>
                <a:cs typeface="Times New Roman" pitchFamily="18" charset="0"/>
              </a:rPr>
              <a:t>lượng</a:t>
            </a:r>
            <a:r>
              <a:rPr lang="en-US" sz="2400" i="1" dirty="0" smtClean="0">
                <a:solidFill>
                  <a:srgbClr val="0070C0"/>
                </a:solidFill>
                <a:latin typeface="Times New Roman" pitchFamily="18" charset="0"/>
                <a:cs typeface="Times New Roman" pitchFamily="18" charset="0"/>
              </a:rPr>
              <a:t> </a:t>
            </a:r>
            <a:r>
              <a:rPr lang="en-US" sz="2400" i="1" dirty="0" err="1" smtClean="0">
                <a:solidFill>
                  <a:srgbClr val="0070C0"/>
                </a:solidFill>
                <a:latin typeface="Times New Roman" pitchFamily="18" charset="0"/>
                <a:cs typeface="Times New Roman" pitchFamily="18" charset="0"/>
              </a:rPr>
              <a:t>cao</a:t>
            </a:r>
            <a:r>
              <a:rPr lang="en-US" sz="2400" i="1" dirty="0" smtClean="0">
                <a:solidFill>
                  <a:srgbClr val="0070C0"/>
                </a:solidFill>
                <a:latin typeface="Times New Roman" pitchFamily="18" charset="0"/>
                <a:cs typeface="Times New Roman" pitchFamily="18" charset="0"/>
              </a:rPr>
              <a:t> E</a:t>
            </a:r>
            <a:r>
              <a:rPr lang="en-US" sz="2400" i="1" baseline="-25000" dirty="0" smtClean="0">
                <a:solidFill>
                  <a:srgbClr val="0070C0"/>
                </a:solidFill>
                <a:latin typeface="Times New Roman" pitchFamily="18" charset="0"/>
                <a:cs typeface="Times New Roman" pitchFamily="18" charset="0"/>
              </a:rPr>
              <a:t>n</a:t>
            </a:r>
            <a:r>
              <a:rPr lang="en-US" sz="2400" i="1" dirty="0" smtClean="0">
                <a:solidFill>
                  <a:srgbClr val="0070C0"/>
                </a:solidFill>
                <a:latin typeface="Times New Roman" pitchFamily="18" charset="0"/>
                <a:cs typeface="Times New Roman" pitchFamily="18" charset="0"/>
              </a:rPr>
              <a:t> </a:t>
            </a:r>
            <a:r>
              <a:rPr lang="en-US" sz="2400" i="1" dirty="0" err="1" smtClean="0">
                <a:solidFill>
                  <a:srgbClr val="0070C0"/>
                </a:solidFill>
                <a:latin typeface="Times New Roman" pitchFamily="18" charset="0"/>
                <a:cs typeface="Times New Roman" pitchFamily="18" charset="0"/>
              </a:rPr>
              <a:t>xuống</a:t>
            </a:r>
            <a:r>
              <a:rPr lang="en-US" sz="2400" i="1" dirty="0" smtClean="0">
                <a:solidFill>
                  <a:srgbClr val="0070C0"/>
                </a:solidFill>
                <a:latin typeface="Times New Roman" pitchFamily="18" charset="0"/>
                <a:cs typeface="Times New Roman" pitchFamily="18" charset="0"/>
              </a:rPr>
              <a:t> </a:t>
            </a:r>
            <a:r>
              <a:rPr lang="en-US" sz="2400" i="1" dirty="0" err="1" smtClean="0">
                <a:solidFill>
                  <a:srgbClr val="0070C0"/>
                </a:solidFill>
                <a:latin typeface="Times New Roman" pitchFamily="18" charset="0"/>
                <a:cs typeface="Times New Roman" pitchFamily="18" charset="0"/>
              </a:rPr>
              <a:t>mức</a:t>
            </a:r>
            <a:r>
              <a:rPr lang="en-US" sz="2400" i="1" dirty="0" smtClean="0">
                <a:solidFill>
                  <a:srgbClr val="0070C0"/>
                </a:solidFill>
                <a:latin typeface="Times New Roman" pitchFamily="18" charset="0"/>
                <a:cs typeface="Times New Roman" pitchFamily="18" charset="0"/>
              </a:rPr>
              <a:t> </a:t>
            </a:r>
            <a:r>
              <a:rPr lang="en-US" sz="2400" i="1" dirty="0" err="1" smtClean="0">
                <a:solidFill>
                  <a:srgbClr val="0070C0"/>
                </a:solidFill>
                <a:latin typeface="Times New Roman" pitchFamily="18" charset="0"/>
                <a:cs typeface="Times New Roman" pitchFamily="18" charset="0"/>
              </a:rPr>
              <a:t>năng</a:t>
            </a:r>
            <a:r>
              <a:rPr lang="en-US" sz="2400" i="1" dirty="0" smtClean="0">
                <a:solidFill>
                  <a:srgbClr val="0070C0"/>
                </a:solidFill>
                <a:latin typeface="Times New Roman" pitchFamily="18" charset="0"/>
                <a:cs typeface="Times New Roman" pitchFamily="18" charset="0"/>
              </a:rPr>
              <a:t> </a:t>
            </a:r>
            <a:r>
              <a:rPr lang="en-US" sz="2400" i="1" dirty="0" err="1" smtClean="0">
                <a:solidFill>
                  <a:srgbClr val="0070C0"/>
                </a:solidFill>
                <a:latin typeface="Times New Roman" pitchFamily="18" charset="0"/>
                <a:cs typeface="Times New Roman" pitchFamily="18" charset="0"/>
              </a:rPr>
              <a:t>lượng</a:t>
            </a:r>
            <a:r>
              <a:rPr lang="en-US" sz="2400" i="1" dirty="0" smtClean="0">
                <a:solidFill>
                  <a:srgbClr val="0070C0"/>
                </a:solidFill>
                <a:latin typeface="Times New Roman" pitchFamily="18" charset="0"/>
                <a:cs typeface="Times New Roman" pitchFamily="18" charset="0"/>
              </a:rPr>
              <a:t> </a:t>
            </a:r>
            <a:r>
              <a:rPr lang="en-US" sz="2400" i="1" dirty="0" err="1" smtClean="0">
                <a:solidFill>
                  <a:srgbClr val="0070C0"/>
                </a:solidFill>
                <a:latin typeface="Times New Roman" pitchFamily="18" charset="0"/>
                <a:cs typeface="Times New Roman" pitchFamily="18" charset="0"/>
              </a:rPr>
              <a:t>thấp</a:t>
            </a:r>
            <a:r>
              <a:rPr lang="en-US" sz="2400" i="1" dirty="0" smtClean="0">
                <a:solidFill>
                  <a:srgbClr val="0070C0"/>
                </a:solidFill>
                <a:latin typeface="Times New Roman" pitchFamily="18" charset="0"/>
                <a:cs typeface="Times New Roman" pitchFamily="18" charset="0"/>
              </a:rPr>
              <a:t> </a:t>
            </a:r>
            <a:r>
              <a:rPr lang="en-US" sz="2400" i="1" dirty="0" err="1" smtClean="0">
                <a:solidFill>
                  <a:srgbClr val="0070C0"/>
                </a:solidFill>
                <a:latin typeface="Times New Roman" pitchFamily="18" charset="0"/>
                <a:cs typeface="Times New Roman" pitchFamily="18" charset="0"/>
              </a:rPr>
              <a:t>hơn</a:t>
            </a:r>
            <a:r>
              <a:rPr lang="en-US" sz="2400" i="1" dirty="0" smtClean="0">
                <a:solidFill>
                  <a:srgbClr val="0070C0"/>
                </a:solidFill>
                <a:latin typeface="Times New Roman" pitchFamily="18" charset="0"/>
                <a:cs typeface="Times New Roman" pitchFamily="18" charset="0"/>
              </a:rPr>
              <a:t> E</a:t>
            </a:r>
            <a:r>
              <a:rPr lang="en-US" sz="2400" i="1" baseline="-25000" dirty="0" smtClean="0">
                <a:solidFill>
                  <a:srgbClr val="0070C0"/>
                </a:solidFill>
                <a:latin typeface="Times New Roman" pitchFamily="18" charset="0"/>
                <a:cs typeface="Times New Roman" pitchFamily="18" charset="0"/>
              </a:rPr>
              <a:t>n’</a:t>
            </a:r>
            <a:r>
              <a:rPr lang="en-US" sz="2400" i="1" dirty="0" smtClean="0">
                <a:solidFill>
                  <a:srgbClr val="0070C0"/>
                </a:solidFill>
                <a:latin typeface="Times New Roman" pitchFamily="18" charset="0"/>
                <a:cs typeface="Times New Roman" pitchFamily="18" charset="0"/>
              </a:rPr>
              <a:t> </a:t>
            </a:r>
            <a:r>
              <a:rPr lang="en-US" sz="2400" i="1" dirty="0" err="1" smtClean="0">
                <a:solidFill>
                  <a:srgbClr val="0070C0"/>
                </a:solidFill>
                <a:latin typeface="Times New Roman" pitchFamily="18" charset="0"/>
                <a:cs typeface="Times New Roman" pitchFamily="18" charset="0"/>
              </a:rPr>
              <a:t>thì</a:t>
            </a:r>
            <a:r>
              <a:rPr lang="en-US" sz="2400" i="1" dirty="0" smtClean="0">
                <a:solidFill>
                  <a:srgbClr val="0070C0"/>
                </a:solidFill>
                <a:latin typeface="Times New Roman" pitchFamily="18" charset="0"/>
                <a:cs typeface="Times New Roman" pitchFamily="18" charset="0"/>
              </a:rPr>
              <a:t>  </a:t>
            </a:r>
            <a:r>
              <a:rPr lang="en-US" sz="2400" i="1" dirty="0" err="1" smtClean="0">
                <a:solidFill>
                  <a:srgbClr val="0070C0"/>
                </a:solidFill>
                <a:latin typeface="Times New Roman" pitchFamily="18" charset="0"/>
                <a:cs typeface="Times New Roman" pitchFamily="18" charset="0"/>
              </a:rPr>
              <a:t>phát</a:t>
            </a:r>
            <a:r>
              <a:rPr lang="en-US" sz="2400" i="1" dirty="0" smtClean="0">
                <a:solidFill>
                  <a:srgbClr val="0070C0"/>
                </a:solidFill>
                <a:latin typeface="Times New Roman" pitchFamily="18" charset="0"/>
                <a:cs typeface="Times New Roman" pitchFamily="18" charset="0"/>
              </a:rPr>
              <a:t> </a:t>
            </a:r>
            <a:r>
              <a:rPr lang="en-US" sz="2400" i="1" dirty="0" err="1" smtClean="0">
                <a:solidFill>
                  <a:srgbClr val="0070C0"/>
                </a:solidFill>
                <a:latin typeface="Times New Roman" pitchFamily="18" charset="0"/>
                <a:cs typeface="Times New Roman" pitchFamily="18" charset="0"/>
              </a:rPr>
              <a:t>ra</a:t>
            </a:r>
            <a:r>
              <a:rPr lang="en-US" sz="2400" i="1" dirty="0" smtClean="0">
                <a:solidFill>
                  <a:srgbClr val="0070C0"/>
                </a:solidFill>
                <a:latin typeface="Times New Roman" pitchFamily="18" charset="0"/>
                <a:cs typeface="Times New Roman" pitchFamily="18" charset="0"/>
              </a:rPr>
              <a:t> </a:t>
            </a:r>
            <a:r>
              <a:rPr lang="en-US" sz="2400" i="1" dirty="0" err="1" smtClean="0">
                <a:solidFill>
                  <a:srgbClr val="0070C0"/>
                </a:solidFill>
                <a:latin typeface="Times New Roman" pitchFamily="18" charset="0"/>
                <a:cs typeface="Times New Roman" pitchFamily="18" charset="0"/>
              </a:rPr>
              <a:t>một</a:t>
            </a:r>
            <a:r>
              <a:rPr lang="en-US" sz="2400" i="1" dirty="0" smtClean="0">
                <a:solidFill>
                  <a:srgbClr val="0070C0"/>
                </a:solidFill>
                <a:latin typeface="Times New Roman" pitchFamily="18" charset="0"/>
                <a:cs typeface="Times New Roman" pitchFamily="18" charset="0"/>
              </a:rPr>
              <a:t> </a:t>
            </a:r>
            <a:r>
              <a:rPr lang="en-US" sz="2400" i="1" dirty="0" err="1" smtClean="0">
                <a:solidFill>
                  <a:srgbClr val="0070C0"/>
                </a:solidFill>
                <a:latin typeface="Times New Roman" pitchFamily="18" charset="0"/>
                <a:cs typeface="Times New Roman" pitchFamily="18" charset="0"/>
              </a:rPr>
              <a:t>phôtôn</a:t>
            </a:r>
            <a:r>
              <a:rPr lang="en-US" sz="2400" i="1" dirty="0">
                <a:solidFill>
                  <a:srgbClr val="0070C0"/>
                </a:solidFill>
                <a:latin typeface="Times New Roman" pitchFamily="18" charset="0"/>
                <a:cs typeface="Times New Roman" pitchFamily="18" charset="0"/>
              </a:rPr>
              <a:t> </a:t>
            </a:r>
            <a:r>
              <a:rPr lang="en-US" sz="2400" i="1" dirty="0" err="1" smtClean="0">
                <a:solidFill>
                  <a:srgbClr val="0070C0"/>
                </a:solidFill>
                <a:latin typeface="Times New Roman" pitchFamily="18" charset="0"/>
                <a:cs typeface="Times New Roman" pitchFamily="18" charset="0"/>
              </a:rPr>
              <a:t>có</a:t>
            </a:r>
            <a:r>
              <a:rPr lang="en-US" sz="2400" i="1" dirty="0" smtClean="0">
                <a:solidFill>
                  <a:srgbClr val="0070C0"/>
                </a:solidFill>
                <a:latin typeface="Times New Roman" pitchFamily="18" charset="0"/>
                <a:cs typeface="Times New Roman" pitchFamily="18" charset="0"/>
              </a:rPr>
              <a:t> </a:t>
            </a:r>
            <a:r>
              <a:rPr lang="en-US" sz="2400" i="1" dirty="0" err="1" smtClean="0">
                <a:solidFill>
                  <a:srgbClr val="0070C0"/>
                </a:solidFill>
                <a:latin typeface="Times New Roman" pitchFamily="18" charset="0"/>
                <a:cs typeface="Times New Roman" pitchFamily="18" charset="0"/>
              </a:rPr>
              <a:t>năng</a:t>
            </a:r>
            <a:r>
              <a:rPr lang="en-US" sz="2400" i="1" dirty="0" smtClean="0">
                <a:solidFill>
                  <a:srgbClr val="0070C0"/>
                </a:solidFill>
                <a:latin typeface="Times New Roman" pitchFamily="18" charset="0"/>
                <a:cs typeface="Times New Roman" pitchFamily="18" charset="0"/>
              </a:rPr>
              <a:t> </a:t>
            </a:r>
            <a:r>
              <a:rPr lang="en-US" sz="2400" i="1" dirty="0" err="1" smtClean="0">
                <a:solidFill>
                  <a:srgbClr val="0070C0"/>
                </a:solidFill>
                <a:latin typeface="Times New Roman" pitchFamily="18" charset="0"/>
                <a:cs typeface="Times New Roman" pitchFamily="18" charset="0"/>
              </a:rPr>
              <a:t>lượng</a:t>
            </a:r>
            <a:r>
              <a:rPr lang="en-US" sz="2400" i="1" dirty="0" smtClean="0">
                <a:solidFill>
                  <a:srgbClr val="0070C0"/>
                </a:solidFill>
                <a:latin typeface="Times New Roman" pitchFamily="18" charset="0"/>
                <a:cs typeface="Times New Roman" pitchFamily="18" charset="0"/>
              </a:rPr>
              <a:t>:</a:t>
            </a:r>
            <a:endParaRPr lang="el-GR" sz="2400" i="1" dirty="0" smtClean="0">
              <a:solidFill>
                <a:srgbClr val="0070C0"/>
              </a:solidFill>
              <a:latin typeface="Times New Roman" pitchFamily="18" charset="0"/>
              <a:cs typeface="Times New Roman" pitchFamily="18" charset="0"/>
            </a:endParaRPr>
          </a:p>
        </p:txBody>
      </p:sp>
      <p:graphicFrame>
        <p:nvGraphicFramePr>
          <p:cNvPr id="8" name="Object 7"/>
          <p:cNvGraphicFramePr>
            <a:graphicFrameLocks noChangeAspect="1"/>
          </p:cNvGraphicFramePr>
          <p:nvPr>
            <p:extLst>
              <p:ext uri="{D42A27DB-BD31-4B8C-83A1-F6EECF244321}">
                <p14:modId xmlns:p14="http://schemas.microsoft.com/office/powerpoint/2010/main" val="1669892236"/>
              </p:ext>
            </p:extLst>
          </p:nvPr>
        </p:nvGraphicFramePr>
        <p:xfrm>
          <a:off x="1143000" y="3657600"/>
          <a:ext cx="6081712" cy="850900"/>
        </p:xfrm>
        <a:graphic>
          <a:graphicData uri="http://schemas.openxmlformats.org/presentationml/2006/ole">
            <mc:AlternateContent xmlns:mc="http://schemas.openxmlformats.org/markup-compatibility/2006">
              <mc:Choice xmlns:v="urn:schemas-microsoft-com:vml" Requires="v">
                <p:oleObj spid="_x0000_s4148" name="Equation" r:id="rId3" imgW="3098520" imgH="431640" progId="Equation.3">
                  <p:embed/>
                </p:oleObj>
              </mc:Choice>
              <mc:Fallback>
                <p:oleObj name="Equation" r:id="rId3" imgW="3098520" imgH="431640" progId="Equation.3">
                  <p:embed/>
                  <p:pic>
                    <p:nvPicPr>
                      <p:cNvPr id="0" name="Object 4"/>
                      <p:cNvPicPr>
                        <a:picLocks noChangeAspect="1" noChangeArrowheads="1"/>
                      </p:cNvPicPr>
                      <p:nvPr/>
                    </p:nvPicPr>
                    <p:blipFill>
                      <a:blip r:embed="rId4"/>
                      <a:srcRect/>
                      <a:stretch>
                        <a:fillRect/>
                      </a:stretch>
                    </p:blipFill>
                    <p:spPr bwMode="auto">
                      <a:xfrm>
                        <a:off x="1143000" y="3657600"/>
                        <a:ext cx="6081712"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Rectangle 8"/>
          <p:cNvSpPr/>
          <p:nvPr/>
        </p:nvSpPr>
        <p:spPr>
          <a:xfrm>
            <a:off x="152400" y="4800600"/>
            <a:ext cx="8686800" cy="461665"/>
          </a:xfrm>
          <a:prstGeom prst="rect">
            <a:avLst/>
          </a:prstGeom>
        </p:spPr>
        <p:txBody>
          <a:bodyPr wrap="square">
            <a:spAutoFit/>
          </a:bodyPr>
          <a:lstStyle/>
          <a:p>
            <a:r>
              <a:rPr lang="en-US" sz="2400" dirty="0" err="1" smtClean="0">
                <a:latin typeface="Times New Roman" pitchFamily="18" charset="0"/>
              </a:rPr>
              <a:t>Dãy</a:t>
            </a:r>
            <a:r>
              <a:rPr lang="en-US" sz="2400" dirty="0" smtClean="0">
                <a:latin typeface="Times New Roman" pitchFamily="18" charset="0"/>
              </a:rPr>
              <a:t> Lyman: </a:t>
            </a:r>
            <a:r>
              <a:rPr lang="en-US" sz="2400" dirty="0" err="1" smtClean="0">
                <a:latin typeface="Times New Roman" pitchFamily="18" charset="0"/>
              </a:rPr>
              <a:t>khi</a:t>
            </a:r>
            <a:r>
              <a:rPr lang="en-US" sz="2400" dirty="0" smtClean="0">
                <a:latin typeface="Times New Roman" pitchFamily="18" charset="0"/>
              </a:rPr>
              <a:t> n’ = 1, n = 2,3,4,…</a:t>
            </a:r>
          </a:p>
        </p:txBody>
      </p:sp>
      <p:sp>
        <p:nvSpPr>
          <p:cNvPr id="10" name="Rectangle 9"/>
          <p:cNvSpPr/>
          <p:nvPr/>
        </p:nvSpPr>
        <p:spPr>
          <a:xfrm>
            <a:off x="152400" y="5486400"/>
            <a:ext cx="8534400" cy="461665"/>
          </a:xfrm>
          <a:prstGeom prst="rect">
            <a:avLst/>
          </a:prstGeom>
        </p:spPr>
        <p:txBody>
          <a:bodyPr wrap="square">
            <a:spAutoFit/>
          </a:bodyPr>
          <a:lstStyle/>
          <a:p>
            <a:r>
              <a:rPr lang="en-US" sz="2400" dirty="0" err="1" smtClean="0">
                <a:latin typeface="Times New Roman" pitchFamily="18" charset="0"/>
              </a:rPr>
              <a:t>Dãy</a:t>
            </a:r>
            <a:r>
              <a:rPr lang="en-US" sz="2400" dirty="0" smtClean="0">
                <a:latin typeface="Times New Roman" pitchFamily="18" charset="0"/>
              </a:rPr>
              <a:t> </a:t>
            </a:r>
            <a:r>
              <a:rPr lang="en-US" sz="2400" dirty="0" err="1" smtClean="0">
                <a:latin typeface="Times New Roman" pitchFamily="18" charset="0"/>
              </a:rPr>
              <a:t>Balme</a:t>
            </a:r>
            <a:r>
              <a:rPr lang="en-US" sz="2400" dirty="0" smtClean="0">
                <a:latin typeface="Times New Roman" pitchFamily="18" charset="0"/>
              </a:rPr>
              <a:t>: </a:t>
            </a:r>
            <a:r>
              <a:rPr lang="en-US" sz="2400" dirty="0" err="1" smtClean="0">
                <a:latin typeface="Times New Roman" pitchFamily="18" charset="0"/>
              </a:rPr>
              <a:t>khi</a:t>
            </a:r>
            <a:r>
              <a:rPr lang="en-US" sz="2400" dirty="0" smtClean="0">
                <a:latin typeface="Times New Roman" pitchFamily="18" charset="0"/>
              </a:rPr>
              <a:t> n’ = 2, n =3,4,5,6,…</a:t>
            </a:r>
          </a:p>
        </p:txBody>
      </p:sp>
      <p:sp>
        <p:nvSpPr>
          <p:cNvPr id="11" name="Rectangle 10"/>
          <p:cNvSpPr/>
          <p:nvPr/>
        </p:nvSpPr>
        <p:spPr>
          <a:xfrm>
            <a:off x="152400" y="6172200"/>
            <a:ext cx="8839200" cy="461665"/>
          </a:xfrm>
          <a:prstGeom prst="rect">
            <a:avLst/>
          </a:prstGeom>
        </p:spPr>
        <p:txBody>
          <a:bodyPr wrap="square">
            <a:spAutoFit/>
          </a:bodyPr>
          <a:lstStyle/>
          <a:p>
            <a:r>
              <a:rPr lang="en-US" sz="2400" dirty="0" err="1" smtClean="0">
                <a:latin typeface="Times New Roman" pitchFamily="18" charset="0"/>
              </a:rPr>
              <a:t>Dãy</a:t>
            </a:r>
            <a:r>
              <a:rPr lang="en-US" sz="2400" dirty="0" smtClean="0">
                <a:latin typeface="Times New Roman" pitchFamily="18" charset="0"/>
              </a:rPr>
              <a:t> </a:t>
            </a:r>
            <a:r>
              <a:rPr lang="en-US" sz="2400" dirty="0" err="1" smtClean="0">
                <a:latin typeface="Times New Roman" pitchFamily="18" charset="0"/>
              </a:rPr>
              <a:t>Paschen</a:t>
            </a:r>
            <a:r>
              <a:rPr lang="en-US" sz="2400" dirty="0" smtClean="0">
                <a:latin typeface="Times New Roman" pitchFamily="18" charset="0"/>
              </a:rPr>
              <a:t>: </a:t>
            </a:r>
            <a:r>
              <a:rPr lang="en-US" sz="2400" dirty="0" err="1" smtClean="0">
                <a:latin typeface="Times New Roman" pitchFamily="18" charset="0"/>
              </a:rPr>
              <a:t>khi</a:t>
            </a:r>
            <a:r>
              <a:rPr lang="en-US" sz="2400" dirty="0" smtClean="0">
                <a:latin typeface="Times New Roman" pitchFamily="18" charset="0"/>
              </a:rPr>
              <a:t> n’ = 3, n =4,5,6,…</a:t>
            </a:r>
          </a:p>
        </p:txBody>
      </p:sp>
    </p:spTree>
    <p:extLst>
      <p:ext uri="{BB962C8B-B14F-4D97-AF65-F5344CB8AC3E}">
        <p14:creationId xmlns:p14="http://schemas.microsoft.com/office/powerpoint/2010/main" val="2611870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down)">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down)">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9" grpId="0"/>
      <p:bldP spid="10"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11200" indent="-711200" algn="ctr"/>
            <a:r>
              <a:rPr lang="en-US" sz="2400" b="1" dirty="0" smtClean="0">
                <a:solidFill>
                  <a:srgbClr val="FFFF00"/>
                </a:solidFill>
                <a:latin typeface="Times New Roman" pitchFamily="18" charset="0"/>
              </a:rPr>
              <a:t>§1. </a:t>
            </a:r>
            <a:r>
              <a:rPr lang="en-US" sz="2400" b="1" dirty="0" err="1" smtClean="0">
                <a:solidFill>
                  <a:srgbClr val="FFFF00"/>
                </a:solidFill>
                <a:latin typeface="Times New Roman" pitchFamily="18" charset="0"/>
              </a:rPr>
              <a:t>Nguyên</a:t>
            </a:r>
            <a:r>
              <a:rPr lang="en-US" sz="2400" b="1" dirty="0" smtClean="0">
                <a:solidFill>
                  <a:srgbClr val="FFFF00"/>
                </a:solidFill>
                <a:latin typeface="Times New Roman" pitchFamily="18" charset="0"/>
              </a:rPr>
              <a:t> </a:t>
            </a:r>
            <a:r>
              <a:rPr lang="en-US" sz="2400" b="1" dirty="0" err="1" smtClean="0">
                <a:solidFill>
                  <a:srgbClr val="FFFF00"/>
                </a:solidFill>
                <a:latin typeface="Times New Roman" pitchFamily="18" charset="0"/>
              </a:rPr>
              <a:t>tử</a:t>
            </a:r>
            <a:r>
              <a:rPr lang="en-US" sz="2400" b="1" dirty="0" smtClean="0">
                <a:solidFill>
                  <a:srgbClr val="FFFF00"/>
                </a:solidFill>
                <a:latin typeface="Times New Roman" pitchFamily="18" charset="0"/>
              </a:rPr>
              <a:t> </a:t>
            </a:r>
            <a:r>
              <a:rPr lang="en-US" sz="2400" b="1" dirty="0" err="1" smtClean="0">
                <a:solidFill>
                  <a:srgbClr val="FFFF00"/>
                </a:solidFill>
                <a:latin typeface="Times New Roman" pitchFamily="18" charset="0"/>
              </a:rPr>
              <a:t>hiđro</a:t>
            </a:r>
            <a:endParaRPr lang="en-US" sz="2400" b="1" dirty="0" smtClean="0">
              <a:solidFill>
                <a:srgbClr val="FFFF00"/>
              </a:solidFill>
              <a:latin typeface="Times New Roman"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0841" y="1219200"/>
            <a:ext cx="5048530" cy="5156713"/>
          </a:xfrm>
          <a:prstGeom prst="rect">
            <a:avLst/>
          </a:prstGeom>
        </p:spPr>
      </p:pic>
      <p:sp>
        <p:nvSpPr>
          <p:cNvPr id="8" name="TextBox 7"/>
          <p:cNvSpPr txBox="1"/>
          <p:nvPr/>
        </p:nvSpPr>
        <p:spPr>
          <a:xfrm>
            <a:off x="3200400" y="5955268"/>
            <a:ext cx="1066800" cy="369332"/>
          </a:xfrm>
          <a:prstGeom prst="rect">
            <a:avLst/>
          </a:prstGeom>
          <a:noFill/>
        </p:spPr>
        <p:txBody>
          <a:bodyPr wrap="square" rtlCol="0">
            <a:spAutoFit/>
          </a:bodyPr>
          <a:lstStyle/>
          <a:p>
            <a:r>
              <a:rPr lang="en-US" smtClean="0">
                <a:solidFill>
                  <a:srgbClr val="00B0F0"/>
                </a:solidFill>
                <a:latin typeface="Times" pitchFamily="18" charset="0"/>
              </a:rPr>
              <a:t>Lyman</a:t>
            </a:r>
            <a:endParaRPr lang="en-US">
              <a:solidFill>
                <a:srgbClr val="00B0F0"/>
              </a:solidFill>
              <a:latin typeface="Times" pitchFamily="18" charset="0"/>
            </a:endParaRPr>
          </a:p>
        </p:txBody>
      </p:sp>
    </p:spTree>
    <p:extLst>
      <p:ext uri="{BB962C8B-B14F-4D97-AF65-F5344CB8AC3E}">
        <p14:creationId xmlns:p14="http://schemas.microsoft.com/office/powerpoint/2010/main" val="26118706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11200" indent="-711200" algn="ctr"/>
            <a:r>
              <a:rPr lang="en-US" sz="2400" b="1" dirty="0" smtClean="0">
                <a:solidFill>
                  <a:srgbClr val="FFFF00"/>
                </a:solidFill>
                <a:latin typeface="Times New Roman" pitchFamily="18" charset="0"/>
              </a:rPr>
              <a:t>§1. </a:t>
            </a:r>
            <a:r>
              <a:rPr lang="en-US" sz="2400" b="1" dirty="0" err="1" smtClean="0">
                <a:solidFill>
                  <a:srgbClr val="FFFF00"/>
                </a:solidFill>
                <a:latin typeface="Times New Roman" pitchFamily="18" charset="0"/>
              </a:rPr>
              <a:t>Nguyên</a:t>
            </a:r>
            <a:r>
              <a:rPr lang="en-US" sz="2400" b="1" dirty="0" smtClean="0">
                <a:solidFill>
                  <a:srgbClr val="FFFF00"/>
                </a:solidFill>
                <a:latin typeface="Times New Roman" pitchFamily="18" charset="0"/>
              </a:rPr>
              <a:t> </a:t>
            </a:r>
            <a:r>
              <a:rPr lang="en-US" sz="2400" b="1" dirty="0" err="1" smtClean="0">
                <a:solidFill>
                  <a:srgbClr val="FFFF00"/>
                </a:solidFill>
                <a:latin typeface="Times New Roman" pitchFamily="18" charset="0"/>
              </a:rPr>
              <a:t>tử</a:t>
            </a:r>
            <a:r>
              <a:rPr lang="en-US" sz="2400" b="1" dirty="0" smtClean="0">
                <a:solidFill>
                  <a:srgbClr val="FFFF00"/>
                </a:solidFill>
                <a:latin typeface="Times New Roman" pitchFamily="18" charset="0"/>
              </a:rPr>
              <a:t> </a:t>
            </a:r>
            <a:r>
              <a:rPr lang="en-US" sz="2400" b="1" dirty="0" err="1" smtClean="0">
                <a:solidFill>
                  <a:srgbClr val="FFFF00"/>
                </a:solidFill>
                <a:latin typeface="Times New Roman" pitchFamily="18" charset="0"/>
              </a:rPr>
              <a:t>hiđro</a:t>
            </a:r>
            <a:endParaRPr lang="en-US" sz="2400" b="1" dirty="0" smtClean="0">
              <a:solidFill>
                <a:srgbClr val="FFFF00"/>
              </a:solidFill>
              <a:latin typeface="Times New Roman" pitchFamily="18" charset="0"/>
            </a:endParaRPr>
          </a:p>
        </p:txBody>
      </p:sp>
      <p:sp>
        <p:nvSpPr>
          <p:cNvPr id="2" name="Rectangle 1"/>
          <p:cNvSpPr/>
          <p:nvPr/>
        </p:nvSpPr>
        <p:spPr>
          <a:xfrm>
            <a:off x="76200" y="762000"/>
            <a:ext cx="8915400" cy="830997"/>
          </a:xfrm>
          <a:prstGeom prst="rect">
            <a:avLst/>
          </a:prstGeom>
        </p:spPr>
        <p:txBody>
          <a:bodyPr wrap="square">
            <a:spAutoFit/>
          </a:bodyPr>
          <a:lstStyle/>
          <a:p>
            <a:r>
              <a:rPr lang="en-US" sz="2400" i="1" dirty="0" smtClean="0">
                <a:solidFill>
                  <a:srgbClr val="FF0000"/>
                </a:solidFill>
                <a:latin typeface="Times New Roman" pitchFamily="18" charset="0"/>
              </a:rPr>
              <a:t>4. </a:t>
            </a:r>
            <a:r>
              <a:rPr lang="en-US" sz="2400" i="1" dirty="0" err="1" smtClean="0">
                <a:solidFill>
                  <a:srgbClr val="FF0000"/>
                </a:solidFill>
                <a:latin typeface="Times New Roman" pitchFamily="18" charset="0"/>
              </a:rPr>
              <a:t>Trạng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thái</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lượng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tử</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của</a:t>
            </a:r>
            <a:r>
              <a:rPr lang="en-US" sz="2400" i="1" dirty="0" smtClean="0">
                <a:solidFill>
                  <a:srgbClr val="FF0000"/>
                </a:solidFill>
                <a:latin typeface="Times New Roman" pitchFamily="18" charset="0"/>
              </a:rPr>
              <a:t> e</a:t>
            </a:r>
            <a:r>
              <a:rPr lang="en-US" sz="2400" i="1" dirty="0" smtClean="0">
                <a:solidFill>
                  <a:schemeClr val="tx2"/>
                </a:solidFill>
                <a:latin typeface="Times New Roman" pitchFamily="18" charset="0"/>
              </a:rPr>
              <a:t>:</a:t>
            </a:r>
            <a:r>
              <a:rPr lang="en-US" sz="2400" dirty="0" smtClean="0">
                <a:latin typeface="Times New Roman" pitchFamily="18" charset="0"/>
              </a:rPr>
              <a:t> </a:t>
            </a:r>
            <a:r>
              <a:rPr lang="en-US" sz="2400" dirty="0" err="1" smtClean="0">
                <a:latin typeface="Times New Roman" pitchFamily="18" charset="0"/>
              </a:rPr>
              <a:t>Vì</a:t>
            </a:r>
            <a:r>
              <a:rPr lang="en-US" sz="2400" dirty="0" smtClean="0">
                <a:latin typeface="Times New Roman" pitchFamily="18" charset="0"/>
              </a:rPr>
              <a:t> </a:t>
            </a:r>
            <a:r>
              <a:rPr lang="en-US" sz="2400" dirty="0" err="1" smtClean="0">
                <a:latin typeface="Times New Roman" pitchFamily="18" charset="0"/>
              </a:rPr>
              <a:t>hàm</a:t>
            </a:r>
            <a:r>
              <a:rPr lang="en-US" sz="2400" dirty="0" smtClean="0">
                <a:latin typeface="Times New Roman" pitchFamily="18" charset="0"/>
              </a:rPr>
              <a:t> </a:t>
            </a:r>
            <a:r>
              <a:rPr lang="en-US" sz="2400" dirty="0" err="1" smtClean="0">
                <a:latin typeface="Times New Roman" pitchFamily="18" charset="0"/>
              </a:rPr>
              <a:t>sóng</a:t>
            </a:r>
            <a:r>
              <a:rPr lang="en-US" sz="2400" dirty="0" smtClean="0">
                <a:latin typeface="Times New Roman" pitchFamily="18" charset="0"/>
              </a:rPr>
              <a:t> </a:t>
            </a:r>
            <a:r>
              <a:rPr lang="en-US" sz="2400" dirty="0" err="1" smtClean="0">
                <a:latin typeface="Times New Roman" pitchFamily="18" charset="0"/>
              </a:rPr>
              <a:t>phụ</a:t>
            </a:r>
            <a:r>
              <a:rPr lang="en-US" sz="2400" dirty="0" smtClean="0">
                <a:latin typeface="Times New Roman" pitchFamily="18" charset="0"/>
              </a:rPr>
              <a:t> </a:t>
            </a:r>
            <a:r>
              <a:rPr lang="en-US" sz="2400" dirty="0" err="1" smtClean="0">
                <a:latin typeface="Times New Roman" pitchFamily="18" charset="0"/>
              </a:rPr>
              <a:t>thuộc</a:t>
            </a:r>
            <a:r>
              <a:rPr lang="en-US" sz="2400" dirty="0" smtClean="0">
                <a:latin typeface="Times New Roman" pitchFamily="18" charset="0"/>
              </a:rPr>
              <a:t> </a:t>
            </a:r>
            <a:r>
              <a:rPr lang="en-US" sz="2400" dirty="0" err="1" smtClean="0">
                <a:latin typeface="Times New Roman" pitchFamily="18" charset="0"/>
              </a:rPr>
              <a:t>vào</a:t>
            </a:r>
            <a:r>
              <a:rPr lang="en-US" sz="2400" dirty="0" smtClean="0">
                <a:latin typeface="Times New Roman" pitchFamily="18" charset="0"/>
              </a:rPr>
              <a:t> 3 </a:t>
            </a:r>
            <a:r>
              <a:rPr lang="en-US" sz="2400" dirty="0" err="1" smtClean="0">
                <a:latin typeface="Times New Roman" pitchFamily="18" charset="0"/>
              </a:rPr>
              <a:t>số</a:t>
            </a:r>
            <a:r>
              <a:rPr lang="en-US" sz="2400" dirty="0" smtClean="0">
                <a:latin typeface="Times New Roman" pitchFamily="18" charset="0"/>
              </a:rPr>
              <a:t> </a:t>
            </a:r>
            <a:r>
              <a:rPr lang="en-US" sz="2400" dirty="0" err="1" smtClean="0">
                <a:latin typeface="Times New Roman" pitchFamily="18" charset="0"/>
              </a:rPr>
              <a:t>lượng</a:t>
            </a:r>
            <a:r>
              <a:rPr lang="en-US" sz="2400" dirty="0" smtClean="0">
                <a:latin typeface="Times New Roman" pitchFamily="18" charset="0"/>
              </a:rPr>
              <a:t> </a:t>
            </a:r>
            <a:r>
              <a:rPr lang="en-US" sz="2400" dirty="0" err="1" smtClean="0">
                <a:latin typeface="Times New Roman" pitchFamily="18" charset="0"/>
              </a:rPr>
              <a:t>tử</a:t>
            </a:r>
            <a:r>
              <a:rPr lang="en-US" sz="2400" dirty="0" smtClean="0">
                <a:latin typeface="Times New Roman" pitchFamily="18" charset="0"/>
              </a:rPr>
              <a:t> n, </a:t>
            </a:r>
            <a:r>
              <a:rPr lang="en-US" sz="2400" dirty="0" smtClean="0">
                <a:latin typeface="Times New Roman" pitchFamily="18" charset="0"/>
                <a:cs typeface="Times New Roman" pitchFamily="18" charset="0"/>
              </a:rPr>
              <a:t>ℓ, m </a:t>
            </a:r>
            <a:r>
              <a:rPr lang="en-US" sz="2400" dirty="0" err="1" smtClean="0">
                <a:latin typeface="Times New Roman" pitchFamily="18" charset="0"/>
                <a:cs typeface="Times New Roman" pitchFamily="18" charset="0"/>
              </a:rPr>
              <a:t>nên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ứng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với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mỗi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giá</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trị</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n </a:t>
            </a:r>
            <a:r>
              <a:rPr lang="en-US" sz="2400" dirty="0" err="1" smtClean="0">
                <a:latin typeface="Times New Roman" pitchFamily="18" charset="0"/>
                <a:cs typeface="Times New Roman" pitchFamily="18" charset="0"/>
              </a:rPr>
              <a:t>có</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số</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trạng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thái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lượng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tử</a:t>
            </a:r>
            <a:r>
              <a:rPr lang="en-US" sz="2400" dirty="0" smtClean="0">
                <a:latin typeface="Times New Roman" pitchFamily="18" charset="0"/>
                <a:cs typeface="Times New Roman" pitchFamily="18" charset="0"/>
              </a:rPr>
              <a:t>:</a:t>
            </a:r>
          </a:p>
        </p:txBody>
      </p:sp>
      <p:graphicFrame>
        <p:nvGraphicFramePr>
          <p:cNvPr id="3" name="Object 2"/>
          <p:cNvGraphicFramePr>
            <a:graphicFrameLocks noChangeAspect="1"/>
          </p:cNvGraphicFramePr>
          <p:nvPr>
            <p:extLst>
              <p:ext uri="{D42A27DB-BD31-4B8C-83A1-F6EECF244321}">
                <p14:modId xmlns:p14="http://schemas.microsoft.com/office/powerpoint/2010/main" val="2098586125"/>
              </p:ext>
            </p:extLst>
          </p:nvPr>
        </p:nvGraphicFramePr>
        <p:xfrm>
          <a:off x="2409825" y="1981200"/>
          <a:ext cx="4248150" cy="919044"/>
        </p:xfrm>
        <a:graphic>
          <a:graphicData uri="http://schemas.openxmlformats.org/presentationml/2006/ole">
            <mc:AlternateContent xmlns:mc="http://schemas.openxmlformats.org/markup-compatibility/2006">
              <mc:Choice xmlns:v="urn:schemas-microsoft-com:vml" Requires="v">
                <p:oleObj spid="_x0000_s5170" name="Equation" r:id="rId3" imgW="2095500" imgH="457200" progId="Equation.3">
                  <p:embed/>
                </p:oleObj>
              </mc:Choice>
              <mc:Fallback>
                <p:oleObj name="Equation" r:id="rId3" imgW="2095500" imgH="457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9825" y="1981200"/>
                        <a:ext cx="4248150" cy="919044"/>
                      </a:xfrm>
                      <a:prstGeom prst="rect">
                        <a:avLst/>
                      </a:prstGeom>
                      <a:noFill/>
                      <a:ln w="9525">
                        <a:solidFill>
                          <a:schemeClr val="folHlink"/>
                        </a:solidFill>
                        <a:miter lim="800000"/>
                        <a:headEnd/>
                        <a:tailEnd/>
                      </a:ln>
                    </p:spPr>
                  </p:pic>
                </p:oleObj>
              </mc:Fallback>
            </mc:AlternateContent>
          </a:graphicData>
        </a:graphic>
      </p:graphicFrame>
      <p:sp>
        <p:nvSpPr>
          <p:cNvPr id="5" name="Rectangle 4"/>
          <p:cNvSpPr/>
          <p:nvPr/>
        </p:nvSpPr>
        <p:spPr>
          <a:xfrm>
            <a:off x="152400" y="2967334"/>
            <a:ext cx="8839200" cy="830997"/>
          </a:xfrm>
          <a:prstGeom prst="rect">
            <a:avLst/>
          </a:prstGeom>
        </p:spPr>
        <p:txBody>
          <a:bodyPr wrap="square">
            <a:spAutoFit/>
          </a:bodyPr>
          <a:lstStyle/>
          <a:p>
            <a:r>
              <a:rPr lang="en-US" sz="2400" b="1" i="1" dirty="0" err="1" smtClean="0">
                <a:latin typeface="Times New Roman" pitchFamily="18" charset="0"/>
                <a:cs typeface="Times New Roman" pitchFamily="18" charset="0"/>
              </a:rPr>
              <a:t>Như</a:t>
            </a:r>
            <a:r>
              <a:rPr lang="en-US" sz="2400" b="1" i="1" dirty="0" smtClean="0">
                <a:latin typeface="Times New Roman" pitchFamily="18" charset="0"/>
                <a:cs typeface="Times New Roman" pitchFamily="18" charset="0"/>
              </a:rPr>
              <a:t> </a:t>
            </a:r>
            <a:r>
              <a:rPr lang="en-US" sz="2400" b="1" i="1" dirty="0" err="1" smtClean="0">
                <a:latin typeface="Times New Roman" pitchFamily="18" charset="0"/>
                <a:cs typeface="Times New Roman" pitchFamily="18" charset="0"/>
              </a:rPr>
              <a:t>vậy</a:t>
            </a:r>
            <a:r>
              <a:rPr lang="en-US" sz="2400" b="1" i="1" dirty="0" smtClean="0">
                <a:latin typeface="Times New Roman" pitchFamily="18" charset="0"/>
                <a:cs typeface="Times New Roman" pitchFamily="18" charset="0"/>
              </a:rPr>
              <a:t> </a:t>
            </a:r>
            <a:r>
              <a:rPr lang="en-US" sz="2400" b="1" i="1" dirty="0" err="1" smtClean="0">
                <a:latin typeface="Times New Roman" pitchFamily="18" charset="0"/>
                <a:cs typeface="Times New Roman" pitchFamily="18" charset="0"/>
              </a:rPr>
              <a:t>ứng</a:t>
            </a:r>
            <a:r>
              <a:rPr lang="en-US" sz="2400" b="1" i="1" dirty="0" smtClean="0">
                <a:latin typeface="Times New Roman" pitchFamily="18" charset="0"/>
                <a:cs typeface="Times New Roman" pitchFamily="18" charset="0"/>
              </a:rPr>
              <a:t> </a:t>
            </a:r>
            <a:r>
              <a:rPr lang="en-US" sz="2400" b="1" i="1" dirty="0" err="1" smtClean="0">
                <a:latin typeface="Times New Roman" pitchFamily="18" charset="0"/>
                <a:cs typeface="Times New Roman" pitchFamily="18" charset="0"/>
              </a:rPr>
              <a:t>với</a:t>
            </a:r>
            <a:r>
              <a:rPr lang="en-US" sz="2400" b="1" i="1" dirty="0" smtClean="0">
                <a:latin typeface="Times New Roman" pitchFamily="18" charset="0"/>
                <a:cs typeface="Times New Roman" pitchFamily="18" charset="0"/>
              </a:rPr>
              <a:t> </a:t>
            </a:r>
            <a:r>
              <a:rPr lang="en-US" sz="2400" b="1" i="1" dirty="0" err="1" smtClean="0">
                <a:latin typeface="Times New Roman" pitchFamily="18" charset="0"/>
                <a:cs typeface="Times New Roman" pitchFamily="18" charset="0"/>
              </a:rPr>
              <a:t>mức</a:t>
            </a:r>
            <a:r>
              <a:rPr lang="en-US" sz="2400" b="1" i="1" dirty="0" smtClean="0">
                <a:latin typeface="Times New Roman" pitchFamily="18" charset="0"/>
                <a:cs typeface="Times New Roman" pitchFamily="18" charset="0"/>
              </a:rPr>
              <a:t> </a:t>
            </a:r>
            <a:r>
              <a:rPr lang="en-US" sz="2400" b="1" i="1" dirty="0" err="1" smtClean="0">
                <a:latin typeface="Times New Roman" pitchFamily="18" charset="0"/>
                <a:cs typeface="Times New Roman" pitchFamily="18" charset="0"/>
              </a:rPr>
              <a:t>năng</a:t>
            </a:r>
            <a:r>
              <a:rPr lang="en-US" sz="2400" b="1" i="1" dirty="0" smtClean="0">
                <a:latin typeface="Times New Roman" pitchFamily="18" charset="0"/>
                <a:cs typeface="Times New Roman" pitchFamily="18" charset="0"/>
              </a:rPr>
              <a:t> </a:t>
            </a:r>
            <a:r>
              <a:rPr lang="en-US" sz="2400" b="1" i="1" dirty="0" err="1" smtClean="0">
                <a:latin typeface="Times New Roman" pitchFamily="18" charset="0"/>
                <a:cs typeface="Times New Roman" pitchFamily="18" charset="0"/>
              </a:rPr>
              <a:t>lượng</a:t>
            </a:r>
            <a:r>
              <a:rPr lang="en-US" sz="2400" b="1" i="1" dirty="0" smtClean="0">
                <a:latin typeface="Times New Roman" pitchFamily="18" charset="0"/>
                <a:cs typeface="Times New Roman" pitchFamily="18" charset="0"/>
              </a:rPr>
              <a:t> </a:t>
            </a:r>
            <a:r>
              <a:rPr lang="en-US" sz="2400" b="1" i="1" dirty="0" err="1" smtClean="0">
                <a:latin typeface="Times New Roman" pitchFamily="18" charset="0"/>
                <a:cs typeface="Times New Roman" pitchFamily="18" charset="0"/>
              </a:rPr>
              <a:t>có</a:t>
            </a:r>
            <a:r>
              <a:rPr lang="en-US" sz="2400" b="1" i="1" dirty="0" smtClean="0">
                <a:latin typeface="Times New Roman" pitchFamily="18" charset="0"/>
                <a:cs typeface="Times New Roman" pitchFamily="18" charset="0"/>
              </a:rPr>
              <a:t> n</a:t>
            </a:r>
            <a:r>
              <a:rPr lang="en-US" sz="2400" b="1" i="1" baseline="30000" dirty="0" smtClean="0">
                <a:latin typeface="Times New Roman" pitchFamily="18" charset="0"/>
                <a:cs typeface="Times New Roman" pitchFamily="18" charset="0"/>
              </a:rPr>
              <a:t>2</a:t>
            </a:r>
            <a:r>
              <a:rPr lang="en-US" sz="2400" b="1" i="1" dirty="0" smtClean="0">
                <a:latin typeface="Times New Roman" pitchFamily="18" charset="0"/>
                <a:cs typeface="Times New Roman" pitchFamily="18" charset="0"/>
              </a:rPr>
              <a:t> </a:t>
            </a:r>
            <a:r>
              <a:rPr lang="en-US" sz="2400" b="1" i="1" dirty="0" err="1" smtClean="0">
                <a:latin typeface="Times New Roman" pitchFamily="18" charset="0"/>
                <a:cs typeface="Times New Roman" pitchFamily="18" charset="0"/>
              </a:rPr>
              <a:t>trạng</a:t>
            </a:r>
            <a:r>
              <a:rPr lang="en-US" sz="2400" b="1" i="1" dirty="0" smtClean="0">
                <a:latin typeface="Times New Roman" pitchFamily="18" charset="0"/>
                <a:cs typeface="Times New Roman" pitchFamily="18" charset="0"/>
              </a:rPr>
              <a:t> </a:t>
            </a:r>
            <a:r>
              <a:rPr lang="en-US" sz="2400" b="1" i="1" dirty="0" err="1" smtClean="0">
                <a:latin typeface="Times New Roman" pitchFamily="18" charset="0"/>
                <a:cs typeface="Times New Roman" pitchFamily="18" charset="0"/>
              </a:rPr>
              <a:t>thái</a:t>
            </a:r>
            <a:r>
              <a:rPr lang="en-US" sz="2400" b="1" i="1" dirty="0" smtClean="0">
                <a:latin typeface="Times New Roman" pitchFamily="18" charset="0"/>
                <a:cs typeface="Times New Roman" pitchFamily="18" charset="0"/>
              </a:rPr>
              <a:t> </a:t>
            </a:r>
            <a:r>
              <a:rPr lang="en-US" sz="2400" b="1" i="1" dirty="0" err="1" smtClean="0">
                <a:latin typeface="Times New Roman" pitchFamily="18" charset="0"/>
                <a:cs typeface="Times New Roman" pitchFamily="18" charset="0"/>
              </a:rPr>
              <a:t>lượng</a:t>
            </a:r>
            <a:r>
              <a:rPr lang="en-US" sz="2400" b="1" i="1" dirty="0" smtClean="0">
                <a:latin typeface="Times New Roman" pitchFamily="18" charset="0"/>
                <a:cs typeface="Times New Roman" pitchFamily="18" charset="0"/>
              </a:rPr>
              <a:t> </a:t>
            </a:r>
            <a:r>
              <a:rPr lang="en-US" sz="2400" b="1" i="1" dirty="0" err="1" smtClean="0">
                <a:latin typeface="Times New Roman" pitchFamily="18" charset="0"/>
                <a:cs typeface="Times New Roman" pitchFamily="18" charset="0"/>
              </a:rPr>
              <a:t>tử</a:t>
            </a:r>
            <a:r>
              <a:rPr lang="en-US" sz="2400" b="1" i="1" dirty="0" smtClean="0">
                <a:latin typeface="Times New Roman" pitchFamily="18" charset="0"/>
                <a:cs typeface="Times New Roman" pitchFamily="18" charset="0"/>
              </a:rPr>
              <a:t> </a:t>
            </a:r>
            <a:r>
              <a:rPr lang="en-US" sz="2400" b="1" i="1" dirty="0" err="1" smtClean="0">
                <a:latin typeface="Times New Roman" pitchFamily="18" charset="0"/>
                <a:cs typeface="Times New Roman" pitchFamily="18" charset="0"/>
              </a:rPr>
              <a:t>khác</a:t>
            </a:r>
            <a:r>
              <a:rPr lang="en-US" sz="2400" b="1" i="1" dirty="0" smtClean="0">
                <a:latin typeface="Times New Roman" pitchFamily="18" charset="0"/>
                <a:cs typeface="Times New Roman" pitchFamily="18" charset="0"/>
              </a:rPr>
              <a:t> </a:t>
            </a:r>
            <a:r>
              <a:rPr lang="en-US" sz="2400" b="1" i="1" dirty="0" err="1" smtClean="0">
                <a:latin typeface="Times New Roman" pitchFamily="18" charset="0"/>
                <a:cs typeface="Times New Roman" pitchFamily="18" charset="0"/>
              </a:rPr>
              <a:t>nhau</a:t>
            </a:r>
            <a:r>
              <a:rPr lang="en-US" sz="2400" b="1" i="1" dirty="0" smtClean="0">
                <a:latin typeface="Times New Roman" pitchFamily="18" charset="0"/>
                <a:cs typeface="Times New Roman" pitchFamily="18" charset="0"/>
              </a:rPr>
              <a:t>.</a:t>
            </a:r>
          </a:p>
        </p:txBody>
      </p:sp>
    </p:spTree>
    <p:extLst>
      <p:ext uri="{BB962C8B-B14F-4D97-AF65-F5344CB8AC3E}">
        <p14:creationId xmlns:p14="http://schemas.microsoft.com/office/powerpoint/2010/main" val="2611870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11200" indent="-711200" algn="ctr"/>
            <a:r>
              <a:rPr lang="en-US" sz="2400" b="1" dirty="0" smtClean="0">
                <a:solidFill>
                  <a:srgbClr val="FFFF00"/>
                </a:solidFill>
                <a:latin typeface="Times New Roman" pitchFamily="18" charset="0"/>
              </a:rPr>
              <a:t>§2. </a:t>
            </a:r>
            <a:r>
              <a:rPr lang="en-US" sz="2400" b="1" dirty="0" err="1" smtClean="0">
                <a:solidFill>
                  <a:srgbClr val="FFFF00"/>
                </a:solidFill>
                <a:latin typeface="Times New Roman" pitchFamily="18" charset="0"/>
              </a:rPr>
              <a:t>Nguyên</a:t>
            </a:r>
            <a:r>
              <a:rPr lang="en-US" sz="2400" b="1" dirty="0" smtClean="0">
                <a:solidFill>
                  <a:srgbClr val="FFFF00"/>
                </a:solidFill>
                <a:latin typeface="Times New Roman" pitchFamily="18" charset="0"/>
              </a:rPr>
              <a:t> </a:t>
            </a:r>
            <a:r>
              <a:rPr lang="en-US" sz="2400" b="1" dirty="0" err="1" smtClean="0">
                <a:solidFill>
                  <a:srgbClr val="FFFF00"/>
                </a:solidFill>
                <a:latin typeface="Times New Roman" pitchFamily="18" charset="0"/>
              </a:rPr>
              <a:t>tử</a:t>
            </a:r>
            <a:r>
              <a:rPr lang="en-US" sz="2400" b="1" dirty="0" smtClean="0">
                <a:solidFill>
                  <a:srgbClr val="FFFF00"/>
                </a:solidFill>
                <a:latin typeface="Times New Roman" pitchFamily="18" charset="0"/>
              </a:rPr>
              <a:t> </a:t>
            </a:r>
            <a:r>
              <a:rPr lang="en-US" sz="2400" b="1" dirty="0" err="1" smtClean="0">
                <a:solidFill>
                  <a:srgbClr val="FFFF00"/>
                </a:solidFill>
                <a:latin typeface="Times New Roman" pitchFamily="18" charset="0"/>
              </a:rPr>
              <a:t>kim</a:t>
            </a:r>
            <a:r>
              <a:rPr lang="en-US" sz="2400" b="1" dirty="0" smtClean="0">
                <a:solidFill>
                  <a:srgbClr val="FFFF00"/>
                </a:solidFill>
                <a:latin typeface="Times New Roman" pitchFamily="18" charset="0"/>
              </a:rPr>
              <a:t> </a:t>
            </a:r>
            <a:r>
              <a:rPr lang="en-US" sz="2400" b="1" dirty="0" err="1" smtClean="0">
                <a:solidFill>
                  <a:srgbClr val="FFFF00"/>
                </a:solidFill>
                <a:latin typeface="Times New Roman" pitchFamily="18" charset="0"/>
              </a:rPr>
              <a:t>loại</a:t>
            </a:r>
            <a:r>
              <a:rPr lang="en-US" sz="2400" b="1" dirty="0" smtClean="0">
                <a:solidFill>
                  <a:srgbClr val="FFFF00"/>
                </a:solidFill>
                <a:latin typeface="Times New Roman" pitchFamily="18" charset="0"/>
              </a:rPr>
              <a:t> </a:t>
            </a:r>
            <a:r>
              <a:rPr lang="en-US" sz="2400" b="1" dirty="0" err="1" smtClean="0">
                <a:solidFill>
                  <a:srgbClr val="FFFF00"/>
                </a:solidFill>
                <a:latin typeface="Times New Roman" pitchFamily="18" charset="0"/>
              </a:rPr>
              <a:t>kiềm</a:t>
            </a:r>
            <a:endParaRPr lang="en-US" sz="2400" b="1" dirty="0" smtClean="0">
              <a:solidFill>
                <a:srgbClr val="FFFF00"/>
              </a:solidFill>
              <a:latin typeface="Times New Roman" pitchFamily="18" charset="0"/>
            </a:endParaRPr>
          </a:p>
        </p:txBody>
      </p:sp>
      <p:pic>
        <p:nvPicPr>
          <p:cNvPr id="3" name="Picture 5" descr="hinh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447800"/>
            <a:ext cx="6283691"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18706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1928</TotalTime>
  <Words>1627</Words>
  <Application>Microsoft Office PowerPoint</Application>
  <PresentationFormat>On-screen Show (4:3)</PresentationFormat>
  <Paragraphs>162</Paragraphs>
  <Slides>29</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29</vt:i4>
      </vt:variant>
    </vt:vector>
  </HeadingPairs>
  <TitlesOfParts>
    <vt:vector size="32" baseType="lpstr">
      <vt:lpstr>Office Theme</vt:lpstr>
      <vt:lpstr>Equation</vt:lpstr>
      <vt:lpstr>Document</vt:lpstr>
      <vt:lpstr>CHƯƠNG 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9</dc:title>
  <cp:lastModifiedBy>Admin</cp:lastModifiedBy>
  <cp:revision>57</cp:revision>
  <dcterms:created xsi:type="dcterms:W3CDTF">2020-05-27T09:41:35Z</dcterms:created>
  <dcterms:modified xsi:type="dcterms:W3CDTF">2022-08-03T02:44:10Z</dcterms:modified>
</cp:coreProperties>
</file>