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59" r:id="rId5"/>
    <p:sldId id="260" r:id="rId6"/>
    <p:sldId id="261" r:id="rId7"/>
    <p:sldId id="262" r:id="rId8"/>
    <p:sldId id="263" r:id="rId9"/>
    <p:sldId id="264" r:id="rId10"/>
    <p:sldId id="265" r:id="rId11"/>
    <p:sldId id="284" r:id="rId12"/>
    <p:sldId id="279" r:id="rId13"/>
    <p:sldId id="285" r:id="rId14"/>
    <p:sldId id="286" r:id="rId15"/>
    <p:sldId id="278" r:id="rId16"/>
    <p:sldId id="267" r:id="rId17"/>
    <p:sldId id="287" r:id="rId18"/>
    <p:sldId id="269" r:id="rId19"/>
    <p:sldId id="288" r:id="rId20"/>
    <p:sldId id="270" r:id="rId21"/>
    <p:sldId id="271" r:id="rId22"/>
    <p:sldId id="272" r:id="rId23"/>
    <p:sldId id="273" r:id="rId24"/>
    <p:sldId id="274" r:id="rId25"/>
    <p:sldId id="289" r:id="rId26"/>
    <p:sldId id="290" r:id="rId27"/>
    <p:sldId id="275"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64" y="2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419151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335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3076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87786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D09E9-6BD5-41F5-9FEE-A4CC89766D89}"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3604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1D09E9-6BD5-41F5-9FEE-A4CC89766D89}"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350154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1D09E9-6BD5-41F5-9FEE-A4CC89766D89}"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01304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D09E9-6BD5-41F5-9FEE-A4CC89766D89}"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25215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D09E9-6BD5-41F5-9FEE-A4CC89766D89}"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33927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D09E9-6BD5-41F5-9FEE-A4CC89766D89}"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6584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D09E9-6BD5-41F5-9FEE-A4CC89766D89}"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5388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D09E9-6BD5-41F5-9FEE-A4CC89766D89}" type="datetimeFigureOut">
              <a:rPr lang="en-US" smtClean="0"/>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90B43-BF8C-4D7D-8CB1-EEA48C833629}" type="slidenum">
              <a:rPr lang="en-US" smtClean="0"/>
              <a:t>‹#›</a:t>
            </a:fld>
            <a:endParaRPr lang="en-US"/>
          </a:p>
        </p:txBody>
      </p:sp>
    </p:spTree>
    <p:extLst>
      <p:ext uri="{BB962C8B-B14F-4D97-AF65-F5344CB8AC3E}">
        <p14:creationId xmlns:p14="http://schemas.microsoft.com/office/powerpoint/2010/main" val="602424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9.bin"/><Relationship Id="rId18" Type="http://schemas.openxmlformats.org/officeDocument/2006/relationships/image" Target="../media/image27.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5.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29.png"/><Relationship Id="rId20"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17.png"/><Relationship Id="rId10" Type="http://schemas.openxmlformats.org/officeDocument/2006/relationships/image" Target="../media/image24.wmf"/><Relationship Id="rId19" Type="http://schemas.openxmlformats.org/officeDocument/2006/relationships/oleObject" Target="../embeddings/oleObject21.bin"/><Relationship Id="rId4" Type="http://schemas.openxmlformats.org/officeDocument/2006/relationships/image" Target="../media/image21.wmf"/><Relationship Id="rId9" Type="http://schemas.openxmlformats.org/officeDocument/2006/relationships/oleObject" Target="../embeddings/oleObject17.bin"/><Relationship Id="rId14" Type="http://schemas.openxmlformats.org/officeDocument/2006/relationships/image" Target="../media/image26.wmf"/></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8.png"/><Relationship Id="rId4" Type="http://schemas.openxmlformats.org/officeDocument/2006/relationships/image" Target="../media/image3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0.png"/><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0.png"/><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28.bin"/><Relationship Id="rId1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54.png"/><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6.wmf"/><Relationship Id="rId5" Type="http://schemas.openxmlformats.org/officeDocument/2006/relationships/oleObject" Target="../embeddings/oleObject33.bin"/><Relationship Id="rId4" Type="http://schemas.openxmlformats.org/officeDocument/2006/relationships/image" Target="../media/image55.wmf"/><Relationship Id="rId9" Type="http://schemas.openxmlformats.org/officeDocument/2006/relationships/image" Target="../media/image58.png"/></Relationships>
</file>

<file path=ppt/slides/_rels/slide21.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3.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0.wmf"/><Relationship Id="rId11" Type="http://schemas.openxmlformats.org/officeDocument/2006/relationships/image" Target="../media/image64.png"/><Relationship Id="rId5" Type="http://schemas.openxmlformats.org/officeDocument/2006/relationships/oleObject" Target="../embeddings/oleObject3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40.bin"/><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6.wmf"/><Relationship Id="rId11" Type="http://schemas.openxmlformats.org/officeDocument/2006/relationships/image" Target="../media/image67.wmf"/><Relationship Id="rId5" Type="http://schemas.openxmlformats.org/officeDocument/2006/relationships/oleObject" Target="../embeddings/oleObject41.bin"/><Relationship Id="rId10" Type="http://schemas.openxmlformats.org/officeDocument/2006/relationships/oleObject" Target="../embeddings/oleObject42.bin"/><Relationship Id="rId4" Type="http://schemas.openxmlformats.org/officeDocument/2006/relationships/image" Target="../media/image65.wmf"/><Relationship Id="rId9"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image" Target="../media/image71.wmf"/><Relationship Id="rId4"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79.png"/><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78.wmf"/><Relationship Id="rId5" Type="http://schemas.openxmlformats.org/officeDocument/2006/relationships/image" Target="../media/image7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77.wmf"/></Relationships>
</file>

<file path=ppt/slides/_rels/slide25.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0.wmf"/><Relationship Id="rId5" Type="http://schemas.openxmlformats.org/officeDocument/2006/relationships/oleObject" Target="../embeddings/oleObject49.bin"/><Relationship Id="rId4" Type="http://schemas.openxmlformats.org/officeDocument/2006/relationships/image" Target="../media/image81.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4.wmf"/><Relationship Id="rId5" Type="http://schemas.openxmlformats.org/officeDocument/2006/relationships/oleObject" Target="../embeddings/oleObject51.bin"/><Relationship Id="rId4" Type="http://schemas.openxmlformats.org/officeDocument/2006/relationships/image" Target="../media/image83.wmf"/></Relationships>
</file>

<file path=ppt/slides/_rels/slide27.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0.png"/><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2.wmf"/><Relationship Id="rId5" Type="http://schemas.openxmlformats.org/officeDocument/2006/relationships/oleObject" Target="../embeddings/oleObject58.bin"/><Relationship Id="rId4" Type="http://schemas.openxmlformats.org/officeDocument/2006/relationships/image" Target="../media/image91.wmf"/></Relationships>
</file>

<file path=ppt/slides/_rels/slide29.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5.wmf"/><Relationship Id="rId5" Type="http://schemas.openxmlformats.org/officeDocument/2006/relationships/oleObject" Target="../embeddings/oleObject61.bin"/><Relationship Id="rId4" Type="http://schemas.openxmlformats.org/officeDocument/2006/relationships/image" Target="../media/image94.wmf"/><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8.wmf"/><Relationship Id="rId5" Type="http://schemas.openxmlformats.org/officeDocument/2006/relationships/oleObject" Target="../embeddings/oleObject64.bin"/><Relationship Id="rId4" Type="http://schemas.openxmlformats.org/officeDocument/2006/relationships/image" Target="../media/image97.wmf"/><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9.png"/><Relationship Id="rId4" Type="http://schemas.openxmlformats.org/officeDocument/2006/relationships/image" Target="../media/image10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image" Target="../media/image10.png"/><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image" Target="../media/image17.png"/><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 Id="rId1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2</a:t>
            </a:r>
            <a:endParaRPr lang="en-US" dirty="0"/>
          </a:p>
        </p:txBody>
      </p:sp>
    </p:spTree>
    <p:extLst>
      <p:ext uri="{BB962C8B-B14F-4D97-AF65-F5344CB8AC3E}">
        <p14:creationId xmlns:p14="http://schemas.microsoft.com/office/powerpoint/2010/main" val="3755901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7" name="Rectangle 6"/>
          <p:cNvSpPr/>
          <p:nvPr/>
        </p:nvSpPr>
        <p:spPr>
          <a:xfrm>
            <a:off x="76200" y="609600"/>
            <a:ext cx="5937060" cy="461665"/>
          </a:xfrm>
          <a:prstGeom prst="rect">
            <a:avLst/>
          </a:prstGeom>
        </p:spPr>
        <p:txBody>
          <a:bodyPr wrap="square">
            <a:spAutoFit/>
          </a:bodyPr>
          <a:lstStyle/>
          <a:p>
            <a:r>
              <a:rPr lang="en-US" sz="2400" b="1" dirty="0" smtClean="0">
                <a:solidFill>
                  <a:srgbClr val="0070C0"/>
                </a:solidFill>
                <a:latin typeface="Times New Roman" pitchFamily="18" charset="0"/>
              </a:rPr>
              <a:t>b. </a:t>
            </a:r>
            <a:r>
              <a:rPr lang="en-US" sz="2400" b="1" dirty="0" err="1">
                <a:solidFill>
                  <a:srgbClr val="0070C0"/>
                </a:solidFill>
                <a:latin typeface="Times New Roman" pitchFamily="18" charset="0"/>
              </a:rPr>
              <a:t>V</a:t>
            </a:r>
            <a:r>
              <a:rPr lang="en-US" sz="2400" b="1" dirty="0" err="1" smtClean="0">
                <a:solidFill>
                  <a:srgbClr val="0070C0"/>
                </a:solidFill>
                <a:latin typeface="Times New Roman" pitchFamily="18" charset="0"/>
              </a:rPr>
              <a:t>ị</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trí</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vân</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giao</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thoa</a:t>
            </a:r>
            <a:r>
              <a:rPr lang="en-US" sz="2400" b="1" dirty="0" smtClean="0">
                <a:solidFill>
                  <a:srgbClr val="0070C0"/>
                </a:solidFill>
                <a:latin typeface="Times New Roman" pitchFamily="18" charset="0"/>
              </a:rPr>
              <a:t>.</a:t>
            </a:r>
            <a:endParaRPr lang="en-US" sz="2400" b="1" dirty="0">
              <a:solidFill>
                <a:srgbClr val="0070C0"/>
              </a:solidFill>
              <a:latin typeface="Times New Roman" pitchFamily="18" charset="0"/>
            </a:endParaRPr>
          </a:p>
        </p:txBody>
      </p:sp>
      <p:sp>
        <p:nvSpPr>
          <p:cNvPr id="2" name="Rectangle 1"/>
          <p:cNvSpPr/>
          <p:nvPr/>
        </p:nvSpPr>
        <p:spPr>
          <a:xfrm>
            <a:off x="152400" y="1066800"/>
            <a:ext cx="6705600" cy="461665"/>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thống</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solidFill>
                  <a:srgbClr val="FF0000"/>
                </a:solidFill>
                <a:latin typeface="Times New Roman" pitchFamily="18" charset="0"/>
              </a:rPr>
              <a:t>trong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không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khí</a:t>
            </a:r>
            <a:r>
              <a:rPr lang="en-US" sz="2400" dirty="0" smtClean="0">
                <a:solidFill>
                  <a:srgbClr val="FF0000"/>
                </a:solidFill>
                <a:latin typeface="Times New Roman" pitchFamily="18" charset="0"/>
              </a:rPr>
              <a:t>:</a:t>
            </a:r>
            <a:endParaRPr lang="en-US" sz="2400" dirty="0">
              <a:solidFill>
                <a:srgbClr val="FF0000"/>
              </a:solidFill>
            </a:endParaRPr>
          </a:p>
        </p:txBody>
      </p:sp>
      <p:sp>
        <p:nvSpPr>
          <p:cNvPr id="3" name="Rectangle 2"/>
          <p:cNvSpPr/>
          <p:nvPr/>
        </p:nvSpPr>
        <p:spPr>
          <a:xfrm>
            <a:off x="269088" y="1524000"/>
            <a:ext cx="5141112"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2</a:t>
            </a:r>
            <a:r>
              <a:rPr lang="en-US" sz="2400" dirty="0">
                <a:latin typeface="Times New Roman" pitchFamily="18" charset="0"/>
              </a:rPr>
              <a:t> - L</a:t>
            </a:r>
            <a:r>
              <a:rPr lang="en-US" sz="2400" baseline="-25000" dirty="0">
                <a:latin typeface="Times New Roman" pitchFamily="18" charset="0"/>
              </a:rPr>
              <a:t>1</a:t>
            </a:r>
            <a:r>
              <a:rPr lang="en-US" sz="2400" dirty="0">
                <a:latin typeface="Times New Roman" pitchFamily="18" charset="0"/>
              </a:rPr>
              <a:t>= r</a:t>
            </a:r>
            <a:r>
              <a:rPr lang="en-US" sz="2400" baseline="-25000" dirty="0">
                <a:latin typeface="Times New Roman" pitchFamily="18" charset="0"/>
              </a:rPr>
              <a:t>2</a:t>
            </a:r>
            <a:r>
              <a:rPr lang="en-US" sz="2400" dirty="0">
                <a:latin typeface="Times New Roman" pitchFamily="18" charset="0"/>
              </a:rPr>
              <a:t>- r</a:t>
            </a:r>
            <a:r>
              <a:rPr lang="en-US" sz="2400" baseline="-25000" dirty="0">
                <a:latin typeface="Times New Roman" pitchFamily="18" charset="0"/>
              </a:rPr>
              <a:t>1</a:t>
            </a:r>
          </a:p>
        </p:txBody>
      </p:sp>
      <p:graphicFrame>
        <p:nvGraphicFramePr>
          <p:cNvPr id="8" name="Object 7"/>
          <p:cNvGraphicFramePr>
            <a:graphicFrameLocks noChangeAspect="1"/>
          </p:cNvGraphicFramePr>
          <p:nvPr>
            <p:extLst>
              <p:ext uri="{D42A27DB-BD31-4B8C-83A1-F6EECF244321}">
                <p14:modId xmlns:p14="http://schemas.microsoft.com/office/powerpoint/2010/main" val="1884840900"/>
              </p:ext>
            </p:extLst>
          </p:nvPr>
        </p:nvGraphicFramePr>
        <p:xfrm>
          <a:off x="381000" y="2057400"/>
          <a:ext cx="1544637" cy="406400"/>
        </p:xfrm>
        <a:graphic>
          <a:graphicData uri="http://schemas.openxmlformats.org/presentationml/2006/ole">
            <mc:AlternateContent xmlns:mc="http://schemas.openxmlformats.org/markup-compatibility/2006">
              <mc:Choice xmlns:v="urn:schemas-microsoft-com:vml" Requires="v">
                <p:oleObj spid="_x0000_s5718" name="Equation" r:id="rId3" imgW="812520" imgH="215640" progId="Equation.3">
                  <p:embed/>
                </p:oleObj>
              </mc:Choice>
              <mc:Fallback>
                <p:oleObj name="Equation" r:id="rId3" imgW="812520" imgH="215640" progId="Equation.3">
                  <p:embed/>
                  <p:pic>
                    <p:nvPicPr>
                      <p:cNvPr id="0" name="Object 5"/>
                      <p:cNvPicPr>
                        <a:picLocks noChangeAspect="1" noChangeArrowheads="1"/>
                      </p:cNvPicPr>
                      <p:nvPr/>
                    </p:nvPicPr>
                    <p:blipFill>
                      <a:blip r:embed="rId4"/>
                      <a:srcRect/>
                      <a:stretch>
                        <a:fillRect/>
                      </a:stretch>
                    </p:blipFill>
                    <p:spPr bwMode="auto">
                      <a:xfrm>
                        <a:off x="381000" y="2057400"/>
                        <a:ext cx="154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69089" y="2667000"/>
            <a:ext cx="5116596" cy="461665"/>
          </a:xfrm>
          <a:prstGeom prst="rect">
            <a:avLst/>
          </a:prstGeom>
        </p:spPr>
        <p:txBody>
          <a:bodyPr wrap="square">
            <a:spAutoFit/>
          </a:bodyPr>
          <a:lstStyle/>
          <a:p>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921888946"/>
              </p:ext>
            </p:extLst>
          </p:nvPr>
        </p:nvGraphicFramePr>
        <p:xfrm>
          <a:off x="392113" y="3135313"/>
          <a:ext cx="1881187" cy="685800"/>
        </p:xfrm>
        <a:graphic>
          <a:graphicData uri="http://schemas.openxmlformats.org/presentationml/2006/ole">
            <mc:AlternateContent xmlns:mc="http://schemas.openxmlformats.org/markup-compatibility/2006">
              <mc:Choice xmlns:v="urn:schemas-microsoft-com:vml" Requires="v">
                <p:oleObj spid="_x0000_s5719" name="Equation" r:id="rId5" imgW="1091880" imgH="393480" progId="Equation.3">
                  <p:embed/>
                </p:oleObj>
              </mc:Choice>
              <mc:Fallback>
                <p:oleObj name="Equation" r:id="rId5" imgW="1091880" imgH="393480" progId="Equation.3">
                  <p:embed/>
                  <p:pic>
                    <p:nvPicPr>
                      <p:cNvPr id="0" name="Object 8"/>
                      <p:cNvPicPr>
                        <a:picLocks noChangeAspect="1" noChangeArrowheads="1"/>
                      </p:cNvPicPr>
                      <p:nvPr/>
                    </p:nvPicPr>
                    <p:blipFill>
                      <a:blip r:embed="rId6"/>
                      <a:srcRect/>
                      <a:stretch>
                        <a:fillRect/>
                      </a:stretch>
                    </p:blipFill>
                    <p:spPr bwMode="auto">
                      <a:xfrm>
                        <a:off x="392113" y="3135313"/>
                        <a:ext cx="1881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96879026"/>
              </p:ext>
            </p:extLst>
          </p:nvPr>
        </p:nvGraphicFramePr>
        <p:xfrm>
          <a:off x="2514600" y="3201988"/>
          <a:ext cx="3806825" cy="684212"/>
        </p:xfrm>
        <a:graphic>
          <a:graphicData uri="http://schemas.openxmlformats.org/presentationml/2006/ole">
            <mc:AlternateContent xmlns:mc="http://schemas.openxmlformats.org/markup-compatibility/2006">
              <mc:Choice xmlns:v="urn:schemas-microsoft-com:vml" Requires="v">
                <p:oleObj spid="_x0000_s5720" name="Equation" r:id="rId7" imgW="2184120" imgH="393480" progId="Equation.3">
                  <p:embed/>
                </p:oleObj>
              </mc:Choice>
              <mc:Fallback>
                <p:oleObj name="Equation" r:id="rId7" imgW="2184120" imgH="393480" progId="Equation.3">
                  <p:embed/>
                  <p:pic>
                    <p:nvPicPr>
                      <p:cNvPr id="0" name="Object 10"/>
                      <p:cNvPicPr>
                        <a:picLocks noChangeAspect="1" noChangeArrowheads="1"/>
                      </p:cNvPicPr>
                      <p:nvPr/>
                    </p:nvPicPr>
                    <p:blipFill>
                      <a:blip r:embed="rId8"/>
                      <a:srcRect/>
                      <a:stretch>
                        <a:fillRect/>
                      </a:stretch>
                    </p:blipFill>
                    <p:spPr bwMode="auto">
                      <a:xfrm>
                        <a:off x="2514600" y="3201988"/>
                        <a:ext cx="3806825" cy="6842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228600" y="3881735"/>
            <a:ext cx="5116596" cy="461665"/>
          </a:xfrm>
          <a:prstGeom prst="rect">
            <a:avLst/>
          </a:prstGeom>
        </p:spPr>
        <p:txBody>
          <a:bodyPr wrap="square">
            <a:spAutoFit/>
          </a:bodyPr>
          <a:lstStyle/>
          <a:p>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tối</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877358810"/>
              </p:ext>
            </p:extLst>
          </p:nvPr>
        </p:nvGraphicFramePr>
        <p:xfrm>
          <a:off x="263525" y="4343400"/>
          <a:ext cx="2632075" cy="719137"/>
        </p:xfrm>
        <a:graphic>
          <a:graphicData uri="http://schemas.openxmlformats.org/presentationml/2006/ole">
            <mc:AlternateContent xmlns:mc="http://schemas.openxmlformats.org/markup-compatibility/2006">
              <mc:Choice xmlns:v="urn:schemas-microsoft-com:vml" Requires="v">
                <p:oleObj spid="_x0000_s5721" name="Equation" r:id="rId9" imgW="1447560" imgH="393480" progId="Equation.3">
                  <p:embed/>
                </p:oleObj>
              </mc:Choice>
              <mc:Fallback>
                <p:oleObj name="Equation" r:id="rId9" imgW="1447560" imgH="393480" progId="Equation.3">
                  <p:embed/>
                  <p:pic>
                    <p:nvPicPr>
                      <p:cNvPr id="0" name="Object 13"/>
                      <p:cNvPicPr>
                        <a:picLocks noChangeAspect="1" noChangeArrowheads="1"/>
                      </p:cNvPicPr>
                      <p:nvPr/>
                    </p:nvPicPr>
                    <p:blipFill>
                      <a:blip r:embed="rId10"/>
                      <a:srcRect/>
                      <a:stretch>
                        <a:fillRect/>
                      </a:stretch>
                    </p:blipFill>
                    <p:spPr bwMode="auto">
                      <a:xfrm>
                        <a:off x="263525" y="4343400"/>
                        <a:ext cx="26320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82286860"/>
              </p:ext>
            </p:extLst>
          </p:nvPr>
        </p:nvGraphicFramePr>
        <p:xfrm>
          <a:off x="3036643" y="4400551"/>
          <a:ext cx="4167188" cy="661988"/>
        </p:xfrm>
        <a:graphic>
          <a:graphicData uri="http://schemas.openxmlformats.org/presentationml/2006/ole">
            <mc:AlternateContent xmlns:mc="http://schemas.openxmlformats.org/markup-compatibility/2006">
              <mc:Choice xmlns:v="urn:schemas-microsoft-com:vml" Requires="v">
                <p:oleObj spid="_x0000_s5722" name="Equation" r:id="rId11" imgW="2514600" imgH="393480" progId="Equation.3">
                  <p:embed/>
                </p:oleObj>
              </mc:Choice>
              <mc:Fallback>
                <p:oleObj name="Equation" r:id="rId11" imgW="2514600" imgH="393480" progId="Equation.3">
                  <p:embed/>
                  <p:pic>
                    <p:nvPicPr>
                      <p:cNvPr id="0" name="Object 15"/>
                      <p:cNvPicPr>
                        <a:picLocks noChangeAspect="1" noChangeArrowheads="1"/>
                      </p:cNvPicPr>
                      <p:nvPr/>
                    </p:nvPicPr>
                    <p:blipFill>
                      <a:blip r:embed="rId12"/>
                      <a:srcRect/>
                      <a:stretch>
                        <a:fillRect/>
                      </a:stretch>
                    </p:blipFill>
                    <p:spPr bwMode="auto">
                      <a:xfrm>
                        <a:off x="3036643" y="4400551"/>
                        <a:ext cx="4167188" cy="6619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228600" y="5181600"/>
            <a:ext cx="5116596" cy="461665"/>
          </a:xfrm>
          <a:prstGeom prst="rect">
            <a:avLst/>
          </a:prstGeom>
        </p:spPr>
        <p:txBody>
          <a:bodyPr wrap="square">
            <a:spAutoFit/>
          </a:bodyPr>
          <a:lstStyle/>
          <a:p>
            <a:r>
              <a:rPr lang="en-US" sz="2400" i="1" dirty="0" err="1" smtClean="0">
                <a:solidFill>
                  <a:srgbClr val="FF0000"/>
                </a:solidFill>
                <a:latin typeface="Times New Roman" pitchFamily="18" charset="0"/>
              </a:rPr>
              <a:t>Khoảng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vân</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707235487"/>
              </p:ext>
            </p:extLst>
          </p:nvPr>
        </p:nvGraphicFramePr>
        <p:xfrm>
          <a:off x="1625600" y="5772150"/>
          <a:ext cx="4927600" cy="781050"/>
        </p:xfrm>
        <a:graphic>
          <a:graphicData uri="http://schemas.openxmlformats.org/presentationml/2006/ole">
            <mc:AlternateContent xmlns:mc="http://schemas.openxmlformats.org/markup-compatibility/2006">
              <mc:Choice xmlns:v="urn:schemas-microsoft-com:vml" Requires="v">
                <p:oleObj spid="_x0000_s5723" name="Equation" r:id="rId13" imgW="2463480" imgH="393480" progId="Equation.3">
                  <p:embed/>
                </p:oleObj>
              </mc:Choice>
              <mc:Fallback>
                <p:oleObj name="Equation" r:id="rId13" imgW="2463480" imgH="393480" progId="Equation.3">
                  <p:embed/>
                  <p:pic>
                    <p:nvPicPr>
                      <p:cNvPr id="0" name="Object 24"/>
                      <p:cNvPicPr>
                        <a:picLocks noChangeAspect="1" noChangeArrowheads="1"/>
                      </p:cNvPicPr>
                      <p:nvPr/>
                    </p:nvPicPr>
                    <p:blipFill>
                      <a:blip r:embed="rId14"/>
                      <a:srcRect/>
                      <a:stretch>
                        <a:fillRect/>
                      </a:stretch>
                    </p:blipFill>
                    <p:spPr bwMode="auto">
                      <a:xfrm>
                        <a:off x="1625600" y="5772150"/>
                        <a:ext cx="4927600" cy="78105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13665" y="557106"/>
            <a:ext cx="3811942" cy="2558421"/>
          </a:xfrm>
          <a:prstGeom prst="rect">
            <a:avLst/>
          </a:prstGeom>
        </p:spPr>
      </p:pic>
      <p:pic>
        <p:nvPicPr>
          <p:cNvPr id="6" name="Picture 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57257" y="794714"/>
            <a:ext cx="3886743" cy="2333951"/>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443582484"/>
              </p:ext>
            </p:extLst>
          </p:nvPr>
        </p:nvGraphicFramePr>
        <p:xfrm>
          <a:off x="1828800" y="2101850"/>
          <a:ext cx="2027237" cy="334963"/>
        </p:xfrm>
        <a:graphic>
          <a:graphicData uri="http://schemas.openxmlformats.org/presentationml/2006/ole">
            <mc:AlternateContent xmlns:mc="http://schemas.openxmlformats.org/markup-compatibility/2006">
              <mc:Choice xmlns:v="urn:schemas-microsoft-com:vml" Requires="v">
                <p:oleObj spid="_x0000_s5724" name="Equation" r:id="rId17" imgW="1066680" imgH="177480" progId="Equation.3">
                  <p:embed/>
                </p:oleObj>
              </mc:Choice>
              <mc:Fallback>
                <p:oleObj name="Equation" r:id="rId17" imgW="1066680" imgH="177480" progId="Equation.3">
                  <p:embed/>
                  <p:pic>
                    <p:nvPicPr>
                      <p:cNvPr id="0" name="Object 7"/>
                      <p:cNvPicPr>
                        <a:picLocks noChangeAspect="1" noChangeArrowheads="1"/>
                      </p:cNvPicPr>
                      <p:nvPr/>
                    </p:nvPicPr>
                    <p:blipFill>
                      <a:blip r:embed="rId18"/>
                      <a:srcRect/>
                      <a:stretch>
                        <a:fillRect/>
                      </a:stretch>
                    </p:blipFill>
                    <p:spPr bwMode="auto">
                      <a:xfrm>
                        <a:off x="1828800" y="2101850"/>
                        <a:ext cx="20272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803646884"/>
              </p:ext>
            </p:extLst>
          </p:nvPr>
        </p:nvGraphicFramePr>
        <p:xfrm>
          <a:off x="3810000" y="1925637"/>
          <a:ext cx="579437" cy="741363"/>
        </p:xfrm>
        <a:graphic>
          <a:graphicData uri="http://schemas.openxmlformats.org/presentationml/2006/ole">
            <mc:AlternateContent xmlns:mc="http://schemas.openxmlformats.org/markup-compatibility/2006">
              <mc:Choice xmlns:v="urn:schemas-microsoft-com:vml" Requires="v">
                <p:oleObj spid="_x0000_s5725" name="Equation" r:id="rId19" imgW="304560" imgH="393480" progId="Equation.3">
                  <p:embed/>
                </p:oleObj>
              </mc:Choice>
              <mc:Fallback>
                <p:oleObj name="Equation" r:id="rId19" imgW="304560" imgH="393480" progId="Equation.3">
                  <p:embed/>
                  <p:pic>
                    <p:nvPicPr>
                      <p:cNvPr id="0" name="Object 7"/>
                      <p:cNvPicPr>
                        <a:picLocks noChangeAspect="1" noChangeArrowheads="1"/>
                      </p:cNvPicPr>
                      <p:nvPr/>
                    </p:nvPicPr>
                    <p:blipFill>
                      <a:blip r:embed="rId20"/>
                      <a:srcRect/>
                      <a:stretch>
                        <a:fillRect/>
                      </a:stretch>
                    </p:blipFill>
                    <p:spPr bwMode="auto">
                      <a:xfrm>
                        <a:off x="3810000" y="1925637"/>
                        <a:ext cx="579437"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down)">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hin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18" y="1066800"/>
            <a:ext cx="5811982" cy="426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61035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6" name="TextBox 5"/>
          <p:cNvSpPr txBox="1"/>
          <p:nvPr/>
        </p:nvSpPr>
        <p:spPr>
          <a:xfrm>
            <a:off x="76200" y="762000"/>
            <a:ext cx="8915400" cy="461665"/>
          </a:xfrm>
          <a:prstGeom prst="rect">
            <a:avLst/>
          </a:prstGeom>
          <a:noFill/>
        </p:spPr>
        <p:txBody>
          <a:bodyPr wrap="square" rtlCol="0">
            <a:spAutoFit/>
          </a:bodyPr>
          <a:lstStyle/>
          <a:p>
            <a:r>
              <a:rPr lang="en-US" sz="2400" dirty="0" err="1" smtClean="0">
                <a:solidFill>
                  <a:srgbClr val="FF0000"/>
                </a:solidFill>
                <a:latin typeface="Times New Roman" pitchFamily="18" charset="0"/>
                <a:cs typeface="Times New Roman" pitchFamily="18" charset="0"/>
              </a:rPr>
              <a:t>Giao</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thoa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gây</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bởi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ánh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sáng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trắng</a:t>
            </a:r>
            <a:endParaRPr lang="en-US" sz="24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5" y="2057400"/>
            <a:ext cx="8951090" cy="2209800"/>
          </a:xfrm>
          <a:prstGeom prst="rect">
            <a:avLst/>
          </a:prstGeom>
        </p:spPr>
      </p:pic>
    </p:spTree>
    <p:extLst>
      <p:ext uri="{BB962C8B-B14F-4D97-AF65-F5344CB8AC3E}">
        <p14:creationId xmlns:p14="http://schemas.microsoft.com/office/powerpoint/2010/main" val="153927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8828" y="1981200"/>
            <a:ext cx="4724400" cy="26670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277507" y="1914525"/>
            <a:ext cx="3695700" cy="2809875"/>
          </a:xfrm>
          <a:prstGeom prst="rect">
            <a:avLst/>
          </a:prstGeom>
        </p:spPr>
      </p:pic>
    </p:spTree>
    <p:extLst>
      <p:ext uri="{BB962C8B-B14F-4D97-AF65-F5344CB8AC3E}">
        <p14:creationId xmlns:p14="http://schemas.microsoft.com/office/powerpoint/2010/main" val="627869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719853" cy="461665"/>
          </a:xfrm>
          <a:prstGeom prst="rect">
            <a:avLst/>
          </a:prstGeom>
        </p:spPr>
        <p:txBody>
          <a:bodyPr wrap="square">
            <a:spAutoFit/>
          </a:bodyPr>
          <a:lstStyle/>
          <a:p>
            <a:pPr marL="812800" indent="-812800"/>
            <a:r>
              <a:rPr lang="en-US" sz="2400" b="1" dirty="0" err="1">
                <a:solidFill>
                  <a:schemeClr val="hlink"/>
                </a:solidFill>
                <a:latin typeface="Times New Roman" pitchFamily="18" charset="0"/>
              </a:rPr>
              <a:t>I.Giao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phản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endParaRPr lang="en-US" sz="2400" b="1" dirty="0">
              <a:solidFill>
                <a:schemeClr val="hlink"/>
              </a:solidFill>
              <a:latin typeface="Times New Roman" pitchFamily="18" charset="0"/>
            </a:endParaRPr>
          </a:p>
        </p:txBody>
      </p:sp>
      <p:sp>
        <p:nvSpPr>
          <p:cNvPr id="3" name="Rectangle 2"/>
          <p:cNvSpPr/>
          <p:nvPr/>
        </p:nvSpPr>
        <p:spPr>
          <a:xfrm>
            <a:off x="152401" y="1071265"/>
            <a:ext cx="5383966" cy="461665"/>
          </a:xfrm>
          <a:prstGeom prst="rect">
            <a:avLst/>
          </a:prstGeom>
        </p:spPr>
        <p:txBody>
          <a:bodyPr wrap="square">
            <a:spAutoFit/>
          </a:bodyPr>
          <a:lstStyle/>
          <a:p>
            <a:pPr marL="812800" indent="-812800"/>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Lloyd:</a:t>
            </a:r>
          </a:p>
        </p:txBody>
      </p:sp>
      <p:sp>
        <p:nvSpPr>
          <p:cNvPr id="7" name="Rectangle 6"/>
          <p:cNvSpPr/>
          <p:nvPr/>
        </p:nvSpPr>
        <p:spPr>
          <a:xfrm>
            <a:off x="152401" y="4004608"/>
            <a:ext cx="5029199" cy="1938992"/>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môi</a:t>
            </a:r>
            <a:r>
              <a:rPr lang="en-US" sz="2400" i="1" dirty="0">
                <a:solidFill>
                  <a:srgbClr val="FF0000"/>
                </a:solidFill>
                <a:latin typeface="Times New Roman" pitchFamily="18" charset="0"/>
              </a:rPr>
              <a:t> </a:t>
            </a:r>
            <a:r>
              <a:rPr lang="en-US" sz="2400" i="1" err="1">
                <a:solidFill>
                  <a:srgbClr val="FF0000"/>
                </a:solidFill>
                <a:latin typeface="Times New Roman" pitchFamily="18" charset="0"/>
              </a:rPr>
              <a:t>trường</a:t>
            </a:r>
            <a:r>
              <a:rPr lang="en-US" sz="2400" i="1">
                <a:solidFill>
                  <a:srgbClr val="FF0000"/>
                </a:solidFill>
                <a:latin typeface="Times New Roman" pitchFamily="18" charset="0"/>
              </a:rPr>
              <a:t> </a:t>
            </a:r>
            <a:r>
              <a:rPr lang="en-US" sz="2400" i="1" smtClean="0">
                <a:latin typeface="Times New Roman" pitchFamily="18" charset="0"/>
              </a:rPr>
              <a:t>chiết quang </a:t>
            </a:r>
            <a:r>
              <a:rPr lang="en-US" sz="2400" i="1" dirty="0" err="1">
                <a:latin typeface="Times New Roman" pitchFamily="18" charset="0"/>
              </a:rPr>
              <a:t>hơn</a:t>
            </a:r>
            <a:r>
              <a:rPr lang="en-US" sz="2400" i="1" dirty="0">
                <a:latin typeface="Times New Roman" pitchFamily="18" charset="0"/>
              </a:rPr>
              <a:t> </a:t>
            </a:r>
            <a:r>
              <a:rPr lang="en-US" sz="2400" i="1" dirty="0" err="1">
                <a:latin typeface="Times New Roman" pitchFamily="18" charset="0"/>
              </a:rPr>
              <a:t>môi</a:t>
            </a:r>
            <a:r>
              <a:rPr lang="en-US" sz="2400" i="1" dirty="0">
                <a:latin typeface="Times New Roman" pitchFamily="18" charset="0"/>
              </a:rPr>
              <a:t> </a:t>
            </a:r>
            <a:r>
              <a:rPr lang="en-US" sz="2400" i="1" dirty="0" err="1" smtClean="0">
                <a:latin typeface="Times New Roman" pitchFamily="18" charset="0"/>
              </a:rPr>
              <a:t>trường</a:t>
            </a:r>
            <a:r>
              <a:rPr lang="en-US" sz="2400" i="1" dirty="0" smtClean="0">
                <a:latin typeface="Times New Roman" pitchFamily="18" charset="0"/>
              </a:rPr>
              <a:t> </a:t>
            </a:r>
            <a:r>
              <a:rPr lang="en-US" sz="2400" i="1" dirty="0" err="1" smtClean="0">
                <a:latin typeface="Times New Roman" pitchFamily="18" charset="0"/>
              </a:rPr>
              <a:t>chứa</a:t>
            </a:r>
            <a:r>
              <a:rPr lang="en-US" sz="2400" i="1" dirty="0" smtClean="0">
                <a:latin typeface="Times New Roman" pitchFamily="18" charset="0"/>
              </a:rPr>
              <a:t> </a:t>
            </a:r>
            <a:r>
              <a:rPr lang="en-US" sz="2400" i="1" dirty="0" err="1">
                <a:latin typeface="Times New Roman" pitchFamily="18" charset="0"/>
              </a:rPr>
              <a:t>tia</a:t>
            </a:r>
            <a:r>
              <a:rPr lang="en-US" sz="2400" i="1" dirty="0">
                <a:latin typeface="Times New Roman" pitchFamily="18" charset="0"/>
              </a:rPr>
              <a:t> </a:t>
            </a:r>
            <a:r>
              <a:rPr lang="en-US" sz="2400" i="1" dirty="0" err="1" smtClean="0">
                <a:latin typeface="Times New Roman" pitchFamily="18" charset="0"/>
              </a:rPr>
              <a:t>tới</a:t>
            </a:r>
            <a:r>
              <a:rPr lang="en-US" sz="2400" i="1" dirty="0" smtClean="0">
                <a:latin typeface="Times New Roman" pitchFamily="18" charset="0"/>
              </a:rPr>
              <a:t>, </a:t>
            </a:r>
            <a:r>
              <a:rPr lang="en-US" sz="2400" i="1" dirty="0" err="1" smtClean="0">
                <a:solidFill>
                  <a:srgbClr val="FF0000"/>
                </a:solidFill>
                <a:latin typeface="Times New Roman" pitchFamily="18" charset="0"/>
              </a:rPr>
              <a:t>pha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thêm</a:t>
            </a:r>
            <a:r>
              <a:rPr lang="en-US" sz="2400" i="1" dirty="0" smtClean="0">
                <a:solidFill>
                  <a:srgbClr val="FF0000"/>
                </a:solidFill>
                <a:latin typeface="Times New Roman" pitchFamily="18" charset="0"/>
              </a:rPr>
              <a:t> </a:t>
            </a:r>
            <a:r>
              <a:rPr lang="el-GR" sz="2400" i="1" dirty="0" smtClean="0">
                <a:solidFill>
                  <a:srgbClr val="FF0000"/>
                </a:solidFill>
                <a:latin typeface="Times New Roman" pitchFamily="18" charset="0"/>
              </a:rPr>
              <a:t>π</a:t>
            </a:r>
            <a:r>
              <a:rPr lang="en-US" sz="2400" i="1" dirty="0" smtClean="0">
                <a:solidFill>
                  <a:srgbClr val="FF0000"/>
                </a:solidFill>
                <a:latin typeface="Times New Roman" pitchFamily="18" charset="0"/>
              </a:rPr>
              <a:t>, hay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dài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thêm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đoạn</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/2</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864" y="1500003"/>
            <a:ext cx="5744377" cy="263879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126" y="1500003"/>
            <a:ext cx="5622908" cy="251757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1" y="1500003"/>
            <a:ext cx="5206234" cy="253303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0" y="3606833"/>
            <a:ext cx="1981200" cy="2412967"/>
          </a:xfrm>
          <a:prstGeom prst="rect">
            <a:avLst/>
          </a:prstGeom>
        </p:spPr>
      </p:pic>
      <p:sp>
        <p:nvSpPr>
          <p:cNvPr id="9" name="TextBox 8"/>
          <p:cNvSpPr txBox="1"/>
          <p:nvPr/>
        </p:nvSpPr>
        <p:spPr>
          <a:xfrm>
            <a:off x="5181600" y="6019800"/>
            <a:ext cx="2438400" cy="707886"/>
          </a:xfrm>
          <a:prstGeom prst="rect">
            <a:avLst/>
          </a:prstGeom>
          <a:noFill/>
        </p:spPr>
        <p:txBody>
          <a:bodyPr wrap="square" rtlCol="0">
            <a:spAutoFit/>
          </a:bodyPr>
          <a:lstStyle/>
          <a:p>
            <a:pPr algn="ctr"/>
            <a:r>
              <a:rPr lang="en-US" sz="2000">
                <a:latin typeface="Times" pitchFamily="18" charset="0"/>
              </a:rPr>
              <a:t>Humphrey Lloyd 1800 – </a:t>
            </a:r>
            <a:r>
              <a:rPr lang="en-US" sz="2000" smtClean="0">
                <a:latin typeface="Times" pitchFamily="18" charset="0"/>
              </a:rPr>
              <a:t>1881(Ireland)</a:t>
            </a:r>
            <a:endParaRPr lang="en-US" sz="2000">
              <a:latin typeface="Times" pitchFamily="18" charset="0"/>
            </a:endParaRPr>
          </a:p>
        </p:txBody>
      </p:sp>
    </p:spTree>
    <p:extLst>
      <p:ext uri="{BB962C8B-B14F-4D97-AF65-F5344CB8AC3E}">
        <p14:creationId xmlns:p14="http://schemas.microsoft.com/office/powerpoint/2010/main" val="14732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85801"/>
            <a:ext cx="6781800"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cs typeface="Times New Roman" pitchFamily="18" charset="0"/>
              </a:rPr>
              <a:t>II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Giao</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thoa</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gây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bởi</a:t>
            </a:r>
            <a:r>
              <a:rPr lang="en-US" sz="2400" b="1" dirty="0">
                <a:solidFill>
                  <a:schemeClr val="hlink"/>
                </a:solidFill>
                <a:latin typeface="Times New Roman" pitchFamily="18" charset="0"/>
                <a:cs typeface="Times New Roman" pitchFamily="18" charset="0"/>
              </a:rPr>
              <a:t> </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mỏng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có</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cùng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dày</a:t>
            </a:r>
            <a:endParaRPr lang="en-US" sz="2400" b="1" dirty="0">
              <a:solidFill>
                <a:schemeClr val="hlink"/>
              </a:solidFill>
              <a:latin typeface="Times New Roman" pitchFamily="18" charset="0"/>
            </a:endParaRPr>
          </a:p>
        </p:txBody>
      </p:sp>
      <p:sp>
        <p:nvSpPr>
          <p:cNvPr id="6" name="Rectangle 5"/>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228600" y="1143000"/>
            <a:ext cx="5410200" cy="830997"/>
          </a:xfrm>
          <a:prstGeom prst="rect">
            <a:avLst/>
          </a:prstGeom>
        </p:spPr>
        <p:txBody>
          <a:bodyPr wrap="square">
            <a:spAutoFit/>
          </a:bodyPr>
          <a:lstStyle/>
          <a:p>
            <a:r>
              <a:rPr lang="en-US" sz="2400" dirty="0" err="1">
                <a:latin typeface="Times" pitchFamily="18" charset="0"/>
              </a:rPr>
              <a:t>H</a:t>
            </a:r>
            <a:r>
              <a:rPr lang="en-US" sz="2400" dirty="0" err="1" smtClean="0">
                <a:latin typeface="Times" pitchFamily="18" charset="0"/>
              </a:rPr>
              <a:t>iệu</a:t>
            </a:r>
            <a:r>
              <a:rPr lang="en-US" sz="2400" dirty="0" smtClean="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smtClean="0">
                <a:latin typeface="Times" pitchFamily="18" charset="0"/>
              </a:rPr>
              <a:t>lộ</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a:latin typeface="Times" pitchFamily="18" charset="0"/>
              </a:rPr>
              <a:t>hai</a:t>
            </a:r>
            <a:r>
              <a:rPr lang="en-US" sz="2400" dirty="0">
                <a:latin typeface="Times" pitchFamily="18" charset="0"/>
              </a:rPr>
              <a:t> </a:t>
            </a:r>
            <a:r>
              <a:rPr lang="en-US" sz="2400" dirty="0" err="1">
                <a:latin typeface="Times" pitchFamily="18" charset="0"/>
              </a:rPr>
              <a:t>chùm</a:t>
            </a:r>
            <a:r>
              <a:rPr lang="en-US" sz="2400" dirty="0">
                <a:latin typeface="Times" pitchFamily="18" charset="0"/>
              </a:rPr>
              <a:t> </a:t>
            </a:r>
            <a:r>
              <a:rPr lang="en-US" sz="2400" dirty="0" err="1" smtClean="0">
                <a:latin typeface="Times" pitchFamily="18" charset="0"/>
              </a:rPr>
              <a:t>tia</a:t>
            </a:r>
            <a:r>
              <a:rPr lang="en-US" sz="2400" dirty="0" smtClean="0">
                <a:latin typeface="Times" pitchFamily="18" charset="0"/>
              </a:rPr>
              <a:t> ABR</a:t>
            </a:r>
            <a:r>
              <a:rPr lang="en-US" sz="2400" baseline="-25000" dirty="0" smtClean="0">
                <a:latin typeface="Times" pitchFamily="18" charset="0"/>
              </a:rPr>
              <a:t>2</a:t>
            </a:r>
            <a:r>
              <a:rPr lang="en-US" sz="2400" dirty="0" smtClean="0">
                <a:latin typeface="Times" pitchFamily="18" charset="0"/>
              </a:rPr>
              <a:t> </a:t>
            </a:r>
            <a:r>
              <a:rPr lang="en-US" sz="2400" dirty="0" err="1" smtClean="0">
                <a:latin typeface="Times" pitchFamily="18" charset="0"/>
              </a:rPr>
              <a:t>và</a:t>
            </a:r>
            <a:r>
              <a:rPr lang="en-US" sz="2400" dirty="0" smtClean="0">
                <a:latin typeface="Times" pitchFamily="18" charset="0"/>
              </a:rPr>
              <a:t> AR</a:t>
            </a:r>
            <a:r>
              <a:rPr lang="en-US" sz="2400" baseline="-25000" dirty="0" smtClean="0">
                <a:latin typeface="Times" pitchFamily="18" charset="0"/>
              </a:rPr>
              <a:t>1</a:t>
            </a:r>
            <a:r>
              <a:rPr lang="en-US" sz="2400" dirty="0" smtClean="0">
                <a:latin typeface="Times" pitchFamily="18" charset="0"/>
              </a:rPr>
              <a:t>:  </a:t>
            </a:r>
            <a:endParaRPr lang="en-US" sz="2400" dirty="0">
              <a:latin typeface="Times" pitchFamily="18" charset="0"/>
            </a:endParaRPr>
          </a:p>
        </p:txBody>
      </p:sp>
      <p:sp>
        <p:nvSpPr>
          <p:cNvPr id="3" name="Rectangle 2"/>
          <p:cNvSpPr/>
          <p:nvPr/>
        </p:nvSpPr>
        <p:spPr>
          <a:xfrm>
            <a:off x="533400" y="2205335"/>
            <a:ext cx="5287327" cy="461665"/>
          </a:xfrm>
          <a:prstGeom prst="rect">
            <a:avLst/>
          </a:prstGeom>
        </p:spPr>
        <p:txBody>
          <a:bodyPr wrap="square">
            <a:spAutoFit/>
          </a:bodyPr>
          <a:lstStyle/>
          <a:p>
            <a:r>
              <a:rPr lang="fr-FR" sz="2400" dirty="0">
                <a:latin typeface="Times" pitchFamily="18" charset="0"/>
              </a:rPr>
              <a:t>Δ</a:t>
            </a:r>
            <a:r>
              <a:rPr lang="en-US" sz="2400" dirty="0">
                <a:latin typeface="Times" pitchFamily="18" charset="0"/>
              </a:rPr>
              <a:t>L=L</a:t>
            </a:r>
            <a:r>
              <a:rPr lang="en-US" sz="2400" baseline="-25000" dirty="0">
                <a:latin typeface="Times" pitchFamily="18" charset="0"/>
              </a:rPr>
              <a:t>1</a:t>
            </a:r>
            <a:r>
              <a:rPr lang="en-US" sz="2400" dirty="0">
                <a:latin typeface="Times" pitchFamily="18" charset="0"/>
              </a:rPr>
              <a:t>-L</a:t>
            </a:r>
            <a:r>
              <a:rPr lang="en-US" sz="2400" baseline="-25000" dirty="0">
                <a:latin typeface="Times" pitchFamily="18" charset="0"/>
              </a:rPr>
              <a:t>2</a:t>
            </a:r>
            <a:r>
              <a:rPr lang="en-US" sz="2400" dirty="0">
                <a:latin typeface="Times" pitchFamily="18" charset="0"/>
              </a:rPr>
              <a:t> = </a:t>
            </a:r>
            <a:r>
              <a:rPr lang="en-US" sz="2400" dirty="0" smtClean="0">
                <a:latin typeface="Times" pitchFamily="18" charset="0"/>
              </a:rPr>
              <a:t>(ABM) </a:t>
            </a:r>
            <a:r>
              <a:rPr lang="en-US" sz="2400" dirty="0">
                <a:latin typeface="Times" pitchFamily="18" charset="0"/>
              </a:rPr>
              <a:t>– </a:t>
            </a:r>
            <a:r>
              <a:rPr lang="en-US" sz="2400" dirty="0" smtClean="0">
                <a:latin typeface="Times" pitchFamily="18" charset="0"/>
              </a:rPr>
              <a:t>(AH)</a:t>
            </a:r>
            <a:r>
              <a:rPr lang="en-US" sz="2400" dirty="0">
                <a:latin typeface="Times" pitchFamily="18" charset="0"/>
              </a:rPr>
              <a:t>	</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06465181"/>
              </p:ext>
            </p:extLst>
          </p:nvPr>
        </p:nvGraphicFramePr>
        <p:xfrm>
          <a:off x="401638" y="3124200"/>
          <a:ext cx="4064000" cy="766763"/>
        </p:xfrm>
        <a:graphic>
          <a:graphicData uri="http://schemas.openxmlformats.org/presentationml/2006/ole">
            <mc:AlternateContent xmlns:mc="http://schemas.openxmlformats.org/markup-compatibility/2006">
              <mc:Choice xmlns:v="urn:schemas-microsoft-com:vml" Requires="v">
                <p:oleObj spid="_x0000_s19532" name="Equation" r:id="rId3" imgW="2070000" imgH="393480" progId="Equation.3">
                  <p:embed/>
                </p:oleObj>
              </mc:Choice>
              <mc:Fallback>
                <p:oleObj name="Equation" r:id="rId3" imgW="2070000" imgH="393480" progId="Equation.3">
                  <p:embed/>
                  <p:pic>
                    <p:nvPicPr>
                      <p:cNvPr id="0" name="Object 3"/>
                      <p:cNvPicPr>
                        <a:picLocks noChangeAspect="1" noChangeArrowheads="1"/>
                      </p:cNvPicPr>
                      <p:nvPr/>
                    </p:nvPicPr>
                    <p:blipFill>
                      <a:blip r:embed="rId4"/>
                      <a:srcRect/>
                      <a:stretch>
                        <a:fillRect/>
                      </a:stretch>
                    </p:blipFill>
                    <p:spPr bwMode="auto">
                      <a:xfrm>
                        <a:off x="401638" y="3124200"/>
                        <a:ext cx="4064000" cy="766763"/>
                      </a:xfrm>
                      <a:prstGeom prst="rect">
                        <a:avLst/>
                      </a:prstGeom>
                      <a:noFill/>
                    </p:spPr>
                  </p:pic>
                </p:oleObj>
              </mc:Fallback>
            </mc:AlternateContent>
          </a:graphicData>
        </a:graphic>
      </p:graphicFrame>
      <p:sp>
        <p:nvSpPr>
          <p:cNvPr id="10" name="Rectangle 9"/>
          <p:cNvSpPr/>
          <p:nvPr/>
        </p:nvSpPr>
        <p:spPr>
          <a:xfrm>
            <a:off x="228600" y="4450140"/>
            <a:ext cx="8763000" cy="1569660"/>
          </a:xfrm>
          <a:prstGeom prst="rect">
            <a:avLst/>
          </a:prstGeom>
        </p:spPr>
        <p:txBody>
          <a:bodyPr wrap="square">
            <a:spAutoFit/>
          </a:bodyPr>
          <a:lstStyle/>
          <a:p>
            <a:pPr algn="just"/>
            <a:r>
              <a:rPr lang="fr-FR" sz="2400" dirty="0">
                <a:latin typeface="Times" pitchFamily="18" charset="0"/>
              </a:rPr>
              <a:t>Do </a:t>
            </a:r>
            <a:r>
              <a:rPr lang="fr-FR" sz="2400" dirty="0" err="1">
                <a:latin typeface="Times" pitchFamily="18" charset="0"/>
              </a:rPr>
              <a:t>bản</a:t>
            </a:r>
            <a:r>
              <a:rPr lang="fr-FR" sz="2400" dirty="0">
                <a:latin typeface="Times" pitchFamily="18" charset="0"/>
              </a:rPr>
              <a:t> </a:t>
            </a:r>
            <a:r>
              <a:rPr lang="fr-FR" sz="2400" dirty="0" err="1">
                <a:latin typeface="Times" pitchFamily="18" charset="0"/>
              </a:rPr>
              <a:t>được</a:t>
            </a:r>
            <a:r>
              <a:rPr lang="fr-FR" sz="2400" dirty="0">
                <a:latin typeface="Times" pitchFamily="18" charset="0"/>
              </a:rPr>
              <a:t> </a:t>
            </a:r>
            <a:r>
              <a:rPr lang="fr-FR" sz="2400" dirty="0" err="1">
                <a:latin typeface="Times" pitchFamily="18" charset="0"/>
              </a:rPr>
              <a:t>chiếu</a:t>
            </a:r>
            <a:r>
              <a:rPr lang="fr-FR" sz="2400" dirty="0">
                <a:latin typeface="Times" pitchFamily="18" charset="0"/>
              </a:rPr>
              <a:t> </a:t>
            </a:r>
            <a:r>
              <a:rPr lang="fr-FR" sz="2400" dirty="0" err="1">
                <a:latin typeface="Times" pitchFamily="18" charset="0"/>
              </a:rPr>
              <a:t>bằng</a:t>
            </a:r>
            <a:r>
              <a:rPr lang="fr-FR" sz="2400" dirty="0">
                <a:latin typeface="Times" pitchFamily="18" charset="0"/>
              </a:rPr>
              <a:t> </a:t>
            </a:r>
            <a:r>
              <a:rPr lang="fr-FR" sz="2400" dirty="0" err="1">
                <a:latin typeface="Times" pitchFamily="18" charset="0"/>
              </a:rPr>
              <a:t>nguồn</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rộng</a:t>
            </a:r>
            <a:r>
              <a:rPr lang="fr-FR" sz="2400" dirty="0">
                <a:latin typeface="Times" pitchFamily="18" charset="0"/>
              </a:rPr>
              <a:t>, </a:t>
            </a:r>
            <a:r>
              <a:rPr lang="fr-FR" sz="2400" dirty="0" err="1">
                <a:latin typeface="Times" pitchFamily="18" charset="0"/>
              </a:rPr>
              <a:t>cho</a:t>
            </a:r>
            <a:r>
              <a:rPr lang="fr-FR" sz="2400" dirty="0">
                <a:latin typeface="Times" pitchFamily="18" charset="0"/>
              </a:rPr>
              <a:t> </a:t>
            </a:r>
            <a:r>
              <a:rPr lang="fr-FR" sz="2400" dirty="0" err="1">
                <a:latin typeface="Times" pitchFamily="18" charset="0"/>
              </a:rPr>
              <a:t>nên</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nhiều</a:t>
            </a:r>
            <a:r>
              <a:rPr lang="fr-FR" sz="2400" dirty="0">
                <a:latin typeface="Times" pitchFamily="18" charset="0"/>
              </a:rPr>
              <a:t> </a:t>
            </a:r>
            <a:r>
              <a:rPr lang="fr-FR" sz="2400" dirty="0" err="1">
                <a:latin typeface="Times" pitchFamily="18" charset="0"/>
              </a:rPr>
              <a:t>chùm</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rọi</a:t>
            </a:r>
            <a:r>
              <a:rPr lang="fr-FR" sz="2400" dirty="0">
                <a:latin typeface="Times" pitchFamily="18" charset="0"/>
              </a:rPr>
              <a:t> </a:t>
            </a:r>
            <a:r>
              <a:rPr lang="fr-FR" sz="2400" dirty="0" err="1">
                <a:latin typeface="Times" pitchFamily="18" charset="0"/>
              </a:rPr>
              <a:t>lên</a:t>
            </a:r>
            <a:r>
              <a:rPr lang="fr-FR" sz="2400" dirty="0">
                <a:latin typeface="Times" pitchFamily="18" charset="0"/>
              </a:rPr>
              <a:t> </a:t>
            </a:r>
            <a:r>
              <a:rPr lang="fr-FR" sz="2400" dirty="0" err="1">
                <a:latin typeface="Times" pitchFamily="18" charset="0"/>
              </a:rPr>
              <a:t>bản</a:t>
            </a:r>
            <a:r>
              <a:rPr lang="fr-FR" sz="2400" dirty="0">
                <a:latin typeface="Times" pitchFamily="18" charset="0"/>
              </a:rPr>
              <a:t> </a:t>
            </a:r>
            <a:r>
              <a:rPr lang="fr-FR" sz="2400" dirty="0" err="1">
                <a:latin typeface="Times" pitchFamily="18" charset="0"/>
              </a:rPr>
              <a:t>dưới</a:t>
            </a:r>
            <a:r>
              <a:rPr lang="fr-FR" sz="2400" dirty="0">
                <a:latin typeface="Times" pitchFamily="18" charset="0"/>
              </a:rPr>
              <a:t> </a:t>
            </a:r>
            <a:r>
              <a:rPr lang="fr-FR" sz="2400" dirty="0" err="1" smtClean="0">
                <a:latin typeface="Times" pitchFamily="18" charset="0"/>
              </a:rPr>
              <a:t>cùng</a:t>
            </a:r>
            <a:r>
              <a:rPr lang="fr-FR" sz="2400" dirty="0" smtClean="0">
                <a:latin typeface="Times" pitchFamily="18" charset="0"/>
              </a:rPr>
              <a:t> </a:t>
            </a:r>
            <a:r>
              <a:rPr lang="fr-FR" sz="2400" dirty="0" err="1">
                <a:latin typeface="Times" pitchFamily="18" charset="0"/>
              </a:rPr>
              <a:t>góc</a:t>
            </a:r>
            <a:r>
              <a:rPr lang="fr-FR" sz="2400" dirty="0">
                <a:latin typeface="Times" pitchFamily="18" charset="0"/>
              </a:rPr>
              <a:t> </a:t>
            </a:r>
            <a:r>
              <a:rPr lang="fr-FR" sz="2400" dirty="0" err="1">
                <a:latin typeface="Times" pitchFamily="18" charset="0"/>
              </a:rPr>
              <a:t>tới</a:t>
            </a:r>
            <a:r>
              <a:rPr lang="fr-FR" sz="2400" dirty="0">
                <a:latin typeface="Times" pitchFamily="18" charset="0"/>
              </a:rPr>
              <a:t> </a:t>
            </a:r>
            <a:r>
              <a:rPr lang="fr-FR" sz="2400" i="1" dirty="0" smtClean="0">
                <a:latin typeface="Times" pitchFamily="18" charset="0"/>
              </a:rPr>
              <a:t>i</a:t>
            </a:r>
            <a:r>
              <a:rPr lang="fr-FR" sz="2400" dirty="0" smtClean="0">
                <a:latin typeface="Times" pitchFamily="18" charset="0"/>
              </a:rPr>
              <a:t> </a:t>
            </a:r>
            <a:r>
              <a:rPr lang="fr-FR" sz="2400" dirty="0" err="1">
                <a:latin typeface="Times" pitchFamily="18" charset="0"/>
              </a:rPr>
              <a:t>Xét</a:t>
            </a:r>
            <a:r>
              <a:rPr lang="fr-FR" sz="2400" dirty="0">
                <a:latin typeface="Times" pitchFamily="18" charset="0"/>
              </a:rPr>
              <a:t> </a:t>
            </a:r>
            <a:r>
              <a:rPr lang="fr-FR" sz="2400" dirty="0" err="1">
                <a:latin typeface="Times" pitchFamily="18" charset="0"/>
              </a:rPr>
              <a:t>chùm</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cùng</a:t>
            </a:r>
            <a:r>
              <a:rPr lang="fr-FR" sz="2400" dirty="0">
                <a:latin typeface="Times" pitchFamily="18" charset="0"/>
              </a:rPr>
              <a:t> </a:t>
            </a:r>
            <a:r>
              <a:rPr lang="fr-FR" sz="2400" dirty="0" err="1">
                <a:latin typeface="Times" pitchFamily="18" charset="0"/>
              </a:rPr>
              <a:t>góc</a:t>
            </a:r>
            <a:r>
              <a:rPr lang="fr-FR" sz="2400" dirty="0">
                <a:latin typeface="Times" pitchFamily="18" charset="0"/>
              </a:rPr>
              <a:t> </a:t>
            </a:r>
            <a:r>
              <a:rPr lang="fr-FR" sz="2400" dirty="0" err="1" smtClean="0">
                <a:latin typeface="Times" pitchFamily="18" charset="0"/>
              </a:rPr>
              <a:t>tới</a:t>
            </a:r>
            <a:r>
              <a:rPr lang="fr-FR" sz="2400" dirty="0">
                <a:latin typeface="Times" pitchFamily="18" charset="0"/>
              </a:rPr>
              <a:t> </a:t>
            </a:r>
            <a:r>
              <a:rPr lang="fr-FR" sz="2400" i="1" dirty="0" smtClean="0">
                <a:latin typeface="Times" pitchFamily="18" charset="0"/>
              </a:rPr>
              <a:t>i</a:t>
            </a:r>
            <a:r>
              <a:rPr lang="fr-FR" sz="2400" dirty="0" smtClean="0">
                <a:latin typeface="Times" pitchFamily="18" charset="0"/>
              </a:rPr>
              <a:t> </a:t>
            </a:r>
            <a:r>
              <a:rPr lang="fr-FR" sz="2400" dirty="0" err="1" smtClean="0">
                <a:latin typeface="Times" pitchFamily="18" charset="0"/>
              </a:rPr>
              <a:t>sẽ</a:t>
            </a:r>
            <a:r>
              <a:rPr lang="fr-FR" sz="2400" dirty="0" smtClean="0">
                <a:latin typeface="Times" pitchFamily="18" charset="0"/>
              </a:rPr>
              <a:t> </a:t>
            </a:r>
            <a:r>
              <a:rPr lang="fr-FR" sz="2400" dirty="0" err="1">
                <a:latin typeface="Times" pitchFamily="18" charset="0"/>
              </a:rPr>
              <a:t>hội</a:t>
            </a:r>
            <a:r>
              <a:rPr lang="fr-FR" sz="2400" dirty="0">
                <a:latin typeface="Times" pitchFamily="18" charset="0"/>
              </a:rPr>
              <a:t> </a:t>
            </a:r>
            <a:r>
              <a:rPr lang="fr-FR" sz="2400" dirty="0" err="1">
                <a:latin typeface="Times" pitchFamily="18" charset="0"/>
              </a:rPr>
              <a:t>tụ</a:t>
            </a:r>
            <a:r>
              <a:rPr lang="fr-FR" sz="2400" dirty="0">
                <a:latin typeface="Times" pitchFamily="18" charset="0"/>
              </a:rPr>
              <a:t> </a:t>
            </a:r>
            <a:r>
              <a:rPr lang="fr-FR" sz="2400" dirty="0" err="1">
                <a:latin typeface="Times" pitchFamily="18" charset="0"/>
              </a:rPr>
              <a:t>tại</a:t>
            </a:r>
            <a:r>
              <a:rPr lang="fr-FR" sz="2400" dirty="0">
                <a:latin typeface="Times" pitchFamily="18" charset="0"/>
              </a:rPr>
              <a:t> </a:t>
            </a:r>
            <a:r>
              <a:rPr lang="fr-FR" sz="2400" dirty="0" err="1">
                <a:latin typeface="Times" pitchFamily="18" charset="0"/>
              </a:rPr>
              <a:t>một</a:t>
            </a:r>
            <a:r>
              <a:rPr lang="fr-FR" sz="2400" dirty="0">
                <a:latin typeface="Times" pitchFamily="18" charset="0"/>
              </a:rPr>
              <a:t> </a:t>
            </a:r>
            <a:r>
              <a:rPr lang="fr-FR" sz="2400" dirty="0" err="1">
                <a:latin typeface="Times" pitchFamily="18" charset="0"/>
              </a:rPr>
              <a:t>điểm</a:t>
            </a:r>
            <a:r>
              <a:rPr lang="fr-FR" sz="2400" dirty="0">
                <a:latin typeface="Times" pitchFamily="18" charset="0"/>
              </a:rPr>
              <a:t> </a:t>
            </a:r>
            <a:r>
              <a:rPr lang="fr-FR" sz="2400" dirty="0" err="1">
                <a:latin typeface="Times" pitchFamily="18" charset="0"/>
              </a:rPr>
              <a:t>nằm</a:t>
            </a:r>
            <a:r>
              <a:rPr lang="fr-FR" sz="2400" dirty="0">
                <a:latin typeface="Times" pitchFamily="18" charset="0"/>
              </a:rPr>
              <a:t> </a:t>
            </a:r>
            <a:r>
              <a:rPr lang="fr-FR" sz="2400" dirty="0" err="1">
                <a:latin typeface="Times" pitchFamily="18" charset="0"/>
              </a:rPr>
              <a:t>trên</a:t>
            </a:r>
            <a:r>
              <a:rPr lang="fr-FR" sz="2400" dirty="0">
                <a:latin typeface="Times" pitchFamily="18" charset="0"/>
              </a:rPr>
              <a:t> </a:t>
            </a:r>
            <a:r>
              <a:rPr lang="fr-FR" sz="2400" dirty="0" err="1">
                <a:latin typeface="Times" pitchFamily="18" charset="0"/>
              </a:rPr>
              <a:t>đường</a:t>
            </a:r>
            <a:r>
              <a:rPr lang="fr-FR" sz="2400" dirty="0">
                <a:latin typeface="Times" pitchFamily="18" charset="0"/>
              </a:rPr>
              <a:t> </a:t>
            </a:r>
            <a:r>
              <a:rPr lang="fr-FR" sz="2400" dirty="0" err="1">
                <a:latin typeface="Times" pitchFamily="18" charset="0"/>
              </a:rPr>
              <a:t>tròn</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tâm</a:t>
            </a:r>
            <a:r>
              <a:rPr lang="fr-FR" sz="2400" dirty="0">
                <a:latin typeface="Times" pitchFamily="18" charset="0"/>
              </a:rPr>
              <a:t> </a:t>
            </a:r>
            <a:r>
              <a:rPr lang="fr-FR" sz="2400" dirty="0" err="1">
                <a:latin typeface="Times" pitchFamily="18" charset="0"/>
              </a:rPr>
              <a:t>tại</a:t>
            </a:r>
            <a:r>
              <a:rPr lang="fr-FR" sz="2400" dirty="0">
                <a:latin typeface="Times" pitchFamily="18" charset="0"/>
              </a:rPr>
              <a:t> </a:t>
            </a:r>
            <a:r>
              <a:rPr lang="fr-FR" sz="2400" dirty="0" smtClean="0">
                <a:latin typeface="Times" pitchFamily="18" charset="0"/>
              </a:rPr>
              <a:t>F </a:t>
            </a:r>
            <a:r>
              <a:rPr lang="fr-FR" sz="2400" dirty="0" err="1" smtClean="0">
                <a:latin typeface="Times" pitchFamily="18" charset="0"/>
              </a:rPr>
              <a:t>của</a:t>
            </a:r>
            <a:r>
              <a:rPr lang="fr-FR" sz="2400" dirty="0" smtClean="0">
                <a:latin typeface="Times" pitchFamily="18" charset="0"/>
              </a:rPr>
              <a:t> </a:t>
            </a:r>
            <a:r>
              <a:rPr lang="fr-FR" sz="2400" dirty="0" err="1" smtClean="0">
                <a:latin typeface="Times" pitchFamily="18" charset="0"/>
              </a:rPr>
              <a:t>thấu</a:t>
            </a:r>
            <a:r>
              <a:rPr lang="fr-FR" sz="2400" dirty="0" smtClean="0">
                <a:latin typeface="Times" pitchFamily="18" charset="0"/>
              </a:rPr>
              <a:t> </a:t>
            </a:r>
            <a:r>
              <a:rPr lang="fr-FR" sz="2400" dirty="0" err="1" smtClean="0">
                <a:latin typeface="Times" pitchFamily="18" charset="0"/>
              </a:rPr>
              <a:t>kính</a:t>
            </a:r>
            <a:r>
              <a:rPr lang="fr-FR" sz="2400" dirty="0" smtClean="0">
                <a:latin typeface="Times" pitchFamily="18" charset="0"/>
              </a:rPr>
              <a:t> </a:t>
            </a:r>
            <a:r>
              <a:rPr lang="fr-FR" sz="2400" dirty="0" err="1" smtClean="0">
                <a:latin typeface="Times" pitchFamily="18" charset="0"/>
              </a:rPr>
              <a:t>hội</a:t>
            </a:r>
            <a:r>
              <a:rPr lang="fr-FR" sz="2400" dirty="0" smtClean="0">
                <a:latin typeface="Times" pitchFamily="18" charset="0"/>
              </a:rPr>
              <a:t> </a:t>
            </a:r>
            <a:r>
              <a:rPr lang="fr-FR" sz="2400" dirty="0" err="1" smtClean="0">
                <a:latin typeface="Times" pitchFamily="18" charset="0"/>
              </a:rPr>
              <a:t>tụ</a:t>
            </a:r>
            <a:r>
              <a:rPr lang="fr-FR" sz="2400" dirty="0" smtClean="0">
                <a:latin typeface="Times" pitchFamily="18" charset="0"/>
              </a:rPr>
              <a:t>. </a:t>
            </a:r>
            <a:endParaRPr lang="en-US" sz="2400" dirty="0">
              <a:latin typeface="Times"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3468" y="1249314"/>
            <a:ext cx="3810532" cy="3048426"/>
          </a:xfrm>
          <a:prstGeom prst="rect">
            <a:avLst/>
          </a:prstGeom>
        </p:spPr>
      </p:pic>
    </p:spTree>
    <p:extLst>
      <p:ext uri="{BB962C8B-B14F-4D97-AF65-F5344CB8AC3E}">
        <p14:creationId xmlns:p14="http://schemas.microsoft.com/office/powerpoint/2010/main" val="22308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1"/>
            <a:ext cx="8763000"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cs typeface="Times New Roman" pitchFamily="18" charset="0"/>
              </a:rPr>
              <a:t>III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Giao</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thoa</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gây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bởi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bản</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mỏng</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có</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độ</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dày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thay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đổi</a:t>
            </a:r>
            <a:endParaRPr lang="en-US" sz="2400" b="1" dirty="0">
              <a:solidFill>
                <a:schemeClr val="hlink"/>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16331984"/>
              </p:ext>
            </p:extLst>
          </p:nvPr>
        </p:nvGraphicFramePr>
        <p:xfrm>
          <a:off x="685800" y="3124200"/>
          <a:ext cx="3648075" cy="784225"/>
        </p:xfrm>
        <a:graphic>
          <a:graphicData uri="http://schemas.openxmlformats.org/presentationml/2006/ole">
            <mc:AlternateContent xmlns:mc="http://schemas.openxmlformats.org/markup-compatibility/2006">
              <mc:Choice xmlns:v="urn:schemas-microsoft-com:vml" Requires="v">
                <p:oleObj spid="_x0000_s6229" name="Equation" r:id="rId3" imgW="1815312" imgH="393529" progId="Equation.3">
                  <p:embed/>
                </p:oleObj>
              </mc:Choice>
              <mc:Fallback>
                <p:oleObj name="Equation" r:id="rId3" imgW="1815312"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24200"/>
                        <a:ext cx="36480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28600" y="1143000"/>
            <a:ext cx="4305300" cy="830997"/>
          </a:xfrm>
          <a:prstGeom prst="rect">
            <a:avLst/>
          </a:prstGeom>
        </p:spPr>
        <p:txBody>
          <a:bodyPr wrap="square">
            <a:spAutoFit/>
          </a:bodyPr>
          <a:lstStyle/>
          <a:p>
            <a:r>
              <a:rPr lang="en-US" sz="2400" dirty="0" err="1">
                <a:latin typeface="Times" pitchFamily="18" charset="0"/>
              </a:rPr>
              <a:t>H</a:t>
            </a:r>
            <a:r>
              <a:rPr lang="en-US" sz="2400" dirty="0" err="1" smtClean="0">
                <a:latin typeface="Times" pitchFamily="18" charset="0"/>
              </a:rPr>
              <a:t>iệu</a:t>
            </a:r>
            <a:r>
              <a:rPr lang="en-US" sz="2400" dirty="0" smtClean="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smtClean="0">
                <a:latin typeface="Times" pitchFamily="18" charset="0"/>
              </a:rPr>
              <a:t>lộ</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a:latin typeface="Times" pitchFamily="18" charset="0"/>
              </a:rPr>
              <a:t>hai</a:t>
            </a:r>
            <a:r>
              <a:rPr lang="en-US" sz="2400" dirty="0">
                <a:latin typeface="Times" pitchFamily="18" charset="0"/>
              </a:rPr>
              <a:t> </a:t>
            </a:r>
            <a:r>
              <a:rPr lang="en-US" sz="2400" dirty="0" err="1">
                <a:latin typeface="Times" pitchFamily="18" charset="0"/>
              </a:rPr>
              <a:t>chùm</a:t>
            </a:r>
            <a:r>
              <a:rPr lang="en-US" sz="2400" dirty="0">
                <a:latin typeface="Times" pitchFamily="18" charset="0"/>
              </a:rPr>
              <a:t> </a:t>
            </a:r>
            <a:r>
              <a:rPr lang="en-US" sz="2400" dirty="0" err="1" smtClean="0">
                <a:latin typeface="Times" pitchFamily="18" charset="0"/>
              </a:rPr>
              <a:t>tia</a:t>
            </a:r>
            <a:r>
              <a:rPr lang="en-US" sz="2400" dirty="0" smtClean="0">
                <a:latin typeface="Times" pitchFamily="18" charset="0"/>
              </a:rPr>
              <a:t> SABC </a:t>
            </a:r>
            <a:r>
              <a:rPr lang="en-US" sz="2400" dirty="0" err="1" smtClean="0">
                <a:latin typeface="Times" pitchFamily="18" charset="0"/>
              </a:rPr>
              <a:t>và</a:t>
            </a:r>
            <a:r>
              <a:rPr lang="en-US" sz="2400" dirty="0" smtClean="0">
                <a:latin typeface="Times" pitchFamily="18" charset="0"/>
              </a:rPr>
              <a:t> SC:  </a:t>
            </a:r>
            <a:endParaRPr lang="en-US" sz="2400" dirty="0">
              <a:latin typeface="Times" pitchFamily="18" charset="0"/>
            </a:endParaRPr>
          </a:p>
        </p:txBody>
      </p:sp>
      <p:sp>
        <p:nvSpPr>
          <p:cNvPr id="8" name="Rectangle 7"/>
          <p:cNvSpPr/>
          <p:nvPr/>
        </p:nvSpPr>
        <p:spPr>
          <a:xfrm>
            <a:off x="457200" y="2129135"/>
            <a:ext cx="5287327" cy="461665"/>
          </a:xfrm>
          <a:prstGeom prst="rect">
            <a:avLst/>
          </a:prstGeom>
        </p:spPr>
        <p:txBody>
          <a:bodyPr wrap="square">
            <a:spAutoFit/>
          </a:bodyPr>
          <a:lstStyle/>
          <a:p>
            <a:r>
              <a:rPr lang="fr-FR" sz="2400" dirty="0">
                <a:latin typeface="Times" pitchFamily="18" charset="0"/>
              </a:rPr>
              <a:t>Δ</a:t>
            </a:r>
            <a:r>
              <a:rPr lang="en-US" sz="2400" dirty="0">
                <a:latin typeface="Times" pitchFamily="18" charset="0"/>
              </a:rPr>
              <a:t>L=L</a:t>
            </a:r>
            <a:r>
              <a:rPr lang="en-US" sz="2400" baseline="-25000" dirty="0">
                <a:latin typeface="Times" pitchFamily="18" charset="0"/>
              </a:rPr>
              <a:t>1</a:t>
            </a:r>
            <a:r>
              <a:rPr lang="en-US" sz="2400" dirty="0">
                <a:latin typeface="Times" pitchFamily="18" charset="0"/>
              </a:rPr>
              <a:t>-L</a:t>
            </a:r>
            <a:r>
              <a:rPr lang="en-US" sz="2400" baseline="-25000" dirty="0">
                <a:latin typeface="Times" pitchFamily="18" charset="0"/>
              </a:rPr>
              <a:t>2</a:t>
            </a:r>
            <a:r>
              <a:rPr lang="en-US" sz="2400" dirty="0">
                <a:latin typeface="Times" pitchFamily="18" charset="0"/>
              </a:rPr>
              <a:t> = </a:t>
            </a:r>
            <a:r>
              <a:rPr lang="en-US" sz="2400" dirty="0" smtClean="0">
                <a:latin typeface="Times" pitchFamily="18" charset="0"/>
              </a:rPr>
              <a:t>(ABC) – (HC)</a:t>
            </a:r>
            <a:endParaRPr lang="en-US" sz="2400" dirty="0">
              <a:latin typeface="Times" pitchFamily="18" charset="0"/>
            </a:endParaRPr>
          </a:p>
        </p:txBody>
      </p:sp>
      <p:sp>
        <p:nvSpPr>
          <p:cNvPr id="9" name="Rectangle 8"/>
          <p:cNvSpPr/>
          <p:nvPr/>
        </p:nvSpPr>
        <p:spPr>
          <a:xfrm>
            <a:off x="207818" y="4538008"/>
            <a:ext cx="8631382" cy="1938992"/>
          </a:xfrm>
          <a:prstGeom prst="rect">
            <a:avLst/>
          </a:prstGeom>
        </p:spPr>
        <p:txBody>
          <a:bodyPr wrap="square">
            <a:spAutoFit/>
          </a:bodyPr>
          <a:lstStyle/>
          <a:p>
            <a:pPr algn="just"/>
            <a:r>
              <a:rPr lang="fr-FR" dirty="0"/>
              <a:t> </a:t>
            </a:r>
            <a:r>
              <a:rPr lang="en-US" sz="2400" dirty="0" err="1">
                <a:latin typeface="Times" pitchFamily="18" charset="0"/>
              </a:rPr>
              <a:t>Vì</a:t>
            </a:r>
            <a:r>
              <a:rPr lang="en-US" sz="2400" dirty="0">
                <a:latin typeface="Times" pitchFamily="18" charset="0"/>
              </a:rPr>
              <a:t> </a:t>
            </a:r>
            <a:r>
              <a:rPr lang="en-US" sz="2400" dirty="0" err="1">
                <a:latin typeface="Times" pitchFamily="18" charset="0"/>
              </a:rPr>
              <a:t>rằng</a:t>
            </a:r>
            <a:r>
              <a:rPr lang="en-US" sz="2400" dirty="0">
                <a:latin typeface="Times" pitchFamily="18" charset="0"/>
              </a:rPr>
              <a:t> con </a:t>
            </a:r>
            <a:r>
              <a:rPr lang="en-US" sz="2400" dirty="0" err="1">
                <a:latin typeface="Times" pitchFamily="18" charset="0"/>
              </a:rPr>
              <a:t>ngươi</a:t>
            </a:r>
            <a:r>
              <a:rPr lang="en-US" sz="2400" dirty="0">
                <a:latin typeface="Times" pitchFamily="18" charset="0"/>
              </a:rPr>
              <a:t> </a:t>
            </a:r>
            <a:r>
              <a:rPr lang="en-US" sz="2400" dirty="0" err="1">
                <a:latin typeface="Times" pitchFamily="18" charset="0"/>
              </a:rPr>
              <a:t>của</a:t>
            </a:r>
            <a:r>
              <a:rPr lang="en-US" sz="2400" dirty="0">
                <a:latin typeface="Times" pitchFamily="18" charset="0"/>
              </a:rPr>
              <a:t> </a:t>
            </a:r>
            <a:r>
              <a:rPr lang="en-US" sz="2400" dirty="0" err="1">
                <a:latin typeface="Times" pitchFamily="18" charset="0"/>
              </a:rPr>
              <a:t>mắt</a:t>
            </a:r>
            <a:r>
              <a:rPr lang="en-US" sz="2400" dirty="0">
                <a:latin typeface="Times" pitchFamily="18" charset="0"/>
              </a:rPr>
              <a:t> </a:t>
            </a:r>
            <a:r>
              <a:rPr lang="en-US" sz="2400" dirty="0" err="1">
                <a:latin typeface="Times" pitchFamily="18" charset="0"/>
              </a:rPr>
              <a:t>nhỏ</a:t>
            </a:r>
            <a:r>
              <a:rPr lang="en-US" sz="2400" dirty="0">
                <a:latin typeface="Times" pitchFamily="18" charset="0"/>
              </a:rPr>
              <a:t> </a:t>
            </a:r>
            <a:r>
              <a:rPr lang="en-US" sz="2400" dirty="0" err="1">
                <a:latin typeface="Times" pitchFamily="18" charset="0"/>
              </a:rPr>
              <a:t>cho</a:t>
            </a:r>
            <a:r>
              <a:rPr lang="en-US" sz="2400" dirty="0">
                <a:latin typeface="Times" pitchFamily="18" charset="0"/>
              </a:rPr>
              <a:t> </a:t>
            </a:r>
            <a:r>
              <a:rPr lang="en-US" sz="2400" dirty="0" err="1">
                <a:latin typeface="Times" pitchFamily="18" charset="0"/>
              </a:rPr>
              <a:t>nên</a:t>
            </a:r>
            <a:r>
              <a:rPr lang="en-US" sz="2400" dirty="0">
                <a:latin typeface="Times" pitchFamily="18" charset="0"/>
              </a:rPr>
              <a:t> </a:t>
            </a:r>
            <a:r>
              <a:rPr lang="en-US" sz="2400" dirty="0" err="1">
                <a:latin typeface="Times" pitchFamily="18" charset="0"/>
              </a:rPr>
              <a:t>mắt</a:t>
            </a:r>
            <a:r>
              <a:rPr lang="en-US" sz="2400" dirty="0">
                <a:latin typeface="Times" pitchFamily="18" charset="0"/>
              </a:rPr>
              <a:t> </a:t>
            </a:r>
            <a:r>
              <a:rPr lang="en-US" sz="2400" dirty="0" err="1">
                <a:latin typeface="Times" pitchFamily="18" charset="0"/>
              </a:rPr>
              <a:t>chỉ</a:t>
            </a:r>
            <a:r>
              <a:rPr lang="en-US" sz="2400" dirty="0">
                <a:latin typeface="Times" pitchFamily="18" charset="0"/>
              </a:rPr>
              <a:t> </a:t>
            </a:r>
            <a:r>
              <a:rPr lang="en-US" sz="2400" dirty="0" err="1">
                <a:latin typeface="Times" pitchFamily="18" charset="0"/>
              </a:rPr>
              <a:t>nhìn</a:t>
            </a:r>
            <a:r>
              <a:rPr lang="en-US" sz="2400" dirty="0">
                <a:latin typeface="Times" pitchFamily="18" charset="0"/>
              </a:rPr>
              <a:t> </a:t>
            </a:r>
            <a:r>
              <a:rPr lang="en-US" sz="2400" dirty="0" err="1">
                <a:latin typeface="Times" pitchFamily="18" charset="0"/>
              </a:rPr>
              <a:t>được</a:t>
            </a:r>
            <a:r>
              <a:rPr lang="en-US" sz="2400" dirty="0">
                <a:latin typeface="Times" pitchFamily="18" charset="0"/>
              </a:rPr>
              <a:t> </a:t>
            </a:r>
            <a:r>
              <a:rPr lang="en-US" sz="2400" dirty="0" err="1">
                <a:latin typeface="Times" pitchFamily="18" charset="0"/>
              </a:rPr>
              <a:t>những</a:t>
            </a:r>
            <a:r>
              <a:rPr lang="en-US" sz="2400" dirty="0">
                <a:latin typeface="Times" pitchFamily="18" charset="0"/>
              </a:rPr>
              <a:t> </a:t>
            </a:r>
            <a:r>
              <a:rPr lang="en-US" sz="2400" dirty="0" err="1">
                <a:latin typeface="Times" pitchFamily="18" charset="0"/>
              </a:rPr>
              <a:t>tia</a:t>
            </a:r>
            <a:r>
              <a:rPr lang="en-US" sz="2400" dirty="0">
                <a:latin typeface="Times" pitchFamily="18" charset="0"/>
              </a:rPr>
              <a:t> </a:t>
            </a:r>
            <a:r>
              <a:rPr lang="en-US" sz="2400" dirty="0" err="1">
                <a:latin typeface="Times" pitchFamily="18" charset="0"/>
              </a:rPr>
              <a:t>nghiêng</a:t>
            </a:r>
            <a:r>
              <a:rPr lang="en-US" sz="2400" dirty="0">
                <a:latin typeface="Times" pitchFamily="18" charset="0"/>
              </a:rPr>
              <a:t> </a:t>
            </a:r>
            <a:r>
              <a:rPr lang="en-US" sz="2400" dirty="0" err="1">
                <a:latin typeface="Times" pitchFamily="18" charset="0"/>
              </a:rPr>
              <a:t>ít</a:t>
            </a:r>
            <a:r>
              <a:rPr lang="en-US" sz="2400" dirty="0">
                <a:latin typeface="Times" pitchFamily="18" charset="0"/>
              </a:rPr>
              <a:t> </a:t>
            </a:r>
            <a:r>
              <a:rPr lang="en-US" sz="2400" dirty="0" err="1">
                <a:latin typeface="Times" pitchFamily="18" charset="0"/>
              </a:rPr>
              <a:t>đối</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nhau</a:t>
            </a:r>
            <a:r>
              <a:rPr lang="en-US" sz="2400" dirty="0">
                <a:latin typeface="Times" pitchFamily="18" charset="0"/>
              </a:rPr>
              <a:t>. Do </a:t>
            </a:r>
            <a:r>
              <a:rPr lang="en-US" sz="2400" dirty="0" err="1" smtClean="0">
                <a:latin typeface="Times" pitchFamily="18" charset="0"/>
              </a:rPr>
              <a:t>đó</a:t>
            </a:r>
            <a:r>
              <a:rPr lang="en-US" sz="2400" dirty="0">
                <a:latin typeface="Times" pitchFamily="18" charset="0"/>
              </a:rPr>
              <a:t> </a:t>
            </a:r>
            <a:r>
              <a:rPr lang="en-US" sz="2400" i="1" dirty="0" smtClean="0">
                <a:latin typeface="Times" pitchFamily="18" charset="0"/>
              </a:rPr>
              <a:t>i</a:t>
            </a:r>
            <a:r>
              <a:rPr lang="en-US" sz="2400" dirty="0" smtClean="0">
                <a:latin typeface="Times" pitchFamily="18" charset="0"/>
              </a:rPr>
              <a:t> </a:t>
            </a:r>
            <a:r>
              <a:rPr lang="en-US" sz="2400" dirty="0" err="1" smtClean="0">
                <a:latin typeface="Times" pitchFamily="18" charset="0"/>
              </a:rPr>
              <a:t>coi</a:t>
            </a:r>
            <a:r>
              <a:rPr lang="en-US" sz="2400" dirty="0" smtClean="0">
                <a:latin typeface="Times" pitchFamily="18" charset="0"/>
              </a:rPr>
              <a:t> </a:t>
            </a:r>
            <a:r>
              <a:rPr lang="en-US" sz="2400" dirty="0" err="1">
                <a:latin typeface="Times" pitchFamily="18" charset="0"/>
              </a:rPr>
              <a:t>như</a:t>
            </a:r>
            <a:r>
              <a:rPr lang="en-US" sz="2400" dirty="0">
                <a:latin typeface="Times" pitchFamily="18" charset="0"/>
              </a:rPr>
              <a:t> </a:t>
            </a:r>
            <a:r>
              <a:rPr lang="en-US" sz="2400" dirty="0" err="1">
                <a:latin typeface="Times" pitchFamily="18" charset="0"/>
              </a:rPr>
              <a:t>không</a:t>
            </a:r>
            <a:r>
              <a:rPr lang="en-US" sz="2400" dirty="0">
                <a:latin typeface="Times" pitchFamily="18" charset="0"/>
              </a:rPr>
              <a:t> </a:t>
            </a:r>
            <a:r>
              <a:rPr lang="en-US" sz="2400" dirty="0" err="1">
                <a:latin typeface="Times" pitchFamily="18" charset="0"/>
              </a:rPr>
              <a:t>đổi</a:t>
            </a:r>
            <a:r>
              <a:rPr lang="en-US" sz="2400" dirty="0">
                <a:latin typeface="Times" pitchFamily="18" charset="0"/>
              </a:rPr>
              <a:t> </a:t>
            </a:r>
            <a:r>
              <a:rPr lang="en-US" sz="2400" dirty="0" err="1">
                <a:latin typeface="Times" pitchFamily="18" charset="0"/>
              </a:rPr>
              <a:t>và</a:t>
            </a:r>
            <a:r>
              <a:rPr lang="en-US" sz="2400" dirty="0">
                <a:latin typeface="Times" pitchFamily="18" charset="0"/>
              </a:rPr>
              <a:t> </a:t>
            </a:r>
            <a:r>
              <a:rPr lang="en-US" sz="2400" dirty="0" err="1">
                <a:latin typeface="Times" pitchFamily="18" charset="0"/>
              </a:rPr>
              <a:t>hiệu</a:t>
            </a:r>
            <a:r>
              <a:rPr lang="en-US" sz="2400" dirty="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a:latin typeface="Times" pitchFamily="18" charset="0"/>
              </a:rPr>
              <a:t>lộ</a:t>
            </a:r>
            <a:r>
              <a:rPr lang="en-US" sz="2400" dirty="0">
                <a:latin typeface="Times" pitchFamily="18" charset="0"/>
              </a:rPr>
              <a:t> </a:t>
            </a:r>
            <a:r>
              <a:rPr lang="en-US" sz="2400" dirty="0" err="1">
                <a:latin typeface="Times" pitchFamily="18" charset="0"/>
              </a:rPr>
              <a:t>chỉ</a:t>
            </a:r>
            <a:r>
              <a:rPr lang="en-US" sz="2400" dirty="0">
                <a:latin typeface="Times" pitchFamily="18" charset="0"/>
              </a:rPr>
              <a:t> </a:t>
            </a:r>
            <a:r>
              <a:rPr lang="en-US" sz="2400" dirty="0" err="1">
                <a:latin typeface="Times" pitchFamily="18" charset="0"/>
              </a:rPr>
              <a:t>phụ</a:t>
            </a:r>
            <a:r>
              <a:rPr lang="en-US" sz="2400" dirty="0">
                <a:latin typeface="Times" pitchFamily="18" charset="0"/>
              </a:rPr>
              <a:t> </a:t>
            </a:r>
            <a:r>
              <a:rPr lang="en-US" sz="2400" dirty="0" err="1">
                <a:latin typeface="Times" pitchFamily="18" charset="0"/>
              </a:rPr>
              <a:t>thuộc</a:t>
            </a:r>
            <a:r>
              <a:rPr lang="en-US" sz="2400" dirty="0">
                <a:latin typeface="Times" pitchFamily="18" charset="0"/>
              </a:rPr>
              <a:t> </a:t>
            </a:r>
            <a:r>
              <a:rPr lang="en-US" sz="2400" dirty="0" err="1">
                <a:latin typeface="Times" pitchFamily="18" charset="0"/>
              </a:rPr>
              <a:t>vào</a:t>
            </a:r>
            <a:r>
              <a:rPr lang="en-US" sz="2400" dirty="0">
                <a:latin typeface="Times" pitchFamily="18" charset="0"/>
              </a:rPr>
              <a:t> </a:t>
            </a:r>
            <a:r>
              <a:rPr lang="en-US" sz="2400" dirty="0" err="1">
                <a:latin typeface="Times" pitchFamily="18" charset="0"/>
              </a:rPr>
              <a:t>bề</a:t>
            </a:r>
            <a:r>
              <a:rPr lang="en-US" sz="2400" dirty="0">
                <a:latin typeface="Times" pitchFamily="18" charset="0"/>
              </a:rPr>
              <a:t> </a:t>
            </a:r>
            <a:r>
              <a:rPr lang="en-US" sz="2400" dirty="0" err="1">
                <a:latin typeface="Times" pitchFamily="18" charset="0"/>
              </a:rPr>
              <a:t>dày</a:t>
            </a:r>
            <a:r>
              <a:rPr lang="en-US" sz="2400" dirty="0">
                <a:latin typeface="Times" pitchFamily="18" charset="0"/>
              </a:rPr>
              <a:t> d </a:t>
            </a:r>
            <a:r>
              <a:rPr lang="en-US" sz="2400" dirty="0" err="1">
                <a:latin typeface="Times" pitchFamily="18" charset="0"/>
              </a:rPr>
              <a:t>của</a:t>
            </a:r>
            <a:r>
              <a:rPr lang="en-US" sz="2400" dirty="0">
                <a:latin typeface="Times" pitchFamily="18" charset="0"/>
              </a:rPr>
              <a:t> </a:t>
            </a:r>
            <a:r>
              <a:rPr lang="en-US" sz="2400" dirty="0" err="1">
                <a:latin typeface="Times" pitchFamily="18" charset="0"/>
              </a:rPr>
              <a:t>bản</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những</a:t>
            </a:r>
            <a:r>
              <a:rPr lang="en-US" sz="2400" dirty="0">
                <a:latin typeface="Times" pitchFamily="18" charset="0"/>
              </a:rPr>
              <a:t> </a:t>
            </a:r>
            <a:r>
              <a:rPr lang="en-US" sz="2400" dirty="0" err="1">
                <a:latin typeface="Times" pitchFamily="18" charset="0"/>
              </a:rPr>
              <a:t>điểm</a:t>
            </a:r>
            <a:r>
              <a:rPr lang="en-US" sz="2400" dirty="0">
                <a:latin typeface="Times" pitchFamily="18" charset="0"/>
              </a:rPr>
              <a:t> </a:t>
            </a:r>
            <a:r>
              <a:rPr lang="en-US" sz="2400" dirty="0" err="1">
                <a:latin typeface="Times" pitchFamily="18" charset="0"/>
              </a:rPr>
              <a:t>cùng</a:t>
            </a:r>
            <a:r>
              <a:rPr lang="en-US" sz="2400" dirty="0">
                <a:latin typeface="Times" pitchFamily="18" charset="0"/>
              </a:rPr>
              <a:t> </a:t>
            </a:r>
            <a:r>
              <a:rPr lang="en-US" sz="2400" dirty="0" err="1">
                <a:latin typeface="Times" pitchFamily="18" charset="0"/>
              </a:rPr>
              <a:t>bề</a:t>
            </a:r>
            <a:r>
              <a:rPr lang="en-US" sz="2400" dirty="0">
                <a:latin typeface="Times" pitchFamily="18" charset="0"/>
              </a:rPr>
              <a:t> </a:t>
            </a:r>
            <a:r>
              <a:rPr lang="en-US" sz="2400" dirty="0" err="1">
                <a:latin typeface="Times" pitchFamily="18" charset="0"/>
              </a:rPr>
              <a:t>dày</a:t>
            </a:r>
            <a:r>
              <a:rPr lang="en-US" sz="2400" dirty="0">
                <a:latin typeface="Times" pitchFamily="18" charset="0"/>
              </a:rPr>
              <a:t> d </a:t>
            </a:r>
            <a:r>
              <a:rPr lang="en-US" sz="2400" dirty="0" err="1">
                <a:latin typeface="Times" pitchFamily="18" charset="0"/>
              </a:rPr>
              <a:t>thì</a:t>
            </a:r>
            <a:r>
              <a:rPr lang="en-US" sz="2400" dirty="0">
                <a:latin typeface="Times" pitchFamily="18" charset="0"/>
              </a:rPr>
              <a:t> </a:t>
            </a:r>
            <a:r>
              <a:rPr lang="en-US" sz="2400" dirty="0" err="1">
                <a:latin typeface="Times" pitchFamily="18" charset="0"/>
              </a:rPr>
              <a:t>hiệu</a:t>
            </a:r>
            <a:r>
              <a:rPr lang="en-US" sz="2400" dirty="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a:latin typeface="Times" pitchFamily="18" charset="0"/>
              </a:rPr>
              <a:t>lộ</a:t>
            </a:r>
            <a:r>
              <a:rPr lang="en-US" sz="2400" dirty="0">
                <a:latin typeface="Times" pitchFamily="18" charset="0"/>
              </a:rPr>
              <a:t> </a:t>
            </a:r>
            <a:r>
              <a:rPr lang="en-US" sz="2400" dirty="0" err="1">
                <a:latin typeface="Times" pitchFamily="18" charset="0"/>
              </a:rPr>
              <a:t>là</a:t>
            </a:r>
            <a:r>
              <a:rPr lang="en-US" sz="2400" dirty="0">
                <a:latin typeface="Times" pitchFamily="18" charset="0"/>
              </a:rPr>
              <a:t> </a:t>
            </a:r>
            <a:r>
              <a:rPr lang="en-US" sz="2400" dirty="0" err="1">
                <a:latin typeface="Times" pitchFamily="18" charset="0"/>
              </a:rPr>
              <a:t>như</a:t>
            </a:r>
            <a:r>
              <a:rPr lang="en-US" sz="2400" dirty="0">
                <a:latin typeface="Times" pitchFamily="18" charset="0"/>
              </a:rPr>
              <a:t> </a:t>
            </a:r>
            <a:r>
              <a:rPr lang="en-US" sz="2400" dirty="0" err="1">
                <a:latin typeface="Times" pitchFamily="18" charset="0"/>
              </a:rPr>
              <a:t>nhau</a:t>
            </a:r>
            <a:r>
              <a:rPr lang="en-US" sz="2400" dirty="0">
                <a:latin typeface="Times" pitchFamily="18" charset="0"/>
              </a:rPr>
              <a:t> </a:t>
            </a:r>
            <a:r>
              <a:rPr lang="en-US" sz="2400" dirty="0" err="1">
                <a:latin typeface="Times" pitchFamily="18" charset="0"/>
              </a:rPr>
              <a:t>và</a:t>
            </a:r>
            <a:r>
              <a:rPr lang="en-US" sz="2400" dirty="0">
                <a:latin typeface="Times" pitchFamily="18" charset="0"/>
              </a:rPr>
              <a:t> </a:t>
            </a:r>
            <a:r>
              <a:rPr lang="en-US" sz="2400" dirty="0" err="1">
                <a:latin typeface="Times" pitchFamily="18" charset="0"/>
              </a:rPr>
              <a:t>tại</a:t>
            </a:r>
            <a:r>
              <a:rPr lang="en-US" sz="2400" dirty="0">
                <a:latin typeface="Times" pitchFamily="18" charset="0"/>
              </a:rPr>
              <a:t> </a:t>
            </a:r>
            <a:r>
              <a:rPr lang="en-US" sz="2400" dirty="0" err="1">
                <a:latin typeface="Times" pitchFamily="18" charset="0"/>
              </a:rPr>
              <a:t>các</a:t>
            </a:r>
            <a:r>
              <a:rPr lang="en-US" sz="2400" dirty="0">
                <a:latin typeface="Times" pitchFamily="18" charset="0"/>
              </a:rPr>
              <a:t> </a:t>
            </a:r>
            <a:r>
              <a:rPr lang="en-US" sz="2400" dirty="0" err="1">
                <a:latin typeface="Times" pitchFamily="18" charset="0"/>
              </a:rPr>
              <a:t>điểm</a:t>
            </a:r>
            <a:r>
              <a:rPr lang="en-US" sz="2400" dirty="0">
                <a:latin typeface="Times" pitchFamily="18" charset="0"/>
              </a:rPr>
              <a:t> </a:t>
            </a:r>
            <a:r>
              <a:rPr lang="en-US" sz="2400" dirty="0" err="1">
                <a:latin typeface="Times" pitchFamily="18" charset="0"/>
              </a:rPr>
              <a:t>đó</a:t>
            </a:r>
            <a:r>
              <a:rPr lang="en-US" sz="2400" dirty="0">
                <a:latin typeface="Times" pitchFamily="18" charset="0"/>
              </a:rPr>
              <a:t> </a:t>
            </a:r>
            <a:r>
              <a:rPr lang="en-US" sz="2400" dirty="0" err="1">
                <a:latin typeface="Times" pitchFamily="18" charset="0"/>
              </a:rPr>
              <a:t>có</a:t>
            </a:r>
            <a:r>
              <a:rPr lang="en-US" sz="2400" dirty="0">
                <a:latin typeface="Times" pitchFamily="18" charset="0"/>
              </a:rPr>
              <a:t> </a:t>
            </a:r>
            <a:r>
              <a:rPr lang="en-US" sz="2400" dirty="0" err="1">
                <a:latin typeface="Times" pitchFamily="18" charset="0"/>
              </a:rPr>
              <a:t>cường</a:t>
            </a:r>
            <a:r>
              <a:rPr lang="en-US" sz="2400" dirty="0">
                <a:latin typeface="Times" pitchFamily="18" charset="0"/>
              </a:rPr>
              <a:t> </a:t>
            </a:r>
            <a:r>
              <a:rPr lang="en-US" sz="2400" dirty="0" err="1">
                <a:latin typeface="Times" pitchFamily="18" charset="0"/>
              </a:rPr>
              <a:t>độ</a:t>
            </a:r>
            <a:r>
              <a:rPr lang="en-US" sz="2400" dirty="0">
                <a:latin typeface="Times" pitchFamily="18" charset="0"/>
              </a:rPr>
              <a:t> </a:t>
            </a:r>
            <a:r>
              <a:rPr lang="en-US" sz="2400" dirty="0" err="1">
                <a:latin typeface="Times" pitchFamily="18" charset="0"/>
              </a:rPr>
              <a:t>sáng</a:t>
            </a:r>
            <a:r>
              <a:rPr lang="en-US" sz="2400" dirty="0">
                <a:latin typeface="Times" pitchFamily="18" charset="0"/>
              </a:rPr>
              <a:t> </a:t>
            </a:r>
            <a:r>
              <a:rPr lang="en-US" sz="2400" dirty="0" err="1">
                <a:latin typeface="Times" pitchFamily="18" charset="0"/>
              </a:rPr>
              <a:t>giống</a:t>
            </a:r>
            <a:r>
              <a:rPr lang="en-US" sz="2400" dirty="0">
                <a:latin typeface="Times" pitchFamily="18" charset="0"/>
              </a:rPr>
              <a:t> </a:t>
            </a:r>
            <a:r>
              <a:rPr lang="en-US" sz="2400" dirty="0" err="1">
                <a:latin typeface="Times" pitchFamily="18" charset="0"/>
              </a:rPr>
              <a:t>nhau</a:t>
            </a:r>
            <a:r>
              <a:rPr lang="en-US" sz="2400" dirty="0">
                <a:latin typeface="Times" pitchFamily="18"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636" y="1066800"/>
            <a:ext cx="4220164" cy="3534269"/>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260513" cy="830997"/>
          </a:xfrm>
          <a:prstGeom prst="rect">
            <a:avLst/>
          </a:prstGeom>
        </p:spPr>
        <p:txBody>
          <a:bodyPr wrap="square">
            <a:spAutoFit/>
          </a:bodyPr>
          <a:lstStyle/>
          <a:p>
            <a:r>
              <a:rPr lang="en-US" sz="2400" b="1" dirty="0">
                <a:solidFill>
                  <a:schemeClr val="hlink"/>
                </a:solidFill>
                <a:latin typeface="Times New Roman" pitchFamily="18" charset="0"/>
              </a:rPr>
              <a:t>1</a:t>
            </a:r>
            <a:r>
              <a:rPr lang="en-US" sz="2400" b="1" dirty="0" smtClean="0">
                <a:solidFill>
                  <a:schemeClr val="hlink"/>
                </a:solidFill>
                <a:latin typeface="Times New Roman" pitchFamily="18" charset="0"/>
              </a:rPr>
              <a:t>.Giao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a:t>
            </a:r>
            <a:r>
              <a:rPr lang="en-US" sz="2400" b="1" err="1">
                <a:solidFill>
                  <a:schemeClr val="hlink"/>
                </a:solidFill>
                <a:latin typeface="Times New Roman" pitchFamily="18" charset="0"/>
              </a:rPr>
              <a:t>gây</a:t>
            </a:r>
            <a:r>
              <a:rPr lang="en-US" sz="2400" b="1">
                <a:solidFill>
                  <a:schemeClr val="hlink"/>
                </a:solidFill>
                <a:latin typeface="Times New Roman" pitchFamily="18" charset="0"/>
              </a:rPr>
              <a:t> </a:t>
            </a:r>
            <a:r>
              <a:rPr lang="en-US" sz="2400" b="1" smtClean="0">
                <a:solidFill>
                  <a:schemeClr val="hlink"/>
                </a:solidFill>
                <a:latin typeface="Times New Roman" pitchFamily="18" charset="0"/>
              </a:rPr>
              <a:t>bởi nêm không khí </a:t>
            </a:r>
            <a:endParaRPr lang="en-US" sz="2400" b="1" dirty="0" smtClean="0">
              <a:solidFill>
                <a:schemeClr val="hlink"/>
              </a:solidFill>
              <a:latin typeface="Times New Roman" pitchFamily="18" charset="0"/>
            </a:endParaRPr>
          </a:p>
          <a:p>
            <a:endParaRPr lang="en-US" sz="2400" b="1" dirty="0">
              <a:solidFill>
                <a:schemeClr val="hlink"/>
              </a:solidFill>
              <a:latin typeface="Times New Roman" pitchFamily="18" charset="0"/>
            </a:endParaRPr>
          </a:p>
        </p:txBody>
      </p:sp>
      <p:sp>
        <p:nvSpPr>
          <p:cNvPr id="3" name="Rectangle 2"/>
          <p:cNvSpPr/>
          <p:nvPr/>
        </p:nvSpPr>
        <p:spPr>
          <a:xfrm>
            <a:off x="152400" y="1071266"/>
            <a:ext cx="5791200" cy="1200329"/>
          </a:xfrm>
          <a:prstGeom prst="rect">
            <a:avLst/>
          </a:prstGeom>
        </p:spPr>
        <p:txBody>
          <a:bodyPr wrap="square">
            <a:spAutoFit/>
          </a:bodyPr>
          <a:lstStyle/>
          <a:p>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nêm</a:t>
            </a:r>
            <a:r>
              <a:rPr lang="en-US" sz="2400" dirty="0">
                <a:latin typeface="Times New Roman" pitchFamily="18" charset="0"/>
              </a:rPr>
              <a:t> </a:t>
            </a:r>
            <a:r>
              <a:rPr lang="en-US" sz="2400" dirty="0" err="1">
                <a:latin typeface="Times New Roman" pitchFamily="18" charset="0"/>
              </a:rPr>
              <a:t>giới</a:t>
            </a:r>
            <a:r>
              <a:rPr lang="en-US" sz="2400" dirty="0">
                <a:latin typeface="Times New Roman" pitchFamily="18" charset="0"/>
              </a:rPr>
              <a:t> </a:t>
            </a:r>
            <a:r>
              <a:rPr lang="en-US" sz="2400" dirty="0" err="1">
                <a:latin typeface="Times New Roman" pitchFamily="18" charset="0"/>
              </a:rPr>
              <a:t>hạn</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smtClean="0">
                <a:latin typeface="Times New Roman" pitchFamily="18" charset="0"/>
              </a:rPr>
              <a:t>tinh</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nghiêng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nhỏ</a:t>
            </a:r>
            <a:endParaRPr lang="en-US" sz="2400" dirty="0">
              <a:latin typeface="Times New Roman" pitchFamily="18" charset="0"/>
              <a:cs typeface="Times New Roman" pitchFamily="18" charset="0"/>
            </a:endParaRPr>
          </a:p>
        </p:txBody>
      </p:sp>
      <p:sp>
        <p:nvSpPr>
          <p:cNvPr id="7" name="Rectangle 6"/>
          <p:cNvSpPr/>
          <p:nvPr/>
        </p:nvSpPr>
        <p:spPr>
          <a:xfrm>
            <a:off x="152400" y="2271595"/>
            <a:ext cx="5410200" cy="1200329"/>
          </a:xfrm>
          <a:prstGeom prst="rect">
            <a:avLst/>
          </a:prstGeom>
        </p:spPr>
        <p:txBody>
          <a:bodyPr wrap="square">
            <a:spAutoFit/>
          </a:bodyPr>
          <a:lstStyle/>
          <a:p>
            <a:r>
              <a:rPr lang="en-US" sz="2400" dirty="0" err="1">
                <a:latin typeface="Times New Roman" pitchFamily="18" charset="0"/>
                <a:cs typeface="Times New Roman" pitchFamily="18" charset="0"/>
              </a:rPr>
              <a:t>Chiếu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chùm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sắc</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song </a:t>
            </a:r>
            <a:r>
              <a:rPr lang="en-US" sz="2400" dirty="0" err="1">
                <a:latin typeface="Times New Roman" pitchFamily="18" charset="0"/>
                <a:cs typeface="Times New Roman" pitchFamily="18" charset="0"/>
              </a:rPr>
              <a:t>song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dưới</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nêm</a:t>
            </a:r>
            <a:r>
              <a:rPr lang="en-US" sz="2400" dirty="0">
                <a:latin typeface="Times New Roman" pitchFamily="18" charset="0"/>
                <a:cs typeface="Times New Roman" pitchFamily="18" charset="0"/>
              </a:rPr>
              <a:t>.</a:t>
            </a:r>
          </a:p>
        </p:txBody>
      </p:sp>
      <p:sp>
        <p:nvSpPr>
          <p:cNvPr id="8" name="Rectangle 7"/>
          <p:cNvSpPr/>
          <p:nvPr/>
        </p:nvSpPr>
        <p:spPr>
          <a:xfrm>
            <a:off x="76200" y="3581400"/>
            <a:ext cx="5257800" cy="1569660"/>
          </a:xfrm>
          <a:prstGeom prst="rect">
            <a:avLst/>
          </a:prstGeom>
        </p:spPr>
        <p:txBody>
          <a:bodyPr wrap="square">
            <a:spAutoFit/>
          </a:bodyPr>
          <a:lstStyle/>
          <a:p>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M ở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thoa</a:t>
            </a:r>
            <a:r>
              <a:rPr lang="en-US" sz="2400" dirty="0" smtClean="0">
                <a:latin typeface="Times New Roman" pitchFamily="18" charset="0"/>
                <a:cs typeface="Times New Roman" pitchFamily="18" charset="0"/>
              </a:rPr>
              <a:t> do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ở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a:t>
            </a:r>
            <a:endParaRPr lang="en-US" sz="2400" dirty="0" smtClean="0">
              <a:latin typeface="Times New Roman" pitchFamily="18" charset="0"/>
              <a:cs typeface="Times New Roman" pitchFamily="18" charset="0"/>
            </a:endParaRPr>
          </a:p>
        </p:txBody>
      </p:sp>
      <p:sp>
        <p:nvSpPr>
          <p:cNvPr id="9" name="Rectangle 8"/>
          <p:cNvSpPr/>
          <p:nvPr/>
        </p:nvSpPr>
        <p:spPr>
          <a:xfrm>
            <a:off x="0" y="5177135"/>
            <a:ext cx="9248045"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36821422"/>
              </p:ext>
            </p:extLst>
          </p:nvPr>
        </p:nvGraphicFramePr>
        <p:xfrm>
          <a:off x="2797175" y="5722938"/>
          <a:ext cx="2301875" cy="754062"/>
        </p:xfrm>
        <a:graphic>
          <a:graphicData uri="http://schemas.openxmlformats.org/presentationml/2006/ole">
            <mc:AlternateContent xmlns:mc="http://schemas.openxmlformats.org/markup-compatibility/2006">
              <mc:Choice xmlns:v="urn:schemas-microsoft-com:vml" Requires="v">
                <p:oleObj spid="_x0000_s20520" name="Equation" r:id="rId3" imgW="1193760" imgH="393480" progId="Equation.3">
                  <p:embed/>
                </p:oleObj>
              </mc:Choice>
              <mc:Fallback>
                <p:oleObj name="Equation" r:id="rId3" imgW="1193760" imgH="393480" progId="Equation.3">
                  <p:embed/>
                  <p:pic>
                    <p:nvPicPr>
                      <p:cNvPr id="0" name=""/>
                      <p:cNvPicPr>
                        <a:picLocks noChangeAspect="1" noChangeArrowheads="1"/>
                      </p:cNvPicPr>
                      <p:nvPr/>
                    </p:nvPicPr>
                    <p:blipFill>
                      <a:blip r:embed="rId4"/>
                      <a:srcRect/>
                      <a:stretch>
                        <a:fillRect/>
                      </a:stretch>
                    </p:blipFill>
                    <p:spPr bwMode="auto">
                      <a:xfrm>
                        <a:off x="2797175" y="5722938"/>
                        <a:ext cx="23018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679" y="2057400"/>
            <a:ext cx="3915321" cy="245779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152" y="2113462"/>
            <a:ext cx="3924848" cy="245779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0" y="2113463"/>
            <a:ext cx="3783724" cy="2659276"/>
          </a:xfrm>
          <a:prstGeom prst="rect">
            <a:avLst/>
          </a:prstGeom>
        </p:spPr>
      </p:pic>
    </p:spTree>
    <p:extLst>
      <p:ext uri="{BB962C8B-B14F-4D97-AF65-F5344CB8AC3E}">
        <p14:creationId xmlns:p14="http://schemas.microsoft.com/office/powerpoint/2010/main" val="62494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76201" y="1748135"/>
            <a:ext cx="6579062"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tối</a:t>
            </a:r>
            <a:r>
              <a:rPr lang="en-US" sz="2400" dirty="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943819871"/>
              </p:ext>
            </p:extLst>
          </p:nvPr>
        </p:nvGraphicFramePr>
        <p:xfrm>
          <a:off x="1143000" y="2176463"/>
          <a:ext cx="3352800" cy="831850"/>
        </p:xfrm>
        <a:graphic>
          <a:graphicData uri="http://schemas.openxmlformats.org/presentationml/2006/ole">
            <mc:AlternateContent xmlns:mc="http://schemas.openxmlformats.org/markup-compatibility/2006">
              <mc:Choice xmlns:v="urn:schemas-microsoft-com:vml" Requires="v">
                <p:oleObj spid="_x0000_s8633" name="Equation" r:id="rId3" imgW="1676160" imgH="431640" progId="Equation.3">
                  <p:embed/>
                </p:oleObj>
              </mc:Choice>
              <mc:Fallback>
                <p:oleObj name="Equation" r:id="rId3" imgW="1676160" imgH="431640" progId="Equation.3">
                  <p:embed/>
                  <p:pic>
                    <p:nvPicPr>
                      <p:cNvPr id="0" name="Object 4"/>
                      <p:cNvPicPr>
                        <a:picLocks noChangeAspect="1" noChangeArrowheads="1"/>
                      </p:cNvPicPr>
                      <p:nvPr/>
                    </p:nvPicPr>
                    <p:blipFill>
                      <a:blip r:embed="rId4"/>
                      <a:srcRect/>
                      <a:stretch>
                        <a:fillRect/>
                      </a:stretch>
                    </p:blipFill>
                    <p:spPr bwMode="auto">
                      <a:xfrm>
                        <a:off x="1143000" y="2176463"/>
                        <a:ext cx="335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2891135"/>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845705645"/>
              </p:ext>
            </p:extLst>
          </p:nvPr>
        </p:nvGraphicFramePr>
        <p:xfrm>
          <a:off x="1028700" y="3395663"/>
          <a:ext cx="3160713" cy="708025"/>
        </p:xfrm>
        <a:graphic>
          <a:graphicData uri="http://schemas.openxmlformats.org/presentationml/2006/ole">
            <mc:AlternateContent xmlns:mc="http://schemas.openxmlformats.org/markup-compatibility/2006">
              <mc:Choice xmlns:v="urn:schemas-microsoft-com:vml" Requires="v">
                <p:oleObj spid="_x0000_s8634" name="Equation" r:id="rId5" imgW="1739880" imgH="393480" progId="Equation.3">
                  <p:embed/>
                </p:oleObj>
              </mc:Choice>
              <mc:Fallback>
                <p:oleObj name="Equation" r:id="rId5" imgW="1739880" imgH="393480" progId="Equation.3">
                  <p:embed/>
                  <p:pic>
                    <p:nvPicPr>
                      <p:cNvPr id="0" name="Object 7"/>
                      <p:cNvPicPr>
                        <a:picLocks noChangeAspect="1" noChangeArrowheads="1"/>
                      </p:cNvPicPr>
                      <p:nvPr/>
                    </p:nvPicPr>
                    <p:blipFill>
                      <a:blip r:embed="rId6"/>
                      <a:srcRect/>
                      <a:stretch>
                        <a:fillRect/>
                      </a:stretch>
                    </p:blipFill>
                    <p:spPr bwMode="auto">
                      <a:xfrm>
                        <a:off x="1028700" y="3395663"/>
                        <a:ext cx="3160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76200" y="4038600"/>
            <a:ext cx="6516431"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3620183577"/>
              </p:ext>
            </p:extLst>
          </p:nvPr>
        </p:nvGraphicFramePr>
        <p:xfrm>
          <a:off x="906463" y="4467225"/>
          <a:ext cx="3656012" cy="754063"/>
        </p:xfrm>
        <a:graphic>
          <a:graphicData uri="http://schemas.openxmlformats.org/presentationml/2006/ole">
            <mc:AlternateContent xmlns:mc="http://schemas.openxmlformats.org/markup-compatibility/2006">
              <mc:Choice xmlns:v="urn:schemas-microsoft-com:vml" Requires="v">
                <p:oleObj spid="_x0000_s8635" name="Equation" r:id="rId7" imgW="2082600" imgH="431640" progId="Equation.3">
                  <p:embed/>
                </p:oleObj>
              </mc:Choice>
              <mc:Fallback>
                <p:oleObj name="Equation" r:id="rId7" imgW="2082600" imgH="431640" progId="Equation.3">
                  <p:embed/>
                  <p:pic>
                    <p:nvPicPr>
                      <p:cNvPr id="0" name="Object 9"/>
                      <p:cNvPicPr>
                        <a:picLocks noChangeAspect="1" noChangeArrowheads="1"/>
                      </p:cNvPicPr>
                      <p:nvPr/>
                    </p:nvPicPr>
                    <p:blipFill>
                      <a:blip r:embed="rId8"/>
                      <a:srcRect/>
                      <a:stretch>
                        <a:fillRect/>
                      </a:stretch>
                    </p:blipFill>
                    <p:spPr bwMode="auto">
                      <a:xfrm>
                        <a:off x="906463" y="4467225"/>
                        <a:ext cx="36560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33700025"/>
              </p:ext>
            </p:extLst>
          </p:nvPr>
        </p:nvGraphicFramePr>
        <p:xfrm>
          <a:off x="1516063" y="1071563"/>
          <a:ext cx="3395662" cy="687387"/>
        </p:xfrm>
        <a:graphic>
          <a:graphicData uri="http://schemas.openxmlformats.org/presentationml/2006/ole">
            <mc:AlternateContent xmlns:mc="http://schemas.openxmlformats.org/markup-compatibility/2006">
              <mc:Choice xmlns:v="urn:schemas-microsoft-com:vml" Requires="v">
                <p:oleObj spid="_x0000_s8636" name="Equation" r:id="rId9" imgW="1930320" imgH="393480" progId="Equation.3">
                  <p:embed/>
                </p:oleObj>
              </mc:Choice>
              <mc:Fallback>
                <p:oleObj name="Equation" r:id="rId9" imgW="1930320" imgH="393480" progId="Equation.3">
                  <p:embed/>
                  <p:pic>
                    <p:nvPicPr>
                      <p:cNvPr id="0" name="Object 9"/>
                      <p:cNvPicPr>
                        <a:picLocks noChangeAspect="1" noChangeArrowheads="1"/>
                      </p:cNvPicPr>
                      <p:nvPr/>
                    </p:nvPicPr>
                    <p:blipFill>
                      <a:blip r:embed="rId10"/>
                      <a:srcRect/>
                      <a:stretch>
                        <a:fillRect/>
                      </a:stretch>
                    </p:blipFill>
                    <p:spPr bwMode="auto">
                      <a:xfrm>
                        <a:off x="1516063" y="1071563"/>
                        <a:ext cx="3395662" cy="687387"/>
                      </a:xfrm>
                      <a:prstGeom prst="rect">
                        <a:avLst/>
                      </a:prstGeom>
                      <a:noFill/>
                      <a:ln>
                        <a:noFill/>
                      </a:ln>
                    </p:spPr>
                  </p:pic>
                </p:oleObj>
              </mc:Fallback>
            </mc:AlternateContent>
          </a:graphicData>
        </a:graphic>
      </p:graphicFrame>
      <p:sp>
        <p:nvSpPr>
          <p:cNvPr id="12" name="Rectangle 11"/>
          <p:cNvSpPr/>
          <p:nvPr/>
        </p:nvSpPr>
        <p:spPr>
          <a:xfrm>
            <a:off x="76200" y="6096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sp>
        <p:nvSpPr>
          <p:cNvPr id="13" name="Rectangle 12"/>
          <p:cNvSpPr/>
          <p:nvPr/>
        </p:nvSpPr>
        <p:spPr>
          <a:xfrm>
            <a:off x="76200" y="5177135"/>
            <a:ext cx="6753788" cy="461665"/>
          </a:xfrm>
          <a:prstGeom prst="rect">
            <a:avLst/>
          </a:prstGeom>
        </p:spPr>
        <p:txBody>
          <a:bodyPr wrap="square">
            <a:spAutoFit/>
          </a:bodyPr>
          <a:lstStyle/>
          <a:p>
            <a:r>
              <a:rPr lang="en-US" sz="2400" dirty="0" err="1" smtClean="0">
                <a:latin typeface="Times New Roman" pitchFamily="18" charset="0"/>
              </a:rPr>
              <a:t>Khoảng</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4" name="Object 13"/>
          <p:cNvGraphicFramePr>
            <a:graphicFrameLocks noChangeAspect="1"/>
          </p:cNvGraphicFramePr>
          <p:nvPr>
            <p:extLst>
              <p:ext uri="{D42A27DB-BD31-4B8C-83A1-F6EECF244321}">
                <p14:modId xmlns:p14="http://schemas.microsoft.com/office/powerpoint/2010/main" val="1948136247"/>
              </p:ext>
            </p:extLst>
          </p:nvPr>
        </p:nvGraphicFramePr>
        <p:xfrm>
          <a:off x="-73025" y="5762625"/>
          <a:ext cx="4878388" cy="754063"/>
        </p:xfrm>
        <a:graphic>
          <a:graphicData uri="http://schemas.openxmlformats.org/presentationml/2006/ole">
            <mc:AlternateContent xmlns:mc="http://schemas.openxmlformats.org/markup-compatibility/2006">
              <mc:Choice xmlns:v="urn:schemas-microsoft-com:vml" Requires="v">
                <p:oleObj spid="_x0000_s8637" name="Equation" r:id="rId11" imgW="2781000" imgH="431640" progId="Equation.3">
                  <p:embed/>
                </p:oleObj>
              </mc:Choice>
              <mc:Fallback>
                <p:oleObj name="Equation" r:id="rId11" imgW="2781000" imgH="431640" progId="Equation.3">
                  <p:embed/>
                  <p:pic>
                    <p:nvPicPr>
                      <p:cNvPr id="0" name="Object 9"/>
                      <p:cNvPicPr>
                        <a:picLocks noChangeAspect="1" noChangeArrowheads="1"/>
                      </p:cNvPicPr>
                      <p:nvPr/>
                    </p:nvPicPr>
                    <p:blipFill>
                      <a:blip r:embed="rId12"/>
                      <a:srcRect/>
                      <a:stretch>
                        <a:fillRect/>
                      </a:stretch>
                    </p:blipFill>
                    <p:spPr bwMode="auto">
                      <a:xfrm>
                        <a:off x="-73025" y="5762625"/>
                        <a:ext cx="48783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10200" y="4378522"/>
            <a:ext cx="3692651" cy="2479478"/>
          </a:xfrm>
          <a:prstGeom prst="rect">
            <a:avLst/>
          </a:prstGeom>
        </p:spPr>
      </p:pic>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8800" y="672662"/>
            <a:ext cx="3464051" cy="3219118"/>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a:off x="2209800" y="1295400"/>
            <a:ext cx="4495800" cy="1371600"/>
          </a:xfrm>
          <a:prstGeom prst="r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3657600" y="116402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57600" y="92491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57600" y="1686910"/>
            <a:ext cx="0" cy="98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57600" y="198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657600" y="19812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657600" y="990600"/>
            <a:ext cx="0" cy="173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668110" y="1087820"/>
            <a:ext cx="152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99640" y="12954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43400" y="2133600"/>
            <a:ext cx="381000" cy="381000"/>
          </a:xfrm>
          <a:prstGeom prst="rect">
            <a:avLst/>
          </a:prstGeom>
          <a:noFill/>
        </p:spPr>
        <p:txBody>
          <a:bodyPr wrap="square" rtlCol="0">
            <a:spAutoFit/>
          </a:bodyPr>
          <a:lstStyle/>
          <a:p>
            <a:r>
              <a:rPr lang="en-US" smtClean="0"/>
              <a:t>n</a:t>
            </a:r>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1064678492"/>
              </p:ext>
            </p:extLst>
          </p:nvPr>
        </p:nvGraphicFramePr>
        <p:xfrm>
          <a:off x="0" y="1876151"/>
          <a:ext cx="2130425" cy="754063"/>
        </p:xfrm>
        <a:graphic>
          <a:graphicData uri="http://schemas.openxmlformats.org/presentationml/2006/ole">
            <mc:AlternateContent xmlns:mc="http://schemas.openxmlformats.org/markup-compatibility/2006">
              <mc:Choice xmlns:v="urn:schemas-microsoft-com:vml" Requires="v">
                <p:oleObj spid="_x0000_s21573" name="Equation" r:id="rId3" imgW="1104840" imgH="393480" progId="Equation.3">
                  <p:embed/>
                </p:oleObj>
              </mc:Choice>
              <mc:Fallback>
                <p:oleObj name="Equation" r:id="rId3" imgW="1104840" imgH="393480" progId="Equation.3">
                  <p:embed/>
                  <p:pic>
                    <p:nvPicPr>
                      <p:cNvPr id="0" name="Object 9"/>
                      <p:cNvPicPr>
                        <a:picLocks noChangeAspect="1" noChangeArrowheads="1"/>
                      </p:cNvPicPr>
                      <p:nvPr/>
                    </p:nvPicPr>
                    <p:blipFill>
                      <a:blip r:embed="rId4"/>
                      <a:srcRect/>
                      <a:stretch>
                        <a:fillRect/>
                      </a:stretch>
                    </p:blipFill>
                    <p:spPr bwMode="auto">
                      <a:xfrm>
                        <a:off x="0" y="1876151"/>
                        <a:ext cx="21304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3657600"/>
            <a:ext cx="3733800" cy="2948854"/>
          </a:xfrm>
          <a:prstGeom prst="rect">
            <a:avLst/>
          </a:prstGeom>
        </p:spPr>
      </p:pic>
      <p:cxnSp>
        <p:nvCxnSpPr>
          <p:cNvPr id="31" name="Straight Connector 30"/>
          <p:cNvCxnSpPr/>
          <p:nvPr/>
        </p:nvCxnSpPr>
        <p:spPr>
          <a:xfrm flipV="1">
            <a:off x="6019800" y="41148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48400" y="3962400"/>
            <a:ext cx="1066800" cy="369332"/>
          </a:xfrm>
          <a:prstGeom prst="rect">
            <a:avLst/>
          </a:prstGeom>
          <a:noFill/>
        </p:spPr>
        <p:txBody>
          <a:bodyPr wrap="square" rtlCol="0">
            <a:spAutoFit/>
          </a:bodyPr>
          <a:lstStyle/>
          <a:p>
            <a:r>
              <a:rPr lang="en-US" smtClean="0"/>
              <a:t>n</a:t>
            </a:r>
            <a:r>
              <a:rPr lang="en-US" baseline="-25000" smtClean="0"/>
              <a:t>1</a:t>
            </a:r>
            <a:r>
              <a:rPr lang="en-US" smtClean="0"/>
              <a:t> = 1,2</a:t>
            </a:r>
            <a:endParaRPr lang="en-US"/>
          </a:p>
        </p:txBody>
      </p:sp>
      <p:cxnSp>
        <p:nvCxnSpPr>
          <p:cNvPr id="35" name="Straight Connector 34"/>
          <p:cNvCxnSpPr/>
          <p:nvPr/>
        </p:nvCxnSpPr>
        <p:spPr>
          <a:xfrm>
            <a:off x="6019800" y="62484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13634" y="6063734"/>
            <a:ext cx="1066800" cy="369332"/>
          </a:xfrm>
          <a:prstGeom prst="rect">
            <a:avLst/>
          </a:prstGeom>
          <a:noFill/>
        </p:spPr>
        <p:txBody>
          <a:bodyPr wrap="square" rtlCol="0">
            <a:spAutoFit/>
          </a:bodyPr>
          <a:lstStyle/>
          <a:p>
            <a:r>
              <a:rPr lang="en-US" smtClean="0"/>
              <a:t>n</a:t>
            </a:r>
            <a:r>
              <a:rPr lang="en-US" baseline="-25000" smtClean="0"/>
              <a:t>2</a:t>
            </a:r>
            <a:r>
              <a:rPr lang="en-US" smtClean="0"/>
              <a:t> = 1,5</a:t>
            </a:r>
            <a:endParaRPr lang="en-US"/>
          </a:p>
        </p:txBody>
      </p:sp>
      <p:sp>
        <p:nvSpPr>
          <p:cNvPr id="37" name="TextBox 36"/>
          <p:cNvSpPr txBox="1"/>
          <p:nvPr/>
        </p:nvSpPr>
        <p:spPr>
          <a:xfrm>
            <a:off x="5600700" y="5334000"/>
            <a:ext cx="1066800" cy="369332"/>
          </a:xfrm>
          <a:prstGeom prst="rect">
            <a:avLst/>
          </a:prstGeom>
          <a:noFill/>
        </p:spPr>
        <p:txBody>
          <a:bodyPr wrap="square" rtlCol="0">
            <a:spAutoFit/>
          </a:bodyPr>
          <a:lstStyle/>
          <a:p>
            <a:r>
              <a:rPr lang="en-US"/>
              <a:t>n</a:t>
            </a:r>
            <a:r>
              <a:rPr lang="en-US" smtClean="0"/>
              <a:t> = 1,3</a:t>
            </a:r>
            <a:endParaRPr lang="en-US"/>
          </a:p>
        </p:txBody>
      </p:sp>
      <p:graphicFrame>
        <p:nvGraphicFramePr>
          <p:cNvPr id="38" name="Object 37"/>
          <p:cNvGraphicFramePr>
            <a:graphicFrameLocks noChangeAspect="1"/>
          </p:cNvGraphicFramePr>
          <p:nvPr>
            <p:extLst>
              <p:ext uri="{D42A27DB-BD31-4B8C-83A1-F6EECF244321}">
                <p14:modId xmlns:p14="http://schemas.microsoft.com/office/powerpoint/2010/main" val="1014567825"/>
              </p:ext>
            </p:extLst>
          </p:nvPr>
        </p:nvGraphicFramePr>
        <p:xfrm>
          <a:off x="228600" y="5141634"/>
          <a:ext cx="2620963" cy="754063"/>
        </p:xfrm>
        <a:graphic>
          <a:graphicData uri="http://schemas.openxmlformats.org/presentationml/2006/ole">
            <mc:AlternateContent xmlns:mc="http://schemas.openxmlformats.org/markup-compatibility/2006">
              <mc:Choice xmlns:v="urn:schemas-microsoft-com:vml" Requires="v">
                <p:oleObj spid="_x0000_s21574" name="Equation" r:id="rId6" imgW="1358640" imgH="393480" progId="Equation.3">
                  <p:embed/>
                </p:oleObj>
              </mc:Choice>
              <mc:Fallback>
                <p:oleObj name="Equation" r:id="rId6" imgW="1358640" imgH="393480" progId="Equation.3">
                  <p:embed/>
                  <p:pic>
                    <p:nvPicPr>
                      <p:cNvPr id="0" name="Object 27"/>
                      <p:cNvPicPr>
                        <a:picLocks noChangeAspect="1" noChangeArrowheads="1"/>
                      </p:cNvPicPr>
                      <p:nvPr/>
                    </p:nvPicPr>
                    <p:blipFill>
                      <a:blip r:embed="rId7"/>
                      <a:srcRect/>
                      <a:stretch>
                        <a:fillRect/>
                      </a:stretch>
                    </p:blipFill>
                    <p:spPr bwMode="auto">
                      <a:xfrm>
                        <a:off x="228600" y="5141634"/>
                        <a:ext cx="26209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143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down)">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TextBox 1"/>
          <p:cNvSpPr txBox="1"/>
          <p:nvPr/>
        </p:nvSpPr>
        <p:spPr>
          <a:xfrm>
            <a:off x="76200" y="609600"/>
            <a:ext cx="89154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I. </a:t>
            </a:r>
            <a:r>
              <a:rPr lang="en-US" sz="2400" b="1" dirty="0" err="1" smtClean="0">
                <a:solidFill>
                  <a:srgbClr val="FF0000"/>
                </a:solidFill>
                <a:latin typeface="Times New Roman" pitchFamily="18" charset="0"/>
                <a:cs typeface="Times New Roman" pitchFamily="18" charset="0"/>
              </a:rPr>
              <a:t>Cơ</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sở</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của</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quang</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học</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tia</a:t>
            </a:r>
            <a:endParaRPr lang="en-US" sz="2400" b="1" dirty="0">
              <a:solidFill>
                <a:srgbClr val="FF0000"/>
              </a:solidFill>
              <a:latin typeface="Times New Roman" pitchFamily="18" charset="0"/>
              <a:cs typeface="Times New Roman" pitchFamily="18" charset="0"/>
            </a:endParaRPr>
          </a:p>
        </p:txBody>
      </p:sp>
      <p:sp>
        <p:nvSpPr>
          <p:cNvPr id="6" name="Rectangle 5"/>
          <p:cNvSpPr/>
          <p:nvPr/>
        </p:nvSpPr>
        <p:spPr>
          <a:xfrm>
            <a:off x="152400" y="1066800"/>
            <a:ext cx="8686800" cy="830997"/>
          </a:xfrm>
          <a:prstGeom prst="rect">
            <a:avLst/>
          </a:prstGeom>
        </p:spPr>
        <p:txBody>
          <a:bodyPr wrap="square">
            <a:spAutoFit/>
          </a:bodyPr>
          <a:lstStyle/>
          <a:p>
            <a:r>
              <a:rPr lang="en-US" sz="2400" b="1" i="1" dirty="0" smtClean="0">
                <a:latin typeface="Times New Roman" pitchFamily="18" charset="0"/>
              </a:rPr>
              <a:t>1.Định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truyền</a:t>
            </a:r>
            <a:r>
              <a:rPr lang="en-US" sz="2400" b="1" i="1" dirty="0" smtClean="0">
                <a:latin typeface="Times New Roman" pitchFamily="18" charset="0"/>
              </a:rPr>
              <a:t> </a:t>
            </a:r>
            <a:r>
              <a:rPr lang="en-US" sz="2400" b="1" i="1" dirty="0" err="1" smtClean="0">
                <a:latin typeface="Times New Roman" pitchFamily="18" charset="0"/>
              </a:rPr>
              <a:t>thẳng</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suốt</a:t>
            </a:r>
            <a:r>
              <a:rPr lang="en-US" sz="2400" dirty="0" smtClean="0">
                <a:latin typeface="Times New Roman" pitchFamily="18" charset="0"/>
              </a:rPr>
              <a:t>, </a:t>
            </a:r>
            <a:r>
              <a:rPr lang="en-US" sz="2400" dirty="0" err="1" smtClean="0">
                <a:latin typeface="Times New Roman" pitchFamily="18" charset="0"/>
              </a:rPr>
              <a:t>đồng</a:t>
            </a:r>
            <a:r>
              <a:rPr lang="en-US" sz="2400" dirty="0" smtClean="0">
                <a:latin typeface="Times New Roman" pitchFamily="18" charset="0"/>
              </a:rPr>
              <a:t> </a:t>
            </a:r>
            <a:r>
              <a:rPr lang="en-US" sz="2400" dirty="0" err="1" smtClean="0">
                <a:latin typeface="Times New Roman" pitchFamily="18" charset="0"/>
              </a:rPr>
              <a:t>tính</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đẳng</a:t>
            </a:r>
            <a:r>
              <a:rPr lang="en-US" sz="2400" dirty="0" smtClean="0">
                <a:latin typeface="Times New Roman" pitchFamily="18" charset="0"/>
              </a:rPr>
              <a:t> </a:t>
            </a:r>
            <a:r>
              <a:rPr lang="en-US" sz="2400" dirty="0" err="1" smtClean="0">
                <a:latin typeface="Times New Roman" pitchFamily="18" charset="0"/>
              </a:rPr>
              <a:t>hướng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đường</a:t>
            </a:r>
            <a:r>
              <a:rPr lang="en-US" sz="2400" dirty="0" smtClean="0">
                <a:latin typeface="Times New Roman" pitchFamily="18" charset="0"/>
              </a:rPr>
              <a:t> </a:t>
            </a:r>
            <a:r>
              <a:rPr lang="en-US" sz="2400" dirty="0" err="1" smtClean="0">
                <a:latin typeface="Times New Roman" pitchFamily="18" charset="0"/>
              </a:rPr>
              <a:t>thẳng</a:t>
            </a:r>
            <a:endParaRPr lang="en-US" sz="2400" dirty="0"/>
          </a:p>
        </p:txBody>
      </p:sp>
      <p:sp>
        <p:nvSpPr>
          <p:cNvPr id="7" name="Rectangle 6"/>
          <p:cNvSpPr/>
          <p:nvPr/>
        </p:nvSpPr>
        <p:spPr>
          <a:xfrm>
            <a:off x="128954" y="1905000"/>
            <a:ext cx="5818265" cy="461665"/>
          </a:xfrm>
          <a:prstGeom prst="rect">
            <a:avLst/>
          </a:prstGeom>
        </p:spPr>
        <p:txBody>
          <a:bodyPr wrap="square">
            <a:spAutoFit/>
          </a:bodyPr>
          <a:lstStyle/>
          <a:p>
            <a:pPr marL="812800" indent="-812800"/>
            <a:r>
              <a:rPr lang="en-US" sz="2400" b="1" i="1" dirty="0" smtClean="0">
                <a:latin typeface="Times New Roman" pitchFamily="18" charset="0"/>
              </a:rPr>
              <a:t>2.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phản</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r>
              <a:rPr lang="en-US" sz="2400" i="1" dirty="0" smtClean="0">
                <a:latin typeface="Times New Roman" pitchFamily="18" charset="0"/>
              </a:rPr>
              <a:t>i = i’</a:t>
            </a:r>
          </a:p>
        </p:txBody>
      </p:sp>
      <p:sp>
        <p:nvSpPr>
          <p:cNvPr id="23" name="Rectangle 22"/>
          <p:cNvSpPr/>
          <p:nvPr/>
        </p:nvSpPr>
        <p:spPr>
          <a:xfrm>
            <a:off x="76200" y="2438400"/>
            <a:ext cx="5818265" cy="461665"/>
          </a:xfrm>
          <a:prstGeom prst="rect">
            <a:avLst/>
          </a:prstGeom>
        </p:spPr>
        <p:txBody>
          <a:bodyPr wrap="square">
            <a:spAutoFit/>
          </a:bodyPr>
          <a:lstStyle/>
          <a:p>
            <a:pPr marL="812800" indent="-812800"/>
            <a:r>
              <a:rPr lang="en-US" sz="2400" b="1" i="1" dirty="0">
                <a:latin typeface="Times New Roman" pitchFamily="18" charset="0"/>
              </a:rPr>
              <a:t>3</a:t>
            </a:r>
            <a:r>
              <a:rPr lang="en-US" sz="2400" b="1" i="1" dirty="0" smtClean="0">
                <a:latin typeface="Times New Roman" pitchFamily="18" charset="0"/>
              </a:rPr>
              <a:t>.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khúc</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p>
        </p:txBody>
      </p:sp>
      <p:sp>
        <p:nvSpPr>
          <p:cNvPr id="24" name="Rectangle 23"/>
          <p:cNvSpPr/>
          <p:nvPr/>
        </p:nvSpPr>
        <p:spPr>
          <a:xfrm>
            <a:off x="1981200" y="2895600"/>
            <a:ext cx="2095445" cy="461665"/>
          </a:xfrm>
          <a:prstGeom prst="rect">
            <a:avLst/>
          </a:prstGeom>
        </p:spPr>
        <p:txBody>
          <a:bodyPr wrap="none">
            <a:spAutoFit/>
          </a:bodyPr>
          <a:lstStyle/>
          <a:p>
            <a:pPr marL="812800" indent="-812800"/>
            <a:r>
              <a:rPr lang="en-US" sz="2400" i="1" dirty="0" err="1">
                <a:latin typeface="Times New Roman" pitchFamily="18" charset="0"/>
              </a:rPr>
              <a:t>n</a:t>
            </a:r>
            <a:r>
              <a:rPr lang="en-US" sz="2400" i="1" baseline="-25000" dirty="0" err="1" smtClean="0">
                <a:latin typeface="Times New Roman" pitchFamily="18" charset="0"/>
              </a:rPr>
              <a:t>t</a:t>
            </a:r>
            <a:r>
              <a:rPr lang="en-US" sz="2400" i="1" dirty="0" err="1" smtClean="0">
                <a:latin typeface="Times New Roman" pitchFamily="18" charset="0"/>
              </a:rPr>
              <a:t>sini</a:t>
            </a:r>
            <a:r>
              <a:rPr lang="en-US" sz="2400" i="1" dirty="0" smtClean="0">
                <a:latin typeface="Times New Roman" pitchFamily="18" charset="0"/>
              </a:rPr>
              <a:t> = </a:t>
            </a:r>
            <a:r>
              <a:rPr lang="en-US" sz="2400" i="1" dirty="0" err="1" smtClean="0">
                <a:latin typeface="Times New Roman" pitchFamily="18" charset="0"/>
              </a:rPr>
              <a:t>n</a:t>
            </a:r>
            <a:r>
              <a:rPr lang="en-US" sz="2400" i="1" baseline="-25000" dirty="0" err="1" smtClean="0">
                <a:latin typeface="Times New Roman" pitchFamily="18" charset="0"/>
              </a:rPr>
              <a:t>kx</a:t>
            </a:r>
            <a:r>
              <a:rPr lang="en-US" sz="2400" i="1" dirty="0" smtClean="0">
                <a:latin typeface="Times New Roman" pitchFamily="18" charset="0"/>
              </a:rPr>
              <a:t> </a:t>
            </a:r>
            <a:r>
              <a:rPr lang="en-US" sz="2400" i="1" dirty="0" err="1" smtClean="0">
                <a:latin typeface="Times New Roman" pitchFamily="18" charset="0"/>
              </a:rPr>
              <a:t>sinr</a:t>
            </a:r>
            <a:endParaRPr lang="en-US" sz="2400" i="1" dirty="0" smtClean="0">
              <a:latin typeface="Times New Roman" pitchFamily="18" charset="0"/>
            </a:endParaRPr>
          </a:p>
        </p:txBody>
      </p:sp>
      <p:sp>
        <p:nvSpPr>
          <p:cNvPr id="25" name="Rectangle 24"/>
          <p:cNvSpPr/>
          <p:nvPr/>
        </p:nvSpPr>
        <p:spPr>
          <a:xfrm>
            <a:off x="304800" y="3352800"/>
            <a:ext cx="3905236" cy="461665"/>
          </a:xfrm>
          <a:prstGeom prst="rect">
            <a:avLst/>
          </a:prstGeom>
        </p:spPr>
        <p:txBody>
          <a:bodyPr wrap="none">
            <a:spAutoFit/>
          </a:bodyPr>
          <a:lstStyle/>
          <a:p>
            <a:pPr marL="812800" indent="-812800"/>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tượng</a:t>
            </a:r>
            <a:r>
              <a:rPr lang="en-US" sz="2400" dirty="0" smtClean="0">
                <a:latin typeface="Times New Roman" pitchFamily="18" charset="0"/>
              </a:rPr>
              <a:t> </a:t>
            </a:r>
            <a:r>
              <a:rPr lang="en-US" sz="2400" dirty="0" err="1" smtClean="0">
                <a:latin typeface="Times New Roman" pitchFamily="18" charset="0"/>
              </a:rPr>
              <a:t>phản</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phần</a:t>
            </a:r>
            <a:endParaRPr lang="en-US" sz="2400" dirty="0" smtClean="0">
              <a:latin typeface="Times New Roman" pitchFamily="18" charset="0"/>
            </a:endParaRPr>
          </a:p>
        </p:txBody>
      </p:sp>
      <p:sp>
        <p:nvSpPr>
          <p:cNvPr id="26" name="Rectangle 25"/>
          <p:cNvSpPr/>
          <p:nvPr/>
        </p:nvSpPr>
        <p:spPr>
          <a:xfrm>
            <a:off x="1524000" y="3810000"/>
            <a:ext cx="2836033" cy="461665"/>
          </a:xfrm>
          <a:prstGeom prst="rect">
            <a:avLst/>
          </a:prstGeom>
        </p:spPr>
        <p:txBody>
          <a:bodyPr wrap="none">
            <a:spAutoFit/>
          </a:bodyPr>
          <a:lstStyle/>
          <a:p>
            <a:pPr marL="812800" indent="-812800"/>
            <a:r>
              <a:rPr lang="en-US" sz="2400" i="1" dirty="0" err="1" smtClean="0">
                <a:latin typeface="Times New Roman" pitchFamily="18" charset="0"/>
              </a:rPr>
              <a:t>n</a:t>
            </a:r>
            <a:r>
              <a:rPr lang="en-US" sz="2400" i="1" baseline="-25000" dirty="0" err="1">
                <a:latin typeface="Times New Roman" pitchFamily="18" charset="0"/>
              </a:rPr>
              <a:t>t</a:t>
            </a:r>
            <a:r>
              <a:rPr lang="en-US" sz="2400" i="1" dirty="0" smtClean="0">
                <a:latin typeface="Times New Roman" pitchFamily="18" charset="0"/>
              </a:rPr>
              <a:t>&gt; </a:t>
            </a:r>
            <a:r>
              <a:rPr lang="en-US" sz="2400" i="1" dirty="0" err="1" smtClean="0">
                <a:latin typeface="Times New Roman" pitchFamily="18" charset="0"/>
              </a:rPr>
              <a:t>n</a:t>
            </a:r>
            <a:r>
              <a:rPr lang="en-US" sz="2400" i="1" baseline="-25000" dirty="0" err="1" smtClean="0">
                <a:latin typeface="Times New Roman" pitchFamily="18" charset="0"/>
              </a:rPr>
              <a:t>kx</a:t>
            </a:r>
            <a:r>
              <a:rPr lang="en-US" sz="2400" i="1" dirty="0" smtClean="0">
                <a:latin typeface="Times New Roman" pitchFamily="18" charset="0"/>
              </a:rPr>
              <a:t>, </a:t>
            </a:r>
            <a:r>
              <a:rPr lang="en-US" sz="2400" i="1" dirty="0" err="1" smtClean="0">
                <a:latin typeface="Times New Roman" pitchFamily="18" charset="0"/>
              </a:rPr>
              <a:t>sini</a:t>
            </a:r>
            <a:r>
              <a:rPr lang="en-US" sz="2400" i="1" baseline="-25000" dirty="0" err="1" smtClean="0">
                <a:latin typeface="Times New Roman" pitchFamily="18" charset="0"/>
              </a:rPr>
              <a:t>gh</a:t>
            </a:r>
            <a:r>
              <a:rPr lang="en-US" sz="2400" i="1" dirty="0" smtClean="0">
                <a:latin typeface="Times New Roman" pitchFamily="18" charset="0"/>
              </a:rPr>
              <a:t> = </a:t>
            </a:r>
            <a:r>
              <a:rPr lang="en-US" sz="2400" i="1" dirty="0" err="1" smtClean="0">
                <a:latin typeface="Times New Roman" pitchFamily="18" charset="0"/>
              </a:rPr>
              <a:t>n</a:t>
            </a:r>
            <a:r>
              <a:rPr lang="en-US" sz="2400" i="1" baseline="-25000" dirty="0" err="1" smtClean="0">
                <a:latin typeface="Times New Roman" pitchFamily="18" charset="0"/>
              </a:rPr>
              <a:t>kx</a:t>
            </a:r>
            <a:r>
              <a:rPr lang="en-US" sz="2400" i="1" dirty="0" smtClean="0">
                <a:latin typeface="Times New Roman" pitchFamily="18" charset="0"/>
              </a:rPr>
              <a:t>/</a:t>
            </a:r>
            <a:r>
              <a:rPr lang="en-US" sz="2400" i="1" dirty="0" err="1" smtClean="0">
                <a:latin typeface="Times New Roman" pitchFamily="18" charset="0"/>
              </a:rPr>
              <a:t>n</a:t>
            </a:r>
            <a:r>
              <a:rPr lang="en-US" sz="2400" i="1" baseline="-25000" dirty="0" err="1">
                <a:latin typeface="Times New Roman" pitchFamily="18" charset="0"/>
              </a:rPr>
              <a:t>t</a:t>
            </a:r>
            <a:endParaRPr lang="en-US" sz="2400" i="1" baseline="-25000" dirty="0" smtClean="0">
              <a:latin typeface="Times New Roman" pitchFamily="18" charset="0"/>
            </a:endParaRPr>
          </a:p>
        </p:txBody>
      </p:sp>
      <p:sp>
        <p:nvSpPr>
          <p:cNvPr id="27" name="Rectangle 26"/>
          <p:cNvSpPr/>
          <p:nvPr/>
        </p:nvSpPr>
        <p:spPr>
          <a:xfrm>
            <a:off x="333569" y="4345633"/>
            <a:ext cx="4543231" cy="461665"/>
          </a:xfrm>
          <a:prstGeom prst="rect">
            <a:avLst/>
          </a:prstGeom>
        </p:spPr>
        <p:txBody>
          <a:bodyPr wrap="none">
            <a:spAutoFit/>
          </a:bodyPr>
          <a:lstStyle/>
          <a:p>
            <a:pPr marL="812800" indent="-812800"/>
            <a:r>
              <a:rPr lang="en-US" sz="2400" dirty="0" err="1" smtClean="0">
                <a:latin typeface="Times New Roman" pitchFamily="18" charset="0"/>
              </a:rPr>
              <a:t>Chiết</a:t>
            </a:r>
            <a:r>
              <a:rPr lang="en-US" sz="2400" dirty="0" smtClean="0">
                <a:latin typeface="Times New Roman" pitchFamily="18" charset="0"/>
              </a:rPr>
              <a:t> </a:t>
            </a:r>
            <a:r>
              <a:rPr lang="en-US" sz="2400" dirty="0" err="1" smtClean="0">
                <a:latin typeface="Times New Roman" pitchFamily="18" charset="0"/>
              </a:rPr>
              <a:t>suất</a:t>
            </a:r>
            <a:r>
              <a:rPr lang="en-US" sz="2400" dirty="0" smtClean="0">
                <a:latin typeface="Times New Roman" pitchFamily="18" charset="0"/>
              </a:rPr>
              <a:t> </a:t>
            </a:r>
            <a:r>
              <a:rPr lang="en-US" sz="2400" dirty="0" err="1" smtClean="0">
                <a:latin typeface="Times New Roman" pitchFamily="18" charset="0"/>
              </a:rPr>
              <a:t>tuyệt</a:t>
            </a:r>
            <a:r>
              <a:rPr lang="en-US" sz="2400" dirty="0" smtClean="0">
                <a:latin typeface="Times New Roman" pitchFamily="18" charset="0"/>
              </a:rPr>
              <a:t> </a:t>
            </a:r>
            <a:r>
              <a:rPr lang="en-US" sz="2400" dirty="0" err="1" smtClean="0">
                <a:latin typeface="Times New Roman" pitchFamily="18" charset="0"/>
              </a:rPr>
              <a:t>đối</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endParaRPr lang="en-US" sz="2400" dirty="0" smtClean="0">
              <a:latin typeface="Times New Roman" pitchFamily="18" charset="0"/>
            </a:endParaRPr>
          </a:p>
        </p:txBody>
      </p:sp>
      <p:sp>
        <p:nvSpPr>
          <p:cNvPr id="28" name="Rectangle 27"/>
          <p:cNvSpPr/>
          <p:nvPr/>
        </p:nvSpPr>
        <p:spPr>
          <a:xfrm>
            <a:off x="2034395" y="4920734"/>
            <a:ext cx="1040670" cy="461665"/>
          </a:xfrm>
          <a:prstGeom prst="rect">
            <a:avLst/>
          </a:prstGeom>
        </p:spPr>
        <p:txBody>
          <a:bodyPr wrap="none">
            <a:spAutoFit/>
          </a:bodyPr>
          <a:lstStyle/>
          <a:p>
            <a:pPr marL="812800" indent="-812800"/>
            <a:r>
              <a:rPr lang="en-US" sz="2400" i="1" dirty="0" smtClean="0">
                <a:latin typeface="Times New Roman" pitchFamily="18" charset="0"/>
              </a:rPr>
              <a:t>n</a:t>
            </a:r>
            <a:r>
              <a:rPr lang="en-US" sz="2400" dirty="0" smtClean="0">
                <a:latin typeface="Times New Roman" pitchFamily="18" charset="0"/>
              </a:rPr>
              <a:t> = </a:t>
            </a:r>
            <a:r>
              <a:rPr lang="en-US" sz="2400" i="1" dirty="0" smtClean="0">
                <a:latin typeface="Times New Roman" pitchFamily="18" charset="0"/>
              </a:rPr>
              <a:t>c/v</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059" y="2610237"/>
            <a:ext cx="4185151" cy="2647563"/>
          </a:xfrm>
          <a:prstGeom prst="rect">
            <a:avLst/>
          </a:prstGeom>
        </p:spPr>
      </p:pic>
    </p:spTree>
    <p:extLst>
      <p:ext uri="{BB962C8B-B14F-4D97-AF65-F5344CB8AC3E}">
        <p14:creationId xmlns:p14="http://schemas.microsoft.com/office/powerpoint/2010/main" val="420717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09600"/>
            <a:ext cx="5440930" cy="461665"/>
          </a:xfrm>
          <a:prstGeom prst="rect">
            <a:avLst/>
          </a:prstGeom>
        </p:spPr>
        <p:txBody>
          <a:bodyPr wrap="square">
            <a:spAutoFit/>
          </a:bodyPr>
          <a:lstStyle/>
          <a:p>
            <a:r>
              <a:rPr lang="en-US" sz="2400" b="1" dirty="0" smtClean="0">
                <a:solidFill>
                  <a:schemeClr val="hlink"/>
                </a:solidFill>
                <a:latin typeface="Times New Roman" pitchFamily="18" charset="0"/>
              </a:rPr>
              <a:t>2. </a:t>
            </a:r>
            <a:r>
              <a:rPr lang="en-US" sz="2400" b="1" dirty="0" err="1" smtClean="0">
                <a:solidFill>
                  <a:schemeClr val="hlink"/>
                </a:solidFill>
                <a:latin typeface="Times New Roman" pitchFamily="18" charset="0"/>
              </a:rPr>
              <a:t>Vân</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Newton</a:t>
            </a:r>
            <a:endParaRPr lang="en-US" sz="2400" dirty="0"/>
          </a:p>
        </p:txBody>
      </p:sp>
      <p:sp>
        <p:nvSpPr>
          <p:cNvPr id="3" name="Rectangle 2"/>
          <p:cNvSpPr/>
          <p:nvPr/>
        </p:nvSpPr>
        <p:spPr>
          <a:xfrm>
            <a:off x="76200" y="990600"/>
            <a:ext cx="8763000" cy="461665"/>
          </a:xfrm>
          <a:prstGeom prst="rect">
            <a:avLst/>
          </a:prstGeom>
        </p:spPr>
        <p:txBody>
          <a:bodyPr wrap="square">
            <a:spAutoFit/>
          </a:bodyPr>
          <a:lstStyle/>
          <a:p>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thấu</a:t>
            </a:r>
            <a:r>
              <a:rPr lang="en-US" sz="2400" dirty="0">
                <a:latin typeface="Times New Roman" pitchFamily="18" charset="0"/>
              </a:rPr>
              <a:t> </a:t>
            </a:r>
            <a:r>
              <a:rPr lang="en-US" sz="2400" dirty="0" err="1">
                <a:latin typeface="Times New Roman" pitchFamily="18" charset="0"/>
              </a:rPr>
              <a:t>kính</a:t>
            </a:r>
            <a:r>
              <a:rPr lang="en-US" sz="2400" dirty="0">
                <a:latin typeface="Times New Roman" pitchFamily="18" charset="0"/>
              </a:rPr>
              <a:t> </a:t>
            </a:r>
            <a:r>
              <a:rPr lang="en-US" sz="2400" dirty="0" err="1">
                <a:latin typeface="Times New Roman" pitchFamily="18" charset="0"/>
              </a:rPr>
              <a:t>phẳng</a:t>
            </a:r>
            <a:r>
              <a:rPr lang="en-US" sz="2400" dirty="0">
                <a:latin typeface="Times New Roman" pitchFamily="18" charset="0"/>
              </a:rPr>
              <a:t> – </a:t>
            </a:r>
            <a:r>
              <a:rPr lang="en-US" sz="2400" dirty="0" err="1">
                <a:latin typeface="Times New Roman" pitchFamily="18" charset="0"/>
              </a:rPr>
              <a:t>lồi</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smtClean="0">
                <a:latin typeface="Times New Roman" pitchFamily="18" charset="0"/>
              </a:rPr>
              <a:t>xúc</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tấm</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phẳng</a:t>
            </a:r>
            <a:endParaRPr lang="en-US" sz="2400" dirty="0">
              <a:latin typeface="Times New Roman" pitchFamily="18" charset="0"/>
            </a:endParaRPr>
          </a:p>
        </p:txBody>
      </p:sp>
      <p:sp>
        <p:nvSpPr>
          <p:cNvPr id="13" name="Rectangle 12"/>
          <p:cNvSpPr/>
          <p:nvPr/>
        </p:nvSpPr>
        <p:spPr>
          <a:xfrm>
            <a:off x="76202" y="1452265"/>
            <a:ext cx="5440930" cy="2308324"/>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lớp</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quan</a:t>
            </a:r>
            <a:r>
              <a:rPr lang="en-US" sz="2400" dirty="0" smtClean="0">
                <a:latin typeface="Times New Roman" pitchFamily="18" charset="0"/>
              </a:rPr>
              <a:t> </a:t>
            </a:r>
            <a:r>
              <a:rPr lang="en-US" sz="2400" dirty="0" err="1" smtClean="0">
                <a:latin typeface="Times New Roman" pitchFamily="18" charset="0"/>
              </a:rPr>
              <a:t>sát</a:t>
            </a:r>
            <a:r>
              <a:rPr lang="en-US" sz="2400" dirty="0" smtClean="0">
                <a:latin typeface="Times New Roman" pitchFamily="18" charset="0"/>
              </a:rPr>
              <a:t> </a:t>
            </a:r>
            <a:r>
              <a:rPr lang="en-US" sz="2400" dirty="0" err="1" smtClean="0">
                <a:latin typeface="Times New Roman" pitchFamily="18" charset="0"/>
              </a:rPr>
              <a:t>thấy</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do </a:t>
            </a:r>
            <a:r>
              <a:rPr lang="en-US" sz="2400" dirty="0" err="1" smtClean="0">
                <a:latin typeface="Times New Roman" pitchFamily="18" charset="0"/>
              </a:rPr>
              <a:t>các</a:t>
            </a:r>
            <a:r>
              <a:rPr lang="en-US" sz="2400" dirty="0" smtClean="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ở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mỏng</a:t>
            </a:r>
            <a:r>
              <a:rPr lang="en-US" sz="2400" dirty="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a:t>
            </a:r>
          </a:p>
        </p:txBody>
      </p:sp>
      <p:sp>
        <p:nvSpPr>
          <p:cNvPr id="14" name="Rectangle 13"/>
          <p:cNvSpPr/>
          <p:nvPr/>
        </p:nvSpPr>
        <p:spPr>
          <a:xfrm>
            <a:off x="76202" y="3805535"/>
            <a:ext cx="3350597"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a:t>
            </a:r>
          </a:p>
        </p:txBody>
      </p:sp>
      <p:graphicFrame>
        <p:nvGraphicFramePr>
          <p:cNvPr id="15" name="Object 14"/>
          <p:cNvGraphicFramePr>
            <a:graphicFrameLocks noChangeAspect="1"/>
          </p:cNvGraphicFramePr>
          <p:nvPr>
            <p:extLst>
              <p:ext uri="{D42A27DB-BD31-4B8C-83A1-F6EECF244321}">
                <p14:modId xmlns:p14="http://schemas.microsoft.com/office/powerpoint/2010/main" val="1975576272"/>
              </p:ext>
            </p:extLst>
          </p:nvPr>
        </p:nvGraphicFramePr>
        <p:xfrm>
          <a:off x="3244850" y="3683000"/>
          <a:ext cx="2301875" cy="754063"/>
        </p:xfrm>
        <a:graphic>
          <a:graphicData uri="http://schemas.openxmlformats.org/presentationml/2006/ole">
            <mc:AlternateContent xmlns:mc="http://schemas.openxmlformats.org/markup-compatibility/2006">
              <mc:Choice xmlns:v="urn:schemas-microsoft-com:vml" Requires="v">
                <p:oleObj spid="_x0000_s9473" name="Equation" r:id="rId3" imgW="1193760" imgH="393480" progId="Equation.3">
                  <p:embed/>
                </p:oleObj>
              </mc:Choice>
              <mc:Fallback>
                <p:oleObj name="Equation" r:id="rId3" imgW="1193760" imgH="393480" progId="Equation.3">
                  <p:embed/>
                  <p:pic>
                    <p:nvPicPr>
                      <p:cNvPr id="0" name="Object 9"/>
                      <p:cNvPicPr>
                        <a:picLocks noChangeAspect="1" noChangeArrowheads="1"/>
                      </p:cNvPicPr>
                      <p:nvPr/>
                    </p:nvPicPr>
                    <p:blipFill>
                      <a:blip r:embed="rId4"/>
                      <a:srcRect/>
                      <a:stretch>
                        <a:fillRect/>
                      </a:stretch>
                    </p:blipFill>
                    <p:spPr bwMode="auto">
                      <a:xfrm>
                        <a:off x="3244850" y="3683000"/>
                        <a:ext cx="23018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76200" y="4415135"/>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4236942737"/>
              </p:ext>
            </p:extLst>
          </p:nvPr>
        </p:nvGraphicFramePr>
        <p:xfrm>
          <a:off x="879475" y="4951413"/>
          <a:ext cx="3397250" cy="687387"/>
        </p:xfrm>
        <a:graphic>
          <a:graphicData uri="http://schemas.openxmlformats.org/presentationml/2006/ole">
            <mc:AlternateContent xmlns:mc="http://schemas.openxmlformats.org/markup-compatibility/2006">
              <mc:Choice xmlns:v="urn:schemas-microsoft-com:vml" Requires="v">
                <p:oleObj spid="_x0000_s9474" name="Equation" r:id="rId5" imgW="1930320" imgH="393480" progId="Equation.3">
                  <p:embed/>
                </p:oleObj>
              </mc:Choice>
              <mc:Fallback>
                <p:oleObj name="Equation" r:id="rId5" imgW="1930320" imgH="393480" progId="Equation.3">
                  <p:embed/>
                  <p:pic>
                    <p:nvPicPr>
                      <p:cNvPr id="0" name="Object 10"/>
                      <p:cNvPicPr>
                        <a:picLocks noChangeAspect="1" noChangeArrowheads="1"/>
                      </p:cNvPicPr>
                      <p:nvPr/>
                    </p:nvPicPr>
                    <p:blipFill>
                      <a:blip r:embed="rId6"/>
                      <a:srcRect/>
                      <a:stretch>
                        <a:fillRect/>
                      </a:stretch>
                    </p:blipFill>
                    <p:spPr bwMode="auto">
                      <a:xfrm>
                        <a:off x="879475" y="4951413"/>
                        <a:ext cx="33972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7"/>
          <p:cNvSpPr/>
          <p:nvPr/>
        </p:nvSpPr>
        <p:spPr>
          <a:xfrm>
            <a:off x="76201" y="5634335"/>
            <a:ext cx="6579062"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tối</a:t>
            </a:r>
            <a:r>
              <a:rPr lang="en-US" sz="2400" dirty="0">
                <a:latin typeface="Times New Roman" pitchFamily="18" charset="0"/>
              </a:rPr>
              <a:t>:</a:t>
            </a:r>
          </a:p>
        </p:txBody>
      </p:sp>
      <p:graphicFrame>
        <p:nvGraphicFramePr>
          <p:cNvPr id="19" name="Object 18"/>
          <p:cNvGraphicFramePr>
            <a:graphicFrameLocks noChangeAspect="1"/>
          </p:cNvGraphicFramePr>
          <p:nvPr>
            <p:extLst>
              <p:ext uri="{D42A27DB-BD31-4B8C-83A1-F6EECF244321}">
                <p14:modId xmlns:p14="http://schemas.microsoft.com/office/powerpoint/2010/main" val="3621812771"/>
              </p:ext>
            </p:extLst>
          </p:nvPr>
        </p:nvGraphicFramePr>
        <p:xfrm>
          <a:off x="1181100" y="5986463"/>
          <a:ext cx="3276600" cy="831850"/>
        </p:xfrm>
        <a:graphic>
          <a:graphicData uri="http://schemas.openxmlformats.org/presentationml/2006/ole">
            <mc:AlternateContent xmlns:mc="http://schemas.openxmlformats.org/markup-compatibility/2006">
              <mc:Choice xmlns:v="urn:schemas-microsoft-com:vml" Requires="v">
                <p:oleObj spid="_x0000_s9475" name="Equation" r:id="rId7" imgW="1638000" imgH="431640" progId="Equation.3">
                  <p:embed/>
                </p:oleObj>
              </mc:Choice>
              <mc:Fallback>
                <p:oleObj name="Equation" r:id="rId7" imgW="1638000" imgH="431640" progId="Equation.3">
                  <p:embed/>
                  <p:pic>
                    <p:nvPicPr>
                      <p:cNvPr id="0" name="Object 5"/>
                      <p:cNvPicPr>
                        <a:picLocks noChangeAspect="1" noChangeArrowheads="1"/>
                      </p:cNvPicPr>
                      <p:nvPr/>
                    </p:nvPicPr>
                    <p:blipFill>
                      <a:blip r:embed="rId8"/>
                      <a:srcRect/>
                      <a:stretch>
                        <a:fillRect/>
                      </a:stretch>
                    </p:blipFill>
                    <p:spPr bwMode="auto">
                      <a:xfrm>
                        <a:off x="1181100" y="5986463"/>
                        <a:ext cx="3276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661" y="2214084"/>
            <a:ext cx="3600953" cy="2591162"/>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6"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1" y="6858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086982973"/>
              </p:ext>
            </p:extLst>
          </p:nvPr>
        </p:nvGraphicFramePr>
        <p:xfrm>
          <a:off x="1028700" y="1143000"/>
          <a:ext cx="3160713" cy="708025"/>
        </p:xfrm>
        <a:graphic>
          <a:graphicData uri="http://schemas.openxmlformats.org/presentationml/2006/ole">
            <mc:AlternateContent xmlns:mc="http://schemas.openxmlformats.org/markup-compatibility/2006">
              <mc:Choice xmlns:v="urn:schemas-microsoft-com:vml" Requires="v">
                <p:oleObj spid="_x0000_s10640" name="Equation" r:id="rId3" imgW="1739880" imgH="393480" progId="Equation.3">
                  <p:embed/>
                </p:oleObj>
              </mc:Choice>
              <mc:Fallback>
                <p:oleObj name="Equation" r:id="rId3" imgW="1739880" imgH="393480" progId="Equation.3">
                  <p:embed/>
                  <p:pic>
                    <p:nvPicPr>
                      <p:cNvPr id="0" name="Object 7"/>
                      <p:cNvPicPr>
                        <a:picLocks noChangeAspect="1" noChangeArrowheads="1"/>
                      </p:cNvPicPr>
                      <p:nvPr/>
                    </p:nvPicPr>
                    <p:blipFill>
                      <a:blip r:embed="rId4"/>
                      <a:srcRect/>
                      <a:stretch>
                        <a:fillRect/>
                      </a:stretch>
                    </p:blipFill>
                    <p:spPr bwMode="auto">
                      <a:xfrm>
                        <a:off x="1028700" y="1143000"/>
                        <a:ext cx="3160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1981200"/>
            <a:ext cx="6516431"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1330735367"/>
              </p:ext>
            </p:extLst>
          </p:nvPr>
        </p:nvGraphicFramePr>
        <p:xfrm>
          <a:off x="1006475" y="2405063"/>
          <a:ext cx="3454400" cy="754062"/>
        </p:xfrm>
        <a:graphic>
          <a:graphicData uri="http://schemas.openxmlformats.org/presentationml/2006/ole">
            <mc:AlternateContent xmlns:mc="http://schemas.openxmlformats.org/markup-compatibility/2006">
              <mc:Choice xmlns:v="urn:schemas-microsoft-com:vml" Requires="v">
                <p:oleObj spid="_x0000_s10641" name="Equation" r:id="rId5" imgW="1968480" imgH="431640" progId="Equation.3">
                  <p:embed/>
                </p:oleObj>
              </mc:Choice>
              <mc:Fallback>
                <p:oleObj name="Equation" r:id="rId5" imgW="1968480" imgH="431640" progId="Equation.3">
                  <p:embed/>
                  <p:pic>
                    <p:nvPicPr>
                      <p:cNvPr id="0" name="Object 9"/>
                      <p:cNvPicPr>
                        <a:picLocks noChangeAspect="1" noChangeArrowheads="1"/>
                      </p:cNvPicPr>
                      <p:nvPr/>
                    </p:nvPicPr>
                    <p:blipFill>
                      <a:blip r:embed="rId6"/>
                      <a:srcRect/>
                      <a:stretch>
                        <a:fillRect/>
                      </a:stretch>
                    </p:blipFill>
                    <p:spPr bwMode="auto">
                      <a:xfrm>
                        <a:off x="1006475" y="2405063"/>
                        <a:ext cx="34544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8012" y="3071446"/>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4107407061"/>
              </p:ext>
            </p:extLst>
          </p:nvPr>
        </p:nvGraphicFramePr>
        <p:xfrm>
          <a:off x="204787" y="3625850"/>
          <a:ext cx="5815013" cy="442913"/>
        </p:xfrm>
        <a:graphic>
          <a:graphicData uri="http://schemas.openxmlformats.org/presentationml/2006/ole">
            <mc:AlternateContent xmlns:mc="http://schemas.openxmlformats.org/markup-compatibility/2006">
              <mc:Choice xmlns:v="urn:schemas-microsoft-com:vml" Requires="v">
                <p:oleObj spid="_x0000_s10642" name="Equation" r:id="rId7" imgW="3314520" imgH="253800" progId="Equation.3">
                  <p:embed/>
                </p:oleObj>
              </mc:Choice>
              <mc:Fallback>
                <p:oleObj name="Equation" r:id="rId7" imgW="3314520" imgH="253800" progId="Equation.3">
                  <p:embed/>
                  <p:pic>
                    <p:nvPicPr>
                      <p:cNvPr id="0" name="Object 2"/>
                      <p:cNvPicPr>
                        <a:picLocks noChangeAspect="1" noChangeArrowheads="1"/>
                      </p:cNvPicPr>
                      <p:nvPr/>
                    </p:nvPicPr>
                    <p:blipFill>
                      <a:blip r:embed="rId8"/>
                      <a:srcRect/>
                      <a:stretch>
                        <a:fillRect/>
                      </a:stretch>
                    </p:blipFill>
                    <p:spPr bwMode="auto">
                      <a:xfrm>
                        <a:off x="204787" y="3625850"/>
                        <a:ext cx="58150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76200" y="4110335"/>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smtClean="0">
                <a:latin typeface="Times New Roman" pitchFamily="18" charset="0"/>
              </a:rPr>
              <a:t>tối</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4" name="Object 13"/>
          <p:cNvGraphicFramePr>
            <a:graphicFrameLocks noChangeAspect="1"/>
          </p:cNvGraphicFramePr>
          <p:nvPr>
            <p:extLst>
              <p:ext uri="{D42A27DB-BD31-4B8C-83A1-F6EECF244321}">
                <p14:modId xmlns:p14="http://schemas.microsoft.com/office/powerpoint/2010/main" val="3823400680"/>
              </p:ext>
            </p:extLst>
          </p:nvPr>
        </p:nvGraphicFramePr>
        <p:xfrm>
          <a:off x="1143000" y="4724400"/>
          <a:ext cx="3876675" cy="420687"/>
        </p:xfrm>
        <a:graphic>
          <a:graphicData uri="http://schemas.openxmlformats.org/presentationml/2006/ole">
            <mc:AlternateContent xmlns:mc="http://schemas.openxmlformats.org/markup-compatibility/2006">
              <mc:Choice xmlns:v="urn:schemas-microsoft-com:vml" Requires="v">
                <p:oleObj spid="_x0000_s10643" name="Equation" r:id="rId9" imgW="2209680" imgH="241200" progId="Equation.3">
                  <p:embed/>
                </p:oleObj>
              </mc:Choice>
              <mc:Fallback>
                <p:oleObj name="Equation" r:id="rId9" imgW="2209680" imgH="241200" progId="Equation.3">
                  <p:embed/>
                  <p:pic>
                    <p:nvPicPr>
                      <p:cNvPr id="0" name="Object 11"/>
                      <p:cNvPicPr>
                        <a:picLocks noChangeAspect="1" noChangeArrowheads="1"/>
                      </p:cNvPicPr>
                      <p:nvPr/>
                    </p:nvPicPr>
                    <p:blipFill>
                      <a:blip r:embed="rId10"/>
                      <a:srcRect/>
                      <a:stretch>
                        <a:fillRect/>
                      </a:stretch>
                    </p:blipFill>
                    <p:spPr bwMode="auto">
                      <a:xfrm>
                        <a:off x="1143000" y="4724400"/>
                        <a:ext cx="3876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28806" y="1150093"/>
            <a:ext cx="3362794" cy="494416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010912028"/>
              </p:ext>
            </p:extLst>
          </p:nvPr>
        </p:nvGraphicFramePr>
        <p:xfrm>
          <a:off x="1524000" y="5284788"/>
          <a:ext cx="2540000" cy="441325"/>
        </p:xfrm>
        <a:graphic>
          <a:graphicData uri="http://schemas.openxmlformats.org/presentationml/2006/ole">
            <mc:AlternateContent xmlns:mc="http://schemas.openxmlformats.org/markup-compatibility/2006">
              <mc:Choice xmlns:v="urn:schemas-microsoft-com:vml" Requires="v">
                <p:oleObj spid="_x0000_s10644" name="Equation" r:id="rId12" imgW="1447560" imgH="253800" progId="Equation.3">
                  <p:embed/>
                </p:oleObj>
              </mc:Choice>
              <mc:Fallback>
                <p:oleObj name="Equation" r:id="rId12" imgW="1447560" imgH="253800" progId="Equation.3">
                  <p:embed/>
                  <p:pic>
                    <p:nvPicPr>
                      <p:cNvPr id="0" name="Object 13"/>
                      <p:cNvPicPr>
                        <a:picLocks noChangeAspect="1" noChangeArrowheads="1"/>
                      </p:cNvPicPr>
                      <p:nvPr/>
                    </p:nvPicPr>
                    <p:blipFill>
                      <a:blip r:embed="rId13"/>
                      <a:srcRect/>
                      <a:stretch>
                        <a:fillRect/>
                      </a:stretch>
                    </p:blipFill>
                    <p:spPr bwMode="auto">
                      <a:xfrm>
                        <a:off x="1524000" y="5284788"/>
                        <a:ext cx="2540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794666" cy="461665"/>
          </a:xfrm>
          <a:prstGeom prst="rect">
            <a:avLst/>
          </a:prstGeom>
        </p:spPr>
        <p:txBody>
          <a:bodyPr wrap="square">
            <a:spAutoFit/>
          </a:bodyPr>
          <a:lstStyle/>
          <a:p>
            <a:pPr marL="812800" indent="-812800"/>
            <a:r>
              <a:rPr lang="en-US" sz="2400" b="1" dirty="0" smtClean="0">
                <a:solidFill>
                  <a:schemeClr val="tx2"/>
                </a:solidFill>
                <a:latin typeface="Times New Roman" pitchFamily="18" charset="0"/>
              </a:rPr>
              <a:t>IV. </a:t>
            </a:r>
            <a:r>
              <a:rPr lang="en-US" sz="2400" b="1" dirty="0" err="1" smtClean="0">
                <a:solidFill>
                  <a:schemeClr val="tx2"/>
                </a:solidFill>
                <a:latin typeface="Times New Roman" pitchFamily="18" charset="0"/>
              </a:rPr>
              <a:t>Ứng</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dụng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của</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hiện</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tượng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giao</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thao</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ánh</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sáng</a:t>
            </a:r>
            <a:endParaRPr lang="en-US" sz="2400" b="1" dirty="0">
              <a:solidFill>
                <a:schemeClr val="tx2"/>
              </a:solidFill>
              <a:latin typeface="Times New Roman" pitchFamily="18" charset="0"/>
            </a:endParaRPr>
          </a:p>
        </p:txBody>
      </p:sp>
      <p:sp>
        <p:nvSpPr>
          <p:cNvPr id="3" name="Rectangle 2"/>
          <p:cNvSpPr/>
          <p:nvPr/>
        </p:nvSpPr>
        <p:spPr>
          <a:xfrm>
            <a:off x="152400" y="1071265"/>
            <a:ext cx="4687502" cy="461665"/>
          </a:xfrm>
          <a:prstGeom prst="rect">
            <a:avLst/>
          </a:prstGeom>
        </p:spPr>
        <p:txBody>
          <a:bodyPr wrap="none">
            <a:spAutoFit/>
          </a:bodyPr>
          <a:lstStyle/>
          <a:p>
            <a:pPr marL="812800" indent="-812800"/>
            <a:r>
              <a:rPr lang="en-US" sz="2400" b="1" dirty="0">
                <a:solidFill>
                  <a:srgbClr val="FF0000"/>
                </a:solidFill>
                <a:latin typeface="Times New Roman" pitchFamily="18" charset="0"/>
              </a:rPr>
              <a:t>1</a:t>
            </a:r>
            <a:r>
              <a:rPr lang="en-US" sz="2400" b="1" dirty="0" smtClean="0">
                <a:solidFill>
                  <a:srgbClr val="FF0000"/>
                </a:solidFill>
                <a:latin typeface="Times New Roman" pitchFamily="18" charset="0"/>
              </a:rPr>
              <a:t>. </a:t>
            </a:r>
            <a:r>
              <a:rPr lang="en-US" sz="2400" b="1" dirty="0" err="1">
                <a:solidFill>
                  <a:srgbClr val="FF0000"/>
                </a:solidFill>
                <a:latin typeface="Times New Roman" pitchFamily="18" charset="0"/>
              </a:rPr>
              <a:t>Khử</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phản</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xạ</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trên</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các</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mặt</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kính</a:t>
            </a:r>
            <a:r>
              <a:rPr lang="en-US" sz="2400" dirty="0">
                <a:solidFill>
                  <a:srgbClr val="FF0000"/>
                </a:solidFill>
                <a:latin typeface="Times New Roman" pitchFamily="18" charset="0"/>
              </a:rPr>
              <a:t> </a:t>
            </a:r>
          </a:p>
        </p:txBody>
      </p:sp>
      <p:sp>
        <p:nvSpPr>
          <p:cNvPr id="16" name="Rectangle 15"/>
          <p:cNvSpPr/>
          <p:nvPr/>
        </p:nvSpPr>
        <p:spPr>
          <a:xfrm>
            <a:off x="152400" y="1532930"/>
            <a:ext cx="5105400" cy="1200329"/>
          </a:xfrm>
          <a:prstGeom prst="rect">
            <a:avLst/>
          </a:prstGeom>
        </p:spPr>
        <p:txBody>
          <a:bodyPr wrap="square">
            <a:spAutoFit/>
          </a:bodyPr>
          <a:lstStyle/>
          <a:p>
            <a:pPr algn="just"/>
            <a:r>
              <a:rPr lang="en-US" sz="2400" dirty="0" err="1">
                <a:latin typeface="Times New Roman" pitchFamily="18" charset="0"/>
              </a:rPr>
              <a:t>Phủ</a:t>
            </a:r>
            <a:r>
              <a:rPr lang="en-US" sz="2400" dirty="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tấm</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màng</a:t>
            </a:r>
            <a:r>
              <a:rPr lang="en-US" sz="2400" dirty="0">
                <a:latin typeface="Times New Roman" pitchFamily="18" charset="0"/>
              </a:rPr>
              <a:t> </a:t>
            </a:r>
            <a:r>
              <a:rPr lang="en-US" sz="2400" dirty="0" err="1">
                <a:latin typeface="Times New Roman" pitchFamily="18" charset="0"/>
              </a:rPr>
              <a:t>mỏng</a:t>
            </a:r>
            <a:r>
              <a:rPr lang="en-US" sz="2400" dirty="0">
                <a:latin typeface="Times New Roman" pitchFamily="18" charset="0"/>
              </a:rPr>
              <a:t> </a:t>
            </a:r>
          </a:p>
          <a:p>
            <a:pPr algn="just"/>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suốt</a:t>
            </a:r>
            <a:r>
              <a:rPr lang="en-US" sz="2400" dirty="0">
                <a:latin typeface="Times New Roman" pitchFamily="18" charset="0"/>
              </a:rPr>
              <a:t> </a:t>
            </a:r>
            <a:r>
              <a:rPr lang="en-US" sz="2400" dirty="0" err="1">
                <a:latin typeface="Times New Roman" pitchFamily="18" charset="0"/>
              </a:rPr>
              <a:t>bề</a:t>
            </a:r>
            <a:r>
              <a:rPr lang="en-US" sz="2400" dirty="0">
                <a:latin typeface="Times New Roman" pitchFamily="18" charset="0"/>
              </a:rPr>
              <a:t> </a:t>
            </a:r>
            <a:r>
              <a:rPr lang="en-US" sz="2400" dirty="0" err="1" smtClean="0">
                <a:latin typeface="Times New Roman" pitchFamily="18" charset="0"/>
              </a:rPr>
              <a:t>dày</a:t>
            </a:r>
            <a:r>
              <a:rPr lang="en-US" sz="2400" dirty="0" smtClean="0">
                <a:latin typeface="Times New Roman" pitchFamily="18" charset="0"/>
              </a:rPr>
              <a:t> d</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n </a:t>
            </a:r>
            <a:r>
              <a:rPr lang="en-US" sz="2400" dirty="0" err="1">
                <a:latin typeface="Times New Roman" pitchFamily="18" charset="0"/>
              </a:rPr>
              <a:t>sao</a:t>
            </a:r>
            <a:r>
              <a:rPr lang="en-US" sz="2400" dirty="0">
                <a:latin typeface="Times New Roman" pitchFamily="18" charset="0"/>
              </a:rPr>
              <a:t> </a:t>
            </a:r>
          </a:p>
          <a:p>
            <a:pPr algn="just"/>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n</a:t>
            </a:r>
            <a:r>
              <a:rPr lang="en-US" sz="2400" baseline="-25000" dirty="0" err="1">
                <a:latin typeface="Times New Roman" pitchFamily="18" charset="0"/>
              </a:rPr>
              <a:t>kk</a:t>
            </a:r>
            <a:r>
              <a:rPr lang="en-US" sz="2400" dirty="0">
                <a:latin typeface="Times New Roman" pitchFamily="18" charset="0"/>
              </a:rPr>
              <a:t>&lt; n &lt;</a:t>
            </a:r>
            <a:r>
              <a:rPr lang="en-US" sz="2400" dirty="0" err="1">
                <a:latin typeface="Times New Roman" pitchFamily="18" charset="0"/>
              </a:rPr>
              <a:t>n</a:t>
            </a:r>
            <a:r>
              <a:rPr lang="en-US" sz="2400" baseline="-25000" dirty="0" err="1">
                <a:latin typeface="Times New Roman" pitchFamily="18" charset="0"/>
              </a:rPr>
              <a:t>tt</a:t>
            </a:r>
            <a:endParaRPr lang="en-US" sz="2400" baseline="-25000" dirty="0">
              <a:latin typeface="Times New Roman" pitchFamily="18" charset="0"/>
            </a:endParaRPr>
          </a:p>
        </p:txBody>
      </p:sp>
      <p:sp>
        <p:nvSpPr>
          <p:cNvPr id="17" name="Rectangle 16"/>
          <p:cNvSpPr/>
          <p:nvPr/>
        </p:nvSpPr>
        <p:spPr>
          <a:xfrm>
            <a:off x="152400" y="2738735"/>
            <a:ext cx="5791200" cy="1200329"/>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ở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màng</a:t>
            </a:r>
            <a:r>
              <a:rPr lang="en-US" sz="2400" dirty="0" smtClean="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do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2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phản</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ở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dưới</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màng</a:t>
            </a:r>
            <a:r>
              <a:rPr lang="en-US" sz="2400" dirty="0" smtClean="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endParaRPr lang="en-US" sz="2400" dirty="0">
              <a:latin typeface="Times New Roman" pitchFamily="18" charset="0"/>
            </a:endParaRPr>
          </a:p>
        </p:txBody>
      </p:sp>
      <p:sp>
        <p:nvSpPr>
          <p:cNvPr id="18" name="Rectangle 17"/>
          <p:cNvSpPr/>
          <p:nvPr/>
        </p:nvSpPr>
        <p:spPr>
          <a:xfrm>
            <a:off x="152400" y="3957935"/>
            <a:ext cx="4392549" cy="461665"/>
          </a:xfrm>
          <a:prstGeom prst="rect">
            <a:avLst/>
          </a:prstGeom>
        </p:spPr>
        <p:txBody>
          <a:bodyPr wrap="none">
            <a:spAutoFit/>
          </a:bodyPr>
          <a:lstStyle/>
          <a:p>
            <a:pPr marL="812800" indent="-8128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a:t>
            </a:r>
          </a:p>
        </p:txBody>
      </p:sp>
      <p:graphicFrame>
        <p:nvGraphicFramePr>
          <p:cNvPr id="19" name="Object 18"/>
          <p:cNvGraphicFramePr>
            <a:graphicFrameLocks noChangeAspect="1"/>
          </p:cNvGraphicFramePr>
          <p:nvPr>
            <p:extLst>
              <p:ext uri="{D42A27DB-BD31-4B8C-83A1-F6EECF244321}">
                <p14:modId xmlns:p14="http://schemas.microsoft.com/office/powerpoint/2010/main" val="1106009562"/>
              </p:ext>
            </p:extLst>
          </p:nvPr>
        </p:nvGraphicFramePr>
        <p:xfrm>
          <a:off x="426845" y="4419600"/>
          <a:ext cx="4138612" cy="728671"/>
        </p:xfrm>
        <a:graphic>
          <a:graphicData uri="http://schemas.openxmlformats.org/presentationml/2006/ole">
            <mc:AlternateContent xmlns:mc="http://schemas.openxmlformats.org/markup-compatibility/2006">
              <mc:Choice xmlns:v="urn:schemas-microsoft-com:vml" Requires="v">
                <p:oleObj spid="_x0000_s11471" name="Equation" r:id="rId3" imgW="2273040" imgH="393480" progId="Equation.3">
                  <p:embed/>
                </p:oleObj>
              </mc:Choice>
              <mc:Fallback>
                <p:oleObj name="Equation" r:id="rId3" imgW="2273040" imgH="393480" progId="Equation.3">
                  <p:embed/>
                  <p:pic>
                    <p:nvPicPr>
                      <p:cNvPr id="0" name="Object 5"/>
                      <p:cNvPicPr>
                        <a:picLocks noChangeAspect="1" noChangeArrowheads="1"/>
                      </p:cNvPicPr>
                      <p:nvPr/>
                    </p:nvPicPr>
                    <p:blipFill>
                      <a:blip r:embed="rId4"/>
                      <a:srcRect/>
                      <a:stretch>
                        <a:fillRect/>
                      </a:stretch>
                    </p:blipFill>
                    <p:spPr bwMode="auto">
                      <a:xfrm>
                        <a:off x="426845" y="4419600"/>
                        <a:ext cx="4138612" cy="728671"/>
                      </a:xfrm>
                      <a:prstGeom prst="rect">
                        <a:avLst/>
                      </a:prstGeom>
                      <a:noFill/>
                      <a:ln>
                        <a:noFill/>
                      </a:ln>
                    </p:spPr>
                  </p:pic>
                </p:oleObj>
              </mc:Fallback>
            </mc:AlternateContent>
          </a:graphicData>
        </a:graphic>
      </p:graphicFrame>
      <p:sp>
        <p:nvSpPr>
          <p:cNvPr id="20" name="Rectangle 19"/>
          <p:cNvSpPr/>
          <p:nvPr/>
        </p:nvSpPr>
        <p:spPr>
          <a:xfrm>
            <a:off x="325890" y="5257800"/>
            <a:ext cx="4113627" cy="461665"/>
          </a:xfrm>
          <a:prstGeom prst="rect">
            <a:avLst/>
          </a:prstGeom>
        </p:spPr>
        <p:txBody>
          <a:bodyPr wrap="none">
            <a:spAutoFit/>
          </a:bodyPr>
          <a:lstStyle/>
          <a:p>
            <a:pPr marL="812800" indent="-812800"/>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nhỏ</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mỏng</a:t>
            </a:r>
            <a:r>
              <a:rPr lang="en-US" sz="2400" dirty="0">
                <a:latin typeface="Times New Roman" pitchFamily="18" charset="0"/>
              </a:rPr>
              <a:t>:</a:t>
            </a:r>
          </a:p>
        </p:txBody>
      </p:sp>
      <p:graphicFrame>
        <p:nvGraphicFramePr>
          <p:cNvPr id="21" name="Object 20"/>
          <p:cNvGraphicFramePr>
            <a:graphicFrameLocks noChangeAspect="1"/>
          </p:cNvGraphicFramePr>
          <p:nvPr>
            <p:extLst>
              <p:ext uri="{D42A27DB-BD31-4B8C-83A1-F6EECF244321}">
                <p14:modId xmlns:p14="http://schemas.microsoft.com/office/powerpoint/2010/main" val="3811504015"/>
              </p:ext>
            </p:extLst>
          </p:nvPr>
        </p:nvGraphicFramePr>
        <p:xfrm>
          <a:off x="3179606" y="5867400"/>
          <a:ext cx="1381125" cy="776288"/>
        </p:xfrm>
        <a:graphic>
          <a:graphicData uri="http://schemas.openxmlformats.org/presentationml/2006/ole">
            <mc:AlternateContent xmlns:mc="http://schemas.openxmlformats.org/markup-compatibility/2006">
              <mc:Choice xmlns:v="urn:schemas-microsoft-com:vml" Requires="v">
                <p:oleObj spid="_x0000_s11472" name="Equation" r:id="rId5" imgW="698197" imgH="393529" progId="Equation.3">
                  <p:embed/>
                </p:oleObj>
              </mc:Choice>
              <mc:Fallback>
                <p:oleObj name="Equation" r:id="rId5" imgW="698197"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606" y="5867400"/>
                        <a:ext cx="13811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077" y="1346888"/>
            <a:ext cx="2905530" cy="291505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0077" y="1365593"/>
            <a:ext cx="2905530" cy="291505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35564" y="1428333"/>
            <a:ext cx="3277057" cy="2991267"/>
          </a:xfrm>
          <a:prstGeom prst="rect">
            <a:avLst/>
          </a:prstGeom>
        </p:spPr>
      </p:pic>
      <p:graphicFrame>
        <p:nvGraphicFramePr>
          <p:cNvPr id="38" name="Object 37"/>
          <p:cNvGraphicFramePr>
            <a:graphicFrameLocks noChangeAspect="1"/>
          </p:cNvGraphicFramePr>
          <p:nvPr>
            <p:extLst>
              <p:ext uri="{D42A27DB-BD31-4B8C-83A1-F6EECF244321}">
                <p14:modId xmlns:p14="http://schemas.microsoft.com/office/powerpoint/2010/main" val="1365525904"/>
              </p:ext>
            </p:extLst>
          </p:nvPr>
        </p:nvGraphicFramePr>
        <p:xfrm>
          <a:off x="4565969" y="4409090"/>
          <a:ext cx="3557588" cy="773112"/>
        </p:xfrm>
        <a:graphic>
          <a:graphicData uri="http://schemas.openxmlformats.org/presentationml/2006/ole">
            <mc:AlternateContent xmlns:mc="http://schemas.openxmlformats.org/markup-compatibility/2006">
              <mc:Choice xmlns:v="urn:schemas-microsoft-com:vml" Requires="v">
                <p:oleObj spid="_x0000_s11473" name="Equation" r:id="rId10" imgW="1841400" imgH="393480" progId="Equation.3">
                  <p:embed/>
                </p:oleObj>
              </mc:Choice>
              <mc:Fallback>
                <p:oleObj name="Equation" r:id="rId10" imgW="1841400" imgH="393480" progId="Equation.3">
                  <p:embed/>
                  <p:pic>
                    <p:nvPicPr>
                      <p:cNvPr id="0" name="Object 18"/>
                      <p:cNvPicPr>
                        <a:picLocks noChangeAspect="1" noChangeArrowheads="1"/>
                      </p:cNvPicPr>
                      <p:nvPr/>
                    </p:nvPicPr>
                    <p:blipFill>
                      <a:blip r:embed="rId11"/>
                      <a:srcRect/>
                      <a:stretch>
                        <a:fillRect/>
                      </a:stretch>
                    </p:blipFill>
                    <p:spPr bwMode="auto">
                      <a:xfrm>
                        <a:off x="4565969" y="4409090"/>
                        <a:ext cx="35575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069307" cy="461665"/>
          </a:xfrm>
          <a:prstGeom prst="rect">
            <a:avLst/>
          </a:prstGeom>
        </p:spPr>
        <p:txBody>
          <a:bodyPr wrap="square">
            <a:spAutoFit/>
          </a:bodyPr>
          <a:lstStyle/>
          <a:p>
            <a:r>
              <a:rPr lang="en-US" sz="2400" b="1" dirty="0" smtClean="0">
                <a:solidFill>
                  <a:schemeClr val="hlink"/>
                </a:solidFill>
                <a:latin typeface="Times New Roman" pitchFamily="18" charset="0"/>
              </a:rPr>
              <a:t>2. </a:t>
            </a:r>
            <a:r>
              <a:rPr lang="en-US" sz="2400" b="1" dirty="0" err="1" smtClean="0">
                <a:solidFill>
                  <a:schemeClr val="hlink"/>
                </a:solidFill>
                <a:latin typeface="Times New Roman" pitchFamily="18" charset="0"/>
              </a:rPr>
              <a:t>Giao</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kế</a:t>
            </a:r>
            <a:r>
              <a:rPr lang="en-US" sz="2400" b="1" dirty="0">
                <a:solidFill>
                  <a:schemeClr val="hlink"/>
                </a:solidFill>
                <a:latin typeface="Times New Roman" pitchFamily="18" charset="0"/>
              </a:rPr>
              <a:t> Rayleigh (</a:t>
            </a:r>
            <a:r>
              <a:rPr lang="en-US" sz="2400" b="1" dirty="0" err="1">
                <a:solidFill>
                  <a:schemeClr val="hlink"/>
                </a:solidFill>
                <a:latin typeface="Times New Roman" pitchFamily="18" charset="0"/>
              </a:rPr>
              <a:t>Rêlây</a:t>
            </a:r>
            <a:r>
              <a:rPr lang="en-US" sz="2400" b="1" dirty="0">
                <a:solidFill>
                  <a:schemeClr val="hlink"/>
                </a:solidFill>
                <a:latin typeface="Times New Roman" pitchFamily="18" charset="0"/>
              </a:rPr>
              <a:t>)</a:t>
            </a:r>
          </a:p>
        </p:txBody>
      </p:sp>
      <p:pic>
        <p:nvPicPr>
          <p:cNvPr id="8" name="Picture 4" descr="hin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362" y="1524000"/>
            <a:ext cx="501278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9"/>
          <p:cNvGraphicFramePr>
            <a:graphicFrameLocks noChangeAspect="1"/>
          </p:cNvGraphicFramePr>
          <p:nvPr>
            <p:extLst>
              <p:ext uri="{D42A27DB-BD31-4B8C-83A1-F6EECF244321}">
                <p14:modId xmlns:p14="http://schemas.microsoft.com/office/powerpoint/2010/main" val="86470747"/>
              </p:ext>
            </p:extLst>
          </p:nvPr>
        </p:nvGraphicFramePr>
        <p:xfrm>
          <a:off x="2667000" y="4648200"/>
          <a:ext cx="2684462" cy="411163"/>
        </p:xfrm>
        <a:graphic>
          <a:graphicData uri="http://schemas.openxmlformats.org/presentationml/2006/ole">
            <mc:AlternateContent xmlns:mc="http://schemas.openxmlformats.org/markup-compatibility/2006">
              <mc:Choice xmlns:v="urn:schemas-microsoft-com:vml" Requires="v">
                <p:oleObj spid="_x0000_s12455" name="Equation" r:id="rId4" imgW="1498320" imgH="228600" progId="Equation.3">
                  <p:embed/>
                </p:oleObj>
              </mc:Choice>
              <mc:Fallback>
                <p:oleObj name="Equation" r:id="rId4" imgW="1498320" imgH="228600" progId="Equation.3">
                  <p:embed/>
                  <p:pic>
                    <p:nvPicPr>
                      <p:cNvPr id="0" name="Object 5"/>
                      <p:cNvPicPr>
                        <a:picLocks noChangeAspect="1" noChangeArrowheads="1"/>
                      </p:cNvPicPr>
                      <p:nvPr/>
                    </p:nvPicPr>
                    <p:blipFill>
                      <a:blip r:embed="rId5"/>
                      <a:srcRect/>
                      <a:stretch>
                        <a:fillRect/>
                      </a:stretch>
                    </p:blipFill>
                    <p:spPr bwMode="auto">
                      <a:xfrm>
                        <a:off x="2667000" y="4648200"/>
                        <a:ext cx="2684462" cy="411163"/>
                      </a:xfrm>
                      <a:prstGeom prst="rect">
                        <a:avLst/>
                      </a:prstGeom>
                      <a:noFill/>
                      <a:ln>
                        <a:noFill/>
                      </a:ln>
                    </p:spPr>
                  </p:pic>
                </p:oleObj>
              </mc:Fallback>
            </mc:AlternateContent>
          </a:graphicData>
        </a:graphic>
      </p:graphicFrame>
      <p:sp>
        <p:nvSpPr>
          <p:cNvPr id="11" name="TextBox 10"/>
          <p:cNvSpPr txBox="1"/>
          <p:nvPr/>
        </p:nvSpPr>
        <p:spPr>
          <a:xfrm>
            <a:off x="76200" y="3737057"/>
            <a:ext cx="9120554" cy="461665"/>
          </a:xfrm>
          <a:prstGeom prst="rect">
            <a:avLst/>
          </a:prstGeom>
          <a:noFill/>
        </p:spPr>
        <p:txBody>
          <a:bodyPr wrap="square" rtlCol="0">
            <a:spAutoFit/>
          </a:bodyPr>
          <a:lstStyle/>
          <a:p>
            <a:r>
              <a:rPr lang="en-US" sz="2400" dirty="0" smtClean="0">
                <a:latin typeface="+mj-lt"/>
              </a:rPr>
              <a:t>H</a:t>
            </a:r>
            <a:r>
              <a:rPr lang="vi-VN" sz="2400" dirty="0" smtClean="0">
                <a:latin typeface="+mj-lt"/>
              </a:rPr>
              <a:t>iệu </a:t>
            </a:r>
            <a:r>
              <a:rPr lang="vi-VN" sz="2400" dirty="0">
                <a:latin typeface="+mj-lt"/>
              </a:rPr>
              <a:t>quang lộ của hai chùm tia bị thay đổi một l</a:t>
            </a:r>
            <a:r>
              <a:rPr lang="en-US" sz="2400" dirty="0">
                <a:latin typeface="+mj-lt"/>
              </a:rPr>
              <a:t>ư</a:t>
            </a:r>
            <a:r>
              <a:rPr lang="vi-VN" sz="2400" dirty="0">
                <a:latin typeface="+mj-lt"/>
              </a:rPr>
              <a:t>ợng</a:t>
            </a:r>
            <a:endParaRPr lang="en-US" sz="2400" dirty="0">
              <a:latin typeface="+mj-lt"/>
            </a:endParaRPr>
          </a:p>
        </p:txBody>
      </p:sp>
      <p:sp>
        <p:nvSpPr>
          <p:cNvPr id="12" name="Rectangle 11"/>
          <p:cNvSpPr/>
          <p:nvPr/>
        </p:nvSpPr>
        <p:spPr>
          <a:xfrm>
            <a:off x="76200" y="5257800"/>
            <a:ext cx="3472425" cy="461665"/>
          </a:xfrm>
          <a:prstGeom prst="rect">
            <a:avLst/>
          </a:prstGeom>
        </p:spPr>
        <p:txBody>
          <a:bodyPr wrap="none">
            <a:spAutoFit/>
          </a:bodyPr>
          <a:lstStyle/>
          <a:p>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m </a:t>
            </a:r>
            <a:r>
              <a:rPr lang="en-US" sz="2400" dirty="0" err="1">
                <a:latin typeface="Times New Roman" pitchFamily="18" charset="0"/>
              </a:rPr>
              <a:t>vân</a:t>
            </a:r>
            <a:endParaRPr lang="en-US" sz="2400" dirty="0">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180179066"/>
              </p:ext>
            </p:extLst>
          </p:nvPr>
        </p:nvGraphicFramePr>
        <p:xfrm>
          <a:off x="2345812" y="5867400"/>
          <a:ext cx="4376175" cy="768463"/>
        </p:xfrm>
        <a:graphic>
          <a:graphicData uri="http://schemas.openxmlformats.org/presentationml/2006/ole">
            <mc:AlternateContent xmlns:mc="http://schemas.openxmlformats.org/markup-compatibility/2006">
              <mc:Choice xmlns:v="urn:schemas-microsoft-com:vml" Requires="v">
                <p:oleObj spid="_x0000_s12456" name="Equation" r:id="rId6" imgW="2234880" imgH="393480" progId="Equation.3">
                  <p:embed/>
                </p:oleObj>
              </mc:Choice>
              <mc:Fallback>
                <p:oleObj name="Equation" r:id="rId6" imgW="2234880" imgH="393480" progId="Equation.3">
                  <p:embed/>
                  <p:pic>
                    <p:nvPicPr>
                      <p:cNvPr id="0" name="Object 8"/>
                      <p:cNvPicPr>
                        <a:picLocks noChangeAspect="1" noChangeArrowheads="1"/>
                      </p:cNvPicPr>
                      <p:nvPr/>
                    </p:nvPicPr>
                    <p:blipFill>
                      <a:blip r:embed="rId7"/>
                      <a:srcRect/>
                      <a:stretch>
                        <a:fillRect/>
                      </a:stretch>
                    </p:blipFill>
                    <p:spPr bwMode="auto">
                      <a:xfrm>
                        <a:off x="2345812" y="5867400"/>
                        <a:ext cx="4376175" cy="768463"/>
                      </a:xfrm>
                      <a:prstGeom prst="rect">
                        <a:avLst/>
                      </a:prstGeom>
                      <a:noFill/>
                      <a:ln>
                        <a:noFill/>
                      </a:ln>
                    </p:spPr>
                  </p:pic>
                </p:oleObj>
              </mc:Fallback>
            </mc:AlternateContent>
          </a:graphicData>
        </a:graphic>
      </p:graphicFrame>
      <p:sp>
        <p:nvSpPr>
          <p:cNvPr id="6" name="TextBox 5"/>
          <p:cNvSpPr txBox="1"/>
          <p:nvPr/>
        </p:nvSpPr>
        <p:spPr>
          <a:xfrm>
            <a:off x="3684372" y="2984157"/>
            <a:ext cx="288752" cy="276999"/>
          </a:xfrm>
          <a:prstGeom prst="rect">
            <a:avLst/>
          </a:prstGeom>
          <a:noFill/>
        </p:spPr>
        <p:txBody>
          <a:bodyPr wrap="square" rtlCol="0">
            <a:spAutoFit/>
          </a:bodyPr>
          <a:lstStyle/>
          <a:p>
            <a:r>
              <a:rPr lang="en-US" sz="1200" dirty="0" smtClean="0"/>
              <a:t>o</a:t>
            </a:r>
            <a:endParaRPr lang="en-US" sz="1200" dirty="0"/>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8362" y="1491447"/>
            <a:ext cx="5012785" cy="2167977"/>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533400"/>
            <a:ext cx="6450822" cy="400110"/>
          </a:xfrm>
          <a:prstGeom prst="rect">
            <a:avLst/>
          </a:prstGeom>
        </p:spPr>
        <p:txBody>
          <a:bodyPr wrap="square">
            <a:spAutoFit/>
          </a:bodyPr>
          <a:lstStyle/>
          <a:p>
            <a:r>
              <a:rPr lang="en-US" sz="2000" b="1" dirty="0" smtClean="0">
                <a:solidFill>
                  <a:schemeClr val="hlink"/>
                </a:solidFill>
                <a:latin typeface="Times New Roman" pitchFamily="18" charset="0"/>
              </a:rPr>
              <a:t>3. </a:t>
            </a:r>
            <a:r>
              <a:rPr lang="en-US" sz="2000" b="1" dirty="0" err="1" smtClean="0">
                <a:solidFill>
                  <a:schemeClr val="hlink"/>
                </a:solidFill>
                <a:latin typeface="Times New Roman" pitchFamily="18" charset="0"/>
              </a:rPr>
              <a:t>Giao</a:t>
            </a:r>
            <a:r>
              <a:rPr lang="en-US" sz="2000" b="1" dirty="0" smtClean="0">
                <a:solidFill>
                  <a:schemeClr val="hlink"/>
                </a:solidFill>
                <a:latin typeface="Times New Roman" pitchFamily="18" charset="0"/>
              </a:rPr>
              <a:t> </a:t>
            </a:r>
            <a:r>
              <a:rPr lang="en-US" sz="2000" b="1" dirty="0" err="1">
                <a:solidFill>
                  <a:schemeClr val="hlink"/>
                </a:solidFill>
                <a:latin typeface="Times New Roman" pitchFamily="18" charset="0"/>
              </a:rPr>
              <a:t>thoa</a:t>
            </a:r>
            <a:r>
              <a:rPr lang="en-US" sz="2000" b="1" dirty="0">
                <a:solidFill>
                  <a:schemeClr val="hlink"/>
                </a:solidFill>
                <a:latin typeface="Times New Roman" pitchFamily="18" charset="0"/>
              </a:rPr>
              <a:t> </a:t>
            </a:r>
            <a:r>
              <a:rPr lang="en-US" sz="2000" b="1" dirty="0" err="1">
                <a:solidFill>
                  <a:schemeClr val="hlink"/>
                </a:solidFill>
                <a:latin typeface="Times New Roman" pitchFamily="18" charset="0"/>
              </a:rPr>
              <a:t>kế</a:t>
            </a:r>
            <a:r>
              <a:rPr lang="en-US" sz="2000" b="1" dirty="0">
                <a:solidFill>
                  <a:schemeClr val="hlink"/>
                </a:solidFill>
                <a:latin typeface="Times New Roman" pitchFamily="18" charset="0"/>
              </a:rPr>
              <a:t> Michelson ( </a:t>
            </a:r>
            <a:r>
              <a:rPr lang="en-US" sz="2000" b="1" dirty="0" err="1">
                <a:solidFill>
                  <a:schemeClr val="hlink"/>
                </a:solidFill>
                <a:latin typeface="Times New Roman" pitchFamily="18" charset="0"/>
              </a:rPr>
              <a:t>Maikenxơn</a:t>
            </a:r>
            <a:r>
              <a:rPr lang="en-US" sz="2000" b="1" dirty="0">
                <a:solidFill>
                  <a:schemeClr val="hlink"/>
                </a:solidFill>
                <a:latin typeface="Times New Roman" pitchFamily="18" charset="0"/>
              </a:rPr>
              <a:t>)</a:t>
            </a:r>
          </a:p>
        </p:txBody>
      </p:sp>
      <p:sp>
        <p:nvSpPr>
          <p:cNvPr id="7" name="Rectangle 6"/>
          <p:cNvSpPr/>
          <p:nvPr/>
        </p:nvSpPr>
        <p:spPr>
          <a:xfrm>
            <a:off x="3124200" y="914400"/>
            <a:ext cx="6019800" cy="1938992"/>
          </a:xfrm>
          <a:prstGeom prst="rect">
            <a:avLst/>
          </a:prstGeom>
        </p:spPr>
        <p:txBody>
          <a:bodyPr wrap="square">
            <a:spAutoFit/>
          </a:bodyPr>
          <a:lstStyle/>
          <a:p>
            <a:pPr algn="just"/>
            <a:r>
              <a:rPr lang="vi-VN" sz="2000" dirty="0">
                <a:latin typeface="+mj-lt"/>
              </a:rPr>
              <a:t>Ánh sáng từ nguồn S chiếu tới bản bán mạ P </a:t>
            </a:r>
            <a:r>
              <a:rPr lang="en-US" sz="2000" dirty="0" err="1" smtClean="0">
                <a:latin typeface="+mj-lt"/>
              </a:rPr>
              <a:t>dư</a:t>
            </a:r>
            <a:r>
              <a:rPr lang="vi-VN" sz="2000" dirty="0" smtClean="0">
                <a:latin typeface="+mj-lt"/>
              </a:rPr>
              <a:t>ới </a:t>
            </a:r>
            <a:r>
              <a:rPr lang="vi-VN" sz="2000" dirty="0">
                <a:latin typeface="+mj-lt"/>
              </a:rPr>
              <a:t>góc 45</a:t>
            </a:r>
            <a:r>
              <a:rPr lang="vi-VN" sz="2000" baseline="30000" dirty="0">
                <a:latin typeface="+mj-lt"/>
              </a:rPr>
              <a:t>o</a:t>
            </a:r>
            <a:r>
              <a:rPr lang="vi-VN" sz="2000" dirty="0">
                <a:latin typeface="+mj-lt"/>
              </a:rPr>
              <a:t>. Tại đây ánh sáng bị tách thành hai tia: tia phản xạ truyền đến </a:t>
            </a:r>
            <a:r>
              <a:rPr lang="vi-VN" sz="2000" dirty="0" smtClean="0">
                <a:latin typeface="+mj-lt"/>
              </a:rPr>
              <a:t>g</a:t>
            </a:r>
            <a:r>
              <a:rPr lang="en-US" sz="2000" dirty="0">
                <a:latin typeface="+mj-lt"/>
              </a:rPr>
              <a:t>ư</a:t>
            </a:r>
            <a:r>
              <a:rPr lang="vi-VN" sz="2000" dirty="0" smtClean="0">
                <a:latin typeface="+mj-lt"/>
              </a:rPr>
              <a:t>ơng </a:t>
            </a:r>
            <a:r>
              <a:rPr lang="vi-VN" sz="2000" dirty="0">
                <a:latin typeface="+mj-lt"/>
              </a:rPr>
              <a:t>G</a:t>
            </a:r>
            <a:r>
              <a:rPr lang="vi-VN" sz="2000" baseline="-25000" dirty="0">
                <a:latin typeface="+mj-lt"/>
              </a:rPr>
              <a:t>1</a:t>
            </a:r>
            <a:r>
              <a:rPr lang="vi-VN" sz="2000" dirty="0">
                <a:latin typeface="+mj-lt"/>
              </a:rPr>
              <a:t> và tia khúc xạ truyền đến </a:t>
            </a:r>
            <a:r>
              <a:rPr lang="vi-VN" sz="2000" dirty="0" smtClean="0">
                <a:latin typeface="+mj-lt"/>
              </a:rPr>
              <a:t>g</a:t>
            </a:r>
            <a:r>
              <a:rPr lang="en-US" sz="2000" dirty="0">
                <a:latin typeface="+mj-lt"/>
              </a:rPr>
              <a:t>ư</a:t>
            </a:r>
            <a:r>
              <a:rPr lang="vi-VN" sz="2000" dirty="0" smtClean="0">
                <a:latin typeface="+mj-lt"/>
              </a:rPr>
              <a:t>ơng </a:t>
            </a:r>
            <a:r>
              <a:rPr lang="vi-VN" sz="2000" dirty="0">
                <a:latin typeface="+mj-lt"/>
              </a:rPr>
              <a:t>G</a:t>
            </a:r>
            <a:r>
              <a:rPr lang="vi-VN" sz="2000" baseline="-25000" dirty="0">
                <a:latin typeface="+mj-lt"/>
              </a:rPr>
              <a:t>2</a:t>
            </a:r>
            <a:r>
              <a:rPr lang="vi-VN" sz="2000" dirty="0">
                <a:latin typeface="+mj-lt"/>
              </a:rPr>
              <a:t>. Sau khi phản xạ trên hai </a:t>
            </a:r>
            <a:r>
              <a:rPr lang="vi-VN" sz="2000" dirty="0" smtClean="0">
                <a:latin typeface="+mj-lt"/>
              </a:rPr>
              <a:t>g</a:t>
            </a:r>
            <a:r>
              <a:rPr lang="en-US" sz="2000" dirty="0">
                <a:latin typeface="+mj-lt"/>
              </a:rPr>
              <a:t>ư</a:t>
            </a:r>
            <a:r>
              <a:rPr lang="vi-VN" sz="2000" dirty="0" smtClean="0">
                <a:latin typeface="+mj-lt"/>
              </a:rPr>
              <a:t>ơng </a:t>
            </a:r>
            <a:r>
              <a:rPr lang="vi-VN" sz="2000" dirty="0">
                <a:latin typeface="+mj-lt"/>
              </a:rPr>
              <a:t>G</a:t>
            </a:r>
            <a:r>
              <a:rPr lang="vi-VN" sz="2000" baseline="-25000" dirty="0">
                <a:latin typeface="+mj-lt"/>
              </a:rPr>
              <a:t>1</a:t>
            </a:r>
            <a:r>
              <a:rPr lang="vi-VN" sz="2000" dirty="0">
                <a:latin typeface="+mj-lt"/>
              </a:rPr>
              <a:t> và G</a:t>
            </a:r>
            <a:r>
              <a:rPr lang="vi-VN" sz="2000" baseline="-25000" dirty="0">
                <a:latin typeface="+mj-lt"/>
              </a:rPr>
              <a:t>2</a:t>
            </a:r>
            <a:r>
              <a:rPr lang="vi-VN" sz="2000" dirty="0">
                <a:latin typeface="+mj-lt"/>
              </a:rPr>
              <a:t> các tia sáng truyền </a:t>
            </a:r>
            <a:r>
              <a:rPr lang="vi-VN" sz="2000" dirty="0" smtClean="0">
                <a:latin typeface="+mj-lt"/>
              </a:rPr>
              <a:t>ng</a:t>
            </a:r>
            <a:r>
              <a:rPr lang="en-US" sz="2000" dirty="0">
                <a:latin typeface="+mj-lt"/>
              </a:rPr>
              <a:t>ư</a:t>
            </a:r>
            <a:r>
              <a:rPr lang="vi-VN" sz="2000" dirty="0" smtClean="0">
                <a:latin typeface="+mj-lt"/>
              </a:rPr>
              <a:t>ợc </a:t>
            </a:r>
            <a:r>
              <a:rPr lang="vi-VN" sz="2000" dirty="0">
                <a:latin typeface="+mj-lt"/>
              </a:rPr>
              <a:t>trở lại, đi qua bản P và tới giao thoa với nhau ở </a:t>
            </a:r>
            <a:r>
              <a:rPr lang="en-US" sz="2000" dirty="0" err="1" smtClean="0">
                <a:latin typeface="+mj-lt"/>
              </a:rPr>
              <a:t>màn</a:t>
            </a:r>
            <a:r>
              <a:rPr lang="vi-VN" sz="2000" dirty="0" smtClean="0">
                <a:latin typeface="+mj-lt"/>
              </a:rPr>
              <a:t> </a:t>
            </a:r>
            <a:r>
              <a:rPr lang="vi-VN" sz="2000" dirty="0">
                <a:latin typeface="+mj-lt"/>
              </a:rPr>
              <a:t>quan sát</a:t>
            </a:r>
            <a:endParaRPr lang="en-US" sz="2000" dirty="0">
              <a:latin typeface="+mj-lt"/>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57200" y="990600"/>
            <a:ext cx="2733675" cy="2522220"/>
          </a:xfrm>
          <a:prstGeom prst="rect">
            <a:avLst/>
          </a:prstGeom>
        </p:spPr>
      </p:pic>
      <p:sp>
        <p:nvSpPr>
          <p:cNvPr id="6" name="TextBox 5"/>
          <p:cNvSpPr txBox="1"/>
          <p:nvPr/>
        </p:nvSpPr>
        <p:spPr>
          <a:xfrm>
            <a:off x="2438400" y="2804934"/>
            <a:ext cx="6705600" cy="400110"/>
          </a:xfrm>
          <a:prstGeom prst="rect">
            <a:avLst/>
          </a:prstGeom>
          <a:noFill/>
        </p:spPr>
        <p:txBody>
          <a:bodyPr wrap="square" rtlCol="0">
            <a:spAutoFit/>
          </a:bodyPr>
          <a:lstStyle/>
          <a:p>
            <a:r>
              <a:rPr lang="en-US" sz="2000" smtClean="0">
                <a:latin typeface="Times" pitchFamily="18" charset="0"/>
              </a:rPr>
              <a:t>Vận tốc chuyển động của trái đất so với mặt trời là </a:t>
            </a:r>
            <a:r>
              <a:rPr lang="en-US" sz="2000" i="1" smtClean="0">
                <a:latin typeface="Times" pitchFamily="18" charset="0"/>
              </a:rPr>
              <a:t>v </a:t>
            </a:r>
            <a:r>
              <a:rPr lang="en-US" sz="2000" smtClean="0">
                <a:latin typeface="Times" pitchFamily="18" charset="0"/>
              </a:rPr>
              <a:t>= 3.10</a:t>
            </a:r>
            <a:r>
              <a:rPr lang="en-US" sz="2000" baseline="30000" smtClean="0">
                <a:latin typeface="Times" pitchFamily="18" charset="0"/>
              </a:rPr>
              <a:t>4</a:t>
            </a:r>
            <a:r>
              <a:rPr lang="en-US" sz="2000" smtClean="0">
                <a:latin typeface="Times" pitchFamily="18" charset="0"/>
              </a:rPr>
              <a:t>m/s</a:t>
            </a:r>
            <a:endParaRPr lang="en-US" sz="2000">
              <a:latin typeface="Times" pitchFamily="18" charset="0"/>
            </a:endParaRPr>
          </a:p>
        </p:txBody>
      </p:sp>
      <p:sp>
        <p:nvSpPr>
          <p:cNvPr id="13" name="TextBox 12"/>
          <p:cNvSpPr txBox="1"/>
          <p:nvPr/>
        </p:nvSpPr>
        <p:spPr>
          <a:xfrm>
            <a:off x="2514600" y="3105090"/>
            <a:ext cx="6705600" cy="400110"/>
          </a:xfrm>
          <a:prstGeom prst="rect">
            <a:avLst/>
          </a:prstGeom>
          <a:noFill/>
        </p:spPr>
        <p:txBody>
          <a:bodyPr wrap="square" rtlCol="0">
            <a:spAutoFit/>
          </a:bodyPr>
          <a:lstStyle/>
          <a:p>
            <a:r>
              <a:rPr lang="en-US" sz="2000" smtClean="0">
                <a:latin typeface="Times" pitchFamily="18" charset="0"/>
              </a:rPr>
              <a:t>Vận tốc ánh sáng đối với hệ quy chiếu mặt trời là </a:t>
            </a:r>
            <a:r>
              <a:rPr lang="en-US" sz="2000" i="1">
                <a:latin typeface="Times" pitchFamily="18" charset="0"/>
              </a:rPr>
              <a:t>c</a:t>
            </a:r>
            <a:r>
              <a:rPr lang="en-US" sz="2000" i="1" smtClean="0">
                <a:latin typeface="Times" pitchFamily="18" charset="0"/>
              </a:rPr>
              <a:t> </a:t>
            </a:r>
            <a:r>
              <a:rPr lang="en-US" sz="2000" smtClean="0">
                <a:latin typeface="Times" pitchFamily="18" charset="0"/>
              </a:rPr>
              <a:t>= 3.10</a:t>
            </a:r>
            <a:r>
              <a:rPr lang="en-US" sz="2000" baseline="30000">
                <a:latin typeface="Times" pitchFamily="18" charset="0"/>
              </a:rPr>
              <a:t>8</a:t>
            </a:r>
            <a:r>
              <a:rPr lang="en-US" sz="2000" smtClean="0">
                <a:latin typeface="Times" pitchFamily="18" charset="0"/>
              </a:rPr>
              <a:t>m/s</a:t>
            </a:r>
            <a:endParaRPr lang="en-US" sz="2000">
              <a:latin typeface="Times" pitchFamily="18" charset="0"/>
            </a:endParaRPr>
          </a:p>
        </p:txBody>
      </p:sp>
      <p:sp>
        <p:nvSpPr>
          <p:cNvPr id="14" name="TextBox 13"/>
          <p:cNvSpPr txBox="1"/>
          <p:nvPr/>
        </p:nvSpPr>
        <p:spPr>
          <a:xfrm>
            <a:off x="152400" y="3429000"/>
            <a:ext cx="8839200" cy="707886"/>
          </a:xfrm>
          <a:prstGeom prst="rect">
            <a:avLst/>
          </a:prstGeom>
          <a:noFill/>
        </p:spPr>
        <p:txBody>
          <a:bodyPr wrap="square" rtlCol="0">
            <a:spAutoFit/>
          </a:bodyPr>
          <a:lstStyle/>
          <a:p>
            <a:r>
              <a:rPr lang="en-US" sz="2000" smtClean="0">
                <a:latin typeface="Times" pitchFamily="18" charset="0"/>
              </a:rPr>
              <a:t>Vận tốc ánh sáng với hệ quy chiếu gắn với trái đất theo phương chuyển động của trái đất </a:t>
            </a:r>
            <a:endParaRPr lang="en-US" sz="2000">
              <a:latin typeface="Times"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1623137066"/>
              </p:ext>
            </p:extLst>
          </p:nvPr>
        </p:nvGraphicFramePr>
        <p:xfrm>
          <a:off x="621679" y="3782944"/>
          <a:ext cx="1054721" cy="421888"/>
        </p:xfrm>
        <a:graphic>
          <a:graphicData uri="http://schemas.openxmlformats.org/presentationml/2006/ole">
            <mc:AlternateContent xmlns:mc="http://schemas.openxmlformats.org/markup-compatibility/2006">
              <mc:Choice xmlns:v="urn:schemas-microsoft-com:vml" Requires="v">
                <p:oleObj spid="_x0000_s13448" name="Equation" r:id="rId4" imgW="634680" imgH="253800" progId="Equation.3">
                  <p:embed/>
                </p:oleObj>
              </mc:Choice>
              <mc:Fallback>
                <p:oleObj name="Equation" r:id="rId4" imgW="634680" imgH="253800" progId="Equation.3">
                  <p:embed/>
                  <p:pic>
                    <p:nvPicPr>
                      <p:cNvPr id="0" name=""/>
                      <p:cNvPicPr/>
                      <p:nvPr/>
                    </p:nvPicPr>
                    <p:blipFill>
                      <a:blip r:embed="rId5"/>
                      <a:stretch>
                        <a:fillRect/>
                      </a:stretch>
                    </p:blipFill>
                    <p:spPr>
                      <a:xfrm>
                        <a:off x="621679" y="3782944"/>
                        <a:ext cx="1054721" cy="421888"/>
                      </a:xfrm>
                      <a:prstGeom prst="rect">
                        <a:avLst/>
                      </a:prstGeom>
                    </p:spPr>
                  </p:pic>
                </p:oleObj>
              </mc:Fallback>
            </mc:AlternateContent>
          </a:graphicData>
        </a:graphic>
      </p:graphicFrame>
      <p:sp>
        <p:nvSpPr>
          <p:cNvPr id="16" name="TextBox 15"/>
          <p:cNvSpPr txBox="1"/>
          <p:nvPr/>
        </p:nvSpPr>
        <p:spPr>
          <a:xfrm>
            <a:off x="76200" y="4092714"/>
            <a:ext cx="9067800" cy="707886"/>
          </a:xfrm>
          <a:prstGeom prst="rect">
            <a:avLst/>
          </a:prstGeom>
          <a:noFill/>
        </p:spPr>
        <p:txBody>
          <a:bodyPr wrap="square" rtlCol="0">
            <a:spAutoFit/>
          </a:bodyPr>
          <a:lstStyle/>
          <a:p>
            <a:r>
              <a:rPr lang="en-US" sz="2000" smtClean="0">
                <a:latin typeface="Times" pitchFamily="18" charset="0"/>
              </a:rPr>
              <a:t>Vận tốc ánh sáng với hệ quy chiếu gắn với trái đất theo phương vuông góc với phương  chuyển động của trái đất </a:t>
            </a:r>
            <a:endParaRPr lang="en-US" sz="2000">
              <a:latin typeface="Times" pitchFamily="18"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447294683"/>
              </p:ext>
            </p:extLst>
          </p:nvPr>
        </p:nvGraphicFramePr>
        <p:xfrm>
          <a:off x="2754313" y="4419600"/>
          <a:ext cx="674687" cy="358775"/>
        </p:xfrm>
        <a:graphic>
          <a:graphicData uri="http://schemas.openxmlformats.org/presentationml/2006/ole">
            <mc:AlternateContent xmlns:mc="http://schemas.openxmlformats.org/markup-compatibility/2006">
              <mc:Choice xmlns:v="urn:schemas-microsoft-com:vml" Requires="v">
                <p:oleObj spid="_x0000_s13449" name="Equation" r:id="rId6" imgW="406080" imgH="215640" progId="Equation.3">
                  <p:embed/>
                </p:oleObj>
              </mc:Choice>
              <mc:Fallback>
                <p:oleObj name="Equation" r:id="rId6" imgW="406080" imgH="215640" progId="Equation.3">
                  <p:embed/>
                  <p:pic>
                    <p:nvPicPr>
                      <p:cNvPr id="0" name="Object 14"/>
                      <p:cNvPicPr>
                        <a:picLocks noChangeAspect="1" noChangeArrowheads="1"/>
                      </p:cNvPicPr>
                      <p:nvPr/>
                    </p:nvPicPr>
                    <p:blipFill>
                      <a:blip r:embed="rId7"/>
                      <a:srcRect/>
                      <a:stretch>
                        <a:fillRect/>
                      </a:stretch>
                    </p:blipFill>
                    <p:spPr bwMode="auto">
                      <a:xfrm>
                        <a:off x="2754313" y="4419600"/>
                        <a:ext cx="674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3452650" y="4406460"/>
            <a:ext cx="1424150" cy="369332"/>
          </a:xfrm>
          <a:prstGeom prst="rect">
            <a:avLst/>
          </a:prstGeom>
          <a:noFill/>
        </p:spPr>
        <p:txBody>
          <a:bodyPr wrap="square" rtlCol="0">
            <a:spAutoFit/>
          </a:bodyPr>
          <a:lstStyle/>
          <a:p>
            <a:r>
              <a:rPr lang="en-US" smtClean="0">
                <a:latin typeface="Times" pitchFamily="18" charset="0"/>
              </a:rPr>
              <a:t>, có nghĩa là </a:t>
            </a:r>
            <a:endParaRPr lang="en-US">
              <a:latin typeface="Times" pitchFamily="18"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53615603"/>
              </p:ext>
            </p:extLst>
          </p:nvPr>
        </p:nvGraphicFramePr>
        <p:xfrm>
          <a:off x="4816093" y="4414130"/>
          <a:ext cx="801687" cy="422275"/>
        </p:xfrm>
        <a:graphic>
          <a:graphicData uri="http://schemas.openxmlformats.org/presentationml/2006/ole">
            <mc:AlternateContent xmlns:mc="http://schemas.openxmlformats.org/markup-compatibility/2006">
              <mc:Choice xmlns:v="urn:schemas-microsoft-com:vml" Requires="v">
                <p:oleObj spid="_x0000_s13450" name="Equation" r:id="rId8" imgW="482400" imgH="253800" progId="Equation.3">
                  <p:embed/>
                </p:oleObj>
              </mc:Choice>
              <mc:Fallback>
                <p:oleObj name="Equation" r:id="rId8" imgW="482400" imgH="253800" progId="Equation.3">
                  <p:embed/>
                  <p:pic>
                    <p:nvPicPr>
                      <p:cNvPr id="0" name="Object 16"/>
                      <p:cNvPicPr>
                        <a:picLocks noChangeAspect="1" noChangeArrowheads="1"/>
                      </p:cNvPicPr>
                      <p:nvPr/>
                    </p:nvPicPr>
                    <p:blipFill>
                      <a:blip r:embed="rId9"/>
                      <a:srcRect/>
                      <a:stretch>
                        <a:fillRect/>
                      </a:stretch>
                    </p:blipFill>
                    <p:spPr bwMode="auto">
                      <a:xfrm>
                        <a:off x="4816093" y="4414130"/>
                        <a:ext cx="80168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55180" y="4668154"/>
            <a:ext cx="9067800" cy="1015663"/>
          </a:xfrm>
          <a:prstGeom prst="rect">
            <a:avLst/>
          </a:prstGeom>
          <a:noFill/>
        </p:spPr>
        <p:txBody>
          <a:bodyPr wrap="square" rtlCol="0">
            <a:spAutoFit/>
          </a:bodyPr>
          <a:lstStyle/>
          <a:p>
            <a:r>
              <a:rPr lang="en-US" sz="2000" smtClean="0">
                <a:latin typeface="Times" pitchFamily="18" charset="0"/>
              </a:rPr>
              <a:t>Đặt giao thoa kế sao cho PG</a:t>
            </a:r>
            <a:r>
              <a:rPr lang="en-US" sz="2000" baseline="-25000" smtClean="0">
                <a:latin typeface="Times" pitchFamily="18" charset="0"/>
              </a:rPr>
              <a:t>2</a:t>
            </a:r>
            <a:r>
              <a:rPr lang="en-US" sz="2000" smtClean="0">
                <a:latin typeface="Times" pitchFamily="18" charset="0"/>
              </a:rPr>
              <a:t>P theo phương chuyển động của trái đất, quan sát thấy vân giao thoa, sau </a:t>
            </a:r>
            <a:r>
              <a:rPr lang="en-US" sz="2000">
                <a:latin typeface="Times" pitchFamily="18" charset="0"/>
              </a:rPr>
              <a:t>đ</a:t>
            </a:r>
            <a:r>
              <a:rPr lang="en-US" sz="2000" smtClean="0">
                <a:latin typeface="Times" pitchFamily="18" charset="0"/>
              </a:rPr>
              <a:t>ó cho hệ quy từ từ 90</a:t>
            </a:r>
            <a:r>
              <a:rPr lang="en-US" sz="2000" baseline="30000" smtClean="0">
                <a:latin typeface="Times" pitchFamily="18" charset="0"/>
              </a:rPr>
              <a:t>0</a:t>
            </a:r>
            <a:r>
              <a:rPr lang="en-US" sz="2000" smtClean="0">
                <a:latin typeface="Times" pitchFamily="18" charset="0"/>
              </a:rPr>
              <a:t> theo phương vuông góc với mặt giấy, hiệu quang lộ của hai tia sáng PG</a:t>
            </a:r>
            <a:r>
              <a:rPr lang="en-US" sz="2000" baseline="-25000" smtClean="0">
                <a:latin typeface="Times" pitchFamily="18" charset="0"/>
              </a:rPr>
              <a:t>2</a:t>
            </a:r>
            <a:r>
              <a:rPr lang="en-US" sz="2000" smtClean="0">
                <a:latin typeface="Times" pitchFamily="18" charset="0"/>
              </a:rPr>
              <a:t>P và PG</a:t>
            </a:r>
            <a:r>
              <a:rPr lang="en-US" sz="2000" baseline="-25000" smtClean="0">
                <a:latin typeface="Times" pitchFamily="18" charset="0"/>
              </a:rPr>
              <a:t>1</a:t>
            </a:r>
            <a:r>
              <a:rPr lang="en-US" sz="2000" smtClean="0">
                <a:latin typeface="Times" pitchFamily="18" charset="0"/>
              </a:rPr>
              <a:t>P thay đổi, do đó hệ vân giao thoa dịch chuyển</a:t>
            </a:r>
            <a:endParaRPr lang="en-US" sz="2000">
              <a:latin typeface="Times" pitchFamily="18" charset="0"/>
            </a:endParaRPr>
          </a:p>
        </p:txBody>
      </p:sp>
      <p:sp>
        <p:nvSpPr>
          <p:cNvPr id="21" name="TextBox 20"/>
          <p:cNvSpPr txBox="1"/>
          <p:nvPr/>
        </p:nvSpPr>
        <p:spPr>
          <a:xfrm>
            <a:off x="76200" y="5562600"/>
            <a:ext cx="9067800" cy="400110"/>
          </a:xfrm>
          <a:prstGeom prst="rect">
            <a:avLst/>
          </a:prstGeom>
          <a:noFill/>
        </p:spPr>
        <p:txBody>
          <a:bodyPr wrap="square" rtlCol="0">
            <a:spAutoFit/>
          </a:bodyPr>
          <a:lstStyle/>
          <a:p>
            <a:r>
              <a:rPr lang="en-US" sz="2000" smtClean="0">
                <a:latin typeface="Times" pitchFamily="18" charset="0"/>
              </a:rPr>
              <a:t>Tuy nhiên thực nghiệm lại không quan sát thấy hệ vân dịch chuyển</a:t>
            </a:r>
            <a:endParaRPr lang="en-US" sz="2000">
              <a:latin typeface="Times"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4131835629"/>
              </p:ext>
            </p:extLst>
          </p:nvPr>
        </p:nvGraphicFramePr>
        <p:xfrm>
          <a:off x="7097110" y="5573110"/>
          <a:ext cx="1096962" cy="422275"/>
        </p:xfrm>
        <a:graphic>
          <a:graphicData uri="http://schemas.openxmlformats.org/presentationml/2006/ole">
            <mc:AlternateContent xmlns:mc="http://schemas.openxmlformats.org/markup-compatibility/2006">
              <mc:Choice xmlns:v="urn:schemas-microsoft-com:vml" Requires="v">
                <p:oleObj spid="_x0000_s13451" name="Equation" r:id="rId10" imgW="660240" imgH="253800" progId="Equation.3">
                  <p:embed/>
                </p:oleObj>
              </mc:Choice>
              <mc:Fallback>
                <p:oleObj name="Equation" r:id="rId10" imgW="660240" imgH="253800" progId="Equation.3">
                  <p:embed/>
                  <p:pic>
                    <p:nvPicPr>
                      <p:cNvPr id="0" name="Object 18"/>
                      <p:cNvPicPr>
                        <a:picLocks noChangeAspect="1" noChangeArrowheads="1"/>
                      </p:cNvPicPr>
                      <p:nvPr/>
                    </p:nvPicPr>
                    <p:blipFill>
                      <a:blip r:embed="rId11"/>
                      <a:srcRect/>
                      <a:stretch>
                        <a:fillRect/>
                      </a:stretch>
                    </p:blipFill>
                    <p:spPr bwMode="auto">
                      <a:xfrm>
                        <a:off x="7097110" y="5573110"/>
                        <a:ext cx="10969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23"/>
          <p:cNvSpPr txBox="1"/>
          <p:nvPr/>
        </p:nvSpPr>
        <p:spPr>
          <a:xfrm>
            <a:off x="10510" y="5922580"/>
            <a:ext cx="9112470" cy="1015663"/>
          </a:xfrm>
          <a:prstGeom prst="rect">
            <a:avLst/>
          </a:prstGeom>
          <a:noFill/>
        </p:spPr>
        <p:txBody>
          <a:bodyPr wrap="square" rtlCol="0">
            <a:spAutoFit/>
          </a:bodyPr>
          <a:lstStyle/>
          <a:p>
            <a:r>
              <a:rPr lang="en-US" sz="2000" smtClean="0">
                <a:latin typeface="Times" pitchFamily="18" charset="0"/>
              </a:rPr>
              <a:t>Tức là vận tốc ánh sáng đối với hệ quy chiếu gắn với trái đất bằng vận tốc ánh sáng đối với hệ quy chiếu gắn với mặt trời , tức là vận tốc ánh sáng trong chân không bằng nhau với mọi hệ quy chiếu quán tính </a:t>
            </a:r>
            <a:endParaRPr lang="en-US" sz="2000">
              <a:latin typeface="Times" pitchFamily="18" charset="0"/>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3" grpId="0"/>
      <p:bldP spid="14" grpId="0"/>
      <p:bldP spid="16" grpId="0"/>
      <p:bldP spid="18" grpId="0"/>
      <p:bldP spid="20" grpId="0"/>
      <p:bldP spid="21"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7" name="Rectangle 6"/>
          <p:cNvSpPr/>
          <p:nvPr/>
        </p:nvSpPr>
        <p:spPr>
          <a:xfrm>
            <a:off x="81455" y="3149491"/>
            <a:ext cx="4795345" cy="830997"/>
          </a:xfrm>
          <a:prstGeom prst="rect">
            <a:avLst/>
          </a:prstGeom>
        </p:spPr>
        <p:txBody>
          <a:bodyPr wrap="square">
            <a:spAutoFit/>
          </a:bodyPr>
          <a:lstStyle/>
          <a:p>
            <a:pPr algn="just"/>
            <a:r>
              <a:rPr lang="en-US" sz="2400" smtClean="0">
                <a:latin typeface="Times" pitchFamily="18" charset="0"/>
              </a:rPr>
              <a:t>Dùng giao thoa kế michelson để xác định bước sóng ánh sáng</a:t>
            </a:r>
            <a:endParaRPr lang="en-US" sz="2400" dirty="0">
              <a:latin typeface="Times"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295400" y="609600"/>
            <a:ext cx="2733675" cy="252222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456386" y="625366"/>
            <a:ext cx="2999740" cy="2524125"/>
          </a:xfrm>
          <a:prstGeom prst="rect">
            <a:avLst/>
          </a:prstGeom>
        </p:spPr>
      </p:pic>
      <p:sp>
        <p:nvSpPr>
          <p:cNvPr id="10" name="Rectangle 9"/>
          <p:cNvSpPr/>
          <p:nvPr/>
        </p:nvSpPr>
        <p:spPr>
          <a:xfrm>
            <a:off x="81455" y="3905071"/>
            <a:ext cx="4947745" cy="1200329"/>
          </a:xfrm>
          <a:prstGeom prst="rect">
            <a:avLst/>
          </a:prstGeom>
        </p:spPr>
        <p:txBody>
          <a:bodyPr wrap="square">
            <a:spAutoFit/>
          </a:bodyPr>
          <a:lstStyle/>
          <a:p>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gương</a:t>
            </a:r>
            <a:r>
              <a:rPr lang="en-US" sz="2400" dirty="0">
                <a:latin typeface="Times New Roman" pitchFamily="18" charset="0"/>
              </a:rPr>
              <a:t> G</a:t>
            </a:r>
            <a:r>
              <a:rPr lang="en-US" sz="2400" baseline="-25000" dirty="0">
                <a:latin typeface="Times New Roman" pitchFamily="18" charset="0"/>
              </a:rPr>
              <a:t>2 </a:t>
            </a:r>
            <a:r>
              <a:rPr lang="en-US" sz="2400" dirty="0">
                <a:latin typeface="Times New Roman" pitchFamily="18" charset="0"/>
              </a:rPr>
              <a:t>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a:latin typeface="Times New Roman" pitchFamily="18" charset="0"/>
                <a:cs typeface="Times New Roman" pitchFamily="18" charset="0"/>
              </a:rPr>
              <a:t>ℓ,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a:t>
            </a:r>
          </a:p>
        </p:txBody>
      </p:sp>
      <p:sp>
        <p:nvSpPr>
          <p:cNvPr id="11" name="Rectangle 10"/>
          <p:cNvSpPr/>
          <p:nvPr/>
        </p:nvSpPr>
        <p:spPr>
          <a:xfrm>
            <a:off x="911754" y="5334000"/>
            <a:ext cx="1901290" cy="461665"/>
          </a:xfrm>
          <a:prstGeom prst="rect">
            <a:avLst/>
          </a:prstGeom>
        </p:spPr>
        <p:txBody>
          <a:bodyPr wrap="none">
            <a:spAutoFit/>
          </a:bodyPr>
          <a:lstStyle/>
          <a:p>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L = 2ℓ = m</a:t>
            </a:r>
            <a:r>
              <a:rPr lang="el-GR" sz="2400" dirty="0">
                <a:latin typeface="Times New Roman" pitchFamily="18" charset="0"/>
                <a:cs typeface="Times New Roman" pitchFamily="18" charset="0"/>
              </a:rPr>
              <a:t>λ</a:t>
            </a:r>
            <a:endParaRPr lang="en-US" sz="24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63114402"/>
              </p:ext>
            </p:extLst>
          </p:nvPr>
        </p:nvGraphicFramePr>
        <p:xfrm>
          <a:off x="2971800" y="5181600"/>
          <a:ext cx="1387475" cy="833438"/>
        </p:xfrm>
        <a:graphic>
          <a:graphicData uri="http://schemas.openxmlformats.org/presentationml/2006/ole">
            <mc:AlternateContent xmlns:mc="http://schemas.openxmlformats.org/markup-compatibility/2006">
              <mc:Choice xmlns:v="urn:schemas-microsoft-com:vml" Requires="v">
                <p:oleObj spid="_x0000_s22545" name="Equation" r:id="rId5" imgW="647640" imgH="393480" progId="Equation.3">
                  <p:embed/>
                </p:oleObj>
              </mc:Choice>
              <mc:Fallback>
                <p:oleObj name="Equation" r:id="rId5" imgW="647640" imgH="393480" progId="Equation.3">
                  <p:embed/>
                  <p:pic>
                    <p:nvPicPr>
                      <p:cNvPr id="0" name=""/>
                      <p:cNvPicPr>
                        <a:picLocks noChangeAspect="1" noChangeArrowheads="1"/>
                      </p:cNvPicPr>
                      <p:nvPr/>
                    </p:nvPicPr>
                    <p:blipFill>
                      <a:blip r:embed="rId6"/>
                      <a:srcRect/>
                      <a:stretch>
                        <a:fillRect/>
                      </a:stretch>
                    </p:blipFill>
                    <p:spPr bwMode="auto">
                      <a:xfrm>
                        <a:off x="2971800" y="5181600"/>
                        <a:ext cx="1387475" cy="833438"/>
                      </a:xfrm>
                      <a:prstGeom prst="rect">
                        <a:avLst/>
                      </a:prstGeom>
                      <a:noFill/>
                      <a:ln>
                        <a:noFill/>
                      </a:ln>
                    </p:spPr>
                  </p:pic>
                </p:oleObj>
              </mc:Fallback>
            </mc:AlternateContent>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1" y="3131820"/>
            <a:ext cx="2057400" cy="2888758"/>
          </a:xfrm>
          <a:prstGeom prst="rect">
            <a:avLst/>
          </a:prstGeom>
        </p:spPr>
      </p:pic>
      <p:sp>
        <p:nvSpPr>
          <p:cNvPr id="6" name="TextBox 5"/>
          <p:cNvSpPr txBox="1"/>
          <p:nvPr/>
        </p:nvSpPr>
        <p:spPr>
          <a:xfrm>
            <a:off x="6324600" y="5943600"/>
            <a:ext cx="2362199" cy="369332"/>
          </a:xfrm>
          <a:prstGeom prst="rect">
            <a:avLst/>
          </a:prstGeom>
          <a:noFill/>
        </p:spPr>
        <p:txBody>
          <a:bodyPr wrap="square" rtlCol="0">
            <a:spAutoFit/>
          </a:bodyPr>
          <a:lstStyle/>
          <a:p>
            <a:r>
              <a:rPr lang="en-US" smtClean="0">
                <a:latin typeface="Times" pitchFamily="18" charset="0"/>
              </a:rPr>
              <a:t>1852 – 1931, Đức</a:t>
            </a:r>
            <a:endParaRPr lang="en-US">
              <a:latin typeface="Times" pitchFamily="18" charset="0"/>
            </a:endParaRPr>
          </a:p>
        </p:txBody>
      </p:sp>
    </p:spTree>
    <p:extLst>
      <p:ext uri="{BB962C8B-B14F-4D97-AF65-F5344CB8AC3E}">
        <p14:creationId xmlns:p14="http://schemas.microsoft.com/office/powerpoint/2010/main" val="20898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34" y="224135"/>
            <a:ext cx="5835212"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4014766026"/>
              </p:ext>
            </p:extLst>
          </p:nvPr>
        </p:nvGraphicFramePr>
        <p:xfrm>
          <a:off x="1141413" y="838200"/>
          <a:ext cx="3956050" cy="714375"/>
        </p:xfrm>
        <a:graphic>
          <a:graphicData uri="http://schemas.openxmlformats.org/presentationml/2006/ole">
            <mc:AlternateContent xmlns:mc="http://schemas.openxmlformats.org/markup-compatibility/2006">
              <mc:Choice xmlns:v="urn:schemas-microsoft-com:vml" Requires="v">
                <p:oleObj spid="_x0000_s23562" name="Equation" r:id="rId3" imgW="2222280" imgH="393480" progId="Equation.3">
                  <p:embed/>
                </p:oleObj>
              </mc:Choice>
              <mc:Fallback>
                <p:oleObj name="Equation" r:id="rId3" imgW="2222280" imgH="393480" progId="Equation.3">
                  <p:embed/>
                  <p:pic>
                    <p:nvPicPr>
                      <p:cNvPr id="0" name=""/>
                      <p:cNvPicPr>
                        <a:picLocks noChangeAspect="1" noChangeArrowheads="1"/>
                      </p:cNvPicPr>
                      <p:nvPr/>
                    </p:nvPicPr>
                    <p:blipFill>
                      <a:blip r:embed="rId4"/>
                      <a:srcRect/>
                      <a:stretch>
                        <a:fillRect/>
                      </a:stretch>
                    </p:blipFill>
                    <p:spPr bwMode="auto">
                      <a:xfrm>
                        <a:off x="1141413" y="838200"/>
                        <a:ext cx="3956050" cy="7143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76200" y="1676400"/>
            <a:ext cx="5937060"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tiểu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4288995635"/>
              </p:ext>
            </p:extLst>
          </p:nvPr>
        </p:nvGraphicFramePr>
        <p:xfrm>
          <a:off x="1270000" y="2171700"/>
          <a:ext cx="5122863" cy="692150"/>
        </p:xfrm>
        <a:graphic>
          <a:graphicData uri="http://schemas.openxmlformats.org/presentationml/2006/ole">
            <mc:AlternateContent xmlns:mc="http://schemas.openxmlformats.org/markup-compatibility/2006">
              <mc:Choice xmlns:v="urn:schemas-microsoft-com:vml" Requires="v">
                <p:oleObj spid="_x0000_s23563" name="Equation" r:id="rId5" imgW="2920680" imgH="393480" progId="Equation.3">
                  <p:embed/>
                </p:oleObj>
              </mc:Choice>
              <mc:Fallback>
                <p:oleObj name="Equation" r:id="rId5" imgW="2920680" imgH="393480" progId="Equation.3">
                  <p:embed/>
                  <p:pic>
                    <p:nvPicPr>
                      <p:cNvPr id="0" name=""/>
                      <p:cNvPicPr>
                        <a:picLocks noChangeAspect="1" noChangeArrowheads="1"/>
                      </p:cNvPicPr>
                      <p:nvPr/>
                    </p:nvPicPr>
                    <p:blipFill>
                      <a:blip r:embed="rId6"/>
                      <a:srcRect/>
                      <a:stretch>
                        <a:fillRect/>
                      </a:stretch>
                    </p:blipFill>
                    <p:spPr bwMode="auto">
                      <a:xfrm>
                        <a:off x="1270000" y="2171700"/>
                        <a:ext cx="5122863" cy="692150"/>
                      </a:xfrm>
                      <a:prstGeom prst="rect">
                        <a:avLst/>
                      </a:prstGeom>
                      <a:noFill/>
                      <a:ln w="9525">
                        <a:solidFill>
                          <a:schemeClr val="folHlink"/>
                        </a:solidFill>
                        <a:miter lim="800000"/>
                        <a:headEnd/>
                        <a:tailEnd/>
                      </a:ln>
                    </p:spPr>
                  </p:pic>
                </p:oleObj>
              </mc:Fallback>
            </mc:AlternateContent>
          </a:graphicData>
        </a:graphic>
      </p:graphicFrame>
      <p:sp>
        <p:nvSpPr>
          <p:cNvPr id="10" name="Rectangle 9"/>
          <p:cNvSpPr/>
          <p:nvPr/>
        </p:nvSpPr>
        <p:spPr>
          <a:xfrm>
            <a:off x="36534" y="3404443"/>
            <a:ext cx="8229599" cy="1200329"/>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môi</a:t>
            </a:r>
            <a:r>
              <a:rPr lang="en-US" sz="2400" i="1" dirty="0">
                <a:solidFill>
                  <a:srgbClr val="FF0000"/>
                </a:solidFill>
                <a:latin typeface="Times New Roman" pitchFamily="18" charset="0"/>
              </a:rPr>
              <a:t> </a:t>
            </a:r>
            <a:r>
              <a:rPr lang="en-US" sz="2400" i="1" err="1">
                <a:solidFill>
                  <a:srgbClr val="FF0000"/>
                </a:solidFill>
                <a:latin typeface="Times New Roman" pitchFamily="18" charset="0"/>
              </a:rPr>
              <a:t>trường</a:t>
            </a:r>
            <a:r>
              <a:rPr lang="en-US" sz="2400" i="1">
                <a:solidFill>
                  <a:srgbClr val="FF0000"/>
                </a:solidFill>
                <a:latin typeface="Times New Roman" pitchFamily="18" charset="0"/>
              </a:rPr>
              <a:t> </a:t>
            </a:r>
            <a:r>
              <a:rPr lang="en-US" sz="2400" i="1" smtClean="0">
                <a:latin typeface="Times New Roman" pitchFamily="18" charset="0"/>
              </a:rPr>
              <a:t>chiết quang </a:t>
            </a:r>
            <a:r>
              <a:rPr lang="en-US" sz="2400" i="1" dirty="0" err="1">
                <a:latin typeface="Times New Roman" pitchFamily="18" charset="0"/>
              </a:rPr>
              <a:t>hơn</a:t>
            </a:r>
            <a:r>
              <a:rPr lang="en-US" sz="2400" i="1" dirty="0">
                <a:latin typeface="Times New Roman" pitchFamily="18" charset="0"/>
              </a:rPr>
              <a:t> </a:t>
            </a:r>
            <a:r>
              <a:rPr lang="en-US" sz="2400" i="1" dirty="0" err="1">
                <a:latin typeface="Times New Roman" pitchFamily="18" charset="0"/>
              </a:rPr>
              <a:t>môi</a:t>
            </a:r>
            <a:r>
              <a:rPr lang="en-US" sz="2400" i="1" dirty="0">
                <a:latin typeface="Times New Roman" pitchFamily="18" charset="0"/>
              </a:rPr>
              <a:t> </a:t>
            </a:r>
            <a:r>
              <a:rPr lang="en-US" sz="2400" i="1" dirty="0" err="1" smtClean="0">
                <a:latin typeface="Times New Roman" pitchFamily="18" charset="0"/>
              </a:rPr>
              <a:t>trường</a:t>
            </a:r>
            <a:r>
              <a:rPr lang="en-US" sz="2400" i="1" dirty="0" smtClean="0">
                <a:latin typeface="Times New Roman" pitchFamily="18" charset="0"/>
              </a:rPr>
              <a:t> </a:t>
            </a:r>
            <a:r>
              <a:rPr lang="en-US" sz="2400" i="1" dirty="0" err="1" smtClean="0">
                <a:latin typeface="Times New Roman" pitchFamily="18" charset="0"/>
              </a:rPr>
              <a:t>chứa</a:t>
            </a:r>
            <a:r>
              <a:rPr lang="en-US" sz="2400" i="1" dirty="0" smtClean="0">
                <a:latin typeface="Times New Roman" pitchFamily="18" charset="0"/>
              </a:rPr>
              <a:t> </a:t>
            </a:r>
            <a:r>
              <a:rPr lang="en-US" sz="2400" i="1" dirty="0" err="1">
                <a:latin typeface="Times New Roman" pitchFamily="18" charset="0"/>
              </a:rPr>
              <a:t>tia</a:t>
            </a:r>
            <a:r>
              <a:rPr lang="en-US" sz="2400" i="1" dirty="0">
                <a:latin typeface="Times New Roman" pitchFamily="18" charset="0"/>
              </a:rPr>
              <a:t> </a:t>
            </a:r>
            <a:r>
              <a:rPr lang="en-US" sz="2400" i="1" dirty="0" err="1" smtClean="0">
                <a:latin typeface="Times New Roman" pitchFamily="18" charset="0"/>
              </a:rPr>
              <a:t>tới</a:t>
            </a:r>
            <a:r>
              <a:rPr lang="en-US" sz="2400" i="1" dirty="0" smtClean="0">
                <a:latin typeface="Times New Roman" pitchFamily="18" charset="0"/>
              </a:rPr>
              <a:t>, </a:t>
            </a:r>
            <a:r>
              <a:rPr lang="en-US" sz="2400" i="1" dirty="0" err="1" smtClean="0">
                <a:solidFill>
                  <a:srgbClr val="FF0000"/>
                </a:solidFill>
                <a:latin typeface="Times New Roman" pitchFamily="18" charset="0"/>
              </a:rPr>
              <a:t>pha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thêm</a:t>
            </a:r>
            <a:r>
              <a:rPr lang="en-US" sz="2400" i="1" dirty="0" smtClean="0">
                <a:solidFill>
                  <a:srgbClr val="FF0000"/>
                </a:solidFill>
                <a:latin typeface="Times New Roman" pitchFamily="18" charset="0"/>
              </a:rPr>
              <a:t> </a:t>
            </a:r>
            <a:r>
              <a:rPr lang="el-GR" sz="2400" i="1" dirty="0" smtClean="0">
                <a:solidFill>
                  <a:srgbClr val="FF0000"/>
                </a:solidFill>
                <a:latin typeface="Times New Roman" pitchFamily="18" charset="0"/>
              </a:rPr>
              <a:t>π</a:t>
            </a:r>
            <a:r>
              <a:rPr lang="en-US" sz="2400" i="1" dirty="0" smtClean="0">
                <a:solidFill>
                  <a:srgbClr val="FF0000"/>
                </a:solidFill>
                <a:latin typeface="Times New Roman" pitchFamily="18" charset="0"/>
              </a:rPr>
              <a:t>, hay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dài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thêm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đoạn</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/2</a:t>
            </a:r>
          </a:p>
        </p:txBody>
      </p:sp>
    </p:spTree>
    <p:extLst>
      <p:ext uri="{BB962C8B-B14F-4D97-AF65-F5344CB8AC3E}">
        <p14:creationId xmlns:p14="http://schemas.microsoft.com/office/powerpoint/2010/main" val="90603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9067800" cy="1938992"/>
          </a:xfrm>
          <a:prstGeom prst="rect">
            <a:avLst/>
          </a:prstGeom>
        </p:spPr>
        <p:txBody>
          <a:bodyPr wrap="square">
            <a:spAutoFit/>
          </a:bodyPr>
          <a:lstStyle/>
          <a:p>
            <a:r>
              <a:rPr lang="de-DE" sz="2000" dirty="0" smtClean="0">
                <a:latin typeface="Times New Roman" pitchFamily="18" charset="0"/>
                <a:cs typeface="Times New Roman" pitchFamily="18" charset="0"/>
              </a:rPr>
              <a:t>Ví dụ 1.Hai </a:t>
            </a:r>
            <a:r>
              <a:rPr lang="de-DE" sz="2000" dirty="0">
                <a:latin typeface="Times New Roman" pitchFamily="18" charset="0"/>
                <a:cs typeface="Times New Roman" pitchFamily="18" charset="0"/>
              </a:rPr>
              <a:t>khe Young cách nhau </a:t>
            </a:r>
            <a:r>
              <a:rPr lang="de-DE" sz="2000" i="1" dirty="0">
                <a:latin typeface="Times New Roman" pitchFamily="18" charset="0"/>
                <a:cs typeface="Times New Roman" pitchFamily="18" charset="0"/>
              </a:rPr>
              <a:t>l</a:t>
            </a:r>
            <a:r>
              <a:rPr lang="de-DE" sz="2000" dirty="0">
                <a:latin typeface="Times New Roman" pitchFamily="18" charset="0"/>
                <a:cs typeface="Times New Roman" pitchFamily="18" charset="0"/>
              </a:rPr>
              <a:t> = 2mm, được chiếu bằng ánh sáng đơn sắc có bước sóng </a:t>
            </a:r>
            <a:r>
              <a:rPr lang="nl-NL" sz="2000" dirty="0">
                <a:latin typeface="Times New Roman" pitchFamily="18" charset="0"/>
                <a:cs typeface="Times New Roman" pitchFamily="18" charset="0"/>
                <a:sym typeface="Symbol"/>
              </a:rPr>
              <a:t></a:t>
            </a:r>
            <a:r>
              <a:rPr lang="fr-FR" sz="2000" dirty="0">
                <a:latin typeface="Times New Roman" pitchFamily="18" charset="0"/>
                <a:cs typeface="Times New Roman" pitchFamily="18" charset="0"/>
              </a:rPr>
              <a:t> = 0,6</a:t>
            </a:r>
            <a:r>
              <a:rPr lang="nl-NL" sz="2000" dirty="0">
                <a:latin typeface="Times New Roman" pitchFamily="18" charset="0"/>
                <a:cs typeface="Times New Roman" pitchFamily="18" charset="0"/>
                <a:sym typeface="Symbol"/>
              </a:rPr>
              <a:t></a:t>
            </a:r>
            <a:r>
              <a:rPr lang="fr-FR" sz="2000" dirty="0">
                <a:latin typeface="Times New Roman" pitchFamily="18" charset="0"/>
                <a:cs typeface="Times New Roman" pitchFamily="18" charset="0"/>
              </a:rPr>
              <a:t>m. </a:t>
            </a:r>
            <a:r>
              <a:rPr lang="fr-FR" sz="2000" dirty="0" err="1">
                <a:latin typeface="Times New Roman" pitchFamily="18" charset="0"/>
                <a:cs typeface="Times New Roman" pitchFamily="18" charset="0"/>
              </a:rPr>
              <a:t>Màn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quan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sát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được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đặt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cách</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mặt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phẳng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chứa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hai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khe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một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đoạn</a:t>
            </a:r>
            <a:r>
              <a:rPr lang="fr-FR" sz="2000" dirty="0">
                <a:latin typeface="Times New Roman" pitchFamily="18" charset="0"/>
                <a:cs typeface="Times New Roman" pitchFamily="18" charset="0"/>
              </a:rPr>
              <a:t>  D = 1m.</a:t>
            </a:r>
            <a:endParaRPr lang="en-US" sz="2000" dirty="0">
              <a:latin typeface="Times New Roman" pitchFamily="18" charset="0"/>
              <a:cs typeface="Times New Roman" pitchFamily="18" charset="0"/>
            </a:endParaRPr>
          </a:p>
          <a:p>
            <a:r>
              <a:rPr lang="de-DE" sz="2000" dirty="0">
                <a:latin typeface="Times New Roman" pitchFamily="18" charset="0"/>
                <a:cs typeface="Times New Roman" pitchFamily="18" charset="0"/>
              </a:rPr>
              <a:t>a. Tìm vị trí vân sáng thứ tư và vân tối thứ năm.</a:t>
            </a:r>
            <a:endParaRPr lang="en-US" sz="2000" dirty="0">
              <a:latin typeface="Times New Roman" pitchFamily="18" charset="0"/>
              <a:cs typeface="Times New Roman" pitchFamily="18" charset="0"/>
            </a:endParaRPr>
          </a:p>
          <a:p>
            <a:r>
              <a:rPr lang="de-DE" sz="2000" dirty="0">
                <a:latin typeface="Times New Roman" pitchFamily="18" charset="0"/>
                <a:cs typeface="Times New Roman" pitchFamily="18" charset="0"/>
              </a:rPr>
              <a:t>b. Đặt trước một trong hai khe một bản mỏng song song, trong suốt, chiết suất n = 1,5; hệ vân giao thoa trên màn quan sát dịch một khoảng 2mm. Tìm bề dày của bản mỏng.</a:t>
            </a:r>
            <a:endParaRPr lang="en-US" sz="20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76179642"/>
              </p:ext>
            </p:extLst>
          </p:nvPr>
        </p:nvGraphicFramePr>
        <p:xfrm>
          <a:off x="460375" y="2516187"/>
          <a:ext cx="4491038" cy="684213"/>
        </p:xfrm>
        <a:graphic>
          <a:graphicData uri="http://schemas.openxmlformats.org/presentationml/2006/ole">
            <mc:AlternateContent xmlns:mc="http://schemas.openxmlformats.org/markup-compatibility/2006">
              <mc:Choice xmlns:v="urn:schemas-microsoft-com:vml" Requires="v">
                <p:oleObj spid="_x0000_s14724" name="Equation" r:id="rId3" imgW="2577960" imgH="393480" progId="Equation.3">
                  <p:embed/>
                </p:oleObj>
              </mc:Choice>
              <mc:Fallback>
                <p:oleObj name="Equation" r:id="rId3" imgW="2577960" imgH="393480" progId="Equation.3">
                  <p:embed/>
                  <p:pic>
                    <p:nvPicPr>
                      <p:cNvPr id="0" name="Object 10"/>
                      <p:cNvPicPr>
                        <a:picLocks noChangeAspect="1" noChangeArrowheads="1"/>
                      </p:cNvPicPr>
                      <p:nvPr/>
                    </p:nvPicPr>
                    <p:blipFill>
                      <a:blip r:embed="rId4"/>
                      <a:srcRect/>
                      <a:stretch>
                        <a:fillRect/>
                      </a:stretch>
                    </p:blipFill>
                    <p:spPr bwMode="auto">
                      <a:xfrm>
                        <a:off x="460375" y="2516187"/>
                        <a:ext cx="4491038" cy="684213"/>
                      </a:xfrm>
                      <a:prstGeom prst="rect">
                        <a:avLst/>
                      </a:prstGeom>
                      <a:noFill/>
                      <a:ln w="9525">
                        <a:no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27082116"/>
              </p:ext>
            </p:extLst>
          </p:nvPr>
        </p:nvGraphicFramePr>
        <p:xfrm>
          <a:off x="457200" y="3148012"/>
          <a:ext cx="4862512" cy="661988"/>
        </p:xfrm>
        <a:graphic>
          <a:graphicData uri="http://schemas.openxmlformats.org/presentationml/2006/ole">
            <mc:AlternateContent xmlns:mc="http://schemas.openxmlformats.org/markup-compatibility/2006">
              <mc:Choice xmlns:v="urn:schemas-microsoft-com:vml" Requires="v">
                <p:oleObj spid="_x0000_s14725" name="Equation" r:id="rId5" imgW="2933640" imgH="393480" progId="Equation.3">
                  <p:embed/>
                </p:oleObj>
              </mc:Choice>
              <mc:Fallback>
                <p:oleObj name="Equation" r:id="rId5" imgW="2933640" imgH="393480" progId="Equation.3">
                  <p:embed/>
                  <p:pic>
                    <p:nvPicPr>
                      <p:cNvPr id="0" name="Object 13"/>
                      <p:cNvPicPr>
                        <a:picLocks noChangeAspect="1" noChangeArrowheads="1"/>
                      </p:cNvPicPr>
                      <p:nvPr/>
                    </p:nvPicPr>
                    <p:blipFill>
                      <a:blip r:embed="rId6"/>
                      <a:srcRect/>
                      <a:stretch>
                        <a:fillRect/>
                      </a:stretch>
                    </p:blipFill>
                    <p:spPr bwMode="auto">
                      <a:xfrm>
                        <a:off x="457200" y="3148012"/>
                        <a:ext cx="4862512" cy="661988"/>
                      </a:xfrm>
                      <a:prstGeom prst="rect">
                        <a:avLst/>
                      </a:prstGeom>
                      <a:noFill/>
                      <a:ln w="9525">
                        <a:noFill/>
                        <a:miter lim="800000"/>
                        <a:headEnd/>
                        <a:tailEnd/>
                      </a:ln>
                    </p:spPr>
                  </p:pic>
                </p:oleObj>
              </mc:Fallback>
            </mc:AlternateContent>
          </a:graphicData>
        </a:graphic>
      </p:graphicFrame>
      <p:sp>
        <p:nvSpPr>
          <p:cNvPr id="11" name="Rectangle 10"/>
          <p:cNvSpPr/>
          <p:nvPr/>
        </p:nvSpPr>
        <p:spPr>
          <a:xfrm>
            <a:off x="257365" y="3805535"/>
            <a:ext cx="5141112" cy="461665"/>
          </a:xfrm>
          <a:prstGeom prst="rect">
            <a:avLst/>
          </a:prstGeom>
        </p:spPr>
        <p:txBody>
          <a:bodyPr wrap="square">
            <a:spAutoFit/>
          </a:bodyPr>
          <a:lstStyle/>
          <a:p>
            <a:r>
              <a:rPr lang="en-US" sz="2400" i="1" dirty="0">
                <a:latin typeface="Times New Roman" pitchFamily="18" charset="0"/>
              </a:rPr>
              <a:t>L</a:t>
            </a:r>
            <a:r>
              <a:rPr lang="en-US" sz="2400" i="1" baseline="-25000" dirty="0">
                <a:latin typeface="Times New Roman" pitchFamily="18" charset="0"/>
              </a:rPr>
              <a:t>2</a:t>
            </a:r>
            <a:r>
              <a:rPr lang="en-US" sz="2400" i="1" dirty="0">
                <a:latin typeface="Times New Roman" pitchFamily="18" charset="0"/>
              </a:rPr>
              <a:t> - L</a:t>
            </a:r>
            <a:r>
              <a:rPr lang="en-US" sz="2400" i="1" baseline="-25000" dirty="0">
                <a:latin typeface="Times New Roman" pitchFamily="18" charset="0"/>
              </a:rPr>
              <a:t>1</a:t>
            </a:r>
            <a:r>
              <a:rPr lang="en-US" sz="2400" i="1" dirty="0">
                <a:latin typeface="Times New Roman" pitchFamily="18" charset="0"/>
              </a:rPr>
              <a:t>= r</a:t>
            </a:r>
            <a:r>
              <a:rPr lang="en-US" sz="2400" i="1" baseline="-25000" dirty="0">
                <a:latin typeface="Times New Roman" pitchFamily="18" charset="0"/>
              </a:rPr>
              <a:t>2</a:t>
            </a:r>
            <a:r>
              <a:rPr lang="en-US" sz="2400" i="1" dirty="0">
                <a:latin typeface="Times New Roman" pitchFamily="18" charset="0"/>
              </a:rPr>
              <a:t>- </a:t>
            </a:r>
            <a:r>
              <a:rPr lang="en-US" sz="2400" i="1" dirty="0" smtClean="0">
                <a:latin typeface="Times New Roman" pitchFamily="18" charset="0"/>
              </a:rPr>
              <a:t>r</a:t>
            </a:r>
            <a:r>
              <a:rPr lang="en-US" sz="2400" i="1" baseline="-25000" dirty="0" smtClean="0">
                <a:latin typeface="Times New Roman" pitchFamily="18" charset="0"/>
              </a:rPr>
              <a:t>1</a:t>
            </a:r>
            <a:r>
              <a:rPr lang="en-US" sz="2400" i="1" dirty="0" smtClean="0">
                <a:latin typeface="Times New Roman" pitchFamily="18" charset="0"/>
              </a:rPr>
              <a:t>+(n-1)e</a:t>
            </a:r>
            <a:endParaRPr lang="en-US" sz="2400" i="1" baseline="-25000" dirty="0">
              <a:latin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772451523"/>
              </p:ext>
            </p:extLst>
          </p:nvPr>
        </p:nvGraphicFramePr>
        <p:xfrm>
          <a:off x="228600" y="4191000"/>
          <a:ext cx="4098925" cy="741363"/>
        </p:xfrm>
        <a:graphic>
          <a:graphicData uri="http://schemas.openxmlformats.org/presentationml/2006/ole">
            <mc:AlternateContent xmlns:mc="http://schemas.openxmlformats.org/markup-compatibility/2006">
              <mc:Choice xmlns:v="urn:schemas-microsoft-com:vml" Requires="v">
                <p:oleObj spid="_x0000_s14726" name="Equation" r:id="rId7" imgW="2158920" imgH="393480" progId="Equation.3">
                  <p:embed/>
                </p:oleObj>
              </mc:Choice>
              <mc:Fallback>
                <p:oleObj name="Equation" r:id="rId7" imgW="2158920" imgH="393480" progId="Equation.3">
                  <p:embed/>
                  <p:pic>
                    <p:nvPicPr>
                      <p:cNvPr id="0" name="Object 7"/>
                      <p:cNvPicPr>
                        <a:picLocks noChangeAspect="1" noChangeArrowheads="1"/>
                      </p:cNvPicPr>
                      <p:nvPr/>
                    </p:nvPicPr>
                    <p:blipFill>
                      <a:blip r:embed="rId8"/>
                      <a:srcRect/>
                      <a:stretch>
                        <a:fillRect/>
                      </a:stretch>
                    </p:blipFill>
                    <p:spPr bwMode="auto">
                      <a:xfrm>
                        <a:off x="228600" y="4191000"/>
                        <a:ext cx="40989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152400" y="5105400"/>
            <a:ext cx="2257235" cy="369332"/>
          </a:xfrm>
          <a:prstGeom prst="rect">
            <a:avLst/>
          </a:prstGeom>
          <a:noFill/>
        </p:spPr>
        <p:txBody>
          <a:bodyPr wrap="square" rtlCol="0">
            <a:spAutoFit/>
          </a:bodyPr>
          <a:lstStyle/>
          <a:p>
            <a:r>
              <a:rPr lang="en-US" dirty="0" err="1" smtClean="0"/>
              <a:t>Vị</a:t>
            </a:r>
            <a:r>
              <a:rPr lang="en-US" dirty="0" smtClean="0"/>
              <a:t> </a:t>
            </a:r>
            <a:r>
              <a:rPr lang="en-US" dirty="0" err="1" smtClean="0"/>
              <a:t>trí</a:t>
            </a:r>
            <a:r>
              <a:rPr lang="en-US" dirty="0" smtClean="0"/>
              <a:t> </a:t>
            </a:r>
            <a:r>
              <a:rPr lang="en-US" dirty="0" err="1" smtClean="0"/>
              <a:t>vân</a:t>
            </a:r>
            <a:r>
              <a:rPr lang="en-US" dirty="0" smtClean="0"/>
              <a:t> </a:t>
            </a:r>
            <a:r>
              <a:rPr lang="en-US" dirty="0" err="1" smtClean="0"/>
              <a:t>sáng</a:t>
            </a:r>
            <a:r>
              <a:rPr lang="en-US" dirty="0" smtClean="0"/>
              <a:t> </a:t>
            </a:r>
            <a:r>
              <a:rPr lang="en-US" dirty="0" err="1" smtClean="0"/>
              <a:t>bậc</a:t>
            </a:r>
            <a:r>
              <a:rPr lang="en-US" dirty="0" smtClean="0"/>
              <a:t> k: </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3389100710"/>
              </p:ext>
            </p:extLst>
          </p:nvPr>
        </p:nvGraphicFramePr>
        <p:xfrm>
          <a:off x="2286000" y="4961914"/>
          <a:ext cx="5930900" cy="741363"/>
        </p:xfrm>
        <a:graphic>
          <a:graphicData uri="http://schemas.openxmlformats.org/presentationml/2006/ole">
            <mc:AlternateContent xmlns:mc="http://schemas.openxmlformats.org/markup-compatibility/2006">
              <mc:Choice xmlns:v="urn:schemas-microsoft-com:vml" Requires="v">
                <p:oleObj spid="_x0000_s14727" name="Equation" r:id="rId9" imgW="3124080" imgH="393480" progId="Equation.3">
                  <p:embed/>
                </p:oleObj>
              </mc:Choice>
              <mc:Fallback>
                <p:oleObj name="Equation" r:id="rId9" imgW="3124080" imgH="393480" progId="Equation.3">
                  <p:embed/>
                  <p:pic>
                    <p:nvPicPr>
                      <p:cNvPr id="0" name="Object 11"/>
                      <p:cNvPicPr>
                        <a:picLocks noChangeAspect="1" noChangeArrowheads="1"/>
                      </p:cNvPicPr>
                      <p:nvPr/>
                    </p:nvPicPr>
                    <p:blipFill>
                      <a:blip r:embed="rId10"/>
                      <a:srcRect/>
                      <a:stretch>
                        <a:fillRect/>
                      </a:stretch>
                    </p:blipFill>
                    <p:spPr bwMode="auto">
                      <a:xfrm>
                        <a:off x="2286000" y="4961914"/>
                        <a:ext cx="59309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152400" y="5955268"/>
            <a:ext cx="2819400" cy="369332"/>
          </a:xfrm>
          <a:prstGeom prst="rect">
            <a:avLst/>
          </a:prstGeom>
          <a:noFill/>
        </p:spPr>
        <p:txBody>
          <a:bodyPr wrap="square" rtlCol="0">
            <a:spAutoFit/>
          </a:bodyPr>
          <a:lstStyle/>
          <a:p>
            <a:r>
              <a:rPr lang="en-US" dirty="0" err="1" smtClean="0"/>
              <a:t>Độ</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vân</a:t>
            </a:r>
            <a:r>
              <a:rPr lang="en-US" dirty="0" smtClean="0"/>
              <a:t>: </a:t>
            </a:r>
            <a:endParaRPr lang="en-US" dirty="0"/>
          </a:p>
        </p:txBody>
      </p:sp>
      <p:graphicFrame>
        <p:nvGraphicFramePr>
          <p:cNvPr id="16" name="Object 15"/>
          <p:cNvGraphicFramePr>
            <a:graphicFrameLocks noChangeAspect="1"/>
          </p:cNvGraphicFramePr>
          <p:nvPr>
            <p:extLst>
              <p:ext uri="{D42A27DB-BD31-4B8C-83A1-F6EECF244321}">
                <p14:modId xmlns:p14="http://schemas.microsoft.com/office/powerpoint/2010/main" val="3650443008"/>
              </p:ext>
            </p:extLst>
          </p:nvPr>
        </p:nvGraphicFramePr>
        <p:xfrm>
          <a:off x="2971800" y="5914237"/>
          <a:ext cx="1758950" cy="741363"/>
        </p:xfrm>
        <a:graphic>
          <a:graphicData uri="http://schemas.openxmlformats.org/presentationml/2006/ole">
            <mc:AlternateContent xmlns:mc="http://schemas.openxmlformats.org/markup-compatibility/2006">
              <mc:Choice xmlns:v="urn:schemas-microsoft-com:vml" Requires="v">
                <p:oleObj spid="_x0000_s14728" name="Equation" r:id="rId11" imgW="927000" imgH="393480" progId="Equation.3">
                  <p:embed/>
                </p:oleObj>
              </mc:Choice>
              <mc:Fallback>
                <p:oleObj name="Equation" r:id="rId11" imgW="927000" imgH="393480" progId="Equation.3">
                  <p:embed/>
                  <p:pic>
                    <p:nvPicPr>
                      <p:cNvPr id="0" name="Object 13"/>
                      <p:cNvPicPr>
                        <a:picLocks noChangeAspect="1" noChangeArrowheads="1"/>
                      </p:cNvPicPr>
                      <p:nvPr/>
                    </p:nvPicPr>
                    <p:blipFill>
                      <a:blip r:embed="rId12"/>
                      <a:srcRect/>
                      <a:stretch>
                        <a:fillRect/>
                      </a:stretch>
                    </p:blipFill>
                    <p:spPr bwMode="auto">
                      <a:xfrm>
                        <a:off x="2971800" y="5914237"/>
                        <a:ext cx="17589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57124" y="2598516"/>
            <a:ext cx="3952717" cy="2354484"/>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23439"/>
          </a:xfrm>
          <a:prstGeom prst="rect">
            <a:avLst/>
          </a:prstGeom>
        </p:spPr>
        <p:txBody>
          <a:bodyPr wrap="square">
            <a:spAutoFit/>
          </a:bodyPr>
          <a:lstStyle/>
          <a:p>
            <a:r>
              <a:rPr lang="nl-NL" sz="2000" dirty="0" smtClean="0">
                <a:latin typeface="Times New Roman" pitchFamily="18" charset="0"/>
                <a:cs typeface="Times New Roman" pitchFamily="18" charset="0"/>
              </a:rPr>
              <a:t>Ví dụ 2. Một </a:t>
            </a:r>
            <a:r>
              <a:rPr lang="nl-NL" sz="2000" dirty="0">
                <a:latin typeface="Times New Roman" pitchFamily="18" charset="0"/>
                <a:cs typeface="Times New Roman" pitchFamily="18" charset="0"/>
              </a:rPr>
              <a:t>chùm sáng trắng được rọi vuông góc với bản thuỷ tinh mỏng hai mặt song song, bề dày d = 0,4 </a:t>
            </a:r>
            <a:r>
              <a:rPr lang="en-US" sz="2000" dirty="0">
                <a:latin typeface="Times New Roman" pitchFamily="18" charset="0"/>
                <a:cs typeface="Times New Roman" pitchFamily="18" charset="0"/>
              </a:rPr>
              <a:t>μ</a:t>
            </a:r>
            <a:r>
              <a:rPr lang="nl-NL" sz="2000" dirty="0">
                <a:latin typeface="Times New Roman" pitchFamily="18" charset="0"/>
                <a:cs typeface="Times New Roman" pitchFamily="18" charset="0"/>
              </a:rPr>
              <a:t>m, chiết suất n = 1,5. Hỏi trong phạm vi quang phổ thấy được của chùm ánh sáng trắng (bước sóng từ 0,4 đến 0,7 </a:t>
            </a:r>
            <a:r>
              <a:rPr lang="en-US" sz="2000" dirty="0">
                <a:latin typeface="Times New Roman" pitchFamily="18" charset="0"/>
                <a:cs typeface="Times New Roman" pitchFamily="18" charset="0"/>
              </a:rPr>
              <a:t>μ</a:t>
            </a:r>
            <a:r>
              <a:rPr lang="nl-NL" sz="2000" dirty="0">
                <a:latin typeface="Times New Roman" pitchFamily="18" charset="0"/>
                <a:cs typeface="Times New Roman" pitchFamily="18" charset="0"/>
              </a:rPr>
              <a:t>m), những chùm tia sáng phản chiếu có bước sóng nào sẽ được tăng cường?</a:t>
            </a:r>
            <a:endParaRPr lang="en-US" sz="2000" dirty="0">
              <a:latin typeface="Times New Roman" pitchFamily="18" charset="0"/>
              <a:cs typeface="Times New Roman" pitchFamily="18" charset="0"/>
            </a:endParaRPr>
          </a:p>
        </p:txBody>
      </p:sp>
      <p:sp>
        <p:nvSpPr>
          <p:cNvPr id="5" name="Rectangle 4"/>
          <p:cNvSpPr/>
          <p:nvPr/>
        </p:nvSpPr>
        <p:spPr>
          <a:xfrm>
            <a:off x="6172200" y="2057400"/>
            <a:ext cx="2514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7391400" y="1200329"/>
            <a:ext cx="0" cy="857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20574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91400" y="1371600"/>
            <a:ext cx="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91400" y="1828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91400" y="2286000"/>
            <a:ext cx="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91400" y="26670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391400" y="16002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10400" y="1699846"/>
            <a:ext cx="609600" cy="381000"/>
          </a:xfrm>
          <a:prstGeom prst="rect">
            <a:avLst/>
          </a:prstGeom>
          <a:noFill/>
        </p:spPr>
        <p:txBody>
          <a:bodyPr wrap="square" rtlCol="0">
            <a:spAutoFit/>
          </a:bodyPr>
          <a:lstStyle/>
          <a:p>
            <a:r>
              <a:rPr lang="en-US" dirty="0" smtClean="0"/>
              <a:t>M</a:t>
            </a:r>
            <a:endParaRPr lang="en-US" dirty="0"/>
          </a:p>
        </p:txBody>
      </p:sp>
      <p:cxnSp>
        <p:nvCxnSpPr>
          <p:cNvPr id="21" name="Straight Arrow Connector 20"/>
          <p:cNvCxnSpPr/>
          <p:nvPr/>
        </p:nvCxnSpPr>
        <p:spPr>
          <a:xfrm>
            <a:off x="5943600" y="2080846"/>
            <a:ext cx="0" cy="890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2286000"/>
            <a:ext cx="609600" cy="381000"/>
          </a:xfrm>
          <a:prstGeom prst="rect">
            <a:avLst/>
          </a:prstGeom>
          <a:noFill/>
        </p:spPr>
        <p:txBody>
          <a:bodyPr wrap="square" rtlCol="0">
            <a:spAutoFit/>
          </a:bodyPr>
          <a:lstStyle/>
          <a:p>
            <a:r>
              <a:rPr lang="en-US" dirty="0"/>
              <a:t>d</a:t>
            </a:r>
          </a:p>
        </p:txBody>
      </p:sp>
      <p:sp>
        <p:nvSpPr>
          <p:cNvPr id="23" name="TextBox 22"/>
          <p:cNvSpPr txBox="1"/>
          <p:nvPr/>
        </p:nvSpPr>
        <p:spPr>
          <a:xfrm>
            <a:off x="76200" y="1295400"/>
            <a:ext cx="4876800" cy="1107996"/>
          </a:xfrm>
          <a:prstGeom prst="rect">
            <a:avLst/>
          </a:prstGeom>
          <a:noFill/>
        </p:spPr>
        <p:txBody>
          <a:bodyPr wrap="square" rtlCol="0">
            <a:spAutoFit/>
          </a:bodyPr>
          <a:lstStyle/>
          <a:p>
            <a:pPr algn="just"/>
            <a:r>
              <a:rPr lang="en-US" sz="2200" dirty="0" err="1" smtClean="0">
                <a:latin typeface="Times" pitchFamily="18" charset="0"/>
                <a:cs typeface="Times" pitchFamily="18" charset="0"/>
              </a:rPr>
              <a:t>Tại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mọi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điểm</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trên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bề</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mặt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bản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mỏng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có</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sự</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giao</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thoa</a:t>
            </a:r>
            <a:r>
              <a:rPr lang="en-US" sz="2200" dirty="0" smtClean="0">
                <a:latin typeface="Times" pitchFamily="18" charset="0"/>
                <a:cs typeface="Times" pitchFamily="18" charset="0"/>
              </a:rPr>
              <a:t>, do </a:t>
            </a:r>
            <a:r>
              <a:rPr lang="en-US" sz="2200" dirty="0" err="1" smtClean="0">
                <a:latin typeface="Times" pitchFamily="18" charset="0"/>
                <a:cs typeface="Times" pitchFamily="18" charset="0"/>
              </a:rPr>
              <a:t>sự</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gặp</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nhau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2 </a:t>
            </a:r>
            <a:r>
              <a:rPr lang="en-US" sz="2200" dirty="0" err="1" smtClean="0">
                <a:latin typeface="Times" pitchFamily="18" charset="0"/>
                <a:cs typeface="Times" pitchFamily="18" charset="0"/>
              </a:rPr>
              <a:t>tia</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phản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xạ</a:t>
            </a:r>
            <a:r>
              <a:rPr lang="en-US" sz="2200" dirty="0" smtClean="0">
                <a:latin typeface="Times" pitchFamily="18" charset="0"/>
                <a:cs typeface="Times" pitchFamily="18" charset="0"/>
              </a:rPr>
              <a:t> ở </a:t>
            </a:r>
            <a:r>
              <a:rPr lang="en-US" sz="2200" dirty="0" err="1" smtClean="0">
                <a:latin typeface="Times" pitchFamily="18" charset="0"/>
                <a:cs typeface="Times" pitchFamily="18" charset="0"/>
              </a:rPr>
              <a:t>mặt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trên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và</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mặt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dưới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bản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mỏng</a:t>
            </a:r>
            <a:endParaRPr lang="en-US" sz="2200" dirty="0">
              <a:latin typeface="Times" pitchFamily="18" charset="0"/>
              <a:cs typeface="Times" pitchFamily="18"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1207956494"/>
              </p:ext>
            </p:extLst>
          </p:nvPr>
        </p:nvGraphicFramePr>
        <p:xfrm>
          <a:off x="1069975" y="2819400"/>
          <a:ext cx="2662238" cy="730250"/>
        </p:xfrm>
        <a:graphic>
          <a:graphicData uri="http://schemas.openxmlformats.org/presentationml/2006/ole">
            <mc:AlternateContent xmlns:mc="http://schemas.openxmlformats.org/markup-compatibility/2006">
              <mc:Choice xmlns:v="urn:schemas-microsoft-com:vml" Requires="v">
                <p:oleObj spid="_x0000_s15592" name="Equation" r:id="rId3" imgW="1434960" imgH="393480" progId="Equation.3">
                  <p:embed/>
                </p:oleObj>
              </mc:Choice>
              <mc:Fallback>
                <p:oleObj name="Equation" r:id="rId3" imgW="1434960" imgH="393480" progId="Equation.3">
                  <p:embed/>
                  <p:pic>
                    <p:nvPicPr>
                      <p:cNvPr id="0" name=""/>
                      <p:cNvPicPr/>
                      <p:nvPr/>
                    </p:nvPicPr>
                    <p:blipFill>
                      <a:blip r:embed="rId4"/>
                      <a:stretch>
                        <a:fillRect/>
                      </a:stretch>
                    </p:blipFill>
                    <p:spPr>
                      <a:xfrm>
                        <a:off x="1069975" y="2819400"/>
                        <a:ext cx="2662238" cy="730250"/>
                      </a:xfrm>
                      <a:prstGeom prst="rect">
                        <a:avLst/>
                      </a:prstGeom>
                    </p:spPr>
                  </p:pic>
                </p:oleObj>
              </mc:Fallback>
            </mc:AlternateContent>
          </a:graphicData>
        </a:graphic>
      </p:graphicFrame>
      <p:sp>
        <p:nvSpPr>
          <p:cNvPr id="25" name="TextBox 24"/>
          <p:cNvSpPr txBox="1"/>
          <p:nvPr/>
        </p:nvSpPr>
        <p:spPr>
          <a:xfrm>
            <a:off x="304800" y="2362200"/>
            <a:ext cx="3810000" cy="430887"/>
          </a:xfrm>
          <a:prstGeom prst="rect">
            <a:avLst/>
          </a:prstGeom>
          <a:noFill/>
        </p:spPr>
        <p:txBody>
          <a:bodyPr wrap="square" rtlCol="0">
            <a:spAutoFit/>
          </a:bodyPr>
          <a:lstStyle/>
          <a:p>
            <a:r>
              <a:rPr lang="en-US" sz="2200" dirty="0" err="1" smtClean="0">
                <a:latin typeface="Times" pitchFamily="18" charset="0"/>
                <a:cs typeface="Times" pitchFamily="18" charset="0"/>
              </a:rPr>
              <a:t>Hiệu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quang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lộ</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2 </a:t>
            </a:r>
            <a:r>
              <a:rPr lang="en-US" sz="2200" dirty="0" err="1" smtClean="0">
                <a:latin typeface="Times" pitchFamily="18" charset="0"/>
                <a:cs typeface="Times" pitchFamily="18" charset="0"/>
              </a:rPr>
              <a:t>tia</a:t>
            </a:r>
            <a:r>
              <a:rPr lang="en-US" sz="2200" dirty="0" smtClean="0">
                <a:latin typeface="Times" pitchFamily="18" charset="0"/>
                <a:cs typeface="Times" pitchFamily="18" charset="0"/>
              </a:rPr>
              <a:t>:</a:t>
            </a:r>
            <a:endParaRPr lang="en-US" sz="2200" dirty="0">
              <a:latin typeface="Times" pitchFamily="18" charset="0"/>
              <a:cs typeface="Times" pitchFamily="18" charset="0"/>
            </a:endParaRPr>
          </a:p>
        </p:txBody>
      </p:sp>
      <p:sp>
        <p:nvSpPr>
          <p:cNvPr id="26" name="TextBox 25"/>
          <p:cNvSpPr txBox="1"/>
          <p:nvPr/>
        </p:nvSpPr>
        <p:spPr>
          <a:xfrm>
            <a:off x="304800" y="3669268"/>
            <a:ext cx="3505200" cy="430887"/>
          </a:xfrm>
          <a:prstGeom prst="rect">
            <a:avLst/>
          </a:prstGeom>
          <a:noFill/>
        </p:spPr>
        <p:txBody>
          <a:bodyPr wrap="square" rtlCol="0">
            <a:spAutoFit/>
          </a:bodyPr>
          <a:lstStyle/>
          <a:p>
            <a:r>
              <a:rPr lang="en-US" sz="2200" dirty="0" err="1" smtClean="0">
                <a:latin typeface="Times" pitchFamily="18" charset="0"/>
                <a:cs typeface="Times" pitchFamily="18" charset="0"/>
              </a:rPr>
              <a:t>Điều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kiện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giao</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thoa</a:t>
            </a:r>
            <a:endParaRPr lang="en-US" sz="2200" dirty="0">
              <a:latin typeface="Times" pitchFamily="18" charset="0"/>
              <a:cs typeface="Times" pitchFamily="18" charset="0"/>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3445443399"/>
              </p:ext>
            </p:extLst>
          </p:nvPr>
        </p:nvGraphicFramePr>
        <p:xfrm>
          <a:off x="838200" y="4191000"/>
          <a:ext cx="3938588" cy="1154112"/>
        </p:xfrm>
        <a:graphic>
          <a:graphicData uri="http://schemas.openxmlformats.org/presentationml/2006/ole">
            <mc:AlternateContent xmlns:mc="http://schemas.openxmlformats.org/markup-compatibility/2006">
              <mc:Choice xmlns:v="urn:schemas-microsoft-com:vml" Requires="v">
                <p:oleObj spid="_x0000_s15593" name="Equation" r:id="rId5" imgW="2120760" imgH="622080" progId="Equation.3">
                  <p:embed/>
                </p:oleObj>
              </mc:Choice>
              <mc:Fallback>
                <p:oleObj name="Equation" r:id="rId5" imgW="2120760" imgH="622080" progId="Equation.3">
                  <p:embed/>
                  <p:pic>
                    <p:nvPicPr>
                      <p:cNvPr id="0" name="Object 23"/>
                      <p:cNvPicPr>
                        <a:picLocks noChangeAspect="1" noChangeArrowheads="1"/>
                      </p:cNvPicPr>
                      <p:nvPr/>
                    </p:nvPicPr>
                    <p:blipFill>
                      <a:blip r:embed="rId6"/>
                      <a:srcRect/>
                      <a:stretch>
                        <a:fillRect/>
                      </a:stretch>
                    </p:blipFill>
                    <p:spPr bwMode="auto">
                      <a:xfrm>
                        <a:off x="838200" y="4191000"/>
                        <a:ext cx="393858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863753749"/>
              </p:ext>
            </p:extLst>
          </p:nvPr>
        </p:nvGraphicFramePr>
        <p:xfrm>
          <a:off x="1600200" y="5486401"/>
          <a:ext cx="3095628" cy="381000"/>
        </p:xfrm>
        <a:graphic>
          <a:graphicData uri="http://schemas.openxmlformats.org/presentationml/2006/ole">
            <mc:AlternateContent xmlns:mc="http://schemas.openxmlformats.org/markup-compatibility/2006">
              <mc:Choice xmlns:v="urn:schemas-microsoft-com:vml" Requires="v">
                <p:oleObj spid="_x0000_s15594" name="Equation" r:id="rId7" imgW="1650960" imgH="203040" progId="Equation.3">
                  <p:embed/>
                </p:oleObj>
              </mc:Choice>
              <mc:Fallback>
                <p:oleObj name="Equation" r:id="rId7" imgW="1650960" imgH="203040" progId="Equation.3">
                  <p:embed/>
                  <p:pic>
                    <p:nvPicPr>
                      <p:cNvPr id="0" name=""/>
                      <p:cNvPicPr/>
                      <p:nvPr/>
                    </p:nvPicPr>
                    <p:blipFill>
                      <a:blip r:embed="rId8"/>
                      <a:stretch>
                        <a:fillRect/>
                      </a:stretch>
                    </p:blipFill>
                    <p:spPr>
                      <a:xfrm>
                        <a:off x="1600200" y="5486401"/>
                        <a:ext cx="3095628" cy="381000"/>
                      </a:xfrm>
                      <a:prstGeom prst="rect">
                        <a:avLst/>
                      </a:prstGeom>
                    </p:spPr>
                  </p:pic>
                </p:oleObj>
              </mc:Fallback>
            </mc:AlternateContent>
          </a:graphicData>
        </a:graphic>
      </p:graphicFrame>
      <p:sp>
        <p:nvSpPr>
          <p:cNvPr id="2" name="TextBox 1"/>
          <p:cNvSpPr txBox="1"/>
          <p:nvPr/>
        </p:nvSpPr>
        <p:spPr>
          <a:xfrm>
            <a:off x="7107620" y="2895600"/>
            <a:ext cx="533400" cy="369332"/>
          </a:xfrm>
          <a:prstGeom prst="rect">
            <a:avLst/>
          </a:prstGeom>
          <a:noFill/>
        </p:spPr>
        <p:txBody>
          <a:bodyPr wrap="square" rtlCol="0">
            <a:spAutoFit/>
          </a:bodyPr>
          <a:lstStyle/>
          <a:p>
            <a:r>
              <a:rPr lang="en-US" smtClean="0"/>
              <a:t>H</a:t>
            </a:r>
            <a:endParaRPr lang="en-US"/>
          </a:p>
        </p:txBody>
      </p:sp>
      <p:sp>
        <p:nvSpPr>
          <p:cNvPr id="3" name="TextBox 2"/>
          <p:cNvSpPr txBox="1"/>
          <p:nvPr/>
        </p:nvSpPr>
        <p:spPr>
          <a:xfrm>
            <a:off x="7010400" y="1066800"/>
            <a:ext cx="381000" cy="369332"/>
          </a:xfrm>
          <a:prstGeom prst="rect">
            <a:avLst/>
          </a:prstGeom>
          <a:noFill/>
        </p:spPr>
        <p:txBody>
          <a:bodyPr wrap="square" rtlCol="0">
            <a:spAutoFit/>
          </a:bodyPr>
          <a:lstStyle/>
          <a:p>
            <a:r>
              <a:rPr lang="en-US" smtClean="0"/>
              <a:t>S</a:t>
            </a:r>
            <a:endParaRPr lang="en-US"/>
          </a:p>
        </p:txBody>
      </p:sp>
      <p:sp>
        <p:nvSpPr>
          <p:cNvPr id="6" name="TextBox 5"/>
          <p:cNvSpPr txBox="1"/>
          <p:nvPr/>
        </p:nvSpPr>
        <p:spPr>
          <a:xfrm>
            <a:off x="6324600" y="2286000"/>
            <a:ext cx="304800" cy="369332"/>
          </a:xfrm>
          <a:prstGeom prst="rect">
            <a:avLst/>
          </a:prstGeom>
          <a:noFill/>
        </p:spPr>
        <p:txBody>
          <a:bodyPr wrap="square" rtlCol="0">
            <a:spAutoFit/>
          </a:bodyPr>
          <a:lstStyle/>
          <a:p>
            <a:r>
              <a:rPr lang="en-US" smtClean="0"/>
              <a:t>n</a:t>
            </a:r>
            <a:endParaRPr lang="en-US"/>
          </a:p>
        </p:txBody>
      </p:sp>
    </p:spTree>
    <p:extLst>
      <p:ext uri="{BB962C8B-B14F-4D97-AF65-F5344CB8AC3E}">
        <p14:creationId xmlns:p14="http://schemas.microsoft.com/office/powerpoint/2010/main" val="9110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938992"/>
          </a:xfrm>
          <a:prstGeom prst="rect">
            <a:avLst/>
          </a:prstGeom>
        </p:spPr>
        <p:txBody>
          <a:bodyPr wrap="square">
            <a:spAutoFit/>
          </a:bodyPr>
          <a:lstStyle/>
          <a:p>
            <a:pPr algn="just"/>
            <a:r>
              <a:rPr lang="pt-BR" sz="2000" dirty="0" smtClean="0">
                <a:latin typeface="Times" pitchFamily="18" charset="0"/>
                <a:cs typeface="Times" pitchFamily="18" charset="0"/>
              </a:rPr>
              <a:t>Ví dụ 3. Mặt </a:t>
            </a:r>
            <a:r>
              <a:rPr lang="pt-BR" sz="2000" dirty="0">
                <a:latin typeface="Times" pitchFamily="18" charset="0"/>
                <a:cs typeface="Times" pitchFamily="18" charset="0"/>
              </a:rPr>
              <a:t>cầu của một thấu kính một mặt phẳng, một mặt lồi được đặt tiếp xúc với một bản thủy tinh phẳng. Chiết suất của thấu kính và của bản thủy tinh lần lượt bằng n</a:t>
            </a:r>
            <a:r>
              <a:rPr lang="pt-BR" sz="2000" baseline="-25000" dirty="0">
                <a:latin typeface="Times" pitchFamily="18" charset="0"/>
                <a:cs typeface="Times" pitchFamily="18" charset="0"/>
              </a:rPr>
              <a:t>1</a:t>
            </a:r>
            <a:r>
              <a:rPr lang="pt-BR" sz="2000" dirty="0">
                <a:latin typeface="Times" pitchFamily="18" charset="0"/>
                <a:cs typeface="Times" pitchFamily="18" charset="0"/>
              </a:rPr>
              <a:t> = 1,5 và n</a:t>
            </a:r>
            <a:r>
              <a:rPr lang="pt-BR" sz="2000" baseline="-25000" dirty="0">
                <a:latin typeface="Times" pitchFamily="18" charset="0"/>
                <a:cs typeface="Times" pitchFamily="18" charset="0"/>
              </a:rPr>
              <a:t>2</a:t>
            </a:r>
            <a:r>
              <a:rPr lang="pt-BR" sz="2000" dirty="0">
                <a:latin typeface="Times" pitchFamily="18" charset="0"/>
                <a:cs typeface="Times" pitchFamily="18" charset="0"/>
              </a:rPr>
              <a:t> = 1,7.  Bán kính cong của mặt cầu của thấu kính là  R = 100 cm, khoảng không gian giữa thấu kính và bản phẳng chứa đầy một chất có chiết suất n = 1,63. Xác định bán kính của vân tối Newton thứ 5 nếu quan sát vân giao thoa bằng ánh sáng phản xạ. Cho bước sóng của ánh sáng </a:t>
            </a:r>
            <a:r>
              <a:rPr lang="en-US" sz="2000" dirty="0">
                <a:latin typeface="Times" pitchFamily="18" charset="0"/>
                <a:cs typeface="Times" pitchFamily="18" charset="0"/>
              </a:rPr>
              <a:t>λ</a:t>
            </a:r>
            <a:r>
              <a:rPr lang="pt-BR" sz="2000" dirty="0">
                <a:latin typeface="Times" pitchFamily="18" charset="0"/>
                <a:cs typeface="Times" pitchFamily="18" charset="0"/>
              </a:rPr>
              <a:t>= 0,5 </a:t>
            </a:r>
            <a:r>
              <a:rPr lang="en-US" sz="2000" dirty="0">
                <a:latin typeface="Times" pitchFamily="18" charset="0"/>
                <a:cs typeface="Times" pitchFamily="18" charset="0"/>
              </a:rPr>
              <a:t>μ</a:t>
            </a:r>
            <a:r>
              <a:rPr lang="pt-BR" sz="2000" dirty="0">
                <a:latin typeface="Times" pitchFamily="18" charset="0"/>
                <a:cs typeface="Times" pitchFamily="18" charset="0"/>
              </a:rPr>
              <a:t>m.</a:t>
            </a:r>
            <a:endParaRPr lang="en-US" sz="2000" dirty="0">
              <a:latin typeface="Times" pitchFamily="18" charset="0"/>
              <a:cs typeface="Times" pitchFamily="18" charset="0"/>
            </a:endParaRPr>
          </a:p>
        </p:txBody>
      </p:sp>
      <p:cxnSp>
        <p:nvCxnSpPr>
          <p:cNvPr id="14" name="Straight Connector 13"/>
          <p:cNvCxnSpPr/>
          <p:nvPr/>
        </p:nvCxnSpPr>
        <p:spPr>
          <a:xfrm>
            <a:off x="8153400" y="3537466"/>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6202" y="2052935"/>
            <a:ext cx="3350597"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a:t>
            </a:r>
          </a:p>
        </p:txBody>
      </p:sp>
      <p:graphicFrame>
        <p:nvGraphicFramePr>
          <p:cNvPr id="22" name="Object 21"/>
          <p:cNvGraphicFramePr>
            <a:graphicFrameLocks noChangeAspect="1"/>
          </p:cNvGraphicFramePr>
          <p:nvPr>
            <p:extLst>
              <p:ext uri="{D42A27DB-BD31-4B8C-83A1-F6EECF244321}">
                <p14:modId xmlns:p14="http://schemas.microsoft.com/office/powerpoint/2010/main" val="3420552783"/>
              </p:ext>
            </p:extLst>
          </p:nvPr>
        </p:nvGraphicFramePr>
        <p:xfrm>
          <a:off x="228600" y="2446338"/>
          <a:ext cx="3379788" cy="754062"/>
        </p:xfrm>
        <a:graphic>
          <a:graphicData uri="http://schemas.openxmlformats.org/presentationml/2006/ole">
            <mc:AlternateContent xmlns:mc="http://schemas.openxmlformats.org/markup-compatibility/2006">
              <mc:Choice xmlns:v="urn:schemas-microsoft-com:vml" Requires="v">
                <p:oleObj spid="_x0000_s16611" name="Equation" r:id="rId3" imgW="1752480" imgH="393480" progId="Equation.3">
                  <p:embed/>
                </p:oleObj>
              </mc:Choice>
              <mc:Fallback>
                <p:oleObj name="Equation" r:id="rId3" imgW="1752480" imgH="393480" progId="Equation.3">
                  <p:embed/>
                  <p:pic>
                    <p:nvPicPr>
                      <p:cNvPr id="0" name="Object 14"/>
                      <p:cNvPicPr>
                        <a:picLocks noChangeAspect="1" noChangeArrowheads="1"/>
                      </p:cNvPicPr>
                      <p:nvPr/>
                    </p:nvPicPr>
                    <p:blipFill>
                      <a:blip r:embed="rId4"/>
                      <a:srcRect/>
                      <a:stretch>
                        <a:fillRect/>
                      </a:stretch>
                    </p:blipFill>
                    <p:spPr bwMode="auto">
                      <a:xfrm>
                        <a:off x="228600" y="2446338"/>
                        <a:ext cx="33797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2"/>
          <p:cNvSpPr/>
          <p:nvPr/>
        </p:nvSpPr>
        <p:spPr>
          <a:xfrm>
            <a:off x="76200" y="32004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4" name="Object 23"/>
          <p:cNvGraphicFramePr>
            <a:graphicFrameLocks noChangeAspect="1"/>
          </p:cNvGraphicFramePr>
          <p:nvPr>
            <p:extLst>
              <p:ext uri="{D42A27DB-BD31-4B8C-83A1-F6EECF244321}">
                <p14:modId xmlns:p14="http://schemas.microsoft.com/office/powerpoint/2010/main" val="1991798999"/>
              </p:ext>
            </p:extLst>
          </p:nvPr>
        </p:nvGraphicFramePr>
        <p:xfrm>
          <a:off x="304800" y="3810000"/>
          <a:ext cx="4648200" cy="687388"/>
        </p:xfrm>
        <a:graphic>
          <a:graphicData uri="http://schemas.openxmlformats.org/presentationml/2006/ole">
            <mc:AlternateContent xmlns:mc="http://schemas.openxmlformats.org/markup-compatibility/2006">
              <mc:Choice xmlns:v="urn:schemas-microsoft-com:vml" Requires="v">
                <p:oleObj spid="_x0000_s16612" name="Equation" r:id="rId5" imgW="2641320" imgH="393480" progId="Equation.3">
                  <p:embed/>
                </p:oleObj>
              </mc:Choice>
              <mc:Fallback>
                <p:oleObj name="Equation" r:id="rId5" imgW="2641320" imgH="393480" progId="Equation.3">
                  <p:embed/>
                  <p:pic>
                    <p:nvPicPr>
                      <p:cNvPr id="0" name="Object 16"/>
                      <p:cNvPicPr>
                        <a:picLocks noChangeAspect="1" noChangeArrowheads="1"/>
                      </p:cNvPicPr>
                      <p:nvPr/>
                    </p:nvPicPr>
                    <p:blipFill>
                      <a:blip r:embed="rId6"/>
                      <a:srcRect/>
                      <a:stretch>
                        <a:fillRect/>
                      </a:stretch>
                    </p:blipFill>
                    <p:spPr bwMode="auto">
                      <a:xfrm>
                        <a:off x="304800" y="3810000"/>
                        <a:ext cx="46482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24"/>
          <p:cNvSpPr/>
          <p:nvPr/>
        </p:nvSpPr>
        <p:spPr>
          <a:xfrm>
            <a:off x="76200" y="4567535"/>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smtClean="0">
                <a:latin typeface="Times New Roman" pitchFamily="18" charset="0"/>
              </a:rPr>
              <a:t>tối</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6" name="Object 25"/>
          <p:cNvGraphicFramePr>
            <a:graphicFrameLocks noChangeAspect="1"/>
          </p:cNvGraphicFramePr>
          <p:nvPr>
            <p:extLst>
              <p:ext uri="{D42A27DB-BD31-4B8C-83A1-F6EECF244321}">
                <p14:modId xmlns:p14="http://schemas.microsoft.com/office/powerpoint/2010/main" val="3398245191"/>
              </p:ext>
            </p:extLst>
          </p:nvPr>
        </p:nvGraphicFramePr>
        <p:xfrm>
          <a:off x="2046288" y="5257800"/>
          <a:ext cx="1916112" cy="420688"/>
        </p:xfrm>
        <a:graphic>
          <a:graphicData uri="http://schemas.openxmlformats.org/presentationml/2006/ole">
            <mc:AlternateContent xmlns:mc="http://schemas.openxmlformats.org/markup-compatibility/2006">
              <mc:Choice xmlns:v="urn:schemas-microsoft-com:vml" Requires="v">
                <p:oleObj spid="_x0000_s16613" name="Equation" r:id="rId7" imgW="1091880" imgH="241200" progId="Equation.3">
                  <p:embed/>
                </p:oleObj>
              </mc:Choice>
              <mc:Fallback>
                <p:oleObj name="Equation" r:id="rId7" imgW="1091880" imgH="241200" progId="Equation.3">
                  <p:embed/>
                  <p:pic>
                    <p:nvPicPr>
                      <p:cNvPr id="0" name="Object 13"/>
                      <p:cNvPicPr>
                        <a:picLocks noChangeAspect="1" noChangeArrowheads="1"/>
                      </p:cNvPicPr>
                      <p:nvPr/>
                    </p:nvPicPr>
                    <p:blipFill>
                      <a:blip r:embed="rId8"/>
                      <a:srcRect/>
                      <a:stretch>
                        <a:fillRect/>
                      </a:stretch>
                    </p:blipFill>
                    <p:spPr bwMode="auto">
                      <a:xfrm>
                        <a:off x="2046288" y="5257800"/>
                        <a:ext cx="19161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95170" y="1679532"/>
            <a:ext cx="3600953" cy="2591162"/>
          </a:xfrm>
          <a:prstGeom prst="rect">
            <a:avLst/>
          </a:prstGeom>
        </p:spPr>
      </p:pic>
      <p:sp>
        <p:nvSpPr>
          <p:cNvPr id="4" name="TextBox 3"/>
          <p:cNvSpPr txBox="1"/>
          <p:nvPr/>
        </p:nvSpPr>
        <p:spPr>
          <a:xfrm>
            <a:off x="8153400" y="2983468"/>
            <a:ext cx="838200" cy="369332"/>
          </a:xfrm>
          <a:prstGeom prst="rect">
            <a:avLst/>
          </a:prstGeom>
          <a:noFill/>
        </p:spPr>
        <p:txBody>
          <a:bodyPr wrap="square" rtlCol="0">
            <a:spAutoFit/>
          </a:bodyPr>
          <a:lstStyle/>
          <a:p>
            <a:r>
              <a:rPr lang="en-US" dirty="0"/>
              <a:t>n</a:t>
            </a:r>
            <a:r>
              <a:rPr lang="en-US" baseline="-25000" dirty="0" smtClean="0"/>
              <a:t>1</a:t>
            </a:r>
            <a:r>
              <a:rPr lang="en-US" dirty="0" smtClean="0"/>
              <a:t>=1,5</a:t>
            </a:r>
            <a:endParaRPr lang="en-US" dirty="0"/>
          </a:p>
        </p:txBody>
      </p:sp>
      <p:cxnSp>
        <p:nvCxnSpPr>
          <p:cNvPr id="6" name="Straight Connector 5"/>
          <p:cNvCxnSpPr/>
          <p:nvPr/>
        </p:nvCxnSpPr>
        <p:spPr>
          <a:xfrm flipV="1">
            <a:off x="8001000" y="3352800"/>
            <a:ext cx="30480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53400" y="38862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05800" y="4050268"/>
            <a:ext cx="838200" cy="369332"/>
          </a:xfrm>
          <a:prstGeom prst="rect">
            <a:avLst/>
          </a:prstGeom>
          <a:noFill/>
        </p:spPr>
        <p:txBody>
          <a:bodyPr wrap="square" rtlCol="0">
            <a:spAutoFit/>
          </a:bodyPr>
          <a:lstStyle/>
          <a:p>
            <a:r>
              <a:rPr lang="en-US" dirty="0" smtClean="0"/>
              <a:t>n</a:t>
            </a:r>
            <a:r>
              <a:rPr lang="en-US" baseline="-25000" dirty="0" smtClean="0"/>
              <a:t>2</a:t>
            </a:r>
            <a:r>
              <a:rPr lang="en-US" dirty="0" smtClean="0"/>
              <a:t>=1,7</a:t>
            </a:r>
            <a:endParaRPr lang="en-US" dirty="0"/>
          </a:p>
        </p:txBody>
      </p:sp>
      <p:sp>
        <p:nvSpPr>
          <p:cNvPr id="28" name="TextBox 27"/>
          <p:cNvSpPr txBox="1"/>
          <p:nvPr/>
        </p:nvSpPr>
        <p:spPr>
          <a:xfrm>
            <a:off x="8217074" y="3453194"/>
            <a:ext cx="838200" cy="369332"/>
          </a:xfrm>
          <a:prstGeom prst="rect">
            <a:avLst/>
          </a:prstGeom>
          <a:noFill/>
        </p:spPr>
        <p:txBody>
          <a:bodyPr wrap="square" rtlCol="0">
            <a:spAutoFit/>
          </a:bodyPr>
          <a:lstStyle/>
          <a:p>
            <a:r>
              <a:rPr lang="en-US" dirty="0" smtClean="0"/>
              <a:t>n=1,63</a:t>
            </a:r>
            <a:endParaRPr lang="en-US" dirty="0"/>
          </a:p>
        </p:txBody>
      </p:sp>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09600"/>
            <a:ext cx="5938605" cy="461665"/>
          </a:xfrm>
          <a:prstGeom prst="rect">
            <a:avLst/>
          </a:prstGeom>
        </p:spPr>
        <p:txBody>
          <a:bodyPr wrap="square">
            <a:spAutoFit/>
          </a:bodyPr>
          <a:lstStyle/>
          <a:p>
            <a:pPr marL="609600" indent="-609600"/>
            <a:r>
              <a:rPr lang="en-US" sz="2400" b="1" dirty="0" smtClean="0">
                <a:solidFill>
                  <a:srgbClr val="FF0000"/>
                </a:solidFill>
                <a:latin typeface="Times New Roman" pitchFamily="18" charset="0"/>
              </a:rPr>
              <a:t>II. </a:t>
            </a:r>
            <a:r>
              <a:rPr lang="en-US" sz="2400" b="1" dirty="0" err="1" smtClean="0">
                <a:solidFill>
                  <a:srgbClr val="FF0000"/>
                </a:solidFill>
                <a:latin typeface="Times New Roman" pitchFamily="18" charset="0"/>
              </a:rPr>
              <a:t>Cơ</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sở</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của</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quang</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học</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sóng</a:t>
            </a:r>
            <a:endParaRPr lang="en-US" sz="2400" b="1" dirty="0" smtClean="0">
              <a:solidFill>
                <a:srgbClr val="FF0000"/>
              </a:solidFill>
              <a:latin typeface="Times New Roman" pitchFamily="18" charset="0"/>
            </a:endParaRPr>
          </a:p>
        </p:txBody>
      </p:sp>
      <p:sp>
        <p:nvSpPr>
          <p:cNvPr id="3" name="Rectangle 2"/>
          <p:cNvSpPr/>
          <p:nvPr/>
        </p:nvSpPr>
        <p:spPr>
          <a:xfrm>
            <a:off x="152400" y="1078468"/>
            <a:ext cx="6304719"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Thuyết</a:t>
            </a:r>
            <a:r>
              <a:rPr lang="en-US" sz="2400" b="1" i="1" dirty="0" smtClean="0">
                <a:latin typeface="Times New Roman" pitchFamily="18" charset="0"/>
              </a:rPr>
              <a:t> </a:t>
            </a:r>
            <a:r>
              <a:rPr lang="en-US" sz="2400" b="1" i="1" dirty="0" err="1" smtClean="0">
                <a:latin typeface="Times New Roman" pitchFamily="18" charset="0"/>
              </a:rPr>
              <a:t>điện</a:t>
            </a:r>
            <a:r>
              <a:rPr lang="en-US" sz="2400" b="1" i="1" dirty="0" smtClean="0">
                <a:latin typeface="Times New Roman" pitchFamily="18" charset="0"/>
              </a:rPr>
              <a:t> </a:t>
            </a:r>
            <a:r>
              <a:rPr lang="en-US" sz="2400" b="1" i="1" dirty="0" err="1" smtClean="0">
                <a:latin typeface="Times New Roman" pitchFamily="18" charset="0"/>
              </a:rPr>
              <a:t>từ</a:t>
            </a:r>
            <a:r>
              <a:rPr lang="en-US" sz="2400" b="1" i="1" dirty="0" smtClean="0">
                <a:latin typeface="Times New Roman" pitchFamily="18" charset="0"/>
              </a:rPr>
              <a:t> </a:t>
            </a:r>
            <a:r>
              <a:rPr lang="en-US" sz="2400" b="1" i="1" dirty="0" err="1" smtClean="0">
                <a:latin typeface="Times New Roman" pitchFamily="18" charset="0"/>
              </a:rPr>
              <a:t>về</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r>
              <a:rPr lang="en-US" sz="2400" b="1" i="1" err="1" smtClean="0">
                <a:latin typeface="Times New Roman" pitchFamily="18" charset="0"/>
              </a:rPr>
              <a:t>của</a:t>
            </a:r>
            <a:r>
              <a:rPr lang="en-US" sz="2400" b="1" i="1" smtClean="0">
                <a:latin typeface="Times New Roman" pitchFamily="18" charset="0"/>
              </a:rPr>
              <a:t> Maxwell</a:t>
            </a:r>
            <a:endParaRPr lang="en-US" sz="2400" b="1" i="1" dirty="0" smtClean="0">
              <a:latin typeface="Times New Roman" pitchFamily="18" charset="0"/>
            </a:endParaRPr>
          </a:p>
        </p:txBody>
      </p:sp>
      <p:sp>
        <p:nvSpPr>
          <p:cNvPr id="6" name="Rectangle 5"/>
          <p:cNvSpPr/>
          <p:nvPr/>
        </p:nvSpPr>
        <p:spPr>
          <a:xfrm>
            <a:off x="228600" y="1524000"/>
            <a:ext cx="5240215" cy="830997"/>
          </a:xfrm>
          <a:prstGeom prst="rect">
            <a:avLst/>
          </a:prstGeom>
        </p:spPr>
        <p:txBody>
          <a:bodyPr wrap="square">
            <a:spAutoFit/>
          </a:bodyPr>
          <a:lstStyle/>
          <a:p>
            <a:r>
              <a:rPr lang="en-US" sz="2400" dirty="0" smtClean="0">
                <a:latin typeface="Times New Roman" pitchFamily="18" charset="0"/>
              </a:rPr>
              <a:t>- </a:t>
            </a:r>
            <a:r>
              <a:rPr lang="en-US" sz="2400" dirty="0" err="1">
                <a:latin typeface="Times New Roman" pitchFamily="18" charset="0"/>
              </a:rPr>
              <a:t>Á</a:t>
            </a:r>
            <a:r>
              <a:rPr lang="en-US" sz="2400" dirty="0" err="1" smtClean="0">
                <a:latin typeface="Times New Roman" pitchFamily="18" charset="0"/>
              </a:rPr>
              <a:t>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ngang</a:t>
            </a:r>
            <a:endParaRPr lang="en-US" sz="2400" dirty="0" smtClean="0">
              <a:latin typeface="Times New Roman" pitchFamily="18" charset="0"/>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8815" y="1447800"/>
            <a:ext cx="3009093" cy="185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28600" y="2354998"/>
            <a:ext cx="5240215" cy="1569660"/>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a:t>
            </a:r>
            <a:r>
              <a:rPr lang="en-US" sz="2400" dirty="0" err="1" smtClean="0">
                <a:latin typeface="Times New Roman" pitchFamily="18" charset="0"/>
              </a:rPr>
              <a:t>mắt</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tường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dụng</a:t>
            </a:r>
            <a:r>
              <a:rPr lang="en-US" sz="2400" dirty="0" smtClean="0">
                <a:latin typeface="Times New Roman" pitchFamily="18" charset="0"/>
              </a:rPr>
              <a:t> </a:t>
            </a:r>
            <a:r>
              <a:rPr lang="en-US" sz="2400" dirty="0" err="1" smtClean="0">
                <a:latin typeface="Times New Roman" pitchFamily="18" charset="0"/>
              </a:rPr>
              <a:t>lên</a:t>
            </a:r>
            <a:r>
              <a:rPr lang="en-US" sz="2400" dirty="0" smtClean="0">
                <a:latin typeface="Times New Roman" pitchFamily="18" charset="0"/>
              </a:rPr>
              <a:t> </a:t>
            </a:r>
            <a:r>
              <a:rPr lang="en-US" sz="2400" dirty="0" err="1" smtClean="0">
                <a:latin typeface="Times New Roman" pitchFamily="18" charset="0"/>
              </a:rPr>
              <a:t>võng</a:t>
            </a:r>
            <a:r>
              <a:rPr lang="en-US" sz="2400" dirty="0" smtClean="0">
                <a:latin typeface="Times New Roman" pitchFamily="18" charset="0"/>
              </a:rPr>
              <a:t> </a:t>
            </a:r>
            <a:r>
              <a:rPr lang="en-US" sz="2400" dirty="0" err="1" smtClean="0">
                <a:latin typeface="Times New Roman" pitchFamily="18" charset="0"/>
              </a:rPr>
              <a:t>mạc</a:t>
            </a:r>
            <a:r>
              <a:rPr lang="en-US" sz="2400" dirty="0" smtClean="0">
                <a:latin typeface="Times New Roman" pitchFamily="18" charset="0"/>
              </a:rPr>
              <a:t> </a:t>
            </a:r>
            <a:r>
              <a:rPr lang="en-US" sz="2400" dirty="0" err="1" smtClean="0">
                <a:latin typeface="Times New Roman" pitchFamily="18" charset="0"/>
              </a:rPr>
              <a:t>gây</a:t>
            </a:r>
            <a:r>
              <a:rPr lang="en-US" sz="2400" dirty="0" smtClean="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smtClean="0">
                <a:latin typeface="Times New Roman" pitchFamily="18" charset="0"/>
              </a:rPr>
              <a:t>cảm</a:t>
            </a:r>
            <a:r>
              <a:rPr lang="en-US" sz="2400" dirty="0" smtClean="0">
                <a:latin typeface="Times New Roman" pitchFamily="18" charset="0"/>
              </a:rPr>
              <a:t> </a:t>
            </a:r>
            <a:r>
              <a:rPr lang="en-US" sz="2400" dirty="0" err="1" smtClean="0">
                <a:latin typeface="Times New Roman" pitchFamily="18" charset="0"/>
              </a:rPr>
              <a:t>giác</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do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sp>
        <p:nvSpPr>
          <p:cNvPr id="9" name="Rectangle 8"/>
          <p:cNvSpPr/>
          <p:nvPr/>
        </p:nvSpPr>
        <p:spPr>
          <a:xfrm>
            <a:off x="152401" y="3907073"/>
            <a:ext cx="2209800" cy="2308324"/>
          </a:xfrm>
          <a:prstGeom prst="rect">
            <a:avLst/>
          </a:prstGeom>
        </p:spPr>
        <p:txBody>
          <a:bodyPr wrap="square">
            <a:spAutoFit/>
          </a:bodyPr>
          <a:lstStyle/>
          <a:p>
            <a:pPr algn="just"/>
            <a:r>
              <a:rPr lang="en-US" sz="2400" dirty="0" smtClean="0">
                <a:latin typeface="Times New Roman" pitchFamily="18" charset="0"/>
              </a:rPr>
              <a:t>- </a:t>
            </a:r>
            <a:r>
              <a:rPr lang="en-US" sz="2400" dirty="0" err="1" smtClean="0">
                <a:latin typeface="Times New Roman" pitchFamily="18" charset="0"/>
              </a:rPr>
              <a:t>Tập</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bước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0,38</a:t>
            </a:r>
            <a:r>
              <a:rPr lang="en-US" sz="2400" dirty="0" smtClean="0">
                <a:latin typeface="Times New Roman" pitchFamily="18" charset="0"/>
                <a:cs typeface="Times New Roman" pitchFamily="18" charset="0"/>
              </a:rPr>
              <a:t>µm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0,75µm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trắng</a:t>
            </a:r>
            <a:endParaRPr lang="en-US" sz="2400" dirty="0" smtClean="0">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732" y="3810000"/>
            <a:ext cx="2635468" cy="300101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12" y="3429000"/>
            <a:ext cx="2443996" cy="2724679"/>
          </a:xfrm>
          <a:prstGeom prst="rect">
            <a:avLst/>
          </a:prstGeom>
        </p:spPr>
      </p:pic>
      <p:sp>
        <p:nvSpPr>
          <p:cNvPr id="12" name="TextBox 11"/>
          <p:cNvSpPr txBox="1"/>
          <p:nvPr/>
        </p:nvSpPr>
        <p:spPr>
          <a:xfrm>
            <a:off x="6248400" y="6172200"/>
            <a:ext cx="2286000" cy="646331"/>
          </a:xfrm>
          <a:prstGeom prst="rect">
            <a:avLst/>
          </a:prstGeom>
          <a:noFill/>
        </p:spPr>
        <p:txBody>
          <a:bodyPr wrap="square" rtlCol="0">
            <a:spAutoFit/>
          </a:bodyPr>
          <a:lstStyle/>
          <a:p>
            <a:pPr algn="ctr"/>
            <a:r>
              <a:rPr lang="en-US" smtClean="0">
                <a:latin typeface="Times" pitchFamily="18" charset="0"/>
              </a:rPr>
              <a:t>Maxwell</a:t>
            </a:r>
          </a:p>
          <a:p>
            <a:pPr algn="ctr"/>
            <a:r>
              <a:rPr lang="en-US" smtClean="0">
                <a:latin typeface="Times" pitchFamily="18" charset="0"/>
              </a:rPr>
              <a:t>1831- 1879 (Anh)</a:t>
            </a:r>
            <a:endParaRPr lang="en-US">
              <a:latin typeface="Times" pitchFamily="18" charset="0"/>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67800" cy="1200329"/>
          </a:xfrm>
          <a:prstGeom prst="rect">
            <a:avLst/>
          </a:prstGeom>
        </p:spPr>
        <p:txBody>
          <a:bodyPr wrap="square">
            <a:spAutoFit/>
          </a:bodyPr>
          <a:lstStyle/>
          <a:p>
            <a:pPr algn="just"/>
            <a:r>
              <a:rPr lang="pt-BR" dirty="0" smtClean="0">
                <a:latin typeface="Times" pitchFamily="18" charset="0"/>
                <a:cs typeface="Times" pitchFamily="18" charset="0"/>
              </a:rPr>
              <a:t>Ví dụ 4. Cho </a:t>
            </a:r>
            <a:r>
              <a:rPr lang="pt-BR" dirty="0">
                <a:latin typeface="Times" pitchFamily="18" charset="0"/>
                <a:cs typeface="Times" pitchFamily="18" charset="0"/>
              </a:rPr>
              <a:t>một màng mỏng xà phòng có chiết suất n =1,33. Vì nước xà phòng dồn xuống dưới nên màng có dạng hình nêm. Quan sát vân giao thoa của ánh sáng phản chiếu màu xanh có bước sóng là 546 nm người ta thấy khoảng cách giữa 7 vân tối liên tiếp bằng 2cm. Xác định góc nghiêng của nêm xà phòng. Biết hướng quan sát vuông góc với mặt nêm.</a:t>
            </a:r>
            <a:endParaRPr lang="en-US" dirty="0">
              <a:latin typeface="Times" pitchFamily="18" charset="0"/>
              <a:cs typeface="Times" pitchFamily="18" charset="0"/>
            </a:endParaRPr>
          </a:p>
        </p:txBody>
      </p:sp>
      <p:sp>
        <p:nvSpPr>
          <p:cNvPr id="6" name="Rectangle 5"/>
          <p:cNvSpPr/>
          <p:nvPr/>
        </p:nvSpPr>
        <p:spPr>
          <a:xfrm>
            <a:off x="76200" y="1295400"/>
            <a:ext cx="6172200" cy="830997"/>
          </a:xfrm>
          <a:prstGeom prst="rect">
            <a:avLst/>
          </a:prstGeom>
        </p:spPr>
        <p:txBody>
          <a:bodyPr wrap="squar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nêm</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52403284"/>
              </p:ext>
            </p:extLst>
          </p:nvPr>
        </p:nvGraphicFramePr>
        <p:xfrm>
          <a:off x="1143000" y="2133600"/>
          <a:ext cx="2130425" cy="754063"/>
        </p:xfrm>
        <a:graphic>
          <a:graphicData uri="http://schemas.openxmlformats.org/presentationml/2006/ole">
            <mc:AlternateContent xmlns:mc="http://schemas.openxmlformats.org/markup-compatibility/2006">
              <mc:Choice xmlns:v="urn:schemas-microsoft-com:vml" Requires="v">
                <p:oleObj spid="_x0000_s17641" name="Equation" r:id="rId3" imgW="1104840" imgH="393480" progId="Equation.3">
                  <p:embed/>
                </p:oleObj>
              </mc:Choice>
              <mc:Fallback>
                <p:oleObj name="Equation" r:id="rId3" imgW="1104840" imgH="393480" progId="Equation.3">
                  <p:embed/>
                  <p:pic>
                    <p:nvPicPr>
                      <p:cNvPr id="0" name="Object 9"/>
                      <p:cNvPicPr>
                        <a:picLocks noChangeAspect="1" noChangeArrowheads="1"/>
                      </p:cNvPicPr>
                      <p:nvPr/>
                    </p:nvPicPr>
                    <p:blipFill>
                      <a:blip r:embed="rId4"/>
                      <a:srcRect/>
                      <a:stretch>
                        <a:fillRect/>
                      </a:stretch>
                    </p:blipFill>
                    <p:spPr bwMode="auto">
                      <a:xfrm>
                        <a:off x="1143000" y="2133600"/>
                        <a:ext cx="21304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3036507"/>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664373919"/>
              </p:ext>
            </p:extLst>
          </p:nvPr>
        </p:nvGraphicFramePr>
        <p:xfrm>
          <a:off x="449263" y="3581400"/>
          <a:ext cx="4960937" cy="687388"/>
        </p:xfrm>
        <a:graphic>
          <a:graphicData uri="http://schemas.openxmlformats.org/presentationml/2006/ole">
            <mc:AlternateContent xmlns:mc="http://schemas.openxmlformats.org/markup-compatibility/2006">
              <mc:Choice xmlns:v="urn:schemas-microsoft-com:vml" Requires="v">
                <p:oleObj spid="_x0000_s17642" name="Equation" r:id="rId5" imgW="2819160" imgH="393480" progId="Equation.3">
                  <p:embed/>
                </p:oleObj>
              </mc:Choice>
              <mc:Fallback>
                <p:oleObj name="Equation" r:id="rId5" imgW="2819160" imgH="393480" progId="Equation.3">
                  <p:embed/>
                  <p:pic>
                    <p:nvPicPr>
                      <p:cNvPr id="0" name="Object 10"/>
                      <p:cNvPicPr>
                        <a:picLocks noChangeAspect="1" noChangeArrowheads="1"/>
                      </p:cNvPicPr>
                      <p:nvPr/>
                    </p:nvPicPr>
                    <p:blipFill>
                      <a:blip r:embed="rId6"/>
                      <a:srcRect/>
                      <a:stretch>
                        <a:fillRect/>
                      </a:stretch>
                    </p:blipFill>
                    <p:spPr bwMode="auto">
                      <a:xfrm>
                        <a:off x="449263" y="3581400"/>
                        <a:ext cx="4960937" cy="687388"/>
                      </a:xfrm>
                      <a:prstGeom prst="rect">
                        <a:avLst/>
                      </a:prstGeom>
                      <a:noFill/>
                      <a:ln>
                        <a:noFill/>
                      </a:ln>
                      <a:extLst/>
                    </p:spPr>
                  </p:pic>
                </p:oleObj>
              </mc:Fallback>
            </mc:AlternateContent>
          </a:graphicData>
        </a:graphic>
      </p:graphicFrame>
      <p:sp>
        <p:nvSpPr>
          <p:cNvPr id="10" name="Rectangle 9"/>
          <p:cNvSpPr/>
          <p:nvPr/>
        </p:nvSpPr>
        <p:spPr>
          <a:xfrm>
            <a:off x="76200" y="4419600"/>
            <a:ext cx="6753788" cy="461665"/>
          </a:xfrm>
          <a:prstGeom prst="rect">
            <a:avLst/>
          </a:prstGeom>
        </p:spPr>
        <p:txBody>
          <a:bodyPr wrap="square">
            <a:spAutoFit/>
          </a:bodyPr>
          <a:lstStyle/>
          <a:p>
            <a:r>
              <a:rPr lang="en-US" sz="2400" dirty="0" err="1" smtClean="0">
                <a:latin typeface="Times New Roman" pitchFamily="18" charset="0"/>
              </a:rPr>
              <a:t>Góc</a:t>
            </a:r>
            <a:r>
              <a:rPr lang="en-US" sz="2400" dirty="0" smtClean="0">
                <a:latin typeface="Times New Roman" pitchFamily="18" charset="0"/>
              </a:rPr>
              <a:t> </a:t>
            </a:r>
            <a:r>
              <a:rPr lang="en-US" sz="2400" dirty="0" err="1" smtClean="0">
                <a:latin typeface="Times New Roman" pitchFamily="18" charset="0"/>
              </a:rPr>
              <a:t>nghiêng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nêm</a:t>
            </a:r>
            <a:r>
              <a:rPr lang="en-US" sz="2400" dirty="0" smtClean="0">
                <a:latin typeface="Times New Roman" pitchFamily="18" charset="0"/>
              </a:rPr>
              <a:t>:</a:t>
            </a:r>
            <a:endParaRPr lang="en-US" sz="24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301633430"/>
              </p:ext>
            </p:extLst>
          </p:nvPr>
        </p:nvGraphicFramePr>
        <p:xfrm>
          <a:off x="1517650" y="5029200"/>
          <a:ext cx="3587750" cy="838200"/>
        </p:xfrm>
        <a:graphic>
          <a:graphicData uri="http://schemas.openxmlformats.org/presentationml/2006/ole">
            <mc:AlternateContent xmlns:mc="http://schemas.openxmlformats.org/markup-compatibility/2006">
              <mc:Choice xmlns:v="urn:schemas-microsoft-com:vml" Requires="v">
                <p:oleObj spid="_x0000_s17643" name="Equation" r:id="rId7" imgW="1676160" imgH="393480" progId="Equation.3">
                  <p:embed/>
                </p:oleObj>
              </mc:Choice>
              <mc:Fallback>
                <p:oleObj name="Equation" r:id="rId7" imgW="1676160" imgH="393480" progId="Equation.3">
                  <p:embed/>
                  <p:pic>
                    <p:nvPicPr>
                      <p:cNvPr id="0" name="Object 13"/>
                      <p:cNvPicPr>
                        <a:picLocks noChangeAspect="1" noChangeArrowheads="1"/>
                      </p:cNvPicPr>
                      <p:nvPr/>
                    </p:nvPicPr>
                    <p:blipFill>
                      <a:blip r:embed="rId8"/>
                      <a:srcRect/>
                      <a:stretch>
                        <a:fillRect/>
                      </a:stretch>
                    </p:blipFill>
                    <p:spPr bwMode="auto">
                      <a:xfrm>
                        <a:off x="1517650" y="5029200"/>
                        <a:ext cx="3587750" cy="838200"/>
                      </a:xfrm>
                      <a:prstGeom prst="rect">
                        <a:avLst/>
                      </a:prstGeom>
                      <a:noFill/>
                      <a:ln>
                        <a:noFill/>
                      </a:ln>
                      <a:extLst/>
                    </p:spPr>
                  </p:pic>
                </p:oleObj>
              </mc:Fallback>
            </mc:AlternateContent>
          </a:graphicData>
        </a:graphic>
      </p:graphicFrame>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39742" y="1399892"/>
            <a:ext cx="4296375" cy="2029108"/>
          </a:xfrm>
          <a:prstGeom prst="rect">
            <a:avLst/>
          </a:prstGeom>
        </p:spPr>
      </p:pic>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631216"/>
          </a:xfrm>
          <a:prstGeom prst="rect">
            <a:avLst/>
          </a:prstGeom>
        </p:spPr>
        <p:txBody>
          <a:bodyPr wrap="square">
            <a:spAutoFit/>
          </a:bodyPr>
          <a:lstStyle/>
          <a:p>
            <a:pPr algn="just"/>
            <a:r>
              <a:rPr lang="fr-FR" sz="2000" dirty="0" err="1" smtClean="0">
                <a:latin typeface="Times" pitchFamily="18" charset="0"/>
                <a:cs typeface="Times" pitchFamily="18" charset="0"/>
              </a:rPr>
              <a:t>Ví</a:t>
            </a:r>
            <a:r>
              <a:rPr lang="fr-FR" sz="2000" dirty="0" smtClean="0">
                <a:latin typeface="Times" pitchFamily="18" charset="0"/>
                <a:cs typeface="Times" pitchFamily="18" charset="0"/>
              </a:rPr>
              <a:t> </a:t>
            </a:r>
            <a:r>
              <a:rPr lang="fr-FR" sz="2000" dirty="0" err="1" smtClean="0">
                <a:latin typeface="Times" pitchFamily="18" charset="0"/>
                <a:cs typeface="Times" pitchFamily="18" charset="0"/>
              </a:rPr>
              <a:t>dụ</a:t>
            </a:r>
            <a:r>
              <a:rPr lang="fr-FR" sz="2000" dirty="0" smtClean="0">
                <a:latin typeface="Times" pitchFamily="18" charset="0"/>
                <a:cs typeface="Times" pitchFamily="18" charset="0"/>
              </a:rPr>
              <a:t> 5. </a:t>
            </a:r>
            <a:r>
              <a:rPr lang="fr-FR" sz="2000" dirty="0" err="1" smtClean="0">
                <a:latin typeface="Times" pitchFamily="18" charset="0"/>
                <a:cs typeface="Times" pitchFamily="18" charset="0"/>
              </a:rPr>
              <a:t>Người</a:t>
            </a:r>
            <a:r>
              <a:rPr lang="fr-FR" sz="2000" dirty="0" smtClean="0">
                <a:latin typeface="Times" pitchFamily="18" charset="0"/>
                <a:cs typeface="Times" pitchFamily="18" charset="0"/>
              </a:rPr>
              <a:t> </a:t>
            </a:r>
            <a:r>
              <a:rPr lang="fr-FR" sz="2000" dirty="0">
                <a:latin typeface="Times" pitchFamily="18" charset="0"/>
                <a:cs typeface="Times" pitchFamily="18" charset="0"/>
              </a:rPr>
              <a:t>ta </a:t>
            </a:r>
            <a:r>
              <a:rPr lang="fr-FR" sz="2000" dirty="0" err="1">
                <a:latin typeface="Times" pitchFamily="18" charset="0"/>
                <a:cs typeface="Times" pitchFamily="18" charset="0"/>
              </a:rPr>
              <a:t>dùng</a:t>
            </a:r>
            <a:r>
              <a:rPr lang="fr-FR" sz="2000" dirty="0">
                <a:latin typeface="Times" pitchFamily="18" charset="0"/>
                <a:cs typeface="Times" pitchFamily="18" charset="0"/>
              </a:rPr>
              <a:t> </a:t>
            </a:r>
            <a:r>
              <a:rPr lang="fr-FR" sz="2000" dirty="0" err="1">
                <a:latin typeface="Times" pitchFamily="18" charset="0"/>
                <a:cs typeface="Times" pitchFamily="18" charset="0"/>
              </a:rPr>
              <a:t>giao</a:t>
            </a:r>
            <a:r>
              <a:rPr lang="fr-FR" sz="2000" dirty="0">
                <a:latin typeface="Times" pitchFamily="18" charset="0"/>
                <a:cs typeface="Times" pitchFamily="18" charset="0"/>
              </a:rPr>
              <a:t> </a:t>
            </a:r>
            <a:r>
              <a:rPr lang="fr-FR" sz="2000" dirty="0" err="1">
                <a:latin typeface="Times" pitchFamily="18" charset="0"/>
                <a:cs typeface="Times" pitchFamily="18" charset="0"/>
              </a:rPr>
              <a:t>thoa</a:t>
            </a:r>
            <a:r>
              <a:rPr lang="fr-FR" sz="2000" dirty="0">
                <a:latin typeface="Times" pitchFamily="18" charset="0"/>
                <a:cs typeface="Times" pitchFamily="18" charset="0"/>
              </a:rPr>
              <a:t> </a:t>
            </a:r>
            <a:r>
              <a:rPr lang="fr-FR" sz="2000" dirty="0" err="1">
                <a:latin typeface="Times" pitchFamily="18" charset="0"/>
                <a:cs typeface="Times" pitchFamily="18" charset="0"/>
              </a:rPr>
              <a:t>kế</a:t>
            </a:r>
            <a:r>
              <a:rPr lang="fr-FR" sz="2000" dirty="0">
                <a:latin typeface="Times" pitchFamily="18" charset="0"/>
                <a:cs typeface="Times" pitchFamily="18" charset="0"/>
              </a:rPr>
              <a:t> Michelson </a:t>
            </a:r>
            <a:r>
              <a:rPr lang="fr-FR" sz="2000" dirty="0" err="1">
                <a:latin typeface="Times" pitchFamily="18" charset="0"/>
                <a:cs typeface="Times" pitchFamily="18" charset="0"/>
              </a:rPr>
              <a:t>để</a:t>
            </a:r>
            <a:r>
              <a:rPr lang="fr-FR" sz="2000" dirty="0">
                <a:latin typeface="Times" pitchFamily="18" charset="0"/>
                <a:cs typeface="Times" pitchFamily="18" charset="0"/>
              </a:rPr>
              <a:t> </a:t>
            </a:r>
            <a:r>
              <a:rPr lang="fr-FR" sz="2000" dirty="0" err="1">
                <a:latin typeface="Times" pitchFamily="18" charset="0"/>
                <a:cs typeface="Times" pitchFamily="18" charset="0"/>
              </a:rPr>
              <a:t>đo</a:t>
            </a:r>
            <a:r>
              <a:rPr lang="fr-FR" sz="2000" dirty="0">
                <a:latin typeface="Times" pitchFamily="18" charset="0"/>
                <a:cs typeface="Times" pitchFamily="18" charset="0"/>
              </a:rPr>
              <a:t> </a:t>
            </a:r>
            <a:r>
              <a:rPr lang="fr-FR" sz="2000" dirty="0" err="1">
                <a:latin typeface="Times" pitchFamily="18" charset="0"/>
                <a:cs typeface="Times" pitchFamily="18" charset="0"/>
              </a:rPr>
              <a:t>độ</a:t>
            </a:r>
            <a:r>
              <a:rPr lang="fr-FR" sz="2000" dirty="0">
                <a:latin typeface="Times" pitchFamily="18" charset="0"/>
                <a:cs typeface="Times" pitchFamily="18" charset="0"/>
              </a:rPr>
              <a:t> </a:t>
            </a:r>
            <a:r>
              <a:rPr lang="fr-FR" sz="2000" dirty="0" err="1">
                <a:latin typeface="Times" pitchFamily="18" charset="0"/>
                <a:cs typeface="Times" pitchFamily="18" charset="0"/>
              </a:rPr>
              <a:t>dãn</a:t>
            </a:r>
            <a:r>
              <a:rPr lang="fr-FR" sz="2000" dirty="0">
                <a:latin typeface="Times" pitchFamily="18" charset="0"/>
                <a:cs typeface="Times" pitchFamily="18" charset="0"/>
              </a:rPr>
              <a:t> </a:t>
            </a:r>
            <a:r>
              <a:rPr lang="fr-FR" sz="2000" dirty="0" err="1">
                <a:latin typeface="Times" pitchFamily="18" charset="0"/>
                <a:cs typeface="Times" pitchFamily="18" charset="0"/>
              </a:rPr>
              <a:t>nở</a:t>
            </a:r>
            <a:r>
              <a:rPr lang="fr-FR" sz="2000" dirty="0">
                <a:latin typeface="Times" pitchFamily="18" charset="0"/>
                <a:cs typeface="Times" pitchFamily="18" charset="0"/>
              </a:rPr>
              <a:t> </a:t>
            </a:r>
            <a:r>
              <a:rPr lang="fr-FR" sz="2000" dirty="0" err="1">
                <a:latin typeface="Times" pitchFamily="18" charset="0"/>
                <a:cs typeface="Times" pitchFamily="18" charset="0"/>
              </a:rPr>
              <a:t>dài</a:t>
            </a:r>
            <a:r>
              <a:rPr lang="fr-FR" sz="2000" dirty="0">
                <a:latin typeface="Times" pitchFamily="18" charset="0"/>
                <a:cs typeface="Times" pitchFamily="18" charset="0"/>
              </a:rPr>
              <a:t> </a:t>
            </a:r>
            <a:r>
              <a:rPr lang="fr-FR" sz="2000" dirty="0" err="1">
                <a:latin typeface="Times" pitchFamily="18" charset="0"/>
                <a:cs typeface="Times" pitchFamily="18" charset="0"/>
              </a:rPr>
              <a:t>của</a:t>
            </a:r>
            <a:r>
              <a:rPr lang="fr-FR" sz="2000" dirty="0">
                <a:latin typeface="Times" pitchFamily="18" charset="0"/>
                <a:cs typeface="Times" pitchFamily="18" charset="0"/>
              </a:rPr>
              <a:t> </a:t>
            </a:r>
            <a:r>
              <a:rPr lang="fr-FR" sz="2000" dirty="0" err="1">
                <a:latin typeface="Times" pitchFamily="18" charset="0"/>
                <a:cs typeface="Times" pitchFamily="18" charset="0"/>
              </a:rPr>
              <a:t>một</a:t>
            </a:r>
            <a:r>
              <a:rPr lang="fr-FR" sz="2000" dirty="0">
                <a:latin typeface="Times" pitchFamily="18" charset="0"/>
                <a:cs typeface="Times" pitchFamily="18" charset="0"/>
              </a:rPr>
              <a:t> </a:t>
            </a:r>
            <a:r>
              <a:rPr lang="fr-FR" sz="2000" dirty="0" err="1">
                <a:latin typeface="Times" pitchFamily="18" charset="0"/>
                <a:cs typeface="Times" pitchFamily="18" charset="0"/>
              </a:rPr>
              <a:t>vật</a:t>
            </a:r>
            <a:r>
              <a:rPr lang="fr-FR" sz="2000" dirty="0">
                <a:latin typeface="Times" pitchFamily="18" charset="0"/>
                <a:cs typeface="Times" pitchFamily="18" charset="0"/>
              </a:rPr>
              <a:t>. </a:t>
            </a:r>
            <a:r>
              <a:rPr lang="fr-FR" sz="2000" dirty="0" err="1">
                <a:latin typeface="Times" pitchFamily="18" charset="0"/>
                <a:cs typeface="Times" pitchFamily="18" charset="0"/>
              </a:rPr>
              <a:t>Ánh</a:t>
            </a:r>
            <a:r>
              <a:rPr lang="fr-FR" sz="2000" dirty="0">
                <a:latin typeface="Times" pitchFamily="18" charset="0"/>
                <a:cs typeface="Times" pitchFamily="18" charset="0"/>
              </a:rPr>
              <a:t> </a:t>
            </a:r>
            <a:r>
              <a:rPr lang="fr-FR" sz="2000" dirty="0" err="1">
                <a:latin typeface="Times" pitchFamily="18" charset="0"/>
                <a:cs typeface="Times" pitchFamily="18" charset="0"/>
              </a:rPr>
              <a:t>sáng</a:t>
            </a:r>
            <a:r>
              <a:rPr lang="fr-FR" sz="2000" dirty="0">
                <a:latin typeface="Times" pitchFamily="18" charset="0"/>
                <a:cs typeface="Times" pitchFamily="18" charset="0"/>
              </a:rPr>
              <a:t> </a:t>
            </a:r>
            <a:r>
              <a:rPr lang="fr-FR" sz="2000" dirty="0" err="1">
                <a:latin typeface="Times" pitchFamily="18" charset="0"/>
                <a:cs typeface="Times" pitchFamily="18" charset="0"/>
              </a:rPr>
              <a:t>đơn</a:t>
            </a:r>
            <a:r>
              <a:rPr lang="fr-FR" sz="2000" dirty="0">
                <a:latin typeface="Times" pitchFamily="18" charset="0"/>
                <a:cs typeface="Times" pitchFamily="18" charset="0"/>
              </a:rPr>
              <a:t> </a:t>
            </a:r>
            <a:r>
              <a:rPr lang="fr-FR" sz="2000" dirty="0" err="1">
                <a:latin typeface="Times" pitchFamily="18" charset="0"/>
                <a:cs typeface="Times" pitchFamily="18" charset="0"/>
              </a:rPr>
              <a:t>sắc</a:t>
            </a:r>
            <a:r>
              <a:rPr lang="fr-FR" sz="2000" dirty="0">
                <a:latin typeface="Times" pitchFamily="18" charset="0"/>
                <a:cs typeface="Times" pitchFamily="18" charset="0"/>
              </a:rPr>
              <a:t> </a:t>
            </a:r>
            <a:r>
              <a:rPr lang="fr-FR" sz="2000" dirty="0" err="1">
                <a:latin typeface="Times" pitchFamily="18" charset="0"/>
                <a:cs typeface="Times" pitchFamily="18" charset="0"/>
              </a:rPr>
              <a:t>dùng</a:t>
            </a:r>
            <a:r>
              <a:rPr lang="fr-FR" sz="2000" dirty="0">
                <a:latin typeface="Times" pitchFamily="18" charset="0"/>
                <a:cs typeface="Times" pitchFamily="18" charset="0"/>
              </a:rPr>
              <a:t> </a:t>
            </a:r>
            <a:r>
              <a:rPr lang="fr-FR" sz="2000" dirty="0" err="1">
                <a:latin typeface="Times" pitchFamily="18" charset="0"/>
                <a:cs typeface="Times" pitchFamily="18" charset="0"/>
              </a:rPr>
              <a:t>trong</a:t>
            </a:r>
            <a:r>
              <a:rPr lang="fr-FR" sz="2000" dirty="0">
                <a:latin typeface="Times" pitchFamily="18" charset="0"/>
                <a:cs typeface="Times" pitchFamily="18" charset="0"/>
              </a:rPr>
              <a:t> </a:t>
            </a:r>
            <a:r>
              <a:rPr lang="fr-FR" sz="2000" dirty="0" err="1">
                <a:latin typeface="Times" pitchFamily="18" charset="0"/>
                <a:cs typeface="Times" pitchFamily="18" charset="0"/>
              </a:rPr>
              <a:t>thí</a:t>
            </a:r>
            <a:r>
              <a:rPr lang="fr-FR" sz="2000" dirty="0">
                <a:latin typeface="Times" pitchFamily="18" charset="0"/>
                <a:cs typeface="Times" pitchFamily="18" charset="0"/>
              </a:rPr>
              <a:t> </a:t>
            </a:r>
            <a:r>
              <a:rPr lang="fr-FR" sz="2000" dirty="0" err="1">
                <a:latin typeface="Times" pitchFamily="18" charset="0"/>
                <a:cs typeface="Times" pitchFamily="18" charset="0"/>
              </a:rPr>
              <a:t>nghiệm</a:t>
            </a:r>
            <a:r>
              <a:rPr lang="fr-FR" sz="2000" dirty="0">
                <a:latin typeface="Times" pitchFamily="18" charset="0"/>
                <a:cs typeface="Times" pitchFamily="18" charset="0"/>
              </a:rPr>
              <a:t> </a:t>
            </a:r>
            <a:r>
              <a:rPr lang="fr-FR" sz="2000" dirty="0" err="1">
                <a:latin typeface="Times" pitchFamily="18" charset="0"/>
                <a:cs typeface="Times" pitchFamily="18" charset="0"/>
              </a:rPr>
              <a:t>có</a:t>
            </a:r>
            <a:r>
              <a:rPr lang="fr-FR" sz="2000" dirty="0">
                <a:latin typeface="Times" pitchFamily="18" charset="0"/>
                <a:cs typeface="Times" pitchFamily="18" charset="0"/>
              </a:rPr>
              <a:t> </a:t>
            </a:r>
            <a:r>
              <a:rPr lang="fr-FR" sz="2000" dirty="0" err="1">
                <a:latin typeface="Times" pitchFamily="18" charset="0"/>
                <a:cs typeface="Times" pitchFamily="18" charset="0"/>
              </a:rPr>
              <a:t>bước</a:t>
            </a:r>
            <a:r>
              <a:rPr lang="fr-FR" sz="2000" dirty="0">
                <a:latin typeface="Times" pitchFamily="18" charset="0"/>
                <a:cs typeface="Times" pitchFamily="18" charset="0"/>
              </a:rPr>
              <a:t> </a:t>
            </a:r>
            <a:r>
              <a:rPr lang="fr-FR" sz="2000" dirty="0" err="1">
                <a:latin typeface="Times" pitchFamily="18" charset="0"/>
                <a:cs typeface="Times" pitchFamily="18" charset="0"/>
              </a:rPr>
              <a:t>sóng</a:t>
            </a:r>
            <a:r>
              <a:rPr lang="fr-FR" sz="2000" dirty="0">
                <a:latin typeface="Times" pitchFamily="18" charset="0"/>
                <a:cs typeface="Times" pitchFamily="18" charset="0"/>
              </a:rPr>
              <a:t> </a:t>
            </a:r>
            <a:r>
              <a:rPr lang="en-US" sz="2000" dirty="0">
                <a:latin typeface="Times" pitchFamily="18" charset="0"/>
                <a:cs typeface="Times" pitchFamily="18" charset="0"/>
              </a:rPr>
              <a:t>λ</a:t>
            </a:r>
            <a:r>
              <a:rPr lang="fr-FR" sz="2000" dirty="0">
                <a:latin typeface="Times" pitchFamily="18" charset="0"/>
                <a:cs typeface="Times" pitchFamily="18" charset="0"/>
              </a:rPr>
              <a:t> = 0,6.10</a:t>
            </a:r>
            <a:r>
              <a:rPr lang="fr-FR" sz="2000" baseline="30000" dirty="0">
                <a:latin typeface="Times" pitchFamily="18" charset="0"/>
                <a:cs typeface="Times" pitchFamily="18" charset="0"/>
              </a:rPr>
              <a:t>-6</a:t>
            </a:r>
            <a:r>
              <a:rPr lang="fr-FR" sz="2000" dirty="0">
                <a:latin typeface="Times" pitchFamily="18" charset="0"/>
                <a:cs typeface="Times" pitchFamily="18" charset="0"/>
              </a:rPr>
              <a:t>m. Khi </a:t>
            </a:r>
            <a:r>
              <a:rPr lang="fr-FR" sz="2000" dirty="0" err="1">
                <a:latin typeface="Times" pitchFamily="18" charset="0"/>
                <a:cs typeface="Times" pitchFamily="18" charset="0"/>
              </a:rPr>
              <a:t>dịch</a:t>
            </a:r>
            <a:r>
              <a:rPr lang="fr-FR" sz="2000" dirty="0">
                <a:latin typeface="Times" pitchFamily="18" charset="0"/>
                <a:cs typeface="Times" pitchFamily="18" charset="0"/>
              </a:rPr>
              <a:t> </a:t>
            </a:r>
            <a:r>
              <a:rPr lang="fr-FR" sz="2000" dirty="0" err="1">
                <a:latin typeface="Times" pitchFamily="18" charset="0"/>
                <a:cs typeface="Times" pitchFamily="18" charset="0"/>
              </a:rPr>
              <a:t>chuyển</a:t>
            </a:r>
            <a:r>
              <a:rPr lang="fr-FR" sz="2000" dirty="0">
                <a:latin typeface="Times" pitchFamily="18" charset="0"/>
                <a:cs typeface="Times" pitchFamily="18" charset="0"/>
              </a:rPr>
              <a:t> </a:t>
            </a:r>
            <a:r>
              <a:rPr lang="fr-FR" sz="2000" dirty="0" err="1">
                <a:latin typeface="Times" pitchFamily="18" charset="0"/>
                <a:cs typeface="Times" pitchFamily="18" charset="0"/>
              </a:rPr>
              <a:t>gương</a:t>
            </a:r>
            <a:r>
              <a:rPr lang="fr-FR" sz="2000" dirty="0">
                <a:latin typeface="Times" pitchFamily="18" charset="0"/>
                <a:cs typeface="Times" pitchFamily="18" charset="0"/>
              </a:rPr>
              <a:t> di </a:t>
            </a:r>
            <a:r>
              <a:rPr lang="fr-FR" sz="2000" dirty="0" err="1">
                <a:latin typeface="Times" pitchFamily="18" charset="0"/>
                <a:cs typeface="Times" pitchFamily="18" charset="0"/>
              </a:rPr>
              <a:t>động</a:t>
            </a:r>
            <a:r>
              <a:rPr lang="fr-FR" sz="2000" dirty="0">
                <a:latin typeface="Times" pitchFamily="18" charset="0"/>
                <a:cs typeface="Times" pitchFamily="18" charset="0"/>
              </a:rPr>
              <a:t> </a:t>
            </a:r>
            <a:r>
              <a:rPr lang="fr-FR" sz="2000" dirty="0" err="1">
                <a:latin typeface="Times" pitchFamily="18" charset="0"/>
                <a:cs typeface="Times" pitchFamily="18" charset="0"/>
              </a:rPr>
              <a:t>từ</a:t>
            </a:r>
            <a:r>
              <a:rPr lang="fr-FR" sz="2000" dirty="0">
                <a:latin typeface="Times" pitchFamily="18" charset="0"/>
                <a:cs typeface="Times" pitchFamily="18" charset="0"/>
              </a:rPr>
              <a:t> </a:t>
            </a:r>
            <a:r>
              <a:rPr lang="fr-FR" sz="2000" dirty="0" err="1">
                <a:latin typeface="Times" pitchFamily="18" charset="0"/>
                <a:cs typeface="Times" pitchFamily="18" charset="0"/>
              </a:rPr>
              <a:t>vị</a:t>
            </a:r>
            <a:r>
              <a:rPr lang="fr-FR" sz="2000" dirty="0">
                <a:latin typeface="Times" pitchFamily="18" charset="0"/>
                <a:cs typeface="Times" pitchFamily="18" charset="0"/>
              </a:rPr>
              <a:t> </a:t>
            </a:r>
            <a:r>
              <a:rPr lang="fr-FR" sz="2000" dirty="0" err="1">
                <a:latin typeface="Times" pitchFamily="18" charset="0"/>
                <a:cs typeface="Times" pitchFamily="18" charset="0"/>
              </a:rPr>
              <a:t>trí</a:t>
            </a:r>
            <a:r>
              <a:rPr lang="fr-FR" sz="2000" dirty="0">
                <a:latin typeface="Times" pitchFamily="18" charset="0"/>
                <a:cs typeface="Times" pitchFamily="18" charset="0"/>
              </a:rPr>
              <a:t> ban </a:t>
            </a:r>
            <a:r>
              <a:rPr lang="fr-FR" sz="2000" dirty="0" err="1">
                <a:latin typeface="Times" pitchFamily="18" charset="0"/>
                <a:cs typeface="Times" pitchFamily="18" charset="0"/>
              </a:rPr>
              <a:t>đầu</a:t>
            </a:r>
            <a:r>
              <a:rPr lang="fr-FR" sz="2000" dirty="0">
                <a:latin typeface="Times" pitchFamily="18" charset="0"/>
                <a:cs typeface="Times" pitchFamily="18" charset="0"/>
              </a:rPr>
              <a:t> (</a:t>
            </a:r>
            <a:r>
              <a:rPr lang="fr-FR" sz="2000" dirty="0" err="1">
                <a:latin typeface="Times" pitchFamily="18" charset="0"/>
                <a:cs typeface="Times" pitchFamily="18" charset="0"/>
              </a:rPr>
              <a:t>ứng</a:t>
            </a:r>
            <a:r>
              <a:rPr lang="fr-FR" sz="2000" dirty="0">
                <a:latin typeface="Times" pitchFamily="18" charset="0"/>
                <a:cs typeface="Times" pitchFamily="18" charset="0"/>
              </a:rPr>
              <a:t> </a:t>
            </a:r>
            <a:r>
              <a:rPr lang="fr-FR" sz="2000" dirty="0" err="1">
                <a:latin typeface="Times" pitchFamily="18" charset="0"/>
                <a:cs typeface="Times" pitchFamily="18" charset="0"/>
              </a:rPr>
              <a:t>với</a:t>
            </a:r>
            <a:r>
              <a:rPr lang="fr-FR" sz="2000" dirty="0">
                <a:latin typeface="Times" pitchFamily="18" charset="0"/>
                <a:cs typeface="Times" pitchFamily="18" charset="0"/>
              </a:rPr>
              <a:t> </a:t>
            </a:r>
            <a:r>
              <a:rPr lang="fr-FR" sz="2000" dirty="0" err="1">
                <a:latin typeface="Times" pitchFamily="18" charset="0"/>
                <a:cs typeface="Times" pitchFamily="18" charset="0"/>
              </a:rPr>
              <a:t>lúc</a:t>
            </a:r>
            <a:r>
              <a:rPr lang="fr-FR" sz="2000" dirty="0">
                <a:latin typeface="Times" pitchFamily="18" charset="0"/>
                <a:cs typeface="Times" pitchFamily="18" charset="0"/>
              </a:rPr>
              <a:t> </a:t>
            </a:r>
            <a:r>
              <a:rPr lang="fr-FR" sz="2000" dirty="0" err="1">
                <a:latin typeface="Times" pitchFamily="18" charset="0"/>
                <a:cs typeface="Times" pitchFamily="18" charset="0"/>
              </a:rPr>
              <a:t>vật</a:t>
            </a:r>
            <a:r>
              <a:rPr lang="fr-FR" sz="2000" dirty="0">
                <a:latin typeface="Times" pitchFamily="18" charset="0"/>
                <a:cs typeface="Times" pitchFamily="18" charset="0"/>
              </a:rPr>
              <a:t> </a:t>
            </a:r>
            <a:r>
              <a:rPr lang="fr-FR" sz="2000" dirty="0" err="1">
                <a:latin typeface="Times" pitchFamily="18" charset="0"/>
                <a:cs typeface="Times" pitchFamily="18" charset="0"/>
              </a:rPr>
              <a:t>chưa</a:t>
            </a:r>
            <a:r>
              <a:rPr lang="fr-FR" sz="2000" dirty="0">
                <a:latin typeface="Times" pitchFamily="18" charset="0"/>
                <a:cs typeface="Times" pitchFamily="18" charset="0"/>
              </a:rPr>
              <a:t> </a:t>
            </a:r>
            <a:r>
              <a:rPr lang="fr-FR" sz="2000" dirty="0" err="1">
                <a:latin typeface="Times" pitchFamily="18" charset="0"/>
                <a:cs typeface="Times" pitchFamily="18" charset="0"/>
              </a:rPr>
              <a:t>bị</a:t>
            </a:r>
            <a:r>
              <a:rPr lang="fr-FR" sz="2000" dirty="0">
                <a:latin typeface="Times" pitchFamily="18" charset="0"/>
                <a:cs typeface="Times" pitchFamily="18" charset="0"/>
              </a:rPr>
              <a:t> nung </a:t>
            </a:r>
            <a:r>
              <a:rPr lang="fr-FR" sz="2000" dirty="0" err="1">
                <a:latin typeface="Times" pitchFamily="18" charset="0"/>
                <a:cs typeface="Times" pitchFamily="18" charset="0"/>
              </a:rPr>
              <a:t>nóng</a:t>
            </a:r>
            <a:r>
              <a:rPr lang="fr-FR" sz="2000" dirty="0">
                <a:latin typeface="Times" pitchFamily="18" charset="0"/>
                <a:cs typeface="Times" pitchFamily="18" charset="0"/>
              </a:rPr>
              <a:t>) </a:t>
            </a:r>
            <a:r>
              <a:rPr lang="fr-FR" sz="2000" dirty="0" err="1">
                <a:latin typeface="Times" pitchFamily="18" charset="0"/>
                <a:cs typeface="Times" pitchFamily="18" charset="0"/>
              </a:rPr>
              <a:t>đến</a:t>
            </a:r>
            <a:r>
              <a:rPr lang="fr-FR" sz="2000" dirty="0">
                <a:latin typeface="Times" pitchFamily="18" charset="0"/>
                <a:cs typeface="Times" pitchFamily="18" charset="0"/>
              </a:rPr>
              <a:t> </a:t>
            </a:r>
            <a:r>
              <a:rPr lang="fr-FR" sz="2000" dirty="0" err="1">
                <a:latin typeface="Times" pitchFamily="18" charset="0"/>
                <a:cs typeface="Times" pitchFamily="18" charset="0"/>
              </a:rPr>
              <a:t>vị</a:t>
            </a:r>
            <a:r>
              <a:rPr lang="fr-FR" sz="2000" dirty="0">
                <a:latin typeface="Times" pitchFamily="18" charset="0"/>
                <a:cs typeface="Times" pitchFamily="18" charset="0"/>
              </a:rPr>
              <a:t> </a:t>
            </a:r>
            <a:r>
              <a:rPr lang="fr-FR" sz="2000" dirty="0" err="1">
                <a:latin typeface="Times" pitchFamily="18" charset="0"/>
                <a:cs typeface="Times" pitchFamily="18" charset="0"/>
              </a:rPr>
              <a:t>trí</a:t>
            </a:r>
            <a:r>
              <a:rPr lang="fr-FR" sz="2000" dirty="0">
                <a:latin typeface="Times" pitchFamily="18" charset="0"/>
                <a:cs typeface="Times" pitchFamily="18" charset="0"/>
              </a:rPr>
              <a:t> </a:t>
            </a:r>
            <a:r>
              <a:rPr lang="fr-FR" sz="2000" dirty="0" err="1">
                <a:latin typeface="Times" pitchFamily="18" charset="0"/>
                <a:cs typeface="Times" pitchFamily="18" charset="0"/>
              </a:rPr>
              <a:t>cuối</a:t>
            </a:r>
            <a:r>
              <a:rPr lang="fr-FR" sz="2000" dirty="0">
                <a:latin typeface="Times" pitchFamily="18" charset="0"/>
                <a:cs typeface="Times" pitchFamily="18" charset="0"/>
              </a:rPr>
              <a:t> (</a:t>
            </a:r>
            <a:r>
              <a:rPr lang="fr-FR" sz="2000" dirty="0" err="1">
                <a:latin typeface="Times" pitchFamily="18" charset="0"/>
                <a:cs typeface="Times" pitchFamily="18" charset="0"/>
              </a:rPr>
              <a:t>ứng</a:t>
            </a:r>
            <a:r>
              <a:rPr lang="fr-FR" sz="2000" dirty="0">
                <a:latin typeface="Times" pitchFamily="18" charset="0"/>
                <a:cs typeface="Times" pitchFamily="18" charset="0"/>
              </a:rPr>
              <a:t> </a:t>
            </a:r>
            <a:r>
              <a:rPr lang="fr-FR" sz="2000" dirty="0" err="1">
                <a:latin typeface="Times" pitchFamily="18" charset="0"/>
                <a:cs typeface="Times" pitchFamily="18" charset="0"/>
              </a:rPr>
              <a:t>với</a:t>
            </a:r>
            <a:r>
              <a:rPr lang="fr-FR" sz="2000" dirty="0">
                <a:latin typeface="Times" pitchFamily="18" charset="0"/>
                <a:cs typeface="Times" pitchFamily="18" charset="0"/>
              </a:rPr>
              <a:t> </a:t>
            </a:r>
            <a:r>
              <a:rPr lang="fr-FR" sz="2000" dirty="0" err="1">
                <a:latin typeface="Times" pitchFamily="18" charset="0"/>
                <a:cs typeface="Times" pitchFamily="18" charset="0"/>
              </a:rPr>
              <a:t>lúc</a:t>
            </a:r>
            <a:r>
              <a:rPr lang="fr-FR" sz="2000" dirty="0">
                <a:latin typeface="Times" pitchFamily="18" charset="0"/>
                <a:cs typeface="Times" pitchFamily="18" charset="0"/>
              </a:rPr>
              <a:t> </a:t>
            </a:r>
            <a:r>
              <a:rPr lang="fr-FR" sz="2000" dirty="0" err="1">
                <a:latin typeface="Times" pitchFamily="18" charset="0"/>
                <a:cs typeface="Times" pitchFamily="18" charset="0"/>
              </a:rPr>
              <a:t>sau</a:t>
            </a:r>
            <a:r>
              <a:rPr lang="fr-FR" sz="2000" dirty="0">
                <a:latin typeface="Times" pitchFamily="18" charset="0"/>
                <a:cs typeface="Times" pitchFamily="18" charset="0"/>
              </a:rPr>
              <a:t> khi </a:t>
            </a:r>
            <a:r>
              <a:rPr lang="fr-FR" sz="2000" dirty="0" err="1">
                <a:latin typeface="Times" pitchFamily="18" charset="0"/>
                <a:cs typeface="Times" pitchFamily="18" charset="0"/>
              </a:rPr>
              <a:t>vật</a:t>
            </a:r>
            <a:r>
              <a:rPr lang="fr-FR" sz="2000" dirty="0">
                <a:latin typeface="Times" pitchFamily="18" charset="0"/>
                <a:cs typeface="Times" pitchFamily="18" charset="0"/>
              </a:rPr>
              <a:t> </a:t>
            </a:r>
            <a:r>
              <a:rPr lang="fr-FR" sz="2000" dirty="0" err="1">
                <a:latin typeface="Times" pitchFamily="18" charset="0"/>
                <a:cs typeface="Times" pitchFamily="18" charset="0"/>
              </a:rPr>
              <a:t>đã</a:t>
            </a:r>
            <a:r>
              <a:rPr lang="fr-FR" sz="2000" dirty="0">
                <a:latin typeface="Times" pitchFamily="18" charset="0"/>
                <a:cs typeface="Times" pitchFamily="18" charset="0"/>
              </a:rPr>
              <a:t> </a:t>
            </a:r>
            <a:r>
              <a:rPr lang="fr-FR" sz="2000" dirty="0" err="1">
                <a:latin typeface="Times" pitchFamily="18" charset="0"/>
                <a:cs typeface="Times" pitchFamily="18" charset="0"/>
              </a:rPr>
              <a:t>bị</a:t>
            </a:r>
            <a:r>
              <a:rPr lang="fr-FR" sz="2000" dirty="0">
                <a:latin typeface="Times" pitchFamily="18" charset="0"/>
                <a:cs typeface="Times" pitchFamily="18" charset="0"/>
              </a:rPr>
              <a:t> nung </a:t>
            </a:r>
            <a:r>
              <a:rPr lang="fr-FR" sz="2000" dirty="0" err="1">
                <a:latin typeface="Times" pitchFamily="18" charset="0"/>
                <a:cs typeface="Times" pitchFamily="18" charset="0"/>
              </a:rPr>
              <a:t>nóng</a:t>
            </a:r>
            <a:r>
              <a:rPr lang="fr-FR" sz="2000" dirty="0">
                <a:latin typeface="Times" pitchFamily="18" charset="0"/>
                <a:cs typeface="Times" pitchFamily="18" charset="0"/>
              </a:rPr>
              <a:t>), </a:t>
            </a:r>
            <a:r>
              <a:rPr lang="fr-FR" sz="2000" dirty="0" err="1">
                <a:latin typeface="Times" pitchFamily="18" charset="0"/>
                <a:cs typeface="Times" pitchFamily="18" charset="0"/>
              </a:rPr>
              <a:t>quan</a:t>
            </a:r>
            <a:r>
              <a:rPr lang="fr-FR" sz="2000" dirty="0">
                <a:latin typeface="Times" pitchFamily="18" charset="0"/>
                <a:cs typeface="Times" pitchFamily="18" charset="0"/>
              </a:rPr>
              <a:t> </a:t>
            </a:r>
            <a:r>
              <a:rPr lang="fr-FR" sz="2000" dirty="0" err="1">
                <a:latin typeface="Times" pitchFamily="18" charset="0"/>
                <a:cs typeface="Times" pitchFamily="18" charset="0"/>
              </a:rPr>
              <a:t>sát</a:t>
            </a:r>
            <a:r>
              <a:rPr lang="fr-FR" sz="2000" dirty="0">
                <a:latin typeface="Times" pitchFamily="18" charset="0"/>
                <a:cs typeface="Times" pitchFamily="18" charset="0"/>
              </a:rPr>
              <a:t> </a:t>
            </a:r>
            <a:r>
              <a:rPr lang="fr-FR" sz="2000" dirty="0" err="1">
                <a:latin typeface="Times" pitchFamily="18" charset="0"/>
                <a:cs typeface="Times" pitchFamily="18" charset="0"/>
              </a:rPr>
              <a:t>thấy</a:t>
            </a:r>
            <a:r>
              <a:rPr lang="fr-FR" sz="2000" dirty="0">
                <a:latin typeface="Times" pitchFamily="18" charset="0"/>
                <a:cs typeface="Times" pitchFamily="18" charset="0"/>
              </a:rPr>
              <a:t> </a:t>
            </a:r>
            <a:r>
              <a:rPr lang="fr-FR" sz="2000" dirty="0" err="1">
                <a:latin typeface="Times" pitchFamily="18" charset="0"/>
                <a:cs typeface="Times" pitchFamily="18" charset="0"/>
              </a:rPr>
              <a:t>có</a:t>
            </a:r>
            <a:r>
              <a:rPr lang="fr-FR" sz="2000" dirty="0">
                <a:latin typeface="Times" pitchFamily="18" charset="0"/>
                <a:cs typeface="Times" pitchFamily="18" charset="0"/>
              </a:rPr>
              <a:t> 5 </a:t>
            </a:r>
            <a:r>
              <a:rPr lang="fr-FR" sz="2000" dirty="0" err="1">
                <a:latin typeface="Times" pitchFamily="18" charset="0"/>
                <a:cs typeface="Times" pitchFamily="18" charset="0"/>
              </a:rPr>
              <a:t>vạch</a:t>
            </a:r>
            <a:r>
              <a:rPr lang="fr-FR" sz="2000" dirty="0">
                <a:latin typeface="Times" pitchFamily="18" charset="0"/>
                <a:cs typeface="Times" pitchFamily="18" charset="0"/>
              </a:rPr>
              <a:t> </a:t>
            </a:r>
            <a:r>
              <a:rPr lang="fr-FR" sz="2000" dirty="0" err="1">
                <a:latin typeface="Times" pitchFamily="18" charset="0"/>
                <a:cs typeface="Times" pitchFamily="18" charset="0"/>
              </a:rPr>
              <a:t>dịch</a:t>
            </a:r>
            <a:r>
              <a:rPr lang="fr-FR" sz="2000" dirty="0">
                <a:latin typeface="Times" pitchFamily="18" charset="0"/>
                <a:cs typeface="Times" pitchFamily="18" charset="0"/>
              </a:rPr>
              <a:t> </a:t>
            </a:r>
            <a:r>
              <a:rPr lang="fr-FR" sz="2000" dirty="0" err="1">
                <a:latin typeface="Times" pitchFamily="18" charset="0"/>
                <a:cs typeface="Times" pitchFamily="18" charset="0"/>
              </a:rPr>
              <a:t>chuyển</a:t>
            </a:r>
            <a:r>
              <a:rPr lang="fr-FR" sz="2000" dirty="0">
                <a:latin typeface="Times" pitchFamily="18" charset="0"/>
                <a:cs typeface="Times" pitchFamily="18" charset="0"/>
              </a:rPr>
              <a:t> </a:t>
            </a:r>
            <a:r>
              <a:rPr lang="fr-FR" sz="2000" dirty="0" err="1">
                <a:latin typeface="Times" pitchFamily="18" charset="0"/>
                <a:cs typeface="Times" pitchFamily="18" charset="0"/>
              </a:rPr>
              <a:t>trong</a:t>
            </a:r>
            <a:r>
              <a:rPr lang="fr-FR" sz="2000" dirty="0">
                <a:latin typeface="Times" pitchFamily="18" charset="0"/>
                <a:cs typeface="Times" pitchFamily="18" charset="0"/>
              </a:rPr>
              <a:t> </a:t>
            </a:r>
            <a:r>
              <a:rPr lang="fr-FR" sz="2000" dirty="0" err="1">
                <a:latin typeface="Times" pitchFamily="18" charset="0"/>
                <a:cs typeface="Times" pitchFamily="18" charset="0"/>
              </a:rPr>
              <a:t>kính</a:t>
            </a:r>
            <a:r>
              <a:rPr lang="fr-FR" sz="2000" dirty="0">
                <a:latin typeface="Times" pitchFamily="18" charset="0"/>
                <a:cs typeface="Times" pitchFamily="18" charset="0"/>
              </a:rPr>
              <a:t> </a:t>
            </a:r>
            <a:r>
              <a:rPr lang="fr-FR" sz="2000" dirty="0" err="1">
                <a:latin typeface="Times" pitchFamily="18" charset="0"/>
                <a:cs typeface="Times" pitchFamily="18" charset="0"/>
              </a:rPr>
              <a:t>quan</a:t>
            </a:r>
            <a:r>
              <a:rPr lang="fr-FR" sz="2000" dirty="0">
                <a:latin typeface="Times" pitchFamily="18" charset="0"/>
                <a:cs typeface="Times" pitchFamily="18" charset="0"/>
              </a:rPr>
              <a:t> </a:t>
            </a:r>
            <a:r>
              <a:rPr lang="fr-FR" sz="2000" dirty="0" err="1">
                <a:latin typeface="Times" pitchFamily="18" charset="0"/>
                <a:cs typeface="Times" pitchFamily="18" charset="0"/>
              </a:rPr>
              <a:t>sát</a:t>
            </a:r>
            <a:r>
              <a:rPr lang="fr-FR" sz="2000" dirty="0">
                <a:latin typeface="Times" pitchFamily="18" charset="0"/>
                <a:cs typeface="Times" pitchFamily="18" charset="0"/>
              </a:rPr>
              <a:t>. </a:t>
            </a:r>
            <a:r>
              <a:rPr lang="fr-FR" sz="2000" dirty="0" err="1">
                <a:latin typeface="Times" pitchFamily="18" charset="0"/>
                <a:cs typeface="Times" pitchFamily="18" charset="0"/>
              </a:rPr>
              <a:t>Hỏi</a:t>
            </a:r>
            <a:r>
              <a:rPr lang="fr-FR" sz="2000" dirty="0">
                <a:latin typeface="Times" pitchFamily="18" charset="0"/>
                <a:cs typeface="Times" pitchFamily="18" charset="0"/>
              </a:rPr>
              <a:t> </a:t>
            </a:r>
            <a:r>
              <a:rPr lang="fr-FR" sz="2000" dirty="0" err="1">
                <a:latin typeface="Times" pitchFamily="18" charset="0"/>
                <a:cs typeface="Times" pitchFamily="18" charset="0"/>
              </a:rPr>
              <a:t>sau</a:t>
            </a:r>
            <a:r>
              <a:rPr lang="fr-FR" sz="2000" dirty="0">
                <a:latin typeface="Times" pitchFamily="18" charset="0"/>
                <a:cs typeface="Times" pitchFamily="18" charset="0"/>
              </a:rPr>
              <a:t> khi </a:t>
            </a:r>
            <a:r>
              <a:rPr lang="fr-FR" sz="2000" dirty="0" err="1">
                <a:latin typeface="Times" pitchFamily="18" charset="0"/>
                <a:cs typeface="Times" pitchFamily="18" charset="0"/>
              </a:rPr>
              <a:t>dãn</a:t>
            </a:r>
            <a:r>
              <a:rPr lang="fr-FR" sz="2000" dirty="0">
                <a:latin typeface="Times" pitchFamily="18" charset="0"/>
                <a:cs typeface="Times" pitchFamily="18" charset="0"/>
              </a:rPr>
              <a:t> </a:t>
            </a:r>
            <a:r>
              <a:rPr lang="fr-FR" sz="2000" dirty="0" err="1">
                <a:latin typeface="Times" pitchFamily="18" charset="0"/>
                <a:cs typeface="Times" pitchFamily="18" charset="0"/>
              </a:rPr>
              <a:t>nở</a:t>
            </a:r>
            <a:r>
              <a:rPr lang="fr-FR" sz="2000" dirty="0">
                <a:latin typeface="Times" pitchFamily="18" charset="0"/>
                <a:cs typeface="Times" pitchFamily="18" charset="0"/>
              </a:rPr>
              <a:t> </a:t>
            </a:r>
            <a:r>
              <a:rPr lang="fr-FR" sz="2000" dirty="0" err="1">
                <a:latin typeface="Times" pitchFamily="18" charset="0"/>
                <a:cs typeface="Times" pitchFamily="18" charset="0"/>
              </a:rPr>
              <a:t>vật</a:t>
            </a:r>
            <a:r>
              <a:rPr lang="fr-FR" sz="2000" dirty="0">
                <a:latin typeface="Times" pitchFamily="18" charset="0"/>
                <a:cs typeface="Times" pitchFamily="18" charset="0"/>
              </a:rPr>
              <a:t> </a:t>
            </a:r>
            <a:r>
              <a:rPr lang="fr-FR" sz="2000" dirty="0" err="1">
                <a:latin typeface="Times" pitchFamily="18" charset="0"/>
                <a:cs typeface="Times" pitchFamily="18" charset="0"/>
              </a:rPr>
              <a:t>đã</a:t>
            </a:r>
            <a:r>
              <a:rPr lang="fr-FR" sz="2000" dirty="0">
                <a:latin typeface="Times" pitchFamily="18" charset="0"/>
                <a:cs typeface="Times" pitchFamily="18" charset="0"/>
              </a:rPr>
              <a:t> </a:t>
            </a:r>
            <a:r>
              <a:rPr lang="fr-FR" sz="2000" dirty="0" err="1">
                <a:latin typeface="Times" pitchFamily="18" charset="0"/>
                <a:cs typeface="Times" pitchFamily="18" charset="0"/>
              </a:rPr>
              <a:t>dài</a:t>
            </a:r>
            <a:r>
              <a:rPr lang="fr-FR" sz="2000" dirty="0">
                <a:latin typeface="Times" pitchFamily="18" charset="0"/>
                <a:cs typeface="Times" pitchFamily="18" charset="0"/>
              </a:rPr>
              <a:t> </a:t>
            </a:r>
            <a:r>
              <a:rPr lang="fr-FR" sz="2000" dirty="0" err="1">
                <a:latin typeface="Times" pitchFamily="18" charset="0"/>
                <a:cs typeface="Times" pitchFamily="18" charset="0"/>
              </a:rPr>
              <a:t>thêm</a:t>
            </a:r>
            <a:r>
              <a:rPr lang="fr-FR" sz="2000" dirty="0">
                <a:latin typeface="Times" pitchFamily="18" charset="0"/>
                <a:cs typeface="Times" pitchFamily="18" charset="0"/>
              </a:rPr>
              <a:t> </a:t>
            </a:r>
            <a:r>
              <a:rPr lang="fr-FR" sz="2000" dirty="0" err="1">
                <a:latin typeface="Times" pitchFamily="18" charset="0"/>
                <a:cs typeface="Times" pitchFamily="18" charset="0"/>
              </a:rPr>
              <a:t>bao</a:t>
            </a:r>
            <a:r>
              <a:rPr lang="fr-FR" sz="2000" dirty="0">
                <a:latin typeface="Times" pitchFamily="18" charset="0"/>
                <a:cs typeface="Times" pitchFamily="18" charset="0"/>
              </a:rPr>
              <a:t> </a:t>
            </a:r>
            <a:r>
              <a:rPr lang="fr-FR" sz="2000" dirty="0" err="1">
                <a:latin typeface="Times" pitchFamily="18" charset="0"/>
                <a:cs typeface="Times" pitchFamily="18" charset="0"/>
              </a:rPr>
              <a:t>nhiêu</a:t>
            </a:r>
            <a:r>
              <a:rPr lang="fr-FR" dirty="0">
                <a:latin typeface="Times" pitchFamily="18" charset="0"/>
                <a:cs typeface="Times" pitchFamily="18" charset="0"/>
              </a:rPr>
              <a:t>?</a:t>
            </a:r>
            <a:endParaRPr lang="en-US" dirty="0">
              <a:latin typeface="Times" pitchFamily="18" charset="0"/>
              <a:cs typeface="Times" pitchFamily="18" charset="0"/>
            </a:endParaRPr>
          </a:p>
        </p:txBody>
      </p:sp>
      <p:sp>
        <p:nvSpPr>
          <p:cNvPr id="3" name="Rectangle 2"/>
          <p:cNvSpPr/>
          <p:nvPr/>
        </p:nvSpPr>
        <p:spPr>
          <a:xfrm>
            <a:off x="76200" y="5029200"/>
            <a:ext cx="9067800" cy="830997"/>
          </a:xfrm>
          <a:prstGeom prst="rect">
            <a:avLst/>
          </a:prstGeom>
        </p:spPr>
        <p:txBody>
          <a:bodyPr wrap="square">
            <a:spAutoFit/>
          </a:bodyPr>
          <a:lstStyle/>
          <a:p>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gương</a:t>
            </a:r>
            <a:r>
              <a:rPr lang="en-US" sz="2400" dirty="0">
                <a:latin typeface="Times New Roman" pitchFamily="18" charset="0"/>
              </a:rPr>
              <a:t> G</a:t>
            </a:r>
            <a:r>
              <a:rPr lang="en-US" sz="2400" baseline="-25000" dirty="0">
                <a:latin typeface="Times New Roman" pitchFamily="18" charset="0"/>
              </a:rPr>
              <a:t>2 </a:t>
            </a:r>
            <a:r>
              <a:rPr lang="en-US" sz="2400" dirty="0">
                <a:latin typeface="Times New Roman" pitchFamily="18" charset="0"/>
              </a:rPr>
              <a:t>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smtClean="0">
                <a:latin typeface="Times New Roman" pitchFamily="18" charset="0"/>
                <a:cs typeface="Times New Roman" pitchFamily="18" charset="0"/>
              </a:rPr>
              <a:t>ℓ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với</a:t>
            </a:r>
            <a:r>
              <a:rPr lang="en-US" sz="2400" smtClean="0">
                <a:latin typeface="Times New Roman" pitchFamily="18" charset="0"/>
                <a:cs typeface="Times New Roman" pitchFamily="18" charset="0"/>
              </a:rPr>
              <a:t> độ </a:t>
            </a:r>
            <a:r>
              <a:rPr lang="en-US" sz="2400" dirty="0" err="1" smtClean="0">
                <a:latin typeface="Times New Roman" pitchFamily="18" charset="0"/>
                <a:cs typeface="Times New Roman" pitchFamily="18" charset="0"/>
              </a:rPr>
              <a:t>dãn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nở</a:t>
            </a:r>
            <a:r>
              <a:rPr lang="en-US" sz="2400" dirty="0" smtClean="0">
                <a:latin typeface="Times New Roman" pitchFamily="18" charset="0"/>
                <a:cs typeface="Times New Roman" pitchFamily="18" charset="0"/>
              </a:rPr>
              <a:t>) ,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a:t>
            </a:r>
          </a:p>
        </p:txBody>
      </p:sp>
      <p:sp>
        <p:nvSpPr>
          <p:cNvPr id="4" name="Rectangle 3"/>
          <p:cNvSpPr/>
          <p:nvPr/>
        </p:nvSpPr>
        <p:spPr>
          <a:xfrm>
            <a:off x="1696384" y="6019800"/>
            <a:ext cx="1901290" cy="461665"/>
          </a:xfrm>
          <a:prstGeom prst="rect">
            <a:avLst/>
          </a:prstGeom>
        </p:spPr>
        <p:txBody>
          <a:bodyPr wrap="none">
            <a:spAutoFit/>
          </a:bodyPr>
          <a:lstStyle/>
          <a:p>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L = 2ℓ = m</a:t>
            </a:r>
            <a:r>
              <a:rPr lang="el-GR" sz="2400" dirty="0">
                <a:latin typeface="Times New Roman" pitchFamily="18" charset="0"/>
                <a:cs typeface="Times New Roman" pitchFamily="18" charset="0"/>
              </a:rPr>
              <a:t>λ</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43597569"/>
              </p:ext>
            </p:extLst>
          </p:nvPr>
        </p:nvGraphicFramePr>
        <p:xfrm>
          <a:off x="3810000" y="5867400"/>
          <a:ext cx="1524000" cy="833438"/>
        </p:xfrm>
        <a:graphic>
          <a:graphicData uri="http://schemas.openxmlformats.org/presentationml/2006/ole">
            <mc:AlternateContent xmlns:mc="http://schemas.openxmlformats.org/markup-compatibility/2006">
              <mc:Choice xmlns:v="urn:schemas-microsoft-com:vml" Requires="v">
                <p:oleObj spid="_x0000_s18509" name="Equation" r:id="rId3" imgW="710891" imgH="393529" progId="Equation.3">
                  <p:embed/>
                </p:oleObj>
              </mc:Choice>
              <mc:Fallback>
                <p:oleObj name="Equation" r:id="rId3" imgW="710891"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867400"/>
                        <a:ext cx="15240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5029200" y="1676400"/>
            <a:ext cx="3267075" cy="3048000"/>
          </a:xfrm>
          <a:prstGeom prst="rect">
            <a:avLst/>
          </a:prstGeom>
        </p:spPr>
      </p:pic>
      <p:sp>
        <p:nvSpPr>
          <p:cNvPr id="7" name="Rectangle 6"/>
          <p:cNvSpPr/>
          <p:nvPr/>
        </p:nvSpPr>
        <p:spPr>
          <a:xfrm>
            <a:off x="0" y="4495800"/>
            <a:ext cx="9067800" cy="461665"/>
          </a:xfrm>
          <a:prstGeom prst="rect">
            <a:avLst/>
          </a:prstGeom>
        </p:spPr>
        <p:txBody>
          <a:bodyPr wrap="square">
            <a:spAutoFit/>
          </a:bodyPr>
          <a:lstStyle/>
          <a:p>
            <a:r>
              <a:rPr lang="en-US" sz="2400" err="1" smtClean="0">
                <a:latin typeface="Times New Roman" pitchFamily="18" charset="0"/>
              </a:rPr>
              <a:t>Gọi</a:t>
            </a:r>
            <a:r>
              <a:rPr lang="en-US" sz="2400" smtClean="0">
                <a:latin typeface="Times New Roman" pitchFamily="18" charset="0"/>
              </a:rPr>
              <a:t> độ </a:t>
            </a:r>
            <a:r>
              <a:rPr lang="en-US" sz="2400" dirty="0" err="1" smtClean="0">
                <a:latin typeface="Times New Roman" pitchFamily="18" charset="0"/>
              </a:rPr>
              <a:t>dãn</a:t>
            </a:r>
            <a:r>
              <a:rPr lang="en-US" sz="2400" dirty="0" smtClean="0">
                <a:latin typeface="Times New Roman" pitchFamily="18" charset="0"/>
              </a:rPr>
              <a:t> </a:t>
            </a:r>
            <a:r>
              <a:rPr lang="en-US" sz="2400" err="1" smtClean="0">
                <a:latin typeface="Times New Roman" pitchFamily="18" charset="0"/>
              </a:rPr>
              <a:t>nở</a:t>
            </a:r>
            <a:r>
              <a:rPr lang="en-US" sz="2400" smtClean="0">
                <a:latin typeface="Times New Roman" pitchFamily="18" charset="0"/>
              </a:rPr>
              <a:t> của vật là </a:t>
            </a:r>
            <a:r>
              <a:rPr lang="en-US" sz="2400" dirty="0" smtClean="0">
                <a:latin typeface="Times New Roman" pitchFamily="18" charset="0"/>
                <a:cs typeface="Times New Roman" pitchFamily="18" charset="0"/>
              </a:rPr>
              <a:t>ℓ</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85800"/>
            <a:ext cx="8839200" cy="461665"/>
          </a:xfrm>
          <a:prstGeom prst="rect">
            <a:avLst/>
          </a:prstGeom>
        </p:spPr>
        <p:txBody>
          <a:bodyPr wrap="square">
            <a:spAutoFit/>
          </a:bodyPr>
          <a:lstStyle/>
          <a:p>
            <a:pPr algn="just"/>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Quang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lộ</a:t>
            </a:r>
            <a:r>
              <a:rPr lang="en-US" sz="2400" dirty="0" smtClean="0">
                <a:latin typeface="Times New Roman" pitchFamily="18" charset="0"/>
                <a:cs typeface="Times New Roman" pitchFamily="18" charset="0"/>
              </a:rPr>
              <a:t>:</a:t>
            </a:r>
          </a:p>
        </p:txBody>
      </p:sp>
      <p:sp>
        <p:nvSpPr>
          <p:cNvPr id="3" name="TextBox 2"/>
          <p:cNvSpPr txBox="1"/>
          <p:nvPr/>
        </p:nvSpPr>
        <p:spPr>
          <a:xfrm>
            <a:off x="152400" y="1516797"/>
            <a:ext cx="8839200" cy="1200329"/>
          </a:xfrm>
          <a:prstGeom prst="rect">
            <a:avLst/>
          </a:prstGeom>
          <a:noFill/>
        </p:spPr>
        <p:txBody>
          <a:bodyPr wrap="square" rtlCol="0">
            <a:spAutoFit/>
          </a:bodyPr>
          <a:lstStyle/>
          <a:p>
            <a:pPr algn="just"/>
            <a:r>
              <a:rPr lang="vi-VN" sz="2400" dirty="0" smtClean="0">
                <a:solidFill>
                  <a:srgbClr val="FF0000"/>
                </a:solidFill>
                <a:latin typeface="+mj-lt"/>
              </a:rPr>
              <a:t>Định nghĩa</a:t>
            </a:r>
            <a:r>
              <a:rPr lang="vi-VN" sz="2400" dirty="0" smtClean="0">
                <a:latin typeface="+mj-lt"/>
              </a:rPr>
              <a:t>: Quang lộ giữa hai điểm A, B là đoạn đường ánh sáng truyền được trong chân không với cùng khoảng thời gian t cần thiết để sóng ánh sáng đi được đoạn đường </a:t>
            </a:r>
            <a:r>
              <a:rPr lang="en-US" sz="2400" dirty="0" smtClean="0">
                <a:latin typeface="+mj-lt"/>
              </a:rPr>
              <a:t>r</a:t>
            </a:r>
            <a:r>
              <a:rPr lang="vi-VN" sz="2400" dirty="0" smtClean="0">
                <a:latin typeface="+mj-lt"/>
              </a:rPr>
              <a:t> trong môi trường chiết suất n. </a:t>
            </a:r>
            <a:endParaRPr lang="en-US" sz="2400" dirty="0">
              <a:latin typeface="+mj-lt"/>
            </a:endParaRPr>
          </a:p>
        </p:txBody>
      </p:sp>
      <p:sp>
        <p:nvSpPr>
          <p:cNvPr id="6" name="Rectangle 5"/>
          <p:cNvSpPr/>
          <p:nvPr/>
        </p:nvSpPr>
        <p:spPr>
          <a:xfrm>
            <a:off x="2408538" y="2642984"/>
            <a:ext cx="1295400" cy="461665"/>
          </a:xfrm>
          <a:prstGeom prst="rect">
            <a:avLst/>
          </a:prstGeom>
        </p:spPr>
        <p:txBody>
          <a:bodyPr wrap="square">
            <a:spAutoFit/>
          </a:bodyPr>
          <a:lstStyle/>
          <a:p>
            <a:pPr marL="609600" indent="-609600"/>
            <a:r>
              <a:rPr lang="en-US" sz="2400" i="1" dirty="0" smtClean="0">
                <a:solidFill>
                  <a:schemeClr val="tx2"/>
                </a:solidFill>
                <a:latin typeface="Times New Roman" pitchFamily="18" charset="0"/>
                <a:cs typeface="Times New Roman" pitchFamily="18" charset="0"/>
              </a:rPr>
              <a:t>L = c.t </a:t>
            </a:r>
          </a:p>
        </p:txBody>
      </p:sp>
      <p:sp>
        <p:nvSpPr>
          <p:cNvPr id="9" name="Rectangle 8"/>
          <p:cNvSpPr/>
          <p:nvPr/>
        </p:nvSpPr>
        <p:spPr>
          <a:xfrm>
            <a:off x="3352800" y="2664379"/>
            <a:ext cx="1295400" cy="461665"/>
          </a:xfrm>
          <a:prstGeom prst="rect">
            <a:avLst/>
          </a:prstGeom>
        </p:spPr>
        <p:txBody>
          <a:bodyPr wrap="square">
            <a:spAutoFit/>
          </a:bodyPr>
          <a:lstStyle/>
          <a:p>
            <a:pPr marL="609600" indent="-609600"/>
            <a:r>
              <a:rPr lang="en-US" sz="2400" dirty="0" smtClean="0">
                <a:solidFill>
                  <a:schemeClr val="tx2"/>
                </a:solidFill>
                <a:latin typeface="Times New Roman" pitchFamily="18" charset="0"/>
                <a:cs typeface="Times New Roman" pitchFamily="18" charset="0"/>
              </a:rPr>
              <a:t>=</a:t>
            </a:r>
            <a:r>
              <a:rPr lang="en-US" sz="2400" i="1" dirty="0" err="1" smtClean="0">
                <a:solidFill>
                  <a:schemeClr val="tx2"/>
                </a:solidFill>
                <a:latin typeface="Times New Roman" pitchFamily="18" charset="0"/>
                <a:cs typeface="Times New Roman" pitchFamily="18" charset="0"/>
              </a:rPr>
              <a:t>c.r</a:t>
            </a:r>
            <a:r>
              <a:rPr lang="en-US" sz="2400" i="1" dirty="0" smtClean="0">
                <a:solidFill>
                  <a:schemeClr val="tx2"/>
                </a:solidFill>
                <a:latin typeface="Times New Roman" pitchFamily="18" charset="0"/>
                <a:cs typeface="Times New Roman" pitchFamily="18" charset="0"/>
              </a:rPr>
              <a:t>/v</a:t>
            </a:r>
          </a:p>
        </p:txBody>
      </p:sp>
      <p:sp>
        <p:nvSpPr>
          <p:cNvPr id="10" name="Rectangle 9"/>
          <p:cNvSpPr/>
          <p:nvPr/>
        </p:nvSpPr>
        <p:spPr>
          <a:xfrm>
            <a:off x="4330009" y="2692412"/>
            <a:ext cx="3200400" cy="461665"/>
          </a:xfrm>
          <a:prstGeom prst="rect">
            <a:avLst/>
          </a:prstGeom>
        </p:spPr>
        <p:txBody>
          <a:bodyPr wrap="square">
            <a:spAutoFit/>
          </a:bodyPr>
          <a:lstStyle/>
          <a:p>
            <a:pPr marL="609600" indent="-609600"/>
            <a:r>
              <a:rPr lang="en-US" sz="2400" dirty="0" smtClean="0">
                <a:solidFill>
                  <a:schemeClr val="tx2"/>
                </a:solidFill>
                <a:latin typeface="Times New Roman" pitchFamily="18" charset="0"/>
                <a:cs typeface="Times New Roman" pitchFamily="18" charset="0"/>
              </a:rPr>
              <a:t>= </a:t>
            </a:r>
            <a:r>
              <a:rPr lang="en-US" sz="2400" i="1" dirty="0" smtClean="0">
                <a:solidFill>
                  <a:schemeClr val="tx2"/>
                </a:solidFill>
                <a:latin typeface="Times New Roman" pitchFamily="18" charset="0"/>
                <a:cs typeface="Times New Roman" pitchFamily="18" charset="0"/>
              </a:rPr>
              <a:t>nr</a:t>
            </a: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729471" cy="461665"/>
          </a:xfrm>
          <a:prstGeom prst="rect">
            <a:avLst/>
          </a:prstGeom>
        </p:spPr>
        <p:txBody>
          <a:bodyPr wrap="square">
            <a:spAutoFit/>
          </a:bodyPr>
          <a:lstStyle/>
          <a:p>
            <a:r>
              <a:rPr lang="en-US" sz="2400" b="1" i="1" dirty="0" smtClean="0">
                <a:latin typeface="Times New Roman" pitchFamily="18" charset="0"/>
              </a:rPr>
              <a:t>3. </a:t>
            </a:r>
            <a:r>
              <a:rPr lang="en-US" sz="2400" b="1" i="1" dirty="0" err="1" smtClean="0">
                <a:latin typeface="Times New Roman" pitchFamily="18" charset="0"/>
              </a:rPr>
              <a:t>Hàm</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a:t>
            </a:r>
            <a:r>
              <a:rPr lang="en-US" sz="2400" dirty="0" smtClean="0">
                <a:latin typeface="Times New Roman" pitchFamily="18" charset="0"/>
              </a:rPr>
              <a:t> </a:t>
            </a:r>
            <a:endParaRPr lang="en-US" sz="2400" dirty="0"/>
          </a:p>
        </p:txBody>
      </p:sp>
      <p:sp>
        <p:nvSpPr>
          <p:cNvPr id="3" name="Rectangle 2"/>
          <p:cNvSpPr/>
          <p:nvPr/>
        </p:nvSpPr>
        <p:spPr>
          <a:xfrm>
            <a:off x="152400" y="990600"/>
            <a:ext cx="8763000" cy="830997"/>
          </a:xfrm>
          <a:prstGeom prst="rect">
            <a:avLst/>
          </a:prstGeom>
        </p:spPr>
        <p:txBody>
          <a:bodyPr wrap="square">
            <a:spAutoFit/>
          </a:bodyPr>
          <a:lstStyle/>
          <a:p>
            <a:pPr algn="just"/>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phẳng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đi</a:t>
            </a:r>
            <a:r>
              <a:rPr lang="en-US" sz="2400" dirty="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vận</a:t>
            </a:r>
            <a:r>
              <a:rPr lang="en-US" sz="2400" dirty="0" smtClean="0">
                <a:latin typeface="Times New Roman" pitchFamily="18" charset="0"/>
              </a:rPr>
              <a:t> </a:t>
            </a:r>
            <a:r>
              <a:rPr lang="en-US" sz="2400" dirty="0" err="1" smtClean="0">
                <a:latin typeface="Times New Roman" pitchFamily="18" charset="0"/>
              </a:rPr>
              <a:t>tốc</a:t>
            </a:r>
            <a:r>
              <a:rPr lang="en-US" sz="2400" dirty="0" smtClean="0">
                <a:latin typeface="Times New Roman" pitchFamily="18" charset="0"/>
              </a:rPr>
              <a:t> </a:t>
            </a:r>
            <a:r>
              <a:rPr lang="en-US" sz="2400" i="1" dirty="0" smtClean="0">
                <a:latin typeface="Times New Roman" pitchFamily="18" charset="0"/>
              </a:rPr>
              <a:t>v</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chiết</a:t>
            </a:r>
            <a:r>
              <a:rPr lang="en-US" sz="2400" dirty="0" smtClean="0">
                <a:latin typeface="Times New Roman" pitchFamily="18" charset="0"/>
              </a:rPr>
              <a:t> </a:t>
            </a:r>
            <a:r>
              <a:rPr lang="en-US" sz="2400" dirty="0" err="1" smtClean="0">
                <a:latin typeface="Times New Roman" pitchFamily="18" charset="0"/>
              </a:rPr>
              <a:t>suất</a:t>
            </a:r>
            <a:r>
              <a:rPr lang="en-US" sz="2400" dirty="0" smtClean="0">
                <a:latin typeface="Times New Roman" pitchFamily="18" charset="0"/>
              </a:rPr>
              <a:t> 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256" y="1483412"/>
            <a:ext cx="3250701" cy="1183588"/>
          </a:xfrm>
          <a:prstGeom prst="rect">
            <a:avLst/>
          </a:prstGeom>
        </p:spPr>
      </p:pic>
      <p:sp>
        <p:nvSpPr>
          <p:cNvPr id="7" name="Rectangle 6"/>
          <p:cNvSpPr/>
          <p:nvPr/>
        </p:nvSpPr>
        <p:spPr>
          <a:xfrm>
            <a:off x="152400" y="1752600"/>
            <a:ext cx="6352924" cy="461665"/>
          </a:xfrm>
          <a:prstGeom prst="rect">
            <a:avLst/>
          </a:prstGeom>
        </p:spPr>
        <p:txBody>
          <a:bodyPr wrap="square">
            <a:spAutoFit/>
          </a:bodyPr>
          <a:lstStyle/>
          <a:p>
            <a:r>
              <a:rPr lang="en-US" sz="2400" dirty="0" err="1" smtClean="0">
                <a:latin typeface="Times New Roman" pitchFamily="18" charset="0"/>
              </a:rPr>
              <a:t>Gỉa</a:t>
            </a:r>
            <a:r>
              <a:rPr lang="en-US" sz="2400" dirty="0" smtClean="0">
                <a:latin typeface="Times New Roman" pitchFamily="18" charset="0"/>
              </a:rPr>
              <a:t> </a:t>
            </a:r>
            <a:r>
              <a:rPr lang="en-US" sz="2400" dirty="0" err="1" smtClean="0">
                <a:latin typeface="Times New Roman" pitchFamily="18" charset="0"/>
              </a:rPr>
              <a:t>sử</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O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96966680"/>
              </p:ext>
            </p:extLst>
          </p:nvPr>
        </p:nvGraphicFramePr>
        <p:xfrm>
          <a:off x="2531452" y="2214265"/>
          <a:ext cx="1990725" cy="398462"/>
        </p:xfrm>
        <a:graphic>
          <a:graphicData uri="http://schemas.openxmlformats.org/presentationml/2006/ole">
            <mc:AlternateContent xmlns:mc="http://schemas.openxmlformats.org/markup-compatibility/2006">
              <mc:Choice xmlns:v="urn:schemas-microsoft-com:vml" Requires="v">
                <p:oleObj spid="_x0000_s2445" name="Equation" r:id="rId4" imgW="1002865" imgH="203112" progId="Equation.3">
                  <p:embed/>
                </p:oleObj>
              </mc:Choice>
              <mc:Fallback>
                <p:oleObj name="Equation" r:id="rId4" imgW="1002865"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452" y="2214265"/>
                        <a:ext cx="1990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2514601"/>
            <a:ext cx="8763000" cy="461665"/>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M </a:t>
            </a:r>
            <a:r>
              <a:rPr lang="en-US" sz="2400" dirty="0" err="1" smtClean="0">
                <a:latin typeface="Times New Roman" pitchFamily="18" charset="0"/>
              </a:rPr>
              <a:t>cách</a:t>
            </a:r>
            <a:r>
              <a:rPr lang="en-US" sz="2400" dirty="0" smtClean="0">
                <a:latin typeface="Times New Roman" pitchFamily="18" charset="0"/>
              </a:rPr>
              <a:t> O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khoảng</a:t>
            </a:r>
            <a:r>
              <a:rPr lang="en-US" sz="2400" dirty="0" smtClean="0">
                <a:latin typeface="Times New Roman" pitchFamily="18" charset="0"/>
              </a:rPr>
              <a:t> </a:t>
            </a:r>
            <a:r>
              <a:rPr lang="en-US" sz="2400" i="1" dirty="0" smtClean="0">
                <a:latin typeface="Times New Roman" pitchFamily="18" charset="0"/>
              </a:rPr>
              <a:t>r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2912605794"/>
              </p:ext>
            </p:extLst>
          </p:nvPr>
        </p:nvGraphicFramePr>
        <p:xfrm>
          <a:off x="1544638" y="2981325"/>
          <a:ext cx="5160962" cy="877321"/>
        </p:xfrm>
        <a:graphic>
          <a:graphicData uri="http://schemas.openxmlformats.org/presentationml/2006/ole">
            <mc:AlternateContent xmlns:mc="http://schemas.openxmlformats.org/markup-compatibility/2006">
              <mc:Choice xmlns:v="urn:schemas-microsoft-com:vml" Requires="v">
                <p:oleObj spid="_x0000_s2446" name="Equation" r:id="rId6" imgW="2679480" imgH="457200" progId="Equation.3">
                  <p:embed/>
                </p:oleObj>
              </mc:Choice>
              <mc:Fallback>
                <p:oleObj name="Equation" r:id="rId6" imgW="2679480" imgH="457200" progId="Equation.3">
                  <p:embed/>
                  <p:pic>
                    <p:nvPicPr>
                      <p:cNvPr id="0" name="Object 7"/>
                      <p:cNvPicPr>
                        <a:picLocks noChangeAspect="1" noChangeArrowheads="1"/>
                      </p:cNvPicPr>
                      <p:nvPr/>
                    </p:nvPicPr>
                    <p:blipFill>
                      <a:blip r:embed="rId7"/>
                      <a:srcRect/>
                      <a:stretch>
                        <a:fillRect/>
                      </a:stretch>
                    </p:blipFill>
                    <p:spPr bwMode="auto">
                      <a:xfrm>
                        <a:off x="1544638" y="2981325"/>
                        <a:ext cx="5160962" cy="877321"/>
                      </a:xfrm>
                      <a:prstGeom prst="rect">
                        <a:avLst/>
                      </a:prstGeom>
                      <a:noFill/>
                      <a:ln>
                        <a:noFill/>
                      </a:ln>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26512718"/>
              </p:ext>
            </p:extLst>
          </p:nvPr>
        </p:nvGraphicFramePr>
        <p:xfrm>
          <a:off x="1079591" y="3886200"/>
          <a:ext cx="3454309" cy="838168"/>
        </p:xfrm>
        <a:graphic>
          <a:graphicData uri="http://schemas.openxmlformats.org/presentationml/2006/ole">
            <mc:AlternateContent xmlns:mc="http://schemas.openxmlformats.org/markup-compatibility/2006">
              <mc:Choice xmlns:v="urn:schemas-microsoft-com:vml" Requires="v">
                <p:oleObj spid="_x0000_s2447" name="Equation" r:id="rId8" imgW="1765080" imgH="431640" progId="Equation.3">
                  <p:embed/>
                </p:oleObj>
              </mc:Choice>
              <mc:Fallback>
                <p:oleObj name="Equation" r:id="rId8" imgW="1765080" imgH="431640" progId="Equation.3">
                  <p:embed/>
                  <p:pic>
                    <p:nvPicPr>
                      <p:cNvPr id="0" name="Object 7"/>
                      <p:cNvPicPr>
                        <a:picLocks noChangeAspect="1" noChangeArrowheads="1"/>
                      </p:cNvPicPr>
                      <p:nvPr/>
                    </p:nvPicPr>
                    <p:blipFill>
                      <a:blip r:embed="rId9"/>
                      <a:srcRect/>
                      <a:stretch>
                        <a:fillRect/>
                      </a:stretch>
                    </p:blipFill>
                    <p:spPr bwMode="auto">
                      <a:xfrm>
                        <a:off x="1079591" y="3886200"/>
                        <a:ext cx="3454309" cy="838168"/>
                      </a:xfrm>
                      <a:prstGeom prst="rect">
                        <a:avLst/>
                      </a:prstGeom>
                      <a:noFill/>
                      <a:ln>
                        <a:noFill/>
                      </a:ln>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48324413"/>
              </p:ext>
            </p:extLst>
          </p:nvPr>
        </p:nvGraphicFramePr>
        <p:xfrm>
          <a:off x="2501900" y="4684713"/>
          <a:ext cx="3321356" cy="830339"/>
        </p:xfrm>
        <a:graphic>
          <a:graphicData uri="http://schemas.openxmlformats.org/presentationml/2006/ole">
            <mc:AlternateContent xmlns:mc="http://schemas.openxmlformats.org/markup-compatibility/2006">
              <mc:Choice xmlns:v="urn:schemas-microsoft-com:vml" Requires="v">
                <p:oleObj spid="_x0000_s2448" name="Equation" r:id="rId10" imgW="1714320" imgH="431640" progId="Equation.3">
                  <p:embed/>
                </p:oleObj>
              </mc:Choice>
              <mc:Fallback>
                <p:oleObj name="Equation" r:id="rId10" imgW="1714320" imgH="431640" progId="Equation.3">
                  <p:embed/>
                  <p:pic>
                    <p:nvPicPr>
                      <p:cNvPr id="0" name="Object 10"/>
                      <p:cNvPicPr>
                        <a:picLocks noChangeAspect="1" noChangeArrowheads="1"/>
                      </p:cNvPicPr>
                      <p:nvPr/>
                    </p:nvPicPr>
                    <p:blipFill>
                      <a:blip r:embed="rId11"/>
                      <a:srcRect/>
                      <a:stretch>
                        <a:fillRect/>
                      </a:stretch>
                    </p:blipFill>
                    <p:spPr bwMode="auto">
                      <a:xfrm>
                        <a:off x="2501900" y="4684713"/>
                        <a:ext cx="3321356" cy="830339"/>
                      </a:xfrm>
                      <a:prstGeom prst="rect">
                        <a:avLst/>
                      </a:prstGeom>
                      <a:noFill/>
                      <a:ln>
                        <a:noFill/>
                      </a:ln>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51507056"/>
              </p:ext>
            </p:extLst>
          </p:nvPr>
        </p:nvGraphicFramePr>
        <p:xfrm>
          <a:off x="4805363" y="3865180"/>
          <a:ext cx="3500437" cy="814622"/>
        </p:xfrm>
        <a:graphic>
          <a:graphicData uri="http://schemas.openxmlformats.org/presentationml/2006/ole">
            <mc:AlternateContent xmlns:mc="http://schemas.openxmlformats.org/markup-compatibility/2006">
              <mc:Choice xmlns:v="urn:schemas-microsoft-com:vml" Requires="v">
                <p:oleObj spid="_x0000_s2449" name="Equation" r:id="rId12" imgW="1841400" imgH="431640" progId="Equation.3">
                  <p:embed/>
                </p:oleObj>
              </mc:Choice>
              <mc:Fallback>
                <p:oleObj name="Equation" r:id="rId12" imgW="1841400" imgH="431640" progId="Equation.3">
                  <p:embed/>
                  <p:pic>
                    <p:nvPicPr>
                      <p:cNvPr id="0" name="Object 10"/>
                      <p:cNvPicPr>
                        <a:picLocks noChangeAspect="1" noChangeArrowheads="1"/>
                      </p:cNvPicPr>
                      <p:nvPr/>
                    </p:nvPicPr>
                    <p:blipFill>
                      <a:blip r:embed="rId13"/>
                      <a:srcRect/>
                      <a:stretch>
                        <a:fillRect/>
                      </a:stretch>
                    </p:blipFill>
                    <p:spPr bwMode="auto">
                      <a:xfrm>
                        <a:off x="4805363" y="3865180"/>
                        <a:ext cx="3500437" cy="8146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491425" cy="461665"/>
          </a:xfrm>
          <a:prstGeom prst="rect">
            <a:avLst/>
          </a:prstGeom>
        </p:spPr>
        <p:txBody>
          <a:bodyPr wrap="square">
            <a:spAutoFit/>
          </a:bodyPr>
          <a:lstStyle/>
          <a:p>
            <a:r>
              <a:rPr lang="en-US" sz="2400" b="1" i="1" dirty="0" smtClean="0">
                <a:latin typeface="Times New Roman" pitchFamily="18" charset="0"/>
              </a:rPr>
              <a:t>4. </a:t>
            </a:r>
            <a:r>
              <a:rPr lang="en-US" sz="2400" b="1" i="1" dirty="0" err="1" smtClean="0">
                <a:latin typeface="Times New Roman" pitchFamily="18" charset="0"/>
              </a:rPr>
              <a:t>Cường</a:t>
            </a:r>
            <a:r>
              <a:rPr lang="en-US" sz="2400" b="1" i="1" dirty="0" smtClean="0">
                <a:latin typeface="Times New Roman" pitchFamily="18" charset="0"/>
              </a:rPr>
              <a:t> </a:t>
            </a:r>
            <a:r>
              <a:rPr lang="en-US" sz="2400" b="1" i="1" dirty="0" err="1" smtClean="0">
                <a:latin typeface="Times New Roman" pitchFamily="18" charset="0"/>
              </a:rPr>
              <a:t>độ</a:t>
            </a:r>
            <a:r>
              <a:rPr lang="en-US" sz="2400" b="1" i="1" dirty="0" smtClean="0">
                <a:latin typeface="Times New Roman" pitchFamily="18" charset="0"/>
              </a:rPr>
              <a:t> </a:t>
            </a:r>
            <a:r>
              <a:rPr lang="en-US" sz="2400" b="1" i="1" dirty="0" err="1" smtClean="0">
                <a:latin typeface="Times New Roman" pitchFamily="18" charset="0"/>
              </a:rPr>
              <a:t>sáng</a:t>
            </a:r>
            <a:r>
              <a:rPr lang="en-US" sz="2400" dirty="0" smtClean="0">
                <a:latin typeface="Times New Roman" pitchFamily="18" charset="0"/>
              </a:rPr>
              <a:t>: </a:t>
            </a:r>
            <a:endParaRPr lang="en-US" sz="2400" dirty="0"/>
          </a:p>
        </p:txBody>
      </p:sp>
      <p:sp>
        <p:nvSpPr>
          <p:cNvPr id="3" name="Rectangle 2"/>
          <p:cNvSpPr/>
          <p:nvPr/>
        </p:nvSpPr>
        <p:spPr>
          <a:xfrm>
            <a:off x="152400" y="1066800"/>
            <a:ext cx="8763000" cy="1569660"/>
          </a:xfrm>
          <a:prstGeom prst="rect">
            <a:avLst/>
          </a:prstGeom>
        </p:spPr>
        <p:txBody>
          <a:bodyPr wrap="square">
            <a:spAutoFit/>
          </a:bodyPr>
          <a:lstStyle/>
          <a:p>
            <a:pPr algn="just"/>
            <a:r>
              <a:rPr lang="vi-VN" sz="2400" dirty="0" smtClean="0">
                <a:solidFill>
                  <a:srgbClr val="FF0000"/>
                </a:solidFill>
                <a:latin typeface="+mj-lt"/>
              </a:rPr>
              <a:t>Định nghĩa</a:t>
            </a:r>
            <a:r>
              <a:rPr lang="vi-VN" sz="2400" dirty="0" smtClean="0">
                <a:latin typeface="+mj-lt"/>
              </a:rPr>
              <a:t>: Cường độ sáng tại một điểm là đại lượng có trị số bằng năng lượng trung bình của sóng ánh sáng truyền qua một đơn vị diện tích đặt vuông góc với phương truyền sáng trong một đơn vị thời gian. </a:t>
            </a:r>
            <a:endParaRPr lang="en-US" sz="2400" dirty="0">
              <a:latin typeface="+mj-lt"/>
            </a:endParaRPr>
          </a:p>
        </p:txBody>
      </p:sp>
      <p:sp>
        <p:nvSpPr>
          <p:cNvPr id="6" name="Rectangle 5"/>
          <p:cNvSpPr/>
          <p:nvPr/>
        </p:nvSpPr>
        <p:spPr>
          <a:xfrm>
            <a:off x="3062751" y="2438400"/>
            <a:ext cx="2347449" cy="461665"/>
          </a:xfrm>
          <a:prstGeom prst="rect">
            <a:avLst/>
          </a:prstGeom>
        </p:spPr>
        <p:txBody>
          <a:bodyPr wrap="square">
            <a:spAutoFit/>
          </a:bodyPr>
          <a:lstStyle/>
          <a:p>
            <a:r>
              <a:rPr lang="en-US" sz="2400" dirty="0" smtClean="0">
                <a:solidFill>
                  <a:srgbClr val="FF0000"/>
                </a:solidFill>
                <a:latin typeface="Times New Roman" pitchFamily="18" charset="0"/>
              </a:rPr>
              <a:t>I  = A</a:t>
            </a:r>
            <a:r>
              <a:rPr lang="en-US" sz="2400" baseline="30000" dirty="0" smtClean="0">
                <a:solidFill>
                  <a:srgbClr val="FF0000"/>
                </a:solidFill>
                <a:latin typeface="Times New Roman" pitchFamily="18" charset="0"/>
              </a:rPr>
              <a:t>2</a:t>
            </a:r>
          </a:p>
        </p:txBody>
      </p:sp>
      <p:sp>
        <p:nvSpPr>
          <p:cNvPr id="7" name="Rectangle 6"/>
          <p:cNvSpPr/>
          <p:nvPr/>
        </p:nvSpPr>
        <p:spPr>
          <a:xfrm>
            <a:off x="76200" y="2814935"/>
            <a:ext cx="6163026" cy="461665"/>
          </a:xfrm>
          <a:prstGeom prst="rect">
            <a:avLst/>
          </a:prstGeom>
        </p:spPr>
        <p:txBody>
          <a:bodyPr wrap="square">
            <a:spAutoFit/>
          </a:bodyPr>
          <a:lstStyle/>
          <a:p>
            <a:r>
              <a:rPr lang="en-US" sz="2400" b="1" i="1" dirty="0" smtClean="0">
                <a:latin typeface="Times New Roman" pitchFamily="18" charset="0"/>
              </a:rPr>
              <a:t>5.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lý</a:t>
            </a:r>
            <a:r>
              <a:rPr lang="en-US" sz="2400" b="1" i="1" dirty="0" smtClean="0">
                <a:latin typeface="Times New Roman" pitchFamily="18" charset="0"/>
              </a:rPr>
              <a:t> </a:t>
            </a:r>
            <a:r>
              <a:rPr lang="en-US" sz="2400" b="1" i="1" dirty="0" err="1" smtClean="0">
                <a:latin typeface="Times New Roman" pitchFamily="18" charset="0"/>
              </a:rPr>
              <a:t>chồng</a:t>
            </a:r>
            <a:r>
              <a:rPr lang="en-US" sz="2400" b="1" i="1" dirty="0" smtClean="0">
                <a:latin typeface="Times New Roman" pitchFamily="18" charset="0"/>
              </a:rPr>
              <a:t> </a:t>
            </a:r>
            <a:r>
              <a:rPr lang="en-US" sz="2400" b="1" i="1" dirty="0" err="1" smtClean="0">
                <a:latin typeface="Times New Roman" pitchFamily="18" charset="0"/>
              </a:rPr>
              <a:t>chất</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a:t>
            </a:r>
            <a:r>
              <a:rPr lang="en-US" sz="2400" dirty="0" smtClean="0">
                <a:latin typeface="Times New Roman" pitchFamily="18" charset="0"/>
              </a:rPr>
              <a:t> </a:t>
            </a:r>
            <a:endParaRPr lang="en-US" sz="2400" dirty="0"/>
          </a:p>
        </p:txBody>
      </p:sp>
      <p:sp>
        <p:nvSpPr>
          <p:cNvPr id="8" name="Rectangle 7"/>
          <p:cNvSpPr/>
          <p:nvPr/>
        </p:nvSpPr>
        <p:spPr>
          <a:xfrm>
            <a:off x="76200" y="3170872"/>
            <a:ext cx="8915400" cy="1200329"/>
          </a:xfrm>
          <a:prstGeom prst="rect">
            <a:avLst/>
          </a:prstGeom>
        </p:spPr>
        <p:txBody>
          <a:bodyPr wrap="square">
            <a:spAutoFit/>
          </a:bodyPr>
          <a:lstStyle/>
          <a:p>
            <a:pPr algn="just"/>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2 hay </a:t>
            </a:r>
            <a:r>
              <a:rPr lang="en-US" sz="2400" dirty="0" err="1" smtClean="0">
                <a:latin typeface="Times New Roman" pitchFamily="18" charset="0"/>
              </a:rPr>
              <a:t>nhiều</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từng</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err="1" smtClean="0">
                <a:latin typeface="Times New Roman" pitchFamily="18" charset="0"/>
              </a:rPr>
              <a:t>biệt</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bị</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khác</a:t>
            </a:r>
            <a:r>
              <a:rPr lang="en-US" sz="2400" dirty="0" smtClean="0">
                <a:latin typeface="Times New Roman" pitchFamily="18" charset="0"/>
              </a:rPr>
              <a:t> </a:t>
            </a:r>
            <a:r>
              <a:rPr lang="en-US" sz="2400" dirty="0" err="1" smtClean="0">
                <a:latin typeface="Times New Roman" pitchFamily="18" charset="0"/>
              </a:rPr>
              <a:t>làm</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loạn</a:t>
            </a:r>
            <a:r>
              <a:rPr lang="en-US" sz="2400" dirty="0" smtClean="0">
                <a:latin typeface="Times New Roman" pitchFamily="18" charset="0"/>
              </a:rPr>
              <a:t>. </a:t>
            </a:r>
            <a:r>
              <a:rPr lang="en-US" sz="2400" dirty="0" err="1">
                <a:latin typeface="Times New Roman" pitchFamily="18" charset="0"/>
              </a:rPr>
              <a:t>T</a:t>
            </a:r>
            <a:r>
              <a:rPr lang="en-US" sz="2400" dirty="0" err="1" smtClean="0">
                <a:latin typeface="Times New Roman" pitchFamily="18" charset="0"/>
              </a:rPr>
              <a:t>ại</a:t>
            </a:r>
            <a:r>
              <a:rPr lang="en-US" sz="2400" dirty="0" smtClean="0">
                <a:latin typeface="Times New Roman" pitchFamily="18" charset="0"/>
              </a:rPr>
              <a:t> </a:t>
            </a:r>
            <a:r>
              <a:rPr lang="en-US" sz="2400" dirty="0" err="1" smtClean="0">
                <a:latin typeface="Times New Roman" pitchFamily="18" charset="0"/>
              </a:rPr>
              <a:t>chỗ</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tổng</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a:t>
            </a:r>
          </a:p>
        </p:txBody>
      </p:sp>
      <p:sp>
        <p:nvSpPr>
          <p:cNvPr id="9" name="Rectangle 8"/>
          <p:cNvSpPr/>
          <p:nvPr/>
        </p:nvSpPr>
        <p:spPr>
          <a:xfrm>
            <a:off x="152400" y="4495800"/>
            <a:ext cx="4322017" cy="461665"/>
          </a:xfrm>
          <a:prstGeom prst="rect">
            <a:avLst/>
          </a:prstGeom>
        </p:spPr>
        <p:txBody>
          <a:bodyPr wrap="none">
            <a:spAutoFit/>
          </a:bodyPr>
          <a:lstStyle/>
          <a:p>
            <a:r>
              <a:rPr lang="en-US" sz="2400" b="1" i="1" dirty="0" smtClean="0">
                <a:latin typeface="Times New Roman" pitchFamily="18" charset="0"/>
              </a:rPr>
              <a:t>6.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lý</a:t>
            </a:r>
            <a:r>
              <a:rPr lang="en-US" sz="2400" b="1" i="1" dirty="0" smtClean="0">
                <a:latin typeface="Times New Roman" pitchFamily="18" charset="0"/>
              </a:rPr>
              <a:t> </a:t>
            </a:r>
            <a:r>
              <a:rPr lang="en-US" sz="2400" b="1" i="1" dirty="0">
                <a:latin typeface="Times New Roman" pitchFamily="18" charset="0"/>
              </a:rPr>
              <a:t>Huygens-  Fresnel:</a:t>
            </a:r>
            <a:endParaRPr lang="en-US" sz="2400" dirty="0"/>
          </a:p>
        </p:txBody>
      </p:sp>
      <p:sp>
        <p:nvSpPr>
          <p:cNvPr id="10" name="Rectangle 9"/>
          <p:cNvSpPr/>
          <p:nvPr/>
        </p:nvSpPr>
        <p:spPr>
          <a:xfrm>
            <a:off x="76200" y="4953000"/>
            <a:ext cx="8839200" cy="830997"/>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nhận</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thực</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a:t>
            </a:r>
            <a:r>
              <a:rPr lang="en-US" sz="2400" dirty="0" err="1" smtClean="0">
                <a:latin typeface="Times New Roman" pitchFamily="18" charset="0"/>
              </a:rPr>
              <a:t>đều</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smtClean="0">
                <a:latin typeface="Times New Roman" pitchFamily="18" charset="0"/>
              </a:rPr>
              <a:t>cấp</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về</a:t>
            </a:r>
            <a:r>
              <a:rPr lang="en-US" sz="2400" dirty="0" smtClean="0">
                <a:latin typeface="Times New Roman" pitchFamily="18" charset="0"/>
              </a:rPr>
              <a:t> </a:t>
            </a:r>
            <a:r>
              <a:rPr lang="en-US" sz="2400" dirty="0" err="1" smtClean="0">
                <a:latin typeface="Times New Roman" pitchFamily="18" charset="0"/>
              </a:rPr>
              <a:t>phía</a:t>
            </a:r>
            <a:r>
              <a:rPr lang="en-US" sz="2400" dirty="0" smtClean="0">
                <a:latin typeface="Times New Roman" pitchFamily="18" charset="0"/>
              </a:rPr>
              <a:t> </a:t>
            </a:r>
            <a:r>
              <a:rPr lang="en-US" sz="2400" dirty="0" err="1" smtClean="0">
                <a:latin typeface="Times New Roman" pitchFamily="18" charset="0"/>
              </a:rPr>
              <a:t>trước</a:t>
            </a:r>
            <a:r>
              <a:rPr lang="en-US" sz="2400" dirty="0" smtClean="0">
                <a:latin typeface="Times New Roman" pitchFamily="18" charset="0"/>
              </a:rPr>
              <a:t> </a:t>
            </a:r>
            <a:r>
              <a:rPr lang="en-US" sz="2400" dirty="0" err="1" smtClean="0">
                <a:latin typeface="Times New Roman" pitchFamily="18" charset="0"/>
              </a:rPr>
              <a:t>nó</a:t>
            </a:r>
            <a:r>
              <a:rPr lang="en-US" sz="2400" dirty="0" smtClean="0">
                <a:latin typeface="Times New Roman" pitchFamily="18" charset="0"/>
              </a:rPr>
              <a:t>.</a:t>
            </a:r>
          </a:p>
        </p:txBody>
      </p:sp>
      <p:sp>
        <p:nvSpPr>
          <p:cNvPr id="11" name="Rectangle 10"/>
          <p:cNvSpPr/>
          <p:nvPr/>
        </p:nvSpPr>
        <p:spPr>
          <a:xfrm>
            <a:off x="86505" y="5867400"/>
            <a:ext cx="8905095" cy="830997"/>
          </a:xfrm>
          <a:prstGeom prst="rect">
            <a:avLst/>
          </a:prstGeom>
        </p:spPr>
        <p:txBody>
          <a:bodyPr wrap="square">
            <a:spAutoFit/>
          </a:bodyPr>
          <a:lstStyle/>
          <a:p>
            <a:r>
              <a:rPr lang="vi-VN" sz="2400" dirty="0">
                <a:latin typeface="+mj-lt"/>
              </a:rPr>
              <a:t>- Biên độ và pha của nguồn thứ cấp là biên độ và pha do nguồn thực gây ra tại vị trí của nguồn thứ cấp</a:t>
            </a:r>
            <a:endParaRPr lang="en-US" sz="2400" dirty="0">
              <a:latin typeface="+mj-lt"/>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TextBox 1"/>
          <p:cNvSpPr txBox="1"/>
          <p:nvPr/>
        </p:nvSpPr>
        <p:spPr>
          <a:xfrm>
            <a:off x="76200" y="685800"/>
            <a:ext cx="89154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III. </a:t>
            </a:r>
            <a:r>
              <a:rPr lang="en-US" sz="2400" b="1" dirty="0" err="1" smtClean="0">
                <a:solidFill>
                  <a:srgbClr val="FF0000"/>
                </a:solidFill>
                <a:latin typeface="Times New Roman" pitchFamily="18" charset="0"/>
                <a:cs typeface="Times New Roman" pitchFamily="18" charset="0"/>
              </a:rPr>
              <a:t>Giao</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thoa</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ánh</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sáng</a:t>
            </a:r>
            <a:endParaRPr lang="en-US" sz="2400" b="1" dirty="0">
              <a:solidFill>
                <a:srgbClr val="FF0000"/>
              </a:solidFill>
              <a:latin typeface="Times New Roman" pitchFamily="18" charset="0"/>
              <a:cs typeface="Times New Roman" pitchFamily="18" charset="0"/>
            </a:endParaRPr>
          </a:p>
        </p:txBody>
      </p:sp>
      <p:sp>
        <p:nvSpPr>
          <p:cNvPr id="3" name="Rectangle 2"/>
          <p:cNvSpPr/>
          <p:nvPr/>
        </p:nvSpPr>
        <p:spPr>
          <a:xfrm>
            <a:off x="152400" y="1147465"/>
            <a:ext cx="5133898" cy="461665"/>
          </a:xfrm>
          <a:prstGeom prst="rect">
            <a:avLst/>
          </a:prstGeom>
        </p:spPr>
        <p:txBody>
          <a:bodyPr wrap="square">
            <a:spAutoFit/>
          </a:bodyPr>
          <a:lstStyle/>
          <a:p>
            <a:r>
              <a:rPr lang="en-US" sz="2400" b="1" dirty="0">
                <a:solidFill>
                  <a:schemeClr val="hlink"/>
                </a:solidFill>
                <a:latin typeface="Times New Roman" pitchFamily="18" charset="0"/>
              </a:rPr>
              <a:t>1</a:t>
            </a:r>
            <a:r>
              <a:rPr lang="en-US" sz="2400" b="1" dirty="0" smtClean="0">
                <a:solidFill>
                  <a:schemeClr val="hlink"/>
                </a:solidFill>
                <a:latin typeface="Times New Roman" pitchFamily="18" charset="0"/>
              </a:rPr>
              <a:t>.Định </a:t>
            </a:r>
            <a:r>
              <a:rPr lang="en-US" sz="2400" b="1" dirty="0" err="1" smtClean="0">
                <a:solidFill>
                  <a:schemeClr val="hlink"/>
                </a:solidFill>
                <a:latin typeface="Times New Roman" pitchFamily="18" charset="0"/>
              </a:rPr>
              <a:t>nghĩa</a:t>
            </a:r>
            <a:r>
              <a:rPr lang="en-US" sz="2400" b="1" dirty="0" smtClean="0">
                <a:solidFill>
                  <a:schemeClr val="hlink"/>
                </a:solidFill>
                <a:latin typeface="Times New Roman" pitchFamily="18" charset="0"/>
              </a:rPr>
              <a:t>:</a:t>
            </a:r>
            <a:endParaRPr lang="en-US" sz="2400" dirty="0"/>
          </a:p>
        </p:txBody>
      </p:sp>
      <p:sp>
        <p:nvSpPr>
          <p:cNvPr id="6" name="Rectangle 5"/>
          <p:cNvSpPr/>
          <p:nvPr/>
        </p:nvSpPr>
        <p:spPr>
          <a:xfrm>
            <a:off x="76200" y="1609130"/>
            <a:ext cx="8915400" cy="830997"/>
          </a:xfrm>
          <a:prstGeom prst="rect">
            <a:avLst/>
          </a:prstGeom>
        </p:spPr>
        <p:txBody>
          <a:bodyPr wrap="square">
            <a:spAutoFit/>
          </a:bodyPr>
          <a:lstStyle/>
          <a:p>
            <a:pPr algn="just"/>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tượng</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2 hay </a:t>
            </a:r>
            <a:r>
              <a:rPr lang="en-US" sz="2400" dirty="0" err="1" smtClean="0">
                <a:latin typeface="Times New Roman" pitchFamily="18" charset="0"/>
              </a:rPr>
              <a:t>nhiều</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solidFill>
                  <a:srgbClr val="FF0000"/>
                </a:solidFill>
                <a:latin typeface="Times New Roman" pitchFamily="18" charset="0"/>
              </a:rPr>
              <a:t>kết</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quả</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miền</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xuất</a:t>
            </a:r>
            <a:r>
              <a:rPr lang="en-US" sz="2400" dirty="0" smtClean="0">
                <a:latin typeface="Times New Roman" pitchFamily="18" charset="0"/>
              </a:rPr>
              <a:t> </a:t>
            </a:r>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solidFill>
                  <a:srgbClr val="FF0000"/>
                </a:solidFill>
                <a:latin typeface="Times New Roman" pitchFamily="18" charset="0"/>
              </a:rPr>
              <a:t>vân</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sáng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và</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tối</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xen</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kẽ</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nhau</a:t>
            </a:r>
            <a:r>
              <a:rPr lang="en-US" sz="2400" dirty="0" smtClean="0">
                <a:latin typeface="Times New Roman" pitchFamily="18" charset="0"/>
              </a:rPr>
              <a:t>.</a:t>
            </a:r>
          </a:p>
        </p:txBody>
      </p:sp>
      <p:sp>
        <p:nvSpPr>
          <p:cNvPr id="7" name="TextBox 6"/>
          <p:cNvSpPr txBox="1"/>
          <p:nvPr/>
        </p:nvSpPr>
        <p:spPr>
          <a:xfrm>
            <a:off x="76200" y="2521803"/>
            <a:ext cx="8839200" cy="830997"/>
          </a:xfrm>
          <a:prstGeom prst="rect">
            <a:avLst/>
          </a:prstGeom>
          <a:noFill/>
        </p:spPr>
        <p:txBody>
          <a:bodyPr wrap="square" rtlCol="0">
            <a:spAutoFit/>
          </a:bodyPr>
          <a:lstStyle/>
          <a:p>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óng ánh sáng kết hợp là những sóng có </a:t>
            </a:r>
            <a:r>
              <a:rPr lang="vi-VN" sz="2400" dirty="0" smtClean="0">
                <a:solidFill>
                  <a:srgbClr val="FF0000"/>
                </a:solidFill>
                <a:latin typeface="Times New Roman" pitchFamily="18" charset="0"/>
                <a:cs typeface="Times New Roman" pitchFamily="18" charset="0"/>
              </a:rPr>
              <a:t>hiệu pha không thay đổi </a:t>
            </a:r>
            <a:r>
              <a:rPr lang="vi-VN" sz="2400" dirty="0" smtClean="0">
                <a:latin typeface="Times New Roman" pitchFamily="18" charset="0"/>
                <a:cs typeface="Times New Roman" pitchFamily="18" charset="0"/>
              </a:rPr>
              <a:t>theo thời gian</a:t>
            </a:r>
            <a:r>
              <a:rPr lang="en-US" dirty="0" smtClean="0"/>
              <a:t>.</a:t>
            </a:r>
            <a:endParaRPr lang="en-US" dirty="0"/>
          </a:p>
        </p:txBody>
      </p:sp>
      <p:sp>
        <p:nvSpPr>
          <p:cNvPr id="8" name="TextBox 7"/>
          <p:cNvSpPr txBox="1"/>
          <p:nvPr/>
        </p:nvSpPr>
        <p:spPr>
          <a:xfrm>
            <a:off x="76200" y="3360003"/>
            <a:ext cx="8763000" cy="830997"/>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hai</a:t>
            </a:r>
            <a:r>
              <a:rPr lang="en-US" sz="2400" smtClean="0">
                <a:latin typeface="Times New Roman" pitchFamily="18" charset="0"/>
                <a:cs typeface="Times New Roman" pitchFamily="18" charset="0"/>
              </a:rPr>
              <a:t> hay nhiều sóng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hai</a:t>
            </a:r>
            <a:r>
              <a:rPr lang="en-US" sz="2400" smtClean="0">
                <a:latin typeface="Times New Roman" pitchFamily="18" charset="0"/>
                <a:cs typeface="Times New Roman" pitchFamily="18" charset="0"/>
              </a:rPr>
              <a:t> hay nhiều sóng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533400"/>
            <a:ext cx="6731348" cy="461665"/>
          </a:xfrm>
          <a:prstGeom prst="rect">
            <a:avLst/>
          </a:prstGeom>
        </p:spPr>
        <p:txBody>
          <a:bodyPr wrap="square">
            <a:spAutoFit/>
          </a:bodyPr>
          <a:lstStyle/>
          <a:p>
            <a:pPr marL="812800" indent="-812800"/>
            <a:r>
              <a:rPr lang="en-US" sz="2400" b="1" dirty="0">
                <a:solidFill>
                  <a:schemeClr val="hlink"/>
                </a:solidFill>
                <a:latin typeface="Times New Roman" pitchFamily="18" charset="0"/>
              </a:rPr>
              <a:t>2</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Khảo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hiện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tượng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giao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thao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endParaRPr lang="en-US" sz="2400" b="1" dirty="0" smtClean="0">
              <a:solidFill>
                <a:schemeClr val="hlink"/>
              </a:solidFill>
              <a:latin typeface="Times New Roman" pitchFamily="18" charset="0"/>
            </a:endParaRPr>
          </a:p>
        </p:txBody>
      </p:sp>
      <p:sp>
        <p:nvSpPr>
          <p:cNvPr id="3" name="Rectangle 2"/>
          <p:cNvSpPr/>
          <p:nvPr/>
        </p:nvSpPr>
        <p:spPr>
          <a:xfrm>
            <a:off x="152401" y="914400"/>
            <a:ext cx="6352180" cy="461665"/>
          </a:xfrm>
          <a:prstGeom prst="rect">
            <a:avLst/>
          </a:prstGeom>
        </p:spPr>
        <p:txBody>
          <a:bodyPr wrap="square">
            <a:spAutoFit/>
          </a:bodyPr>
          <a:lstStyle/>
          <a:p>
            <a:pPr marL="812800" indent="-812800"/>
            <a:r>
              <a:rPr lang="en-US" sz="2400" b="1" i="1" dirty="0" err="1" smtClean="0">
                <a:latin typeface="Times New Roman" pitchFamily="18" charset="0"/>
              </a:rPr>
              <a:t>a.Điều</a:t>
            </a:r>
            <a:r>
              <a:rPr lang="en-US" sz="2400" b="1" i="1" dirty="0" smtClean="0">
                <a:latin typeface="Times New Roman" pitchFamily="18" charset="0"/>
              </a:rPr>
              <a:t> </a:t>
            </a:r>
            <a:r>
              <a:rPr lang="en-US" sz="2400" b="1" i="1" dirty="0" err="1" smtClean="0">
                <a:latin typeface="Times New Roman" pitchFamily="18" charset="0"/>
              </a:rPr>
              <a:t>kiện</a:t>
            </a:r>
            <a:r>
              <a:rPr lang="en-US" sz="2400" b="1" i="1" dirty="0" smtClean="0">
                <a:latin typeface="Times New Roman" pitchFamily="18" charset="0"/>
              </a:rPr>
              <a:t> </a:t>
            </a:r>
            <a:r>
              <a:rPr lang="en-US" sz="2400" b="1" i="1" dirty="0" err="1" smtClean="0">
                <a:latin typeface="Times New Roman" pitchFamily="18" charset="0"/>
              </a:rPr>
              <a:t>cực</a:t>
            </a:r>
            <a:r>
              <a:rPr lang="en-US" sz="2400" b="1" i="1" dirty="0" smtClean="0">
                <a:latin typeface="Times New Roman" pitchFamily="18" charset="0"/>
              </a:rPr>
              <a:t> </a:t>
            </a:r>
            <a:r>
              <a:rPr lang="en-US" sz="2400" b="1" i="1" dirty="0" err="1" smtClean="0">
                <a:latin typeface="Times New Roman" pitchFamily="18" charset="0"/>
              </a:rPr>
              <a:t>đại</a:t>
            </a:r>
            <a:r>
              <a:rPr lang="en-US" sz="2400" b="1" i="1" dirty="0" smtClean="0">
                <a:latin typeface="Times New Roman" pitchFamily="18" charset="0"/>
              </a:rPr>
              <a:t>, </a:t>
            </a:r>
            <a:r>
              <a:rPr lang="en-US" sz="2400" b="1" i="1" dirty="0" err="1" smtClean="0">
                <a:latin typeface="Times New Roman" pitchFamily="18" charset="0"/>
              </a:rPr>
              <a:t>cực</a:t>
            </a:r>
            <a:r>
              <a:rPr lang="en-US" sz="2400" b="1" i="1" dirty="0" smtClean="0">
                <a:latin typeface="Times New Roman" pitchFamily="18" charset="0"/>
              </a:rPr>
              <a:t> </a:t>
            </a:r>
            <a:r>
              <a:rPr lang="en-US" sz="2400" b="1" i="1" dirty="0" err="1" smtClean="0">
                <a:latin typeface="Times New Roman" pitchFamily="18" charset="0"/>
              </a:rPr>
              <a:t>tiểu</a:t>
            </a:r>
            <a:r>
              <a:rPr lang="en-US" sz="2400" b="1" i="1" dirty="0" smtClean="0">
                <a:latin typeface="Times New Roman" pitchFamily="18" charset="0"/>
              </a:rPr>
              <a:t> </a:t>
            </a:r>
            <a:r>
              <a:rPr lang="en-US" sz="2400" b="1" i="1" dirty="0" err="1" smtClean="0">
                <a:latin typeface="Times New Roman" pitchFamily="18" charset="0"/>
              </a:rPr>
              <a:t>giao</a:t>
            </a:r>
            <a:r>
              <a:rPr lang="en-US" sz="2400" b="1" i="1" dirty="0" smtClean="0">
                <a:latin typeface="Times New Roman" pitchFamily="18" charset="0"/>
              </a:rPr>
              <a:t> </a:t>
            </a:r>
            <a:r>
              <a:rPr lang="en-US" sz="2400" b="1" i="1" dirty="0" err="1" smtClean="0">
                <a:latin typeface="Times New Roman" pitchFamily="18" charset="0"/>
              </a:rPr>
              <a:t>thoa</a:t>
            </a:r>
            <a:endParaRPr lang="en-US" sz="2400" b="1" i="1" dirty="0" smtClean="0">
              <a:latin typeface="Times New Roman" pitchFamily="18" charset="0"/>
            </a:endParaRPr>
          </a:p>
        </p:txBody>
      </p:sp>
      <p:sp>
        <p:nvSpPr>
          <p:cNvPr id="6" name="Rectangle 5"/>
          <p:cNvSpPr/>
          <p:nvPr/>
        </p:nvSpPr>
        <p:spPr>
          <a:xfrm>
            <a:off x="152401" y="1295400"/>
            <a:ext cx="8839199" cy="830997"/>
          </a:xfrm>
          <a:prstGeom prst="rect">
            <a:avLst/>
          </a:prstGeom>
        </p:spPr>
        <p:txBody>
          <a:bodyPr wrap="square">
            <a:spAutoFit/>
          </a:bodyPr>
          <a:lstStyle/>
          <a:p>
            <a:pPr algn="just"/>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a:t>
            </a:r>
            <a:r>
              <a:rPr lang="en-US" sz="2400" dirty="0" err="1" smtClean="0">
                <a:latin typeface="Times New Roman" pitchFamily="18" charset="0"/>
              </a:rPr>
              <a:t>bước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l-GR" sz="2400" dirty="0" smtClean="0">
                <a:latin typeface="Times New Roman" pitchFamily="18" charset="0"/>
                <a:cs typeface="Times New Roman" pitchFamily="18" charset="0"/>
              </a:rPr>
              <a:t>λ</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7" name="Rectangle 6"/>
          <p:cNvSpPr/>
          <p:nvPr/>
        </p:nvSpPr>
        <p:spPr>
          <a:xfrm>
            <a:off x="152402" y="2891135"/>
            <a:ext cx="6119744" cy="461665"/>
          </a:xfrm>
          <a:prstGeom prst="rect">
            <a:avLst/>
          </a:prstGeom>
        </p:spPr>
        <p:txBody>
          <a:bodyPr wrap="square">
            <a:spAutoFit/>
          </a:bodyPr>
          <a:lstStyle/>
          <a:p>
            <a:pPr marL="812800" indent="-812800"/>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S</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S</a:t>
            </a:r>
            <a:r>
              <a:rPr lang="en-US" sz="2400" baseline="-25000" dirty="0">
                <a:latin typeface="Times New Roman" pitchFamily="18" charset="0"/>
                <a:cs typeface="Times New Roman" pitchFamily="18" charset="0"/>
              </a:rPr>
              <a:t>2</a:t>
            </a:r>
          </a:p>
        </p:txBody>
      </p:sp>
      <p:graphicFrame>
        <p:nvGraphicFramePr>
          <p:cNvPr id="8" name="Object 7"/>
          <p:cNvGraphicFramePr>
            <a:graphicFrameLocks noChangeAspect="1"/>
          </p:cNvGraphicFramePr>
          <p:nvPr>
            <p:extLst>
              <p:ext uri="{D42A27DB-BD31-4B8C-83A1-F6EECF244321}">
                <p14:modId xmlns:p14="http://schemas.microsoft.com/office/powerpoint/2010/main" val="1666434094"/>
              </p:ext>
            </p:extLst>
          </p:nvPr>
        </p:nvGraphicFramePr>
        <p:xfrm>
          <a:off x="533400" y="3394681"/>
          <a:ext cx="2133600" cy="415319"/>
        </p:xfrm>
        <a:graphic>
          <a:graphicData uri="http://schemas.openxmlformats.org/presentationml/2006/ole">
            <mc:AlternateContent xmlns:mc="http://schemas.openxmlformats.org/markup-compatibility/2006">
              <mc:Choice xmlns:v="urn:schemas-microsoft-com:vml" Requires="v">
                <p:oleObj spid="_x0000_s3584" name="Equation" r:id="rId3" imgW="1104421" imgH="215806" progId="Equation.3">
                  <p:embed/>
                </p:oleObj>
              </mc:Choice>
              <mc:Fallback>
                <p:oleObj name="Equation" r:id="rId3" imgW="1104421"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94681"/>
                        <a:ext cx="2133600" cy="415319"/>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49495007"/>
              </p:ext>
            </p:extLst>
          </p:nvPr>
        </p:nvGraphicFramePr>
        <p:xfrm>
          <a:off x="2641600" y="3373437"/>
          <a:ext cx="2311400" cy="436563"/>
        </p:xfrm>
        <a:graphic>
          <a:graphicData uri="http://schemas.openxmlformats.org/presentationml/2006/ole">
            <mc:AlternateContent xmlns:mc="http://schemas.openxmlformats.org/markup-compatibility/2006">
              <mc:Choice xmlns:v="urn:schemas-microsoft-com:vml" Requires="v">
                <p:oleObj spid="_x0000_s3585" name="Equation" r:id="rId5" imgW="1155600" imgH="215640" progId="Equation.3">
                  <p:embed/>
                </p:oleObj>
              </mc:Choice>
              <mc:Fallback>
                <p:oleObj name="Equation" r:id="rId5" imgW="1155600" imgH="215640" progId="Equation.3">
                  <p:embed/>
                  <p:pic>
                    <p:nvPicPr>
                      <p:cNvPr id="0" name="Object 6"/>
                      <p:cNvPicPr>
                        <a:picLocks noChangeAspect="1" noChangeArrowheads="1"/>
                      </p:cNvPicPr>
                      <p:nvPr/>
                    </p:nvPicPr>
                    <p:blipFill>
                      <a:blip r:embed="rId6"/>
                      <a:srcRect/>
                      <a:stretch>
                        <a:fillRect/>
                      </a:stretch>
                    </p:blipFill>
                    <p:spPr bwMode="auto">
                      <a:xfrm>
                        <a:off x="2641600" y="3373437"/>
                        <a:ext cx="2311400" cy="436563"/>
                      </a:xfrm>
                      <a:prstGeom prst="rect">
                        <a:avLst/>
                      </a:prstGeom>
                      <a:noFill/>
                      <a:ln>
                        <a:noFill/>
                      </a:ln>
                    </p:spPr>
                  </p:pic>
                </p:oleObj>
              </mc:Fallback>
            </mc:AlternateContent>
          </a:graphicData>
        </a:graphic>
      </p:graphicFrame>
      <p:sp>
        <p:nvSpPr>
          <p:cNvPr id="10" name="Rectangle 9"/>
          <p:cNvSpPr/>
          <p:nvPr/>
        </p:nvSpPr>
        <p:spPr>
          <a:xfrm>
            <a:off x="152402" y="3805535"/>
            <a:ext cx="6209511" cy="461665"/>
          </a:xfrm>
          <a:prstGeom prst="rect">
            <a:avLst/>
          </a:prstGeom>
        </p:spPr>
        <p:txBody>
          <a:bodyPr wrap="square">
            <a:spAutoFit/>
          </a:bodyPr>
          <a:lstStyle/>
          <a:p>
            <a:r>
              <a:rPr lang="en-US" sz="2400" dirty="0" err="1">
                <a:latin typeface="Times New Roman" pitchFamily="18" charset="0"/>
              </a:rPr>
              <a:t>Tại</a:t>
            </a:r>
            <a:r>
              <a:rPr lang="en-US" sz="2400" dirty="0">
                <a:latin typeface="Times New Roman" pitchFamily="18" charset="0"/>
              </a:rPr>
              <a:t> M </a:t>
            </a:r>
            <a:r>
              <a:rPr lang="en-US" sz="2400" dirty="0" err="1">
                <a:latin typeface="Times New Roman" pitchFamily="18" charset="0"/>
              </a:rPr>
              <a:t>nhận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2456246915"/>
              </p:ext>
            </p:extLst>
          </p:nvPr>
        </p:nvGraphicFramePr>
        <p:xfrm>
          <a:off x="242888" y="4327525"/>
          <a:ext cx="2508250" cy="701675"/>
        </p:xfrm>
        <a:graphic>
          <a:graphicData uri="http://schemas.openxmlformats.org/presentationml/2006/ole">
            <mc:AlternateContent xmlns:mc="http://schemas.openxmlformats.org/markup-compatibility/2006">
              <mc:Choice xmlns:v="urn:schemas-microsoft-com:vml" Requires="v">
                <p:oleObj spid="_x0000_s3586" name="Equation" r:id="rId7" imgW="1396800" imgH="393480" progId="Equation.3">
                  <p:embed/>
                </p:oleObj>
              </mc:Choice>
              <mc:Fallback>
                <p:oleObj name="Equation" r:id="rId7" imgW="1396800" imgH="393480" progId="Equation.3">
                  <p:embed/>
                  <p:pic>
                    <p:nvPicPr>
                      <p:cNvPr id="0" name="Object 4"/>
                      <p:cNvPicPr>
                        <a:picLocks noChangeAspect="1" noChangeArrowheads="1"/>
                      </p:cNvPicPr>
                      <p:nvPr/>
                    </p:nvPicPr>
                    <p:blipFill>
                      <a:blip r:embed="rId8"/>
                      <a:srcRect/>
                      <a:stretch>
                        <a:fillRect/>
                      </a:stretch>
                    </p:blipFill>
                    <p:spPr bwMode="auto">
                      <a:xfrm>
                        <a:off x="242888" y="4327525"/>
                        <a:ext cx="2508250" cy="701675"/>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75076497"/>
              </p:ext>
            </p:extLst>
          </p:nvPr>
        </p:nvGraphicFramePr>
        <p:xfrm>
          <a:off x="2801572" y="4324350"/>
          <a:ext cx="2749550" cy="704850"/>
        </p:xfrm>
        <a:graphic>
          <a:graphicData uri="http://schemas.openxmlformats.org/presentationml/2006/ole">
            <mc:AlternateContent xmlns:mc="http://schemas.openxmlformats.org/markup-compatibility/2006">
              <mc:Choice xmlns:v="urn:schemas-microsoft-com:vml" Requires="v">
                <p:oleObj spid="_x0000_s3587" name="Equation" r:id="rId9" imgW="1523880" imgH="393480" progId="Equation.3">
                  <p:embed/>
                </p:oleObj>
              </mc:Choice>
              <mc:Fallback>
                <p:oleObj name="Equation" r:id="rId9" imgW="1523880" imgH="393480" progId="Equation.3">
                  <p:embed/>
                  <p:pic>
                    <p:nvPicPr>
                      <p:cNvPr id="0" name="Object 6"/>
                      <p:cNvPicPr>
                        <a:picLocks noChangeAspect="1" noChangeArrowheads="1"/>
                      </p:cNvPicPr>
                      <p:nvPr/>
                    </p:nvPicPr>
                    <p:blipFill>
                      <a:blip r:embed="rId10"/>
                      <a:srcRect/>
                      <a:stretch>
                        <a:fillRect/>
                      </a:stretch>
                    </p:blipFill>
                    <p:spPr bwMode="auto">
                      <a:xfrm>
                        <a:off x="2801572" y="4324350"/>
                        <a:ext cx="27495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p:cNvSpPr/>
          <p:nvPr/>
        </p:nvSpPr>
        <p:spPr>
          <a:xfrm>
            <a:off x="152400" y="5024735"/>
            <a:ext cx="6209511" cy="461665"/>
          </a:xfrm>
          <a:prstGeom prst="rect">
            <a:avLst/>
          </a:prstGeom>
        </p:spPr>
        <p:txBody>
          <a:bodyPr wrap="square">
            <a:spAutoFit/>
          </a:bodyPr>
          <a:lstStyle/>
          <a:p>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tổng</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M:</a:t>
            </a:r>
            <a:endParaRPr lang="en-US" sz="2400" dirty="0">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879160668"/>
              </p:ext>
            </p:extLst>
          </p:nvPr>
        </p:nvGraphicFramePr>
        <p:xfrm>
          <a:off x="366713" y="5545138"/>
          <a:ext cx="2932112" cy="398462"/>
        </p:xfrm>
        <a:graphic>
          <a:graphicData uri="http://schemas.openxmlformats.org/presentationml/2006/ole">
            <mc:AlternateContent xmlns:mc="http://schemas.openxmlformats.org/markup-compatibility/2006">
              <mc:Choice xmlns:v="urn:schemas-microsoft-com:vml" Requires="v">
                <p:oleObj spid="_x0000_s3588" name="Equation" r:id="rId11" imgW="1612800" imgH="215640" progId="Equation.3">
                  <p:embed/>
                </p:oleObj>
              </mc:Choice>
              <mc:Fallback>
                <p:oleObj name="Equation" r:id="rId11" imgW="1612800" imgH="215640" progId="Equation.3">
                  <p:embed/>
                  <p:pic>
                    <p:nvPicPr>
                      <p:cNvPr id="0" name="Object 8"/>
                      <p:cNvPicPr>
                        <a:picLocks noChangeAspect="1" noChangeArrowheads="1"/>
                      </p:cNvPicPr>
                      <p:nvPr/>
                    </p:nvPicPr>
                    <p:blipFill>
                      <a:blip r:embed="rId12"/>
                      <a:srcRect/>
                      <a:stretch>
                        <a:fillRect/>
                      </a:stretch>
                    </p:blipFill>
                    <p:spPr bwMode="auto">
                      <a:xfrm>
                        <a:off x="366713" y="5545138"/>
                        <a:ext cx="29321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347656790"/>
              </p:ext>
            </p:extLst>
          </p:nvPr>
        </p:nvGraphicFramePr>
        <p:xfrm>
          <a:off x="3547452" y="5464175"/>
          <a:ext cx="4594225" cy="479425"/>
        </p:xfrm>
        <a:graphic>
          <a:graphicData uri="http://schemas.openxmlformats.org/presentationml/2006/ole">
            <mc:AlternateContent xmlns:mc="http://schemas.openxmlformats.org/markup-compatibility/2006">
              <mc:Choice xmlns:v="urn:schemas-microsoft-com:vml" Requires="v">
                <p:oleObj spid="_x0000_s3589" name="Equation" r:id="rId13" imgW="2679480" imgH="279360" progId="Equation.3">
                  <p:embed/>
                </p:oleObj>
              </mc:Choice>
              <mc:Fallback>
                <p:oleObj name="Equation" r:id="rId13" imgW="2679480" imgH="279360" progId="Equation.3">
                  <p:embed/>
                  <p:pic>
                    <p:nvPicPr>
                      <p:cNvPr id="0" name="Object 11"/>
                      <p:cNvPicPr>
                        <a:picLocks noChangeAspect="1" noChangeArrowheads="1"/>
                      </p:cNvPicPr>
                      <p:nvPr/>
                    </p:nvPicPr>
                    <p:blipFill>
                      <a:blip r:embed="rId14"/>
                      <a:srcRect/>
                      <a:stretch>
                        <a:fillRect/>
                      </a:stretch>
                    </p:blipFill>
                    <p:spPr bwMode="auto">
                      <a:xfrm>
                        <a:off x="3547452" y="5464175"/>
                        <a:ext cx="4594225" cy="479425"/>
                      </a:xfrm>
                      <a:prstGeom prst="rect">
                        <a:avLst/>
                      </a:prstGeom>
                      <a:noFill/>
                      <a:ln w="9525">
                        <a:noFill/>
                        <a:miter lim="800000"/>
                        <a:headEnd/>
                        <a:tailEnd/>
                      </a:ln>
                    </p:spPr>
                  </p:pic>
                </p:oleObj>
              </mc:Fallback>
            </mc:AlternateContent>
          </a:graphicData>
        </a:graphic>
      </p:graphicFrame>
      <p:sp>
        <p:nvSpPr>
          <p:cNvPr id="16" name="TextBox 15"/>
          <p:cNvSpPr txBox="1"/>
          <p:nvPr/>
        </p:nvSpPr>
        <p:spPr>
          <a:xfrm>
            <a:off x="76200" y="2057400"/>
            <a:ext cx="9144000" cy="830997"/>
          </a:xfrm>
          <a:prstGeom prst="rect">
            <a:avLst/>
          </a:prstGeom>
          <a:noFill/>
        </p:spPr>
        <p:txBody>
          <a:bodyPr wrap="square" rtlCol="0">
            <a:spAutoFit/>
          </a:bodyPr>
          <a:lstStyle/>
          <a:p>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kiện</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l &lt;&lt; D, </a:t>
            </a:r>
            <a:r>
              <a:rPr lang="en-US" sz="2400" dirty="0">
                <a:latin typeface="Times New Roman" pitchFamily="18" charset="0"/>
                <a:cs typeface="Times New Roman" pitchFamily="18" charset="0"/>
              </a:rPr>
              <a:t>do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do 2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tới</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coi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a:t>
            </a:r>
            <a:endParaRPr lang="en-US" dirty="0"/>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65704" y="2472897"/>
            <a:ext cx="3630972" cy="2551837"/>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0"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76200" y="685800"/>
            <a:ext cx="5835212"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2525847674"/>
              </p:ext>
            </p:extLst>
          </p:nvPr>
        </p:nvGraphicFramePr>
        <p:xfrm>
          <a:off x="381000" y="1147465"/>
          <a:ext cx="5788025" cy="714375"/>
        </p:xfrm>
        <a:graphic>
          <a:graphicData uri="http://schemas.openxmlformats.org/presentationml/2006/ole">
            <mc:AlternateContent xmlns:mc="http://schemas.openxmlformats.org/markup-compatibility/2006">
              <mc:Choice xmlns:v="urn:schemas-microsoft-com:vml" Requires="v">
                <p:oleObj spid="_x0000_s4268" name="Equation" r:id="rId3" imgW="3251160" imgH="393480" progId="Equation.3">
                  <p:embed/>
                </p:oleObj>
              </mc:Choice>
              <mc:Fallback>
                <p:oleObj name="Equation" r:id="rId3" imgW="3251160" imgH="393480" progId="Equation.3">
                  <p:embed/>
                  <p:pic>
                    <p:nvPicPr>
                      <p:cNvPr id="0" name="Object 8"/>
                      <p:cNvPicPr>
                        <a:picLocks noChangeAspect="1" noChangeArrowheads="1"/>
                      </p:cNvPicPr>
                      <p:nvPr/>
                    </p:nvPicPr>
                    <p:blipFill>
                      <a:blip r:embed="rId4"/>
                      <a:srcRect/>
                      <a:stretch>
                        <a:fillRect/>
                      </a:stretch>
                    </p:blipFill>
                    <p:spPr bwMode="auto">
                      <a:xfrm>
                        <a:off x="381000" y="1147465"/>
                        <a:ext cx="5788025" cy="7143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76200" y="1805354"/>
            <a:ext cx="5937060"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tiểu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49388154"/>
              </p:ext>
            </p:extLst>
          </p:nvPr>
        </p:nvGraphicFramePr>
        <p:xfrm>
          <a:off x="333375" y="2330798"/>
          <a:ext cx="7439025" cy="692150"/>
        </p:xfrm>
        <a:graphic>
          <a:graphicData uri="http://schemas.openxmlformats.org/presentationml/2006/ole">
            <mc:AlternateContent xmlns:mc="http://schemas.openxmlformats.org/markup-compatibility/2006">
              <mc:Choice xmlns:v="urn:schemas-microsoft-com:vml" Requires="v">
                <p:oleObj spid="_x0000_s4269" name="Equation" r:id="rId5" imgW="4241520" imgH="393480" progId="Equation.3">
                  <p:embed/>
                </p:oleObj>
              </mc:Choice>
              <mc:Fallback>
                <p:oleObj name="Equation" r:id="rId5" imgW="4241520" imgH="393480" progId="Equation.3">
                  <p:embed/>
                  <p:pic>
                    <p:nvPicPr>
                      <p:cNvPr id="0" name="Object 14"/>
                      <p:cNvPicPr>
                        <a:picLocks noChangeAspect="1" noChangeArrowheads="1"/>
                      </p:cNvPicPr>
                      <p:nvPr/>
                    </p:nvPicPr>
                    <p:blipFill>
                      <a:blip r:embed="rId6"/>
                      <a:srcRect/>
                      <a:stretch>
                        <a:fillRect/>
                      </a:stretch>
                    </p:blipFill>
                    <p:spPr bwMode="auto">
                      <a:xfrm>
                        <a:off x="333375" y="2330798"/>
                        <a:ext cx="7439025" cy="692150"/>
                      </a:xfrm>
                      <a:prstGeom prst="rect">
                        <a:avLst/>
                      </a:prstGeom>
                      <a:noFill/>
                      <a:ln w="9525">
                        <a:solidFill>
                          <a:schemeClr val="folHlink"/>
                        </a:solidFill>
                        <a:miter lim="800000"/>
                        <a:headEnd/>
                        <a:tailEnd/>
                      </a:ln>
                    </p:spPr>
                  </p:pic>
                </p:oleObj>
              </mc:Fallback>
            </mc:AlternateContent>
          </a:graphicData>
        </a:graphic>
      </p:graphicFrame>
      <p:pic>
        <p:nvPicPr>
          <p:cNvPr id="9" name="Picture 20" descr="hinh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048000"/>
            <a:ext cx="4572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3285</TotalTime>
  <Words>2545</Words>
  <Application>Microsoft Office PowerPoint</Application>
  <PresentationFormat>On-screen Show (4:3)</PresentationFormat>
  <Paragraphs>177</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Chương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dc:title>
  <cp:lastModifiedBy>Admin</cp:lastModifiedBy>
  <cp:revision>114</cp:revision>
  <dcterms:created xsi:type="dcterms:W3CDTF">2020-05-15T22:42:01Z</dcterms:created>
  <dcterms:modified xsi:type="dcterms:W3CDTF">2022-08-19T11:01:46Z</dcterms:modified>
</cp:coreProperties>
</file>