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sldIdLst>
    <p:sldId id="256" r:id="rId2"/>
    <p:sldId id="290" r:id="rId3"/>
    <p:sldId id="311" r:id="rId4"/>
    <p:sldId id="292" r:id="rId5"/>
    <p:sldId id="293" r:id="rId6"/>
    <p:sldId id="312" r:id="rId7"/>
    <p:sldId id="301" r:id="rId8"/>
    <p:sldId id="302" r:id="rId9"/>
    <p:sldId id="303" r:id="rId10"/>
    <p:sldId id="294" r:id="rId11"/>
    <p:sldId id="304" r:id="rId12"/>
    <p:sldId id="305" r:id="rId13"/>
    <p:sldId id="306" r:id="rId14"/>
    <p:sldId id="307" r:id="rId15"/>
    <p:sldId id="309" r:id="rId16"/>
    <p:sldId id="308" r:id="rId17"/>
    <p:sldId id="295" r:id="rId18"/>
    <p:sldId id="310" r:id="rId19"/>
    <p:sldId id="296" r:id="rId20"/>
    <p:sldId id="297" r:id="rId21"/>
    <p:sldId id="26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33CC"/>
    <a:srgbClr val="000099"/>
    <a:srgbClr val="FFFF00"/>
    <a:srgbClr val="660033"/>
    <a:srgbClr val="6633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5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7CA8EB-F6F1-4C83-976C-01A03BC38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4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D95BEF-8B72-4BC6-9C54-F6BF28E09002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D95BEF-8B72-4BC6-9C54-F6BF28E09002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D95BEF-8B72-4BC6-9C54-F6BF28E09002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D95BEF-8B72-4BC6-9C54-F6BF28E09002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D95BEF-8B72-4BC6-9C54-F6BF28E09002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D95BEF-8B72-4BC6-9C54-F6BF28E09002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9D4162-8D05-4AFB-8E80-03136456EC06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9D4162-8D05-4AFB-8E80-03136456EC06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CDCD3-E098-4823-B2FC-13302275F19C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4FD07-8D07-4557-8ED3-E3F2E4194B35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EF8338-0EC7-4F0A-A920-742F7704ECE3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D95BEF-8B72-4BC6-9C54-F6BF28E09002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8716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ide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2338" y="0"/>
            <a:ext cx="18716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1238" name="Line 6"/>
          <p:cNvSpPr>
            <a:spLocks noChangeShapeType="1"/>
          </p:cNvSpPr>
          <p:nvPr/>
        </p:nvSpPr>
        <p:spPr bwMode="auto">
          <a:xfrm>
            <a:off x="1295400" y="762000"/>
            <a:ext cx="6400800" cy="0"/>
          </a:xfrm>
          <a:prstGeom prst="line">
            <a:avLst/>
          </a:prstGeom>
          <a:noFill/>
          <a:ln w="12700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029" name="Picture 7" descr="smalborg[1]"/>
          <p:cNvPicPr>
            <a:picLocks noChangeAspect="1" noChangeArrowheads="1" noCrop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9525" y="6629400"/>
            <a:ext cx="9169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4650" y="381000"/>
            <a:ext cx="539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5867400" y="6601242"/>
            <a:ext cx="32484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Tel: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0967259259   </a:t>
            </a: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Email: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thanhqn80@gmail.com</a:t>
            </a:r>
            <a:endParaRPr lang="en-US" sz="12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7.jpeg"/><Relationship Id="rId5" Type="http://schemas.openxmlformats.org/officeDocument/2006/relationships/image" Target="../media/image23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10" Type="http://schemas.openxmlformats.org/officeDocument/2006/relationships/image" Target="../media/image17.jpe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jpe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1285439" y="255588"/>
            <a:ext cx="6787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+mj-lt"/>
              </a:rPr>
              <a:t>Học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viện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công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nghê</a:t>
            </a:r>
            <a:r>
              <a:rPr lang="en-US" sz="2400" b="1" dirty="0">
                <a:latin typeface="+mj-lt"/>
              </a:rPr>
              <a:t>̣ </a:t>
            </a:r>
            <a:r>
              <a:rPr lang="en-US" sz="2400" b="1" dirty="0" err="1">
                <a:latin typeface="+mj-lt"/>
              </a:rPr>
              <a:t>Bưu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Chính</a:t>
            </a:r>
            <a:r>
              <a:rPr lang="en-US" sz="2400" b="1" dirty="0">
                <a:latin typeface="+mj-lt"/>
              </a:rPr>
              <a:t> – </a:t>
            </a:r>
            <a:r>
              <a:rPr lang="en-US" sz="2400" b="1" dirty="0" err="1">
                <a:latin typeface="+mj-lt"/>
              </a:rPr>
              <a:t>Viễn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Thông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09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35344"/>
              </p:ext>
            </p:extLst>
          </p:nvPr>
        </p:nvGraphicFramePr>
        <p:xfrm>
          <a:off x="3581400" y="4840288"/>
          <a:ext cx="5105400" cy="1026288"/>
        </p:xfrm>
        <a:graphic>
          <a:graphicData uri="http://schemas.openxmlformats.org/drawingml/2006/table">
            <a:tbl>
              <a:tblPr/>
              <a:tblGrid>
                <a:gridCol w="2112383"/>
                <a:gridCol w="2993017"/>
              </a:tblGrid>
              <a:tr h="990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0967.259.259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WordArt 10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153400" cy="3048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vi-V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CHƯƠNG 1: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TÍN HIỆU VÀ HỆ THỐNG RỜI RẠC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Các phép toán cơ bản với dãy số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7172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95600" y="6006737"/>
            <a:ext cx="44196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Tổng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821541"/>
            <a:ext cx="3810000" cy="519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Các phép toán cơ bản với dãy số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7172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95600" y="6006737"/>
            <a:ext cx="44196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Tích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219200"/>
            <a:ext cx="3867150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Các phép toán cơ bản với dãy số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7172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09800" y="5867400"/>
            <a:ext cx="4953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Tích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với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hằng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967839"/>
            <a:ext cx="4572000" cy="467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Các phép toán cơ bản với dãy số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7172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76600" y="5867400"/>
            <a:ext cx="28194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Phép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trễ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hiệu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1263" y="1233488"/>
            <a:ext cx="43005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Các phép toán cơ bản với dãy số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7172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990600"/>
            <a:ext cx="6629400" cy="106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Phép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nội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tăng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tần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lấy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mẫu</a:t>
            </a:r>
            <a:endParaRPr lang="en-US" sz="2800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Phép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phân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giảm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tần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lấy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mẫu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473200" y="2768600"/>
          <a:ext cx="4470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4" imgW="1675673" imgH="304668" progId="Equation.DSMT4">
                  <p:embed/>
                </p:oleObj>
              </mc:Choice>
              <mc:Fallback>
                <p:oleObj name="Equation" r:id="rId4" imgW="1675673" imgH="304668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768600"/>
                        <a:ext cx="4470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447800" y="3733800"/>
          <a:ext cx="7340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6" imgW="2755900" imgH="431800" progId="Equation.DSMT4">
                  <p:embed/>
                </p:oleObj>
              </mc:Choice>
              <mc:Fallback>
                <p:oleObj name="Equation" r:id="rId6" imgW="27559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7340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447800" y="5029200"/>
          <a:ext cx="304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8" imgW="1143000" imgH="304800" progId="Equation.DSMT4">
                  <p:embed/>
                </p:oleObj>
              </mc:Choice>
              <mc:Fallback>
                <p:oleObj name="Equation" r:id="rId8" imgW="1143000" imgH="304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29200"/>
                        <a:ext cx="30480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625" y="20574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0" y="4953000"/>
            <a:ext cx="1905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Các phép toán cơ bản với dãy số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7172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1219200"/>
            <a:ext cx="66294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Phép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chập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8768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820988" y="1828800"/>
          <a:ext cx="357663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5" imgW="1612800" imgH="431640" progId="Equation.DSMT4">
                  <p:embed/>
                </p:oleObj>
              </mc:Choice>
              <mc:Fallback>
                <p:oleObj name="Equation" r:id="rId5" imgW="16128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1828800"/>
                        <a:ext cx="3576637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990600" y="2971800"/>
            <a:ext cx="6629400" cy="106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Tính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chất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giao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hoán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kết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hợp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phân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phối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xung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đơn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vị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Các phép toán cơ bản với dãy số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7172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1219200"/>
            <a:ext cx="66294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vi-V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Tương quan chéo (cross – correlation)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8768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666875" y="1828800"/>
          <a:ext cx="58864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5" imgW="2654280" imgH="431640" progId="Equation.DSMT4">
                  <p:embed/>
                </p:oleObj>
              </mc:Choice>
              <mc:Fallback>
                <p:oleObj name="Equation" r:id="rId5" imgW="26542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828800"/>
                        <a:ext cx="588645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990600" y="2895600"/>
            <a:ext cx="66294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it-I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Tự tương quan (auto – correlation)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1708150" y="3505200"/>
          <a:ext cx="58023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Equation" r:id="rId7" imgW="2616120" imgH="431640" progId="Equation.DSMT4">
                  <p:embed/>
                </p:oleObj>
              </mc:Choice>
              <mc:Fallback>
                <p:oleObj name="Equation" r:id="rId7" imgW="26161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3505200"/>
                        <a:ext cx="5802313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Các đặc trưng cơ bản của dãy số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819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1219200"/>
            <a:ext cx="66294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kỳ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tuần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hoàn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820437" y="1828800"/>
          <a:ext cx="549476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4" imgW="3998366" imgH="1401470" progId="">
                  <p:embed/>
                </p:oleObj>
              </mc:Choice>
              <mc:Fallback>
                <p:oleObj r:id="rId4" imgW="3998366" imgH="140147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437" y="1828800"/>
                        <a:ext cx="5494763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90600" y="3962400"/>
            <a:ext cx="66294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Chiều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dài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hữu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hạn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743200" y="4648200"/>
          <a:ext cx="2438400" cy="1847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6" imgW="1675790" imgH="1401470" progId="">
                  <p:embed/>
                </p:oleObj>
              </mc:Choice>
              <mc:Fallback>
                <p:oleObj r:id="rId6" imgW="1675790" imgH="140147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2438400" cy="1847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46482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Các đặc trưng cơ bản của dãy số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819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1219200"/>
            <a:ext cx="66294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Năng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lượng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66800" y="3200400"/>
            <a:ext cx="66294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Công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suất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600200" y="1905000"/>
          <a:ext cx="2030105" cy="87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4" imgW="1002865" imgH="431613" progId="Equation.DSMT4">
                  <p:embed/>
                </p:oleObj>
              </mc:Choice>
              <mc:Fallback>
                <p:oleObj name="Equation" r:id="rId4" imgW="1002865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2030105" cy="870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524000" y="3962400"/>
          <a:ext cx="371219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6" imgW="1828800" imgH="635000" progId="Equation.DSMT4">
                  <p:embed/>
                </p:oleObj>
              </mc:Choice>
              <mc:Fallback>
                <p:oleObj name="Equation" r:id="rId6" imgW="1828800" imgH="635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3712191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62600" y="2590800"/>
            <a:ext cx="31119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Nhắc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lại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 </a:t>
            </a:r>
            <a:r>
              <a:rPr lang="en-US" sz="4000" b="1" dirty="0" err="1" smtClean="0">
                <a:solidFill>
                  <a:srgbClr val="333399"/>
                </a:solidFill>
              </a:rPr>
              <a:t>bài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học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953000" y="2209800"/>
            <a:ext cx="3657600" cy="3048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  <a:defRPr/>
            </a:pPr>
            <a:r>
              <a:rPr lang="en-US" sz="2800" dirty="0" err="1" smtClean="0">
                <a:solidFill>
                  <a:schemeClr val="accent6"/>
                </a:solidFill>
              </a:rPr>
              <a:t>Khái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niệm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chung</a:t>
            </a:r>
            <a:endParaRPr lang="en-US" sz="2800" dirty="0" smtClean="0">
              <a:solidFill>
                <a:schemeClr val="accent6"/>
              </a:solidFill>
            </a:endParaRPr>
          </a:p>
          <a:p>
            <a:pPr algn="just">
              <a:buFont typeface="Wingdings" pitchFamily="2" charset="2"/>
              <a:buChar char="ü"/>
              <a:defRPr/>
            </a:pPr>
            <a:r>
              <a:rPr lang="en-US" sz="2800" dirty="0" err="1" smtClean="0">
                <a:solidFill>
                  <a:schemeClr val="accent6"/>
                </a:solidFill>
              </a:rPr>
              <a:t>Tín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hiệu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rời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rạc</a:t>
            </a:r>
            <a:endParaRPr lang="en-US" sz="2800" dirty="0" smtClean="0">
              <a:solidFill>
                <a:schemeClr val="accent6"/>
              </a:solidFill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US" sz="2400" dirty="0" err="1" smtClean="0">
                <a:solidFill>
                  <a:schemeClr val="accent6"/>
                </a:solidFill>
              </a:rPr>
              <a:t>Biểu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diễn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US" sz="2400" dirty="0" err="1" smtClean="0">
                <a:solidFill>
                  <a:schemeClr val="accent6"/>
                </a:solidFill>
              </a:rPr>
              <a:t>Các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tín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hiệu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cơ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bản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US" sz="2400" dirty="0" err="1" smtClean="0">
                <a:solidFill>
                  <a:schemeClr val="accent6"/>
                </a:solidFill>
              </a:rPr>
              <a:t>Các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phép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toán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US" sz="2400" dirty="0" err="1" smtClean="0">
                <a:solidFill>
                  <a:schemeClr val="accent6"/>
                </a:solidFill>
              </a:rPr>
              <a:t>Các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đặc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trưng</a:t>
            </a:r>
            <a:endParaRPr lang="en-US" sz="2400" dirty="0" smtClean="0">
              <a:solidFill>
                <a:schemeClr val="accent6"/>
              </a:solidFill>
            </a:endParaRPr>
          </a:p>
        </p:txBody>
      </p:sp>
      <p:sp>
        <p:nvSpPr>
          <p:cNvPr id="9220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AutoShape 9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AutoShape 11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9" name="Picture 13" descr="http://www.hu.edu.et/hu/images/bedros_keuilian_scam_review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241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19600" y="1905000"/>
            <a:ext cx="44958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Khái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niệm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chung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Phương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trình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sai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phân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333399"/>
                </a:solidFill>
              </a:rPr>
              <a:t>Giải đáp thắc mắc</a:t>
            </a:r>
          </a:p>
        </p:txBody>
      </p:sp>
      <p:sp>
        <p:nvSpPr>
          <p:cNvPr id="11267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69" name="Picture 4" descr="http://img.hpu.edu.vn/upload/2014/04/08/20140408094123-32143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57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6" descr="FL020"/>
          <p:cNvSpPr>
            <a:spLocks noChangeArrowheads="1"/>
          </p:cNvSpPr>
          <p:nvPr/>
        </p:nvSpPr>
        <p:spPr bwMode="auto">
          <a:xfrm>
            <a:off x="625475" y="3048000"/>
            <a:ext cx="3336925" cy="27432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WordArt 67"/>
          <p:cNvSpPr>
            <a:spLocks noChangeArrowheads="1" noChangeShapeType="1" noTextEdit="1"/>
          </p:cNvSpPr>
          <p:nvPr/>
        </p:nvSpPr>
        <p:spPr bwMode="auto">
          <a:xfrm>
            <a:off x="533400" y="533400"/>
            <a:ext cx="8229600" cy="2209800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</a:bodyPr>
          <a:lstStyle/>
          <a:p>
            <a:pPr algn="ctr"/>
            <a:r>
              <a:rPr lang="vi-V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XIN CHÂN THÀNH CẢM ƠN </a:t>
            </a:r>
            <a:endParaRPr 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28673"/>
              </p:ext>
            </p:extLst>
          </p:nvPr>
        </p:nvGraphicFramePr>
        <p:xfrm>
          <a:off x="3962400" y="4079875"/>
          <a:ext cx="4953000" cy="1355472"/>
        </p:xfrm>
        <a:graphic>
          <a:graphicData uri="http://schemas.openxmlformats.org/drawingml/2006/table">
            <a:tbl>
              <a:tblPr/>
              <a:tblGrid>
                <a:gridCol w="2049326"/>
                <a:gridCol w="2903674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Liên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hệ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0967259259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19600" y="1905000"/>
            <a:ext cx="44958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Khái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niệm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chung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Phương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trình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sai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phân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Các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xử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lý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tín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hiệu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52600" y="4495800"/>
            <a:ext cx="5791200" cy="1676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xử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lý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tự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xử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lý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xử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lý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19200"/>
            <a:ext cx="6477000" cy="29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Quá trình chuyển đổi A/D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6148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104900"/>
            <a:ext cx="7336824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856938" y="1143000"/>
          <a:ext cx="7448862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5" imgW="5235245" imgH="4669841" progId="">
                  <p:embed/>
                </p:oleObj>
              </mc:Choice>
              <mc:Fallback>
                <p:oleObj r:id="rId5" imgW="5235245" imgH="4669841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38" y="1143000"/>
                        <a:ext cx="7448862" cy="508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43075" y="3200400"/>
            <a:ext cx="58007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19600" y="1905000"/>
            <a:ext cx="44958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Khái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niệm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chung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Tín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hiệu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rời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rạc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Phương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trình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sai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phân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Biểu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diễn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tín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hiệu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rời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rạc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724400" y="1676400"/>
            <a:ext cx="4419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Theo </a:t>
            </a:r>
            <a:r>
              <a:rPr lang="en-US" sz="2800" dirty="0" err="1" smtClean="0">
                <a:solidFill>
                  <a:schemeClr val="accent2"/>
                </a:solidFill>
              </a:rPr>
              <a:t>biểu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thức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toán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học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838200" y="1371600"/>
          <a:ext cx="2971800" cy="106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4" imgW="2095500" imgH="749300" progId="Equation.DSMT4">
                  <p:embed/>
                </p:oleObj>
              </mc:Choice>
              <mc:Fallback>
                <p:oleObj name="Equation" r:id="rId4" imgW="2095500" imgH="7493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2971800" cy="106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724400" y="3505200"/>
            <a:ext cx="44196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đồ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thị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2971800"/>
            <a:ext cx="25146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24400" y="5334000"/>
            <a:ext cx="44196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biểu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diễn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838200" y="5181600"/>
          <a:ext cx="2514600" cy="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7" imgW="1206500" imgH="431800" progId="Equation.DSMT4">
                  <p:embed/>
                </p:oleObj>
              </mc:Choice>
              <mc:Fallback>
                <p:oleObj name="Equation" r:id="rId7" imgW="12065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2514600" cy="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  <p:bldP spid="20" grpId="0" build="p" autoUpdateAnimBg="0"/>
      <p:bldP spid="2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Tín hiệu rời rạc cơ bản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724400" y="1143000"/>
            <a:ext cx="4419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Dãy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xung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đơn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vị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724400" y="3142275"/>
            <a:ext cx="44196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bước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nhẩy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đơn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vị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4953000" y="1828800"/>
          <a:ext cx="27432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4" imgW="1409400" imgH="457200" progId="Equation.3">
                  <p:embed/>
                </p:oleObj>
              </mc:Choice>
              <mc:Fallback>
                <p:oleObj name="Equation" r:id="rId4" imgW="14094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27432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625" y="1219200"/>
            <a:ext cx="4600575" cy="180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4953000" y="3904275"/>
          <a:ext cx="2971800" cy="97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7" imgW="1396800" imgH="457200" progId="Equation.3">
                  <p:embed/>
                </p:oleObj>
              </mc:Choice>
              <mc:Fallback>
                <p:oleObj name="Equation" r:id="rId7" imgW="13968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04275"/>
                        <a:ext cx="2971800" cy="97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3825" y="3066075"/>
            <a:ext cx="4524375" cy="1714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95400" y="5105400"/>
            <a:ext cx="1905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724400" y="5486400"/>
            <a:ext cx="44196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giữa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  <p:bldP spid="20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Tín hiệu rời rạc cơ bản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724400" y="1143000"/>
            <a:ext cx="4419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Dãy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cửa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sổ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chữ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nhật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724400" y="3142275"/>
            <a:ext cx="44196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cửa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sổ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tam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giác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4876800" y="1877422"/>
          <a:ext cx="4190999" cy="86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4" imgW="2260440" imgH="457200" progId="Equation.DSMT4">
                  <p:embed/>
                </p:oleObj>
              </mc:Choice>
              <mc:Fallback>
                <p:oleObj name="Equation" r:id="rId4" imgW="22604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77422"/>
                        <a:ext cx="4190999" cy="865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3990975"/>
            <a:ext cx="1905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724400" y="4191000"/>
            <a:ext cx="44196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cửa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sổ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Hamming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1371600"/>
            <a:ext cx="3733800" cy="1752600"/>
            <a:chOff x="3577" y="4554"/>
            <a:chExt cx="4556" cy="1800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4046" y="5994"/>
              <a:ext cx="36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V="1">
              <a:off x="4314" y="4554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 flipV="1">
              <a:off x="4314" y="5094"/>
              <a:ext cx="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4649" y="5094"/>
              <a:ext cx="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V="1">
              <a:off x="4984" y="5094"/>
              <a:ext cx="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V="1">
              <a:off x="5386" y="5094"/>
              <a:ext cx="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V="1">
              <a:off x="5721" y="5094"/>
              <a:ext cx="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6659" y="5094"/>
              <a:ext cx="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V="1">
              <a:off x="6994" y="5094"/>
              <a:ext cx="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5989" y="5454"/>
              <a:ext cx="4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3897" y="4785"/>
              <a:ext cx="67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7840" tIns="42120" rIns="87840" bIns="42120"/>
            <a:lstStyle/>
            <a:p>
              <a:r>
                <a:rPr lang="en-US" sz="1200"/>
                <a:t>1</a:t>
              </a:r>
              <a:endParaRPr 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6726" y="5994"/>
              <a:ext cx="87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/>
                <a:t>N - 1</a:t>
              </a:r>
              <a:endParaRPr lang="en-US"/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7664" y="5634"/>
              <a:ext cx="46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/>
                <a:t>n</a:t>
              </a:r>
              <a:endParaRPr lang="en-US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046" y="5994"/>
              <a:ext cx="46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/>
                <a:t>0</a:t>
              </a:r>
              <a:endParaRPr lang="en-US"/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4381" y="5994"/>
              <a:ext cx="46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/>
                <a:t>1</a:t>
              </a:r>
              <a:endParaRPr lang="en-US"/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4716" y="5994"/>
              <a:ext cx="46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/>
                <a:t>2</a:t>
              </a:r>
              <a:endParaRPr lang="en-US"/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3577" y="5994"/>
              <a:ext cx="46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/>
                <a:t>-1</a:t>
              </a:r>
              <a:endParaRPr lang="en-US"/>
            </a:p>
          </p:txBody>
        </p:sp>
      </p:grp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4724400" y="5181600"/>
            <a:ext cx="44196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kern="0" dirty="0" err="1">
                <a:solidFill>
                  <a:schemeClr val="accent2"/>
                </a:solidFill>
              </a:rPr>
              <a:t>Dãy</a:t>
            </a:r>
            <a:r>
              <a:rPr lang="en-US" sz="2800" kern="0" dirty="0">
                <a:solidFill>
                  <a:schemeClr val="accent2"/>
                </a:solidFill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</a:rPr>
              <a:t>cửa</a:t>
            </a:r>
            <a:r>
              <a:rPr lang="en-US" sz="2800" kern="0" dirty="0">
                <a:solidFill>
                  <a:schemeClr val="accent2"/>
                </a:solidFill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</a:rPr>
              <a:t>sổ</a:t>
            </a:r>
            <a:r>
              <a:rPr lang="en-US" sz="2800" kern="0" dirty="0">
                <a:solidFill>
                  <a:schemeClr val="accent2"/>
                </a:solidFill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</a:rPr>
              <a:t>Hanning</a:t>
            </a:r>
            <a:endParaRPr lang="en-US" sz="2800" kern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nimBg="1"/>
      <p:bldP spid="20" grpId="0" animBg="1"/>
      <p:bldP spid="18" grpId="0" animBg="1"/>
      <p:bldP spid="37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Ch4(Ha_Thanh)</Template>
  <TotalTime>1448</TotalTime>
  <Words>442</Words>
  <Application>Microsoft Office PowerPoint</Application>
  <PresentationFormat>On-screen Show (4:3)</PresentationFormat>
  <Paragraphs>110</Paragraphs>
  <Slides>21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1_Default Design</vt:lpstr>
      <vt:lpstr>Equation</vt:lpstr>
      <vt:lpstr>PowerPoint Presentation</vt:lpstr>
      <vt:lpstr>Nội dung</vt:lpstr>
      <vt:lpstr>Nội dung</vt:lpstr>
      <vt:lpstr>Các hệ thống xử lý tín hiệu</vt:lpstr>
      <vt:lpstr>Quá trình chuyển đổi A/D</vt:lpstr>
      <vt:lpstr>Nội dung</vt:lpstr>
      <vt:lpstr>Biểu diễn tín hiệu rời rạc</vt:lpstr>
      <vt:lpstr>Tín hiệu rời rạc cơ bản</vt:lpstr>
      <vt:lpstr>Tín hiệu rời rạc cơ bản</vt:lpstr>
      <vt:lpstr>Các phép toán cơ bản với dãy số</vt:lpstr>
      <vt:lpstr>Các phép toán cơ bản với dãy số</vt:lpstr>
      <vt:lpstr>Các phép toán cơ bản với dãy số</vt:lpstr>
      <vt:lpstr>Các phép toán cơ bản với dãy số</vt:lpstr>
      <vt:lpstr>Các phép toán cơ bản với dãy số</vt:lpstr>
      <vt:lpstr>Các phép toán cơ bản với dãy số</vt:lpstr>
      <vt:lpstr>Các phép toán cơ bản với dãy số</vt:lpstr>
      <vt:lpstr>Các đặc trưng cơ bản của dãy số</vt:lpstr>
      <vt:lpstr>Các đặc trưng cơ bản của dãy số</vt:lpstr>
      <vt:lpstr>Nhắc lại nội dung bài học</vt:lpstr>
      <vt:lpstr>Giải đáp thắc mắc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</dc:title>
  <dc:creator>H@</dc:creator>
  <cp:lastModifiedBy>CF</cp:lastModifiedBy>
  <cp:revision>212</cp:revision>
  <dcterms:created xsi:type="dcterms:W3CDTF">2008-10-30T17:50:38Z</dcterms:created>
  <dcterms:modified xsi:type="dcterms:W3CDTF">2015-08-12T03:31:11Z</dcterms:modified>
</cp:coreProperties>
</file>