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6"/>
  </p:notesMasterIdLst>
  <p:handoutMasterIdLst>
    <p:handoutMasterId r:id="rId114"/>
  </p:handoutMasterIdLst>
  <p:sldIdLst>
    <p:sldId id="375" r:id="rId4"/>
    <p:sldId id="388" r:id="rId5"/>
    <p:sldId id="389" r:id="rId7"/>
    <p:sldId id="439" r:id="rId8"/>
    <p:sldId id="394" r:id="rId9"/>
    <p:sldId id="504" r:id="rId10"/>
    <p:sldId id="396" r:id="rId11"/>
    <p:sldId id="395" r:id="rId12"/>
    <p:sldId id="397" r:id="rId13"/>
    <p:sldId id="398" r:id="rId14"/>
    <p:sldId id="400" r:id="rId15"/>
    <p:sldId id="406" r:id="rId16"/>
    <p:sldId id="407" r:id="rId17"/>
    <p:sldId id="409" r:id="rId18"/>
    <p:sldId id="410" r:id="rId19"/>
    <p:sldId id="501" r:id="rId20"/>
    <p:sldId id="408" r:id="rId21"/>
    <p:sldId id="412" r:id="rId22"/>
    <p:sldId id="413" r:id="rId23"/>
    <p:sldId id="414" r:id="rId24"/>
    <p:sldId id="415" r:id="rId25"/>
    <p:sldId id="411" r:id="rId26"/>
    <p:sldId id="496" r:id="rId27"/>
    <p:sldId id="497" r:id="rId28"/>
    <p:sldId id="498" r:id="rId29"/>
    <p:sldId id="499" r:id="rId30"/>
    <p:sldId id="500" r:id="rId31"/>
    <p:sldId id="417" r:id="rId32"/>
    <p:sldId id="418" r:id="rId33"/>
    <p:sldId id="419" r:id="rId34"/>
    <p:sldId id="420" r:id="rId35"/>
    <p:sldId id="421" r:id="rId36"/>
    <p:sldId id="416" r:id="rId37"/>
    <p:sldId id="422" r:id="rId38"/>
    <p:sldId id="423" r:id="rId39"/>
    <p:sldId id="424" r:id="rId40"/>
    <p:sldId id="425" r:id="rId41"/>
    <p:sldId id="426" r:id="rId42"/>
    <p:sldId id="450" r:id="rId43"/>
    <p:sldId id="451" r:id="rId44"/>
    <p:sldId id="452" r:id="rId45"/>
    <p:sldId id="453" r:id="rId46"/>
    <p:sldId id="454" r:id="rId47"/>
    <p:sldId id="502" r:id="rId48"/>
    <p:sldId id="455" r:id="rId49"/>
    <p:sldId id="505" r:id="rId50"/>
    <p:sldId id="456" r:id="rId51"/>
    <p:sldId id="457" r:id="rId52"/>
    <p:sldId id="458" r:id="rId53"/>
    <p:sldId id="494" r:id="rId54"/>
    <p:sldId id="459" r:id="rId55"/>
    <p:sldId id="460" r:id="rId56"/>
    <p:sldId id="461" r:id="rId57"/>
    <p:sldId id="462" r:id="rId58"/>
    <p:sldId id="463" r:id="rId59"/>
    <p:sldId id="464" r:id="rId60"/>
    <p:sldId id="465" r:id="rId61"/>
    <p:sldId id="466" r:id="rId62"/>
    <p:sldId id="467" r:id="rId63"/>
    <p:sldId id="468" r:id="rId64"/>
    <p:sldId id="469" r:id="rId65"/>
    <p:sldId id="470" r:id="rId66"/>
    <p:sldId id="503" r:id="rId67"/>
    <p:sldId id="471" r:id="rId68"/>
    <p:sldId id="472" r:id="rId69"/>
    <p:sldId id="473" r:id="rId70"/>
    <p:sldId id="474" r:id="rId71"/>
    <p:sldId id="475" r:id="rId72"/>
    <p:sldId id="476" r:id="rId73"/>
    <p:sldId id="477" r:id="rId74"/>
    <p:sldId id="478" r:id="rId75"/>
    <p:sldId id="479" r:id="rId76"/>
    <p:sldId id="480" r:id="rId77"/>
    <p:sldId id="481" r:id="rId78"/>
    <p:sldId id="482" r:id="rId79"/>
    <p:sldId id="483" r:id="rId80"/>
    <p:sldId id="484" r:id="rId81"/>
    <p:sldId id="485" r:id="rId82"/>
    <p:sldId id="486" r:id="rId83"/>
    <p:sldId id="487" r:id="rId84"/>
    <p:sldId id="488" r:id="rId85"/>
    <p:sldId id="489" r:id="rId86"/>
    <p:sldId id="490" r:id="rId87"/>
    <p:sldId id="491" r:id="rId88"/>
    <p:sldId id="492" r:id="rId89"/>
    <p:sldId id="435" r:id="rId90"/>
    <p:sldId id="437" r:id="rId91"/>
    <p:sldId id="438" r:id="rId92"/>
    <p:sldId id="493" r:id="rId93"/>
    <p:sldId id="427" r:id="rId94"/>
    <p:sldId id="428" r:id="rId95"/>
    <p:sldId id="429" r:id="rId96"/>
    <p:sldId id="430" r:id="rId97"/>
    <p:sldId id="431" r:id="rId98"/>
    <p:sldId id="432" r:id="rId99"/>
    <p:sldId id="433" r:id="rId100"/>
    <p:sldId id="434" r:id="rId101"/>
    <p:sldId id="446" r:id="rId102"/>
    <p:sldId id="445" r:id="rId103"/>
    <p:sldId id="436" r:id="rId104"/>
    <p:sldId id="440" r:id="rId105"/>
    <p:sldId id="441" r:id="rId106"/>
    <p:sldId id="442" r:id="rId107"/>
    <p:sldId id="443" r:id="rId108"/>
    <p:sldId id="444" r:id="rId109"/>
    <p:sldId id="447" r:id="rId110"/>
    <p:sldId id="448" r:id="rId111"/>
    <p:sldId id="449" r:id="rId112"/>
    <p:sldId id="495" r:id="rId11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542" autoAdjust="0"/>
  </p:normalViewPr>
  <p:slideViewPr>
    <p:cSldViewPr showGuides="1">
      <p:cViewPr>
        <p:scale>
          <a:sx n="90" d="100"/>
          <a:sy n="90" d="100"/>
        </p:scale>
        <p:origin x="822" y="-24"/>
      </p:cViewPr>
      <p:guideLst>
        <p:guide orient="horz" pos="2166"/>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8" d="100"/>
          <a:sy n="68" d="100"/>
        </p:scale>
        <p:origin x="-3306" y="-120"/>
      </p:cViewPr>
      <p:guideLst>
        <p:guide orient="horz" pos="2936"/>
        <p:guide pos="2208"/>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handoutMaster" Target="handoutMasters/handoutMaster1.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latin typeface="Arial" panose="020B0604020202020204" pitchFamily="34" charset="0"/>
                <a:cs typeface="Arial" panose="020B0604020202020204" pitchFamily="34" charset="0"/>
              </a:defRPr>
            </a:lvl1pPr>
          </a:lstStyle>
          <a:p>
            <a:pPr>
              <a:defRPr/>
            </a:pPr>
            <a:endParaRPr lang="en-US"/>
          </a:p>
        </p:txBody>
      </p:sp>
      <p:sp>
        <p:nvSpPr>
          <p:cNvPr id="35843" name="Rectangle 3"/>
          <p:cNvSpPr>
            <a:spLocks noGrp="1" noChangeArrowheads="1"/>
          </p:cNvSpPr>
          <p:nvPr>
            <p:ph type="dt" sz="quarter" idx="1"/>
          </p:nvPr>
        </p:nvSpPr>
        <p:spPr bwMode="auto">
          <a:xfrm>
            <a:off x="3970338" y="0"/>
            <a:ext cx="3038475" cy="46513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latin typeface="Arial" panose="020B0604020202020204" pitchFamily="34" charset="0"/>
                <a:cs typeface="Arial" panose="020B0604020202020204" pitchFamily="34" charset="0"/>
              </a:defRPr>
            </a:lvl1pPr>
          </a:lstStyle>
          <a:p>
            <a:pPr>
              <a:defRPr/>
            </a:pPr>
            <a:fld id="{2819D3B4-CD3A-48B4-897A-2876933CA102}" type="datetimeFigureOut">
              <a:rPr lang="en-US"/>
            </a:fld>
            <a:endParaRPr lang="en-US"/>
          </a:p>
        </p:txBody>
      </p:sp>
      <p:sp>
        <p:nvSpPr>
          <p:cNvPr id="35844" name="Rectangle 4"/>
          <p:cNvSpPr>
            <a:spLocks noGrp="1" noChangeArrowheads="1"/>
          </p:cNvSpPr>
          <p:nvPr>
            <p:ph type="ftr" sz="quarter" idx="2"/>
          </p:nvPr>
        </p:nvSpPr>
        <p:spPr bwMode="auto">
          <a:xfrm>
            <a:off x="0" y="8829675"/>
            <a:ext cx="3038475" cy="465138"/>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latin typeface="Arial" panose="020B0604020202020204" pitchFamily="34" charset="0"/>
                <a:cs typeface="Arial" panose="020B0604020202020204" pitchFamily="34" charset="0"/>
              </a:defRPr>
            </a:lvl1pPr>
          </a:lstStyle>
          <a:p>
            <a:pPr>
              <a:defRPr/>
            </a:pPr>
            <a:endParaRPr lang="en-US"/>
          </a:p>
        </p:txBody>
      </p:sp>
      <p:sp>
        <p:nvSpPr>
          <p:cNvPr id="35845" name="Rectangle 5"/>
          <p:cNvSpPr>
            <a:spLocks noGrp="1" noChangeArrowheads="1"/>
          </p:cNvSpPr>
          <p:nvPr>
            <p:ph type="sldNum" sz="quarter" idx="3"/>
          </p:nvPr>
        </p:nvSpPr>
        <p:spPr bwMode="auto">
          <a:xfrm>
            <a:off x="3970338" y="8829675"/>
            <a:ext cx="3038475" cy="465138"/>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latin typeface="Arial" panose="020B0604020202020204" pitchFamily="34" charset="0"/>
                <a:cs typeface="Arial" panose="020B0604020202020204" pitchFamily="34" charset="0"/>
              </a:defRPr>
            </a:lvl1pPr>
          </a:lstStyle>
          <a:p>
            <a:pPr>
              <a:defRPr/>
            </a:pPr>
            <a:fld id="{F3D31812-7DF6-413B-9A93-4E557B575DCC}"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ln>
        </p:spPr>
        <p:txBody>
          <a:bodyPr vert="horz" wrap="square" lIns="93177" tIns="46589" rIns="93177" bIns="46589" numCol="1" anchor="t" anchorCtr="0" compatLnSpc="1"/>
          <a:lstStyle>
            <a:lvl1pPr defTabSz="932180">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idx="1"/>
          </p:nvPr>
        </p:nvSpPr>
        <p:spPr bwMode="auto">
          <a:xfrm>
            <a:off x="3970338" y="0"/>
            <a:ext cx="3038475" cy="465138"/>
          </a:xfrm>
          <a:prstGeom prst="rect">
            <a:avLst/>
          </a:prstGeom>
          <a:noFill/>
          <a:ln w="9525">
            <a:noFill/>
            <a:miter lim="800000"/>
          </a:ln>
        </p:spPr>
        <p:txBody>
          <a:bodyPr vert="horz" wrap="square" lIns="93177" tIns="46589" rIns="93177" bIns="46589" numCol="1" anchor="t" anchorCtr="0" compatLnSpc="1"/>
          <a:lstStyle>
            <a:lvl1pPr algn="r" defTabSz="932180">
              <a:defRPr sz="1200">
                <a:latin typeface="Arial" panose="020B0604020202020204" pitchFamily="34" charset="0"/>
                <a:cs typeface="Arial" panose="020B0604020202020204" pitchFamily="34" charset="0"/>
              </a:defRPr>
            </a:lvl1pPr>
          </a:lstStyle>
          <a:p>
            <a:pPr>
              <a:defRPr/>
            </a:pPr>
            <a:fld id="{070C3A4C-89BF-4EA8-9040-D5E394B16F09}" type="datetimeFigureOut">
              <a:rPr lang="en-US"/>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701675" y="4416425"/>
            <a:ext cx="5607050" cy="4183063"/>
          </a:xfrm>
          <a:prstGeom prst="rect">
            <a:avLst/>
          </a:prstGeom>
          <a:noFill/>
          <a:ln w="9525">
            <a:noFill/>
            <a:miter lim="800000"/>
          </a:ln>
        </p:spPr>
        <p:txBody>
          <a:bodyPr vert="horz" wrap="square" lIns="93177" tIns="46589" rIns="93177" bIns="46589"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bwMode="auto">
          <a:xfrm>
            <a:off x="0" y="8829675"/>
            <a:ext cx="3038475" cy="465138"/>
          </a:xfrm>
          <a:prstGeom prst="rect">
            <a:avLst/>
          </a:prstGeom>
          <a:noFill/>
          <a:ln w="9525">
            <a:noFill/>
            <a:miter lim="800000"/>
          </a:ln>
        </p:spPr>
        <p:txBody>
          <a:bodyPr vert="horz" wrap="square" lIns="93177" tIns="46589" rIns="93177" bIns="46589" numCol="1" anchor="b" anchorCtr="0" compatLnSpc="1"/>
          <a:lstStyle>
            <a:lvl1pPr defTabSz="932180">
              <a:defRPr sz="1200">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bwMode="auto">
          <a:xfrm>
            <a:off x="3970338" y="8829675"/>
            <a:ext cx="3038475" cy="465138"/>
          </a:xfrm>
          <a:prstGeom prst="rect">
            <a:avLst/>
          </a:prstGeom>
          <a:noFill/>
          <a:ln w="9525">
            <a:noFill/>
            <a:miter lim="800000"/>
          </a:ln>
        </p:spPr>
        <p:txBody>
          <a:bodyPr vert="horz" wrap="square" lIns="93177" tIns="46589" rIns="93177" bIns="46589" numCol="1" anchor="b" anchorCtr="0" compatLnSpc="1"/>
          <a:lstStyle>
            <a:lvl1pPr algn="r" defTabSz="932180">
              <a:defRPr sz="1200">
                <a:latin typeface="Arial" panose="020B0604020202020204" pitchFamily="34" charset="0"/>
                <a:cs typeface="Arial" panose="020B0604020202020204" pitchFamily="34" charset="0"/>
              </a:defRPr>
            </a:lvl1pPr>
          </a:lstStyle>
          <a:p>
            <a:pPr>
              <a:defRPr/>
            </a:pPr>
            <a:fld id="{9757410D-3EB1-4E52-8BE4-67DB50DC953C}"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57410D-3EB1-4E52-8BE4-67DB50DC953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9757410D-3EB1-4E52-8BE4-67DB50DC953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F044001-1865-4D0A-9F13-65E2951FC339}"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F6CC10-09B3-44CA-8CE1-599D420F434C}"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7302925F-61EA-4B5F-A091-E5715603BD2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3B71E9-F37E-4060-8E0D-6E5BC9B74669}"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02FDF4C-5B10-4568-8879-99337E5A6E6F}"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DF639-1696-42CB-8BBA-0E24505349BC}"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BB83DA09-5B01-460E-942B-478F48C1549F}"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862799-8DD3-404E-A51C-919709843E75}"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442ADBFE-B652-4B28-9EDE-9235AD373714}" type="datetimeFigureOut">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CEEF9B-0BE8-48E6-A40B-D43E88BFA66D}"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2F3F693-3583-41AD-A4A1-FA6B37816C37}" type="datetimeFigureOut">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E4F5E50-387C-4029-84EA-3D13C4AF274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182FB2-406E-41DB-8815-98F18837853B}" type="datetimeFigureOut">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FDAB424-FFD9-4C89-9E91-36044656AC17}"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1D5AF86A-DB07-4562-B322-A417A2E80EE9}"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A0CADA-A6E7-48E9-A803-8A550865A9D8}"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582B0C73-2CAB-4CDD-A878-E8063249D546}" type="datetimeFigureOut">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57A76-932C-406B-87F7-23A934216EC1}"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93210853-004F-4009-B010-358BB0801F3E}"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7CA7B8-9EE6-482A-B598-465D0161790B}"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7933AEE1-1570-4CB3-8C54-AF5F27AB34F5}"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F556AC-BF57-4EF6-A8C8-69F724ED2CD1}"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744538"/>
            <a:ext cx="9144000" cy="50800"/>
          </a:xfrm>
          <a:prstGeom prst="rect">
            <a:avLst/>
          </a:prstGeom>
          <a:solidFill>
            <a:srgbClr val="333399"/>
          </a:solidFill>
          <a:ln w="9525">
            <a:noFill/>
            <a:miter lim="800000"/>
          </a:ln>
          <a:effectLst/>
        </p:spPr>
        <p:txBody>
          <a:bodyPr wrap="none" anchor="ctr"/>
          <a:lstStyle/>
          <a:p>
            <a:pPr>
              <a:defRPr/>
            </a:pPr>
            <a:endParaRPr lang="en-US">
              <a:cs typeface="+mn-cs"/>
            </a:endParaRPr>
          </a:p>
        </p:txBody>
      </p:sp>
      <p:pic>
        <p:nvPicPr>
          <p:cNvPr id="1027" name="Picture 4" descr="indextopbg_non"/>
          <p:cNvPicPr>
            <a:picLocks noChangeAspect="1" noChangeArrowheads="1"/>
          </p:cNvPicPr>
          <p:nvPr/>
        </p:nvPicPr>
        <p:blipFill>
          <a:blip r:embed="rId14">
            <a:lum bright="52000"/>
          </a:blip>
          <a:srcRect/>
          <a:stretch>
            <a:fillRect/>
          </a:stretch>
        </p:blipFill>
        <p:spPr bwMode="auto">
          <a:xfrm>
            <a:off x="0" y="0"/>
            <a:ext cx="9144000" cy="738188"/>
          </a:xfrm>
          <a:prstGeom prst="rect">
            <a:avLst/>
          </a:prstGeom>
          <a:noFill/>
          <a:ln w="9525">
            <a:noFill/>
            <a:miter lim="800000"/>
            <a:headEnd/>
            <a:tailEnd/>
          </a:ln>
        </p:spPr>
      </p:pic>
      <p:pic>
        <p:nvPicPr>
          <p:cNvPr id="1028" name="Picture 5" descr="indextopbg_non"/>
          <p:cNvPicPr>
            <a:picLocks noChangeAspect="1" noChangeArrowheads="1"/>
          </p:cNvPicPr>
          <p:nvPr/>
        </p:nvPicPr>
        <p:blipFill>
          <a:blip r:embed="rId15">
            <a:lum bright="52000"/>
          </a:blip>
          <a:srcRect/>
          <a:stretch>
            <a:fillRect/>
          </a:stretch>
        </p:blipFill>
        <p:spPr bwMode="auto">
          <a:xfrm>
            <a:off x="1588" y="798513"/>
            <a:ext cx="681037" cy="6059487"/>
          </a:xfrm>
          <a:prstGeom prst="rect">
            <a:avLst/>
          </a:prstGeom>
          <a:noFill/>
          <a:ln w="9525">
            <a:noFill/>
            <a:miter lim="800000"/>
            <a:headEnd/>
            <a:tailEnd/>
          </a:ln>
        </p:spPr>
      </p:pic>
      <p:sp>
        <p:nvSpPr>
          <p:cNvPr id="3078" name="Rectangle 6"/>
          <p:cNvSpPr>
            <a:spLocks noChangeArrowheads="1"/>
          </p:cNvSpPr>
          <p:nvPr userDrawn="1"/>
        </p:nvSpPr>
        <p:spPr bwMode="auto">
          <a:xfrm rot="16200000">
            <a:off x="-2693987" y="3479800"/>
            <a:ext cx="6072187" cy="684213"/>
          </a:xfrm>
          <a:prstGeom prst="rect">
            <a:avLst/>
          </a:prstGeom>
          <a:noFill/>
          <a:ln w="12700">
            <a:noFill/>
            <a:miter lim="800000"/>
          </a:ln>
          <a:effectLst/>
        </p:spPr>
        <p:txBody>
          <a:bodyPr wrap="none" anchor="ctr"/>
          <a:lstStyle/>
          <a:p>
            <a:pPr algn="ctr">
              <a:defRPr/>
            </a:pPr>
            <a:endParaRPr lang="en-US" b="1">
              <a:solidFill>
                <a:schemeClr val="folHlink"/>
              </a:solidFill>
            </a:endParaRPr>
          </a:p>
        </p:txBody>
      </p:sp>
      <p:sp>
        <p:nvSpPr>
          <p:cNvPr id="3079" name="Text Box 7"/>
          <p:cNvSpPr txBox="1">
            <a:spLocks noChangeArrowheads="1"/>
          </p:cNvSpPr>
          <p:nvPr/>
        </p:nvSpPr>
        <p:spPr bwMode="auto">
          <a:xfrm>
            <a:off x="3730625" y="6456363"/>
            <a:ext cx="1479550" cy="274637"/>
          </a:xfrm>
          <a:prstGeom prst="rect">
            <a:avLst/>
          </a:prstGeom>
          <a:noFill/>
          <a:ln w="9525">
            <a:noFill/>
            <a:miter lim="800000"/>
          </a:ln>
          <a:effectLst/>
        </p:spPr>
        <p:txBody>
          <a:bodyPr>
            <a:spAutoFit/>
          </a:bodyPr>
          <a:lstStyle/>
          <a:p>
            <a:pPr algn="ctr">
              <a:spcBef>
                <a:spcPct val="50000"/>
              </a:spcBef>
              <a:defRPr/>
            </a:pPr>
            <a:fld id="{F12A154B-BEBB-4A45-BEAD-62D2E082ABEF}" type="slidenum">
              <a:rPr lang="en-US" sz="1200">
                <a:solidFill>
                  <a:schemeClr val="tx2"/>
                </a:solidFill>
                <a:latin typeface=".VnArial" pitchFamily="34" charset="0"/>
                <a:cs typeface="+mn-cs"/>
              </a:rPr>
            </a:fld>
            <a:endParaRPr lang="en-US" sz="1200">
              <a:solidFill>
                <a:schemeClr val="tx2"/>
              </a:solidFill>
              <a:latin typeface=".VnArial"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6pPr>
      <a:lvl7pPr marL="9144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7pPr>
      <a:lvl8pPr marL="13716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8pPr>
      <a:lvl9pPr marL="18288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pPr>
              <a:defRPr/>
            </a:pPr>
            <a:fld id="{B1D49E5A-443E-43A9-883D-E697CDFC6532}" type="datetimeFigureOut">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pPr>
              <a:defRPr/>
            </a:pPr>
            <a:fld id="{9416CFBD-DD60-4B08-A7F9-1CD8007173BC}" type="slidenum">
              <a:rPr lang="en-US"/>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vlongmang@gmail.com"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emf"/></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emf"/></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image" Target="../media/image21.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8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85800" y="1219200"/>
            <a:ext cx="8458200" cy="685800"/>
          </a:xfrm>
          <a:prstGeom prst="rect">
            <a:avLst/>
          </a:prstGeom>
          <a:noFill/>
          <a:ln w="9525">
            <a:noFill/>
            <a:miter lim="800000"/>
          </a:ln>
        </p:spPr>
        <p:txBody>
          <a:bodyPr/>
          <a:lstStyle/>
          <a:p>
            <a:pPr algn="ctr"/>
            <a:r>
              <a:rPr lang="en-US" sz="2400" b="1">
                <a:solidFill>
                  <a:schemeClr val="accent2"/>
                </a:solidFill>
              </a:rPr>
              <a:t>MẠNG MÁY TÍNH</a:t>
            </a:r>
            <a:endParaRPr lang="en-US" sz="2400" b="1" dirty="0">
              <a:solidFill>
                <a:schemeClr val="accent2"/>
              </a:solidFill>
            </a:endParaRPr>
          </a:p>
        </p:txBody>
      </p:sp>
      <p:sp>
        <p:nvSpPr>
          <p:cNvPr id="4" name="Rectangle 3"/>
          <p:cNvSpPr txBox="1">
            <a:spLocks noChangeArrowheads="1"/>
          </p:cNvSpPr>
          <p:nvPr/>
        </p:nvSpPr>
        <p:spPr bwMode="auto">
          <a:xfrm>
            <a:off x="990600" y="2667000"/>
            <a:ext cx="7924800" cy="4191000"/>
          </a:xfrm>
          <a:prstGeom prst="rect">
            <a:avLst/>
          </a:prstGeom>
          <a:noFill/>
          <a:ln>
            <a:miter lim="800000"/>
          </a:ln>
        </p:spPr>
        <p:txBody>
          <a:bodyPr/>
          <a:lstStyle/>
          <a:p>
            <a:pPr>
              <a:lnSpc>
                <a:spcPct val="135000"/>
              </a:lnSpc>
              <a:spcBef>
                <a:spcPct val="35000"/>
              </a:spcBef>
              <a:buClr>
                <a:schemeClr val="accent2"/>
              </a:buClr>
              <a:defRPr/>
            </a:pPr>
            <a:r>
              <a:rPr lang="en-US" sz="2000" kern="0" dirty="0">
                <a:solidFill>
                  <a:schemeClr val="folHlink"/>
                </a:solidFill>
                <a:cs typeface="+mn-cs"/>
              </a:rPr>
              <a:t>			</a:t>
            </a: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a:t>
            </a:r>
            <a:r>
              <a:rPr lang="en-US" sz="2000" kern="0" dirty="0" err="1">
                <a:solidFill>
                  <a:schemeClr val="folHlink"/>
                </a:solidFill>
                <a:cs typeface="+mn-cs"/>
              </a:rPr>
              <a:t>Người</a:t>
            </a:r>
            <a:r>
              <a:rPr lang="en-US" sz="2000" kern="0" dirty="0">
                <a:solidFill>
                  <a:schemeClr val="folHlink"/>
                </a:solidFill>
                <a:cs typeface="+mn-cs"/>
              </a:rPr>
              <a:t> </a:t>
            </a:r>
            <a:r>
              <a:rPr lang="en-US" sz="2000" kern="0" dirty="0" err="1">
                <a:solidFill>
                  <a:schemeClr val="folHlink"/>
                </a:solidFill>
                <a:cs typeface="+mn-cs"/>
              </a:rPr>
              <a:t>thực</a:t>
            </a:r>
            <a:r>
              <a:rPr lang="en-US" sz="2000" kern="0" dirty="0">
                <a:solidFill>
                  <a:schemeClr val="folHlink"/>
                </a:solidFill>
                <a:cs typeface="+mn-cs"/>
              </a:rPr>
              <a:t> </a:t>
            </a:r>
            <a:r>
              <a:rPr lang="en-US" sz="2000" kern="0" dirty="0" err="1">
                <a:solidFill>
                  <a:schemeClr val="folHlink"/>
                </a:solidFill>
                <a:cs typeface="+mn-cs"/>
              </a:rPr>
              <a:t>hiện</a:t>
            </a:r>
            <a:r>
              <a:rPr lang="en-US" sz="2000" kern="0" dirty="0">
                <a:solidFill>
                  <a:schemeClr val="folHlink"/>
                </a:solidFill>
                <a:cs typeface="+mn-cs"/>
              </a:rPr>
              <a:t>: </a:t>
            </a:r>
            <a:r>
              <a:rPr lang="en-US" sz="2000" kern="0" dirty="0" err="1">
                <a:solidFill>
                  <a:schemeClr val="folHlink"/>
                </a:solidFill>
                <a:cs typeface="+mn-cs"/>
              </a:rPr>
              <a:t>Nguyễn</a:t>
            </a:r>
            <a:r>
              <a:rPr lang="en-US" sz="2000" kern="0" dirty="0">
                <a:solidFill>
                  <a:schemeClr val="folHlink"/>
                </a:solidFill>
                <a:cs typeface="+mn-cs"/>
              </a:rPr>
              <a:t> </a:t>
            </a:r>
            <a:r>
              <a:rPr lang="en-US" sz="2000" kern="0" dirty="0" err="1">
                <a:solidFill>
                  <a:schemeClr val="folHlink"/>
                </a:solidFill>
                <a:cs typeface="+mn-cs"/>
              </a:rPr>
              <a:t>Đình</a:t>
            </a:r>
            <a:r>
              <a:rPr lang="en-US" sz="2000" kern="0" dirty="0">
                <a:solidFill>
                  <a:schemeClr val="folHlink"/>
                </a:solidFill>
                <a:cs typeface="+mn-cs"/>
              </a:rPr>
              <a:t> Long</a:t>
            </a: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Email: </a:t>
            </a:r>
            <a:r>
              <a:rPr lang="en-US" sz="2000" kern="0" dirty="0">
                <a:solidFill>
                  <a:schemeClr val="folHlink"/>
                </a:solidFill>
                <a:cs typeface="+mn-cs"/>
                <a:hlinkClick r:id="rId1"/>
              </a:rPr>
              <a:t>vlongmang@gmail.com</a:t>
            </a:r>
            <a:endParaRPr lang="en-US" sz="2000" kern="0" dirty="0">
              <a:solidFill>
                <a:schemeClr val="folHlink"/>
              </a:solidFill>
              <a:cs typeface="+mn-cs"/>
            </a:endParaRPr>
          </a:p>
          <a:p>
            <a:pPr>
              <a:lnSpc>
                <a:spcPct val="135000"/>
              </a:lnSpc>
              <a:spcBef>
                <a:spcPct val="35000"/>
              </a:spcBef>
              <a:buClr>
                <a:schemeClr val="accent2"/>
              </a:buClr>
              <a:defRPr/>
            </a:pPr>
            <a:r>
              <a:rPr lang="en-US" sz="2000" kern="0" dirty="0">
                <a:solidFill>
                  <a:schemeClr val="folHlink"/>
                </a:solidFill>
                <a:cs typeface="+mn-cs"/>
              </a:rPr>
              <a:t>		SĐT, </a:t>
            </a:r>
            <a:r>
              <a:rPr lang="en-US" sz="2000" kern="0" dirty="0" err="1">
                <a:solidFill>
                  <a:schemeClr val="folHlink"/>
                </a:solidFill>
                <a:cs typeface="+mn-cs"/>
              </a:rPr>
              <a:t>Zalo</a:t>
            </a:r>
            <a:r>
              <a:rPr lang="en-US" sz="2000" kern="0" dirty="0">
                <a:solidFill>
                  <a:schemeClr val="folHlink"/>
                </a:solidFill>
                <a:cs typeface="+mn-cs"/>
              </a:rPr>
              <a:t> (No Face): 0906075242</a:t>
            </a:r>
            <a:endParaRPr lang="en-US" sz="2000" kern="0" dirty="0">
              <a:solidFill>
                <a:schemeClr val="folHlink"/>
              </a:solidFill>
              <a:cs typeface="+mn-cs"/>
            </a:endParaRPr>
          </a:p>
          <a:p>
            <a:pPr>
              <a:lnSpc>
                <a:spcPct val="135000"/>
              </a:lnSpc>
              <a:spcBef>
                <a:spcPct val="35000"/>
              </a:spcBef>
              <a:buClr>
                <a:schemeClr val="accent2"/>
              </a:buClr>
              <a:defRPr/>
            </a:pPr>
            <a:r>
              <a:rPr lang="en-US" sz="2000" kern="0" dirty="0" err="1">
                <a:solidFill>
                  <a:schemeClr val="folHlink"/>
                </a:solidFill>
                <a:cs typeface="+mn-cs"/>
              </a:rPr>
              <a:t>Nội</a:t>
            </a:r>
            <a:r>
              <a:rPr lang="en-US" sz="2000" kern="0" dirty="0">
                <a:solidFill>
                  <a:schemeClr val="folHlink"/>
                </a:solidFill>
                <a:cs typeface="+mn-cs"/>
              </a:rPr>
              <a:t> dung tin </a:t>
            </a:r>
            <a:r>
              <a:rPr lang="en-US" sz="2000" kern="0" dirty="0" err="1">
                <a:solidFill>
                  <a:schemeClr val="folHlink"/>
                </a:solidFill>
                <a:cs typeface="+mn-cs"/>
              </a:rPr>
              <a:t>nhắn</a:t>
            </a:r>
            <a:r>
              <a:rPr lang="en-US" sz="2000" kern="0" dirty="0">
                <a:solidFill>
                  <a:schemeClr val="folHlink"/>
                </a:solidFill>
                <a:cs typeface="+mn-cs"/>
              </a:rPr>
              <a:t> “</a:t>
            </a:r>
            <a:r>
              <a:rPr lang="en-US" sz="2000" kern="0" dirty="0" err="1">
                <a:solidFill>
                  <a:schemeClr val="folHlink"/>
                </a:solidFill>
                <a:cs typeface="+mn-cs"/>
              </a:rPr>
              <a:t>Em</a:t>
            </a:r>
            <a:r>
              <a:rPr lang="en-US" sz="2000" kern="0" dirty="0">
                <a:solidFill>
                  <a:schemeClr val="folHlink"/>
                </a:solidFill>
                <a:cs typeface="+mn-cs"/>
              </a:rPr>
              <a:t> </a:t>
            </a:r>
            <a:r>
              <a:rPr lang="en-US" sz="2000" kern="0" dirty="0" err="1">
                <a:solidFill>
                  <a:schemeClr val="folHlink"/>
                </a:solidFill>
                <a:cs typeface="+mn-cs"/>
              </a:rPr>
              <a:t>học</a:t>
            </a:r>
            <a:r>
              <a:rPr lang="en-US" sz="2000" kern="0" dirty="0">
                <a:solidFill>
                  <a:schemeClr val="folHlink"/>
                </a:solidFill>
                <a:cs typeface="+mn-cs"/>
              </a:rPr>
              <a:t> </a:t>
            </a:r>
            <a:r>
              <a:rPr lang="en-US" sz="2000" kern="0" dirty="0" err="1">
                <a:solidFill>
                  <a:schemeClr val="folHlink"/>
                </a:solidFill>
                <a:cs typeface="+mn-cs"/>
              </a:rPr>
              <a:t>nhóm</a:t>
            </a:r>
            <a:r>
              <a:rPr lang="en-US" sz="2000" kern="0" dirty="0">
                <a:solidFill>
                  <a:schemeClr val="folHlink"/>
                </a:solidFill>
                <a:cs typeface="+mn-cs"/>
              </a:rPr>
              <a:t> 5 </a:t>
            </a:r>
            <a:r>
              <a:rPr lang="en-US" sz="2000" kern="0" dirty="0" err="1">
                <a:solidFill>
                  <a:schemeClr val="folHlink"/>
                </a:solidFill>
                <a:cs typeface="+mn-cs"/>
              </a:rPr>
              <a:t>mạng</a:t>
            </a:r>
            <a:r>
              <a:rPr lang="en-US" sz="2000" kern="0" dirty="0">
                <a:solidFill>
                  <a:schemeClr val="folHlink"/>
                </a:solidFill>
                <a:cs typeface="+mn-cs"/>
              </a:rPr>
              <a:t> </a:t>
            </a:r>
            <a:r>
              <a:rPr lang="en-US" sz="2000" kern="0" dirty="0" err="1">
                <a:solidFill>
                  <a:schemeClr val="folHlink"/>
                </a:solidFill>
                <a:cs typeface="+mn-cs"/>
              </a:rPr>
              <a:t>máy</a:t>
            </a:r>
            <a:r>
              <a:rPr lang="en-US" sz="2000" kern="0" dirty="0">
                <a:solidFill>
                  <a:schemeClr val="folHlink"/>
                </a:solidFill>
                <a:cs typeface="+mn-cs"/>
              </a:rPr>
              <a:t> </a:t>
            </a:r>
            <a:r>
              <a:rPr lang="en-US" sz="2000" kern="0" dirty="0" err="1">
                <a:solidFill>
                  <a:schemeClr val="folHlink"/>
                </a:solidFill>
                <a:cs typeface="+mn-cs"/>
              </a:rPr>
              <a:t>tính</a:t>
            </a:r>
            <a:r>
              <a:rPr lang="en-US" sz="2000" kern="0" dirty="0">
                <a:solidFill>
                  <a:schemeClr val="folHlink"/>
                </a:solidFill>
                <a:cs typeface="+mn-cs"/>
              </a:rPr>
              <a:t>”</a:t>
            </a:r>
            <a:endParaRPr lang="en-US" sz="2000" kern="0" dirty="0">
              <a:solidFill>
                <a:schemeClr val="folHlink"/>
              </a:solidFill>
              <a:cs typeface="+mn-cs"/>
            </a:endParaRPr>
          </a:p>
          <a:p>
            <a:pPr>
              <a:lnSpc>
                <a:spcPct val="135000"/>
              </a:lnSpc>
              <a:spcBef>
                <a:spcPct val="35000"/>
              </a:spcBef>
              <a:buClr>
                <a:schemeClr val="accent2"/>
              </a:buClr>
              <a:defRPr/>
            </a:pPr>
            <a:r>
              <a:rPr lang="en-US" sz="2000" kern="0" dirty="0" err="1">
                <a:solidFill>
                  <a:schemeClr val="folHlink"/>
                </a:solidFill>
                <a:cs typeface="+mn-cs"/>
              </a:rPr>
              <a:t>Không</a:t>
            </a:r>
            <a:r>
              <a:rPr lang="en-US" sz="2000" kern="0" dirty="0">
                <a:solidFill>
                  <a:schemeClr val="folHlink"/>
                </a:solidFill>
                <a:cs typeface="+mn-cs"/>
              </a:rPr>
              <a:t> </a:t>
            </a:r>
            <a:r>
              <a:rPr lang="en-US" sz="2000" kern="0" dirty="0" err="1">
                <a:solidFill>
                  <a:schemeClr val="folHlink"/>
                </a:solidFill>
                <a:cs typeface="+mn-cs"/>
              </a:rPr>
              <a:t>yêu</a:t>
            </a:r>
            <a:r>
              <a:rPr lang="en-US" sz="2000" kern="0" dirty="0">
                <a:solidFill>
                  <a:schemeClr val="folHlink"/>
                </a:solidFill>
                <a:cs typeface="+mn-cs"/>
              </a:rPr>
              <a:t> </a:t>
            </a:r>
            <a:r>
              <a:rPr lang="en-US" sz="2000" kern="0" dirty="0" err="1">
                <a:solidFill>
                  <a:schemeClr val="folHlink"/>
                </a:solidFill>
                <a:cs typeface="+mn-cs"/>
              </a:rPr>
              <a:t>cầu</a:t>
            </a:r>
            <a:r>
              <a:rPr lang="en-US" sz="2000" kern="0" dirty="0">
                <a:solidFill>
                  <a:schemeClr val="folHlink"/>
                </a:solidFill>
                <a:cs typeface="+mn-cs"/>
              </a:rPr>
              <a:t> </a:t>
            </a:r>
            <a:r>
              <a:rPr lang="en-US" sz="2000" kern="0" dirty="0" err="1">
                <a:solidFill>
                  <a:schemeClr val="folHlink"/>
                </a:solidFill>
                <a:cs typeface="+mn-cs"/>
              </a:rPr>
              <a:t>kết</a:t>
            </a:r>
            <a:r>
              <a:rPr lang="en-US" sz="2000" kern="0" dirty="0">
                <a:solidFill>
                  <a:schemeClr val="folHlink"/>
                </a:solidFill>
                <a:cs typeface="+mn-cs"/>
              </a:rPr>
              <a:t> </a:t>
            </a:r>
            <a:r>
              <a:rPr lang="en-US" sz="2000" kern="0" dirty="0" err="1">
                <a:solidFill>
                  <a:schemeClr val="folHlink"/>
                </a:solidFill>
                <a:cs typeface="+mn-cs"/>
              </a:rPr>
              <a:t>bạn</a:t>
            </a: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a:p>
            <a:pPr>
              <a:lnSpc>
                <a:spcPct val="135000"/>
              </a:lnSpc>
              <a:spcBef>
                <a:spcPct val="35000"/>
              </a:spcBef>
              <a:buClr>
                <a:schemeClr val="accent2"/>
              </a:buClr>
              <a:defRPr/>
            </a:pPr>
            <a:endParaRPr lang="en-US" sz="2000" kern="0" dirty="0">
              <a:solidFill>
                <a:schemeClr val="folHlink"/>
              </a:solidFill>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ln>
        </p:spPr>
        <p:txBody>
          <a:bodyPr/>
          <a:lstStyle/>
          <a:p>
            <a:pPr marL="469900" indent="-469900">
              <a:lnSpc>
                <a:spcPct val="135000"/>
              </a:lnSpc>
              <a:spcBef>
                <a:spcPct val="35000"/>
              </a:spcBef>
              <a:buClr>
                <a:schemeClr val="accent2"/>
              </a:buClr>
              <a:buFont typeface="+mj-lt"/>
              <a:buAutoNum type="arabicPeriod" startAt="4"/>
              <a:defRPr/>
            </a:pPr>
            <a:r>
              <a:rPr lang="en-US" sz="1600" kern="0">
                <a:solidFill>
                  <a:schemeClr val="folHlink"/>
                </a:solidFill>
                <a:cs typeface="+mn-cs"/>
              </a:rPr>
              <a:t>So sánh TCP/IP và OSI</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“Mọi sự so sánh đều là khập khiễng”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Network (OSI) Mạng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rgbClr val="FF0000"/>
                </a:solidFill>
              </a:rPr>
              <a:t>Network(s)</a:t>
            </a:r>
            <a:r>
              <a:rPr lang="en-US" sz="1600" kern="0">
                <a:solidFill>
                  <a:schemeClr val="folHlink"/>
                </a:solidFill>
              </a:rPr>
              <a:t> ~ Internetrwork (Liên mạng)</a:t>
            </a:r>
            <a:endParaRPr lang="en-US" sz="1600" kern="0">
              <a:solidFill>
                <a:schemeClr val="folHlink"/>
              </a:solidFill>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Internetrwork, Internet (TCP/IP) (Liên mạng)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Mạng Internet (www, mail, fpf...) </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3352800"/>
            <a:ext cx="6353175" cy="323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nghĩa</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việc</a:t>
            </a:r>
            <a:r>
              <a:rPr lang="en-US" sz="1600" kern="0" dirty="0">
                <a:solidFill>
                  <a:schemeClr val="folHlink"/>
                </a:solidFill>
                <a:cs typeface="+mn-cs"/>
                <a:sym typeface="Wingdings" panose="05000000000000000000" pitchFamily="2" charset="2"/>
              </a:rPr>
              <a:t> chia 01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thành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nhiều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nhỏ</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một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bít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Host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 </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Subnet Bit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Host Bit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
        <p:nvSpPr>
          <p:cNvPr id="4" name="Left Brace 3"/>
          <p:cNvSpPr/>
          <p:nvPr/>
        </p:nvSpPr>
        <p:spPr>
          <a:xfrm rot="5400000">
            <a:off x="5445442" y="1254442"/>
            <a:ext cx="76200" cy="2444115"/>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p:cNvSpPr/>
          <p:nvPr/>
        </p:nvSpPr>
        <p:spPr>
          <a:xfrm rot="16200000">
            <a:off x="4114800" y="1676401"/>
            <a:ext cx="76201" cy="2209799"/>
          </a:xfrm>
          <a:prstGeom prst="leftBrace">
            <a:avLst>
              <a:gd name="adj1" fmla="val 8333"/>
              <a:gd name="adj2" fmla="val 52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 Cho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Hãy</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thực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hiện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mượn</a:t>
            </a:r>
            <a:r>
              <a:rPr lang="en-US" sz="1600" kern="0" dirty="0">
                <a:solidFill>
                  <a:schemeClr val="folHlink"/>
                </a:solidFill>
                <a:cs typeface="+mn-cs"/>
                <a:sym typeface="Wingdings" panose="05000000000000000000" pitchFamily="2" charset="2"/>
              </a:rPr>
              <a:t> 2 Bit </a:t>
            </a:r>
            <a:r>
              <a:rPr lang="en-US" sz="1600" kern="0" dirty="0" err="1">
                <a:solidFill>
                  <a:schemeClr val="folHlink"/>
                </a:solidFill>
                <a:cs typeface="+mn-cs"/>
                <a:sym typeface="Wingdings" panose="05000000000000000000" pitchFamily="2" charset="2"/>
              </a:rPr>
              <a:t>làm</a:t>
            </a:r>
            <a:r>
              <a:rPr lang="en-US" sz="1600" kern="0" dirty="0">
                <a:solidFill>
                  <a:schemeClr val="folHlink"/>
                </a:solidFill>
                <a:cs typeface="+mn-cs"/>
                <a:sym typeface="Wingdings" panose="05000000000000000000" pitchFamily="2" charset="2"/>
              </a:rPr>
              <a:t> Subnet Bit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a:t>
            </a:r>
            <a:r>
              <a:rPr lang="en-US" sz="1600" kern="0" dirty="0">
                <a:solidFill>
                  <a:schemeClr val="folHlink"/>
                </a:solidFill>
                <a:cs typeface="+mn-cs"/>
                <a:sym typeface="Wingdings" panose="05000000000000000000" pitchFamily="2" charset="2"/>
              </a:rPr>
              <a:t>000000 (/26)</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rgbClr val="002060"/>
                </a:solidFill>
                <a:cs typeface="+mn-cs"/>
              </a:rPr>
              <a:t>~	: 255.255.255.192</a:t>
            </a:r>
            <a:endParaRPr lang="en-US" sz="1600" kern="0" dirty="0">
              <a:solidFill>
                <a:srgbClr val="002060"/>
              </a:solidFill>
              <a:cs typeface="+mn-cs"/>
            </a:endParaRPr>
          </a:p>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2: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a:t>
            </a:r>
            <a:r>
              <a:rPr lang="en-US" sz="1600" kern="0" dirty="0">
                <a:solidFill>
                  <a:srgbClr val="002060"/>
                </a:solidFill>
                <a:cs typeface="+mn-cs"/>
              </a:rPr>
              <a:t> 000000 ~ 192.168.1.0</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01</a:t>
            </a:r>
            <a:r>
              <a:rPr lang="en-US" sz="1600" kern="0" dirty="0">
                <a:solidFill>
                  <a:srgbClr val="002060"/>
                </a:solidFill>
                <a:cs typeface="+mn-cs"/>
              </a:rPr>
              <a:t> 000000 ~ 192.168.1.64</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10</a:t>
            </a:r>
            <a:r>
              <a:rPr lang="en-US" sz="1600" kern="0" dirty="0">
                <a:solidFill>
                  <a:srgbClr val="002060"/>
                </a:solidFill>
                <a:cs typeface="+mn-cs"/>
              </a:rPr>
              <a:t> 000000 ~ 192.168.1.128</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11</a:t>
            </a:r>
            <a:r>
              <a:rPr lang="en-US" sz="1600" kern="0" dirty="0">
                <a:solidFill>
                  <a:srgbClr val="002060"/>
                </a:solidFill>
                <a:cs typeface="+mn-cs"/>
              </a:rPr>
              <a:t> 000000 ~ 192.168.1.192</a:t>
            </a:r>
            <a:endParaRPr lang="en-US" sz="1600" kern="0" dirty="0">
              <a:solidFill>
                <a:srgbClr val="C00000"/>
              </a:solidFill>
              <a:cs typeface="+mn-cs"/>
              <a:sym typeface="Wingdings" panose="05000000000000000000" pitchFamily="2" charset="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Nhận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xét</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thu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được</a:t>
            </a:r>
            <a:r>
              <a:rPr lang="en-US" sz="1600" kern="0" dirty="0">
                <a:solidFill>
                  <a:schemeClr val="folHlink"/>
                </a:solidFill>
                <a:cs typeface="+mn-cs"/>
                <a:sym typeface="Wingdings" panose="05000000000000000000" pitchFamily="2" charset="2"/>
              </a:rPr>
              <a:t> = 2 </a:t>
            </a:r>
            <a:r>
              <a:rPr lang="en-US" sz="1600" kern="0" baseline="30000" dirty="0">
                <a:solidFill>
                  <a:schemeClr val="folHlink"/>
                </a:solidFill>
                <a:cs typeface="+mn-cs"/>
                <a:sym typeface="Wingdings" panose="05000000000000000000" pitchFamily="2" charset="2"/>
              </a:rPr>
              <a:t>Sb</a:t>
            </a:r>
            <a:endParaRPr lang="en-US" sz="1600" kern="0" baseline="3000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(Subnet)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quá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trình</a:t>
            </a:r>
            <a:r>
              <a:rPr lang="en-US" sz="1600" kern="0" dirty="0">
                <a:solidFill>
                  <a:schemeClr val="folHlink"/>
                </a:solidFill>
                <a:cs typeface="+mn-cs"/>
                <a:sym typeface="Wingdings" panose="05000000000000000000" pitchFamily="2" charset="2"/>
              </a:rPr>
              <a:t> Subnetting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độ</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bằng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nhau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con </a:t>
            </a:r>
            <a:r>
              <a:rPr lang="en-US" sz="1600" kern="0" dirty="0" err="1">
                <a:solidFill>
                  <a:schemeClr val="folHlink"/>
                </a:solidFill>
                <a:cs typeface="+mn-cs"/>
                <a:sym typeface="Wingdings" panose="05000000000000000000" pitchFamily="2" charset="2"/>
              </a:rPr>
              <a:t>nằm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phủ</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kín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#0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Subnet ID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Net ID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chemeClr val="folHlink"/>
                </a:solidFill>
                <a:cs typeface="+mn-cs"/>
                <a:sym typeface="Wingdings" panose="05000000000000000000" pitchFamily="2" charset="2"/>
              </a:rPr>
              <a:t>Subnet </a:t>
            </a:r>
            <a:r>
              <a:rPr lang="en-US" sz="1600" kern="0" dirty="0" err="1">
                <a:solidFill>
                  <a:schemeClr val="folHlink"/>
                </a:solidFill>
                <a:cs typeface="+mn-cs"/>
                <a:sym typeface="Wingdings" panose="05000000000000000000" pitchFamily="2" charset="2"/>
              </a:rPr>
              <a:t>cuối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đặc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điểm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trùng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Broadcast </a:t>
            </a:r>
            <a:r>
              <a:rPr lang="en-US" sz="1600" kern="0" dirty="0" err="1">
                <a:solidFill>
                  <a:schemeClr val="folHlink"/>
                </a:solidFill>
                <a:cs typeface="+mn-cs"/>
                <a:sym typeface="Wingdings" panose="05000000000000000000" pitchFamily="2" charset="2"/>
              </a:rPr>
              <a:t>của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ban </a:t>
            </a:r>
            <a:r>
              <a:rPr lang="en-US" sz="1600" kern="0" dirty="0" err="1">
                <a:solidFill>
                  <a:schemeClr val="folHlink"/>
                </a:solidFill>
                <a:cs typeface="+mn-cs"/>
                <a:sym typeface="Wingdings" panose="05000000000000000000" pitchFamily="2" charset="2"/>
              </a:rPr>
              <a:t>đầu</a:t>
            </a:r>
            <a:r>
              <a:rPr lang="en-US" sz="1600" kern="0" dirty="0">
                <a:solidFill>
                  <a:schemeClr val="folHlink"/>
                </a:solidFill>
                <a:cs typeface="+mn-cs"/>
                <a:sym typeface="Wingdings" panose="05000000000000000000" pitchFamily="2" charset="2"/>
              </a:rPr>
              <a:t> (ko </a:t>
            </a:r>
            <a:r>
              <a:rPr lang="en-US" sz="1600" kern="0" dirty="0" err="1">
                <a:solidFill>
                  <a:schemeClr val="folHlink"/>
                </a:solidFill>
                <a:cs typeface="+mn-cs"/>
                <a:sym typeface="Wingdings" panose="05000000000000000000" pitchFamily="2" charset="2"/>
              </a:rPr>
              <a:t>khả</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p:txBody>
      </p:sp>
      <p:sp>
        <p:nvSpPr>
          <p:cNvPr id="3"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6096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2: 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192.168.1.0/24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sp>
        <p:nvSpPr>
          <p:cNvPr id="3"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dirty="0">
                <a:solidFill>
                  <a:schemeClr val="accent2"/>
                </a:solidFill>
              </a:rPr>
              <a:t>Subnetting </a:t>
            </a:r>
            <a:br>
              <a:rPr lang="en-US" sz="2000" b="1" dirty="0">
                <a:solidFill>
                  <a:schemeClr val="accent2"/>
                </a:solidFill>
              </a:rPr>
            </a:br>
            <a:endParaRPr lang="en-US" sz="2000" b="1" dirty="0">
              <a:solidFill>
                <a:schemeClr val="accent2"/>
              </a:solidFill>
            </a:endParaRPr>
          </a:p>
        </p:txBody>
      </p:sp>
      <p:pic>
        <p:nvPicPr>
          <p:cNvPr id="4" name="Picture 3"/>
          <p:cNvPicPr>
            <a:picLocks noChangeAspect="1"/>
          </p:cNvPicPr>
          <p:nvPr/>
        </p:nvPicPr>
        <p:blipFill>
          <a:blip r:embed="rId1"/>
          <a:stretch>
            <a:fillRect/>
          </a:stretch>
        </p:blipFill>
        <p:spPr>
          <a:xfrm>
            <a:off x="1905000" y="1905000"/>
            <a:ext cx="5047619" cy="256190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Giải</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Subnet Bit (Sb).   Sb min ≤ Sb ≤  Sb max</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Sb min</a:t>
            </a:r>
            <a:r>
              <a:rPr lang="en-US" sz="1600" kern="0" dirty="0">
                <a:solidFill>
                  <a:schemeClr val="folHlink"/>
                </a:solidFill>
                <a:cs typeface="+mn-cs"/>
                <a:sym typeface="Wingdings" panose="05000000000000000000" pitchFamily="2" charset="2"/>
              </a:rPr>
              <a:t> ≥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dirty="0">
                <a:solidFill>
                  <a:schemeClr val="folHlink"/>
                </a:solidFill>
                <a:cs typeface="+mn-cs"/>
                <a:sym typeface="Wingdings" panose="05000000000000000000" pitchFamily="2" charset="2"/>
              </a:rPr>
              <a:t>1)</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baseline="30000" dirty="0">
                <a:solidFill>
                  <a:schemeClr val="folHlink"/>
                </a:solidFill>
                <a:cs typeface="+mn-cs"/>
                <a:sym typeface="Wingdings" panose="05000000000000000000" pitchFamily="2" charset="2"/>
              </a:rPr>
              <a:t>32-SM </a:t>
            </a:r>
            <a:r>
              <a:rPr lang="en-US" sz="1600" kern="0" baseline="30000" dirty="0" err="1">
                <a:solidFill>
                  <a:schemeClr val="folHlink"/>
                </a:solidFill>
                <a:cs typeface="+mn-cs"/>
                <a:sym typeface="Wingdings" panose="05000000000000000000" pitchFamily="2" charset="2"/>
              </a:rPr>
              <a:t>cũ</a:t>
            </a:r>
            <a:r>
              <a:rPr lang="en-US" sz="1600" kern="0" baseline="30000" dirty="0">
                <a:solidFill>
                  <a:schemeClr val="folHlink"/>
                </a:solidFill>
                <a:cs typeface="+mn-cs"/>
                <a:sym typeface="Wingdings" panose="05000000000000000000" pitchFamily="2" charset="2"/>
              </a:rPr>
              <a:t>– Sb max</a:t>
            </a:r>
            <a:r>
              <a:rPr lang="en-US" sz="1600" kern="0" dirty="0">
                <a:solidFill>
                  <a:schemeClr val="folHlink"/>
                </a:solidFill>
                <a:cs typeface="+mn-cs"/>
                <a:sym typeface="Wingdings" panose="05000000000000000000" pitchFamily="2" charset="2"/>
              </a:rPr>
              <a:t> ≥ Host max +2       (2)</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Sb min = 3</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Sb max = 5</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Chọn</a:t>
            </a:r>
            <a:r>
              <a:rPr lang="en-US" sz="1600" kern="0" dirty="0">
                <a:solidFill>
                  <a:schemeClr val="folHlink"/>
                </a:solidFill>
                <a:cs typeface="+mn-cs"/>
                <a:sym typeface="Wingdings" panose="05000000000000000000" pitchFamily="2" charset="2"/>
              </a:rPr>
              <a:t> Sb = 3</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Bước</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Xác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Sunet</a:t>
            </a:r>
            <a:r>
              <a:rPr lang="en-US" sz="1600" kern="0" dirty="0">
                <a:solidFill>
                  <a:schemeClr val="folHlink"/>
                </a:solidFill>
                <a:cs typeface="+mn-cs"/>
                <a:sym typeface="Wingdings" panose="05000000000000000000" pitchFamily="2" charset="2"/>
              </a:rPr>
              <a:t> Mask (SM) </a:t>
            </a:r>
            <a:r>
              <a:rPr lang="en-US" sz="1600" kern="0" dirty="0" err="1">
                <a:solidFill>
                  <a:schemeClr val="folHlink"/>
                </a:solidFill>
                <a:cs typeface="+mn-cs"/>
                <a:sym typeface="Wingdings" panose="05000000000000000000" pitchFamily="2" charset="2"/>
              </a:rPr>
              <a:t>mới</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cũ</a:t>
            </a:r>
            <a:r>
              <a:rPr lang="en-US" sz="1600" kern="0" dirty="0">
                <a:solidFill>
                  <a:schemeClr val="folHlink"/>
                </a:solidFill>
                <a:cs typeface="+mn-cs"/>
                <a:sym typeface="Wingdings" panose="05000000000000000000" pitchFamily="2" charset="2"/>
              </a:rPr>
              <a:t>	: 11111111.11111111.11111111.00000000   (24 bit 1)	</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err="1">
                <a:solidFill>
                  <a:schemeClr val="folHlink"/>
                </a:solidFill>
                <a:cs typeface="+mn-cs"/>
                <a:sym typeface="Wingdings" panose="05000000000000000000" pitchFamily="2" charset="2"/>
              </a:rPr>
              <a:t>mới</a:t>
            </a:r>
            <a:r>
              <a:rPr lang="en-US" sz="1600" kern="0" dirty="0">
                <a:solidFill>
                  <a:schemeClr val="folHlink"/>
                </a:solidFill>
                <a:cs typeface="+mn-cs"/>
                <a:sym typeface="Wingdings" panose="05000000000000000000" pitchFamily="2" charset="2"/>
              </a:rPr>
              <a:t>	: 11111111.11111111.11111111.</a:t>
            </a:r>
            <a:r>
              <a:rPr lang="en-US" sz="1600" kern="0" dirty="0">
                <a:solidFill>
                  <a:srgbClr val="FF0000"/>
                </a:solidFill>
                <a:cs typeface="+mn-cs"/>
                <a:sym typeface="Wingdings" panose="05000000000000000000" pitchFamily="2" charset="2"/>
              </a:rPr>
              <a:t>111</a:t>
            </a:r>
            <a:r>
              <a:rPr lang="en-US" sz="1600" kern="0" dirty="0">
                <a:solidFill>
                  <a:schemeClr val="folHlink"/>
                </a:solidFill>
                <a:cs typeface="+mn-cs"/>
                <a:sym typeface="Wingdings" panose="05000000000000000000" pitchFamily="2" charset="2"/>
              </a:rPr>
              <a:t>00000 </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rgbClr val="002060"/>
                </a:solidFill>
                <a:cs typeface="+mn-cs"/>
              </a:rPr>
              <a:t>~	: 255.255.255.224</a:t>
            </a:r>
            <a:endParaRPr lang="en-US" sz="1600" kern="0" dirty="0">
              <a:solidFill>
                <a:srgbClr val="002060"/>
              </a:solidFill>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3: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Subnet ID</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0: 11000000.10101000.00000001.</a:t>
            </a:r>
            <a:r>
              <a:rPr lang="en-US" sz="1600" kern="0" dirty="0">
                <a:solidFill>
                  <a:srgbClr val="FF0000"/>
                </a:solidFill>
                <a:cs typeface="+mn-cs"/>
              </a:rPr>
              <a:t>000 </a:t>
            </a:r>
            <a:r>
              <a:rPr lang="en-US" sz="1600" kern="0" dirty="0">
                <a:solidFill>
                  <a:srgbClr val="002060"/>
                </a:solidFill>
                <a:cs typeface="+mn-cs"/>
              </a:rPr>
              <a:t>00000~ 192.168.1.0</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1: 11000000.10101000.00000001.</a:t>
            </a:r>
            <a:r>
              <a:rPr lang="en-US" sz="1600" kern="0" dirty="0">
                <a:solidFill>
                  <a:srgbClr val="FF0000"/>
                </a:solidFill>
                <a:cs typeface="+mn-cs"/>
              </a:rPr>
              <a:t>001</a:t>
            </a:r>
            <a:r>
              <a:rPr lang="en-US" sz="1600" kern="0" dirty="0">
                <a:solidFill>
                  <a:srgbClr val="002060"/>
                </a:solidFill>
                <a:cs typeface="+mn-cs"/>
              </a:rPr>
              <a:t> 00000 ~ 192.168.1.32</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2: 11000000.10101000.00000001.</a:t>
            </a:r>
            <a:r>
              <a:rPr lang="en-US" sz="1600" kern="0" dirty="0">
                <a:solidFill>
                  <a:srgbClr val="FF0000"/>
                </a:solidFill>
                <a:cs typeface="+mn-cs"/>
              </a:rPr>
              <a:t>010</a:t>
            </a:r>
            <a:r>
              <a:rPr lang="en-US" sz="1600" kern="0" dirty="0">
                <a:solidFill>
                  <a:srgbClr val="002060"/>
                </a:solidFill>
                <a:cs typeface="+mn-cs"/>
              </a:rPr>
              <a:t> 00000 ~ 192.168.1.64</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3: 11000000.10101000.00000001.</a:t>
            </a:r>
            <a:r>
              <a:rPr lang="en-US" sz="1600" kern="0" dirty="0">
                <a:solidFill>
                  <a:srgbClr val="FF0000"/>
                </a:solidFill>
                <a:cs typeface="+mn-cs"/>
              </a:rPr>
              <a:t>011</a:t>
            </a:r>
            <a:r>
              <a:rPr lang="en-US" sz="1600" kern="0" dirty="0">
                <a:solidFill>
                  <a:srgbClr val="002060"/>
                </a:solidFill>
                <a:cs typeface="+mn-cs"/>
              </a:rPr>
              <a:t> 00000 ~ 192.168.1.96</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4: 11000000.10101000.00000001.</a:t>
            </a:r>
            <a:r>
              <a:rPr lang="en-US" sz="1600" kern="0" dirty="0">
                <a:solidFill>
                  <a:srgbClr val="FF0000"/>
                </a:solidFill>
                <a:cs typeface="+mn-cs"/>
              </a:rPr>
              <a:t>100</a:t>
            </a:r>
            <a:r>
              <a:rPr lang="en-US" sz="1600" kern="0" dirty="0">
                <a:solidFill>
                  <a:srgbClr val="002060"/>
                </a:solidFill>
                <a:cs typeface="+mn-cs"/>
              </a:rPr>
              <a:t> 00000 ~ 192.168.1.128</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5: 11000000.10101000.00000001.</a:t>
            </a:r>
            <a:r>
              <a:rPr lang="en-US" sz="1600" kern="0" dirty="0">
                <a:solidFill>
                  <a:srgbClr val="FF0000"/>
                </a:solidFill>
                <a:cs typeface="+mn-cs"/>
              </a:rPr>
              <a:t>101</a:t>
            </a:r>
            <a:r>
              <a:rPr lang="en-US" sz="1600" kern="0" dirty="0">
                <a:solidFill>
                  <a:srgbClr val="002060"/>
                </a:solidFill>
                <a:cs typeface="+mn-cs"/>
              </a:rPr>
              <a:t> 00000 ~ 192.168.1.160</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6: 11000000.10101000.00000001.</a:t>
            </a:r>
            <a:r>
              <a:rPr lang="en-US" sz="1600" kern="0" dirty="0">
                <a:solidFill>
                  <a:srgbClr val="FF0000"/>
                </a:solidFill>
                <a:cs typeface="+mn-cs"/>
              </a:rPr>
              <a:t>110</a:t>
            </a:r>
            <a:r>
              <a:rPr lang="en-US" sz="1600" kern="0" dirty="0">
                <a:solidFill>
                  <a:srgbClr val="002060"/>
                </a:solidFill>
                <a:cs typeface="+mn-cs"/>
              </a:rPr>
              <a:t> 00000 ~ 192.168.1.192</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002060"/>
                </a:solidFill>
                <a:cs typeface="+mn-cs"/>
              </a:rPr>
              <a:t>Subnet ID # 7: 11000000.10101000.00000001.</a:t>
            </a:r>
            <a:r>
              <a:rPr lang="en-US" sz="1600" kern="0" dirty="0">
                <a:solidFill>
                  <a:srgbClr val="FF0000"/>
                </a:solidFill>
                <a:cs typeface="+mn-cs"/>
              </a:rPr>
              <a:t>111</a:t>
            </a:r>
            <a:r>
              <a:rPr lang="en-US" sz="1600" kern="0" dirty="0">
                <a:solidFill>
                  <a:srgbClr val="002060"/>
                </a:solidFill>
                <a:cs typeface="+mn-cs"/>
              </a:rPr>
              <a:t> 00000 ~ 192.168.1.224</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28600" y="1397000"/>
          <a:ext cx="8686801" cy="3942080"/>
        </p:xfrm>
        <a:graphic>
          <a:graphicData uri="http://schemas.openxmlformats.org/drawingml/2006/table">
            <a:tbl>
              <a:tblPr firstRow="1" bandRow="1">
                <a:tableStyleId>{5C22544A-7EE6-4342-B048-85BDC9FD1C3A}</a:tableStyleId>
              </a:tblPr>
              <a:tblGrid>
                <a:gridCol w="457200"/>
                <a:gridCol w="1955800"/>
                <a:gridCol w="3297767"/>
                <a:gridCol w="2091267"/>
                <a:gridCol w="884767"/>
              </a:tblGrid>
              <a:tr h="370840">
                <a:tc>
                  <a:txBody>
                    <a:bodyPr/>
                    <a:lstStyle/>
                    <a:p>
                      <a:r>
                        <a:rPr lang="en-US" sz="1200" dirty="0">
                          <a:solidFill>
                            <a:schemeClr val="tx1"/>
                          </a:solidFill>
                        </a:rPr>
                        <a:t>TT</a:t>
                      </a:r>
                      <a:endParaRPr lang="en-US" sz="1200" dirty="0">
                        <a:solidFill>
                          <a:schemeClr val="tx1"/>
                        </a:solidFill>
                      </a:endParaRPr>
                    </a:p>
                  </a:txBody>
                  <a:tcPr/>
                </a:tc>
                <a:tc>
                  <a:txBody>
                    <a:bodyPr/>
                    <a:lstStyle/>
                    <a:p>
                      <a:r>
                        <a:rPr lang="en-US" sz="1200" dirty="0">
                          <a:solidFill>
                            <a:schemeClr val="tx1"/>
                          </a:solidFill>
                        </a:rPr>
                        <a:t>Subnet ID</a:t>
                      </a:r>
                      <a:endParaRPr lang="en-US" sz="1200" dirty="0">
                        <a:solidFill>
                          <a:schemeClr val="tx1"/>
                        </a:solidFill>
                      </a:endParaRPr>
                    </a:p>
                  </a:txBody>
                  <a:tcPr/>
                </a:tc>
                <a:tc>
                  <a:txBody>
                    <a:bodyPr/>
                    <a:lstStyle/>
                    <a:p>
                      <a:r>
                        <a:rPr lang="en-US" sz="1200" dirty="0" err="1">
                          <a:solidFill>
                            <a:schemeClr val="tx1"/>
                          </a:solidFill>
                        </a:rPr>
                        <a:t>Dải</a:t>
                      </a:r>
                      <a:r>
                        <a:rPr lang="en-US" sz="1200" dirty="0">
                          <a:solidFill>
                            <a:schemeClr val="tx1"/>
                          </a:solidFill>
                        </a:rPr>
                        <a:t> </a:t>
                      </a: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tc>
                  <a:txBody>
                    <a:bodyPr/>
                    <a:lstStyle/>
                    <a:p>
                      <a:r>
                        <a:rPr lang="en-US" sz="1200" dirty="0">
                          <a:solidFill>
                            <a:schemeClr val="tx1"/>
                          </a:solidFill>
                        </a:rPr>
                        <a:t>Broadcast</a:t>
                      </a:r>
                      <a:endParaRPr lang="en-US" sz="1200" dirty="0">
                        <a:solidFill>
                          <a:schemeClr val="tx1"/>
                        </a:solidFill>
                      </a:endParaRPr>
                    </a:p>
                  </a:txBody>
                  <a:tcPr/>
                </a:tc>
                <a:tc>
                  <a:txBody>
                    <a:bodyPr/>
                    <a:lstStyle/>
                    <a:p>
                      <a:r>
                        <a:rPr lang="en-US" sz="1200" dirty="0" err="1">
                          <a:solidFill>
                            <a:schemeClr val="tx1"/>
                          </a:solidFill>
                        </a:rPr>
                        <a:t>Độ</a:t>
                      </a:r>
                      <a:r>
                        <a:rPr lang="en-US" sz="1200" dirty="0">
                          <a:solidFill>
                            <a:schemeClr val="tx1"/>
                          </a:solidFill>
                        </a:rPr>
                        <a:t> </a:t>
                      </a:r>
                      <a:r>
                        <a:rPr lang="en-US" sz="1200" dirty="0" err="1">
                          <a:solidFill>
                            <a:schemeClr val="tx1"/>
                          </a:solidFill>
                        </a:rPr>
                        <a:t>khả</a:t>
                      </a:r>
                      <a:r>
                        <a:rPr lang="en-US" sz="1200" dirty="0">
                          <a:solidFill>
                            <a:schemeClr val="tx1"/>
                          </a:solidFill>
                        </a:rPr>
                        <a:t> </a:t>
                      </a:r>
                      <a:r>
                        <a:rPr lang="en-US" sz="1200" dirty="0" err="1">
                          <a:solidFill>
                            <a:schemeClr val="tx1"/>
                          </a:solidFill>
                        </a:rPr>
                        <a:t>dụng</a:t>
                      </a:r>
                      <a:endParaRPr lang="en-US" sz="1200" dirty="0">
                        <a:solidFill>
                          <a:schemeClr val="tx1"/>
                        </a:solidFill>
                      </a:endParaRPr>
                    </a:p>
                  </a:txBody>
                  <a:tcPr/>
                </a:tc>
              </a:tr>
              <a:tr h="370840">
                <a:tc>
                  <a:txBody>
                    <a:bodyPr/>
                    <a:lstStyle/>
                    <a:p>
                      <a:r>
                        <a:rPr lang="en-US" sz="1200" dirty="0">
                          <a:solidFill>
                            <a:schemeClr val="tx1"/>
                          </a:solidFill>
                        </a:rPr>
                        <a:t>0</a:t>
                      </a:r>
                      <a:endParaRPr lang="en-US" sz="1200" dirty="0">
                        <a:solidFill>
                          <a:schemeClr val="tx1"/>
                        </a:solidFill>
                      </a:endParaRPr>
                    </a:p>
                  </a:txBody>
                  <a:tcPr/>
                </a:tc>
                <a:tc>
                  <a:txBody>
                    <a:bodyPr/>
                    <a:lstStyle/>
                    <a:p>
                      <a:r>
                        <a:rPr lang="en-US" sz="1200" dirty="0">
                          <a:solidFill>
                            <a:schemeClr val="tx1"/>
                          </a:solidFill>
                        </a:rPr>
                        <a:t>192.168.1.0</a:t>
                      </a:r>
                      <a:endParaRPr lang="en-US" sz="1200" dirty="0">
                        <a:solidFill>
                          <a:schemeClr val="tx1"/>
                        </a:solidFill>
                      </a:endParaRPr>
                    </a:p>
                  </a:txBody>
                  <a:tcPr/>
                </a:tc>
                <a:tc>
                  <a:txBody>
                    <a:bodyPr/>
                    <a:lstStyle/>
                    <a:p>
                      <a:r>
                        <a:rPr lang="en-US" sz="1200" dirty="0">
                          <a:solidFill>
                            <a:schemeClr val="tx1"/>
                          </a:solidFill>
                        </a:rPr>
                        <a:t>192.168.1.1 ~ 192.168.1.30</a:t>
                      </a:r>
                      <a:endParaRPr lang="en-US" sz="1200" dirty="0">
                        <a:solidFill>
                          <a:schemeClr val="tx1"/>
                        </a:solidFill>
                      </a:endParaRPr>
                    </a:p>
                  </a:txBody>
                  <a:tcPr/>
                </a:tc>
                <a:tc>
                  <a:txBody>
                    <a:bodyPr/>
                    <a:lstStyle/>
                    <a:p>
                      <a:r>
                        <a:rPr lang="en-US" sz="1200" dirty="0">
                          <a:solidFill>
                            <a:schemeClr val="tx1"/>
                          </a:solidFill>
                        </a:rPr>
                        <a:t>192.168.1.31</a:t>
                      </a:r>
                      <a:endParaRPr lang="en-US" sz="1200" dirty="0">
                        <a:solidFill>
                          <a:schemeClr val="tx1"/>
                        </a:solidFill>
                      </a:endParaRPr>
                    </a:p>
                  </a:txBody>
                  <a:tcPr/>
                </a:tc>
                <a:tc>
                  <a:txBody>
                    <a:bodyPr/>
                    <a:lstStyle/>
                    <a:p>
                      <a:r>
                        <a:rPr lang="en-US" sz="1200" dirty="0">
                          <a:solidFill>
                            <a:schemeClr val="tx1"/>
                          </a:solidFill>
                        </a:rPr>
                        <a:t>Ko</a:t>
                      </a:r>
                      <a:endParaRPr lang="en-US" sz="1200" dirty="0">
                        <a:solidFill>
                          <a:schemeClr val="tx1"/>
                        </a:solidFill>
                      </a:endParaRPr>
                    </a:p>
                  </a:txBody>
                  <a:tcPr/>
                </a:tc>
              </a:tr>
              <a:tr h="370840">
                <a:tc>
                  <a:txBody>
                    <a:bodyPr/>
                    <a:lstStyle/>
                    <a:p>
                      <a:r>
                        <a:rPr lang="en-US" sz="1200" dirty="0">
                          <a:solidFill>
                            <a:schemeClr val="tx1"/>
                          </a:solidFill>
                        </a:rPr>
                        <a:t>1</a:t>
                      </a:r>
                      <a:endParaRPr lang="en-US" sz="1200" dirty="0">
                        <a:solidFill>
                          <a:schemeClr val="tx1"/>
                        </a:solidFill>
                      </a:endParaRPr>
                    </a:p>
                  </a:txBody>
                  <a:tcPr/>
                </a:tc>
                <a:tc>
                  <a:txBody>
                    <a:bodyPr/>
                    <a:lstStyle/>
                    <a:p>
                      <a:r>
                        <a:rPr lang="en-US" sz="1200" dirty="0">
                          <a:solidFill>
                            <a:schemeClr val="tx1"/>
                          </a:solidFill>
                        </a:rPr>
                        <a:t>192.168.1.32</a:t>
                      </a:r>
                      <a:endParaRPr lang="en-US" sz="1200" dirty="0">
                        <a:solidFill>
                          <a:schemeClr val="tx1"/>
                        </a:solidFill>
                      </a:endParaRPr>
                    </a:p>
                  </a:txBody>
                  <a:tcPr/>
                </a:tc>
                <a:tc>
                  <a:txBody>
                    <a:bodyPr/>
                    <a:lstStyle/>
                    <a:p>
                      <a:r>
                        <a:rPr lang="en-US" sz="1200" dirty="0">
                          <a:solidFill>
                            <a:schemeClr val="tx1"/>
                          </a:solidFill>
                        </a:rPr>
                        <a:t>192.168.1.33 ~ 192.168.1.62</a:t>
                      </a:r>
                      <a:endParaRPr lang="en-US" sz="1200" dirty="0">
                        <a:solidFill>
                          <a:schemeClr val="tx1"/>
                        </a:solidFill>
                      </a:endParaRPr>
                    </a:p>
                  </a:txBody>
                  <a:tcPr/>
                </a:tc>
                <a:tc>
                  <a:txBody>
                    <a:bodyPr/>
                    <a:lstStyle/>
                    <a:p>
                      <a:r>
                        <a:rPr lang="en-US" sz="1200" dirty="0">
                          <a:solidFill>
                            <a:schemeClr val="tx1"/>
                          </a:solidFill>
                        </a:rPr>
                        <a:t>192.168.1.63</a:t>
                      </a:r>
                      <a:endParaRPr lang="en-US" sz="1200" dirty="0">
                        <a:solidFill>
                          <a:schemeClr val="tx1"/>
                        </a:solidFill>
                      </a:endParaRPr>
                    </a:p>
                  </a:txBody>
                  <a:tcPr/>
                </a:tc>
                <a:tc>
                  <a:txBody>
                    <a:bodyPr/>
                    <a:lstStyle/>
                    <a:p>
                      <a:r>
                        <a:rPr lang="en-US" sz="1200" dirty="0" err="1">
                          <a:solidFill>
                            <a:schemeClr val="tx1"/>
                          </a:solidFill>
                        </a:rPr>
                        <a:t>có</a:t>
                      </a:r>
                      <a:endParaRPr lang="en-US" sz="1200" dirty="0">
                        <a:solidFill>
                          <a:schemeClr val="tx1"/>
                        </a:solidFill>
                      </a:endParaRPr>
                    </a:p>
                  </a:txBody>
                  <a:tcPr/>
                </a:tc>
              </a:tr>
              <a:tr h="370840">
                <a:tc>
                  <a:txBody>
                    <a:bodyPr/>
                    <a:lstStyle/>
                    <a:p>
                      <a:r>
                        <a:rPr lang="en-US" sz="1200" dirty="0">
                          <a:solidFill>
                            <a:schemeClr val="tx1"/>
                          </a:solidFill>
                        </a:rPr>
                        <a:t>2</a:t>
                      </a:r>
                      <a:endParaRPr lang="en-US" sz="1200" dirty="0">
                        <a:solidFill>
                          <a:schemeClr val="tx1"/>
                        </a:solidFill>
                      </a:endParaRPr>
                    </a:p>
                  </a:txBody>
                  <a:tcPr/>
                </a:tc>
                <a:tc>
                  <a:txBody>
                    <a:bodyPr/>
                    <a:lstStyle/>
                    <a:p>
                      <a:r>
                        <a:rPr lang="en-US" sz="1200" dirty="0">
                          <a:solidFill>
                            <a:schemeClr val="tx1"/>
                          </a:solidFill>
                        </a:rPr>
                        <a:t>192.168.1.64</a:t>
                      </a:r>
                      <a:endParaRPr lang="en-US" sz="1200" dirty="0">
                        <a:solidFill>
                          <a:schemeClr val="tx1"/>
                        </a:solidFill>
                      </a:endParaRPr>
                    </a:p>
                  </a:txBody>
                  <a:tcPr/>
                </a:tc>
                <a:tc>
                  <a:txBody>
                    <a:bodyPr/>
                    <a:lstStyle/>
                    <a:p>
                      <a:r>
                        <a:rPr lang="en-US" sz="1200" dirty="0">
                          <a:solidFill>
                            <a:schemeClr val="tx1"/>
                          </a:solidFill>
                        </a:rPr>
                        <a:t>192.168.1.65 ~ 192.168.1.94</a:t>
                      </a:r>
                      <a:endParaRPr lang="en-US" sz="1200" dirty="0">
                        <a:solidFill>
                          <a:schemeClr val="tx1"/>
                        </a:solidFill>
                      </a:endParaRPr>
                    </a:p>
                  </a:txBody>
                  <a:tcPr/>
                </a:tc>
                <a:tc>
                  <a:txBody>
                    <a:bodyPr/>
                    <a:lstStyle/>
                    <a:p>
                      <a:r>
                        <a:rPr lang="en-US" sz="1200" dirty="0">
                          <a:solidFill>
                            <a:schemeClr val="tx1"/>
                          </a:solidFill>
                        </a:rPr>
                        <a:t>192.168.1.95</a:t>
                      </a:r>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tr>
              <a:tr h="370840">
                <a:tc>
                  <a:txBody>
                    <a:bodyPr/>
                    <a:lstStyle/>
                    <a:p>
                      <a:r>
                        <a:rPr lang="en-US" sz="1200" dirty="0">
                          <a:solidFill>
                            <a:schemeClr val="tx1"/>
                          </a:solidFill>
                        </a:rPr>
                        <a:t>3</a:t>
                      </a:r>
                      <a:endParaRPr lang="en-US" sz="1200" dirty="0">
                        <a:solidFill>
                          <a:schemeClr val="tx1"/>
                        </a:solidFill>
                      </a:endParaRPr>
                    </a:p>
                  </a:txBody>
                  <a:tcPr/>
                </a:tc>
                <a:tc>
                  <a:txBody>
                    <a:bodyPr/>
                    <a:lstStyle/>
                    <a:p>
                      <a:r>
                        <a:rPr lang="en-US" sz="1200" dirty="0">
                          <a:solidFill>
                            <a:schemeClr val="tx1"/>
                          </a:solidFill>
                        </a:rPr>
                        <a:t>192.168.1.96</a:t>
                      </a:r>
                      <a:endParaRPr lang="en-US" sz="1200" dirty="0">
                        <a:solidFill>
                          <a:schemeClr val="tx1"/>
                        </a:solidFill>
                      </a:endParaRPr>
                    </a:p>
                  </a:txBody>
                  <a:tcPr/>
                </a:tc>
                <a:tc>
                  <a:txBody>
                    <a:bodyPr/>
                    <a:lstStyle/>
                    <a:p>
                      <a:r>
                        <a:rPr lang="en-US" sz="1200" dirty="0">
                          <a:solidFill>
                            <a:schemeClr val="tx1"/>
                          </a:solidFill>
                        </a:rPr>
                        <a:t>192.168.1.97 ~ 192.168.1.126</a:t>
                      </a:r>
                      <a:endParaRPr lang="en-US" sz="1200" dirty="0">
                        <a:solidFill>
                          <a:schemeClr val="tx1"/>
                        </a:solidFill>
                      </a:endParaRPr>
                    </a:p>
                  </a:txBody>
                  <a:tcPr/>
                </a:tc>
                <a:tc>
                  <a:txBody>
                    <a:bodyPr/>
                    <a:lstStyle/>
                    <a:p>
                      <a:r>
                        <a:rPr lang="en-US" sz="1200" dirty="0">
                          <a:solidFill>
                            <a:schemeClr val="tx1"/>
                          </a:solidFill>
                        </a:rPr>
                        <a:t>192.168.1.127</a:t>
                      </a:r>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tr>
              <a:tr h="370840">
                <a:tc>
                  <a:txBody>
                    <a:bodyPr/>
                    <a:lstStyle/>
                    <a:p>
                      <a:r>
                        <a:rPr lang="en-US" sz="1200" dirty="0">
                          <a:solidFill>
                            <a:schemeClr val="tx1"/>
                          </a:solidFill>
                        </a:rPr>
                        <a:t>4</a:t>
                      </a:r>
                      <a:endParaRPr lang="en-US" sz="1200" dirty="0">
                        <a:solidFill>
                          <a:schemeClr val="tx1"/>
                        </a:solidFill>
                      </a:endParaRPr>
                    </a:p>
                  </a:txBody>
                  <a:tcPr/>
                </a:tc>
                <a:tc>
                  <a:txBody>
                    <a:bodyPr/>
                    <a:lstStyle/>
                    <a:p>
                      <a:r>
                        <a:rPr lang="en-US" sz="1200" dirty="0">
                          <a:solidFill>
                            <a:schemeClr val="tx1"/>
                          </a:solidFill>
                        </a:rPr>
                        <a:t>192.168.1.128</a:t>
                      </a:r>
                      <a:endParaRPr lang="en-US" sz="1200" dirty="0">
                        <a:solidFill>
                          <a:schemeClr val="tx1"/>
                        </a:solidFill>
                      </a:endParaRPr>
                    </a:p>
                  </a:txBody>
                  <a:tcPr/>
                </a:tc>
                <a:tc>
                  <a:txBody>
                    <a:bodyPr/>
                    <a:lstStyle/>
                    <a:p>
                      <a:r>
                        <a:rPr lang="en-US" sz="1200" dirty="0">
                          <a:solidFill>
                            <a:schemeClr val="tx1"/>
                          </a:solidFill>
                        </a:rPr>
                        <a:t>192.168.1.129 ~ 192.168.1.158</a:t>
                      </a:r>
                      <a:endParaRPr lang="en-US" sz="1200" dirty="0">
                        <a:solidFill>
                          <a:schemeClr val="tx1"/>
                        </a:solidFill>
                      </a:endParaRPr>
                    </a:p>
                  </a:txBody>
                  <a:tcPr/>
                </a:tc>
                <a:tc>
                  <a:txBody>
                    <a:bodyPr/>
                    <a:lstStyle/>
                    <a:p>
                      <a:r>
                        <a:rPr lang="en-US" sz="1200" dirty="0">
                          <a:solidFill>
                            <a:schemeClr val="tx1"/>
                          </a:solidFill>
                        </a:rPr>
                        <a:t>192.168.1.159</a:t>
                      </a:r>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tr>
              <a:tr h="370840">
                <a:tc>
                  <a:txBody>
                    <a:bodyPr/>
                    <a:lstStyle/>
                    <a:p>
                      <a:r>
                        <a:rPr lang="en-US" sz="1200" dirty="0">
                          <a:solidFill>
                            <a:schemeClr val="tx1"/>
                          </a:solidFill>
                        </a:rPr>
                        <a:t>5</a:t>
                      </a:r>
                      <a:endParaRPr lang="en-US" sz="1200" dirty="0">
                        <a:solidFill>
                          <a:schemeClr val="tx1"/>
                        </a:solidFill>
                      </a:endParaRPr>
                    </a:p>
                  </a:txBody>
                  <a:tcPr/>
                </a:tc>
                <a:tc>
                  <a:txBody>
                    <a:bodyPr/>
                    <a:lstStyle/>
                    <a:p>
                      <a:r>
                        <a:rPr lang="en-US" sz="1200" dirty="0">
                          <a:solidFill>
                            <a:schemeClr val="tx1"/>
                          </a:solidFill>
                        </a:rPr>
                        <a:t>192.168.1.160</a:t>
                      </a:r>
                      <a:endParaRPr lang="en-US" sz="1200" dirty="0">
                        <a:solidFill>
                          <a:schemeClr val="tx1"/>
                        </a:solidFill>
                      </a:endParaRPr>
                    </a:p>
                  </a:txBody>
                  <a:tcPr/>
                </a:tc>
                <a:tc>
                  <a:txBody>
                    <a:bodyPr/>
                    <a:lstStyle/>
                    <a:p>
                      <a:r>
                        <a:rPr lang="en-US" sz="1200" dirty="0">
                          <a:solidFill>
                            <a:schemeClr val="tx1"/>
                          </a:solidFill>
                        </a:rPr>
                        <a:t>192.168.1.161 ~ 192.168.1.190</a:t>
                      </a:r>
                      <a:endParaRPr lang="en-US" sz="1200" dirty="0">
                        <a:solidFill>
                          <a:schemeClr val="tx1"/>
                        </a:solidFill>
                      </a:endParaRPr>
                    </a:p>
                  </a:txBody>
                  <a:tcPr/>
                </a:tc>
                <a:tc>
                  <a:txBody>
                    <a:bodyPr/>
                    <a:lstStyle/>
                    <a:p>
                      <a:r>
                        <a:rPr lang="en-US" sz="1200" dirty="0">
                          <a:solidFill>
                            <a:schemeClr val="tx1"/>
                          </a:solidFill>
                        </a:rPr>
                        <a:t>192.168.1.191</a:t>
                      </a:r>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tr>
              <a:tr h="370840">
                <a:tc>
                  <a:txBody>
                    <a:bodyPr/>
                    <a:lstStyle/>
                    <a:p>
                      <a:r>
                        <a:rPr lang="en-US" sz="1200" dirty="0">
                          <a:solidFill>
                            <a:schemeClr val="tx1"/>
                          </a:solidFill>
                        </a:rPr>
                        <a:t>6</a:t>
                      </a:r>
                      <a:endParaRPr lang="en-US" sz="1200" dirty="0">
                        <a:solidFill>
                          <a:schemeClr val="tx1"/>
                        </a:solidFill>
                      </a:endParaRPr>
                    </a:p>
                  </a:txBody>
                  <a:tcPr/>
                </a:tc>
                <a:tc>
                  <a:txBody>
                    <a:bodyPr/>
                    <a:lstStyle/>
                    <a:p>
                      <a:r>
                        <a:rPr lang="en-US" sz="1200" dirty="0">
                          <a:solidFill>
                            <a:schemeClr val="tx1"/>
                          </a:solidFill>
                        </a:rPr>
                        <a:t>192.168.1.192</a:t>
                      </a:r>
                      <a:endParaRPr lang="en-US" sz="1200" dirty="0">
                        <a:solidFill>
                          <a:schemeClr val="tx1"/>
                        </a:solidFill>
                      </a:endParaRPr>
                    </a:p>
                  </a:txBody>
                  <a:tcPr/>
                </a:tc>
                <a:tc>
                  <a:txBody>
                    <a:bodyPr/>
                    <a:lstStyle/>
                    <a:p>
                      <a:r>
                        <a:rPr lang="en-US" sz="1200" dirty="0">
                          <a:solidFill>
                            <a:schemeClr val="tx1"/>
                          </a:solidFill>
                        </a:rPr>
                        <a:t>192.168.1.193 ~ 192.168.1.222</a:t>
                      </a:r>
                      <a:endParaRPr lang="en-US" sz="1200" dirty="0">
                        <a:solidFill>
                          <a:schemeClr val="tx1"/>
                        </a:solidFill>
                      </a:endParaRPr>
                    </a:p>
                  </a:txBody>
                  <a:tcPr/>
                </a:tc>
                <a:tc>
                  <a:txBody>
                    <a:bodyPr/>
                    <a:lstStyle/>
                    <a:p>
                      <a:r>
                        <a:rPr lang="en-US" sz="1200" dirty="0">
                          <a:solidFill>
                            <a:schemeClr val="tx1"/>
                          </a:solidFill>
                        </a:rPr>
                        <a:t>192.168.1.223</a:t>
                      </a:r>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solidFill>
                            <a:schemeClr val="tx1"/>
                          </a:solidFill>
                        </a:rPr>
                        <a:t>có</a:t>
                      </a:r>
                      <a:endParaRPr lang="en-US" sz="1200" dirty="0">
                        <a:solidFill>
                          <a:schemeClr val="tx1"/>
                        </a:solidFill>
                      </a:endParaRPr>
                    </a:p>
                    <a:p>
                      <a:endParaRPr lang="en-US" sz="1200" dirty="0">
                        <a:solidFill>
                          <a:schemeClr val="tx1"/>
                        </a:solidFill>
                      </a:endParaRPr>
                    </a:p>
                  </a:txBody>
                  <a:tcPr/>
                </a:tc>
              </a:tr>
              <a:tr h="370840">
                <a:tc>
                  <a:txBody>
                    <a:bodyPr/>
                    <a:lstStyle/>
                    <a:p>
                      <a:r>
                        <a:rPr lang="en-US" sz="1200" dirty="0">
                          <a:solidFill>
                            <a:schemeClr val="tx1"/>
                          </a:solidFill>
                        </a:rPr>
                        <a:t>7</a:t>
                      </a:r>
                      <a:endParaRPr lang="en-US" sz="1200" dirty="0">
                        <a:solidFill>
                          <a:schemeClr val="tx1"/>
                        </a:solidFill>
                      </a:endParaRPr>
                    </a:p>
                  </a:txBody>
                  <a:tcPr/>
                </a:tc>
                <a:tc>
                  <a:txBody>
                    <a:bodyPr/>
                    <a:lstStyle/>
                    <a:p>
                      <a:r>
                        <a:rPr lang="en-US" sz="1200" dirty="0">
                          <a:solidFill>
                            <a:schemeClr val="tx1"/>
                          </a:solidFill>
                        </a:rPr>
                        <a:t>192.168.1.224</a:t>
                      </a:r>
                      <a:endParaRPr lang="en-US" sz="1200" dirty="0">
                        <a:solidFill>
                          <a:schemeClr val="tx1"/>
                        </a:solidFill>
                      </a:endParaRPr>
                    </a:p>
                  </a:txBody>
                  <a:tcPr/>
                </a:tc>
                <a:tc>
                  <a:txBody>
                    <a:bodyPr/>
                    <a:lstStyle/>
                    <a:p>
                      <a:r>
                        <a:rPr lang="en-US" sz="1200" dirty="0">
                          <a:solidFill>
                            <a:schemeClr val="tx1"/>
                          </a:solidFill>
                        </a:rPr>
                        <a:t>192.168.1.225 ~ 192.168.1.254</a:t>
                      </a:r>
                      <a:endParaRPr lang="en-US" sz="1200" dirty="0">
                        <a:solidFill>
                          <a:schemeClr val="tx1"/>
                        </a:solidFill>
                      </a:endParaRPr>
                    </a:p>
                  </a:txBody>
                  <a:tcPr/>
                </a:tc>
                <a:tc>
                  <a:txBody>
                    <a:bodyPr/>
                    <a:lstStyle/>
                    <a:p>
                      <a:r>
                        <a:rPr lang="en-US" sz="1200" dirty="0">
                          <a:solidFill>
                            <a:schemeClr val="tx1"/>
                          </a:solidFill>
                        </a:rPr>
                        <a:t>192.168.1.255</a:t>
                      </a:r>
                      <a:endParaRPr lang="en-US" sz="12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a:solidFill>
                            <a:schemeClr val="tx1"/>
                          </a:solidFill>
                        </a:rPr>
                        <a:t>Ko</a:t>
                      </a:r>
                      <a:endParaRPr lang="en-US" sz="1200" dirty="0">
                        <a:solidFill>
                          <a:schemeClr val="tx1"/>
                        </a:solidFill>
                      </a:endParaRPr>
                    </a:p>
                    <a:p>
                      <a:endParaRPr lang="en-US" sz="1200" dirty="0">
                        <a:solidFill>
                          <a:schemeClr val="tx1"/>
                        </a:solidFill>
                      </a:endParaRPr>
                    </a:p>
                  </a:txBody>
                  <a:tcPr/>
                </a:tc>
              </a:tr>
            </a:tbl>
          </a:graphicData>
        </a:graphic>
      </p:graphicFrame>
      <p:sp>
        <p:nvSpPr>
          <p:cNvPr id="3" name="Rectangle 3"/>
          <p:cNvSpPr txBox="1">
            <a:spLocks noChangeArrowheads="1"/>
          </p:cNvSpPr>
          <p:nvPr/>
        </p:nvSpPr>
        <p:spPr bwMode="auto">
          <a:xfrm>
            <a:off x="1131570" y="838200"/>
            <a:ext cx="7783830" cy="457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4: </a:t>
            </a:r>
            <a:r>
              <a:rPr lang="en-US" sz="1600" kern="0" dirty="0" err="1">
                <a:solidFill>
                  <a:srgbClr val="002060"/>
                </a:solidFill>
                <a:cs typeface="+mn-cs"/>
              </a:rPr>
              <a:t>Xác</a:t>
            </a:r>
            <a:r>
              <a:rPr lang="en-US" sz="1600" kern="0" dirty="0">
                <a:solidFill>
                  <a:srgbClr val="002060"/>
                </a:solidFill>
                <a:cs typeface="+mn-cs"/>
              </a:rPr>
              <a:t> </a:t>
            </a:r>
            <a:r>
              <a:rPr lang="en-US" sz="1600" kern="0" dirty="0" err="1">
                <a:solidFill>
                  <a:srgbClr val="002060"/>
                </a:solidFill>
                <a:cs typeface="+mn-cs"/>
              </a:rPr>
              <a:t>định</a:t>
            </a:r>
            <a:r>
              <a:rPr lang="en-US" sz="1600" kern="0" dirty="0">
                <a:solidFill>
                  <a:srgbClr val="002060"/>
                </a:solidFill>
                <a:cs typeface="+mn-cs"/>
              </a:rPr>
              <a:t>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khả</a:t>
            </a:r>
            <a:r>
              <a:rPr lang="en-US" sz="1600" kern="0" dirty="0">
                <a:solidFill>
                  <a:srgbClr val="002060"/>
                </a:solidFill>
                <a:cs typeface="+mn-cs"/>
              </a:rPr>
              <a:t> </a:t>
            </a:r>
            <a:r>
              <a:rPr lang="en-US" sz="1600" kern="0" dirty="0" err="1">
                <a:solidFill>
                  <a:srgbClr val="002060"/>
                </a:solidFill>
                <a:cs typeface="+mn-cs"/>
              </a:rPr>
              <a:t>dụng</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02968" y="152400"/>
            <a:ext cx="7783830" cy="457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rgbClr val="002060"/>
                </a:solidFill>
                <a:cs typeface="+mn-cs"/>
              </a:rPr>
              <a:t>Bước</a:t>
            </a:r>
            <a:r>
              <a:rPr lang="en-US" sz="1600" kern="0" dirty="0">
                <a:solidFill>
                  <a:srgbClr val="002060"/>
                </a:solidFill>
                <a:cs typeface="+mn-cs"/>
              </a:rPr>
              <a:t> 5: </a:t>
            </a:r>
            <a:r>
              <a:rPr lang="en-US" sz="1600" kern="0" dirty="0" err="1">
                <a:solidFill>
                  <a:srgbClr val="002060"/>
                </a:solidFill>
                <a:cs typeface="+mn-cs"/>
              </a:rPr>
              <a:t>Gán</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 </a:t>
            </a:r>
            <a:r>
              <a:rPr lang="en-US" sz="1600" kern="0" dirty="0" err="1">
                <a:solidFill>
                  <a:srgbClr val="002060"/>
                </a:solidFill>
                <a:cs typeface="+mn-cs"/>
              </a:rPr>
              <a:t>cho</a:t>
            </a:r>
            <a:r>
              <a:rPr lang="en-US" sz="1600" kern="0" dirty="0">
                <a:solidFill>
                  <a:srgbClr val="002060"/>
                </a:solidFill>
                <a:cs typeface="+mn-cs"/>
              </a:rPr>
              <a:t> </a:t>
            </a:r>
            <a:r>
              <a:rPr lang="en-US" sz="1600" kern="0" dirty="0" err="1">
                <a:solidFill>
                  <a:srgbClr val="002060"/>
                </a:solidFill>
                <a:cs typeface="+mn-cs"/>
              </a:rPr>
              <a:t>các</a:t>
            </a:r>
            <a:r>
              <a:rPr lang="en-US" sz="1600" kern="0" dirty="0">
                <a:solidFill>
                  <a:srgbClr val="002060"/>
                </a:solidFill>
                <a:cs typeface="+mn-cs"/>
              </a:rPr>
              <a:t> </a:t>
            </a:r>
            <a:r>
              <a:rPr lang="en-US" sz="1600" kern="0" dirty="0" err="1">
                <a:solidFill>
                  <a:srgbClr val="002060"/>
                </a:solidFill>
                <a:cs typeface="+mn-cs"/>
              </a:rPr>
              <a:t>phần</a:t>
            </a:r>
            <a:r>
              <a:rPr lang="en-US" sz="1600" kern="0" dirty="0">
                <a:solidFill>
                  <a:srgbClr val="002060"/>
                </a:solidFill>
                <a:cs typeface="+mn-cs"/>
              </a:rPr>
              <a:t> </a:t>
            </a:r>
            <a:r>
              <a:rPr lang="en-US" sz="1600" kern="0" dirty="0" err="1">
                <a:solidFill>
                  <a:srgbClr val="002060"/>
                </a:solidFill>
                <a:cs typeface="+mn-cs"/>
              </a:rPr>
              <a:t>tử</a:t>
            </a:r>
            <a:endParaRPr lang="en-US" sz="1600" kern="0" dirty="0">
              <a:solidFill>
                <a:srgbClr val="002060"/>
              </a:solidFill>
              <a:cs typeface="+mn-cs"/>
            </a:endParaRPr>
          </a:p>
          <a:p>
            <a:pPr>
              <a:lnSpc>
                <a:spcPct val="135000"/>
              </a:lnSpc>
              <a:spcBef>
                <a:spcPct val="35000"/>
              </a:spcBef>
              <a:buClr>
                <a:schemeClr val="accent2"/>
              </a:buClr>
              <a:defRPr/>
            </a:pPr>
            <a:endParaRPr lang="en-US" sz="1600" kern="0" dirty="0">
              <a:solidFill>
                <a:srgbClr val="C00000"/>
              </a:solidFill>
              <a:cs typeface="+mn-cs"/>
              <a:sym typeface="Wingdings" panose="05000000000000000000" pitchFamily="2" charset="2"/>
            </a:endParaRPr>
          </a:p>
        </p:txBody>
      </p:sp>
      <p:graphicFrame>
        <p:nvGraphicFramePr>
          <p:cNvPr id="3" name="Table 3"/>
          <p:cNvGraphicFramePr>
            <a:graphicFrameLocks noGrp="1"/>
          </p:cNvGraphicFramePr>
          <p:nvPr/>
        </p:nvGraphicFramePr>
        <p:xfrm>
          <a:off x="908612" y="914400"/>
          <a:ext cx="7555228" cy="4368800"/>
        </p:xfrm>
        <a:graphic>
          <a:graphicData uri="http://schemas.openxmlformats.org/drawingml/2006/table">
            <a:tbl>
              <a:tblPr firstRow="1" bandRow="1">
                <a:tableStyleId>{5C22544A-7EE6-4342-B048-85BDC9FD1C3A}</a:tableStyleId>
              </a:tblPr>
              <a:tblGrid>
                <a:gridCol w="1888807"/>
                <a:gridCol w="1888807"/>
                <a:gridCol w="1888807"/>
                <a:gridCol w="1888807"/>
              </a:tblGrid>
              <a:tr h="370840">
                <a:tc>
                  <a:txBody>
                    <a:bodyPr/>
                    <a:lstStyle/>
                    <a:p>
                      <a:pPr algn="ctr"/>
                      <a:r>
                        <a:rPr lang="en-US" sz="1200" dirty="0" err="1">
                          <a:solidFill>
                            <a:schemeClr val="tx1"/>
                          </a:solidFill>
                        </a:rPr>
                        <a:t>Tên</a:t>
                      </a:r>
                      <a:r>
                        <a:rPr lang="en-US" sz="1200" dirty="0">
                          <a:solidFill>
                            <a:schemeClr val="tx1"/>
                          </a:solidFill>
                        </a:rPr>
                        <a:t> </a:t>
                      </a:r>
                      <a:r>
                        <a:rPr lang="en-US" sz="1200" dirty="0" err="1">
                          <a:solidFill>
                            <a:schemeClr val="tx1"/>
                          </a:solidFill>
                        </a:rPr>
                        <a:t>phần</a:t>
                      </a:r>
                      <a:r>
                        <a:rPr lang="en-US" sz="1200" dirty="0">
                          <a:solidFill>
                            <a:schemeClr val="tx1"/>
                          </a:solidFill>
                        </a:rPr>
                        <a:t> </a:t>
                      </a:r>
                      <a:r>
                        <a:rPr lang="en-US" sz="1200" dirty="0" err="1">
                          <a:solidFill>
                            <a:schemeClr val="tx1"/>
                          </a:solidFill>
                        </a:rPr>
                        <a:t>tử</a:t>
                      </a:r>
                      <a:endParaRPr lang="en-US" sz="1200" dirty="0">
                        <a:solidFill>
                          <a:schemeClr val="tx1"/>
                        </a:solidFill>
                      </a:endParaRPr>
                    </a:p>
                  </a:txBody>
                  <a:tcPr/>
                </a:tc>
                <a:tc>
                  <a:txBody>
                    <a:bodyPr/>
                    <a:lstStyle/>
                    <a:p>
                      <a:pPr algn="ctr"/>
                      <a:r>
                        <a:rPr lang="en-US" sz="1200" dirty="0" err="1">
                          <a:solidFill>
                            <a:schemeClr val="tx1"/>
                          </a:solidFill>
                        </a:rPr>
                        <a:t>Địa</a:t>
                      </a:r>
                      <a:r>
                        <a:rPr lang="en-US" sz="1200" dirty="0">
                          <a:solidFill>
                            <a:schemeClr val="tx1"/>
                          </a:solidFill>
                        </a:rPr>
                        <a:t> </a:t>
                      </a:r>
                      <a:r>
                        <a:rPr lang="en-US" sz="1200" dirty="0" err="1">
                          <a:solidFill>
                            <a:schemeClr val="tx1"/>
                          </a:solidFill>
                        </a:rPr>
                        <a:t>chỉ</a:t>
                      </a:r>
                      <a:r>
                        <a:rPr lang="en-US" sz="1200" dirty="0">
                          <a:solidFill>
                            <a:schemeClr val="tx1"/>
                          </a:solidFill>
                        </a:rPr>
                        <a:t> IP</a:t>
                      </a:r>
                      <a:endParaRPr lang="en-US" sz="1200" dirty="0">
                        <a:solidFill>
                          <a:schemeClr val="tx1"/>
                        </a:solidFill>
                      </a:endParaRPr>
                    </a:p>
                  </a:txBody>
                  <a:tcPr/>
                </a:tc>
                <a:tc>
                  <a:txBody>
                    <a:bodyPr/>
                    <a:lstStyle/>
                    <a:p>
                      <a:pPr algn="ctr"/>
                      <a:r>
                        <a:rPr lang="en-US" sz="1200" dirty="0">
                          <a:solidFill>
                            <a:schemeClr val="tx1"/>
                          </a:solidFill>
                        </a:rPr>
                        <a:t>Subnet Mask</a:t>
                      </a:r>
                      <a:endParaRPr lang="en-US" sz="1200" dirty="0">
                        <a:solidFill>
                          <a:schemeClr val="tx1"/>
                        </a:solidFill>
                      </a:endParaRPr>
                    </a:p>
                  </a:txBody>
                  <a:tcPr/>
                </a:tc>
                <a:tc>
                  <a:txBody>
                    <a:bodyPr/>
                    <a:lstStyle/>
                    <a:p>
                      <a:pPr algn="ctr"/>
                      <a:r>
                        <a:rPr lang="en-US" sz="1200" dirty="0">
                          <a:solidFill>
                            <a:schemeClr val="tx1"/>
                          </a:solidFill>
                        </a:rPr>
                        <a:t>Default </a:t>
                      </a:r>
                      <a:r>
                        <a:rPr lang="en-US" sz="1200" dirty="0" err="1">
                          <a:solidFill>
                            <a:schemeClr val="tx1"/>
                          </a:solidFill>
                        </a:rPr>
                        <a:t>Gatewway</a:t>
                      </a:r>
                      <a:endParaRPr lang="en-US" sz="1200" dirty="0">
                        <a:solidFill>
                          <a:schemeClr val="tx1"/>
                        </a:solidFill>
                      </a:endParaRPr>
                    </a:p>
                  </a:txBody>
                  <a:tcPr/>
                </a:tc>
              </a:tr>
              <a:tr h="37084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R0</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192.168.1.33</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255.255.255.224</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N/A</a:t>
                      </a:r>
                      <a:endParaRPr lang="en-US" sz="1200" dirty="0">
                        <a:solidFill>
                          <a:schemeClr val="tx1"/>
                        </a:solidFill>
                        <a:highlight>
                          <a:srgbClr val="FFFF00"/>
                        </a:highlight>
                      </a:endParaRPr>
                    </a:p>
                  </a:txBody>
                  <a:tcPr/>
                </a:tc>
              </a:tr>
              <a:tr h="370840">
                <a:tc>
                  <a:txBody>
                    <a:bodyPr/>
                    <a:lstStyle/>
                    <a:p>
                      <a:pPr algn="ctr"/>
                      <a:r>
                        <a:rPr lang="en-US" sz="1200" dirty="0">
                          <a:solidFill>
                            <a:schemeClr val="tx1"/>
                          </a:solidFill>
                          <a:highlight>
                            <a:srgbClr val="FFFF00"/>
                          </a:highlight>
                        </a:rPr>
                        <a:t>PC0</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192.168.1.34</a:t>
                      </a:r>
                      <a:endParaRPr lang="en-US" sz="1200" dirty="0">
                        <a:solidFill>
                          <a:schemeClr val="tx1"/>
                        </a:solidFill>
                        <a:highlight>
                          <a:srgbClr val="FFFF00"/>
                        </a:highlight>
                      </a:endParaRP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192.168.1.33</a:t>
                      </a:r>
                      <a:endParaRPr lang="en-US" sz="1200" dirty="0">
                        <a:solidFill>
                          <a:schemeClr val="tx1"/>
                        </a:solidFill>
                        <a:highlight>
                          <a:srgbClr val="FFFF00"/>
                        </a:highlight>
                      </a:endParaRPr>
                    </a:p>
                  </a:txBody>
                  <a:tcPr/>
                </a:tc>
              </a:tr>
              <a:tr h="370840">
                <a:tc>
                  <a:txBody>
                    <a:bodyPr/>
                    <a:lstStyle/>
                    <a:p>
                      <a:pPr algn="ctr"/>
                      <a:r>
                        <a:rPr lang="en-US" sz="1200" dirty="0">
                          <a:solidFill>
                            <a:schemeClr val="tx1"/>
                          </a:solidFill>
                          <a:highlight>
                            <a:srgbClr val="FFFF00"/>
                          </a:highlight>
                        </a:rPr>
                        <a:t>PC1</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192.168.1.35</a:t>
                      </a:r>
                      <a:endParaRPr lang="en-US" sz="1200" dirty="0">
                        <a:solidFill>
                          <a:schemeClr val="tx1"/>
                        </a:solidFill>
                        <a:highlight>
                          <a:srgbClr val="FFFF00"/>
                        </a:highlight>
                      </a:endParaRP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FFFF00"/>
                          </a:highlight>
                        </a:rPr>
                        <a:t>192.168.1.33</a:t>
                      </a:r>
                      <a:endParaRPr lang="en-US" sz="1200" dirty="0">
                        <a:solidFill>
                          <a:schemeClr val="tx1"/>
                        </a:solidFill>
                        <a:highlight>
                          <a:srgbClr val="FFFF00"/>
                        </a:highlight>
                      </a:endParaRPr>
                    </a:p>
                  </a:txBody>
                  <a:tcPr/>
                </a:tc>
              </a:tr>
              <a:tr h="370840">
                <a:tc>
                  <a:txBody>
                    <a:bodyPr/>
                    <a:lstStyle/>
                    <a:p>
                      <a:pPr algn="ctr"/>
                      <a:r>
                        <a:rPr lang="en-US" sz="1200" dirty="0">
                          <a:solidFill>
                            <a:schemeClr val="tx1"/>
                          </a:solidFill>
                          <a:highlight>
                            <a:srgbClr val="00FFFF"/>
                          </a:highlight>
                        </a:rPr>
                        <a:t>F0/0 </a:t>
                      </a:r>
                      <a:r>
                        <a:rPr lang="en-US" sz="1200" dirty="0" err="1">
                          <a:solidFill>
                            <a:schemeClr val="tx1"/>
                          </a:solidFill>
                          <a:highlight>
                            <a:srgbClr val="00FFFF"/>
                          </a:highlight>
                        </a:rPr>
                        <a:t>của</a:t>
                      </a:r>
                      <a:r>
                        <a:rPr lang="en-US" sz="1200" dirty="0">
                          <a:solidFill>
                            <a:schemeClr val="tx1"/>
                          </a:solidFill>
                          <a:highlight>
                            <a:srgbClr val="00FFFF"/>
                          </a:highlight>
                        </a:rPr>
                        <a:t> R1</a:t>
                      </a:r>
                      <a:endParaRPr lang="en-US" sz="1200" dirty="0">
                        <a:solidFill>
                          <a:schemeClr val="tx1"/>
                        </a:solidFill>
                        <a:highlight>
                          <a:srgbClr val="00FFFF"/>
                        </a:highlight>
                      </a:endParaRPr>
                    </a:p>
                  </a:txBody>
                  <a:tcPr/>
                </a:tc>
                <a:tc>
                  <a:txBody>
                    <a:bodyPr/>
                    <a:lstStyle/>
                    <a:p>
                      <a:pPr algn="ctr"/>
                      <a:r>
                        <a:rPr lang="en-US" sz="1200" dirty="0">
                          <a:solidFill>
                            <a:schemeClr val="tx1"/>
                          </a:solidFill>
                          <a:highlight>
                            <a:srgbClr val="00FFFF"/>
                          </a:highlight>
                        </a:rPr>
                        <a:t>192.168.1.65</a:t>
                      </a:r>
                      <a:endParaRPr lang="en-US" sz="1200" dirty="0">
                        <a:solidFill>
                          <a:schemeClr val="tx1"/>
                        </a:solidFill>
                        <a:highlight>
                          <a:srgbClr val="00FFFF"/>
                        </a:highlight>
                      </a:endParaRP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00FFFF"/>
                          </a:highlight>
                        </a:rPr>
                        <a:t>N/A</a:t>
                      </a:r>
                      <a:endParaRPr lang="en-US" sz="1200" dirty="0">
                        <a:solidFill>
                          <a:schemeClr val="tx1"/>
                        </a:solidFill>
                        <a:highlight>
                          <a:srgbClr val="00FFFF"/>
                        </a:highlight>
                      </a:endParaRPr>
                    </a:p>
                  </a:txBody>
                  <a:tcPr/>
                </a:tc>
              </a:tr>
              <a:tr h="279400">
                <a:tc>
                  <a:txBody>
                    <a:bodyPr/>
                    <a:lstStyle/>
                    <a:p>
                      <a:pPr algn="ctr"/>
                      <a:r>
                        <a:rPr lang="en-US" sz="1200" dirty="0">
                          <a:solidFill>
                            <a:schemeClr val="tx1"/>
                          </a:solidFill>
                          <a:highlight>
                            <a:srgbClr val="00FFFF"/>
                          </a:highlight>
                        </a:rPr>
                        <a:t>PC2</a:t>
                      </a:r>
                      <a:endParaRPr lang="en-US" sz="1200" dirty="0">
                        <a:solidFill>
                          <a:schemeClr val="tx1"/>
                        </a:solidFill>
                        <a:highlight>
                          <a:srgbClr val="00FFFF"/>
                        </a:highlight>
                      </a:endParaRPr>
                    </a:p>
                  </a:txBody>
                  <a:tcPr/>
                </a:tc>
                <a:tc>
                  <a:txBody>
                    <a:bodyPr/>
                    <a:lstStyle/>
                    <a:p>
                      <a:pPr algn="ctr"/>
                      <a:r>
                        <a:rPr lang="en-US" sz="1200" dirty="0">
                          <a:solidFill>
                            <a:schemeClr val="tx1"/>
                          </a:solidFill>
                          <a:highlight>
                            <a:srgbClr val="00FFFF"/>
                          </a:highlight>
                        </a:rPr>
                        <a:t>192.168.1.66</a:t>
                      </a:r>
                      <a:endParaRPr lang="en-US" sz="1200" dirty="0">
                        <a:solidFill>
                          <a:schemeClr val="tx1"/>
                        </a:solidFill>
                        <a:highlight>
                          <a:srgbClr val="00FFFF"/>
                        </a:highlight>
                      </a:endParaRP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00FFFF"/>
                          </a:highlight>
                        </a:rPr>
                        <a:t>192.168.1.65</a:t>
                      </a:r>
                      <a:endParaRPr lang="en-US" sz="1200" dirty="0">
                        <a:solidFill>
                          <a:schemeClr val="tx1"/>
                        </a:solidFill>
                        <a:highlight>
                          <a:srgbClr val="00FFFF"/>
                        </a:highlight>
                      </a:endParaRPr>
                    </a:p>
                  </a:txBody>
                  <a:tcPr/>
                </a:tc>
              </a:tr>
              <a:tr h="279400">
                <a:tc>
                  <a:txBody>
                    <a:bodyPr/>
                    <a:lstStyle/>
                    <a:p>
                      <a:pPr algn="ctr"/>
                      <a:r>
                        <a:rPr lang="en-US" sz="1200" dirty="0">
                          <a:solidFill>
                            <a:schemeClr val="tx1"/>
                          </a:solidFill>
                          <a:highlight>
                            <a:srgbClr val="00FFFF"/>
                          </a:highlight>
                        </a:rPr>
                        <a:t>PC3</a:t>
                      </a:r>
                      <a:endParaRPr lang="en-US" sz="1200" dirty="0">
                        <a:solidFill>
                          <a:schemeClr val="tx1"/>
                        </a:solidFill>
                        <a:highlight>
                          <a:srgbClr val="00FFFF"/>
                        </a:highlight>
                      </a:endParaRPr>
                    </a:p>
                  </a:txBody>
                  <a:tcPr/>
                </a:tc>
                <a:tc>
                  <a:txBody>
                    <a:bodyPr/>
                    <a:lstStyle/>
                    <a:p>
                      <a:pPr algn="ctr"/>
                      <a:r>
                        <a:rPr lang="en-US" sz="1200" dirty="0">
                          <a:solidFill>
                            <a:schemeClr val="tx1"/>
                          </a:solidFill>
                          <a:highlight>
                            <a:srgbClr val="00FFFF"/>
                          </a:highlight>
                        </a:rPr>
                        <a:t>192.168.1.67</a:t>
                      </a:r>
                      <a:endParaRPr lang="en-US" sz="1200" dirty="0">
                        <a:solidFill>
                          <a:schemeClr val="tx1"/>
                        </a:solidFill>
                        <a:highlight>
                          <a:srgbClr val="00FFFF"/>
                        </a:highlight>
                      </a:endParaRP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00FFFF"/>
                          </a:highlight>
                        </a:rPr>
                        <a:t>192.168.1.65</a:t>
                      </a:r>
                      <a:endParaRPr lang="en-US" sz="1200" dirty="0">
                        <a:solidFill>
                          <a:schemeClr val="tx1"/>
                        </a:solidFill>
                        <a:highlight>
                          <a:srgbClr val="00FFFF"/>
                        </a:highlight>
                      </a:endParaRPr>
                    </a:p>
                  </a:txBody>
                  <a:tcPr/>
                </a:tc>
              </a:tr>
              <a:tr h="279400">
                <a:tc>
                  <a:txBody>
                    <a:bodyPr/>
                    <a:lstStyle/>
                    <a:p>
                      <a:pPr algn="ctr"/>
                      <a:r>
                        <a:rPr lang="en-US" sz="1200" dirty="0">
                          <a:solidFill>
                            <a:schemeClr val="tx1"/>
                          </a:solidFill>
                          <a:highlight>
                            <a:srgbClr val="FFFF00"/>
                          </a:highlight>
                        </a:rPr>
                        <a:t>F0/0 </a:t>
                      </a:r>
                      <a:r>
                        <a:rPr lang="en-US" sz="1200" dirty="0" err="1">
                          <a:solidFill>
                            <a:schemeClr val="tx1"/>
                          </a:solidFill>
                          <a:highlight>
                            <a:srgbClr val="FFFF00"/>
                          </a:highlight>
                        </a:rPr>
                        <a:t>của</a:t>
                      </a:r>
                      <a:r>
                        <a:rPr lang="en-US" sz="1200" dirty="0">
                          <a:solidFill>
                            <a:schemeClr val="tx1"/>
                          </a:solidFill>
                          <a:highlight>
                            <a:srgbClr val="FFFF00"/>
                          </a:highlight>
                        </a:rPr>
                        <a:t> R2</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192.168.1.97</a:t>
                      </a:r>
                      <a:endParaRPr lang="en-US" sz="1200" dirty="0">
                        <a:solidFill>
                          <a:schemeClr val="tx1"/>
                        </a:solidFill>
                        <a:highlight>
                          <a:srgbClr val="FFFF00"/>
                        </a:highlight>
                      </a:endParaRP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FFFF00"/>
                          </a:highlight>
                        </a:rPr>
                        <a:t>N/A</a:t>
                      </a:r>
                      <a:endParaRPr lang="en-US" sz="1200" dirty="0">
                        <a:solidFill>
                          <a:schemeClr val="tx1"/>
                        </a:solidFill>
                        <a:highlight>
                          <a:srgbClr val="FFFF00"/>
                        </a:highlight>
                      </a:endParaRPr>
                    </a:p>
                  </a:txBody>
                  <a:tcPr/>
                </a:tc>
              </a:tr>
              <a:tr h="279400">
                <a:tc>
                  <a:txBody>
                    <a:bodyPr/>
                    <a:lstStyle/>
                    <a:p>
                      <a:pPr algn="ctr"/>
                      <a:r>
                        <a:rPr lang="en-US" sz="1200" dirty="0">
                          <a:solidFill>
                            <a:schemeClr val="tx1"/>
                          </a:solidFill>
                          <a:highlight>
                            <a:srgbClr val="FFFF00"/>
                          </a:highlight>
                        </a:rPr>
                        <a:t>PC4</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192.168.1.98</a:t>
                      </a:r>
                      <a:endParaRPr lang="en-US" sz="1200" dirty="0">
                        <a:solidFill>
                          <a:schemeClr val="tx1"/>
                        </a:solidFill>
                        <a:highlight>
                          <a:srgbClr val="FFFF00"/>
                        </a:highlight>
                      </a:endParaRP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FFFF00"/>
                          </a:highlight>
                        </a:rPr>
                        <a:t>192.168.1.97</a:t>
                      </a:r>
                      <a:endParaRPr lang="en-US" sz="1200" dirty="0">
                        <a:solidFill>
                          <a:schemeClr val="tx1"/>
                        </a:solidFill>
                        <a:highlight>
                          <a:srgbClr val="FFFF00"/>
                        </a:highlight>
                      </a:endParaRPr>
                    </a:p>
                  </a:txBody>
                  <a:tcPr/>
                </a:tc>
              </a:tr>
              <a:tr h="279400">
                <a:tc>
                  <a:txBody>
                    <a:bodyPr/>
                    <a:lstStyle/>
                    <a:p>
                      <a:pPr algn="ctr"/>
                      <a:r>
                        <a:rPr lang="en-US" sz="1200" dirty="0">
                          <a:solidFill>
                            <a:schemeClr val="tx1"/>
                          </a:solidFill>
                          <a:highlight>
                            <a:srgbClr val="FFFF00"/>
                          </a:highlight>
                        </a:rPr>
                        <a:t>PC5</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192.168.1.99</a:t>
                      </a:r>
                      <a:endParaRPr lang="en-US" sz="1200" dirty="0">
                        <a:solidFill>
                          <a:schemeClr val="tx1"/>
                        </a:solidFill>
                        <a:highlight>
                          <a:srgbClr val="FFFF00"/>
                        </a:highlight>
                      </a:endParaRP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FFFF00"/>
                          </a:highlight>
                        </a:rPr>
                        <a:t>192.168.1.97</a:t>
                      </a:r>
                      <a:endParaRPr lang="en-US" sz="1200" dirty="0">
                        <a:solidFill>
                          <a:schemeClr val="tx1"/>
                        </a:solidFill>
                        <a:highlight>
                          <a:srgbClr val="FFFF00"/>
                        </a:highlight>
                      </a:endParaRPr>
                    </a:p>
                  </a:txBody>
                  <a:tcPr/>
                </a:tc>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R0</a:t>
                      </a:r>
                      <a:endParaRPr lang="en-US" sz="1200" dirty="0">
                        <a:solidFill>
                          <a:schemeClr val="tx1"/>
                        </a:solidFill>
                        <a:highlight>
                          <a:srgbClr val="00FFFF"/>
                        </a:highlight>
                      </a:endParaRPr>
                    </a:p>
                  </a:txBody>
                  <a:tcPr/>
                </a:tc>
                <a:tc>
                  <a:txBody>
                    <a:bodyPr/>
                    <a:lstStyle/>
                    <a:p>
                      <a:pPr algn="ctr"/>
                      <a:r>
                        <a:rPr lang="en-US" sz="1200" dirty="0">
                          <a:solidFill>
                            <a:schemeClr val="tx1"/>
                          </a:solidFill>
                          <a:highlight>
                            <a:srgbClr val="00FFFF"/>
                          </a:highlight>
                        </a:rPr>
                        <a:t>192.168.1.129</a:t>
                      </a:r>
                      <a:endParaRPr lang="en-US" sz="1200" dirty="0">
                        <a:solidFill>
                          <a:schemeClr val="tx1"/>
                        </a:solidFill>
                        <a:highlight>
                          <a:srgbClr val="00FFFF"/>
                        </a:highlight>
                      </a:endParaRP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00FFFF"/>
                          </a:highlight>
                        </a:rPr>
                        <a:t>N/A</a:t>
                      </a:r>
                      <a:endParaRPr lang="en-US" sz="1200" dirty="0">
                        <a:solidFill>
                          <a:schemeClr val="tx1"/>
                        </a:solidFill>
                        <a:highlight>
                          <a:srgbClr val="00FFFF"/>
                        </a:highlight>
                      </a:endParaRPr>
                    </a:p>
                  </a:txBody>
                  <a:tcPr/>
                </a:tc>
              </a:tr>
              <a:tr h="279400">
                <a:tc>
                  <a:txBody>
                    <a:bodyPr/>
                    <a:lstStyle/>
                    <a:p>
                      <a:pPr algn="ctr"/>
                      <a:r>
                        <a:rPr lang="en-US" sz="1200" dirty="0">
                          <a:solidFill>
                            <a:schemeClr val="tx1"/>
                          </a:solidFill>
                          <a:highlight>
                            <a:srgbClr val="00FFFF"/>
                          </a:highlight>
                        </a:rPr>
                        <a:t>S0/0 </a:t>
                      </a:r>
                      <a:r>
                        <a:rPr lang="en-US" sz="1200" dirty="0" err="1">
                          <a:solidFill>
                            <a:schemeClr val="tx1"/>
                          </a:solidFill>
                          <a:highlight>
                            <a:srgbClr val="00FFFF"/>
                          </a:highlight>
                        </a:rPr>
                        <a:t>của</a:t>
                      </a:r>
                      <a:r>
                        <a:rPr lang="en-US" sz="1200" dirty="0">
                          <a:solidFill>
                            <a:schemeClr val="tx1"/>
                          </a:solidFill>
                          <a:highlight>
                            <a:srgbClr val="00FFFF"/>
                          </a:highlight>
                        </a:rPr>
                        <a:t> R1</a:t>
                      </a:r>
                      <a:endParaRPr lang="en-US" sz="1200" dirty="0">
                        <a:solidFill>
                          <a:schemeClr val="tx1"/>
                        </a:solidFill>
                        <a:highlight>
                          <a:srgbClr val="00FFFF"/>
                        </a:highlight>
                      </a:endParaRPr>
                    </a:p>
                  </a:txBody>
                  <a:tcPr/>
                </a:tc>
                <a:tc>
                  <a:txBody>
                    <a:bodyPr/>
                    <a:lstStyle/>
                    <a:p>
                      <a:pPr algn="ctr"/>
                      <a:r>
                        <a:rPr lang="en-US" sz="1200" dirty="0">
                          <a:solidFill>
                            <a:schemeClr val="tx1"/>
                          </a:solidFill>
                          <a:highlight>
                            <a:srgbClr val="00FFFF"/>
                          </a:highlight>
                        </a:rPr>
                        <a:t>192.168.1.130</a:t>
                      </a:r>
                      <a:endParaRPr lang="en-US" sz="1200" dirty="0">
                        <a:solidFill>
                          <a:schemeClr val="tx1"/>
                        </a:solidFill>
                        <a:highlight>
                          <a:srgbClr val="00FFFF"/>
                        </a:highlight>
                      </a:endParaRPr>
                    </a:p>
                  </a:txBody>
                  <a:tcPr/>
                </a:tc>
                <a:tc>
                  <a:txBody>
                    <a:bodyPr/>
                    <a:lstStyle/>
                    <a:p>
                      <a:pPr algn="ctr"/>
                      <a:r>
                        <a:rPr lang="en-US" sz="1200" dirty="0" err="1">
                          <a:solidFill>
                            <a:schemeClr val="tx1"/>
                          </a:solidFill>
                          <a:highlight>
                            <a:srgbClr val="00FFFF"/>
                          </a:highlight>
                        </a:rPr>
                        <a:t>nt</a:t>
                      </a:r>
                      <a:endParaRPr lang="en-US" sz="1200" dirty="0">
                        <a:solidFill>
                          <a:schemeClr val="tx1"/>
                        </a:solidFill>
                        <a:highlight>
                          <a:srgbClr val="00FFFF"/>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00FFFF"/>
                          </a:highlight>
                        </a:rPr>
                        <a:t>N/A</a:t>
                      </a:r>
                      <a:endParaRPr lang="en-US" sz="1200" dirty="0">
                        <a:solidFill>
                          <a:schemeClr val="tx1"/>
                        </a:solidFill>
                        <a:highlight>
                          <a:srgbClr val="00FFFF"/>
                        </a:highlight>
                      </a:endParaRPr>
                    </a:p>
                  </a:txBody>
                  <a:tcPr/>
                </a:tc>
              </a:tr>
              <a:tr h="279400">
                <a:tc>
                  <a:txBody>
                    <a:bodyPr/>
                    <a:lstStyle/>
                    <a:p>
                      <a:pPr algn="ctr"/>
                      <a:r>
                        <a:rPr lang="en-US" sz="1200" dirty="0">
                          <a:solidFill>
                            <a:schemeClr val="tx1"/>
                          </a:solidFill>
                          <a:highlight>
                            <a:srgbClr val="FFFF00"/>
                          </a:highlight>
                        </a:rPr>
                        <a:t>S0/1 </a:t>
                      </a:r>
                      <a:r>
                        <a:rPr lang="en-US" sz="1200" dirty="0" err="1">
                          <a:solidFill>
                            <a:schemeClr val="tx1"/>
                          </a:solidFill>
                          <a:highlight>
                            <a:srgbClr val="FFFF00"/>
                          </a:highlight>
                        </a:rPr>
                        <a:t>của</a:t>
                      </a:r>
                      <a:r>
                        <a:rPr lang="en-US" sz="1200" dirty="0">
                          <a:solidFill>
                            <a:schemeClr val="tx1"/>
                          </a:solidFill>
                          <a:highlight>
                            <a:srgbClr val="FFFF00"/>
                          </a:highlight>
                        </a:rPr>
                        <a:t> R1</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192.168.1.161</a:t>
                      </a:r>
                      <a:endParaRPr lang="en-US" sz="1200" dirty="0">
                        <a:solidFill>
                          <a:schemeClr val="tx1"/>
                        </a:solidFill>
                        <a:highlight>
                          <a:srgbClr val="FFFF00"/>
                        </a:highlight>
                      </a:endParaRP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FFFF00"/>
                          </a:highlight>
                        </a:rPr>
                        <a:t>N/A</a:t>
                      </a:r>
                      <a:endParaRPr lang="en-US" sz="1200" dirty="0">
                        <a:solidFill>
                          <a:schemeClr val="tx1"/>
                        </a:solidFill>
                        <a:highlight>
                          <a:srgbClr val="FFFF00"/>
                        </a:highlight>
                      </a:endParaRPr>
                    </a:p>
                  </a:txBody>
                  <a:tcPr/>
                </a:tc>
              </a:tr>
              <a:tr h="279400">
                <a:tc>
                  <a:txBody>
                    <a:bodyPr/>
                    <a:lstStyle/>
                    <a:p>
                      <a:pPr algn="ctr"/>
                      <a:r>
                        <a:rPr lang="en-US" sz="1200" dirty="0">
                          <a:solidFill>
                            <a:schemeClr val="tx1"/>
                          </a:solidFill>
                          <a:highlight>
                            <a:srgbClr val="FFFF00"/>
                          </a:highlight>
                        </a:rPr>
                        <a:t>S0/0 </a:t>
                      </a:r>
                      <a:r>
                        <a:rPr lang="en-US" sz="1200" dirty="0" err="1">
                          <a:solidFill>
                            <a:schemeClr val="tx1"/>
                          </a:solidFill>
                          <a:highlight>
                            <a:srgbClr val="FFFF00"/>
                          </a:highlight>
                        </a:rPr>
                        <a:t>của</a:t>
                      </a:r>
                      <a:r>
                        <a:rPr lang="en-US" sz="1200" dirty="0">
                          <a:solidFill>
                            <a:schemeClr val="tx1"/>
                          </a:solidFill>
                          <a:highlight>
                            <a:srgbClr val="FFFF00"/>
                          </a:highlight>
                        </a:rPr>
                        <a:t> R2</a:t>
                      </a:r>
                      <a:endParaRPr lang="en-US" sz="1200" dirty="0">
                        <a:solidFill>
                          <a:schemeClr val="tx1"/>
                        </a:solidFill>
                        <a:highlight>
                          <a:srgbClr val="FFFF00"/>
                        </a:highlight>
                      </a:endParaRPr>
                    </a:p>
                  </a:txBody>
                  <a:tcPr/>
                </a:tc>
                <a:tc>
                  <a:txBody>
                    <a:bodyPr/>
                    <a:lstStyle/>
                    <a:p>
                      <a:pPr algn="ctr"/>
                      <a:r>
                        <a:rPr lang="en-US" sz="1200" dirty="0">
                          <a:solidFill>
                            <a:schemeClr val="tx1"/>
                          </a:solidFill>
                          <a:highlight>
                            <a:srgbClr val="FFFF00"/>
                          </a:highlight>
                        </a:rPr>
                        <a:t>192.168.1.162</a:t>
                      </a:r>
                      <a:endParaRPr lang="en-US" sz="1200" dirty="0">
                        <a:solidFill>
                          <a:schemeClr val="tx1"/>
                        </a:solidFill>
                        <a:highlight>
                          <a:srgbClr val="FFFF00"/>
                        </a:highlight>
                      </a:endParaRPr>
                    </a:p>
                  </a:txBody>
                  <a:tcPr/>
                </a:tc>
                <a:tc>
                  <a:txBody>
                    <a:bodyPr/>
                    <a:lstStyle/>
                    <a:p>
                      <a:pPr algn="ctr"/>
                      <a:r>
                        <a:rPr lang="en-US" sz="1200" dirty="0" err="1">
                          <a:solidFill>
                            <a:schemeClr val="tx1"/>
                          </a:solidFill>
                          <a:highlight>
                            <a:srgbClr val="FFFF00"/>
                          </a:highlight>
                        </a:rPr>
                        <a:t>nt</a:t>
                      </a:r>
                      <a:endParaRPr lang="en-US" sz="1200" dirty="0">
                        <a:solidFill>
                          <a:schemeClr val="tx1"/>
                        </a:solidFill>
                        <a:highlight>
                          <a:srgbClr val="FFFF00"/>
                        </a:highligh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200" dirty="0">
                          <a:solidFill>
                            <a:schemeClr val="tx1"/>
                          </a:solidFill>
                          <a:highlight>
                            <a:srgbClr val="FFFF00"/>
                          </a:highlight>
                        </a:rPr>
                        <a:t>N/A</a:t>
                      </a:r>
                      <a:endParaRPr lang="en-US" sz="1200" dirty="0">
                        <a:solidFill>
                          <a:schemeClr val="tx1"/>
                        </a:solidFill>
                        <a:highlight>
                          <a:srgbClr val="FFFF00"/>
                        </a:highlight>
                      </a:endParaRPr>
                    </a:p>
                  </a:txBody>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457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rgbClr val="002060"/>
                </a:solidFill>
                <a:cs typeface="+mn-cs"/>
              </a:rPr>
              <a:t>Kiểm</a:t>
            </a:r>
            <a:r>
              <a:rPr lang="en-US" sz="1600" kern="0" dirty="0">
                <a:solidFill>
                  <a:srgbClr val="002060"/>
                </a:solidFill>
                <a:cs typeface="+mn-cs"/>
              </a:rPr>
              <a:t> </a:t>
            </a:r>
            <a:r>
              <a:rPr lang="en-US" sz="1600" kern="0" dirty="0" err="1">
                <a:solidFill>
                  <a:srgbClr val="002060"/>
                </a:solidFill>
                <a:cs typeface="+mn-cs"/>
              </a:rPr>
              <a:t>tra</a:t>
            </a:r>
            <a:r>
              <a:rPr lang="en-US" sz="1600" kern="0" dirty="0">
                <a:solidFill>
                  <a:srgbClr val="002060"/>
                </a:solidFill>
                <a:cs typeface="+mn-cs"/>
              </a:rPr>
              <a:t> (45 </a:t>
            </a:r>
            <a:r>
              <a:rPr lang="en-US" sz="1600" kern="0" dirty="0" err="1">
                <a:solidFill>
                  <a:srgbClr val="002060"/>
                </a:solidFill>
                <a:cs typeface="+mn-cs"/>
              </a:rPr>
              <a:t>phút</a:t>
            </a:r>
            <a:r>
              <a:rPr lang="en-US" sz="1600" kern="0" dirty="0">
                <a:solidFill>
                  <a:srgbClr val="002060"/>
                </a:solidFill>
                <a:cs typeface="+mn-cs"/>
              </a:rPr>
              <a:t>): 15h30 </a:t>
            </a:r>
            <a:r>
              <a:rPr lang="en-US" sz="1600" kern="0" dirty="0" err="1">
                <a:solidFill>
                  <a:srgbClr val="002060"/>
                </a:solidFill>
                <a:cs typeface="+mn-cs"/>
              </a:rPr>
              <a:t>nộp</a:t>
            </a:r>
            <a:r>
              <a:rPr lang="en-US" sz="1600" kern="0" dirty="0">
                <a:solidFill>
                  <a:srgbClr val="002060"/>
                </a:solidFill>
                <a:cs typeface="+mn-cs"/>
              </a:rPr>
              <a:t> </a:t>
            </a:r>
            <a:r>
              <a:rPr lang="en-US" sz="1600" kern="0" dirty="0" err="1">
                <a:solidFill>
                  <a:srgbClr val="002060"/>
                </a:solidFill>
                <a:cs typeface="+mn-cs"/>
              </a:rPr>
              <a:t>bài</a:t>
            </a:r>
            <a:endParaRPr lang="en-US" sz="1600" kern="0" dirty="0">
              <a:solidFill>
                <a:srgbClr val="002060"/>
              </a:solidFill>
              <a:cs typeface="+mn-cs"/>
            </a:endParaRPr>
          </a:p>
          <a:p>
            <a:pPr>
              <a:lnSpc>
                <a:spcPct val="135000"/>
              </a:lnSpc>
              <a:spcBef>
                <a:spcPct val="35000"/>
              </a:spcBef>
              <a:buClr>
                <a:schemeClr val="accent2"/>
              </a:buClr>
              <a:defRPr/>
            </a:pPr>
            <a:r>
              <a:rPr lang="en-US" sz="1600" kern="0" dirty="0" err="1">
                <a:solidFill>
                  <a:srgbClr val="002060"/>
                </a:solidFill>
                <a:cs typeface="+mn-cs"/>
                <a:sym typeface="Wingdings" panose="05000000000000000000" pitchFamily="2" charset="2"/>
              </a:rPr>
              <a:t>Làm</a:t>
            </a:r>
            <a:r>
              <a:rPr lang="en-US" sz="1600" kern="0" dirty="0">
                <a:solidFill>
                  <a:srgbClr val="002060"/>
                </a:solidFill>
                <a:cs typeface="+mn-cs"/>
                <a:sym typeface="Wingdings" panose="05000000000000000000" pitchFamily="2" charset="2"/>
              </a:rPr>
              <a:t> ra </a:t>
            </a:r>
            <a:r>
              <a:rPr lang="en-US" sz="1600" kern="0" dirty="0" err="1">
                <a:solidFill>
                  <a:srgbClr val="002060"/>
                </a:solidFill>
                <a:cs typeface="+mn-cs"/>
                <a:sym typeface="Wingdings" panose="05000000000000000000" pitchFamily="2" charset="2"/>
              </a:rPr>
              <a:t>giấy</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chụp</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ảnh</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gửi</a:t>
            </a:r>
            <a:r>
              <a:rPr lang="en-US" sz="1600" kern="0" dirty="0">
                <a:solidFill>
                  <a:srgbClr val="002060"/>
                </a:solidFill>
                <a:cs typeface="+mn-cs"/>
                <a:sym typeface="Wingdings" panose="05000000000000000000" pitchFamily="2" charset="2"/>
              </a:rPr>
              <a:t> </a:t>
            </a:r>
            <a:r>
              <a:rPr lang="en-US" sz="1600" kern="0" dirty="0" err="1">
                <a:solidFill>
                  <a:srgbClr val="002060"/>
                </a:solidFill>
                <a:cs typeface="+mn-cs"/>
                <a:sym typeface="Wingdings" panose="05000000000000000000" pitchFamily="2" charset="2"/>
              </a:rPr>
              <a:t>nộp</a:t>
            </a:r>
            <a:r>
              <a:rPr lang="en-US" sz="1600" kern="0" dirty="0">
                <a:solidFill>
                  <a:srgbClr val="002060"/>
                </a:solidFill>
                <a:cs typeface="+mn-cs"/>
                <a:sym typeface="Wingdings" panose="05000000000000000000" pitchFamily="2" charset="2"/>
              </a:rPr>
              <a:t> qua Viber</a:t>
            </a:r>
            <a:endParaRPr lang="en-US" sz="1600" kern="0" dirty="0">
              <a:solidFill>
                <a:srgbClr val="C00000"/>
              </a:solidFill>
              <a:cs typeface="+mn-cs"/>
              <a:sym typeface="Wingdings" panose="05000000000000000000" pitchFamily="2" charset="2"/>
            </a:endParaRPr>
          </a:p>
        </p:txBody>
      </p:sp>
      <p:sp>
        <p:nvSpPr>
          <p:cNvPr id="3" name="Rectangle 3"/>
          <p:cNvSpPr txBox="1">
            <a:spLocks noChangeArrowheads="1"/>
          </p:cNvSpPr>
          <p:nvPr/>
        </p:nvSpPr>
        <p:spPr bwMode="auto">
          <a:xfrm>
            <a:off x="762000" y="1629095"/>
            <a:ext cx="8153400" cy="609600"/>
          </a:xfrm>
          <a:prstGeom prst="rect">
            <a:avLst/>
          </a:prstGeom>
          <a:noFill/>
          <a:ln>
            <a:miter lim="800000"/>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Cho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như</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hình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vẽ</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192.168.1.0/</a:t>
            </a:r>
            <a:r>
              <a:rPr lang="en-US" sz="1600" kern="0" dirty="0">
                <a:solidFill>
                  <a:schemeClr val="folHlink"/>
                </a:solidFill>
                <a:highlight>
                  <a:srgbClr val="FFFF00"/>
                </a:highlight>
                <a:cs typeface="+mn-cs"/>
                <a:sym typeface="Wingdings" panose="05000000000000000000" pitchFamily="2" charset="2"/>
              </a:rPr>
              <a:t>26</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để</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gán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cho</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phần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trong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p:txBody>
      </p:sp>
      <p:pic>
        <p:nvPicPr>
          <p:cNvPr id="4" name="Picture 3"/>
          <p:cNvPicPr>
            <a:picLocks noChangeAspect="1"/>
          </p:cNvPicPr>
          <p:nvPr/>
        </p:nvPicPr>
        <p:blipFill>
          <a:blip r:embed="rId1"/>
          <a:stretch>
            <a:fillRect/>
          </a:stretch>
        </p:blipFill>
        <p:spPr>
          <a:xfrm>
            <a:off x="1905000" y="2695895"/>
            <a:ext cx="5047619" cy="256190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Điện tử viễn thông:</a:t>
            </a:r>
            <a:endParaRPr lang="en-US" sz="1600" kern="0">
              <a:solidFill>
                <a:srgbClr val="C0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Điện tử</a:t>
            </a:r>
            <a:endParaRPr lang="en-US" sz="1600" kern="0">
              <a:solidFill>
                <a:srgbClr val="C0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IT</a:t>
            </a:r>
            <a:endParaRPr lang="en-US" sz="1600" kern="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Coding: 75% (web có cấu trúc, csdl, API)</a:t>
            </a:r>
            <a:endParaRPr lang="en-US" sz="1600" kern="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Quản trị hệ thông: 15% (hệ điều hành máy chủ, hệ quản trị CSDL, các ứng dụng cơ bản trong hệ thống)</a:t>
            </a:r>
            <a:endParaRPr lang="en-US" sz="1600" kern="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Mạng và bảo mật: 10% (Network, Security)</a:t>
            </a:r>
            <a:endParaRPr lang="en-US" sz="1600" kern="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Hệ thống: IoT (hot trend), hệ thống ứng dụng CNTT</a:t>
            </a:r>
            <a:endParaRPr lang="en-US" sz="1600" kern="0">
              <a:solidFill>
                <a:srgbClr val="C0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Viễn thông:</a:t>
            </a:r>
            <a:endParaRPr lang="en-US" sz="1600" kern="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Product Pre-sale</a:t>
            </a:r>
            <a:endParaRPr lang="en-US" sz="1600" kern="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Ø"/>
              <a:defRPr/>
            </a:pPr>
            <a:r>
              <a:rPr lang="en-US" sz="1600" kern="0">
                <a:solidFill>
                  <a:srgbClr val="C00000"/>
                </a:solidFill>
                <a:cs typeface="+mn-cs"/>
                <a:sym typeface="Wingdings" panose="05000000000000000000" pitchFamily="2" charset="2"/>
              </a:rPr>
              <a:t>TSP: Telecoms Service Provider</a:t>
            </a:r>
            <a:endParaRPr lang="en-US" sz="1600" kern="0" dirty="0">
              <a:solidFill>
                <a:srgbClr val="C00000"/>
              </a:solidFill>
              <a:cs typeface="+mn-cs"/>
              <a:sym typeface="Wingdings" panose="05000000000000000000"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2912" y="2133600"/>
            <a:ext cx="6005688" cy="3912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bwMode="auto">
          <a:xfrm>
            <a:off x="979170" y="876300"/>
            <a:ext cx="6488430" cy="11049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5.	Mô hình 5 lớp</a:t>
            </a:r>
            <a:endParaRPr lang="en-US" sz="1600" kern="0">
              <a:solidFill>
                <a:schemeClr val="folHlink"/>
              </a:solidFill>
              <a:cs typeface="+mn-cs"/>
            </a:endParaRPr>
          </a:p>
        </p:txBody>
      </p:sp>
      <p:sp>
        <p:nvSpPr>
          <p:cNvPr id="2"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3 </a:t>
            </a:r>
            <a:r>
              <a:rPr lang="en-US" sz="2000" b="1" dirty="0">
                <a:solidFill>
                  <a:schemeClr val="accent2"/>
                </a:solidFill>
              </a:rPr>
              <a:t>: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vật</a:t>
            </a:r>
            <a:r>
              <a:rPr lang="en-US" sz="2000" b="1" dirty="0">
                <a:solidFill>
                  <a:schemeClr val="accent2"/>
                </a:solidFill>
              </a:rPr>
              <a:t> </a:t>
            </a:r>
            <a:r>
              <a:rPr lang="en-US" sz="2000" b="1" dirty="0" err="1">
                <a:solidFill>
                  <a:schemeClr val="accent2"/>
                </a:solidFill>
              </a:rPr>
              <a:t>lý</a:t>
            </a:r>
            <a:r>
              <a:rPr lang="en-US" sz="2000" b="1" dirty="0">
                <a:solidFill>
                  <a:schemeClr val="accent2"/>
                </a:solidFill>
              </a:rPr>
              <a:t> </a:t>
            </a:r>
            <a:r>
              <a:rPr lang="en-US" sz="2000" b="1" dirty="0" err="1">
                <a:solidFill>
                  <a:schemeClr val="accent2"/>
                </a:solidFill>
              </a:rPr>
              <a:t>và</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kết</a:t>
            </a:r>
            <a:r>
              <a:rPr lang="en-US" sz="2000" b="1" dirty="0">
                <a:solidFill>
                  <a:schemeClr val="accent2"/>
                </a:solidFill>
              </a:rPr>
              <a:t> </a:t>
            </a:r>
            <a:r>
              <a:rPr lang="en-US" sz="2000" b="1" dirty="0" err="1">
                <a:solidFill>
                  <a:schemeClr val="accent2"/>
                </a:solidFill>
              </a:rPr>
              <a:t>dữ</a:t>
            </a:r>
            <a:r>
              <a:rPr lang="en-US" sz="2000" b="1" dirty="0">
                <a:solidFill>
                  <a:schemeClr val="accent2"/>
                </a:solidFill>
              </a:rPr>
              <a:t> </a:t>
            </a:r>
            <a:r>
              <a:rPr lang="en-US" sz="2000" b="1" dirty="0" err="1">
                <a:solidFill>
                  <a:schemeClr val="accent2"/>
                </a:solidFill>
              </a:rPr>
              <a:t>liệu</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38899" y="798328"/>
            <a:ext cx="6488430" cy="1104900"/>
          </a:xfrm>
          <a:prstGeom prst="rect">
            <a:avLst/>
          </a:prstGeom>
          <a:noFill/>
          <a:ln>
            <a:miter lim="800000"/>
          </a:ln>
        </p:spPr>
        <p:txBody>
          <a:bodyPr/>
          <a:lstStyle/>
          <a:p>
            <a:pPr>
              <a:lnSpc>
                <a:spcPct val="135000"/>
              </a:lnSpc>
              <a:spcBef>
                <a:spcPct val="35000"/>
              </a:spcBef>
              <a:buClr>
                <a:schemeClr val="accent2"/>
              </a:buClr>
              <a:defRPr/>
            </a:pPr>
            <a:r>
              <a:rPr lang="en-US" sz="1400" kern="0" dirty="0">
                <a:solidFill>
                  <a:schemeClr val="folHlink"/>
                </a:solidFill>
                <a:cs typeface="+mn-cs"/>
              </a:rPr>
              <a:t>1. </a:t>
            </a:r>
            <a:r>
              <a:rPr lang="en-US" sz="1400" kern="0" dirty="0" err="1">
                <a:solidFill>
                  <a:schemeClr val="folHlink"/>
                </a:solidFill>
                <a:cs typeface="+mn-cs"/>
              </a:rPr>
              <a:t>Tổng</a:t>
            </a:r>
            <a:r>
              <a:rPr lang="en-US" sz="1400" kern="0" dirty="0">
                <a:solidFill>
                  <a:schemeClr val="folHlink"/>
                </a:solidFill>
                <a:cs typeface="+mn-cs"/>
              </a:rPr>
              <a:t> </a:t>
            </a:r>
            <a:r>
              <a:rPr lang="en-US" sz="1400" kern="0" dirty="0" err="1">
                <a:solidFill>
                  <a:schemeClr val="folHlink"/>
                </a:solidFill>
                <a:cs typeface="+mn-cs"/>
              </a:rPr>
              <a:t>quan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biệt</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truy</a:t>
            </a:r>
            <a:r>
              <a:rPr lang="en-US" sz="1400" kern="0" dirty="0">
                <a:solidFill>
                  <a:schemeClr val="folHlink"/>
                </a:solidFill>
                <a:cs typeface="+mn-cs"/>
              </a:rPr>
              <a:t>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Lớp</a:t>
            </a:r>
            <a:r>
              <a:rPr lang="en-US" sz="1400" kern="0" dirty="0">
                <a:solidFill>
                  <a:schemeClr val="folHlink"/>
                </a:solidFill>
                <a:cs typeface="+mn-cs"/>
              </a:rPr>
              <a:t> </a:t>
            </a:r>
            <a:r>
              <a:rPr lang="en-US" sz="1400" kern="0" dirty="0" err="1">
                <a:solidFill>
                  <a:schemeClr val="folHlink"/>
                </a:solidFill>
                <a:cs typeface="+mn-cs"/>
              </a:rPr>
              <a:t>liên</a:t>
            </a:r>
            <a:r>
              <a:rPr lang="en-US" sz="1400" kern="0" dirty="0">
                <a:solidFill>
                  <a:schemeClr val="folHlink"/>
                </a:solidFill>
                <a:cs typeface="+mn-cs"/>
              </a:rPr>
              <a:t> </a:t>
            </a:r>
            <a:r>
              <a:rPr lang="en-US" sz="1400" kern="0" dirty="0" err="1">
                <a:solidFill>
                  <a:schemeClr val="folHlink"/>
                </a:solidFill>
                <a:cs typeface="+mn-cs"/>
              </a:rPr>
              <a:t>kết</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highlight>
                  <a:srgbClr val="FFFF00"/>
                </a:highlight>
                <a:cs typeface="+mn-cs"/>
              </a:rPr>
              <a:t>Lớp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truy</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nhập</a:t>
            </a:r>
            <a:r>
              <a:rPr lang="en-US" sz="1400" kern="0" dirty="0">
                <a:solidFill>
                  <a:schemeClr val="folHlink"/>
                </a:solidFill>
                <a:highlight>
                  <a:srgbClr val="FFFF00"/>
                </a:highlight>
                <a:cs typeface="+mn-cs"/>
              </a:rPr>
              <a:t> </a:t>
            </a:r>
            <a:r>
              <a:rPr lang="en-US" sz="1400" kern="0" dirty="0" err="1">
                <a:solidFill>
                  <a:schemeClr val="folHlink"/>
                </a:solidFill>
                <a:highlight>
                  <a:srgbClr val="FFFF00"/>
                </a:highlight>
                <a:cs typeface="+mn-cs"/>
              </a:rPr>
              <a:t>mạng</a:t>
            </a:r>
            <a:r>
              <a:rPr lang="en-US" sz="1400" kern="0" dirty="0">
                <a:solidFill>
                  <a:schemeClr val="folHlink"/>
                </a:solidFill>
                <a:cs typeface="+mn-cs"/>
              </a:rPr>
              <a:t> </a:t>
            </a:r>
            <a:r>
              <a:rPr lang="en-US" sz="1400" kern="0" dirty="0" err="1">
                <a:solidFill>
                  <a:schemeClr val="folHlink"/>
                </a:solidFill>
                <a:cs typeface="+mn-cs"/>
              </a:rPr>
              <a:t>được</a:t>
            </a:r>
            <a:r>
              <a:rPr lang="en-US" sz="1400" kern="0" dirty="0">
                <a:solidFill>
                  <a:schemeClr val="folHlink"/>
                </a:solidFill>
                <a:cs typeface="+mn-cs"/>
              </a:rPr>
              <a:t> IEEE chi </a:t>
            </a:r>
            <a:r>
              <a:rPr lang="en-US" sz="1400" kern="0" dirty="0" err="1">
                <a:solidFill>
                  <a:schemeClr val="folHlink"/>
                </a:solidFill>
                <a:cs typeface="+mn-cs"/>
              </a:rPr>
              <a:t>thành</a:t>
            </a:r>
            <a:r>
              <a:rPr lang="en-US" sz="1400" kern="0" dirty="0">
                <a:solidFill>
                  <a:schemeClr val="folHlink"/>
                </a:solidFill>
                <a:cs typeface="+mn-cs"/>
              </a:rPr>
              <a:t> 02 </a:t>
            </a:r>
            <a:r>
              <a:rPr lang="en-US" sz="1400" kern="0" dirty="0" err="1">
                <a:solidFill>
                  <a:schemeClr val="folHlink"/>
                </a:solidFill>
                <a:cs typeface="+mn-cs"/>
              </a:rPr>
              <a:t>phân</a:t>
            </a:r>
            <a:r>
              <a:rPr lang="en-US" sz="1400" kern="0" dirty="0">
                <a:solidFill>
                  <a:schemeClr val="folHlink"/>
                </a:solidFill>
                <a:cs typeface="+mn-cs"/>
              </a:rPr>
              <a:t> </a:t>
            </a:r>
            <a:r>
              <a:rPr lang="en-US" sz="1400" kern="0" dirty="0" err="1">
                <a:solidFill>
                  <a:schemeClr val="folHlink"/>
                </a:solidFill>
                <a:cs typeface="+mn-cs"/>
              </a:rPr>
              <a:t>lớp</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LLC: Logic </a:t>
            </a:r>
            <a:r>
              <a:rPr lang="en-US" sz="1400" kern="0">
                <a:solidFill>
                  <a:schemeClr val="folHlink"/>
                </a:solidFill>
                <a:cs typeface="+mn-cs"/>
              </a:rPr>
              <a:t>Link Control 802.2</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MAC: Media Access Control</a:t>
            </a:r>
            <a:endParaRPr lang="en-US" sz="1400" kern="0" dirty="0">
              <a:solidFill>
                <a:schemeClr val="folHlink"/>
              </a:solidFill>
              <a:cs typeface="+mn-cs"/>
            </a:endParaRPr>
          </a:p>
          <a:p>
            <a:pPr lvl="1" indent="-405130">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Lớp</a:t>
            </a:r>
            <a:r>
              <a:rPr lang="en-US" sz="1400" kern="0" dirty="0">
                <a:solidFill>
                  <a:schemeClr val="folHlink"/>
                </a:solidFill>
                <a:cs typeface="+mn-cs"/>
              </a:rPr>
              <a:t> MAC</a:t>
            </a:r>
            <a:endParaRPr lang="en-US" sz="1400" kern="0" dirty="0">
              <a:solidFill>
                <a:schemeClr val="folHlink"/>
              </a:solidFill>
              <a:cs typeface="+mn-cs"/>
            </a:endParaRPr>
          </a:p>
          <a:p>
            <a:pPr lvl="1" indent="-40513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LAN</a:t>
            </a:r>
            <a:endParaRPr lang="en-US" sz="1400" kern="0" dirty="0">
              <a:solidFill>
                <a:schemeClr val="folHlink"/>
              </a:solidFill>
              <a:cs typeface="+mn-cs"/>
            </a:endParaRPr>
          </a:p>
          <a:p>
            <a:pPr lvl="2" indent="-405130">
              <a:lnSpc>
                <a:spcPct val="135000"/>
              </a:lnSpc>
              <a:spcBef>
                <a:spcPct val="35000"/>
              </a:spcBef>
              <a:buClr>
                <a:schemeClr val="accent2"/>
              </a:buClr>
              <a:buFont typeface="Arial" panose="020B0604020202020204" pitchFamily="34" charset="0"/>
              <a:buChar char="•"/>
              <a:defRPr/>
            </a:pPr>
            <a:r>
              <a:rPr lang="en-US" sz="1400" kern="0" dirty="0">
                <a:solidFill>
                  <a:srgbClr val="FF0000"/>
                </a:solidFill>
                <a:cs typeface="+mn-cs"/>
              </a:rPr>
              <a:t>Ethernet IEEE 802.3 (</a:t>
            </a:r>
            <a:r>
              <a:rPr lang="en-US" sz="1400" kern="0" dirty="0" err="1">
                <a:solidFill>
                  <a:srgbClr val="FF0000"/>
                </a:solidFill>
                <a:cs typeface="+mn-cs"/>
              </a:rPr>
              <a:t>thường</a:t>
            </a:r>
            <a:r>
              <a:rPr lang="en-US" sz="1400" kern="0" dirty="0">
                <a:solidFill>
                  <a:srgbClr val="FF0000"/>
                </a:solidFill>
                <a:cs typeface="+mn-cs"/>
              </a:rPr>
              <a:t> </a:t>
            </a:r>
            <a:r>
              <a:rPr lang="en-US" sz="1400" kern="0" dirty="0" err="1">
                <a:solidFill>
                  <a:srgbClr val="FF0000"/>
                </a:solidFill>
                <a:cs typeface="+mn-cs"/>
              </a:rPr>
              <a:t>xuyên</a:t>
            </a:r>
            <a:r>
              <a:rPr lang="en-US" sz="1400" kern="0" dirty="0">
                <a:solidFill>
                  <a:srgbClr val="FF0000"/>
                </a:solidFill>
                <a:cs typeface="+mn-cs"/>
              </a:rPr>
              <a:t> </a:t>
            </a:r>
            <a:r>
              <a:rPr lang="en-US" sz="1400" kern="0" dirty="0" err="1">
                <a:solidFill>
                  <a:srgbClr val="FF0000"/>
                </a:solidFill>
                <a:cs typeface="+mn-cs"/>
              </a:rPr>
              <a:t>dùng</a:t>
            </a:r>
            <a:r>
              <a:rPr lang="en-US" sz="1400" kern="0" dirty="0">
                <a:solidFill>
                  <a:srgbClr val="FF0000"/>
                </a:solidFill>
                <a:cs typeface="+mn-cs"/>
              </a:rPr>
              <a:t>)</a:t>
            </a:r>
            <a:endParaRPr lang="en-US" sz="1400" kern="0" dirty="0">
              <a:solidFill>
                <a:srgbClr val="FF0000"/>
              </a:solidFill>
              <a:cs typeface="+mn-cs"/>
            </a:endParaRPr>
          </a:p>
          <a:p>
            <a:pPr lvl="2" indent="-40513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Tockenring</a:t>
            </a:r>
            <a:r>
              <a:rPr lang="en-US" sz="1400" kern="0" dirty="0">
                <a:solidFill>
                  <a:schemeClr val="folHlink"/>
                </a:solidFill>
                <a:cs typeface="+mn-cs"/>
              </a:rPr>
              <a:t> 802.5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endParaRPr lang="en-US" sz="1400" kern="0" dirty="0">
              <a:solidFill>
                <a:schemeClr val="folHlink"/>
              </a:solidFill>
              <a:cs typeface="+mn-cs"/>
            </a:endParaRPr>
          </a:p>
          <a:p>
            <a:pPr lvl="2" indent="-40513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FDDI (</a:t>
            </a:r>
            <a:r>
              <a:rPr lang="en-US" sz="1400" kern="0" dirty="0" err="1">
                <a:solidFill>
                  <a:schemeClr val="folHlink"/>
                </a:solidFill>
                <a:cs typeface="+mn-cs"/>
              </a:rPr>
              <a:t>ít</a:t>
            </a:r>
            <a:r>
              <a:rPr lang="en-US" sz="1400" kern="0" dirty="0">
                <a:solidFill>
                  <a:schemeClr val="folHlink"/>
                </a:solidFill>
                <a:cs typeface="+mn-cs"/>
              </a:rPr>
              <a:t> </a:t>
            </a:r>
            <a:r>
              <a:rPr lang="en-US" sz="1400" kern="0" dirty="0" err="1">
                <a:solidFill>
                  <a:schemeClr val="folHlink"/>
                </a:solidFill>
                <a:cs typeface="+mn-cs"/>
              </a:rPr>
              <a:t>khi</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a:t>
            </a:r>
            <a:endParaRPr lang="en-US" sz="1400" kern="0" dirty="0">
              <a:solidFill>
                <a:schemeClr val="folHlink"/>
              </a:solidFill>
              <a:cs typeface="+mn-cs"/>
            </a:endParaRPr>
          </a:p>
          <a:p>
            <a:pPr lvl="1" indent="-40513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WAN</a:t>
            </a:r>
            <a:endParaRPr lang="en-US" sz="1400" kern="0" dirty="0">
              <a:solidFill>
                <a:schemeClr val="folHlink"/>
              </a:solidFill>
              <a:cs typeface="+mn-cs"/>
            </a:endParaRPr>
          </a:p>
          <a:p>
            <a:pPr lvl="2" indent="-40513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HDLC </a:t>
            </a:r>
            <a:endParaRPr lang="en-US" sz="1400" kern="0" dirty="0">
              <a:solidFill>
                <a:schemeClr val="folHlink"/>
              </a:solidFill>
              <a:cs typeface="+mn-cs"/>
            </a:endParaRPr>
          </a:p>
          <a:p>
            <a:pPr lvl="2" indent="-40513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PPP</a:t>
            </a:r>
            <a:endParaRPr lang="en-US" sz="1400" kern="0" dirty="0">
              <a:solidFill>
                <a:schemeClr val="folHlink"/>
              </a:solidFill>
              <a:cs typeface="+mn-cs"/>
            </a:endParaRPr>
          </a:p>
          <a:p>
            <a:pPr lvl="2" indent="-40513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ATM</a:t>
            </a:r>
            <a:endParaRPr lang="en-US" sz="1400" kern="0" dirty="0">
              <a:solidFill>
                <a:schemeClr val="folHlink"/>
              </a:solidFill>
              <a:cs typeface="+mn-cs"/>
            </a:endParaRPr>
          </a:p>
          <a:p>
            <a:pPr lvl="2" indent="-40513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Frame Relay</a:t>
            </a:r>
            <a:endParaRPr lang="en-US" sz="1400" kern="0" dirty="0">
              <a:solidFill>
                <a:schemeClr val="folHlink"/>
              </a:solidFill>
              <a:cs typeface="+mn-cs"/>
            </a:endParaRPr>
          </a:p>
          <a:p>
            <a:pPr lvl="1" indent="-40513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Nhóm</a:t>
            </a:r>
            <a:r>
              <a:rPr lang="en-US" sz="1400" kern="0" dirty="0">
                <a:solidFill>
                  <a:schemeClr val="folHlink"/>
                </a:solidFill>
                <a:cs typeface="+mn-cs"/>
              </a:rPr>
              <a:t> WLAN (</a:t>
            </a:r>
            <a:r>
              <a:rPr lang="en-US" sz="1400" kern="0" err="1">
                <a:solidFill>
                  <a:schemeClr val="folHlink"/>
                </a:solidFill>
                <a:cs typeface="+mn-cs"/>
              </a:rPr>
              <a:t>mạng</a:t>
            </a:r>
            <a:r>
              <a:rPr lang="en-US" sz="1400" kern="0">
                <a:solidFill>
                  <a:schemeClr val="folHlink"/>
                </a:solidFill>
                <a:cs typeface="+mn-cs"/>
              </a:rPr>
              <a:t> LAN truy </a:t>
            </a:r>
            <a:r>
              <a:rPr lang="en-US" sz="1400" kern="0" dirty="0" err="1">
                <a:solidFill>
                  <a:schemeClr val="folHlink"/>
                </a:solidFill>
                <a:cs typeface="+mn-cs"/>
              </a:rPr>
              <a:t>nhập</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endParaRPr lang="en-US" sz="1400" kern="0" dirty="0">
              <a:solidFill>
                <a:schemeClr val="folHlink"/>
              </a:solidFill>
              <a:cs typeface="+mn-cs"/>
            </a:endParaRPr>
          </a:p>
          <a:p>
            <a:pPr lvl="2" indent="-40513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802.11</a:t>
            </a:r>
            <a:endParaRPr lang="en-US" sz="1400" kern="0" dirty="0">
              <a:solidFill>
                <a:schemeClr val="folHlink"/>
              </a:solidFill>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ln>
        </p:spPr>
        <p:txBody>
          <a:bodyPr/>
          <a:lstStyle/>
          <a:p>
            <a:pPr>
              <a:lnSpc>
                <a:spcPct val="135000"/>
              </a:lnSpc>
              <a:spcBef>
                <a:spcPct val="35000"/>
              </a:spcBef>
              <a:buClr>
                <a:schemeClr val="accent2"/>
              </a:buClr>
              <a:defRPr/>
            </a:pPr>
            <a:r>
              <a:rPr lang="en-US" sz="1400" kern="0" dirty="0">
                <a:solidFill>
                  <a:schemeClr val="folHlink"/>
                </a:solidFill>
                <a:cs typeface="+mn-cs"/>
              </a:rPr>
              <a:t>2. </a:t>
            </a:r>
            <a:r>
              <a:rPr lang="en-US" sz="1400" kern="0" dirty="0" err="1">
                <a:solidFill>
                  <a:schemeClr val="folHlink"/>
                </a:solidFill>
                <a:cs typeface="+mn-cs"/>
              </a:rPr>
              <a:t>Môi</a:t>
            </a:r>
            <a:r>
              <a:rPr lang="en-US" sz="1400" kern="0" dirty="0">
                <a:solidFill>
                  <a:schemeClr val="folHlink"/>
                </a:solidFill>
                <a:cs typeface="+mn-cs"/>
              </a:rPr>
              <a:t> </a:t>
            </a:r>
            <a:r>
              <a:rPr lang="en-US" sz="1400" kern="0" dirty="0" err="1">
                <a:solidFill>
                  <a:schemeClr val="folHlink"/>
                </a:solidFill>
                <a:cs typeface="+mn-cs"/>
              </a:rPr>
              <a:t>trường</a:t>
            </a:r>
            <a:r>
              <a:rPr lang="en-US" sz="1400" kern="0" dirty="0">
                <a:solidFill>
                  <a:schemeClr val="folHlink"/>
                </a:solidFill>
                <a:cs typeface="+mn-cs"/>
              </a:rPr>
              <a:t> </a:t>
            </a:r>
            <a:r>
              <a:rPr lang="en-US" sz="1400" kern="0" dirty="0" err="1">
                <a:solidFill>
                  <a:schemeClr val="folHlink"/>
                </a:solidFill>
                <a:cs typeface="+mn-cs"/>
              </a:rPr>
              <a:t>vật</a:t>
            </a:r>
            <a:r>
              <a:rPr lang="en-US" sz="1400" kern="0" dirty="0">
                <a:solidFill>
                  <a:schemeClr val="folHlink"/>
                </a:solidFill>
                <a:cs typeface="+mn-cs"/>
              </a:rPr>
              <a:t> </a:t>
            </a:r>
            <a:r>
              <a:rPr lang="en-US" sz="1400" kern="0" dirty="0" err="1">
                <a:solidFill>
                  <a:schemeClr val="folHlink"/>
                </a:solidFill>
                <a:cs typeface="+mn-cs"/>
              </a:rPr>
              <a:t>lý</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r>
              <a:rPr lang="en-US" sz="1400" kern="0" dirty="0">
                <a:solidFill>
                  <a:schemeClr val="folHlink"/>
                </a:solidFill>
                <a:cs typeface="+mn-cs"/>
              </a:rPr>
              <a:t>: CAT5, CAT6.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chéo</a:t>
            </a:r>
            <a:r>
              <a:rPr lang="en-US" sz="1400" kern="0" dirty="0">
                <a:solidFill>
                  <a:schemeClr val="folHlink"/>
                </a:solidFill>
                <a:cs typeface="+mn-cs"/>
              </a:rPr>
              <a:t> </a:t>
            </a:r>
            <a:r>
              <a:rPr lang="en-US" sz="1400" kern="0" dirty="0" err="1">
                <a:solidFill>
                  <a:schemeClr val="folHlink"/>
                </a:solidFill>
                <a:cs typeface="+mn-cs"/>
              </a:rPr>
              <a:t>phụ</a:t>
            </a:r>
            <a:r>
              <a:rPr lang="en-US" sz="1400" kern="0" dirty="0">
                <a:solidFill>
                  <a:schemeClr val="folHlink"/>
                </a:solidFill>
                <a:cs typeface="+mn-cs"/>
              </a:rPr>
              <a:t> </a:t>
            </a:r>
            <a:r>
              <a:rPr lang="en-US" sz="1400" kern="0" dirty="0" err="1">
                <a:solidFill>
                  <a:schemeClr val="folHlink"/>
                </a:solidFill>
                <a:cs typeface="+mn-cs"/>
              </a:rPr>
              <a:t>thuộc</a:t>
            </a:r>
            <a:r>
              <a:rPr lang="en-US" sz="1400" kern="0" dirty="0">
                <a:solidFill>
                  <a:schemeClr val="folHlink"/>
                </a:solidFill>
                <a:cs typeface="+mn-cs"/>
              </a:rPr>
              <a:t> </a:t>
            </a:r>
            <a:r>
              <a:rPr lang="en-US" sz="1400" kern="0" dirty="0" err="1">
                <a:solidFill>
                  <a:schemeClr val="folHlink"/>
                </a:solidFill>
                <a:cs typeface="+mn-cs"/>
              </a:rPr>
              <a:t>vào</a:t>
            </a:r>
            <a:r>
              <a:rPr lang="en-US" sz="1400" kern="0" dirty="0">
                <a:solidFill>
                  <a:schemeClr val="folHlink"/>
                </a:solidFill>
                <a:cs typeface="+mn-cs"/>
              </a:rPr>
              <a:t> Tx (</a:t>
            </a:r>
            <a:r>
              <a:rPr lang="en-US" sz="1400" kern="0" dirty="0" err="1">
                <a:solidFill>
                  <a:schemeClr val="folHlink"/>
                </a:solidFill>
                <a:cs typeface="+mn-cs"/>
              </a:rPr>
              <a:t>phát</a:t>
            </a:r>
            <a:r>
              <a:rPr lang="en-US" sz="1400" kern="0" dirty="0">
                <a:solidFill>
                  <a:schemeClr val="folHlink"/>
                </a:solidFill>
                <a:cs typeface="+mn-cs"/>
              </a:rPr>
              <a:t>) </a:t>
            </a:r>
            <a:r>
              <a:rPr lang="en-US" sz="1400" kern="0" dirty="0" err="1">
                <a:solidFill>
                  <a:schemeClr val="folHlink"/>
                </a:solidFill>
                <a:cs typeface="+mn-cs"/>
              </a:rPr>
              <a:t>và</a:t>
            </a:r>
            <a:r>
              <a:rPr lang="en-US" sz="1400" kern="0" dirty="0">
                <a:solidFill>
                  <a:schemeClr val="folHlink"/>
                </a:solidFill>
                <a:cs typeface="+mn-cs"/>
              </a:rPr>
              <a:t> Rx(</a:t>
            </a:r>
            <a:r>
              <a:rPr lang="en-US" sz="1400" kern="0" dirty="0" err="1">
                <a:solidFill>
                  <a:schemeClr val="folHlink"/>
                </a:solidFill>
                <a:cs typeface="+mn-cs"/>
              </a:rPr>
              <a:t>thu</a:t>
            </a:r>
            <a:r>
              <a:rPr lang="en-US" sz="1400" kern="0" dirty="0">
                <a:solidFill>
                  <a:schemeClr val="folHlink"/>
                </a:solidFill>
                <a:cs typeface="+mn-cs"/>
              </a:rPr>
              <a:t>) </a:t>
            </a:r>
            <a:r>
              <a:rPr lang="en-US" sz="1400" kern="0" dirty="0" err="1">
                <a:solidFill>
                  <a:schemeClr val="folHlink"/>
                </a:solidFill>
                <a:cs typeface="+mn-cs"/>
              </a:rPr>
              <a:t>của</a:t>
            </a:r>
            <a:r>
              <a:rPr lang="en-US" sz="1400" kern="0" dirty="0">
                <a:solidFill>
                  <a:schemeClr val="folHlink"/>
                </a:solidFill>
                <a:cs typeface="+mn-cs"/>
              </a:rPr>
              <a:t>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 Adaptive </a:t>
            </a:r>
            <a:r>
              <a:rPr lang="en-US" sz="1400" kern="0" dirty="0" err="1">
                <a:solidFill>
                  <a:schemeClr val="folHlink"/>
                </a:solidFill>
                <a:cs typeface="+mn-cs"/>
              </a:rPr>
              <a:t>là</a:t>
            </a:r>
            <a:r>
              <a:rPr lang="en-US" sz="1400" kern="0" dirty="0">
                <a:solidFill>
                  <a:schemeClr val="folHlink"/>
                </a:solidFill>
                <a:cs typeface="+mn-cs"/>
              </a:rPr>
              <a:t> </a:t>
            </a:r>
            <a:r>
              <a:rPr lang="en-US" sz="1400" kern="0" dirty="0" err="1">
                <a:solidFill>
                  <a:schemeClr val="folHlink"/>
                </a:solidFill>
                <a:cs typeface="+mn-cs"/>
              </a:rPr>
              <a:t>ngoại</a:t>
            </a:r>
            <a:r>
              <a:rPr lang="en-US" sz="1400" kern="0" dirty="0">
                <a:solidFill>
                  <a:schemeClr val="folHlink"/>
                </a:solidFill>
                <a:cs typeface="+mn-cs"/>
              </a:rPr>
              <a:t> </a:t>
            </a:r>
            <a:r>
              <a:rPr lang="en-US" sz="1400" kern="0" dirty="0" err="1">
                <a:solidFill>
                  <a:schemeClr val="folHlink"/>
                </a:solidFill>
                <a:cs typeface="+mn-cs"/>
              </a:rPr>
              <a:t>lệ</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trục</a:t>
            </a:r>
            <a:r>
              <a:rPr lang="en-US" sz="1400" kern="0" dirty="0">
                <a:solidFill>
                  <a:schemeClr val="folHlink"/>
                </a:solidFill>
                <a:cs typeface="+mn-cs"/>
              </a:rPr>
              <a:t> (</a:t>
            </a:r>
            <a:r>
              <a:rPr lang="en-US" sz="1400" kern="0" dirty="0" err="1">
                <a:solidFill>
                  <a:schemeClr val="folHlink"/>
                </a:solidFill>
                <a:cs typeface="+mn-cs"/>
              </a:rPr>
              <a:t>hiện</a:t>
            </a:r>
            <a:r>
              <a:rPr lang="en-US" sz="1400" kern="0" dirty="0">
                <a:solidFill>
                  <a:schemeClr val="folHlink"/>
                </a:solidFill>
                <a:cs typeface="+mn-cs"/>
              </a:rPr>
              <a:t> </a:t>
            </a:r>
            <a:r>
              <a:rPr lang="en-US" sz="1400" kern="0" dirty="0" err="1">
                <a:solidFill>
                  <a:schemeClr val="folHlink"/>
                </a:solidFill>
                <a:cs typeface="+mn-cs"/>
              </a:rPr>
              <a:t>chỉ</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mạng</a:t>
            </a:r>
            <a:r>
              <a:rPr lang="en-US" sz="1400" kern="0" dirty="0">
                <a:solidFill>
                  <a:schemeClr val="folHlink"/>
                </a:solidFill>
                <a:cs typeface="+mn-cs"/>
              </a:rPr>
              <a:t> </a:t>
            </a:r>
            <a:r>
              <a:rPr lang="en-US" sz="1400" kern="0" dirty="0" err="1">
                <a:solidFill>
                  <a:schemeClr val="folHlink"/>
                </a:solidFill>
                <a:cs typeface="+mn-cs"/>
              </a:rPr>
              <a:t>truyền</a:t>
            </a:r>
            <a:r>
              <a:rPr lang="en-US" sz="1400" kern="0" dirty="0">
                <a:solidFill>
                  <a:schemeClr val="folHlink"/>
                </a:solidFill>
                <a:cs typeface="+mn-cs"/>
              </a:rPr>
              <a:t> </a:t>
            </a:r>
            <a:r>
              <a:rPr lang="en-US" sz="1400" kern="0" dirty="0" err="1">
                <a:solidFill>
                  <a:schemeClr val="folHlink"/>
                </a:solidFill>
                <a:cs typeface="+mn-cs"/>
              </a:rPr>
              <a:t>hình</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quang</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mode MM</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đơn</a:t>
            </a:r>
            <a:r>
              <a:rPr lang="en-US" sz="1400" kern="0" dirty="0">
                <a:solidFill>
                  <a:schemeClr val="folHlink"/>
                </a:solidFill>
                <a:cs typeface="+mn-cs"/>
              </a:rPr>
              <a:t> mode SM	 </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Vô</a:t>
            </a:r>
            <a:r>
              <a:rPr lang="en-US" sz="1400" kern="0" dirty="0">
                <a:solidFill>
                  <a:schemeClr val="folHlink"/>
                </a:solidFill>
                <a:cs typeface="+mn-cs"/>
              </a:rPr>
              <a:t> </a:t>
            </a:r>
            <a:r>
              <a:rPr lang="en-US" sz="1400" kern="0" dirty="0" err="1">
                <a:solidFill>
                  <a:schemeClr val="folHlink"/>
                </a:solidFill>
                <a:cs typeface="+mn-cs"/>
              </a:rPr>
              <a:t>tuyến</a:t>
            </a:r>
            <a:r>
              <a:rPr lang="en-US" sz="1400" kern="0" dirty="0">
                <a:solidFill>
                  <a:schemeClr val="folHlink"/>
                </a:solidFill>
                <a:cs typeface="+mn-cs"/>
              </a:rPr>
              <a:t> (</a:t>
            </a:r>
            <a:r>
              <a:rPr lang="en-US" sz="1400" kern="0" dirty="0" err="1">
                <a:solidFill>
                  <a:schemeClr val="folHlink"/>
                </a:solidFill>
                <a:cs typeface="+mn-cs"/>
              </a:rPr>
              <a:t>không</a:t>
            </a:r>
            <a:r>
              <a:rPr lang="en-US" sz="1400" kern="0" dirty="0">
                <a:solidFill>
                  <a:schemeClr val="folHlink"/>
                </a:solidFill>
                <a:cs typeface="+mn-cs"/>
              </a:rPr>
              <a:t> </a:t>
            </a:r>
            <a:r>
              <a:rPr lang="en-US" sz="1400" kern="0" dirty="0" err="1">
                <a:solidFill>
                  <a:schemeClr val="folHlink"/>
                </a:solidFill>
                <a:cs typeface="+mn-cs"/>
              </a:rPr>
              <a:t>dây</a:t>
            </a:r>
            <a:r>
              <a:rPr lang="en-US" sz="1400" kern="0" dirty="0">
                <a:solidFill>
                  <a:schemeClr val="folHlink"/>
                </a:solidFill>
                <a:cs typeface="+mn-cs"/>
              </a:rPr>
              <a:t>)</a:t>
            </a:r>
            <a:endParaRPr lang="en-US" sz="1400" kern="0" dirty="0">
              <a:solidFill>
                <a:schemeClr val="folHlink"/>
              </a:solidFill>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6488430" cy="4457700"/>
          </a:xfrm>
          <a:prstGeom prst="rect">
            <a:avLst/>
          </a:prstGeom>
          <a:noFill/>
          <a:ln>
            <a:miter lim="800000"/>
          </a:ln>
        </p:spPr>
        <p:txBody>
          <a:bodyPr/>
          <a:lstStyle/>
          <a:p>
            <a:pPr>
              <a:lnSpc>
                <a:spcPct val="135000"/>
              </a:lnSpc>
              <a:spcBef>
                <a:spcPct val="35000"/>
              </a:spcBef>
              <a:buClr>
                <a:schemeClr val="accent2"/>
              </a:buClr>
              <a:defRPr/>
            </a:pPr>
            <a:r>
              <a:rPr lang="en-US" sz="1400" kern="0" dirty="0">
                <a:solidFill>
                  <a:schemeClr val="folHlink"/>
                </a:solidFill>
                <a:cs typeface="+mn-cs"/>
              </a:rPr>
              <a:t>3.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đồng</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r>
              <a:rPr lang="en-US" sz="1400" kern="0" dirty="0" err="1">
                <a:solidFill>
                  <a:schemeClr val="folHlink"/>
                </a:solidFill>
                <a:cs typeface="+mn-cs"/>
              </a:rPr>
              <a:t>đôi</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Sao </a:t>
            </a:r>
            <a:r>
              <a:rPr lang="en-US" sz="1400" kern="0" dirty="0" err="1">
                <a:solidFill>
                  <a:schemeClr val="folHlink"/>
                </a:solidFill>
                <a:cs typeface="+mn-cs"/>
              </a:rPr>
              <a:t>phải</a:t>
            </a:r>
            <a:r>
              <a:rPr lang="en-US" sz="1400" kern="0" dirty="0">
                <a:solidFill>
                  <a:schemeClr val="folHlink"/>
                </a:solidFill>
                <a:cs typeface="+mn-cs"/>
              </a:rPr>
              <a:t> </a:t>
            </a:r>
            <a:r>
              <a:rPr lang="en-US" sz="1400" kern="0" dirty="0" err="1">
                <a:solidFill>
                  <a:schemeClr val="folHlink"/>
                </a:solidFill>
                <a:cs typeface="+mn-cs"/>
              </a:rPr>
              <a:t>xoắn</a:t>
            </a:r>
            <a:r>
              <a:rPr lang="en-US" sz="1400" kern="0" dirty="0">
                <a:solidFill>
                  <a:schemeClr val="folHlink"/>
                </a:solidFill>
                <a:cs typeface="+mn-cs"/>
              </a:rPr>
              <a:t> ?</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sức</a:t>
            </a:r>
            <a:r>
              <a:rPr lang="en-US" sz="1400" kern="0" dirty="0">
                <a:solidFill>
                  <a:schemeClr val="folHlink"/>
                </a:solidFill>
                <a:cs typeface="+mn-cs"/>
              </a:rPr>
              <a:t> </a:t>
            </a:r>
            <a:r>
              <a:rPr lang="en-US" sz="1400" kern="0" dirty="0" err="1">
                <a:solidFill>
                  <a:schemeClr val="folHlink"/>
                </a:solidFill>
                <a:cs typeface="+mn-cs"/>
              </a:rPr>
              <a:t>bền</a:t>
            </a:r>
            <a:r>
              <a:rPr lang="en-US" sz="1400" kern="0" dirty="0">
                <a:solidFill>
                  <a:schemeClr val="folHlink"/>
                </a:solidFill>
                <a:cs typeface="+mn-cs"/>
              </a:rPr>
              <a:t> </a:t>
            </a:r>
            <a:r>
              <a:rPr lang="en-US" sz="1400" kern="0" dirty="0" err="1">
                <a:solidFill>
                  <a:schemeClr val="folHlink"/>
                </a:solidFill>
                <a:cs typeface="+mn-cs"/>
              </a:rPr>
              <a:t>cơ</a:t>
            </a:r>
            <a:r>
              <a:rPr lang="en-US" sz="1400" kern="0" dirty="0">
                <a:solidFill>
                  <a:schemeClr val="folHlink"/>
                </a:solidFill>
                <a:cs typeface="+mn-cs"/>
              </a:rPr>
              <a:t> </a:t>
            </a:r>
            <a:r>
              <a:rPr lang="en-US" sz="1400" kern="0" dirty="0" err="1">
                <a:solidFill>
                  <a:schemeClr val="folHlink"/>
                </a:solidFill>
                <a:cs typeface="+mn-cs"/>
              </a:rPr>
              <a:t>học</a:t>
            </a:r>
            <a:r>
              <a:rPr lang="en-US" sz="1400" kern="0" dirty="0">
                <a:solidFill>
                  <a:schemeClr val="folHlink"/>
                </a:solidFill>
                <a:cs typeface="+mn-cs"/>
              </a:rPr>
              <a:t> (</a:t>
            </a:r>
            <a:r>
              <a:rPr lang="en-US" sz="1400" kern="0" dirty="0" err="1">
                <a:solidFill>
                  <a:schemeClr val="folHlink"/>
                </a:solidFill>
                <a:cs typeface="+mn-cs"/>
              </a:rPr>
              <a:t>giống</a:t>
            </a:r>
            <a:r>
              <a:rPr lang="en-US" sz="1400" kern="0" dirty="0">
                <a:solidFill>
                  <a:schemeClr val="folHlink"/>
                </a:solidFill>
                <a:cs typeface="+mn-cs"/>
              </a:rPr>
              <a:t> </a:t>
            </a:r>
            <a:r>
              <a:rPr lang="en-US" sz="1400" kern="0" dirty="0" err="1">
                <a:solidFill>
                  <a:schemeClr val="folHlink"/>
                </a:solidFill>
                <a:cs typeface="+mn-cs"/>
              </a:rPr>
              <a:t>bện</a:t>
            </a:r>
            <a:r>
              <a:rPr lang="en-US" sz="1400" kern="0" dirty="0">
                <a:solidFill>
                  <a:schemeClr val="folHlink"/>
                </a:solidFill>
                <a:cs typeface="+mn-cs"/>
              </a:rPr>
              <a:t> </a:t>
            </a:r>
            <a:r>
              <a:rPr lang="en-US" sz="1400" kern="0" dirty="0" err="1">
                <a:solidFill>
                  <a:schemeClr val="folHlink"/>
                </a:solidFill>
                <a:cs typeface="+mn-cs"/>
              </a:rPr>
              <a:t>thừng</a:t>
            </a:r>
            <a:r>
              <a:rPr lang="en-US" sz="1400" kern="0" dirty="0">
                <a:solidFill>
                  <a:schemeClr val="folHlink"/>
                </a:solidFill>
                <a:cs typeface="+mn-cs"/>
              </a:rPr>
              <a:t>)</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Chống</a:t>
            </a:r>
            <a:r>
              <a:rPr lang="en-US" sz="1400" kern="0" dirty="0">
                <a:solidFill>
                  <a:srgbClr val="FF0000"/>
                </a:solidFill>
                <a:cs typeface="+mn-cs"/>
              </a:rPr>
              <a:t> </a:t>
            </a:r>
            <a:r>
              <a:rPr lang="en-US" sz="1400" kern="0" dirty="0" err="1">
                <a:solidFill>
                  <a:srgbClr val="FF0000"/>
                </a:solidFill>
                <a:cs typeface="+mn-cs"/>
              </a:rPr>
              <a:t>nhiễu</a:t>
            </a:r>
            <a:endParaRPr lang="en-US" sz="1400" kern="0" dirty="0">
              <a:solidFill>
                <a:srgbClr val="FF000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Tăng</a:t>
            </a:r>
            <a:r>
              <a:rPr lang="en-US" sz="1400" kern="0" dirty="0">
                <a:solidFill>
                  <a:schemeClr val="folHlink"/>
                </a:solidFill>
                <a:cs typeface="+mn-cs"/>
              </a:rPr>
              <a:t> </a:t>
            </a:r>
            <a:r>
              <a:rPr lang="en-US" sz="1400" kern="0" dirty="0" err="1">
                <a:solidFill>
                  <a:schemeClr val="folHlink"/>
                </a:solidFill>
                <a:cs typeface="+mn-cs"/>
              </a:rPr>
              <a:t>khả</a:t>
            </a:r>
            <a:r>
              <a:rPr lang="en-US" sz="1400" kern="0" dirty="0">
                <a:solidFill>
                  <a:schemeClr val="folHlink"/>
                </a:solidFill>
                <a:cs typeface="+mn-cs"/>
              </a:rPr>
              <a:t> </a:t>
            </a:r>
            <a:r>
              <a:rPr lang="en-US" sz="1400" kern="0" dirty="0" err="1">
                <a:solidFill>
                  <a:schemeClr val="folHlink"/>
                </a:solidFill>
                <a:cs typeface="+mn-cs"/>
              </a:rPr>
              <a:t>năng</a:t>
            </a:r>
            <a:r>
              <a:rPr lang="en-US" sz="1400" kern="0" dirty="0">
                <a:solidFill>
                  <a:schemeClr val="folHlink"/>
                </a:solidFill>
                <a:cs typeface="+mn-cs"/>
              </a:rPr>
              <a:t> </a:t>
            </a:r>
            <a:r>
              <a:rPr lang="en-US" sz="1400" kern="0" dirty="0" err="1">
                <a:solidFill>
                  <a:schemeClr val="folHlink"/>
                </a:solidFill>
                <a:cs typeface="+mn-cs"/>
              </a:rPr>
              <a:t>chịu</a:t>
            </a:r>
            <a:r>
              <a:rPr lang="en-US" sz="1400" kern="0" dirty="0">
                <a:solidFill>
                  <a:schemeClr val="folHlink"/>
                </a:solidFill>
                <a:cs typeface="+mn-cs"/>
              </a:rPr>
              <a:t> </a:t>
            </a:r>
            <a:r>
              <a:rPr lang="en-US" sz="1400" kern="0" dirty="0" err="1">
                <a:solidFill>
                  <a:schemeClr val="folHlink"/>
                </a:solidFill>
                <a:cs typeface="+mn-cs"/>
              </a:rPr>
              <a:t>uốn</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Chuẩn</a:t>
            </a:r>
            <a:r>
              <a:rPr lang="en-US" sz="1400" kern="0" dirty="0">
                <a:solidFill>
                  <a:schemeClr val="folHlink"/>
                </a:solidFill>
                <a:cs typeface="+mn-cs"/>
              </a:rPr>
              <a:t> </a:t>
            </a:r>
            <a:r>
              <a:rPr lang="en-US" sz="1400" kern="0" dirty="0" err="1">
                <a:solidFill>
                  <a:schemeClr val="folHlink"/>
                </a:solidFill>
                <a:cs typeface="+mn-cs"/>
              </a:rPr>
              <a:t>bấm</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T568A</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T568B (</a:t>
            </a:r>
            <a:r>
              <a:rPr lang="en-US" sz="1400" kern="0" dirty="0" err="1">
                <a:solidFill>
                  <a:schemeClr val="folHlink"/>
                </a:solidFill>
                <a:cs typeface="+mn-cs"/>
              </a:rPr>
              <a:t>Tại</a:t>
            </a:r>
            <a:r>
              <a:rPr lang="en-US" sz="1400" kern="0" dirty="0">
                <a:solidFill>
                  <a:schemeClr val="folHlink"/>
                </a:solidFill>
                <a:cs typeface="+mn-cs"/>
              </a:rPr>
              <a:t> VN, </a:t>
            </a:r>
            <a:r>
              <a:rPr lang="en-US" sz="1400" kern="0" dirty="0" err="1">
                <a:solidFill>
                  <a:schemeClr val="folHlink"/>
                </a:solidFill>
                <a:cs typeface="+mn-cs"/>
              </a:rPr>
              <a:t>nếu</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thẳng</a:t>
            </a:r>
            <a:r>
              <a:rPr lang="en-US" sz="1400" kern="0" dirty="0">
                <a:solidFill>
                  <a:schemeClr val="folHlink"/>
                </a:solidFill>
                <a:cs typeface="+mn-cs"/>
              </a:rPr>
              <a:t> </a:t>
            </a:r>
            <a:r>
              <a:rPr lang="en-US" sz="1400" kern="0" dirty="0" err="1">
                <a:solidFill>
                  <a:schemeClr val="folHlink"/>
                </a:solidFill>
                <a:cs typeface="+mn-cs"/>
              </a:rPr>
              <a:t>thì</a:t>
            </a:r>
            <a:r>
              <a:rPr lang="en-US" sz="1400" kern="0" dirty="0">
                <a:solidFill>
                  <a:schemeClr val="folHlink"/>
                </a:solidFill>
                <a:cs typeface="+mn-cs"/>
              </a:rPr>
              <a:t> </a:t>
            </a:r>
            <a:r>
              <a:rPr lang="en-US" sz="1400" kern="0" dirty="0" err="1">
                <a:solidFill>
                  <a:schemeClr val="folHlink"/>
                </a:solidFill>
                <a:cs typeface="+mn-cs"/>
              </a:rPr>
              <a:t>dùng</a:t>
            </a:r>
            <a:r>
              <a:rPr lang="en-US" sz="1400" kern="0" dirty="0">
                <a:solidFill>
                  <a:schemeClr val="folHlink"/>
                </a:solidFill>
                <a:cs typeface="+mn-cs"/>
              </a:rPr>
              <a:t> </a:t>
            </a:r>
            <a:r>
              <a:rPr lang="en-US" sz="1400" kern="0" dirty="0" err="1">
                <a:solidFill>
                  <a:schemeClr val="folHlink"/>
                </a:solidFill>
                <a:cs typeface="+mn-cs"/>
              </a:rPr>
              <a:t>chuẩn</a:t>
            </a:r>
            <a:r>
              <a:rPr lang="en-US" sz="1400" kern="0" dirty="0">
                <a:solidFill>
                  <a:schemeClr val="folHlink"/>
                </a:solidFill>
                <a:cs typeface="+mn-cs"/>
              </a:rPr>
              <a:t> </a:t>
            </a:r>
            <a:r>
              <a:rPr lang="en-US" sz="1400" kern="0" dirty="0">
                <a:solidFill>
                  <a:schemeClr val="folHlink"/>
                </a:solidFill>
              </a:rPr>
              <a:t>T568B</a:t>
            </a:r>
            <a:r>
              <a:rPr lang="en-US" sz="1400" kern="0" dirty="0">
                <a:solidFill>
                  <a:schemeClr val="folHlink"/>
                </a:solidFill>
                <a:cs typeface="+mn-cs"/>
              </a:rPr>
              <a:t>)</a:t>
            </a:r>
            <a:endParaRPr lang="en-US" sz="14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thực</a:t>
            </a:r>
            <a:r>
              <a:rPr lang="en-US" sz="1400" kern="0" dirty="0">
                <a:solidFill>
                  <a:schemeClr val="folHlink"/>
                </a:solidFill>
                <a:cs typeface="+mn-cs"/>
              </a:rPr>
              <a:t> </a:t>
            </a:r>
            <a:r>
              <a:rPr lang="en-US" sz="1400" kern="0" dirty="0" err="1">
                <a:solidFill>
                  <a:schemeClr val="folHlink"/>
                </a:solidFill>
                <a:cs typeface="+mn-cs"/>
              </a:rPr>
              <a:t>tế</a:t>
            </a:r>
            <a:r>
              <a:rPr lang="en-US" sz="1400" kern="0" dirty="0">
                <a:solidFill>
                  <a:schemeClr val="folHlink"/>
                </a:solidFill>
                <a:cs typeface="+mn-cs"/>
              </a:rPr>
              <a:t> </a:t>
            </a:r>
            <a:r>
              <a:rPr lang="en-US" sz="1400" kern="0" dirty="0" err="1">
                <a:solidFill>
                  <a:schemeClr val="folHlink"/>
                </a:solidFill>
                <a:cs typeface="+mn-cs"/>
              </a:rPr>
              <a:t>hệ</a:t>
            </a:r>
            <a:r>
              <a:rPr lang="en-US" sz="1400" kern="0" dirty="0">
                <a:solidFill>
                  <a:schemeClr val="folHlink"/>
                </a:solidFill>
                <a:cs typeface="+mn-cs"/>
              </a:rPr>
              <a:t> </a:t>
            </a:r>
            <a:r>
              <a:rPr lang="en-US" sz="1400" kern="0" dirty="0" err="1">
                <a:solidFill>
                  <a:schemeClr val="folHlink"/>
                </a:solidFill>
                <a:cs typeface="+mn-cs"/>
              </a:rPr>
              <a:t>thống</a:t>
            </a:r>
            <a:r>
              <a:rPr lang="en-US" sz="1400" kern="0" dirty="0">
                <a:solidFill>
                  <a:schemeClr val="folHlink"/>
                </a:solidFill>
                <a:cs typeface="+mn-cs"/>
              </a:rPr>
              <a:t> </a:t>
            </a:r>
            <a:r>
              <a:rPr lang="en-US" sz="1400" kern="0" dirty="0" err="1">
                <a:solidFill>
                  <a:schemeClr val="folHlink"/>
                </a:solidFill>
                <a:cs typeface="+mn-cs"/>
              </a:rPr>
              <a:t>cáp</a:t>
            </a:r>
            <a:r>
              <a:rPr lang="en-US" sz="1400" kern="0" dirty="0">
                <a:solidFill>
                  <a:schemeClr val="folHlink"/>
                </a:solidFill>
                <a:cs typeface="+mn-cs"/>
              </a:rPr>
              <a:t> </a:t>
            </a:r>
            <a:r>
              <a:rPr lang="en-US" sz="1400" kern="0" dirty="0" err="1">
                <a:solidFill>
                  <a:schemeClr val="folHlink"/>
                </a:solidFill>
                <a:cs typeface="+mn-cs"/>
              </a:rPr>
              <a:t>còn</a:t>
            </a:r>
            <a:r>
              <a:rPr lang="en-US" sz="1400" kern="0" dirty="0">
                <a:solidFill>
                  <a:schemeClr val="folHlink"/>
                </a:solidFill>
                <a:cs typeface="+mn-cs"/>
              </a:rPr>
              <a:t> bao </a:t>
            </a:r>
            <a:r>
              <a:rPr lang="en-US" sz="1400" kern="0" dirty="0" err="1">
                <a:solidFill>
                  <a:schemeClr val="folHlink"/>
                </a:solidFill>
                <a:cs typeface="+mn-cs"/>
              </a:rPr>
              <a:t>gồm</a:t>
            </a:r>
            <a:r>
              <a:rPr lang="en-US" sz="1400" kern="0" dirty="0">
                <a:solidFill>
                  <a:schemeClr val="folHlink"/>
                </a:solidFill>
                <a:cs typeface="+mn-cs"/>
              </a:rPr>
              <a:t>:</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Wall Plate</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chemeClr val="folHlink"/>
                </a:solidFill>
                <a:cs typeface="+mn-cs"/>
              </a:rPr>
              <a:t>Patch panel (</a:t>
            </a:r>
            <a:r>
              <a:rPr lang="en-US" sz="1400" kern="0" dirty="0" err="1">
                <a:solidFill>
                  <a:schemeClr val="folHlink"/>
                </a:solidFill>
                <a:cs typeface="+mn-cs"/>
              </a:rPr>
              <a:t>đặt</a:t>
            </a:r>
            <a:r>
              <a:rPr lang="en-US" sz="1400" kern="0" dirty="0">
                <a:solidFill>
                  <a:schemeClr val="folHlink"/>
                </a:solidFill>
                <a:cs typeface="+mn-cs"/>
              </a:rPr>
              <a:t> </a:t>
            </a:r>
            <a:r>
              <a:rPr lang="en-US" sz="1400" kern="0" dirty="0" err="1">
                <a:solidFill>
                  <a:schemeClr val="folHlink"/>
                </a:solidFill>
                <a:cs typeface="+mn-cs"/>
              </a:rPr>
              <a:t>trong</a:t>
            </a:r>
            <a:r>
              <a:rPr lang="en-US" sz="1400" kern="0" dirty="0">
                <a:solidFill>
                  <a:schemeClr val="folHlink"/>
                </a:solidFill>
                <a:cs typeface="+mn-cs"/>
              </a:rPr>
              <a:t> </a:t>
            </a:r>
            <a:r>
              <a:rPr lang="en-US" sz="1400" kern="0" dirty="0" err="1">
                <a:solidFill>
                  <a:schemeClr val="folHlink"/>
                </a:solidFill>
                <a:cs typeface="+mn-cs"/>
              </a:rPr>
              <a:t>tủ</a:t>
            </a:r>
            <a:r>
              <a:rPr lang="en-US" sz="1400" kern="0" dirty="0">
                <a:solidFill>
                  <a:schemeClr val="folHlink"/>
                </a:solidFill>
                <a:cs typeface="+mn-cs"/>
              </a:rPr>
              <a:t> rack </a:t>
            </a:r>
            <a:r>
              <a:rPr lang="en-US" sz="1400" kern="0" dirty="0" err="1">
                <a:solidFill>
                  <a:schemeClr val="folHlink"/>
                </a:solidFill>
                <a:cs typeface="+mn-cs"/>
              </a:rPr>
              <a:t>thiết</a:t>
            </a:r>
            <a:r>
              <a:rPr lang="en-US" sz="1400" kern="0" dirty="0">
                <a:solidFill>
                  <a:schemeClr val="folHlink"/>
                </a:solidFill>
                <a:cs typeface="+mn-cs"/>
              </a:rPr>
              <a:t> </a:t>
            </a:r>
            <a:r>
              <a:rPr lang="en-US" sz="1400" kern="0" dirty="0" err="1">
                <a:solidFill>
                  <a:schemeClr val="folHlink"/>
                </a:solidFill>
                <a:cs typeface="+mn-cs"/>
              </a:rPr>
              <a:t>bị</a:t>
            </a:r>
            <a:r>
              <a:rPr lang="en-US" sz="1400" kern="0" dirty="0">
                <a:solidFill>
                  <a:schemeClr val="folHlink"/>
                </a:solidFill>
                <a:cs typeface="+mn-cs"/>
              </a:rPr>
              <a:t>)</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nhảy</a:t>
            </a:r>
            <a:endParaRPr lang="en-US" sz="1400" kern="0" dirty="0">
              <a:solidFill>
                <a:schemeClr val="folHlink"/>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Dây</a:t>
            </a:r>
            <a:r>
              <a:rPr lang="en-US" sz="1400" kern="0" dirty="0">
                <a:solidFill>
                  <a:schemeClr val="folHlink"/>
                </a:solidFill>
                <a:cs typeface="+mn-cs"/>
              </a:rPr>
              <a:t> </a:t>
            </a:r>
            <a:r>
              <a:rPr lang="en-US" sz="1400" kern="0" dirty="0" err="1">
                <a:solidFill>
                  <a:schemeClr val="folHlink"/>
                </a:solidFill>
                <a:cs typeface="+mn-cs"/>
              </a:rPr>
              <a:t>kết</a:t>
            </a:r>
            <a:r>
              <a:rPr lang="en-US" sz="1400" kern="0" dirty="0">
                <a:solidFill>
                  <a:schemeClr val="folHlink"/>
                </a:solidFill>
                <a:cs typeface="+mn-cs"/>
              </a:rPr>
              <a:t> </a:t>
            </a:r>
            <a:r>
              <a:rPr lang="en-US" sz="1400" kern="0" dirty="0" err="1">
                <a:solidFill>
                  <a:schemeClr val="folHlink"/>
                </a:solidFill>
                <a:cs typeface="+mn-cs"/>
              </a:rPr>
              <a:t>nối</a:t>
            </a:r>
            <a:r>
              <a:rPr lang="en-US" sz="1400" kern="0" dirty="0">
                <a:solidFill>
                  <a:schemeClr val="folHlink"/>
                </a:solidFill>
                <a:cs typeface="+mn-cs"/>
              </a:rPr>
              <a:t> </a:t>
            </a:r>
            <a:r>
              <a:rPr lang="en-US" sz="1400" kern="0" dirty="0">
                <a:solidFill>
                  <a:schemeClr val="folHlink"/>
                </a:solidFill>
              </a:rPr>
              <a:t>Wall Plate </a:t>
            </a:r>
            <a:r>
              <a:rPr lang="en-US" sz="1400" kern="0" dirty="0" err="1">
                <a:solidFill>
                  <a:schemeClr val="folHlink"/>
                </a:solidFill>
              </a:rPr>
              <a:t>và</a:t>
            </a:r>
            <a:r>
              <a:rPr lang="en-US" sz="1400" kern="0" dirty="0">
                <a:solidFill>
                  <a:schemeClr val="folHlink"/>
                </a:solidFill>
              </a:rPr>
              <a:t> Patch panel</a:t>
            </a:r>
            <a:endParaRPr lang="en-US" sz="1400" kern="0" dirty="0">
              <a:solidFill>
                <a:schemeClr val="folHlink"/>
              </a:solidFill>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chemeClr val="folHlink"/>
                </a:solidFill>
                <a:cs typeface="+mn-cs"/>
              </a:rPr>
              <a:t>Chiều</a:t>
            </a:r>
            <a:r>
              <a:rPr lang="en-US" sz="1400" kern="0" dirty="0">
                <a:solidFill>
                  <a:schemeClr val="folHlink"/>
                </a:solidFill>
                <a:cs typeface="+mn-cs"/>
              </a:rPr>
              <a:t> </a:t>
            </a:r>
            <a:r>
              <a:rPr lang="en-US" sz="1400" kern="0" dirty="0" err="1">
                <a:solidFill>
                  <a:schemeClr val="folHlink"/>
                </a:solidFill>
                <a:cs typeface="+mn-cs"/>
              </a:rPr>
              <a:t>dài</a:t>
            </a:r>
            <a:r>
              <a:rPr lang="en-US" sz="1400" kern="0" dirty="0">
                <a:solidFill>
                  <a:schemeClr val="folHlink"/>
                </a:solidFill>
                <a:cs typeface="+mn-cs"/>
              </a:rPr>
              <a:t> </a:t>
            </a:r>
            <a:r>
              <a:rPr lang="en-US" sz="1400" kern="0" dirty="0" err="1">
                <a:solidFill>
                  <a:schemeClr val="folHlink"/>
                </a:solidFill>
                <a:cs typeface="+mn-cs"/>
              </a:rPr>
              <a:t>tối</a:t>
            </a:r>
            <a:r>
              <a:rPr lang="en-US" sz="1400" kern="0" dirty="0">
                <a:solidFill>
                  <a:schemeClr val="folHlink"/>
                </a:solidFill>
                <a:cs typeface="+mn-cs"/>
              </a:rPr>
              <a:t> </a:t>
            </a:r>
            <a:r>
              <a:rPr lang="en-US" sz="1400" kern="0" dirty="0" err="1">
                <a:solidFill>
                  <a:schemeClr val="folHlink"/>
                </a:solidFill>
                <a:cs typeface="+mn-cs"/>
              </a:rPr>
              <a:t>đa</a:t>
            </a:r>
            <a:r>
              <a:rPr lang="en-US" sz="1400" kern="0" dirty="0">
                <a:solidFill>
                  <a:schemeClr val="folHlink"/>
                </a:solidFill>
                <a:cs typeface="+mn-cs"/>
              </a:rPr>
              <a:t> (Cat5e): 100m = 3+90+3</a:t>
            </a:r>
            <a:r>
              <a:rPr lang="en-US" sz="1400" kern="0" dirty="0">
                <a:solidFill>
                  <a:srgbClr val="FF0000"/>
                </a:solidFill>
                <a:cs typeface="+mn-cs"/>
              </a:rPr>
              <a:t>+4 (</a:t>
            </a:r>
            <a:r>
              <a:rPr lang="en-US" sz="1400" kern="0" dirty="0" err="1">
                <a:solidFill>
                  <a:srgbClr val="FF0000"/>
                </a:solidFill>
                <a:cs typeface="+mn-cs"/>
              </a:rPr>
              <a:t>dự</a:t>
            </a:r>
            <a:r>
              <a:rPr lang="en-US" sz="1400" kern="0" dirty="0">
                <a:solidFill>
                  <a:srgbClr val="FF0000"/>
                </a:solidFill>
                <a:cs typeface="+mn-cs"/>
              </a:rPr>
              <a:t> </a:t>
            </a:r>
            <a:r>
              <a:rPr lang="en-US" sz="1400" kern="0" dirty="0" err="1">
                <a:solidFill>
                  <a:srgbClr val="FF0000"/>
                </a:solidFill>
                <a:cs typeface="+mn-cs"/>
              </a:rPr>
              <a:t>phòng</a:t>
            </a:r>
            <a:r>
              <a:rPr lang="en-US" sz="1400" kern="0" dirty="0">
                <a:solidFill>
                  <a:srgbClr val="FF0000"/>
                </a:solidFill>
                <a:cs typeface="+mn-cs"/>
              </a:rPr>
              <a:t>)</a:t>
            </a:r>
            <a:endParaRPr lang="en-US" sz="1400" kern="0" dirty="0">
              <a:solidFill>
                <a:srgbClr val="FF0000"/>
              </a:solidFill>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06780"/>
            <a:ext cx="7783830" cy="44577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 phần tử kết nối (kết nối vật lý) với nhau thông qua Bus </a:t>
            </a:r>
            <a:r>
              <a:rPr lang="en-US" sz="1600" kern="0">
                <a:solidFill>
                  <a:srgbClr val="FF0000"/>
                </a:solidFill>
                <a:cs typeface="+mn-cs"/>
              </a:rPr>
              <a:t>dùng chung</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Môi trường truyền dẫn:</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đồng xoắn đôi</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quang</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Cáp đồng trục (hiện tại ít dùng)</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Sử dụng mã đường truyền Manchester</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Sử dụng phương thức đa truy nhập cảm nhận sóng mang có phát hiện xung đột CSMA-CD</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 máy trạm tham gia mạng thông qua Card mạng NIC </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FF0000"/>
              </a:solidFill>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1733773"/>
            <a:ext cx="4743450" cy="3390453"/>
          </a:xfrm>
          <a:prstGeom prst="rect">
            <a:avLst/>
          </a:prstGeom>
          <a:solidFill>
            <a:schemeClr val="bg2"/>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7543"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133601" y="2667000"/>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endParaRPr lang="en-US" sz="120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9008" y="38100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633293" y="2690191"/>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endParaRPr lang="en-US" sz="1200"/>
          </a:p>
        </p:txBody>
      </p:sp>
      <p:cxnSp>
        <p:nvCxnSpPr>
          <p:cNvPr id="8" name="Straight Connector 7"/>
          <p:cNvCxnSpPr>
            <a:stCxn id="2" idx="3"/>
            <a:endCxn id="7" idx="1"/>
          </p:cNvCxnSpPr>
          <p:nvPr/>
        </p:nvCxnSpPr>
        <p:spPr>
          <a:xfrm>
            <a:off x="4337893" y="2749204"/>
            <a:ext cx="1295400" cy="2319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71825" y="1256232"/>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endParaRPr lang="en-US" sz="1400" kern="0" dirty="0">
              <a:solidFill>
                <a:schemeClr val="folHlink"/>
              </a:solidFill>
              <a:cs typeface="+mn-cs"/>
            </a:endParaRPr>
          </a:p>
          <a:p>
            <a:pPr>
              <a:lnSpc>
                <a:spcPct val="135000"/>
              </a:lnSpc>
              <a:spcBef>
                <a:spcPct val="35000"/>
              </a:spcBef>
              <a:buClr>
                <a:schemeClr val="accent2"/>
              </a:buClr>
              <a:defRPr/>
            </a:pPr>
            <a:r>
              <a:rPr lang="en-US" sz="1400" kern="0" dirty="0" err="1">
                <a:solidFill>
                  <a:srgbClr val="002060"/>
                </a:solidFill>
                <a:cs typeface="+mn-cs"/>
              </a:rPr>
              <a:t>Quá</a:t>
            </a:r>
            <a:r>
              <a:rPr lang="en-US" sz="1400" kern="0" dirty="0">
                <a:solidFill>
                  <a:srgbClr val="002060"/>
                </a:solidFill>
                <a:cs typeface="+mn-cs"/>
              </a:rPr>
              <a:t> </a:t>
            </a:r>
            <a:r>
              <a:rPr lang="en-US" sz="1400" kern="0" dirty="0" err="1">
                <a:solidFill>
                  <a:srgbClr val="002060"/>
                </a:solidFill>
                <a:cs typeface="+mn-cs"/>
              </a:rPr>
              <a:t>trình</a:t>
            </a:r>
            <a:r>
              <a:rPr lang="en-US" sz="1400" kern="0" dirty="0">
                <a:solidFill>
                  <a:srgbClr val="002060"/>
                </a:solidFill>
                <a:cs typeface="+mn-cs"/>
              </a:rPr>
              <a:t> </a:t>
            </a:r>
            <a:r>
              <a:rPr lang="en-US" sz="1400" kern="0" dirty="0" err="1">
                <a:solidFill>
                  <a:srgbClr val="002060"/>
                </a:solidFill>
                <a:cs typeface="+mn-cs"/>
              </a:rPr>
              <a:t>ví</a:t>
            </a:r>
            <a:r>
              <a:rPr lang="en-US" sz="1400" kern="0" dirty="0">
                <a:solidFill>
                  <a:srgbClr val="002060"/>
                </a:solidFill>
                <a:cs typeface="+mn-cs"/>
              </a:rPr>
              <a:t> </a:t>
            </a:r>
            <a:r>
              <a:rPr lang="en-US" sz="1400" kern="0" dirty="0" err="1">
                <a:solidFill>
                  <a:srgbClr val="002060"/>
                </a:solidFill>
                <a:cs typeface="+mn-cs"/>
              </a:rPr>
              <a:t>dụ</a:t>
            </a:r>
            <a:r>
              <a:rPr lang="en-US" sz="1400" kern="0" dirty="0">
                <a:solidFill>
                  <a:srgbClr val="002060"/>
                </a:solidFill>
                <a:cs typeface="+mn-cs"/>
              </a:rPr>
              <a:t> </a:t>
            </a:r>
            <a:r>
              <a:rPr lang="en-US" sz="1400" kern="0" dirty="0" err="1">
                <a:solidFill>
                  <a:srgbClr val="002060"/>
                </a:solidFill>
                <a:cs typeface="+mn-cs"/>
              </a:rPr>
              <a:t>khi</a:t>
            </a:r>
            <a:r>
              <a:rPr lang="en-US" sz="1400" kern="0" dirty="0">
                <a:solidFill>
                  <a:srgbClr val="002060"/>
                </a:solidFill>
                <a:cs typeface="+mn-cs"/>
              </a:rPr>
              <a:t> Host 1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thông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B1:Dữ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đóng</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highlight>
                  <a:srgbClr val="FFFF00"/>
                </a:highlight>
                <a:cs typeface="+mn-cs"/>
              </a:rPr>
              <a:t>khung</a:t>
            </a:r>
            <a:r>
              <a:rPr lang="en-US" sz="1400" kern="0" dirty="0">
                <a:solidFill>
                  <a:srgbClr val="002060"/>
                </a:solidFill>
                <a:cs typeface="+mn-cs"/>
              </a:rPr>
              <a:t> (Header + Information-I). </a:t>
            </a:r>
            <a:r>
              <a:rPr lang="en-US" sz="1400" kern="0" dirty="0" err="1">
                <a:solidFill>
                  <a:srgbClr val="002060"/>
                </a:solidFill>
                <a:cs typeface="+mn-cs"/>
              </a:rPr>
              <a:t>Trong</a:t>
            </a:r>
            <a:r>
              <a:rPr lang="en-US" sz="1400" kern="0" dirty="0">
                <a:solidFill>
                  <a:srgbClr val="002060"/>
                </a:solidFill>
                <a:cs typeface="+mn-cs"/>
              </a:rPr>
              <a:t> </a:t>
            </a:r>
            <a:r>
              <a:rPr lang="en-US" sz="1400" kern="0" dirty="0" err="1">
                <a:solidFill>
                  <a:srgbClr val="002060"/>
                </a:solidFill>
                <a:cs typeface="+mn-cs"/>
              </a:rPr>
              <a:t>đó</a:t>
            </a:r>
            <a:r>
              <a:rPr lang="en-US" sz="1400" kern="0" dirty="0">
                <a:solidFill>
                  <a:srgbClr val="002060"/>
                </a:solidFill>
                <a:cs typeface="+mn-cs"/>
              </a:rPr>
              <a:t>: </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Header (H) = </a:t>
            </a:r>
            <a:r>
              <a:rPr lang="en-US" sz="1400" kern="0" dirty="0" err="1">
                <a:solidFill>
                  <a:srgbClr val="002060"/>
                </a:solidFill>
                <a:cs typeface="+mn-cs"/>
              </a:rPr>
              <a:t>Addreess</a:t>
            </a:r>
            <a:r>
              <a:rPr lang="en-US" sz="1400" kern="0" dirty="0">
                <a:solidFill>
                  <a:srgbClr val="002060"/>
                </a:solidFill>
                <a:cs typeface="+mn-cs"/>
              </a:rPr>
              <a:t> (A) + Control (C)</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Phần</a:t>
            </a:r>
            <a:r>
              <a:rPr lang="en-US" sz="1400" kern="0" dirty="0">
                <a:solidFill>
                  <a:srgbClr val="002060"/>
                </a:solidFill>
                <a:cs typeface="+mn-cs"/>
              </a:rPr>
              <a:t> Address  </a:t>
            </a:r>
            <a:r>
              <a:rPr lang="en-US" sz="1400" kern="0" dirty="0" err="1">
                <a:solidFill>
                  <a:srgbClr val="002060"/>
                </a:solidFill>
                <a:cs typeface="+mn-cs"/>
              </a:rPr>
              <a:t>của</a:t>
            </a:r>
            <a:r>
              <a:rPr lang="en-US" sz="1400" kern="0" dirty="0">
                <a:solidFill>
                  <a:srgbClr val="002060"/>
                </a:solidFill>
                <a:cs typeface="+mn-cs"/>
              </a:rPr>
              <a:t> Header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MACn</a:t>
            </a:r>
            <a:r>
              <a:rPr lang="en-US" sz="1400" kern="0" dirty="0">
                <a:solidFill>
                  <a:srgbClr val="002060"/>
                </a:solidFill>
                <a:cs typeface="+mn-cs"/>
              </a:rPr>
              <a:t> = MAC1, </a:t>
            </a:r>
            <a:r>
              <a:rPr lang="en-US" sz="1400" kern="0" dirty="0" err="1">
                <a:solidFill>
                  <a:srgbClr val="002060"/>
                </a:solidFill>
                <a:cs typeface="+mn-cs"/>
              </a:rPr>
              <a:t>MACđ</a:t>
            </a:r>
            <a:r>
              <a:rPr lang="en-US" sz="1400" kern="0" dirty="0">
                <a:solidFill>
                  <a:srgbClr val="002060"/>
                </a:solidFill>
                <a:cs typeface="+mn-cs"/>
              </a:rPr>
              <a:t> = MAC3</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B2: </a:t>
            </a:r>
            <a:r>
              <a:rPr lang="en-US" sz="1400" kern="0" dirty="0" err="1">
                <a:solidFill>
                  <a:srgbClr val="002060"/>
                </a:solidFill>
                <a:cs typeface="+mn-cs"/>
              </a:rPr>
              <a:t>Khung</a:t>
            </a:r>
            <a:r>
              <a:rPr lang="en-US" sz="1400" kern="0" dirty="0">
                <a:solidFill>
                  <a:srgbClr val="002060"/>
                </a:solidFill>
                <a:cs typeface="+mn-cs"/>
              </a:rPr>
              <a:t> </a:t>
            </a:r>
            <a:r>
              <a:rPr lang="en-US" sz="1400" kern="0" dirty="0" err="1">
                <a:solidFill>
                  <a:srgbClr val="002060"/>
                </a:solidFill>
                <a:cs typeface="+mn-cs"/>
              </a:rPr>
              <a:t>dữ</a:t>
            </a:r>
            <a:r>
              <a:rPr lang="en-US" sz="1400" kern="0" dirty="0">
                <a:solidFill>
                  <a:srgbClr val="002060"/>
                </a:solidFill>
                <a:cs typeface="+mn-cs"/>
              </a:rPr>
              <a:t> </a:t>
            </a:r>
            <a:r>
              <a:rPr lang="en-US" sz="1400" kern="0" dirty="0" err="1">
                <a:solidFill>
                  <a:srgbClr val="002060"/>
                </a:solidFill>
                <a:cs typeface="+mn-cs"/>
              </a:rPr>
              <a:t>liệu</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Card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Bus </a:t>
            </a:r>
            <a:r>
              <a:rPr lang="en-US" sz="1400" kern="0" dirty="0" err="1">
                <a:solidFill>
                  <a:srgbClr val="002060"/>
                </a:solidFill>
                <a:cs typeface="+mn-cs"/>
              </a:rPr>
              <a:t>dưới</a:t>
            </a:r>
            <a:r>
              <a:rPr lang="en-US" sz="1400" kern="0" dirty="0">
                <a:solidFill>
                  <a:srgbClr val="002060"/>
                </a:solidFill>
                <a:cs typeface="+mn-cs"/>
              </a:rPr>
              <a:t> </a:t>
            </a:r>
            <a:r>
              <a:rPr lang="en-US" sz="1400" kern="0" dirty="0" err="1">
                <a:solidFill>
                  <a:srgbClr val="002060"/>
                </a:solidFill>
                <a:cs typeface="+mn-cs"/>
              </a:rPr>
              <a:t>dạng</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mã</a:t>
            </a:r>
            <a:r>
              <a:rPr lang="en-US" sz="1400" kern="0" dirty="0">
                <a:solidFill>
                  <a:srgbClr val="002060"/>
                </a:solidFill>
                <a:cs typeface="+mn-cs"/>
              </a:rPr>
              <a:t> Manchester</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B3: Bus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và</a:t>
            </a:r>
            <a:r>
              <a:rPr lang="en-US" sz="1400" kern="0" dirty="0">
                <a:solidFill>
                  <a:srgbClr val="002060"/>
                </a:solidFill>
                <a:cs typeface="+mn-cs"/>
              </a:rPr>
              <a:t> </a:t>
            </a:r>
            <a:r>
              <a:rPr lang="en-US" sz="1400" kern="0" dirty="0" err="1">
                <a:solidFill>
                  <a:srgbClr val="002060"/>
                </a:solidFill>
                <a:cs typeface="+mn-cs"/>
              </a:rPr>
              <a:t>phát</a:t>
            </a:r>
            <a:r>
              <a:rPr lang="en-US" sz="1400" kern="0" dirty="0">
                <a:solidFill>
                  <a:srgbClr val="002060"/>
                </a:solidFill>
                <a:cs typeface="+mn-cs"/>
              </a:rPr>
              <a:t> </a:t>
            </a:r>
            <a:r>
              <a:rPr lang="en-US" sz="1400" kern="0" dirty="0" err="1">
                <a:solidFill>
                  <a:srgbClr val="002060"/>
                </a:solidFill>
                <a:cs typeface="+mn-cs"/>
              </a:rPr>
              <a:t>tới</a:t>
            </a:r>
            <a:r>
              <a:rPr lang="en-US" sz="1400" kern="0" dirty="0">
                <a:solidFill>
                  <a:srgbClr val="002060"/>
                </a:solidFill>
                <a:cs typeface="+mn-cs"/>
              </a:rPr>
              <a:t>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vào</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(bao </a:t>
            </a:r>
            <a:r>
              <a:rPr lang="en-US" sz="1400" kern="0" dirty="0" err="1">
                <a:solidFill>
                  <a:srgbClr val="002060"/>
                </a:solidFill>
                <a:cs typeface="+mn-cs"/>
              </a:rPr>
              <a:t>gồm</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Host 1)</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 </a:t>
            </a:r>
            <a:r>
              <a:rPr lang="en-US" sz="1400" kern="0" dirty="0" err="1">
                <a:solidFill>
                  <a:srgbClr val="002060"/>
                </a:solidFill>
                <a:cs typeface="+mn-cs"/>
              </a:rPr>
              <a:t>Tất</a:t>
            </a:r>
            <a:r>
              <a:rPr lang="en-US" sz="1400" kern="0" dirty="0">
                <a:solidFill>
                  <a:srgbClr val="002060"/>
                </a:solidFill>
                <a:cs typeface="+mn-cs"/>
              </a:rPr>
              <a:t> </a:t>
            </a:r>
            <a:r>
              <a:rPr lang="en-US" sz="1400" kern="0" dirty="0" err="1">
                <a:solidFill>
                  <a:srgbClr val="002060"/>
                </a:solidFill>
                <a:cs typeface="+mn-cs"/>
              </a:rPr>
              <a:t>cả</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Host </a:t>
            </a:r>
            <a:r>
              <a:rPr lang="en-US" sz="1400" kern="0" dirty="0" err="1">
                <a:solidFill>
                  <a:srgbClr val="002060"/>
                </a:solidFill>
                <a:cs typeface="+mn-cs"/>
              </a:rPr>
              <a:t>đều</a:t>
            </a:r>
            <a:r>
              <a:rPr lang="en-US" sz="1400" kern="0" dirty="0">
                <a:solidFill>
                  <a:srgbClr val="002060"/>
                </a:solidFill>
                <a:cs typeface="+mn-cs"/>
              </a:rPr>
              <a:t> </a:t>
            </a:r>
            <a:r>
              <a:rPr lang="en-US" sz="1400" kern="0" dirty="0" err="1">
                <a:solidFill>
                  <a:srgbClr val="002060"/>
                </a:solidFill>
                <a:cs typeface="+mn-cs"/>
              </a:rPr>
              <a:t>nhận</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bít</a:t>
            </a:r>
            <a:r>
              <a:rPr lang="en-US" sz="1400" kern="0" dirty="0">
                <a:solidFill>
                  <a:srgbClr val="002060"/>
                </a:solidFill>
                <a:cs typeface="+mn-cs"/>
              </a:rPr>
              <a:t> </a:t>
            </a:r>
            <a:r>
              <a:rPr lang="en-US" sz="1400" kern="0" dirty="0" err="1">
                <a:solidFill>
                  <a:srgbClr val="002060"/>
                </a:solidFill>
                <a:cs typeface="+mn-cs"/>
              </a:rPr>
              <a:t>này</a:t>
            </a:r>
            <a:r>
              <a:rPr lang="en-US" sz="1400" kern="0" dirty="0">
                <a:solidFill>
                  <a:srgbClr val="002060"/>
                </a:solidFill>
                <a:cs typeface="+mn-cs"/>
              </a:rPr>
              <a:t>. </a:t>
            </a:r>
            <a:r>
              <a:rPr lang="en-US" sz="1400" kern="0" dirty="0" err="1">
                <a:solidFill>
                  <a:srgbClr val="002060"/>
                </a:solidFill>
                <a:cs typeface="+mn-cs"/>
              </a:rPr>
              <a:t>Tại</a:t>
            </a:r>
            <a:r>
              <a:rPr lang="en-US" sz="1400" kern="0" dirty="0">
                <a:solidFill>
                  <a:srgbClr val="002060"/>
                </a:solidFill>
                <a:cs typeface="+mn-cs"/>
              </a:rPr>
              <a:t> </a:t>
            </a:r>
            <a:r>
              <a:rPr lang="en-US" sz="1400" kern="0" dirty="0" err="1">
                <a:solidFill>
                  <a:srgbClr val="002060"/>
                </a:solidFill>
                <a:cs typeface="+mn-cs"/>
              </a:rPr>
              <a:t>các</a:t>
            </a:r>
            <a:r>
              <a:rPr lang="en-US" sz="1400" kern="0" dirty="0">
                <a:solidFill>
                  <a:srgbClr val="002060"/>
                </a:solidFill>
                <a:cs typeface="+mn-cs"/>
              </a:rPr>
              <a:t> </a:t>
            </a:r>
            <a:r>
              <a:rPr lang="en-US" sz="1400" kern="0" dirty="0" err="1">
                <a:solidFill>
                  <a:srgbClr val="002060"/>
                </a:solidFill>
                <a:cs typeface="+mn-cs"/>
              </a:rPr>
              <a:t>trạm</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được</a:t>
            </a:r>
            <a:r>
              <a:rPr lang="en-US" sz="1400" kern="0" dirty="0">
                <a:solidFill>
                  <a:srgbClr val="002060"/>
                </a:solidFill>
                <a:cs typeface="+mn-cs"/>
              </a:rPr>
              <a:t> so </a:t>
            </a:r>
            <a:r>
              <a:rPr lang="en-US" sz="1400" kern="0" dirty="0" err="1">
                <a:solidFill>
                  <a:srgbClr val="002060"/>
                </a:solidFill>
                <a:cs typeface="+mn-cs"/>
              </a:rPr>
              <a:t>sánh</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MAC </a:t>
            </a:r>
            <a:r>
              <a:rPr lang="en-US" sz="1400" kern="0" dirty="0" err="1">
                <a:solidFill>
                  <a:srgbClr val="002060"/>
                </a:solidFill>
                <a:cs typeface="+mn-cs"/>
              </a:rPr>
              <a:t>của</a:t>
            </a:r>
            <a:r>
              <a:rPr lang="en-US" sz="1400" kern="0" dirty="0">
                <a:solidFill>
                  <a:srgbClr val="002060"/>
                </a:solidFill>
                <a:cs typeface="+mn-cs"/>
              </a:rPr>
              <a:t>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B4.1: </a:t>
            </a:r>
            <a:r>
              <a:rPr lang="en-US" sz="1400" kern="0" dirty="0" err="1">
                <a:solidFill>
                  <a:srgbClr val="002060"/>
                </a:solidFill>
                <a:cs typeface="+mn-cs"/>
              </a:rPr>
              <a:t>Nếu</a:t>
            </a:r>
            <a:r>
              <a:rPr lang="en-US" sz="1400" kern="0" dirty="0">
                <a:solidFill>
                  <a:srgbClr val="002060"/>
                </a:solidFill>
                <a:cs typeface="+mn-cs"/>
              </a:rPr>
              <a:t> </a:t>
            </a:r>
            <a:r>
              <a:rPr lang="en-US" sz="1400" kern="0" dirty="0" err="1">
                <a:solidFill>
                  <a:srgbClr val="002060"/>
                </a:solidFill>
                <a:cs typeface="+mn-cs"/>
              </a:rPr>
              <a:t>MACđ</a:t>
            </a:r>
            <a:r>
              <a:rPr lang="en-US" sz="1400" kern="0" dirty="0">
                <a:solidFill>
                  <a:srgbClr val="002060"/>
                </a:solidFill>
                <a:cs typeface="+mn-cs"/>
              </a:rPr>
              <a:t> </a:t>
            </a:r>
            <a:r>
              <a:rPr lang="en-US" sz="1400" kern="0" dirty="0" err="1">
                <a:solidFill>
                  <a:srgbClr val="002060"/>
                </a:solidFill>
                <a:cs typeface="+mn-cs"/>
              </a:rPr>
              <a:t>khác</a:t>
            </a:r>
            <a:r>
              <a:rPr lang="en-US" sz="1400" kern="0" dirty="0">
                <a:solidFill>
                  <a:srgbClr val="002060"/>
                </a:solidFill>
                <a:cs typeface="+mn-cs"/>
              </a:rPr>
              <a:t> MAC </a:t>
            </a:r>
            <a:r>
              <a:rPr lang="en-US" sz="1400" kern="0" dirty="0" err="1">
                <a:solidFill>
                  <a:srgbClr val="002060"/>
                </a:solidFill>
                <a:cs typeface="+mn-cs"/>
              </a:rPr>
              <a:t>chính</a:t>
            </a:r>
            <a:r>
              <a:rPr lang="en-US" sz="1400" kern="0" dirty="0">
                <a:solidFill>
                  <a:srgbClr val="002060"/>
                </a:solidFill>
                <a:cs typeface="+mn-cs"/>
              </a:rPr>
              <a:t> </a:t>
            </a:r>
            <a:r>
              <a:rPr lang="en-US" sz="1400" kern="0" dirty="0" err="1">
                <a:solidFill>
                  <a:srgbClr val="002060"/>
                </a:solidFill>
                <a:cs typeface="+mn-cs"/>
              </a:rPr>
              <a:t>nó</a:t>
            </a:r>
            <a:r>
              <a:rPr lang="en-US" sz="1400" kern="0" dirty="0">
                <a:solidFill>
                  <a:srgbClr val="002060"/>
                </a:solidFill>
                <a:cs typeface="+mn-cs"/>
              </a:rPr>
              <a:t> -&gt;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bị</a:t>
            </a:r>
            <a:r>
              <a:rPr lang="en-US" sz="1400" kern="0" dirty="0">
                <a:solidFill>
                  <a:srgbClr val="002060"/>
                </a:solidFill>
                <a:cs typeface="+mn-cs"/>
              </a:rPr>
              <a:t> </a:t>
            </a:r>
            <a:r>
              <a:rPr lang="en-US" sz="1400" kern="0" dirty="0" err="1">
                <a:solidFill>
                  <a:srgbClr val="002060"/>
                </a:solidFill>
                <a:cs typeface="+mn-cs"/>
              </a:rPr>
              <a:t>loại</a:t>
            </a:r>
            <a:r>
              <a:rPr lang="en-US" sz="1400" kern="0" dirty="0">
                <a:solidFill>
                  <a:srgbClr val="002060"/>
                </a:solidFill>
                <a:cs typeface="+mn-cs"/>
              </a:rPr>
              <a:t> </a:t>
            </a:r>
            <a:r>
              <a:rPr lang="en-US" sz="1400" kern="0" dirty="0" err="1">
                <a:solidFill>
                  <a:srgbClr val="002060"/>
                </a:solidFill>
                <a:cs typeface="+mn-cs"/>
              </a:rPr>
              <a:t>bỏ</a:t>
            </a:r>
            <a:r>
              <a:rPr lang="en-US" sz="1400" kern="0" dirty="0">
                <a:solidFill>
                  <a:srgbClr val="002060"/>
                </a:solidFill>
                <a:cs typeface="+mn-cs"/>
              </a:rPr>
              <a:t> (Host 1, 2, 4,5)</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B4.2: </a:t>
            </a:r>
            <a:r>
              <a:rPr lang="en-US" sz="1400" kern="0" dirty="0" err="1">
                <a:solidFill>
                  <a:srgbClr val="002060"/>
                </a:solidFill>
              </a:rPr>
              <a:t>Nếu</a:t>
            </a:r>
            <a:r>
              <a:rPr lang="en-US" sz="1400" kern="0" dirty="0">
                <a:solidFill>
                  <a:srgbClr val="002060"/>
                </a:solidFill>
              </a:rPr>
              <a:t> </a:t>
            </a:r>
            <a:r>
              <a:rPr lang="en-US" sz="1400" kern="0" dirty="0" err="1">
                <a:solidFill>
                  <a:srgbClr val="002060"/>
                </a:solidFill>
              </a:rPr>
              <a:t>MACđ</a:t>
            </a:r>
            <a:r>
              <a:rPr lang="en-US" sz="1400" kern="0" dirty="0">
                <a:solidFill>
                  <a:srgbClr val="002060"/>
                </a:solidFill>
              </a:rPr>
              <a:t> </a:t>
            </a:r>
            <a:r>
              <a:rPr lang="en-US" sz="1400" kern="0" dirty="0" err="1">
                <a:solidFill>
                  <a:srgbClr val="002060"/>
                </a:solidFill>
              </a:rPr>
              <a:t>bằng</a:t>
            </a:r>
            <a:r>
              <a:rPr lang="en-US" sz="1400" kern="0" dirty="0">
                <a:solidFill>
                  <a:srgbClr val="002060"/>
                </a:solidFill>
              </a:rPr>
              <a:t> MAC </a:t>
            </a:r>
            <a:r>
              <a:rPr lang="en-US" sz="1400" kern="0" dirty="0" err="1">
                <a:solidFill>
                  <a:srgbClr val="002060"/>
                </a:solidFill>
              </a:rPr>
              <a:t>chính</a:t>
            </a:r>
            <a:r>
              <a:rPr lang="en-US" sz="1400" kern="0" dirty="0">
                <a:solidFill>
                  <a:srgbClr val="002060"/>
                </a:solidFill>
              </a:rPr>
              <a:t> </a:t>
            </a:r>
            <a:r>
              <a:rPr lang="en-US" sz="1400" kern="0" dirty="0" err="1">
                <a:solidFill>
                  <a:srgbClr val="002060"/>
                </a:solidFill>
              </a:rPr>
              <a:t>nó</a:t>
            </a:r>
            <a:r>
              <a:rPr lang="en-US" sz="1400" kern="0" dirty="0">
                <a:solidFill>
                  <a:srgbClr val="002060"/>
                </a:solidFill>
              </a:rPr>
              <a:t> -&gt; </a:t>
            </a:r>
            <a:r>
              <a:rPr lang="en-US" sz="1400" kern="0" dirty="0" err="1">
                <a:solidFill>
                  <a:srgbClr val="002060"/>
                </a:solidFill>
              </a:rPr>
              <a:t>khung</a:t>
            </a:r>
            <a:r>
              <a:rPr lang="en-US" sz="1400" kern="0" dirty="0">
                <a:solidFill>
                  <a:srgbClr val="002060"/>
                </a:solidFill>
              </a:rPr>
              <a:t> tin </a:t>
            </a:r>
            <a:r>
              <a:rPr lang="en-US" sz="1400" kern="0" dirty="0" err="1">
                <a:solidFill>
                  <a:srgbClr val="002060"/>
                </a:solidFill>
              </a:rPr>
              <a:t>được</a:t>
            </a:r>
            <a:r>
              <a:rPr lang="en-US" sz="1400" kern="0" dirty="0">
                <a:solidFill>
                  <a:srgbClr val="002060"/>
                </a:solidFill>
              </a:rPr>
              <a:t> </a:t>
            </a:r>
            <a:r>
              <a:rPr lang="en-US" sz="1400" kern="0" dirty="0" err="1">
                <a:solidFill>
                  <a:srgbClr val="002060"/>
                </a:solidFill>
              </a:rPr>
              <a:t>chấp</a:t>
            </a:r>
            <a:r>
              <a:rPr lang="en-US" sz="1400" kern="0" dirty="0">
                <a:solidFill>
                  <a:srgbClr val="002060"/>
                </a:solidFill>
              </a:rPr>
              <a:t> </a:t>
            </a:r>
            <a:r>
              <a:rPr lang="en-US" sz="1400" kern="0" dirty="0" err="1">
                <a:solidFill>
                  <a:srgbClr val="002060"/>
                </a:solidFill>
              </a:rPr>
              <a:t>nhận</a:t>
            </a:r>
            <a:r>
              <a:rPr lang="en-US" sz="1400" kern="0" dirty="0">
                <a:solidFill>
                  <a:srgbClr val="002060"/>
                </a:solidFill>
              </a:rPr>
              <a:t> (Host 3)</a:t>
            </a:r>
            <a:endParaRPr lang="en-US" sz="14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B5: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quả</a:t>
            </a:r>
            <a:r>
              <a:rPr lang="en-US" sz="1400" kern="0" dirty="0">
                <a:solidFill>
                  <a:srgbClr val="002060"/>
                </a:solidFill>
                <a:cs typeface="+mn-cs"/>
              </a:rPr>
              <a:t>: Host 1 </a:t>
            </a:r>
            <a:r>
              <a:rPr lang="en-US" sz="1400" kern="0" dirty="0" err="1">
                <a:solidFill>
                  <a:srgbClr val="002060"/>
                </a:solidFill>
                <a:cs typeface="+mn-cs"/>
              </a:rPr>
              <a:t>đã</a:t>
            </a:r>
            <a:r>
              <a:rPr lang="en-US" sz="1400" kern="0" dirty="0">
                <a:solidFill>
                  <a:srgbClr val="002060"/>
                </a:solidFill>
                <a:cs typeface="+mn-cs"/>
              </a:rPr>
              <a:t> </a:t>
            </a:r>
            <a:r>
              <a:rPr lang="en-US" sz="1400" kern="0" dirty="0" err="1">
                <a:solidFill>
                  <a:srgbClr val="002060"/>
                </a:solidFill>
                <a:cs typeface="+mn-cs"/>
              </a:rPr>
              <a:t>gửi</a:t>
            </a:r>
            <a:r>
              <a:rPr lang="en-US" sz="1400" kern="0" dirty="0">
                <a:solidFill>
                  <a:srgbClr val="002060"/>
                </a:solidFill>
                <a:cs typeface="+mn-cs"/>
              </a:rPr>
              <a:t> </a:t>
            </a:r>
            <a:r>
              <a:rPr lang="en-US" sz="1400" kern="0" dirty="0" err="1">
                <a:solidFill>
                  <a:srgbClr val="002060"/>
                </a:solidFill>
                <a:cs typeface="+mn-cs"/>
              </a:rPr>
              <a:t>thành</a:t>
            </a:r>
            <a:r>
              <a:rPr lang="en-US" sz="1400" kern="0" dirty="0">
                <a:solidFill>
                  <a:srgbClr val="002060"/>
                </a:solidFill>
                <a:cs typeface="+mn-cs"/>
              </a:rPr>
              <a:t> </a:t>
            </a:r>
            <a:r>
              <a:rPr lang="en-US" sz="1400" kern="0" dirty="0" err="1">
                <a:solidFill>
                  <a:srgbClr val="002060"/>
                </a:solidFill>
                <a:cs typeface="+mn-cs"/>
              </a:rPr>
              <a:t>công</a:t>
            </a:r>
            <a:r>
              <a:rPr lang="en-US" sz="1400" kern="0" dirty="0">
                <a:solidFill>
                  <a:srgbClr val="002060"/>
                </a:solidFill>
                <a:cs typeface="+mn-cs"/>
              </a:rPr>
              <a:t> 1 </a:t>
            </a:r>
            <a:r>
              <a:rPr lang="en-US" sz="1400" kern="0" dirty="0" err="1">
                <a:solidFill>
                  <a:srgbClr val="002060"/>
                </a:solidFill>
                <a:cs typeface="+mn-cs"/>
              </a:rPr>
              <a:t>khung</a:t>
            </a:r>
            <a:r>
              <a:rPr lang="en-US" sz="1400" kern="0" dirty="0">
                <a:solidFill>
                  <a:srgbClr val="002060"/>
                </a:solidFill>
                <a:cs typeface="+mn-cs"/>
              </a:rPr>
              <a:t> tin </a:t>
            </a:r>
            <a:r>
              <a:rPr lang="en-US" sz="1400" kern="0" dirty="0" err="1">
                <a:solidFill>
                  <a:srgbClr val="002060"/>
                </a:solidFill>
                <a:cs typeface="+mn-cs"/>
              </a:rPr>
              <a:t>tới</a:t>
            </a:r>
            <a:r>
              <a:rPr lang="en-US" sz="1400" kern="0" dirty="0">
                <a:solidFill>
                  <a:srgbClr val="002060"/>
                </a:solidFill>
                <a:cs typeface="+mn-cs"/>
              </a:rPr>
              <a:t> Host 3</a:t>
            </a:r>
            <a:endParaRPr lang="en-US" sz="1400" kern="0" dirty="0">
              <a:solidFill>
                <a:srgbClr val="002060"/>
              </a:solidFill>
              <a:cs typeface="+mn-cs"/>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0800" y="0"/>
            <a:ext cx="2478333" cy="1771426"/>
          </a:xfrm>
          <a:prstGeom prst="rect">
            <a:avLst/>
          </a:prstGeom>
          <a:solidFill>
            <a:schemeClr val="bg2"/>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569214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endParaRPr lang="en-US" sz="1600" kern="0">
              <a:solidFill>
                <a:schemeClr val="folHlink"/>
              </a:solidFill>
              <a:cs typeface="+mn-cs"/>
            </a:endParaRPr>
          </a:p>
          <a:p>
            <a:pPr>
              <a:lnSpc>
                <a:spcPct val="135000"/>
              </a:lnSpc>
              <a:spcBef>
                <a:spcPct val="35000"/>
              </a:spcBef>
              <a:buClr>
                <a:schemeClr val="accent2"/>
              </a:buClr>
              <a:defRPr/>
            </a:pPr>
            <a:r>
              <a:rPr lang="en-US" sz="1600" kern="0">
                <a:solidFill>
                  <a:srgbClr val="002060"/>
                </a:solidFill>
                <a:cs typeface="+mn-cs"/>
              </a:rPr>
              <a:t>Hiện tượng xung đột và cách giải quyết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Hiện tượng </a:t>
            </a:r>
            <a:r>
              <a:rPr lang="en-US" sz="1600" kern="0">
                <a:solidFill>
                  <a:srgbClr val="FF0000"/>
                </a:solidFill>
                <a:cs typeface="+mn-cs"/>
              </a:rPr>
              <a:t>xung đột</a:t>
            </a:r>
            <a:r>
              <a:rPr lang="en-US" sz="1600" kern="0">
                <a:solidFill>
                  <a:srgbClr val="002060"/>
                </a:solidFill>
                <a:cs typeface="+mn-cs"/>
              </a:rPr>
              <a:t> xảy ra khi có nhiều hơn 1 trạm gửi chuỗi bit vào Bus (</a:t>
            </a:r>
            <a:r>
              <a:rPr lang="en-US" sz="1600" kern="0">
                <a:solidFill>
                  <a:srgbClr val="FF0000"/>
                </a:solidFill>
                <a:cs typeface="+mn-cs"/>
              </a:rPr>
              <a:t>Host 1, Host 2</a:t>
            </a:r>
            <a:r>
              <a:rPr lang="en-US" sz="1600" kern="0">
                <a:solidFill>
                  <a:srgbClr val="002060"/>
                </a:solidFill>
                <a:cs typeface="+mn-cs"/>
              </a:rPr>
              <a: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hiện tượng xung đột xảy ra, tất cả các chuỗi bít đều không truyền dc</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Cách phát hiện xung đột: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các trạm phát chuỗi bit vào Bus thì lắng nghe chuỗi bít phản hồi</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Trạm phát sẽ thực hiện so sánh giá trị của 02 chuỗi bit này</a:t>
            </a:r>
            <a:endParaRPr lang="en-US" sz="1600" kern="0">
              <a:solidFill>
                <a:srgbClr val="002060"/>
              </a:solidFill>
              <a:cs typeface="+mn-cs"/>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Nếu giống nhau -&gt; không có xung đột trong Bus</a:t>
            </a:r>
            <a:endParaRPr lang="en-US" sz="1600" kern="0">
              <a:solidFill>
                <a:srgbClr val="002060"/>
              </a:solidFill>
              <a:cs typeface="+mn-cs"/>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Nếu khác nau -&gt; có xung đột trong Bus</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Cách giải quyết xung đột: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Khi phát hiện ra xung đột thì ngừng phát </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Chờ sau khoảng thời gian n (ngẫu nhiên)x t (hằng số thời gian) thì phát lại, với hy vọng lần phát sau không bị xung đột</a:t>
            </a:r>
            <a:endParaRPr lang="en-US" sz="1600" kern="0">
              <a:solidFill>
                <a:srgbClr val="002060"/>
              </a:solidFill>
              <a:cs typeface="+mn-cs"/>
            </a:endParaRPr>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23097" y="68004"/>
            <a:ext cx="2432283" cy="1738512"/>
          </a:xfrm>
          <a:prstGeom prst="rect">
            <a:avLst/>
          </a:prstGeom>
          <a:solidFill>
            <a:schemeClr val="bg2"/>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a:solidFill>
                  <a:schemeClr val="accent2"/>
                </a:solidFill>
              </a:rPr>
              <a:t>Thông tin môn học</a:t>
            </a:r>
            <a:endParaRPr lang="en-US" sz="2400" b="1" dirty="0">
              <a:solidFill>
                <a:schemeClr val="accent2"/>
              </a:solidFill>
            </a:endParaRPr>
          </a:p>
        </p:txBody>
      </p:sp>
      <p:sp>
        <p:nvSpPr>
          <p:cNvPr id="5" name="Rectangle 3"/>
          <p:cNvSpPr txBox="1">
            <a:spLocks noChangeArrowheads="1"/>
          </p:cNvSpPr>
          <p:nvPr/>
        </p:nvSpPr>
        <p:spPr bwMode="auto">
          <a:xfrm>
            <a:off x="979170" y="876300"/>
            <a:ext cx="7924800" cy="5867400"/>
          </a:xfrm>
          <a:prstGeom prst="rect">
            <a:avLst/>
          </a:prstGeom>
          <a:noFill/>
          <a:ln>
            <a:miter lim="800000"/>
          </a:ln>
        </p:spPr>
        <p:txBody>
          <a:bodyPr/>
          <a:lstStyle/>
          <a:p>
            <a:pPr marL="469900"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Đơn</a:t>
            </a:r>
            <a:r>
              <a:rPr lang="en-US" sz="1600" kern="0" dirty="0">
                <a:solidFill>
                  <a:schemeClr val="folHlink"/>
                </a:solidFill>
                <a:cs typeface="+mn-cs"/>
              </a:rPr>
              <a:t> </a:t>
            </a:r>
            <a:r>
              <a:rPr lang="en-US" sz="1600" kern="0" dirty="0" err="1">
                <a:solidFill>
                  <a:schemeClr val="folHlink"/>
                </a:solidFill>
                <a:cs typeface="+mn-cs"/>
              </a:rPr>
              <a:t>vị</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3 </a:t>
            </a:r>
            <a:r>
              <a:rPr lang="en-US" sz="1600" kern="0" dirty="0" err="1">
                <a:solidFill>
                  <a:schemeClr val="folHlink"/>
                </a:solidFill>
                <a:cs typeface="+mn-cs"/>
              </a:rPr>
              <a:t>tín</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chính</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máy</a:t>
            </a:r>
            <a:r>
              <a:rPr lang="en-US" sz="1600" kern="0" dirty="0">
                <a:solidFill>
                  <a:schemeClr val="folHlink"/>
                </a:solidFill>
                <a:cs typeface="+mn-cs"/>
              </a:rPr>
              <a:t> </a:t>
            </a:r>
            <a:r>
              <a:rPr lang="en-US" sz="1600" kern="0" dirty="0" err="1">
                <a:solidFill>
                  <a:schemeClr val="folHlink"/>
                </a:solidFill>
                <a:cs typeface="+mn-cs"/>
              </a:rPr>
              <a:t>tính</a:t>
            </a:r>
            <a:r>
              <a:rPr lang="en-US" sz="1600" kern="0" dirty="0">
                <a:solidFill>
                  <a:schemeClr val="folHlink"/>
                </a:solidFill>
                <a:cs typeface="+mn-cs"/>
              </a:rPr>
              <a:t>” do </a:t>
            </a: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Xuân</a:t>
            </a:r>
            <a:r>
              <a:rPr lang="en-US" sz="1600" kern="0" dirty="0">
                <a:solidFill>
                  <a:schemeClr val="folHlink"/>
                </a:solidFill>
                <a:cs typeface="+mn-cs"/>
              </a:rPr>
              <a:t> Anh </a:t>
            </a:r>
            <a:r>
              <a:rPr lang="en-US" sz="1600" kern="0" dirty="0" err="1">
                <a:solidFill>
                  <a:schemeClr val="folHlink"/>
                </a:solidFill>
                <a:cs typeface="+mn-cs"/>
              </a:rPr>
              <a:t>biên</a:t>
            </a:r>
            <a:r>
              <a:rPr lang="en-US" sz="1600" kern="0" dirty="0">
                <a:solidFill>
                  <a:schemeClr val="folHlink"/>
                </a:solidFill>
                <a:cs typeface="+mn-cs"/>
              </a:rPr>
              <a:t> </a:t>
            </a:r>
            <a:r>
              <a:rPr lang="en-US" sz="1600" kern="0" dirty="0" err="1">
                <a:solidFill>
                  <a:schemeClr val="folHlink"/>
                </a:solidFill>
                <a:cs typeface="+mn-cs"/>
              </a:rPr>
              <a:t>soạn</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Tài</a:t>
            </a:r>
            <a:r>
              <a:rPr lang="en-US" sz="1600" kern="0" dirty="0">
                <a:solidFill>
                  <a:schemeClr val="folHlink"/>
                </a:solidFill>
                <a:cs typeface="+mn-cs"/>
              </a:rPr>
              <a:t> </a:t>
            </a:r>
            <a:r>
              <a:rPr lang="en-US" sz="1600" kern="0" dirty="0" err="1">
                <a:solidFill>
                  <a:schemeClr val="folHlink"/>
                </a:solidFill>
                <a:cs typeface="+mn-cs"/>
              </a:rPr>
              <a:t>liệu</a:t>
            </a:r>
            <a:r>
              <a:rPr lang="en-US" sz="1600" kern="0" dirty="0">
                <a:solidFill>
                  <a:schemeClr val="folHlink"/>
                </a:solidFill>
                <a:cs typeface="+mn-cs"/>
              </a:rPr>
              <a:t> </a:t>
            </a:r>
            <a:r>
              <a:rPr lang="en-US" sz="1600" kern="0" dirty="0" err="1">
                <a:solidFill>
                  <a:schemeClr val="folHlink"/>
                </a:solidFill>
                <a:cs typeface="+mn-cs"/>
              </a:rPr>
              <a:t>tham</a:t>
            </a:r>
            <a:r>
              <a:rPr lang="en-US" sz="1600" kern="0" dirty="0">
                <a:solidFill>
                  <a:schemeClr val="folHlink"/>
                </a:solidFill>
                <a:cs typeface="+mn-cs"/>
              </a:rPr>
              <a:t> </a:t>
            </a:r>
            <a:r>
              <a:rPr lang="en-US" sz="1600" kern="0" dirty="0" err="1">
                <a:solidFill>
                  <a:schemeClr val="folHlink"/>
                </a:solidFill>
                <a:cs typeface="+mn-cs"/>
              </a:rPr>
              <a:t>khảo</a:t>
            </a:r>
            <a:r>
              <a:rPr lang="en-US" sz="1600" kern="0" dirty="0">
                <a:solidFill>
                  <a:schemeClr val="folHlink"/>
                </a:solidFill>
                <a:cs typeface="+mn-cs"/>
              </a:rPr>
              <a:t> </a:t>
            </a:r>
            <a:r>
              <a:rPr lang="en-US" sz="1600" kern="0" dirty="0" err="1">
                <a:solidFill>
                  <a:schemeClr val="folHlink"/>
                </a:solidFill>
                <a:cs typeface="+mn-cs"/>
              </a:rPr>
              <a:t>bổ</a:t>
            </a:r>
            <a:r>
              <a:rPr lang="en-US" sz="1600" kern="0" dirty="0">
                <a:solidFill>
                  <a:schemeClr val="folHlink"/>
                </a:solidFill>
                <a:cs typeface="+mn-cs"/>
              </a:rPr>
              <a:t> sung: </a:t>
            </a:r>
            <a:r>
              <a:rPr lang="en-US" sz="1600" kern="0" dirty="0" err="1">
                <a:solidFill>
                  <a:schemeClr val="folHlink"/>
                </a:solidFill>
                <a:cs typeface="+mn-cs"/>
              </a:rPr>
              <a:t>giáo</a:t>
            </a:r>
            <a:r>
              <a:rPr lang="en-US" sz="1600" kern="0" dirty="0">
                <a:solidFill>
                  <a:schemeClr val="folHlink"/>
                </a:solidFill>
                <a:cs typeface="+mn-cs"/>
              </a:rPr>
              <a:t> </a:t>
            </a:r>
            <a:r>
              <a:rPr lang="en-US" sz="1600" kern="0" dirty="0" err="1">
                <a:solidFill>
                  <a:schemeClr val="folHlink"/>
                </a:solidFill>
                <a:cs typeface="+mn-cs"/>
              </a:rPr>
              <a:t>trình</a:t>
            </a:r>
            <a:r>
              <a:rPr lang="en-US" sz="1600" kern="0" dirty="0">
                <a:solidFill>
                  <a:schemeClr val="folHlink"/>
                </a:solidFill>
                <a:cs typeface="+mn-cs"/>
              </a:rPr>
              <a:t> CCNA (</a:t>
            </a:r>
            <a:r>
              <a:rPr lang="en-US" sz="1600" kern="0" dirty="0" err="1">
                <a:solidFill>
                  <a:schemeClr val="folHlink"/>
                </a:solidFill>
                <a:cs typeface="+mn-cs"/>
              </a:rPr>
              <a:t>tiếng</a:t>
            </a:r>
            <a:r>
              <a:rPr lang="en-US" sz="1600" kern="0" dirty="0">
                <a:solidFill>
                  <a:schemeClr val="folHlink"/>
                </a:solidFill>
                <a:cs typeface="+mn-cs"/>
              </a:rPr>
              <a:t> </a:t>
            </a:r>
            <a:r>
              <a:rPr lang="en-US" sz="1600" kern="0" dirty="0" err="1">
                <a:solidFill>
                  <a:schemeClr val="folHlink"/>
                </a:solidFill>
                <a:cs typeface="+mn-cs"/>
              </a:rPr>
              <a:t>Việt</a:t>
            </a:r>
            <a:r>
              <a:rPr lang="en-US" sz="1600" kern="0" dirty="0">
                <a:solidFill>
                  <a:schemeClr val="folHlink"/>
                </a:solidFill>
                <a:cs typeface="+mn-cs"/>
              </a:rPr>
              <a:t>, </a:t>
            </a:r>
            <a:r>
              <a:rPr lang="en-US" sz="1600" kern="0" dirty="0" err="1">
                <a:solidFill>
                  <a:schemeClr val="folHlink"/>
                </a:solidFill>
                <a:cs typeface="+mn-cs"/>
              </a:rPr>
              <a:t>tiếng</a:t>
            </a:r>
            <a:r>
              <a:rPr lang="en-US" sz="1600" kern="0" dirty="0">
                <a:solidFill>
                  <a:schemeClr val="folHlink"/>
                </a:solidFill>
                <a:cs typeface="+mn-cs"/>
              </a:rPr>
              <a:t> Anh)</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Điểm</a:t>
            </a:r>
            <a:r>
              <a:rPr lang="en-US" sz="1600" kern="0" dirty="0">
                <a:solidFill>
                  <a:schemeClr val="folHlink"/>
                </a:solidFill>
                <a:cs typeface="+mn-cs"/>
              </a:rPr>
              <a:t>:</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a:solidFill>
                  <a:schemeClr val="folHlink"/>
                </a:solidFill>
                <a:cs typeface="+mn-cs"/>
              </a:rPr>
              <a:t>60%	: </a:t>
            </a:r>
            <a:r>
              <a:rPr lang="en-US" sz="1600" kern="0" dirty="0" err="1">
                <a:solidFill>
                  <a:schemeClr val="folHlink"/>
                </a:solidFill>
                <a:cs typeface="+mn-cs"/>
              </a:rPr>
              <a:t>Thi</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kỳ</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a:solidFill>
                  <a:schemeClr val="folHlink"/>
                </a:solidFill>
                <a:cs typeface="+mn-cs"/>
              </a:rPr>
              <a:t>10% 	: </a:t>
            </a:r>
            <a:r>
              <a:rPr lang="en-US" sz="1600" kern="0" dirty="0" err="1">
                <a:solidFill>
                  <a:schemeClr val="folHlink"/>
                </a:solidFill>
                <a:cs typeface="+mn-cs"/>
              </a:rPr>
              <a:t>Chuyên</a:t>
            </a:r>
            <a:r>
              <a:rPr lang="en-US" sz="1600" kern="0" dirty="0">
                <a:solidFill>
                  <a:schemeClr val="folHlink"/>
                </a:solidFill>
                <a:cs typeface="+mn-cs"/>
              </a:rPr>
              <a:t> </a:t>
            </a:r>
            <a:r>
              <a:rPr lang="en-US" sz="1600" kern="0" dirty="0" err="1">
                <a:solidFill>
                  <a:schemeClr val="folHlink"/>
                </a:solidFill>
                <a:cs typeface="+mn-cs"/>
              </a:rPr>
              <a:t>cần</a:t>
            </a:r>
            <a:r>
              <a:rPr lang="en-US" sz="1600" kern="0" dirty="0">
                <a:solidFill>
                  <a:schemeClr val="folHlink"/>
                </a:solidFill>
                <a:cs typeface="+mn-cs"/>
              </a:rPr>
              <a:t> (</a:t>
            </a:r>
            <a:r>
              <a:rPr lang="en-US" sz="1600" kern="0" dirty="0" err="1">
                <a:solidFill>
                  <a:schemeClr val="folHlink"/>
                </a:solidFill>
                <a:cs typeface="+mn-cs"/>
              </a:rPr>
              <a:t>Không</a:t>
            </a:r>
            <a:r>
              <a:rPr lang="en-US" sz="1600" kern="0" dirty="0">
                <a:solidFill>
                  <a:schemeClr val="folHlink"/>
                </a:solidFill>
                <a:cs typeface="+mn-cs"/>
              </a:rPr>
              <a:t> </a:t>
            </a:r>
            <a:r>
              <a:rPr lang="en-US" sz="1600" kern="0" dirty="0" err="1">
                <a:solidFill>
                  <a:schemeClr val="folHlink"/>
                </a:solidFill>
                <a:cs typeface="+mn-cs"/>
              </a:rPr>
              <a:t>điểm</a:t>
            </a:r>
            <a:r>
              <a:rPr lang="en-US" sz="1600" kern="0" dirty="0">
                <a:solidFill>
                  <a:schemeClr val="folHlink"/>
                </a:solidFill>
                <a:cs typeface="+mn-cs"/>
              </a:rPr>
              <a:t> </a:t>
            </a:r>
            <a:r>
              <a:rPr lang="en-US" sz="1600" kern="0">
                <a:solidFill>
                  <a:schemeClr val="folHlink"/>
                </a:solidFill>
                <a:cs typeface="+mn-cs"/>
              </a:rPr>
              <a:t>danh)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a:solidFill>
                  <a:schemeClr val="folHlink"/>
                </a:solidFill>
                <a:cs typeface="+mn-cs"/>
              </a:rPr>
              <a:t>10% 	: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lấy</a:t>
            </a:r>
            <a:r>
              <a:rPr lang="en-US" sz="1600" kern="0" dirty="0">
                <a:solidFill>
                  <a:srgbClr val="FF0000"/>
                </a:solidFill>
                <a:cs typeface="+mn-cs"/>
              </a:rPr>
              <a:t> </a:t>
            </a:r>
            <a:r>
              <a:rPr lang="en-US" sz="1600" kern="0" dirty="0" err="1">
                <a:solidFill>
                  <a:srgbClr val="FF0000"/>
                </a:solidFill>
                <a:cs typeface="+mn-cs"/>
              </a:rPr>
              <a:t>từ</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thực</a:t>
            </a:r>
            <a:r>
              <a:rPr lang="en-US" sz="1600" kern="0" dirty="0">
                <a:solidFill>
                  <a:srgbClr val="FF0000"/>
                </a:solidFill>
                <a:cs typeface="+mn-cs"/>
              </a:rPr>
              <a:t> </a:t>
            </a:r>
            <a:r>
              <a:rPr lang="en-US" sz="1600" kern="0" dirty="0" err="1">
                <a:solidFill>
                  <a:srgbClr val="FF0000"/>
                </a:solidFill>
                <a:cs typeface="+mn-cs"/>
              </a:rPr>
              <a:t>hành</a:t>
            </a:r>
            <a:r>
              <a:rPr lang="en-US" sz="1600" kern="0" dirty="0">
                <a:solidFill>
                  <a:srgbClr val="FF0000"/>
                </a:solidFill>
                <a:cs typeface="+mn-cs"/>
              </a:rPr>
              <a:t>)</a:t>
            </a:r>
            <a:endParaRPr lang="en-US" sz="1600" kern="0" dirty="0">
              <a:solidFill>
                <a:srgbClr val="FF0000"/>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a:solidFill>
                  <a:schemeClr val="folHlink"/>
                </a:solidFill>
                <a:cs typeface="+mn-cs"/>
              </a:rPr>
              <a:t>10%	: </a:t>
            </a:r>
            <a:r>
              <a:rPr lang="en-US" sz="1600" kern="0" dirty="0" err="1">
                <a:solidFill>
                  <a:schemeClr val="folHlink"/>
                </a:solidFill>
                <a:cs typeface="+mn-cs"/>
              </a:rPr>
              <a:t>Bài</a:t>
            </a:r>
            <a:r>
              <a:rPr lang="en-US" sz="1600" kern="0" dirty="0">
                <a:solidFill>
                  <a:schemeClr val="folHlink"/>
                </a:solidFill>
                <a:cs typeface="+mn-cs"/>
              </a:rPr>
              <a:t> </a:t>
            </a:r>
            <a:r>
              <a:rPr lang="en-US" sz="1600" kern="0" dirty="0" err="1">
                <a:solidFill>
                  <a:schemeClr val="folHlink"/>
                </a:solidFill>
                <a:cs typeface="+mn-cs"/>
              </a:rPr>
              <a:t>tập</a:t>
            </a:r>
            <a:r>
              <a:rPr lang="en-US" sz="1600" kern="0" dirty="0">
                <a:solidFill>
                  <a:schemeClr val="folHlink"/>
                </a:solidFill>
                <a:cs typeface="+mn-cs"/>
              </a:rPr>
              <a:t> </a:t>
            </a:r>
            <a:r>
              <a:rPr lang="en-US" sz="1600" kern="0" dirty="0" err="1">
                <a:solidFill>
                  <a:schemeClr val="folHlink"/>
                </a:solidFill>
                <a:cs typeface="+mn-cs"/>
              </a:rPr>
              <a:t>lớn</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a:solidFill>
                  <a:schemeClr val="folHlink"/>
                </a:solidFill>
                <a:cs typeface="+mn-cs"/>
              </a:rPr>
              <a:t>10%	: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 </a:t>
            </a:r>
            <a:r>
              <a:rPr lang="en-US" sz="1600" kern="0" dirty="0">
                <a:solidFill>
                  <a:srgbClr val="FF0000"/>
                </a:solidFill>
              </a:rPr>
              <a:t>(</a:t>
            </a:r>
            <a:r>
              <a:rPr lang="en-US" sz="1600" kern="0" dirty="0" err="1">
                <a:solidFill>
                  <a:srgbClr val="FF0000"/>
                </a:solidFill>
              </a:rPr>
              <a:t>lấy</a:t>
            </a:r>
            <a:r>
              <a:rPr lang="en-US" sz="1600" kern="0" dirty="0">
                <a:solidFill>
                  <a:srgbClr val="FF0000"/>
                </a:solidFill>
              </a:rPr>
              <a:t> </a:t>
            </a:r>
            <a:r>
              <a:rPr lang="en-US" sz="1600" kern="0" dirty="0" err="1">
                <a:solidFill>
                  <a:srgbClr val="FF0000"/>
                </a:solidFill>
              </a:rPr>
              <a:t>từ</a:t>
            </a:r>
            <a:r>
              <a:rPr lang="en-US" sz="1600" kern="0" dirty="0">
                <a:solidFill>
                  <a:srgbClr val="FF0000"/>
                </a:solidFill>
              </a:rPr>
              <a:t> </a:t>
            </a:r>
            <a:r>
              <a:rPr lang="en-US" sz="1600" kern="0" dirty="0" err="1">
                <a:solidFill>
                  <a:srgbClr val="FF0000"/>
                </a:solidFill>
              </a:rPr>
              <a:t>điểm</a:t>
            </a:r>
            <a:r>
              <a:rPr lang="en-US" sz="1600" kern="0" dirty="0">
                <a:solidFill>
                  <a:srgbClr val="FF0000"/>
                </a:solidFill>
              </a:rPr>
              <a:t> </a:t>
            </a:r>
            <a:r>
              <a:rPr lang="en-US" sz="1600" kern="0" dirty="0" err="1">
                <a:solidFill>
                  <a:srgbClr val="FF0000"/>
                </a:solidFill>
              </a:rPr>
              <a:t>thực</a:t>
            </a:r>
            <a:r>
              <a:rPr lang="en-US" sz="1600" kern="0" dirty="0">
                <a:solidFill>
                  <a:srgbClr val="FF0000"/>
                </a:solidFill>
              </a:rPr>
              <a:t> </a:t>
            </a:r>
            <a:r>
              <a:rPr lang="en-US" sz="1600" kern="0" dirty="0" err="1">
                <a:solidFill>
                  <a:srgbClr val="FF0000"/>
                </a:solidFill>
              </a:rPr>
              <a:t>hành</a:t>
            </a:r>
            <a:r>
              <a:rPr lang="en-US" sz="1600" kern="0" dirty="0">
                <a:solidFill>
                  <a:srgbClr val="FF0000"/>
                </a:solidFill>
              </a:rPr>
              <a:t>)</a:t>
            </a:r>
            <a:endParaRPr lang="en-US" sz="1600" kern="0" dirty="0">
              <a:solidFill>
                <a:srgbClr val="FF0000"/>
              </a:solidFill>
              <a:cs typeface="+mn-cs"/>
            </a:endParaRPr>
          </a:p>
          <a:p>
            <a:pPr marL="469900" indent="-469900">
              <a:lnSpc>
                <a:spcPct val="135000"/>
              </a:lnSpc>
              <a:spcBef>
                <a:spcPct val="35000"/>
              </a:spcBef>
              <a:buClr>
                <a:schemeClr val="accent2"/>
              </a:buClr>
              <a:buFont typeface="Wingdings" panose="05000000000000000000" pitchFamily="2" charset="2"/>
              <a:buChar char="Ø"/>
              <a:defRPr/>
            </a:pPr>
            <a:endParaRPr lang="en-US" sz="1600" kern="0" dirty="0">
              <a:solidFill>
                <a:schemeClr val="folHlink"/>
              </a:solidFill>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14400"/>
            <a:ext cx="7783830" cy="4434840"/>
          </a:xfrm>
          <a:prstGeom prst="rect">
            <a:avLst/>
          </a:prstGeom>
          <a:noFill/>
          <a:ln>
            <a:miter lim="800000"/>
          </a:ln>
        </p:spPr>
        <p:txBody>
          <a:bodyPr/>
          <a:lstStyle/>
          <a:p>
            <a:pPr>
              <a:lnSpc>
                <a:spcPct val="135000"/>
              </a:lnSpc>
              <a:spcBef>
                <a:spcPct val="35000"/>
              </a:spcBef>
              <a:buClr>
                <a:schemeClr val="accent2"/>
              </a:buClr>
              <a:defRPr/>
            </a:pPr>
            <a:r>
              <a:rPr lang="en-US" sz="1400" kern="0" dirty="0">
                <a:solidFill>
                  <a:schemeClr val="folHlink"/>
                </a:solidFill>
                <a:cs typeface="+mn-cs"/>
              </a:rPr>
              <a:t>4. </a:t>
            </a:r>
            <a:r>
              <a:rPr lang="en-US" sz="1400" kern="0" dirty="0" err="1">
                <a:solidFill>
                  <a:schemeClr val="folHlink"/>
                </a:solidFill>
                <a:cs typeface="+mn-cs"/>
              </a:rPr>
              <a:t>Công</a:t>
            </a:r>
            <a:r>
              <a:rPr lang="en-US" sz="1400" kern="0" dirty="0">
                <a:solidFill>
                  <a:schemeClr val="folHlink"/>
                </a:solidFill>
                <a:cs typeface="+mn-cs"/>
              </a:rPr>
              <a:t> </a:t>
            </a:r>
            <a:r>
              <a:rPr lang="en-US" sz="1400" kern="0" dirty="0" err="1">
                <a:solidFill>
                  <a:schemeClr val="folHlink"/>
                </a:solidFill>
                <a:cs typeface="+mn-cs"/>
              </a:rPr>
              <a:t>nghệ</a:t>
            </a:r>
            <a:r>
              <a:rPr lang="en-US" sz="1400" kern="0" dirty="0">
                <a:solidFill>
                  <a:schemeClr val="folHlink"/>
                </a:solidFill>
                <a:cs typeface="+mn-cs"/>
              </a:rPr>
              <a:t> Ethernet IEEE-802.3</a:t>
            </a:r>
            <a:endParaRPr lang="en-US" sz="1400" kern="0" dirty="0">
              <a:solidFill>
                <a:schemeClr val="folHlink"/>
              </a:solidFill>
              <a:cs typeface="+mn-cs"/>
            </a:endParaRP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HUB</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1</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endParaRPr lang="en-US" sz="14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Tx: 3,6</a:t>
            </a:r>
            <a:endParaRPr lang="en-US" sz="1400" kern="0" dirty="0">
              <a:solidFill>
                <a:srgbClr val="002060"/>
              </a:solidFill>
              <a:highlight>
                <a:srgbClr val="FFFF00"/>
              </a:highlight>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Rx: 1,2</a:t>
            </a:r>
            <a:endParaRPr lang="en-US" sz="1400" kern="0" dirty="0">
              <a:solidFill>
                <a:srgbClr val="002060"/>
              </a:solidFill>
              <a:highlight>
                <a:srgbClr val="FF0000"/>
              </a:highlight>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Hub </a:t>
            </a:r>
            <a:r>
              <a:rPr lang="en-US" sz="1400" kern="0" dirty="0" err="1">
                <a:solidFill>
                  <a:srgbClr val="002060"/>
                </a:solidFill>
                <a:cs typeface="+mn-cs"/>
              </a:rPr>
              <a:t>chứa</a:t>
            </a:r>
            <a:r>
              <a:rPr lang="en-US" sz="1400" kern="0" dirty="0">
                <a:solidFill>
                  <a:srgbClr val="002060"/>
                </a:solidFill>
                <a:cs typeface="+mn-cs"/>
              </a:rPr>
              <a:t> Bus</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Để</a:t>
            </a:r>
            <a:r>
              <a:rPr lang="en-US" sz="1400" kern="0" dirty="0">
                <a:solidFill>
                  <a:srgbClr val="002060"/>
                </a:solidFill>
                <a:cs typeface="+mn-cs"/>
              </a:rPr>
              <a:t> </a:t>
            </a:r>
            <a:r>
              <a:rPr lang="en-US" sz="1400" kern="0" dirty="0" err="1">
                <a:solidFill>
                  <a:srgbClr val="002060"/>
                </a:solidFill>
                <a:cs typeface="+mn-cs"/>
              </a:rPr>
              <a:t>mở</a:t>
            </a:r>
            <a:r>
              <a:rPr lang="en-US" sz="1400" kern="0" dirty="0">
                <a:solidFill>
                  <a:srgbClr val="002060"/>
                </a:solidFill>
                <a:cs typeface="+mn-cs"/>
              </a:rPr>
              <a:t> </a:t>
            </a:r>
            <a:r>
              <a:rPr lang="en-US" sz="1400" kern="0" dirty="0" err="1">
                <a:solidFill>
                  <a:srgbClr val="002060"/>
                </a:solidFill>
                <a:cs typeface="+mn-cs"/>
              </a:rPr>
              <a:t>rộng</a:t>
            </a:r>
            <a:r>
              <a:rPr lang="en-US" sz="1400" kern="0" dirty="0">
                <a:solidFill>
                  <a:srgbClr val="002060"/>
                </a:solidFill>
                <a:cs typeface="+mn-cs"/>
              </a:rPr>
              <a:t> </a:t>
            </a:r>
            <a:r>
              <a:rPr lang="en-US" sz="1400" kern="0" dirty="0" err="1">
                <a:solidFill>
                  <a:srgbClr val="002060"/>
                </a:solidFill>
                <a:cs typeface="+mn-cs"/>
              </a:rPr>
              <a:t>mạng</a:t>
            </a:r>
            <a:r>
              <a:rPr lang="en-US" sz="1400" kern="0" dirty="0">
                <a:solidFill>
                  <a:srgbClr val="002060"/>
                </a:solidFill>
                <a:cs typeface="+mn-cs"/>
              </a:rPr>
              <a:t>: </a:t>
            </a:r>
            <a:r>
              <a:rPr lang="en-US" sz="1400" kern="0" dirty="0" err="1">
                <a:solidFill>
                  <a:srgbClr val="002060"/>
                </a:solidFill>
                <a:cs typeface="+mn-cs"/>
              </a:rPr>
              <a:t>dùng</a:t>
            </a:r>
            <a:r>
              <a:rPr lang="en-US" sz="1400" kern="0" dirty="0">
                <a:solidFill>
                  <a:srgbClr val="002060"/>
                </a:solidFill>
                <a:cs typeface="+mn-cs"/>
              </a:rPr>
              <a:t> </a:t>
            </a:r>
            <a:r>
              <a:rPr lang="en-US" sz="1400" kern="0" dirty="0" err="1">
                <a:solidFill>
                  <a:srgbClr val="002060"/>
                </a:solidFill>
                <a:cs typeface="+mn-cs"/>
              </a:rPr>
              <a:t>nhiều</a:t>
            </a:r>
            <a:r>
              <a:rPr lang="en-US" sz="1400" kern="0" dirty="0">
                <a:solidFill>
                  <a:srgbClr val="002060"/>
                </a:solidFill>
                <a:cs typeface="+mn-cs"/>
              </a:rPr>
              <a:t> Hub </a:t>
            </a:r>
            <a:r>
              <a:rPr lang="en-US" sz="1400" kern="0" dirty="0" err="1">
                <a:solidFill>
                  <a:srgbClr val="002060"/>
                </a:solidFill>
                <a:cs typeface="+mn-cs"/>
              </a:rPr>
              <a:t>kết</a:t>
            </a:r>
            <a:r>
              <a:rPr lang="en-US" sz="1400" kern="0" dirty="0">
                <a:solidFill>
                  <a:srgbClr val="002060"/>
                </a:solidFill>
                <a:cs typeface="+mn-cs"/>
              </a:rPr>
              <a:t> </a:t>
            </a:r>
            <a:r>
              <a:rPr lang="en-US" sz="1400" kern="0" dirty="0" err="1">
                <a:solidFill>
                  <a:srgbClr val="002060"/>
                </a:solidFill>
                <a:cs typeface="+mn-cs"/>
              </a:rPr>
              <a:t>nối</a:t>
            </a:r>
            <a:r>
              <a:rPr lang="en-US" sz="1400" kern="0" dirty="0">
                <a:solidFill>
                  <a:srgbClr val="002060"/>
                </a:solidFill>
                <a:cs typeface="+mn-cs"/>
              </a:rPr>
              <a:t> </a:t>
            </a:r>
            <a:r>
              <a:rPr lang="en-US" sz="1400" kern="0" dirty="0" err="1">
                <a:solidFill>
                  <a:srgbClr val="002060"/>
                </a:solidFill>
                <a:cs typeface="+mn-cs"/>
              </a:rPr>
              <a:t>chuỗi</a:t>
            </a:r>
            <a:r>
              <a:rPr lang="en-US" sz="1400" kern="0" dirty="0">
                <a:solidFill>
                  <a:srgbClr val="002060"/>
                </a:solidFill>
                <a:cs typeface="+mn-cs"/>
              </a:rPr>
              <a:t> </a:t>
            </a:r>
            <a:r>
              <a:rPr lang="en-US" sz="1400" kern="0" dirty="0" err="1">
                <a:solidFill>
                  <a:srgbClr val="002060"/>
                </a:solidFill>
                <a:cs typeface="+mn-cs"/>
              </a:rPr>
              <a:t>với</a:t>
            </a:r>
            <a:r>
              <a:rPr lang="en-US" sz="1400" kern="0" dirty="0">
                <a:solidFill>
                  <a:srgbClr val="002060"/>
                </a:solidFill>
                <a:cs typeface="+mn-cs"/>
              </a:rPr>
              <a:t> </a:t>
            </a:r>
            <a:r>
              <a:rPr lang="en-US" sz="1400" kern="0" dirty="0" err="1">
                <a:solidFill>
                  <a:srgbClr val="002060"/>
                </a:solidFill>
                <a:cs typeface="+mn-cs"/>
              </a:rPr>
              <a:t>nhau</a:t>
            </a:r>
            <a:endParaRPr lang="en-US" sz="14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400" kern="0" dirty="0" err="1">
                <a:solidFill>
                  <a:srgbClr val="FF0000"/>
                </a:solidFill>
                <a:cs typeface="+mn-cs"/>
              </a:rPr>
              <a:t>Tuân</a:t>
            </a:r>
            <a:r>
              <a:rPr lang="en-US" sz="1400" kern="0" dirty="0">
                <a:solidFill>
                  <a:srgbClr val="FF0000"/>
                </a:solidFill>
                <a:cs typeface="+mn-cs"/>
              </a:rPr>
              <a:t> </a:t>
            </a:r>
            <a:r>
              <a:rPr lang="en-US" sz="1400" kern="0" dirty="0" err="1">
                <a:solidFill>
                  <a:srgbClr val="FF0000"/>
                </a:solidFill>
                <a:cs typeface="+mn-cs"/>
              </a:rPr>
              <a:t>thủ</a:t>
            </a:r>
            <a:r>
              <a:rPr lang="en-US" sz="1400" kern="0" dirty="0">
                <a:solidFill>
                  <a:srgbClr val="FF0000"/>
                </a:solidFill>
                <a:cs typeface="+mn-cs"/>
              </a:rPr>
              <a:t> </a:t>
            </a:r>
            <a:r>
              <a:rPr lang="en-US" sz="1400" kern="0" dirty="0" err="1">
                <a:solidFill>
                  <a:srgbClr val="FF0000"/>
                </a:solidFill>
                <a:cs typeface="+mn-cs"/>
              </a:rPr>
              <a:t>luật</a:t>
            </a:r>
            <a:r>
              <a:rPr lang="en-US" sz="1400" kern="0" dirty="0">
                <a:solidFill>
                  <a:srgbClr val="FF0000"/>
                </a:solidFill>
                <a:cs typeface="+mn-cs"/>
              </a:rPr>
              <a:t> 5-4-3</a:t>
            </a:r>
            <a:endParaRPr lang="en-US" sz="1400" kern="0" dirty="0">
              <a:solidFill>
                <a:srgbClr val="FF0000"/>
              </a:solidFill>
              <a:cs typeface="+mn-cs"/>
            </a:endParaRPr>
          </a:p>
          <a:p>
            <a:pPr>
              <a:lnSpc>
                <a:spcPct val="135000"/>
              </a:lnSpc>
              <a:spcBef>
                <a:spcPct val="35000"/>
              </a:spcBef>
              <a:buClr>
                <a:schemeClr val="accent2"/>
              </a:buClr>
              <a:defRPr/>
            </a:pP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NIC</a:t>
            </a:r>
            <a:endParaRPr lang="en-US" sz="1400" kern="0" dirty="0">
              <a:solidFill>
                <a:srgbClr val="002060"/>
              </a:solidFill>
              <a:cs typeface="+mn-cs"/>
            </a:endParaRPr>
          </a:p>
          <a:p>
            <a:pPr marL="171450"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Là</a:t>
            </a:r>
            <a:r>
              <a:rPr lang="en-US" sz="1400" kern="0" dirty="0">
                <a:solidFill>
                  <a:srgbClr val="002060"/>
                </a:solidFill>
                <a:cs typeface="+mn-cs"/>
              </a:rPr>
              <a:t> </a:t>
            </a:r>
            <a:r>
              <a:rPr lang="en-US" sz="1400" kern="0" dirty="0" err="1">
                <a:solidFill>
                  <a:srgbClr val="002060"/>
                </a:solidFill>
                <a:cs typeface="+mn-cs"/>
              </a:rPr>
              <a:t>phần</a:t>
            </a:r>
            <a:r>
              <a:rPr lang="en-US" sz="1400" kern="0" dirty="0">
                <a:solidFill>
                  <a:srgbClr val="002060"/>
                </a:solidFill>
                <a:cs typeface="+mn-cs"/>
              </a:rPr>
              <a:t> </a:t>
            </a:r>
            <a:r>
              <a:rPr lang="en-US" sz="1400" kern="0" dirty="0" err="1">
                <a:solidFill>
                  <a:srgbClr val="002060"/>
                </a:solidFill>
                <a:cs typeface="+mn-cs"/>
              </a:rPr>
              <a:t>tử</a:t>
            </a:r>
            <a:r>
              <a:rPr lang="en-US" sz="1400" kern="0" dirty="0">
                <a:solidFill>
                  <a:srgbClr val="002060"/>
                </a:solidFill>
                <a:cs typeface="+mn-cs"/>
              </a:rPr>
              <a:t> </a:t>
            </a:r>
            <a:r>
              <a:rPr lang="en-US" sz="1400" kern="0" dirty="0" err="1">
                <a:solidFill>
                  <a:srgbClr val="002060"/>
                </a:solidFill>
                <a:cs typeface="+mn-cs"/>
              </a:rPr>
              <a:t>thực</a:t>
            </a:r>
            <a:r>
              <a:rPr lang="en-US" sz="1400" kern="0" dirty="0">
                <a:solidFill>
                  <a:srgbClr val="002060"/>
                </a:solidFill>
                <a:cs typeface="+mn-cs"/>
              </a:rPr>
              <a:t> </a:t>
            </a:r>
            <a:r>
              <a:rPr lang="en-US" sz="1400" kern="0" dirty="0" err="1">
                <a:solidFill>
                  <a:srgbClr val="002060"/>
                </a:solidFill>
                <a:cs typeface="+mn-cs"/>
              </a:rPr>
              <a:t>hiện</a:t>
            </a:r>
            <a:r>
              <a:rPr lang="en-US" sz="1400" kern="0" dirty="0">
                <a:solidFill>
                  <a:srgbClr val="002060"/>
                </a:solidFill>
                <a:cs typeface="+mn-cs"/>
              </a:rPr>
              <a:t> </a:t>
            </a:r>
            <a:r>
              <a:rPr lang="en-US" sz="1400" kern="0" dirty="0" err="1">
                <a:solidFill>
                  <a:srgbClr val="002060"/>
                </a:solidFill>
                <a:cs typeface="+mn-cs"/>
              </a:rPr>
              <a:t>đến</a:t>
            </a:r>
            <a:r>
              <a:rPr lang="en-US" sz="1400" kern="0" dirty="0">
                <a:solidFill>
                  <a:srgbClr val="002060"/>
                </a:solidFill>
                <a:cs typeface="+mn-cs"/>
              </a:rPr>
              <a:t> </a:t>
            </a:r>
            <a:r>
              <a:rPr lang="en-US" sz="1400" kern="0" dirty="0" err="1">
                <a:solidFill>
                  <a:srgbClr val="002060"/>
                </a:solidFill>
                <a:cs typeface="+mn-cs"/>
              </a:rPr>
              <a:t>chức</a:t>
            </a:r>
            <a:r>
              <a:rPr lang="en-US" sz="1400" kern="0" dirty="0">
                <a:solidFill>
                  <a:srgbClr val="002060"/>
                </a:solidFill>
                <a:cs typeface="+mn-cs"/>
              </a:rPr>
              <a:t> </a:t>
            </a:r>
            <a:r>
              <a:rPr lang="en-US" sz="1400" kern="0" dirty="0" err="1">
                <a:solidFill>
                  <a:srgbClr val="002060"/>
                </a:solidFill>
                <a:cs typeface="+mn-cs"/>
              </a:rPr>
              <a:t>năng</a:t>
            </a:r>
            <a:r>
              <a:rPr lang="en-US" sz="1400" kern="0" dirty="0">
                <a:solidFill>
                  <a:srgbClr val="002060"/>
                </a:solidFill>
                <a:cs typeface="+mn-cs"/>
              </a:rPr>
              <a:t> </a:t>
            </a:r>
            <a:r>
              <a:rPr lang="en-US" sz="1400" kern="0" dirty="0" err="1">
                <a:solidFill>
                  <a:srgbClr val="002060"/>
                </a:solidFill>
                <a:cs typeface="+mn-cs"/>
              </a:rPr>
              <a:t>lớp</a:t>
            </a:r>
            <a:r>
              <a:rPr lang="en-US" sz="1400" kern="0" dirty="0">
                <a:solidFill>
                  <a:srgbClr val="002060"/>
                </a:solidFill>
                <a:cs typeface="+mn-cs"/>
              </a:rPr>
              <a:t> 2</a:t>
            </a:r>
            <a:endParaRPr lang="en-US" sz="1400" kern="0" dirty="0">
              <a:solidFill>
                <a:srgbClr val="002060"/>
              </a:solidFill>
              <a:cs typeface="+mn-cs"/>
            </a:endParaRPr>
          </a:p>
          <a:p>
            <a:pPr marL="171450"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cs typeface="+mn-cs"/>
              </a:rPr>
              <a:t>Pin</a:t>
            </a:r>
            <a:endParaRPr lang="en-US" sz="1400" kern="0" dirty="0">
              <a:solidFill>
                <a:srgbClr val="002060"/>
              </a:solidFill>
              <a:cs typeface="+mn-cs"/>
            </a:endParaRP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0000"/>
                </a:highlight>
                <a:cs typeface="+mn-cs"/>
              </a:rPr>
              <a:t>Tx: 1,2</a:t>
            </a:r>
            <a:endParaRPr lang="en-US" sz="1400" kern="0" dirty="0">
              <a:solidFill>
                <a:srgbClr val="002060"/>
              </a:solidFill>
              <a:highlight>
                <a:srgbClr val="FF0000"/>
              </a:highlight>
              <a:cs typeface="+mn-cs"/>
            </a:endParaRPr>
          </a:p>
          <a:p>
            <a:pPr marL="628650" lvl="1" indent="-171450">
              <a:lnSpc>
                <a:spcPct val="135000"/>
              </a:lnSpc>
              <a:spcBef>
                <a:spcPct val="35000"/>
              </a:spcBef>
              <a:buClr>
                <a:schemeClr val="accent2"/>
              </a:buClr>
              <a:buFont typeface="Arial" panose="020B0604020202020204" pitchFamily="34" charset="0"/>
              <a:buChar char="•"/>
              <a:defRPr/>
            </a:pPr>
            <a:r>
              <a:rPr lang="en-US" sz="1400" kern="0" dirty="0">
                <a:solidFill>
                  <a:srgbClr val="002060"/>
                </a:solidFill>
                <a:highlight>
                  <a:srgbClr val="FFFF00"/>
                </a:highlight>
                <a:cs typeface="+mn-cs"/>
              </a:rPr>
              <a:t>Rx: 3,6</a:t>
            </a:r>
            <a:endParaRPr lang="en-US" sz="1400" kern="0" dirty="0">
              <a:solidFill>
                <a:srgbClr val="002060"/>
              </a:solidFill>
              <a:highlight>
                <a:srgbClr val="FFFF00"/>
              </a:highlight>
              <a:cs typeface="+mn-cs"/>
            </a:endParaRPr>
          </a:p>
          <a:p>
            <a:pPr marL="628650" lvl="1" indent="-171450">
              <a:lnSpc>
                <a:spcPct val="135000"/>
              </a:lnSpc>
              <a:spcBef>
                <a:spcPct val="35000"/>
              </a:spcBef>
              <a:buClr>
                <a:schemeClr val="accent2"/>
              </a:buClr>
              <a:buFont typeface="Arial" panose="020B0604020202020204" pitchFamily="34" charset="0"/>
              <a:buChar char="•"/>
              <a:defRPr/>
            </a:pPr>
            <a:r>
              <a:rPr lang="en-US" sz="1400" kern="0" dirty="0" err="1">
                <a:solidFill>
                  <a:srgbClr val="002060"/>
                </a:solidFill>
                <a:cs typeface="+mn-cs"/>
              </a:rPr>
              <a:t>Chú</a:t>
            </a:r>
            <a:r>
              <a:rPr lang="en-US" sz="1400" kern="0" dirty="0">
                <a:solidFill>
                  <a:srgbClr val="002060"/>
                </a:solidFill>
                <a:cs typeface="+mn-cs"/>
              </a:rPr>
              <a:t> ý, Card </a:t>
            </a:r>
            <a:r>
              <a:rPr lang="en-US" sz="1400" kern="0" dirty="0" err="1">
                <a:solidFill>
                  <a:srgbClr val="002060"/>
                </a:solidFill>
                <a:cs typeface="+mn-cs"/>
              </a:rPr>
              <a:t>mạng</a:t>
            </a:r>
            <a:r>
              <a:rPr lang="en-US" sz="1400" kern="0" dirty="0">
                <a:solidFill>
                  <a:srgbClr val="002060"/>
                </a:solidFill>
                <a:cs typeface="+mn-cs"/>
              </a:rPr>
              <a:t> NIC </a:t>
            </a:r>
            <a:r>
              <a:rPr lang="en-US" sz="1400" kern="0" dirty="0" err="1">
                <a:solidFill>
                  <a:srgbClr val="002060"/>
                </a:solidFill>
                <a:cs typeface="+mn-cs"/>
              </a:rPr>
              <a:t>hiện</a:t>
            </a:r>
            <a:r>
              <a:rPr lang="en-US" sz="1400" kern="0" dirty="0">
                <a:solidFill>
                  <a:srgbClr val="002060"/>
                </a:solidFill>
                <a:cs typeface="+mn-cs"/>
              </a:rPr>
              <a:t> hay </a:t>
            </a:r>
            <a:r>
              <a:rPr lang="en-US" sz="1400" kern="0" dirty="0" err="1">
                <a:solidFill>
                  <a:srgbClr val="002060"/>
                </a:solidFill>
                <a:cs typeface="+mn-cs"/>
              </a:rPr>
              <a:t>có</a:t>
            </a:r>
            <a:r>
              <a:rPr lang="en-US" sz="1400" kern="0" dirty="0">
                <a:solidFill>
                  <a:srgbClr val="002060"/>
                </a:solidFill>
                <a:cs typeface="+mn-cs"/>
              </a:rPr>
              <a:t> </a:t>
            </a:r>
            <a:r>
              <a:rPr lang="en-US" sz="1400" kern="0" dirty="0" err="1">
                <a:solidFill>
                  <a:srgbClr val="002060"/>
                </a:solidFill>
                <a:cs typeface="+mn-cs"/>
              </a:rPr>
              <a:t>tính</a:t>
            </a:r>
            <a:r>
              <a:rPr lang="en-US" sz="1400" kern="0" dirty="0">
                <a:solidFill>
                  <a:srgbClr val="002060"/>
                </a:solidFill>
                <a:cs typeface="+mn-cs"/>
              </a:rPr>
              <a:t> </a:t>
            </a:r>
            <a:r>
              <a:rPr lang="en-US" sz="1400" kern="0" dirty="0">
                <a:solidFill>
                  <a:srgbClr val="FF0000"/>
                </a:solidFill>
                <a:cs typeface="+mn-cs"/>
              </a:rPr>
              <a:t>Adaptive</a:t>
            </a:r>
            <a:r>
              <a:rPr lang="en-US" sz="1400" kern="0" dirty="0">
                <a:solidFill>
                  <a:srgbClr val="002060"/>
                </a:solidFill>
                <a:cs typeface="+mn-cs"/>
              </a:rPr>
              <a:t>	 </a:t>
            </a:r>
            <a:endParaRPr lang="en-US" sz="1400" kern="0" dirty="0">
              <a:solidFill>
                <a:srgbClr val="002060"/>
              </a:solidFill>
              <a:cs typeface="+mn-cs"/>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9200" y="1219200"/>
            <a:ext cx="2800350" cy="200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700427" y="2219996"/>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endParaRPr lang="en-US" sz="1200"/>
          </a:p>
        </p:txBody>
      </p:sp>
      <p:sp>
        <p:nvSpPr>
          <p:cNvPr id="6" name="Rectangle 5"/>
          <p:cNvSpPr/>
          <p:nvPr/>
        </p:nvSpPr>
        <p:spPr>
          <a:xfrm>
            <a:off x="-207737" y="-19665"/>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1</a:t>
            </a:r>
            <a:endParaRPr lang="en-US" sz="1200"/>
          </a:p>
        </p:txBody>
      </p:sp>
      <p:sp>
        <p:nvSpPr>
          <p:cNvPr id="8" name="Rectangle 7"/>
          <p:cNvSpPr/>
          <p:nvPr/>
        </p:nvSpPr>
        <p:spPr>
          <a:xfrm>
            <a:off x="3460878" y="0"/>
            <a:ext cx="2204292" cy="16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HUB 2</a:t>
            </a:r>
            <a:endParaRPr lang="en-US" sz="1200"/>
          </a:p>
        </p:txBody>
      </p:sp>
      <p:cxnSp>
        <p:nvCxnSpPr>
          <p:cNvPr id="9" name="Straight Connector 8"/>
          <p:cNvCxnSpPr>
            <a:stCxn id="6" idx="3"/>
            <a:endCxn id="8" idx="1"/>
          </p:cNvCxnSpPr>
          <p:nvPr/>
        </p:nvCxnSpPr>
        <p:spPr>
          <a:xfrm>
            <a:off x="1996555" y="62539"/>
            <a:ext cx="1464323" cy="1966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1550" y="937260"/>
            <a:ext cx="7783830" cy="44577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4. Công nghệ Ethernet IEEE-802.3</a:t>
            </a:r>
            <a:endParaRPr lang="en-US" sz="1600" kern="0">
              <a:solidFill>
                <a:schemeClr val="folHlink"/>
              </a:solidFill>
              <a:cs typeface="+mn-cs"/>
            </a:endParaRPr>
          </a:p>
          <a:p>
            <a:pPr>
              <a:lnSpc>
                <a:spcPct val="135000"/>
              </a:lnSpc>
              <a:spcBef>
                <a:spcPct val="35000"/>
              </a:spcBef>
              <a:buClr>
                <a:schemeClr val="accent2"/>
              </a:buClr>
              <a:defRPr/>
            </a:pPr>
            <a:r>
              <a:rPr lang="en-US" sz="1600" kern="0">
                <a:solidFill>
                  <a:srgbClr val="002060"/>
                </a:solidFill>
                <a:cs typeface="+mn-cs"/>
              </a:rPr>
              <a:t>Khái niệm về miền xung đột Collision Domain</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Miền xung đột là một miền mạng có thể xảy ra hiện tượng xung đột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Miền xung đột càng lớn thì xác suất xảy ra xung đột càng cao</a:t>
            </a:r>
            <a:endParaRPr lang="en-US" sz="1600" kern="0">
              <a:solidFill>
                <a:srgbClr val="002060"/>
              </a:solidFill>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Ipconfig/all</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Bao gồm 48 bit. Chia thành 2 phần: 24 bit đầu là Provider ID, 24 bit sau là Product ID  </a:t>
            </a:r>
            <a:r>
              <a:rPr lang="en-US" sz="1600" kern="0">
                <a:solidFill>
                  <a:srgbClr val="002060"/>
                </a:solidFill>
                <a:cs typeface="+mn-cs"/>
                <a:sym typeface="Wingdings" panose="05000000000000000000" pitchFamily="2" charset="2"/>
              </a:rPr>
              <a:t> địa chỉ MAC có tính đơn nhất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có dạng không phân cấp</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Biểu diễn dưới dạng hệ cơ số 16</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Cài trong ROM của NIC</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Địa chỉ MAC Broadcast: 48x”1” hoặc 12x”F”</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CB       CB              200    = 1t 10 c 0 đv= 1 t 0 c 100 đv = 1t 9c 10đv</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A      - F = BC    -     1                                                     -          1đv</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                                                                                         -----------------      </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CB=B (16 + 11)= B (16+11-15)=B (12)=BC</a:t>
            </a:r>
            <a:endParaRPr lang="en-US" sz="1600" kern="0">
              <a:solidFill>
                <a:srgbClr val="002060"/>
              </a:solidFill>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Chương 2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5.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MAC</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Địa</a:t>
            </a:r>
            <a:r>
              <a:rPr lang="en-US" sz="1600" kern="0">
                <a:solidFill>
                  <a:srgbClr val="FF0000"/>
                </a:solidFill>
                <a:cs typeface="+mn-cs"/>
              </a:rPr>
              <a:t> </a:t>
            </a:r>
            <a:r>
              <a:rPr lang="en-US" sz="1600" kern="0" err="1">
                <a:solidFill>
                  <a:srgbClr val="FF0000"/>
                </a:solidFill>
                <a:cs typeface="+mn-cs"/>
              </a:rPr>
              <a:t>chỉ</a:t>
            </a:r>
            <a:r>
              <a:rPr lang="en-US" sz="1600" kern="0">
                <a:solidFill>
                  <a:srgbClr val="FF0000"/>
                </a:solidFill>
                <a:cs typeface="+mn-cs"/>
              </a:rPr>
              <a:t> MAC </a:t>
            </a:r>
            <a:r>
              <a:rPr lang="en-US" sz="1600" kern="0" err="1">
                <a:solidFill>
                  <a:srgbClr val="FF0000"/>
                </a:solidFill>
                <a:cs typeface="+mn-cs"/>
              </a:rPr>
              <a:t>có</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không</a:t>
            </a:r>
            <a:r>
              <a:rPr lang="en-US" sz="1600" kern="0">
                <a:solidFill>
                  <a:srgbClr val="FF0000"/>
                </a:solidFill>
                <a:cs typeface="+mn-cs"/>
              </a:rPr>
              <a:t> </a:t>
            </a:r>
            <a:r>
              <a:rPr lang="en-US" sz="1600" kern="0" err="1">
                <a:solidFill>
                  <a:srgbClr val="FF0000"/>
                </a:solidFill>
                <a:cs typeface="+mn-cs"/>
              </a:rPr>
              <a:t>phân</a:t>
            </a:r>
            <a:r>
              <a:rPr lang="en-US" sz="1600" kern="0">
                <a:solidFill>
                  <a:srgbClr val="FF0000"/>
                </a:solidFill>
                <a:cs typeface="+mn-cs"/>
              </a:rPr>
              <a:t> </a:t>
            </a:r>
            <a:r>
              <a:rPr lang="en-US" sz="1600" kern="0" err="1">
                <a:solidFill>
                  <a:srgbClr val="FF0000"/>
                </a:solidFill>
                <a:cs typeface="+mn-cs"/>
              </a:rPr>
              <a:t>cấp</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Có</a:t>
            </a:r>
            <a:r>
              <a:rPr lang="en-US" sz="1600" kern="0">
                <a:solidFill>
                  <a:srgbClr val="002060"/>
                </a:solidFill>
                <a:cs typeface="+mn-cs"/>
              </a:rPr>
              <a:t> 2 </a:t>
            </a:r>
            <a:r>
              <a:rPr lang="en-US" sz="1600" kern="0" err="1">
                <a:solidFill>
                  <a:srgbClr val="002060"/>
                </a:solidFill>
                <a:cs typeface="+mn-cs"/>
              </a:rPr>
              <a:t>phương</a:t>
            </a:r>
            <a:r>
              <a:rPr lang="en-US" sz="1600" kern="0">
                <a:solidFill>
                  <a:srgbClr val="002060"/>
                </a:solidFill>
                <a:cs typeface="+mn-cs"/>
              </a:rPr>
              <a:t> </a:t>
            </a:r>
            <a:r>
              <a:rPr lang="en-US" sz="1600" kern="0" err="1">
                <a:solidFill>
                  <a:srgbClr val="002060"/>
                </a:solidFill>
                <a:cs typeface="+mn-cs"/>
              </a:rPr>
              <a:t>pháp</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Mặt</a:t>
            </a:r>
            <a:r>
              <a:rPr lang="en-US" sz="1600" kern="0">
                <a:solidFill>
                  <a:srgbClr val="002060"/>
                </a:solidFill>
                <a:cs typeface="+mn-cs"/>
              </a:rPr>
              <a:t> </a:t>
            </a:r>
            <a:r>
              <a:rPr lang="en-US" sz="1600" kern="0" err="1">
                <a:solidFill>
                  <a:srgbClr val="002060"/>
                </a:solidFill>
                <a:cs typeface="+mn-cs"/>
              </a:rPr>
              <a:t>phẳng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không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cấp</a:t>
            </a:r>
            <a:r>
              <a:rPr lang="en-US" sz="1600" kern="0">
                <a:solidFill>
                  <a:srgbClr val="002060"/>
                </a:solidFill>
                <a:cs typeface="+mn-cs"/>
              </a:rPr>
              <a:t>: </a:t>
            </a:r>
            <a:r>
              <a:rPr lang="en-US" sz="1600" kern="0" err="1">
                <a:solidFill>
                  <a:srgbClr val="002060"/>
                </a:solidFill>
                <a:cs typeface="+mn-cs"/>
              </a:rPr>
              <a:t>Các</a:t>
            </a:r>
            <a:r>
              <a:rPr lang="en-US" sz="1600" kern="0">
                <a:solidFill>
                  <a:srgbClr val="002060"/>
                </a:solidFill>
                <a:cs typeface="+mn-cs"/>
              </a:rPr>
              <a:t> con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để</a:t>
            </a:r>
            <a:r>
              <a:rPr lang="en-US" sz="1600" kern="0">
                <a:solidFill>
                  <a:srgbClr val="002060"/>
                </a:solidFill>
                <a:cs typeface="+mn-cs"/>
              </a:rPr>
              <a:t>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có</a:t>
            </a:r>
            <a:r>
              <a:rPr lang="en-US" sz="1600" kern="0">
                <a:solidFill>
                  <a:srgbClr val="002060"/>
                </a:solidFill>
                <a:cs typeface="+mn-cs"/>
              </a:rPr>
              <a:t> </a:t>
            </a:r>
            <a:r>
              <a:rPr lang="en-US" sz="1600" kern="0" err="1">
                <a:solidFill>
                  <a:srgbClr val="002060"/>
                </a:solidFill>
                <a:cs typeface="+mn-cs"/>
              </a:rPr>
              <a:t>phân</a:t>
            </a:r>
            <a:r>
              <a:rPr lang="en-US" sz="1600" kern="0">
                <a:solidFill>
                  <a:srgbClr val="002060"/>
                </a:solidFill>
                <a:cs typeface="+mn-cs"/>
              </a:rPr>
              <a:t> </a:t>
            </a:r>
            <a:r>
              <a:rPr lang="en-US" sz="1600" kern="0" err="1">
                <a:solidFill>
                  <a:srgbClr val="002060"/>
                </a:solidFill>
                <a:cs typeface="+mn-cs"/>
              </a:rPr>
              <a:t>cụm</a:t>
            </a:r>
            <a:r>
              <a:rPr lang="en-US" sz="1600" kern="0">
                <a:solidFill>
                  <a:srgbClr val="002060"/>
                </a:solidFill>
                <a:cs typeface="+mn-cs"/>
              </a:rPr>
              <a:t> (</a:t>
            </a:r>
            <a:r>
              <a:rPr lang="en-US" sz="1600" kern="0" err="1">
                <a:solidFill>
                  <a:srgbClr val="002060"/>
                </a:solidFill>
                <a:cs typeface="+mn-cs"/>
              </a:rPr>
              <a:t>lớp</a:t>
            </a:r>
            <a:r>
              <a:rPr lang="en-US" sz="1600" kern="0">
                <a:solidFill>
                  <a:srgbClr val="002060"/>
                </a:solidFill>
                <a:cs typeface="+mn-cs"/>
              </a:rPr>
              <a: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Ký</a:t>
            </a:r>
            <a:r>
              <a:rPr lang="en-US" sz="1600" kern="0">
                <a:solidFill>
                  <a:srgbClr val="002060"/>
                </a:solidFill>
                <a:cs typeface="+mn-cs"/>
              </a:rPr>
              <a:t> </a:t>
            </a:r>
            <a:r>
              <a:rPr lang="en-US" sz="1600" kern="0" err="1">
                <a:solidFill>
                  <a:srgbClr val="002060"/>
                </a:solidFill>
                <a:cs typeface="+mn-cs"/>
              </a:rPr>
              <a:t>hiệu</a:t>
            </a:r>
            <a:r>
              <a:rPr lang="en-US" sz="1600" kern="0">
                <a:solidFill>
                  <a:srgbClr val="002060"/>
                </a:solidFill>
                <a:cs typeface="+mn-cs"/>
              </a:rPr>
              <a: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nút</a:t>
            </a:r>
            <a:r>
              <a:rPr lang="en-US" sz="1600" kern="0">
                <a:solidFill>
                  <a:srgbClr val="002060"/>
                </a:solidFill>
                <a:cs typeface="+mn-cs"/>
              </a:rPr>
              <a:t> </a:t>
            </a:r>
            <a:r>
              <a:rPr lang="en-US" sz="1600" kern="0" err="1">
                <a:solidFill>
                  <a:srgbClr val="002060"/>
                </a:solidFill>
                <a:cs typeface="+mn-cs"/>
              </a:rPr>
              <a:t>của</a:t>
            </a:r>
            <a:r>
              <a:rPr lang="en-US" sz="1600" kern="0">
                <a:solidFill>
                  <a:srgbClr val="002060"/>
                </a:solidFill>
                <a:cs typeface="+mn-cs"/>
              </a:rPr>
              <a:t> </a:t>
            </a:r>
            <a:r>
              <a:rPr lang="en-US" sz="1600" kern="0" err="1">
                <a:solidFill>
                  <a:srgbClr val="002060"/>
                </a:solidFill>
                <a:cs typeface="+mn-cs"/>
              </a:rPr>
              <a:t>mạng</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a:t>
            </a:r>
            <a:r>
              <a:rPr lang="en-US" sz="1600" kern="0" err="1">
                <a:solidFill>
                  <a:srgbClr val="002060"/>
                </a:solidFill>
                <a:cs typeface="+mn-cs"/>
              </a:rPr>
              <a:t>nhận</a:t>
            </a:r>
            <a:r>
              <a:rPr lang="en-US" sz="1600" kern="0">
                <a:solidFill>
                  <a:srgbClr val="002060"/>
                </a:solidFill>
                <a:cs typeface="+mn-cs"/>
              </a:rPr>
              <a:t> </a:t>
            </a:r>
            <a:r>
              <a:rPr lang="en-US" sz="1600" kern="0" err="1">
                <a:solidFill>
                  <a:srgbClr val="002060"/>
                </a:solidFill>
                <a:cs typeface="+mn-cs"/>
              </a:rPr>
              <a:t>dạng</a:t>
            </a:r>
            <a:r>
              <a:rPr lang="en-US" sz="1600" kern="0">
                <a:solidFill>
                  <a:srgbClr val="002060"/>
                </a:solidFill>
                <a:cs typeface="+mn-cs"/>
              </a:rPr>
              <a:t> </a:t>
            </a:r>
            <a:r>
              <a:rPr lang="en-US" sz="1600" kern="0" err="1">
                <a:solidFill>
                  <a:srgbClr val="002060"/>
                </a:solidFill>
                <a:cs typeface="+mn-cs"/>
              </a:rPr>
              <a:t>liên</a:t>
            </a:r>
            <a:r>
              <a:rPr lang="en-US" sz="1600" kern="0">
                <a:solidFill>
                  <a:srgbClr val="002060"/>
                </a:solidFill>
                <a:cs typeface="+mn-cs"/>
              </a:rPr>
              <a:t> </a:t>
            </a:r>
            <a:r>
              <a:rPr lang="en-US" sz="1600" kern="0" err="1">
                <a:solidFill>
                  <a:srgbClr val="002060"/>
                </a:solidFill>
                <a:cs typeface="+mn-cs"/>
              </a:rPr>
              <a:t>kết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a:t>
            </a:r>
            <a:r>
              <a:rPr lang="en-US" sz="1600" kern="0" err="1">
                <a:solidFill>
                  <a:srgbClr val="FF0000"/>
                </a:solidFill>
                <a:cs typeface="+mn-cs"/>
              </a:rPr>
              <a:t>nhân</a:t>
            </a:r>
            <a:r>
              <a:rPr lang="en-US" sz="1600" kern="0">
                <a:solidFill>
                  <a:srgbClr val="FF0000"/>
                </a:solidFill>
                <a:cs typeface="+mn-cs"/>
              </a:rPr>
              <a:t> </a:t>
            </a:r>
            <a:r>
              <a:rPr lang="en-US" sz="1600" kern="0" err="1">
                <a:solidFill>
                  <a:srgbClr val="FF0000"/>
                </a:solidFill>
                <a:cs typeface="+mn-cs"/>
              </a:rPr>
              <a:t>dạng</a:t>
            </a:r>
            <a:r>
              <a:rPr lang="en-US" sz="1600" kern="0">
                <a:solidFill>
                  <a:srgbClr val="FF0000"/>
                </a:solidFill>
                <a:cs typeface="+mn-cs"/>
              </a:rPr>
              <a:t> </a:t>
            </a:r>
            <a:r>
              <a:rPr lang="en-US" sz="1600" kern="0" err="1">
                <a:solidFill>
                  <a:srgbClr val="FF0000"/>
                </a:solidFill>
                <a:cs typeface="+mn-cs"/>
              </a:rPr>
              <a:t>thiết</a:t>
            </a:r>
            <a:r>
              <a:rPr lang="en-US" sz="1600" kern="0">
                <a:solidFill>
                  <a:srgbClr val="FF0000"/>
                </a:solidFill>
                <a:cs typeface="+mn-cs"/>
              </a:rPr>
              <a:t> </a:t>
            </a:r>
            <a:r>
              <a:rPr lang="en-US" sz="1600" kern="0" err="1">
                <a:solidFill>
                  <a:srgbClr val="FF0000"/>
                </a:solidFill>
                <a:cs typeface="+mn-cs"/>
              </a:rPr>
              <a:t>bị</a:t>
            </a:r>
            <a:r>
              <a:rPr lang="en-US" sz="1600" kern="0">
                <a:solidFill>
                  <a:srgbClr val="FF0000"/>
                </a:solidFill>
                <a:cs typeface="+mn-cs"/>
              </a:rPr>
              <a:t> </a:t>
            </a:r>
            <a:r>
              <a:rPr lang="en-US" sz="1600" kern="0" err="1">
                <a:solidFill>
                  <a:srgbClr val="FF0000"/>
                </a:solidFill>
                <a:cs typeface="+mn-cs"/>
              </a:rPr>
              <a:t>đầu</a:t>
            </a:r>
            <a:r>
              <a:rPr lang="en-US" sz="1600" kern="0">
                <a:solidFill>
                  <a:srgbClr val="FF0000"/>
                </a:solidFill>
                <a:cs typeface="+mn-cs"/>
              </a:rPr>
              <a:t> </a:t>
            </a:r>
            <a:r>
              <a:rPr lang="en-US" sz="1600" kern="0" err="1">
                <a:solidFill>
                  <a:srgbClr val="FF0000"/>
                </a:solidFill>
                <a:cs typeface="+mn-cs"/>
              </a:rPr>
              <a:t>cuối</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đánh</a:t>
            </a:r>
            <a:r>
              <a:rPr lang="en-US" sz="1600" kern="0">
                <a:solidFill>
                  <a:srgbClr val="002060"/>
                </a:solidFill>
                <a:cs typeface="+mn-cs"/>
              </a:rPr>
              <a:t> </a:t>
            </a:r>
            <a:r>
              <a:rPr lang="en-US" sz="1600" kern="0" err="1">
                <a:solidFill>
                  <a:srgbClr val="002060"/>
                </a:solidFill>
                <a:cs typeface="+mn-cs"/>
              </a:rPr>
              <a:t>số</a:t>
            </a:r>
            <a:r>
              <a:rPr lang="en-US" sz="1600" kern="0">
                <a:solidFill>
                  <a:srgbClr val="002060"/>
                </a:solidFill>
                <a:cs typeface="+mn-cs"/>
              </a:rPr>
              <a:t> </a:t>
            </a:r>
            <a:r>
              <a:rPr lang="en-US" sz="1600" kern="0" err="1">
                <a:solidFill>
                  <a:srgbClr val="002060"/>
                </a:solidFill>
                <a:cs typeface="+mn-cs"/>
              </a:rPr>
              <a:t>gắn</a:t>
            </a:r>
            <a:r>
              <a:rPr lang="en-US" sz="1600" kern="0">
                <a:solidFill>
                  <a:srgbClr val="002060"/>
                </a:solidFill>
                <a:cs typeface="+mn-cs"/>
              </a:rPr>
              <a:t> </a:t>
            </a:r>
            <a:r>
              <a:rPr lang="en-US" sz="1600" kern="0" err="1">
                <a:solidFill>
                  <a:srgbClr val="002060"/>
                </a:solidFill>
                <a:cs typeface="+mn-cs"/>
              </a:rPr>
              <a:t>liền</a:t>
            </a:r>
            <a:r>
              <a:rPr lang="en-US" sz="1600" kern="0">
                <a:solidFill>
                  <a:srgbClr val="002060"/>
                </a:solidFill>
                <a:cs typeface="+mn-cs"/>
              </a:rPr>
              <a:t> </a:t>
            </a:r>
            <a:r>
              <a:rPr lang="en-US" sz="1600" kern="0" err="1">
                <a:solidFill>
                  <a:srgbClr val="002060"/>
                </a:solidFill>
                <a:cs typeface="+mn-cs"/>
              </a:rPr>
              <a:t>với</a:t>
            </a:r>
            <a:r>
              <a:rPr lang="en-US" sz="1600" kern="0">
                <a:solidFill>
                  <a:srgbClr val="002060"/>
                </a:solidFill>
                <a:cs typeface="+mn-cs"/>
              </a:rPr>
              <a:t> </a:t>
            </a:r>
            <a:r>
              <a:rPr lang="en-US" sz="1600" kern="0" err="1">
                <a:solidFill>
                  <a:srgbClr val="002060"/>
                </a:solidFill>
                <a:cs typeface="+mn-cs"/>
              </a:rPr>
              <a:t>kế</a:t>
            </a:r>
            <a:r>
              <a:rPr lang="en-US" sz="1600" kern="0">
                <a:solidFill>
                  <a:srgbClr val="002060"/>
                </a:solidFill>
                <a:cs typeface="+mn-cs"/>
              </a:rPr>
              <a:t> </a:t>
            </a:r>
            <a:r>
              <a:rPr lang="en-US" sz="1600" kern="0" err="1">
                <a:solidFill>
                  <a:srgbClr val="002060"/>
                </a:solidFill>
                <a:cs typeface="+mn-cs"/>
              </a:rPr>
              <a:t>hoạch</a:t>
            </a:r>
            <a:r>
              <a:rPr lang="en-US" sz="1600" kern="0">
                <a:solidFill>
                  <a:srgbClr val="002060"/>
                </a:solidFill>
                <a:cs typeface="+mn-cs"/>
              </a:rPr>
              <a:t> </a:t>
            </a:r>
            <a:r>
              <a:rPr lang="en-US" sz="1600" kern="0" err="1">
                <a:solidFill>
                  <a:srgbClr val="002060"/>
                </a:solidFill>
                <a:cs typeface="+mn-cs"/>
              </a:rPr>
              <a:t>định</a:t>
            </a:r>
            <a:r>
              <a:rPr lang="en-US" sz="1600" kern="0">
                <a:solidFill>
                  <a:srgbClr val="002060"/>
                </a:solidFill>
                <a:cs typeface="+mn-cs"/>
              </a:rPr>
              <a:t> </a:t>
            </a:r>
            <a:r>
              <a:rPr lang="en-US" sz="1600" kern="0" err="1">
                <a:solidFill>
                  <a:srgbClr val="002060"/>
                </a:solidFill>
                <a:cs typeface="+mn-cs"/>
              </a:rPr>
              <a:t>tuyến</a:t>
            </a:r>
            <a:endParaRPr lang="en-US" sz="1600" kern="0">
              <a:solidFill>
                <a:srgbClr val="002060"/>
              </a:solidFill>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ln>
        </p:spPr>
        <p:txBody>
          <a:bodyPr/>
          <a:lstStyle/>
          <a:p>
            <a:pPr>
              <a:lnSpc>
                <a:spcPct val="135000"/>
              </a:lnSpc>
              <a:spcBef>
                <a:spcPct val="35000"/>
              </a:spcBef>
              <a:buClr>
                <a:schemeClr val="accent2"/>
              </a:buClr>
              <a:defRPr/>
            </a:pPr>
            <a:r>
              <a:rPr lang="en-US" sz="1600" kern="0" err="1">
                <a:solidFill>
                  <a:schemeClr val="folHlink"/>
                </a:solidFill>
                <a:cs typeface="+mn-cs"/>
              </a:rPr>
              <a:t>Phương</a:t>
            </a:r>
            <a:r>
              <a:rPr lang="en-US" sz="1600" kern="0">
                <a:solidFill>
                  <a:schemeClr val="folHlink"/>
                </a:solidFill>
                <a:cs typeface="+mn-cs"/>
              </a:rPr>
              <a:t> </a:t>
            </a:r>
            <a:r>
              <a:rPr lang="en-US" sz="1600" kern="0" err="1">
                <a:solidFill>
                  <a:schemeClr val="folHlink"/>
                </a:solidFill>
                <a:cs typeface="+mn-cs"/>
              </a:rPr>
              <a:t>pháp</a:t>
            </a:r>
            <a:r>
              <a:rPr lang="en-US" sz="1600" kern="0">
                <a:solidFill>
                  <a:schemeClr val="folHlink"/>
                </a:solidFill>
                <a:cs typeface="+mn-cs"/>
              </a:rPr>
              <a:t> </a:t>
            </a:r>
            <a:r>
              <a:rPr lang="en-US" sz="1600" kern="0" err="1">
                <a:solidFill>
                  <a:schemeClr val="folHlink"/>
                </a:solidFill>
                <a:cs typeface="+mn-cs"/>
              </a:rPr>
              <a:t>đánh</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r>
              <a:rPr lang="en-US" sz="1600" kern="0">
                <a:solidFill>
                  <a:schemeClr val="folHlink"/>
                </a:solidFill>
                <a:cs typeface="+mn-cs"/>
              </a:rPr>
              <a:t> </a:t>
            </a:r>
            <a:r>
              <a:rPr lang="en-US" sz="1600" kern="0" err="1">
                <a:solidFill>
                  <a:schemeClr val="folHlink"/>
                </a:solidFill>
                <a:cs typeface="+mn-cs"/>
              </a:rPr>
              <a:t>không</a:t>
            </a:r>
            <a:r>
              <a:rPr lang="en-US" sz="1600" kern="0">
                <a:solidFill>
                  <a:schemeClr val="folHlink"/>
                </a:solidFill>
                <a:cs typeface="+mn-cs"/>
              </a:rPr>
              <a:t> </a:t>
            </a:r>
            <a:r>
              <a:rPr lang="en-US" sz="1600" kern="0" err="1">
                <a:solidFill>
                  <a:schemeClr val="folHlink"/>
                </a:solidFill>
                <a:cs typeface="+mn-cs"/>
              </a:rPr>
              <a:t>phân</a:t>
            </a:r>
            <a:r>
              <a:rPr lang="en-US" sz="1600" kern="0">
                <a:solidFill>
                  <a:schemeClr val="folHlink"/>
                </a:solidFill>
                <a:cs typeface="+mn-cs"/>
              </a:rPr>
              <a:t> </a:t>
            </a:r>
            <a:r>
              <a:rPr lang="en-US" sz="1600" kern="0" err="1">
                <a:solidFill>
                  <a:schemeClr val="folHlink"/>
                </a:solidFill>
                <a:cs typeface="+mn-cs"/>
              </a:rPr>
              <a:t>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cs typeface="+mn-cs"/>
              </a:rPr>
              <a:t>Bảng</a:t>
            </a:r>
            <a:r>
              <a:rPr lang="en-US" sz="1600" kern="0">
                <a:solidFill>
                  <a:srgbClr val="FF0000"/>
                </a:solidFill>
                <a:cs typeface="+mn-cs"/>
              </a:rPr>
              <a:t> </a:t>
            </a:r>
            <a:r>
              <a:rPr lang="en-US" sz="1600" kern="0" err="1">
                <a:solidFill>
                  <a:srgbClr val="FF0000"/>
                </a:solidFill>
                <a:cs typeface="+mn-cs"/>
              </a:rPr>
              <a:t>định</a:t>
            </a:r>
            <a:r>
              <a:rPr lang="en-US" sz="1600" kern="0">
                <a:solidFill>
                  <a:srgbClr val="FF0000"/>
                </a:solidFill>
                <a:cs typeface="+mn-cs"/>
              </a:rPr>
              <a:t> </a:t>
            </a:r>
            <a:r>
              <a:rPr lang="en-US" sz="1600" kern="0" err="1">
                <a:solidFill>
                  <a:srgbClr val="FF0000"/>
                </a:solidFill>
                <a:cs typeface="+mn-cs"/>
              </a:rPr>
              <a:t>tuyến</a:t>
            </a:r>
            <a:r>
              <a:rPr lang="en-US" sz="1600" kern="0">
                <a:solidFill>
                  <a:srgbClr val="FF0000"/>
                </a:solidFill>
                <a:cs typeface="+mn-cs"/>
              </a:rPr>
              <a:t> </a:t>
            </a:r>
            <a:r>
              <a:rPr lang="en-US" sz="1600" kern="0" err="1">
                <a:solidFill>
                  <a:srgbClr val="FF0000"/>
                </a:solidFill>
                <a:cs typeface="+mn-cs"/>
              </a:rPr>
              <a:t>tại</a:t>
            </a:r>
            <a:r>
              <a:rPr lang="en-US" sz="1600" kern="0">
                <a:solidFill>
                  <a:srgbClr val="FF0000"/>
                </a:solidFill>
                <a:cs typeface="+mn-cs"/>
              </a:rPr>
              <a:t> </a:t>
            </a:r>
            <a:r>
              <a:rPr lang="en-US" sz="1600" kern="0" err="1">
                <a:solidFill>
                  <a:srgbClr val="FF0000"/>
                </a:solidFill>
                <a:cs typeface="+mn-cs"/>
              </a:rPr>
              <a:t>nút</a:t>
            </a:r>
            <a:r>
              <a:rPr lang="en-US" sz="1600" kern="0">
                <a:solidFill>
                  <a:srgbClr val="FF0000"/>
                </a:solidFill>
                <a:cs typeface="+mn-cs"/>
              </a:rPr>
              <a:t> I</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a:t>
            </a:r>
            <a:r>
              <a:rPr lang="en-US" sz="1600" kern="0" err="1">
                <a:solidFill>
                  <a:srgbClr val="002060"/>
                </a:solidFill>
                <a:highlight>
                  <a:srgbClr val="FFFF00"/>
                </a:highlight>
                <a:cs typeface="+mn-cs"/>
              </a:rPr>
              <a:t>Kế</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hoạch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đánh</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là</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việc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gán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cho</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thiết</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bị</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đầu</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cuối</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các</a:t>
            </a:r>
            <a:r>
              <a:rPr lang="en-US" sz="1600" kern="0">
                <a:solidFill>
                  <a:srgbClr val="002060"/>
                </a:solidFill>
                <a:highlight>
                  <a:srgbClr val="FFFF00"/>
                </a:highlight>
                <a:cs typeface="+mn-cs"/>
              </a:rPr>
              <a:t> con </a:t>
            </a:r>
            <a:r>
              <a:rPr lang="en-US" sz="1600" kern="0" err="1">
                <a:solidFill>
                  <a:srgbClr val="002060"/>
                </a:solidFill>
                <a:highlight>
                  <a:srgbClr val="FFFF00"/>
                </a:highlight>
                <a:cs typeface="+mn-cs"/>
              </a:rPr>
              <a:t>số</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để</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nhận</a:t>
            </a:r>
            <a:r>
              <a:rPr lang="en-US" sz="1600" kern="0">
                <a:solidFill>
                  <a:srgbClr val="002060"/>
                </a:solidFill>
                <a:highlight>
                  <a:srgbClr val="FFFF00"/>
                </a:highlight>
                <a:cs typeface="+mn-cs"/>
              </a:rPr>
              <a:t> </a:t>
            </a:r>
            <a:r>
              <a:rPr lang="en-US" sz="1600" kern="0" err="1">
                <a:solidFill>
                  <a:srgbClr val="002060"/>
                </a:solidFill>
                <a:highlight>
                  <a:srgbClr val="FFFF00"/>
                </a:highlight>
                <a:cs typeface="+mn-cs"/>
              </a:rPr>
              <a:t>dạng</a:t>
            </a:r>
            <a:r>
              <a:rPr lang="en-US" sz="1600" kern="0">
                <a:solidFill>
                  <a:srgbClr val="002060"/>
                </a:solidFill>
                <a:cs typeface="+mn-cs"/>
              </a:rPr>
              <a:t>”</a:t>
            </a:r>
            <a:endParaRPr lang="en-US" sz="1600" kern="0">
              <a:solidFill>
                <a:srgbClr val="FF0000"/>
              </a:solidFill>
              <a:cs typeface="+mn-cs"/>
            </a:endParaRPr>
          </a:p>
        </p:txBody>
      </p:sp>
      <p:graphicFrame>
        <p:nvGraphicFramePr>
          <p:cNvPr id="4" name="Table 3"/>
          <p:cNvGraphicFramePr>
            <a:graphicFrameLocks noGrp="1"/>
          </p:cNvGraphicFramePr>
          <p:nvPr/>
        </p:nvGraphicFramePr>
        <p:xfrm>
          <a:off x="4976445" y="2210564"/>
          <a:ext cx="4114800" cy="3048000"/>
        </p:xfrm>
        <a:graphic>
          <a:graphicData uri="http://schemas.openxmlformats.org/drawingml/2006/table">
            <a:tbl>
              <a:tblPr firstRow="1" bandRow="1">
                <a:tableStyleId>{5C22544A-7EE6-4342-B048-85BDC9FD1C3A}</a:tableStyleId>
              </a:tblPr>
              <a:tblGrid>
                <a:gridCol w="2004646"/>
                <a:gridCol w="2110154"/>
              </a:tblGrid>
              <a:tr h="263017">
                <a:tc>
                  <a:txBody>
                    <a:bodyPr/>
                    <a:lstStyle/>
                    <a:p>
                      <a:r>
                        <a:rPr lang="en-US" sz="1400" err="1"/>
                        <a:t>Địa</a:t>
                      </a:r>
                      <a:r>
                        <a:rPr lang="en-US" sz="1400" baseline="0"/>
                        <a:t> </a:t>
                      </a:r>
                      <a:r>
                        <a:rPr lang="en-US" sz="1400" baseline="0" err="1"/>
                        <a:t>chỉ</a:t>
                      </a:r>
                      <a:r>
                        <a:rPr lang="en-US" sz="1400" baseline="0"/>
                        <a:t> </a:t>
                      </a:r>
                      <a:r>
                        <a:rPr lang="en-US" sz="1400" baseline="0" err="1"/>
                        <a:t>đích</a:t>
                      </a:r>
                      <a:endParaRPr lang="en-US" sz="1400"/>
                    </a:p>
                  </a:txBody>
                  <a:tcPr/>
                </a:tc>
                <a:tc>
                  <a:txBody>
                    <a:bodyPr/>
                    <a:lstStyle/>
                    <a:p>
                      <a:r>
                        <a:rPr lang="en-US" sz="1400"/>
                        <a:t>Out put</a:t>
                      </a:r>
                      <a:endParaRPr lang="en-US" sz="1400"/>
                    </a:p>
                  </a:txBody>
                  <a:tcPr/>
                </a:tc>
              </a:tr>
              <a:tr h="263017">
                <a:tc>
                  <a:txBody>
                    <a:bodyPr/>
                    <a:lstStyle/>
                    <a:p>
                      <a:r>
                        <a:rPr lang="en-US" sz="1400"/>
                        <a:t>a</a:t>
                      </a:r>
                      <a:endParaRPr lang="en-US" sz="1400"/>
                    </a:p>
                  </a:txBody>
                  <a:tcPr/>
                </a:tc>
                <a:tc>
                  <a:txBody>
                    <a:bodyPr/>
                    <a:lstStyle/>
                    <a:p>
                      <a:r>
                        <a:rPr lang="en-US" sz="1400"/>
                        <a:t>1</a:t>
                      </a:r>
                      <a:endParaRPr lang="en-US" sz="1400"/>
                    </a:p>
                  </a:txBody>
                  <a:tcPr/>
                </a:tc>
              </a:tr>
              <a:tr h="263017">
                <a:tc>
                  <a:txBody>
                    <a:bodyPr/>
                    <a:lstStyle/>
                    <a:p>
                      <a:r>
                        <a:rPr lang="en-US" sz="1400"/>
                        <a:t>b</a:t>
                      </a:r>
                      <a:endParaRPr lang="en-US" sz="1400"/>
                    </a:p>
                  </a:txBody>
                  <a:tcPr/>
                </a:tc>
                <a:tc>
                  <a:txBody>
                    <a:bodyPr/>
                    <a:lstStyle/>
                    <a:p>
                      <a:r>
                        <a:rPr lang="en-US" sz="1400"/>
                        <a:t>2</a:t>
                      </a:r>
                      <a:endParaRPr lang="en-US" sz="1400"/>
                    </a:p>
                  </a:txBody>
                  <a:tcPr/>
                </a:tc>
              </a:tr>
              <a:tr h="263017">
                <a:tc>
                  <a:txBody>
                    <a:bodyPr/>
                    <a:lstStyle/>
                    <a:p>
                      <a:r>
                        <a:rPr lang="en-US" sz="1400"/>
                        <a:t>c</a:t>
                      </a:r>
                      <a:endParaRPr lang="en-US" sz="1400"/>
                    </a:p>
                  </a:txBody>
                  <a:tcPr/>
                </a:tc>
                <a:tc>
                  <a:txBody>
                    <a:bodyPr/>
                    <a:lstStyle/>
                    <a:p>
                      <a:r>
                        <a:rPr lang="en-US" sz="1400"/>
                        <a:t>9</a:t>
                      </a:r>
                      <a:endParaRPr lang="en-US" sz="1400"/>
                    </a:p>
                  </a:txBody>
                  <a:tcPr/>
                </a:tc>
              </a:tr>
              <a:tr h="263017">
                <a:tc>
                  <a:txBody>
                    <a:bodyPr/>
                    <a:lstStyle/>
                    <a:p>
                      <a:r>
                        <a:rPr lang="en-US" sz="1400">
                          <a:solidFill>
                            <a:srgbClr val="FF0000"/>
                          </a:solidFill>
                        </a:rPr>
                        <a:t>d</a:t>
                      </a:r>
                      <a:endParaRPr lang="en-US" sz="1400">
                        <a:solidFill>
                          <a:srgbClr val="FF0000"/>
                        </a:solidFill>
                      </a:endParaRPr>
                    </a:p>
                  </a:txBody>
                  <a:tcPr/>
                </a:tc>
                <a:tc>
                  <a:txBody>
                    <a:bodyPr/>
                    <a:lstStyle/>
                    <a:p>
                      <a:r>
                        <a:rPr lang="en-US" sz="1400">
                          <a:solidFill>
                            <a:srgbClr val="FF0000"/>
                          </a:solidFill>
                        </a:rPr>
                        <a:t>9</a:t>
                      </a:r>
                      <a:endParaRPr lang="en-US" sz="1400">
                        <a:solidFill>
                          <a:srgbClr val="FF0000"/>
                        </a:solidFill>
                      </a:endParaRPr>
                    </a:p>
                  </a:txBody>
                  <a:tcPr/>
                </a:tc>
              </a:tr>
              <a:tr h="263017">
                <a:tc>
                  <a:txBody>
                    <a:bodyPr/>
                    <a:lstStyle/>
                    <a:p>
                      <a:r>
                        <a:rPr lang="en-US" sz="1400"/>
                        <a:t>e</a:t>
                      </a:r>
                      <a:endParaRPr lang="en-US" sz="1400"/>
                    </a:p>
                  </a:txBody>
                  <a:tcPr/>
                </a:tc>
                <a:tc>
                  <a:txBody>
                    <a:bodyPr/>
                    <a:lstStyle/>
                    <a:p>
                      <a:r>
                        <a:rPr lang="en-US" sz="1400"/>
                        <a:t>13</a:t>
                      </a:r>
                      <a:endParaRPr lang="en-US" sz="1400"/>
                    </a:p>
                  </a:txBody>
                  <a:tcPr/>
                </a:tc>
              </a:tr>
              <a:tr h="263017">
                <a:tc>
                  <a:txBody>
                    <a:bodyPr/>
                    <a:lstStyle/>
                    <a:p>
                      <a:r>
                        <a:rPr lang="en-US" sz="1400"/>
                        <a:t>f</a:t>
                      </a:r>
                      <a:endParaRPr lang="en-US" sz="1400"/>
                    </a:p>
                  </a:txBody>
                  <a:tcPr/>
                </a:tc>
                <a:tc>
                  <a:txBody>
                    <a:bodyPr/>
                    <a:lstStyle/>
                    <a:p>
                      <a:r>
                        <a:rPr lang="en-US" sz="1400"/>
                        <a:t>13</a:t>
                      </a:r>
                      <a:endParaRPr lang="en-US" sz="1400"/>
                    </a:p>
                  </a:txBody>
                  <a:tcPr/>
                </a:tc>
              </a:tr>
              <a:tr h="263017">
                <a:tc>
                  <a:txBody>
                    <a:bodyPr/>
                    <a:lstStyle/>
                    <a:p>
                      <a:r>
                        <a:rPr lang="en-US" sz="1400"/>
                        <a:t>g</a:t>
                      </a:r>
                      <a:endParaRPr lang="en-US" sz="1400"/>
                    </a:p>
                  </a:txBody>
                  <a:tcPr/>
                </a:tc>
                <a:tc>
                  <a:txBody>
                    <a:bodyPr/>
                    <a:lstStyle/>
                    <a:p>
                      <a:r>
                        <a:rPr lang="en-US" sz="1400"/>
                        <a:t>12</a:t>
                      </a:r>
                      <a:endParaRPr lang="en-US" sz="1400"/>
                    </a:p>
                  </a:txBody>
                  <a:tcPr/>
                </a:tc>
              </a:tr>
              <a:tr h="263017">
                <a:tc>
                  <a:txBody>
                    <a:bodyPr/>
                    <a:lstStyle/>
                    <a:p>
                      <a:r>
                        <a:rPr lang="en-US" sz="1400"/>
                        <a:t>h</a:t>
                      </a:r>
                      <a:endParaRPr lang="en-US" sz="1400"/>
                    </a:p>
                  </a:txBody>
                  <a:tcPr/>
                </a:tc>
                <a:tc>
                  <a:txBody>
                    <a:bodyPr/>
                    <a:lstStyle/>
                    <a:p>
                      <a:r>
                        <a:rPr lang="en-US" sz="1400"/>
                        <a:t>12</a:t>
                      </a:r>
                      <a:endParaRPr lang="en-US" sz="1400"/>
                    </a:p>
                  </a:txBody>
                  <a:tcPr/>
                </a:tc>
              </a:tr>
              <a:tr h="263017">
                <a:tc>
                  <a:txBody>
                    <a:bodyPr/>
                    <a:lstStyle/>
                    <a:p>
                      <a:r>
                        <a:rPr lang="en-US" sz="1400"/>
                        <a:t>x</a:t>
                      </a:r>
                      <a:endParaRPr lang="en-US" sz="1400"/>
                    </a:p>
                  </a:txBody>
                  <a:tcPr/>
                </a:tc>
                <a:tc>
                  <a:txBody>
                    <a:bodyPr/>
                    <a:lstStyle/>
                    <a:p>
                      <a:r>
                        <a:rPr lang="en-US" sz="1400"/>
                        <a:t>13</a:t>
                      </a:r>
                      <a:endParaRPr lang="en-US" sz="1400"/>
                    </a:p>
                  </a:txBody>
                  <a:tcPr/>
                </a:tc>
              </a:tr>
            </a:tbl>
          </a:graphicData>
        </a:graphic>
      </p:graphicFrame>
      <p:sp>
        <p:nvSpPr>
          <p:cNvPr id="6" name="Oval 5"/>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US"/>
          </a:p>
        </p:txBody>
      </p:sp>
      <p:sp>
        <p:nvSpPr>
          <p:cNvPr id="7" name="Oval 6"/>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endParaRPr lang="en-US"/>
          </a:p>
        </p:txBody>
      </p:sp>
      <p:sp>
        <p:nvSpPr>
          <p:cNvPr id="8" name="Oval 7"/>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endParaRPr lang="en-US" sz="1200"/>
          </a:p>
        </p:txBody>
      </p:sp>
      <p:sp>
        <p:nvSpPr>
          <p:cNvPr id="9" name="Oval 8"/>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endParaRPr lang="en-US" sz="1200"/>
          </a:p>
        </p:txBody>
      </p:sp>
      <p:cxnSp>
        <p:nvCxnSpPr>
          <p:cNvPr id="11" name="Straight Connector 10"/>
          <p:cNvCxnSpPr>
            <a:stCxn id="6" idx="6"/>
            <a:endCxn id="9"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4"/>
            <a:endCxn id="7"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8"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4"/>
            <a:endCxn id="8"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5"/>
            <a:endCxn id="8"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7"/>
            <a:endCxn id="9"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US"/>
          </a:p>
        </p:txBody>
      </p:sp>
      <p:sp>
        <p:nvSpPr>
          <p:cNvPr id="48" name="Oval 47"/>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US"/>
          </a:p>
        </p:txBody>
      </p:sp>
      <p:sp>
        <p:nvSpPr>
          <p:cNvPr id="49" name="Oval 48"/>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US"/>
          </a:p>
        </p:txBody>
      </p:sp>
      <p:sp>
        <p:nvSpPr>
          <p:cNvPr id="50" name="Oval 49"/>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US"/>
          </a:p>
        </p:txBody>
      </p:sp>
      <p:sp>
        <p:nvSpPr>
          <p:cNvPr id="51" name="Oval 50"/>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US"/>
          </a:p>
        </p:txBody>
      </p:sp>
      <p:sp>
        <p:nvSpPr>
          <p:cNvPr id="52" name="Oval 51"/>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US"/>
          </a:p>
        </p:txBody>
      </p:sp>
      <p:sp>
        <p:nvSpPr>
          <p:cNvPr id="53" name="Oval 52"/>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US"/>
          </a:p>
        </p:txBody>
      </p:sp>
      <p:sp>
        <p:nvSpPr>
          <p:cNvPr id="54" name="Oval 53"/>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US"/>
          </a:p>
        </p:txBody>
      </p:sp>
      <p:cxnSp>
        <p:nvCxnSpPr>
          <p:cNvPr id="56" name="Straight Connector 55"/>
          <p:cNvCxnSpPr>
            <a:stCxn id="47" idx="4"/>
            <a:endCxn id="6"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6"/>
            <a:endCxn id="6"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9" idx="6"/>
            <a:endCxn id="7"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7" idx="4"/>
            <a:endCxn id="50"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8" idx="4"/>
            <a:endCxn id="51"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8" idx="6"/>
            <a:endCxn id="52"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6"/>
            <a:endCxn id="53"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54" idx="4"/>
            <a:endCxn id="9"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endParaRPr lang="en-US">
              <a:solidFill>
                <a:schemeClr val="tx1"/>
              </a:solidFill>
            </a:endParaRPr>
          </a:p>
        </p:txBody>
      </p:sp>
      <p:sp>
        <p:nvSpPr>
          <p:cNvPr id="74" name="Oval 73"/>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endParaRPr lang="en-US">
              <a:solidFill>
                <a:schemeClr val="tx1"/>
              </a:solidFill>
            </a:endParaRPr>
          </a:p>
        </p:txBody>
      </p:sp>
      <p:sp>
        <p:nvSpPr>
          <p:cNvPr id="75" name="Oval 74"/>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endParaRPr lang="en-US">
              <a:solidFill>
                <a:schemeClr val="tx1"/>
              </a:solidFill>
            </a:endParaRPr>
          </a:p>
        </p:txBody>
      </p:sp>
      <p:sp>
        <p:nvSpPr>
          <p:cNvPr id="76" name="Oval 75"/>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endParaRPr lang="en-US">
              <a:solidFill>
                <a:schemeClr val="tx1"/>
              </a:solidFill>
            </a:endParaRPr>
          </a:p>
        </p:txBody>
      </p:sp>
      <p:sp>
        <p:nvSpPr>
          <p:cNvPr id="77" name="Oval 76"/>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endParaRPr lang="en-US">
              <a:solidFill>
                <a:schemeClr val="tx1"/>
              </a:solidFill>
            </a:endParaRPr>
          </a:p>
        </p:txBody>
      </p:sp>
      <p:sp>
        <p:nvSpPr>
          <p:cNvPr id="78" name="Oval 77"/>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endParaRPr lang="en-US">
              <a:solidFill>
                <a:schemeClr val="tx1"/>
              </a:solidFill>
            </a:endParaRPr>
          </a:p>
        </p:txBody>
      </p:sp>
      <p:sp>
        <p:nvSpPr>
          <p:cNvPr id="79" name="Oval 78"/>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endParaRPr lang="en-US">
              <a:solidFill>
                <a:schemeClr val="tx1"/>
              </a:solidFill>
            </a:endParaRPr>
          </a:p>
        </p:txBody>
      </p:sp>
      <p:sp>
        <p:nvSpPr>
          <p:cNvPr id="81" name="Oval 80"/>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US">
              <a:solidFill>
                <a:schemeClr val="tx1"/>
              </a:solidFill>
            </a:endParaRPr>
          </a:p>
        </p:txBody>
      </p:sp>
      <p:sp>
        <p:nvSpPr>
          <p:cNvPr id="82" name="Oval 81"/>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US">
              <a:solidFill>
                <a:schemeClr val="tx1"/>
              </a:solidFill>
            </a:endParaRPr>
          </a:p>
        </p:txBody>
      </p:sp>
      <p:sp>
        <p:nvSpPr>
          <p:cNvPr id="83" name="Oval 82"/>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endParaRPr lang="en-US" sz="1100">
              <a:solidFill>
                <a:schemeClr val="tx1"/>
              </a:solidFill>
            </a:endParaRPr>
          </a:p>
        </p:txBody>
      </p:sp>
      <p:sp>
        <p:nvSpPr>
          <p:cNvPr id="84" name="Oval 83"/>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endParaRPr lang="en-US" sz="1100">
              <a:solidFill>
                <a:schemeClr val="tx1"/>
              </a:solidFill>
            </a:endParaRPr>
          </a:p>
        </p:txBody>
      </p:sp>
      <p:sp>
        <p:nvSpPr>
          <p:cNvPr id="85" name="Oval 84"/>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endParaRPr lang="en-US" sz="1100">
              <a:solidFill>
                <a:schemeClr val="tx1"/>
              </a:solidFill>
            </a:endParaRPr>
          </a:p>
        </p:txBody>
      </p:sp>
      <p:sp>
        <p:nvSpPr>
          <p:cNvPr id="86" name="Oval 85"/>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endParaRPr lang="en-US" sz="1100">
              <a:solidFill>
                <a:schemeClr val="tx1"/>
              </a:solidFill>
            </a:endParaRPr>
          </a:p>
        </p:txBody>
      </p:sp>
      <p:sp>
        <p:nvSpPr>
          <p:cNvPr id="87" name="Oval 86"/>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endParaRPr lang="en-US" sz="1100">
              <a:solidFill>
                <a:schemeClr val="tx1"/>
              </a:solidFill>
            </a:endParaRPr>
          </a:p>
        </p:txBody>
      </p:sp>
      <p:sp>
        <p:nvSpPr>
          <p:cNvPr id="89" name="Oval 88"/>
          <p:cNvSpPr/>
          <p:nvPr/>
        </p:nvSpPr>
        <p:spPr>
          <a:xfrm>
            <a:off x="4131945" y="615318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a:t>
            </a:r>
            <a:endParaRPr lang="en-US"/>
          </a:p>
        </p:txBody>
      </p:sp>
      <p:cxnSp>
        <p:nvCxnSpPr>
          <p:cNvPr id="91" name="Straight Connector 90"/>
          <p:cNvCxnSpPr>
            <a:stCxn id="8" idx="5"/>
            <a:endCxn id="89" idx="1"/>
          </p:cNvCxnSpPr>
          <p:nvPr/>
        </p:nvCxnSpPr>
        <p:spPr>
          <a:xfrm>
            <a:off x="3706859" y="5819214"/>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endParaRPr lang="en-US" sz="1600" kern="0">
              <a:solidFill>
                <a:srgbClr val="FF0000"/>
              </a:solidFill>
              <a:cs typeface="+mn-cs"/>
            </a:endParaRPr>
          </a:p>
        </p:txBody>
      </p:sp>
      <p:graphicFrame>
        <p:nvGraphicFramePr>
          <p:cNvPr id="4" name="Table 3"/>
          <p:cNvGraphicFramePr>
            <a:graphicFrameLocks noGrp="1"/>
          </p:cNvGraphicFramePr>
          <p:nvPr/>
        </p:nvGraphicFramePr>
        <p:xfrm>
          <a:off x="5029200" y="2590800"/>
          <a:ext cx="3657600" cy="3048000"/>
        </p:xfrm>
        <a:graphic>
          <a:graphicData uri="http://schemas.openxmlformats.org/drawingml/2006/table">
            <a:tbl>
              <a:tblPr firstRow="1" bandRow="1">
                <a:tableStyleId>{5C22544A-7EE6-4342-B048-85BDC9FD1C3A}</a:tableStyleId>
              </a:tblPr>
              <a:tblGrid>
                <a:gridCol w="1828800"/>
                <a:gridCol w="1828800"/>
              </a:tblGrid>
              <a:tr h="285877">
                <a:tc>
                  <a:txBody>
                    <a:bodyPr/>
                    <a:lstStyle/>
                    <a:p>
                      <a:r>
                        <a:rPr lang="en-US" sz="1400"/>
                        <a:t>Địa</a:t>
                      </a:r>
                      <a:r>
                        <a:rPr lang="en-US" sz="1400" baseline="0"/>
                        <a:t> chỉ đích</a:t>
                      </a:r>
                      <a:endParaRPr lang="en-US" sz="1400"/>
                    </a:p>
                  </a:txBody>
                  <a:tcPr/>
                </a:tc>
                <a:tc>
                  <a:txBody>
                    <a:bodyPr/>
                    <a:lstStyle/>
                    <a:p>
                      <a:r>
                        <a:rPr lang="en-US" sz="1400"/>
                        <a:t>Out put</a:t>
                      </a:r>
                      <a:endParaRPr lang="en-US" sz="1400"/>
                    </a:p>
                  </a:txBody>
                  <a:tcPr/>
                </a:tc>
              </a:tr>
              <a:tr h="285877">
                <a:tc>
                  <a:txBody>
                    <a:bodyPr/>
                    <a:lstStyle/>
                    <a:p>
                      <a:r>
                        <a:rPr lang="en-US" sz="1400"/>
                        <a:t>a</a:t>
                      </a:r>
                      <a:endParaRPr lang="en-US" sz="1400"/>
                    </a:p>
                  </a:txBody>
                  <a:tcPr/>
                </a:tc>
                <a:tc>
                  <a:txBody>
                    <a:bodyPr/>
                    <a:lstStyle/>
                    <a:p>
                      <a:r>
                        <a:rPr lang="en-US" sz="1400"/>
                        <a:t>9</a:t>
                      </a:r>
                      <a:endParaRPr lang="en-US" sz="1400"/>
                    </a:p>
                  </a:txBody>
                  <a:tcPr/>
                </a:tc>
              </a:tr>
              <a:tr h="285877">
                <a:tc>
                  <a:txBody>
                    <a:bodyPr/>
                    <a:lstStyle/>
                    <a:p>
                      <a:r>
                        <a:rPr lang="en-US" sz="1400"/>
                        <a:t>b</a:t>
                      </a:r>
                      <a:endParaRPr lang="en-US" sz="1400"/>
                    </a:p>
                  </a:txBody>
                  <a:tcPr/>
                </a:tc>
                <a:tc>
                  <a:txBody>
                    <a:bodyPr/>
                    <a:lstStyle/>
                    <a:p>
                      <a:r>
                        <a:rPr lang="en-US" sz="1400"/>
                        <a:t>9</a:t>
                      </a:r>
                      <a:endParaRPr lang="en-US" sz="1400"/>
                    </a:p>
                  </a:txBody>
                  <a:tcPr/>
                </a:tc>
              </a:tr>
              <a:tr h="285877">
                <a:tc>
                  <a:txBody>
                    <a:bodyPr/>
                    <a:lstStyle/>
                    <a:p>
                      <a:r>
                        <a:rPr lang="en-US" sz="1400"/>
                        <a:t>c</a:t>
                      </a:r>
                      <a:endParaRPr lang="en-US" sz="1400"/>
                    </a:p>
                  </a:txBody>
                  <a:tcPr/>
                </a:tc>
                <a:tc>
                  <a:txBody>
                    <a:bodyPr/>
                    <a:lstStyle/>
                    <a:p>
                      <a:r>
                        <a:rPr lang="en-US" sz="1400"/>
                        <a:t>3</a:t>
                      </a:r>
                      <a:endParaRPr lang="en-US" sz="1400"/>
                    </a:p>
                  </a:txBody>
                  <a:tcPr/>
                </a:tc>
              </a:tr>
              <a:tr h="285877">
                <a:tc>
                  <a:txBody>
                    <a:bodyPr/>
                    <a:lstStyle/>
                    <a:p>
                      <a:r>
                        <a:rPr lang="en-US" sz="1400">
                          <a:solidFill>
                            <a:srgbClr val="FF0000"/>
                          </a:solidFill>
                        </a:rPr>
                        <a:t>d</a:t>
                      </a:r>
                      <a:endParaRPr lang="en-US" sz="1400">
                        <a:solidFill>
                          <a:srgbClr val="FF0000"/>
                        </a:solidFill>
                      </a:endParaRPr>
                    </a:p>
                  </a:txBody>
                  <a:tcPr/>
                </a:tc>
                <a:tc>
                  <a:txBody>
                    <a:bodyPr/>
                    <a:lstStyle/>
                    <a:p>
                      <a:r>
                        <a:rPr lang="en-US" sz="1400">
                          <a:solidFill>
                            <a:srgbClr val="FF0000"/>
                          </a:solidFill>
                        </a:rPr>
                        <a:t>4</a:t>
                      </a:r>
                      <a:endParaRPr lang="en-US" sz="1400">
                        <a:solidFill>
                          <a:srgbClr val="FF0000"/>
                        </a:solidFill>
                      </a:endParaRPr>
                    </a:p>
                  </a:txBody>
                  <a:tcPr/>
                </a:tc>
              </a:tr>
              <a:tr h="285877">
                <a:tc>
                  <a:txBody>
                    <a:bodyPr/>
                    <a:lstStyle/>
                    <a:p>
                      <a:r>
                        <a:rPr lang="en-US" sz="1400"/>
                        <a:t>e</a:t>
                      </a:r>
                      <a:endParaRPr lang="en-US" sz="1400"/>
                    </a:p>
                  </a:txBody>
                  <a:tcPr/>
                </a:tc>
                <a:tc>
                  <a:txBody>
                    <a:bodyPr/>
                    <a:lstStyle/>
                    <a:p>
                      <a:r>
                        <a:rPr lang="en-US" sz="1400"/>
                        <a:t>10</a:t>
                      </a:r>
                      <a:endParaRPr lang="en-US" sz="1400"/>
                    </a:p>
                  </a:txBody>
                  <a:tcPr/>
                </a:tc>
              </a:tr>
              <a:tr h="285877">
                <a:tc>
                  <a:txBody>
                    <a:bodyPr/>
                    <a:lstStyle/>
                    <a:p>
                      <a:r>
                        <a:rPr lang="en-US" sz="1400"/>
                        <a:t>F</a:t>
                      </a:r>
                      <a:endParaRPr lang="en-US" sz="1400"/>
                    </a:p>
                  </a:txBody>
                  <a:tcPr/>
                </a:tc>
                <a:tc>
                  <a:txBody>
                    <a:bodyPr/>
                    <a:lstStyle/>
                    <a:p>
                      <a:r>
                        <a:rPr lang="en-US" sz="1400"/>
                        <a:t>10</a:t>
                      </a:r>
                      <a:endParaRPr lang="en-US" sz="1400"/>
                    </a:p>
                  </a:txBody>
                  <a:tcPr/>
                </a:tc>
              </a:tr>
              <a:tr h="285877">
                <a:tc>
                  <a:txBody>
                    <a:bodyPr/>
                    <a:lstStyle/>
                    <a:p>
                      <a:r>
                        <a:rPr lang="en-US" sz="1400"/>
                        <a:t>G</a:t>
                      </a:r>
                      <a:endParaRPr lang="en-US" sz="1400"/>
                    </a:p>
                  </a:txBody>
                  <a:tcPr/>
                </a:tc>
                <a:tc>
                  <a:txBody>
                    <a:bodyPr/>
                    <a:lstStyle/>
                    <a:p>
                      <a:r>
                        <a:rPr lang="en-US" sz="1400"/>
                        <a:t>14</a:t>
                      </a:r>
                      <a:endParaRPr lang="en-US" sz="1400"/>
                    </a:p>
                  </a:txBody>
                  <a:tcPr/>
                </a:tc>
              </a:tr>
              <a:tr h="285877">
                <a:tc>
                  <a:txBody>
                    <a:bodyPr/>
                    <a:lstStyle/>
                    <a:p>
                      <a:r>
                        <a:rPr lang="en-US" sz="1400"/>
                        <a:t>H</a:t>
                      </a:r>
                      <a:endParaRPr lang="en-US" sz="1400"/>
                    </a:p>
                  </a:txBody>
                  <a:tcPr/>
                </a:tc>
                <a:tc>
                  <a:txBody>
                    <a:bodyPr/>
                    <a:lstStyle/>
                    <a:p>
                      <a:r>
                        <a:rPr lang="en-US" sz="1400"/>
                        <a:t>14</a:t>
                      </a:r>
                      <a:endParaRPr lang="en-US" sz="1400"/>
                    </a:p>
                  </a:txBody>
                  <a:tcPr/>
                </a:tc>
              </a:tr>
              <a:tr h="285877">
                <a:tc>
                  <a:txBody>
                    <a:bodyPr/>
                    <a:lstStyle/>
                    <a:p>
                      <a:r>
                        <a:rPr lang="en-US" sz="1400"/>
                        <a:t>x</a:t>
                      </a:r>
                      <a:endParaRPr lang="en-US" sz="1400"/>
                    </a:p>
                  </a:txBody>
                  <a:tcPr/>
                </a:tc>
                <a:tc>
                  <a:txBody>
                    <a:bodyPr/>
                    <a:lstStyle/>
                    <a:p>
                      <a:r>
                        <a:rPr lang="en-US" sz="1400"/>
                        <a:t>10</a:t>
                      </a:r>
                      <a:endParaRPr lang="en-US" sz="1400"/>
                    </a:p>
                  </a:txBody>
                  <a:tcPr/>
                </a:tc>
              </a:tr>
            </a:tbl>
          </a:graphicData>
        </a:graphic>
      </p:graphicFrame>
      <p:sp>
        <p:nvSpPr>
          <p:cNvPr id="5" name="Oval 4"/>
          <p:cNvSpPr/>
          <p:nvPr/>
        </p:nvSpPr>
        <p:spPr>
          <a:xfrm>
            <a:off x="1697366"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US"/>
          </a:p>
        </p:txBody>
      </p:sp>
      <p:sp>
        <p:nvSpPr>
          <p:cNvPr id="6" name="Oval 5"/>
          <p:cNvSpPr/>
          <p:nvPr/>
        </p:nvSpPr>
        <p:spPr>
          <a:xfrm>
            <a:off x="1678315" y="5419445"/>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endParaRPr lang="en-US"/>
          </a:p>
        </p:txBody>
      </p:sp>
      <p:sp>
        <p:nvSpPr>
          <p:cNvPr id="7" name="Oval 6"/>
          <p:cNvSpPr/>
          <p:nvPr/>
        </p:nvSpPr>
        <p:spPr>
          <a:xfrm>
            <a:off x="3251574" y="5428970"/>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endParaRPr lang="en-US" sz="1200"/>
          </a:p>
        </p:txBody>
      </p:sp>
      <p:sp>
        <p:nvSpPr>
          <p:cNvPr id="8" name="Oval 7"/>
          <p:cNvSpPr/>
          <p:nvPr/>
        </p:nvSpPr>
        <p:spPr>
          <a:xfrm>
            <a:off x="3221365" y="3866592"/>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endParaRPr lang="en-US" sz="1200"/>
          </a:p>
        </p:txBody>
      </p:sp>
      <p:cxnSp>
        <p:nvCxnSpPr>
          <p:cNvPr id="9" name="Straight Connector 8"/>
          <p:cNvCxnSpPr>
            <a:stCxn id="5" idx="6"/>
            <a:endCxn id="8" idx="2"/>
          </p:cNvCxnSpPr>
          <p:nvPr/>
        </p:nvCxnSpPr>
        <p:spPr>
          <a:xfrm>
            <a:off x="2154566" y="4133292"/>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4"/>
            <a:endCxn id="6" idx="0"/>
          </p:cNvCxnSpPr>
          <p:nvPr/>
        </p:nvCxnSpPr>
        <p:spPr>
          <a:xfrm>
            <a:off x="1925966" y="4361892"/>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a:endCxn id="7" idx="2"/>
          </p:cNvCxnSpPr>
          <p:nvPr/>
        </p:nvCxnSpPr>
        <p:spPr>
          <a:xfrm>
            <a:off x="2211715" y="5648045"/>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4"/>
            <a:endCxn id="7" idx="0"/>
          </p:cNvCxnSpPr>
          <p:nvPr/>
        </p:nvCxnSpPr>
        <p:spPr>
          <a:xfrm flipH="1">
            <a:off x="3518274" y="4399992"/>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5"/>
            <a:endCxn id="7" idx="1"/>
          </p:cNvCxnSpPr>
          <p:nvPr/>
        </p:nvCxnSpPr>
        <p:spPr>
          <a:xfrm>
            <a:off x="2087611" y="4294937"/>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7"/>
            <a:endCxn id="8" idx="3"/>
          </p:cNvCxnSpPr>
          <p:nvPr/>
        </p:nvCxnSpPr>
        <p:spPr>
          <a:xfrm flipV="1">
            <a:off x="2133600" y="4321877"/>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16415" y="289870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endParaRPr lang="en-US"/>
          </a:p>
        </p:txBody>
      </p:sp>
      <p:sp>
        <p:nvSpPr>
          <p:cNvPr id="16" name="Oval 15"/>
          <p:cNvSpPr/>
          <p:nvPr/>
        </p:nvSpPr>
        <p:spPr>
          <a:xfrm>
            <a:off x="757265" y="39427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endParaRPr lang="en-US"/>
          </a:p>
        </p:txBody>
      </p:sp>
      <p:sp>
        <p:nvSpPr>
          <p:cNvPr id="17" name="Oval 16"/>
          <p:cNvSpPr/>
          <p:nvPr/>
        </p:nvSpPr>
        <p:spPr>
          <a:xfrm>
            <a:off x="698198"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US"/>
          </a:p>
        </p:txBody>
      </p:sp>
      <p:sp>
        <p:nvSpPr>
          <p:cNvPr id="18" name="Oval 17"/>
          <p:cNvSpPr/>
          <p:nvPr/>
        </p:nvSpPr>
        <p:spPr>
          <a:xfrm>
            <a:off x="1716415"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US"/>
          </a:p>
        </p:txBody>
      </p:sp>
      <p:sp>
        <p:nvSpPr>
          <p:cNvPr id="19" name="Oval 18"/>
          <p:cNvSpPr/>
          <p:nvPr/>
        </p:nvSpPr>
        <p:spPr>
          <a:xfrm>
            <a:off x="3289674" y="635536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US"/>
          </a:p>
        </p:txBody>
      </p:sp>
      <p:sp>
        <p:nvSpPr>
          <p:cNvPr id="20" name="Oval 19"/>
          <p:cNvSpPr/>
          <p:nvPr/>
        </p:nvSpPr>
        <p:spPr>
          <a:xfrm>
            <a:off x="4360545" y="541944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US"/>
          </a:p>
        </p:txBody>
      </p:sp>
      <p:sp>
        <p:nvSpPr>
          <p:cNvPr id="21" name="Oval 20"/>
          <p:cNvSpPr/>
          <p:nvPr/>
        </p:nvSpPr>
        <p:spPr>
          <a:xfrm>
            <a:off x="4407929" y="390469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US"/>
          </a:p>
        </p:txBody>
      </p:sp>
      <p:sp>
        <p:nvSpPr>
          <p:cNvPr id="22" name="Oval 21"/>
          <p:cNvSpPr/>
          <p:nvPr/>
        </p:nvSpPr>
        <p:spPr>
          <a:xfrm>
            <a:off x="3261099" y="295219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US"/>
          </a:p>
        </p:txBody>
      </p:sp>
      <p:cxnSp>
        <p:nvCxnSpPr>
          <p:cNvPr id="23" name="Straight Connector 22"/>
          <p:cNvCxnSpPr>
            <a:stCxn id="15" idx="4"/>
            <a:endCxn id="5" idx="0"/>
          </p:cNvCxnSpPr>
          <p:nvPr/>
        </p:nvCxnSpPr>
        <p:spPr>
          <a:xfrm flipH="1">
            <a:off x="1925966" y="3355908"/>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6"/>
            <a:endCxn id="5" idx="2"/>
          </p:cNvCxnSpPr>
          <p:nvPr/>
        </p:nvCxnSpPr>
        <p:spPr>
          <a:xfrm flipV="1">
            <a:off x="1214465" y="4133292"/>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6"/>
            <a:endCxn id="6" idx="2"/>
          </p:cNvCxnSpPr>
          <p:nvPr/>
        </p:nvCxnSpPr>
        <p:spPr>
          <a:xfrm>
            <a:off x="1155398" y="5648044"/>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4"/>
            <a:endCxn id="18" idx="0"/>
          </p:cNvCxnSpPr>
          <p:nvPr/>
        </p:nvCxnSpPr>
        <p:spPr>
          <a:xfrm>
            <a:off x="1945015" y="5876644"/>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19" idx="0"/>
          </p:cNvCxnSpPr>
          <p:nvPr/>
        </p:nvCxnSpPr>
        <p:spPr>
          <a:xfrm>
            <a:off x="3518274" y="5886169"/>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6"/>
            <a:endCxn id="20" idx="2"/>
          </p:cNvCxnSpPr>
          <p:nvPr/>
        </p:nvCxnSpPr>
        <p:spPr>
          <a:xfrm flipV="1">
            <a:off x="3784974" y="5648044"/>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6"/>
            <a:endCxn id="21" idx="2"/>
          </p:cNvCxnSpPr>
          <p:nvPr/>
        </p:nvCxnSpPr>
        <p:spPr>
          <a:xfrm>
            <a:off x="3830965" y="4133292"/>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4"/>
            <a:endCxn id="8" idx="0"/>
          </p:cNvCxnSpPr>
          <p:nvPr/>
        </p:nvCxnSpPr>
        <p:spPr>
          <a:xfrm>
            <a:off x="3489699" y="3409393"/>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507146" y="335590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endParaRPr lang="en-US">
              <a:solidFill>
                <a:schemeClr val="tx1"/>
              </a:solidFill>
            </a:endParaRPr>
          </a:p>
        </p:txBody>
      </p:sp>
      <p:sp>
        <p:nvSpPr>
          <p:cNvPr id="32" name="Oval 31"/>
          <p:cNvSpPr/>
          <p:nvPr/>
        </p:nvSpPr>
        <p:spPr>
          <a:xfrm>
            <a:off x="1211196" y="416593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endParaRPr lang="en-US">
              <a:solidFill>
                <a:schemeClr val="tx1"/>
              </a:solidFill>
            </a:endParaRPr>
          </a:p>
        </p:txBody>
      </p:sp>
      <p:sp>
        <p:nvSpPr>
          <p:cNvPr id="33" name="Oval 32"/>
          <p:cNvSpPr/>
          <p:nvPr/>
        </p:nvSpPr>
        <p:spPr>
          <a:xfrm>
            <a:off x="1122877" y="56588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endParaRPr lang="en-US">
              <a:solidFill>
                <a:schemeClr val="tx1"/>
              </a:solidFill>
            </a:endParaRPr>
          </a:p>
        </p:txBody>
      </p:sp>
      <p:sp>
        <p:nvSpPr>
          <p:cNvPr id="34" name="Oval 33"/>
          <p:cNvSpPr/>
          <p:nvPr/>
        </p:nvSpPr>
        <p:spPr>
          <a:xfrm>
            <a:off x="200774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endParaRPr lang="en-US">
              <a:solidFill>
                <a:schemeClr val="tx1"/>
              </a:solidFill>
            </a:endParaRPr>
          </a:p>
        </p:txBody>
      </p:sp>
      <p:sp>
        <p:nvSpPr>
          <p:cNvPr id="35" name="Oval 34"/>
          <p:cNvSpPr/>
          <p:nvPr/>
        </p:nvSpPr>
        <p:spPr>
          <a:xfrm>
            <a:off x="3068965" y="5887406"/>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endParaRPr lang="en-US">
              <a:solidFill>
                <a:schemeClr val="tx1"/>
              </a:solidFill>
            </a:endParaRPr>
          </a:p>
        </p:txBody>
      </p:sp>
      <p:sp>
        <p:nvSpPr>
          <p:cNvPr id="36" name="Oval 35"/>
          <p:cNvSpPr/>
          <p:nvPr/>
        </p:nvSpPr>
        <p:spPr>
          <a:xfrm>
            <a:off x="3874248" y="520132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endParaRPr lang="en-US">
              <a:solidFill>
                <a:schemeClr val="tx1"/>
              </a:solidFill>
            </a:endParaRPr>
          </a:p>
        </p:txBody>
      </p:sp>
      <p:sp>
        <p:nvSpPr>
          <p:cNvPr id="37" name="Oval 36"/>
          <p:cNvSpPr/>
          <p:nvPr/>
        </p:nvSpPr>
        <p:spPr>
          <a:xfrm>
            <a:off x="3918103" y="363030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endParaRPr lang="en-US">
              <a:solidFill>
                <a:schemeClr val="tx1"/>
              </a:solidFill>
            </a:endParaRPr>
          </a:p>
        </p:txBody>
      </p:sp>
      <p:sp>
        <p:nvSpPr>
          <p:cNvPr id="38" name="Oval 37"/>
          <p:cNvSpPr/>
          <p:nvPr/>
        </p:nvSpPr>
        <p:spPr>
          <a:xfrm>
            <a:off x="3010181" y="341066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US">
              <a:solidFill>
                <a:schemeClr val="tx1"/>
              </a:solidFill>
            </a:endParaRPr>
          </a:p>
        </p:txBody>
      </p:sp>
      <p:sp>
        <p:nvSpPr>
          <p:cNvPr id="39" name="Oval 38"/>
          <p:cNvSpPr/>
          <p:nvPr/>
        </p:nvSpPr>
        <p:spPr>
          <a:xfrm>
            <a:off x="1458051" y="465565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US">
              <a:solidFill>
                <a:schemeClr val="tx1"/>
              </a:solidFill>
            </a:endParaRPr>
          </a:p>
        </p:txBody>
      </p:sp>
      <p:sp>
        <p:nvSpPr>
          <p:cNvPr id="40" name="Oval 39"/>
          <p:cNvSpPr/>
          <p:nvPr/>
        </p:nvSpPr>
        <p:spPr>
          <a:xfrm>
            <a:off x="2388745" y="572576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endParaRPr lang="en-US" sz="1100">
              <a:solidFill>
                <a:schemeClr val="tx1"/>
              </a:solidFill>
            </a:endParaRPr>
          </a:p>
        </p:txBody>
      </p:sp>
      <p:sp>
        <p:nvSpPr>
          <p:cNvPr id="41" name="Oval 40"/>
          <p:cNvSpPr/>
          <p:nvPr/>
        </p:nvSpPr>
        <p:spPr>
          <a:xfrm>
            <a:off x="3504268" y="4636841"/>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endParaRPr lang="en-US" sz="1100">
              <a:solidFill>
                <a:schemeClr val="tx1"/>
              </a:solidFill>
            </a:endParaRPr>
          </a:p>
        </p:txBody>
      </p:sp>
      <p:sp>
        <p:nvSpPr>
          <p:cNvPr id="42" name="Oval 41"/>
          <p:cNvSpPr/>
          <p:nvPr/>
        </p:nvSpPr>
        <p:spPr>
          <a:xfrm>
            <a:off x="2400466" y="3676092"/>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endParaRPr lang="en-US" sz="1100">
              <a:solidFill>
                <a:schemeClr val="tx1"/>
              </a:solidFill>
            </a:endParaRPr>
          </a:p>
        </p:txBody>
      </p:sp>
      <p:sp>
        <p:nvSpPr>
          <p:cNvPr id="43" name="Oval 42"/>
          <p:cNvSpPr/>
          <p:nvPr/>
        </p:nvSpPr>
        <p:spPr>
          <a:xfrm>
            <a:off x="2240540" y="4275886"/>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endParaRPr lang="en-US" sz="1100">
              <a:solidFill>
                <a:schemeClr val="tx1"/>
              </a:solidFill>
            </a:endParaRPr>
          </a:p>
        </p:txBody>
      </p:sp>
      <p:sp>
        <p:nvSpPr>
          <p:cNvPr id="44" name="Oval 43"/>
          <p:cNvSpPr/>
          <p:nvPr/>
        </p:nvSpPr>
        <p:spPr>
          <a:xfrm>
            <a:off x="1991004" y="4836627"/>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endParaRPr lang="en-US" sz="110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800" b="1">
                <a:solidFill>
                  <a:schemeClr val="accent2"/>
                </a:solidFill>
              </a:rPr>
              <a:t>Chương 8 : Lớp truy nhập mạng </a:t>
            </a:r>
            <a:br>
              <a:rPr lang="en-US" sz="800" b="1">
                <a:solidFill>
                  <a:schemeClr val="accent2"/>
                </a:solidFill>
              </a:rPr>
            </a:br>
            <a:r>
              <a:rPr lang="en-US" sz="800" b="1">
                <a:solidFill>
                  <a:schemeClr val="accent2"/>
                </a:solidFill>
              </a:rPr>
              <a:t>Tầng liên kết </a:t>
            </a:r>
            <a:br>
              <a:rPr lang="en-US" sz="800" b="1">
                <a:solidFill>
                  <a:schemeClr val="accent2"/>
                </a:solidFill>
              </a:rPr>
            </a:br>
            <a:endParaRPr lang="en-US" sz="8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ln>
        </p:spPr>
        <p:txBody>
          <a:bodyPr/>
          <a:lstStyle/>
          <a:p>
            <a:pPr>
              <a:lnSpc>
                <a:spcPct val="135000"/>
              </a:lnSpc>
              <a:spcBef>
                <a:spcPct val="35000"/>
              </a:spcBef>
              <a:buClr>
                <a:schemeClr val="accent2"/>
              </a:buClr>
              <a:defRPr/>
            </a:pPr>
            <a:r>
              <a:rPr lang="en-US" sz="800" kern="0">
                <a:solidFill>
                  <a:schemeClr val="folHlink"/>
                </a:solidFill>
                <a:cs typeface="+mn-cs"/>
              </a:rPr>
              <a:t>Phương pháp đánh địa chỉ phân cấp</a:t>
            </a:r>
            <a:endParaRPr lang="en-US" sz="8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800" kern="0">
                <a:solidFill>
                  <a:srgbClr val="FF0000"/>
                </a:solidFill>
                <a:cs typeface="+mn-cs"/>
              </a:rPr>
              <a:t>Bảng định tuyến tại nút I</a:t>
            </a:r>
            <a:endParaRPr lang="en-US" sz="800" kern="0">
              <a:solidFill>
                <a:srgbClr val="FF0000"/>
              </a:solidFill>
              <a:cs typeface="+mn-cs"/>
            </a:endParaRPr>
          </a:p>
        </p:txBody>
      </p:sp>
      <p:graphicFrame>
        <p:nvGraphicFramePr>
          <p:cNvPr id="4" name="Table 3"/>
          <p:cNvGraphicFramePr>
            <a:graphicFrameLocks noGrp="1"/>
          </p:cNvGraphicFramePr>
          <p:nvPr/>
        </p:nvGraphicFramePr>
        <p:xfrm>
          <a:off x="5286434" y="1487514"/>
          <a:ext cx="3857566" cy="2159000"/>
        </p:xfrm>
        <a:graphic>
          <a:graphicData uri="http://schemas.openxmlformats.org/drawingml/2006/table">
            <a:tbl>
              <a:tblPr firstRow="1" bandRow="1">
                <a:tableStyleId>{5C22544A-7EE6-4342-B048-85BDC9FD1C3A}</a:tableStyleId>
              </a:tblPr>
              <a:tblGrid>
                <a:gridCol w="1928783"/>
                <a:gridCol w="1928783"/>
              </a:tblGrid>
              <a:tr h="239856">
                <a:tc>
                  <a:txBody>
                    <a:bodyPr/>
                    <a:lstStyle/>
                    <a:p>
                      <a:r>
                        <a:rPr lang="en-US" sz="1400"/>
                        <a:t>Địa</a:t>
                      </a:r>
                      <a:r>
                        <a:rPr lang="en-US" sz="1400" baseline="0"/>
                        <a:t> chỉ đích</a:t>
                      </a:r>
                      <a:endParaRPr lang="en-US" sz="1400"/>
                    </a:p>
                  </a:txBody>
                  <a:tcPr/>
                </a:tc>
                <a:tc>
                  <a:txBody>
                    <a:bodyPr/>
                    <a:lstStyle/>
                    <a:p>
                      <a:r>
                        <a:rPr lang="en-US" sz="1400"/>
                        <a:t>Out put</a:t>
                      </a:r>
                      <a:endParaRPr lang="en-US" sz="1400"/>
                    </a:p>
                  </a:txBody>
                  <a:tcPr/>
                </a:tc>
              </a:tr>
              <a:tr h="370840">
                <a:tc>
                  <a:txBody>
                    <a:bodyPr/>
                    <a:lstStyle/>
                    <a:p>
                      <a:r>
                        <a:rPr lang="en-US" sz="1400"/>
                        <a:t>A.a</a:t>
                      </a:r>
                      <a:endParaRPr lang="en-US" sz="1400"/>
                    </a:p>
                  </a:txBody>
                  <a:tcPr/>
                </a:tc>
                <a:tc>
                  <a:txBody>
                    <a:bodyPr/>
                    <a:lstStyle/>
                    <a:p>
                      <a:r>
                        <a:rPr lang="en-US" sz="1400"/>
                        <a:t>1</a:t>
                      </a:r>
                      <a:endParaRPr lang="en-US" sz="1400"/>
                    </a:p>
                  </a:txBody>
                  <a:tcPr/>
                </a:tc>
              </a:tr>
              <a:tr h="370840">
                <a:tc>
                  <a:txBody>
                    <a:bodyPr/>
                    <a:lstStyle/>
                    <a:p>
                      <a:r>
                        <a:rPr lang="en-US" sz="1400"/>
                        <a:t>A.b</a:t>
                      </a:r>
                      <a:endParaRPr lang="en-US" sz="1400"/>
                    </a:p>
                  </a:txBody>
                  <a:tcPr/>
                </a:tc>
                <a:tc>
                  <a:txBody>
                    <a:bodyPr/>
                    <a:lstStyle/>
                    <a:p>
                      <a:r>
                        <a:rPr lang="en-US" sz="1400"/>
                        <a:t>2</a:t>
                      </a:r>
                      <a:endParaRPr lang="en-US" sz="1400"/>
                    </a:p>
                  </a:txBody>
                  <a:tcPr/>
                </a:tc>
              </a:tr>
              <a:tr h="370840">
                <a:tc>
                  <a:txBody>
                    <a:bodyPr/>
                    <a:lstStyle/>
                    <a:p>
                      <a:r>
                        <a:rPr lang="en-US" sz="1400"/>
                        <a:t>B.x</a:t>
                      </a:r>
                      <a:endParaRPr lang="en-US" sz="1400"/>
                    </a:p>
                  </a:txBody>
                  <a:tcPr/>
                </a:tc>
                <a:tc>
                  <a:txBody>
                    <a:bodyPr/>
                    <a:lstStyle/>
                    <a:p>
                      <a:r>
                        <a:rPr lang="en-US" sz="1400"/>
                        <a:t>9</a:t>
                      </a:r>
                      <a:endParaRPr lang="en-US" sz="1400"/>
                    </a:p>
                  </a:txBody>
                  <a:tcPr/>
                </a:tc>
              </a:tr>
              <a:tr h="370840">
                <a:tc>
                  <a:txBody>
                    <a:bodyPr/>
                    <a:lstStyle/>
                    <a:p>
                      <a:r>
                        <a:rPr lang="en-US" sz="1400"/>
                        <a:t>C.X</a:t>
                      </a:r>
                      <a:endParaRPr lang="en-US" sz="1400"/>
                    </a:p>
                  </a:txBody>
                  <a:tcPr/>
                </a:tc>
                <a:tc>
                  <a:txBody>
                    <a:bodyPr/>
                    <a:lstStyle/>
                    <a:p>
                      <a:r>
                        <a:rPr lang="en-US" sz="1400"/>
                        <a:t>13</a:t>
                      </a:r>
                      <a:endParaRPr lang="en-US" sz="1400"/>
                    </a:p>
                  </a:txBody>
                  <a:tcPr/>
                </a:tc>
              </a:tr>
              <a:tr h="370840">
                <a:tc>
                  <a:txBody>
                    <a:bodyPr/>
                    <a:lstStyle/>
                    <a:p>
                      <a:r>
                        <a:rPr lang="en-US" sz="1400"/>
                        <a:t>D.x</a:t>
                      </a:r>
                      <a:endParaRPr lang="en-US" sz="1400"/>
                    </a:p>
                  </a:txBody>
                  <a:tcPr/>
                </a:tc>
                <a:tc>
                  <a:txBody>
                    <a:bodyPr/>
                    <a:lstStyle/>
                    <a:p>
                      <a:r>
                        <a:rPr lang="en-US" sz="1400"/>
                        <a:t>12</a:t>
                      </a:r>
                      <a:endParaRPr lang="en-US" sz="1400"/>
                    </a:p>
                  </a:txBody>
                  <a:tcPr/>
                </a:tc>
              </a:tr>
            </a:tbl>
          </a:graphicData>
        </a:graphic>
      </p:graphicFrame>
      <p:sp>
        <p:nvSpPr>
          <p:cNvPr id="5" name="Oval 4"/>
          <p:cNvSpPr/>
          <p:nvPr/>
        </p:nvSpPr>
        <p:spPr>
          <a:xfrm>
            <a:off x="1657351"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a:t>
            </a:r>
            <a:endParaRPr lang="en-US" sz="800"/>
          </a:p>
        </p:txBody>
      </p:sp>
      <p:sp>
        <p:nvSpPr>
          <p:cNvPr id="6" name="Oval 5"/>
          <p:cNvSpPr/>
          <p:nvPr/>
        </p:nvSpPr>
        <p:spPr>
          <a:xfrm>
            <a:off x="1638300" y="4433357"/>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a:t>
            </a:r>
            <a:endParaRPr lang="en-US" sz="800"/>
          </a:p>
        </p:txBody>
      </p:sp>
      <p:sp>
        <p:nvSpPr>
          <p:cNvPr id="7" name="Oval 6"/>
          <p:cNvSpPr/>
          <p:nvPr/>
        </p:nvSpPr>
        <p:spPr>
          <a:xfrm>
            <a:off x="3211559" y="4442882"/>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III</a:t>
            </a:r>
            <a:endParaRPr lang="en-US" sz="800"/>
          </a:p>
        </p:txBody>
      </p:sp>
      <p:sp>
        <p:nvSpPr>
          <p:cNvPr id="8" name="Oval 7"/>
          <p:cNvSpPr/>
          <p:nvPr/>
        </p:nvSpPr>
        <p:spPr>
          <a:xfrm>
            <a:off x="3181350" y="2880504"/>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IV</a:t>
            </a:r>
            <a:endParaRPr lang="en-US" sz="800"/>
          </a:p>
        </p:txBody>
      </p:sp>
      <p:cxnSp>
        <p:nvCxnSpPr>
          <p:cNvPr id="9" name="Straight Connector 8"/>
          <p:cNvCxnSpPr>
            <a:stCxn id="5" idx="6"/>
            <a:endCxn id="8" idx="2"/>
          </p:cNvCxnSpPr>
          <p:nvPr/>
        </p:nvCxnSpPr>
        <p:spPr>
          <a:xfrm>
            <a:off x="2114551" y="3147204"/>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4"/>
            <a:endCxn id="6" idx="0"/>
          </p:cNvCxnSpPr>
          <p:nvPr/>
        </p:nvCxnSpPr>
        <p:spPr>
          <a:xfrm>
            <a:off x="1885951" y="3375804"/>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a:endCxn id="7" idx="2"/>
          </p:cNvCxnSpPr>
          <p:nvPr/>
        </p:nvCxnSpPr>
        <p:spPr>
          <a:xfrm>
            <a:off x="2171700" y="4661957"/>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4"/>
            <a:endCxn id="7" idx="0"/>
          </p:cNvCxnSpPr>
          <p:nvPr/>
        </p:nvCxnSpPr>
        <p:spPr>
          <a:xfrm flipH="1">
            <a:off x="3478259" y="3413904"/>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5"/>
            <a:endCxn id="7" idx="1"/>
          </p:cNvCxnSpPr>
          <p:nvPr/>
        </p:nvCxnSpPr>
        <p:spPr>
          <a:xfrm>
            <a:off x="2047596" y="3308849"/>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7"/>
            <a:endCxn id="8" idx="3"/>
          </p:cNvCxnSpPr>
          <p:nvPr/>
        </p:nvCxnSpPr>
        <p:spPr>
          <a:xfrm flipV="1">
            <a:off x="2093585" y="3335789"/>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676400" y="191262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Aa</a:t>
            </a:r>
            <a:endParaRPr lang="en-US" sz="800"/>
          </a:p>
        </p:txBody>
      </p:sp>
      <p:sp>
        <p:nvSpPr>
          <p:cNvPr id="16" name="Oval 15"/>
          <p:cNvSpPr/>
          <p:nvPr/>
        </p:nvSpPr>
        <p:spPr>
          <a:xfrm>
            <a:off x="717250" y="29567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Ab</a:t>
            </a:r>
            <a:endParaRPr lang="en-US" sz="800"/>
          </a:p>
        </p:txBody>
      </p:sp>
      <p:sp>
        <p:nvSpPr>
          <p:cNvPr id="17" name="Oval 16"/>
          <p:cNvSpPr/>
          <p:nvPr/>
        </p:nvSpPr>
        <p:spPr>
          <a:xfrm>
            <a:off x="658183"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Bc</a:t>
            </a:r>
            <a:endParaRPr lang="en-US" sz="800"/>
          </a:p>
        </p:txBody>
      </p:sp>
      <p:sp>
        <p:nvSpPr>
          <p:cNvPr id="18" name="Oval 17"/>
          <p:cNvSpPr/>
          <p:nvPr/>
        </p:nvSpPr>
        <p:spPr>
          <a:xfrm>
            <a:off x="1676400"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Bd</a:t>
            </a:r>
            <a:endParaRPr lang="en-US" sz="800"/>
          </a:p>
        </p:txBody>
      </p:sp>
      <p:sp>
        <p:nvSpPr>
          <p:cNvPr id="19" name="Oval 18"/>
          <p:cNvSpPr/>
          <p:nvPr/>
        </p:nvSpPr>
        <p:spPr>
          <a:xfrm>
            <a:off x="3249659" y="536928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Ce</a:t>
            </a:r>
            <a:endParaRPr lang="en-US" sz="800"/>
          </a:p>
        </p:txBody>
      </p:sp>
      <p:sp>
        <p:nvSpPr>
          <p:cNvPr id="20" name="Oval 19"/>
          <p:cNvSpPr/>
          <p:nvPr/>
        </p:nvSpPr>
        <p:spPr>
          <a:xfrm>
            <a:off x="4320530" y="44333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Cf</a:t>
            </a:r>
            <a:endParaRPr lang="en-US" sz="800"/>
          </a:p>
        </p:txBody>
      </p:sp>
      <p:sp>
        <p:nvSpPr>
          <p:cNvPr id="21" name="Oval 20"/>
          <p:cNvSpPr/>
          <p:nvPr/>
        </p:nvSpPr>
        <p:spPr>
          <a:xfrm>
            <a:off x="4367914" y="291860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Dg</a:t>
            </a:r>
            <a:endParaRPr lang="en-US" sz="800"/>
          </a:p>
        </p:txBody>
      </p:sp>
      <p:sp>
        <p:nvSpPr>
          <p:cNvPr id="22" name="Oval 21"/>
          <p:cNvSpPr/>
          <p:nvPr/>
        </p:nvSpPr>
        <p:spPr>
          <a:xfrm>
            <a:off x="3221084" y="196610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Dh</a:t>
            </a:r>
            <a:endParaRPr lang="en-US" sz="800"/>
          </a:p>
        </p:txBody>
      </p:sp>
      <p:cxnSp>
        <p:nvCxnSpPr>
          <p:cNvPr id="23" name="Straight Connector 22"/>
          <p:cNvCxnSpPr>
            <a:stCxn id="15" idx="4"/>
            <a:endCxn id="5" idx="0"/>
          </p:cNvCxnSpPr>
          <p:nvPr/>
        </p:nvCxnSpPr>
        <p:spPr>
          <a:xfrm flipH="1">
            <a:off x="1885951" y="2369820"/>
            <a:ext cx="19049" cy="5487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6"/>
            <a:endCxn id="5" idx="2"/>
          </p:cNvCxnSpPr>
          <p:nvPr/>
        </p:nvCxnSpPr>
        <p:spPr>
          <a:xfrm flipV="1">
            <a:off x="1174450" y="3147204"/>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6"/>
            <a:endCxn id="6" idx="2"/>
          </p:cNvCxnSpPr>
          <p:nvPr/>
        </p:nvCxnSpPr>
        <p:spPr>
          <a:xfrm>
            <a:off x="1115383" y="4661956"/>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4"/>
            <a:endCxn id="18" idx="0"/>
          </p:cNvCxnSpPr>
          <p:nvPr/>
        </p:nvCxnSpPr>
        <p:spPr>
          <a:xfrm>
            <a:off x="1905000" y="4890556"/>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19" idx="0"/>
          </p:cNvCxnSpPr>
          <p:nvPr/>
        </p:nvCxnSpPr>
        <p:spPr>
          <a:xfrm>
            <a:off x="3478259" y="4900081"/>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6"/>
            <a:endCxn id="20" idx="2"/>
          </p:cNvCxnSpPr>
          <p:nvPr/>
        </p:nvCxnSpPr>
        <p:spPr>
          <a:xfrm flipV="1">
            <a:off x="3744959" y="4661956"/>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6"/>
            <a:endCxn id="21" idx="2"/>
          </p:cNvCxnSpPr>
          <p:nvPr/>
        </p:nvCxnSpPr>
        <p:spPr>
          <a:xfrm>
            <a:off x="3790950" y="3147204"/>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4"/>
            <a:endCxn id="8" idx="0"/>
          </p:cNvCxnSpPr>
          <p:nvPr/>
        </p:nvCxnSpPr>
        <p:spPr>
          <a:xfrm>
            <a:off x="3449684" y="2423305"/>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467131" y="236982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a:t>
            </a:r>
            <a:endParaRPr lang="en-US" sz="800">
              <a:solidFill>
                <a:schemeClr val="tx1"/>
              </a:solidFill>
            </a:endParaRPr>
          </a:p>
        </p:txBody>
      </p:sp>
      <p:sp>
        <p:nvSpPr>
          <p:cNvPr id="32" name="Oval 31"/>
          <p:cNvSpPr/>
          <p:nvPr/>
        </p:nvSpPr>
        <p:spPr>
          <a:xfrm>
            <a:off x="1171181" y="317984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2</a:t>
            </a:r>
            <a:endParaRPr lang="en-US" sz="800">
              <a:solidFill>
                <a:schemeClr val="tx1"/>
              </a:solidFill>
            </a:endParaRPr>
          </a:p>
        </p:txBody>
      </p:sp>
      <p:sp>
        <p:nvSpPr>
          <p:cNvPr id="33" name="Oval 32"/>
          <p:cNvSpPr/>
          <p:nvPr/>
        </p:nvSpPr>
        <p:spPr>
          <a:xfrm>
            <a:off x="1082862" y="46727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3</a:t>
            </a:r>
            <a:endParaRPr lang="en-US" sz="800">
              <a:solidFill>
                <a:schemeClr val="tx1"/>
              </a:solidFill>
            </a:endParaRPr>
          </a:p>
        </p:txBody>
      </p:sp>
      <p:sp>
        <p:nvSpPr>
          <p:cNvPr id="34" name="Oval 33"/>
          <p:cNvSpPr/>
          <p:nvPr/>
        </p:nvSpPr>
        <p:spPr>
          <a:xfrm>
            <a:off x="196773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4</a:t>
            </a:r>
            <a:endParaRPr lang="en-US" sz="800">
              <a:solidFill>
                <a:schemeClr val="tx1"/>
              </a:solidFill>
            </a:endParaRPr>
          </a:p>
        </p:txBody>
      </p:sp>
      <p:sp>
        <p:nvSpPr>
          <p:cNvPr id="35" name="Oval 34"/>
          <p:cNvSpPr/>
          <p:nvPr/>
        </p:nvSpPr>
        <p:spPr>
          <a:xfrm>
            <a:off x="3028950" y="490131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5</a:t>
            </a:r>
            <a:endParaRPr lang="en-US" sz="800">
              <a:solidFill>
                <a:schemeClr val="tx1"/>
              </a:solidFill>
            </a:endParaRPr>
          </a:p>
        </p:txBody>
      </p:sp>
      <p:sp>
        <p:nvSpPr>
          <p:cNvPr id="36" name="Oval 35"/>
          <p:cNvSpPr/>
          <p:nvPr/>
        </p:nvSpPr>
        <p:spPr>
          <a:xfrm>
            <a:off x="3834233" y="4215237"/>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6</a:t>
            </a:r>
            <a:endParaRPr lang="en-US" sz="800">
              <a:solidFill>
                <a:schemeClr val="tx1"/>
              </a:solidFill>
            </a:endParaRPr>
          </a:p>
        </p:txBody>
      </p:sp>
      <p:sp>
        <p:nvSpPr>
          <p:cNvPr id="37" name="Oval 36"/>
          <p:cNvSpPr/>
          <p:nvPr/>
        </p:nvSpPr>
        <p:spPr>
          <a:xfrm>
            <a:off x="3878088" y="2644212"/>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7</a:t>
            </a:r>
            <a:endParaRPr lang="en-US" sz="800">
              <a:solidFill>
                <a:schemeClr val="tx1"/>
              </a:solidFill>
            </a:endParaRPr>
          </a:p>
        </p:txBody>
      </p:sp>
      <p:sp>
        <p:nvSpPr>
          <p:cNvPr id="38" name="Oval 37"/>
          <p:cNvSpPr/>
          <p:nvPr/>
        </p:nvSpPr>
        <p:spPr>
          <a:xfrm>
            <a:off x="2970166" y="2424580"/>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8</a:t>
            </a:r>
            <a:endParaRPr lang="en-US" sz="800">
              <a:solidFill>
                <a:schemeClr val="tx1"/>
              </a:solidFill>
            </a:endParaRPr>
          </a:p>
        </p:txBody>
      </p:sp>
      <p:sp>
        <p:nvSpPr>
          <p:cNvPr id="39" name="Oval 38"/>
          <p:cNvSpPr/>
          <p:nvPr/>
        </p:nvSpPr>
        <p:spPr>
          <a:xfrm>
            <a:off x="1418036" y="366956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9</a:t>
            </a:r>
            <a:endParaRPr lang="en-US" sz="800">
              <a:solidFill>
                <a:schemeClr val="tx1"/>
              </a:solidFill>
            </a:endParaRPr>
          </a:p>
        </p:txBody>
      </p:sp>
      <p:sp>
        <p:nvSpPr>
          <p:cNvPr id="40" name="Oval 39"/>
          <p:cNvSpPr/>
          <p:nvPr/>
        </p:nvSpPr>
        <p:spPr>
          <a:xfrm>
            <a:off x="2348730" y="473967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10</a:t>
            </a:r>
            <a:endParaRPr lang="en-US" sz="800">
              <a:solidFill>
                <a:schemeClr val="tx1"/>
              </a:solidFill>
            </a:endParaRPr>
          </a:p>
        </p:txBody>
      </p:sp>
      <p:sp>
        <p:nvSpPr>
          <p:cNvPr id="41" name="Oval 40"/>
          <p:cNvSpPr/>
          <p:nvPr/>
        </p:nvSpPr>
        <p:spPr>
          <a:xfrm>
            <a:off x="3464253" y="3650753"/>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11</a:t>
            </a:r>
            <a:endParaRPr lang="en-US" sz="800">
              <a:solidFill>
                <a:schemeClr val="tx1"/>
              </a:solidFill>
            </a:endParaRPr>
          </a:p>
        </p:txBody>
      </p:sp>
      <p:sp>
        <p:nvSpPr>
          <p:cNvPr id="42" name="Oval 41"/>
          <p:cNvSpPr/>
          <p:nvPr/>
        </p:nvSpPr>
        <p:spPr>
          <a:xfrm>
            <a:off x="2360451" y="269000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12</a:t>
            </a:r>
            <a:endParaRPr lang="en-US" sz="800">
              <a:solidFill>
                <a:schemeClr val="tx1"/>
              </a:solidFill>
            </a:endParaRPr>
          </a:p>
        </p:txBody>
      </p:sp>
      <p:sp>
        <p:nvSpPr>
          <p:cNvPr id="43" name="Oval 42"/>
          <p:cNvSpPr/>
          <p:nvPr/>
        </p:nvSpPr>
        <p:spPr>
          <a:xfrm>
            <a:off x="2200525" y="3289798"/>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13</a:t>
            </a:r>
            <a:endParaRPr lang="en-US" sz="800">
              <a:solidFill>
                <a:schemeClr val="tx1"/>
              </a:solidFill>
            </a:endParaRPr>
          </a:p>
        </p:txBody>
      </p:sp>
      <p:sp>
        <p:nvSpPr>
          <p:cNvPr id="44" name="Oval 43"/>
          <p:cNvSpPr/>
          <p:nvPr/>
        </p:nvSpPr>
        <p:spPr>
          <a:xfrm>
            <a:off x="1950989" y="385053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chemeClr val="tx1"/>
                </a:solidFill>
              </a:rPr>
              <a:t>14</a:t>
            </a:r>
            <a:endParaRPr lang="en-US" sz="800">
              <a:solidFill>
                <a:schemeClr val="tx1"/>
              </a:solidFill>
            </a:endParaRPr>
          </a:p>
        </p:txBody>
      </p:sp>
      <p:sp>
        <p:nvSpPr>
          <p:cNvPr id="45" name="Oval 44"/>
          <p:cNvSpPr/>
          <p:nvPr/>
        </p:nvSpPr>
        <p:spPr>
          <a:xfrm>
            <a:off x="4091930" y="51670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t>Cx</a:t>
            </a:r>
            <a:endParaRPr lang="en-US" sz="800"/>
          </a:p>
        </p:txBody>
      </p:sp>
      <p:cxnSp>
        <p:nvCxnSpPr>
          <p:cNvPr id="46" name="Straight Connector 45"/>
          <p:cNvCxnSpPr>
            <a:stCxn id="7" idx="5"/>
            <a:endCxn id="45" idx="1"/>
          </p:cNvCxnSpPr>
          <p:nvPr/>
        </p:nvCxnSpPr>
        <p:spPr>
          <a:xfrm>
            <a:off x="3666844" y="4833126"/>
            <a:ext cx="492041" cy="4009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Chương 8 : Lớp truy nhập mạng </a:t>
            </a:r>
            <a:br>
              <a:rPr lang="en-US" sz="2000" b="1">
                <a:solidFill>
                  <a:schemeClr val="accent2"/>
                </a:solidFill>
              </a:rPr>
            </a:br>
            <a:r>
              <a:rPr lang="en-US" sz="2000" b="1">
                <a:solidFill>
                  <a:schemeClr val="accent2"/>
                </a:solidFill>
              </a:rPr>
              <a:t>Tầng liên kết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113538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endParaRPr lang="en-US" sz="1600" kern="0">
              <a:solidFill>
                <a:srgbClr val="FF0000"/>
              </a:solidFill>
              <a:cs typeface="+mn-cs"/>
            </a:endParaRPr>
          </a:p>
        </p:txBody>
      </p:sp>
      <p:graphicFrame>
        <p:nvGraphicFramePr>
          <p:cNvPr id="4" name="Table 3"/>
          <p:cNvGraphicFramePr>
            <a:graphicFrameLocks noGrp="1"/>
          </p:cNvGraphicFramePr>
          <p:nvPr/>
        </p:nvGraphicFramePr>
        <p:xfrm>
          <a:off x="1371599" y="2057400"/>
          <a:ext cx="4203036" cy="1828800"/>
        </p:xfrm>
        <a:graphic>
          <a:graphicData uri="http://schemas.openxmlformats.org/drawingml/2006/table">
            <a:tbl>
              <a:tblPr firstRow="1" bandRow="1">
                <a:tableStyleId>{5C22544A-7EE6-4342-B048-85BDC9FD1C3A}</a:tableStyleId>
              </a:tblPr>
              <a:tblGrid>
                <a:gridCol w="2101518"/>
                <a:gridCol w="2101518"/>
              </a:tblGrid>
              <a:tr h="189230">
                <a:tc>
                  <a:txBody>
                    <a:bodyPr/>
                    <a:lstStyle/>
                    <a:p>
                      <a:r>
                        <a:rPr lang="en-US" sz="1400"/>
                        <a:t>Địa</a:t>
                      </a:r>
                      <a:r>
                        <a:rPr lang="en-US" sz="1400" baseline="0"/>
                        <a:t> chỉ đích</a:t>
                      </a:r>
                      <a:endParaRPr lang="en-US" sz="1400"/>
                    </a:p>
                  </a:txBody>
                  <a:tcPr/>
                </a:tc>
                <a:tc>
                  <a:txBody>
                    <a:bodyPr/>
                    <a:lstStyle/>
                    <a:p>
                      <a:r>
                        <a:rPr lang="en-US" sz="1400"/>
                        <a:t>Out put</a:t>
                      </a:r>
                      <a:endParaRPr lang="en-US" sz="1400"/>
                    </a:p>
                  </a:txBody>
                  <a:tcPr/>
                </a:tc>
              </a:tr>
              <a:tr h="189230">
                <a:tc>
                  <a:txBody>
                    <a:bodyPr/>
                    <a:lstStyle/>
                    <a:p>
                      <a:r>
                        <a:rPr lang="en-US" sz="1400"/>
                        <a:t>A.x</a:t>
                      </a:r>
                      <a:endParaRPr lang="en-US" sz="1400"/>
                    </a:p>
                  </a:txBody>
                  <a:tcPr/>
                </a:tc>
                <a:tc>
                  <a:txBody>
                    <a:bodyPr/>
                    <a:lstStyle/>
                    <a:p>
                      <a:r>
                        <a:rPr lang="en-US" sz="1400"/>
                        <a:t>9</a:t>
                      </a:r>
                      <a:endParaRPr lang="en-US" sz="1400"/>
                    </a:p>
                  </a:txBody>
                  <a:tcPr/>
                </a:tc>
              </a:tr>
              <a:tr h="200660">
                <a:tc>
                  <a:txBody>
                    <a:bodyPr/>
                    <a:lstStyle/>
                    <a:p>
                      <a:r>
                        <a:rPr lang="en-US" sz="1400" err="1"/>
                        <a:t>C.c</a:t>
                      </a:r>
                      <a:endParaRPr lang="en-US" sz="1400"/>
                    </a:p>
                  </a:txBody>
                  <a:tcPr/>
                </a:tc>
                <a:tc>
                  <a:txBody>
                    <a:bodyPr/>
                    <a:lstStyle/>
                    <a:p>
                      <a:r>
                        <a:rPr lang="en-US" sz="1400"/>
                        <a:t>3</a:t>
                      </a:r>
                      <a:endParaRPr lang="en-US" sz="1400"/>
                    </a:p>
                  </a:txBody>
                  <a:tcPr/>
                </a:tc>
              </a:tr>
              <a:tr h="189230">
                <a:tc>
                  <a:txBody>
                    <a:bodyPr/>
                    <a:lstStyle/>
                    <a:p>
                      <a:r>
                        <a:rPr lang="en-US" sz="1400" err="1"/>
                        <a:t>C.d</a:t>
                      </a:r>
                      <a:endParaRPr lang="en-US" sz="1400"/>
                    </a:p>
                  </a:txBody>
                  <a:tcPr/>
                </a:tc>
                <a:tc>
                  <a:txBody>
                    <a:bodyPr/>
                    <a:lstStyle/>
                    <a:p>
                      <a:r>
                        <a:rPr lang="en-US" sz="1400"/>
                        <a:t>4</a:t>
                      </a:r>
                      <a:endParaRPr lang="en-US" sz="1400"/>
                    </a:p>
                  </a:txBody>
                  <a:tcPr/>
                </a:tc>
              </a:tr>
              <a:tr h="189230">
                <a:tc>
                  <a:txBody>
                    <a:bodyPr/>
                    <a:lstStyle/>
                    <a:p>
                      <a:r>
                        <a:rPr lang="en-US" sz="1400" err="1"/>
                        <a:t>D.x</a:t>
                      </a:r>
                      <a:endParaRPr lang="en-US" sz="1400"/>
                    </a:p>
                  </a:txBody>
                  <a:tcPr/>
                </a:tc>
                <a:tc>
                  <a:txBody>
                    <a:bodyPr/>
                    <a:lstStyle/>
                    <a:p>
                      <a:r>
                        <a:rPr lang="en-US" sz="1400"/>
                        <a:t>10</a:t>
                      </a:r>
                      <a:endParaRPr lang="en-US" sz="1400"/>
                    </a:p>
                  </a:txBody>
                  <a:tcPr/>
                </a:tc>
              </a:tr>
              <a:tr h="189230">
                <a:tc>
                  <a:txBody>
                    <a:bodyPr/>
                    <a:lstStyle/>
                    <a:p>
                      <a:r>
                        <a:rPr lang="en-US" sz="1400"/>
                        <a:t>E.x</a:t>
                      </a:r>
                      <a:endParaRPr lang="en-US" sz="1400"/>
                    </a:p>
                  </a:txBody>
                  <a:tcPr/>
                </a:tc>
                <a:tc>
                  <a:txBody>
                    <a:bodyPr/>
                    <a:lstStyle/>
                    <a:p>
                      <a:r>
                        <a:rPr lang="en-US" sz="1400"/>
                        <a:t>14</a:t>
                      </a:r>
                      <a:endParaRPr lang="en-US" sz="1400"/>
                    </a:p>
                  </a:txBody>
                  <a:tcPr/>
                </a:tc>
              </a:tr>
            </a:tbl>
          </a:graphicData>
        </a:graphic>
      </p:graphicFrame>
      <p:sp>
        <p:nvSpPr>
          <p:cNvPr id="5" name="Oval 4"/>
          <p:cNvSpPr/>
          <p:nvPr/>
        </p:nvSpPr>
        <p:spPr>
          <a:xfrm>
            <a:off x="5738464"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a:t>
            </a:r>
            <a:endParaRPr lang="en-US"/>
          </a:p>
        </p:txBody>
      </p:sp>
      <p:sp>
        <p:nvSpPr>
          <p:cNvPr id="6" name="Oval 5"/>
          <p:cNvSpPr/>
          <p:nvPr/>
        </p:nvSpPr>
        <p:spPr>
          <a:xfrm>
            <a:off x="5719413" y="5375978"/>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II</a:t>
            </a:r>
            <a:endParaRPr lang="en-US"/>
          </a:p>
        </p:txBody>
      </p:sp>
      <p:sp>
        <p:nvSpPr>
          <p:cNvPr id="7" name="Oval 6"/>
          <p:cNvSpPr/>
          <p:nvPr/>
        </p:nvSpPr>
        <p:spPr>
          <a:xfrm>
            <a:off x="7292672" y="5385503"/>
            <a:ext cx="533400" cy="457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III</a:t>
            </a:r>
            <a:endParaRPr lang="en-US" sz="1200"/>
          </a:p>
        </p:txBody>
      </p:sp>
      <p:sp>
        <p:nvSpPr>
          <p:cNvPr id="8" name="Oval 7"/>
          <p:cNvSpPr/>
          <p:nvPr/>
        </p:nvSpPr>
        <p:spPr>
          <a:xfrm>
            <a:off x="7262463" y="3823125"/>
            <a:ext cx="6096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IV</a:t>
            </a:r>
            <a:endParaRPr lang="en-US" sz="1200"/>
          </a:p>
        </p:txBody>
      </p:sp>
      <p:cxnSp>
        <p:nvCxnSpPr>
          <p:cNvPr id="9" name="Straight Connector 8"/>
          <p:cNvCxnSpPr>
            <a:stCxn id="5" idx="6"/>
            <a:endCxn id="8" idx="2"/>
          </p:cNvCxnSpPr>
          <p:nvPr/>
        </p:nvCxnSpPr>
        <p:spPr>
          <a:xfrm>
            <a:off x="6195664" y="4089825"/>
            <a:ext cx="10667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4"/>
            <a:endCxn id="6" idx="0"/>
          </p:cNvCxnSpPr>
          <p:nvPr/>
        </p:nvCxnSpPr>
        <p:spPr>
          <a:xfrm>
            <a:off x="5967064" y="4318425"/>
            <a:ext cx="19049" cy="1057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6"/>
            <a:endCxn id="7" idx="2"/>
          </p:cNvCxnSpPr>
          <p:nvPr/>
        </p:nvCxnSpPr>
        <p:spPr>
          <a:xfrm>
            <a:off x="6252813" y="5604578"/>
            <a:ext cx="1039859" cy="9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4"/>
            <a:endCxn id="7" idx="0"/>
          </p:cNvCxnSpPr>
          <p:nvPr/>
        </p:nvCxnSpPr>
        <p:spPr>
          <a:xfrm flipH="1">
            <a:off x="7559372" y="4356525"/>
            <a:ext cx="7891" cy="10289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5"/>
            <a:endCxn id="7" idx="1"/>
          </p:cNvCxnSpPr>
          <p:nvPr/>
        </p:nvCxnSpPr>
        <p:spPr>
          <a:xfrm>
            <a:off x="6128709" y="4251470"/>
            <a:ext cx="1242078" cy="12009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7"/>
            <a:endCxn id="8" idx="3"/>
          </p:cNvCxnSpPr>
          <p:nvPr/>
        </p:nvCxnSpPr>
        <p:spPr>
          <a:xfrm flipV="1">
            <a:off x="6174698" y="4278410"/>
            <a:ext cx="1177039" cy="1164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57512" y="2855240"/>
            <a:ext cx="524125" cy="5106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A.a</a:t>
            </a:r>
            <a:endParaRPr lang="en-US" sz="800"/>
          </a:p>
        </p:txBody>
      </p:sp>
      <p:sp>
        <p:nvSpPr>
          <p:cNvPr id="16" name="Oval 15"/>
          <p:cNvSpPr/>
          <p:nvPr/>
        </p:nvSpPr>
        <p:spPr>
          <a:xfrm>
            <a:off x="4798363" y="38993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err="1"/>
              <a:t>A.b</a:t>
            </a:r>
            <a:endParaRPr lang="en-US" sz="800"/>
          </a:p>
        </p:txBody>
      </p:sp>
      <p:sp>
        <p:nvSpPr>
          <p:cNvPr id="17" name="Oval 16"/>
          <p:cNvSpPr/>
          <p:nvPr/>
        </p:nvSpPr>
        <p:spPr>
          <a:xfrm>
            <a:off x="4739296"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endParaRPr lang="en-US"/>
          </a:p>
        </p:txBody>
      </p:sp>
      <p:sp>
        <p:nvSpPr>
          <p:cNvPr id="18" name="Oval 17"/>
          <p:cNvSpPr/>
          <p:nvPr/>
        </p:nvSpPr>
        <p:spPr>
          <a:xfrm>
            <a:off x="5757513"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
            </a:r>
            <a:endParaRPr lang="en-US"/>
          </a:p>
        </p:txBody>
      </p:sp>
      <p:sp>
        <p:nvSpPr>
          <p:cNvPr id="19" name="Oval 18"/>
          <p:cNvSpPr/>
          <p:nvPr/>
        </p:nvSpPr>
        <p:spPr>
          <a:xfrm>
            <a:off x="7330772" y="63119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US"/>
          </a:p>
        </p:txBody>
      </p:sp>
      <p:sp>
        <p:nvSpPr>
          <p:cNvPr id="20" name="Oval 19"/>
          <p:cNvSpPr/>
          <p:nvPr/>
        </p:nvSpPr>
        <p:spPr>
          <a:xfrm>
            <a:off x="8401643" y="537597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t>
            </a:r>
            <a:endParaRPr lang="en-US"/>
          </a:p>
        </p:txBody>
      </p:sp>
      <p:sp>
        <p:nvSpPr>
          <p:cNvPr id="21" name="Oval 20"/>
          <p:cNvSpPr/>
          <p:nvPr/>
        </p:nvSpPr>
        <p:spPr>
          <a:xfrm>
            <a:off x="8449027" y="386122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a:t>
            </a:r>
            <a:endParaRPr lang="en-US"/>
          </a:p>
        </p:txBody>
      </p:sp>
      <p:sp>
        <p:nvSpPr>
          <p:cNvPr id="22" name="Oval 21"/>
          <p:cNvSpPr/>
          <p:nvPr/>
        </p:nvSpPr>
        <p:spPr>
          <a:xfrm>
            <a:off x="7302197" y="290872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a:t>
            </a:r>
            <a:endParaRPr lang="en-US"/>
          </a:p>
        </p:txBody>
      </p:sp>
      <p:cxnSp>
        <p:nvCxnSpPr>
          <p:cNvPr id="23" name="Straight Connector 22"/>
          <p:cNvCxnSpPr>
            <a:stCxn id="15" idx="4"/>
            <a:endCxn id="5" idx="0"/>
          </p:cNvCxnSpPr>
          <p:nvPr/>
        </p:nvCxnSpPr>
        <p:spPr>
          <a:xfrm flipH="1">
            <a:off x="5967064" y="3365923"/>
            <a:ext cx="52511" cy="495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6"/>
            <a:endCxn id="5" idx="2"/>
          </p:cNvCxnSpPr>
          <p:nvPr/>
        </p:nvCxnSpPr>
        <p:spPr>
          <a:xfrm flipV="1">
            <a:off x="5255563" y="4089825"/>
            <a:ext cx="482901" cy="38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6"/>
            <a:endCxn id="6" idx="2"/>
          </p:cNvCxnSpPr>
          <p:nvPr/>
        </p:nvCxnSpPr>
        <p:spPr>
          <a:xfrm>
            <a:off x="5196496" y="5604577"/>
            <a:ext cx="52291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4"/>
            <a:endCxn id="18" idx="0"/>
          </p:cNvCxnSpPr>
          <p:nvPr/>
        </p:nvCxnSpPr>
        <p:spPr>
          <a:xfrm>
            <a:off x="5986113" y="5833177"/>
            <a:ext cx="0" cy="478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19" idx="0"/>
          </p:cNvCxnSpPr>
          <p:nvPr/>
        </p:nvCxnSpPr>
        <p:spPr>
          <a:xfrm>
            <a:off x="7559372" y="5842702"/>
            <a:ext cx="0" cy="469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6"/>
            <a:endCxn id="20" idx="2"/>
          </p:cNvCxnSpPr>
          <p:nvPr/>
        </p:nvCxnSpPr>
        <p:spPr>
          <a:xfrm flipV="1">
            <a:off x="7826072" y="5604577"/>
            <a:ext cx="575571" cy="95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6"/>
            <a:endCxn id="21" idx="2"/>
          </p:cNvCxnSpPr>
          <p:nvPr/>
        </p:nvCxnSpPr>
        <p:spPr>
          <a:xfrm>
            <a:off x="7872063" y="4089825"/>
            <a:ext cx="5769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4"/>
            <a:endCxn id="8" idx="0"/>
          </p:cNvCxnSpPr>
          <p:nvPr/>
        </p:nvCxnSpPr>
        <p:spPr>
          <a:xfrm>
            <a:off x="7530797" y="3365926"/>
            <a:ext cx="36466" cy="457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548244" y="331244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endParaRPr lang="en-US">
              <a:solidFill>
                <a:schemeClr val="tx1"/>
              </a:solidFill>
            </a:endParaRPr>
          </a:p>
        </p:txBody>
      </p:sp>
      <p:sp>
        <p:nvSpPr>
          <p:cNvPr id="32" name="Oval 31"/>
          <p:cNvSpPr/>
          <p:nvPr/>
        </p:nvSpPr>
        <p:spPr>
          <a:xfrm>
            <a:off x="5252294" y="4122465"/>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endParaRPr lang="en-US">
              <a:solidFill>
                <a:schemeClr val="tx1"/>
              </a:solidFill>
            </a:endParaRPr>
          </a:p>
        </p:txBody>
      </p:sp>
      <p:sp>
        <p:nvSpPr>
          <p:cNvPr id="33" name="Oval 32"/>
          <p:cNvSpPr/>
          <p:nvPr/>
        </p:nvSpPr>
        <p:spPr>
          <a:xfrm>
            <a:off x="5163975" y="56153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a:t>
            </a:r>
            <a:endParaRPr lang="en-US">
              <a:solidFill>
                <a:schemeClr val="tx1"/>
              </a:solidFill>
            </a:endParaRPr>
          </a:p>
        </p:txBody>
      </p:sp>
      <p:sp>
        <p:nvSpPr>
          <p:cNvPr id="34" name="Oval 33"/>
          <p:cNvSpPr/>
          <p:nvPr/>
        </p:nvSpPr>
        <p:spPr>
          <a:xfrm>
            <a:off x="604884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a:t>
            </a:r>
            <a:endParaRPr lang="en-US">
              <a:solidFill>
                <a:schemeClr val="tx1"/>
              </a:solidFill>
            </a:endParaRPr>
          </a:p>
        </p:txBody>
      </p:sp>
      <p:sp>
        <p:nvSpPr>
          <p:cNvPr id="35" name="Oval 34"/>
          <p:cNvSpPr/>
          <p:nvPr/>
        </p:nvSpPr>
        <p:spPr>
          <a:xfrm>
            <a:off x="7110063" y="5843939"/>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5</a:t>
            </a:r>
            <a:endParaRPr lang="en-US">
              <a:solidFill>
                <a:schemeClr val="tx1"/>
              </a:solidFill>
            </a:endParaRPr>
          </a:p>
        </p:txBody>
      </p:sp>
      <p:sp>
        <p:nvSpPr>
          <p:cNvPr id="36" name="Oval 35"/>
          <p:cNvSpPr/>
          <p:nvPr/>
        </p:nvSpPr>
        <p:spPr>
          <a:xfrm>
            <a:off x="7915346" y="5157858"/>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6</a:t>
            </a:r>
            <a:endParaRPr lang="en-US">
              <a:solidFill>
                <a:schemeClr val="tx1"/>
              </a:solidFill>
            </a:endParaRPr>
          </a:p>
        </p:txBody>
      </p:sp>
      <p:sp>
        <p:nvSpPr>
          <p:cNvPr id="37" name="Oval 36"/>
          <p:cNvSpPr/>
          <p:nvPr/>
        </p:nvSpPr>
        <p:spPr>
          <a:xfrm>
            <a:off x="7959201" y="3586833"/>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7</a:t>
            </a:r>
            <a:endParaRPr lang="en-US">
              <a:solidFill>
                <a:schemeClr val="tx1"/>
              </a:solidFill>
            </a:endParaRPr>
          </a:p>
        </p:txBody>
      </p:sp>
      <p:sp>
        <p:nvSpPr>
          <p:cNvPr id="38" name="Oval 37"/>
          <p:cNvSpPr/>
          <p:nvPr/>
        </p:nvSpPr>
        <p:spPr>
          <a:xfrm>
            <a:off x="7051279" y="3367201"/>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8</a:t>
            </a:r>
            <a:endParaRPr lang="en-US">
              <a:solidFill>
                <a:schemeClr val="tx1"/>
              </a:solidFill>
            </a:endParaRPr>
          </a:p>
        </p:txBody>
      </p:sp>
      <p:sp>
        <p:nvSpPr>
          <p:cNvPr id="39" name="Oval 38"/>
          <p:cNvSpPr/>
          <p:nvPr/>
        </p:nvSpPr>
        <p:spPr>
          <a:xfrm>
            <a:off x="5499149" y="4612184"/>
            <a:ext cx="457200" cy="457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9</a:t>
            </a:r>
            <a:endParaRPr lang="en-US">
              <a:solidFill>
                <a:schemeClr val="tx1"/>
              </a:solidFill>
            </a:endParaRPr>
          </a:p>
        </p:txBody>
      </p:sp>
      <p:sp>
        <p:nvSpPr>
          <p:cNvPr id="40" name="Oval 39"/>
          <p:cNvSpPr/>
          <p:nvPr/>
        </p:nvSpPr>
        <p:spPr>
          <a:xfrm>
            <a:off x="6429843" y="568229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10</a:t>
            </a:r>
            <a:endParaRPr lang="en-US" sz="1100">
              <a:solidFill>
                <a:schemeClr val="tx1"/>
              </a:solidFill>
            </a:endParaRPr>
          </a:p>
        </p:txBody>
      </p:sp>
      <p:sp>
        <p:nvSpPr>
          <p:cNvPr id="41" name="Oval 40"/>
          <p:cNvSpPr/>
          <p:nvPr/>
        </p:nvSpPr>
        <p:spPr>
          <a:xfrm>
            <a:off x="7545366" y="4593374"/>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11</a:t>
            </a:r>
            <a:endParaRPr lang="en-US" sz="1100">
              <a:solidFill>
                <a:schemeClr val="tx1"/>
              </a:solidFill>
            </a:endParaRPr>
          </a:p>
        </p:txBody>
      </p:sp>
      <p:sp>
        <p:nvSpPr>
          <p:cNvPr id="42" name="Oval 41"/>
          <p:cNvSpPr/>
          <p:nvPr/>
        </p:nvSpPr>
        <p:spPr>
          <a:xfrm>
            <a:off x="6441564" y="3632625"/>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12</a:t>
            </a:r>
            <a:endParaRPr lang="en-US" sz="1100">
              <a:solidFill>
                <a:schemeClr val="tx1"/>
              </a:solidFill>
            </a:endParaRPr>
          </a:p>
        </p:txBody>
      </p:sp>
      <p:sp>
        <p:nvSpPr>
          <p:cNvPr id="43" name="Oval 42"/>
          <p:cNvSpPr/>
          <p:nvPr/>
        </p:nvSpPr>
        <p:spPr>
          <a:xfrm>
            <a:off x="6281638" y="4232419"/>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13</a:t>
            </a:r>
            <a:endParaRPr lang="en-US" sz="1100">
              <a:solidFill>
                <a:schemeClr val="tx1"/>
              </a:solidFill>
            </a:endParaRPr>
          </a:p>
        </p:txBody>
      </p:sp>
      <p:sp>
        <p:nvSpPr>
          <p:cNvPr id="44" name="Oval 43"/>
          <p:cNvSpPr/>
          <p:nvPr/>
        </p:nvSpPr>
        <p:spPr>
          <a:xfrm>
            <a:off x="6032102" y="4793160"/>
            <a:ext cx="590946" cy="4381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14</a:t>
            </a:r>
            <a:endParaRPr lang="en-US" sz="110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5. Địa chỉ MAC</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Địa chỉ MAC có dạng không phân cấp</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Có 2 phương pháp đánh địa chỉ</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Mặt phẳng (không phân cấp). Các con số để nhận dạng không có phân cụm</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Phân cấp: Các con số để nhận dạng có phân cụm (lớp)</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Ký hiệu:</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I : nhận dạng nút của mạng</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 nhận dạng liên kết</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a: nhân dạng thiết bị đầu cuối</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là việc gán cho các thiết bị đầu cuối để nhận dạng”</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Kế hoạch đánh số gắn liền với kế hoạch định tuyến</a:t>
            </a:r>
            <a:endParaRPr lang="en-US" sz="1600" kern="0">
              <a:solidFill>
                <a:srgbClr val="002060"/>
              </a:solidFill>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endParaRPr lang="en-US" sz="1600" kern="0">
              <a:solidFill>
                <a:srgbClr val="FF0000"/>
              </a:solidFill>
              <a:cs typeface="+mn-cs"/>
            </a:endParaRPr>
          </a:p>
        </p:txBody>
      </p:sp>
      <p:graphicFrame>
        <p:nvGraphicFramePr>
          <p:cNvPr id="4" name="Table 3"/>
          <p:cNvGraphicFramePr>
            <a:graphicFrameLocks noGrp="1"/>
          </p:cNvGraphicFramePr>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400"/>
                        <a:t>Địa</a:t>
                      </a:r>
                      <a:r>
                        <a:rPr lang="en-US" sz="1400" baseline="0"/>
                        <a:t> chỉ đích</a:t>
                      </a:r>
                      <a:endParaRPr lang="en-US" sz="1400"/>
                    </a:p>
                  </a:txBody>
                  <a:tcPr/>
                </a:tc>
                <a:tc>
                  <a:txBody>
                    <a:bodyPr/>
                    <a:lstStyle/>
                    <a:p>
                      <a:r>
                        <a:rPr lang="en-US" sz="1400"/>
                        <a:t>Out put</a:t>
                      </a:r>
                      <a:endParaRPr lang="en-US" sz="1400"/>
                    </a:p>
                  </a:txBody>
                  <a:tcPr/>
                </a:tc>
              </a:tr>
              <a:tr h="370840">
                <a:tc>
                  <a:txBody>
                    <a:bodyPr/>
                    <a:lstStyle/>
                    <a:p>
                      <a:r>
                        <a:rPr lang="en-US" sz="1400"/>
                        <a:t>a</a:t>
                      </a:r>
                      <a:endParaRPr lang="en-US" sz="1400"/>
                    </a:p>
                  </a:txBody>
                  <a:tcPr/>
                </a:tc>
                <a:tc>
                  <a:txBody>
                    <a:bodyPr/>
                    <a:lstStyle/>
                    <a:p>
                      <a:r>
                        <a:rPr lang="en-US" sz="1400"/>
                        <a:t>1</a:t>
                      </a:r>
                      <a:endParaRPr lang="en-US" sz="1400"/>
                    </a:p>
                  </a:txBody>
                  <a:tcPr/>
                </a:tc>
              </a:tr>
              <a:tr h="370840">
                <a:tc>
                  <a:txBody>
                    <a:bodyPr/>
                    <a:lstStyle/>
                    <a:p>
                      <a:r>
                        <a:rPr lang="en-US" sz="1400"/>
                        <a:t>b</a:t>
                      </a:r>
                      <a:endParaRPr lang="en-US" sz="1400"/>
                    </a:p>
                  </a:txBody>
                  <a:tcPr/>
                </a:tc>
                <a:tc>
                  <a:txBody>
                    <a:bodyPr/>
                    <a:lstStyle/>
                    <a:p>
                      <a:r>
                        <a:rPr lang="en-US" sz="1400"/>
                        <a:t>2</a:t>
                      </a:r>
                      <a:endParaRPr lang="en-US" sz="1400"/>
                    </a:p>
                  </a:txBody>
                  <a:tcPr/>
                </a:tc>
              </a:tr>
              <a:tr h="370840">
                <a:tc>
                  <a:txBody>
                    <a:bodyPr/>
                    <a:lstStyle/>
                    <a:p>
                      <a:r>
                        <a:rPr lang="en-US" sz="1400"/>
                        <a:t>c</a:t>
                      </a:r>
                      <a:endParaRPr lang="en-US" sz="1400"/>
                    </a:p>
                  </a:txBody>
                  <a:tcPr/>
                </a:tc>
                <a:tc>
                  <a:txBody>
                    <a:bodyPr/>
                    <a:lstStyle/>
                    <a:p>
                      <a:r>
                        <a:rPr lang="en-US" sz="1400"/>
                        <a:t>9</a:t>
                      </a:r>
                      <a:endParaRPr lang="en-US" sz="1400"/>
                    </a:p>
                  </a:txBody>
                  <a:tcPr/>
                </a:tc>
              </a:tr>
              <a:tr h="370840">
                <a:tc>
                  <a:txBody>
                    <a:bodyPr/>
                    <a:lstStyle/>
                    <a:p>
                      <a:r>
                        <a:rPr lang="en-US" sz="1400">
                          <a:solidFill>
                            <a:srgbClr val="FF0000"/>
                          </a:solidFill>
                        </a:rPr>
                        <a:t>d</a:t>
                      </a:r>
                      <a:endParaRPr lang="en-US" sz="1400">
                        <a:solidFill>
                          <a:srgbClr val="FF0000"/>
                        </a:solidFill>
                      </a:endParaRPr>
                    </a:p>
                  </a:txBody>
                  <a:tcPr/>
                </a:tc>
                <a:tc>
                  <a:txBody>
                    <a:bodyPr/>
                    <a:lstStyle/>
                    <a:p>
                      <a:r>
                        <a:rPr lang="en-US" sz="1400">
                          <a:solidFill>
                            <a:srgbClr val="FF0000"/>
                          </a:solidFill>
                        </a:rPr>
                        <a:t>9</a:t>
                      </a:r>
                      <a:endParaRPr lang="en-US" sz="1400">
                        <a:solidFill>
                          <a:srgbClr val="FF0000"/>
                        </a:solidFill>
                      </a:endParaRPr>
                    </a:p>
                  </a:txBody>
                  <a:tcPr/>
                </a:tc>
              </a:tr>
              <a:tr h="370840">
                <a:tc>
                  <a:txBody>
                    <a:bodyPr/>
                    <a:lstStyle/>
                    <a:p>
                      <a:r>
                        <a:rPr lang="en-US" sz="1400"/>
                        <a:t>e</a:t>
                      </a:r>
                      <a:endParaRPr lang="en-US" sz="1400"/>
                    </a:p>
                  </a:txBody>
                  <a:tcPr/>
                </a:tc>
                <a:tc>
                  <a:txBody>
                    <a:bodyPr/>
                    <a:lstStyle/>
                    <a:p>
                      <a:r>
                        <a:rPr lang="en-US" sz="1400"/>
                        <a:t>13</a:t>
                      </a:r>
                      <a:endParaRPr lang="en-US" sz="1400"/>
                    </a:p>
                  </a:txBody>
                  <a:tcPr/>
                </a:tc>
              </a:tr>
              <a:tr h="370840">
                <a:tc>
                  <a:txBody>
                    <a:bodyPr/>
                    <a:lstStyle/>
                    <a:p>
                      <a:r>
                        <a:rPr lang="en-US" sz="1400"/>
                        <a:t>F</a:t>
                      </a:r>
                      <a:endParaRPr lang="en-US" sz="1400"/>
                    </a:p>
                  </a:txBody>
                  <a:tcPr/>
                </a:tc>
                <a:tc>
                  <a:txBody>
                    <a:bodyPr/>
                    <a:lstStyle/>
                    <a:p>
                      <a:r>
                        <a:rPr lang="en-US" sz="1400"/>
                        <a:t>13</a:t>
                      </a:r>
                      <a:endParaRPr lang="en-US" sz="1400"/>
                    </a:p>
                  </a:txBody>
                  <a:tcPr/>
                </a:tc>
              </a:tr>
              <a:tr h="370840">
                <a:tc>
                  <a:txBody>
                    <a:bodyPr/>
                    <a:lstStyle/>
                    <a:p>
                      <a:r>
                        <a:rPr lang="en-US" sz="1400"/>
                        <a:t>G</a:t>
                      </a:r>
                      <a:endParaRPr lang="en-US" sz="1400"/>
                    </a:p>
                  </a:txBody>
                  <a:tcPr/>
                </a:tc>
                <a:tc>
                  <a:txBody>
                    <a:bodyPr/>
                    <a:lstStyle/>
                    <a:p>
                      <a:r>
                        <a:rPr lang="en-US" sz="1400"/>
                        <a:t>12</a:t>
                      </a:r>
                      <a:endParaRPr lang="en-US" sz="1400"/>
                    </a:p>
                  </a:txBody>
                  <a:tcPr/>
                </a:tc>
              </a:tr>
              <a:tr h="370840">
                <a:tc>
                  <a:txBody>
                    <a:bodyPr/>
                    <a:lstStyle/>
                    <a:p>
                      <a:r>
                        <a:rPr lang="en-US" sz="1400"/>
                        <a:t>H</a:t>
                      </a:r>
                      <a:endParaRPr lang="en-US" sz="1400"/>
                    </a:p>
                  </a:txBody>
                  <a:tcPr/>
                </a:tc>
                <a:tc>
                  <a:txBody>
                    <a:bodyPr/>
                    <a:lstStyle/>
                    <a:p>
                      <a:r>
                        <a:rPr lang="en-US" sz="1400"/>
                        <a:t>12</a:t>
                      </a:r>
                      <a:endParaRPr lang="en-US" sz="1400"/>
                    </a:p>
                  </a:txBody>
                  <a:tcPr/>
                </a:tc>
              </a:tr>
              <a:tr h="370840">
                <a:tc>
                  <a:txBody>
                    <a:bodyPr/>
                    <a:lstStyle/>
                    <a:p>
                      <a:r>
                        <a:rPr lang="en-US" sz="1400"/>
                        <a:t>X</a:t>
                      </a:r>
                      <a:endParaRPr lang="en-US" sz="1400"/>
                    </a:p>
                  </a:txBody>
                  <a:tcPr/>
                </a:tc>
                <a:tc>
                  <a:txBody>
                    <a:bodyPr/>
                    <a:lstStyle/>
                    <a:p>
                      <a:r>
                        <a:rPr lang="en-US" sz="1400"/>
                        <a:t>13</a:t>
                      </a:r>
                      <a:endParaRPr lang="en-US" sz="140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a:solidFill>
                  <a:schemeClr val="accent2"/>
                </a:solidFill>
              </a:rPr>
              <a:t>Thực hành</a:t>
            </a:r>
            <a:endParaRPr lang="en-US" sz="2400" b="1" dirty="0">
              <a:solidFill>
                <a:schemeClr val="accent2"/>
              </a:solidFill>
            </a:endParaRPr>
          </a:p>
        </p:txBody>
      </p:sp>
      <p:sp>
        <p:nvSpPr>
          <p:cNvPr id="3" name="Rectangle 3"/>
          <p:cNvSpPr txBox="1">
            <a:spLocks noChangeArrowheads="1"/>
          </p:cNvSpPr>
          <p:nvPr/>
        </p:nvSpPr>
        <p:spPr bwMode="auto">
          <a:xfrm>
            <a:off x="979170" y="876300"/>
            <a:ext cx="7924800" cy="5867400"/>
          </a:xfrm>
          <a:prstGeom prst="rect">
            <a:avLst/>
          </a:prstGeom>
          <a:noFill/>
          <a:ln>
            <a:miter lim="800000"/>
          </a:ln>
        </p:spPr>
        <p:txBody>
          <a:bodyPr/>
          <a:lstStyle/>
          <a:p>
            <a:pPr marL="469900"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Công</a:t>
            </a:r>
            <a:r>
              <a:rPr lang="en-US" sz="1600" kern="0" dirty="0">
                <a:solidFill>
                  <a:schemeClr val="folHlink"/>
                </a:solidFill>
                <a:cs typeface="+mn-cs"/>
              </a:rPr>
              <a:t> </a:t>
            </a:r>
            <a:r>
              <a:rPr lang="en-US" sz="1600" kern="0" dirty="0" err="1">
                <a:solidFill>
                  <a:schemeClr val="folHlink"/>
                </a:solidFill>
                <a:cs typeface="+mn-cs"/>
              </a:rPr>
              <a:t>cụ</a:t>
            </a:r>
            <a:r>
              <a:rPr lang="en-US" sz="1600" kern="0" dirty="0">
                <a:solidFill>
                  <a:schemeClr val="folHlink"/>
                </a:solidFill>
                <a:cs typeface="+mn-cs"/>
              </a:rPr>
              <a:t>: Packet Tracer</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Nội</a:t>
            </a:r>
            <a:r>
              <a:rPr lang="en-US" sz="1600" kern="0" dirty="0">
                <a:solidFill>
                  <a:schemeClr val="folHlink"/>
                </a:solidFill>
                <a:cs typeface="+mn-cs"/>
              </a:rPr>
              <a:t> dung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r>
              <a:rPr lang="en-US" sz="1600" kern="0" dirty="0">
                <a:solidFill>
                  <a:schemeClr val="folHlink"/>
                </a:solidFill>
                <a:cs typeface="+mn-cs"/>
              </a:rPr>
              <a:t> IP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tử</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(PC, Router...)</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Subnetting </a:t>
            </a:r>
            <a:r>
              <a:rPr lang="en-US" sz="1600" kern="0" dirty="0" err="1">
                <a:solidFill>
                  <a:schemeClr val="folHlink"/>
                </a:solidFill>
                <a:cs typeface="+mn-cs"/>
              </a:rPr>
              <a:t>trong</a:t>
            </a:r>
            <a:r>
              <a:rPr lang="en-US" sz="1600" kern="0" dirty="0">
                <a:solidFill>
                  <a:schemeClr val="folHlink"/>
                </a:solidFill>
                <a:cs typeface="+mn-cs"/>
              </a:rPr>
              <a:t> </a:t>
            </a:r>
            <a:r>
              <a:rPr lang="en-US" sz="1600" kern="0" dirty="0" err="1">
                <a:solidFill>
                  <a:schemeClr val="folHlink"/>
                </a:solidFill>
                <a:cs typeface="+mn-cs"/>
              </a:rPr>
              <a:t>gán</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Sử</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phương</a:t>
            </a:r>
            <a:r>
              <a:rPr lang="en-US" sz="1600" kern="0" dirty="0">
                <a:solidFill>
                  <a:schemeClr val="folHlink"/>
                </a:solidFill>
                <a:cs typeface="+mn-cs"/>
              </a:rPr>
              <a:t> </a:t>
            </a:r>
            <a:r>
              <a:rPr lang="en-US" sz="1600" kern="0" dirty="0" err="1">
                <a:solidFill>
                  <a:schemeClr val="folHlink"/>
                </a:solidFill>
                <a:cs typeface="+mn-cs"/>
              </a:rPr>
              <a:t>pháp</a:t>
            </a:r>
            <a:r>
              <a:rPr lang="en-US" sz="1600" kern="0" dirty="0">
                <a:solidFill>
                  <a:schemeClr val="folHlink"/>
                </a:solidFill>
                <a:cs typeface="+mn-cs"/>
              </a:rPr>
              <a:t>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RIPv1</a:t>
            </a:r>
            <a:endParaRPr lang="en-US" sz="1600" kern="0" dirty="0">
              <a:solidFill>
                <a:schemeClr val="folHlink"/>
              </a:solidFill>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RIPv2</a:t>
            </a:r>
            <a:endParaRPr lang="en-US" sz="1600" kern="0" dirty="0">
              <a:solidFill>
                <a:schemeClr val="folHlink"/>
              </a:solidFill>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rPr>
              <a:t>Sử</a:t>
            </a:r>
            <a:r>
              <a:rPr lang="en-US" sz="1600" kern="0" dirty="0">
                <a:solidFill>
                  <a:schemeClr val="folHlink"/>
                </a:solidFill>
              </a:rPr>
              <a:t> </a:t>
            </a:r>
            <a:r>
              <a:rPr lang="en-US" sz="1600" kern="0" dirty="0" err="1">
                <a:solidFill>
                  <a:schemeClr val="folHlink"/>
                </a:solidFill>
              </a:rPr>
              <a:t>dụng</a:t>
            </a:r>
            <a:r>
              <a:rPr lang="en-US" sz="1600" kern="0" dirty="0">
                <a:solidFill>
                  <a:schemeClr val="folHlink"/>
                </a:solidFill>
              </a:rPr>
              <a:t> </a:t>
            </a:r>
            <a:r>
              <a:rPr lang="en-US" sz="1600" kern="0" dirty="0" err="1">
                <a:solidFill>
                  <a:schemeClr val="folHlink"/>
                </a:solidFill>
              </a:rPr>
              <a:t>phương</a:t>
            </a:r>
            <a:r>
              <a:rPr lang="en-US" sz="1600" kern="0" dirty="0">
                <a:solidFill>
                  <a:schemeClr val="folHlink"/>
                </a:solidFill>
              </a:rPr>
              <a:t> </a:t>
            </a:r>
            <a:r>
              <a:rPr lang="en-US" sz="1600" kern="0" dirty="0" err="1">
                <a:solidFill>
                  <a:schemeClr val="folHlink"/>
                </a:solidFill>
              </a:rPr>
              <a:t>pháp</a:t>
            </a:r>
            <a:r>
              <a:rPr lang="en-US" sz="1600" kern="0" dirty="0">
                <a:solidFill>
                  <a:schemeClr val="folHlink"/>
                </a:solidFill>
              </a:rPr>
              <a:t> </a:t>
            </a:r>
            <a:r>
              <a:rPr lang="en-US" sz="1600" kern="0" dirty="0" err="1">
                <a:solidFill>
                  <a:schemeClr val="folHlink"/>
                </a:solidFill>
              </a:rPr>
              <a:t>định</a:t>
            </a:r>
            <a:r>
              <a:rPr lang="en-US" sz="1600" kern="0" dirty="0">
                <a:solidFill>
                  <a:schemeClr val="folHlink"/>
                </a:solidFill>
              </a:rPr>
              <a:t> </a:t>
            </a:r>
            <a:r>
              <a:rPr lang="en-US" sz="1600" kern="0" dirty="0" err="1">
                <a:solidFill>
                  <a:schemeClr val="folHlink"/>
                </a:solidFill>
              </a:rPr>
              <a:t>tuyến</a:t>
            </a:r>
            <a:r>
              <a:rPr lang="en-US" sz="1600" kern="0" dirty="0">
                <a:solidFill>
                  <a:schemeClr val="folHlink"/>
                </a:solidFill>
              </a:rPr>
              <a:t> OSPF</a:t>
            </a:r>
            <a:endParaRPr lang="en-US" sz="1600" kern="0" dirty="0">
              <a:solidFill>
                <a:schemeClr val="folHlink"/>
              </a:solidFill>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a:solidFill>
                  <a:schemeClr val="folHlink"/>
                </a:solidFill>
              </a:rPr>
              <a:t>VLAN</a:t>
            </a:r>
            <a:endParaRPr lang="en-US" sz="1600" kern="0" dirty="0">
              <a:solidFill>
                <a:schemeClr val="folHlink"/>
              </a:solidFill>
            </a:endParaRPr>
          </a:p>
          <a:p>
            <a:pPr marL="469900"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Thầy</a:t>
            </a:r>
            <a:r>
              <a:rPr lang="en-US" sz="1600" kern="0" dirty="0">
                <a:solidFill>
                  <a:schemeClr val="folHlink"/>
                </a:solidFill>
                <a:cs typeface="+mn-cs"/>
              </a:rPr>
              <a:t> </a:t>
            </a:r>
            <a:r>
              <a:rPr lang="en-US" sz="1600" kern="0" dirty="0" err="1">
                <a:solidFill>
                  <a:schemeClr val="folHlink"/>
                </a:solidFill>
                <a:cs typeface="+mn-cs"/>
              </a:rPr>
              <a:t>sẽ</a:t>
            </a:r>
            <a:r>
              <a:rPr lang="en-US" sz="1600" kern="0" dirty="0">
                <a:solidFill>
                  <a:schemeClr val="folHlink"/>
                </a:solidFill>
                <a:cs typeface="+mn-cs"/>
              </a:rPr>
              <a:t> </a:t>
            </a:r>
            <a:r>
              <a:rPr lang="en-US" sz="1600" kern="0" dirty="0" err="1">
                <a:solidFill>
                  <a:schemeClr val="folHlink"/>
                </a:solidFill>
                <a:cs typeface="+mn-cs"/>
              </a:rPr>
              <a:t>cung</a:t>
            </a:r>
            <a:r>
              <a:rPr lang="en-US" sz="1600" kern="0" dirty="0">
                <a:solidFill>
                  <a:schemeClr val="folHlink"/>
                </a:solidFill>
                <a:cs typeface="+mn-cs"/>
              </a:rPr>
              <a:t> </a:t>
            </a:r>
            <a:r>
              <a:rPr lang="en-US" sz="1600" kern="0" dirty="0" err="1">
                <a:solidFill>
                  <a:schemeClr val="folHlink"/>
                </a:solidFill>
                <a:cs typeface="+mn-cs"/>
              </a:rPr>
              <a:t>cấp</a:t>
            </a:r>
            <a:r>
              <a:rPr lang="en-US" sz="1600" kern="0" dirty="0">
                <a:solidFill>
                  <a:schemeClr val="folHlink"/>
                </a:solidFill>
                <a:cs typeface="+mn-cs"/>
              </a:rPr>
              <a:t> </a:t>
            </a:r>
            <a:r>
              <a:rPr lang="en-US" sz="1600" kern="0" dirty="0" err="1">
                <a:solidFill>
                  <a:schemeClr val="folHlink"/>
                </a:solidFill>
                <a:cs typeface="+mn-cs"/>
              </a:rPr>
              <a:t>đề</a:t>
            </a:r>
            <a:r>
              <a:rPr lang="en-US" sz="1600" kern="0" dirty="0">
                <a:solidFill>
                  <a:schemeClr val="folHlink"/>
                </a:solidFill>
                <a:cs typeface="+mn-cs"/>
              </a:rPr>
              <a:t> </a:t>
            </a: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mẫu</a:t>
            </a:r>
            <a:r>
              <a:rPr lang="en-US" sz="1600" kern="0" dirty="0">
                <a:solidFill>
                  <a:schemeClr val="folHlink"/>
                </a:solidFill>
                <a:cs typeface="+mn-cs"/>
              </a:rPr>
              <a:t> </a:t>
            </a:r>
            <a:r>
              <a:rPr lang="en-US" sz="1600" kern="0" dirty="0" err="1">
                <a:solidFill>
                  <a:schemeClr val="folHlink"/>
                </a:solidFill>
                <a:cs typeface="+mn-cs"/>
              </a:rPr>
              <a:t>phần</a:t>
            </a:r>
            <a:r>
              <a:rPr lang="en-US" sz="1600" kern="0" dirty="0">
                <a:solidFill>
                  <a:schemeClr val="folHlink"/>
                </a:solidFill>
                <a:cs typeface="+mn-cs"/>
              </a:rPr>
              <a:t>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endParaRPr lang="en-US" sz="1600" kern="0" dirty="0">
              <a:solidFill>
                <a:schemeClr val="folHlink"/>
              </a:solidFill>
              <a:cs typeface="+mn-cs"/>
            </a:endParaRPr>
          </a:p>
          <a:p>
            <a:pPr marL="469900"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Kiểm</a:t>
            </a:r>
            <a:r>
              <a:rPr lang="en-US" sz="1600" kern="0" dirty="0">
                <a:solidFill>
                  <a:schemeClr val="folHlink"/>
                </a:solidFill>
                <a:cs typeface="+mn-cs"/>
              </a:rPr>
              <a:t> </a:t>
            </a:r>
            <a:r>
              <a:rPr lang="en-US" sz="1600" kern="0" dirty="0" err="1">
                <a:solidFill>
                  <a:schemeClr val="folHlink"/>
                </a:solidFill>
                <a:cs typeface="+mn-cs"/>
              </a:rPr>
              <a:t>tra</a:t>
            </a:r>
            <a:r>
              <a:rPr lang="en-US" sz="1600" kern="0" dirty="0">
                <a:solidFill>
                  <a:schemeClr val="folHlink"/>
                </a:solidFill>
                <a:cs typeface="+mn-cs"/>
              </a:rPr>
              <a:t> </a:t>
            </a:r>
            <a:r>
              <a:rPr lang="en-US" sz="1600" kern="0" dirty="0" err="1">
                <a:solidFill>
                  <a:schemeClr val="folHlink"/>
                </a:solidFill>
                <a:cs typeface="+mn-cs"/>
              </a:rPr>
              <a:t>thực</a:t>
            </a:r>
            <a:r>
              <a:rPr lang="en-US" sz="1600" kern="0" dirty="0">
                <a:solidFill>
                  <a:schemeClr val="folHlink"/>
                </a:solidFill>
                <a:cs typeface="+mn-cs"/>
              </a:rPr>
              <a:t> </a:t>
            </a:r>
            <a:r>
              <a:rPr lang="en-US" sz="1600" kern="0" dirty="0" err="1">
                <a:solidFill>
                  <a:schemeClr val="folHlink"/>
                </a:solidFill>
                <a:cs typeface="+mn-cs"/>
              </a:rPr>
              <a:t>hành</a:t>
            </a:r>
            <a:r>
              <a:rPr lang="en-US" sz="1600" kern="0" dirty="0">
                <a:solidFill>
                  <a:schemeClr val="folHlink"/>
                </a:solidFill>
                <a:cs typeface="+mn-cs"/>
              </a:rPr>
              <a:t>:</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Bài</a:t>
            </a:r>
            <a:r>
              <a:rPr lang="en-US" sz="1600" kern="0" dirty="0">
                <a:solidFill>
                  <a:schemeClr val="folHlink"/>
                </a:solidFill>
                <a:cs typeface="+mn-cs"/>
              </a:rPr>
              <a:t> 1: Subnetting +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tĩnh</a:t>
            </a:r>
            <a:r>
              <a:rPr lang="en-US" sz="1600" kern="0" dirty="0">
                <a:solidFill>
                  <a:schemeClr val="folHlink"/>
                </a:solidFill>
                <a:cs typeface="+mn-cs"/>
              </a:rPr>
              <a:t>+ VLAN</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r>
              <a:rPr lang="en-US" sz="1600" kern="0" dirty="0" err="1">
                <a:solidFill>
                  <a:schemeClr val="folHlink"/>
                </a:solidFill>
                <a:cs typeface="+mn-cs"/>
              </a:rPr>
              <a:t>Bài</a:t>
            </a:r>
            <a:r>
              <a:rPr lang="en-US" sz="1600" kern="0" dirty="0">
                <a:solidFill>
                  <a:schemeClr val="folHlink"/>
                </a:solidFill>
                <a:cs typeface="+mn-cs"/>
              </a:rPr>
              <a:t> 2: </a:t>
            </a:r>
            <a:r>
              <a:rPr lang="en-US" sz="1600" kern="0" dirty="0" err="1">
                <a:solidFill>
                  <a:schemeClr val="folHlink"/>
                </a:solidFill>
                <a:cs typeface="+mn-cs"/>
              </a:rPr>
              <a:t>Định</a:t>
            </a:r>
            <a:r>
              <a:rPr lang="en-US" sz="1600" kern="0" dirty="0">
                <a:solidFill>
                  <a:schemeClr val="folHlink"/>
                </a:solidFill>
                <a:cs typeface="+mn-cs"/>
              </a:rPr>
              <a:t> </a:t>
            </a:r>
            <a:r>
              <a:rPr lang="en-US" sz="1600" kern="0" dirty="0" err="1">
                <a:solidFill>
                  <a:schemeClr val="folHlink"/>
                </a:solidFill>
                <a:cs typeface="+mn-cs"/>
              </a:rPr>
              <a:t>tuyến</a:t>
            </a:r>
            <a:r>
              <a:rPr lang="en-US" sz="1600" kern="0" dirty="0">
                <a:solidFill>
                  <a:schemeClr val="folHlink"/>
                </a:solidFill>
                <a:cs typeface="+mn-cs"/>
              </a:rPr>
              <a:t> </a:t>
            </a:r>
            <a:r>
              <a:rPr lang="en-US" sz="1600" kern="0" dirty="0" err="1">
                <a:solidFill>
                  <a:schemeClr val="folHlink"/>
                </a:solidFill>
                <a:cs typeface="+mn-cs"/>
              </a:rPr>
              <a:t>động</a:t>
            </a:r>
            <a:r>
              <a:rPr lang="en-US" sz="1600" kern="0" dirty="0">
                <a:solidFill>
                  <a:schemeClr val="folHlink"/>
                </a:solidFill>
                <a:cs typeface="+mn-cs"/>
              </a:rPr>
              <a:t> (RIPv1, RIPv2, OSPF)</a:t>
            </a:r>
            <a:endParaRPr lang="en-US" sz="1600" kern="0" dirty="0">
              <a:solidFill>
                <a:schemeClr val="folHlink"/>
              </a:solidFill>
              <a:cs typeface="+mn-cs"/>
            </a:endParaRPr>
          </a:p>
          <a:p>
            <a:pPr marL="927100" lvl="1" indent="-469900">
              <a:lnSpc>
                <a:spcPct val="135000"/>
              </a:lnSpc>
              <a:spcBef>
                <a:spcPct val="35000"/>
              </a:spcBef>
              <a:buClr>
                <a:schemeClr val="accent2"/>
              </a:buClr>
              <a:buFont typeface="Wingdings" panose="05000000000000000000" pitchFamily="2" charset="2"/>
              <a:buChar char="Ø"/>
              <a:defRPr/>
            </a:pPr>
            <a:endParaRPr lang="en-US" sz="1600" kern="0" dirty="0">
              <a:solidFill>
                <a:schemeClr val="folHlink"/>
              </a:solidFill>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không phân 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endParaRPr lang="en-US" sz="1600" kern="0">
              <a:solidFill>
                <a:srgbClr val="FF0000"/>
              </a:solidFill>
              <a:cs typeface="+mn-cs"/>
            </a:endParaRPr>
          </a:p>
        </p:txBody>
      </p:sp>
      <p:graphicFrame>
        <p:nvGraphicFramePr>
          <p:cNvPr id="4" name="Table 3"/>
          <p:cNvGraphicFramePr>
            <a:graphicFrameLocks noGrp="1"/>
          </p:cNvGraphicFramePr>
          <p:nvPr/>
        </p:nvGraphicFramePr>
        <p:xfrm>
          <a:off x="1371600" y="2045970"/>
          <a:ext cx="6096000" cy="37084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400"/>
                        <a:t>Địa</a:t>
                      </a:r>
                      <a:r>
                        <a:rPr lang="en-US" sz="1400" baseline="0"/>
                        <a:t> chỉ đích</a:t>
                      </a:r>
                      <a:endParaRPr lang="en-US" sz="1400"/>
                    </a:p>
                  </a:txBody>
                  <a:tcPr/>
                </a:tc>
                <a:tc>
                  <a:txBody>
                    <a:bodyPr/>
                    <a:lstStyle/>
                    <a:p>
                      <a:r>
                        <a:rPr lang="en-US" sz="1400"/>
                        <a:t>Out put</a:t>
                      </a:r>
                      <a:endParaRPr lang="en-US" sz="1400"/>
                    </a:p>
                  </a:txBody>
                  <a:tcPr/>
                </a:tc>
              </a:tr>
              <a:tr h="370840">
                <a:tc>
                  <a:txBody>
                    <a:bodyPr/>
                    <a:lstStyle/>
                    <a:p>
                      <a:r>
                        <a:rPr lang="en-US" sz="1400"/>
                        <a:t>a</a:t>
                      </a:r>
                      <a:endParaRPr lang="en-US" sz="1400"/>
                    </a:p>
                  </a:txBody>
                  <a:tcPr/>
                </a:tc>
                <a:tc>
                  <a:txBody>
                    <a:bodyPr/>
                    <a:lstStyle/>
                    <a:p>
                      <a:r>
                        <a:rPr lang="en-US" sz="1400"/>
                        <a:t>9</a:t>
                      </a:r>
                      <a:endParaRPr lang="en-US" sz="1400"/>
                    </a:p>
                  </a:txBody>
                  <a:tcPr/>
                </a:tc>
              </a:tr>
              <a:tr h="370840">
                <a:tc>
                  <a:txBody>
                    <a:bodyPr/>
                    <a:lstStyle/>
                    <a:p>
                      <a:r>
                        <a:rPr lang="en-US" sz="1400"/>
                        <a:t>b</a:t>
                      </a:r>
                      <a:endParaRPr lang="en-US" sz="1400"/>
                    </a:p>
                  </a:txBody>
                  <a:tcPr/>
                </a:tc>
                <a:tc>
                  <a:txBody>
                    <a:bodyPr/>
                    <a:lstStyle/>
                    <a:p>
                      <a:r>
                        <a:rPr lang="en-US" sz="1400"/>
                        <a:t>9</a:t>
                      </a:r>
                      <a:endParaRPr lang="en-US" sz="1400"/>
                    </a:p>
                  </a:txBody>
                  <a:tcPr/>
                </a:tc>
              </a:tr>
              <a:tr h="370840">
                <a:tc>
                  <a:txBody>
                    <a:bodyPr/>
                    <a:lstStyle/>
                    <a:p>
                      <a:r>
                        <a:rPr lang="en-US" sz="1400"/>
                        <a:t>c</a:t>
                      </a:r>
                      <a:endParaRPr lang="en-US" sz="1400"/>
                    </a:p>
                  </a:txBody>
                  <a:tcPr/>
                </a:tc>
                <a:tc>
                  <a:txBody>
                    <a:bodyPr/>
                    <a:lstStyle/>
                    <a:p>
                      <a:r>
                        <a:rPr lang="en-US" sz="1400"/>
                        <a:t>3</a:t>
                      </a:r>
                      <a:endParaRPr lang="en-US" sz="1400"/>
                    </a:p>
                  </a:txBody>
                  <a:tcPr/>
                </a:tc>
              </a:tr>
              <a:tr h="370840">
                <a:tc>
                  <a:txBody>
                    <a:bodyPr/>
                    <a:lstStyle/>
                    <a:p>
                      <a:r>
                        <a:rPr lang="en-US" sz="1400">
                          <a:solidFill>
                            <a:srgbClr val="FF0000"/>
                          </a:solidFill>
                        </a:rPr>
                        <a:t>d</a:t>
                      </a:r>
                      <a:endParaRPr lang="en-US" sz="1400">
                        <a:solidFill>
                          <a:srgbClr val="FF0000"/>
                        </a:solidFill>
                      </a:endParaRPr>
                    </a:p>
                  </a:txBody>
                  <a:tcPr/>
                </a:tc>
                <a:tc>
                  <a:txBody>
                    <a:bodyPr/>
                    <a:lstStyle/>
                    <a:p>
                      <a:r>
                        <a:rPr lang="en-US" sz="1400">
                          <a:solidFill>
                            <a:srgbClr val="FF0000"/>
                          </a:solidFill>
                        </a:rPr>
                        <a:t>4</a:t>
                      </a:r>
                      <a:endParaRPr lang="en-US" sz="1400">
                        <a:solidFill>
                          <a:srgbClr val="FF0000"/>
                        </a:solidFill>
                      </a:endParaRPr>
                    </a:p>
                  </a:txBody>
                  <a:tcPr/>
                </a:tc>
              </a:tr>
              <a:tr h="370840">
                <a:tc>
                  <a:txBody>
                    <a:bodyPr/>
                    <a:lstStyle/>
                    <a:p>
                      <a:r>
                        <a:rPr lang="en-US" sz="1400"/>
                        <a:t>e</a:t>
                      </a:r>
                      <a:endParaRPr lang="en-US" sz="1400"/>
                    </a:p>
                  </a:txBody>
                  <a:tcPr/>
                </a:tc>
                <a:tc>
                  <a:txBody>
                    <a:bodyPr/>
                    <a:lstStyle/>
                    <a:p>
                      <a:r>
                        <a:rPr lang="en-US" sz="1400"/>
                        <a:t>10</a:t>
                      </a:r>
                      <a:endParaRPr lang="en-US" sz="1400"/>
                    </a:p>
                  </a:txBody>
                  <a:tcPr/>
                </a:tc>
              </a:tr>
              <a:tr h="370840">
                <a:tc>
                  <a:txBody>
                    <a:bodyPr/>
                    <a:lstStyle/>
                    <a:p>
                      <a:r>
                        <a:rPr lang="en-US" sz="1400"/>
                        <a:t>F</a:t>
                      </a:r>
                      <a:endParaRPr lang="en-US" sz="1400"/>
                    </a:p>
                  </a:txBody>
                  <a:tcPr/>
                </a:tc>
                <a:tc>
                  <a:txBody>
                    <a:bodyPr/>
                    <a:lstStyle/>
                    <a:p>
                      <a:r>
                        <a:rPr lang="en-US" sz="1400"/>
                        <a:t>10</a:t>
                      </a:r>
                      <a:endParaRPr lang="en-US" sz="1400"/>
                    </a:p>
                  </a:txBody>
                  <a:tcPr/>
                </a:tc>
              </a:tr>
              <a:tr h="370840">
                <a:tc>
                  <a:txBody>
                    <a:bodyPr/>
                    <a:lstStyle/>
                    <a:p>
                      <a:r>
                        <a:rPr lang="en-US" sz="1400"/>
                        <a:t>G</a:t>
                      </a:r>
                      <a:endParaRPr lang="en-US" sz="1400"/>
                    </a:p>
                  </a:txBody>
                  <a:tcPr/>
                </a:tc>
                <a:tc>
                  <a:txBody>
                    <a:bodyPr/>
                    <a:lstStyle/>
                    <a:p>
                      <a:r>
                        <a:rPr lang="en-US" sz="1400"/>
                        <a:t>14</a:t>
                      </a:r>
                      <a:endParaRPr lang="en-US" sz="1400"/>
                    </a:p>
                  </a:txBody>
                  <a:tcPr/>
                </a:tc>
              </a:tr>
              <a:tr h="370840">
                <a:tc>
                  <a:txBody>
                    <a:bodyPr/>
                    <a:lstStyle/>
                    <a:p>
                      <a:r>
                        <a:rPr lang="en-US" sz="1400"/>
                        <a:t>H</a:t>
                      </a:r>
                      <a:endParaRPr lang="en-US" sz="1400"/>
                    </a:p>
                  </a:txBody>
                  <a:tcPr/>
                </a:tc>
                <a:tc>
                  <a:txBody>
                    <a:bodyPr/>
                    <a:lstStyle/>
                    <a:p>
                      <a:r>
                        <a:rPr lang="en-US" sz="1400"/>
                        <a:t>14</a:t>
                      </a:r>
                      <a:endParaRPr lang="en-US" sz="1400"/>
                    </a:p>
                  </a:txBody>
                  <a:tcPr/>
                </a:tc>
              </a:tr>
              <a:tr h="370840">
                <a:tc>
                  <a:txBody>
                    <a:bodyPr/>
                    <a:lstStyle/>
                    <a:p>
                      <a:r>
                        <a:rPr lang="en-US" sz="1400"/>
                        <a:t>x</a:t>
                      </a:r>
                      <a:endParaRPr lang="en-US" sz="1400"/>
                    </a:p>
                  </a:txBody>
                  <a:tcPr/>
                </a:tc>
                <a:tc>
                  <a:txBody>
                    <a:bodyPr/>
                    <a:lstStyle/>
                    <a:p>
                      <a:r>
                        <a:rPr lang="en-US" sz="1400"/>
                        <a:t>10</a:t>
                      </a:r>
                      <a:endParaRPr lang="en-US" sz="140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a:t>
            </a:r>
            <a:endParaRPr lang="en-US" sz="1600" kern="0">
              <a:solidFill>
                <a:srgbClr val="FF0000"/>
              </a:solidFill>
              <a:cs typeface="+mn-cs"/>
            </a:endParaRPr>
          </a:p>
        </p:txBody>
      </p:sp>
      <p:graphicFrame>
        <p:nvGraphicFramePr>
          <p:cNvPr id="4" name="Table 3"/>
          <p:cNvGraphicFramePr>
            <a:graphicFrameLocks noGrp="1"/>
          </p:cNvGraphicFramePr>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400"/>
                        <a:t>Địa</a:t>
                      </a:r>
                      <a:r>
                        <a:rPr lang="en-US" sz="1400" baseline="0"/>
                        <a:t> chỉ đích</a:t>
                      </a:r>
                      <a:endParaRPr lang="en-US" sz="1400"/>
                    </a:p>
                  </a:txBody>
                  <a:tcPr/>
                </a:tc>
                <a:tc>
                  <a:txBody>
                    <a:bodyPr/>
                    <a:lstStyle/>
                    <a:p>
                      <a:r>
                        <a:rPr lang="en-US" sz="1400"/>
                        <a:t>Out put</a:t>
                      </a:r>
                      <a:endParaRPr lang="en-US" sz="1400"/>
                    </a:p>
                  </a:txBody>
                  <a:tcPr/>
                </a:tc>
              </a:tr>
              <a:tr h="370840">
                <a:tc>
                  <a:txBody>
                    <a:bodyPr/>
                    <a:lstStyle/>
                    <a:p>
                      <a:r>
                        <a:rPr lang="en-US" sz="1400"/>
                        <a:t>A.a</a:t>
                      </a:r>
                      <a:endParaRPr lang="en-US" sz="1400"/>
                    </a:p>
                  </a:txBody>
                  <a:tcPr/>
                </a:tc>
                <a:tc>
                  <a:txBody>
                    <a:bodyPr/>
                    <a:lstStyle/>
                    <a:p>
                      <a:r>
                        <a:rPr lang="en-US" sz="1400"/>
                        <a:t>1</a:t>
                      </a:r>
                      <a:endParaRPr lang="en-US" sz="1400"/>
                    </a:p>
                  </a:txBody>
                  <a:tcPr/>
                </a:tc>
              </a:tr>
              <a:tr h="370840">
                <a:tc>
                  <a:txBody>
                    <a:bodyPr/>
                    <a:lstStyle/>
                    <a:p>
                      <a:r>
                        <a:rPr lang="en-US" sz="1400"/>
                        <a:t>A.b</a:t>
                      </a:r>
                      <a:endParaRPr lang="en-US" sz="1400"/>
                    </a:p>
                  </a:txBody>
                  <a:tcPr/>
                </a:tc>
                <a:tc>
                  <a:txBody>
                    <a:bodyPr/>
                    <a:lstStyle/>
                    <a:p>
                      <a:r>
                        <a:rPr lang="en-US" sz="1400"/>
                        <a:t>2</a:t>
                      </a:r>
                      <a:endParaRPr lang="en-US" sz="1400"/>
                    </a:p>
                  </a:txBody>
                  <a:tcPr/>
                </a:tc>
              </a:tr>
              <a:tr h="370840">
                <a:tc>
                  <a:txBody>
                    <a:bodyPr/>
                    <a:lstStyle/>
                    <a:p>
                      <a:r>
                        <a:rPr lang="en-US" sz="1400"/>
                        <a:t>C.x</a:t>
                      </a:r>
                      <a:endParaRPr lang="en-US" sz="1400"/>
                    </a:p>
                  </a:txBody>
                  <a:tcPr/>
                </a:tc>
                <a:tc>
                  <a:txBody>
                    <a:bodyPr/>
                    <a:lstStyle/>
                    <a:p>
                      <a:r>
                        <a:rPr lang="en-US" sz="1400"/>
                        <a:t>9</a:t>
                      </a:r>
                      <a:endParaRPr lang="en-US" sz="1400"/>
                    </a:p>
                  </a:txBody>
                  <a:tcPr/>
                </a:tc>
              </a:tr>
              <a:tr h="370840">
                <a:tc>
                  <a:txBody>
                    <a:bodyPr/>
                    <a:lstStyle/>
                    <a:p>
                      <a:r>
                        <a:rPr lang="en-US" sz="1400"/>
                        <a:t>D.X</a:t>
                      </a:r>
                      <a:endParaRPr lang="en-US" sz="1400"/>
                    </a:p>
                  </a:txBody>
                  <a:tcPr/>
                </a:tc>
                <a:tc>
                  <a:txBody>
                    <a:bodyPr/>
                    <a:lstStyle/>
                    <a:p>
                      <a:r>
                        <a:rPr lang="en-US" sz="1400"/>
                        <a:t>13</a:t>
                      </a:r>
                      <a:endParaRPr lang="en-US" sz="1400"/>
                    </a:p>
                  </a:txBody>
                  <a:tcPr/>
                </a:tc>
              </a:tr>
              <a:tr h="370840">
                <a:tc>
                  <a:txBody>
                    <a:bodyPr/>
                    <a:lstStyle/>
                    <a:p>
                      <a:r>
                        <a:rPr lang="en-US" sz="1400"/>
                        <a:t>E.x</a:t>
                      </a:r>
                      <a:endParaRPr lang="en-US" sz="1400"/>
                    </a:p>
                  </a:txBody>
                  <a:tcPr/>
                </a:tc>
                <a:tc>
                  <a:txBody>
                    <a:bodyPr/>
                    <a:lstStyle/>
                    <a:p>
                      <a:r>
                        <a:rPr lang="en-US" sz="1400"/>
                        <a:t>12</a:t>
                      </a:r>
                      <a:endParaRPr lang="en-US" sz="1400"/>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113538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Phương pháp đánh địa chỉ phân cấp</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Bảng định tuyến tại nút II</a:t>
            </a:r>
            <a:endParaRPr lang="en-US" sz="1600" kern="0">
              <a:solidFill>
                <a:srgbClr val="FF0000"/>
              </a:solidFill>
              <a:cs typeface="+mn-cs"/>
            </a:endParaRPr>
          </a:p>
        </p:txBody>
      </p:sp>
      <p:graphicFrame>
        <p:nvGraphicFramePr>
          <p:cNvPr id="4" name="Table 3"/>
          <p:cNvGraphicFramePr>
            <a:graphicFrameLocks noGrp="1"/>
          </p:cNvGraphicFramePr>
          <p:nvPr/>
        </p:nvGraphicFramePr>
        <p:xfrm>
          <a:off x="1371600" y="204597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400"/>
                        <a:t>Địa</a:t>
                      </a:r>
                      <a:r>
                        <a:rPr lang="en-US" sz="1400" baseline="0"/>
                        <a:t> chỉ đích</a:t>
                      </a:r>
                      <a:endParaRPr lang="en-US" sz="1400"/>
                    </a:p>
                  </a:txBody>
                  <a:tcPr/>
                </a:tc>
                <a:tc>
                  <a:txBody>
                    <a:bodyPr/>
                    <a:lstStyle/>
                    <a:p>
                      <a:r>
                        <a:rPr lang="en-US" sz="1400"/>
                        <a:t>Out put</a:t>
                      </a:r>
                      <a:endParaRPr lang="en-US" sz="1400"/>
                    </a:p>
                  </a:txBody>
                  <a:tcPr/>
                </a:tc>
              </a:tr>
              <a:tr h="370840">
                <a:tc>
                  <a:txBody>
                    <a:bodyPr/>
                    <a:lstStyle/>
                    <a:p>
                      <a:r>
                        <a:rPr lang="en-US" sz="1400"/>
                        <a:t>A.x</a:t>
                      </a:r>
                      <a:endParaRPr lang="en-US" sz="1400"/>
                    </a:p>
                  </a:txBody>
                  <a:tcPr/>
                </a:tc>
                <a:tc>
                  <a:txBody>
                    <a:bodyPr/>
                    <a:lstStyle/>
                    <a:p>
                      <a:r>
                        <a:rPr lang="en-US" sz="1400"/>
                        <a:t>9</a:t>
                      </a:r>
                      <a:endParaRPr lang="en-US" sz="1400"/>
                    </a:p>
                  </a:txBody>
                  <a:tcPr/>
                </a:tc>
              </a:tr>
              <a:tr h="370840">
                <a:tc>
                  <a:txBody>
                    <a:bodyPr/>
                    <a:lstStyle/>
                    <a:p>
                      <a:r>
                        <a:rPr lang="en-US" sz="1400"/>
                        <a:t>C.c</a:t>
                      </a:r>
                      <a:endParaRPr lang="en-US" sz="1400"/>
                    </a:p>
                  </a:txBody>
                  <a:tcPr/>
                </a:tc>
                <a:tc>
                  <a:txBody>
                    <a:bodyPr/>
                    <a:lstStyle/>
                    <a:p>
                      <a:r>
                        <a:rPr lang="en-US" sz="1400"/>
                        <a:t>3</a:t>
                      </a:r>
                      <a:endParaRPr lang="en-US" sz="1400"/>
                    </a:p>
                  </a:txBody>
                  <a:tcPr/>
                </a:tc>
              </a:tr>
              <a:tr h="370840">
                <a:tc>
                  <a:txBody>
                    <a:bodyPr/>
                    <a:lstStyle/>
                    <a:p>
                      <a:r>
                        <a:rPr lang="en-US" sz="1400"/>
                        <a:t>C.d</a:t>
                      </a:r>
                      <a:endParaRPr lang="en-US" sz="1400"/>
                    </a:p>
                  </a:txBody>
                  <a:tcPr/>
                </a:tc>
                <a:tc>
                  <a:txBody>
                    <a:bodyPr/>
                    <a:lstStyle/>
                    <a:p>
                      <a:r>
                        <a:rPr lang="en-US" sz="1400"/>
                        <a:t>4</a:t>
                      </a:r>
                      <a:endParaRPr lang="en-US" sz="1400"/>
                    </a:p>
                  </a:txBody>
                  <a:tcPr/>
                </a:tc>
              </a:tr>
              <a:tr h="370840">
                <a:tc>
                  <a:txBody>
                    <a:bodyPr/>
                    <a:lstStyle/>
                    <a:p>
                      <a:r>
                        <a:rPr lang="en-US" sz="1400"/>
                        <a:t>D.x</a:t>
                      </a:r>
                      <a:endParaRPr lang="en-US" sz="1400"/>
                    </a:p>
                  </a:txBody>
                  <a:tcPr/>
                </a:tc>
                <a:tc>
                  <a:txBody>
                    <a:bodyPr/>
                    <a:lstStyle/>
                    <a:p>
                      <a:r>
                        <a:rPr lang="en-US" sz="1400"/>
                        <a:t>10</a:t>
                      </a:r>
                      <a:endParaRPr lang="en-US" sz="1400"/>
                    </a:p>
                  </a:txBody>
                  <a:tcPr/>
                </a:tc>
              </a:tr>
              <a:tr h="370840">
                <a:tc>
                  <a:txBody>
                    <a:bodyPr/>
                    <a:lstStyle/>
                    <a:p>
                      <a:r>
                        <a:rPr lang="en-US" sz="1400"/>
                        <a:t>E.x</a:t>
                      </a:r>
                      <a:endParaRPr lang="en-US" sz="1400"/>
                    </a:p>
                  </a:txBody>
                  <a:tcPr/>
                </a:tc>
                <a:tc>
                  <a:txBody>
                    <a:bodyPr/>
                    <a:lstStyle/>
                    <a:p>
                      <a:r>
                        <a:rPr lang="en-US" sz="1400"/>
                        <a:t>14</a:t>
                      </a:r>
                      <a:endParaRPr lang="en-US" sz="140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6. Ethernet Switch</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Thực hiện đến lớp 2 (~ Thực hiện đến lớp 2 trong mô hình OSI, # Thực hiện đến lớp 1 trong mô hình TCP/IP) </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Hoạt động dựa trên nguyên tắc tiếp nhận Khung tin và chuyển tiếp khung tin đó căn cứ vào địa chỉ MAC đích</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Để thực hiện chuyên tiếp khung, Switch dựa vào bảng ánh xạ giữa Địa chỉ MAC và Số cổng vật lý</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Để xây dựng bảng ánh xạ này, Switch thực hiện quá trình </a:t>
            </a:r>
            <a:r>
              <a:rPr lang="en-US" sz="1600" kern="0">
                <a:solidFill>
                  <a:srgbClr val="002060"/>
                </a:solidFill>
                <a:highlight>
                  <a:srgbClr val="FF0000"/>
                </a:highlight>
                <a:cs typeface="+mn-cs"/>
              </a:rPr>
              <a:t>MAC Learning </a:t>
            </a:r>
            <a:r>
              <a:rPr lang="en-US" sz="1600" kern="0">
                <a:solidFill>
                  <a:srgbClr val="002060"/>
                </a:solidFill>
                <a:cs typeface="+mn-cs"/>
              </a:rPr>
              <a:t>và giao thức </a:t>
            </a:r>
            <a:r>
              <a:rPr lang="en-US" sz="1600" kern="0">
                <a:solidFill>
                  <a:srgbClr val="002060"/>
                </a:solidFill>
                <a:highlight>
                  <a:srgbClr val="FF0000"/>
                </a:highlight>
                <a:cs typeface="+mn-cs"/>
              </a:rPr>
              <a:t>STP (Spanning Tree Protocol)</a:t>
            </a:r>
            <a:endParaRPr lang="en-US" sz="1600" kern="0">
              <a:solidFill>
                <a:srgbClr val="002060"/>
              </a:solidFill>
              <a:highlight>
                <a:srgbClr val="FF0000"/>
              </a:highlight>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9295" y="914400"/>
            <a:ext cx="7784705"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2"/>
          <a:stretch>
            <a:fillRect/>
          </a:stretch>
        </p:blipFill>
        <p:spPr>
          <a:xfrm>
            <a:off x="1066800" y="4089755"/>
            <a:ext cx="2667000" cy="1886975"/>
          </a:xfrm>
          <a:prstGeom prst="rect">
            <a:avLst/>
          </a:prstGeom>
        </p:spPr>
      </p:pic>
      <p:pic>
        <p:nvPicPr>
          <p:cNvPr id="3" name="Picture 2"/>
          <p:cNvPicPr>
            <a:picLocks noChangeAspect="1"/>
          </p:cNvPicPr>
          <p:nvPr/>
        </p:nvPicPr>
        <p:blipFill>
          <a:blip r:embed="rId3"/>
          <a:stretch>
            <a:fillRect/>
          </a:stretch>
        </p:blipFill>
        <p:spPr>
          <a:xfrm>
            <a:off x="4724400" y="4586287"/>
            <a:ext cx="2494451" cy="227893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6. Ethernet Switch</a:t>
            </a:r>
            <a:endParaRPr lang="en-US" sz="1600" kern="0">
              <a:solidFill>
                <a:schemeClr val="folHlink"/>
              </a:solidFill>
              <a:cs typeface="+mn-cs"/>
            </a:endParaRPr>
          </a:p>
          <a:p>
            <a:pPr>
              <a:lnSpc>
                <a:spcPct val="135000"/>
              </a:lnSpc>
              <a:spcBef>
                <a:spcPct val="35000"/>
              </a:spcBef>
              <a:buClr>
                <a:schemeClr val="accent2"/>
              </a:buClr>
              <a:defRPr/>
            </a:pPr>
            <a:r>
              <a:rPr lang="en-US" sz="1600" kern="0">
                <a:solidFill>
                  <a:srgbClr val="002060"/>
                </a:solidFill>
                <a:cs typeface="+mn-cs"/>
              </a:rPr>
              <a:t>xét quá trình Host 1 gửi 1 </a:t>
            </a:r>
            <a:r>
              <a:rPr lang="en-US" sz="1600" kern="0">
                <a:solidFill>
                  <a:srgbClr val="002060"/>
                </a:solidFill>
                <a:highlight>
                  <a:srgbClr val="00FF00"/>
                </a:highlight>
                <a:cs typeface="+mn-cs"/>
              </a:rPr>
              <a:t>khung</a:t>
            </a:r>
            <a:r>
              <a:rPr lang="en-US" sz="1600" kern="0">
                <a:solidFill>
                  <a:srgbClr val="002060"/>
                </a:solidFill>
                <a:cs typeface="+mn-cs"/>
              </a:rPr>
              <a:t> tin tới Host 7</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B1: Tại Host 1, dữ liệu được đóng thành khung với MACn=MAC1, MACđ=MAC7</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B2: Khung tin này được gửi tới S1. Tại S1, căn cứ vào MACđ và nội dung của bảng ánh xạ, S1 chuyển tiếp khung tin này đến cổng 8</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B3. </a:t>
            </a:r>
            <a:r>
              <a:rPr lang="en-US" sz="1600" kern="0">
                <a:solidFill>
                  <a:srgbClr val="002060"/>
                </a:solidFill>
              </a:rPr>
              <a:t>Khung tin này được gửi tới S2. Tại S2, căn cứ vào MACđ và nội dung của bảng ánh xạ, S2 chuyển tiếp khung tin này đế cổng 8</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rPr>
              <a:t>B4: Đã học ở phần Hub</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 Kết quả Khung tin  được gửi từ Host 1 tới Host 7</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657600" y="3032760"/>
          <a:ext cx="3962400" cy="2956560"/>
        </p:xfrm>
        <a:graphic>
          <a:graphicData uri="http://schemas.openxmlformats.org/drawingml/2006/table">
            <a:tbl>
              <a:tblPr firstRow="1" bandRow="1">
                <a:tableStyleId>{5C22544A-7EE6-4342-B048-85BDC9FD1C3A}</a:tableStyleId>
              </a:tblPr>
              <a:tblGrid>
                <a:gridCol w="1981200"/>
                <a:gridCol w="1981200"/>
              </a:tblGrid>
              <a:tr h="260773">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endParaRPr lang="en-US" sz="1400"/>
                    </a:p>
                  </a:txBody>
                  <a:tcPr/>
                </a:tc>
              </a:tr>
              <a:tr h="260773">
                <a:tc>
                  <a:txBody>
                    <a:bodyPr/>
                    <a:lstStyle/>
                    <a:p>
                      <a:r>
                        <a:rPr lang="en-US" sz="1400"/>
                        <a:t>MAC1</a:t>
                      </a:r>
                      <a:endParaRPr lang="en-US" sz="1400"/>
                    </a:p>
                  </a:txBody>
                  <a:tcPr/>
                </a:tc>
                <a:tc>
                  <a:txBody>
                    <a:bodyPr/>
                    <a:lstStyle/>
                    <a:p>
                      <a:r>
                        <a:rPr lang="en-US" sz="1400"/>
                        <a:t>2</a:t>
                      </a:r>
                      <a:endParaRPr lang="en-US" sz="1400"/>
                    </a:p>
                  </a:txBody>
                  <a:tcPr/>
                </a:tc>
              </a:tr>
              <a:tr h="260773">
                <a:tc>
                  <a:txBody>
                    <a:bodyPr/>
                    <a:lstStyle/>
                    <a:p>
                      <a:r>
                        <a:rPr lang="en-US" sz="1400"/>
                        <a:t>MAC2</a:t>
                      </a:r>
                      <a:endParaRPr lang="en-US" sz="1400"/>
                    </a:p>
                  </a:txBody>
                  <a:tcPr/>
                </a:tc>
                <a:tc>
                  <a:txBody>
                    <a:bodyPr/>
                    <a:lstStyle/>
                    <a:p>
                      <a:r>
                        <a:rPr lang="en-US" sz="1400"/>
                        <a:t>1</a:t>
                      </a:r>
                      <a:endParaRPr lang="en-US" sz="1400"/>
                    </a:p>
                  </a:txBody>
                  <a:tcPr/>
                </a:tc>
              </a:tr>
              <a:tr h="260773">
                <a:tc>
                  <a:txBody>
                    <a:bodyPr/>
                    <a:lstStyle/>
                    <a:p>
                      <a:r>
                        <a:rPr lang="en-US" sz="1400"/>
                        <a:t>MAC3</a:t>
                      </a:r>
                      <a:endParaRPr lang="en-US" sz="1400"/>
                    </a:p>
                  </a:txBody>
                  <a:tcPr/>
                </a:tc>
                <a:tc>
                  <a:txBody>
                    <a:bodyPr/>
                    <a:lstStyle/>
                    <a:p>
                      <a:r>
                        <a:rPr lang="en-US" sz="1400"/>
                        <a:t>3</a:t>
                      </a:r>
                      <a:endParaRPr lang="en-US" sz="1400"/>
                    </a:p>
                  </a:txBody>
                  <a:tcPr/>
                </a:tc>
              </a:tr>
              <a:tr h="260773">
                <a:tc>
                  <a:txBody>
                    <a:bodyPr/>
                    <a:lstStyle/>
                    <a:p>
                      <a:r>
                        <a:rPr lang="en-US" sz="1400"/>
                        <a:t>MAC4</a:t>
                      </a:r>
                      <a:endParaRPr lang="en-US" sz="1400"/>
                    </a:p>
                  </a:txBody>
                  <a:tcPr/>
                </a:tc>
                <a:tc>
                  <a:txBody>
                    <a:bodyPr/>
                    <a:lstStyle/>
                    <a:p>
                      <a:r>
                        <a:rPr lang="en-US" sz="1400"/>
                        <a:t>8</a:t>
                      </a:r>
                      <a:endParaRPr lang="en-US" sz="1400"/>
                    </a:p>
                  </a:txBody>
                  <a:tcPr/>
                </a:tc>
              </a:tr>
              <a:tr h="260773">
                <a:tc>
                  <a:txBody>
                    <a:bodyPr/>
                    <a:lstStyle/>
                    <a:p>
                      <a:r>
                        <a:rPr lang="en-US" sz="1400"/>
                        <a:t>MAC5</a:t>
                      </a:r>
                      <a:endParaRPr lang="en-US" sz="1400"/>
                    </a:p>
                  </a:txBody>
                  <a:tcPr/>
                </a:tc>
                <a:tc>
                  <a:txBody>
                    <a:bodyPr/>
                    <a:lstStyle/>
                    <a:p>
                      <a:r>
                        <a:rPr lang="en-US" sz="1400"/>
                        <a:t>8</a:t>
                      </a:r>
                      <a:endParaRPr lang="en-US" sz="1400"/>
                    </a:p>
                  </a:txBody>
                  <a:tcPr/>
                </a:tc>
              </a:tr>
              <a:tr h="260773">
                <a:tc>
                  <a:txBody>
                    <a:bodyPr/>
                    <a:lstStyle/>
                    <a:p>
                      <a:r>
                        <a:rPr lang="en-US" sz="1400"/>
                        <a:t>MAC6</a:t>
                      </a:r>
                      <a:endParaRPr lang="en-US" sz="1400"/>
                    </a:p>
                  </a:txBody>
                  <a:tcPr/>
                </a:tc>
                <a:tc>
                  <a:txBody>
                    <a:bodyPr/>
                    <a:lstStyle/>
                    <a:p>
                      <a:r>
                        <a:rPr lang="en-US" sz="1400"/>
                        <a:t>8</a:t>
                      </a:r>
                      <a:endParaRPr lang="en-US" sz="1400"/>
                    </a:p>
                  </a:txBody>
                  <a:tcPr/>
                </a:tc>
              </a:tr>
              <a:tr h="260773">
                <a:tc>
                  <a:txBody>
                    <a:bodyPr/>
                    <a:lstStyle/>
                    <a:p>
                      <a:r>
                        <a:rPr lang="en-US" sz="1400">
                          <a:solidFill>
                            <a:srgbClr val="FF0000"/>
                          </a:solidFill>
                        </a:rPr>
                        <a:t>MAC7</a:t>
                      </a:r>
                      <a:endParaRPr lang="en-US" sz="1400">
                        <a:solidFill>
                          <a:srgbClr val="FF0000"/>
                        </a:solidFill>
                      </a:endParaRPr>
                    </a:p>
                  </a:txBody>
                  <a:tcPr/>
                </a:tc>
                <a:tc>
                  <a:txBody>
                    <a:bodyPr/>
                    <a:lstStyle/>
                    <a:p>
                      <a:r>
                        <a:rPr lang="en-US" sz="1400">
                          <a:solidFill>
                            <a:srgbClr val="FF0000"/>
                          </a:solidFill>
                        </a:rPr>
                        <a:t>8</a:t>
                      </a:r>
                      <a:endParaRPr lang="en-US" sz="1400">
                        <a:solidFill>
                          <a:srgbClr val="FF0000"/>
                        </a:solidFill>
                      </a:endParaRPr>
                    </a:p>
                  </a:txBody>
                  <a:tcPr/>
                </a:tc>
              </a:tr>
              <a:tr h="260773">
                <a:tc>
                  <a:txBody>
                    <a:bodyPr/>
                    <a:lstStyle/>
                    <a:p>
                      <a:r>
                        <a:rPr lang="en-US" sz="1400"/>
                        <a:t>MAC8</a:t>
                      </a:r>
                      <a:endParaRPr lang="en-US" sz="1400"/>
                    </a:p>
                  </a:txBody>
                  <a:tcPr/>
                </a:tc>
                <a:tc>
                  <a:txBody>
                    <a:bodyPr/>
                    <a:lstStyle/>
                    <a:p>
                      <a:r>
                        <a:rPr lang="en-US" sz="1400"/>
                        <a:t>8</a:t>
                      </a:r>
                      <a:endParaRPr lang="en-US" sz="1400"/>
                    </a:p>
                  </a:txBody>
                  <a:tcPr/>
                </a:tc>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S1</a:t>
            </a:r>
            <a:endParaRPr lang="en-US" sz="1600" kern="0">
              <a:solidFill>
                <a:srgbClr val="002060"/>
              </a:solidFill>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343400" y="3032760"/>
          <a:ext cx="3276600" cy="2956560"/>
        </p:xfrm>
        <a:graphic>
          <a:graphicData uri="http://schemas.openxmlformats.org/drawingml/2006/table">
            <a:tbl>
              <a:tblPr firstRow="1" bandRow="1">
                <a:tableStyleId>{5C22544A-7EE6-4342-B048-85BDC9FD1C3A}</a:tableStyleId>
              </a:tblPr>
              <a:tblGrid>
                <a:gridCol w="1638300"/>
                <a:gridCol w="1638300"/>
              </a:tblGrid>
              <a:tr h="269240">
                <a:tc>
                  <a:txBody>
                    <a:bodyPr/>
                    <a:lstStyle/>
                    <a:p>
                      <a:r>
                        <a:rPr lang="en-US" sz="1400"/>
                        <a:t>Địa</a:t>
                      </a:r>
                      <a:r>
                        <a:rPr lang="en-US" sz="1400" baseline="0"/>
                        <a:t> MAC chỉ đích</a:t>
                      </a:r>
                      <a:endParaRPr lang="en-US" sz="1400"/>
                    </a:p>
                  </a:txBody>
                  <a:tcPr/>
                </a:tc>
                <a:tc>
                  <a:txBody>
                    <a:bodyPr/>
                    <a:lstStyle/>
                    <a:p>
                      <a:r>
                        <a:rPr lang="en-US" sz="1400"/>
                        <a:t>Out put (cổng</a:t>
                      </a:r>
                      <a:r>
                        <a:rPr lang="en-US" sz="1400" baseline="0"/>
                        <a:t> vật lý</a:t>
                      </a:r>
                      <a:r>
                        <a:rPr lang="en-US" sz="1400"/>
                        <a:t>)</a:t>
                      </a:r>
                      <a:endParaRPr lang="en-US" sz="1400"/>
                    </a:p>
                  </a:txBody>
                  <a:tcPr/>
                </a:tc>
              </a:tr>
              <a:tr h="269240">
                <a:tc>
                  <a:txBody>
                    <a:bodyPr/>
                    <a:lstStyle/>
                    <a:p>
                      <a:r>
                        <a:rPr lang="en-US" sz="1400"/>
                        <a:t>MAC1</a:t>
                      </a:r>
                      <a:endParaRPr lang="en-US" sz="1400"/>
                    </a:p>
                  </a:txBody>
                  <a:tcPr/>
                </a:tc>
                <a:tc>
                  <a:txBody>
                    <a:bodyPr/>
                    <a:lstStyle/>
                    <a:p>
                      <a:r>
                        <a:rPr lang="en-US" sz="1400"/>
                        <a:t>1</a:t>
                      </a:r>
                      <a:endParaRPr lang="en-US" sz="1400"/>
                    </a:p>
                  </a:txBody>
                  <a:tcPr/>
                </a:tc>
              </a:tr>
              <a:tr h="269240">
                <a:tc>
                  <a:txBody>
                    <a:bodyPr/>
                    <a:lstStyle/>
                    <a:p>
                      <a:r>
                        <a:rPr lang="en-US" sz="1400"/>
                        <a:t>MAC2</a:t>
                      </a:r>
                      <a:endParaRPr lang="en-US" sz="1400"/>
                    </a:p>
                  </a:txBody>
                  <a:tcPr/>
                </a:tc>
                <a:tc>
                  <a:txBody>
                    <a:bodyPr/>
                    <a:lstStyle/>
                    <a:p>
                      <a:r>
                        <a:rPr lang="en-US" sz="1400"/>
                        <a:t>1</a:t>
                      </a:r>
                      <a:endParaRPr lang="en-US" sz="1400"/>
                    </a:p>
                  </a:txBody>
                  <a:tcPr/>
                </a:tc>
              </a:tr>
              <a:tr h="269240">
                <a:tc>
                  <a:txBody>
                    <a:bodyPr/>
                    <a:lstStyle/>
                    <a:p>
                      <a:r>
                        <a:rPr lang="en-US" sz="1400"/>
                        <a:t>MAC3</a:t>
                      </a:r>
                      <a:endParaRPr lang="en-US" sz="1400"/>
                    </a:p>
                  </a:txBody>
                  <a:tcPr/>
                </a:tc>
                <a:tc>
                  <a:txBody>
                    <a:bodyPr/>
                    <a:lstStyle/>
                    <a:p>
                      <a:r>
                        <a:rPr lang="en-US" sz="1400"/>
                        <a:t>1</a:t>
                      </a:r>
                      <a:endParaRPr lang="en-US" sz="1400"/>
                    </a:p>
                  </a:txBody>
                  <a:tcPr/>
                </a:tc>
              </a:tr>
              <a:tr h="269240">
                <a:tc>
                  <a:txBody>
                    <a:bodyPr/>
                    <a:lstStyle/>
                    <a:p>
                      <a:r>
                        <a:rPr lang="en-US" sz="1400"/>
                        <a:t>MAC4</a:t>
                      </a:r>
                      <a:endParaRPr lang="en-US" sz="1400"/>
                    </a:p>
                  </a:txBody>
                  <a:tcPr/>
                </a:tc>
                <a:tc>
                  <a:txBody>
                    <a:bodyPr/>
                    <a:lstStyle/>
                    <a:p>
                      <a:r>
                        <a:rPr lang="en-US" sz="1400"/>
                        <a:t>2</a:t>
                      </a:r>
                      <a:endParaRPr lang="en-US" sz="1400"/>
                    </a:p>
                  </a:txBody>
                  <a:tcPr/>
                </a:tc>
              </a:tr>
              <a:tr h="269240">
                <a:tc>
                  <a:txBody>
                    <a:bodyPr/>
                    <a:lstStyle/>
                    <a:p>
                      <a:r>
                        <a:rPr lang="en-US" sz="1400"/>
                        <a:t>MAC5</a:t>
                      </a:r>
                      <a:endParaRPr lang="en-US" sz="1400"/>
                    </a:p>
                  </a:txBody>
                  <a:tcPr/>
                </a:tc>
                <a:tc>
                  <a:txBody>
                    <a:bodyPr/>
                    <a:lstStyle/>
                    <a:p>
                      <a:r>
                        <a:rPr lang="en-US" sz="1400"/>
                        <a:t>3</a:t>
                      </a:r>
                      <a:endParaRPr lang="en-US" sz="1400"/>
                    </a:p>
                  </a:txBody>
                  <a:tcPr/>
                </a:tc>
              </a:tr>
              <a:tr h="269240">
                <a:tc>
                  <a:txBody>
                    <a:bodyPr/>
                    <a:lstStyle/>
                    <a:p>
                      <a:r>
                        <a:rPr lang="en-US" sz="1400"/>
                        <a:t>MAC6</a:t>
                      </a:r>
                      <a:endParaRPr lang="en-US" sz="1400"/>
                    </a:p>
                  </a:txBody>
                  <a:tcPr/>
                </a:tc>
                <a:tc>
                  <a:txBody>
                    <a:bodyPr/>
                    <a:lstStyle/>
                    <a:p>
                      <a:r>
                        <a:rPr lang="en-US" sz="1400"/>
                        <a:t>8</a:t>
                      </a:r>
                      <a:endParaRPr lang="en-US" sz="1400"/>
                    </a:p>
                  </a:txBody>
                  <a:tcPr/>
                </a:tc>
              </a:tr>
              <a:tr h="269240">
                <a:tc>
                  <a:txBody>
                    <a:bodyPr/>
                    <a:lstStyle/>
                    <a:p>
                      <a:r>
                        <a:rPr lang="en-US" sz="1400"/>
                        <a:t>MAC7</a:t>
                      </a:r>
                      <a:endParaRPr lang="en-US" sz="1400"/>
                    </a:p>
                  </a:txBody>
                  <a:tcPr/>
                </a:tc>
                <a:tc>
                  <a:txBody>
                    <a:bodyPr/>
                    <a:lstStyle/>
                    <a:p>
                      <a:r>
                        <a:rPr lang="en-US" sz="1400"/>
                        <a:t>8</a:t>
                      </a:r>
                      <a:endParaRPr lang="en-US" sz="1400"/>
                    </a:p>
                  </a:txBody>
                  <a:tcPr/>
                </a:tc>
              </a:tr>
              <a:tr h="269240">
                <a:tc>
                  <a:txBody>
                    <a:bodyPr/>
                    <a:lstStyle/>
                    <a:p>
                      <a:r>
                        <a:rPr lang="en-US" sz="1400"/>
                        <a:t>MAC8</a:t>
                      </a:r>
                      <a:endParaRPr lang="en-US" sz="1400"/>
                    </a:p>
                  </a:txBody>
                  <a:tcPr/>
                </a:tc>
                <a:tc>
                  <a:txBody>
                    <a:bodyPr/>
                    <a:lstStyle/>
                    <a:p>
                      <a:r>
                        <a:rPr lang="en-US" sz="1400"/>
                        <a:t>8</a:t>
                      </a:r>
                      <a:endParaRPr lang="en-US" sz="1400"/>
                    </a:p>
                  </a:txBody>
                  <a:tcPr/>
                </a:tc>
              </a:tr>
            </a:tbl>
          </a:graphicData>
        </a:graphic>
      </p:graphicFrame>
      <p:sp>
        <p:nvSpPr>
          <p:cNvPr id="3" name="Rectangle 3"/>
          <p:cNvSpPr txBox="1">
            <a:spLocks noChangeArrowheads="1"/>
          </p:cNvSpPr>
          <p:nvPr/>
        </p:nvSpPr>
        <p:spPr bwMode="auto">
          <a:xfrm>
            <a:off x="979170" y="922020"/>
            <a:ext cx="7783830" cy="449580"/>
          </a:xfrm>
          <a:prstGeom prst="rect">
            <a:avLst/>
          </a:prstGeom>
          <a:noFill/>
          <a:ln>
            <a:miter lim="800000"/>
          </a:ln>
        </p:spPr>
        <p:txBody>
          <a:bodyPr/>
          <a:lstStyle/>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Nội dung bảng ánh xạ của S2</a:t>
            </a:r>
            <a:endParaRPr lang="en-US" sz="1600" kern="0">
              <a:solidFill>
                <a:srgbClr val="002060"/>
              </a:solidFill>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922020"/>
            <a:ext cx="7783830" cy="44577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rPr>
              <a:t>7. Broadcast Domain và Mạng</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Broadcast Domain: Là miền mạng mà trong đó giá trị địa chỉ Broadcast có ý nghĩa</a:t>
            </a:r>
            <a:endParaRPr lang="en-US" sz="1600" kern="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Broadcast Domain = 01 Mạng (Network)</a:t>
            </a:r>
            <a:endParaRPr lang="en-US" sz="1600" kern="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Qui tắc đếm số mạng:</a:t>
            </a:r>
            <a:endParaRPr lang="en-US" sz="1600" kern="0">
              <a:solidFill>
                <a:srgbClr val="00206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QT1: các phần tử thực hiện đến chức năng lớp 3 kết nối với nhau thông qua các HUB hoặc </a:t>
            </a:r>
            <a:r>
              <a:rPr lang="en-US" sz="1600" kern="0">
                <a:solidFill>
                  <a:srgbClr val="002060"/>
                </a:solidFill>
                <a:highlight>
                  <a:srgbClr val="FF0000"/>
                </a:highlight>
                <a:sym typeface="Wingdings" panose="05000000000000000000" pitchFamily="2" charset="2"/>
              </a:rPr>
              <a:t>các</a:t>
            </a:r>
            <a:r>
              <a:rPr lang="en-US" sz="1600" kern="0">
                <a:solidFill>
                  <a:srgbClr val="002060"/>
                </a:solidFill>
                <a:sym typeface="Wingdings" panose="05000000000000000000" pitchFamily="2" charset="2"/>
              </a:rPr>
              <a:t> Switch tạo thành 1 mạng</a:t>
            </a:r>
            <a:endParaRPr lang="en-US" sz="1600" kern="0">
              <a:solidFill>
                <a:srgbClr val="00206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QT2: các phần tử thực hiện đến chức năng lớp 3 kết nối trực tiếp với nhau tạo thành 1 mạng</a:t>
            </a:r>
            <a:endParaRPr lang="en-US" sz="1600" kern="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a:solidFill>
                  <a:srgbClr val="002060"/>
                </a:solidFill>
                <a:sym typeface="Wingdings" panose="05000000000000000000" pitchFamily="2" charset="2"/>
              </a:rPr>
              <a:t>8. Định tuyến giữa các mạng Router</a:t>
            </a:r>
            <a:endParaRPr lang="en-US" sz="1600" kern="0">
              <a:solidFill>
                <a:srgbClr val="002060"/>
              </a:solidFill>
              <a:sym typeface="Wingdings" panose="05000000000000000000" pitchFamily="2" charset="2"/>
            </a:endParaRPr>
          </a:p>
          <a:p>
            <a:pPr>
              <a:lnSpc>
                <a:spcPct val="135000"/>
              </a:lnSpc>
              <a:spcBef>
                <a:spcPct val="35000"/>
              </a:spcBef>
              <a:buClr>
                <a:schemeClr val="accent2"/>
              </a:buClr>
              <a:defRPr/>
            </a:pP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4" name="Picture 3"/>
          <p:cNvPicPr>
            <a:picLocks noChangeAspect="1"/>
          </p:cNvPicPr>
          <p:nvPr/>
        </p:nvPicPr>
        <p:blipFill>
          <a:blip r:embed="rId1"/>
          <a:stretch>
            <a:fillRect/>
          </a:stretch>
        </p:blipFill>
        <p:spPr>
          <a:xfrm>
            <a:off x="1219200" y="3276600"/>
            <a:ext cx="6049108" cy="2286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4 (7)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ln>
        </p:spPr>
        <p:txBody>
          <a:bodyPr/>
          <a:lstStyle/>
          <a:p>
            <a:pPr marL="400050" indent="-400050">
              <a:lnSpc>
                <a:spcPct val="135000"/>
              </a:lnSpc>
              <a:spcBef>
                <a:spcPct val="35000"/>
              </a:spcBef>
              <a:buClr>
                <a:schemeClr val="accent2"/>
              </a:buClr>
              <a:buAutoNum type="romanUcPeriod"/>
              <a:defRPr/>
            </a:pPr>
            <a:r>
              <a:rPr lang="en-US" sz="1600" kern="0" err="1">
                <a:solidFill>
                  <a:schemeClr val="folHlink"/>
                </a:solidFill>
                <a:cs typeface="+mn-cs"/>
                <a:sym typeface="Wingdings" panose="05000000000000000000" pitchFamily="2" charset="2"/>
              </a:rPr>
              <a:t>Chức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năng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lớp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Đánh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logic) </a:t>
            </a:r>
            <a:endParaRPr lang="en-US" sz="1600" kern="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Định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tuyến</a:t>
            </a:r>
            <a:endParaRPr lang="en-US" sz="1600" kern="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IPv4</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r>
              <a:rPr lang="en-US" sz="1600" kern="0">
                <a:solidFill>
                  <a:schemeClr val="folHlink"/>
                </a:solidFill>
                <a:cs typeface="+mn-cs"/>
                <a:sym typeface="Wingdings" panose="05000000000000000000" pitchFamily="2" charset="2"/>
              </a:rPr>
              <a:t> tam </a:t>
            </a:r>
            <a:r>
              <a:rPr lang="en-US" sz="1600" kern="0" err="1">
                <a:solidFill>
                  <a:schemeClr val="folHlink"/>
                </a:solidFill>
                <a:cs typeface="+mn-cs"/>
                <a:sym typeface="Wingdings" panose="05000000000000000000" pitchFamily="2" charset="2"/>
              </a:rPr>
              <a:t>khảo</a:t>
            </a:r>
            <a:r>
              <a:rPr lang="en-US" sz="1600" kern="0">
                <a:solidFill>
                  <a:schemeClr val="folHlink"/>
                </a:solidFill>
                <a:cs typeface="+mn-cs"/>
                <a:sym typeface="Wingdings" panose="05000000000000000000" pitchFamily="2" charset="2"/>
              </a:rPr>
              <a: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III. Địa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 </a:t>
            </a:r>
            <a:r>
              <a:rPr lang="en-US" sz="1600" kern="0" err="1">
                <a:solidFill>
                  <a:schemeClr val="folHlink"/>
                </a:solidFill>
                <a:cs typeface="+mn-cs"/>
                <a:sym typeface="Wingdings" panose="05000000000000000000" pitchFamily="2" charset="2"/>
              </a:rPr>
              <a:t>Cấu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trúc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IPv4 </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Gói</a:t>
            </a:r>
            <a:r>
              <a:rPr lang="en-US" sz="1600" kern="0">
                <a:solidFill>
                  <a:srgbClr val="002060"/>
                </a:solidFill>
              </a:rPr>
              <a:t> tin IPv4 </a:t>
            </a:r>
            <a:r>
              <a:rPr lang="en-US" sz="1600" kern="0" err="1">
                <a:solidFill>
                  <a:srgbClr val="002060"/>
                </a:solidFill>
              </a:rPr>
              <a:t>gồm</a:t>
            </a:r>
            <a:r>
              <a:rPr lang="en-US" sz="1600" kern="0">
                <a:solidFill>
                  <a:srgbClr val="002060"/>
                </a:solidFill>
              </a:rPr>
              <a:t> 64 bit </a:t>
            </a:r>
            <a:r>
              <a:rPr lang="en-US" sz="1600" kern="0" err="1">
                <a:solidFill>
                  <a:srgbClr val="002060"/>
                </a:solidFill>
              </a:rPr>
              <a:t>mang</a:t>
            </a:r>
            <a:r>
              <a:rPr lang="en-US" sz="1600" kern="0">
                <a:solidFill>
                  <a:srgbClr val="002060"/>
                </a:solidFill>
              </a:rPr>
              <a:t> </a:t>
            </a:r>
            <a:r>
              <a:rPr lang="en-US" sz="1600" kern="0" err="1">
                <a:solidFill>
                  <a:srgbClr val="002060"/>
                </a:solidFill>
              </a:rPr>
              <a:t>thông</a:t>
            </a:r>
            <a:r>
              <a:rPr lang="en-US" sz="1600" kern="0">
                <a:solidFill>
                  <a:srgbClr val="002060"/>
                </a:solidFill>
              </a:rPr>
              <a:t> tin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nguồn</a:t>
            </a:r>
            <a:r>
              <a:rPr lang="en-US" sz="1600" kern="0">
                <a:solidFill>
                  <a:srgbClr val="002060"/>
                </a:solidFill>
              </a:rPr>
              <a:t> </a:t>
            </a:r>
            <a:r>
              <a:rPr lang="en-US" sz="1600" kern="0" err="1">
                <a:solidFill>
                  <a:srgbClr val="002060"/>
                </a:solidFill>
              </a:rPr>
              <a:t>và</a:t>
            </a:r>
            <a:r>
              <a:rPr lang="en-US" sz="1600" kern="0">
                <a:solidFill>
                  <a:srgbClr val="002060"/>
                </a:solidFill>
              </a:rPr>
              <a:t> 32 </a:t>
            </a:r>
            <a:r>
              <a:rPr lang="en-US" sz="1600" kern="0" err="1">
                <a:solidFill>
                  <a:srgbClr val="002060"/>
                </a:solidFill>
              </a:rPr>
              <a:t>bít</a:t>
            </a:r>
            <a:r>
              <a:rPr lang="en-US" sz="1600" kern="0">
                <a:solidFill>
                  <a:srgbClr val="002060"/>
                </a:solidFill>
              </a:rPr>
              <a:t> </a:t>
            </a: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a:t>
            </a:r>
            <a:r>
              <a:rPr lang="en-US" sz="1600" kern="0" err="1">
                <a:solidFill>
                  <a:srgbClr val="002060"/>
                </a:solidFill>
              </a:rPr>
              <a:t>đích</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rPr>
              <a:t>Địa</a:t>
            </a:r>
            <a:r>
              <a:rPr lang="en-US" sz="1600" kern="0">
                <a:solidFill>
                  <a:srgbClr val="002060"/>
                </a:solidFill>
              </a:rPr>
              <a:t> </a:t>
            </a:r>
            <a:r>
              <a:rPr lang="en-US" sz="1600" kern="0" err="1">
                <a:solidFill>
                  <a:srgbClr val="002060"/>
                </a:solidFill>
              </a:rPr>
              <a:t>chỉ</a:t>
            </a:r>
            <a:r>
              <a:rPr lang="en-US" sz="1600" kern="0">
                <a:solidFill>
                  <a:srgbClr val="002060"/>
                </a:solidFill>
              </a:rPr>
              <a:t> IP </a:t>
            </a:r>
            <a:r>
              <a:rPr lang="en-US" sz="1600" kern="0" err="1">
                <a:solidFill>
                  <a:srgbClr val="002060"/>
                </a:solidFill>
              </a:rPr>
              <a:t>có</a:t>
            </a:r>
            <a:r>
              <a:rPr lang="en-US" sz="1600" kern="0">
                <a:solidFill>
                  <a:srgbClr val="002060"/>
                </a:solidFill>
              </a:rPr>
              <a:t> </a:t>
            </a:r>
            <a:r>
              <a:rPr lang="en-US" sz="1600" kern="0" err="1">
                <a:solidFill>
                  <a:srgbClr val="002060"/>
                </a:solidFill>
              </a:rPr>
              <a:t>cấu</a:t>
            </a:r>
            <a:r>
              <a:rPr lang="en-US" sz="1600" kern="0">
                <a:solidFill>
                  <a:srgbClr val="002060"/>
                </a:solidFill>
              </a:rPr>
              <a:t> </a:t>
            </a:r>
            <a:r>
              <a:rPr lang="en-US" sz="1600" kern="0" err="1">
                <a:solidFill>
                  <a:srgbClr val="002060"/>
                </a:solidFill>
              </a:rPr>
              <a:t>trúc</a:t>
            </a:r>
            <a:r>
              <a:rPr lang="en-US" sz="1600" kern="0">
                <a:solidFill>
                  <a:srgbClr val="002060"/>
                </a:solidFill>
              </a:rPr>
              <a:t> </a:t>
            </a:r>
            <a:r>
              <a:rPr lang="en-US" sz="1600" kern="0" err="1">
                <a:solidFill>
                  <a:srgbClr val="002060"/>
                </a:solidFill>
              </a:rPr>
              <a:t>phân</a:t>
            </a:r>
            <a:r>
              <a:rPr lang="en-US" sz="1600" kern="0">
                <a:solidFill>
                  <a:srgbClr val="002060"/>
                </a:solidFill>
              </a:rPr>
              <a:t> </a:t>
            </a:r>
            <a:r>
              <a:rPr lang="en-US" sz="1600" kern="0" err="1">
                <a:solidFill>
                  <a:srgbClr val="002060"/>
                </a:solidFill>
              </a:rPr>
              <a:t>cấp</a:t>
            </a:r>
            <a:r>
              <a:rPr lang="en-US" sz="1600" kern="0">
                <a:solidFill>
                  <a:srgbClr val="002060"/>
                </a:solidFill>
              </a:rPr>
              <a:t>, </a:t>
            </a:r>
            <a:r>
              <a:rPr lang="en-US" sz="1600" kern="0" err="1">
                <a:solidFill>
                  <a:srgbClr val="002060"/>
                </a:solidFill>
              </a:rPr>
              <a:t>gồm</a:t>
            </a:r>
            <a:r>
              <a:rPr lang="en-US" sz="1600" kern="0">
                <a:solidFill>
                  <a:srgbClr val="002060"/>
                </a:solidFill>
              </a:rPr>
              <a:t> 2 </a:t>
            </a:r>
            <a:r>
              <a:rPr lang="en-US" sz="1600" kern="0" err="1">
                <a:solidFill>
                  <a:srgbClr val="002060"/>
                </a:solidFill>
              </a:rPr>
              <a:t>cấp</a:t>
            </a:r>
            <a:endParaRPr lang="en-US" sz="1600" kern="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5669"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dirty="0" err="1">
                <a:solidFill>
                  <a:schemeClr val="accent2"/>
                </a:solidFill>
              </a:rPr>
              <a:t>Chương</a:t>
            </a:r>
            <a:r>
              <a:rPr lang="en-US" sz="2400" b="1" dirty="0">
                <a:solidFill>
                  <a:schemeClr val="accent2"/>
                </a:solidFill>
              </a:rPr>
              <a:t> 1: </a:t>
            </a:r>
            <a:r>
              <a:rPr lang="en-US" sz="2400" b="1" dirty="0" err="1">
                <a:solidFill>
                  <a:schemeClr val="accent2"/>
                </a:solidFill>
              </a:rPr>
              <a:t>Giới</a:t>
            </a:r>
            <a:r>
              <a:rPr lang="en-US" sz="2400" b="1" dirty="0">
                <a:solidFill>
                  <a:schemeClr val="accent2"/>
                </a:solidFill>
              </a:rPr>
              <a:t> </a:t>
            </a:r>
            <a:r>
              <a:rPr lang="en-US" sz="2400" b="1" dirty="0" err="1">
                <a:solidFill>
                  <a:schemeClr val="accent2"/>
                </a:solidFill>
              </a:rPr>
              <a:t>thiệu</a:t>
            </a:r>
            <a:r>
              <a:rPr lang="en-US" sz="2400" b="1" dirty="0">
                <a:solidFill>
                  <a:schemeClr val="accent2"/>
                </a:solidFill>
              </a:rPr>
              <a:t> </a:t>
            </a:r>
            <a:r>
              <a:rPr lang="en-US" sz="2400" b="1" dirty="0" err="1">
                <a:solidFill>
                  <a:schemeClr val="accent2"/>
                </a:solidFill>
              </a:rPr>
              <a:t>chung</a:t>
            </a:r>
            <a:r>
              <a:rPr lang="en-US" sz="2400" b="1" dirty="0">
                <a:solidFill>
                  <a:schemeClr val="accent2"/>
                </a:solidFill>
              </a:rPr>
              <a:t> </a:t>
            </a:r>
            <a:br>
              <a:rPr lang="en-US" sz="2400" b="1" dirty="0">
                <a:solidFill>
                  <a:schemeClr val="accent2"/>
                </a:solidFill>
              </a:rPr>
            </a:br>
            <a:endParaRPr lang="en-US" sz="2400" b="1" dirty="0">
              <a:solidFill>
                <a:schemeClr val="accent2"/>
              </a:solidFill>
            </a:endParaRPr>
          </a:p>
        </p:txBody>
      </p:sp>
      <p:sp>
        <p:nvSpPr>
          <p:cNvPr id="3" name="Rectangle 3"/>
          <p:cNvSpPr txBox="1">
            <a:spLocks noChangeArrowheads="1"/>
          </p:cNvSpPr>
          <p:nvPr/>
        </p:nvSpPr>
        <p:spPr bwMode="auto">
          <a:xfrm>
            <a:off x="979170" y="876300"/>
            <a:ext cx="7924800" cy="5867400"/>
          </a:xfrm>
          <a:prstGeom prst="rect">
            <a:avLst/>
          </a:prstGeom>
          <a:noFill/>
          <a:ln>
            <a:miter lim="800000"/>
          </a:ln>
        </p:spPr>
        <p:txBody>
          <a:bodyPr/>
          <a:lstStyle/>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Mạng máy tính và Internet</a:t>
            </a:r>
            <a:endParaRPr lang="en-US" sz="1600" kern="0">
              <a:solidFill>
                <a:schemeClr val="folHlink"/>
              </a:solidFill>
              <a:cs typeface="+mn-cs"/>
            </a:endParaRPr>
          </a:p>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Phân loại mạng máy tính theo phạm vi địa lý</a:t>
            </a:r>
            <a:endParaRPr lang="en-US" sz="1600" kern="0">
              <a:solidFill>
                <a:schemeClr val="folHlink"/>
              </a:solidFill>
              <a:cs typeface="+mn-cs"/>
            </a:endParaRPr>
          </a:p>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mạng</a:t>
            </a:r>
            <a:endParaRPr lang="en-US" sz="1600" kern="0">
              <a:solidFill>
                <a:schemeClr val="folHlink"/>
              </a:solidFill>
              <a:cs typeface="+mn-cs"/>
            </a:endParaRP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vật lý</a:t>
            </a:r>
            <a:endParaRPr lang="en-US" sz="1600" kern="0">
              <a:solidFill>
                <a:schemeClr val="folHlink"/>
              </a:solidFill>
              <a:cs typeface="+mn-cs"/>
            </a:endParaRP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Hình trạng logic</a:t>
            </a:r>
            <a:endParaRPr lang="en-US" sz="1600" kern="0">
              <a:solidFill>
                <a:schemeClr val="folHlink"/>
              </a:solidFill>
              <a:cs typeface="+mn-cs"/>
            </a:endParaRPr>
          </a:p>
          <a:p>
            <a:pPr marL="800100" lvl="1" indent="-342900">
              <a:lnSpc>
                <a:spcPct val="135000"/>
              </a:lnSpc>
              <a:spcBef>
                <a:spcPct val="35000"/>
              </a:spcBef>
              <a:buClr>
                <a:schemeClr val="accent2"/>
              </a:buClr>
              <a:buFont typeface="+mj-lt"/>
              <a:buAutoNum type="arabicPeriod"/>
              <a:defRPr/>
            </a:pPr>
            <a:r>
              <a:rPr lang="en-US" sz="1600" kern="0">
                <a:solidFill>
                  <a:schemeClr val="folHlink"/>
                </a:solidFill>
                <a:cs typeface="+mn-cs"/>
              </a:rPr>
              <a:t>Kết nối với mạng Internet</a:t>
            </a:r>
            <a:endParaRPr lang="en-US" sz="1600" kern="0" dirty="0">
              <a:solidFill>
                <a:schemeClr val="folHlink"/>
              </a:solidFill>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ln>
        </p:spPr>
        <p:txBody>
          <a:bodyPr/>
          <a:lstStyle/>
          <a:p>
            <a:pPr marL="342900" indent="-342900">
              <a:lnSpc>
                <a:spcPct val="135000"/>
              </a:lnSpc>
              <a:spcBef>
                <a:spcPct val="35000"/>
              </a:spcBef>
              <a:buClr>
                <a:schemeClr val="accent2"/>
              </a:buClr>
              <a:buAutoNum type="arabicPeriod"/>
              <a:defRPr/>
            </a:pPr>
            <a:r>
              <a:rPr lang="en-US" sz="1600" kern="0">
                <a:solidFill>
                  <a:schemeClr val="folHlink"/>
                </a:solidFill>
                <a:sym typeface="Wingdings" panose="05000000000000000000" pitchFamily="2" charset="2"/>
              </a:rPr>
              <a:t>Cấu trúc địa chỉ IPv4</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32 bit = NNNNNNNNN…HHHHHHHHHH…</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N: Net Bit H: Host Bit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không có sự đang xen giữa Net bit và Host bit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2. Cách biểu diễn</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Biểu diễn dưới dạng “Hệ cơ số thập phân có ngăn cách”</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Ví dụ: 192.168.1.100</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Cách chuyển đổi từ nhị phân sang </a:t>
            </a:r>
            <a:r>
              <a:rPr lang="en-US" sz="1600" kern="0">
                <a:solidFill>
                  <a:schemeClr val="folHlink"/>
                </a:solidFill>
                <a:sym typeface="Wingdings" panose="05000000000000000000" pitchFamily="2" charset="2"/>
              </a:rPr>
              <a:t>“Hệ cơ số thập phân có ngăn cách”</a:t>
            </a:r>
            <a:endParaRPr lang="en-US" sz="1600" kern="0">
              <a:solidFill>
                <a:schemeClr val="folHlink"/>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Ví dụ x31x30x29...................................................x0</a:t>
            </a:r>
            <a:endParaRPr lang="en-US" sz="16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B1: ngăn cách bởi các dấu chấm: </a:t>
            </a:r>
            <a:r>
              <a:rPr lang="en-US" sz="1600" kern="0">
                <a:solidFill>
                  <a:srgbClr val="FF0000"/>
                </a:solidFill>
                <a:cs typeface="+mn-cs"/>
                <a:sym typeface="Wingdings" panose="05000000000000000000" pitchFamily="2" charset="2"/>
              </a:rPr>
              <a:t>x31....x24 .</a:t>
            </a:r>
            <a:r>
              <a:rPr lang="en-US" sz="1600" kern="0">
                <a:solidFill>
                  <a:schemeClr val="folHlink"/>
                </a:solidFill>
                <a:cs typeface="+mn-cs"/>
                <a:sym typeface="Wingdings" panose="05000000000000000000" pitchFamily="2" charset="2"/>
              </a:rPr>
              <a:t> </a:t>
            </a:r>
            <a:r>
              <a:rPr lang="en-US" sz="1600" kern="0">
                <a:solidFill>
                  <a:srgbClr val="92D050"/>
                </a:solidFill>
                <a:cs typeface="+mn-cs"/>
                <a:sym typeface="Wingdings" panose="05000000000000000000" pitchFamily="2" charset="2"/>
              </a:rPr>
              <a:t>x23....x16 </a:t>
            </a:r>
            <a:r>
              <a:rPr lang="en-US" sz="1600" kern="0">
                <a:solidFill>
                  <a:srgbClr val="FF0000"/>
                </a:solidFill>
                <a:cs typeface="+mn-cs"/>
                <a:sym typeface="Wingdings" panose="05000000000000000000" pitchFamily="2" charset="2"/>
              </a:rPr>
              <a:t>.</a:t>
            </a:r>
            <a:r>
              <a:rPr lang="en-US" sz="1600" kern="0">
                <a:solidFill>
                  <a:schemeClr val="folHlink"/>
                </a:solidFill>
                <a:cs typeface="+mn-cs"/>
                <a:sym typeface="Wingdings" panose="05000000000000000000" pitchFamily="2" charset="2"/>
              </a:rPr>
              <a:t> x15..x8 </a:t>
            </a:r>
            <a:r>
              <a:rPr lang="en-US" sz="1600" kern="0">
                <a:solidFill>
                  <a:srgbClr val="FF0000"/>
                </a:solidFill>
                <a:cs typeface="+mn-cs"/>
                <a:sym typeface="Wingdings" panose="05000000000000000000" pitchFamily="2" charset="2"/>
              </a:rPr>
              <a:t>.</a:t>
            </a:r>
            <a:r>
              <a:rPr lang="en-US" sz="1600" kern="0">
                <a:solidFill>
                  <a:schemeClr val="folHlink"/>
                </a:solidFill>
                <a:cs typeface="+mn-cs"/>
                <a:sym typeface="Wingdings" panose="05000000000000000000" pitchFamily="2" charset="2"/>
              </a:rPr>
              <a:t> </a:t>
            </a:r>
            <a:r>
              <a:rPr lang="en-US" sz="1600" kern="0">
                <a:solidFill>
                  <a:srgbClr val="C00000"/>
                </a:solidFill>
                <a:cs typeface="+mn-cs"/>
                <a:sym typeface="Wingdings" panose="05000000000000000000" pitchFamily="2" charset="2"/>
              </a:rPr>
              <a:t>x7...x0</a:t>
            </a:r>
            <a:endParaRPr lang="en-US" sz="1600" kern="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cs typeface="+mn-cs"/>
                <a:sym typeface="Wingdings" panose="05000000000000000000" pitchFamily="2" charset="2"/>
              </a:rPr>
              <a:t>B2. Chuyển các Octet thành hệ cơ số thập phân </a:t>
            </a:r>
            <a:endParaRPr lang="en-US" sz="1600" kern="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cs typeface="+mn-cs"/>
                <a:sym typeface="Wingdings" panose="05000000000000000000" pitchFamily="2" charset="2"/>
              </a:rPr>
              <a:t>Ví dụ: chuyển 10101100111100000000111111111111 thành hệ cơ số thập phân có ngăn cách</a:t>
            </a:r>
            <a:endParaRPr lang="en-US" sz="1600" kern="0">
              <a:solidFill>
                <a:srgbClr val="C00000"/>
              </a:solidFill>
              <a:cs typeface="+mn-cs"/>
              <a:sym typeface="Wingdings" panose="05000000000000000000" pitchFamily="2" charset="2"/>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10101100.11110000.00001111.11111111 = 172.240.15.255</a:t>
            </a:r>
            <a:endParaRPr lang="en-US" sz="1600" kern="0">
              <a:solidFill>
                <a:srgbClr val="C00000"/>
              </a:solidFill>
              <a:sym typeface="Wingdings" panose="05000000000000000000" pitchFamily="2" charset="2"/>
            </a:endParaRPr>
          </a:p>
          <a:p>
            <a:pPr marL="1200150" lvl="2" indent="-285750">
              <a:lnSpc>
                <a:spcPct val="135000"/>
              </a:lnSpc>
              <a:spcBef>
                <a:spcPct val="35000"/>
              </a:spcBef>
              <a:buClr>
                <a:schemeClr val="accent2"/>
              </a:buClr>
              <a:buFont typeface="Arial" panose="020B0604020202020204" pitchFamily="34" charset="0"/>
              <a:buChar char="•"/>
              <a:defRPr/>
            </a:pPr>
            <a:endParaRPr lang="en-US" sz="1600" kern="0">
              <a:solidFill>
                <a:srgbClr val="C00000"/>
              </a:solidFill>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ln>
        </p:spPr>
        <p:txBody>
          <a:bodyPr/>
          <a:lstStyle/>
          <a:p>
            <a:pPr>
              <a:lnSpc>
                <a:spcPct val="135000"/>
              </a:lnSpc>
              <a:spcBef>
                <a:spcPct val="35000"/>
              </a:spcBef>
              <a:buClr>
                <a:schemeClr val="accent2"/>
              </a:buClr>
              <a:defRPr/>
            </a:pPr>
            <a:r>
              <a:rPr lang="en-US" sz="1600" kern="0" err="1">
                <a:solidFill>
                  <a:schemeClr val="folHlink"/>
                </a:solidFill>
                <a:sym typeface="Wingdings" panose="05000000000000000000" pitchFamily="2" charset="2"/>
              </a:rPr>
              <a:t>Cách</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chuyển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từ</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hệ</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cơ</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số</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thập</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có</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ngăn</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cách</a:t>
            </a:r>
            <a:r>
              <a:rPr lang="en-US" sz="1600" kern="0">
                <a:solidFill>
                  <a:schemeClr val="folHlink"/>
                </a:solidFill>
                <a:sym typeface="Wingdings" panose="05000000000000000000" pitchFamily="2" charset="2"/>
              </a:rPr>
              <a:t> sang </a:t>
            </a:r>
            <a:r>
              <a:rPr lang="en-US" sz="1600" kern="0" err="1">
                <a:solidFill>
                  <a:schemeClr val="folHlink"/>
                </a:solidFill>
                <a:sym typeface="Wingdings" panose="05000000000000000000" pitchFamily="2" charset="2"/>
              </a:rPr>
              <a:t>hệ</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cơ</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số</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nhị</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 192.168.1.100</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Bước</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chuyển</a:t>
            </a:r>
            <a:r>
              <a:rPr lang="en-US" sz="1600" kern="0">
                <a:solidFill>
                  <a:schemeClr val="folHlink"/>
                </a:solidFill>
                <a:cs typeface="+mn-cs"/>
                <a:sym typeface="Wingdings" panose="05000000000000000000" pitchFamily="2" charset="2"/>
              </a:rPr>
              <a:t> 192 sang </a:t>
            </a:r>
            <a:r>
              <a:rPr lang="en-US" sz="1600" kern="0" err="1">
                <a:solidFill>
                  <a:schemeClr val="folHlink"/>
                </a:solidFill>
                <a:cs typeface="+mn-cs"/>
                <a:sym typeface="Wingdings" panose="05000000000000000000" pitchFamily="2" charset="2"/>
              </a:rPr>
              <a:t>nhị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phân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Bước</a:t>
            </a:r>
            <a:r>
              <a:rPr lang="en-US" sz="1600" kern="0">
                <a:solidFill>
                  <a:schemeClr val="folHlink"/>
                </a:solidFill>
                <a:cs typeface="+mn-cs"/>
                <a:sym typeface="Wingdings" panose="05000000000000000000" pitchFamily="2" charset="2"/>
              </a:rPr>
              <a:t> 2: </a:t>
            </a:r>
            <a:r>
              <a:rPr lang="en-US" sz="1600" kern="0" err="1">
                <a:solidFill>
                  <a:schemeClr val="folHlink"/>
                </a:solidFill>
                <a:cs typeface="+mn-cs"/>
                <a:sym typeface="Wingdings" panose="05000000000000000000" pitchFamily="2" charset="2"/>
              </a:rPr>
              <a:t>chuyển</a:t>
            </a:r>
            <a:r>
              <a:rPr lang="en-US" sz="1600" kern="0">
                <a:solidFill>
                  <a:schemeClr val="folHlink"/>
                </a:solidFill>
                <a:cs typeface="+mn-cs"/>
                <a:sym typeface="Wingdings" panose="05000000000000000000" pitchFamily="2" charset="2"/>
              </a:rPr>
              <a:t> 168 </a:t>
            </a:r>
            <a:r>
              <a:rPr lang="en-US" sz="1600" kern="0">
                <a:solidFill>
                  <a:schemeClr val="folHlink"/>
                </a:solidFill>
                <a:sym typeface="Wingdings" panose="05000000000000000000" pitchFamily="2" charset="2"/>
              </a:rPr>
              <a:t>sang </a:t>
            </a:r>
            <a:r>
              <a:rPr lang="en-US" sz="1600" kern="0" err="1">
                <a:solidFill>
                  <a:schemeClr val="folHlink"/>
                </a:solidFill>
                <a:sym typeface="Wingdings" panose="05000000000000000000" pitchFamily="2" charset="2"/>
              </a:rPr>
              <a:t>nhị</a:t>
            </a:r>
            <a:r>
              <a:rPr lang="en-US" sz="1600" kern="0">
                <a:solidFill>
                  <a:schemeClr val="folHlink"/>
                </a:solidFill>
                <a:sym typeface="Wingdings" panose="05000000000000000000" pitchFamily="2" charset="2"/>
              </a:rPr>
              <a:t> </a:t>
            </a:r>
            <a:r>
              <a:rPr lang="en-US" sz="1600" kern="0" err="1">
                <a:solidFill>
                  <a:schemeClr val="folHlink"/>
                </a:solidFill>
                <a:sym typeface="Wingdings" panose="05000000000000000000" pitchFamily="2" charset="2"/>
              </a:rPr>
              <a:t>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r>
              <a:rPr lang="en-US" sz="1600" kern="0">
                <a:solidFill>
                  <a:schemeClr val="folHlink"/>
                </a:solidFill>
                <a:highlight>
                  <a:srgbClr val="00FF00"/>
                </a:highlight>
                <a:cs typeface="+mn-cs"/>
                <a:sym typeface="Wingdings" panose="05000000000000000000" pitchFamily="2" charset="2"/>
              </a:rPr>
              <a:t>: 1=00000001</a:t>
            </a:r>
            <a:endParaRPr lang="en-US" sz="1600" kern="0">
              <a:solidFill>
                <a:schemeClr val="folHlink"/>
              </a:solidFill>
              <a:highlight>
                <a:srgbClr val="00FF00"/>
              </a:highlight>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Chú</a:t>
            </a:r>
            <a:r>
              <a:rPr lang="en-US" sz="1600" kern="0">
                <a:solidFill>
                  <a:schemeClr val="folHlink"/>
                </a:solidFill>
                <a:cs typeface="+mn-cs"/>
                <a:sym typeface="Wingdings" panose="05000000000000000000" pitchFamily="2" charset="2"/>
              </a:rPr>
              <a:t> ý: </a:t>
            </a:r>
            <a:r>
              <a:rPr lang="en-US" sz="1600" kern="0" err="1">
                <a:solidFill>
                  <a:schemeClr val="folHlink"/>
                </a:solidFill>
                <a:cs typeface="+mn-cs"/>
                <a:sym typeface="Wingdings" panose="05000000000000000000" pitchFamily="2" charset="2"/>
              </a:rPr>
              <a:t>bổ</a:t>
            </a:r>
            <a:r>
              <a:rPr lang="en-US" sz="1600" kern="0">
                <a:solidFill>
                  <a:schemeClr val="folHlink"/>
                </a:solidFill>
                <a:cs typeface="+mn-cs"/>
                <a:sym typeface="Wingdings" panose="05000000000000000000" pitchFamily="2" charset="2"/>
              </a:rPr>
              <a:t> sung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“0”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đủ</a:t>
            </a:r>
            <a:r>
              <a:rPr lang="en-US" sz="1600" kern="0">
                <a:solidFill>
                  <a:schemeClr val="folHlink"/>
                </a:solidFill>
                <a:cs typeface="+mn-cs"/>
                <a:sym typeface="Wingdings" panose="05000000000000000000" pitchFamily="2" charset="2"/>
              </a:rPr>
              <a:t> 8 bit </a:t>
            </a:r>
            <a:r>
              <a:rPr lang="en-US" sz="1600" kern="0" err="1">
                <a:solidFill>
                  <a:schemeClr val="folHlink"/>
                </a:solidFill>
                <a:cs typeface="+mn-cs"/>
                <a:sym typeface="Wingdings" panose="05000000000000000000" pitchFamily="2" charset="2"/>
              </a:rPr>
              <a:t>với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mỗi</a:t>
            </a:r>
            <a:r>
              <a:rPr lang="en-US" sz="1600" kern="0">
                <a:solidFill>
                  <a:schemeClr val="folHlink"/>
                </a:solidFill>
                <a:cs typeface="+mn-cs"/>
                <a:sym typeface="Wingdings" panose="05000000000000000000" pitchFamily="2" charset="2"/>
              </a:rPr>
              <a:t> Octet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 	199.2</a:t>
            </a:r>
            <a:r>
              <a:rPr lang="en-US" sz="1600" kern="0" baseline="30000">
                <a:solidFill>
                  <a:schemeClr val="folHlink"/>
                </a:solidFill>
                <a:sym typeface="Wingdings" panose="05000000000000000000" pitchFamily="2" charset="2"/>
              </a:rPr>
              <a:t>8.</a:t>
            </a:r>
            <a:r>
              <a:rPr lang="en-US" sz="1600" kern="0">
                <a:solidFill>
                  <a:schemeClr val="folHlink"/>
                </a:solidFill>
                <a:sym typeface="Wingdings" panose="05000000000000000000" pitchFamily="2" charset="2"/>
              </a:rPr>
              <a:t>.0.0   199.256.0.0  199.255.256.0    199.255.255.256							 -         0.0.0.1</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199.255.255.255			</a:t>
            </a:r>
            <a:endParaRPr lang="en-US" sz="1600" kern="0">
              <a:solidFill>
                <a:srgbClr val="C00000"/>
              </a:solidFill>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3. Subnet Mark (SM)</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Bao </a:t>
            </a:r>
            <a:r>
              <a:rPr lang="en-US" sz="1600" kern="0" err="1">
                <a:solidFill>
                  <a:schemeClr val="folHlink"/>
                </a:solidFill>
                <a:cs typeface="+mn-cs"/>
                <a:sym typeface="Wingdings" panose="05000000000000000000" pitchFamily="2" charset="2"/>
              </a:rPr>
              <a:t>gồm</a:t>
            </a:r>
            <a:r>
              <a:rPr lang="en-US" sz="1600" kern="0">
                <a:solidFill>
                  <a:schemeClr val="folHlink"/>
                </a:solidFill>
                <a:cs typeface="+mn-cs"/>
                <a:sym typeface="Wingdings" panose="05000000000000000000" pitchFamily="2" charset="2"/>
              </a:rPr>
              <a:t> 32 bit</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Gồm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chuỗi</a:t>
            </a:r>
            <a:r>
              <a:rPr lang="en-US" sz="1600" kern="0">
                <a:solidFill>
                  <a:schemeClr val="folHlink"/>
                </a:solidFill>
                <a:cs typeface="+mn-cs"/>
                <a:sym typeface="Wingdings" panose="05000000000000000000" pitchFamily="2" charset="2"/>
              </a:rPr>
              <a:t> bit “1”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tiếp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chuỗi</a:t>
            </a:r>
            <a:r>
              <a:rPr lang="en-US" sz="1600" kern="0">
                <a:solidFill>
                  <a:schemeClr val="folHlink"/>
                </a:solidFill>
                <a:cs typeface="+mn-cs"/>
                <a:sym typeface="Wingdings" panose="05000000000000000000" pitchFamily="2" charset="2"/>
              </a:rPr>
              <a:t> bit “0” </a:t>
            </a:r>
            <a:r>
              <a:rPr lang="en-US" sz="1600" kern="0" err="1">
                <a:solidFill>
                  <a:schemeClr val="folHlink"/>
                </a:solidFill>
                <a:cs typeface="+mn-cs"/>
                <a:sym typeface="Wingdings" panose="05000000000000000000" pitchFamily="2" charset="2"/>
              </a:rPr>
              <a:t>liên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tiếp</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Bit “1” </a:t>
            </a:r>
            <a:r>
              <a:rPr lang="en-US" sz="1600" kern="0" err="1">
                <a:solidFill>
                  <a:schemeClr val="folHlink"/>
                </a:solidFill>
                <a:cs typeface="+mn-cs"/>
                <a:sym typeface="Wingdings" panose="05000000000000000000" pitchFamily="2" charset="2"/>
              </a:rPr>
              <a:t>miêu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tả</a:t>
            </a:r>
            <a:r>
              <a:rPr lang="en-US" sz="1600" kern="0">
                <a:solidFill>
                  <a:schemeClr val="folHlink"/>
                </a:solidFill>
                <a:cs typeface="+mn-cs"/>
                <a:sym typeface="Wingdings" panose="05000000000000000000" pitchFamily="2" charset="2"/>
              </a:rPr>
              <a:t> Net bit. Bit “0” </a:t>
            </a:r>
            <a:r>
              <a:rPr lang="en-US" sz="1600" kern="0" err="1">
                <a:solidFill>
                  <a:schemeClr val="folHlink"/>
                </a:solidFill>
                <a:cs typeface="+mn-cs"/>
                <a:sym typeface="Wingdings" panose="05000000000000000000" pitchFamily="2" charset="2"/>
              </a:rPr>
              <a:t>miêu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tả</a:t>
            </a:r>
            <a:r>
              <a:rPr lang="en-US" sz="1600" kern="0">
                <a:solidFill>
                  <a:schemeClr val="folHlink"/>
                </a:solidFill>
                <a:cs typeface="+mn-cs"/>
                <a:sym typeface="Wingdings" panose="05000000000000000000" pitchFamily="2" charset="2"/>
              </a:rPr>
              <a:t> Host bit</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Đc</a:t>
            </a:r>
            <a:r>
              <a:rPr lang="en-US" sz="1600" kern="0">
                <a:solidFill>
                  <a:schemeClr val="folHlink"/>
                </a:solidFill>
                <a:cs typeface="+mn-cs"/>
                <a:sym typeface="Wingdings" panose="05000000000000000000" pitchFamily="2" charset="2"/>
              </a:rPr>
              <a:t> IP	</a:t>
            </a:r>
            <a:r>
              <a:rPr lang="en-US" sz="1600" kern="0">
                <a:solidFill>
                  <a:srgbClr val="C00000"/>
                </a:solidFill>
                <a:cs typeface="+mn-cs"/>
                <a:sym typeface="Wingdings" panose="05000000000000000000" pitchFamily="2" charset="2"/>
              </a:rPr>
              <a:t>11101100.00001111.1100</a:t>
            </a:r>
            <a:r>
              <a:rPr lang="en-US" sz="1600" kern="0">
                <a:solidFill>
                  <a:schemeClr val="folHlink"/>
                </a:solidFill>
                <a:cs typeface="+mn-cs"/>
                <a:sym typeface="Wingdings" panose="05000000000000000000" pitchFamily="2" charset="2"/>
              </a:rPr>
              <a:t>1111.00000000</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SM	</a:t>
            </a:r>
            <a:r>
              <a:rPr lang="en-US" sz="1600" kern="0">
                <a:solidFill>
                  <a:srgbClr val="C00000"/>
                </a:solidFill>
                <a:cs typeface="+mn-cs"/>
                <a:sym typeface="Wingdings" panose="05000000000000000000" pitchFamily="2" charset="2"/>
              </a:rPr>
              <a:t>11111111.11111111.1111</a:t>
            </a:r>
            <a:r>
              <a:rPr lang="en-US" sz="1600" kern="0">
                <a:solidFill>
                  <a:schemeClr val="folHlink"/>
                </a:solidFill>
                <a:cs typeface="+mn-cs"/>
                <a:sym typeface="Wingdings" panose="05000000000000000000" pitchFamily="2" charset="2"/>
              </a:rPr>
              <a:t>0000.00000000</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biểu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diễn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Hệ</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thập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phân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có</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ngăn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2: </a:t>
            </a:r>
            <a:r>
              <a:rPr lang="en-US" sz="1600" kern="0">
                <a:solidFill>
                  <a:schemeClr val="folHlink"/>
                </a:solidFill>
                <a:highlight>
                  <a:srgbClr val="FFFF00"/>
                </a:highlight>
                <a:cs typeface="+mn-cs"/>
                <a:sym typeface="Wingdings" panose="05000000000000000000" pitchFamily="2" charset="2"/>
              </a:rPr>
              <a:t>/</a:t>
            </a:r>
            <a:r>
              <a:rPr lang="en-US" sz="1600" kern="0" err="1">
                <a:solidFill>
                  <a:schemeClr val="folHlink"/>
                </a:solidFill>
                <a:highlight>
                  <a:srgbClr val="FFFF00"/>
                </a:highlight>
                <a:cs typeface="+mn-cs"/>
                <a:sym typeface="Wingdings" panose="05000000000000000000" pitchFamily="2" charset="2"/>
              </a:rPr>
              <a:t>số</a:t>
            </a:r>
            <a:r>
              <a:rPr lang="en-US" sz="1600" kern="0">
                <a:solidFill>
                  <a:schemeClr val="folHlink"/>
                </a:solidFill>
                <a:highlight>
                  <a:srgbClr val="FFFF00"/>
                </a:highlight>
                <a:cs typeface="+mn-cs"/>
                <a:sym typeface="Wingdings" panose="05000000000000000000" pitchFamily="2" charset="2"/>
              </a:rPr>
              <a:t> bit 1</a:t>
            </a:r>
            <a:endParaRPr lang="en-US" sz="1600" kern="0">
              <a:solidFill>
                <a:schemeClr val="folHlink"/>
              </a:solidFill>
              <a:highlight>
                <a:srgbClr val="FFFF00"/>
              </a:highlight>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 192.168.1.100  SM: </a:t>
            </a:r>
            <a:r>
              <a:rPr lang="en-US" sz="1600" kern="0">
                <a:solidFill>
                  <a:srgbClr val="C00000"/>
                </a:solidFill>
                <a:cs typeface="+mn-cs"/>
                <a:sym typeface="Wingdings" panose="05000000000000000000" pitchFamily="2" charset="2"/>
              </a:rPr>
              <a:t>255.255.255.0</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192.168.1.100</a:t>
            </a:r>
            <a:r>
              <a:rPr lang="en-US" sz="1600" kern="0">
                <a:solidFill>
                  <a:srgbClr val="C00000"/>
                </a:solidFill>
                <a:cs typeface="+mn-cs"/>
                <a:sym typeface="Wingdings" panose="05000000000000000000" pitchFamily="2" charset="2"/>
              </a:rPr>
              <a:t>/24</a:t>
            </a:r>
            <a:r>
              <a:rPr lang="en-US" sz="1600" kern="0">
                <a:solidFill>
                  <a:schemeClr val="folHlink"/>
                </a:solidFill>
                <a:cs typeface="+mn-cs"/>
                <a:sym typeface="Wingdings" panose="05000000000000000000" pitchFamily="2" charset="2"/>
              </a:rPr>
              <a:t>	   </a:t>
            </a:r>
            <a:endParaRPr lang="en-US" sz="1600" kern="0">
              <a:solidFill>
                <a:schemeClr val="folHlink"/>
              </a:solidFill>
              <a:cs typeface="+mn-cs"/>
              <a:sym typeface="Wingdings" panose="05000000000000000000" pitchFamily="2"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4.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tập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hợp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có</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cùng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trị</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Netbit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Ví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a:t>
            </a:r>
            <a:r>
              <a:rPr lang="en-US" sz="1600" kern="0">
                <a:solidFill>
                  <a:schemeClr val="folHlink"/>
                </a:solidFill>
                <a:cs typeface="+mn-cs"/>
                <a:sym typeface="Wingdings" panose="05000000000000000000" pitchFamily="2" charset="2"/>
              </a:rPr>
              <a: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highlight>
                  <a:srgbClr val="FFFF00"/>
                </a:highlight>
                <a:cs typeface="+mn-cs"/>
                <a:sym typeface="Wingdings" panose="05000000000000000000" pitchFamily="2" charset="2"/>
              </a:rPr>
              <a:t>192.168.1</a:t>
            </a:r>
            <a:r>
              <a:rPr lang="en-US" sz="1600" kern="0">
                <a:solidFill>
                  <a:schemeClr val="folHlink"/>
                </a:solidFill>
                <a:highlight>
                  <a:srgbClr val="FFFF00"/>
                </a:highlight>
                <a:cs typeface="+mn-cs"/>
                <a:sym typeface="Wingdings" panose="05000000000000000000" pitchFamily="2" charset="2"/>
              </a:rPr>
              <a:t>.0/</a:t>
            </a:r>
            <a:r>
              <a:rPr lang="en-US" sz="1600" kern="0">
                <a:solidFill>
                  <a:srgbClr val="C00000"/>
                </a:solidFill>
                <a:highlight>
                  <a:srgbClr val="FFFF00"/>
                </a:highlight>
                <a:cs typeface="+mn-cs"/>
                <a:sym typeface="Wingdings" panose="05000000000000000000" pitchFamily="2" charset="2"/>
              </a:rPr>
              <a:t>24</a:t>
            </a:r>
            <a:r>
              <a:rPr lang="en-US" sz="1600" kern="0">
                <a:solidFill>
                  <a:srgbClr val="C00000"/>
                </a:solidFill>
                <a:cs typeface="+mn-cs"/>
                <a:sym typeface="Wingdings" panose="05000000000000000000" pitchFamily="2" charset="2"/>
              </a:rPr>
              <a:t>			</a:t>
            </a:r>
            <a:r>
              <a:rPr lang="en-US" sz="1600" kern="0">
                <a:solidFill>
                  <a:srgbClr val="C00000"/>
                </a:solidFill>
                <a:highlight>
                  <a:srgbClr val="FFFF00"/>
                </a:highlight>
                <a:cs typeface="+mn-cs"/>
                <a:sym typeface="Wingdings" panose="05000000000000000000" pitchFamily="2" charset="2"/>
              </a:rPr>
              <a:t>00000000</a:t>
            </a:r>
            <a:endParaRPr lang="en-US" sz="1600" kern="0">
              <a:solidFill>
                <a:srgbClr val="C00000"/>
              </a:solidFill>
              <a:highlight>
                <a:srgbClr val="FFFF00"/>
              </a:highlight>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192.168.1</a:t>
            </a:r>
            <a:r>
              <a:rPr lang="en-US" sz="1600" kern="0">
                <a:solidFill>
                  <a:schemeClr val="folHlink"/>
                </a:solidFill>
                <a:sym typeface="Wingdings" panose="05000000000000000000" pitchFamily="2" charset="2"/>
              </a:rPr>
              <a:t>.1/</a:t>
            </a:r>
            <a:r>
              <a:rPr lang="en-US" sz="1600" kern="0">
                <a:solidFill>
                  <a:srgbClr val="C00000"/>
                </a:solidFill>
                <a:sym typeface="Wingdings" panose="05000000000000000000" pitchFamily="2" charset="2"/>
              </a:rPr>
              <a:t>24			00000001	</a:t>
            </a:r>
            <a:endParaRPr lang="en-US" sz="1600" kern="0">
              <a:solidFill>
                <a:srgbClr val="C00000"/>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highlight>
                  <a:srgbClr val="FFFF00"/>
                </a:highlight>
                <a:sym typeface="Wingdings" panose="05000000000000000000" pitchFamily="2" charset="2"/>
              </a:rPr>
              <a:t>192.168.1</a:t>
            </a:r>
            <a:r>
              <a:rPr lang="en-US" sz="1600" kern="0">
                <a:solidFill>
                  <a:schemeClr val="folHlink"/>
                </a:solidFill>
                <a:highlight>
                  <a:srgbClr val="FFFF00"/>
                </a:highlight>
                <a:sym typeface="Wingdings" panose="05000000000000000000" pitchFamily="2" charset="2"/>
              </a:rPr>
              <a:t>.255/</a:t>
            </a:r>
            <a:r>
              <a:rPr lang="en-US" sz="1600" kern="0">
                <a:solidFill>
                  <a:srgbClr val="C00000"/>
                </a:solidFill>
                <a:highlight>
                  <a:srgbClr val="FFFF00"/>
                </a:highlight>
                <a:sym typeface="Wingdings" panose="05000000000000000000" pitchFamily="2" charset="2"/>
              </a:rPr>
              <a:t>24</a:t>
            </a:r>
            <a:r>
              <a:rPr lang="en-US" sz="1600" kern="0">
                <a:solidFill>
                  <a:srgbClr val="C00000"/>
                </a:solidFill>
                <a:sym typeface="Wingdings" panose="05000000000000000000" pitchFamily="2" charset="2"/>
              </a:rPr>
              <a:t>			</a:t>
            </a:r>
            <a:r>
              <a:rPr lang="en-US" sz="1600" kern="0">
                <a:solidFill>
                  <a:srgbClr val="C00000"/>
                </a:solidFill>
                <a:highlight>
                  <a:srgbClr val="FFFF00"/>
                </a:highlight>
                <a:sym typeface="Wingdings" panose="05000000000000000000" pitchFamily="2" charset="2"/>
              </a:rPr>
              <a:t>11111111</a:t>
            </a:r>
            <a:endParaRPr lang="en-US" sz="1600" kern="0">
              <a:solidFill>
                <a:srgbClr val="C00000"/>
              </a:solidFill>
              <a:highlight>
                <a:srgbClr val="FFFF00"/>
              </a:highlight>
              <a:sym typeface="Wingdings" panose="05000000000000000000" pitchFamily="2" charset="2"/>
            </a:endParaRPr>
          </a:p>
          <a:p>
            <a:pPr marL="285750" indent="-285750">
              <a:lnSpc>
                <a:spcPct val="135000"/>
              </a:lnSpc>
              <a:spcBef>
                <a:spcPct val="35000"/>
              </a:spcBef>
              <a:buClr>
                <a:schemeClr val="accent2"/>
              </a:buClr>
              <a:buFont typeface="Wingdings" panose="05000000000000000000"/>
              <a:buChar char="à"/>
              <a:defRPr/>
            </a:pPr>
            <a:r>
              <a:rPr lang="en-US" sz="1600" kern="0">
                <a:solidFill>
                  <a:srgbClr val="C00000"/>
                </a:solidFill>
                <a:sym typeface="Wingdings" panose="05000000000000000000" pitchFamily="2" charset="2"/>
              </a:rPr>
              <a:t>SM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chúng</a:t>
            </a:r>
            <a:r>
              <a:rPr lang="en-US" sz="1600" kern="0">
                <a:solidFill>
                  <a:srgbClr val="C00000"/>
                </a:solidFill>
                <a:sym typeface="Wingdings" panose="05000000000000000000" pitchFamily="2" charset="2"/>
              </a:rPr>
              <a:t> ta </a:t>
            </a:r>
            <a:r>
              <a:rPr lang="en-US" sz="1600" kern="0" err="1">
                <a:solidFill>
                  <a:srgbClr val="C00000"/>
                </a:solidFill>
                <a:sym typeface="Wingdings" panose="05000000000000000000" pitchFamily="2" charset="2"/>
              </a:rPr>
              <a:t>biết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bít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thuộc</a:t>
            </a:r>
            <a:r>
              <a:rPr lang="en-US" sz="1600" kern="0">
                <a:solidFill>
                  <a:srgbClr val="C00000"/>
                </a:solidFill>
                <a:sym typeface="Wingdings" panose="05000000000000000000" pitchFamily="2" charset="2"/>
              </a:rPr>
              <a:t> Net bit,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bít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thuộc</a:t>
            </a:r>
            <a:r>
              <a:rPr lang="en-US" sz="1600" kern="0">
                <a:solidFill>
                  <a:srgbClr val="C00000"/>
                </a:solidFill>
                <a:sym typeface="Wingdings" panose="05000000000000000000" pitchFamily="2" charset="2"/>
              </a:rPr>
              <a:t> Host bit</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Wingdings" panose="05000000000000000000"/>
              <a:buChar char="à"/>
              <a:defRPr/>
            </a:pPr>
            <a:r>
              <a:rPr lang="en-US" sz="1600" kern="0">
                <a:solidFill>
                  <a:srgbClr val="C00000"/>
                </a:solidFill>
                <a:sym typeface="Wingdings" panose="05000000000000000000" pitchFamily="2" charset="2"/>
              </a:rPr>
              <a:t>SM </a:t>
            </a:r>
            <a:r>
              <a:rPr lang="en-US" sz="1600" kern="0" err="1">
                <a:solidFill>
                  <a:srgbClr val="C00000"/>
                </a:solidFill>
                <a:sym typeface="Wingdings" panose="05000000000000000000" pitchFamily="2" charset="2"/>
              </a:rPr>
              <a:t>còn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cúng</a:t>
            </a:r>
            <a:r>
              <a:rPr lang="en-US" sz="1600" kern="0">
                <a:solidFill>
                  <a:srgbClr val="C00000"/>
                </a:solidFill>
                <a:sym typeface="Wingdings" panose="05000000000000000000" pitchFamily="2" charset="2"/>
              </a:rPr>
              <a:t> ta </a:t>
            </a:r>
            <a:r>
              <a:rPr lang="en-US" sz="1600" kern="0" err="1">
                <a:solidFill>
                  <a:srgbClr val="C00000"/>
                </a:solidFill>
                <a:sym typeface="Wingdings" panose="05000000000000000000" pitchFamily="2" charset="2"/>
              </a:rPr>
              <a:t>biết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độ</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dài</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Wingdings" panose="05000000000000000000"/>
              <a:buChar char="à"/>
              <a:defRPr/>
            </a:pPr>
            <a:r>
              <a:rPr lang="en-US" sz="1600" err="1"/>
              <a:t>Độ</a:t>
            </a:r>
            <a:r>
              <a:rPr lang="en-US" sz="1600"/>
              <a:t> </a:t>
            </a:r>
            <a:r>
              <a:rPr lang="en-US" sz="1600" err="1"/>
              <a:t>dài</a:t>
            </a:r>
            <a:r>
              <a:rPr lang="en-US" sz="1600"/>
              <a:t> </a:t>
            </a:r>
            <a:r>
              <a:rPr lang="en-US" sz="1600" err="1"/>
              <a:t>địa</a:t>
            </a:r>
            <a:r>
              <a:rPr lang="en-US" sz="1600"/>
              <a:t> </a:t>
            </a:r>
            <a:r>
              <a:rPr lang="en-US" sz="1600" err="1"/>
              <a:t>chỉ</a:t>
            </a:r>
            <a:r>
              <a:rPr lang="en-US" sz="1600"/>
              <a:t> IP (L) = 2</a:t>
            </a:r>
            <a:r>
              <a:rPr lang="en-US" sz="1600" baseline="30000"/>
              <a:t>32-[SM]</a:t>
            </a:r>
            <a:endParaRPr lang="en-US" sz="1600" baseline="30000"/>
          </a:p>
          <a:p>
            <a:pPr marL="285750" indent="-285750">
              <a:lnSpc>
                <a:spcPct val="135000"/>
              </a:lnSpc>
              <a:spcBef>
                <a:spcPct val="35000"/>
              </a:spcBef>
              <a:buClr>
                <a:schemeClr val="accent2"/>
              </a:buClr>
              <a:buFont typeface="Wingdings" panose="05000000000000000000"/>
              <a:buChar char="à"/>
              <a:defRPr/>
            </a:pPr>
            <a:r>
              <a:rPr lang="en-US" sz="1600"/>
              <a:t>Độ dài địa chỉ IP khả dụng (L) = 2</a:t>
            </a:r>
            <a:r>
              <a:rPr lang="en-US" sz="1600" baseline="30000"/>
              <a:t>32-[SM] -2</a:t>
            </a:r>
            <a:endParaRPr lang="en-US" sz="1600"/>
          </a:p>
          <a:p>
            <a:pPr marL="285750" indent="-285750">
              <a:lnSpc>
                <a:spcPct val="135000"/>
              </a:lnSpc>
              <a:spcBef>
                <a:spcPct val="35000"/>
              </a:spcBef>
              <a:buClr>
                <a:schemeClr val="accent2"/>
              </a:buClr>
              <a:buFont typeface="Wingdings" panose="05000000000000000000"/>
              <a:buChar char="à"/>
              <a:defRPr/>
            </a:pPr>
            <a:r>
              <a:rPr lang="en-US" sz="1600"/>
              <a:t>[SM]: </a:t>
            </a:r>
            <a:r>
              <a:rPr lang="en-US" sz="1600" err="1"/>
              <a:t>số</a:t>
            </a:r>
            <a:r>
              <a:rPr lang="en-US" sz="1600"/>
              <a:t> </a:t>
            </a:r>
            <a:r>
              <a:rPr lang="en-US" sz="1600" err="1"/>
              <a:t>bít</a:t>
            </a:r>
            <a:r>
              <a:rPr lang="en-US" sz="1600"/>
              <a:t> 1 </a:t>
            </a:r>
            <a:r>
              <a:rPr lang="en-US" sz="1600" err="1"/>
              <a:t>của</a:t>
            </a:r>
            <a:r>
              <a:rPr lang="en-US" sz="1600"/>
              <a:t> Subnet Mark</a:t>
            </a:r>
            <a:endParaRPr lang="en-US" sz="1600"/>
          </a:p>
          <a:p>
            <a:pPr>
              <a:lnSpc>
                <a:spcPct val="135000"/>
              </a:lnSpc>
              <a:spcBef>
                <a:spcPct val="35000"/>
              </a:spcBef>
              <a:buClr>
                <a:schemeClr val="accent2"/>
              </a:buClr>
              <a:defRPr/>
            </a:pPr>
            <a:endParaRPr lang="en-US" sz="1600"/>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Thuật toán AND:</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01100100		</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	111</a:t>
            </a:r>
            <a:r>
              <a:rPr lang="en-US" sz="1600" kern="0">
                <a:solidFill>
                  <a:srgbClr val="C00000"/>
                </a:solidFill>
                <a:highlight>
                  <a:srgbClr val="FF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	011</a:t>
            </a:r>
            <a:r>
              <a:rPr lang="en-US" sz="1600" kern="0">
                <a:solidFill>
                  <a:srgbClr val="C00000"/>
                </a:solidFill>
                <a:highlight>
                  <a:srgbClr val="00FF00"/>
                </a:highlight>
                <a:cs typeface="+mn-cs"/>
                <a:sym typeface="Wingdings" panose="05000000000000000000" pitchFamily="2" charset="2"/>
              </a:rPr>
              <a:t>00000</a:t>
            </a:r>
            <a:r>
              <a:rPr lang="en-US" sz="1600" kern="0">
                <a:solidFill>
                  <a:srgbClr val="C00000"/>
                </a:solidFill>
                <a:cs typeface="+mn-cs"/>
                <a:sym typeface="Wingdings" panose="05000000000000000000" pitchFamily="2" charset="2"/>
              </a:rPr>
              <a:t>		192.168.1.96</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Input	10 10</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ĐK	11 00</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Output	10 00	</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192.168.1.200		</a:t>
            </a:r>
            <a:r>
              <a:rPr lang="en-US" sz="1600" kern="0">
                <a:solidFill>
                  <a:srgbClr val="C00000"/>
                </a:solidFill>
                <a:highlight>
                  <a:srgbClr val="FFFF00"/>
                </a:highlight>
                <a:cs typeface="+mn-cs"/>
                <a:sym typeface="Wingdings" panose="05000000000000000000" pitchFamily="2" charset="2"/>
              </a:rPr>
              <a:t>11000000.10101000.00000001.110</a:t>
            </a:r>
            <a:r>
              <a:rPr lang="en-US" sz="1600" kern="0">
                <a:solidFill>
                  <a:srgbClr val="C00000"/>
                </a:solidFill>
                <a:cs typeface="+mn-cs"/>
                <a:sym typeface="Wingdings" panose="05000000000000000000" pitchFamily="2" charset="2"/>
              </a:rPr>
              <a:t>01000</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AND	255.255.255.224		</a:t>
            </a:r>
            <a:r>
              <a:rPr lang="en-US" sz="1600" kern="0">
                <a:solidFill>
                  <a:srgbClr val="C00000"/>
                </a:solidFill>
                <a:highlight>
                  <a:srgbClr val="FFFF00"/>
                </a:highlight>
                <a:cs typeface="+mn-cs"/>
                <a:sym typeface="Wingdings" panose="05000000000000000000" pitchFamily="2" charset="2"/>
              </a:rPr>
              <a:t>11111111.11111111.11111111.111</a:t>
            </a:r>
            <a:r>
              <a:rPr lang="en-US" sz="1600" kern="0">
                <a:solidFill>
                  <a:srgbClr val="C00000"/>
                </a:solidFill>
                <a:cs typeface="+mn-cs"/>
                <a:sym typeface="Wingdings" panose="05000000000000000000" pitchFamily="2" charset="2"/>
              </a:rPr>
              <a:t>00000</a:t>
            </a:r>
            <a:endParaRPr lang="en-US" sz="1600" kern="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cs typeface="+mn-cs"/>
                <a:sym typeface="Wingdings" panose="05000000000000000000" pitchFamily="2" charset="2"/>
              </a:rPr>
              <a:t>				</a:t>
            </a:r>
            <a:r>
              <a:rPr lang="en-US" sz="1600" kern="0">
                <a:solidFill>
                  <a:srgbClr val="C00000"/>
                </a:solidFill>
                <a:highlight>
                  <a:srgbClr val="FFFF00"/>
                </a:highlight>
                <a:cs typeface="+mn-cs"/>
                <a:sym typeface="Wingdings" panose="05000000000000000000" pitchFamily="2" charset="2"/>
              </a:rPr>
              <a:t>11000000.10101000.00000001.110</a:t>
            </a:r>
            <a:r>
              <a:rPr lang="en-US" sz="1600" kern="0">
                <a:solidFill>
                  <a:srgbClr val="C00000"/>
                </a:solidFill>
                <a:cs typeface="+mn-cs"/>
                <a:sym typeface="Wingdings" panose="05000000000000000000" pitchFamily="2" charset="2"/>
              </a:rPr>
              <a:t>00000	192.168.1.192	</a:t>
            </a:r>
            <a:endParaRPr lang="en-US" sz="1600" kern="0">
              <a:solidFill>
                <a:srgbClr val="C00000"/>
              </a:solidFill>
              <a:cs typeface="+mn-cs"/>
              <a:sym typeface="Wingdings" panose="05000000000000000000" pitchFamily="2" charset="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5. </a:t>
            </a:r>
            <a:r>
              <a:rPr lang="en-US" sz="1600" kern="0" err="1">
                <a:solidFill>
                  <a:schemeClr val="folHlink"/>
                </a:solidFill>
                <a:cs typeface="+mn-cs"/>
                <a:sym typeface="Wingdings" panose="05000000000000000000" pitchFamily="2" charset="2"/>
              </a:rPr>
              <a:t>SubNet</a:t>
            </a:r>
            <a:r>
              <a:rPr lang="en-US" sz="1600" kern="0">
                <a:solidFill>
                  <a:schemeClr val="folHlink"/>
                </a:solidFill>
                <a:cs typeface="+mn-cs"/>
                <a:sym typeface="Wingdings" panose="05000000000000000000" pitchFamily="2" charset="2"/>
              </a:rPr>
              <a:t> ID, Net ID</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rPr>
              <a:t>Là</a:t>
            </a:r>
            <a:r>
              <a:rPr lang="en-US" sz="1600" kern="0">
                <a:solidFill>
                  <a:schemeClr val="folHlink"/>
                </a:solidFill>
                <a:cs typeface="+mn-cs"/>
              </a:rPr>
              <a:t> </a:t>
            </a:r>
            <a:r>
              <a:rPr lang="en-US" sz="1600" kern="0" err="1">
                <a:solidFill>
                  <a:schemeClr val="folHlink"/>
                </a:solidFill>
                <a:cs typeface="+mn-cs"/>
              </a:rPr>
              <a:t>giá</a:t>
            </a:r>
            <a:r>
              <a:rPr lang="en-US" sz="1600" kern="0">
                <a:solidFill>
                  <a:schemeClr val="folHlink"/>
                </a:solidFill>
                <a:cs typeface="+mn-cs"/>
              </a:rPr>
              <a:t> </a:t>
            </a:r>
            <a:r>
              <a:rPr lang="en-US" sz="1600" kern="0" err="1">
                <a:solidFill>
                  <a:schemeClr val="folHlink"/>
                </a:solidFill>
                <a:cs typeface="+mn-cs"/>
              </a:rPr>
              <a:t>trị</a:t>
            </a:r>
            <a:r>
              <a:rPr lang="en-US" sz="1600" kern="0">
                <a:solidFill>
                  <a:schemeClr val="folHlink"/>
                </a:solidFill>
                <a:cs typeface="+mn-cs"/>
              </a:rPr>
              <a:t> </a:t>
            </a:r>
            <a:r>
              <a:rPr lang="en-US" sz="1600" kern="0" err="1">
                <a:solidFill>
                  <a:schemeClr val="folHlink"/>
                </a:solidFill>
                <a:cs typeface="+mn-cs"/>
              </a:rPr>
              <a:t>đầu</a:t>
            </a:r>
            <a:r>
              <a:rPr lang="en-US" sz="1600" kern="0">
                <a:solidFill>
                  <a:schemeClr val="folHlink"/>
                </a:solidFill>
                <a:cs typeface="+mn-cs"/>
              </a:rPr>
              <a:t> </a:t>
            </a:r>
            <a:r>
              <a:rPr lang="en-US" sz="1600" kern="0" err="1">
                <a:solidFill>
                  <a:schemeClr val="folHlink"/>
                </a:solidFill>
                <a:cs typeface="+mn-cs"/>
              </a:rPr>
              <a:t>tiên</a:t>
            </a:r>
            <a:r>
              <a:rPr lang="en-US" sz="1600" kern="0">
                <a:solidFill>
                  <a:schemeClr val="folHlink"/>
                </a:solidFill>
                <a:cs typeface="+mn-cs"/>
              </a:rPr>
              <a:t> </a:t>
            </a:r>
            <a:r>
              <a:rPr lang="en-US" sz="1600" kern="0" err="1">
                <a:solidFill>
                  <a:schemeClr val="folHlink"/>
                </a:solidFill>
                <a:cs typeface="+mn-cs"/>
              </a:rPr>
              <a:t>của</a:t>
            </a:r>
            <a:r>
              <a:rPr lang="en-US" sz="1600" kern="0">
                <a:solidFill>
                  <a:schemeClr val="folHlink"/>
                </a:solidFill>
                <a:cs typeface="+mn-cs"/>
              </a:rPr>
              <a:t> 1 </a:t>
            </a:r>
            <a:r>
              <a:rPr lang="en-US" sz="1600" kern="0" err="1">
                <a:solidFill>
                  <a:schemeClr val="folHlink"/>
                </a:solidFill>
                <a:cs typeface="+mn-cs"/>
              </a:rPr>
              <a:t>dải</a:t>
            </a:r>
            <a:r>
              <a:rPr lang="en-US" sz="1600" kern="0">
                <a:solidFill>
                  <a:schemeClr val="folHlink"/>
                </a:solidFill>
                <a:cs typeface="+mn-cs"/>
              </a:rPr>
              <a:t> </a:t>
            </a:r>
            <a:r>
              <a:rPr lang="en-US" sz="1600" kern="0" err="1">
                <a:solidFill>
                  <a:schemeClr val="folHlink"/>
                </a:solidFill>
                <a:cs typeface="+mn-cs"/>
              </a:rPr>
              <a:t>địa</a:t>
            </a:r>
            <a:r>
              <a:rPr lang="en-US" sz="1600" kern="0">
                <a:solidFill>
                  <a:schemeClr val="folHlink"/>
                </a:solidFill>
                <a:cs typeface="+mn-cs"/>
              </a:rPr>
              <a:t> </a:t>
            </a:r>
            <a:r>
              <a:rPr lang="en-US" sz="1600" kern="0" err="1">
                <a:solidFill>
                  <a:schemeClr val="folHlink"/>
                </a:solidFill>
                <a:cs typeface="+mn-cs"/>
              </a:rPr>
              <a:t>chỉ</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FF0000"/>
                </a:solidFill>
                <a:highlight>
                  <a:srgbClr val="FFFF00"/>
                </a:highlight>
                <a:cs typeface="+mn-cs"/>
              </a:rPr>
              <a:t>Có</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đặc</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điểm</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là</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tất</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cả</a:t>
            </a:r>
            <a:r>
              <a:rPr lang="en-US" sz="1600" kern="0">
                <a:solidFill>
                  <a:srgbClr val="FF0000"/>
                </a:solidFill>
                <a:highlight>
                  <a:srgbClr val="FFFF00"/>
                </a:highlight>
                <a:cs typeface="+mn-cs"/>
              </a:rPr>
              <a:t> </a:t>
            </a:r>
            <a:r>
              <a:rPr lang="en-US" sz="1600" kern="0" err="1">
                <a:solidFill>
                  <a:srgbClr val="FF0000"/>
                </a:solidFill>
                <a:highlight>
                  <a:srgbClr val="FFFF00"/>
                </a:highlight>
                <a:cs typeface="+mn-cs"/>
              </a:rPr>
              <a:t>các</a:t>
            </a:r>
            <a:r>
              <a:rPr lang="en-US" sz="1600" kern="0">
                <a:solidFill>
                  <a:srgbClr val="FF0000"/>
                </a:solidFill>
                <a:highlight>
                  <a:srgbClr val="FFFF00"/>
                </a:highlight>
                <a:cs typeface="+mn-cs"/>
              </a:rPr>
              <a:t> bit </a:t>
            </a:r>
            <a:r>
              <a:rPr lang="en-US" sz="1600" kern="0" err="1">
                <a:solidFill>
                  <a:srgbClr val="FF0000"/>
                </a:solidFill>
                <a:highlight>
                  <a:srgbClr val="FFFF00"/>
                </a:highlight>
                <a:cs typeface="+mn-cs"/>
              </a:rPr>
              <a:t>thuộc</a:t>
            </a:r>
            <a:r>
              <a:rPr lang="en-US" sz="1600" kern="0">
                <a:solidFill>
                  <a:srgbClr val="FF0000"/>
                </a:solidFill>
                <a:highlight>
                  <a:srgbClr val="FFFF00"/>
                </a:highlight>
                <a:cs typeface="+mn-cs"/>
              </a:rPr>
              <a:t> Host bit = “0”</a:t>
            </a:r>
            <a:endParaRPr lang="en-US" sz="1600" kern="0">
              <a:solidFill>
                <a:srgbClr val="FF0000"/>
              </a:solidFill>
              <a:highlight>
                <a:srgbClr val="FFFF00"/>
              </a:highlight>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Cách</a:t>
            </a:r>
            <a:r>
              <a:rPr lang="en-US" sz="1600" kern="0">
                <a:solidFill>
                  <a:srgbClr val="002060"/>
                </a:solidFill>
                <a:cs typeface="+mn-cs"/>
              </a:rPr>
              <a:t> </a:t>
            </a:r>
            <a:r>
              <a:rPr lang="en-US" sz="1600" kern="0" err="1">
                <a:solidFill>
                  <a:srgbClr val="002060"/>
                </a:solidFill>
                <a:cs typeface="+mn-cs"/>
              </a:rPr>
              <a:t>biểu</a:t>
            </a:r>
            <a:r>
              <a:rPr lang="en-US" sz="1600" kern="0">
                <a:solidFill>
                  <a:srgbClr val="002060"/>
                </a:solidFill>
                <a:cs typeface="+mn-cs"/>
              </a:rPr>
              <a:t> </a:t>
            </a:r>
            <a:r>
              <a:rPr lang="en-US" sz="1600" kern="0" err="1">
                <a:solidFill>
                  <a:srgbClr val="002060"/>
                </a:solidFill>
                <a:cs typeface="+mn-cs"/>
              </a:rPr>
              <a:t>diễn</a:t>
            </a:r>
            <a:r>
              <a:rPr lang="en-US" sz="1600" kern="0">
                <a:solidFill>
                  <a:srgbClr val="002060"/>
                </a:solidFill>
                <a:cs typeface="+mn-cs"/>
              </a:rPr>
              <a:t> 1 “</a:t>
            </a:r>
            <a:r>
              <a:rPr lang="en-US" sz="1600" kern="0" err="1">
                <a:solidFill>
                  <a:srgbClr val="002060"/>
                </a:solidFill>
                <a:cs typeface="+mn-cs"/>
              </a:rPr>
              <a:t>dải</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r>
              <a:rPr lang="en-US" sz="1600" kern="0">
                <a:solidFill>
                  <a:srgbClr val="002060"/>
                </a:solidFill>
                <a:cs typeface="+mn-cs"/>
              </a:rPr>
              <a:t> IP:</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192.168.1.0/24 ký hiệu cho 1 dải địa chỉ IP</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192.168.1.1/24 ký hiệu cho 1 giá trị địa chỉ IP</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200.0.0.0/24</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10.0.0.0/8</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002060"/>
                </a:solidFill>
                <a:cs typeface="+mn-cs"/>
              </a:rPr>
              <a:t>Cách</a:t>
            </a:r>
            <a:r>
              <a:rPr lang="en-US" sz="1600" kern="0">
                <a:solidFill>
                  <a:srgbClr val="002060"/>
                </a:solidFill>
                <a:cs typeface="+mn-cs"/>
              </a:rPr>
              <a:t> </a:t>
            </a:r>
            <a:r>
              <a:rPr lang="en-US" sz="1600" kern="0" err="1">
                <a:solidFill>
                  <a:srgbClr val="002060"/>
                </a:solidFill>
                <a:cs typeface="+mn-cs"/>
              </a:rPr>
              <a:t>biểu</a:t>
            </a:r>
            <a:r>
              <a:rPr lang="en-US" sz="1600" kern="0">
                <a:solidFill>
                  <a:srgbClr val="002060"/>
                </a:solidFill>
                <a:cs typeface="+mn-cs"/>
              </a:rPr>
              <a:t> </a:t>
            </a:r>
            <a:r>
              <a:rPr lang="en-US" sz="1600" kern="0" err="1">
                <a:solidFill>
                  <a:srgbClr val="002060"/>
                </a:solidFill>
                <a:cs typeface="+mn-cs"/>
              </a:rPr>
              <a:t>diễn</a:t>
            </a:r>
            <a:r>
              <a:rPr lang="en-US" sz="1600" kern="0">
                <a:solidFill>
                  <a:srgbClr val="002060"/>
                </a:solidFill>
                <a:cs typeface="+mn-cs"/>
              </a:rPr>
              <a:t> 1 “</a:t>
            </a:r>
            <a:r>
              <a:rPr lang="en-US" sz="1600" kern="0" err="1">
                <a:solidFill>
                  <a:srgbClr val="002060"/>
                </a:solidFill>
                <a:cs typeface="+mn-cs"/>
              </a:rPr>
              <a:t>giá</a:t>
            </a:r>
            <a:r>
              <a:rPr lang="en-US" sz="1600" kern="0">
                <a:solidFill>
                  <a:srgbClr val="002060"/>
                </a:solidFill>
                <a:cs typeface="+mn-cs"/>
              </a:rPr>
              <a:t> </a:t>
            </a:r>
            <a:r>
              <a:rPr lang="en-US" sz="1600" kern="0" err="1">
                <a:solidFill>
                  <a:srgbClr val="002060"/>
                </a:solidFill>
                <a:cs typeface="+mn-cs"/>
              </a:rPr>
              <a:t>trị</a:t>
            </a:r>
            <a:r>
              <a:rPr lang="en-US" sz="1600" kern="0">
                <a:solidFill>
                  <a:srgbClr val="002060"/>
                </a:solidFill>
                <a:cs typeface="+mn-cs"/>
              </a:rPr>
              <a:t>” </a:t>
            </a:r>
            <a:r>
              <a:rPr lang="en-US" sz="1600" kern="0" err="1">
                <a:solidFill>
                  <a:srgbClr val="002060"/>
                </a:solidFill>
                <a:cs typeface="+mn-cs"/>
              </a:rPr>
              <a:t>địa</a:t>
            </a:r>
            <a:r>
              <a:rPr lang="en-US" sz="1600" kern="0">
                <a:solidFill>
                  <a:srgbClr val="002060"/>
                </a:solidFill>
                <a:cs typeface="+mn-cs"/>
              </a:rPr>
              <a:t> </a:t>
            </a:r>
            <a:r>
              <a:rPr lang="en-US" sz="1600" kern="0" err="1">
                <a:solidFill>
                  <a:srgbClr val="002060"/>
                </a:solidFill>
                <a:cs typeface="+mn-cs"/>
              </a:rPr>
              <a:t>chỉ</a:t>
            </a:r>
            <a:r>
              <a:rPr lang="en-US" sz="1600" kern="0">
                <a:solidFill>
                  <a:srgbClr val="002060"/>
                </a:solidFill>
                <a:cs typeface="+mn-cs"/>
              </a:rPr>
              <a:t> IP</a:t>
            </a:r>
            <a:endParaRPr lang="en-US" sz="1600" kern="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192.168.1.100/24</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cs typeface="+mn-cs"/>
              </a:rPr>
              <a:t>64 = 01000000</a:t>
            </a:r>
            <a:endParaRPr lang="en-US" sz="1600" kern="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highlight>
                  <a:srgbClr val="FFFF00"/>
                </a:highlight>
                <a:cs typeface="+mn-cs"/>
              </a:rPr>
              <a:t>32=00100000</a:t>
            </a:r>
            <a:endParaRPr lang="en-US" sz="1600" kern="0">
              <a:solidFill>
                <a:srgbClr val="002060"/>
              </a:solidFill>
              <a:highlight>
                <a:srgbClr val="FFFF00"/>
              </a:highlight>
              <a:cs typeface="+mn-cs"/>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highlight>
                <a:srgbClr val="FFFF00"/>
              </a:highlight>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3247553"/>
            <a:ext cx="4572000" cy="2031325"/>
          </a:xfrm>
          <a:prstGeom prst="rect">
            <a:avLst/>
          </a:prstGeom>
          <a:noFill/>
        </p:spPr>
        <p:txBody>
          <a:bodyPr wrap="square">
            <a:spAutoFit/>
          </a:bodyPr>
          <a:lstStyle/>
          <a:p>
            <a:r>
              <a:rPr lang="en-US"/>
              <a:t>192.168.1.</a:t>
            </a:r>
            <a:r>
              <a:rPr lang="en-US" sz="1800" kern="0">
                <a:solidFill>
                  <a:srgbClr val="002060"/>
                </a:solidFill>
                <a:highlight>
                  <a:srgbClr val="FFFF00"/>
                </a:highlight>
                <a:cs typeface="+mn-cs"/>
              </a:rPr>
              <a:t> 00100000</a:t>
            </a:r>
            <a:endParaRPr lang="en-US"/>
          </a:p>
          <a:p>
            <a:r>
              <a:rPr lang="en-US">
                <a:solidFill>
                  <a:srgbClr val="FF0000"/>
                </a:solidFill>
              </a:rPr>
              <a:t>192.168.1.32/24</a:t>
            </a:r>
            <a:endParaRPr lang="en-US">
              <a:solidFill>
                <a:srgbClr val="FF0000"/>
              </a:solidFill>
            </a:endParaRPr>
          </a:p>
          <a:p>
            <a:r>
              <a:rPr lang="en-US">
                <a:solidFill>
                  <a:srgbClr val="FF0000"/>
                </a:solidFill>
              </a:rPr>
              <a:t>192.168.1.32/25</a:t>
            </a:r>
            <a:endParaRPr lang="en-US">
              <a:solidFill>
                <a:srgbClr val="FF0000"/>
              </a:solidFill>
            </a:endParaRPr>
          </a:p>
          <a:p>
            <a:r>
              <a:rPr lang="en-US">
                <a:solidFill>
                  <a:srgbClr val="FF0000"/>
                </a:solidFill>
              </a:rPr>
              <a:t>192.168.1.32/26</a:t>
            </a:r>
            <a:endParaRPr lang="en-US">
              <a:solidFill>
                <a:srgbClr val="FF0000"/>
              </a:solidFill>
            </a:endParaRPr>
          </a:p>
          <a:p>
            <a:r>
              <a:rPr lang="en-US">
                <a:highlight>
                  <a:srgbClr val="FFFF00"/>
                </a:highlight>
              </a:rPr>
              <a:t>192.168.1.32/27</a:t>
            </a:r>
            <a:endParaRPr lang="en-US">
              <a:highlight>
                <a:srgbClr val="FFFF00"/>
              </a:highlight>
            </a:endParaRPr>
          </a:p>
          <a:p>
            <a:r>
              <a:rPr lang="en-US">
                <a:highlight>
                  <a:srgbClr val="FFFF00"/>
                </a:highlight>
              </a:rPr>
              <a:t>192.168.1.32/28</a:t>
            </a:r>
            <a:endParaRPr lang="en-US">
              <a:highlight>
                <a:srgbClr val="FFFF00"/>
              </a:highlight>
            </a:endParaRPr>
          </a:p>
          <a:p>
            <a:r>
              <a:rPr lang="en-US">
                <a:highlight>
                  <a:srgbClr val="FFFF00"/>
                </a:highlight>
              </a:rPr>
              <a:t>192.168.1.32/29</a:t>
            </a:r>
            <a:endParaRPr lang="en-US">
              <a:highlight>
                <a:srgbClr val="FFFF00"/>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6. Địa chỉ Broadcast</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Là giá trị cuối cùng của 1 dải địa chỉ</a:t>
            </a:r>
            <a:endParaRPr lang="en-US" sz="1600" kern="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FF0000"/>
                </a:solidFill>
                <a:cs typeface="+mn-cs"/>
              </a:rPr>
              <a:t>Có đặc điểm là: tất cả các bit thuộc Host bit = “1”</a:t>
            </a:r>
            <a:endParaRPr lang="en-US" sz="1600" kern="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Được dùng vào mục đích gửi gói tin quản bá tới tất cả các trạm trong 1 mạng</a:t>
            </a:r>
            <a:endParaRPr lang="en-US" sz="1600" kern="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a:solidFill>
                  <a:srgbClr val="002060"/>
                </a:solidFill>
                <a:sym typeface="Wingdings" panose="05000000000000000000" pitchFamily="2" charset="2"/>
              </a:rPr>
              <a:t>7. Dải địa chỉ IP khả dụng: Các địa chỉ của 1 dải- Subnet ID - Broadcast</a:t>
            </a:r>
            <a:endParaRPr lang="en-US" sz="1600" kern="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a:solidFill>
                  <a:srgbClr val="002060"/>
                </a:solidFill>
                <a:sym typeface="Wingdings" panose="05000000000000000000" pitchFamily="2" charset="2"/>
              </a:rPr>
              <a:t>8. Phân lớp trong địa chỉ IPv4</a:t>
            </a:r>
            <a:endParaRPr lang="en-US" sz="1600" kern="0">
              <a:solidFill>
                <a:srgbClr val="002060"/>
              </a:solidFill>
              <a:sym typeface="Wingdings" panose="05000000000000000000" pitchFamily="2" charset="2"/>
            </a:endParaRPr>
          </a:p>
          <a:p>
            <a:pPr>
              <a:lnSpc>
                <a:spcPct val="135000"/>
              </a:lnSpc>
              <a:spcBef>
                <a:spcPct val="35000"/>
              </a:spcBef>
              <a:buClr>
                <a:schemeClr val="accent2"/>
              </a:buClr>
              <a:defRPr/>
            </a:pPr>
            <a:endParaRPr lang="en-US" sz="1600" kern="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rgbClr val="002060"/>
                </a:solidFill>
                <a:sym typeface="Wingdings" panose="05000000000000000000" pitchFamily="2" charset="2"/>
              </a:rPr>
              <a:t>Chia làm 5 lớp ABCDE</a:t>
            </a:r>
            <a:endParaRPr lang="en-US" sz="1600" kern="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nvGraphicFramePr>
        <p:xfrm>
          <a:off x="838200" y="3439160"/>
          <a:ext cx="7924799" cy="2580640"/>
        </p:xfrm>
        <a:graphic>
          <a:graphicData uri="http://schemas.openxmlformats.org/drawingml/2006/table">
            <a:tbl>
              <a:tblPr firstRow="1" bandRow="1">
                <a:tableStyleId>{5C22544A-7EE6-4342-B048-85BDC9FD1C3A}</a:tableStyleId>
              </a:tblPr>
              <a:tblGrid>
                <a:gridCol w="1065519"/>
                <a:gridCol w="799139"/>
                <a:gridCol w="1132114"/>
                <a:gridCol w="1575228"/>
                <a:gridCol w="1143000"/>
                <a:gridCol w="1077685"/>
                <a:gridCol w="1132114"/>
              </a:tblGrid>
              <a:tr h="370840">
                <a:tc>
                  <a:txBody>
                    <a:bodyPr/>
                    <a:lstStyle/>
                    <a:p>
                      <a:r>
                        <a:rPr lang="en-US" sz="1200"/>
                        <a:t>Lớp</a:t>
                      </a:r>
                      <a:r>
                        <a:rPr lang="en-US" sz="1200" baseline="0"/>
                        <a:t> địa chỉ</a:t>
                      </a:r>
                      <a:endParaRPr lang="en-US" sz="120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a:t>Default</a:t>
                      </a:r>
                      <a:r>
                        <a:rPr lang="en-US" sz="1200" baseline="0"/>
                        <a:t> SM</a:t>
                      </a:r>
                      <a:endParaRPr lang="en-US" sz="120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tr>
              <a:tr h="370840">
                <a:tc>
                  <a:txBody>
                    <a:bodyPr/>
                    <a:lstStyle/>
                    <a:p>
                      <a:r>
                        <a:rPr lang="en-US" sz="1200"/>
                        <a:t>A</a:t>
                      </a:r>
                      <a:endParaRPr lang="en-US" sz="1200"/>
                    </a:p>
                  </a:txBody>
                  <a:tcPr/>
                </a:tc>
                <a:tc>
                  <a:txBody>
                    <a:bodyPr/>
                    <a:lstStyle/>
                    <a:p>
                      <a:r>
                        <a:rPr lang="en-US" sz="1200"/>
                        <a:t>0</a:t>
                      </a:r>
                      <a:endParaRPr lang="en-US" sz="1200"/>
                    </a:p>
                  </a:txBody>
                  <a:tcPr/>
                </a:tc>
                <a:tc>
                  <a:txBody>
                    <a:bodyPr/>
                    <a:lstStyle/>
                    <a:p>
                      <a:r>
                        <a:rPr lang="en-US" sz="1200"/>
                        <a:t>0.0.0.0</a:t>
                      </a:r>
                      <a:endParaRPr lang="en-US" sz="1200"/>
                    </a:p>
                  </a:txBody>
                  <a:tcPr/>
                </a:tc>
                <a:tc>
                  <a:txBody>
                    <a:bodyPr/>
                    <a:lstStyle/>
                    <a:p>
                      <a:r>
                        <a:rPr lang="en-US" sz="1200"/>
                        <a:t>127.255.255.255</a:t>
                      </a:r>
                      <a:endParaRPr lang="en-US" sz="1200"/>
                    </a:p>
                  </a:txBody>
                  <a:tcPr/>
                </a:tc>
                <a:tc>
                  <a:txBody>
                    <a:bodyPr/>
                    <a:lstStyle/>
                    <a:p>
                      <a:r>
                        <a:rPr lang="en-US" sz="1200">
                          <a:solidFill>
                            <a:srgbClr val="FF0000"/>
                          </a:solidFill>
                        </a:rPr>
                        <a:t>/8</a:t>
                      </a:r>
                      <a:endParaRPr lang="en-US" sz="1200">
                        <a:solidFill>
                          <a:srgbClr val="FF0000"/>
                        </a:solidFill>
                      </a:endParaRPr>
                    </a:p>
                  </a:txBody>
                  <a:tcPr/>
                </a:tc>
                <a:tc>
                  <a:txBody>
                    <a:bodyPr/>
                    <a:lstStyle/>
                    <a:p>
                      <a:r>
                        <a:rPr lang="en-US" sz="1200">
                          <a:solidFill>
                            <a:srgbClr val="FF0000"/>
                          </a:solidFill>
                        </a:rPr>
                        <a:t>(2 mũ</a:t>
                      </a:r>
                      <a:r>
                        <a:rPr lang="en-US" sz="1200" baseline="0">
                          <a:solidFill>
                            <a:srgbClr val="FF0000"/>
                          </a:solidFill>
                        </a:rPr>
                        <a:t>7)-1</a:t>
                      </a:r>
                      <a:r>
                        <a:rPr lang="en-US" sz="1200" baseline="0"/>
                        <a:t>-1</a:t>
                      </a:r>
                      <a:endParaRPr lang="en-US" sz="1200"/>
                    </a:p>
                  </a:txBody>
                  <a:tcPr/>
                </a:tc>
                <a:tc>
                  <a:txBody>
                    <a:bodyPr/>
                    <a:lstStyle/>
                    <a:p>
                      <a:r>
                        <a:rPr lang="en-US" sz="1200"/>
                        <a:t>2 mũ</a:t>
                      </a:r>
                      <a:r>
                        <a:rPr lang="en-US" sz="1200" baseline="0"/>
                        <a:t> 24</a:t>
                      </a:r>
                      <a:endParaRPr lang="en-US" sz="1200"/>
                    </a:p>
                  </a:txBody>
                  <a:tcPr/>
                </a:tc>
              </a:tr>
              <a:tr h="370840">
                <a:tc>
                  <a:txBody>
                    <a:bodyPr/>
                    <a:lstStyle/>
                    <a:p>
                      <a:r>
                        <a:rPr lang="en-US" sz="1200"/>
                        <a:t>B</a:t>
                      </a:r>
                      <a:endParaRPr lang="en-US" sz="1200"/>
                    </a:p>
                  </a:txBody>
                  <a:tcPr/>
                </a:tc>
                <a:tc>
                  <a:txBody>
                    <a:bodyPr/>
                    <a:lstStyle/>
                    <a:p>
                      <a:r>
                        <a:rPr lang="en-US" sz="1200"/>
                        <a:t>10</a:t>
                      </a:r>
                      <a:endParaRPr lang="en-US" sz="1200"/>
                    </a:p>
                  </a:txBody>
                  <a:tcPr/>
                </a:tc>
                <a:tc>
                  <a:txBody>
                    <a:bodyPr/>
                    <a:lstStyle/>
                    <a:p>
                      <a:r>
                        <a:rPr lang="en-US" sz="1200">
                          <a:solidFill>
                            <a:srgbClr val="FF0000"/>
                          </a:solidFill>
                        </a:rPr>
                        <a:t>128.0.0.0</a:t>
                      </a:r>
                      <a:endParaRPr lang="en-US" sz="1200">
                        <a:solidFill>
                          <a:srgbClr val="FF0000"/>
                        </a:solidFill>
                      </a:endParaRPr>
                    </a:p>
                  </a:txBody>
                  <a:tcPr/>
                </a:tc>
                <a:tc>
                  <a:txBody>
                    <a:bodyPr/>
                    <a:lstStyle/>
                    <a:p>
                      <a:r>
                        <a:rPr lang="en-US" sz="1200">
                          <a:solidFill>
                            <a:srgbClr val="FF0000"/>
                          </a:solidFill>
                        </a:rPr>
                        <a:t>191.255.255.255</a:t>
                      </a:r>
                      <a:endParaRPr lang="en-US" sz="1200">
                        <a:solidFill>
                          <a:srgbClr val="FF0000"/>
                        </a:solidFill>
                      </a:endParaRPr>
                    </a:p>
                  </a:txBody>
                  <a:tcPr/>
                </a:tc>
                <a:tc>
                  <a:txBody>
                    <a:bodyPr/>
                    <a:lstStyle/>
                    <a:p>
                      <a:r>
                        <a:rPr lang="en-US" sz="1200">
                          <a:solidFill>
                            <a:srgbClr val="FF0000"/>
                          </a:solidFill>
                        </a:rPr>
                        <a:t>/16</a:t>
                      </a:r>
                      <a:endParaRPr lang="en-US" sz="1200">
                        <a:solidFill>
                          <a:srgbClr val="FF0000"/>
                        </a:solidFill>
                      </a:endParaRP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tr>
              <a:tr h="370840">
                <a:tc>
                  <a:txBody>
                    <a:bodyPr/>
                    <a:lstStyle/>
                    <a:p>
                      <a:r>
                        <a:rPr lang="en-US" sz="1200"/>
                        <a:t>C</a:t>
                      </a:r>
                      <a:endParaRPr lang="en-US" sz="1200"/>
                    </a:p>
                  </a:txBody>
                  <a:tcPr/>
                </a:tc>
                <a:tc>
                  <a:txBody>
                    <a:bodyPr/>
                    <a:lstStyle/>
                    <a:p>
                      <a:r>
                        <a:rPr lang="en-US" sz="1200"/>
                        <a:t>110</a:t>
                      </a:r>
                      <a:endParaRPr lang="en-US" sz="1200"/>
                    </a:p>
                  </a:txBody>
                  <a:tcPr/>
                </a:tc>
                <a:tc>
                  <a:txBody>
                    <a:bodyPr/>
                    <a:lstStyle/>
                    <a:p>
                      <a:r>
                        <a:rPr lang="en-US" sz="1200"/>
                        <a:t>192.0.0.0</a:t>
                      </a:r>
                      <a:endParaRPr lang="en-US" sz="1200"/>
                    </a:p>
                  </a:txBody>
                  <a:tcPr/>
                </a:tc>
                <a:tc>
                  <a:txBody>
                    <a:bodyPr/>
                    <a:lstStyle/>
                    <a:p>
                      <a:r>
                        <a:rPr lang="en-US" sz="1200"/>
                        <a:t>223.255.255.255</a:t>
                      </a:r>
                      <a:endParaRPr lang="en-US" sz="1200"/>
                    </a:p>
                  </a:txBody>
                  <a:tcPr/>
                </a:tc>
                <a:tc>
                  <a:txBody>
                    <a:bodyPr/>
                    <a:lstStyle/>
                    <a:p>
                      <a:r>
                        <a:rPr lang="en-US" sz="1200">
                          <a:solidFill>
                            <a:srgbClr val="FF0000"/>
                          </a:solidFill>
                        </a:rPr>
                        <a:t>/24</a:t>
                      </a:r>
                      <a:endParaRPr lang="en-US" sz="1200">
                        <a:solidFill>
                          <a:srgbClr val="FF0000"/>
                        </a:solidFill>
                      </a:endParaRP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tr>
              <a:tr h="370840">
                <a:tc>
                  <a:txBody>
                    <a:bodyPr/>
                    <a:lstStyle/>
                    <a:p>
                      <a:r>
                        <a:rPr lang="en-US" sz="1200"/>
                        <a:t>D</a:t>
                      </a:r>
                      <a:endParaRPr lang="en-US" sz="1200"/>
                    </a:p>
                  </a:txBody>
                  <a:tcPr/>
                </a:tc>
                <a:tc>
                  <a:txBody>
                    <a:bodyPr/>
                    <a:lstStyle/>
                    <a:p>
                      <a:r>
                        <a:rPr lang="en-US" sz="1200"/>
                        <a:t>1110</a:t>
                      </a:r>
                      <a:endParaRPr lang="en-US" sz="1200"/>
                    </a:p>
                  </a:txBody>
                  <a:tcPr/>
                </a:tc>
                <a:tc>
                  <a:txBody>
                    <a:bodyPr/>
                    <a:lstStyle/>
                    <a:p>
                      <a:r>
                        <a:rPr lang="en-US" sz="1200"/>
                        <a:t>224.0.0.0</a:t>
                      </a:r>
                      <a:endParaRPr lang="en-US" sz="1200"/>
                    </a:p>
                  </a:txBody>
                  <a:tcPr/>
                </a:tc>
                <a:tc>
                  <a:txBody>
                    <a:bodyPr/>
                    <a:lstStyle/>
                    <a:p>
                      <a:r>
                        <a:rPr lang="en-US" sz="1200"/>
                        <a:t>247.255.255.255</a:t>
                      </a:r>
                      <a:endParaRPr lang="en-US" sz="1200"/>
                    </a:p>
                  </a:txBody>
                  <a:tcPr/>
                </a:tc>
                <a:tc>
                  <a:txBody>
                    <a:bodyPr/>
                    <a:lstStyle/>
                    <a:p>
                      <a:r>
                        <a:rPr lang="en-US" sz="1200"/>
                        <a:t>NA</a:t>
                      </a:r>
                      <a:endParaRPr lang="en-US" sz="1200"/>
                    </a:p>
                  </a:txBody>
                  <a:tcPr/>
                </a:tc>
                <a:tc>
                  <a:txBody>
                    <a:bodyPr/>
                    <a:lstStyle/>
                    <a:p>
                      <a:r>
                        <a:rPr lang="en-US" sz="1200"/>
                        <a:t>NA</a:t>
                      </a:r>
                      <a:endParaRPr lang="en-US" sz="1200"/>
                    </a:p>
                  </a:txBody>
                  <a:tcPr/>
                </a:tc>
                <a:tc>
                  <a:txBody>
                    <a:bodyPr/>
                    <a:lstStyle/>
                    <a:p>
                      <a:r>
                        <a:rPr lang="en-US" sz="1200"/>
                        <a:t>NA</a:t>
                      </a:r>
                      <a:endParaRPr lang="en-US" sz="1200"/>
                    </a:p>
                  </a:txBody>
                  <a:tcPr/>
                </a:tc>
              </a:tr>
              <a:tr h="370840">
                <a:tc>
                  <a:txBody>
                    <a:bodyPr/>
                    <a:lstStyle/>
                    <a:p>
                      <a:r>
                        <a:rPr lang="en-US" sz="1200"/>
                        <a:t>E</a:t>
                      </a:r>
                      <a:endParaRPr lang="en-US" sz="1200"/>
                    </a:p>
                  </a:txBody>
                  <a:tcPr/>
                </a:tc>
                <a:tc>
                  <a:txBody>
                    <a:bodyPr/>
                    <a:lstStyle/>
                    <a:p>
                      <a:r>
                        <a:rPr lang="en-US" sz="1200"/>
                        <a:t>1111</a:t>
                      </a:r>
                      <a:endParaRPr lang="en-US" sz="1200"/>
                    </a:p>
                  </a:txBody>
                  <a:tcPr/>
                </a:tc>
                <a:tc>
                  <a:txBody>
                    <a:bodyPr/>
                    <a:lstStyle/>
                    <a:p>
                      <a:r>
                        <a:rPr lang="en-US" sz="1200"/>
                        <a:t>240.0.0.0</a:t>
                      </a:r>
                      <a:endParaRPr lang="en-US" sz="1200"/>
                    </a:p>
                  </a:txBody>
                  <a:tcPr/>
                </a:tc>
                <a:tc>
                  <a:txBody>
                    <a:bodyPr/>
                    <a:lstStyle/>
                    <a:p>
                      <a:r>
                        <a:rPr lang="en-US" sz="1200"/>
                        <a:t>255.255.255.255</a:t>
                      </a:r>
                      <a:endParaRPr lang="en-US" sz="1200"/>
                    </a:p>
                  </a:txBody>
                  <a:tcPr/>
                </a:tc>
                <a:tc>
                  <a:txBody>
                    <a:bodyPr/>
                    <a:lstStyle/>
                    <a:p>
                      <a:r>
                        <a:rPr lang="en-US" sz="1200"/>
                        <a:t>NA</a:t>
                      </a:r>
                      <a:endParaRPr lang="en-US" sz="1200"/>
                    </a:p>
                  </a:txBody>
                  <a:tcPr/>
                </a:tc>
                <a:tc>
                  <a:txBody>
                    <a:bodyPr/>
                    <a:lstStyle/>
                    <a:p>
                      <a:r>
                        <a:rPr lang="en-US" sz="1200"/>
                        <a:t>NA</a:t>
                      </a:r>
                      <a:endParaRPr lang="en-US" sz="1200"/>
                    </a:p>
                  </a:txBody>
                  <a:tcPr/>
                </a:tc>
                <a:tc>
                  <a:txBody>
                    <a:bodyPr/>
                    <a:lstStyle/>
                    <a:p>
                      <a:r>
                        <a:rPr lang="en-US" sz="1200"/>
                        <a:t>NA</a:t>
                      </a:r>
                      <a:endParaRPr lang="en-US" sz="1200"/>
                    </a:p>
                  </a:txBody>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A: </a:t>
            </a:r>
            <a:r>
              <a:rPr lang="en-US" sz="1600" kern="0">
                <a:solidFill>
                  <a:srgbClr val="FF0000"/>
                </a:solidFill>
                <a:cs typeface="+mn-cs"/>
                <a:sym typeface="Wingdings" panose="05000000000000000000" pitchFamily="2" charset="2"/>
              </a:rPr>
              <a:t>0NNNNNNN.</a:t>
            </a:r>
            <a:r>
              <a:rPr lang="en-US" sz="1600" kern="0">
                <a:solidFill>
                  <a:schemeClr val="folHlink"/>
                </a:solidFill>
                <a:cs typeface="+mn-cs"/>
                <a:sym typeface="Wingdings" panose="05000000000000000000" pitchFamily="2" charset="2"/>
              </a:rPr>
              <a:t>HHHHHHHH.HHHHHHHH.HHHHHHHH</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 </a:t>
            </a:r>
            <a:r>
              <a:rPr lang="en-US" sz="1600" kern="0">
                <a:solidFill>
                  <a:srgbClr val="FF0000"/>
                </a:solidFill>
                <a:cs typeface="+mn-cs"/>
                <a:sym typeface="Wingdings" panose="05000000000000000000" pitchFamily="2" charset="2"/>
              </a:rPr>
              <a:t>10NNNNNN.</a:t>
            </a:r>
            <a:r>
              <a:rPr lang="en-US" sz="1600" kern="0">
                <a:solidFill>
                  <a:srgbClr val="FF0000"/>
                </a:solidFill>
                <a:sym typeface="Wingdings" panose="05000000000000000000" pitchFamily="2" charset="2"/>
              </a:rPr>
              <a:t>NNNNNNNN.</a:t>
            </a:r>
            <a:r>
              <a:rPr lang="en-US" sz="1600" kern="0">
                <a:solidFill>
                  <a:schemeClr val="folHlink"/>
                </a:solidFill>
                <a:sym typeface="Wingdings" panose="05000000000000000000" pitchFamily="2" charset="2"/>
              </a:rPr>
              <a:t>HHHHHHHH.HHHHHHHH</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C: </a:t>
            </a:r>
            <a:r>
              <a:rPr lang="en-US" sz="1600" kern="0">
                <a:solidFill>
                  <a:srgbClr val="FF0000"/>
                </a:solidFill>
                <a:sym typeface="Wingdings" panose="05000000000000000000" pitchFamily="2" charset="2"/>
              </a:rPr>
              <a:t>110NNNNN.NNNNNNNN.NNNNNNNN.</a:t>
            </a:r>
            <a:r>
              <a:rPr lang="en-US" sz="1600" kern="0">
                <a:solidFill>
                  <a:schemeClr val="folHlink"/>
                </a:solidFill>
                <a:sym typeface="Wingdings" panose="05000000000000000000" pitchFamily="2" charset="2"/>
              </a:rPr>
              <a:t>HHHHHHHH</a:t>
            </a:r>
            <a:endParaRPr lang="en-US" sz="1600" kern="0">
              <a:solidFill>
                <a:schemeClr val="folHlink"/>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A,B,C </a:t>
            </a:r>
            <a:r>
              <a:rPr lang="en-US" sz="1600" kern="0" err="1">
                <a:solidFill>
                  <a:srgbClr val="C00000"/>
                </a:solidFill>
                <a:sym typeface="Wingdings" panose="05000000000000000000" pitchFamily="2" charset="2"/>
              </a:rPr>
              <a:t>đc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lấy</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để</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gán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các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phần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tử</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trong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liên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mạng</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D: Multicast</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Lớp</a:t>
            </a:r>
            <a:r>
              <a:rPr lang="en-US" sz="1600" kern="0">
                <a:solidFill>
                  <a:srgbClr val="C00000"/>
                </a:solidFill>
                <a:sym typeface="Wingdings" panose="05000000000000000000" pitchFamily="2" charset="2"/>
              </a:rPr>
              <a:t> E: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nghiên</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cứu</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và</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dự</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phòng</a:t>
            </a:r>
            <a:endParaRPr lang="en-US" sz="1600" kern="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rgbClr val="C00000"/>
                </a:solidFill>
                <a:sym typeface="Wingdings" panose="05000000000000000000" pitchFamily="2" charset="2"/>
              </a:rPr>
              <a:t>Một</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số</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giá</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trị</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 </a:t>
            </a:r>
            <a:r>
              <a:rPr lang="en-US" sz="1600" kern="0" err="1">
                <a:solidFill>
                  <a:srgbClr val="C00000"/>
                </a:solidFill>
                <a:sym typeface="Wingdings" panose="05000000000000000000" pitchFamily="2" charset="2"/>
              </a:rPr>
              <a:t>đặc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biệt</a:t>
            </a:r>
            <a:r>
              <a:rPr lang="en-US" sz="1600" kern="0">
                <a:solidFill>
                  <a:srgbClr val="C00000"/>
                </a:solidFill>
                <a:sym typeface="Wingdings" panose="05000000000000000000" pitchFamily="2" charset="2"/>
              </a:rPr>
              <a:t>:</a:t>
            </a:r>
            <a:endParaRPr lang="en-US" sz="1600" kern="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0.0.0.0/8 </a:t>
            </a:r>
            <a:r>
              <a:rPr lang="en-US" sz="1600" kern="0" err="1">
                <a:solidFill>
                  <a:srgbClr val="C00000"/>
                </a:solidFill>
                <a:sym typeface="Wingdings" panose="05000000000000000000" pitchFamily="2" charset="2"/>
              </a:rPr>
              <a:t>được</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sử</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dụng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cho</a:t>
            </a:r>
            <a:r>
              <a:rPr lang="en-US" sz="1600" kern="0">
                <a:solidFill>
                  <a:srgbClr val="C00000"/>
                </a:solidFill>
                <a:sym typeface="Wingdings" panose="05000000000000000000" pitchFamily="2" charset="2"/>
              </a:rPr>
              <a:t> Default Route </a:t>
            </a:r>
            <a:r>
              <a:rPr lang="en-US" sz="1600" kern="0" err="1">
                <a:solidFill>
                  <a:srgbClr val="C00000"/>
                </a:solidFill>
                <a:sym typeface="Wingdings" panose="05000000000000000000" pitchFamily="2" charset="2"/>
              </a:rPr>
              <a:t>và</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Defaul</a:t>
            </a:r>
            <a:r>
              <a:rPr lang="en-US" sz="1600" kern="0">
                <a:solidFill>
                  <a:srgbClr val="C00000"/>
                </a:solidFill>
                <a:sym typeface="Wingdings" panose="05000000000000000000" pitchFamily="2" charset="2"/>
              </a:rPr>
              <a:t> Network </a:t>
            </a:r>
            <a:endParaRPr lang="en-US" sz="1600" kern="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127.0.0.0/8 (127.0.0.0-&gt;127.255.255.255):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làm</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IP </a:t>
            </a:r>
            <a:r>
              <a:rPr lang="en-US" sz="1600" kern="0" err="1">
                <a:solidFill>
                  <a:srgbClr val="C00000"/>
                </a:solidFill>
                <a:sym typeface="Wingdings" panose="05000000000000000000" pitchFamily="2" charset="2"/>
              </a:rPr>
              <a:t>Lopback</a:t>
            </a:r>
            <a:endParaRPr lang="en-US" sz="1600" kern="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rgbClr val="C00000"/>
                </a:solidFill>
                <a:sym typeface="Wingdings" panose="05000000000000000000" pitchFamily="2" charset="2"/>
              </a:rPr>
              <a:t>255.255.255.255 </a:t>
            </a:r>
            <a:r>
              <a:rPr lang="en-US" sz="1600" kern="0" err="1">
                <a:solidFill>
                  <a:srgbClr val="C00000"/>
                </a:solidFill>
                <a:sym typeface="Wingdings" panose="05000000000000000000" pitchFamily="2" charset="2"/>
              </a:rPr>
              <a:t>dùng</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làm</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địa</a:t>
            </a:r>
            <a:r>
              <a:rPr lang="en-US" sz="1600" kern="0">
                <a:solidFill>
                  <a:srgbClr val="C00000"/>
                </a:solidFill>
                <a:sym typeface="Wingdings" panose="05000000000000000000" pitchFamily="2" charset="2"/>
              </a:rPr>
              <a:t> </a:t>
            </a:r>
            <a:r>
              <a:rPr lang="en-US" sz="1600" kern="0" err="1">
                <a:solidFill>
                  <a:srgbClr val="C00000"/>
                </a:solidFill>
                <a:sym typeface="Wingdings" panose="05000000000000000000" pitchFamily="2" charset="2"/>
              </a:rPr>
              <a:t>chỉ</a:t>
            </a:r>
            <a:r>
              <a:rPr lang="en-US" sz="1600" kern="0">
                <a:solidFill>
                  <a:srgbClr val="C00000"/>
                </a:solidFill>
                <a:sym typeface="Wingdings" panose="05000000000000000000" pitchFamily="2" charset="2"/>
              </a:rPr>
              <a:t> Global Broadcast	</a:t>
            </a:r>
            <a:endParaRPr lang="en-US" sz="1600" kern="0">
              <a:solidFill>
                <a:srgbClr val="C00000"/>
              </a:solidFill>
              <a:cs typeface="+mn-cs"/>
              <a:sym typeface="Wingdings" panose="05000000000000000000" pitchFamily="2"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902970" y="9144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9. Default gateway</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PC </a:t>
            </a:r>
            <a:r>
              <a:rPr lang="en-US" sz="1600" kern="0" err="1">
                <a:solidFill>
                  <a:schemeClr val="folHlink"/>
                </a:solidFill>
                <a:cs typeface="+mn-cs"/>
                <a:sym typeface="Wingdings" panose="05000000000000000000" pitchFamily="2" charset="2"/>
              </a:rPr>
              <a:t>nhận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của</a:t>
            </a:r>
            <a:r>
              <a:rPr lang="en-US" sz="1600" kern="0">
                <a:solidFill>
                  <a:schemeClr val="folHlink"/>
                </a:solidFill>
                <a:cs typeface="+mn-cs"/>
                <a:sym typeface="Wingdings" panose="05000000000000000000" pitchFamily="2" charset="2"/>
              </a:rPr>
              <a:t> Router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default gateway</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Default gateway:</a:t>
            </a:r>
            <a:endParaRPr lang="en-US" sz="16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Giúp</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hướng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gói</a:t>
            </a:r>
            <a:r>
              <a:rPr lang="en-US" sz="1600" kern="0">
                <a:solidFill>
                  <a:schemeClr val="folHlink"/>
                </a:solidFill>
                <a:cs typeface="+mn-cs"/>
                <a:sym typeface="Wingdings" panose="05000000000000000000" pitchFamily="2" charset="2"/>
              </a:rPr>
              <a:t> tin </a:t>
            </a:r>
            <a:r>
              <a:rPr lang="en-US" sz="1600" kern="0" err="1">
                <a:solidFill>
                  <a:schemeClr val="folHlink"/>
                </a:solidFill>
                <a:cs typeface="+mn-cs"/>
                <a:sym typeface="Wingdings" panose="05000000000000000000" pitchFamily="2" charset="2"/>
              </a:rPr>
              <a:t>từ</a:t>
            </a:r>
            <a:r>
              <a:rPr lang="en-US" sz="1600" kern="0">
                <a:solidFill>
                  <a:schemeClr val="folHlink"/>
                </a:solidFill>
                <a:cs typeface="+mn-cs"/>
                <a:sym typeface="Wingdings" panose="05000000000000000000" pitchFamily="2" charset="2"/>
              </a:rPr>
              <a:t> PC ra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ngoài</a:t>
            </a:r>
            <a:endParaRPr lang="en-US" sz="16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Default gateway </a:t>
            </a:r>
            <a:r>
              <a:rPr lang="en-US" sz="1600" kern="0" err="1">
                <a:solidFill>
                  <a:schemeClr val="folHlink"/>
                </a:solidFill>
                <a:cs typeface="+mn-cs"/>
                <a:sym typeface="Wingdings" panose="05000000000000000000" pitchFamily="2" charset="2"/>
              </a:rPr>
              <a:t>và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cùng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pic>
        <p:nvPicPr>
          <p:cNvPr id="7" name="Picture 6"/>
          <p:cNvPicPr>
            <a:picLocks noChangeAspect="1"/>
          </p:cNvPicPr>
          <p:nvPr/>
        </p:nvPicPr>
        <p:blipFill>
          <a:blip r:embed="rId1"/>
          <a:stretch>
            <a:fillRect/>
          </a:stretch>
        </p:blipFill>
        <p:spPr>
          <a:xfrm>
            <a:off x="759324" y="3005847"/>
            <a:ext cx="8065477" cy="304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90600" y="838200"/>
            <a:ext cx="7924800" cy="5867400"/>
          </a:xfrm>
          <a:prstGeom prst="rect">
            <a:avLst/>
          </a:prstGeom>
          <a:noFill/>
          <a:ln>
            <a:miter lim="800000"/>
          </a:ln>
        </p:spPr>
        <p:txBody>
          <a:bodyPr/>
          <a:lstStyle/>
          <a:p>
            <a:pPr marL="342900" indent="-342900">
              <a:lnSpc>
                <a:spcPct val="135000"/>
              </a:lnSpc>
              <a:spcBef>
                <a:spcPct val="35000"/>
              </a:spcBef>
              <a:buClr>
                <a:schemeClr val="accent2"/>
              </a:buClr>
              <a:buFont typeface="+mj-lt"/>
              <a:buAutoNum type="arabicPeriod"/>
              <a:defRPr/>
            </a:pPr>
            <a:r>
              <a:rPr lang="en-US" sz="1600" kern="0">
                <a:solidFill>
                  <a:schemeClr val="folHlink"/>
                </a:solidFill>
                <a:cs typeface="+mn-cs"/>
              </a:rPr>
              <a:t>Phương thức chuyển giao qua mạng kiểu kênh và phương thức chuyển giao qua mạng kiểu gói</a:t>
            </a:r>
            <a:endParaRPr lang="en-US" sz="1600" kern="0">
              <a:solidFill>
                <a:schemeClr val="folHlink"/>
              </a:solidFill>
              <a:cs typeface="+mn-cs"/>
            </a:endParaRP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Mạng gồm: thiết bị đầu cuối, Nút, Liên kết</a:t>
            </a:r>
            <a:endParaRPr lang="en-US" sz="1600" kern="0">
              <a:solidFill>
                <a:schemeClr val="folHlink"/>
              </a:solidFill>
              <a:cs typeface="+mn-cs"/>
            </a:endParaRP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Phương thức chuyển giao qua mạng: Cách thức trao đổi thông tin từ nguồn tới đích. Gồm các quá trình</a:t>
            </a:r>
            <a:endParaRPr lang="en-US" sz="1600" kern="0">
              <a:solidFill>
                <a:schemeClr val="folHlink"/>
              </a:solidFill>
              <a:cs typeface="+mn-cs"/>
            </a:endParaRP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“Đóng gói thông tin”: Định dạng thông tin, chia nhỏ thông tin thành các gói nhỏ, cấu trúc gói tin Tiêu đề gói, Thông tin chứa trong gói  </a:t>
            </a:r>
            <a:endParaRPr lang="en-US" sz="1600" kern="0">
              <a:solidFill>
                <a:schemeClr val="folHlink"/>
              </a:solidFill>
              <a:cs typeface="+mn-cs"/>
            </a:endParaRP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Ghép kênh: Phân chia kết nối vật lý thành nhiều kênh logic để chia sẻ môi trường truyền dẫn dung chung</a:t>
            </a:r>
            <a:endParaRPr lang="en-US" sz="1600" kern="0">
              <a:solidFill>
                <a:schemeClr val="folHlink"/>
              </a:solidFill>
              <a:cs typeface="+mn-cs"/>
            </a:endParaRPr>
          </a:p>
          <a:p>
            <a:pPr marL="800100" lvl="1"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Chuyển mạch: thực hiện bởi các nút, tạo ra kết nối giữa lối vào (in put) tới lối ra (out put) theo yêu cầu</a:t>
            </a:r>
            <a:endParaRPr lang="en-US" sz="1600" kern="0">
              <a:solidFill>
                <a:schemeClr val="folHlink"/>
              </a:solidFill>
              <a:cs typeface="+mn-cs"/>
            </a:endParaRP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Mạng máy tính sử dụng PTCGQM kiểu gói</a:t>
            </a:r>
            <a:endParaRPr lang="en-US" sz="1600" kern="0">
              <a:solidFill>
                <a:schemeClr val="folHlink"/>
              </a:solidFill>
              <a:cs typeface="+mn-cs"/>
            </a:endParaRPr>
          </a:p>
          <a:p>
            <a:pPr marL="342900" indent="-342900">
              <a:lnSpc>
                <a:spcPct val="135000"/>
              </a:lnSpc>
              <a:spcBef>
                <a:spcPct val="35000"/>
              </a:spcBef>
              <a:buClr>
                <a:schemeClr val="accent2"/>
              </a:buClr>
              <a:buFont typeface="Wingdings" panose="05000000000000000000" pitchFamily="2" charset="2"/>
              <a:buChar char="ü"/>
              <a:defRPr/>
            </a:pPr>
            <a:r>
              <a:rPr lang="en-US" sz="1600" kern="0">
                <a:solidFill>
                  <a:schemeClr val="folHlink"/>
                </a:solidFill>
                <a:cs typeface="+mn-cs"/>
              </a:rPr>
              <a:t>PTCGQMKG được xây dựng từ rất nhiều </a:t>
            </a:r>
            <a:r>
              <a:rPr lang="en-US" sz="1600" kern="0">
                <a:solidFill>
                  <a:schemeClr val="folHlink"/>
                </a:solidFill>
                <a:highlight>
                  <a:srgbClr val="FFFF00"/>
                </a:highlight>
                <a:cs typeface="+mn-cs"/>
              </a:rPr>
              <a:t>giao thức</a:t>
            </a:r>
            <a:endParaRPr lang="en-US" sz="1600" kern="0">
              <a:solidFill>
                <a:schemeClr val="folHlink"/>
              </a:solidFill>
              <a:highlight>
                <a:srgbClr val="FFFF00"/>
              </a:highlight>
              <a:cs typeface="+mn-cs"/>
            </a:endParaRPr>
          </a:p>
        </p:txBody>
      </p:sp>
      <p:sp>
        <p:nvSpPr>
          <p:cNvPr id="4"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00148"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10. Qui tắc gán địa chỉ IP</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QT1: trong liên mạng mỗi một mạng được gán chọn 1 dải địa chỉ IP (thuộc lớp A, B, C)</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QT2: Trong một mạng, </a:t>
            </a:r>
            <a:r>
              <a:rPr lang="en-US" sz="1600" kern="0">
                <a:solidFill>
                  <a:schemeClr val="folHlink"/>
                </a:solidFill>
                <a:highlight>
                  <a:srgbClr val="FFFF00"/>
                </a:highlight>
                <a:cs typeface="+mn-cs"/>
                <a:sym typeface="Wingdings" panose="05000000000000000000" pitchFamily="2" charset="2"/>
              </a:rPr>
              <a:t>các phần tử thực hiện đến chức năng lớp 3 (HOST)</a:t>
            </a:r>
            <a:r>
              <a:rPr lang="en-US" sz="1600" kern="0">
                <a:solidFill>
                  <a:schemeClr val="folHlink"/>
                </a:solidFill>
                <a:cs typeface="+mn-cs"/>
                <a:sym typeface="Wingdings" panose="05000000000000000000" pitchFamily="2" charset="2"/>
              </a:rPr>
              <a:t> được gán </a:t>
            </a:r>
            <a:r>
              <a:rPr lang="en-US" sz="1600" kern="0">
                <a:solidFill>
                  <a:schemeClr val="folHlink"/>
                </a:solidFill>
                <a:highlight>
                  <a:srgbClr val="FFFF00"/>
                </a:highlight>
                <a:cs typeface="+mn-cs"/>
                <a:sym typeface="Wingdings" panose="05000000000000000000" pitchFamily="2" charset="2"/>
              </a:rPr>
              <a:t>1 địa chỉ IP </a:t>
            </a:r>
            <a:r>
              <a:rPr lang="en-US" sz="1600" kern="0">
                <a:solidFill>
                  <a:schemeClr val="folHlink"/>
                </a:solidFill>
                <a:cs typeface="+mn-cs"/>
                <a:sym typeface="Wingdings" panose="05000000000000000000" pitchFamily="2" charset="2"/>
              </a:rPr>
              <a:t>thuộc cùng </a:t>
            </a:r>
            <a:r>
              <a:rPr lang="en-US" sz="1600" kern="0">
                <a:solidFill>
                  <a:schemeClr val="folHlink"/>
                </a:solidFill>
                <a:highlight>
                  <a:srgbClr val="FFFF00"/>
                </a:highlight>
                <a:cs typeface="+mn-cs"/>
                <a:sym typeface="Wingdings" panose="05000000000000000000" pitchFamily="2" charset="2"/>
              </a:rPr>
              <a:t>1 dả</a:t>
            </a:r>
            <a:r>
              <a:rPr lang="en-US" sz="1600" kern="0">
                <a:solidFill>
                  <a:schemeClr val="folHlink"/>
                </a:solidFill>
                <a:cs typeface="+mn-cs"/>
                <a:sym typeface="Wingdings" panose="05000000000000000000" pitchFamily="2" charset="2"/>
              </a:rPr>
              <a:t>i, khác nhau, </a:t>
            </a:r>
            <a:r>
              <a:rPr lang="en-US" sz="1600" kern="0">
                <a:solidFill>
                  <a:schemeClr val="folHlink"/>
                </a:solidFill>
                <a:highlight>
                  <a:srgbClr val="FFFF00"/>
                </a:highlight>
                <a:cs typeface="+mn-cs"/>
                <a:sym typeface="Wingdings" panose="05000000000000000000" pitchFamily="2" charset="2"/>
              </a:rPr>
              <a:t>khác giá trị đầu Net ID, khác giá trị cuối (Broadcast)</a:t>
            </a:r>
            <a:r>
              <a:rPr lang="en-US" sz="1600" kern="0">
                <a:solidFill>
                  <a:schemeClr val="folHlink"/>
                </a:solidFill>
                <a:cs typeface="+mn-cs"/>
                <a:sym typeface="Wingdings" panose="05000000000000000000" pitchFamily="2" charset="2"/>
              </a:rPr>
              <a:t> (cùng thuộc 1 dải địa chỉ IP </a:t>
            </a:r>
            <a:r>
              <a:rPr lang="en-US" sz="1600" kern="0">
                <a:solidFill>
                  <a:schemeClr val="folHlink"/>
                </a:solidFill>
                <a:highlight>
                  <a:srgbClr val="FFFF00"/>
                </a:highlight>
                <a:cs typeface="+mn-cs"/>
                <a:sym typeface="Wingdings" panose="05000000000000000000" pitchFamily="2" charset="2"/>
              </a:rPr>
              <a:t>khả dụng</a:t>
            </a:r>
            <a:r>
              <a:rPr lang="en-US" sz="1600" kern="0">
                <a:solidFill>
                  <a:schemeClr val="folHlink"/>
                </a:solidFill>
                <a:cs typeface="+mn-cs"/>
                <a:sym typeface="Wingdings" panose="05000000000000000000" pitchFamily="2" charset="2"/>
              </a:rPr>
              <a:t>) </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1066800" y="9144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11. Subnetting</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Là</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việc</a:t>
            </a:r>
            <a:r>
              <a:rPr lang="en-US" sz="1600" kern="0">
                <a:solidFill>
                  <a:schemeClr val="folHlink"/>
                </a:solidFill>
                <a:cs typeface="+mn-cs"/>
                <a:sym typeface="Wingdings" panose="05000000000000000000" pitchFamily="2" charset="2"/>
              </a:rPr>
              <a:t> chia </a:t>
            </a:r>
            <a:r>
              <a:rPr lang="en-US" sz="1600" kern="0" err="1">
                <a:solidFill>
                  <a:schemeClr val="folHlink"/>
                </a:solidFill>
                <a:cs typeface="+mn-cs"/>
                <a:sym typeface="Wingdings" panose="05000000000000000000" pitchFamily="2" charset="2"/>
              </a:rPr>
              <a:t>nhỏ</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thành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r>
              <a:rPr lang="en-US" sz="1600" kern="0">
                <a:solidFill>
                  <a:schemeClr val="folHlink"/>
                </a:solidFill>
                <a:cs typeface="+mn-cs"/>
                <a:sym typeface="Wingdings" panose="05000000000000000000" pitchFamily="2" charset="2"/>
              </a:rPr>
              <a:t> con (subnet)</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err="1">
                <a:solidFill>
                  <a:schemeClr val="folHlink"/>
                </a:solidFill>
                <a:cs typeface="+mn-cs"/>
                <a:sym typeface="Wingdings" panose="05000000000000000000" pitchFamily="2" charset="2"/>
              </a:rPr>
              <a:t>Mục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tiêu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sử</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dụng</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dải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ban </a:t>
            </a:r>
            <a:r>
              <a:rPr lang="en-US" sz="1600" kern="0" err="1">
                <a:solidFill>
                  <a:schemeClr val="folHlink"/>
                </a:solidFill>
                <a:cs typeface="+mn-cs"/>
                <a:sym typeface="Wingdings" panose="05000000000000000000" pitchFamily="2" charset="2"/>
              </a:rPr>
              <a:t>đầu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để</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gán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nhiều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mạng</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sym typeface="Wingdings" panose="05000000000000000000" pitchFamily="2" charset="2"/>
              </a:rPr>
              <a:t>“</a:t>
            </a:r>
            <a:r>
              <a:rPr lang="en-US" sz="1600" kern="0" err="1">
                <a:solidFill>
                  <a:schemeClr val="folHlink"/>
                </a:solidFill>
                <a:cs typeface="+mn-cs"/>
                <a:sym typeface="Wingdings" panose="05000000000000000000" pitchFamily="2" charset="2"/>
              </a:rPr>
              <a:t>Quá</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trình</a:t>
            </a:r>
            <a:r>
              <a:rPr lang="en-US" sz="1600" kern="0">
                <a:solidFill>
                  <a:schemeClr val="folHlink"/>
                </a:solidFill>
                <a:cs typeface="+mn-cs"/>
                <a:sym typeface="Wingdings" panose="05000000000000000000" pitchFamily="2" charset="2"/>
              </a:rPr>
              <a:t> Subnetting </a:t>
            </a:r>
            <a:r>
              <a:rPr lang="en-US" sz="1600" kern="0" err="1">
                <a:solidFill>
                  <a:schemeClr val="folHlink"/>
                </a:solidFill>
                <a:cs typeface="+mn-cs"/>
                <a:sym typeface="Wingdings" panose="05000000000000000000" pitchFamily="2" charset="2"/>
              </a:rPr>
              <a:t>được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thực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hiện</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bằng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cách</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mượn</a:t>
            </a:r>
            <a:r>
              <a:rPr lang="en-US" sz="1600" kern="0">
                <a:solidFill>
                  <a:schemeClr val="folHlink"/>
                </a:solidFill>
                <a:cs typeface="+mn-cs"/>
                <a:sym typeface="Wingdings" panose="05000000000000000000" pitchFamily="2" charset="2"/>
              </a:rPr>
              <a:t> 1 </a:t>
            </a:r>
            <a:r>
              <a:rPr lang="en-US" sz="1600" kern="0" err="1">
                <a:solidFill>
                  <a:schemeClr val="folHlink"/>
                </a:solidFill>
                <a:cs typeface="+mn-cs"/>
                <a:sym typeface="Wingdings" panose="05000000000000000000" pitchFamily="2" charset="2"/>
              </a:rPr>
              <a:t>số</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bít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thuộc</a:t>
            </a:r>
            <a:r>
              <a:rPr lang="en-US" sz="1600" kern="0">
                <a:solidFill>
                  <a:schemeClr val="folHlink"/>
                </a:solidFill>
                <a:cs typeface="+mn-cs"/>
                <a:sym typeface="Wingdings" panose="05000000000000000000" pitchFamily="2" charset="2"/>
              </a:rPr>
              <a:t> Hot Bit </a:t>
            </a:r>
            <a:r>
              <a:rPr lang="en-US" sz="1600" kern="0" err="1">
                <a:solidFill>
                  <a:schemeClr val="folHlink"/>
                </a:solidFill>
                <a:cs typeface="+mn-cs"/>
                <a:sym typeface="Wingdings" panose="05000000000000000000" pitchFamily="2" charset="2"/>
              </a:rPr>
              <a:t>làm</a:t>
            </a:r>
            <a:r>
              <a:rPr lang="en-US" sz="1600" kern="0">
                <a:solidFill>
                  <a:schemeClr val="folHlink"/>
                </a:solidFill>
                <a:cs typeface="+mn-cs"/>
                <a:sym typeface="Wingdings" panose="05000000000000000000" pitchFamily="2" charset="2"/>
              </a:rPr>
              <a:t> Subnet Bit”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err="1">
                <a:solidFill>
                  <a:schemeClr val="folHlink"/>
                </a:solidFill>
                <a:cs typeface="+mn-cs"/>
                <a:sym typeface="Wingdings" panose="05000000000000000000" pitchFamily="2" charset="2"/>
              </a:rPr>
              <a:t>Địa</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chỉ</a:t>
            </a:r>
            <a:r>
              <a:rPr lang="en-US" sz="1600" kern="0">
                <a:solidFill>
                  <a:schemeClr val="folHlink"/>
                </a:solidFill>
                <a:cs typeface="+mn-cs"/>
                <a:sym typeface="Wingdings" panose="05000000000000000000" pitchFamily="2" charset="2"/>
              </a:rPr>
              <a:t> IP </a:t>
            </a:r>
            <a:r>
              <a:rPr lang="en-US" sz="1600" kern="0" err="1">
                <a:solidFill>
                  <a:schemeClr val="folHlink"/>
                </a:solidFill>
                <a:cs typeface="+mn-cs"/>
                <a:sym typeface="Wingdings" panose="05000000000000000000" pitchFamily="2" charset="2"/>
              </a:rPr>
              <a:t>trước</a:t>
            </a:r>
            <a:r>
              <a:rPr lang="en-US" sz="1600" kern="0">
                <a:solidFill>
                  <a:schemeClr val="folHlink"/>
                </a:solidFill>
                <a:cs typeface="+mn-cs"/>
                <a:sym typeface="Wingdings" panose="05000000000000000000" pitchFamily="2" charset="2"/>
              </a:rPr>
              <a:t> Subnetting	: Net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Host Bit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cũ</a:t>
            </a:r>
            <a:r>
              <a:rPr lang="en-US" sz="1600" kern="0">
                <a:solidFill>
                  <a:schemeClr val="folHlink"/>
                </a:solidFill>
                <a:cs typeface="+mn-cs"/>
                <a:sym typeface="Wingdings" panose="05000000000000000000" pitchFamily="2" charset="2"/>
              </a:rPr>
              <a:t>) + 	Subnet Bit + Host Bit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Sau Subnetting		: 	</a:t>
            </a:r>
            <a:r>
              <a:rPr lang="en-US" sz="1600" kern="0" err="1">
                <a:solidFill>
                  <a:schemeClr val="folHlink"/>
                </a:solidFill>
                <a:cs typeface="+mn-cs"/>
                <a:sym typeface="Wingdings" panose="05000000000000000000" pitchFamily="2" charset="2"/>
              </a:rPr>
              <a:t>Netbit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mới</a:t>
            </a:r>
            <a:r>
              <a:rPr lang="en-US" sz="1600" kern="0">
                <a:solidFill>
                  <a:schemeClr val="folHlink"/>
                </a:solidFill>
                <a:cs typeface="+mn-cs"/>
                <a:sym typeface="Wingdings" panose="05000000000000000000" pitchFamily="2" charset="2"/>
              </a:rPr>
              <a:t>)	+ Host Bit (mới)</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rgbClr val="C00000"/>
              </a:solidFill>
              <a:cs typeface="+mn-cs"/>
              <a:sym typeface="Wingdings" panose="05000000000000000000" pitchFamily="2" charset="2"/>
            </a:endParaRPr>
          </a:p>
        </p:txBody>
      </p:sp>
      <p:sp>
        <p:nvSpPr>
          <p:cNvPr id="4" name="Left Brace 3"/>
          <p:cNvSpPr/>
          <p:nvPr/>
        </p:nvSpPr>
        <p:spPr>
          <a:xfrm rot="5400000">
            <a:off x="6601178" y="2638779"/>
            <a:ext cx="208844" cy="12192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 name="Left Brace 4"/>
          <p:cNvSpPr/>
          <p:nvPr/>
        </p:nvSpPr>
        <p:spPr>
          <a:xfrm rot="16200000">
            <a:off x="4985385" y="3091815"/>
            <a:ext cx="316230" cy="1447800"/>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62000" y="838200"/>
            <a:ext cx="8088630" cy="50292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Thực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hiện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quá</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trình</a:t>
            </a:r>
            <a:r>
              <a:rPr lang="en-US" sz="1400" kern="0">
                <a:solidFill>
                  <a:schemeClr val="folHlink"/>
                </a:solidFill>
                <a:cs typeface="+mn-cs"/>
                <a:sym typeface="Wingdings" panose="05000000000000000000" pitchFamily="2" charset="2"/>
              </a:rPr>
              <a:t> Subnetting </a:t>
            </a:r>
            <a:r>
              <a:rPr lang="en-US" sz="1400" kern="0" err="1">
                <a:solidFill>
                  <a:schemeClr val="folHlink"/>
                </a:solidFill>
                <a:cs typeface="+mn-cs"/>
                <a:sym typeface="Wingdings" panose="05000000000000000000" pitchFamily="2" charset="2"/>
              </a:rPr>
              <a:t>dải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a:t>
            </a:r>
            <a:r>
              <a:rPr lang="en-US" sz="1400" kern="0">
                <a:solidFill>
                  <a:schemeClr val="folHlink"/>
                </a:solidFill>
                <a:highlight>
                  <a:srgbClr val="FFFF00"/>
                </a:highlight>
                <a:cs typeface="+mn-cs"/>
                <a:sym typeface="Wingdings" panose="05000000000000000000" pitchFamily="2" charset="2"/>
              </a:rPr>
              <a:t>192.168.1.0/</a:t>
            </a:r>
            <a:r>
              <a:rPr lang="en-US" sz="1400" kern="0">
                <a:solidFill>
                  <a:srgbClr val="C00000"/>
                </a:solidFill>
                <a:cs typeface="+mn-cs"/>
                <a:sym typeface="Wingdings" panose="05000000000000000000" pitchFamily="2" charset="2"/>
              </a:rPr>
              <a:t>24</a:t>
            </a:r>
            <a:r>
              <a:rPr lang="en-US" sz="1400" kern="0">
                <a:solidFill>
                  <a:schemeClr val="folHlink"/>
                </a:solidFill>
                <a:cs typeface="+mn-cs"/>
                <a:sym typeface="Wingdings" panose="05000000000000000000" pitchFamily="2" charset="2"/>
              </a:rPr>
              <a:t> bằng </a:t>
            </a:r>
            <a:r>
              <a:rPr lang="en-US" sz="1400" kern="0" err="1">
                <a:solidFill>
                  <a:schemeClr val="folHlink"/>
                </a:solidFill>
                <a:cs typeface="+mn-cs"/>
                <a:sym typeface="Wingdings" panose="05000000000000000000" pitchFamily="2" charset="2"/>
              </a:rPr>
              <a:t>cách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mượn</a:t>
            </a:r>
            <a:r>
              <a:rPr lang="en-US" sz="1400" kern="0">
                <a:solidFill>
                  <a:schemeClr val="folHlink"/>
                </a:solidFill>
                <a:cs typeface="+mn-cs"/>
                <a:sym typeface="Wingdings" panose="05000000000000000000" pitchFamily="2" charset="2"/>
              </a:rPr>
              <a:t> </a:t>
            </a:r>
            <a:r>
              <a:rPr lang="en-US" sz="1400" kern="0">
                <a:solidFill>
                  <a:srgbClr val="00B0F0"/>
                </a:solidFill>
                <a:cs typeface="+mn-cs"/>
                <a:sym typeface="Wingdings" panose="05000000000000000000" pitchFamily="2" charset="2"/>
              </a:rPr>
              <a:t>2</a:t>
            </a:r>
            <a:r>
              <a:rPr lang="en-US" sz="1400" kern="0">
                <a:solidFill>
                  <a:schemeClr val="folHlink"/>
                </a:solidFill>
                <a:cs typeface="+mn-cs"/>
                <a:sym typeface="Wingdings" panose="05000000000000000000" pitchFamily="2" charset="2"/>
              </a:rPr>
              <a:t> bit </a:t>
            </a:r>
            <a:r>
              <a:rPr lang="en-US" sz="1400" kern="0" err="1">
                <a:solidFill>
                  <a:schemeClr val="folHlink"/>
                </a:solidFill>
                <a:cs typeface="+mn-cs"/>
                <a:sym typeface="Wingdings" panose="05000000000000000000" pitchFamily="2" charset="2"/>
              </a:rPr>
              <a:t>làm</a:t>
            </a:r>
            <a:r>
              <a:rPr lang="en-US" sz="1400" kern="0">
                <a:solidFill>
                  <a:schemeClr val="folHlink"/>
                </a:solidFill>
                <a:cs typeface="+mn-cs"/>
                <a:sym typeface="Wingdings" panose="05000000000000000000" pitchFamily="2" charset="2"/>
              </a:rPr>
              <a:t> Subnet Bit</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Chuyển</a:t>
            </a:r>
            <a:r>
              <a:rPr lang="en-US" sz="1400" kern="0">
                <a:solidFill>
                  <a:schemeClr val="folHlink"/>
                </a:solidFill>
                <a:cs typeface="+mn-cs"/>
                <a:sym typeface="Wingdings" panose="05000000000000000000" pitchFamily="2" charset="2"/>
              </a:rPr>
              <a:t> sang </a:t>
            </a:r>
            <a:r>
              <a:rPr lang="en-US" sz="1400" kern="0" err="1">
                <a:solidFill>
                  <a:schemeClr val="folHlink"/>
                </a:solidFill>
                <a:cs typeface="+mn-cs"/>
                <a:sym typeface="Wingdings" panose="05000000000000000000" pitchFamily="2" charset="2"/>
              </a:rPr>
              <a:t>hệ</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nhị</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phân</a:t>
            </a:r>
            <a:r>
              <a:rPr lang="en-US" sz="1400" kern="0">
                <a:solidFill>
                  <a:schemeClr val="folHlink"/>
                </a:solidFill>
                <a:cs typeface="+mn-cs"/>
                <a:sym typeface="Wingdings" panose="05000000000000000000" pitchFamily="2" charset="2"/>
              </a:rPr>
              <a:t> 192.168.1.0</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FF0000"/>
                </a:solidFill>
                <a:cs typeface="+mn-cs"/>
                <a:sym typeface="Wingdings" panose="05000000000000000000" pitchFamily="2" charset="2"/>
              </a:rPr>
              <a:t>00000000</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2: </a:t>
            </a:r>
            <a:r>
              <a:rPr lang="en-US" sz="1400" kern="0" err="1">
                <a:solidFill>
                  <a:schemeClr val="folHlink"/>
                </a:solidFill>
                <a:cs typeface="+mn-cs"/>
                <a:sym typeface="Wingdings" panose="05000000000000000000" pitchFamily="2" charset="2"/>
              </a:rPr>
              <a:t>Mượn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bít</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làm</a:t>
            </a:r>
            <a:r>
              <a:rPr lang="en-US" sz="1400" kern="0">
                <a:solidFill>
                  <a:schemeClr val="folHlink"/>
                </a:solidFill>
                <a:cs typeface="+mn-cs"/>
                <a:sym typeface="Wingdings" panose="05000000000000000000" pitchFamily="2" charset="2"/>
              </a:rPr>
              <a:t> Subnet Bit</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11000000.10101000.00000001.</a:t>
            </a:r>
            <a:r>
              <a:rPr lang="en-US" sz="1400" kern="0">
                <a:solidFill>
                  <a:srgbClr val="00B0F0"/>
                </a:solidFill>
                <a:cs typeface="+mn-cs"/>
                <a:sym typeface="Wingdings" panose="05000000000000000000" pitchFamily="2" charset="2"/>
              </a:rPr>
              <a:t>00</a:t>
            </a:r>
            <a:r>
              <a:rPr lang="en-US" sz="1400" kern="0">
                <a:solidFill>
                  <a:srgbClr val="FF0000"/>
                </a:solidFill>
                <a:cs typeface="+mn-cs"/>
                <a:sym typeface="Wingdings" panose="05000000000000000000" pitchFamily="2" charset="2"/>
              </a:rPr>
              <a:t> 000000</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3: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Subnet Bit </a:t>
            </a:r>
            <a:r>
              <a:rPr lang="en-US" sz="1400" kern="0" err="1">
                <a:solidFill>
                  <a:schemeClr val="folHlink"/>
                </a:solidFill>
                <a:cs typeface="+mn-cs"/>
                <a:sym typeface="Wingdings" panose="05000000000000000000" pitchFamily="2" charset="2"/>
              </a:rPr>
              <a:t>thay</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đổi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từ</a:t>
            </a:r>
            <a:r>
              <a:rPr lang="en-US" sz="1400" kern="0">
                <a:solidFill>
                  <a:schemeClr val="folHlink"/>
                </a:solidFill>
                <a:cs typeface="+mn-cs"/>
                <a:sym typeface="Wingdings" panose="05000000000000000000" pitchFamily="2" charset="2"/>
              </a:rPr>
              <a:t> “0” </a:t>
            </a:r>
            <a:r>
              <a:rPr lang="en-US" sz="1400" kern="0" err="1">
                <a:solidFill>
                  <a:schemeClr val="folHlink"/>
                </a:solidFill>
                <a:cs typeface="+mn-cs"/>
                <a:sym typeface="Wingdings" panose="05000000000000000000" pitchFamily="2" charset="2"/>
              </a:rPr>
              <a:t>đến</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ID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0: 11000000.10101000.00000001.</a:t>
            </a:r>
            <a:r>
              <a:rPr lang="en-US" sz="1400" kern="0">
                <a:solidFill>
                  <a:srgbClr val="00B0F0"/>
                </a:solidFill>
                <a:cs typeface="+mn-cs"/>
                <a:sym typeface="Wingdings" panose="05000000000000000000" pitchFamily="2" charset="2"/>
              </a:rPr>
              <a:t>00</a:t>
            </a:r>
            <a:r>
              <a:rPr lang="en-US" sz="1400" kern="0">
                <a:solidFill>
                  <a:srgbClr val="FF0000"/>
                </a:solidFill>
                <a:cs typeface="+mn-cs"/>
                <a:sym typeface="Wingdings" panose="05000000000000000000" pitchFamily="2" charset="2"/>
              </a:rPr>
              <a:t> 000000 ~ </a:t>
            </a:r>
            <a:r>
              <a:rPr lang="en-US" sz="1400" kern="0">
                <a:solidFill>
                  <a:schemeClr val="folHlink"/>
                </a:solidFill>
                <a:highlight>
                  <a:srgbClr val="FFFF00"/>
                </a:highlight>
                <a:cs typeface="+mn-cs"/>
                <a:sym typeface="Wingdings" panose="05000000000000000000" pitchFamily="2" charset="2"/>
              </a:rPr>
              <a:t>192.168.1.0/</a:t>
            </a:r>
            <a:r>
              <a:rPr lang="en-US" sz="1400" kern="0">
                <a:solidFill>
                  <a:schemeClr val="folHlink"/>
                </a:solidFill>
                <a:cs typeface="+mn-cs"/>
                <a:sym typeface="Wingdings" panose="05000000000000000000" pitchFamily="2" charset="2"/>
              </a:rPr>
              <a:t>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1: 11000000.10101000.00000001.</a:t>
            </a:r>
            <a:r>
              <a:rPr lang="en-US" sz="1400" kern="0">
                <a:solidFill>
                  <a:srgbClr val="00B0F0"/>
                </a:solidFill>
                <a:cs typeface="+mn-cs"/>
                <a:sym typeface="Wingdings" panose="05000000000000000000" pitchFamily="2" charset="2"/>
              </a:rPr>
              <a:t>01</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192.168.1.64/26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11000000.10101000.00000001.</a:t>
            </a:r>
            <a:r>
              <a:rPr lang="en-US" sz="1400" kern="0">
                <a:solidFill>
                  <a:srgbClr val="00B0F0"/>
                </a:solidFill>
                <a:cs typeface="+mn-cs"/>
                <a:sym typeface="Wingdings" panose="05000000000000000000" pitchFamily="2" charset="2"/>
              </a:rPr>
              <a:t>10</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192.168.1.128/26</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11000000.10101000.00000001.</a:t>
            </a:r>
            <a:r>
              <a:rPr lang="en-US" sz="1400" kern="0">
                <a:solidFill>
                  <a:srgbClr val="00B0F0"/>
                </a:solidFill>
                <a:cs typeface="+mn-cs"/>
                <a:sym typeface="Wingdings" panose="05000000000000000000" pitchFamily="2" charset="2"/>
              </a:rPr>
              <a:t>11</a:t>
            </a:r>
            <a:r>
              <a:rPr lang="en-US" sz="1400" kern="0">
                <a:solidFill>
                  <a:srgbClr val="FF0000"/>
                </a:solidFill>
                <a:cs typeface="+mn-cs"/>
                <a:sym typeface="Wingdings" panose="05000000000000000000" pitchFamily="2" charset="2"/>
              </a:rPr>
              <a:t> 000000 ~ </a:t>
            </a:r>
            <a:r>
              <a:rPr lang="en-US" sz="1400" kern="0">
                <a:solidFill>
                  <a:schemeClr val="folHlink"/>
                </a:solidFill>
                <a:cs typeface="+mn-cs"/>
                <a:sym typeface="Wingdings" panose="05000000000000000000" pitchFamily="2" charset="2"/>
              </a:rPr>
              <a:t>192.168.1.192/26</a:t>
            </a:r>
            <a:endParaRPr lang="en-US" sz="1400" kern="0">
              <a:solidFill>
                <a:schemeClr val="folHlink"/>
              </a:solidFill>
              <a:highlight>
                <a:srgbClr val="00FFFF"/>
              </a:highlight>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4: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Mask </a:t>
            </a:r>
            <a:r>
              <a:rPr lang="en-US" sz="1400" kern="0" err="1">
                <a:solidFill>
                  <a:schemeClr val="folHlink"/>
                </a:solidFill>
                <a:cs typeface="+mn-cs"/>
                <a:sym typeface="Wingdings" panose="05000000000000000000" pitchFamily="2" charset="2"/>
              </a:rPr>
              <a:t>mới</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Cũ</a:t>
            </a:r>
            <a:r>
              <a:rPr lang="en-US" sz="1400" kern="0">
                <a:solidFill>
                  <a:schemeClr val="folHlink"/>
                </a:solidFill>
                <a:cs typeface="+mn-cs"/>
                <a:sym typeface="Wingdings" panose="05000000000000000000" pitchFamily="2" charset="2"/>
              </a:rPr>
              <a:t>: 11111111.11111111.11111111.00000000</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Mới</a:t>
            </a:r>
            <a:r>
              <a:rPr lang="en-US" sz="1400" kern="0">
                <a:solidFill>
                  <a:schemeClr val="folHlink"/>
                </a:solidFill>
                <a:cs typeface="+mn-cs"/>
                <a:sym typeface="Wingdings" panose="05000000000000000000" pitchFamily="2" charset="2"/>
              </a:rPr>
              <a:t>: 11111111.11111111.11111111.</a:t>
            </a:r>
            <a:r>
              <a:rPr lang="en-US" sz="1400" kern="0">
                <a:solidFill>
                  <a:srgbClr val="00B0F0"/>
                </a:solidFill>
                <a:cs typeface="+mn-cs"/>
                <a:sym typeface="Wingdings" panose="05000000000000000000" pitchFamily="2" charset="2"/>
              </a:rPr>
              <a:t>11</a:t>
            </a:r>
            <a:r>
              <a:rPr lang="en-US" sz="1400" kern="0">
                <a:solidFill>
                  <a:schemeClr val="folHlink"/>
                </a:solidFill>
                <a:cs typeface="+mn-cs"/>
                <a:sym typeface="Wingdings" panose="05000000000000000000" pitchFamily="2" charset="2"/>
              </a:rPr>
              <a:t> 000000 ~ 255.255.255.192</a:t>
            </a:r>
            <a:endParaRPr lang="en-US" sz="1400" kern="0">
              <a:cs typeface="+mn-cs"/>
              <a:sym typeface="Wingdings" panose="05000000000000000000" pitchFamily="2" charset="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62000" y="838200"/>
            <a:ext cx="8088630" cy="50292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Ví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a:t>
            </a:r>
            <a:r>
              <a:rPr lang="en-US" sz="1400" kern="0">
                <a:solidFill>
                  <a:schemeClr val="folHlink"/>
                </a:solidFill>
                <a:cs typeface="+mn-cs"/>
                <a:sym typeface="Wingdings" panose="05000000000000000000" pitchFamily="2" charset="2"/>
              </a:rPr>
              <a:t> 2: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192.168.1.0/24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tử</a:t>
            </a:r>
            <a:endParaRPr lang="en-US" sz="1400" kern="0">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905000" y="1524000"/>
            <a:ext cx="5048250" cy="25622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088630" cy="5867400"/>
          </a:xfrm>
          <a:prstGeom prst="rect">
            <a:avLst/>
          </a:prstGeom>
          <a:noFill/>
          <a:ln>
            <a:miter lim="800000"/>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3 &lt;= Sb &lt;=5</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mạng + (1), 			vậy Sb min = 3 : Số mạng = 5</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(2)	vậy Sb max = 5 : SM cũ = 24, Host max = 3 </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11111111.11111111.11111111.00000000</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11111111.11111111.11111111.</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00000 ~ 255.255.255.224</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00B0F0"/>
                </a:solidFill>
                <a:highlight>
                  <a:srgbClr val="FFFF00"/>
                </a:highlight>
                <a:cs typeface="+mn-cs"/>
                <a:sym typeface="Wingdings" panose="05000000000000000000" pitchFamily="2" charset="2"/>
              </a:rPr>
              <a:t>000</a:t>
            </a:r>
            <a:r>
              <a:rPr lang="en-US" sz="1200" kern="0">
                <a:solidFill>
                  <a:srgbClr val="FF0000"/>
                </a:solidFill>
                <a:cs typeface="+mn-cs"/>
                <a:sym typeface="Wingdings" panose="05000000000000000000" pitchFamily="2" charset="2"/>
              </a:rPr>
              <a:t> 00000 ~ 192.168.1.0</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00000 ~ 192.168.1.32</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00000 ~ 192.168.1.64</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00000 ~ 192.168.1.96</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00000 ~ 192.168.1.128</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00000 ~ 192.168.1.160</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00000 ~ 192.168.1.192</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a:t>
            </a:r>
            <a:r>
              <a:rPr lang="en-US" sz="1200" kern="0">
                <a:solidFill>
                  <a:srgbClr val="00B0F0"/>
                </a:solidFill>
                <a:highlight>
                  <a:srgbClr val="FFFF00"/>
                </a:highlight>
                <a:cs typeface="+mn-cs"/>
                <a:sym typeface="Wingdings" panose="05000000000000000000" pitchFamily="2" charset="2"/>
              </a:rPr>
              <a:t>111</a:t>
            </a:r>
            <a:r>
              <a:rPr lang="en-US" sz="1200" kern="0">
                <a:solidFill>
                  <a:srgbClr val="FF0000"/>
                </a:solidFill>
                <a:cs typeface="+mn-cs"/>
                <a:sym typeface="Wingdings" panose="05000000000000000000" pitchFamily="2" charset="2"/>
              </a:rPr>
              <a:t> 00000 ~ 192.168.1.224</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762000" y="838200"/>
            <a:ext cx="8088630" cy="58674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p:cNvGraphicFramePr>
            <a:graphicFrameLocks noGrp="1"/>
          </p:cNvGraphicFramePr>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gridCol w="1828800"/>
                <a:gridCol w="3124200"/>
                <a:gridCol w="1981200"/>
                <a:gridCol w="990600"/>
              </a:tblGrid>
              <a:tr h="370840">
                <a:tc>
                  <a:txBody>
                    <a:bodyPr/>
                    <a:lstStyle/>
                    <a:p>
                      <a:pPr algn="ctr"/>
                      <a:r>
                        <a:rPr lang="en-US" sz="1200"/>
                        <a:t>TT</a:t>
                      </a:r>
                      <a:endParaRPr lang="en-US" sz="1200"/>
                    </a:p>
                  </a:txBody>
                  <a:tcPr/>
                </a:tc>
                <a:tc>
                  <a:txBody>
                    <a:bodyPr/>
                    <a:lstStyle/>
                    <a:p>
                      <a:pPr algn="ctr"/>
                      <a:r>
                        <a:rPr lang="en-US" sz="1200"/>
                        <a:t>Subnet ID</a:t>
                      </a:r>
                      <a:endParaRPr lang="en-US" sz="1200"/>
                    </a:p>
                  </a:txBody>
                  <a:tcPr/>
                </a:tc>
                <a:tc>
                  <a:txBody>
                    <a:bodyPr/>
                    <a:lstStyle/>
                    <a:p>
                      <a:pPr algn="ctr"/>
                      <a:r>
                        <a:rPr lang="en-US" sz="1200"/>
                        <a:t>Dải địa chỉ IP khả dụng</a:t>
                      </a:r>
                      <a:endParaRPr lang="en-US" sz="1200"/>
                    </a:p>
                  </a:txBody>
                  <a:tcPr/>
                </a:tc>
                <a:tc>
                  <a:txBody>
                    <a:bodyPr/>
                    <a:lstStyle/>
                    <a:p>
                      <a:pPr algn="ctr"/>
                      <a:r>
                        <a:rPr lang="en-US" sz="1200"/>
                        <a:t>Địa chỉ Broadcast</a:t>
                      </a:r>
                      <a:endParaRPr lang="en-US" sz="1200"/>
                    </a:p>
                  </a:txBody>
                  <a:tcPr/>
                </a:tc>
                <a:tc>
                  <a:txBody>
                    <a:bodyPr/>
                    <a:lstStyle/>
                    <a:p>
                      <a:pPr algn="ctr"/>
                      <a:r>
                        <a:rPr lang="en-US" sz="1200"/>
                        <a:t>Độ khả dụng</a:t>
                      </a:r>
                      <a:endParaRPr lang="en-US" sz="1200"/>
                    </a:p>
                  </a:txBody>
                  <a:tcPr/>
                </a:tc>
              </a:tr>
              <a:tr h="370840">
                <a:tc>
                  <a:txBody>
                    <a:bodyPr/>
                    <a:lstStyle/>
                    <a:p>
                      <a:pPr algn="ctr"/>
                      <a:r>
                        <a:rPr lang="en-US" sz="1200"/>
                        <a:t>0</a:t>
                      </a:r>
                      <a:endParaRPr lang="en-US" sz="1200"/>
                    </a:p>
                  </a:txBody>
                  <a:tcPr/>
                </a:tc>
                <a:tc>
                  <a:txBody>
                    <a:bodyPr/>
                    <a:lstStyle/>
                    <a:p>
                      <a:r>
                        <a:rPr lang="en-US" sz="1200"/>
                        <a:t>192.168.1.0</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192.168.1.1 -&gt; 192.168.1.30</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192.168.1.31</a:t>
                      </a:r>
                      <a:endParaRPr lang="en-US" sz="1200"/>
                    </a:p>
                    <a:p>
                      <a:endParaRPr lang="en-US" sz="1200"/>
                    </a:p>
                  </a:txBody>
                  <a:tcPr/>
                </a:tc>
                <a:tc>
                  <a:txBody>
                    <a:bodyPr/>
                    <a:lstStyle/>
                    <a:p>
                      <a:r>
                        <a:rPr lang="en-US" sz="1200"/>
                        <a:t>Có</a:t>
                      </a:r>
                      <a:endParaRPr lang="en-US" sz="1200"/>
                    </a:p>
                  </a:txBody>
                  <a:tcPr/>
                </a:tc>
              </a:tr>
              <a:tr h="370840">
                <a:tc>
                  <a:txBody>
                    <a:bodyPr/>
                    <a:lstStyle/>
                    <a:p>
                      <a:pPr algn="ctr"/>
                      <a:r>
                        <a:rPr lang="en-US" sz="1200"/>
                        <a:t>1</a:t>
                      </a:r>
                      <a:endParaRPr lang="en-US" sz="1200"/>
                    </a:p>
                  </a:txBody>
                  <a:tcPr/>
                </a:tc>
                <a:tc>
                  <a:txBody>
                    <a:bodyPr/>
                    <a:lstStyle/>
                    <a:p>
                      <a:r>
                        <a:rPr lang="en-US" sz="1200"/>
                        <a:t>192.168.1.32</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192.168.1.33 -&gt; 192.168.1.62</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192.168.1.63</a:t>
                      </a:r>
                      <a:endParaRPr lang="en-US" sz="1200"/>
                    </a:p>
                    <a:p>
                      <a:endParaRPr lang="en-US" sz="1200"/>
                    </a:p>
                  </a:txBody>
                  <a:tcPr/>
                </a:tc>
                <a:tc>
                  <a:txBody>
                    <a:bodyPr/>
                    <a:lstStyle/>
                    <a:p>
                      <a:r>
                        <a:rPr lang="en-US" sz="1200"/>
                        <a:t>Có</a:t>
                      </a:r>
                      <a:endParaRPr lang="en-US" sz="1200"/>
                    </a:p>
                  </a:txBody>
                  <a:tcPr/>
                </a:tc>
              </a:tr>
              <a:tr h="370840">
                <a:tc>
                  <a:txBody>
                    <a:bodyPr/>
                    <a:lstStyle/>
                    <a:p>
                      <a:pPr algn="ctr"/>
                      <a:r>
                        <a:rPr lang="en-US" sz="1200"/>
                        <a:t>2</a:t>
                      </a:r>
                      <a:endParaRPr lang="en-US" sz="1200"/>
                    </a:p>
                  </a:txBody>
                  <a:tcPr/>
                </a:tc>
                <a:tc>
                  <a:txBody>
                    <a:bodyPr/>
                    <a:lstStyle/>
                    <a:p>
                      <a:r>
                        <a:rPr lang="en-US" sz="1200"/>
                        <a:t>192.168.1.64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192.168.1.65 -&gt; 192.168.1.94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192.168.1.95</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3</a:t>
                      </a:r>
                      <a:endParaRPr lang="en-US" sz="1200"/>
                    </a:p>
                  </a:txBody>
                  <a:tcPr/>
                </a:tc>
                <a:tc>
                  <a:txBody>
                    <a:bodyPr/>
                    <a:lstStyle/>
                    <a:p>
                      <a:r>
                        <a:rPr lang="en-US" sz="1200"/>
                        <a:t>192.168.1.96</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192.168.1.97 -&gt; 192.168.1.126</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192.168.1.127</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4</a:t>
                      </a:r>
                      <a:endParaRPr lang="en-US" sz="1200"/>
                    </a:p>
                  </a:txBody>
                  <a:tcPr/>
                </a:tc>
                <a:tc>
                  <a:txBody>
                    <a:bodyPr/>
                    <a:lstStyle/>
                    <a:p>
                      <a:r>
                        <a:rPr lang="en-US" sz="1200"/>
                        <a:t>192.168.1.128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192.168.1.129 -&gt; 192.168.1.158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192.168.1.159</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5</a:t>
                      </a:r>
                      <a:endParaRPr lang="en-US" sz="1200"/>
                    </a:p>
                  </a:txBody>
                  <a:tcPr/>
                </a:tc>
                <a:tc>
                  <a:txBody>
                    <a:bodyPr/>
                    <a:lstStyle/>
                    <a:p>
                      <a:r>
                        <a:rPr lang="en-US" sz="1200"/>
                        <a:t>192.168.1.160</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192.168.1.161 -&gt; 192.168.1.190</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192.168.1.191</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6</a:t>
                      </a:r>
                      <a:endParaRPr lang="en-US" sz="1200"/>
                    </a:p>
                  </a:txBody>
                  <a:tcPr/>
                </a:tc>
                <a:tc>
                  <a:txBody>
                    <a:bodyPr/>
                    <a:lstStyle/>
                    <a:p>
                      <a:r>
                        <a:rPr lang="en-US" sz="1200"/>
                        <a:t>192.168.1.192</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192.168.1.193 -&gt; 192.168.1.222</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192.168.1.223</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7</a:t>
                      </a:r>
                      <a:endParaRPr lang="en-US" sz="1200"/>
                    </a:p>
                  </a:txBody>
                  <a:tcPr/>
                </a:tc>
                <a:tc>
                  <a:txBody>
                    <a:bodyPr/>
                    <a:lstStyle/>
                    <a:p>
                      <a:r>
                        <a:rPr lang="en-US" sz="1200"/>
                        <a:t>192.168.1.224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192.168.1.225 -&gt; 192.168.1.254</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192.168.1.255</a:t>
                      </a:r>
                      <a:endParaRPr lang="en-US" sz="1200"/>
                    </a:p>
                    <a:p>
                      <a:endParaRPr lang="en-US" sz="1200"/>
                    </a:p>
                  </a:txBody>
                  <a:tcPr/>
                </a:tc>
                <a:tc>
                  <a:txBody>
                    <a:bodyPr/>
                    <a:lstStyle/>
                    <a:p>
                      <a:r>
                        <a:rPr lang="en-US" sz="1200"/>
                        <a:t>Có</a:t>
                      </a:r>
                      <a:endParaRPr lang="en-US" sz="1200"/>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p:cNvGraphicFramePr>
            <a:graphicFrameLocks noGrp="1"/>
          </p:cNvGraphicFramePr>
          <p:nvPr/>
        </p:nvGraphicFramePr>
        <p:xfrm>
          <a:off x="685800" y="1397000"/>
          <a:ext cx="8000999" cy="5212080"/>
        </p:xfrm>
        <a:graphic>
          <a:graphicData uri="http://schemas.openxmlformats.org/drawingml/2006/table">
            <a:tbl>
              <a:tblPr firstRow="1" bandRow="1">
                <a:tableStyleId>{5C22544A-7EE6-4342-B048-85BDC9FD1C3A}</a:tableStyleId>
              </a:tblPr>
              <a:tblGrid>
                <a:gridCol w="1219200"/>
                <a:gridCol w="2819400"/>
                <a:gridCol w="2136084"/>
                <a:gridCol w="1826315"/>
              </a:tblGrid>
              <a:tr h="370840">
                <a:tc>
                  <a:txBody>
                    <a:bodyPr/>
                    <a:lstStyle/>
                    <a:p>
                      <a:pPr algn="ctr"/>
                      <a:r>
                        <a:rPr lang="en-US" sz="1200"/>
                        <a:t>Phần tử</a:t>
                      </a:r>
                      <a:endParaRPr lang="en-US" sz="1200"/>
                    </a:p>
                  </a:txBody>
                  <a:tcPr/>
                </a:tc>
                <a:tc>
                  <a:txBody>
                    <a:bodyPr/>
                    <a:lstStyle/>
                    <a:p>
                      <a:pPr algn="ctr"/>
                      <a:r>
                        <a:rPr lang="en-US" sz="1200"/>
                        <a:t>Địa chỉ IP</a:t>
                      </a:r>
                      <a:endParaRPr lang="en-US" sz="1200"/>
                    </a:p>
                  </a:txBody>
                  <a:tcPr/>
                </a:tc>
                <a:tc>
                  <a:txBody>
                    <a:bodyPr/>
                    <a:lstStyle/>
                    <a:p>
                      <a:pPr algn="ctr"/>
                      <a:r>
                        <a:rPr lang="en-US" sz="1200"/>
                        <a:t>Subnet Mask</a:t>
                      </a:r>
                      <a:endParaRPr lang="en-US" sz="1200"/>
                    </a:p>
                  </a:txBody>
                  <a:tcPr/>
                </a:tc>
                <a:tc>
                  <a:txBody>
                    <a:bodyPr/>
                    <a:lstStyle/>
                    <a:p>
                      <a:pPr algn="ctr"/>
                      <a:r>
                        <a:rPr lang="en-US" sz="1200"/>
                        <a:t>Default Gateway</a:t>
                      </a:r>
                      <a:endParaRPr lang="en-US" sz="1200"/>
                    </a:p>
                  </a:txBody>
                  <a:tcPr/>
                </a:tc>
              </a:tr>
              <a:tr h="370840">
                <a:tc>
                  <a:txBody>
                    <a:bodyPr/>
                    <a:lstStyle/>
                    <a:p>
                      <a:pPr algn="ctr"/>
                      <a:r>
                        <a:rPr lang="en-US" sz="1200"/>
                        <a:t>Fe0 của R0</a:t>
                      </a:r>
                      <a:endParaRPr lang="en-US" sz="1200"/>
                    </a:p>
                  </a:txBody>
                  <a:tcPr/>
                </a:tc>
                <a:tc>
                  <a:txBody>
                    <a:bodyPr/>
                    <a:lstStyle/>
                    <a:p>
                      <a:r>
                        <a:rPr lang="en-US" sz="1200"/>
                        <a:t>192.168.1.33</a:t>
                      </a:r>
                      <a:endParaRPr lang="en-US" sz="1200"/>
                    </a:p>
                  </a:txBody>
                  <a:tcPr/>
                </a:tc>
                <a:tc>
                  <a:txBody>
                    <a:bodyPr/>
                    <a:lstStyle/>
                    <a:p>
                      <a:r>
                        <a:rPr lang="en-US" sz="1200"/>
                        <a:t>255.255.255.224</a:t>
                      </a:r>
                      <a:endParaRPr lang="en-US" sz="1200"/>
                    </a:p>
                  </a:txBody>
                  <a:tcPr/>
                </a:tc>
                <a:tc>
                  <a:txBody>
                    <a:bodyPr/>
                    <a:lstStyle/>
                    <a:p>
                      <a:r>
                        <a:rPr lang="en-US" sz="1200"/>
                        <a:t>NA</a:t>
                      </a:r>
                      <a:endParaRPr lang="en-US" sz="1200"/>
                    </a:p>
                  </a:txBody>
                  <a:tcPr/>
                </a:tc>
              </a:tr>
              <a:tr h="370840">
                <a:tc>
                  <a:txBody>
                    <a:bodyPr/>
                    <a:lstStyle/>
                    <a:p>
                      <a:pPr algn="ctr"/>
                      <a:r>
                        <a:rPr lang="en-US" sz="1200"/>
                        <a:t>PC0</a:t>
                      </a:r>
                      <a:endParaRPr lang="en-US" sz="1200"/>
                    </a:p>
                  </a:txBody>
                  <a:tcPr/>
                </a:tc>
                <a:tc>
                  <a:txBody>
                    <a:bodyPr/>
                    <a:lstStyle/>
                    <a:p>
                      <a:r>
                        <a:rPr lang="en-US" sz="1200"/>
                        <a:t>192.168.1.34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192.168.1.33</a:t>
                      </a:r>
                      <a:endParaRPr lang="en-US" sz="1200"/>
                    </a:p>
                  </a:txBody>
                  <a:tcPr/>
                </a:tc>
              </a:tr>
              <a:tr h="370840">
                <a:tc>
                  <a:txBody>
                    <a:bodyPr/>
                    <a:lstStyle/>
                    <a:p>
                      <a:pPr algn="ctr"/>
                      <a:r>
                        <a:rPr lang="en-US" sz="1200"/>
                        <a:t>PC1</a:t>
                      </a:r>
                      <a:endParaRPr lang="en-US" sz="1200"/>
                    </a:p>
                  </a:txBody>
                  <a:tcPr/>
                </a:tc>
                <a:tc>
                  <a:txBody>
                    <a:bodyPr/>
                    <a:lstStyle/>
                    <a:p>
                      <a:r>
                        <a:rPr lang="en-US" sz="1200"/>
                        <a:t>192.168.1.35</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192.168.1.33</a:t>
                      </a:r>
                      <a:endParaRPr lang="en-US" sz="1200"/>
                    </a:p>
                  </a:txBody>
                  <a:tcPr/>
                </a:tc>
              </a:tr>
              <a:tr h="370840">
                <a:tc>
                  <a:txBody>
                    <a:bodyPr/>
                    <a:lstStyle/>
                    <a:p>
                      <a:pPr algn="ctr"/>
                      <a:r>
                        <a:rPr lang="en-US" sz="1200"/>
                        <a:t>Fe0 của R1</a:t>
                      </a:r>
                      <a:endParaRPr lang="en-US" sz="1200"/>
                    </a:p>
                  </a:txBody>
                  <a:tcPr/>
                </a:tc>
                <a:tc>
                  <a:txBody>
                    <a:bodyPr/>
                    <a:lstStyle/>
                    <a:p>
                      <a:r>
                        <a:rPr lang="en-US" sz="1200"/>
                        <a:t>192.168.1.65</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NA</a:t>
                      </a:r>
                      <a:endParaRPr lang="en-US" sz="1200"/>
                    </a:p>
                  </a:txBody>
                  <a:tcPr/>
                </a:tc>
              </a:tr>
              <a:tr h="370840">
                <a:tc>
                  <a:txBody>
                    <a:bodyPr/>
                    <a:lstStyle/>
                    <a:p>
                      <a:pPr algn="ctr"/>
                      <a:r>
                        <a:rPr lang="en-US" sz="1200"/>
                        <a:t>PC2</a:t>
                      </a:r>
                      <a:endParaRPr lang="en-US" sz="1200"/>
                    </a:p>
                  </a:txBody>
                  <a:tcPr/>
                </a:tc>
                <a:tc>
                  <a:txBody>
                    <a:bodyPr/>
                    <a:lstStyle/>
                    <a:p>
                      <a:r>
                        <a:rPr lang="en-US" sz="1200"/>
                        <a:t>192.168.1.66</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192.168.1.65</a:t>
                      </a:r>
                      <a:endParaRPr lang="en-US" sz="1200"/>
                    </a:p>
                  </a:txBody>
                  <a:tcPr/>
                </a:tc>
              </a:tr>
              <a:tr h="370840">
                <a:tc>
                  <a:txBody>
                    <a:bodyPr/>
                    <a:lstStyle/>
                    <a:p>
                      <a:pPr algn="ctr"/>
                      <a:r>
                        <a:rPr lang="en-US" sz="1200"/>
                        <a:t>PC3</a:t>
                      </a:r>
                      <a:endParaRPr lang="en-US" sz="1200"/>
                    </a:p>
                  </a:txBody>
                  <a:tcPr/>
                </a:tc>
                <a:tc>
                  <a:txBody>
                    <a:bodyPr/>
                    <a:lstStyle/>
                    <a:p>
                      <a:r>
                        <a:rPr lang="en-US" sz="1200"/>
                        <a:t>192.168.1.67</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192.168.1.65</a:t>
                      </a:r>
                      <a:endParaRPr lang="en-US" sz="1200"/>
                    </a:p>
                  </a:txBody>
                  <a:tcPr/>
                </a:tc>
              </a:tr>
              <a:tr h="370840">
                <a:tc>
                  <a:txBody>
                    <a:bodyPr/>
                    <a:lstStyle/>
                    <a:p>
                      <a:pPr algn="ctr"/>
                      <a:r>
                        <a:rPr lang="en-US" sz="1200"/>
                        <a:t>Fe0 của R2</a:t>
                      </a:r>
                      <a:endParaRPr lang="en-US" sz="1200"/>
                    </a:p>
                  </a:txBody>
                  <a:tcPr/>
                </a:tc>
                <a:tc>
                  <a:txBody>
                    <a:bodyPr/>
                    <a:lstStyle/>
                    <a:p>
                      <a:r>
                        <a:rPr lang="en-US" sz="1200"/>
                        <a:t>192.168.1.97</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NA</a:t>
                      </a:r>
                      <a:endParaRPr lang="en-US" sz="1200"/>
                    </a:p>
                  </a:txBody>
                  <a:tcPr/>
                </a:tc>
              </a:tr>
              <a:tr h="370840">
                <a:tc>
                  <a:txBody>
                    <a:bodyPr/>
                    <a:lstStyle/>
                    <a:p>
                      <a:pPr algn="ctr"/>
                      <a:r>
                        <a:rPr lang="en-US" sz="1200"/>
                        <a:t>PC4</a:t>
                      </a:r>
                      <a:endParaRPr lang="en-US" sz="1200"/>
                    </a:p>
                  </a:txBody>
                  <a:tcPr/>
                </a:tc>
                <a:tc>
                  <a:txBody>
                    <a:bodyPr/>
                    <a:lstStyle/>
                    <a:p>
                      <a:r>
                        <a:rPr lang="en-US" sz="1200"/>
                        <a:t>192.168.1.98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192.168.1.97</a:t>
                      </a:r>
                      <a:endParaRPr lang="en-US" sz="1200"/>
                    </a:p>
                  </a:txBody>
                  <a:tcPr/>
                </a:tc>
              </a:tr>
              <a:tr h="370840">
                <a:tc>
                  <a:txBody>
                    <a:bodyPr/>
                    <a:lstStyle/>
                    <a:p>
                      <a:pPr algn="ctr"/>
                      <a:r>
                        <a:rPr lang="en-US" sz="1200"/>
                        <a:t>PC5</a:t>
                      </a:r>
                      <a:endParaRPr lang="en-US" sz="1200"/>
                    </a:p>
                  </a:txBody>
                  <a:tcPr/>
                </a:tc>
                <a:tc>
                  <a:txBody>
                    <a:bodyPr/>
                    <a:lstStyle/>
                    <a:p>
                      <a:r>
                        <a:rPr lang="en-US" sz="1200"/>
                        <a:t>192.168.1.99</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192.168.1.97</a:t>
                      </a:r>
                      <a:endParaRPr lang="en-US" sz="1200"/>
                    </a:p>
                  </a:txBody>
                  <a:tcPr/>
                </a:tc>
              </a:tr>
              <a:tr h="370840">
                <a:tc>
                  <a:txBody>
                    <a:bodyPr/>
                    <a:lstStyle/>
                    <a:p>
                      <a:pPr algn="ctr"/>
                      <a:r>
                        <a:rPr lang="en-US" sz="1200"/>
                        <a:t>S0/0 của R0</a:t>
                      </a:r>
                      <a:endParaRPr lang="en-US" sz="1200"/>
                    </a:p>
                  </a:txBody>
                  <a:tcPr/>
                </a:tc>
                <a:tc>
                  <a:txBody>
                    <a:bodyPr/>
                    <a:lstStyle/>
                    <a:p>
                      <a:r>
                        <a:rPr lang="en-US" sz="1200"/>
                        <a:t>192.168.1.129</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NA</a:t>
                      </a:r>
                      <a:endParaRPr lang="en-US" sz="1200"/>
                    </a:p>
                  </a:txBody>
                  <a:tcPr/>
                </a:tc>
              </a:tr>
              <a:tr h="391160">
                <a:tc>
                  <a:txBody>
                    <a:bodyPr/>
                    <a:lstStyle/>
                    <a:p>
                      <a:pPr algn="ctr"/>
                      <a:r>
                        <a:rPr lang="en-US" sz="1200"/>
                        <a:t>S0/0 của R1</a:t>
                      </a:r>
                      <a:endParaRPr lang="en-US" sz="1200"/>
                    </a:p>
                  </a:txBody>
                  <a:tcPr/>
                </a:tc>
                <a:tc>
                  <a:txBody>
                    <a:bodyPr/>
                    <a:lstStyle/>
                    <a:p>
                      <a:r>
                        <a:rPr lang="en-US" sz="1200"/>
                        <a:t>192.168.1.130</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NA</a:t>
                      </a:r>
                      <a:endParaRPr lang="en-US" sz="1200"/>
                    </a:p>
                  </a:txBody>
                  <a:tcPr/>
                </a:tc>
              </a:tr>
              <a:tr h="370840">
                <a:tc>
                  <a:txBody>
                    <a:bodyPr/>
                    <a:lstStyle/>
                    <a:p>
                      <a:pPr algn="ctr"/>
                      <a:r>
                        <a:rPr lang="en-US" sz="1200"/>
                        <a:t>S0/1 của R1</a:t>
                      </a:r>
                      <a:endParaRPr lang="en-US" sz="1200"/>
                    </a:p>
                  </a:txBody>
                  <a:tcPr/>
                </a:tc>
                <a:tc>
                  <a:txBody>
                    <a:bodyPr/>
                    <a:lstStyle/>
                    <a:p>
                      <a:r>
                        <a:rPr lang="en-US" sz="1200"/>
                        <a:t>192.168.1.161</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NA</a:t>
                      </a:r>
                      <a:endParaRPr lang="en-US" sz="1200"/>
                    </a:p>
                  </a:txBody>
                  <a:tcPr/>
                </a:tc>
              </a:tr>
              <a:tr h="370840">
                <a:tc>
                  <a:txBody>
                    <a:bodyPr/>
                    <a:lstStyle/>
                    <a:p>
                      <a:pPr algn="ctr"/>
                      <a:r>
                        <a:rPr lang="en-US" sz="1200"/>
                        <a:t>S0/0 của R2</a:t>
                      </a:r>
                      <a:endParaRPr lang="en-US" sz="1200"/>
                    </a:p>
                  </a:txBody>
                  <a:tcPr/>
                </a:tc>
                <a:tc>
                  <a:txBody>
                    <a:bodyPr/>
                    <a:lstStyle/>
                    <a:p>
                      <a:r>
                        <a:rPr lang="en-US" sz="1200"/>
                        <a:t>192.168.1.162</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255.255.255.224</a:t>
                      </a:r>
                      <a:endParaRPr lang="en-US" sz="1200"/>
                    </a:p>
                  </a:txBody>
                  <a:tcPr/>
                </a:tc>
                <a:tc>
                  <a:txBody>
                    <a:bodyPr/>
                    <a:lstStyle/>
                    <a:p>
                      <a:r>
                        <a:rPr lang="en-US" sz="1200"/>
                        <a:t>NA</a:t>
                      </a:r>
                      <a:endParaRPr lang="en-US" sz="1200"/>
                    </a:p>
                  </a:txBody>
                  <a:tcPr/>
                </a:tc>
              </a:tr>
            </a:tbl>
          </a:graphicData>
        </a:graphic>
      </p:graphicFrame>
      <p:sp>
        <p:nvSpPr>
          <p:cNvPr id="5" name="Rectangle 3"/>
          <p:cNvSpPr txBox="1">
            <a:spLocks noChangeArrowheads="1"/>
          </p:cNvSpPr>
          <p:nvPr/>
        </p:nvSpPr>
        <p:spPr bwMode="auto">
          <a:xfrm>
            <a:off x="762000" y="838200"/>
            <a:ext cx="8088630" cy="3810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p:cNvPicPr>
            <a:picLocks noChangeAspect="1"/>
          </p:cNvPicPr>
          <p:nvPr/>
        </p:nvPicPr>
        <p:blipFill>
          <a:blip r:embed="rId1"/>
          <a:stretch>
            <a:fillRect/>
          </a:stretch>
        </p:blipFill>
        <p:spPr>
          <a:xfrm>
            <a:off x="8414982" y="1704975"/>
            <a:ext cx="5048250" cy="2562225"/>
          </a:xfrm>
          <a:prstGeom prst="rect">
            <a:avLst/>
          </a:prstGeom>
        </p:spPr>
      </p:pic>
      <p:sp>
        <p:nvSpPr>
          <p:cNvPr id="2" name="Oval 1"/>
          <p:cNvSpPr/>
          <p:nvPr/>
        </p:nvSpPr>
        <p:spPr>
          <a:xfrm>
            <a:off x="8719783"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396184"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1909830" y="2314575"/>
            <a:ext cx="1371600" cy="1952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574133" y="1857375"/>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0968924" y="1857375"/>
            <a:ext cx="1371600" cy="6098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descr="192.168.1.32/27"/>
          <p:cNvSpPr/>
          <p:nvPr/>
        </p:nvSpPr>
        <p:spPr>
          <a:xfrm>
            <a:off x="8521831"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192.168.1.32/27</a:t>
            </a:r>
            <a:endParaRPr lang="en-US" sz="1000"/>
          </a:p>
        </p:txBody>
      </p:sp>
      <p:sp>
        <p:nvSpPr>
          <p:cNvPr id="11" name="Rectangle 10" descr="192.168.1.32/27"/>
          <p:cNvSpPr/>
          <p:nvPr/>
        </p:nvSpPr>
        <p:spPr>
          <a:xfrm>
            <a:off x="10243783"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192.168.1.64/27</a:t>
            </a:r>
            <a:endParaRPr lang="en-US" sz="1000"/>
          </a:p>
        </p:txBody>
      </p:sp>
      <p:sp>
        <p:nvSpPr>
          <p:cNvPr id="12" name="Rectangle 11" descr="192.168.1.32/27"/>
          <p:cNvSpPr/>
          <p:nvPr/>
        </p:nvSpPr>
        <p:spPr>
          <a:xfrm>
            <a:off x="11965735" y="4448175"/>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192.168.1.96/27</a:t>
            </a:r>
            <a:endParaRPr lang="en-US" sz="1000"/>
          </a:p>
        </p:txBody>
      </p:sp>
      <p:sp>
        <p:nvSpPr>
          <p:cNvPr id="13" name="Rectangle 12" descr="192.168.1.32/27"/>
          <p:cNvSpPr/>
          <p:nvPr/>
        </p:nvSpPr>
        <p:spPr>
          <a:xfrm>
            <a:off x="9444923" y="762000"/>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192.168.1.128/27</a:t>
            </a:r>
            <a:endParaRPr lang="en-US" sz="1000"/>
          </a:p>
        </p:txBody>
      </p:sp>
      <p:sp>
        <p:nvSpPr>
          <p:cNvPr id="14" name="Rectangle 13" descr="192.168.1.32/27"/>
          <p:cNvSpPr/>
          <p:nvPr/>
        </p:nvSpPr>
        <p:spPr>
          <a:xfrm>
            <a:off x="11147829" y="852488"/>
            <a:ext cx="1524001"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t>192.168.1.160/27</a:t>
            </a:r>
            <a:endParaRPr lang="en-US" sz="1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83849" y="838200"/>
            <a:ext cx="8088630" cy="50292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Subnetting</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Kiểm tra: Cho </a:t>
            </a:r>
            <a:r>
              <a:rPr lang="en-US" sz="1400" kern="0" err="1">
                <a:solidFill>
                  <a:schemeClr val="folHlink"/>
                </a:solidFill>
                <a:cs typeface="+mn-cs"/>
                <a:sym typeface="Wingdings" panose="05000000000000000000" pitchFamily="2" charset="2"/>
              </a:rPr>
              <a:t>liên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như</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hình</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vẽ</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sử</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dụng</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giải</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địa</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chỉ</a:t>
            </a:r>
            <a:r>
              <a:rPr lang="en-US" sz="1400" kern="0">
                <a:solidFill>
                  <a:schemeClr val="folHlink"/>
                </a:solidFill>
                <a:cs typeface="+mn-cs"/>
                <a:sym typeface="Wingdings" panose="05000000000000000000" pitchFamily="2" charset="2"/>
              </a:rPr>
              <a:t> 192.168.1.0/26 </a:t>
            </a:r>
            <a:r>
              <a:rPr lang="en-US" sz="1400" kern="0" err="1">
                <a:solidFill>
                  <a:schemeClr val="folHlink"/>
                </a:solidFill>
                <a:cs typeface="+mn-cs"/>
                <a:sym typeface="Wingdings" panose="05000000000000000000" pitchFamily="2" charset="2"/>
              </a:rPr>
              <a:t>để</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gán</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cho</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các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phần</a:t>
            </a:r>
            <a:r>
              <a:rPr lang="en-US" sz="1400" kern="0">
                <a:solidFill>
                  <a:schemeClr val="folHlink"/>
                </a:solidFill>
                <a:cs typeface="+mn-cs"/>
                <a:sym typeface="Wingdings" panose="05000000000000000000" pitchFamily="2" charset="2"/>
              </a:rPr>
              <a:t> tử</a:t>
            </a:r>
            <a:endParaRPr lang="en-US" sz="1400" kern="0">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981200" y="2438400"/>
            <a:ext cx="5048250" cy="25622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088630" cy="5867400"/>
          </a:xfrm>
          <a:prstGeom prst="rect">
            <a:avLst/>
          </a:prstGeom>
          <a:noFill/>
          <a:ln>
            <a:miter lim="800000"/>
          </a:ln>
        </p:spPr>
        <p:txBody>
          <a:bodyPr/>
          <a:lstStyle/>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Bước</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Xác</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định</a:t>
            </a:r>
            <a:r>
              <a:rPr lang="en-US" sz="1400" kern="0">
                <a:solidFill>
                  <a:schemeClr val="folHlink"/>
                </a:solidFill>
                <a:cs typeface="+mn-cs"/>
                <a:sym typeface="Wingdings" panose="05000000000000000000" pitchFamily="2" charset="2"/>
              </a:rPr>
              <a:t> Subnet Bit (Sb)</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Sb min &lt;= Sb &lt;= Sb max </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Sb min</a:t>
            </a:r>
            <a:r>
              <a:rPr lang="en-US" sz="1400" kern="0">
                <a:solidFill>
                  <a:schemeClr val="folHlink"/>
                </a:solidFill>
                <a:cs typeface="+mn-cs"/>
                <a:sym typeface="Wingdings" panose="05000000000000000000" pitchFamily="2" charset="2"/>
              </a:rPr>
              <a:t> &gt;= </a:t>
            </a:r>
            <a:r>
              <a:rPr lang="en-US" sz="1400" kern="0" err="1">
                <a:solidFill>
                  <a:schemeClr val="folHlink"/>
                </a:solidFill>
                <a:cs typeface="+mn-cs"/>
                <a:sym typeface="Wingdings" panose="05000000000000000000" pitchFamily="2" charset="2"/>
              </a:rPr>
              <a:t>Số</a:t>
            </a:r>
            <a:r>
              <a:rPr lang="en-US" sz="1400" kern="0">
                <a:solidFill>
                  <a:schemeClr val="folHlink"/>
                </a:solidFill>
                <a:cs typeface="+mn-cs"/>
                <a:sym typeface="Wingdings" panose="05000000000000000000" pitchFamily="2" charset="2"/>
              </a:rPr>
              <a:t> </a:t>
            </a:r>
            <a:r>
              <a:rPr lang="en-US" sz="1400" kern="0" err="1">
                <a:solidFill>
                  <a:schemeClr val="folHlink"/>
                </a:solidFill>
                <a:cs typeface="+mn-cs"/>
                <a:sym typeface="Wingdings" panose="05000000000000000000" pitchFamily="2" charset="2"/>
              </a:rPr>
              <a:t>mạng</a:t>
            </a:r>
            <a:r>
              <a:rPr lang="en-US" sz="1400" kern="0">
                <a:solidFill>
                  <a:schemeClr val="folHlink"/>
                </a:solidFill>
                <a:cs typeface="+mn-cs"/>
                <a:sym typeface="Wingdings" panose="05000000000000000000" pitchFamily="2" charset="2"/>
              </a:rPr>
              <a:t> (1),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min = 3 (1): Số mạng = 5</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a:t>
            </a:r>
            <a:r>
              <a:rPr lang="en-US" sz="1400" kern="0" baseline="30000">
                <a:solidFill>
                  <a:schemeClr val="folHlink"/>
                </a:solidFill>
                <a:cs typeface="+mn-cs"/>
                <a:sym typeface="Wingdings" panose="05000000000000000000" pitchFamily="2" charset="2"/>
              </a:rPr>
              <a:t>32 – SM </a:t>
            </a:r>
            <a:r>
              <a:rPr lang="en-US" sz="1400" kern="0" baseline="30000" err="1">
                <a:solidFill>
                  <a:schemeClr val="folHlink"/>
                </a:solidFill>
                <a:cs typeface="+mn-cs"/>
                <a:sym typeface="Wingdings" panose="05000000000000000000" pitchFamily="2" charset="2"/>
              </a:rPr>
              <a:t>cũ</a:t>
            </a:r>
            <a:r>
              <a:rPr lang="en-US" sz="1400" kern="0" baseline="30000">
                <a:solidFill>
                  <a:schemeClr val="folHlink"/>
                </a:solidFill>
                <a:cs typeface="+mn-cs"/>
                <a:sym typeface="Wingdings" panose="05000000000000000000" pitchFamily="2" charset="2"/>
              </a:rPr>
              <a:t> - Sb max</a:t>
            </a:r>
            <a:r>
              <a:rPr lang="en-US" sz="1400" kern="0">
                <a:solidFill>
                  <a:schemeClr val="folHlink"/>
                </a:solidFill>
                <a:cs typeface="+mn-cs"/>
                <a:sym typeface="Wingdings" panose="05000000000000000000" pitchFamily="2" charset="2"/>
              </a:rPr>
              <a:t> &gt;= Host max + 2, </a:t>
            </a:r>
            <a:r>
              <a:rPr lang="en-US" sz="1400" kern="0" err="1">
                <a:solidFill>
                  <a:schemeClr val="folHlink"/>
                </a:solidFill>
                <a:cs typeface="+mn-cs"/>
                <a:sym typeface="Wingdings" panose="05000000000000000000" pitchFamily="2" charset="2"/>
              </a:rPr>
              <a:t>vậy</a:t>
            </a:r>
            <a:r>
              <a:rPr lang="en-US" sz="1400" kern="0">
                <a:solidFill>
                  <a:schemeClr val="folHlink"/>
                </a:solidFill>
                <a:cs typeface="+mn-cs"/>
                <a:sym typeface="Wingdings" panose="05000000000000000000" pitchFamily="2" charset="2"/>
              </a:rPr>
              <a:t> Sb max = 3 (2): SM cũ = 26, Host max = 3 </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err="1">
                <a:solidFill>
                  <a:schemeClr val="folHlink"/>
                </a:solidFill>
                <a:cs typeface="+mn-cs"/>
                <a:sym typeface="Wingdings" panose="05000000000000000000" pitchFamily="2" charset="2"/>
              </a:rPr>
              <a:t>Chọn</a:t>
            </a:r>
            <a:r>
              <a:rPr lang="en-US" sz="1400" kern="0">
                <a:solidFill>
                  <a:schemeClr val="folHlink"/>
                </a:solidFill>
                <a:cs typeface="+mn-cs"/>
                <a:sym typeface="Wingdings" panose="05000000000000000000" pitchFamily="2" charset="2"/>
              </a:rPr>
              <a:t> Sb=3 </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Xác định SM mới</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cũ: 11111111.11111111.11111111.11 000000</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SM mới: </a:t>
            </a:r>
            <a:r>
              <a:rPr lang="en-US" sz="1400" kern="0">
                <a:solidFill>
                  <a:schemeClr val="folHlink"/>
                </a:solidFill>
                <a:highlight>
                  <a:srgbClr val="FFFF00"/>
                </a:highlight>
                <a:cs typeface="+mn-cs"/>
                <a:sym typeface="Wingdings" panose="05000000000000000000" pitchFamily="2" charset="2"/>
              </a:rPr>
              <a:t>11111111.11111111.11111111.11</a:t>
            </a:r>
            <a:r>
              <a:rPr lang="en-US" sz="1400" kern="0">
                <a:solidFill>
                  <a:schemeClr val="folHlink"/>
                </a:solidFill>
                <a:cs typeface="+mn-cs"/>
                <a:sym typeface="Wingdings" panose="05000000000000000000" pitchFamily="2" charset="2"/>
              </a:rPr>
              <a:t> </a:t>
            </a:r>
            <a:r>
              <a:rPr lang="en-US" sz="1400" kern="0">
                <a:solidFill>
                  <a:srgbClr val="00B0F0"/>
                </a:solidFill>
                <a:cs typeface="+mn-cs"/>
                <a:sym typeface="Wingdings" panose="05000000000000000000" pitchFamily="2" charset="2"/>
              </a:rPr>
              <a:t>111</a:t>
            </a:r>
            <a:r>
              <a:rPr lang="en-US" sz="1400" kern="0">
                <a:solidFill>
                  <a:schemeClr val="folHlink"/>
                </a:solidFill>
                <a:cs typeface="+mn-cs"/>
                <a:sym typeface="Wingdings" panose="05000000000000000000" pitchFamily="2" charset="2"/>
              </a:rPr>
              <a:t> 000 ~ 255.255.255.248</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xác định Subnet ID: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0: </a:t>
            </a:r>
            <a:r>
              <a:rPr lang="en-US" sz="1200" kern="0">
                <a:solidFill>
                  <a:srgbClr val="FF0000"/>
                </a:solidFill>
                <a:cs typeface="+mn-cs"/>
                <a:sym typeface="Wingdings" panose="05000000000000000000" pitchFamily="2" charset="2"/>
              </a:rPr>
              <a:t>11000000.10101000.00000001</a:t>
            </a:r>
            <a:r>
              <a:rPr lang="en-US" sz="1200" kern="0">
                <a:solidFill>
                  <a:schemeClr val="folHlink"/>
                </a:solidFill>
                <a:cs typeface="+mn-cs"/>
                <a:sym typeface="Wingdings" panose="05000000000000000000" pitchFamily="2" charset="2"/>
              </a:rPr>
              <a:t>.</a:t>
            </a:r>
            <a:r>
              <a:rPr lang="en-US" sz="1200" kern="0">
                <a:solidFill>
                  <a:srgbClr val="FF0000"/>
                </a:solidFill>
                <a:cs typeface="+mn-cs"/>
                <a:sym typeface="Wingdings" panose="05000000000000000000" pitchFamily="2" charset="2"/>
              </a:rPr>
              <a:t>00</a:t>
            </a:r>
            <a:r>
              <a:rPr lang="en-US" sz="1200" kern="0">
                <a:solidFill>
                  <a:schemeClr val="folHlink"/>
                </a:solidFill>
                <a:cs typeface="+mn-cs"/>
                <a:sym typeface="Wingdings" panose="05000000000000000000" pitchFamily="2" charset="2"/>
              </a:rPr>
              <a:t> </a:t>
            </a:r>
            <a:r>
              <a:rPr lang="en-US" sz="1200" kern="0">
                <a:solidFill>
                  <a:srgbClr val="00B0F0"/>
                </a:solidFill>
                <a:cs typeface="+mn-cs"/>
                <a:sym typeface="Wingdings" panose="05000000000000000000" pitchFamily="2" charset="2"/>
              </a:rPr>
              <a:t>000</a:t>
            </a:r>
            <a:r>
              <a:rPr lang="en-US" sz="1200" kern="0">
                <a:solidFill>
                  <a:srgbClr val="FF0000"/>
                </a:solidFill>
                <a:cs typeface="+mn-cs"/>
                <a:sym typeface="Wingdings" panose="05000000000000000000" pitchFamily="2" charset="2"/>
              </a:rPr>
              <a:t> 000 ~ 192.168.1.0</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1: 11000000.10101000.00000001.00 </a:t>
            </a:r>
            <a:r>
              <a:rPr lang="en-US" sz="1200" kern="0">
                <a:solidFill>
                  <a:srgbClr val="00B0F0"/>
                </a:solidFill>
                <a:cs typeface="+mn-cs"/>
                <a:sym typeface="Wingdings" panose="05000000000000000000" pitchFamily="2" charset="2"/>
              </a:rPr>
              <a:t>001</a:t>
            </a:r>
            <a:r>
              <a:rPr lang="en-US" sz="1200" kern="0">
                <a:solidFill>
                  <a:srgbClr val="FF0000"/>
                </a:solidFill>
                <a:cs typeface="+mn-cs"/>
                <a:sym typeface="Wingdings" panose="05000000000000000000" pitchFamily="2" charset="2"/>
              </a:rPr>
              <a:t> 000 ~ 192.168.1.8</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2: 11000000.10101000.00000001.00 </a:t>
            </a:r>
            <a:r>
              <a:rPr lang="en-US" sz="1200" kern="0">
                <a:solidFill>
                  <a:srgbClr val="00B0F0"/>
                </a:solidFill>
                <a:cs typeface="+mn-cs"/>
                <a:sym typeface="Wingdings" panose="05000000000000000000" pitchFamily="2" charset="2"/>
              </a:rPr>
              <a:t>010</a:t>
            </a:r>
            <a:r>
              <a:rPr lang="en-US" sz="1200" kern="0">
                <a:solidFill>
                  <a:srgbClr val="FF0000"/>
                </a:solidFill>
                <a:cs typeface="+mn-cs"/>
                <a:sym typeface="Wingdings" panose="05000000000000000000" pitchFamily="2" charset="2"/>
              </a:rPr>
              <a:t> 000 ~ 192.168.1.16</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3: 11000000.10101000.00000001.00 </a:t>
            </a:r>
            <a:r>
              <a:rPr lang="en-US" sz="1200" kern="0">
                <a:solidFill>
                  <a:srgbClr val="00B0F0"/>
                </a:solidFill>
                <a:cs typeface="+mn-cs"/>
                <a:sym typeface="Wingdings" panose="05000000000000000000" pitchFamily="2" charset="2"/>
              </a:rPr>
              <a:t>011</a:t>
            </a:r>
            <a:r>
              <a:rPr lang="en-US" sz="1200" kern="0">
                <a:solidFill>
                  <a:srgbClr val="FF0000"/>
                </a:solidFill>
                <a:cs typeface="+mn-cs"/>
                <a:sym typeface="Wingdings" panose="05000000000000000000" pitchFamily="2" charset="2"/>
              </a:rPr>
              <a:t> 000 ~ 192.168.1.24</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4: 11000000.10101000.00000001.00 </a:t>
            </a:r>
            <a:r>
              <a:rPr lang="en-US" sz="1200" kern="0">
                <a:solidFill>
                  <a:srgbClr val="00B0F0"/>
                </a:solidFill>
                <a:cs typeface="+mn-cs"/>
                <a:sym typeface="Wingdings" panose="05000000000000000000" pitchFamily="2" charset="2"/>
              </a:rPr>
              <a:t>100</a:t>
            </a:r>
            <a:r>
              <a:rPr lang="en-US" sz="1200" kern="0">
                <a:solidFill>
                  <a:srgbClr val="FF0000"/>
                </a:solidFill>
                <a:cs typeface="+mn-cs"/>
                <a:sym typeface="Wingdings" panose="05000000000000000000" pitchFamily="2" charset="2"/>
              </a:rPr>
              <a:t> 000 ~ 192.168.1.32</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5: 11000000.10101000.00000001.00 </a:t>
            </a:r>
            <a:r>
              <a:rPr lang="en-US" sz="1200" kern="0">
                <a:solidFill>
                  <a:srgbClr val="00B0F0"/>
                </a:solidFill>
                <a:cs typeface="+mn-cs"/>
                <a:sym typeface="Wingdings" panose="05000000000000000000" pitchFamily="2" charset="2"/>
              </a:rPr>
              <a:t>101</a:t>
            </a:r>
            <a:r>
              <a:rPr lang="en-US" sz="1200" kern="0">
                <a:solidFill>
                  <a:srgbClr val="FF0000"/>
                </a:solidFill>
                <a:cs typeface="+mn-cs"/>
                <a:sym typeface="Wingdings" panose="05000000000000000000" pitchFamily="2" charset="2"/>
              </a:rPr>
              <a:t> 000 ~ 192.168.1.40</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6: 11000000.10101000.00000001.00 </a:t>
            </a:r>
            <a:r>
              <a:rPr lang="en-US" sz="1200" kern="0">
                <a:solidFill>
                  <a:srgbClr val="00B0F0"/>
                </a:solidFill>
                <a:cs typeface="+mn-cs"/>
                <a:sym typeface="Wingdings" panose="05000000000000000000" pitchFamily="2" charset="2"/>
              </a:rPr>
              <a:t>110</a:t>
            </a:r>
            <a:r>
              <a:rPr lang="en-US" sz="1200" kern="0">
                <a:solidFill>
                  <a:srgbClr val="FF0000"/>
                </a:solidFill>
                <a:cs typeface="+mn-cs"/>
                <a:sym typeface="Wingdings" panose="05000000000000000000" pitchFamily="2" charset="2"/>
              </a:rPr>
              <a:t> 000 ~ 192.168.1.48</a:t>
            </a:r>
            <a:endParaRPr lang="en-US" sz="1200" kern="0">
              <a:solidFill>
                <a:srgbClr val="FF0000"/>
              </a:solidFill>
              <a:cs typeface="+mn-cs"/>
              <a:sym typeface="Wingdings" panose="05000000000000000000" pitchFamily="2" charset="2"/>
            </a:endParaRPr>
          </a:p>
          <a:p>
            <a:pPr>
              <a:lnSpc>
                <a:spcPct val="135000"/>
              </a:lnSpc>
              <a:spcBef>
                <a:spcPct val="35000"/>
              </a:spcBef>
              <a:buClr>
                <a:schemeClr val="accent2"/>
              </a:buClr>
              <a:defRPr/>
            </a:pPr>
            <a:r>
              <a:rPr lang="en-US" sz="1200" kern="0">
                <a:solidFill>
                  <a:schemeClr val="folHlink"/>
                </a:solidFill>
                <a:cs typeface="+mn-cs"/>
                <a:sym typeface="Wingdings" panose="05000000000000000000" pitchFamily="2" charset="2"/>
              </a:rPr>
              <a:t>Subnet ID # 7: 11000000.10101000.00000001.00 </a:t>
            </a:r>
            <a:r>
              <a:rPr lang="en-US" sz="1200" kern="0">
                <a:solidFill>
                  <a:srgbClr val="00B0F0"/>
                </a:solidFill>
                <a:cs typeface="+mn-cs"/>
                <a:sym typeface="Wingdings" panose="05000000000000000000" pitchFamily="2" charset="2"/>
              </a:rPr>
              <a:t>111</a:t>
            </a:r>
            <a:r>
              <a:rPr lang="en-US" sz="1200" kern="0">
                <a:solidFill>
                  <a:srgbClr val="FF0000"/>
                </a:solidFill>
                <a:cs typeface="+mn-cs"/>
                <a:sym typeface="Wingdings" panose="05000000000000000000" pitchFamily="2" charset="2"/>
              </a:rPr>
              <a:t> 000 ~ 192.168.1.56</a:t>
            </a:r>
            <a:endParaRPr lang="en-US" sz="12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697523" y="838200"/>
            <a:ext cx="8088630" cy="58674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Xác định dải địa chỉ IP khả dụng</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7" name="Table 7"/>
          <p:cNvGraphicFramePr>
            <a:graphicFrameLocks noGrp="1"/>
          </p:cNvGraphicFramePr>
          <p:nvPr/>
        </p:nvGraphicFramePr>
        <p:xfrm>
          <a:off x="685800" y="1397000"/>
          <a:ext cx="8382000" cy="4114800"/>
        </p:xfrm>
        <a:graphic>
          <a:graphicData uri="http://schemas.openxmlformats.org/drawingml/2006/table">
            <a:tbl>
              <a:tblPr firstRow="1" bandRow="1">
                <a:tableStyleId>{5C22544A-7EE6-4342-B048-85BDC9FD1C3A}</a:tableStyleId>
              </a:tblPr>
              <a:tblGrid>
                <a:gridCol w="457200"/>
                <a:gridCol w="1828800"/>
                <a:gridCol w="3124200"/>
                <a:gridCol w="1981200"/>
                <a:gridCol w="990600"/>
              </a:tblGrid>
              <a:tr h="370840">
                <a:tc>
                  <a:txBody>
                    <a:bodyPr/>
                    <a:lstStyle/>
                    <a:p>
                      <a:pPr algn="ctr"/>
                      <a:r>
                        <a:rPr lang="en-US" sz="1200"/>
                        <a:t>TT</a:t>
                      </a:r>
                      <a:endParaRPr lang="en-US" sz="1200"/>
                    </a:p>
                  </a:txBody>
                  <a:tcPr/>
                </a:tc>
                <a:tc>
                  <a:txBody>
                    <a:bodyPr/>
                    <a:lstStyle/>
                    <a:p>
                      <a:pPr algn="ctr"/>
                      <a:r>
                        <a:rPr lang="en-US" sz="1200"/>
                        <a:t>Subnet ID</a:t>
                      </a:r>
                      <a:endParaRPr lang="en-US" sz="1200"/>
                    </a:p>
                  </a:txBody>
                  <a:tcPr/>
                </a:tc>
                <a:tc>
                  <a:txBody>
                    <a:bodyPr/>
                    <a:lstStyle/>
                    <a:p>
                      <a:pPr algn="ctr"/>
                      <a:r>
                        <a:rPr lang="en-US" sz="1200"/>
                        <a:t>Dải địa chỉ IP khả dụng</a:t>
                      </a:r>
                      <a:endParaRPr lang="en-US" sz="1200"/>
                    </a:p>
                  </a:txBody>
                  <a:tcPr/>
                </a:tc>
                <a:tc>
                  <a:txBody>
                    <a:bodyPr/>
                    <a:lstStyle/>
                    <a:p>
                      <a:pPr algn="ctr"/>
                      <a:r>
                        <a:rPr lang="en-US" sz="1200"/>
                        <a:t>Địa chỉ Broadcast</a:t>
                      </a:r>
                      <a:endParaRPr lang="en-US" sz="1200"/>
                    </a:p>
                  </a:txBody>
                  <a:tcPr/>
                </a:tc>
                <a:tc>
                  <a:txBody>
                    <a:bodyPr/>
                    <a:lstStyle/>
                    <a:p>
                      <a:pPr algn="ctr"/>
                      <a:r>
                        <a:rPr lang="en-US" sz="1200"/>
                        <a:t>Độ khả dụng</a:t>
                      </a:r>
                      <a:endParaRPr lang="en-US" sz="1200"/>
                    </a:p>
                  </a:txBody>
                  <a:tcPr/>
                </a:tc>
              </a:tr>
              <a:tr h="370840">
                <a:tc>
                  <a:txBody>
                    <a:bodyPr/>
                    <a:lstStyle/>
                    <a:p>
                      <a:pPr algn="ctr"/>
                      <a:r>
                        <a:rPr lang="en-US" sz="1200"/>
                        <a:t>0</a:t>
                      </a:r>
                      <a:endParaRPr lang="en-US" sz="1200"/>
                    </a:p>
                  </a:txBody>
                  <a:tcPr/>
                </a:tc>
                <a:tc>
                  <a:txBody>
                    <a:bodyPr/>
                    <a:lstStyle/>
                    <a:p>
                      <a:r>
                        <a:rPr lang="en-US" sz="1200"/>
                        <a:t>192.168.1.0</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192.168.1.1 -&gt; 192.168.1.6</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192.168.1.7</a:t>
                      </a:r>
                      <a:endParaRPr lang="en-US" sz="1200"/>
                    </a:p>
                    <a:p>
                      <a:endParaRPr lang="en-US" sz="1200"/>
                    </a:p>
                  </a:txBody>
                  <a:tcPr/>
                </a:tc>
                <a:tc>
                  <a:txBody>
                    <a:bodyPr/>
                    <a:lstStyle/>
                    <a:p>
                      <a:r>
                        <a:rPr lang="en-US" sz="1200"/>
                        <a:t>Có</a:t>
                      </a:r>
                      <a:endParaRPr lang="en-US" sz="1200"/>
                    </a:p>
                  </a:txBody>
                  <a:tcPr/>
                </a:tc>
              </a:tr>
              <a:tr h="370840">
                <a:tc>
                  <a:txBody>
                    <a:bodyPr/>
                    <a:lstStyle/>
                    <a:p>
                      <a:pPr algn="ctr"/>
                      <a:r>
                        <a:rPr lang="en-US" sz="1200"/>
                        <a:t>1</a:t>
                      </a:r>
                      <a:endParaRPr lang="en-US" sz="1200"/>
                    </a:p>
                  </a:txBody>
                  <a:tcPr/>
                </a:tc>
                <a:tc>
                  <a:txBody>
                    <a:bodyPr/>
                    <a:lstStyle/>
                    <a:p>
                      <a:r>
                        <a:rPr lang="en-US" sz="1200"/>
                        <a:t>192.168.1.8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192.168.1.9 -&gt; 192.168.1.14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192.168.1.15</a:t>
                      </a:r>
                      <a:endParaRPr lang="en-US" sz="1200"/>
                    </a:p>
                    <a:p>
                      <a:endParaRPr lang="en-US" sz="1200"/>
                    </a:p>
                  </a:txBody>
                  <a:tcPr/>
                </a:tc>
                <a:tc>
                  <a:txBody>
                    <a:bodyPr/>
                    <a:lstStyle/>
                    <a:p>
                      <a:r>
                        <a:rPr lang="en-US" sz="1200"/>
                        <a:t>Có</a:t>
                      </a:r>
                      <a:endParaRPr lang="en-US" sz="1200"/>
                    </a:p>
                  </a:txBody>
                  <a:tcPr/>
                </a:tc>
              </a:tr>
              <a:tr h="370840">
                <a:tc>
                  <a:txBody>
                    <a:bodyPr/>
                    <a:lstStyle/>
                    <a:p>
                      <a:pPr algn="ctr"/>
                      <a:r>
                        <a:rPr lang="en-US" sz="1200"/>
                        <a:t>2</a:t>
                      </a:r>
                      <a:endParaRPr lang="en-US" sz="1200"/>
                    </a:p>
                  </a:txBody>
                  <a:tcPr/>
                </a:tc>
                <a:tc>
                  <a:txBody>
                    <a:bodyPr/>
                    <a:lstStyle/>
                    <a:p>
                      <a:r>
                        <a:rPr lang="en-US" sz="1200"/>
                        <a:t>192.168.1.16</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192.168.1.17 -&gt; 192.168.1.22</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192.168.1.23</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3</a:t>
                      </a:r>
                      <a:endParaRPr lang="en-US" sz="1200"/>
                    </a:p>
                  </a:txBody>
                  <a:tcPr/>
                </a:tc>
                <a:tc>
                  <a:txBody>
                    <a:bodyPr/>
                    <a:lstStyle/>
                    <a:p>
                      <a:r>
                        <a:rPr lang="en-US" sz="1200"/>
                        <a:t>192.168.1.24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192.168.1.25 -&gt; 192.168.1.30</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192.168.1.31</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4</a:t>
                      </a:r>
                      <a:endParaRPr lang="en-US" sz="1200"/>
                    </a:p>
                  </a:txBody>
                  <a:tcPr/>
                </a:tc>
                <a:tc>
                  <a:txBody>
                    <a:bodyPr/>
                    <a:lstStyle/>
                    <a:p>
                      <a:r>
                        <a:rPr lang="en-US" sz="1200"/>
                        <a:t>192.168.1.32</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192.168.1.33 -&gt; 192.168.1.38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192.168.1.39</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5</a:t>
                      </a:r>
                      <a:endParaRPr lang="en-US" sz="1200"/>
                    </a:p>
                  </a:txBody>
                  <a:tcPr/>
                </a:tc>
                <a:tc>
                  <a:txBody>
                    <a:bodyPr/>
                    <a:lstStyle/>
                    <a:p>
                      <a:r>
                        <a:rPr lang="en-US" sz="1200"/>
                        <a:t>192.168.1.40</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192.168.1.41 -&gt; 192.168.1.46</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192.168.1.47</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6</a:t>
                      </a:r>
                      <a:endParaRPr lang="en-US" sz="1200"/>
                    </a:p>
                  </a:txBody>
                  <a:tcPr/>
                </a:tc>
                <a:tc>
                  <a:txBody>
                    <a:bodyPr/>
                    <a:lstStyle/>
                    <a:p>
                      <a:r>
                        <a:rPr lang="en-US" sz="1200"/>
                        <a:t>192.168.1.48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192.168.1.49 -&gt; 192.168.1.54</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192.168.1.55</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Có</a:t>
                      </a:r>
                      <a:endParaRPr lang="en-US" sz="1200"/>
                    </a:p>
                    <a:p>
                      <a:endParaRPr lang="en-US" sz="1200"/>
                    </a:p>
                  </a:txBody>
                  <a:tcPr/>
                </a:tc>
              </a:tr>
              <a:tr h="370840">
                <a:tc>
                  <a:txBody>
                    <a:bodyPr/>
                    <a:lstStyle/>
                    <a:p>
                      <a:pPr algn="ctr"/>
                      <a:r>
                        <a:rPr lang="en-US" sz="1200"/>
                        <a:t>7</a:t>
                      </a:r>
                      <a:endParaRPr lang="en-US" sz="1200"/>
                    </a:p>
                  </a:txBody>
                  <a:tcPr/>
                </a:tc>
                <a:tc>
                  <a:txBody>
                    <a:bodyPr/>
                    <a:lstStyle/>
                    <a:p>
                      <a:r>
                        <a:rPr lang="en-US" sz="1200"/>
                        <a:t>192.168.1.56</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192.168.1.57 -&gt; 192.168.1.62</a:t>
                      </a:r>
                      <a:endParaRPr lang="en-US" sz="1200"/>
                    </a:p>
                    <a:p>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192.168.1.63</a:t>
                      </a:r>
                      <a:endParaRPr lang="en-US" sz="1200"/>
                    </a:p>
                    <a:p>
                      <a:endParaRPr lang="en-US" sz="1200"/>
                    </a:p>
                  </a:txBody>
                  <a:tcPr/>
                </a:tc>
                <a:tc>
                  <a:txBody>
                    <a:bodyPr/>
                    <a:lstStyle/>
                    <a:p>
                      <a:r>
                        <a:rPr lang="en-US" sz="1200"/>
                        <a:t>Có</a:t>
                      </a:r>
                      <a:endParaRPr lang="en-US" sz="12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ln>
        </p:spPr>
        <p:txBody>
          <a:bodyPr/>
          <a:lstStyle/>
          <a:p>
            <a:pPr marL="469900" indent="-469900">
              <a:lnSpc>
                <a:spcPct val="135000"/>
              </a:lnSpc>
              <a:spcBef>
                <a:spcPct val="35000"/>
              </a:spcBef>
              <a:buClr>
                <a:schemeClr val="accent2"/>
              </a:buClr>
              <a:buFont typeface="+mj-lt"/>
              <a:buAutoNum type="arabicPeriod" startAt="2"/>
              <a:defRPr/>
            </a:pPr>
            <a:r>
              <a:rPr lang="en-US" sz="1600" kern="0">
                <a:solidFill>
                  <a:schemeClr val="folHlink"/>
                </a:solidFill>
                <a:cs typeface="+mn-cs"/>
              </a:rPr>
              <a:t>Phân tầng và chức năng các tầng</a:t>
            </a:r>
            <a:endParaRPr lang="en-US" sz="1600" kern="0">
              <a:solidFill>
                <a:schemeClr val="folHlink"/>
              </a:solidFill>
              <a:cs typeface="+mn-cs"/>
            </a:endParaRPr>
          </a:p>
          <a:p>
            <a:pPr>
              <a:lnSpc>
                <a:spcPct val="135000"/>
              </a:lnSpc>
              <a:spcBef>
                <a:spcPct val="35000"/>
              </a:spcBef>
              <a:buClr>
                <a:schemeClr val="accent2"/>
              </a:buClr>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cơ bản:</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“Chức năng tổng thể”: Mạng thực hiện chức năng tổng thể là trao đổi thông tin người dùng từ Nguồn tớ Đích. </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Để thực hiện Chức năng tổng thể, hệ thống mạng cần chia nhỏ ra nhiều chức năng nhỏ gọi là “Thực thể chức năng”</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 </a:t>
            </a:r>
            <a:r>
              <a:rPr lang="en-US" sz="1600" kern="0">
                <a:solidFill>
                  <a:schemeClr val="folHlink"/>
                </a:solidFill>
              </a:rPr>
              <a:t>“Thực thể chức năng” được thực hiện bởi 01 Giao thức </a:t>
            </a:r>
            <a:r>
              <a:rPr lang="en-US" sz="1600" kern="0">
                <a:solidFill>
                  <a:schemeClr val="folHlink"/>
                </a:solidFill>
                <a:highlight>
                  <a:srgbClr val="FFFF00"/>
                </a:highlight>
              </a:rPr>
              <a:t>(Protocol)</a:t>
            </a:r>
            <a:endParaRPr lang="en-US" sz="1600" kern="0">
              <a:solidFill>
                <a:schemeClr val="folHlink"/>
              </a:solidFill>
              <a:highlight>
                <a:srgbClr val="FFFF00"/>
              </a:highlight>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“Protocol” là tập các định nghĩa về Khuôn dạng bản tin và cách thức trao đổi bản tin giữa 02 phần tử</a:t>
            </a:r>
            <a:endParaRPr lang="en-US" sz="1600" kern="0">
              <a:solidFill>
                <a:schemeClr val="folHlink"/>
              </a:solidFill>
              <a:cs typeface="+mn-cs"/>
            </a:endParaRP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4"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p:cNvGraphicFramePr>
            <a:graphicFrameLocks noGrp="1"/>
          </p:cNvGraphicFramePr>
          <p:nvPr/>
        </p:nvGraphicFramePr>
        <p:xfrm>
          <a:off x="685800" y="1397000"/>
          <a:ext cx="8000999" cy="5191760"/>
        </p:xfrm>
        <a:graphic>
          <a:graphicData uri="http://schemas.openxmlformats.org/drawingml/2006/table">
            <a:tbl>
              <a:tblPr firstRow="1" bandRow="1">
                <a:tableStyleId>{5C22544A-7EE6-4342-B048-85BDC9FD1C3A}</a:tableStyleId>
              </a:tblPr>
              <a:tblGrid>
                <a:gridCol w="1219200"/>
                <a:gridCol w="2819400"/>
                <a:gridCol w="2136084"/>
                <a:gridCol w="1826315"/>
              </a:tblGrid>
              <a:tr h="370840">
                <a:tc>
                  <a:txBody>
                    <a:bodyPr/>
                    <a:lstStyle/>
                    <a:p>
                      <a:pPr algn="ctr"/>
                      <a:r>
                        <a:rPr lang="en-US" sz="1200"/>
                        <a:t>Phần tử</a:t>
                      </a:r>
                      <a:endParaRPr lang="en-US" sz="1200"/>
                    </a:p>
                  </a:txBody>
                  <a:tcPr/>
                </a:tc>
                <a:tc>
                  <a:txBody>
                    <a:bodyPr/>
                    <a:lstStyle/>
                    <a:p>
                      <a:pPr algn="ctr"/>
                      <a:r>
                        <a:rPr lang="en-US" sz="1200"/>
                        <a:t>Địa chỉ IP</a:t>
                      </a:r>
                      <a:endParaRPr lang="en-US" sz="1200"/>
                    </a:p>
                  </a:txBody>
                  <a:tcPr/>
                </a:tc>
                <a:tc>
                  <a:txBody>
                    <a:bodyPr/>
                    <a:lstStyle/>
                    <a:p>
                      <a:pPr algn="ctr"/>
                      <a:r>
                        <a:rPr lang="en-US" sz="1200"/>
                        <a:t>Subnet Mask</a:t>
                      </a:r>
                      <a:endParaRPr lang="en-US" sz="1200"/>
                    </a:p>
                  </a:txBody>
                  <a:tcPr/>
                </a:tc>
                <a:tc>
                  <a:txBody>
                    <a:bodyPr/>
                    <a:lstStyle/>
                    <a:p>
                      <a:pPr algn="ctr"/>
                      <a:r>
                        <a:rPr lang="en-US" sz="1200"/>
                        <a:t>Default Gateway</a:t>
                      </a:r>
                      <a:endParaRPr lang="en-US" sz="1200"/>
                    </a:p>
                  </a:txBody>
                  <a:tcPr/>
                </a:tc>
              </a:tr>
              <a:tr h="370840">
                <a:tc>
                  <a:txBody>
                    <a:bodyPr/>
                    <a:lstStyle/>
                    <a:p>
                      <a:pPr algn="ctr"/>
                      <a:r>
                        <a:rPr lang="en-US" sz="1200"/>
                        <a:t>Fe0 của R0</a:t>
                      </a:r>
                      <a:endParaRPr lang="en-US" sz="1200"/>
                    </a:p>
                  </a:txBody>
                  <a:tcPr/>
                </a:tc>
                <a:tc>
                  <a:txBody>
                    <a:bodyPr/>
                    <a:lstStyle/>
                    <a:p>
                      <a:r>
                        <a:rPr lang="en-US" sz="1200"/>
                        <a:t>192.168.1.9</a:t>
                      </a:r>
                      <a:endParaRPr lang="en-US" sz="1200"/>
                    </a:p>
                  </a:txBody>
                  <a:tcPr/>
                </a:tc>
                <a:tc>
                  <a:txBody>
                    <a:bodyPr/>
                    <a:lstStyle/>
                    <a:p>
                      <a:r>
                        <a:rPr lang="en-US" sz="1200"/>
                        <a:t>255.255.255.248</a:t>
                      </a:r>
                      <a:endParaRPr lang="en-US" sz="1200"/>
                    </a:p>
                  </a:txBody>
                  <a:tcPr/>
                </a:tc>
                <a:tc>
                  <a:txBody>
                    <a:bodyPr/>
                    <a:lstStyle/>
                    <a:p>
                      <a:r>
                        <a:rPr lang="en-US" sz="1200"/>
                        <a:t>NA</a:t>
                      </a:r>
                      <a:endParaRPr lang="en-US" sz="1200"/>
                    </a:p>
                  </a:txBody>
                  <a:tcPr/>
                </a:tc>
              </a:tr>
              <a:tr h="370840">
                <a:tc>
                  <a:txBody>
                    <a:bodyPr/>
                    <a:lstStyle/>
                    <a:p>
                      <a:pPr algn="ctr"/>
                      <a:r>
                        <a:rPr lang="en-US" sz="1200"/>
                        <a:t>PC0</a:t>
                      </a:r>
                      <a:endParaRPr lang="en-US" sz="1200"/>
                    </a:p>
                  </a:txBody>
                  <a:tcPr/>
                </a:tc>
                <a:tc>
                  <a:txBody>
                    <a:bodyPr/>
                    <a:lstStyle/>
                    <a:p>
                      <a:r>
                        <a:rPr lang="en-US" sz="1200"/>
                        <a:t>192.168.1.10</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192.168.1.9</a:t>
                      </a:r>
                      <a:endParaRPr lang="en-US" sz="1200"/>
                    </a:p>
                  </a:txBody>
                  <a:tcPr/>
                </a:tc>
              </a:tr>
              <a:tr h="370840">
                <a:tc>
                  <a:txBody>
                    <a:bodyPr/>
                    <a:lstStyle/>
                    <a:p>
                      <a:pPr algn="ctr"/>
                      <a:r>
                        <a:rPr lang="en-US" sz="1200"/>
                        <a:t>PC1</a:t>
                      </a:r>
                      <a:endParaRPr lang="en-US" sz="1200"/>
                    </a:p>
                  </a:txBody>
                  <a:tcPr/>
                </a:tc>
                <a:tc>
                  <a:txBody>
                    <a:bodyPr/>
                    <a:lstStyle/>
                    <a:p>
                      <a:r>
                        <a:rPr lang="en-US" sz="1200"/>
                        <a:t>192.168.1.11</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192.168.1.9</a:t>
                      </a:r>
                      <a:endParaRPr lang="en-US" sz="1200"/>
                    </a:p>
                  </a:txBody>
                  <a:tcPr/>
                </a:tc>
              </a:tr>
              <a:tr h="370840">
                <a:tc>
                  <a:txBody>
                    <a:bodyPr/>
                    <a:lstStyle/>
                    <a:p>
                      <a:pPr algn="ctr"/>
                      <a:r>
                        <a:rPr lang="en-US" sz="1200"/>
                        <a:t>Fe0 của R1</a:t>
                      </a:r>
                      <a:endParaRPr lang="en-US" sz="1200"/>
                    </a:p>
                  </a:txBody>
                  <a:tcPr/>
                </a:tc>
                <a:tc>
                  <a:txBody>
                    <a:bodyPr/>
                    <a:lstStyle/>
                    <a:p>
                      <a:r>
                        <a:rPr lang="en-US" sz="1200"/>
                        <a:t>192.168.1.17</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NA</a:t>
                      </a:r>
                      <a:endParaRPr lang="en-US" sz="1200"/>
                    </a:p>
                  </a:txBody>
                  <a:tcPr/>
                </a:tc>
              </a:tr>
              <a:tr h="370840">
                <a:tc>
                  <a:txBody>
                    <a:bodyPr/>
                    <a:lstStyle/>
                    <a:p>
                      <a:pPr algn="ctr"/>
                      <a:r>
                        <a:rPr lang="en-US" sz="1200"/>
                        <a:t>PC2</a:t>
                      </a:r>
                      <a:endParaRPr lang="en-US" sz="1200"/>
                    </a:p>
                  </a:txBody>
                  <a:tcPr/>
                </a:tc>
                <a:tc>
                  <a:txBody>
                    <a:bodyPr/>
                    <a:lstStyle/>
                    <a:p>
                      <a:r>
                        <a:rPr lang="en-US" sz="1200"/>
                        <a:t>192.168.1.18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192.168.1.17</a:t>
                      </a:r>
                      <a:endParaRPr lang="en-US" sz="1200"/>
                    </a:p>
                  </a:txBody>
                  <a:tcPr/>
                </a:tc>
              </a:tr>
              <a:tr h="370840">
                <a:tc>
                  <a:txBody>
                    <a:bodyPr/>
                    <a:lstStyle/>
                    <a:p>
                      <a:pPr algn="ctr"/>
                      <a:r>
                        <a:rPr lang="en-US" sz="1200"/>
                        <a:t>PC3</a:t>
                      </a:r>
                      <a:endParaRPr lang="en-US" sz="1200"/>
                    </a:p>
                  </a:txBody>
                  <a:tcPr/>
                </a:tc>
                <a:tc>
                  <a:txBody>
                    <a:bodyPr/>
                    <a:lstStyle/>
                    <a:p>
                      <a:r>
                        <a:rPr lang="en-US" sz="1200"/>
                        <a:t>192.168.1.19</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192.168.1.17</a:t>
                      </a:r>
                      <a:endParaRPr lang="en-US" sz="1200"/>
                    </a:p>
                  </a:txBody>
                  <a:tcPr/>
                </a:tc>
              </a:tr>
              <a:tr h="370840">
                <a:tc>
                  <a:txBody>
                    <a:bodyPr/>
                    <a:lstStyle/>
                    <a:p>
                      <a:pPr algn="ctr"/>
                      <a:r>
                        <a:rPr lang="en-US" sz="1200"/>
                        <a:t>Fe0 của R2</a:t>
                      </a:r>
                      <a:endParaRPr lang="en-US" sz="1200"/>
                    </a:p>
                  </a:txBody>
                  <a:tcPr/>
                </a:tc>
                <a:tc>
                  <a:txBody>
                    <a:bodyPr/>
                    <a:lstStyle/>
                    <a:p>
                      <a:r>
                        <a:rPr lang="en-US" sz="1200"/>
                        <a:t>192.168.1.25</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NA</a:t>
                      </a:r>
                      <a:endParaRPr lang="en-US" sz="1200"/>
                    </a:p>
                  </a:txBody>
                  <a:tcPr/>
                </a:tc>
              </a:tr>
              <a:tr h="370840">
                <a:tc>
                  <a:txBody>
                    <a:bodyPr/>
                    <a:lstStyle/>
                    <a:p>
                      <a:pPr algn="ctr"/>
                      <a:r>
                        <a:rPr lang="en-US" sz="1200"/>
                        <a:t>PC4</a:t>
                      </a:r>
                      <a:endParaRPr lang="en-US" sz="1200"/>
                    </a:p>
                  </a:txBody>
                  <a:tcPr/>
                </a:tc>
                <a:tc>
                  <a:txBody>
                    <a:bodyPr/>
                    <a:lstStyle/>
                    <a:p>
                      <a:r>
                        <a:rPr lang="en-US" sz="1200"/>
                        <a:t>192.168.1.26</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192.168.1.25</a:t>
                      </a:r>
                      <a:endParaRPr lang="en-US" sz="1200"/>
                    </a:p>
                  </a:txBody>
                  <a:tcPr/>
                </a:tc>
              </a:tr>
              <a:tr h="370840">
                <a:tc>
                  <a:txBody>
                    <a:bodyPr/>
                    <a:lstStyle/>
                    <a:p>
                      <a:pPr algn="ctr"/>
                      <a:r>
                        <a:rPr lang="en-US" sz="1200"/>
                        <a:t>PC5</a:t>
                      </a:r>
                      <a:endParaRPr lang="en-US" sz="1200"/>
                    </a:p>
                  </a:txBody>
                  <a:tcPr/>
                </a:tc>
                <a:tc>
                  <a:txBody>
                    <a:bodyPr/>
                    <a:lstStyle/>
                    <a:p>
                      <a:r>
                        <a:rPr lang="en-US" sz="1200"/>
                        <a:t>192.168.1.27</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192.168.1.25</a:t>
                      </a:r>
                      <a:endParaRPr lang="en-US" sz="1200"/>
                    </a:p>
                  </a:txBody>
                  <a:tcPr/>
                </a:tc>
              </a:tr>
              <a:tr h="370840">
                <a:tc>
                  <a:txBody>
                    <a:bodyPr/>
                    <a:lstStyle/>
                    <a:p>
                      <a:pPr algn="ctr"/>
                      <a:r>
                        <a:rPr lang="en-US" sz="1200"/>
                        <a:t>S0/0 của R0</a:t>
                      </a:r>
                      <a:endParaRPr lang="en-US" sz="1200"/>
                    </a:p>
                  </a:txBody>
                  <a:tcPr/>
                </a:tc>
                <a:tc>
                  <a:txBody>
                    <a:bodyPr/>
                    <a:lstStyle/>
                    <a:p>
                      <a:r>
                        <a:rPr lang="en-US" sz="1200"/>
                        <a:t>192.168.1.33</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NA</a:t>
                      </a:r>
                      <a:endParaRPr lang="en-US" sz="1200"/>
                    </a:p>
                  </a:txBody>
                  <a:tcPr/>
                </a:tc>
              </a:tr>
              <a:tr h="370840">
                <a:tc>
                  <a:txBody>
                    <a:bodyPr/>
                    <a:lstStyle/>
                    <a:p>
                      <a:pPr algn="ctr"/>
                      <a:r>
                        <a:rPr lang="en-US" sz="1200"/>
                        <a:t>S0/0 của R1</a:t>
                      </a:r>
                      <a:endParaRPr lang="en-US" sz="1200"/>
                    </a:p>
                  </a:txBody>
                  <a:tcPr/>
                </a:tc>
                <a:tc>
                  <a:txBody>
                    <a:bodyPr/>
                    <a:lstStyle/>
                    <a:p>
                      <a:r>
                        <a:rPr lang="en-US" sz="1200"/>
                        <a:t>192.168.1.34</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NA</a:t>
                      </a:r>
                      <a:endParaRPr lang="en-US" sz="1200"/>
                    </a:p>
                  </a:txBody>
                  <a:tcPr/>
                </a:tc>
              </a:tr>
              <a:tr h="370840">
                <a:tc>
                  <a:txBody>
                    <a:bodyPr/>
                    <a:lstStyle/>
                    <a:p>
                      <a:pPr algn="ctr"/>
                      <a:r>
                        <a:rPr lang="en-US" sz="1200"/>
                        <a:t>S0/1 của R1</a:t>
                      </a:r>
                      <a:endParaRPr lang="en-US" sz="1200"/>
                    </a:p>
                  </a:txBody>
                  <a:tcPr/>
                </a:tc>
                <a:tc>
                  <a:txBody>
                    <a:bodyPr/>
                    <a:lstStyle/>
                    <a:p>
                      <a:r>
                        <a:rPr lang="en-US" sz="1200"/>
                        <a:t>192.168.1.41</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NA</a:t>
                      </a:r>
                      <a:endParaRPr lang="en-US" sz="1200"/>
                    </a:p>
                  </a:txBody>
                  <a:tcPr/>
                </a:tc>
              </a:tr>
              <a:tr h="370840">
                <a:tc>
                  <a:txBody>
                    <a:bodyPr/>
                    <a:lstStyle/>
                    <a:p>
                      <a:pPr algn="ctr"/>
                      <a:r>
                        <a:rPr lang="en-US" sz="1200"/>
                        <a:t>S0/0 của R2</a:t>
                      </a:r>
                      <a:endParaRPr lang="en-US" sz="1200"/>
                    </a:p>
                  </a:txBody>
                  <a:tcPr/>
                </a:tc>
                <a:tc>
                  <a:txBody>
                    <a:bodyPr/>
                    <a:lstStyle/>
                    <a:p>
                      <a:r>
                        <a:rPr lang="en-US" sz="1200"/>
                        <a:t>192.168.1.42</a:t>
                      </a:r>
                      <a:endParaRPr lang="en-US" sz="1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t>255.255.255.248</a:t>
                      </a:r>
                      <a:endParaRPr lang="en-US" sz="1200"/>
                    </a:p>
                  </a:txBody>
                  <a:tcPr/>
                </a:tc>
                <a:tc>
                  <a:txBody>
                    <a:bodyPr/>
                    <a:lstStyle/>
                    <a:p>
                      <a:r>
                        <a:rPr lang="en-US" sz="1200"/>
                        <a:t>NA</a:t>
                      </a:r>
                      <a:endParaRPr lang="en-US" sz="1200"/>
                    </a:p>
                  </a:txBody>
                  <a:tcPr/>
                </a:tc>
              </a:tr>
            </a:tbl>
          </a:graphicData>
        </a:graphic>
      </p:graphicFrame>
      <p:sp>
        <p:nvSpPr>
          <p:cNvPr id="5" name="Rectangle 3"/>
          <p:cNvSpPr txBox="1">
            <a:spLocks noChangeArrowheads="1"/>
          </p:cNvSpPr>
          <p:nvPr/>
        </p:nvSpPr>
        <p:spPr bwMode="auto">
          <a:xfrm>
            <a:off x="762000" y="838200"/>
            <a:ext cx="8088630" cy="3810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Gán địa chỉ cho các phần tử</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6" name="Picture 5"/>
          <p:cNvPicPr>
            <a:picLocks noChangeAspect="1"/>
          </p:cNvPicPr>
          <p:nvPr/>
        </p:nvPicPr>
        <p:blipFill>
          <a:blip r:embed="rId1"/>
          <a:stretch>
            <a:fillRect/>
          </a:stretch>
        </p:blipFill>
        <p:spPr>
          <a:xfrm>
            <a:off x="8686799" y="1676400"/>
            <a:ext cx="5048250" cy="256222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088630" cy="3810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Input	192	.168	.1	.9	(Địa chỉ IP)</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Control	255	.255	.255	.248	(Subnet Mask)</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Output	192	.168	.1	.8	(Subnet ID)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Kiểm tra ngày 27.07.2022</a:t>
            </a:r>
            <a:endParaRPr lang="en-US" sz="2000" b="1">
              <a:solidFill>
                <a:schemeClr val="accent2"/>
              </a:solidFill>
            </a:endParaRPr>
          </a:p>
        </p:txBody>
      </p:sp>
      <p:sp>
        <p:nvSpPr>
          <p:cNvPr id="3" name="Rectangle 3"/>
          <p:cNvSpPr txBox="1">
            <a:spLocks noChangeArrowheads="1"/>
          </p:cNvSpPr>
          <p:nvPr/>
        </p:nvSpPr>
        <p:spPr bwMode="auto">
          <a:xfrm>
            <a:off x="762000" y="838200"/>
            <a:ext cx="8088630" cy="1600200"/>
          </a:xfrm>
          <a:prstGeom prst="rect">
            <a:avLst/>
          </a:prstGeom>
          <a:noFill/>
          <a:ln>
            <a:miter lim="800000"/>
          </a:ln>
        </p:spPr>
        <p:txBody>
          <a:bodyPr/>
          <a:lstStyle/>
          <a:p>
            <a:pPr algn="ct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VLSM:</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Cho liên mạng như hình vẽ, mạng 1 gồm 20 PC, mạng 2 gồm 40 PC, mạng 3 gồm 30 PC. Sử dụng dải địa chỉ 192.168.1.0/24 để gán cho các phần tử </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542545" y="3048000"/>
            <a:ext cx="6527540" cy="35814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62000" y="838200"/>
            <a:ext cx="8088630" cy="16002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Quá trình Subneting chia dải địa chỉ ban đầu thành các dải địa chỉ mạng con có độ dài như nhau</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Trong thực tế số Host là không đồng đều</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Ví dụ: Sủ dụng giải địa chỉ 192.168.1.0/24 để gán cho các phần tử </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min = 3</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Sb max = 2</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542545" y="3048000"/>
            <a:ext cx="6527540" cy="3581400"/>
          </a:xfrm>
          <a:prstGeom prst="rect">
            <a:avLst/>
          </a:prstGeom>
        </p:spPr>
      </p:pic>
      <p:sp>
        <p:nvSpPr>
          <p:cNvPr id="4" name="Oval 3"/>
          <p:cNvSpPr/>
          <p:nvPr/>
        </p:nvSpPr>
        <p:spPr>
          <a:xfrm>
            <a:off x="2209800" y="3581400"/>
            <a:ext cx="1905000" cy="2819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62000" y="838200"/>
            <a:ext cx="8088630" cy="16002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11. VLSM - Variable Length Subnet Masking</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1: 192.168.1.32/</a:t>
            </a:r>
            <a:r>
              <a:rPr lang="en-US" sz="1400" kern="0">
                <a:solidFill>
                  <a:srgbClr val="FF0000"/>
                </a:solidFill>
                <a:cs typeface="+mn-cs"/>
                <a:sym typeface="Wingdings" panose="05000000000000000000" pitchFamily="2" charset="2"/>
              </a:rPr>
              <a:t>27 (192.168.1.32 -&gt; 192.168.1.63)</a:t>
            </a:r>
            <a:endParaRPr lang="en-US" sz="1400" kern="0">
              <a:solidFill>
                <a:srgbClr val="FF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2: 192.168.1.64/</a:t>
            </a:r>
            <a:r>
              <a:rPr lang="en-US" sz="1400" kern="0">
                <a:solidFill>
                  <a:srgbClr val="FF0000"/>
                </a:solidFill>
                <a:cs typeface="+mn-cs"/>
                <a:sym typeface="Wingdings" panose="05000000000000000000" pitchFamily="2" charset="2"/>
              </a:rPr>
              <a:t>26</a:t>
            </a:r>
            <a:endParaRPr lang="en-US" sz="1400" kern="0">
              <a:solidFill>
                <a:srgbClr val="FF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3:  192.168.1.128/</a:t>
            </a:r>
            <a:r>
              <a:rPr lang="en-US" sz="1400" kern="0">
                <a:solidFill>
                  <a:srgbClr val="FF0000"/>
                </a:solidFill>
                <a:cs typeface="+mn-cs"/>
                <a:sym typeface="Wingdings" panose="05000000000000000000" pitchFamily="2" charset="2"/>
              </a:rPr>
              <a:t>26</a:t>
            </a:r>
            <a:endParaRPr lang="en-US" sz="1400" kern="0">
              <a:solidFill>
                <a:srgbClr val="FF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4: 192.168.1.192/</a:t>
            </a:r>
            <a:r>
              <a:rPr lang="en-US" sz="1400" kern="0">
                <a:solidFill>
                  <a:srgbClr val="FF0000"/>
                </a:solidFill>
                <a:cs typeface="+mn-cs"/>
                <a:sym typeface="Wingdings" panose="05000000000000000000" pitchFamily="2" charset="2"/>
              </a:rPr>
              <a:t>28</a:t>
            </a:r>
            <a:endParaRPr lang="en-US" sz="1400" kern="0">
              <a:solidFill>
                <a:srgbClr val="FF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400" kern="0">
                <a:solidFill>
                  <a:schemeClr val="folHlink"/>
                </a:solidFill>
                <a:cs typeface="+mn-cs"/>
                <a:sym typeface="Wingdings" panose="05000000000000000000" pitchFamily="2" charset="2"/>
              </a:rPr>
              <a:t>Mạng 5: 192.168.1.208/</a:t>
            </a:r>
            <a:r>
              <a:rPr lang="en-US" sz="1400" kern="0">
                <a:solidFill>
                  <a:srgbClr val="FF0000"/>
                </a:solidFill>
                <a:cs typeface="+mn-cs"/>
                <a:sym typeface="Wingdings" panose="05000000000000000000" pitchFamily="2" charset="2"/>
              </a:rPr>
              <a:t>28</a:t>
            </a:r>
            <a:endParaRPr lang="en-US" sz="1400" kern="0">
              <a:solidFill>
                <a:srgbClr val="FF0000"/>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600200" y="3167737"/>
            <a:ext cx="5657369" cy="3103972"/>
          </a:xfrm>
          <a:prstGeom prst="rect">
            <a:avLst/>
          </a:prstGeom>
        </p:spPr>
      </p:pic>
      <p:cxnSp>
        <p:nvCxnSpPr>
          <p:cNvPr id="6" name="Straight Connector 5"/>
          <p:cNvCxnSpPr/>
          <p:nvPr/>
        </p:nvCxnSpPr>
        <p:spPr>
          <a:xfrm flipV="1">
            <a:off x="4038600" y="2057400"/>
            <a:ext cx="4572000"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038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10600" y="1905000"/>
            <a:ext cx="0"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28767" y="1644650"/>
            <a:ext cx="1402948" cy="369332"/>
          </a:xfrm>
          <a:prstGeom prst="rect">
            <a:avLst/>
          </a:prstGeom>
          <a:noFill/>
        </p:spPr>
        <p:txBody>
          <a:bodyPr wrap="none" rtlCol="0">
            <a:spAutoFit/>
          </a:bodyPr>
          <a:lstStyle/>
          <a:p>
            <a:r>
              <a:rPr lang="en-US"/>
              <a:t>192.168.1.0</a:t>
            </a:r>
            <a:endParaRPr lang="en-US"/>
          </a:p>
        </p:txBody>
      </p:sp>
      <p:sp>
        <p:nvSpPr>
          <p:cNvPr id="13" name="TextBox 12"/>
          <p:cNvSpPr txBox="1"/>
          <p:nvPr/>
        </p:nvSpPr>
        <p:spPr>
          <a:xfrm>
            <a:off x="7680526" y="1453634"/>
            <a:ext cx="1659429" cy="369332"/>
          </a:xfrm>
          <a:prstGeom prst="rect">
            <a:avLst/>
          </a:prstGeom>
          <a:noFill/>
        </p:spPr>
        <p:txBody>
          <a:bodyPr wrap="none" rtlCol="0">
            <a:spAutoFit/>
          </a:bodyPr>
          <a:lstStyle/>
          <a:p>
            <a:r>
              <a:rPr lang="en-US"/>
              <a:t>192.168.1.255</a:t>
            </a:r>
            <a:endParaRPr lang="en-US"/>
          </a:p>
        </p:txBody>
      </p:sp>
      <p:cxnSp>
        <p:nvCxnSpPr>
          <p:cNvPr id="14" name="Straight Connector 13"/>
          <p:cNvCxnSpPr/>
          <p:nvPr/>
        </p:nvCxnSpPr>
        <p:spPr>
          <a:xfrm>
            <a:off x="6400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578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676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1046" y="2337157"/>
            <a:ext cx="954107" cy="369332"/>
          </a:xfrm>
          <a:prstGeom prst="rect">
            <a:avLst/>
          </a:prstGeom>
          <a:noFill/>
        </p:spPr>
        <p:txBody>
          <a:bodyPr wrap="none" rtlCol="0">
            <a:spAutoFit/>
          </a:bodyPr>
          <a:lstStyle/>
          <a:p>
            <a:r>
              <a:rPr lang="en-US"/>
              <a:t>1.64/26</a:t>
            </a:r>
            <a:endParaRPr lang="en-US"/>
          </a:p>
        </p:txBody>
      </p:sp>
      <p:sp>
        <p:nvSpPr>
          <p:cNvPr id="18" name="TextBox 17"/>
          <p:cNvSpPr txBox="1"/>
          <p:nvPr/>
        </p:nvSpPr>
        <p:spPr>
          <a:xfrm>
            <a:off x="6084046" y="1487527"/>
            <a:ext cx="1082348" cy="369332"/>
          </a:xfrm>
          <a:prstGeom prst="rect">
            <a:avLst/>
          </a:prstGeom>
          <a:noFill/>
        </p:spPr>
        <p:txBody>
          <a:bodyPr wrap="none" rtlCol="0">
            <a:spAutoFit/>
          </a:bodyPr>
          <a:lstStyle/>
          <a:p>
            <a:r>
              <a:rPr lang="en-US"/>
              <a:t>1.128/26</a:t>
            </a:r>
            <a:endParaRPr lang="en-US"/>
          </a:p>
        </p:txBody>
      </p:sp>
      <p:sp>
        <p:nvSpPr>
          <p:cNvPr id="19" name="TextBox 18"/>
          <p:cNvSpPr txBox="1"/>
          <p:nvPr/>
        </p:nvSpPr>
        <p:spPr>
          <a:xfrm>
            <a:off x="7162800" y="2286000"/>
            <a:ext cx="1082348" cy="369332"/>
          </a:xfrm>
          <a:prstGeom prst="rect">
            <a:avLst/>
          </a:prstGeom>
          <a:noFill/>
        </p:spPr>
        <p:txBody>
          <a:bodyPr wrap="none" rtlCol="0">
            <a:spAutoFit/>
          </a:bodyPr>
          <a:lstStyle/>
          <a:p>
            <a:r>
              <a:rPr lang="en-US"/>
              <a:t>1.192/26</a:t>
            </a:r>
            <a:endParaRPr lang="en-US"/>
          </a:p>
        </p:txBody>
      </p:sp>
      <p:sp>
        <p:nvSpPr>
          <p:cNvPr id="21" name="TextBox 20"/>
          <p:cNvSpPr txBox="1"/>
          <p:nvPr/>
        </p:nvSpPr>
        <p:spPr>
          <a:xfrm>
            <a:off x="5410210" y="1723747"/>
            <a:ext cx="902811" cy="369332"/>
          </a:xfrm>
          <a:prstGeom prst="rect">
            <a:avLst/>
          </a:prstGeom>
          <a:noFill/>
        </p:spPr>
        <p:txBody>
          <a:bodyPr wrap="none" rtlCol="0">
            <a:spAutoFit/>
          </a:bodyPr>
          <a:lstStyle/>
          <a:p>
            <a:r>
              <a:rPr lang="en-US"/>
              <a:t>N: 31H</a:t>
            </a:r>
            <a:endParaRPr lang="en-US"/>
          </a:p>
        </p:txBody>
      </p:sp>
      <p:sp>
        <p:nvSpPr>
          <p:cNvPr id="22" name="TextBox 21"/>
          <p:cNvSpPr txBox="1"/>
          <p:nvPr/>
        </p:nvSpPr>
        <p:spPr>
          <a:xfrm>
            <a:off x="6429652" y="1689695"/>
            <a:ext cx="902811" cy="369332"/>
          </a:xfrm>
          <a:prstGeom prst="rect">
            <a:avLst/>
          </a:prstGeom>
          <a:noFill/>
        </p:spPr>
        <p:txBody>
          <a:bodyPr wrap="none" rtlCol="0">
            <a:spAutoFit/>
          </a:bodyPr>
          <a:lstStyle/>
          <a:p>
            <a:r>
              <a:rPr lang="en-US"/>
              <a:t>N: 41H</a:t>
            </a:r>
            <a:endParaRPr lang="en-US"/>
          </a:p>
        </p:txBody>
      </p:sp>
      <p:cxnSp>
        <p:nvCxnSpPr>
          <p:cNvPr id="23" name="Straight Connector 22"/>
          <p:cNvCxnSpPr/>
          <p:nvPr/>
        </p:nvCxnSpPr>
        <p:spPr>
          <a:xfrm>
            <a:off x="4648200" y="20574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38600" y="2197021"/>
            <a:ext cx="954107" cy="369332"/>
          </a:xfrm>
          <a:prstGeom prst="rect">
            <a:avLst/>
          </a:prstGeom>
          <a:noFill/>
        </p:spPr>
        <p:txBody>
          <a:bodyPr wrap="none" rtlCol="0">
            <a:spAutoFit/>
          </a:bodyPr>
          <a:lstStyle/>
          <a:p>
            <a:r>
              <a:rPr lang="en-US"/>
              <a:t>1.32/27</a:t>
            </a:r>
            <a:endParaRPr lang="en-US"/>
          </a:p>
        </p:txBody>
      </p:sp>
      <p:sp>
        <p:nvSpPr>
          <p:cNvPr id="25" name="TextBox 24"/>
          <p:cNvSpPr txBox="1"/>
          <p:nvPr/>
        </p:nvSpPr>
        <p:spPr>
          <a:xfrm>
            <a:off x="4597901" y="1778695"/>
            <a:ext cx="736099" cy="369332"/>
          </a:xfrm>
          <a:prstGeom prst="rect">
            <a:avLst/>
          </a:prstGeom>
          <a:noFill/>
        </p:spPr>
        <p:txBody>
          <a:bodyPr wrap="none" rtlCol="0">
            <a:spAutoFit/>
          </a:bodyPr>
          <a:lstStyle/>
          <a:p>
            <a:r>
              <a:rPr lang="en-US"/>
              <a:t>N: 20</a:t>
            </a:r>
            <a:endParaRPr lang="en-US"/>
          </a:p>
        </p:txBody>
      </p:sp>
      <p:cxnSp>
        <p:nvCxnSpPr>
          <p:cNvPr id="26" name="Straight Connector 25"/>
          <p:cNvCxnSpPr/>
          <p:nvPr/>
        </p:nvCxnSpPr>
        <p:spPr>
          <a:xfrm>
            <a:off x="8077200" y="2071827"/>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24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382000" y="2044621"/>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905000" y="6271709"/>
            <a:ext cx="696024" cy="276999"/>
          </a:xfrm>
          <a:prstGeom prst="rect">
            <a:avLst/>
          </a:prstGeom>
          <a:noFill/>
        </p:spPr>
        <p:txBody>
          <a:bodyPr wrap="none" rtlCol="0">
            <a:spAutoFit/>
          </a:bodyPr>
          <a:lstStyle/>
          <a:p>
            <a:r>
              <a:rPr lang="en-US" sz="1200"/>
              <a:t>1.34/27</a:t>
            </a:r>
            <a:endParaRPr lang="en-US" sz="1200"/>
          </a:p>
        </p:txBody>
      </p:sp>
      <p:sp>
        <p:nvSpPr>
          <p:cNvPr id="36" name="TextBox 35"/>
          <p:cNvSpPr txBox="1"/>
          <p:nvPr/>
        </p:nvSpPr>
        <p:spPr>
          <a:xfrm>
            <a:off x="2133600" y="3757506"/>
            <a:ext cx="696024" cy="276999"/>
          </a:xfrm>
          <a:prstGeom prst="rect">
            <a:avLst/>
          </a:prstGeom>
          <a:noFill/>
        </p:spPr>
        <p:txBody>
          <a:bodyPr wrap="none" rtlCol="0">
            <a:spAutoFit/>
          </a:bodyPr>
          <a:lstStyle/>
          <a:p>
            <a:r>
              <a:rPr lang="en-US" sz="1200"/>
              <a:t>1.33/27</a:t>
            </a:r>
            <a:endParaRPr lang="en-US" sz="1200"/>
          </a:p>
        </p:txBody>
      </p:sp>
      <p:sp>
        <p:nvSpPr>
          <p:cNvPr id="37" name="TextBox 36"/>
          <p:cNvSpPr txBox="1"/>
          <p:nvPr/>
        </p:nvSpPr>
        <p:spPr>
          <a:xfrm>
            <a:off x="2951713" y="6271709"/>
            <a:ext cx="696024" cy="276999"/>
          </a:xfrm>
          <a:prstGeom prst="rect">
            <a:avLst/>
          </a:prstGeom>
          <a:noFill/>
        </p:spPr>
        <p:txBody>
          <a:bodyPr wrap="none" rtlCol="0">
            <a:spAutoFit/>
          </a:bodyPr>
          <a:lstStyle/>
          <a:p>
            <a:r>
              <a:rPr lang="en-US" sz="1200"/>
              <a:t>1.35/27</a:t>
            </a:r>
            <a:endParaRPr lang="en-US" sz="1200"/>
          </a:p>
        </p:txBody>
      </p:sp>
      <p:sp>
        <p:nvSpPr>
          <p:cNvPr id="38" name="TextBox 37"/>
          <p:cNvSpPr txBox="1"/>
          <p:nvPr/>
        </p:nvSpPr>
        <p:spPr>
          <a:xfrm>
            <a:off x="3852208" y="6249298"/>
            <a:ext cx="696024" cy="276999"/>
          </a:xfrm>
          <a:prstGeom prst="rect">
            <a:avLst/>
          </a:prstGeom>
          <a:noFill/>
        </p:spPr>
        <p:txBody>
          <a:bodyPr wrap="none" rtlCol="0">
            <a:spAutoFit/>
          </a:bodyPr>
          <a:lstStyle/>
          <a:p>
            <a:r>
              <a:rPr lang="en-US" sz="1200"/>
              <a:t>1.66/26</a:t>
            </a:r>
            <a:endParaRPr lang="en-US" sz="1200"/>
          </a:p>
        </p:txBody>
      </p:sp>
      <p:sp>
        <p:nvSpPr>
          <p:cNvPr id="39" name="TextBox 38"/>
          <p:cNvSpPr txBox="1"/>
          <p:nvPr/>
        </p:nvSpPr>
        <p:spPr>
          <a:xfrm>
            <a:off x="4548232" y="6249298"/>
            <a:ext cx="696024" cy="276999"/>
          </a:xfrm>
          <a:prstGeom prst="rect">
            <a:avLst/>
          </a:prstGeom>
          <a:noFill/>
        </p:spPr>
        <p:txBody>
          <a:bodyPr wrap="none" rtlCol="0">
            <a:spAutoFit/>
          </a:bodyPr>
          <a:lstStyle/>
          <a:p>
            <a:r>
              <a:rPr lang="en-US" sz="1200"/>
              <a:t>1.75/26</a:t>
            </a:r>
            <a:endParaRPr lang="en-US" sz="1200"/>
          </a:p>
        </p:txBody>
      </p:sp>
      <p:sp>
        <p:nvSpPr>
          <p:cNvPr id="40" name="TextBox 39"/>
          <p:cNvSpPr txBox="1"/>
          <p:nvPr/>
        </p:nvSpPr>
        <p:spPr>
          <a:xfrm>
            <a:off x="3894257" y="3896005"/>
            <a:ext cx="696024" cy="276999"/>
          </a:xfrm>
          <a:prstGeom prst="rect">
            <a:avLst/>
          </a:prstGeom>
          <a:noFill/>
        </p:spPr>
        <p:txBody>
          <a:bodyPr wrap="none" rtlCol="0">
            <a:spAutoFit/>
          </a:bodyPr>
          <a:lstStyle/>
          <a:p>
            <a:r>
              <a:rPr lang="en-US" sz="1200"/>
              <a:t>1.65/26</a:t>
            </a:r>
            <a:endParaRPr lang="en-US" sz="1200"/>
          </a:p>
        </p:txBody>
      </p:sp>
      <p:sp>
        <p:nvSpPr>
          <p:cNvPr id="41" name="TextBox 40"/>
          <p:cNvSpPr txBox="1"/>
          <p:nvPr/>
        </p:nvSpPr>
        <p:spPr>
          <a:xfrm>
            <a:off x="6185033" y="3896454"/>
            <a:ext cx="780983" cy="276999"/>
          </a:xfrm>
          <a:prstGeom prst="rect">
            <a:avLst/>
          </a:prstGeom>
          <a:noFill/>
        </p:spPr>
        <p:txBody>
          <a:bodyPr wrap="none" rtlCol="0">
            <a:spAutoFit/>
          </a:bodyPr>
          <a:lstStyle/>
          <a:p>
            <a:r>
              <a:rPr lang="en-US" sz="1200"/>
              <a:t>1.129/26</a:t>
            </a:r>
            <a:endParaRPr lang="en-US" sz="1200"/>
          </a:p>
        </p:txBody>
      </p:sp>
      <p:sp>
        <p:nvSpPr>
          <p:cNvPr id="42" name="TextBox 41"/>
          <p:cNvSpPr txBox="1"/>
          <p:nvPr/>
        </p:nvSpPr>
        <p:spPr>
          <a:xfrm>
            <a:off x="5413871" y="6172200"/>
            <a:ext cx="780983" cy="276999"/>
          </a:xfrm>
          <a:prstGeom prst="rect">
            <a:avLst/>
          </a:prstGeom>
          <a:noFill/>
        </p:spPr>
        <p:txBody>
          <a:bodyPr wrap="none" rtlCol="0">
            <a:spAutoFit/>
          </a:bodyPr>
          <a:lstStyle/>
          <a:p>
            <a:r>
              <a:rPr lang="en-US" sz="1200"/>
              <a:t>1.130/26</a:t>
            </a:r>
            <a:endParaRPr lang="en-US" sz="1200"/>
          </a:p>
        </p:txBody>
      </p:sp>
      <p:sp>
        <p:nvSpPr>
          <p:cNvPr id="43" name="TextBox 42"/>
          <p:cNvSpPr txBox="1"/>
          <p:nvPr/>
        </p:nvSpPr>
        <p:spPr>
          <a:xfrm>
            <a:off x="6238579" y="6179820"/>
            <a:ext cx="780983" cy="276999"/>
          </a:xfrm>
          <a:prstGeom prst="rect">
            <a:avLst/>
          </a:prstGeom>
          <a:noFill/>
        </p:spPr>
        <p:txBody>
          <a:bodyPr wrap="none" rtlCol="0">
            <a:spAutoFit/>
          </a:bodyPr>
          <a:lstStyle/>
          <a:p>
            <a:r>
              <a:rPr lang="en-US" sz="1200"/>
              <a:t>1.159/26</a:t>
            </a:r>
            <a:endParaRPr lang="en-US" sz="1200"/>
          </a:p>
        </p:txBody>
      </p:sp>
      <p:sp>
        <p:nvSpPr>
          <p:cNvPr id="44" name="TextBox 43"/>
          <p:cNvSpPr txBox="1"/>
          <p:nvPr/>
        </p:nvSpPr>
        <p:spPr>
          <a:xfrm>
            <a:off x="3113274" y="3199547"/>
            <a:ext cx="780983" cy="276999"/>
          </a:xfrm>
          <a:prstGeom prst="rect">
            <a:avLst/>
          </a:prstGeom>
          <a:noFill/>
        </p:spPr>
        <p:txBody>
          <a:bodyPr wrap="none" rtlCol="0">
            <a:spAutoFit/>
          </a:bodyPr>
          <a:lstStyle/>
          <a:p>
            <a:r>
              <a:rPr lang="en-US" sz="1200"/>
              <a:t>1.193/28</a:t>
            </a:r>
            <a:endParaRPr lang="en-US" sz="1200"/>
          </a:p>
        </p:txBody>
      </p:sp>
      <p:sp>
        <p:nvSpPr>
          <p:cNvPr id="45" name="TextBox 44"/>
          <p:cNvSpPr txBox="1"/>
          <p:nvPr/>
        </p:nvSpPr>
        <p:spPr>
          <a:xfrm>
            <a:off x="3894257" y="3199547"/>
            <a:ext cx="780983" cy="276999"/>
          </a:xfrm>
          <a:prstGeom prst="rect">
            <a:avLst/>
          </a:prstGeom>
          <a:noFill/>
        </p:spPr>
        <p:txBody>
          <a:bodyPr wrap="none" rtlCol="0">
            <a:spAutoFit/>
          </a:bodyPr>
          <a:lstStyle/>
          <a:p>
            <a:r>
              <a:rPr lang="en-US" sz="1200"/>
              <a:t>1.194/28</a:t>
            </a:r>
            <a:endParaRPr lang="en-US" sz="1200"/>
          </a:p>
        </p:txBody>
      </p:sp>
      <p:sp>
        <p:nvSpPr>
          <p:cNvPr id="46" name="TextBox 45"/>
          <p:cNvSpPr txBox="1"/>
          <p:nvPr/>
        </p:nvSpPr>
        <p:spPr>
          <a:xfrm>
            <a:off x="4590281" y="3228816"/>
            <a:ext cx="780983" cy="276999"/>
          </a:xfrm>
          <a:prstGeom prst="rect">
            <a:avLst/>
          </a:prstGeom>
          <a:noFill/>
        </p:spPr>
        <p:txBody>
          <a:bodyPr wrap="none" rtlCol="0">
            <a:spAutoFit/>
          </a:bodyPr>
          <a:lstStyle/>
          <a:p>
            <a:r>
              <a:rPr lang="en-US" sz="1200"/>
              <a:t>1.209/28</a:t>
            </a:r>
            <a:endParaRPr lang="en-US" sz="1200"/>
          </a:p>
        </p:txBody>
      </p:sp>
      <p:sp>
        <p:nvSpPr>
          <p:cNvPr id="47" name="TextBox 46"/>
          <p:cNvSpPr txBox="1"/>
          <p:nvPr/>
        </p:nvSpPr>
        <p:spPr>
          <a:xfrm>
            <a:off x="5303063" y="3197483"/>
            <a:ext cx="780983" cy="276999"/>
          </a:xfrm>
          <a:prstGeom prst="rect">
            <a:avLst/>
          </a:prstGeom>
          <a:noFill/>
        </p:spPr>
        <p:txBody>
          <a:bodyPr wrap="none" rtlCol="0">
            <a:spAutoFit/>
          </a:bodyPr>
          <a:lstStyle/>
          <a:p>
            <a:r>
              <a:rPr lang="en-US" sz="1200"/>
              <a:t>1.210/28</a:t>
            </a:r>
            <a:endParaRPr lang="en-US"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62000" y="838200"/>
            <a:ext cx="8088630" cy="31242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12. Quá trình gửi gói tin trong liên mạng Packet Traveling</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Gói tin có địa chỉ IPng=IP1, IPđ=IP3</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Thực hiện phép toán IPng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IPđ </a:t>
            </a:r>
            <a:r>
              <a:rPr lang="en-US" sz="1400" kern="0">
                <a:solidFill>
                  <a:srgbClr val="FF0000"/>
                </a:solidFill>
                <a:cs typeface="+mn-cs"/>
                <a:sym typeface="Wingdings" panose="05000000000000000000" pitchFamily="2" charset="2"/>
              </a:rPr>
              <a:t>AND</a:t>
            </a:r>
            <a:r>
              <a:rPr lang="en-US" sz="1400" kern="0">
                <a:solidFill>
                  <a:schemeClr val="folHlink"/>
                </a:solidFill>
                <a:cs typeface="+mn-cs"/>
                <a:sym typeface="Wingdings" panose="05000000000000000000" pitchFamily="2" charset="2"/>
              </a:rPr>
              <a:t> Sunet Mask (của chính nó). Do kết quả là khác nhau -&gt; </a:t>
            </a:r>
            <a:r>
              <a:rPr lang="en-US" sz="1400" kern="0">
                <a:solidFill>
                  <a:srgbClr val="FF0000"/>
                </a:solidFill>
                <a:cs typeface="+mn-cs"/>
                <a:sym typeface="Wingdings" panose="05000000000000000000" pitchFamily="2" charset="2"/>
              </a:rPr>
              <a:t>PC1 kết luận PC3 khác mạng</a:t>
            </a:r>
            <a:endParaRPr lang="en-US" sz="1400" kern="0">
              <a:solidFill>
                <a:srgbClr val="FF0000"/>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  Gói tin được đóng thành khung với MACng=MAC1, MACđ=</a:t>
            </a:r>
            <a:r>
              <a:rPr lang="en-US" sz="1400" kern="0">
                <a:solidFill>
                  <a:srgbClr val="FF0000"/>
                </a:solidFill>
                <a:cs typeface="+mn-cs"/>
                <a:sym typeface="Wingdings" panose="05000000000000000000" pitchFamily="2" charset="2"/>
              </a:rPr>
              <a:t>MAC-G1</a:t>
            </a:r>
            <a:r>
              <a:rPr lang="en-US" sz="1400" kern="0">
                <a:solidFill>
                  <a:schemeClr val="folHlink"/>
                </a:solidFill>
                <a:cs typeface="+mn-cs"/>
                <a:sym typeface="Wingdings" panose="05000000000000000000" pitchFamily="2" charset="2"/>
              </a:rPr>
              <a:t> (sử dụng giao thức ARP kết hợp giá trị địa chỉ IP của </a:t>
            </a:r>
            <a:r>
              <a:rPr lang="en-US" sz="1400" kern="0">
                <a:solidFill>
                  <a:srgbClr val="FF0000"/>
                </a:solidFill>
                <a:cs typeface="+mn-cs"/>
                <a:sym typeface="Wingdings" panose="05000000000000000000" pitchFamily="2" charset="2"/>
              </a:rPr>
              <a:t>Default Gateway</a:t>
            </a:r>
            <a:r>
              <a:rPr lang="en-US" sz="1400" kern="0">
                <a:solidFill>
                  <a:schemeClr val="folHlink"/>
                </a:solidFill>
                <a:cs typeface="+mn-cs"/>
                <a:sym typeface="Wingdings" panose="05000000000000000000" pitchFamily="2" charset="2"/>
              </a:rPr>
              <a:t>)</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Khung tin chứa gói tin được Switch-1 hướng tới Router-0</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Tại Router-0, phần tiêu đề của khung tin bị loại bỏ, địa chỉ IP đích được phân tích, so sánh với nội dung bảng định tuyến để đưa ra quyết định hướng gói tin tới lối ra tương ứng </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p:cNvPicPr>
            <a:picLocks noChangeAspect="1"/>
          </p:cNvPicPr>
          <p:nvPr/>
        </p:nvPicPr>
        <p:blipFill>
          <a:blip r:embed="rId1"/>
          <a:stretch>
            <a:fillRect/>
          </a:stretch>
        </p:blipFill>
        <p:spPr>
          <a:xfrm>
            <a:off x="1371600" y="4190745"/>
            <a:ext cx="6582694" cy="182905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62000" y="838200"/>
            <a:ext cx="8088630" cy="31242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10. Quá trình gửi gói tin trong liên mạng Packet Traveling</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Xét quá trình PC-1 gửi gói tin tới PC-3</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Dựa vào kế hoạch định tuyến, gói tin được gửi từ R-0 tới R-n</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highlight>
                  <a:srgbClr val="FFFF00"/>
                </a:highlight>
                <a:cs typeface="+mn-cs"/>
                <a:sym typeface="Wingdings" panose="05000000000000000000" pitchFamily="2" charset="2"/>
              </a:rPr>
              <a:t>Tại Rn, gói tin được đóng thành khung với MACng=MAC-Gn, MACđ=MAC3</a:t>
            </a:r>
            <a:endParaRPr lang="en-US" sz="1400" kern="0">
              <a:solidFill>
                <a:schemeClr val="folHlink"/>
              </a:solidFill>
              <a:highlight>
                <a:srgbClr val="FFFF00"/>
              </a:highlight>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startAt="6"/>
              <a:defRPr/>
            </a:pPr>
            <a:r>
              <a:rPr lang="en-US" sz="1400" kern="0">
                <a:solidFill>
                  <a:schemeClr val="folHlink"/>
                </a:solidFill>
                <a:cs typeface="+mn-cs"/>
                <a:sym typeface="Wingdings" panose="05000000000000000000" pitchFamily="2" charset="2"/>
              </a:rPr>
              <a:t>Switch n gửi khung tin chứa gói tin này tới PC3</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MAC chỉ có ý nghĩa trong một mạng, các phần tử trong 1 mạng biết địa chỉ MAC của nhau thông qua giao thức ARP</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IP không thay đổi từ nguồn tới đích (trừ 02 trường hợp: gói tin đi qua NAT, gói tin đi qua phần tử thực hiện Proxy)</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7" name="Picture 6"/>
          <p:cNvPicPr>
            <a:picLocks noChangeAspect="1"/>
          </p:cNvPicPr>
          <p:nvPr/>
        </p:nvPicPr>
        <p:blipFill>
          <a:blip r:embed="rId1"/>
          <a:stretch>
            <a:fillRect/>
          </a:stretch>
        </p:blipFill>
        <p:spPr>
          <a:xfrm>
            <a:off x="1280653" y="4648200"/>
            <a:ext cx="6582694" cy="182905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088630" cy="31242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(Input) 	192.	168.	1.	0~255 	(Địa IP)</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AND	(Control)	255.	255.	255.	0  	(SM)	</a:t>
            </a: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Kết quả	(Output)	192.	168.	1.	0 	(Subnet ID, NET ID)</a:t>
            </a: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Chú ý	(Input)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1</a:t>
            </a: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AND	(Control)	</a:t>
            </a:r>
            <a:r>
              <a:rPr lang="en-US" sz="1400" kern="0">
                <a:highlight>
                  <a:srgbClr val="FFFF00"/>
                </a:highlight>
                <a:cs typeface="+mn-cs"/>
                <a:sym typeface="Wingdings" panose="05000000000000000000" pitchFamily="2" charset="2"/>
              </a:rPr>
              <a:t>1	1</a:t>
            </a:r>
            <a:r>
              <a:rPr lang="en-US" sz="1400" kern="0">
                <a:cs typeface="+mn-cs"/>
                <a:sym typeface="Wingdings" panose="05000000000000000000" pitchFamily="2" charset="2"/>
              </a:rPr>
              <a:t>	0	0</a:t>
            </a:r>
            <a:endParaRPr lang="en-US" sz="1400" kern="0">
              <a:cs typeface="+mn-cs"/>
              <a:sym typeface="Wingdings" panose="05000000000000000000" pitchFamily="2" charset="2"/>
            </a:endParaRPr>
          </a:p>
          <a:p>
            <a:pPr>
              <a:lnSpc>
                <a:spcPct val="135000"/>
              </a:lnSpc>
              <a:spcBef>
                <a:spcPct val="35000"/>
              </a:spcBef>
              <a:buClr>
                <a:schemeClr val="accent2"/>
              </a:buClr>
              <a:defRPr/>
            </a:pPr>
            <a:r>
              <a:rPr lang="en-US" sz="1400" kern="0">
                <a:cs typeface="+mn-cs"/>
                <a:sym typeface="Wingdings" panose="05000000000000000000" pitchFamily="2" charset="2"/>
              </a:rPr>
              <a:t>KQ	(Output)	</a:t>
            </a:r>
            <a:r>
              <a:rPr lang="en-US" sz="1400" kern="0">
                <a:highlight>
                  <a:srgbClr val="FFFF00"/>
                </a:highlight>
                <a:cs typeface="+mn-cs"/>
                <a:sym typeface="Wingdings" panose="05000000000000000000" pitchFamily="2" charset="2"/>
              </a:rPr>
              <a:t>0	1</a:t>
            </a:r>
            <a:r>
              <a:rPr lang="en-US" sz="1400" kern="0">
                <a:cs typeface="+mn-cs"/>
                <a:sym typeface="Wingdings" panose="05000000000000000000" pitchFamily="2" charset="2"/>
              </a:rPr>
              <a:t>	0	0</a:t>
            </a:r>
            <a:endParaRPr lang="en-US" sz="1400" kern="0">
              <a:cs typeface="+mn-cs"/>
              <a:sym typeface="Wingdings" panose="05000000000000000000" pitchFamily="2" charset="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Địa chỉ IPv4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62000" y="838200"/>
            <a:ext cx="8088630" cy="3733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13. Địa chỉ Private, Public, NAT (Network Address Translation) </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gian địa chỉ IPv4 lớp A,B,C được IETF chia thành 02 phần: địa chỉ Private và địa chỉ Public</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Private</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10.0.0.0/8</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172.16.0.0/16 -&gt; 172.31.0.0/16 (Supernetting 172.16.0.0/12)</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192.168.0.0/24 -&gt; 192.168.255.0/24 (Supernetting 192.168.0.0/16)</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Địa chỉ Public = (A+B+C)\Private</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Mục đích</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Tiết kiệm không gian địa chỉ IPv4 bằng cách tái sử dụng địa chỉ thuộc Private</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Bảo vệ vùng mạng có địa chỉ Private</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Public gọi là Public Domain</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Vùng mạng có địa chỉ Private gồm Private Domain và DMZ</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NAT (Network Address Translation)  thực hiện chức năng biên dịch địa chỉ khi gói tin đi qua 2 vùng Public Domain, Private Domain  và DMZ</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762000" y="838200"/>
            <a:ext cx="8088630" cy="2590800"/>
          </a:xfrm>
          <a:prstGeom prst="rect">
            <a:avLst/>
          </a:prstGeom>
          <a:noFill/>
          <a:ln>
            <a:miter lim="800000"/>
          </a:ln>
        </p:spPr>
        <p:txBody>
          <a:bodyPr/>
          <a:lstStyle/>
          <a:p>
            <a:pPr marL="342900" indent="-342900">
              <a:lnSpc>
                <a:spcPct val="135000"/>
              </a:lnSpc>
              <a:spcBef>
                <a:spcPct val="35000"/>
              </a:spcBef>
              <a:buClr>
                <a:schemeClr val="accent2"/>
              </a:buClr>
              <a:buAutoNum type="arabicPeriod"/>
              <a:defRPr/>
            </a:pPr>
            <a:r>
              <a:rPr lang="en-US" sz="1400" kern="0">
                <a:solidFill>
                  <a:schemeClr val="folHlink"/>
                </a:solidFill>
                <a:cs typeface="+mn-cs"/>
                <a:sym typeface="Wingdings" panose="05000000000000000000" pitchFamily="2" charset="2"/>
              </a:rPr>
              <a:t>Chức năng định tuyến</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thực hiện chức năng hướng gói tin từ </a:t>
            </a:r>
            <a:r>
              <a:rPr lang="en-US" sz="1400" kern="0">
                <a:solidFill>
                  <a:schemeClr val="folHlink"/>
                </a:solidFill>
                <a:highlight>
                  <a:srgbClr val="FFFF00"/>
                </a:highlight>
                <a:cs typeface="+mn-cs"/>
                <a:sym typeface="Wingdings" panose="05000000000000000000" pitchFamily="2" charset="2"/>
              </a:rPr>
              <a:t>mạng nguồn</a:t>
            </a:r>
            <a:r>
              <a:rPr lang="en-US" sz="1400" kern="0">
                <a:solidFill>
                  <a:schemeClr val="folHlink"/>
                </a:solidFill>
                <a:cs typeface="+mn-cs"/>
                <a:sym typeface="Wingdings" panose="05000000000000000000" pitchFamily="2" charset="2"/>
              </a:rPr>
              <a:t> tới </a:t>
            </a:r>
            <a:r>
              <a:rPr lang="en-US" sz="1400" kern="0">
                <a:solidFill>
                  <a:schemeClr val="folHlink"/>
                </a:solidFill>
                <a:highlight>
                  <a:srgbClr val="FFFF00"/>
                </a:highlight>
                <a:cs typeface="+mn-cs"/>
                <a:sym typeface="Wingdings" panose="05000000000000000000" pitchFamily="2" charset="2"/>
              </a:rPr>
              <a:t>mạng đích</a:t>
            </a:r>
            <a:endParaRPr lang="en-US" sz="1400" kern="0">
              <a:solidFill>
                <a:schemeClr val="folHlink"/>
              </a:solidFill>
              <a:highlight>
                <a:srgbClr val="FFFF00"/>
              </a:highlight>
              <a:cs typeface="+mn-cs"/>
              <a:sym typeface="Wingdings" panose="05000000000000000000" pitchFamily="2" charset="2"/>
            </a:endParaRP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Chức năng định tuyến được thực hiện bởi Router hoặc Multilayer Switch</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Để thực hiện chức năng định tuyến, Router sở hữu bảng định tuyến</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Bảng định tuyến gồm nhiều thực thể định tuyến, mỗi thực thể định tuyến miêu tả đường đi từ router đó tới 1 mạng đích </a:t>
            </a:r>
            <a:r>
              <a:rPr lang="en-US" sz="1400" kern="0">
                <a:solidFill>
                  <a:schemeClr val="folHlink"/>
                </a:solidFill>
                <a:highlight>
                  <a:srgbClr val="00FF00"/>
                </a:highlight>
                <a:cs typeface="+mn-cs"/>
                <a:sym typeface="Wingdings" panose="05000000000000000000" pitchFamily="2" charset="2"/>
              </a:rPr>
              <a:t>hoặc 1 nhóm mạng đích (Super-Netting)</a:t>
            </a:r>
            <a:endParaRPr lang="en-US" sz="1400" kern="0">
              <a:solidFill>
                <a:schemeClr val="folHlink"/>
              </a:solidFill>
              <a:highlight>
                <a:srgbClr val="00FF00"/>
              </a:highlight>
              <a:cs typeface="+mn-cs"/>
              <a:sym typeface="Wingdings" panose="05000000000000000000" pitchFamily="2" charset="2"/>
            </a:endParaRPr>
          </a:p>
          <a:p>
            <a:pPr marL="342900" indent="-34290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trong mạng IP thuộc loại định tuyến Hop by Hop (trái ngược với nó là định tuyến End to End). </a:t>
            </a:r>
            <a:r>
              <a:rPr lang="en-US" sz="1400" kern="0">
                <a:solidFill>
                  <a:schemeClr val="folHlink"/>
                </a:solidFill>
                <a:highlight>
                  <a:srgbClr val="FFFF00"/>
                </a:highlight>
                <a:cs typeface="+mn-cs"/>
                <a:sym typeface="Wingdings" panose="05000000000000000000" pitchFamily="2" charset="2"/>
              </a:rPr>
              <a:t>Bảng định tuyến trong mỗi Router chỉ có thông tin về địa chỉ IP của Next Hop</a:t>
            </a:r>
            <a:endParaRPr lang="en-US" sz="1400" kern="0">
              <a:solidFill>
                <a:schemeClr val="folHlink"/>
              </a:solidFill>
              <a:highlight>
                <a:srgbClr val="FFFF00"/>
              </a:highlight>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
        <p:nvSpPr>
          <p:cNvPr id="4" name="Rectangle 3"/>
          <p:cNvSpPr/>
          <p:nvPr/>
        </p:nvSpPr>
        <p:spPr>
          <a:xfrm>
            <a:off x="2819400" y="41529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a:t>
            </a:r>
            <a:endParaRPr lang="en-US" sz="1600"/>
          </a:p>
        </p:txBody>
      </p:sp>
      <p:sp>
        <p:nvSpPr>
          <p:cNvPr id="5" name="Rectangle 4"/>
          <p:cNvSpPr/>
          <p:nvPr/>
        </p:nvSpPr>
        <p:spPr>
          <a:xfrm>
            <a:off x="1447800"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tĩnh</a:t>
            </a:r>
            <a:endParaRPr lang="en-US" sz="1600"/>
          </a:p>
        </p:txBody>
      </p:sp>
      <p:sp>
        <p:nvSpPr>
          <p:cNvPr id="6" name="Rectangle 5"/>
          <p:cNvSpPr/>
          <p:nvPr/>
        </p:nvSpPr>
        <p:spPr>
          <a:xfrm>
            <a:off x="4859937" y="4800600"/>
            <a:ext cx="3048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Định tuyến động</a:t>
            </a:r>
            <a:endParaRPr lang="en-US" sz="1600"/>
          </a:p>
        </p:txBody>
      </p:sp>
      <p:sp>
        <p:nvSpPr>
          <p:cNvPr id="7" name="Rectangle 6"/>
          <p:cNvSpPr/>
          <p:nvPr/>
        </p:nvSpPr>
        <p:spPr>
          <a:xfrm>
            <a:off x="2362200"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DV vs LS</a:t>
            </a:r>
            <a:endParaRPr lang="en-US" sz="1600"/>
          </a:p>
        </p:txBody>
      </p:sp>
      <p:sp>
        <p:nvSpPr>
          <p:cNvPr id="8" name="Rectangle 7"/>
          <p:cNvSpPr/>
          <p:nvPr/>
        </p:nvSpPr>
        <p:spPr>
          <a:xfrm>
            <a:off x="4114800" y="5638800"/>
            <a:ext cx="2362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Classfull vs Classless</a:t>
            </a:r>
            <a:endParaRPr lang="en-US" sz="1600"/>
          </a:p>
        </p:txBody>
      </p:sp>
      <p:sp>
        <p:nvSpPr>
          <p:cNvPr id="9" name="Rectangle 8"/>
          <p:cNvSpPr/>
          <p:nvPr/>
        </p:nvSpPr>
        <p:spPr>
          <a:xfrm>
            <a:off x="6671874" y="5638800"/>
            <a:ext cx="1600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IGP vs EGP</a:t>
            </a:r>
            <a:endParaRPr lang="en-US" sz="1600"/>
          </a:p>
        </p:txBody>
      </p:sp>
      <p:cxnSp>
        <p:nvCxnSpPr>
          <p:cNvPr id="11" name="Straight Connector 10"/>
          <p:cNvCxnSpPr/>
          <p:nvPr/>
        </p:nvCxnSpPr>
        <p:spPr>
          <a:xfrm>
            <a:off x="3276600" y="5410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766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33400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11180" y="54102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096000" y="5181600"/>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62200" y="4648200"/>
            <a:ext cx="4631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362200"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93537" y="46319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495150" y="4517687"/>
            <a:ext cx="0" cy="228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Phân tầng trong hệ thống: Layer</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Mục tiêu:</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Xây dựng hệ thống theo một </a:t>
            </a:r>
            <a:r>
              <a:rPr lang="en-US" sz="1600" b="1" kern="0">
                <a:solidFill>
                  <a:schemeClr val="folHlink"/>
                </a:solidFill>
                <a:cs typeface="+mn-cs"/>
              </a:rPr>
              <a:t>Kiến trúc</a:t>
            </a:r>
            <a:endParaRPr lang="en-US" sz="1600" b="1"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phát triển: các tầng phát triển độc lập</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chuẩn hóa</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Dễ truyền đạt</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Cách thức</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Các chức năng gần giống nhau được xếp vào cùng 01 lớp. Được gọi là Lớp chức năng, lớp giao thức</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Đảm tính Pear to Pear</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Top- Down (phía nguồn), Bottom up (phía đích) </a:t>
            </a:r>
            <a:endParaRPr lang="en-US" sz="1600" kern="0">
              <a:solidFill>
                <a:schemeClr val="folHlink"/>
              </a:solidFill>
              <a:cs typeface="+mn-cs"/>
            </a:endParaRP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2"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40786" y="8382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2. Phân loại định tuyến</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graphicFrame>
        <p:nvGraphicFramePr>
          <p:cNvPr id="10" name="Table 10"/>
          <p:cNvGraphicFramePr>
            <a:graphicFrameLocks noGrp="1"/>
          </p:cNvGraphicFramePr>
          <p:nvPr/>
        </p:nvGraphicFramePr>
        <p:xfrm>
          <a:off x="914400" y="1397000"/>
          <a:ext cx="7936229" cy="2372360"/>
        </p:xfrm>
        <a:graphic>
          <a:graphicData uri="http://schemas.openxmlformats.org/drawingml/2006/table">
            <a:tbl>
              <a:tblPr firstRow="1" bandRow="1">
                <a:tableStyleId>{5C22544A-7EE6-4342-B048-85BDC9FD1C3A}</a:tableStyleId>
              </a:tblPr>
              <a:tblGrid>
                <a:gridCol w="1447800"/>
                <a:gridCol w="1143000"/>
                <a:gridCol w="1143000"/>
                <a:gridCol w="1066800"/>
                <a:gridCol w="1143000"/>
                <a:gridCol w="914400"/>
                <a:gridCol w="1078229"/>
              </a:tblGrid>
              <a:tr h="370840">
                <a:tc>
                  <a:txBody>
                    <a:bodyPr/>
                    <a:lstStyle/>
                    <a:p>
                      <a:pPr algn="ctr"/>
                      <a:r>
                        <a:rPr lang="en-US" sz="1400"/>
                        <a:t>Giao thức định tuyến</a:t>
                      </a:r>
                      <a:endParaRPr lang="en-US" sz="1400"/>
                    </a:p>
                  </a:txBody>
                  <a:tcPr/>
                </a:tc>
                <a:tc>
                  <a:txBody>
                    <a:bodyPr/>
                    <a:lstStyle/>
                    <a:p>
                      <a:pPr algn="ctr"/>
                      <a:r>
                        <a:rPr lang="en-US" sz="1400"/>
                        <a:t>DV</a:t>
                      </a:r>
                      <a:endParaRPr lang="en-US" sz="1400"/>
                    </a:p>
                  </a:txBody>
                  <a:tcPr/>
                </a:tc>
                <a:tc>
                  <a:txBody>
                    <a:bodyPr/>
                    <a:lstStyle/>
                    <a:p>
                      <a:pPr algn="ctr"/>
                      <a:r>
                        <a:rPr lang="en-US" sz="1400"/>
                        <a:t>LS</a:t>
                      </a:r>
                      <a:endParaRPr lang="en-US" sz="1400"/>
                    </a:p>
                  </a:txBody>
                  <a:tcPr/>
                </a:tc>
                <a:tc>
                  <a:txBody>
                    <a:bodyPr/>
                    <a:lstStyle/>
                    <a:p>
                      <a:pPr algn="ctr"/>
                      <a:r>
                        <a:rPr lang="en-US" sz="1400"/>
                        <a:t>Classfull</a:t>
                      </a:r>
                      <a:endParaRPr lang="en-US" sz="1400"/>
                    </a:p>
                  </a:txBody>
                  <a:tcPr/>
                </a:tc>
                <a:tc>
                  <a:txBody>
                    <a:bodyPr/>
                    <a:lstStyle/>
                    <a:p>
                      <a:pPr algn="ctr"/>
                      <a:r>
                        <a:rPr lang="en-US" sz="1400"/>
                        <a:t>Classless</a:t>
                      </a:r>
                      <a:endParaRPr lang="en-US" sz="1400"/>
                    </a:p>
                  </a:txBody>
                  <a:tcPr/>
                </a:tc>
                <a:tc>
                  <a:txBody>
                    <a:bodyPr/>
                    <a:lstStyle/>
                    <a:p>
                      <a:pPr algn="ctr"/>
                      <a:r>
                        <a:rPr lang="en-US" sz="1400"/>
                        <a:t>IGP</a:t>
                      </a:r>
                      <a:endParaRPr lang="en-US" sz="1400"/>
                    </a:p>
                  </a:txBody>
                  <a:tcPr/>
                </a:tc>
                <a:tc>
                  <a:txBody>
                    <a:bodyPr/>
                    <a:lstStyle/>
                    <a:p>
                      <a:pPr algn="ctr"/>
                      <a:r>
                        <a:rPr lang="en-US" sz="1400"/>
                        <a:t>EGP</a:t>
                      </a:r>
                      <a:endParaRPr lang="en-US" sz="1400"/>
                    </a:p>
                  </a:txBody>
                  <a:tcPr/>
                </a:tc>
              </a:tr>
              <a:tr h="370840">
                <a:tc>
                  <a:txBody>
                    <a:bodyPr/>
                    <a:lstStyle/>
                    <a:p>
                      <a:r>
                        <a:rPr lang="en-US" sz="1400"/>
                        <a:t>Ripv1</a:t>
                      </a:r>
                      <a:endParaRPr lang="en-US" sz="1400"/>
                    </a:p>
                  </a:txBody>
                  <a:tcPr/>
                </a:tc>
                <a:tc>
                  <a:txBody>
                    <a:bodyPr/>
                    <a:lstStyle/>
                    <a:p>
                      <a:pPr algn="ctr"/>
                      <a:r>
                        <a:rPr lang="en-US" sz="1400"/>
                        <a:t>V</a:t>
                      </a:r>
                      <a:endParaRPr lang="en-US" sz="1400"/>
                    </a:p>
                  </a:txBody>
                  <a:tcPr/>
                </a:tc>
                <a:tc>
                  <a:txBody>
                    <a:bodyPr/>
                    <a:lstStyle/>
                    <a:p>
                      <a:pPr algn="ctr"/>
                      <a:endParaRPr lang="en-US" sz="1400"/>
                    </a:p>
                  </a:txBody>
                  <a:tcPr/>
                </a:tc>
                <a:tc>
                  <a:txBody>
                    <a:bodyPr/>
                    <a:lstStyle/>
                    <a:p>
                      <a:pPr algn="ctr"/>
                      <a:r>
                        <a:rPr lang="en-US" sz="1400"/>
                        <a:t>v</a:t>
                      </a:r>
                      <a:endParaRPr lang="en-US" sz="1400"/>
                    </a:p>
                  </a:txBody>
                  <a:tcPr/>
                </a:tc>
                <a:tc>
                  <a:txBody>
                    <a:bodyPr/>
                    <a:lstStyle/>
                    <a:p>
                      <a:pPr algn="ctr"/>
                      <a:endParaRPr lang="en-US" sz="1400"/>
                    </a:p>
                  </a:txBody>
                  <a:tcPr/>
                </a:tc>
                <a:tc>
                  <a:txBody>
                    <a:bodyPr/>
                    <a:lstStyle/>
                    <a:p>
                      <a:pPr algn="ctr"/>
                      <a:r>
                        <a:rPr lang="en-US" sz="1400"/>
                        <a:t>V</a:t>
                      </a:r>
                      <a:endParaRPr lang="en-US" sz="1400"/>
                    </a:p>
                  </a:txBody>
                  <a:tcPr/>
                </a:tc>
                <a:tc>
                  <a:txBody>
                    <a:bodyPr/>
                    <a:lstStyle/>
                    <a:p>
                      <a:pPr algn="ctr"/>
                      <a:endParaRPr lang="en-US" sz="1400"/>
                    </a:p>
                  </a:txBody>
                  <a:tcPr/>
                </a:tc>
              </a:tr>
              <a:tr h="370840">
                <a:tc>
                  <a:txBody>
                    <a:bodyPr/>
                    <a:lstStyle/>
                    <a:p>
                      <a:r>
                        <a:rPr lang="en-US" sz="1400"/>
                        <a:t>Ripv2</a:t>
                      </a:r>
                      <a:endParaRPr lang="en-US" sz="1400"/>
                    </a:p>
                  </a:txBody>
                  <a:tcPr/>
                </a:tc>
                <a:tc>
                  <a:txBody>
                    <a:bodyPr/>
                    <a:lstStyle/>
                    <a:p>
                      <a:pPr algn="ctr"/>
                      <a:r>
                        <a:rPr lang="en-US" sz="1400"/>
                        <a:t>V</a:t>
                      </a: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endParaRPr lang="en-US" sz="1400"/>
                    </a:p>
                  </a:txBody>
                  <a:tcPr/>
                </a:tc>
                <a:tc>
                  <a:txBody>
                    <a:bodyPr/>
                    <a:lstStyle/>
                    <a:p>
                      <a:pPr algn="ctr"/>
                      <a:r>
                        <a:rPr lang="en-US" sz="1400"/>
                        <a:t>V</a:t>
                      </a:r>
                      <a:endParaRPr lang="en-US" sz="1400"/>
                    </a:p>
                  </a:txBody>
                  <a:tcPr/>
                </a:tc>
                <a:tc>
                  <a:txBody>
                    <a:bodyPr/>
                    <a:lstStyle/>
                    <a:p>
                      <a:pPr algn="ctr"/>
                      <a:endParaRPr lang="en-US" sz="1400"/>
                    </a:p>
                  </a:txBody>
                  <a:tcPr/>
                </a:tc>
              </a:tr>
              <a:tr h="370840">
                <a:tc>
                  <a:txBody>
                    <a:bodyPr/>
                    <a:lstStyle/>
                    <a:p>
                      <a:r>
                        <a:rPr lang="en-US" sz="1400"/>
                        <a:t>OSPF</a:t>
                      </a:r>
                      <a:endParaRPr lang="en-US" sz="1400"/>
                    </a:p>
                  </a:txBody>
                  <a:tcPr/>
                </a:tc>
                <a:tc>
                  <a:txBody>
                    <a:bodyPr/>
                    <a:lstStyle/>
                    <a:p>
                      <a:pPr algn="ctr"/>
                      <a:endParaRPr lang="en-US" sz="1400"/>
                    </a:p>
                  </a:txBody>
                  <a:tcPr/>
                </a:tc>
                <a:tc>
                  <a:txBody>
                    <a:bodyPr/>
                    <a:lstStyle/>
                    <a:p>
                      <a:pPr algn="ctr"/>
                      <a:r>
                        <a:rPr lang="en-US" sz="1400"/>
                        <a:t>V</a:t>
                      </a:r>
                      <a:endParaRPr lang="en-US" sz="1400"/>
                    </a:p>
                  </a:txBody>
                  <a:tcPr/>
                </a:tc>
                <a:tc>
                  <a:txBody>
                    <a:bodyPr/>
                    <a:lstStyle/>
                    <a:p>
                      <a:pPr algn="ctr"/>
                      <a:endParaRPr lang="en-US" sz="1400"/>
                    </a:p>
                  </a:txBody>
                  <a:tcPr/>
                </a:tc>
                <a:tc>
                  <a:txBody>
                    <a:bodyPr/>
                    <a:lstStyle/>
                    <a:p>
                      <a:pPr algn="ctr"/>
                      <a:r>
                        <a:rPr lang="en-US" sz="1400"/>
                        <a:t>V</a:t>
                      </a:r>
                      <a:endParaRPr lang="en-US" sz="1400"/>
                    </a:p>
                  </a:txBody>
                  <a:tcPr/>
                </a:tc>
                <a:tc>
                  <a:txBody>
                    <a:bodyPr/>
                    <a:lstStyle/>
                    <a:p>
                      <a:pPr algn="ctr"/>
                      <a:r>
                        <a:rPr lang="en-US" sz="1400"/>
                        <a:t>V</a:t>
                      </a:r>
                      <a:endParaRPr lang="en-US" sz="1400"/>
                    </a:p>
                  </a:txBody>
                  <a:tcPr/>
                </a:tc>
                <a:tc>
                  <a:txBody>
                    <a:bodyPr/>
                    <a:lstStyle/>
                    <a:p>
                      <a:pPr algn="ctr"/>
                      <a:endParaRPr lang="en-US" sz="1400"/>
                    </a:p>
                  </a:txBody>
                  <a:tcPr/>
                </a:tc>
              </a:tr>
              <a:tr h="370840">
                <a:tc>
                  <a:txBody>
                    <a:bodyPr/>
                    <a:lstStyle/>
                    <a:p>
                      <a:r>
                        <a:rPr lang="en-US" sz="1400"/>
                        <a:t>IS-IS</a:t>
                      </a:r>
                      <a:endParaRPr lang="en-US" sz="1400"/>
                    </a:p>
                  </a:txBody>
                  <a:tcPr/>
                </a:tc>
                <a:tc>
                  <a:txBody>
                    <a:bodyPr/>
                    <a:lstStyle/>
                    <a:p>
                      <a:pPr algn="ctr"/>
                      <a:endParaRPr lang="en-US" sz="1400"/>
                    </a:p>
                  </a:txBody>
                  <a:tcPr/>
                </a:tc>
                <a:tc>
                  <a:txBody>
                    <a:bodyPr/>
                    <a:lstStyle/>
                    <a:p>
                      <a:pPr algn="ctr"/>
                      <a:r>
                        <a:rPr lang="en-US" sz="1400"/>
                        <a:t>V</a:t>
                      </a:r>
                      <a:endParaRPr lang="en-US" sz="1400"/>
                    </a:p>
                  </a:txBody>
                  <a:tcPr/>
                </a:tc>
                <a:tc>
                  <a:txBody>
                    <a:bodyPr/>
                    <a:lstStyle/>
                    <a:p>
                      <a:pPr algn="ctr"/>
                      <a:endParaRPr lang="en-US" sz="1400"/>
                    </a:p>
                  </a:txBody>
                  <a:tcPr/>
                </a:tc>
                <a:tc>
                  <a:txBody>
                    <a:bodyPr/>
                    <a:lstStyle/>
                    <a:p>
                      <a:pPr algn="ctr"/>
                      <a:r>
                        <a:rPr lang="en-US" sz="1400"/>
                        <a:t>V</a:t>
                      </a:r>
                      <a:endParaRPr lang="en-US" sz="1400"/>
                    </a:p>
                  </a:txBody>
                  <a:tcPr/>
                </a:tc>
                <a:tc>
                  <a:txBody>
                    <a:bodyPr/>
                    <a:lstStyle/>
                    <a:p>
                      <a:pPr algn="ctr"/>
                      <a:r>
                        <a:rPr lang="en-US" sz="1400"/>
                        <a:t>v</a:t>
                      </a:r>
                      <a:endParaRPr lang="en-US" sz="1400"/>
                    </a:p>
                  </a:txBody>
                  <a:tcPr/>
                </a:tc>
                <a:tc>
                  <a:txBody>
                    <a:bodyPr/>
                    <a:lstStyle/>
                    <a:p>
                      <a:pPr algn="ctr"/>
                      <a:endParaRPr lang="en-US" sz="1400"/>
                    </a:p>
                  </a:txBody>
                  <a:tcPr/>
                </a:tc>
              </a:tr>
              <a:tr h="370840">
                <a:tc>
                  <a:txBody>
                    <a:bodyPr/>
                    <a:lstStyle/>
                    <a:p>
                      <a:r>
                        <a:rPr lang="en-US" sz="1400"/>
                        <a:t>BGP</a:t>
                      </a:r>
                      <a:endParaRPr lang="en-US" sz="1400"/>
                    </a:p>
                  </a:txBody>
                  <a:tcPr/>
                </a:tc>
                <a:tc>
                  <a:txBody>
                    <a:bodyPr/>
                    <a:lstStyle/>
                    <a:p>
                      <a:pPr algn="ctr"/>
                      <a:r>
                        <a:rPr lang="en-US" sz="1400"/>
                        <a:t>v</a:t>
                      </a: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r>
                        <a:rPr lang="en-US" sz="1400"/>
                        <a:t>v</a:t>
                      </a:r>
                      <a:endParaRPr lang="en-US" sz="1400"/>
                    </a:p>
                  </a:txBody>
                  <a:tcPr/>
                </a:tc>
                <a:tc>
                  <a:txBody>
                    <a:bodyPr/>
                    <a:lstStyle/>
                    <a:p>
                      <a:pPr algn="ctr"/>
                      <a:endParaRPr lang="en-US" sz="1400"/>
                    </a:p>
                  </a:txBody>
                  <a:tcPr/>
                </a:tc>
                <a:tc>
                  <a:txBody>
                    <a:bodyPr/>
                    <a:lstStyle/>
                    <a:p>
                      <a:pPr algn="ctr"/>
                      <a:r>
                        <a:rPr lang="en-US" sz="1400"/>
                        <a:t>V</a:t>
                      </a:r>
                      <a:endParaRPr lang="en-US" sz="1400"/>
                    </a:p>
                  </a:txBody>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8382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		: Nguồn gốc thực thể định tuyến được xây dựng (Rip)</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192.168.2.0	: Subnet ID của mạng đích</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/24		: Số bit thuộc tiền tố định tuyến (Routing prefix)</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120		: AD Administrative Distance đặc tả độ ưu tiên của phương pháp định tuyến, (RIP mặc định là 120, OSPF là 110, định tuyến tĩnh là 1</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/1 		: Metric đặc tả độ dài quãng đường</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Via 192.168.4.2	: Địa chỉ IP của Next Hop</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FastEth 0/1	: Output</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222920" y="4115236"/>
            <a:ext cx="7358449" cy="25908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8382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3. Cấu trúc bảng định tuyến</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tham số tính toán Metric</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Hop count</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Bandwidth</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Delay</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Reliability</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Stick</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Trouble-Shootting</a:t>
            </a:r>
            <a:endParaRPr lang="en-US" sz="1400" kern="0">
              <a:solidFill>
                <a:schemeClr val="folHlink"/>
              </a:solidFill>
              <a:highlight>
                <a:srgbClr val="FFFF00"/>
              </a:highlight>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Khoang vùng sự cố</a:t>
            </a:r>
            <a:endParaRPr lang="en-US" sz="1400" kern="0">
              <a:solidFill>
                <a:schemeClr val="folHlink"/>
              </a:solidFill>
              <a:highlight>
                <a:srgbClr val="FFFF00"/>
              </a:highlight>
              <a:cs typeface="+mn-cs"/>
              <a:sym typeface="Wingdings" panose="05000000000000000000" pitchFamily="2" charset="2"/>
            </a:endParaRP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Thao tác: </a:t>
            </a:r>
            <a:endParaRPr lang="en-US" sz="1400" kern="0">
              <a:solidFill>
                <a:schemeClr val="folHlink"/>
              </a:solidFill>
              <a:highlight>
                <a:srgbClr val="FFFF00"/>
              </a:highlight>
              <a:cs typeface="+mn-cs"/>
              <a:sym typeface="Wingdings" panose="05000000000000000000" pitchFamily="2" charset="2"/>
            </a:endParaRPr>
          </a:p>
          <a:p>
            <a:pPr marL="1657350" lvl="3"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kiểm tra:</a:t>
            </a:r>
            <a:endParaRPr lang="en-US" sz="1400" kern="0">
              <a:solidFill>
                <a:schemeClr val="folHlink"/>
              </a:solidFill>
              <a:highlight>
                <a:srgbClr val="FFFF00"/>
              </a:highlight>
              <a:cs typeface="+mn-cs"/>
              <a:sym typeface="Wingdings" panose="05000000000000000000" pitchFamily="2" charset="2"/>
            </a:endParaRPr>
          </a:p>
          <a:p>
            <a:pPr marL="2114550" lvl="4"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Ping: “Từ gần tới xa”</a:t>
            </a:r>
            <a:endParaRPr lang="en-US" sz="1400" kern="0">
              <a:solidFill>
                <a:schemeClr val="folHlink"/>
              </a:solidFill>
              <a:highlight>
                <a:srgbClr val="FFFF00"/>
              </a:highlight>
              <a:cs typeface="+mn-cs"/>
              <a:sym typeface="Wingdings" panose="05000000000000000000" pitchFamily="2" charset="2"/>
            </a:endParaRPr>
          </a:p>
          <a:p>
            <a:pPr marL="2114550" lvl="4"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Show</a:t>
            </a:r>
            <a:endParaRPr lang="en-US" sz="1400" kern="0">
              <a:solidFill>
                <a:schemeClr val="folHlink"/>
              </a:solidFill>
              <a:highlight>
                <a:srgbClr val="FFFF00"/>
              </a:highlight>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Khắc phục sự cố</a:t>
            </a:r>
            <a:endParaRPr lang="en-US" sz="1400" kern="0">
              <a:solidFill>
                <a:schemeClr val="folHlink"/>
              </a:solidFill>
              <a:highlight>
                <a:srgbClr val="FFFF00"/>
              </a:highlight>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8382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4. Mạng kết nối trực tiếp</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Ngay khi một giao diện được kích hoạt và khai báo địa chỉ IP, Router sẽ tự động cặp nhật mạng chứa giao diện đó vào bảng định tuyến mà không cần thông qua bất kỳ giao thức định tuyến nào</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Được bắt đầu bằng chữ cái C</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371600" y="3170838"/>
            <a:ext cx="6936477" cy="19889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8382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5. Định tuyến tĩnh và định tuyến động</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tĩnh</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hoạch định các tuyến đường trong chính sách tìm đường và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Người quản trị tự xây dựng các thực thể trong bảng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thích ứng với sự thay đổi cẩu hình (topo) mạng</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Không tốn băng thông để trao đổi thông tin định tuyến</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Trong phương pháp định tuyến động</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Một trong các giao thức định tuyến được kích hoạt</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thông qua giao thức định tuyến sẽ trao đổi thông tin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các thông tin định tuyến thu thập được, các Router tự động tính toán quãng đường đi ngắn nhất</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thực thể định tuyến tự động được xây dựng và cặp nhật</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Thích ứng khi mạng thay đổi cấu hình</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bang thông để trao đổi thông tin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bộ nhớ để lưu trữ thông tin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Tốn CPU để tính toán quãng đường ngắn nhất</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8382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6. Định tuyến Classfull và Classless</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Classfull:</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KHÔNG BAO GỒM thông tin về tiền tố định tuyến (Routing prefix)</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tự suy luận thông tin về tiền tố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dựa trên:</a:t>
            </a:r>
            <a:endParaRPr lang="en-US" sz="1400" kern="0">
              <a:solidFill>
                <a:schemeClr val="folHlink"/>
              </a:solidFill>
              <a:cs typeface="+mn-cs"/>
              <a:sym typeface="Wingdings" panose="05000000000000000000" pitchFamily="2" charset="2"/>
            </a:endParaRP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Lớp của địa chỉ</a:t>
            </a:r>
            <a:endParaRPr lang="en-US" sz="1400" kern="0">
              <a:solidFill>
                <a:schemeClr val="folHlink"/>
              </a:solidFill>
              <a:cs typeface="+mn-cs"/>
              <a:sym typeface="Wingdings" panose="05000000000000000000" pitchFamily="2" charset="2"/>
            </a:endParaRPr>
          </a:p>
          <a:p>
            <a:pPr marL="1200150" lvl="2"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Subnetmask của giao diện tiếp nhận được thông tin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Việc suy luận có thể cho kết quả không đúng -&gt; Giao thức định tuyến kiểu Classfull không hỗ trợ kỹ thuật VLSM và Discontinuous-Subnetting</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Classfull gồm: RIPv1, IGRP (Cisco)</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Classless</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router trao đổi thông tin định tuyến BAO GỒM thông tin về tiền tố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Các Router có thông tin chính xác về về tiền tố định tuyến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hỗ trợ VLSM và Discontinuous-Subnetting</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Giao thức định tuyến kiểu Classless bao gồm: RIPv2, OSPF, IS-IS, EIGRP, BGP</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8382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 Định tuyến kiểu Distance Vector và Links State</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Distance Vector</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Dựa trên giải thuật Bellman-Ford để tìm đường đi ngắn nhất</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Gần như nội dung của toàn bộ thực thể định tuyến được chia sẻ giữa các Router</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highlight>
                  <a:srgbClr val="FFFF00"/>
                </a:highlight>
                <a:cs typeface="+mn-cs"/>
                <a:sym typeface="Wingdings" panose="05000000000000000000" pitchFamily="2" charset="2"/>
              </a:rPr>
              <a:t>Thông tin chiều dài tuyến là Metric, không phải trọng số của các liên kết đơn lẻ</a:t>
            </a:r>
            <a:endParaRPr lang="en-US" sz="1400" kern="0">
              <a:solidFill>
                <a:schemeClr val="folHlink"/>
              </a:solidFill>
              <a:highlight>
                <a:srgbClr val="FFFF00"/>
              </a:highlight>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Tính toán phân tán</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giao thức định tuyến kiểu DV: RIPv1, RIPv2, IGRP, BGP</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Định tuyến kiểu Links State</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 Dựa trên giải thuật Dijkstra để tìm đường đi ngắn nhất</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Thông tin định tuyến gồm: Trạng thái và Trọng số các liên kết</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Mỗi Router xây dựng riêng cho mình LSDB (Links State Data Base)</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Giải thuật Dijkstra sử dụng dữ liệu trong LSDB để tính toán và đưa ra kết quả SPF Tree</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r>
              <a:rPr lang="en-US" sz="1400" kern="0">
                <a:solidFill>
                  <a:schemeClr val="folHlink"/>
                </a:solidFill>
                <a:cs typeface="+mn-cs"/>
                <a:sym typeface="Wingdings" panose="05000000000000000000" pitchFamily="2" charset="2"/>
              </a:rPr>
              <a:t>Các giao thức định tuyến kiểu LS: </a:t>
            </a:r>
            <a:r>
              <a:rPr lang="en-US" sz="1400" kern="0">
                <a:solidFill>
                  <a:schemeClr val="folHlink"/>
                </a:solidFill>
                <a:highlight>
                  <a:srgbClr val="FFFF00"/>
                </a:highlight>
                <a:cs typeface="+mn-cs"/>
                <a:sym typeface="Wingdings" panose="05000000000000000000" pitchFamily="2" charset="2"/>
              </a:rPr>
              <a:t>OSPF</a:t>
            </a:r>
            <a:r>
              <a:rPr lang="en-US" sz="1400" kern="0">
                <a:solidFill>
                  <a:schemeClr val="folHlink"/>
                </a:solidFill>
                <a:cs typeface="+mn-cs"/>
                <a:sym typeface="Wingdings" panose="05000000000000000000" pitchFamily="2" charset="2"/>
              </a:rPr>
              <a:t>, IS-IS</a:t>
            </a:r>
            <a:endParaRPr lang="en-US" sz="1400" kern="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Wingdings" panose="05000000000000000000" pitchFamily="2" charset="2"/>
              <a:buChar char="ü"/>
              <a:defRPr/>
            </a:pP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400" kern="0">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7821672" y="1143000"/>
            <a:ext cx="2057915" cy="3816714"/>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7620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mạng như hình vẽ gồm các nút R1,R2,R3,R4, các liên kết có trọng số (cost) L1,L2,L3,L4</a:t>
            </a:r>
            <a:endParaRPr lang="en-US" sz="14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400" kern="0">
                <a:solidFill>
                  <a:schemeClr val="folHlink"/>
                </a:solidFill>
                <a:cs typeface="+mn-cs"/>
                <a:sym typeface="Wingdings" panose="05000000000000000000" pitchFamily="2" charset="2"/>
              </a:rPr>
              <a:t>Xét quá trình các nút học đường đi tới N1</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1: N1 kết nối trực tiếp với R1 nên R1 nhận N1 làm mạng kết nối trực tiếp (C)</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2: R1 gửi thông tin [N1,L1] tới nút mạng kết nối trực tiếp với nó; L1 là trọng số của liên kết</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3: N1 chưa tồn tại trong bảng định tuyến của R2 nên R2 cập nhật N1 vào bảng định tuyến của nó với Metric=L1, địa chỉ IP next-hop là R1</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4: R2 gửi thông tin [N1,L1+L2] tới nút kế cận; L1 lấy trong metric của bảng định tuyến, L2 là trọng số của liên kết   </a:t>
            </a:r>
            <a:endParaRPr lang="en-US" sz="1400" kern="0">
              <a:solidFill>
                <a:schemeClr val="folHlink"/>
              </a:solidFill>
              <a:cs typeface="+mn-cs"/>
              <a:sym typeface="Wingdings" panose="05000000000000000000" pitchFamily="2" charset="2"/>
            </a:endParaRPr>
          </a:p>
        </p:txBody>
      </p:sp>
      <p:pic>
        <p:nvPicPr>
          <p:cNvPr id="9" name="Picture 8"/>
          <p:cNvPicPr>
            <a:picLocks noChangeAspect="1"/>
          </p:cNvPicPr>
          <p:nvPr/>
        </p:nvPicPr>
        <p:blipFill>
          <a:blip r:embed="rId1"/>
          <a:stretch>
            <a:fillRect/>
          </a:stretch>
        </p:blipFill>
        <p:spPr>
          <a:xfrm>
            <a:off x="2736850" y="3886200"/>
            <a:ext cx="4102100" cy="28956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762000"/>
            <a:ext cx="808863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5: R3 nhận được thông tin định tuyến từ R2; N1 chưa tồn tại trong bảng định tuyến nên R3 cập nhật N1 vào bảng định tuyến với Metric=L1+L2 ;địa chỉ IP next-hop là R2</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6: R2 gửi thông tin [N1,L1+L4] tới nút kế cận; L1 lấy trong metric của bảng định tuyến, L4 là trọng số của liên kết </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7: R4 nhận được thông tin định tuyến từ R2; N1 chưa tồn tại trong bảng định tuyến nên R4 cập nhật N1 vào bảng định tuyến với Metric=L1+L4; địa chỉ IP next-hop là R2</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8: R3 gửi thông tin [N1,L1+L2+L3] tới nút kế cận; L1+L2 lấy trong metric của bảng định tuyến, L3 là trọng số của liên kết</a:t>
            </a:r>
            <a:endParaRPr lang="en-US" sz="1400" kern="0">
              <a:solidFill>
                <a:schemeClr val="folHlink"/>
              </a:solidFill>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2667000" y="3733800"/>
            <a:ext cx="4425950" cy="31242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762000"/>
            <a:ext cx="845820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Bước 9: N1 đã tồn tại trong bảng định tuyến của R4; R4 sẽ thực hiện so sánh giữa Metric cũ L1+L4 với Metric mới L1+L2+L3 để lựa chọn đường đi ngắn nhất có Metric nhỏ nhất</a:t>
            </a:r>
            <a:br>
              <a:rPr lang="en-US" sz="1400" kern="0">
                <a:solidFill>
                  <a:schemeClr val="folHlink"/>
                </a:solidFill>
                <a:cs typeface="+mn-cs"/>
                <a:sym typeface="Wingdings" panose="05000000000000000000" pitchFamily="2" charset="2"/>
              </a:rPr>
            </a:br>
            <a:r>
              <a:rPr lang="en-US" sz="1400" kern="0">
                <a:solidFill>
                  <a:schemeClr val="folHlink"/>
                </a:solidFill>
                <a:cs typeface="+mn-cs"/>
                <a:sym typeface="Wingdings" panose="05000000000000000000" pitchFamily="2" charset="2"/>
              </a:rPr>
              <a:t>- Trường hợp 1: Nếu L1+L4 &lt; L1+L2+L3 tuyến đường cũ giữ nguyên (địa chỉ IP next-hop là R2)</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2: Nếu L1+L4 &gt; L1+L2+L3 tuyến đường mới được lựa chon (địa chỉ IP next-hop là R3)</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Trường hợp 3: Nếu L1+L4 = L1+L2+L3 cả 2 tuyến đường được lựa chọn (1 tuyến đường có địa chỉ IP next-hop là R2; 1 tuyến đường có địa chỉ IP next-hop là R3)</a:t>
            </a:r>
            <a:endParaRPr lang="en-US" sz="1400" kern="0">
              <a:solidFill>
                <a:schemeClr val="folHlink"/>
              </a:solidFill>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2667000" y="3733800"/>
            <a:ext cx="4425950" cy="3124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38200"/>
            <a:ext cx="7924800" cy="5905500"/>
          </a:xfrm>
          <a:prstGeom prst="rect">
            <a:avLst/>
          </a:prstGeom>
          <a:noFill/>
          <a:ln>
            <a:miter lim="800000"/>
          </a:ln>
        </p:spPr>
        <p:txBody>
          <a:bodyPr/>
          <a:lstStyle/>
          <a:p>
            <a:pPr marL="469900" indent="-469900">
              <a:lnSpc>
                <a:spcPct val="135000"/>
              </a:lnSpc>
              <a:spcBef>
                <a:spcPct val="35000"/>
              </a:spcBef>
              <a:buClr>
                <a:schemeClr val="accent2"/>
              </a:buClr>
              <a:buFont typeface="+mj-lt"/>
              <a:buAutoNum type="arabicPeriod" startAt="2"/>
              <a:defRPr/>
            </a:pPr>
            <a:r>
              <a:rPr lang="vi-VN" sz="1600" kern="0">
                <a:solidFill>
                  <a:schemeClr val="folHlink"/>
                </a:solidFill>
                <a:cs typeface="+mn-cs"/>
              </a:rPr>
              <a:t>Phân tầng và chức năng của các tầng</a:t>
            </a:r>
            <a:endParaRPr lang="en-US" sz="1600" kern="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Khái niệm trong phân tầng</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Lớp giao thức: bao gồm nhiều giao thức trong 1 lớp </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Chồng giao thức: gồm nhiều lớp giao thức</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Encapsulation, De-</a:t>
            </a:r>
            <a:r>
              <a:rPr lang="en-US" sz="1600" kern="0">
                <a:solidFill>
                  <a:schemeClr val="folHlink"/>
                </a:solidFill>
              </a:rPr>
              <a:t> Encapsulation</a:t>
            </a:r>
            <a:r>
              <a:rPr lang="en-US" sz="1600" kern="0">
                <a:solidFill>
                  <a:schemeClr val="folHlink"/>
                </a:solidFill>
                <a:cs typeface="+mn-cs"/>
              </a:rPr>
              <a:t> </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(Information) dữ liệu từ tầng i+1 gửi xuống, Header thông tin thêm vào tại tầng i</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SDU Service Data Unit, PCI Protocol Control Information, PDU Protocol Data Unit, SAP Service Access Point</a:t>
            </a: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Unit của từng tầng:</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Data (lớp ứng dụng)</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Segment (lớp giao vân)</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Packet (lớp liên mạng)</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Frame (lớp liên kết dữ liệu)</a:t>
            </a:r>
            <a:endParaRPr lang="en-US" sz="1600" kern="0">
              <a:solidFill>
                <a:schemeClr val="folHlink"/>
              </a:solidFill>
              <a:cs typeface="+mn-cs"/>
            </a:endParaRPr>
          </a:p>
          <a:p>
            <a:pPr marL="1841500" lvl="3" indent="-469900">
              <a:lnSpc>
                <a:spcPct val="135000"/>
              </a:lnSpc>
              <a:spcBef>
                <a:spcPct val="35000"/>
              </a:spcBef>
              <a:buClr>
                <a:schemeClr val="accent2"/>
              </a:buClr>
              <a:buFont typeface="Arial" panose="020B0604020202020204" pitchFamily="34" charset="0"/>
              <a:buChar char="•"/>
              <a:defRPr/>
            </a:pPr>
            <a:r>
              <a:rPr lang="en-US" sz="1600" kern="0">
                <a:solidFill>
                  <a:schemeClr val="folHlink"/>
                </a:solidFill>
                <a:cs typeface="+mn-cs"/>
              </a:rPr>
              <a:t>Bit (lớp vật lý)</a:t>
            </a:r>
            <a:endParaRPr lang="en-US" sz="1600" kern="0">
              <a:solidFill>
                <a:schemeClr val="folHlink"/>
              </a:solidFill>
              <a:cs typeface="+mn-cs"/>
            </a:endParaRPr>
          </a:p>
          <a:p>
            <a:pPr lvl="1">
              <a:lnSpc>
                <a:spcPct val="135000"/>
              </a:lnSpc>
              <a:spcBef>
                <a:spcPct val="35000"/>
              </a:spcBef>
              <a:buClr>
                <a:schemeClr val="accent2"/>
              </a:buClr>
              <a:defRPr/>
            </a:pPr>
            <a:endParaRPr lang="en-US" sz="1600" kern="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a:solidFill>
                <a:schemeClr val="folHlink"/>
              </a:solidFill>
              <a:cs typeface="+mn-cs"/>
            </a:endParaRPr>
          </a:p>
        </p:txBody>
      </p:sp>
      <p:sp>
        <p:nvSpPr>
          <p:cNvPr id="2"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685800"/>
            <a:ext cx="845820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Nhận xét:</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KHÔNG thực hiện trọn vẹn giải thuật Bellman-Ford mà chỉ thực hiện thao tác so sánh Metric cũ và Metric mới. Hay nói cách khác các nút thực hiện tính toán phân tán theo giải thuật Bellman-Ford</a:t>
            </a:r>
            <a:endParaRPr lang="en-US" sz="1400" kern="0">
              <a:solidFill>
                <a:schemeClr val="folHlink"/>
              </a:solidFill>
              <a:cs typeface="+mn-cs"/>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Các nút trong mạng có thể không biết toàn bộ các trọng số của từng liên kết vì Metric nhận được từ việc tiếp nhận thông tin định tuyến đã thực hiện CỘNG GỘP </a:t>
            </a:r>
            <a:endParaRPr lang="en-US" sz="1400" kern="0">
              <a:solidFill>
                <a:schemeClr val="folHlink"/>
              </a:solidFill>
              <a:cs typeface="+mn-cs"/>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Có thể xảy ra hiện tượng định tuyến lặp vòng (LOOP)</a:t>
            </a:r>
            <a:endParaRPr lang="en-US" sz="1400" kern="0">
              <a:solidFill>
                <a:schemeClr val="folHlink"/>
              </a:solidFill>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2667000" y="3733800"/>
            <a:ext cx="4425950" cy="31242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685800"/>
            <a:ext cx="845820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Hiện tượng định tuyến lặp vòng</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rPr>
              <a:t>- Xét một mạng như hình vẽ</a:t>
            </a:r>
            <a:endParaRPr lang="en-US" sz="1400" kern="0">
              <a:solidFill>
                <a:schemeClr val="folHlink"/>
              </a:solidFill>
              <a:cs typeface="+mn-cs"/>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Trong trường hợp N1 chuyển trạng thái từ UP sáng DOWN</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R1 sẽ không gửi thông tin định tuyến tới R2</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R2 không nhận biết được sự lật trạng thái này của N1. Theo quán tính R2 vẫn gửi thông tin định tuyến tới các nút kế cận</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 Kết quả là thông tin định tuyến về N1 vẫn được các nút trong VÒNG R2-R3-R4 luân chuyển. Điều này gây ra hiện tượng LẶP VÒNG</a:t>
            </a:r>
            <a:endParaRPr lang="en-US" sz="1400" kern="0">
              <a:solidFill>
                <a:schemeClr val="folHlink"/>
              </a:solidFill>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2667000" y="3733800"/>
            <a:ext cx="4425950" cy="31242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685800"/>
            <a:ext cx="8458200" cy="2590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7.a. Giải thuật Bellman-Ford</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Các phương pháp chống lặp vòng trong phương pháp định tuyến theo kiểu DV</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Hop-count limited: Số lượng Hop-count tối đa được xác định. Ví dụ RIPv1, RIPv2 có Hop-count limited = 15. Trong trường hợp Hop-count = 16 được coi là VÔ CÙNG LỚN</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rPr>
              <a:t>Split-horizon: Các nút không gửi thông tin định tuyến về N1 tới hướng ngược lại (hướng mà nó HỌC được đường đi tới N1), (chú ý: hướng được miêu tả bằng Next-Hop)</a:t>
            </a:r>
            <a:r>
              <a:rPr lang="en-US" sz="1400" kern="0">
                <a:solidFill>
                  <a:schemeClr val="folHlink"/>
                </a:solidFill>
                <a:cs typeface="+mn-cs"/>
                <a:sym typeface="Wingdings" panose="05000000000000000000" pitchFamily="2" charset="2"/>
              </a:rPr>
              <a:t> </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Hold time: Các nút không xóa thực thể định tuyến không đảm bảo thời gian của chu kỳ cặp nhật. Tuy nhiên cũng không quảng bá thông tin về mạng này khi Gửi thông tin định tuyến. Thực thể định tuyến ở trạng thái BỊ TREO. Ví dụ Hold time của RIP là 180s. Tuy nhiên chính phương phát Hold Time làm kéo dài thời gian hội tụ (Convergence Time)</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Trigger: Ngay khi nút trong mạng phát hiện ra SỰ LẬT TRẠNG THÁI, nó sẽ gửi bản tin Trigger tới nút kế cận để thông báo. Khi nhận được thông báo Trigger, nút sẽ loại bỏ ngay lập tức thực thể định tuyến mà KHÔNG trải qua đoạn Hold Time </a:t>
            </a:r>
            <a:endParaRPr lang="en-US" sz="1400" kern="0">
              <a:solidFill>
                <a:schemeClr val="folHlink"/>
              </a:solidFill>
              <a:cs typeface="+mn-cs"/>
              <a:sym typeface="Wingdings" panose="05000000000000000000" pitchFamily="2" charset="2"/>
            </a:endParaRPr>
          </a:p>
        </p:txBody>
      </p:sp>
      <p:pic>
        <p:nvPicPr>
          <p:cNvPr id="6" name="Picture 5"/>
          <p:cNvPicPr>
            <a:picLocks noChangeAspect="1"/>
          </p:cNvPicPr>
          <p:nvPr/>
        </p:nvPicPr>
        <p:blipFill>
          <a:blip r:embed="rId1"/>
          <a:stretch>
            <a:fillRect/>
          </a:stretch>
        </p:blipFill>
        <p:spPr>
          <a:xfrm>
            <a:off x="3402623" y="4724400"/>
            <a:ext cx="2338754" cy="21336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685800"/>
            <a:ext cx="8458200" cy="2971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Thông tin định tuyến được các nút mạng trao đổi bao gồm TRỌNG SỐ và TRẠNG THÁI của tất cả các liên kết</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Dựa các thông tin này, các nút trong mạng xây dựng LSDB- </a:t>
            </a:r>
            <a:r>
              <a:rPr lang="en-US" sz="1400" kern="0">
                <a:solidFill>
                  <a:schemeClr val="folHlink"/>
                </a:solidFill>
                <a:cs typeface="+mn-cs"/>
              </a:rPr>
              <a:t>Link State Database</a:t>
            </a:r>
            <a:endParaRPr lang="en-US" sz="1400" kern="0">
              <a:solidFill>
                <a:schemeClr val="folHlink"/>
              </a:solidFill>
              <a:cs typeface="+mn-cs"/>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LSDB + Giải thuật Dijkstra =&gt; SPF Tree</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Từ SPF Tree, các nút xây dựng các thực thể trong bảng định tuyến</a:t>
            </a:r>
            <a:endParaRPr lang="en-US" sz="1400" kern="0">
              <a:solidFill>
                <a:schemeClr val="folHlink"/>
              </a:solidFill>
              <a:cs typeface="+mn-cs"/>
              <a:sym typeface="Wingdings" panose="05000000000000000000" pitchFamily="2" charset="2"/>
            </a:endParaRPr>
          </a:p>
          <a:p>
            <a:pPr marL="342900" indent="-342900">
              <a:lnSpc>
                <a:spcPct val="135000"/>
              </a:lnSpc>
              <a:spcBef>
                <a:spcPct val="35000"/>
              </a:spcBef>
              <a:buClr>
                <a:schemeClr val="accent2"/>
              </a:buClr>
              <a:buFont typeface="+mj-lt"/>
              <a:buAutoNum type="arabicPeriod"/>
              <a:defRPr/>
            </a:pPr>
            <a:r>
              <a:rPr lang="en-US" sz="1400" kern="0">
                <a:solidFill>
                  <a:schemeClr val="folHlink"/>
                </a:solidFill>
                <a:cs typeface="+mn-cs"/>
                <a:sym typeface="Wingdings" panose="05000000000000000000" pitchFamily="2" charset="2"/>
              </a:rPr>
              <a:t>Chú ý: SPF Tree miêu tả đường đi trọn vẹn từ nguồn (Nó) tới đích. Tuy nhiên bảng định tuyến vẫn chỉ bao gồm Next- Hop (Định tuyến Hop by Hop) mà KHÔNG có thông tin miêu tả toàn trình (KHÔNG phải là End to End)  </a:t>
            </a:r>
            <a:endParaRPr lang="en-US" sz="1400" kern="0">
              <a:solidFill>
                <a:schemeClr val="folHlink"/>
              </a:solidFill>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838200" y="3962400"/>
            <a:ext cx="5281544" cy="2062317"/>
          </a:xfrm>
          <a:prstGeom prst="rect">
            <a:avLst/>
          </a:prstGeom>
        </p:spPr>
      </p:pic>
      <p:pic>
        <p:nvPicPr>
          <p:cNvPr id="8" name="Picture 7"/>
          <p:cNvPicPr>
            <a:picLocks noChangeAspect="1"/>
          </p:cNvPicPr>
          <p:nvPr/>
        </p:nvPicPr>
        <p:blipFill>
          <a:blip r:embed="rId2"/>
          <a:stretch>
            <a:fillRect/>
          </a:stretch>
        </p:blipFill>
        <p:spPr>
          <a:xfrm>
            <a:off x="4343400" y="1155966"/>
            <a:ext cx="4480207" cy="2183867"/>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a:solidFill>
                  <a:schemeClr val="accent2"/>
                </a:solidFill>
              </a:rPr>
              <a:t>IV. Định tuyến trong mạng IP</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609600" y="685800"/>
            <a:ext cx="8458200" cy="2971800"/>
          </a:xfrm>
          <a:prstGeom prst="rect">
            <a:avLst/>
          </a:prstGeom>
          <a:noFill/>
          <a:ln>
            <a:miter lim="800000"/>
          </a:ln>
        </p:spPr>
        <p:txBody>
          <a:bodyPr/>
          <a:lstStyle/>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7.b. Giải thuật Dijkstra</a:t>
            </a:r>
            <a:endParaRPr lang="en-US" sz="14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400" kern="0">
                <a:solidFill>
                  <a:schemeClr val="folHlink"/>
                </a:solidFill>
                <a:cs typeface="+mn-cs"/>
                <a:sym typeface="Wingdings" panose="05000000000000000000" pitchFamily="2" charset="2"/>
              </a:rPr>
              <a:t>Ví dụ: Tìm đường đi ngắn nhất từ nút A tới tất cả các nút còn lại</a:t>
            </a:r>
            <a:endParaRPr lang="en-US" sz="1400" kern="0">
              <a:solidFill>
                <a:schemeClr val="folHlink"/>
              </a:solidFill>
              <a:cs typeface="+mn-cs"/>
              <a:sym typeface="Wingdings" panose="05000000000000000000" pitchFamily="2" charset="2"/>
            </a:endParaRPr>
          </a:p>
        </p:txBody>
      </p:sp>
      <p:pic>
        <p:nvPicPr>
          <p:cNvPr id="5" name="Picture 4"/>
          <p:cNvPicPr>
            <a:picLocks noChangeAspect="1"/>
          </p:cNvPicPr>
          <p:nvPr/>
        </p:nvPicPr>
        <p:blipFill>
          <a:blip r:embed="rId1"/>
          <a:stretch>
            <a:fillRect/>
          </a:stretch>
        </p:blipFill>
        <p:spPr>
          <a:xfrm>
            <a:off x="1447800" y="1466850"/>
            <a:ext cx="5025018" cy="1962150"/>
          </a:xfrm>
          <a:prstGeom prst="rect">
            <a:avLst/>
          </a:prstGeom>
        </p:spPr>
      </p:pic>
      <p:pic>
        <p:nvPicPr>
          <p:cNvPr id="8" name="Picture 7"/>
          <p:cNvPicPr>
            <a:picLocks noChangeAspect="1"/>
          </p:cNvPicPr>
          <p:nvPr/>
        </p:nvPicPr>
        <p:blipFill>
          <a:blip r:embed="rId2"/>
          <a:stretch>
            <a:fillRect/>
          </a:stretch>
        </p:blipFill>
        <p:spPr>
          <a:xfrm>
            <a:off x="1600200" y="3657600"/>
            <a:ext cx="5627680" cy="27432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914400"/>
            <a:ext cx="6346855" cy="1981200"/>
          </a:xfrm>
          <a:prstGeom prst="rect">
            <a:avLst/>
          </a:prstGeom>
        </p:spPr>
      </p:pic>
      <p:pic>
        <p:nvPicPr>
          <p:cNvPr id="6" name="Picture 5"/>
          <p:cNvPicPr>
            <a:picLocks noChangeAspect="1"/>
          </p:cNvPicPr>
          <p:nvPr/>
        </p:nvPicPr>
        <p:blipFill>
          <a:blip r:embed="rId2"/>
          <a:stretch>
            <a:fillRect/>
          </a:stretch>
        </p:blipFill>
        <p:spPr>
          <a:xfrm>
            <a:off x="6346855" y="922866"/>
            <a:ext cx="2677559" cy="4965937"/>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khác</a:t>
            </a:r>
            <a:r>
              <a:rPr lang="en-US" sz="1600" kern="0">
                <a:solidFill>
                  <a:schemeClr val="folHlink"/>
                </a:solidFill>
                <a:cs typeface="+mn-cs"/>
                <a:sym typeface="Wingdings" panose="05000000000000000000" pitchFamily="2" charset="2"/>
              </a:rPr>
              <a:t>: ICMP, ARP, RARP/DHCP</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err="1">
                <a:solidFill>
                  <a:schemeClr val="folHlink"/>
                </a:solidFill>
                <a:cs typeface="+mn-cs"/>
                <a:sym typeface="Wingdings" panose="05000000000000000000" pitchFamily="2" charset="2"/>
              </a:rPr>
              <a:t>Tự</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đọc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tài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liệu</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Ø"/>
              <a:defRPr/>
            </a:pPr>
            <a:r>
              <a:rPr lang="en-US" sz="1600" kern="0">
                <a:solidFill>
                  <a:schemeClr val="folHlink"/>
                </a:solidFill>
                <a:cs typeface="+mn-cs"/>
                <a:sym typeface="Wingdings" panose="05000000000000000000" pitchFamily="2" charset="2"/>
              </a:rPr>
              <a:t>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nhóm</a:t>
            </a:r>
            <a:r>
              <a:rPr lang="en-US" sz="1600" kern="0">
                <a:solidFill>
                  <a:schemeClr val="folHlink"/>
                </a:solidFill>
                <a:cs typeface="+mn-cs"/>
                <a:sym typeface="Wingdings" panose="05000000000000000000" pitchFamily="2" charset="2"/>
              </a:rPr>
              <a:t> Viber, </a:t>
            </a:r>
            <a:r>
              <a:rPr lang="en-US" sz="1600" kern="0" err="1">
                <a:solidFill>
                  <a:schemeClr val="folHlink"/>
                </a:solidFill>
                <a:cs typeface="+mn-cs"/>
                <a:sym typeface="Wingdings" panose="05000000000000000000" pitchFamily="2" charset="2"/>
              </a:rPr>
              <a:t>trả</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lời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câu</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hỏi</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trắc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nghiệm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điểm</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danh</a:t>
            </a:r>
            <a:r>
              <a:rPr lang="en-US" sz="1600" kern="0">
                <a:solidFill>
                  <a:schemeClr val="folHlink"/>
                </a:solidFill>
                <a:cs typeface="+mn-cs"/>
                <a:sym typeface="Wingdings" panose="05000000000000000000" pitchFamily="2" charset="2"/>
              </a:rPr>
              <a:t> SV </a:t>
            </a:r>
            <a:r>
              <a:rPr lang="en-US" sz="1600" kern="0" err="1">
                <a:solidFill>
                  <a:schemeClr val="folHlink"/>
                </a:solidFill>
                <a:cs typeface="+mn-cs"/>
                <a:sym typeface="Wingdings" panose="05000000000000000000" pitchFamily="2" charset="2"/>
              </a:rPr>
              <a:t>thông</a:t>
            </a:r>
            <a:r>
              <a:rPr lang="en-US" sz="1600" kern="0">
                <a:solidFill>
                  <a:schemeClr val="folHlink"/>
                </a:solidFill>
                <a:cs typeface="+mn-cs"/>
                <a:sym typeface="Wingdings" panose="05000000000000000000" pitchFamily="2" charset="2"/>
              </a:rPr>
              <a:t> qua </a:t>
            </a:r>
            <a:r>
              <a:rPr lang="en-US" sz="1600" kern="0" err="1">
                <a:solidFill>
                  <a:schemeClr val="folHlink"/>
                </a:solidFill>
                <a:cs typeface="+mn-cs"/>
                <a:sym typeface="Wingdings" panose="05000000000000000000" pitchFamily="2" charset="2"/>
              </a:rPr>
              <a:t>kết</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quả</a:t>
            </a:r>
            <a:r>
              <a:rPr lang="en-US" sz="1600" kern="0">
                <a:solidFill>
                  <a:schemeClr val="folHlink"/>
                </a:solidFill>
                <a:cs typeface="+mn-cs"/>
                <a:sym typeface="Wingdings" panose="05000000000000000000" pitchFamily="2" charset="2"/>
              </a:rPr>
              <a:t> t</a:t>
            </a:r>
            <a:r>
              <a:rPr lang="vi-VN" sz="1600" kern="0">
                <a:solidFill>
                  <a:schemeClr val="folHlink"/>
                </a:solidFill>
                <a:cs typeface="+mn-cs"/>
                <a:sym typeface="Wingdings" panose="05000000000000000000" pitchFamily="2" charset="2"/>
              </a:rPr>
              <a:t>ư</a:t>
            </a:r>
            <a:r>
              <a:rPr lang="en-US" sz="1600" kern="0" err="1">
                <a:solidFill>
                  <a:schemeClr val="folHlink"/>
                </a:solidFill>
                <a:cs typeface="+mn-cs"/>
                <a:sym typeface="Wingdings" panose="05000000000000000000" pitchFamily="2" charset="2"/>
              </a:rPr>
              <a:t>ơng</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tác</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trên</a:t>
            </a:r>
            <a:r>
              <a:rPr lang="en-US" sz="1600" kern="0">
                <a:solidFill>
                  <a:schemeClr val="folHlink"/>
                </a:solidFill>
                <a:cs typeface="+mn-cs"/>
                <a:sym typeface="Wingdings" panose="05000000000000000000" pitchFamily="2" charset="2"/>
              </a:rPr>
              <a:t> Viber)</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pic>
        <p:nvPicPr>
          <p:cNvPr id="4" name="Picture 3"/>
          <p:cNvPicPr>
            <a:picLocks noChangeAspect="1"/>
          </p:cNvPicPr>
          <p:nvPr/>
        </p:nvPicPr>
        <p:blipFill>
          <a:blip r:embed="rId1"/>
          <a:stretch>
            <a:fillRect/>
          </a:stretch>
        </p:blipFill>
        <p:spPr>
          <a:xfrm>
            <a:off x="990600" y="2362200"/>
            <a:ext cx="3000794" cy="3115110"/>
          </a:xfrm>
          <a:prstGeom prst="rect">
            <a:avLst/>
          </a:prstGeom>
        </p:spPr>
      </p:pic>
      <p:pic>
        <p:nvPicPr>
          <p:cNvPr id="5" name="Picture 4"/>
          <p:cNvPicPr>
            <a:picLocks noChangeAspect="1"/>
          </p:cNvPicPr>
          <p:nvPr/>
        </p:nvPicPr>
        <p:blipFill>
          <a:blip r:embed="rId2"/>
          <a:stretch>
            <a:fillRect/>
          </a:stretch>
        </p:blipFill>
        <p:spPr>
          <a:xfrm>
            <a:off x="4121005" y="2362200"/>
            <a:ext cx="3010320" cy="3343742"/>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38200" y="914400"/>
            <a:ext cx="2962688" cy="3038899"/>
          </a:xfrm>
          <a:prstGeom prst="rect">
            <a:avLst/>
          </a:prstGeom>
        </p:spPr>
      </p:pic>
      <p:pic>
        <p:nvPicPr>
          <p:cNvPr id="3" name="Picture 2"/>
          <p:cNvPicPr>
            <a:picLocks noChangeAspect="1"/>
          </p:cNvPicPr>
          <p:nvPr/>
        </p:nvPicPr>
        <p:blipFill>
          <a:blip r:embed="rId2"/>
          <a:stretch>
            <a:fillRect/>
          </a:stretch>
        </p:blipFill>
        <p:spPr>
          <a:xfrm>
            <a:off x="3806532" y="914400"/>
            <a:ext cx="2981741" cy="3277057"/>
          </a:xfrm>
          <a:prstGeom prst="rect">
            <a:avLst/>
          </a:prstGeom>
        </p:spPr>
      </p:pic>
      <p:pic>
        <p:nvPicPr>
          <p:cNvPr id="4" name="Picture 3"/>
          <p:cNvPicPr>
            <a:picLocks noChangeAspect="1"/>
          </p:cNvPicPr>
          <p:nvPr/>
        </p:nvPicPr>
        <p:blipFill>
          <a:blip r:embed="rId3"/>
          <a:stretch>
            <a:fillRect/>
          </a:stretch>
        </p:blipFill>
        <p:spPr>
          <a:xfrm>
            <a:off x="690720" y="3953299"/>
            <a:ext cx="3096057" cy="2724530"/>
          </a:xfrm>
          <a:prstGeom prst="rect">
            <a:avLst/>
          </a:prstGeom>
        </p:spPr>
      </p:pic>
      <p:pic>
        <p:nvPicPr>
          <p:cNvPr id="5" name="Picture 4"/>
          <p:cNvPicPr>
            <a:picLocks noChangeAspect="1"/>
          </p:cNvPicPr>
          <p:nvPr/>
        </p:nvPicPr>
        <p:blipFill>
          <a:blip r:embed="rId4"/>
          <a:stretch>
            <a:fillRect/>
          </a:stretch>
        </p:blipFill>
        <p:spPr>
          <a:xfrm>
            <a:off x="3701742" y="4198340"/>
            <a:ext cx="3191320" cy="2200582"/>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38200" y="838200"/>
            <a:ext cx="3010320" cy="3248478"/>
          </a:xfrm>
          <a:prstGeom prst="rect">
            <a:avLst/>
          </a:prstGeom>
        </p:spPr>
      </p:pic>
      <p:pic>
        <p:nvPicPr>
          <p:cNvPr id="3" name="Picture 2"/>
          <p:cNvPicPr>
            <a:picLocks noChangeAspect="1"/>
          </p:cNvPicPr>
          <p:nvPr/>
        </p:nvPicPr>
        <p:blipFill>
          <a:blip r:embed="rId2"/>
          <a:stretch>
            <a:fillRect/>
          </a:stretch>
        </p:blipFill>
        <p:spPr>
          <a:xfrm>
            <a:off x="4114800" y="1120806"/>
            <a:ext cx="3143689" cy="230537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err="1">
                <a:solidFill>
                  <a:schemeClr val="accent2"/>
                </a:solidFill>
              </a:rPr>
              <a:t>Chương</a:t>
            </a:r>
            <a:r>
              <a:rPr lang="en-US" sz="2000" b="1">
                <a:solidFill>
                  <a:schemeClr val="accent2"/>
                </a:solidFill>
              </a:rPr>
              <a:t> 4 : </a:t>
            </a:r>
            <a:r>
              <a:rPr lang="en-US" sz="2000" b="1" err="1">
                <a:solidFill>
                  <a:schemeClr val="accent2"/>
                </a:solidFill>
              </a:rPr>
              <a:t>Lớp</a:t>
            </a:r>
            <a:r>
              <a:rPr lang="en-US" sz="2000" b="1">
                <a:solidFill>
                  <a:schemeClr val="accent2"/>
                </a:solidFill>
              </a:rPr>
              <a:t> </a:t>
            </a:r>
            <a:r>
              <a:rPr lang="en-US" sz="2000" b="1" err="1">
                <a:solidFill>
                  <a:schemeClr val="accent2"/>
                </a:solidFill>
              </a:rPr>
              <a:t>liên</a:t>
            </a:r>
            <a:r>
              <a:rPr lang="en-US" sz="2000" b="1">
                <a:solidFill>
                  <a:schemeClr val="accent2"/>
                </a:solidFill>
              </a:rPr>
              <a:t> </a:t>
            </a:r>
            <a:r>
              <a:rPr lang="en-US" sz="2000" b="1" err="1">
                <a:solidFill>
                  <a:schemeClr val="accent2"/>
                </a:solidFill>
              </a:rPr>
              <a:t>mạng</a:t>
            </a:r>
            <a:r>
              <a:rPr lang="en-US" sz="2000" b="1">
                <a:solidFill>
                  <a:schemeClr val="accent2"/>
                </a:solidFill>
              </a:rPr>
              <a:t> </a:t>
            </a:r>
            <a:br>
              <a:rPr lang="en-US" sz="2000" b="1">
                <a:solidFill>
                  <a:schemeClr val="accent2"/>
                </a:solidFill>
              </a:rPr>
            </a:br>
            <a:endParaRPr lang="en-US" sz="2000" b="1">
              <a:solidFill>
                <a:schemeClr val="accent2"/>
              </a:solidFill>
            </a:endParaRPr>
          </a:p>
        </p:txBody>
      </p:sp>
      <p:sp>
        <p:nvSpPr>
          <p:cNvPr id="3"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 </a:t>
            </a:r>
            <a:r>
              <a:rPr lang="en-US" sz="1600" kern="0" err="1">
                <a:solidFill>
                  <a:schemeClr val="folHlink"/>
                </a:solidFill>
                <a:cs typeface="+mn-cs"/>
                <a:sym typeface="Wingdings" panose="05000000000000000000" pitchFamily="2" charset="2"/>
              </a:rPr>
              <a:t>Giao</a:t>
            </a:r>
            <a:r>
              <a:rPr lang="en-US" sz="1600" kern="0">
                <a:solidFill>
                  <a:schemeClr val="folHlink"/>
                </a:solidFill>
                <a:cs typeface="+mn-cs"/>
                <a:sym typeface="Wingdings" panose="05000000000000000000" pitchFamily="2" charset="2"/>
              </a:rPr>
              <a:t> </a:t>
            </a:r>
            <a:r>
              <a:rPr lang="en-US" sz="1600" kern="0" err="1">
                <a:solidFill>
                  <a:schemeClr val="folHlink"/>
                </a:solidFill>
                <a:cs typeface="+mn-cs"/>
                <a:sym typeface="Wingdings" panose="05000000000000000000" pitchFamily="2" charset="2"/>
              </a:rPr>
              <a:t>thức</a:t>
            </a:r>
            <a:r>
              <a:rPr lang="en-US" sz="1600" kern="0">
                <a:solidFill>
                  <a:schemeClr val="folHlink"/>
                </a:solidFill>
                <a:cs typeface="+mn-cs"/>
                <a:sym typeface="Wingdings" panose="05000000000000000000" pitchFamily="2" charset="2"/>
              </a:rPr>
              <a:t> ARP</a:t>
            </a:r>
            <a:endParaRPr lang="en-US" sz="1600" kern="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a:solidFill>
                <a:srgbClr val="002060"/>
              </a:solidFill>
              <a:cs typeface="+mn-cs"/>
            </a:endParaRPr>
          </a:p>
          <a:p>
            <a:pPr>
              <a:lnSpc>
                <a:spcPct val="135000"/>
              </a:lnSpc>
              <a:spcBef>
                <a:spcPct val="35000"/>
              </a:spcBef>
              <a:buClr>
                <a:schemeClr val="accent2"/>
              </a:buClr>
              <a:defRPr/>
            </a:pPr>
            <a:r>
              <a:rPr lang="en-US" sz="1600" kern="0">
                <a:solidFill>
                  <a:srgbClr val="C00000"/>
                </a:solidFill>
                <a:sym typeface="Wingdings" panose="05000000000000000000" pitchFamily="2" charset="2"/>
              </a:rPr>
              <a:t>	</a:t>
            </a:r>
            <a:endParaRPr lang="en-US" sz="1600" kern="0">
              <a:solidFill>
                <a:srgbClr val="C00000"/>
              </a:solidFill>
              <a:cs typeface="+mn-cs"/>
              <a:sym typeface="Wingdings" panose="05000000000000000000" pitchFamily="2"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876300"/>
            <a:ext cx="7924800" cy="5867400"/>
          </a:xfrm>
          <a:prstGeom prst="rect">
            <a:avLst/>
          </a:prstGeom>
          <a:noFill/>
          <a:ln>
            <a:miter lim="800000"/>
          </a:ln>
        </p:spPr>
        <p:txBody>
          <a:bodyPr/>
          <a:lstStyle/>
          <a:p>
            <a:pPr marL="469900" indent="-469900">
              <a:lnSpc>
                <a:spcPct val="135000"/>
              </a:lnSpc>
              <a:spcBef>
                <a:spcPct val="35000"/>
              </a:spcBef>
              <a:buClr>
                <a:schemeClr val="accent2"/>
              </a:buClr>
              <a:buFont typeface="+mj-lt"/>
              <a:buAutoNum type="arabicPeriod" startAt="2"/>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a:t>
            </a:r>
            <a:r>
              <a:rPr lang="en-US" sz="1600" kern="0" dirty="0">
                <a:solidFill>
                  <a:srgbClr val="FF0000"/>
                </a:solidFill>
                <a:cs typeface="+mn-cs"/>
              </a:rPr>
              <a:t>“</a:t>
            </a:r>
            <a:r>
              <a:rPr lang="en-US" sz="1600" kern="0" dirty="0" err="1">
                <a:solidFill>
                  <a:srgbClr val="FF0000"/>
                </a:solidFill>
                <a:cs typeface="+mn-cs"/>
              </a:rPr>
              <a:t>tham</a:t>
            </a:r>
            <a:r>
              <a:rPr lang="en-US" sz="1600" kern="0" dirty="0">
                <a:solidFill>
                  <a:srgbClr val="FF0000"/>
                </a:solidFill>
                <a:cs typeface="+mn-cs"/>
              </a:rPr>
              <a:t> </a:t>
            </a:r>
            <a:r>
              <a:rPr lang="en-US" sz="1600" kern="0" dirty="0" err="1">
                <a:solidFill>
                  <a:srgbClr val="FF0000"/>
                </a:solidFill>
                <a:cs typeface="+mn-cs"/>
              </a:rPr>
              <a:t>chiếu</a:t>
            </a:r>
            <a:r>
              <a:rPr lang="en-US" sz="1600" kern="0" dirty="0">
                <a:solidFill>
                  <a:srgbClr val="FF0000"/>
                </a:solidFill>
                <a:cs typeface="+mn-cs"/>
              </a:rPr>
              <a:t>” </a:t>
            </a:r>
            <a:r>
              <a:rPr lang="en-US" sz="1600" kern="0" dirty="0">
                <a:solidFill>
                  <a:schemeClr val="folHlink"/>
                </a:solidFill>
                <a:cs typeface="+mn-cs"/>
              </a:rPr>
              <a:t>OSI</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1970s</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ISO</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7 </a:t>
            </a:r>
            <a:r>
              <a:rPr lang="en-US" sz="1600" kern="0" dirty="0" err="1">
                <a:solidFill>
                  <a:schemeClr val="folHlink"/>
                </a:solidFill>
                <a:cs typeface="+mn-cs"/>
              </a:rPr>
              <a:t>lớp</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a:t>
            </a:r>
            <a:r>
              <a:rPr lang="en-US" sz="1600" kern="0" dirty="0" err="1">
                <a:solidFill>
                  <a:schemeClr val="folHlink"/>
                </a:solidFill>
                <a:cs typeface="+mn-cs"/>
              </a:rPr>
              <a:t>Làm</a:t>
            </a:r>
            <a:r>
              <a:rPr lang="en-US" sz="1600" kern="0" dirty="0">
                <a:solidFill>
                  <a:schemeClr val="folHlink"/>
                </a:solidFill>
                <a:cs typeface="+mn-cs"/>
              </a:rPr>
              <a:t> </a:t>
            </a:r>
            <a:r>
              <a:rPr lang="en-US" sz="1600" kern="0" dirty="0" err="1">
                <a:solidFill>
                  <a:schemeClr val="folHlink"/>
                </a:solidFill>
                <a:cs typeface="+mn-cs"/>
              </a:rPr>
              <a:t>thước</a:t>
            </a:r>
            <a:r>
              <a:rPr lang="en-US" sz="1600" kern="0" dirty="0">
                <a:solidFill>
                  <a:schemeClr val="folHlink"/>
                </a:solidFill>
                <a:cs typeface="+mn-cs"/>
              </a:rPr>
              <a:t>”</a:t>
            </a:r>
            <a:endParaRPr lang="en-US" sz="1600" kern="0" dirty="0">
              <a:solidFill>
                <a:schemeClr val="folHlink"/>
              </a:solidFill>
              <a:cs typeface="+mn-cs"/>
            </a:endParaRPr>
          </a:p>
          <a:p>
            <a:pPr marL="469900" indent="-469900">
              <a:lnSpc>
                <a:spcPct val="135000"/>
              </a:lnSpc>
              <a:spcBef>
                <a:spcPct val="35000"/>
              </a:spcBef>
              <a:buClr>
                <a:schemeClr val="accent2"/>
              </a:buClr>
              <a:buFont typeface="+mj-lt"/>
              <a:buAutoNum type="arabicPeriod" startAt="3"/>
              <a:defRPr/>
            </a:pPr>
            <a:r>
              <a:rPr lang="en-US" sz="1600" kern="0" dirty="0" err="1">
                <a:solidFill>
                  <a:schemeClr val="folHlink"/>
                </a:solidFill>
                <a:cs typeface="+mn-cs"/>
              </a:rPr>
              <a:t>Mô</a:t>
            </a:r>
            <a:r>
              <a:rPr lang="en-US" sz="1600" kern="0" dirty="0">
                <a:solidFill>
                  <a:schemeClr val="folHlink"/>
                </a:solidFill>
                <a:cs typeface="+mn-cs"/>
              </a:rPr>
              <a:t> </a:t>
            </a:r>
            <a:r>
              <a:rPr lang="en-US" sz="1600" kern="0" dirty="0" err="1">
                <a:solidFill>
                  <a:schemeClr val="folHlink"/>
                </a:solidFill>
                <a:cs typeface="+mn-cs"/>
              </a:rPr>
              <a:t>hình</a:t>
            </a:r>
            <a:r>
              <a:rPr lang="en-US" sz="1600" kern="0" dirty="0">
                <a:solidFill>
                  <a:schemeClr val="folHlink"/>
                </a:solidFill>
                <a:cs typeface="+mn-cs"/>
              </a:rPr>
              <a:t> TCP/IP</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Cuối</a:t>
            </a:r>
            <a:r>
              <a:rPr lang="en-US" sz="1600" kern="0" dirty="0">
                <a:solidFill>
                  <a:schemeClr val="folHlink"/>
                </a:solidFill>
                <a:cs typeface="+mn-cs"/>
              </a:rPr>
              <a:t> 1960s </a:t>
            </a:r>
            <a:r>
              <a:rPr lang="en-US" sz="1600" kern="0" dirty="0" err="1">
                <a:solidFill>
                  <a:schemeClr val="folHlink"/>
                </a:solidFill>
                <a:cs typeface="+mn-cs"/>
              </a:rPr>
              <a:t>đầu</a:t>
            </a:r>
            <a:r>
              <a:rPr lang="en-US" sz="1600" kern="0" dirty="0">
                <a:solidFill>
                  <a:schemeClr val="folHlink"/>
                </a:solidFill>
                <a:cs typeface="+mn-cs"/>
              </a:rPr>
              <a:t> 1970s</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Bộ</a:t>
            </a:r>
            <a:r>
              <a:rPr lang="en-US" sz="1600" kern="0" dirty="0">
                <a:solidFill>
                  <a:schemeClr val="folHlink"/>
                </a:solidFill>
                <a:cs typeface="+mn-cs"/>
              </a:rPr>
              <a:t> </a:t>
            </a:r>
            <a:r>
              <a:rPr lang="en-US" sz="1600" kern="0" dirty="0" err="1">
                <a:solidFill>
                  <a:schemeClr val="folHlink"/>
                </a:solidFill>
                <a:cs typeface="+mn-cs"/>
              </a:rPr>
              <a:t>Quốc</a:t>
            </a:r>
            <a:r>
              <a:rPr lang="en-US" sz="1600" kern="0" dirty="0">
                <a:solidFill>
                  <a:schemeClr val="folHlink"/>
                </a:solidFill>
                <a:cs typeface="+mn-cs"/>
              </a:rPr>
              <a:t> </a:t>
            </a:r>
            <a:r>
              <a:rPr lang="en-US" sz="1600" kern="0" dirty="0" err="1">
                <a:solidFill>
                  <a:schemeClr val="folHlink"/>
                </a:solidFill>
                <a:cs typeface="+mn-cs"/>
              </a:rPr>
              <a:t>phòng</a:t>
            </a:r>
            <a:r>
              <a:rPr lang="en-US" sz="1600" kern="0" dirty="0">
                <a:solidFill>
                  <a:schemeClr val="folHlink"/>
                </a:solidFill>
                <a:cs typeface="+mn-cs"/>
              </a:rPr>
              <a:t> </a:t>
            </a:r>
            <a:r>
              <a:rPr lang="en-US" sz="1600" kern="0" dirty="0" err="1">
                <a:solidFill>
                  <a:schemeClr val="folHlink"/>
                </a:solidFill>
                <a:cs typeface="+mn-cs"/>
              </a:rPr>
              <a:t>Mỹ</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1980s </a:t>
            </a:r>
            <a:r>
              <a:rPr lang="en-US" sz="1600" kern="0" dirty="0" err="1">
                <a:solidFill>
                  <a:schemeClr val="folHlink"/>
                </a:solidFill>
                <a:cs typeface="+mn-cs"/>
              </a:rPr>
              <a:t>áp</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để</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kết</a:t>
            </a:r>
            <a:r>
              <a:rPr lang="en-US" sz="1600" kern="0" dirty="0">
                <a:solidFill>
                  <a:schemeClr val="folHlink"/>
                </a:solidFill>
                <a:cs typeface="+mn-cs"/>
              </a:rPr>
              <a:t> </a:t>
            </a:r>
            <a:r>
              <a:rPr lang="en-US" sz="1600" kern="0" dirty="0" err="1">
                <a:solidFill>
                  <a:schemeClr val="folHlink"/>
                </a:solidFill>
                <a:cs typeface="+mn-cs"/>
              </a:rPr>
              <a:t>nối</a:t>
            </a:r>
            <a:r>
              <a:rPr lang="en-US" sz="1600" kern="0" dirty="0">
                <a:solidFill>
                  <a:schemeClr val="folHlink"/>
                </a:solidFill>
                <a:cs typeface="+mn-cs"/>
              </a:rPr>
              <a:t> </a:t>
            </a:r>
            <a:r>
              <a:rPr lang="en-US" sz="1600" kern="0" dirty="0" err="1">
                <a:solidFill>
                  <a:schemeClr val="folHlink"/>
                </a:solidFill>
                <a:cs typeface="+mn-cs"/>
              </a:rPr>
              <a:t>các</a:t>
            </a:r>
            <a:r>
              <a:rPr lang="en-US" sz="1600" kern="0" dirty="0">
                <a:solidFill>
                  <a:schemeClr val="folHlink"/>
                </a:solidFill>
                <a:cs typeface="+mn-cs"/>
              </a:rPr>
              <a:t> </a:t>
            </a:r>
            <a:r>
              <a:rPr lang="en-US" sz="1600" kern="0" dirty="0" err="1">
                <a:solidFill>
                  <a:schemeClr val="folHlink"/>
                </a:solidFill>
                <a:cs typeface="+mn-cs"/>
              </a:rPr>
              <a:t>Trường</a:t>
            </a:r>
            <a:r>
              <a:rPr lang="en-US" sz="1600" kern="0" dirty="0">
                <a:solidFill>
                  <a:schemeClr val="folHlink"/>
                </a:solidFill>
                <a:cs typeface="+mn-cs"/>
              </a:rPr>
              <a:t> </a:t>
            </a:r>
            <a:r>
              <a:rPr lang="en-US" sz="1600" kern="0" dirty="0" err="1">
                <a:solidFill>
                  <a:schemeClr val="folHlink"/>
                </a:solidFill>
                <a:cs typeface="+mn-cs"/>
              </a:rPr>
              <a:t>đại</a:t>
            </a:r>
            <a:r>
              <a:rPr lang="en-US" sz="1600" kern="0" dirty="0">
                <a:solidFill>
                  <a:schemeClr val="folHlink"/>
                </a:solidFill>
                <a:cs typeface="+mn-cs"/>
              </a:rPr>
              <a:t> </a:t>
            </a:r>
            <a:r>
              <a:rPr lang="en-US" sz="1600" kern="0" dirty="0" err="1">
                <a:solidFill>
                  <a:schemeClr val="folHlink"/>
                </a:solidFill>
                <a:cs typeface="+mn-cs"/>
              </a:rPr>
              <a:t>học</a:t>
            </a:r>
            <a:r>
              <a:rPr lang="en-US" sz="1600" kern="0" dirty="0">
                <a:solidFill>
                  <a:schemeClr val="folHlink"/>
                </a:solidFill>
                <a:cs typeface="+mn-cs"/>
              </a:rPr>
              <a:t> </a:t>
            </a:r>
            <a:r>
              <a:rPr lang="en-US" sz="1600" kern="0" dirty="0" err="1">
                <a:solidFill>
                  <a:schemeClr val="folHlink"/>
                </a:solidFill>
                <a:cs typeface="+mn-cs"/>
              </a:rPr>
              <a:t>và</a:t>
            </a:r>
            <a:r>
              <a:rPr lang="en-US" sz="1600" kern="0" dirty="0">
                <a:solidFill>
                  <a:schemeClr val="folHlink"/>
                </a:solidFill>
                <a:cs typeface="+mn-cs"/>
              </a:rPr>
              <a:t> </a:t>
            </a:r>
            <a:r>
              <a:rPr lang="en-US" sz="1600" kern="0" dirty="0" err="1">
                <a:solidFill>
                  <a:schemeClr val="folHlink"/>
                </a:solidFill>
                <a:cs typeface="+mn-cs"/>
              </a:rPr>
              <a:t>Viện</a:t>
            </a:r>
            <a:r>
              <a:rPr lang="en-US" sz="1600" kern="0" dirty="0">
                <a:solidFill>
                  <a:schemeClr val="folHlink"/>
                </a:solidFill>
                <a:cs typeface="+mn-cs"/>
              </a:rPr>
              <a:t> </a:t>
            </a:r>
            <a:r>
              <a:rPr lang="en-US" sz="1600" kern="0" dirty="0" err="1">
                <a:solidFill>
                  <a:schemeClr val="folHlink"/>
                </a:solidFill>
                <a:cs typeface="+mn-cs"/>
              </a:rPr>
              <a:t>nghiên</a:t>
            </a:r>
            <a:r>
              <a:rPr lang="en-US" sz="1600" kern="0" dirty="0">
                <a:solidFill>
                  <a:schemeClr val="folHlink"/>
                </a:solidFill>
                <a:cs typeface="+mn-cs"/>
              </a:rPr>
              <a:t> </a:t>
            </a:r>
            <a:r>
              <a:rPr lang="en-US" sz="1600" kern="0" dirty="0" err="1">
                <a:solidFill>
                  <a:schemeClr val="folHlink"/>
                </a:solidFill>
                <a:cs typeface="+mn-cs"/>
              </a:rPr>
              <a:t>cứu</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1990s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xây</a:t>
            </a:r>
            <a:r>
              <a:rPr lang="en-US" sz="1600" kern="0" dirty="0">
                <a:solidFill>
                  <a:schemeClr val="folHlink"/>
                </a:solidFill>
                <a:cs typeface="+mn-cs"/>
              </a:rPr>
              <a:t> </a:t>
            </a:r>
            <a:r>
              <a:rPr lang="en-US" sz="1600" kern="0" dirty="0" err="1">
                <a:solidFill>
                  <a:schemeClr val="folHlink"/>
                </a:solidFill>
                <a:cs typeface="+mn-cs"/>
              </a:rPr>
              <a:t>dựng</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Internet</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2000s </a:t>
            </a:r>
            <a:r>
              <a:rPr lang="en-US" sz="1600" kern="0" dirty="0" err="1">
                <a:solidFill>
                  <a:schemeClr val="folHlink"/>
                </a:solidFill>
                <a:cs typeface="+mn-cs"/>
              </a:rPr>
              <a:t>ứng</a:t>
            </a:r>
            <a:r>
              <a:rPr lang="en-US" sz="1600" kern="0" dirty="0">
                <a:solidFill>
                  <a:schemeClr val="folHlink"/>
                </a:solidFill>
                <a:cs typeface="+mn-cs"/>
              </a:rPr>
              <a:t> </a:t>
            </a:r>
            <a:r>
              <a:rPr lang="en-US" sz="1600" kern="0" dirty="0" err="1">
                <a:solidFill>
                  <a:schemeClr val="folHlink"/>
                </a:solidFill>
                <a:cs typeface="+mn-cs"/>
              </a:rPr>
              <a:t>dụng</a:t>
            </a:r>
            <a:r>
              <a:rPr lang="en-US" sz="1600" kern="0" dirty="0">
                <a:solidFill>
                  <a:schemeClr val="folHlink"/>
                </a:solidFill>
                <a:cs typeface="+mn-cs"/>
              </a:rPr>
              <a:t> </a:t>
            </a:r>
            <a:r>
              <a:rPr lang="en-US" sz="1600" kern="0" dirty="0" err="1">
                <a:solidFill>
                  <a:schemeClr val="folHlink"/>
                </a:solidFill>
                <a:cs typeface="+mn-cs"/>
              </a:rPr>
              <a:t>cho</a:t>
            </a:r>
            <a:r>
              <a:rPr lang="en-US" sz="1600" kern="0" dirty="0">
                <a:solidFill>
                  <a:schemeClr val="folHlink"/>
                </a:solidFill>
                <a:cs typeface="+mn-cs"/>
              </a:rPr>
              <a:t> </a:t>
            </a:r>
            <a:r>
              <a:rPr lang="en-US" sz="1600" kern="0" dirty="0" err="1">
                <a:solidFill>
                  <a:schemeClr val="folHlink"/>
                </a:solidFill>
                <a:cs typeface="+mn-cs"/>
              </a:rPr>
              <a:t>hầu</a:t>
            </a:r>
            <a:r>
              <a:rPr lang="en-US" sz="1600" kern="0" dirty="0">
                <a:solidFill>
                  <a:schemeClr val="folHlink"/>
                </a:solidFill>
                <a:cs typeface="+mn-cs"/>
              </a:rPr>
              <a:t> </a:t>
            </a:r>
            <a:r>
              <a:rPr lang="en-US" sz="1600" kern="0" dirty="0" err="1">
                <a:solidFill>
                  <a:schemeClr val="folHlink"/>
                </a:solidFill>
                <a:cs typeface="+mn-cs"/>
              </a:rPr>
              <a:t>hết</a:t>
            </a:r>
            <a:r>
              <a:rPr lang="en-US" sz="1600" kern="0" dirty="0">
                <a:solidFill>
                  <a:schemeClr val="folHlink"/>
                </a:solidFill>
                <a:cs typeface="+mn-cs"/>
              </a:rPr>
              <a:t> </a:t>
            </a:r>
            <a:r>
              <a:rPr lang="en-US" sz="1600" kern="0" dirty="0" err="1">
                <a:solidFill>
                  <a:schemeClr val="folHlink"/>
                </a:solidFill>
                <a:cs typeface="+mn-cs"/>
              </a:rPr>
              <a:t>mạng</a:t>
            </a:r>
            <a:r>
              <a:rPr lang="en-US" sz="1600" kern="0" dirty="0">
                <a:solidFill>
                  <a:schemeClr val="folHlink"/>
                </a:solidFill>
                <a:cs typeface="+mn-cs"/>
              </a:rPr>
              <a:t> </a:t>
            </a:r>
            <a:r>
              <a:rPr lang="en-US" sz="1600" kern="0" dirty="0" err="1">
                <a:solidFill>
                  <a:schemeClr val="folHlink"/>
                </a:solidFill>
                <a:cs typeface="+mn-cs"/>
              </a:rPr>
              <a:t>truyền</a:t>
            </a:r>
            <a:r>
              <a:rPr lang="en-US" sz="1600" kern="0" dirty="0">
                <a:solidFill>
                  <a:schemeClr val="folHlink"/>
                </a:solidFill>
                <a:cs typeface="+mn-cs"/>
              </a:rPr>
              <a:t> </a:t>
            </a:r>
            <a:r>
              <a:rPr lang="en-US" sz="1600" kern="0" dirty="0" err="1">
                <a:solidFill>
                  <a:schemeClr val="folHlink"/>
                </a:solidFill>
                <a:cs typeface="+mn-cs"/>
              </a:rPr>
              <a:t>thông</a:t>
            </a:r>
            <a:r>
              <a:rPr lang="en-US" sz="1600" kern="0" dirty="0">
                <a:solidFill>
                  <a:schemeClr val="folHlink"/>
                </a:solidFill>
                <a:cs typeface="+mn-cs"/>
              </a:rPr>
              <a:t> </a:t>
            </a:r>
            <a:r>
              <a:rPr lang="en-US" sz="1600" kern="0" dirty="0" err="1">
                <a:solidFill>
                  <a:schemeClr val="folHlink"/>
                </a:solidFill>
                <a:cs typeface="+mn-cs"/>
              </a:rPr>
              <a:t>số</a:t>
            </a:r>
            <a:endParaRPr lang="en-US" sz="1600" kern="0" dirty="0">
              <a:solidFill>
                <a:schemeClr val="folHlink"/>
              </a:solidFill>
              <a:cs typeface="+mn-cs"/>
            </a:endParaRPr>
          </a:p>
          <a:p>
            <a:pPr marL="927100" lvl="1" indent="-46990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rPr>
              <a:t>4 </a:t>
            </a:r>
            <a:r>
              <a:rPr lang="en-US" sz="1600" kern="0" dirty="0" err="1">
                <a:solidFill>
                  <a:schemeClr val="folHlink"/>
                </a:solidFill>
                <a:cs typeface="+mn-cs"/>
              </a:rPr>
              <a:t>lớp</a:t>
            </a: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a:p>
            <a:pPr lvl="1">
              <a:lnSpc>
                <a:spcPct val="135000"/>
              </a:lnSpc>
              <a:spcBef>
                <a:spcPct val="35000"/>
              </a:spcBef>
              <a:buClr>
                <a:schemeClr val="accent2"/>
              </a:buClr>
              <a:defRPr/>
            </a:pPr>
            <a:endParaRPr lang="en-US" sz="1600" kern="0" dirty="0">
              <a:solidFill>
                <a:schemeClr val="folHlink"/>
              </a:solidFill>
              <a:cs typeface="+mn-cs"/>
            </a:endParaRPr>
          </a:p>
          <a:p>
            <a:pPr marL="1384300" lvl="2" indent="-469900">
              <a:lnSpc>
                <a:spcPct val="135000"/>
              </a:lnSpc>
              <a:spcBef>
                <a:spcPct val="35000"/>
              </a:spcBef>
              <a:buClr>
                <a:schemeClr val="accent2"/>
              </a:buClr>
              <a:buFont typeface="Arial" panose="020B0604020202020204" pitchFamily="34" charset="0"/>
              <a:buChar char="•"/>
              <a:defRPr/>
            </a:pPr>
            <a:endParaRPr lang="en-US" sz="1600" kern="0" dirty="0">
              <a:solidFill>
                <a:schemeClr val="folHlink"/>
              </a:solidFill>
              <a:cs typeface="+mn-cs"/>
            </a:endParaRPr>
          </a:p>
        </p:txBody>
      </p:sp>
      <p:sp>
        <p:nvSpPr>
          <p:cNvPr id="2" name="Rectangle 4"/>
          <p:cNvSpPr>
            <a:spLocks noChangeArrowheads="1"/>
          </p:cNvSpPr>
          <p:nvPr/>
        </p:nvSpPr>
        <p:spPr bwMode="auto">
          <a:xfrm>
            <a:off x="457200" y="152400"/>
            <a:ext cx="8229600" cy="685800"/>
          </a:xfrm>
          <a:prstGeom prst="rect">
            <a:avLst/>
          </a:prstGeom>
          <a:noFill/>
          <a:ln w="9525">
            <a:noFill/>
            <a:miter lim="800000"/>
          </a:ln>
        </p:spPr>
        <p:txBody>
          <a:bodyPr/>
          <a:lstStyle/>
          <a:p>
            <a:pPr algn="ctr"/>
            <a:r>
              <a:rPr lang="en-US" sz="2400" b="1" err="1">
                <a:solidFill>
                  <a:schemeClr val="accent2"/>
                </a:solidFill>
              </a:rPr>
              <a:t>Chương</a:t>
            </a:r>
            <a:r>
              <a:rPr lang="en-US" sz="2400" b="1">
                <a:solidFill>
                  <a:schemeClr val="accent2"/>
                </a:solidFill>
              </a:rPr>
              <a:t> 2: Kiến trúc và hiệu năng mạng </a:t>
            </a:r>
            <a:br>
              <a:rPr lang="en-US" sz="2400" b="1" dirty="0">
                <a:solidFill>
                  <a:schemeClr val="accent2"/>
                </a:solidFill>
              </a:rPr>
            </a:br>
            <a:endParaRPr lang="en-US" sz="2400" b="1" dirty="0">
              <a:solidFill>
                <a:schemeClr val="accent2"/>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dirty="0" err="1">
                <a:solidFill>
                  <a:schemeClr val="accent2"/>
                </a:solidFill>
              </a:rPr>
              <a:t>Chương</a:t>
            </a:r>
            <a:r>
              <a:rPr lang="en-US" sz="2000" b="1" dirty="0">
                <a:solidFill>
                  <a:schemeClr val="accent2"/>
                </a:solidFill>
              </a:rPr>
              <a:t> 3 : </a:t>
            </a:r>
            <a:r>
              <a:rPr lang="en-US" sz="2000" b="1" dirty="0" err="1">
                <a:solidFill>
                  <a:schemeClr val="accent2"/>
                </a:solidFill>
              </a:rPr>
              <a:t>Lớp</a:t>
            </a:r>
            <a:r>
              <a:rPr lang="en-US" sz="2000" b="1" dirty="0">
                <a:solidFill>
                  <a:schemeClr val="accent2"/>
                </a:solidFill>
              </a:rPr>
              <a:t> </a:t>
            </a:r>
            <a:r>
              <a:rPr lang="en-US" sz="2000" b="1" dirty="0" err="1">
                <a:solidFill>
                  <a:schemeClr val="accent2"/>
                </a:solidFill>
              </a:rPr>
              <a:t>liên</a:t>
            </a:r>
            <a:r>
              <a:rPr lang="en-US" sz="2000" b="1" dirty="0">
                <a:solidFill>
                  <a:schemeClr val="accent2"/>
                </a:solidFill>
              </a:rPr>
              <a:t> </a:t>
            </a:r>
            <a:r>
              <a:rPr lang="en-US" sz="2000" b="1" dirty="0" err="1">
                <a:solidFill>
                  <a:schemeClr val="accent2"/>
                </a:solidFill>
              </a:rPr>
              <a:t>mạng</a:t>
            </a:r>
            <a:r>
              <a:rPr lang="en-US" sz="2000" b="1" dirty="0">
                <a:solidFill>
                  <a:schemeClr val="accent2"/>
                </a:solidFill>
              </a:rPr>
              <a:t> </a:t>
            </a:r>
            <a:br>
              <a:rPr lang="en-US" sz="2000" b="1" dirty="0">
                <a:solidFill>
                  <a:schemeClr val="accent2"/>
                </a:solidFill>
              </a:rPr>
            </a:br>
            <a:endParaRPr lang="en-US" sz="2000" b="1" dirty="0">
              <a:solidFill>
                <a:schemeClr val="accent2"/>
              </a:solidFill>
            </a:endParaRPr>
          </a:p>
        </p:txBody>
      </p:sp>
      <p:sp>
        <p:nvSpPr>
          <p:cNvPr id="3" name="Rectangle 3"/>
          <p:cNvSpPr txBox="1">
            <a:spLocks noChangeArrowheads="1"/>
          </p:cNvSpPr>
          <p:nvPr/>
        </p:nvSpPr>
        <p:spPr bwMode="auto">
          <a:xfrm>
            <a:off x="979170" y="922020"/>
            <a:ext cx="7783830" cy="4457700"/>
          </a:xfrm>
          <a:prstGeom prst="rect">
            <a:avLst/>
          </a:prstGeom>
          <a:noFill/>
          <a:ln>
            <a:miter lim="800000"/>
          </a:ln>
        </p:spPr>
        <p:txBody>
          <a:bodyPr/>
          <a:lstStyle/>
          <a:p>
            <a:pPr marL="400050" indent="-400050">
              <a:lnSpc>
                <a:spcPct val="135000"/>
              </a:lnSpc>
              <a:spcBef>
                <a:spcPct val="35000"/>
              </a:spcBef>
              <a:buClr>
                <a:schemeClr val="accent2"/>
              </a:buClr>
              <a:buAutoNum type="romanUcPeriod"/>
              <a:defRPr/>
            </a:pPr>
            <a:r>
              <a:rPr lang="en-US" sz="1600" kern="0" dirty="0" err="1">
                <a:solidFill>
                  <a:schemeClr val="folHlink"/>
                </a:solidFill>
                <a:cs typeface="+mn-cs"/>
                <a:sym typeface="Wingdings" panose="05000000000000000000" pitchFamily="2" charset="2"/>
              </a:rPr>
              <a:t>Chức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năng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lớp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mạng</a:t>
            </a:r>
            <a:endParaRPr lang="en-US" sz="1600" kern="0" dirty="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Đánh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logic) </a:t>
            </a:r>
            <a:endParaRPr lang="en-US" sz="1600" kern="0" dirty="0">
              <a:solidFill>
                <a:schemeClr val="folHlink"/>
              </a:solidFill>
              <a:cs typeface="+mn-cs"/>
              <a:sym typeface="Wingdings" panose="05000000000000000000" pitchFamily="2" charset="2"/>
            </a:endParaRPr>
          </a:p>
          <a:p>
            <a:pPr marL="857250" lvl="1" indent="-4000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Định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tuyến</a:t>
            </a:r>
            <a:endParaRPr lang="en-US" sz="1600" kern="0" dirty="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dirty="0" err="1">
                <a:solidFill>
                  <a:schemeClr val="folHlink"/>
                </a:solidFill>
                <a:cs typeface="+mn-cs"/>
                <a:sym typeface="Wingdings" panose="05000000000000000000" pitchFamily="2" charset="2"/>
              </a:rPr>
              <a:t>Gói</a:t>
            </a:r>
            <a:r>
              <a:rPr lang="en-US" sz="1600" kern="0" dirty="0">
                <a:solidFill>
                  <a:schemeClr val="folHlink"/>
                </a:solidFill>
                <a:cs typeface="+mn-cs"/>
                <a:sym typeface="Wingdings" panose="05000000000000000000" pitchFamily="2" charset="2"/>
              </a:rPr>
              <a:t> tin IPv4</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tài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liệu</a:t>
            </a:r>
            <a:r>
              <a:rPr lang="en-US" sz="1600" kern="0" dirty="0">
                <a:solidFill>
                  <a:schemeClr val="folHlink"/>
                </a:solidFill>
                <a:cs typeface="+mn-cs"/>
                <a:sym typeface="Wingdings" panose="05000000000000000000" pitchFamily="2" charset="2"/>
              </a:rPr>
              <a:t> tam </a:t>
            </a:r>
            <a:r>
              <a:rPr lang="en-US" sz="1600" kern="0" dirty="0" err="1">
                <a:solidFill>
                  <a:schemeClr val="folHlink"/>
                </a:solidFill>
                <a:cs typeface="+mn-cs"/>
                <a:sym typeface="Wingdings" panose="05000000000000000000" pitchFamily="2" charset="2"/>
              </a:rPr>
              <a:t>khảo</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algn="ctr">
              <a:lnSpc>
                <a:spcPct val="135000"/>
              </a:lnSpc>
              <a:spcBef>
                <a:spcPct val="35000"/>
              </a:spcBef>
              <a:buClr>
                <a:schemeClr val="accent2"/>
              </a:buClr>
              <a:defRPr/>
            </a:pPr>
            <a:endParaRPr lang="en-US" sz="1600" kern="0" dirty="0">
              <a:solidFill>
                <a:schemeClr val="folHlink"/>
              </a:solidFill>
              <a:cs typeface="+mn-cs"/>
              <a:sym typeface="Wingdings" panose="05000000000000000000" pitchFamily="2" charset="2"/>
            </a:endParaRPr>
          </a:p>
          <a:p>
            <a:pPr marL="400050" indent="-400050">
              <a:lnSpc>
                <a:spcPct val="135000"/>
              </a:lnSpc>
              <a:spcBef>
                <a:spcPct val="35000"/>
              </a:spcBef>
              <a:buClr>
                <a:schemeClr val="accent2"/>
              </a:buClr>
              <a:buAutoNum type="romanUcPeriod" startAt="2"/>
              <a:defRPr/>
            </a:pP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IPv4</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1. </a:t>
            </a:r>
            <a:r>
              <a:rPr lang="en-US" sz="1600" kern="0" dirty="0" err="1">
                <a:solidFill>
                  <a:schemeClr val="folHlink"/>
                </a:solidFill>
                <a:cs typeface="+mn-cs"/>
                <a:sym typeface="Wingdings" panose="05000000000000000000" pitchFamily="2" charset="2"/>
              </a:rPr>
              <a:t>Cấu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trúc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IPv4 </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rPr>
              <a:t>Gói</a:t>
            </a:r>
            <a:r>
              <a:rPr lang="en-US" sz="1600" kern="0" dirty="0">
                <a:solidFill>
                  <a:srgbClr val="002060"/>
                </a:solidFill>
              </a:rPr>
              <a:t> tin IPv4 </a:t>
            </a:r>
            <a:r>
              <a:rPr lang="en-US" sz="1600" kern="0" dirty="0" err="1">
                <a:solidFill>
                  <a:srgbClr val="002060"/>
                </a:solidFill>
              </a:rPr>
              <a:t>gồm</a:t>
            </a:r>
            <a:r>
              <a:rPr lang="en-US" sz="1600" kern="0" dirty="0">
                <a:solidFill>
                  <a:srgbClr val="002060"/>
                </a:solidFill>
              </a:rPr>
              <a:t> 64 bit </a:t>
            </a:r>
            <a:r>
              <a:rPr lang="en-US" sz="1600" kern="0" dirty="0" err="1">
                <a:solidFill>
                  <a:srgbClr val="002060"/>
                </a:solidFill>
              </a:rPr>
              <a:t>mang</a:t>
            </a:r>
            <a:r>
              <a:rPr lang="en-US" sz="1600" kern="0" dirty="0">
                <a:solidFill>
                  <a:srgbClr val="002060"/>
                </a:solidFill>
              </a:rPr>
              <a:t> </a:t>
            </a:r>
            <a:r>
              <a:rPr lang="en-US" sz="1600" kern="0" dirty="0" err="1">
                <a:solidFill>
                  <a:srgbClr val="002060"/>
                </a:solidFill>
              </a:rPr>
              <a:t>thông</a:t>
            </a:r>
            <a:r>
              <a:rPr lang="en-US" sz="1600" kern="0" dirty="0">
                <a:solidFill>
                  <a:srgbClr val="002060"/>
                </a:solidFill>
              </a:rPr>
              <a:t> tin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32 </a:t>
            </a:r>
            <a:r>
              <a:rPr lang="en-US" sz="1600" kern="0" dirty="0" err="1">
                <a:solidFill>
                  <a:srgbClr val="002060"/>
                </a:solidFill>
              </a:rPr>
              <a:t>bít</a:t>
            </a:r>
            <a:r>
              <a:rPr lang="en-US" sz="1600" kern="0" dirty="0">
                <a:solidFill>
                  <a:srgbClr val="002060"/>
                </a:solidFill>
              </a:rPr>
              <a:t>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a:t>
            </a:r>
            <a:r>
              <a:rPr lang="en-US" sz="1600" kern="0" dirty="0" err="1">
                <a:solidFill>
                  <a:srgbClr val="002060"/>
                </a:solidFill>
              </a:rPr>
              <a:t>nguồn</a:t>
            </a:r>
            <a:r>
              <a:rPr lang="en-US" sz="1600" kern="0" dirty="0">
                <a:solidFill>
                  <a:srgbClr val="002060"/>
                </a:solidFill>
              </a:rPr>
              <a:t> </a:t>
            </a:r>
            <a:r>
              <a:rPr lang="en-US" sz="1600" kern="0" dirty="0" err="1">
                <a:solidFill>
                  <a:srgbClr val="002060"/>
                </a:solidFill>
              </a:rPr>
              <a:t>và</a:t>
            </a:r>
            <a:r>
              <a:rPr lang="en-US" sz="1600" kern="0" dirty="0">
                <a:solidFill>
                  <a:srgbClr val="002060"/>
                </a:solidFill>
              </a:rPr>
              <a:t> 32 </a:t>
            </a:r>
            <a:r>
              <a:rPr lang="en-US" sz="1600" kern="0" dirty="0" err="1">
                <a:solidFill>
                  <a:srgbClr val="002060"/>
                </a:solidFill>
              </a:rPr>
              <a:t>bít</a:t>
            </a:r>
            <a:r>
              <a:rPr lang="en-US" sz="1600" kern="0" dirty="0">
                <a:solidFill>
                  <a:srgbClr val="002060"/>
                </a:solidFill>
              </a:rPr>
              <a:t> </a:t>
            </a: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a:t>
            </a:r>
            <a:r>
              <a:rPr lang="en-US" sz="1600" kern="0" dirty="0" err="1">
                <a:solidFill>
                  <a:srgbClr val="002060"/>
                </a:solidFill>
              </a:rPr>
              <a:t>đích</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rPr>
              <a:t>Địa</a:t>
            </a:r>
            <a:r>
              <a:rPr lang="en-US" sz="1600" kern="0" dirty="0">
                <a:solidFill>
                  <a:srgbClr val="002060"/>
                </a:solidFill>
              </a:rPr>
              <a:t> </a:t>
            </a:r>
            <a:r>
              <a:rPr lang="en-US" sz="1600" kern="0" dirty="0" err="1">
                <a:solidFill>
                  <a:srgbClr val="002060"/>
                </a:solidFill>
              </a:rPr>
              <a:t>chỉ</a:t>
            </a:r>
            <a:r>
              <a:rPr lang="en-US" sz="1600" kern="0" dirty="0">
                <a:solidFill>
                  <a:srgbClr val="002060"/>
                </a:solidFill>
              </a:rPr>
              <a:t> IP </a:t>
            </a:r>
            <a:r>
              <a:rPr lang="en-US" sz="1600" kern="0" dirty="0" err="1">
                <a:solidFill>
                  <a:srgbClr val="002060"/>
                </a:solidFill>
              </a:rPr>
              <a:t>có</a:t>
            </a:r>
            <a:r>
              <a:rPr lang="en-US" sz="1600" kern="0" dirty="0">
                <a:solidFill>
                  <a:srgbClr val="002060"/>
                </a:solidFill>
              </a:rPr>
              <a:t> </a:t>
            </a:r>
            <a:r>
              <a:rPr lang="en-US" sz="1600" kern="0" dirty="0" err="1">
                <a:solidFill>
                  <a:srgbClr val="002060"/>
                </a:solidFill>
              </a:rPr>
              <a:t>cấu</a:t>
            </a:r>
            <a:r>
              <a:rPr lang="en-US" sz="1600" kern="0" dirty="0">
                <a:solidFill>
                  <a:srgbClr val="002060"/>
                </a:solidFill>
              </a:rPr>
              <a:t> </a:t>
            </a:r>
            <a:r>
              <a:rPr lang="en-US" sz="1600" kern="0" dirty="0" err="1">
                <a:solidFill>
                  <a:srgbClr val="002060"/>
                </a:solidFill>
              </a:rPr>
              <a:t>trúc</a:t>
            </a:r>
            <a:r>
              <a:rPr lang="en-US" sz="1600" kern="0" dirty="0">
                <a:solidFill>
                  <a:srgbClr val="002060"/>
                </a:solidFill>
              </a:rPr>
              <a:t> </a:t>
            </a:r>
            <a:r>
              <a:rPr lang="en-US" sz="1600" kern="0" dirty="0" err="1">
                <a:solidFill>
                  <a:srgbClr val="002060"/>
                </a:solidFill>
              </a:rPr>
              <a:t>phân</a:t>
            </a:r>
            <a:r>
              <a:rPr lang="en-US" sz="1600" kern="0" dirty="0">
                <a:solidFill>
                  <a:srgbClr val="002060"/>
                </a:solidFill>
              </a:rPr>
              <a:t> </a:t>
            </a:r>
            <a:r>
              <a:rPr lang="en-US" sz="1600" kern="0" dirty="0" err="1">
                <a:solidFill>
                  <a:srgbClr val="002060"/>
                </a:solidFill>
              </a:rPr>
              <a:t>cấp</a:t>
            </a:r>
            <a:r>
              <a:rPr lang="en-US" sz="1600" kern="0" dirty="0">
                <a:solidFill>
                  <a:srgbClr val="002060"/>
                </a:solidFill>
              </a:rPr>
              <a:t>, </a:t>
            </a:r>
            <a:r>
              <a:rPr lang="en-US" sz="1600" kern="0" dirty="0" err="1">
                <a:solidFill>
                  <a:srgbClr val="002060"/>
                </a:solidFill>
              </a:rPr>
              <a:t>gồm</a:t>
            </a:r>
            <a:r>
              <a:rPr lang="en-US" sz="1600" kern="0" dirty="0">
                <a:solidFill>
                  <a:srgbClr val="002060"/>
                </a:solidFill>
              </a:rPr>
              <a:t> 2 </a:t>
            </a:r>
            <a:r>
              <a:rPr lang="en-US" sz="1600" kern="0" dirty="0" err="1">
                <a:solidFill>
                  <a:srgbClr val="002060"/>
                </a:solidFill>
              </a:rPr>
              <a:t>cấp</a:t>
            </a:r>
            <a:endParaRPr lang="en-US" sz="1600" kern="0" dirty="0">
              <a:solidFill>
                <a:srgbClr val="002060"/>
              </a:solidFill>
            </a:endParaRPr>
          </a:p>
          <a:p>
            <a:pPr marL="285750" indent="-285750">
              <a:lnSpc>
                <a:spcPct val="135000"/>
              </a:lnSpc>
              <a:spcBef>
                <a:spcPct val="35000"/>
              </a:spcBef>
              <a:buClr>
                <a:schemeClr val="accent2"/>
              </a:buClr>
              <a:buFont typeface="Arial" panose="020B0604020202020204" pitchFamily="34" charset="0"/>
              <a:buChar char="•"/>
              <a:defRPr/>
            </a:pPr>
            <a:endParaRPr lang="en-US" sz="1600" kern="0" dirty="0">
              <a:solidFill>
                <a:srgbClr val="002060"/>
              </a:solidFill>
              <a:cs typeface="+mn-cs"/>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5669" y="922020"/>
            <a:ext cx="4686641" cy="2735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ln>
        </p:spPr>
        <p:txBody>
          <a:bodyPr/>
          <a:lstStyle/>
          <a:p>
            <a:pPr marL="342900" indent="-342900">
              <a:lnSpc>
                <a:spcPct val="135000"/>
              </a:lnSpc>
              <a:spcBef>
                <a:spcPct val="35000"/>
              </a:spcBef>
              <a:buClr>
                <a:schemeClr val="accent2"/>
              </a:buClr>
              <a:buAutoNum type="arabicPeriod"/>
              <a:defRPr/>
            </a:pPr>
            <a:r>
              <a:rPr lang="en-US" sz="1600" kern="0" dirty="0" err="1">
                <a:solidFill>
                  <a:schemeClr val="folHlink"/>
                </a:solidFill>
                <a:sym typeface="Wingdings" panose="05000000000000000000" pitchFamily="2" charset="2"/>
              </a:rPr>
              <a:t>Cấu</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trúc</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địa</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chỉ</a:t>
            </a:r>
            <a:r>
              <a:rPr lang="en-US" sz="1600" kern="0" dirty="0">
                <a:solidFill>
                  <a:schemeClr val="folHlink"/>
                </a:solidFill>
                <a:sym typeface="Wingdings" panose="05000000000000000000" pitchFamily="2" charset="2"/>
              </a:rPr>
              <a:t> IPv4</a:t>
            </a:r>
            <a:endParaRPr lang="en-US" sz="1600" kern="0" dirty="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32 bit = NNNNNNNNN HHHHHHHHHH</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N: Net Bit H: Host Bit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Chú</a:t>
            </a:r>
            <a:r>
              <a:rPr lang="en-US" sz="1600" kern="0" dirty="0">
                <a:solidFill>
                  <a:schemeClr val="folHlink"/>
                </a:solidFill>
                <a:cs typeface="+mn-cs"/>
                <a:sym typeface="Wingdings" panose="05000000000000000000" pitchFamily="2" charset="2"/>
              </a:rPr>
              <a:t> ý: </a:t>
            </a:r>
            <a:r>
              <a:rPr lang="en-US" sz="1600" kern="0" dirty="0" err="1">
                <a:solidFill>
                  <a:schemeClr val="folHlink"/>
                </a:solidFill>
                <a:cs typeface="+mn-cs"/>
                <a:sym typeface="Wingdings" panose="05000000000000000000" pitchFamily="2" charset="2"/>
              </a:rPr>
              <a:t>không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sự</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đang</a:t>
            </a:r>
            <a:r>
              <a:rPr lang="en-US" sz="1600" kern="0" dirty="0">
                <a:solidFill>
                  <a:schemeClr val="folHlink"/>
                </a:solidFill>
                <a:cs typeface="+mn-cs"/>
                <a:sym typeface="Wingdings" panose="05000000000000000000" pitchFamily="2" charset="2"/>
              </a:rPr>
              <a:t> xen </a:t>
            </a:r>
            <a:r>
              <a:rPr lang="en-US" sz="1600" kern="0" dirty="0" err="1">
                <a:solidFill>
                  <a:schemeClr val="folHlink"/>
                </a:solidFill>
                <a:cs typeface="+mn-cs"/>
                <a:sym typeface="Wingdings" panose="05000000000000000000" pitchFamily="2" charset="2"/>
              </a:rPr>
              <a:t>giữa</a:t>
            </a:r>
            <a:r>
              <a:rPr lang="en-US" sz="1600" kern="0" dirty="0">
                <a:solidFill>
                  <a:schemeClr val="folHlink"/>
                </a:solidFill>
                <a:cs typeface="+mn-cs"/>
                <a:sym typeface="Wingdings" panose="05000000000000000000" pitchFamily="2" charset="2"/>
              </a:rPr>
              <a:t> Net bit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Host bit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dưới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dạng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chuyển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đổi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từ</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nhị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sang </a:t>
            </a:r>
            <a:r>
              <a:rPr lang="en-US" sz="1600" kern="0" dirty="0">
                <a:solidFill>
                  <a:schemeClr val="folHlink"/>
                </a:solidFill>
                <a:sym typeface="Wingdings" panose="05000000000000000000" pitchFamily="2" charset="2"/>
              </a:rPr>
              <a:t>“</a:t>
            </a:r>
            <a:r>
              <a:rPr lang="en-US" sz="1600" kern="0" dirty="0" err="1">
                <a:solidFill>
                  <a:schemeClr val="folHlink"/>
                </a:solidFill>
                <a:sym typeface="Wingdings" panose="05000000000000000000" pitchFamily="2" charset="2"/>
              </a:rPr>
              <a:t>Hệ</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cơ</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số</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thập</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phân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có</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ngăn</a:t>
            </a:r>
            <a:r>
              <a:rPr lang="en-US" sz="1600" kern="0" dirty="0">
                <a:solidFill>
                  <a:schemeClr val="folHlink"/>
                </a:solidFill>
                <a:sym typeface="Wingdings" panose="05000000000000000000" pitchFamily="2" charset="2"/>
              </a:rPr>
              <a:t> </a:t>
            </a:r>
            <a:r>
              <a:rPr lang="en-US" sz="1600" kern="0" dirty="0" err="1">
                <a:solidFill>
                  <a:schemeClr val="folHlink"/>
                </a:solidFill>
                <a:sym typeface="Wingdings" panose="05000000000000000000" pitchFamily="2" charset="2"/>
              </a:rPr>
              <a:t>cách</a:t>
            </a:r>
            <a:r>
              <a:rPr lang="en-US" sz="1600" kern="0" dirty="0">
                <a:solidFill>
                  <a:schemeClr val="folHlink"/>
                </a:solidFill>
                <a:sym typeface="Wingdings" panose="05000000000000000000" pitchFamily="2" charset="2"/>
              </a:rPr>
              <a:t>”</a:t>
            </a:r>
            <a:endParaRPr lang="en-US" sz="1600" kern="0" dirty="0">
              <a:solidFill>
                <a:schemeClr val="folHlink"/>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x31x30x29...................................................x0</a:t>
            </a:r>
            <a:endParaRPr lang="en-US" sz="1600" kern="0" dirty="0">
              <a:solidFill>
                <a:schemeClr val="folHlink"/>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B1: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bởi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dấu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chấm</a:t>
            </a:r>
            <a:r>
              <a:rPr lang="en-US" sz="1600" kern="0" dirty="0">
                <a:solidFill>
                  <a:schemeClr val="folHlink"/>
                </a:solidFill>
                <a:cs typeface="+mn-cs"/>
                <a:sym typeface="Wingdings" panose="05000000000000000000" pitchFamily="2" charset="2"/>
              </a:rPr>
              <a:t>: </a:t>
            </a:r>
            <a:r>
              <a:rPr lang="en-US" sz="1600" kern="0" dirty="0">
                <a:solidFill>
                  <a:srgbClr val="FF0000"/>
                </a:solidFill>
                <a:cs typeface="+mn-cs"/>
                <a:sym typeface="Wingdings" panose="05000000000000000000" pitchFamily="2" charset="2"/>
              </a:rPr>
              <a:t>x31....x24 .</a:t>
            </a:r>
            <a:r>
              <a:rPr lang="en-US" sz="1600" kern="0" dirty="0">
                <a:solidFill>
                  <a:schemeClr val="folHlink"/>
                </a:solidFill>
                <a:cs typeface="+mn-cs"/>
                <a:sym typeface="Wingdings" panose="05000000000000000000" pitchFamily="2" charset="2"/>
              </a:rPr>
              <a:t> </a:t>
            </a:r>
            <a:r>
              <a:rPr lang="en-US" sz="1600" kern="0" dirty="0">
                <a:solidFill>
                  <a:srgbClr val="92D050"/>
                </a:solidFill>
                <a:cs typeface="+mn-cs"/>
                <a:sym typeface="Wingdings" panose="05000000000000000000" pitchFamily="2" charset="2"/>
              </a:rPr>
              <a:t>x23....x16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x15..x8 </a:t>
            </a:r>
            <a:r>
              <a:rPr lang="en-US" sz="1600" kern="0" dirty="0">
                <a:solidFill>
                  <a:srgbClr val="FF0000"/>
                </a:solidFill>
                <a:cs typeface="+mn-cs"/>
                <a:sym typeface="Wingdings" panose="05000000000000000000" pitchFamily="2" charset="2"/>
              </a:rPr>
              <a:t>.</a:t>
            </a:r>
            <a:r>
              <a:rPr lang="en-US" sz="1600" kern="0" dirty="0">
                <a:solidFill>
                  <a:schemeClr val="folHlink"/>
                </a:solidFill>
                <a:cs typeface="+mn-cs"/>
                <a:sym typeface="Wingdings" panose="05000000000000000000" pitchFamily="2" charset="2"/>
              </a:rPr>
              <a:t> </a:t>
            </a:r>
            <a:r>
              <a:rPr lang="en-US" sz="1600" kern="0" dirty="0">
                <a:solidFill>
                  <a:srgbClr val="C00000"/>
                </a:solidFill>
                <a:cs typeface="+mn-cs"/>
                <a:sym typeface="Wingdings" panose="05000000000000000000" pitchFamily="2" charset="2"/>
              </a:rPr>
              <a:t>x7...x0</a:t>
            </a:r>
            <a:endParaRPr lang="en-US" sz="1600" kern="0" dirty="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cs typeface="+mn-cs"/>
                <a:sym typeface="Wingdings" panose="05000000000000000000" pitchFamily="2" charset="2"/>
              </a:rPr>
              <a:t>B2.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các</a:t>
            </a:r>
            <a:r>
              <a:rPr lang="en-US" sz="1600" kern="0" dirty="0">
                <a:solidFill>
                  <a:srgbClr val="C00000"/>
                </a:solidFill>
                <a:cs typeface="+mn-cs"/>
                <a:sym typeface="Wingdings" panose="05000000000000000000" pitchFamily="2" charset="2"/>
              </a:rPr>
              <a:t> Octet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r>
              <a:rPr lang="en-US" sz="1600" kern="0" dirty="0">
                <a:solidFill>
                  <a:srgbClr val="C00000"/>
                </a:solidFill>
                <a:cs typeface="+mn-cs"/>
                <a:sym typeface="Wingdings" panose="05000000000000000000" pitchFamily="2" charset="2"/>
              </a:rPr>
              <a:t> </a:t>
            </a:r>
            <a:endParaRPr lang="en-US" sz="1600" kern="0" dirty="0">
              <a:solidFill>
                <a:srgbClr val="C00000"/>
              </a:solidFill>
              <a:cs typeface="+mn-cs"/>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chuyển</a:t>
            </a:r>
            <a:r>
              <a:rPr lang="en-US" sz="1600" kern="0" dirty="0">
                <a:solidFill>
                  <a:srgbClr val="C00000"/>
                </a:solidFill>
                <a:cs typeface="+mn-cs"/>
                <a:sym typeface="Wingdings" panose="05000000000000000000" pitchFamily="2" charset="2"/>
              </a:rPr>
              <a:t> 10101100111100000000111111111111 </a:t>
            </a:r>
            <a:r>
              <a:rPr lang="en-US" sz="1600" kern="0" dirty="0" err="1">
                <a:solidFill>
                  <a:srgbClr val="C00000"/>
                </a:solidFill>
                <a:cs typeface="+mn-cs"/>
                <a:sym typeface="Wingdings" panose="05000000000000000000" pitchFamily="2" charset="2"/>
              </a:rPr>
              <a:t>thành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hệ</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số</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thập</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phân</a:t>
            </a:r>
            <a:endParaRPr lang="en-US" sz="1600" kern="0" dirty="0">
              <a:solidFill>
                <a:srgbClr val="C00000"/>
              </a:solidFill>
              <a:cs typeface="+mn-cs"/>
              <a:sym typeface="Wingdings" panose="05000000000000000000" pitchFamily="2" charset="2"/>
            </a:endParaRPr>
          </a:p>
          <a:p>
            <a:pPr marL="1200150" lvl="2"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10101100.11110000.00001111.11111111 = 172.240.15.255</a:t>
            </a:r>
            <a:endParaRPr lang="en-US" sz="1600" kern="0" dirty="0">
              <a:solidFill>
                <a:srgbClr val="C00000"/>
              </a:solidFill>
              <a:sym typeface="Wingdings" panose="05000000000000000000" pitchFamily="2" charset="2"/>
            </a:endParaRPr>
          </a:p>
          <a:p>
            <a:pPr marL="1200150" lvl="2" indent="-285750">
              <a:lnSpc>
                <a:spcPct val="135000"/>
              </a:lnSpc>
              <a:spcBef>
                <a:spcPct val="35000"/>
              </a:spcBef>
              <a:buClr>
                <a:schemeClr val="accent2"/>
              </a:buClr>
              <a:buFont typeface="Arial" panose="020B0604020202020204" pitchFamily="34" charset="0"/>
              <a:buChar char="•"/>
              <a:defRPr/>
            </a:pPr>
            <a:endParaRPr lang="en-US" sz="1600" kern="0" dirty="0">
              <a:solidFill>
                <a:srgbClr val="C00000"/>
              </a:solidFill>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79170" y="762000"/>
            <a:ext cx="7783830" cy="4617720"/>
          </a:xfrm>
          <a:prstGeom prst="rect">
            <a:avLst/>
          </a:prstGeom>
          <a:noFill/>
          <a:ln>
            <a:miter lim="800000"/>
          </a:ln>
        </p:spPr>
        <p:txBody>
          <a:bodyPr/>
          <a:lstStyle/>
          <a:p>
            <a:pPr>
              <a:lnSpc>
                <a:spcPct val="135000"/>
              </a:lnSpc>
              <a:spcBef>
                <a:spcPct val="35000"/>
              </a:spcBef>
              <a:buClr>
                <a:schemeClr val="accent2"/>
              </a:buClr>
              <a:defRPr/>
            </a:pPr>
            <a:r>
              <a:rPr lang="en-US" sz="1600" kern="0">
                <a:solidFill>
                  <a:schemeClr val="folHlink"/>
                </a:solidFill>
                <a:sym typeface="Wingdings" panose="05000000000000000000" pitchFamily="2" charset="2"/>
              </a:rPr>
              <a:t>Cách chuyển từ hệ cơ số thập phân có ngăn cách sang hệ cơ số nhị 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Ví dụ: 192.168.1.100</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1: chuyển 192 sang nhị phân</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Bước 2: chuyển 168 </a:t>
            </a:r>
            <a:r>
              <a:rPr lang="en-US" sz="1600" kern="0">
                <a:solidFill>
                  <a:schemeClr val="folHlink"/>
                </a:solidFill>
                <a:sym typeface="Wingdings" panose="05000000000000000000" pitchFamily="2" charset="2"/>
              </a:rPr>
              <a:t>sang nhị phân</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B3</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B4</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Chú ý: bổ sung bít “0” để cho đủ 8 bit với mỗi Octet</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200.0.0.0</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cs typeface="+mn-cs"/>
                <a:sym typeface="Wingdings" panose="05000000000000000000" pitchFamily="2" charset="2"/>
              </a:rPr>
              <a:t> +        0.0.0.1      = 200.0.0.1</a:t>
            </a:r>
            <a:endParaRPr lang="en-US" sz="1600" kern="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200.0.0.0</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a:solidFill>
                  <a:schemeClr val="folHlink"/>
                </a:solidFill>
                <a:sym typeface="Wingdings" panose="05000000000000000000" pitchFamily="2" charset="2"/>
              </a:rPr>
              <a:t> -         0.0.0.1      = 199.255.255.255 </a:t>
            </a:r>
            <a:endParaRPr lang="en-US" sz="1600" kern="0">
              <a:solidFill>
                <a:schemeClr val="folHlink"/>
              </a:solidFill>
              <a:sym typeface="Wingdings" panose="05000000000000000000" pitchFamily="2" charset="2"/>
            </a:endParaRPr>
          </a:p>
          <a:p>
            <a:pPr>
              <a:lnSpc>
                <a:spcPct val="135000"/>
              </a:lnSpc>
              <a:spcBef>
                <a:spcPct val="35000"/>
              </a:spcBef>
              <a:buClr>
                <a:schemeClr val="accent2"/>
              </a:buClr>
              <a:defRPr/>
            </a:pPr>
            <a:endParaRPr lang="en-US" sz="1600" kern="0">
              <a:solidFill>
                <a:srgbClr val="C00000"/>
              </a:solidFill>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2. Subnet Mark (SM)</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Bao </a:t>
            </a: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32 bit</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Gồm</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“1”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và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chuỗi</a:t>
            </a:r>
            <a:r>
              <a:rPr lang="en-US" sz="1600" kern="0" dirty="0">
                <a:solidFill>
                  <a:schemeClr val="folHlink"/>
                </a:solidFill>
                <a:cs typeface="+mn-cs"/>
                <a:sym typeface="Wingdings" panose="05000000000000000000" pitchFamily="2" charset="2"/>
              </a:rPr>
              <a:t> bit “0” </a:t>
            </a:r>
            <a:r>
              <a:rPr lang="en-US" sz="1600" kern="0" dirty="0" err="1">
                <a:solidFill>
                  <a:schemeClr val="folHlink"/>
                </a:solidFill>
                <a:cs typeface="+mn-cs"/>
                <a:sym typeface="Wingdings" panose="05000000000000000000" pitchFamily="2" charset="2"/>
              </a:rPr>
              <a:t>liên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tiếp</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chemeClr val="folHlink"/>
                </a:solidFill>
                <a:cs typeface="+mn-cs"/>
                <a:sym typeface="Wingdings" panose="05000000000000000000" pitchFamily="2" charset="2"/>
              </a:rPr>
              <a:t>Bit “1”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Net bit. Bit “0” </a:t>
            </a:r>
            <a:r>
              <a:rPr lang="en-US" sz="1600" kern="0" dirty="0" err="1">
                <a:solidFill>
                  <a:schemeClr val="folHlink"/>
                </a:solidFill>
                <a:cs typeface="+mn-cs"/>
                <a:sym typeface="Wingdings" panose="05000000000000000000" pitchFamily="2" charset="2"/>
              </a:rPr>
              <a:t>miêu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tả</a:t>
            </a:r>
            <a:r>
              <a:rPr lang="en-US" sz="1600" kern="0" dirty="0">
                <a:solidFill>
                  <a:schemeClr val="folHlink"/>
                </a:solidFill>
                <a:cs typeface="+mn-cs"/>
                <a:sym typeface="Wingdings" panose="05000000000000000000" pitchFamily="2" charset="2"/>
              </a:rPr>
              <a:t> Host bit</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Đc</a:t>
            </a:r>
            <a:r>
              <a:rPr lang="en-US" sz="1600" kern="0" dirty="0">
                <a:solidFill>
                  <a:schemeClr val="folHlink"/>
                </a:solidFill>
                <a:cs typeface="+mn-cs"/>
                <a:sym typeface="Wingdings" panose="05000000000000000000" pitchFamily="2" charset="2"/>
              </a:rPr>
              <a:t> IP	</a:t>
            </a:r>
            <a:r>
              <a:rPr lang="en-US" sz="1600" kern="0" dirty="0">
                <a:solidFill>
                  <a:srgbClr val="C00000"/>
                </a:solidFill>
                <a:cs typeface="+mn-cs"/>
                <a:sym typeface="Wingdings" panose="05000000000000000000" pitchFamily="2" charset="2"/>
              </a:rPr>
              <a:t>11101100.00001111.1100</a:t>
            </a:r>
            <a:r>
              <a:rPr lang="en-US" sz="1600" kern="0" dirty="0">
                <a:solidFill>
                  <a:schemeClr val="folHlink"/>
                </a:solidFill>
                <a:cs typeface="+mn-cs"/>
                <a:sym typeface="Wingdings" panose="05000000000000000000" pitchFamily="2" charset="2"/>
              </a:rPr>
              <a:t>1111.00000000</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SM	</a:t>
            </a:r>
            <a:r>
              <a:rPr lang="en-US" sz="1600" kern="0" dirty="0">
                <a:solidFill>
                  <a:srgbClr val="C00000"/>
                </a:solidFill>
                <a:cs typeface="+mn-cs"/>
                <a:sym typeface="Wingdings" panose="05000000000000000000" pitchFamily="2" charset="2"/>
              </a:rPr>
              <a:t>11111111.11111111.1111</a:t>
            </a:r>
            <a:r>
              <a:rPr lang="en-US" sz="1600" kern="0" dirty="0">
                <a:solidFill>
                  <a:schemeClr val="folHlink"/>
                </a:solidFill>
                <a:cs typeface="+mn-cs"/>
                <a:sym typeface="Wingdings" panose="05000000000000000000" pitchFamily="2" charset="2"/>
              </a:rPr>
              <a:t>0000.00000000</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biểu</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diễn</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1: </a:t>
            </a:r>
            <a:r>
              <a:rPr lang="en-US" sz="1600" kern="0" dirty="0" err="1">
                <a:solidFill>
                  <a:schemeClr val="folHlink"/>
                </a:solidFill>
                <a:cs typeface="+mn-cs"/>
                <a:sym typeface="Wingdings" panose="05000000000000000000" pitchFamily="2" charset="2"/>
              </a:rPr>
              <a:t>Hệ</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thập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phân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ngăn</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cách</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Cách</a:t>
            </a:r>
            <a:r>
              <a:rPr lang="en-US" sz="1600" kern="0" dirty="0">
                <a:solidFill>
                  <a:schemeClr val="folHlink"/>
                </a:solidFill>
                <a:cs typeface="+mn-cs"/>
                <a:sym typeface="Wingdings" panose="05000000000000000000" pitchFamily="2" charset="2"/>
              </a:rPr>
              <a:t> 2: /</a:t>
            </a:r>
            <a:r>
              <a:rPr lang="en-US" sz="1600" kern="0" dirty="0" err="1">
                <a:solidFill>
                  <a:schemeClr val="folHlink"/>
                </a:solidFill>
                <a:cs typeface="+mn-cs"/>
                <a:sym typeface="Wingdings" panose="05000000000000000000" pitchFamily="2" charset="2"/>
              </a:rPr>
              <a:t>số</a:t>
            </a:r>
            <a:r>
              <a:rPr lang="en-US" sz="1600" kern="0" dirty="0">
                <a:solidFill>
                  <a:schemeClr val="folHlink"/>
                </a:solidFill>
                <a:cs typeface="+mn-cs"/>
                <a:sym typeface="Wingdings" panose="05000000000000000000" pitchFamily="2" charset="2"/>
              </a:rPr>
              <a:t> bit 1</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 192.168.1.100  SM: </a:t>
            </a:r>
            <a:r>
              <a:rPr lang="en-US" sz="1600" kern="0" dirty="0">
                <a:solidFill>
                  <a:srgbClr val="C00000"/>
                </a:solidFill>
                <a:cs typeface="+mn-cs"/>
                <a:sym typeface="Wingdings" panose="05000000000000000000" pitchFamily="2" charset="2"/>
              </a:rPr>
              <a:t>255.255.255.0</a:t>
            </a:r>
            <a:endParaRPr lang="en-US" sz="1600" kern="0" dirty="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          192.168.1.100</a:t>
            </a:r>
            <a:r>
              <a:rPr lang="en-US" sz="1600" kern="0" dirty="0">
                <a:solidFill>
                  <a:srgbClr val="C00000"/>
                </a:solidFill>
                <a:cs typeface="+mn-cs"/>
                <a:sym typeface="Wingdings" panose="05000000000000000000" pitchFamily="2" charset="2"/>
              </a:rPr>
              <a:t>/24</a:t>
            </a:r>
            <a:r>
              <a:rPr lang="en-US" sz="1600" kern="0" dirty="0">
                <a:solidFill>
                  <a:schemeClr val="folHlink"/>
                </a:solidFill>
                <a:cs typeface="+mn-cs"/>
                <a:sym typeface="Wingdings" panose="05000000000000000000" pitchFamily="2" charset="2"/>
              </a:rPr>
              <a:t>	   </a:t>
            </a:r>
            <a:endParaRPr lang="en-US" sz="1600" kern="0" dirty="0">
              <a:solidFill>
                <a:schemeClr val="folHlink"/>
              </a:solidFill>
              <a:cs typeface="+mn-cs"/>
              <a:sym typeface="Wingdings" panose="05000000000000000000" pitchFamily="2" charset="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979170" y="762000"/>
            <a:ext cx="7783830" cy="4617720"/>
          </a:xfrm>
          <a:prstGeom prst="rect">
            <a:avLst/>
          </a:prstGeom>
          <a:noFill/>
          <a:ln>
            <a:miter lim="800000"/>
          </a:ln>
        </p:spPr>
        <p:txBody>
          <a:bodyPr/>
          <a:lstStyle/>
          <a:p>
            <a:pPr>
              <a:lnSpc>
                <a:spcPct val="135000"/>
              </a:lnSpc>
              <a:spcBef>
                <a:spcPct val="35000"/>
              </a:spcBef>
              <a:buClr>
                <a:schemeClr val="accent2"/>
              </a:buClr>
              <a:defRPr/>
            </a:pPr>
            <a:endParaRPr lang="en-US" sz="1600" kern="0">
              <a:solidFill>
                <a:srgbClr val="C00000"/>
              </a:solidFill>
              <a:cs typeface="+mn-cs"/>
            </a:endParaRPr>
          </a:p>
        </p:txBody>
      </p:sp>
      <p:sp>
        <p:nvSpPr>
          <p:cNvPr id="3" name="Rectangle 3"/>
          <p:cNvSpPr txBox="1">
            <a:spLocks noChangeArrowheads="1"/>
          </p:cNvSpPr>
          <p:nvPr/>
        </p:nvSpPr>
        <p:spPr bwMode="auto">
          <a:xfrm>
            <a:off x="1131570" y="9144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3. </a:t>
            </a:r>
            <a:r>
              <a:rPr lang="en-US" sz="1600" kern="0" dirty="0" err="1">
                <a:solidFill>
                  <a:schemeClr val="folHlink"/>
                </a:solidFill>
                <a:cs typeface="+mn-cs"/>
                <a:sym typeface="Wingdings" panose="05000000000000000000" pitchFamily="2" charset="2"/>
              </a:rPr>
              <a:t>Dải</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Là</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tập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hợp</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các</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IP </a:t>
            </a:r>
            <a:r>
              <a:rPr lang="en-US" sz="1600" kern="0" dirty="0" err="1">
                <a:solidFill>
                  <a:schemeClr val="folHlink"/>
                </a:solidFill>
                <a:cs typeface="+mn-cs"/>
                <a:sym typeface="Wingdings" panose="05000000000000000000" pitchFamily="2" charset="2"/>
              </a:rPr>
              <a:t>có</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cùng</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giá</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trị</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Netbit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err="1">
                <a:solidFill>
                  <a:schemeClr val="folHlink"/>
                </a:solidFill>
                <a:cs typeface="+mn-cs"/>
                <a:sym typeface="Wingdings" panose="05000000000000000000" pitchFamily="2" charset="2"/>
              </a:rPr>
              <a:t>Ví</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dụ</a:t>
            </a: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rgbClr val="C00000"/>
                </a:solidFill>
                <a:cs typeface="+mn-cs"/>
                <a:sym typeface="Wingdings" panose="05000000000000000000" pitchFamily="2" charset="2"/>
              </a:rPr>
              <a:t>192.168.1</a:t>
            </a:r>
            <a:r>
              <a:rPr lang="en-US" sz="1600" kern="0" dirty="0">
                <a:solidFill>
                  <a:schemeClr val="folHlink"/>
                </a:solidFill>
                <a:cs typeface="+mn-cs"/>
                <a:sym typeface="Wingdings" panose="05000000000000000000" pitchFamily="2" charset="2"/>
              </a:rPr>
              <a:t>.0/</a:t>
            </a:r>
            <a:r>
              <a:rPr lang="en-US" sz="1600" kern="0" dirty="0">
                <a:solidFill>
                  <a:srgbClr val="C00000"/>
                </a:solidFill>
                <a:cs typeface="+mn-cs"/>
                <a:sym typeface="Wingdings" panose="05000000000000000000" pitchFamily="2" charset="2"/>
              </a:rPr>
              <a:t>24			00000000</a:t>
            </a:r>
            <a:endParaRPr lang="en-US" sz="1600" kern="0" dirty="0">
              <a:solidFill>
                <a:srgbClr val="C00000"/>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.1/</a:t>
            </a:r>
            <a:r>
              <a:rPr lang="en-US" sz="1600" kern="0" dirty="0">
                <a:solidFill>
                  <a:srgbClr val="C00000"/>
                </a:solidFill>
                <a:sym typeface="Wingdings" panose="05000000000000000000" pitchFamily="2" charset="2"/>
              </a:rPr>
              <a:t>24			00000001	</a:t>
            </a:r>
            <a:endParaRPr lang="en-US" sz="1600" kern="0" dirty="0">
              <a:solidFill>
                <a:srgbClr val="C00000"/>
              </a:solidFill>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192.168.1</a:t>
            </a:r>
            <a:r>
              <a:rPr lang="en-US" sz="1600" kern="0" dirty="0">
                <a:solidFill>
                  <a:schemeClr val="folHlink"/>
                </a:solidFill>
                <a:sym typeface="Wingdings" panose="05000000000000000000" pitchFamily="2" charset="2"/>
              </a:rPr>
              <a:t>.255/</a:t>
            </a:r>
            <a:r>
              <a:rPr lang="en-US" sz="1600" kern="0" dirty="0">
                <a:solidFill>
                  <a:srgbClr val="C00000"/>
                </a:solidFill>
                <a:sym typeface="Wingdings" panose="05000000000000000000" pitchFamily="2" charset="2"/>
              </a:rPr>
              <a:t>24			11111111</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Wingdings" panose="05000000000000000000"/>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Net bit,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bít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thuộc</a:t>
            </a:r>
            <a:r>
              <a:rPr lang="en-US" sz="1600" kern="0" dirty="0">
                <a:solidFill>
                  <a:srgbClr val="C00000"/>
                </a:solidFill>
                <a:sym typeface="Wingdings" panose="05000000000000000000" pitchFamily="2" charset="2"/>
              </a:rPr>
              <a:t> Host bit</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Wingdings" panose="05000000000000000000"/>
              <a:buChar char="à"/>
              <a:defRPr/>
            </a:pPr>
            <a:r>
              <a:rPr lang="en-US" sz="1600" kern="0" dirty="0">
                <a:solidFill>
                  <a:srgbClr val="C00000"/>
                </a:solidFill>
                <a:sym typeface="Wingdings" panose="05000000000000000000" pitchFamily="2" charset="2"/>
              </a:rPr>
              <a:t>SM </a:t>
            </a:r>
            <a:r>
              <a:rPr lang="en-US" sz="1600" kern="0" dirty="0" err="1">
                <a:solidFill>
                  <a:srgbClr val="C00000"/>
                </a:solidFill>
                <a:sym typeface="Wingdings" panose="05000000000000000000" pitchFamily="2" charset="2"/>
              </a:rPr>
              <a:t>còn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cúng</a:t>
            </a:r>
            <a:r>
              <a:rPr lang="en-US" sz="1600" kern="0" dirty="0">
                <a:solidFill>
                  <a:srgbClr val="C00000"/>
                </a:solidFill>
                <a:sym typeface="Wingdings" panose="05000000000000000000" pitchFamily="2" charset="2"/>
              </a:rPr>
              <a:t> ta </a:t>
            </a:r>
            <a:r>
              <a:rPr lang="en-US" sz="1600" kern="0" dirty="0" err="1">
                <a:solidFill>
                  <a:srgbClr val="C00000"/>
                </a:solidFill>
                <a:sym typeface="Wingdings" panose="05000000000000000000" pitchFamily="2" charset="2"/>
              </a:rPr>
              <a:t>biết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độ</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dài</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Wingdings" panose="05000000000000000000"/>
              <a:buChar char="à"/>
              <a:defRPr/>
            </a:pPr>
            <a:r>
              <a:rPr lang="en-US" sz="1600" dirty="0" err="1"/>
              <a:t>Độ</a:t>
            </a:r>
            <a:r>
              <a:rPr lang="en-US" sz="1600" dirty="0"/>
              <a:t> </a:t>
            </a:r>
            <a:r>
              <a:rPr lang="en-US" sz="1600" dirty="0" err="1"/>
              <a:t>dài</a:t>
            </a:r>
            <a:r>
              <a:rPr lang="en-US" sz="1600" dirty="0"/>
              <a:t> </a:t>
            </a:r>
            <a:r>
              <a:rPr lang="en-US" sz="1600" dirty="0" err="1"/>
              <a:t>địa</a:t>
            </a:r>
            <a:r>
              <a:rPr lang="en-US" sz="1600" dirty="0"/>
              <a:t> </a:t>
            </a:r>
            <a:r>
              <a:rPr lang="en-US" sz="1600" dirty="0" err="1"/>
              <a:t>chỉ</a:t>
            </a:r>
            <a:r>
              <a:rPr lang="en-US" sz="1600" dirty="0"/>
              <a:t> IP (L) = 2</a:t>
            </a:r>
            <a:r>
              <a:rPr lang="en-US" sz="1600" baseline="30000" dirty="0"/>
              <a:t>32-[SM]</a:t>
            </a:r>
            <a:endParaRPr lang="en-US" sz="1600" baseline="30000" dirty="0"/>
          </a:p>
          <a:p>
            <a:pPr marL="285750" indent="-285750">
              <a:lnSpc>
                <a:spcPct val="135000"/>
              </a:lnSpc>
              <a:spcBef>
                <a:spcPct val="35000"/>
              </a:spcBef>
              <a:buClr>
                <a:schemeClr val="accent2"/>
              </a:buClr>
              <a:buFont typeface="Wingdings" panose="05000000000000000000"/>
              <a:buChar char="à"/>
              <a:defRPr/>
            </a:pPr>
            <a:r>
              <a:rPr lang="en-US" sz="1600" dirty="0"/>
              <a:t>[SM]: </a:t>
            </a:r>
            <a:r>
              <a:rPr lang="en-US" sz="1600" dirty="0" err="1"/>
              <a:t>số</a:t>
            </a:r>
            <a:r>
              <a:rPr lang="en-US" sz="1600" dirty="0"/>
              <a:t> </a:t>
            </a:r>
            <a:r>
              <a:rPr lang="en-US" sz="1600" dirty="0" err="1"/>
              <a:t>bít</a:t>
            </a:r>
            <a:r>
              <a:rPr lang="en-US" sz="1600" dirty="0"/>
              <a:t> 1 </a:t>
            </a:r>
            <a:r>
              <a:rPr lang="en-US" sz="1600" dirty="0" err="1"/>
              <a:t>của</a:t>
            </a:r>
            <a:r>
              <a:rPr lang="en-US" sz="1600" dirty="0"/>
              <a:t> Subnet Mark</a:t>
            </a:r>
            <a:endParaRPr lang="en-US" sz="1600" dirty="0"/>
          </a:p>
          <a:p>
            <a:pPr>
              <a:lnSpc>
                <a:spcPct val="135000"/>
              </a:lnSpc>
              <a:spcBef>
                <a:spcPct val="35000"/>
              </a:spcBef>
              <a:buClr>
                <a:schemeClr val="accent2"/>
              </a:buClr>
              <a:defRPr/>
            </a:pPr>
            <a:endParaRPr lang="en-US" sz="1600" dirty="0"/>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4. </a:t>
            </a:r>
            <a:r>
              <a:rPr lang="en-US" sz="1600" kern="0" dirty="0" err="1">
                <a:solidFill>
                  <a:schemeClr val="folHlink"/>
                </a:solidFill>
                <a:cs typeface="+mn-cs"/>
                <a:sym typeface="Wingdings" panose="05000000000000000000" pitchFamily="2" charset="2"/>
              </a:rPr>
              <a:t>SubNet</a:t>
            </a:r>
            <a:r>
              <a:rPr lang="en-US" sz="1600" kern="0" dirty="0">
                <a:solidFill>
                  <a:schemeClr val="folHlink"/>
                </a:solidFill>
                <a:cs typeface="+mn-cs"/>
                <a:sym typeface="Wingdings" panose="05000000000000000000" pitchFamily="2" charset="2"/>
              </a:rPr>
              <a:t> ID, Net ID</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đầu</a:t>
            </a:r>
            <a:r>
              <a:rPr lang="en-US" sz="1600" kern="0" dirty="0">
                <a:solidFill>
                  <a:schemeClr val="folHlink"/>
                </a:solidFill>
                <a:cs typeface="+mn-cs"/>
              </a:rPr>
              <a:t> </a:t>
            </a:r>
            <a:r>
              <a:rPr lang="en-US" sz="1600" kern="0" dirty="0" err="1">
                <a:solidFill>
                  <a:schemeClr val="folHlink"/>
                </a:solidFill>
                <a:cs typeface="+mn-cs"/>
              </a:rPr>
              <a:t>tiên</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cs typeface="+mn-cs"/>
              </a:rPr>
              <a:t>Có</a:t>
            </a:r>
            <a:r>
              <a:rPr lang="en-US" sz="1600" kern="0" dirty="0">
                <a:solidFill>
                  <a:srgbClr val="FF0000"/>
                </a:solidFill>
                <a:cs typeface="+mn-cs"/>
              </a:rPr>
              <a:t> </a:t>
            </a:r>
            <a:r>
              <a:rPr lang="en-US" sz="1600" kern="0" dirty="0" err="1">
                <a:solidFill>
                  <a:srgbClr val="FF0000"/>
                </a:solidFill>
                <a:cs typeface="+mn-cs"/>
              </a:rPr>
              <a:t>đặc</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là</a:t>
            </a:r>
            <a:r>
              <a:rPr lang="en-US" sz="1600" kern="0" dirty="0">
                <a:solidFill>
                  <a:srgbClr val="FF0000"/>
                </a:solidFill>
                <a:cs typeface="+mn-cs"/>
              </a:rPr>
              <a:t>: </a:t>
            </a:r>
            <a:r>
              <a:rPr lang="en-US" sz="1600" kern="0" dirty="0" err="1">
                <a:solidFill>
                  <a:srgbClr val="FF0000"/>
                </a:solidFill>
                <a:cs typeface="+mn-cs"/>
              </a:rPr>
              <a:t>tất</a:t>
            </a:r>
            <a:r>
              <a:rPr lang="en-US" sz="1600" kern="0" dirty="0">
                <a:solidFill>
                  <a:srgbClr val="FF0000"/>
                </a:solidFill>
                <a:cs typeface="+mn-cs"/>
              </a:rPr>
              <a:t> </a:t>
            </a:r>
            <a:r>
              <a:rPr lang="en-US" sz="1600" kern="0" dirty="0" err="1">
                <a:solidFill>
                  <a:srgbClr val="FF0000"/>
                </a:solidFill>
                <a:cs typeface="+mn-cs"/>
              </a:rPr>
              <a:t>cả</a:t>
            </a:r>
            <a:r>
              <a:rPr lang="en-US" sz="1600" kern="0" dirty="0">
                <a:solidFill>
                  <a:srgbClr val="FF0000"/>
                </a:solidFill>
                <a:cs typeface="+mn-cs"/>
              </a:rPr>
              <a:t> </a:t>
            </a:r>
            <a:r>
              <a:rPr lang="en-US" sz="1600" kern="0" dirty="0" err="1">
                <a:solidFill>
                  <a:srgbClr val="FF0000"/>
                </a:solidFill>
                <a:cs typeface="+mn-cs"/>
              </a:rPr>
              <a:t>các</a:t>
            </a:r>
            <a:r>
              <a:rPr lang="en-US" sz="1600" kern="0" dirty="0">
                <a:solidFill>
                  <a:srgbClr val="FF0000"/>
                </a:solidFill>
                <a:cs typeface="+mn-cs"/>
              </a:rPr>
              <a:t> bit </a:t>
            </a:r>
            <a:r>
              <a:rPr lang="en-US" sz="1600" kern="0" dirty="0" err="1">
                <a:solidFill>
                  <a:srgbClr val="FF0000"/>
                </a:solidFill>
                <a:cs typeface="+mn-cs"/>
              </a:rPr>
              <a:t>thuộc</a:t>
            </a:r>
            <a:r>
              <a:rPr lang="en-US" sz="1600" kern="0" dirty="0">
                <a:solidFill>
                  <a:srgbClr val="FF0000"/>
                </a:solidFill>
                <a:cs typeface="+mn-cs"/>
              </a:rPr>
              <a:t> Host bit = “0”</a:t>
            </a:r>
            <a:endParaRPr lang="en-US" sz="1600" kern="0" dirty="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dải</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endParaRPr lang="en-US" sz="16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192.168.1.0/24</a:t>
            </a:r>
            <a:endParaRPr lang="en-US" sz="16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200.0.0.0/24</a:t>
            </a:r>
            <a:endParaRPr lang="en-US" sz="16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10.0.0.0/8</a:t>
            </a:r>
            <a:endParaRPr lang="en-US" sz="16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cs typeface="+mn-cs"/>
              </a:rPr>
              <a:t>Cách</a:t>
            </a:r>
            <a:r>
              <a:rPr lang="en-US" sz="1600" kern="0" dirty="0">
                <a:solidFill>
                  <a:srgbClr val="002060"/>
                </a:solidFill>
                <a:cs typeface="+mn-cs"/>
              </a:rPr>
              <a:t> </a:t>
            </a:r>
            <a:r>
              <a:rPr lang="en-US" sz="1600" kern="0" dirty="0" err="1">
                <a:solidFill>
                  <a:srgbClr val="002060"/>
                </a:solidFill>
                <a:cs typeface="+mn-cs"/>
              </a:rPr>
              <a:t>biểu</a:t>
            </a:r>
            <a:r>
              <a:rPr lang="en-US" sz="1600" kern="0" dirty="0">
                <a:solidFill>
                  <a:srgbClr val="002060"/>
                </a:solidFill>
                <a:cs typeface="+mn-cs"/>
              </a:rPr>
              <a:t> </a:t>
            </a:r>
            <a:r>
              <a:rPr lang="en-US" sz="1600" kern="0" dirty="0" err="1">
                <a:solidFill>
                  <a:srgbClr val="002060"/>
                </a:solidFill>
                <a:cs typeface="+mn-cs"/>
              </a:rPr>
              <a:t>diễn</a:t>
            </a:r>
            <a:r>
              <a:rPr lang="en-US" sz="1600" kern="0" dirty="0">
                <a:solidFill>
                  <a:srgbClr val="002060"/>
                </a:solidFill>
                <a:cs typeface="+mn-cs"/>
              </a:rPr>
              <a:t> 1 “</a:t>
            </a:r>
            <a:r>
              <a:rPr lang="en-US" sz="1600" kern="0" dirty="0" err="1">
                <a:solidFill>
                  <a:srgbClr val="002060"/>
                </a:solidFill>
                <a:cs typeface="+mn-cs"/>
              </a:rPr>
              <a:t>giá</a:t>
            </a:r>
            <a:r>
              <a:rPr lang="en-US" sz="1600" kern="0" dirty="0">
                <a:solidFill>
                  <a:srgbClr val="002060"/>
                </a:solidFill>
                <a:cs typeface="+mn-cs"/>
              </a:rPr>
              <a:t> </a:t>
            </a:r>
            <a:r>
              <a:rPr lang="en-US" sz="1600" kern="0" dirty="0" err="1">
                <a:solidFill>
                  <a:srgbClr val="002060"/>
                </a:solidFill>
                <a:cs typeface="+mn-cs"/>
              </a:rPr>
              <a:t>trị</a:t>
            </a:r>
            <a:r>
              <a:rPr lang="en-US" sz="1600" kern="0" dirty="0">
                <a:solidFill>
                  <a:srgbClr val="002060"/>
                </a:solidFill>
                <a:cs typeface="+mn-cs"/>
              </a:rPr>
              <a:t>” </a:t>
            </a:r>
            <a:r>
              <a:rPr lang="en-US" sz="1600" kern="0" dirty="0" err="1">
                <a:solidFill>
                  <a:srgbClr val="002060"/>
                </a:solidFill>
                <a:cs typeface="+mn-cs"/>
              </a:rPr>
              <a:t>địa</a:t>
            </a:r>
            <a:r>
              <a:rPr lang="en-US" sz="1600" kern="0" dirty="0">
                <a:solidFill>
                  <a:srgbClr val="002060"/>
                </a:solidFill>
                <a:cs typeface="+mn-cs"/>
              </a:rPr>
              <a:t> </a:t>
            </a:r>
            <a:r>
              <a:rPr lang="en-US" sz="1600" kern="0" dirty="0" err="1">
                <a:solidFill>
                  <a:srgbClr val="002060"/>
                </a:solidFill>
                <a:cs typeface="+mn-cs"/>
              </a:rPr>
              <a:t>chỉ</a:t>
            </a:r>
            <a:r>
              <a:rPr lang="en-US" sz="1600" kern="0" dirty="0">
                <a:solidFill>
                  <a:srgbClr val="002060"/>
                </a:solidFill>
                <a:cs typeface="+mn-cs"/>
              </a:rPr>
              <a:t> IP</a:t>
            </a:r>
            <a:endParaRPr lang="en-US" sz="1600" kern="0" dirty="0">
              <a:solidFill>
                <a:srgbClr val="002060"/>
              </a:solidFill>
              <a:cs typeface="+mn-cs"/>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192.168.1.100/24</a:t>
            </a:r>
            <a:endParaRPr lang="en-US" sz="16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64 = 01000000</a:t>
            </a:r>
            <a:endParaRPr lang="en-US" sz="1600" kern="0" dirty="0">
              <a:solidFill>
                <a:srgbClr val="00206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cs typeface="+mn-cs"/>
              </a:rPr>
              <a:t>32=00100000</a:t>
            </a:r>
            <a:endParaRPr lang="en-US" sz="1600" kern="0" dirty="0">
              <a:solidFill>
                <a:srgbClr val="002060"/>
              </a:solidFill>
              <a:cs typeface="+mn-cs"/>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31570" y="838200"/>
            <a:ext cx="7783830" cy="5029200"/>
          </a:xfrm>
          <a:prstGeom prst="rect">
            <a:avLst/>
          </a:prstGeom>
          <a:noFill/>
          <a:ln>
            <a:miter lim="800000"/>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5. </a:t>
            </a:r>
            <a:r>
              <a:rPr lang="en-US" sz="1600" kern="0" dirty="0" err="1">
                <a:solidFill>
                  <a:schemeClr val="folHlink"/>
                </a:solidFill>
                <a:cs typeface="+mn-cs"/>
                <a:sym typeface="Wingdings" panose="05000000000000000000" pitchFamily="2" charset="2"/>
              </a:rPr>
              <a:t>Địa</a:t>
            </a:r>
            <a:r>
              <a:rPr lang="en-US" sz="1600" kern="0" dirty="0">
                <a:solidFill>
                  <a:schemeClr val="folHlink"/>
                </a:solidFill>
                <a:cs typeface="+mn-cs"/>
                <a:sym typeface="Wingdings" panose="05000000000000000000" pitchFamily="2" charset="2"/>
              </a:rPr>
              <a:t> </a:t>
            </a:r>
            <a:r>
              <a:rPr lang="en-US" sz="1600" kern="0" dirty="0" err="1">
                <a:solidFill>
                  <a:schemeClr val="folHlink"/>
                </a:solidFill>
                <a:cs typeface="+mn-cs"/>
                <a:sym typeface="Wingdings" panose="05000000000000000000" pitchFamily="2" charset="2"/>
              </a:rPr>
              <a:t>chỉ</a:t>
            </a:r>
            <a:r>
              <a:rPr lang="en-US" sz="1600" kern="0" dirty="0">
                <a:solidFill>
                  <a:schemeClr val="folHlink"/>
                </a:solidFill>
                <a:cs typeface="+mn-cs"/>
                <a:sym typeface="Wingdings" panose="05000000000000000000" pitchFamily="2" charset="2"/>
              </a:rPr>
              <a:t> Broadcast</a:t>
            </a:r>
            <a:endParaRPr lang="en-US" sz="1600" kern="0" dirty="0">
              <a:solidFill>
                <a:schemeClr val="folHlink"/>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chemeClr val="folHlink"/>
                </a:solidFill>
                <a:cs typeface="+mn-cs"/>
              </a:rPr>
              <a:t>Là</a:t>
            </a:r>
            <a:r>
              <a:rPr lang="en-US" sz="1600" kern="0" dirty="0">
                <a:solidFill>
                  <a:schemeClr val="folHlink"/>
                </a:solidFill>
                <a:cs typeface="+mn-cs"/>
              </a:rPr>
              <a:t> </a:t>
            </a:r>
            <a:r>
              <a:rPr lang="en-US" sz="1600" kern="0" dirty="0" err="1">
                <a:solidFill>
                  <a:schemeClr val="folHlink"/>
                </a:solidFill>
                <a:cs typeface="+mn-cs"/>
              </a:rPr>
              <a:t>giá</a:t>
            </a:r>
            <a:r>
              <a:rPr lang="en-US" sz="1600" kern="0" dirty="0">
                <a:solidFill>
                  <a:schemeClr val="folHlink"/>
                </a:solidFill>
                <a:cs typeface="+mn-cs"/>
              </a:rPr>
              <a:t> </a:t>
            </a:r>
            <a:r>
              <a:rPr lang="en-US" sz="1600" kern="0" dirty="0" err="1">
                <a:solidFill>
                  <a:schemeClr val="folHlink"/>
                </a:solidFill>
                <a:cs typeface="+mn-cs"/>
              </a:rPr>
              <a:t>trị</a:t>
            </a:r>
            <a:r>
              <a:rPr lang="en-US" sz="1600" kern="0" dirty="0">
                <a:solidFill>
                  <a:schemeClr val="folHlink"/>
                </a:solidFill>
                <a:cs typeface="+mn-cs"/>
              </a:rPr>
              <a:t> </a:t>
            </a:r>
            <a:r>
              <a:rPr lang="en-US" sz="1600" kern="0" dirty="0" err="1">
                <a:solidFill>
                  <a:schemeClr val="folHlink"/>
                </a:solidFill>
                <a:cs typeface="+mn-cs"/>
              </a:rPr>
              <a:t>cuối</a:t>
            </a:r>
            <a:r>
              <a:rPr lang="en-US" sz="1600" kern="0" dirty="0">
                <a:solidFill>
                  <a:schemeClr val="folHlink"/>
                </a:solidFill>
                <a:cs typeface="+mn-cs"/>
              </a:rPr>
              <a:t> </a:t>
            </a:r>
            <a:r>
              <a:rPr lang="en-US" sz="1600" kern="0" dirty="0" err="1">
                <a:solidFill>
                  <a:schemeClr val="folHlink"/>
                </a:solidFill>
                <a:cs typeface="+mn-cs"/>
              </a:rPr>
              <a:t>cùng</a:t>
            </a:r>
            <a:r>
              <a:rPr lang="en-US" sz="1600" kern="0" dirty="0">
                <a:solidFill>
                  <a:schemeClr val="folHlink"/>
                </a:solidFill>
                <a:cs typeface="+mn-cs"/>
              </a:rPr>
              <a:t> </a:t>
            </a:r>
            <a:r>
              <a:rPr lang="en-US" sz="1600" kern="0" dirty="0" err="1">
                <a:solidFill>
                  <a:schemeClr val="folHlink"/>
                </a:solidFill>
                <a:cs typeface="+mn-cs"/>
              </a:rPr>
              <a:t>của</a:t>
            </a:r>
            <a:r>
              <a:rPr lang="en-US" sz="1600" kern="0" dirty="0">
                <a:solidFill>
                  <a:schemeClr val="folHlink"/>
                </a:solidFill>
                <a:cs typeface="+mn-cs"/>
              </a:rPr>
              <a:t> 1 </a:t>
            </a:r>
            <a:r>
              <a:rPr lang="en-US" sz="1600" kern="0" dirty="0" err="1">
                <a:solidFill>
                  <a:schemeClr val="folHlink"/>
                </a:solidFill>
                <a:cs typeface="+mn-cs"/>
              </a:rPr>
              <a:t>dải</a:t>
            </a:r>
            <a:r>
              <a:rPr lang="en-US" sz="1600" kern="0" dirty="0">
                <a:solidFill>
                  <a:schemeClr val="folHlink"/>
                </a:solidFill>
                <a:cs typeface="+mn-cs"/>
              </a:rPr>
              <a:t> </a:t>
            </a:r>
            <a:r>
              <a:rPr lang="en-US" sz="1600" kern="0" dirty="0" err="1">
                <a:solidFill>
                  <a:schemeClr val="folHlink"/>
                </a:solidFill>
                <a:cs typeface="+mn-cs"/>
              </a:rPr>
              <a:t>địa</a:t>
            </a:r>
            <a:r>
              <a:rPr lang="en-US" sz="1600" kern="0" dirty="0">
                <a:solidFill>
                  <a:schemeClr val="folHlink"/>
                </a:solidFill>
                <a:cs typeface="+mn-cs"/>
              </a:rPr>
              <a:t> </a:t>
            </a:r>
            <a:r>
              <a:rPr lang="en-US" sz="1600" kern="0" dirty="0" err="1">
                <a:solidFill>
                  <a:schemeClr val="folHlink"/>
                </a:solidFill>
                <a:cs typeface="+mn-cs"/>
              </a:rPr>
              <a:t>chỉ</a:t>
            </a:r>
            <a:endParaRPr lang="en-US" sz="1600" kern="0" dirty="0">
              <a:solidFill>
                <a:schemeClr val="folHlink"/>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FF0000"/>
                </a:solidFill>
                <a:cs typeface="+mn-cs"/>
              </a:rPr>
              <a:t>Có</a:t>
            </a:r>
            <a:r>
              <a:rPr lang="en-US" sz="1600" kern="0" dirty="0">
                <a:solidFill>
                  <a:srgbClr val="FF0000"/>
                </a:solidFill>
                <a:cs typeface="+mn-cs"/>
              </a:rPr>
              <a:t> </a:t>
            </a:r>
            <a:r>
              <a:rPr lang="en-US" sz="1600" kern="0" dirty="0" err="1">
                <a:solidFill>
                  <a:srgbClr val="FF0000"/>
                </a:solidFill>
                <a:cs typeface="+mn-cs"/>
              </a:rPr>
              <a:t>đặc</a:t>
            </a:r>
            <a:r>
              <a:rPr lang="en-US" sz="1600" kern="0" dirty="0">
                <a:solidFill>
                  <a:srgbClr val="FF0000"/>
                </a:solidFill>
                <a:cs typeface="+mn-cs"/>
              </a:rPr>
              <a:t> </a:t>
            </a:r>
            <a:r>
              <a:rPr lang="en-US" sz="1600" kern="0" dirty="0" err="1">
                <a:solidFill>
                  <a:srgbClr val="FF0000"/>
                </a:solidFill>
                <a:cs typeface="+mn-cs"/>
              </a:rPr>
              <a:t>điểm</a:t>
            </a:r>
            <a:r>
              <a:rPr lang="en-US" sz="1600" kern="0" dirty="0">
                <a:solidFill>
                  <a:srgbClr val="FF0000"/>
                </a:solidFill>
                <a:cs typeface="+mn-cs"/>
              </a:rPr>
              <a:t> </a:t>
            </a:r>
            <a:r>
              <a:rPr lang="en-US" sz="1600" kern="0" dirty="0" err="1">
                <a:solidFill>
                  <a:srgbClr val="FF0000"/>
                </a:solidFill>
                <a:cs typeface="+mn-cs"/>
              </a:rPr>
              <a:t>là</a:t>
            </a:r>
            <a:r>
              <a:rPr lang="en-US" sz="1600" kern="0" dirty="0">
                <a:solidFill>
                  <a:srgbClr val="FF0000"/>
                </a:solidFill>
                <a:cs typeface="+mn-cs"/>
              </a:rPr>
              <a:t>: </a:t>
            </a:r>
            <a:r>
              <a:rPr lang="en-US" sz="1600" kern="0" dirty="0" err="1">
                <a:solidFill>
                  <a:srgbClr val="FF0000"/>
                </a:solidFill>
                <a:cs typeface="+mn-cs"/>
              </a:rPr>
              <a:t>tất</a:t>
            </a:r>
            <a:r>
              <a:rPr lang="en-US" sz="1600" kern="0" dirty="0">
                <a:solidFill>
                  <a:srgbClr val="FF0000"/>
                </a:solidFill>
                <a:cs typeface="+mn-cs"/>
              </a:rPr>
              <a:t> </a:t>
            </a:r>
            <a:r>
              <a:rPr lang="en-US" sz="1600" kern="0" dirty="0" err="1">
                <a:solidFill>
                  <a:srgbClr val="FF0000"/>
                </a:solidFill>
                <a:cs typeface="+mn-cs"/>
              </a:rPr>
              <a:t>cả</a:t>
            </a:r>
            <a:r>
              <a:rPr lang="en-US" sz="1600" kern="0" dirty="0">
                <a:solidFill>
                  <a:srgbClr val="FF0000"/>
                </a:solidFill>
                <a:cs typeface="+mn-cs"/>
              </a:rPr>
              <a:t> </a:t>
            </a:r>
            <a:r>
              <a:rPr lang="en-US" sz="1600" kern="0" dirty="0" err="1">
                <a:solidFill>
                  <a:srgbClr val="FF0000"/>
                </a:solidFill>
                <a:cs typeface="+mn-cs"/>
              </a:rPr>
              <a:t>các</a:t>
            </a:r>
            <a:r>
              <a:rPr lang="en-US" sz="1600" kern="0" dirty="0">
                <a:solidFill>
                  <a:srgbClr val="FF0000"/>
                </a:solidFill>
                <a:cs typeface="+mn-cs"/>
              </a:rPr>
              <a:t> bit </a:t>
            </a:r>
            <a:r>
              <a:rPr lang="en-US" sz="1600" kern="0" dirty="0" err="1">
                <a:solidFill>
                  <a:srgbClr val="FF0000"/>
                </a:solidFill>
                <a:cs typeface="+mn-cs"/>
              </a:rPr>
              <a:t>thuộc</a:t>
            </a:r>
            <a:r>
              <a:rPr lang="en-US" sz="1600" kern="0" dirty="0">
                <a:solidFill>
                  <a:srgbClr val="FF0000"/>
                </a:solidFill>
                <a:cs typeface="+mn-cs"/>
              </a:rPr>
              <a:t> Host bit = “1”</a:t>
            </a:r>
            <a:endParaRPr lang="en-US" sz="1600" kern="0" dirty="0">
              <a:solidFill>
                <a:srgbClr val="FF0000"/>
              </a:solidFill>
              <a:cs typeface="+mn-cs"/>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002060"/>
                </a:solidFill>
                <a:sym typeface="Wingdings" panose="05000000000000000000" pitchFamily="2" charset="2"/>
              </a:rPr>
              <a:t>Được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dùng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vào</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mục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đích</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gửi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gói</a:t>
            </a:r>
            <a:r>
              <a:rPr lang="en-US" sz="1600" kern="0" dirty="0">
                <a:solidFill>
                  <a:srgbClr val="002060"/>
                </a:solidFill>
                <a:sym typeface="Wingdings" panose="05000000000000000000" pitchFamily="2" charset="2"/>
              </a:rPr>
              <a:t> tin </a:t>
            </a:r>
            <a:r>
              <a:rPr lang="en-US" sz="1600" kern="0" dirty="0" err="1">
                <a:solidFill>
                  <a:srgbClr val="002060"/>
                </a:solidFill>
                <a:sym typeface="Wingdings" panose="05000000000000000000" pitchFamily="2" charset="2"/>
              </a:rPr>
              <a:t>quản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bá</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tới</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tất</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cả</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các</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trạm</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1 </a:t>
            </a:r>
            <a:r>
              <a:rPr lang="en-US" sz="1600" kern="0" dirty="0" err="1">
                <a:solidFill>
                  <a:srgbClr val="002060"/>
                </a:solidFill>
                <a:sym typeface="Wingdings" panose="05000000000000000000" pitchFamily="2" charset="2"/>
              </a:rPr>
              <a:t>mạng</a:t>
            </a:r>
            <a:endParaRPr lang="en-US" sz="1600" kern="0" dirty="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dirty="0">
                <a:solidFill>
                  <a:srgbClr val="002060"/>
                </a:solidFill>
                <a:sym typeface="Wingdings" panose="05000000000000000000" pitchFamily="2" charset="2"/>
              </a:rPr>
              <a:t>6. </a:t>
            </a:r>
            <a:r>
              <a:rPr lang="en-US" sz="1600" kern="0" dirty="0" err="1">
                <a:solidFill>
                  <a:srgbClr val="002060"/>
                </a:solidFill>
                <a:sym typeface="Wingdings" panose="05000000000000000000" pitchFamily="2" charset="2"/>
              </a:rPr>
              <a:t>Phân</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trong</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địa</a:t>
            </a:r>
            <a:r>
              <a:rPr lang="en-US" sz="1600" kern="0" dirty="0">
                <a:solidFill>
                  <a:srgbClr val="002060"/>
                </a:solidFill>
                <a:sym typeface="Wingdings" panose="05000000000000000000" pitchFamily="2" charset="2"/>
              </a:rPr>
              <a:t> </a:t>
            </a:r>
            <a:r>
              <a:rPr lang="en-US" sz="1600" kern="0" dirty="0" err="1">
                <a:solidFill>
                  <a:srgbClr val="002060"/>
                </a:solidFill>
                <a:sym typeface="Wingdings" panose="05000000000000000000" pitchFamily="2" charset="2"/>
              </a:rPr>
              <a:t>chỉ</a:t>
            </a:r>
            <a:r>
              <a:rPr lang="en-US" sz="1600" kern="0" dirty="0">
                <a:solidFill>
                  <a:srgbClr val="002060"/>
                </a:solidFill>
                <a:sym typeface="Wingdings" panose="05000000000000000000" pitchFamily="2" charset="2"/>
              </a:rPr>
              <a:t> IPv4</a:t>
            </a:r>
            <a:endParaRPr lang="en-US" sz="1600" kern="0" dirty="0">
              <a:solidFill>
                <a:srgbClr val="00206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a:solidFill>
                  <a:srgbClr val="002060"/>
                </a:solidFill>
                <a:sym typeface="Wingdings" panose="05000000000000000000" pitchFamily="2" charset="2"/>
              </a:rPr>
              <a:t>Chia </a:t>
            </a:r>
            <a:r>
              <a:rPr lang="en-US" sz="1600" kern="0" dirty="0" err="1">
                <a:solidFill>
                  <a:srgbClr val="002060"/>
                </a:solidFill>
                <a:sym typeface="Wingdings" panose="05000000000000000000" pitchFamily="2" charset="2"/>
              </a:rPr>
              <a:t>làm</a:t>
            </a:r>
            <a:r>
              <a:rPr lang="en-US" sz="1600" kern="0" dirty="0">
                <a:solidFill>
                  <a:srgbClr val="002060"/>
                </a:solidFill>
                <a:sym typeface="Wingdings" panose="05000000000000000000" pitchFamily="2" charset="2"/>
              </a:rPr>
              <a:t> 5 </a:t>
            </a:r>
            <a:r>
              <a:rPr lang="en-US" sz="1600" kern="0" dirty="0" err="1">
                <a:solidFill>
                  <a:srgbClr val="002060"/>
                </a:solidFill>
                <a:sym typeface="Wingdings" panose="05000000000000000000" pitchFamily="2" charset="2"/>
              </a:rPr>
              <a:t>lớp</a:t>
            </a:r>
            <a:r>
              <a:rPr lang="en-US" sz="1600" kern="0" dirty="0">
                <a:solidFill>
                  <a:srgbClr val="002060"/>
                </a:solidFill>
                <a:sym typeface="Wingdings" panose="05000000000000000000" pitchFamily="2" charset="2"/>
              </a:rPr>
              <a:t> ABCDE</a:t>
            </a:r>
            <a:endParaRPr lang="en-US" sz="1600" kern="0" dirty="0">
              <a:solidFill>
                <a:srgbClr val="002060"/>
              </a:solidFill>
              <a:sym typeface="Wingdings" panose="05000000000000000000" pitchFamily="2" charset="2"/>
            </a:endParaRPr>
          </a:p>
          <a:p>
            <a:pPr>
              <a:lnSpc>
                <a:spcPct val="135000"/>
              </a:lnSpc>
              <a:spcBef>
                <a:spcPct val="35000"/>
              </a:spcBef>
              <a:buClr>
                <a:schemeClr val="accent2"/>
              </a:buClr>
              <a:defRPr/>
            </a:pPr>
            <a:r>
              <a:rPr lang="en-US" sz="1600" kern="0" dirty="0">
                <a:solidFill>
                  <a:srgbClr val="C00000"/>
                </a:solidFill>
                <a:sym typeface="Wingdings" panose="05000000000000000000" pitchFamily="2" charset="2"/>
              </a:rPr>
              <a:t>	</a:t>
            </a:r>
            <a:endParaRPr lang="en-US" sz="1600" kern="0" dirty="0">
              <a:solidFill>
                <a:srgbClr val="C00000"/>
              </a:solidFill>
              <a:cs typeface="+mn-cs"/>
              <a:sym typeface="Wingdings" panose="05000000000000000000" pitchFamily="2" charset="2"/>
            </a:endParaRPr>
          </a:p>
        </p:txBody>
      </p:sp>
      <p:graphicFrame>
        <p:nvGraphicFramePr>
          <p:cNvPr id="3" name="Table 2"/>
          <p:cNvGraphicFramePr>
            <a:graphicFrameLocks noGrp="1"/>
          </p:cNvGraphicFramePr>
          <p:nvPr/>
        </p:nvGraphicFramePr>
        <p:xfrm>
          <a:off x="838200" y="3375660"/>
          <a:ext cx="7162799" cy="2494280"/>
        </p:xfrm>
        <a:graphic>
          <a:graphicData uri="http://schemas.openxmlformats.org/drawingml/2006/table">
            <a:tbl>
              <a:tblPr firstRow="1" bandRow="1">
                <a:tableStyleId>{5C22544A-7EE6-4342-B048-85BDC9FD1C3A}</a:tableStyleId>
              </a:tblPr>
              <a:tblGrid>
                <a:gridCol w="963065"/>
                <a:gridCol w="722299"/>
                <a:gridCol w="1023257"/>
                <a:gridCol w="1558579"/>
                <a:gridCol w="849085"/>
                <a:gridCol w="1023257"/>
                <a:gridCol w="1023257"/>
              </a:tblGrid>
              <a:tr h="370840">
                <a:tc>
                  <a:txBody>
                    <a:bodyPr/>
                    <a:lstStyle/>
                    <a:p>
                      <a:r>
                        <a:rPr lang="en-US" sz="1200"/>
                        <a:t>Lớp</a:t>
                      </a:r>
                      <a:r>
                        <a:rPr lang="en-US" sz="1200" baseline="0"/>
                        <a:t> địa chỉ</a:t>
                      </a:r>
                      <a:endParaRPr lang="en-US" sz="1200"/>
                    </a:p>
                  </a:txBody>
                  <a:tcPr/>
                </a:tc>
                <a:tc>
                  <a:txBody>
                    <a:bodyPr/>
                    <a:lstStyle/>
                    <a:p>
                      <a:r>
                        <a:rPr lang="en-US" sz="1200"/>
                        <a:t>Bit</a:t>
                      </a:r>
                      <a:r>
                        <a:rPr lang="en-US" sz="1200" baseline="0"/>
                        <a:t> đầu</a:t>
                      </a:r>
                      <a:endParaRPr lang="en-US" sz="1200"/>
                    </a:p>
                  </a:txBody>
                  <a:tcPr/>
                </a:tc>
                <a:tc>
                  <a:txBody>
                    <a:bodyPr/>
                    <a:lstStyle/>
                    <a:p>
                      <a:r>
                        <a:rPr lang="en-US" sz="1200"/>
                        <a:t>Giá</a:t>
                      </a:r>
                      <a:r>
                        <a:rPr lang="en-US" sz="1200" baseline="0"/>
                        <a:t> trị đầu</a:t>
                      </a:r>
                      <a:endParaRPr lang="en-US" sz="1200"/>
                    </a:p>
                  </a:txBody>
                  <a:tcPr/>
                </a:tc>
                <a:tc>
                  <a:txBody>
                    <a:bodyPr/>
                    <a:lstStyle/>
                    <a:p>
                      <a:r>
                        <a:rPr lang="en-US" sz="1200"/>
                        <a:t>Giá</a:t>
                      </a:r>
                      <a:r>
                        <a:rPr lang="en-US" sz="1200" baseline="0"/>
                        <a:t> trị cuối</a:t>
                      </a:r>
                      <a:endParaRPr lang="en-US" sz="1200"/>
                    </a:p>
                  </a:txBody>
                  <a:tcPr/>
                </a:tc>
                <a:tc>
                  <a:txBody>
                    <a:bodyPr/>
                    <a:lstStyle/>
                    <a:p>
                      <a:r>
                        <a:rPr lang="en-US" sz="1200"/>
                        <a:t>Default</a:t>
                      </a:r>
                      <a:r>
                        <a:rPr lang="en-US" sz="1200" baseline="0"/>
                        <a:t> SM</a:t>
                      </a:r>
                      <a:endParaRPr lang="en-US" sz="1200"/>
                    </a:p>
                  </a:txBody>
                  <a:tcPr/>
                </a:tc>
                <a:tc>
                  <a:txBody>
                    <a:bodyPr/>
                    <a:lstStyle/>
                    <a:p>
                      <a:r>
                        <a:rPr lang="en-US" sz="1200"/>
                        <a:t>Số</a:t>
                      </a:r>
                      <a:r>
                        <a:rPr lang="en-US" sz="1200" baseline="0"/>
                        <a:t> dải địa chỉ mạng</a:t>
                      </a:r>
                      <a:endParaRPr lang="en-US" sz="1200"/>
                    </a:p>
                  </a:txBody>
                  <a:tcPr/>
                </a:tc>
                <a:tc>
                  <a:txBody>
                    <a:bodyPr/>
                    <a:lstStyle/>
                    <a:p>
                      <a:r>
                        <a:rPr lang="en-US" sz="1200"/>
                        <a:t>Độ</a:t>
                      </a:r>
                      <a:r>
                        <a:rPr lang="en-US" sz="1200" baseline="0"/>
                        <a:t> dài của 1 dải địa chỉ</a:t>
                      </a:r>
                      <a:endParaRPr lang="en-US" sz="1200"/>
                    </a:p>
                  </a:txBody>
                  <a:tcPr/>
                </a:tc>
              </a:tr>
              <a:tr h="370840">
                <a:tc>
                  <a:txBody>
                    <a:bodyPr/>
                    <a:lstStyle/>
                    <a:p>
                      <a:r>
                        <a:rPr lang="en-US" sz="1200"/>
                        <a:t>A</a:t>
                      </a:r>
                      <a:endParaRPr lang="en-US" sz="1200"/>
                    </a:p>
                  </a:txBody>
                  <a:tcPr/>
                </a:tc>
                <a:tc>
                  <a:txBody>
                    <a:bodyPr/>
                    <a:lstStyle/>
                    <a:p>
                      <a:r>
                        <a:rPr lang="en-US" sz="1200"/>
                        <a:t>0</a:t>
                      </a:r>
                      <a:endParaRPr lang="en-US" sz="1200"/>
                    </a:p>
                  </a:txBody>
                  <a:tcPr/>
                </a:tc>
                <a:tc>
                  <a:txBody>
                    <a:bodyPr/>
                    <a:lstStyle/>
                    <a:p>
                      <a:r>
                        <a:rPr lang="en-US" sz="1200"/>
                        <a:t>0.0.0.0</a:t>
                      </a:r>
                      <a:endParaRPr lang="en-US" sz="1200"/>
                    </a:p>
                  </a:txBody>
                  <a:tcPr/>
                </a:tc>
                <a:tc>
                  <a:txBody>
                    <a:bodyPr/>
                    <a:lstStyle/>
                    <a:p>
                      <a:r>
                        <a:rPr lang="en-US" sz="1200"/>
                        <a:t>127.255.255.255</a:t>
                      </a:r>
                      <a:endParaRPr lang="en-US" sz="1200"/>
                    </a:p>
                  </a:txBody>
                  <a:tcPr/>
                </a:tc>
                <a:tc>
                  <a:txBody>
                    <a:bodyPr/>
                    <a:lstStyle/>
                    <a:p>
                      <a:r>
                        <a:rPr lang="en-US" sz="1200">
                          <a:solidFill>
                            <a:srgbClr val="FF0000"/>
                          </a:solidFill>
                        </a:rPr>
                        <a:t>/8</a:t>
                      </a:r>
                      <a:endParaRPr lang="en-US" sz="1200">
                        <a:solidFill>
                          <a:srgbClr val="FF0000"/>
                        </a:solidFill>
                      </a:endParaRPr>
                    </a:p>
                  </a:txBody>
                  <a:tcPr/>
                </a:tc>
                <a:tc>
                  <a:txBody>
                    <a:bodyPr/>
                    <a:lstStyle/>
                    <a:p>
                      <a:r>
                        <a:rPr lang="en-US" sz="1200"/>
                        <a:t>(2 mũ</a:t>
                      </a:r>
                      <a:r>
                        <a:rPr lang="en-US" sz="1200" baseline="0"/>
                        <a:t>7)-2</a:t>
                      </a:r>
                      <a:endParaRPr lang="en-US" sz="1200"/>
                    </a:p>
                  </a:txBody>
                  <a:tcPr/>
                </a:tc>
                <a:tc>
                  <a:txBody>
                    <a:bodyPr/>
                    <a:lstStyle/>
                    <a:p>
                      <a:r>
                        <a:rPr lang="en-US" sz="1200"/>
                        <a:t>2 mũ</a:t>
                      </a:r>
                      <a:r>
                        <a:rPr lang="en-US" sz="1200" baseline="0"/>
                        <a:t> 24</a:t>
                      </a:r>
                      <a:endParaRPr lang="en-US" sz="1200"/>
                    </a:p>
                  </a:txBody>
                  <a:tcPr/>
                </a:tc>
              </a:tr>
              <a:tr h="370840">
                <a:tc>
                  <a:txBody>
                    <a:bodyPr/>
                    <a:lstStyle/>
                    <a:p>
                      <a:r>
                        <a:rPr lang="en-US" sz="1200"/>
                        <a:t>B</a:t>
                      </a:r>
                      <a:endParaRPr lang="en-US" sz="1200"/>
                    </a:p>
                  </a:txBody>
                  <a:tcPr/>
                </a:tc>
                <a:tc>
                  <a:txBody>
                    <a:bodyPr/>
                    <a:lstStyle/>
                    <a:p>
                      <a:r>
                        <a:rPr lang="en-US" sz="1200"/>
                        <a:t>10</a:t>
                      </a:r>
                      <a:endParaRPr lang="en-US" sz="1200"/>
                    </a:p>
                  </a:txBody>
                  <a:tcPr/>
                </a:tc>
                <a:tc>
                  <a:txBody>
                    <a:bodyPr/>
                    <a:lstStyle/>
                    <a:p>
                      <a:r>
                        <a:rPr lang="en-US" sz="1200">
                          <a:solidFill>
                            <a:srgbClr val="FF0000"/>
                          </a:solidFill>
                        </a:rPr>
                        <a:t>128.0.0.0</a:t>
                      </a:r>
                      <a:endParaRPr lang="en-US" sz="1200">
                        <a:solidFill>
                          <a:srgbClr val="FF0000"/>
                        </a:solidFill>
                      </a:endParaRPr>
                    </a:p>
                  </a:txBody>
                  <a:tcPr/>
                </a:tc>
                <a:tc>
                  <a:txBody>
                    <a:bodyPr/>
                    <a:lstStyle/>
                    <a:p>
                      <a:r>
                        <a:rPr lang="en-US" sz="1200">
                          <a:solidFill>
                            <a:srgbClr val="FF0000"/>
                          </a:solidFill>
                        </a:rPr>
                        <a:t>191.255.255.255</a:t>
                      </a:r>
                      <a:endParaRPr lang="en-US" sz="1200">
                        <a:solidFill>
                          <a:srgbClr val="FF0000"/>
                        </a:solidFill>
                      </a:endParaRPr>
                    </a:p>
                  </a:txBody>
                  <a:tcPr/>
                </a:tc>
                <a:tc>
                  <a:txBody>
                    <a:bodyPr/>
                    <a:lstStyle/>
                    <a:p>
                      <a:r>
                        <a:rPr lang="en-US" sz="1200">
                          <a:solidFill>
                            <a:srgbClr val="FF0000"/>
                          </a:solidFill>
                        </a:rPr>
                        <a:t>/16</a:t>
                      </a:r>
                      <a:endParaRPr lang="en-US" sz="1200">
                        <a:solidFill>
                          <a:srgbClr val="FF0000"/>
                        </a:solidFill>
                      </a:endParaRPr>
                    </a:p>
                  </a:txBody>
                  <a:tcPr/>
                </a:tc>
                <a:tc>
                  <a:txBody>
                    <a:bodyPr/>
                    <a:lstStyle/>
                    <a:p>
                      <a:r>
                        <a:rPr lang="en-US" sz="1200"/>
                        <a:t>2 mũ</a:t>
                      </a:r>
                      <a:r>
                        <a:rPr lang="en-US" sz="1200" baseline="0"/>
                        <a:t> 14</a:t>
                      </a:r>
                      <a:endParaRPr lang="en-US" sz="1200"/>
                    </a:p>
                  </a:txBody>
                  <a:tcPr/>
                </a:tc>
                <a:tc>
                  <a:txBody>
                    <a:bodyPr/>
                    <a:lstStyle/>
                    <a:p>
                      <a:r>
                        <a:rPr lang="en-US" sz="1200"/>
                        <a:t>2 mũ</a:t>
                      </a:r>
                      <a:r>
                        <a:rPr lang="en-US" sz="1200" baseline="0"/>
                        <a:t> 16</a:t>
                      </a:r>
                      <a:endParaRPr lang="en-US" sz="1200"/>
                    </a:p>
                  </a:txBody>
                  <a:tcPr/>
                </a:tc>
              </a:tr>
              <a:tr h="370840">
                <a:tc>
                  <a:txBody>
                    <a:bodyPr/>
                    <a:lstStyle/>
                    <a:p>
                      <a:r>
                        <a:rPr lang="en-US" sz="1200"/>
                        <a:t>C</a:t>
                      </a:r>
                      <a:endParaRPr lang="en-US" sz="1200"/>
                    </a:p>
                  </a:txBody>
                  <a:tcPr/>
                </a:tc>
                <a:tc>
                  <a:txBody>
                    <a:bodyPr/>
                    <a:lstStyle/>
                    <a:p>
                      <a:r>
                        <a:rPr lang="en-US" sz="1200"/>
                        <a:t>110</a:t>
                      </a:r>
                      <a:endParaRPr lang="en-US" sz="1200"/>
                    </a:p>
                  </a:txBody>
                  <a:tcPr/>
                </a:tc>
                <a:tc>
                  <a:txBody>
                    <a:bodyPr/>
                    <a:lstStyle/>
                    <a:p>
                      <a:r>
                        <a:rPr lang="en-US" sz="1200"/>
                        <a:t>192.0.0.0</a:t>
                      </a:r>
                      <a:endParaRPr lang="en-US" sz="1200"/>
                    </a:p>
                  </a:txBody>
                  <a:tcPr/>
                </a:tc>
                <a:tc>
                  <a:txBody>
                    <a:bodyPr/>
                    <a:lstStyle/>
                    <a:p>
                      <a:r>
                        <a:rPr lang="en-US" sz="1200"/>
                        <a:t>223.255.255.255</a:t>
                      </a:r>
                      <a:endParaRPr lang="en-US" sz="1200"/>
                    </a:p>
                  </a:txBody>
                  <a:tcPr/>
                </a:tc>
                <a:tc>
                  <a:txBody>
                    <a:bodyPr/>
                    <a:lstStyle/>
                    <a:p>
                      <a:r>
                        <a:rPr lang="en-US" sz="1200">
                          <a:solidFill>
                            <a:srgbClr val="FF0000"/>
                          </a:solidFill>
                        </a:rPr>
                        <a:t>/24</a:t>
                      </a:r>
                      <a:endParaRPr lang="en-US" sz="1200">
                        <a:solidFill>
                          <a:srgbClr val="FF0000"/>
                        </a:solidFill>
                      </a:endParaRPr>
                    </a:p>
                  </a:txBody>
                  <a:tcPr/>
                </a:tc>
                <a:tc>
                  <a:txBody>
                    <a:bodyPr/>
                    <a:lstStyle/>
                    <a:p>
                      <a:r>
                        <a:rPr lang="en-US" sz="1200"/>
                        <a:t>2 mũ</a:t>
                      </a:r>
                      <a:r>
                        <a:rPr lang="en-US" sz="1200" baseline="0"/>
                        <a:t> 21</a:t>
                      </a:r>
                      <a:endParaRPr lang="en-US" sz="1200"/>
                    </a:p>
                  </a:txBody>
                  <a:tcPr/>
                </a:tc>
                <a:tc>
                  <a:txBody>
                    <a:bodyPr/>
                    <a:lstStyle/>
                    <a:p>
                      <a:r>
                        <a:rPr lang="en-US" sz="1200"/>
                        <a:t>2 mũ</a:t>
                      </a:r>
                      <a:r>
                        <a:rPr lang="en-US" sz="1200" baseline="0"/>
                        <a:t> 8</a:t>
                      </a:r>
                      <a:endParaRPr lang="en-US" sz="1200"/>
                    </a:p>
                  </a:txBody>
                  <a:tcPr/>
                </a:tc>
              </a:tr>
              <a:tr h="370840">
                <a:tc>
                  <a:txBody>
                    <a:bodyPr/>
                    <a:lstStyle/>
                    <a:p>
                      <a:r>
                        <a:rPr lang="en-US" sz="1200"/>
                        <a:t>D</a:t>
                      </a:r>
                      <a:endParaRPr lang="en-US" sz="1200"/>
                    </a:p>
                  </a:txBody>
                  <a:tcPr/>
                </a:tc>
                <a:tc>
                  <a:txBody>
                    <a:bodyPr/>
                    <a:lstStyle/>
                    <a:p>
                      <a:r>
                        <a:rPr lang="en-US" sz="1200"/>
                        <a:t>1110</a:t>
                      </a:r>
                      <a:endParaRPr lang="en-US" sz="1200"/>
                    </a:p>
                  </a:txBody>
                  <a:tcPr/>
                </a:tc>
                <a:tc>
                  <a:txBody>
                    <a:bodyPr/>
                    <a:lstStyle/>
                    <a:p>
                      <a:r>
                        <a:rPr lang="en-US" sz="1200"/>
                        <a:t>224.0.0.0</a:t>
                      </a:r>
                      <a:endParaRPr lang="en-US" sz="1200"/>
                    </a:p>
                  </a:txBody>
                  <a:tcPr/>
                </a:tc>
                <a:tc>
                  <a:txBody>
                    <a:bodyPr/>
                    <a:lstStyle/>
                    <a:p>
                      <a:r>
                        <a:rPr lang="en-US" sz="1200"/>
                        <a:t>247.255.255.255</a:t>
                      </a:r>
                      <a:endParaRPr lang="en-US" sz="1200"/>
                    </a:p>
                  </a:txBody>
                  <a:tcPr/>
                </a:tc>
                <a:tc>
                  <a:txBody>
                    <a:bodyPr/>
                    <a:lstStyle/>
                    <a:p>
                      <a:r>
                        <a:rPr lang="en-US" sz="1200"/>
                        <a:t>NA</a:t>
                      </a:r>
                      <a:endParaRPr lang="en-US" sz="1200"/>
                    </a:p>
                  </a:txBody>
                  <a:tcPr/>
                </a:tc>
                <a:tc>
                  <a:txBody>
                    <a:bodyPr/>
                    <a:lstStyle/>
                    <a:p>
                      <a:r>
                        <a:rPr lang="en-US" sz="1200"/>
                        <a:t>NA</a:t>
                      </a:r>
                      <a:endParaRPr lang="en-US" sz="1200"/>
                    </a:p>
                  </a:txBody>
                  <a:tcPr/>
                </a:tc>
                <a:tc>
                  <a:txBody>
                    <a:bodyPr/>
                    <a:lstStyle/>
                    <a:p>
                      <a:r>
                        <a:rPr lang="en-US" sz="1200"/>
                        <a:t>NA</a:t>
                      </a:r>
                      <a:endParaRPr lang="en-US" sz="1200"/>
                    </a:p>
                  </a:txBody>
                  <a:tcPr/>
                </a:tc>
              </a:tr>
              <a:tr h="370840">
                <a:tc>
                  <a:txBody>
                    <a:bodyPr/>
                    <a:lstStyle/>
                    <a:p>
                      <a:r>
                        <a:rPr lang="en-US" sz="1200"/>
                        <a:t>E</a:t>
                      </a:r>
                      <a:endParaRPr lang="en-US" sz="1200"/>
                    </a:p>
                  </a:txBody>
                  <a:tcPr/>
                </a:tc>
                <a:tc>
                  <a:txBody>
                    <a:bodyPr/>
                    <a:lstStyle/>
                    <a:p>
                      <a:r>
                        <a:rPr lang="en-US" sz="1200"/>
                        <a:t>1111</a:t>
                      </a:r>
                      <a:endParaRPr lang="en-US" sz="1200"/>
                    </a:p>
                  </a:txBody>
                  <a:tcPr/>
                </a:tc>
                <a:tc>
                  <a:txBody>
                    <a:bodyPr/>
                    <a:lstStyle/>
                    <a:p>
                      <a:r>
                        <a:rPr lang="en-US" sz="1200"/>
                        <a:t>248.0.0.0</a:t>
                      </a:r>
                      <a:endParaRPr lang="en-US" sz="1200"/>
                    </a:p>
                  </a:txBody>
                  <a:tcPr/>
                </a:tc>
                <a:tc>
                  <a:txBody>
                    <a:bodyPr/>
                    <a:lstStyle/>
                    <a:p>
                      <a:r>
                        <a:rPr lang="en-US" sz="1200"/>
                        <a:t>255.255.255.255</a:t>
                      </a:r>
                      <a:endParaRPr lang="en-US" sz="1200"/>
                    </a:p>
                  </a:txBody>
                  <a:tcPr/>
                </a:tc>
                <a:tc>
                  <a:txBody>
                    <a:bodyPr/>
                    <a:lstStyle/>
                    <a:p>
                      <a:r>
                        <a:rPr lang="en-US" sz="1200"/>
                        <a:t>NA</a:t>
                      </a:r>
                      <a:endParaRPr lang="en-US" sz="1200"/>
                    </a:p>
                  </a:txBody>
                  <a:tcPr/>
                </a:tc>
                <a:tc>
                  <a:txBody>
                    <a:bodyPr/>
                    <a:lstStyle/>
                    <a:p>
                      <a:r>
                        <a:rPr lang="en-US" sz="1200"/>
                        <a:t>NA</a:t>
                      </a:r>
                      <a:endParaRPr lang="en-US" sz="1200"/>
                    </a:p>
                  </a:txBody>
                  <a:tcPr/>
                </a:tc>
                <a:tc>
                  <a:txBody>
                    <a:bodyPr/>
                    <a:lstStyle/>
                    <a:p>
                      <a:r>
                        <a:rPr lang="en-US" sz="1200"/>
                        <a:t>NA</a:t>
                      </a:r>
                      <a:endParaRPr lang="en-US" sz="1200"/>
                    </a:p>
                  </a:txBody>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2000" y="838200"/>
            <a:ext cx="8153400" cy="5029200"/>
          </a:xfrm>
          <a:prstGeom prst="rect">
            <a:avLst/>
          </a:prstGeom>
          <a:noFill/>
          <a:ln>
            <a:miter lim="800000"/>
          </a:ln>
        </p:spPr>
        <p:txBody>
          <a:bodyPr/>
          <a:lstStyle/>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A: </a:t>
            </a:r>
            <a:r>
              <a:rPr lang="en-US" sz="1600" kern="0" dirty="0">
                <a:solidFill>
                  <a:srgbClr val="FF0000"/>
                </a:solidFill>
                <a:cs typeface="+mn-cs"/>
                <a:sym typeface="Wingdings" panose="05000000000000000000" pitchFamily="2" charset="2"/>
              </a:rPr>
              <a:t>0NNNNNNN.</a:t>
            </a:r>
            <a:r>
              <a:rPr lang="en-US" sz="1600" kern="0" dirty="0">
                <a:solidFill>
                  <a:schemeClr val="folHlink"/>
                </a:solidFill>
                <a:cs typeface="+mn-cs"/>
                <a:sym typeface="Wingdings" panose="05000000000000000000" pitchFamily="2" charset="2"/>
              </a:rPr>
              <a:t>HHHHHHHH.HHHHHHHH.HHHHHHHH</a:t>
            </a:r>
            <a:endParaRPr lang="en-US" sz="1600" kern="0" dirty="0">
              <a:solidFill>
                <a:schemeClr val="folHlink"/>
              </a:solidFill>
              <a:cs typeface="+mn-cs"/>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cs typeface="+mn-cs"/>
                <a:sym typeface="Wingdings" panose="05000000000000000000" pitchFamily="2" charset="2"/>
              </a:rPr>
              <a:t>B: </a:t>
            </a:r>
            <a:r>
              <a:rPr lang="en-US" sz="1600" kern="0" dirty="0">
                <a:solidFill>
                  <a:srgbClr val="FF0000"/>
                </a:solidFill>
                <a:cs typeface="+mn-cs"/>
                <a:sym typeface="Wingdings" panose="05000000000000000000" pitchFamily="2" charset="2"/>
              </a:rPr>
              <a:t>10NNNNNN.</a:t>
            </a:r>
            <a:r>
              <a:rPr lang="en-US" sz="1600" kern="0" dirty="0">
                <a:solidFill>
                  <a:srgbClr val="FF0000"/>
                </a:solidFill>
                <a:sym typeface="Wingdings" panose="05000000000000000000" pitchFamily="2" charset="2"/>
              </a:rPr>
              <a:t>NNNNNNNN.</a:t>
            </a:r>
            <a:r>
              <a:rPr lang="en-US" sz="1600" kern="0" dirty="0">
                <a:solidFill>
                  <a:schemeClr val="folHlink"/>
                </a:solidFill>
                <a:sym typeface="Wingdings" panose="05000000000000000000" pitchFamily="2" charset="2"/>
              </a:rPr>
              <a:t>HHHHHHHH.HHHHHHHH</a:t>
            </a:r>
            <a:endParaRPr lang="en-US" sz="1600" kern="0" dirty="0">
              <a:solidFill>
                <a:schemeClr val="folHlink"/>
              </a:solidFill>
              <a:sym typeface="Wingdings" panose="05000000000000000000" pitchFamily="2" charset="2"/>
            </a:endParaRPr>
          </a:p>
          <a:p>
            <a:pPr>
              <a:lnSpc>
                <a:spcPct val="135000"/>
              </a:lnSpc>
              <a:spcBef>
                <a:spcPct val="35000"/>
              </a:spcBef>
              <a:buClr>
                <a:schemeClr val="accent2"/>
              </a:buClr>
              <a:defRPr/>
            </a:pPr>
            <a:r>
              <a:rPr lang="en-US" sz="1600" kern="0" dirty="0">
                <a:solidFill>
                  <a:schemeClr val="folHlink"/>
                </a:solidFill>
                <a:sym typeface="Wingdings" panose="05000000000000000000" pitchFamily="2" charset="2"/>
              </a:rPr>
              <a:t>C: </a:t>
            </a:r>
            <a:r>
              <a:rPr lang="en-US" sz="1600" kern="0" dirty="0">
                <a:solidFill>
                  <a:srgbClr val="FF0000"/>
                </a:solidFill>
                <a:sym typeface="Wingdings" panose="05000000000000000000" pitchFamily="2" charset="2"/>
              </a:rPr>
              <a:t>110NNNNN.NNNNNNNN.NNNNNNNN.</a:t>
            </a:r>
            <a:r>
              <a:rPr lang="en-US" sz="1600" kern="0" dirty="0">
                <a:solidFill>
                  <a:schemeClr val="folHlink"/>
                </a:solidFill>
                <a:sym typeface="Wingdings" panose="05000000000000000000" pitchFamily="2" charset="2"/>
              </a:rPr>
              <a:t>HHHHHHHH</a:t>
            </a:r>
            <a:endParaRPr lang="en-US" sz="1600" kern="0" dirty="0">
              <a:solidFill>
                <a:schemeClr val="folHlink"/>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A,B,C </a:t>
            </a:r>
            <a:r>
              <a:rPr lang="en-US" sz="1600" kern="0" dirty="0" err="1">
                <a:solidFill>
                  <a:srgbClr val="C00000"/>
                </a:solidFill>
                <a:sym typeface="Wingdings" panose="05000000000000000000" pitchFamily="2" charset="2"/>
              </a:rPr>
              <a:t>đc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lấy</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để</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gán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các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phần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trong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mạng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D: Multicast</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Lớp</a:t>
            </a:r>
            <a:r>
              <a:rPr lang="en-US" sz="1600" kern="0" dirty="0">
                <a:solidFill>
                  <a:srgbClr val="C00000"/>
                </a:solidFill>
                <a:sym typeface="Wingdings" panose="05000000000000000000" pitchFamily="2" charset="2"/>
              </a:rPr>
              <a:t> E: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nghiên</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cứu</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dự</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phòng</a:t>
            </a:r>
            <a:endParaRPr lang="en-US" sz="1600" kern="0" dirty="0">
              <a:solidFill>
                <a:srgbClr val="C00000"/>
              </a:solidFill>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sym typeface="Wingdings" panose="05000000000000000000" pitchFamily="2" charset="2"/>
              </a:rPr>
              <a:t>Một</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số</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giá</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trị</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đặc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biệt</a:t>
            </a:r>
            <a:r>
              <a:rPr lang="en-US" sz="1600" kern="0" dirty="0">
                <a:solidFill>
                  <a:srgbClr val="C00000"/>
                </a:solidFill>
                <a:sym typeface="Wingdings" panose="05000000000000000000" pitchFamily="2" charset="2"/>
              </a:rPr>
              <a:t>:</a:t>
            </a:r>
            <a:endParaRPr lang="en-US" sz="1600" kern="0" dirty="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0.0.0.0/8 </a:t>
            </a:r>
            <a:r>
              <a:rPr lang="en-US" sz="1600" kern="0" dirty="0" err="1">
                <a:solidFill>
                  <a:srgbClr val="C00000"/>
                </a:solidFill>
                <a:sym typeface="Wingdings" panose="05000000000000000000" pitchFamily="2" charset="2"/>
              </a:rPr>
              <a:t>được</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sử</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dụng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cho</a:t>
            </a:r>
            <a:r>
              <a:rPr lang="en-US" sz="1600" kern="0" dirty="0">
                <a:solidFill>
                  <a:srgbClr val="C00000"/>
                </a:solidFill>
                <a:sym typeface="Wingdings" panose="05000000000000000000" pitchFamily="2" charset="2"/>
              </a:rPr>
              <a:t> Default Route </a:t>
            </a:r>
            <a:r>
              <a:rPr lang="en-US" sz="1600" kern="0" dirty="0" err="1">
                <a:solidFill>
                  <a:srgbClr val="C00000"/>
                </a:solidFill>
                <a:sym typeface="Wingdings" panose="05000000000000000000" pitchFamily="2" charset="2"/>
              </a:rPr>
              <a:t>và</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Defaul</a:t>
            </a:r>
            <a:r>
              <a:rPr lang="en-US" sz="1600" kern="0" dirty="0">
                <a:solidFill>
                  <a:srgbClr val="C00000"/>
                </a:solidFill>
                <a:sym typeface="Wingdings" panose="05000000000000000000" pitchFamily="2" charset="2"/>
              </a:rPr>
              <a:t> Network </a:t>
            </a:r>
            <a:endParaRPr lang="en-US" sz="1600" kern="0" dirty="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127.0.0.0/8: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IP </a:t>
            </a:r>
            <a:r>
              <a:rPr lang="en-US" sz="1600" kern="0" dirty="0" err="1">
                <a:solidFill>
                  <a:srgbClr val="C00000"/>
                </a:solidFill>
                <a:sym typeface="Wingdings" panose="05000000000000000000" pitchFamily="2" charset="2"/>
              </a:rPr>
              <a:t>Lopback</a:t>
            </a:r>
            <a:endParaRPr lang="en-US" sz="1600" kern="0" dirty="0">
              <a:solidFill>
                <a:srgbClr val="C00000"/>
              </a:solidFill>
              <a:sym typeface="Wingdings" panose="05000000000000000000" pitchFamily="2" charset="2"/>
            </a:endParaRPr>
          </a:p>
          <a:p>
            <a:pPr marL="742950" lvl="1" indent="-285750">
              <a:lnSpc>
                <a:spcPct val="135000"/>
              </a:lnSpc>
              <a:spcBef>
                <a:spcPct val="35000"/>
              </a:spcBef>
              <a:buClr>
                <a:schemeClr val="accent2"/>
              </a:buClr>
              <a:buFont typeface="Arial" panose="020B0604020202020204" pitchFamily="34" charset="0"/>
              <a:buChar char="•"/>
              <a:defRPr/>
            </a:pPr>
            <a:r>
              <a:rPr lang="en-US" sz="1600" kern="0" dirty="0">
                <a:solidFill>
                  <a:srgbClr val="C00000"/>
                </a:solidFill>
                <a:sym typeface="Wingdings" panose="05000000000000000000" pitchFamily="2" charset="2"/>
              </a:rPr>
              <a:t>255.255.255.255 </a:t>
            </a:r>
            <a:r>
              <a:rPr lang="en-US" sz="1600" kern="0" dirty="0" err="1">
                <a:solidFill>
                  <a:srgbClr val="C00000"/>
                </a:solidFill>
                <a:sym typeface="Wingdings" panose="05000000000000000000" pitchFamily="2" charset="2"/>
              </a:rPr>
              <a:t>dùng</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làm</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địa</a:t>
            </a:r>
            <a:r>
              <a:rPr lang="en-US" sz="1600" kern="0" dirty="0">
                <a:solidFill>
                  <a:srgbClr val="C00000"/>
                </a:solidFill>
                <a:sym typeface="Wingdings" panose="05000000000000000000" pitchFamily="2" charset="2"/>
              </a:rPr>
              <a:t> </a:t>
            </a:r>
            <a:r>
              <a:rPr lang="en-US" sz="1600" kern="0" dirty="0" err="1">
                <a:solidFill>
                  <a:srgbClr val="C00000"/>
                </a:solidFill>
                <a:sym typeface="Wingdings" panose="05000000000000000000" pitchFamily="2" charset="2"/>
              </a:rPr>
              <a:t>chỉ</a:t>
            </a:r>
            <a:r>
              <a:rPr lang="en-US" sz="1600" kern="0" dirty="0">
                <a:solidFill>
                  <a:srgbClr val="C00000"/>
                </a:solidFill>
                <a:sym typeface="Wingdings" panose="05000000000000000000" pitchFamily="2" charset="2"/>
              </a:rPr>
              <a:t> Global Broadcast	</a:t>
            </a:r>
            <a:endParaRPr lang="en-US" sz="1600" kern="0" dirty="0">
              <a:solidFill>
                <a:srgbClr val="C00000"/>
              </a:solidFill>
              <a:cs typeface="+mn-cs"/>
              <a:sym typeface="Wingdings" panose="05000000000000000000" pitchFamily="2" charset="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dirty="0">
                <a:solidFill>
                  <a:schemeClr val="accent2"/>
                </a:solidFill>
              </a:rPr>
              <a:t>Qui </a:t>
            </a:r>
            <a:r>
              <a:rPr lang="en-US" sz="2000" b="1" dirty="0" err="1">
                <a:solidFill>
                  <a:schemeClr val="accent2"/>
                </a:solidFill>
              </a:rPr>
              <a:t>tắc</a:t>
            </a:r>
            <a:r>
              <a:rPr lang="en-US" sz="2000" b="1" dirty="0">
                <a:solidFill>
                  <a:schemeClr val="accent2"/>
                </a:solidFill>
              </a:rPr>
              <a:t> </a:t>
            </a:r>
            <a:r>
              <a:rPr lang="en-US" sz="2000" b="1" dirty="0" err="1">
                <a:solidFill>
                  <a:schemeClr val="accent2"/>
                </a:solidFill>
              </a:rPr>
              <a:t>gán</a:t>
            </a:r>
            <a:r>
              <a:rPr lang="en-US" sz="2000" b="1" dirty="0">
                <a:solidFill>
                  <a:schemeClr val="accent2"/>
                </a:solidFill>
              </a:rPr>
              <a:t> </a:t>
            </a:r>
            <a:r>
              <a:rPr lang="en-US" sz="2000" b="1" dirty="0" err="1">
                <a:solidFill>
                  <a:schemeClr val="accent2"/>
                </a:solidFill>
              </a:rPr>
              <a:t>địa</a:t>
            </a:r>
            <a:r>
              <a:rPr lang="en-US" sz="2000" b="1" dirty="0">
                <a:solidFill>
                  <a:schemeClr val="accent2"/>
                </a:solidFill>
              </a:rPr>
              <a:t> </a:t>
            </a:r>
            <a:r>
              <a:rPr lang="en-US" sz="2000" b="1" dirty="0" err="1">
                <a:solidFill>
                  <a:schemeClr val="accent2"/>
                </a:solidFill>
              </a:rPr>
              <a:t>chỉ</a:t>
            </a:r>
            <a:r>
              <a:rPr lang="en-US" sz="2000" b="1" dirty="0">
                <a:solidFill>
                  <a:schemeClr val="accent2"/>
                </a:solidFill>
              </a:rPr>
              <a:t> IP</a:t>
            </a:r>
            <a:endParaRPr lang="en-US" sz="2000" b="1" dirty="0">
              <a:solidFill>
                <a:schemeClr val="accent2"/>
              </a:solidFill>
            </a:endParaRPr>
          </a:p>
        </p:txBody>
      </p:sp>
      <p:sp>
        <p:nvSpPr>
          <p:cNvPr id="3" name="Rectangle 3"/>
          <p:cNvSpPr txBox="1">
            <a:spLocks noChangeArrowheads="1"/>
          </p:cNvSpPr>
          <p:nvPr/>
        </p:nvSpPr>
        <p:spPr bwMode="auto">
          <a:xfrm>
            <a:off x="762000" y="838200"/>
            <a:ext cx="8153400" cy="5029200"/>
          </a:xfrm>
          <a:prstGeom prst="rect">
            <a:avLst/>
          </a:prstGeom>
          <a:noFill/>
          <a:ln>
            <a:miter lim="800000"/>
          </a:ln>
        </p:spPr>
        <p:txBody>
          <a:bodyPr/>
          <a:lstStyle/>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rgbClr val="C00000"/>
                </a:solidFill>
                <a:cs typeface="+mn-cs"/>
                <a:sym typeface="Wingdings" panose="05000000000000000000" pitchFamily="2" charset="2"/>
              </a:rPr>
              <a:t>Qui </a:t>
            </a:r>
            <a:r>
              <a:rPr lang="en-US" sz="1600" kern="0" dirty="0" err="1">
                <a:solidFill>
                  <a:srgbClr val="C00000"/>
                </a:solidFill>
                <a:cs typeface="+mn-cs"/>
                <a:sym typeface="Wingdings" panose="05000000000000000000" pitchFamily="2" charset="2"/>
              </a:rPr>
              <a:t>tắc</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liên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mỗi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một</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được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gán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chọn</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a:t>
            </a:r>
            <a:endParaRPr lang="en-US" sz="1600" kern="0" dirty="0">
              <a:solidFill>
                <a:srgbClr val="C00000"/>
              </a:solidFill>
              <a:cs typeface="+mn-cs"/>
              <a:sym typeface="Wingdings" panose="05000000000000000000" pitchFamily="2" charset="2"/>
            </a:endParaRPr>
          </a:p>
          <a:p>
            <a:pPr marL="285750" indent="-285750">
              <a:lnSpc>
                <a:spcPct val="135000"/>
              </a:lnSpc>
              <a:spcBef>
                <a:spcPct val="35000"/>
              </a:spcBef>
              <a:buClr>
                <a:schemeClr val="accent2"/>
              </a:buClr>
              <a:buFont typeface="Wingdings" panose="05000000000000000000" pitchFamily="2" charset="2"/>
              <a:buChar char="§"/>
              <a:defRPr/>
            </a:pPr>
            <a:r>
              <a:rPr lang="en-US" sz="1600" kern="0" dirty="0">
                <a:solidFill>
                  <a:srgbClr val="C00000"/>
                </a:solidFill>
                <a:cs typeface="+mn-cs"/>
                <a:sym typeface="Wingdings" panose="05000000000000000000" pitchFamily="2" charset="2"/>
              </a:rPr>
              <a:t>Qui </a:t>
            </a:r>
            <a:r>
              <a:rPr lang="en-US" sz="1600" kern="0" dirty="0" err="1">
                <a:solidFill>
                  <a:srgbClr val="C00000"/>
                </a:solidFill>
                <a:cs typeface="+mn-cs"/>
                <a:sym typeface="Wingdings" panose="05000000000000000000" pitchFamily="2" charset="2"/>
              </a:rPr>
              <a:t>tắc</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một</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mỗi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 </a:t>
            </a:r>
            <a:r>
              <a:rPr lang="en-US" sz="1600" kern="0" dirty="0" err="1">
                <a:solidFill>
                  <a:srgbClr val="C00000"/>
                </a:solidFill>
                <a:cs typeface="+mn-cs"/>
                <a:sym typeface="Wingdings" panose="05000000000000000000" pitchFamily="2" charset="2"/>
              </a:rPr>
              <a:t>được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gán</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giá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đầu</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tiên</a:t>
            </a:r>
            <a:r>
              <a:rPr lang="en-US" sz="1600" kern="0" dirty="0">
                <a:solidFill>
                  <a:srgbClr val="C00000"/>
                </a:solidFill>
                <a:cs typeface="+mn-cs"/>
                <a:sym typeface="Wingdings" panose="05000000000000000000" pitchFamily="2" charset="2"/>
              </a:rPr>
              <a:t> (Net ID), </a:t>
            </a:r>
            <a:r>
              <a:rPr lang="en-US" sz="1600" kern="0" dirty="0" err="1">
                <a:solidFill>
                  <a:srgbClr val="C00000"/>
                </a:solidFill>
                <a:cs typeface="+mn-cs"/>
                <a:sym typeface="Wingdings" panose="05000000000000000000" pitchFamily="2" charset="2"/>
              </a:rPr>
              <a:t>khác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giá</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trị</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cuối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(Broadcast)</a:t>
            </a:r>
            <a:endParaRPr lang="en-US" sz="1600" kern="0" dirty="0">
              <a:solidFill>
                <a:srgbClr val="C00000"/>
              </a:solidFill>
              <a:cs typeface="+mn-cs"/>
              <a:sym typeface="Wingdings" panose="05000000000000000000" pitchFamily="2" charset="2"/>
            </a:endParaRPr>
          </a:p>
        </p:txBody>
      </p:sp>
      <p:pic>
        <p:nvPicPr>
          <p:cNvPr id="4" name="Picture 3"/>
          <p:cNvPicPr>
            <a:picLocks noChangeAspect="1"/>
          </p:cNvPicPr>
          <p:nvPr/>
        </p:nvPicPr>
        <p:blipFill>
          <a:blip r:embed="rId1"/>
          <a:stretch>
            <a:fillRect/>
          </a:stretch>
        </p:blipFill>
        <p:spPr>
          <a:xfrm>
            <a:off x="1905000" y="2895600"/>
            <a:ext cx="5047619" cy="256190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57200" y="0"/>
            <a:ext cx="8229600" cy="838200"/>
          </a:xfrm>
          <a:prstGeom prst="rect">
            <a:avLst/>
          </a:prstGeom>
          <a:noFill/>
          <a:ln w="9525">
            <a:noFill/>
            <a:miter lim="800000"/>
          </a:ln>
        </p:spPr>
        <p:txBody>
          <a:bodyPr/>
          <a:lstStyle/>
          <a:p>
            <a:pPr algn="ctr"/>
            <a:r>
              <a:rPr lang="en-US" sz="2000" b="1" dirty="0">
                <a:solidFill>
                  <a:schemeClr val="accent2"/>
                </a:solidFill>
              </a:rPr>
              <a:t>Default Gateway</a:t>
            </a:r>
            <a:endParaRPr lang="en-US" sz="2000" b="1" dirty="0">
              <a:solidFill>
                <a:schemeClr val="accent2"/>
              </a:solidFill>
            </a:endParaRPr>
          </a:p>
        </p:txBody>
      </p:sp>
      <p:sp>
        <p:nvSpPr>
          <p:cNvPr id="3" name="Rectangle 3"/>
          <p:cNvSpPr txBox="1">
            <a:spLocks noChangeArrowheads="1"/>
          </p:cNvSpPr>
          <p:nvPr/>
        </p:nvSpPr>
        <p:spPr bwMode="auto">
          <a:xfrm>
            <a:off x="762000" y="838200"/>
            <a:ext cx="8153400" cy="5029200"/>
          </a:xfrm>
          <a:prstGeom prst="rect">
            <a:avLst/>
          </a:prstGeom>
          <a:noFill/>
          <a:ln>
            <a:miter lim="800000"/>
          </a:ln>
        </p:spPr>
        <p:txBody>
          <a:bodyPr/>
          <a:lstStyle/>
          <a:p>
            <a:pPr>
              <a:lnSpc>
                <a:spcPct val="135000"/>
              </a:lnSpc>
              <a:spcBef>
                <a:spcPct val="35000"/>
              </a:spcBef>
              <a:buClr>
                <a:schemeClr val="accent2"/>
              </a:buClr>
              <a:defRPr/>
            </a:pPr>
            <a:r>
              <a:rPr lang="en-US" sz="1600" kern="0" dirty="0" err="1">
                <a:solidFill>
                  <a:srgbClr val="C00000"/>
                </a:solidFill>
                <a:cs typeface="+mn-cs"/>
                <a:sym typeface="Wingdings" panose="05000000000000000000" pitchFamily="2" charset="2"/>
              </a:rPr>
              <a:t>Trong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mạng</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02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thực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hiện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lớp</a:t>
            </a:r>
            <a:r>
              <a:rPr lang="en-US" sz="1600" kern="0" dirty="0">
                <a:solidFill>
                  <a:srgbClr val="C00000"/>
                </a:solidFill>
                <a:cs typeface="+mn-cs"/>
                <a:sym typeface="Wingdings" panose="05000000000000000000" pitchFamily="2" charset="2"/>
              </a:rPr>
              <a:t> 3</a:t>
            </a:r>
            <a:endParaRPr lang="en-US" sz="1600" kern="0" dirty="0">
              <a:solidFill>
                <a:srgbClr val="C00000"/>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chức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dựa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vào</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bảng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Router, Multilayer Switch)</a:t>
            </a:r>
            <a:endParaRPr lang="en-US" sz="1600" kern="0" dirty="0">
              <a:solidFill>
                <a:srgbClr val="C00000"/>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không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khả</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năng</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tự</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a:t>
            </a:r>
            <a:r>
              <a:rPr lang="en-US" sz="1600" kern="0" dirty="0" err="1">
                <a:solidFill>
                  <a:srgbClr val="C00000"/>
                </a:solidFill>
                <a:cs typeface="+mn-cs"/>
                <a:sym typeface="Wingdings" panose="05000000000000000000" pitchFamily="2" charset="2"/>
              </a:rPr>
              <a:t>ví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dụ</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như</a:t>
            </a:r>
            <a:r>
              <a:rPr lang="en-US" sz="1600" kern="0" dirty="0">
                <a:solidFill>
                  <a:srgbClr val="C00000"/>
                </a:solidFill>
                <a:cs typeface="+mn-cs"/>
                <a:sym typeface="Wingdings" panose="05000000000000000000" pitchFamily="2" charset="2"/>
              </a:rPr>
              <a:t> PC, Smart Phone, </a:t>
            </a:r>
            <a:r>
              <a:rPr lang="en-US" sz="1600" kern="0" dirty="0" err="1">
                <a:solidFill>
                  <a:srgbClr val="C00000"/>
                </a:solidFill>
                <a:cs typeface="+mn-cs"/>
                <a:sym typeface="Wingdings" panose="05000000000000000000" pitchFamily="2" charset="2"/>
              </a:rPr>
              <a:t>máy</a:t>
            </a:r>
            <a:r>
              <a:rPr lang="en-US" sz="1600" kern="0" dirty="0">
                <a:solidFill>
                  <a:srgbClr val="C00000"/>
                </a:solidFill>
                <a:cs typeface="+mn-cs"/>
                <a:sym typeface="Wingdings" panose="05000000000000000000" pitchFamily="2" charset="2"/>
              </a:rPr>
              <a:t> in…). </a:t>
            </a:r>
            <a:r>
              <a:rPr lang="en-US" sz="1600" kern="0" dirty="0" err="1">
                <a:solidFill>
                  <a:srgbClr val="C00000"/>
                </a:solidFill>
                <a:cs typeface="+mn-cs"/>
                <a:sym typeface="Wingdings" panose="05000000000000000000" pitchFamily="2" charset="2"/>
              </a:rPr>
              <a:t>Nó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nhờ</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định</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tuyến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hộ</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gói</a:t>
            </a:r>
            <a:r>
              <a:rPr lang="en-US" sz="1600" kern="0" dirty="0">
                <a:solidFill>
                  <a:srgbClr val="C00000"/>
                </a:solidFill>
                <a:cs typeface="+mn-cs"/>
                <a:sym typeface="Wingdings" panose="05000000000000000000" pitchFamily="2" charset="2"/>
              </a:rPr>
              <a:t> tin IP. Khi </a:t>
            </a:r>
            <a:r>
              <a:rPr lang="en-US" sz="1600" kern="0" dirty="0" err="1">
                <a:solidFill>
                  <a:srgbClr val="C00000"/>
                </a:solidFill>
                <a:cs typeface="+mn-cs"/>
                <a:sym typeface="Wingdings" panose="05000000000000000000" pitchFamily="2" charset="2"/>
              </a:rPr>
              <a:t>đó</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2 </a:t>
            </a:r>
            <a:r>
              <a:rPr lang="en-US" sz="1600" kern="0" dirty="0" err="1">
                <a:solidFill>
                  <a:srgbClr val="C00000"/>
                </a:solidFill>
                <a:cs typeface="+mn-cs"/>
                <a:sym typeface="Wingdings" panose="05000000000000000000" pitchFamily="2" charset="2"/>
              </a:rPr>
              <a:t>này</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sẽ</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nhận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của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phần</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tử</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loại</a:t>
            </a:r>
            <a:r>
              <a:rPr lang="en-US" sz="1600" kern="0" dirty="0">
                <a:solidFill>
                  <a:srgbClr val="C00000"/>
                </a:solidFill>
                <a:cs typeface="+mn-cs"/>
                <a:sym typeface="Wingdings" panose="05000000000000000000" pitchFamily="2" charset="2"/>
              </a:rPr>
              <a:t> 1 </a:t>
            </a:r>
            <a:r>
              <a:rPr lang="en-US" sz="1600" kern="0" dirty="0" err="1">
                <a:solidFill>
                  <a:srgbClr val="C00000"/>
                </a:solidFill>
                <a:cs typeface="+mn-cs"/>
                <a:sym typeface="Wingdings" panose="05000000000000000000" pitchFamily="2" charset="2"/>
              </a:rPr>
              <a:t>làm</a:t>
            </a:r>
            <a:r>
              <a:rPr lang="en-US" sz="1600" kern="0" dirty="0">
                <a:solidFill>
                  <a:srgbClr val="C00000"/>
                </a:solidFill>
                <a:cs typeface="+mn-cs"/>
                <a:sym typeface="Wingdings" panose="05000000000000000000" pitchFamily="2" charset="2"/>
              </a:rPr>
              <a:t> Default Gateway</a:t>
            </a:r>
            <a:endParaRPr lang="en-US" sz="1600" kern="0" dirty="0">
              <a:solidFill>
                <a:srgbClr val="C00000"/>
              </a:solidFill>
              <a:cs typeface="+mn-cs"/>
              <a:sym typeface="Wingdings" panose="05000000000000000000" pitchFamily="2" charset="2"/>
            </a:endParaRPr>
          </a:p>
          <a:p>
            <a:pPr marL="285750" indent="-285750">
              <a:lnSpc>
                <a:spcPct val="135000"/>
              </a:lnSpc>
              <a:spcBef>
                <a:spcPct val="35000"/>
              </a:spcBef>
              <a:buClr>
                <a:schemeClr val="accent2"/>
              </a:buClr>
              <a:buFont typeface="Arial" panose="020B0604020202020204" pitchFamily="34" charset="0"/>
              <a:buChar char="•"/>
              <a:defRPr/>
            </a:pP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r>
              <a:rPr lang="en-US" sz="1600" kern="0" dirty="0">
                <a:solidFill>
                  <a:srgbClr val="C00000"/>
                </a:solidFill>
                <a:cs typeface="+mn-cs"/>
                <a:sym typeface="Wingdings" panose="05000000000000000000" pitchFamily="2" charset="2"/>
              </a:rPr>
              <a:t> IP </a:t>
            </a:r>
            <a:r>
              <a:rPr lang="en-US" sz="1600" kern="0" dirty="0" err="1">
                <a:solidFill>
                  <a:srgbClr val="C00000"/>
                </a:solidFill>
                <a:cs typeface="+mn-cs"/>
                <a:sym typeface="Wingdings" panose="05000000000000000000" pitchFamily="2" charset="2"/>
              </a:rPr>
              <a:t>và</a:t>
            </a:r>
            <a:r>
              <a:rPr lang="en-US" sz="1600" kern="0" dirty="0">
                <a:solidFill>
                  <a:srgbClr val="C00000"/>
                </a:solidFill>
                <a:cs typeface="+mn-cs"/>
                <a:sym typeface="Wingdings" panose="05000000000000000000" pitchFamily="2" charset="2"/>
              </a:rPr>
              <a:t> Default Gateway </a:t>
            </a:r>
            <a:r>
              <a:rPr lang="en-US" sz="1600" kern="0" dirty="0" err="1">
                <a:solidFill>
                  <a:srgbClr val="C00000"/>
                </a:solidFill>
                <a:cs typeface="+mn-cs"/>
                <a:sym typeface="Wingdings" panose="05000000000000000000" pitchFamily="2" charset="2"/>
              </a:rPr>
              <a:t>thuộc</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cùng</a:t>
            </a:r>
            <a:r>
              <a:rPr lang="en-US" sz="1600" kern="0" dirty="0">
                <a:solidFill>
                  <a:srgbClr val="C00000"/>
                </a:solidFill>
                <a:cs typeface="+mn-cs"/>
                <a:sym typeface="Wingdings" panose="05000000000000000000" pitchFamily="2" charset="2"/>
              </a:rPr>
              <a:t> 01 </a:t>
            </a:r>
            <a:r>
              <a:rPr lang="en-US" sz="1600" kern="0" dirty="0" err="1">
                <a:solidFill>
                  <a:srgbClr val="C00000"/>
                </a:solidFill>
                <a:cs typeface="+mn-cs"/>
                <a:sym typeface="Wingdings" panose="05000000000000000000" pitchFamily="2" charset="2"/>
              </a:rPr>
              <a:t>dải</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địa</a:t>
            </a:r>
            <a:r>
              <a:rPr lang="en-US" sz="1600" kern="0" dirty="0">
                <a:solidFill>
                  <a:srgbClr val="C00000"/>
                </a:solidFill>
                <a:cs typeface="+mn-cs"/>
                <a:sym typeface="Wingdings" panose="05000000000000000000" pitchFamily="2" charset="2"/>
              </a:rPr>
              <a:t> </a:t>
            </a:r>
            <a:r>
              <a:rPr lang="en-US" sz="1600" kern="0" dirty="0" err="1">
                <a:solidFill>
                  <a:srgbClr val="C00000"/>
                </a:solidFill>
                <a:cs typeface="+mn-cs"/>
                <a:sym typeface="Wingdings" panose="05000000000000000000" pitchFamily="2" charset="2"/>
              </a:rPr>
              <a:t>chỉ</a:t>
            </a:r>
            <a:endParaRPr lang="en-US" sz="1600" kern="0" dirty="0">
              <a:solidFill>
                <a:srgbClr val="C00000"/>
              </a:solidFill>
              <a:cs typeface="+mn-cs"/>
              <a:sym typeface="Wingdings" panose="05000000000000000000" pitchFamily="2" charset="2"/>
            </a:endParaRPr>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40755</Words>
  <Application>WPS Presentation</Application>
  <PresentationFormat>On-screen Show (4:3)</PresentationFormat>
  <Paragraphs>2540</Paragraphs>
  <Slides>109</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109</vt:i4>
      </vt:variant>
    </vt:vector>
  </HeadingPairs>
  <TitlesOfParts>
    <vt:vector size="121" baseType="lpstr">
      <vt:lpstr>Arial</vt:lpstr>
      <vt:lpstr>SimSun</vt:lpstr>
      <vt:lpstr>Wingdings</vt:lpstr>
      <vt:lpstr>.VnArial</vt:lpstr>
      <vt:lpstr>Verdana</vt:lpstr>
      <vt:lpstr>Calibri</vt:lpstr>
      <vt:lpstr>Segoe Print</vt:lpstr>
      <vt:lpstr>Microsoft YaHei</vt:lpstr>
      <vt:lpstr>Arial Unicode MS</vt:lpstr>
      <vt:lpstr>Wingdings</vt:lpstr>
      <vt:lpstr>Profile</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ptit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Luận án thạc sĩ</dc:title>
  <dc:creator>longnd</dc:creator>
  <cp:lastModifiedBy>pc</cp:lastModifiedBy>
  <cp:revision>815</cp:revision>
  <dcterms:created xsi:type="dcterms:W3CDTF">2007-06-13T01:32:00Z</dcterms:created>
  <dcterms:modified xsi:type="dcterms:W3CDTF">2023-09-22T08:30:08Z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1CF1BCBEC045455598641D1C0EA710F2_12</vt:lpwstr>
  </property>
  <property fmtid="{D5CDD505-2E9C-101B-9397-08002B2CF9AE}" pid="3" name="KSOProductBuildVer">
    <vt:lpwstr>1033-12.2.0.13215</vt:lpwstr>
  </property>
</Properties>
</file>