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7505CE-35EF-4A8F-8C0E-AEAD73C8C87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349269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505CE-35EF-4A8F-8C0E-AEAD73C8C87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307756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505CE-35EF-4A8F-8C0E-AEAD73C8C87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142802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505CE-35EF-4A8F-8C0E-AEAD73C8C87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52124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505CE-35EF-4A8F-8C0E-AEAD73C8C87F}"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188390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7505CE-35EF-4A8F-8C0E-AEAD73C8C87F}"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276765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7505CE-35EF-4A8F-8C0E-AEAD73C8C87F}"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361167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7505CE-35EF-4A8F-8C0E-AEAD73C8C87F}"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264698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505CE-35EF-4A8F-8C0E-AEAD73C8C87F}"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198061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505CE-35EF-4A8F-8C0E-AEAD73C8C87F}"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311422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505CE-35EF-4A8F-8C0E-AEAD73C8C87F}"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AE2B6-CA3B-40DB-B64D-EB0EDEC5DF79}" type="slidenum">
              <a:rPr lang="en-US" smtClean="0"/>
              <a:t>‹#›</a:t>
            </a:fld>
            <a:endParaRPr lang="en-US"/>
          </a:p>
        </p:txBody>
      </p:sp>
    </p:spTree>
    <p:extLst>
      <p:ext uri="{BB962C8B-B14F-4D97-AF65-F5344CB8AC3E}">
        <p14:creationId xmlns:p14="http://schemas.microsoft.com/office/powerpoint/2010/main" val="28987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505CE-35EF-4A8F-8C0E-AEAD73C8C87F}" type="datetimeFigureOut">
              <a:rPr lang="en-US" smtClean="0"/>
              <a:t>7/30/2021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AE2B6-CA3B-40DB-B64D-EB0EDEC5DF79}" type="slidenum">
              <a:rPr lang="en-US" smtClean="0"/>
              <a:t>‹#›</a:t>
            </a:fld>
            <a:endParaRPr lang="en-US"/>
          </a:p>
        </p:txBody>
      </p:sp>
    </p:spTree>
    <p:extLst>
      <p:ext uri="{BB962C8B-B14F-4D97-AF65-F5344CB8AC3E}">
        <p14:creationId xmlns:p14="http://schemas.microsoft.com/office/powerpoint/2010/main" val="336101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1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7.wmf"/><Relationship Id="rId19" Type="http://schemas.openxmlformats.org/officeDocument/2006/relationships/image" Target="../media/image3.png"/><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wmf"/></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9.wmf"/><Relationship Id="rId18" Type="http://schemas.openxmlformats.org/officeDocument/2006/relationships/oleObject" Target="../embeddings/oleObject18.bin"/><Relationship Id="rId3" Type="http://schemas.openxmlformats.org/officeDocument/2006/relationships/image" Target="../media/image23.png"/><Relationship Id="rId7" Type="http://schemas.openxmlformats.org/officeDocument/2006/relationships/image" Target="../media/image16.wmf"/><Relationship Id="rId12" Type="http://schemas.openxmlformats.org/officeDocument/2006/relationships/oleObject" Target="../embeddings/oleObject15.bin"/><Relationship Id="rId17"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4.bin"/><Relationship Id="rId19" Type="http://schemas.openxmlformats.org/officeDocument/2006/relationships/image" Target="../media/image22.wmf"/><Relationship Id="rId4" Type="http://schemas.openxmlformats.org/officeDocument/2006/relationships/oleObject" Target="../embeddings/oleObject11.bin"/><Relationship Id="rId9" Type="http://schemas.openxmlformats.org/officeDocument/2006/relationships/image" Target="../media/image17.wmf"/><Relationship Id="rId1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0"/>
            <a:ext cx="8991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smtClean="0">
                <a:solidFill>
                  <a:schemeClr val="tx1"/>
                </a:solidFill>
              </a:rPr>
              <a:t>BÀI 1:</a:t>
            </a:r>
            <a:r>
              <a:rPr lang="en-US" dirty="0" smtClean="0">
                <a:solidFill>
                  <a:srgbClr val="FF0000"/>
                </a:solidFill>
              </a:rPr>
              <a:t> </a:t>
            </a:r>
            <a:r>
              <a:rPr lang="en-US" b="1" dirty="0"/>
              <a:t>KHẢO SÁT QUÁ TRÌNH PHÓNG NẠP CỦA TỤ </a:t>
            </a:r>
            <a:r>
              <a:rPr lang="en-US" b="1" dirty="0" smtClean="0"/>
              <a:t>ĐIỆN</a:t>
            </a:r>
            <a:endParaRPr lang="en-US" dirty="0">
              <a:solidFill>
                <a:srgbClr val="FF0000"/>
              </a:solidFill>
            </a:endParaRPr>
          </a:p>
        </p:txBody>
      </p:sp>
      <p:sp>
        <p:nvSpPr>
          <p:cNvPr id="5" name="TextBox 4"/>
          <p:cNvSpPr txBox="1"/>
          <p:nvPr/>
        </p:nvSpPr>
        <p:spPr>
          <a:xfrm>
            <a:off x="76200" y="381000"/>
            <a:ext cx="8915400" cy="369332"/>
          </a:xfrm>
          <a:prstGeom prst="rect">
            <a:avLst/>
          </a:prstGeom>
          <a:noFill/>
        </p:spPr>
        <p:txBody>
          <a:bodyPr wrap="square" rtlCol="0">
            <a:spAutoFit/>
          </a:bodyPr>
          <a:lstStyle/>
          <a:p>
            <a:r>
              <a:rPr lang="en-US" b="1" dirty="0"/>
              <a:t>I. MỤC ĐÍCH –YÊU </a:t>
            </a:r>
            <a:r>
              <a:rPr lang="en-US" b="1" dirty="0" smtClean="0"/>
              <a:t>CẦU</a:t>
            </a:r>
            <a:endParaRPr lang="en-US" dirty="0"/>
          </a:p>
        </p:txBody>
      </p:sp>
      <p:sp>
        <p:nvSpPr>
          <p:cNvPr id="6" name="Rectangle 5"/>
          <p:cNvSpPr/>
          <p:nvPr/>
        </p:nvSpPr>
        <p:spPr>
          <a:xfrm>
            <a:off x="76200" y="628471"/>
            <a:ext cx="8991600" cy="1200329"/>
          </a:xfrm>
          <a:prstGeom prst="rect">
            <a:avLst/>
          </a:prstGeom>
        </p:spPr>
        <p:txBody>
          <a:bodyPr wrap="square">
            <a:spAutoFit/>
          </a:bodyPr>
          <a:lstStyle/>
          <a:p>
            <a:r>
              <a:rPr lang="en-US" sz="2400" dirty="0">
                <a:latin typeface="Times" pitchFamily="18" charset="0"/>
              </a:rPr>
              <a:t>- </a:t>
            </a:r>
            <a:r>
              <a:rPr lang="en-US" sz="2400" dirty="0" err="1">
                <a:latin typeface="Times" pitchFamily="18" charset="0"/>
              </a:rPr>
              <a:t>Khảo</a:t>
            </a:r>
            <a:r>
              <a:rPr lang="en-US" sz="2400" dirty="0">
                <a:latin typeface="Times" pitchFamily="18" charset="0"/>
              </a:rPr>
              <a:t> </a:t>
            </a:r>
            <a:r>
              <a:rPr lang="en-US" sz="2400" dirty="0" err="1">
                <a:latin typeface="Times" pitchFamily="18" charset="0"/>
              </a:rPr>
              <a:t>sát</a:t>
            </a:r>
            <a:r>
              <a:rPr lang="en-US" sz="2400" dirty="0">
                <a:latin typeface="Times" pitchFamily="18" charset="0"/>
              </a:rPr>
              <a:t> </a:t>
            </a:r>
            <a:r>
              <a:rPr lang="en-US" sz="2400" dirty="0" err="1">
                <a:latin typeface="Times" pitchFamily="18" charset="0"/>
              </a:rPr>
              <a:t>quá</a:t>
            </a:r>
            <a:r>
              <a:rPr lang="en-US" sz="2400" dirty="0">
                <a:latin typeface="Times" pitchFamily="18" charset="0"/>
              </a:rPr>
              <a:t> </a:t>
            </a:r>
            <a:r>
              <a:rPr lang="en-US" sz="2400" dirty="0" err="1">
                <a:latin typeface="Times" pitchFamily="18" charset="0"/>
              </a:rPr>
              <a:t>trình</a:t>
            </a:r>
            <a:r>
              <a:rPr lang="en-US" sz="2400" dirty="0">
                <a:latin typeface="Times" pitchFamily="18" charset="0"/>
              </a:rPr>
              <a:t> </a:t>
            </a:r>
            <a:r>
              <a:rPr lang="en-US" sz="2400" dirty="0" err="1">
                <a:latin typeface="Times" pitchFamily="18" charset="0"/>
              </a:rPr>
              <a:t>phóng</a:t>
            </a:r>
            <a:r>
              <a:rPr lang="en-US" sz="2400" dirty="0">
                <a:latin typeface="Times" pitchFamily="18" charset="0"/>
              </a:rPr>
              <a:t>, </a:t>
            </a:r>
            <a:r>
              <a:rPr lang="en-US" sz="2400" dirty="0" err="1">
                <a:latin typeface="Times" pitchFamily="18" charset="0"/>
              </a:rPr>
              <a:t>nạp</a:t>
            </a:r>
            <a:r>
              <a:rPr lang="en-US" sz="2400" dirty="0">
                <a:latin typeface="Times" pitchFamily="18" charset="0"/>
              </a:rPr>
              <a:t> </a:t>
            </a:r>
            <a:r>
              <a:rPr lang="en-US" sz="2400" dirty="0" err="1">
                <a:latin typeface="Times" pitchFamily="18" charset="0"/>
              </a:rPr>
              <a:t>của</a:t>
            </a:r>
            <a:r>
              <a:rPr lang="en-US" sz="2400" dirty="0">
                <a:latin typeface="Times" pitchFamily="18" charset="0"/>
              </a:rPr>
              <a:t> </a:t>
            </a:r>
            <a:r>
              <a:rPr lang="en-US" sz="2400" dirty="0" err="1">
                <a:latin typeface="Times" pitchFamily="18" charset="0"/>
              </a:rPr>
              <a:t>tụ</a:t>
            </a:r>
            <a:r>
              <a:rPr lang="en-US" sz="2400" dirty="0">
                <a:latin typeface="Times" pitchFamily="18" charset="0"/>
              </a:rPr>
              <a:t> </a:t>
            </a:r>
            <a:r>
              <a:rPr lang="en-US" sz="2400" dirty="0" err="1">
                <a:latin typeface="Times" pitchFamily="18" charset="0"/>
              </a:rPr>
              <a:t>điện</a:t>
            </a:r>
            <a:r>
              <a:rPr lang="en-US" sz="2400" dirty="0">
                <a:latin typeface="Times" pitchFamily="18" charset="0"/>
              </a:rPr>
              <a:t>. </a:t>
            </a:r>
            <a:r>
              <a:rPr lang="en-US" sz="2400" dirty="0" err="1">
                <a:latin typeface="Times" pitchFamily="18" charset="0"/>
              </a:rPr>
              <a:t>Vẽ</a:t>
            </a:r>
            <a:r>
              <a:rPr lang="en-US" sz="2400" dirty="0">
                <a:latin typeface="Times" pitchFamily="18" charset="0"/>
              </a:rPr>
              <a:t> </a:t>
            </a:r>
            <a:r>
              <a:rPr lang="en-US" sz="2400" dirty="0" err="1">
                <a:latin typeface="Times" pitchFamily="18" charset="0"/>
              </a:rPr>
              <a:t>được</a:t>
            </a:r>
            <a:r>
              <a:rPr lang="en-US" sz="2400" dirty="0">
                <a:latin typeface="Times" pitchFamily="18" charset="0"/>
              </a:rPr>
              <a:t> </a:t>
            </a:r>
            <a:r>
              <a:rPr lang="en-US" sz="2400" dirty="0" err="1">
                <a:latin typeface="Times" pitchFamily="18" charset="0"/>
              </a:rPr>
              <a:t>đồ</a:t>
            </a:r>
            <a:r>
              <a:rPr lang="en-US" sz="2400" dirty="0">
                <a:latin typeface="Times" pitchFamily="18" charset="0"/>
              </a:rPr>
              <a:t> </a:t>
            </a:r>
            <a:r>
              <a:rPr lang="en-US" sz="2400" dirty="0" err="1">
                <a:latin typeface="Times" pitchFamily="18" charset="0"/>
              </a:rPr>
              <a:t>thị</a:t>
            </a:r>
            <a:r>
              <a:rPr lang="en-US" sz="2400" dirty="0">
                <a:latin typeface="Times" pitchFamily="18" charset="0"/>
              </a:rPr>
              <a:t> </a:t>
            </a:r>
            <a:r>
              <a:rPr lang="en-US" sz="2400" dirty="0" err="1">
                <a:latin typeface="Times" pitchFamily="18" charset="0"/>
              </a:rPr>
              <a:t>phóng</a:t>
            </a:r>
            <a:r>
              <a:rPr lang="en-US" sz="2400" dirty="0">
                <a:latin typeface="Times" pitchFamily="18" charset="0"/>
              </a:rPr>
              <a:t>, </a:t>
            </a:r>
            <a:r>
              <a:rPr lang="en-US" sz="2400" dirty="0" err="1">
                <a:latin typeface="Times" pitchFamily="18" charset="0"/>
              </a:rPr>
              <a:t>nạp</a:t>
            </a:r>
            <a:r>
              <a:rPr lang="en-US" sz="2400" dirty="0">
                <a:latin typeface="Times" pitchFamily="18" charset="0"/>
              </a:rPr>
              <a:t> </a:t>
            </a:r>
            <a:r>
              <a:rPr lang="en-US" sz="2400" dirty="0" err="1">
                <a:latin typeface="Times" pitchFamily="18" charset="0"/>
              </a:rPr>
              <a:t>tương</a:t>
            </a:r>
            <a:r>
              <a:rPr lang="en-US" sz="2400" dirty="0">
                <a:latin typeface="Times" pitchFamily="18" charset="0"/>
              </a:rPr>
              <a:t> </a:t>
            </a:r>
            <a:r>
              <a:rPr lang="en-US" sz="2400" dirty="0" err="1">
                <a:latin typeface="Times" pitchFamily="18" charset="0"/>
              </a:rPr>
              <a:t>ứng</a:t>
            </a:r>
            <a:r>
              <a:rPr lang="en-US" sz="2400" dirty="0">
                <a:latin typeface="Times" pitchFamily="18" charset="0"/>
              </a:rPr>
              <a:t>.</a:t>
            </a:r>
          </a:p>
          <a:p>
            <a:r>
              <a:rPr lang="en-US" sz="2400" dirty="0">
                <a:latin typeface="Times" pitchFamily="18" charset="0"/>
              </a:rPr>
              <a:t>- </a:t>
            </a:r>
            <a:r>
              <a:rPr lang="en-US" sz="2400" dirty="0" err="1">
                <a:latin typeface="Times" pitchFamily="18" charset="0"/>
              </a:rPr>
              <a:t>Từ</a:t>
            </a:r>
            <a:r>
              <a:rPr lang="en-US" sz="2400" dirty="0">
                <a:latin typeface="Times" pitchFamily="18" charset="0"/>
              </a:rPr>
              <a:t> </a:t>
            </a:r>
            <a:r>
              <a:rPr lang="en-US" sz="2400" dirty="0" err="1">
                <a:latin typeface="Times" pitchFamily="18" charset="0"/>
              </a:rPr>
              <a:t>đồ</a:t>
            </a:r>
            <a:r>
              <a:rPr lang="en-US" sz="2400" dirty="0">
                <a:latin typeface="Times" pitchFamily="18" charset="0"/>
              </a:rPr>
              <a:t> </a:t>
            </a:r>
            <a:r>
              <a:rPr lang="en-US" sz="2400" dirty="0" err="1">
                <a:latin typeface="Times" pitchFamily="18" charset="0"/>
              </a:rPr>
              <a:t>thị</a:t>
            </a:r>
            <a:r>
              <a:rPr lang="en-US" sz="2400" dirty="0">
                <a:latin typeface="Times" pitchFamily="18" charset="0"/>
              </a:rPr>
              <a:t> </a:t>
            </a:r>
            <a:r>
              <a:rPr lang="en-US" sz="2400" dirty="0" err="1">
                <a:latin typeface="Times" pitchFamily="18" charset="0"/>
              </a:rPr>
              <a:t>tính</a:t>
            </a:r>
            <a:r>
              <a:rPr lang="en-US" sz="2400" dirty="0">
                <a:latin typeface="Times" pitchFamily="18" charset="0"/>
              </a:rPr>
              <a:t> </a:t>
            </a:r>
            <a:r>
              <a:rPr lang="en-US" sz="2400" dirty="0" err="1">
                <a:latin typeface="Times" pitchFamily="18" charset="0"/>
              </a:rPr>
              <a:t>được</a:t>
            </a:r>
            <a:r>
              <a:rPr lang="en-US" sz="2400" dirty="0">
                <a:latin typeface="Times" pitchFamily="18" charset="0"/>
              </a:rPr>
              <a:t> </a:t>
            </a:r>
            <a:r>
              <a:rPr lang="en-US" sz="2400" dirty="0" err="1">
                <a:latin typeface="Times" pitchFamily="18" charset="0"/>
              </a:rPr>
              <a:t>hằng</a:t>
            </a:r>
            <a:r>
              <a:rPr lang="en-US" sz="2400" dirty="0">
                <a:latin typeface="Times" pitchFamily="18" charset="0"/>
              </a:rPr>
              <a:t> </a:t>
            </a:r>
            <a:r>
              <a:rPr lang="en-US" sz="2400" dirty="0" err="1">
                <a:latin typeface="Times" pitchFamily="18" charset="0"/>
              </a:rPr>
              <a:t>số</a:t>
            </a:r>
            <a:r>
              <a:rPr lang="en-US" sz="2400" dirty="0">
                <a:latin typeface="Times" pitchFamily="18" charset="0"/>
              </a:rPr>
              <a:t> </a:t>
            </a:r>
            <a:r>
              <a:rPr lang="en-US" sz="2400" dirty="0" err="1">
                <a:latin typeface="Times" pitchFamily="18" charset="0"/>
              </a:rPr>
              <a:t>thời</a:t>
            </a:r>
            <a:r>
              <a:rPr lang="en-US" sz="2400" dirty="0">
                <a:latin typeface="Times" pitchFamily="18" charset="0"/>
              </a:rPr>
              <a:t> </a:t>
            </a:r>
            <a:r>
              <a:rPr lang="en-US" sz="2400" dirty="0" err="1">
                <a:latin typeface="Times" pitchFamily="18" charset="0"/>
              </a:rPr>
              <a:t>gian</a:t>
            </a:r>
            <a:r>
              <a:rPr lang="en-US" sz="2400" dirty="0">
                <a:latin typeface="Times" pitchFamily="18" charset="0"/>
              </a:rPr>
              <a:t> </a:t>
            </a:r>
            <a:r>
              <a:rPr lang="en-US" sz="2400" dirty="0">
                <a:latin typeface="Times" pitchFamily="18" charset="0"/>
                <a:sym typeface="Symbol"/>
              </a:rPr>
              <a:t></a:t>
            </a:r>
            <a:r>
              <a:rPr lang="en-US" sz="2400" dirty="0">
                <a:latin typeface="Times" pitchFamily="18" charset="0"/>
              </a:rPr>
              <a:t>.</a:t>
            </a:r>
          </a:p>
        </p:txBody>
      </p:sp>
      <p:sp>
        <p:nvSpPr>
          <p:cNvPr id="7" name="TextBox 6"/>
          <p:cNvSpPr txBox="1"/>
          <p:nvPr/>
        </p:nvSpPr>
        <p:spPr>
          <a:xfrm>
            <a:off x="76200" y="1828800"/>
            <a:ext cx="8915400" cy="369332"/>
          </a:xfrm>
          <a:prstGeom prst="rect">
            <a:avLst/>
          </a:prstGeom>
          <a:noFill/>
        </p:spPr>
        <p:txBody>
          <a:bodyPr wrap="square" rtlCol="0">
            <a:spAutoFit/>
          </a:bodyPr>
          <a:lstStyle/>
          <a:p>
            <a:r>
              <a:rPr lang="en-US" b="1" dirty="0"/>
              <a:t>II. CƠ SỞ LÝ </a:t>
            </a:r>
            <a:r>
              <a:rPr lang="en-US" b="1" dirty="0" smtClean="0"/>
              <a:t>THUYẾT</a:t>
            </a:r>
            <a:endParaRPr lang="en-US" dirty="0"/>
          </a:p>
        </p:txBody>
      </p:sp>
      <p:sp>
        <p:nvSpPr>
          <p:cNvPr id="8" name="Rectangle 7"/>
          <p:cNvSpPr/>
          <p:nvPr/>
        </p:nvSpPr>
        <p:spPr>
          <a:xfrm>
            <a:off x="0" y="2133600"/>
            <a:ext cx="5317442" cy="461665"/>
          </a:xfrm>
          <a:prstGeom prst="rect">
            <a:avLst/>
          </a:prstGeom>
        </p:spPr>
        <p:txBody>
          <a:bodyPr wrap="square">
            <a:spAutoFit/>
          </a:bodyPr>
          <a:lstStyle/>
          <a:p>
            <a:r>
              <a:rPr lang="en-US" sz="2400" b="1" dirty="0">
                <a:latin typeface="Times" pitchFamily="18" charset="0"/>
              </a:rPr>
              <a:t>1. </a:t>
            </a:r>
            <a:r>
              <a:rPr lang="en-US" sz="2400" b="1" dirty="0" err="1">
                <a:latin typeface="Times" pitchFamily="18" charset="0"/>
              </a:rPr>
              <a:t>Qúa</a:t>
            </a:r>
            <a:r>
              <a:rPr lang="en-US" sz="2400" b="1" dirty="0">
                <a:latin typeface="Times" pitchFamily="18" charset="0"/>
              </a:rPr>
              <a:t> </a:t>
            </a:r>
            <a:r>
              <a:rPr lang="en-US" sz="2400" b="1" dirty="0" err="1">
                <a:latin typeface="Times" pitchFamily="18" charset="0"/>
              </a:rPr>
              <a:t>trình</a:t>
            </a:r>
            <a:r>
              <a:rPr lang="en-US" sz="2400" b="1" dirty="0">
                <a:latin typeface="Times" pitchFamily="18" charset="0"/>
              </a:rPr>
              <a:t> </a:t>
            </a:r>
            <a:r>
              <a:rPr lang="en-US" sz="2400" b="1" dirty="0" err="1">
                <a:latin typeface="Times" pitchFamily="18" charset="0"/>
              </a:rPr>
              <a:t>nạp</a:t>
            </a:r>
            <a:r>
              <a:rPr lang="en-US" sz="2400" b="1" dirty="0">
                <a:latin typeface="Times" pitchFamily="18" charset="0"/>
              </a:rPr>
              <a:t> </a:t>
            </a:r>
            <a:endParaRPr lang="en-US" sz="2400" dirty="0">
              <a:latin typeface="Times" pitchFamily="18" charset="0"/>
            </a:endParaRPr>
          </a:p>
        </p:txBody>
      </p:sp>
      <p:sp>
        <p:nvSpPr>
          <p:cNvPr id="9" name="Rectangle 8"/>
          <p:cNvSpPr/>
          <p:nvPr/>
        </p:nvSpPr>
        <p:spPr>
          <a:xfrm>
            <a:off x="0" y="2590800"/>
            <a:ext cx="9067800" cy="461665"/>
          </a:xfrm>
          <a:prstGeom prst="rect">
            <a:avLst/>
          </a:prstGeom>
        </p:spPr>
        <p:txBody>
          <a:bodyPr wrap="square">
            <a:spAutoFit/>
          </a:bodyPr>
          <a:lstStyle/>
          <a:p>
            <a:r>
              <a:rPr lang="en-US" sz="2400" dirty="0" err="1">
                <a:latin typeface="Times" pitchFamily="18" charset="0"/>
              </a:rPr>
              <a:t>Mắc</a:t>
            </a:r>
            <a:r>
              <a:rPr lang="en-US" sz="2400" dirty="0">
                <a:latin typeface="Times" pitchFamily="18" charset="0"/>
              </a:rPr>
              <a:t> </a:t>
            </a:r>
            <a:r>
              <a:rPr lang="en-US" sz="2400" dirty="0" err="1">
                <a:latin typeface="Times" pitchFamily="18" charset="0"/>
              </a:rPr>
              <a:t>nối</a:t>
            </a:r>
            <a:r>
              <a:rPr lang="en-US" sz="2400" dirty="0">
                <a:latin typeface="Times" pitchFamily="18" charset="0"/>
              </a:rPr>
              <a:t> </a:t>
            </a:r>
            <a:r>
              <a:rPr lang="en-US" sz="2400" dirty="0" err="1">
                <a:latin typeface="Times" pitchFamily="18" charset="0"/>
              </a:rPr>
              <a:t>tiếp</a:t>
            </a:r>
            <a:r>
              <a:rPr lang="en-US" sz="2400" dirty="0">
                <a:latin typeface="Times" pitchFamily="18" charset="0"/>
              </a:rPr>
              <a:t> </a:t>
            </a:r>
            <a:r>
              <a:rPr lang="en-US" sz="2400" dirty="0" err="1">
                <a:latin typeface="Times" pitchFamily="18" charset="0"/>
              </a:rPr>
              <a:t>điện</a:t>
            </a:r>
            <a:r>
              <a:rPr lang="en-US" sz="2400" dirty="0">
                <a:latin typeface="Times" pitchFamily="18" charset="0"/>
              </a:rPr>
              <a:t> </a:t>
            </a:r>
            <a:r>
              <a:rPr lang="en-US" sz="2400" dirty="0" err="1">
                <a:latin typeface="Times" pitchFamily="18" charset="0"/>
              </a:rPr>
              <a:t>trở</a:t>
            </a:r>
            <a:r>
              <a:rPr lang="en-US" sz="2400" dirty="0">
                <a:latin typeface="Times" pitchFamily="18" charset="0"/>
              </a:rPr>
              <a:t> R </a:t>
            </a:r>
            <a:r>
              <a:rPr lang="en-US" sz="2400" dirty="0" err="1">
                <a:latin typeface="Times" pitchFamily="18" charset="0"/>
              </a:rPr>
              <a:t>với</a:t>
            </a:r>
            <a:r>
              <a:rPr lang="en-US" sz="2400" dirty="0">
                <a:latin typeface="Times" pitchFamily="18" charset="0"/>
              </a:rPr>
              <a:t> </a:t>
            </a:r>
            <a:r>
              <a:rPr lang="en-US" sz="2400" dirty="0" err="1">
                <a:latin typeface="Times" pitchFamily="18" charset="0"/>
              </a:rPr>
              <a:t>tụ</a:t>
            </a:r>
            <a:r>
              <a:rPr lang="en-US" sz="2400" dirty="0">
                <a:latin typeface="Times" pitchFamily="18" charset="0"/>
              </a:rPr>
              <a:t> </a:t>
            </a:r>
            <a:r>
              <a:rPr lang="en-US" sz="2400" dirty="0" err="1">
                <a:latin typeface="Times" pitchFamily="18" charset="0"/>
              </a:rPr>
              <a:t>điện</a:t>
            </a:r>
            <a:r>
              <a:rPr lang="en-US" sz="2400" dirty="0">
                <a:latin typeface="Times" pitchFamily="18" charset="0"/>
              </a:rPr>
              <a:t> C, </a:t>
            </a:r>
            <a:r>
              <a:rPr lang="en-US" sz="2400" dirty="0" err="1">
                <a:latin typeface="Times" pitchFamily="18" charset="0"/>
              </a:rPr>
              <a:t>rồi</a:t>
            </a:r>
            <a:r>
              <a:rPr lang="en-US" sz="2400" dirty="0">
                <a:latin typeface="Times" pitchFamily="18" charset="0"/>
              </a:rPr>
              <a:t> </a:t>
            </a:r>
            <a:r>
              <a:rPr lang="en-US" sz="2400" dirty="0" err="1">
                <a:latin typeface="Times" pitchFamily="18" charset="0"/>
              </a:rPr>
              <a:t>nối</a:t>
            </a:r>
            <a:r>
              <a:rPr lang="en-US" sz="2400" dirty="0">
                <a:latin typeface="Times" pitchFamily="18" charset="0"/>
              </a:rPr>
              <a:t> </a:t>
            </a:r>
            <a:r>
              <a:rPr lang="en-US" sz="2400" dirty="0" err="1">
                <a:latin typeface="Times" pitchFamily="18" charset="0"/>
              </a:rPr>
              <a:t>với</a:t>
            </a:r>
            <a:r>
              <a:rPr lang="en-US" sz="2400" dirty="0">
                <a:latin typeface="Times" pitchFamily="18" charset="0"/>
              </a:rPr>
              <a:t> </a:t>
            </a:r>
            <a:r>
              <a:rPr lang="en-US" sz="2400" dirty="0" err="1">
                <a:latin typeface="Times" pitchFamily="18" charset="0"/>
              </a:rPr>
              <a:t>nguồn</a:t>
            </a:r>
            <a:r>
              <a:rPr lang="en-US" sz="2400" dirty="0">
                <a:latin typeface="Times" pitchFamily="18" charset="0"/>
              </a:rPr>
              <a:t> U </a:t>
            </a:r>
            <a:r>
              <a:rPr lang="en-US" sz="2400" dirty="0" err="1">
                <a:latin typeface="Times" pitchFamily="18" charset="0"/>
              </a:rPr>
              <a:t>như</a:t>
            </a:r>
            <a:r>
              <a:rPr lang="en-US" sz="2400" dirty="0">
                <a:latin typeface="Times" pitchFamily="18" charset="0"/>
              </a:rPr>
              <a:t> </a:t>
            </a:r>
            <a:r>
              <a:rPr lang="en-US" sz="2400" dirty="0" err="1">
                <a:latin typeface="Times" pitchFamily="18" charset="0"/>
              </a:rPr>
              <a:t>hình</a:t>
            </a:r>
            <a:r>
              <a:rPr lang="en-US" sz="2400" dirty="0">
                <a:latin typeface="Times" pitchFamily="18" charset="0"/>
              </a:rPr>
              <a:t> </a:t>
            </a:r>
            <a:r>
              <a:rPr lang="en-US" sz="2400" err="1">
                <a:latin typeface="Times" pitchFamily="18" charset="0"/>
              </a:rPr>
              <a:t>vẽ</a:t>
            </a:r>
            <a:r>
              <a:rPr lang="en-US" sz="2400">
                <a:latin typeface="Times" pitchFamily="18" charset="0"/>
              </a:rPr>
              <a:t> </a:t>
            </a:r>
            <a:endParaRPr lang="en-US" sz="2400" dirty="0">
              <a:latin typeface="Times" pitchFamily="18" charset="0"/>
            </a:endParaRPr>
          </a:p>
        </p:txBody>
      </p:sp>
      <p:sp>
        <p:nvSpPr>
          <p:cNvPr id="14" name="TextBox 13"/>
          <p:cNvSpPr txBox="1"/>
          <p:nvPr/>
        </p:nvSpPr>
        <p:spPr>
          <a:xfrm>
            <a:off x="76200" y="3052465"/>
            <a:ext cx="6172200" cy="1569660"/>
          </a:xfrm>
          <a:prstGeom prst="rect">
            <a:avLst/>
          </a:prstGeom>
          <a:noFill/>
        </p:spPr>
        <p:txBody>
          <a:bodyPr wrap="square" rtlCol="0">
            <a:spAutoFit/>
          </a:bodyPr>
          <a:lstStyle/>
          <a:p>
            <a:pPr algn="just"/>
            <a:r>
              <a:rPr lang="en-US" sz="2400" dirty="0" err="1">
                <a:latin typeface="Times" pitchFamily="18" charset="0"/>
              </a:rPr>
              <a:t>Tại</a:t>
            </a:r>
            <a:r>
              <a:rPr lang="en-US" sz="2400" dirty="0">
                <a:latin typeface="Times" pitchFamily="18" charset="0"/>
              </a:rPr>
              <a:t> </a:t>
            </a:r>
            <a:r>
              <a:rPr lang="en-US" sz="2400" dirty="0" err="1">
                <a:latin typeface="Times" pitchFamily="18" charset="0"/>
              </a:rPr>
              <a:t>thời</a:t>
            </a:r>
            <a:r>
              <a:rPr lang="en-US" sz="2400" dirty="0">
                <a:latin typeface="Times" pitchFamily="18" charset="0"/>
              </a:rPr>
              <a:t> </a:t>
            </a:r>
            <a:r>
              <a:rPr lang="en-US" sz="2400" dirty="0" err="1">
                <a:latin typeface="Times" pitchFamily="18" charset="0"/>
              </a:rPr>
              <a:t>điểm</a:t>
            </a:r>
            <a:r>
              <a:rPr lang="en-US" sz="2400" dirty="0">
                <a:latin typeface="Times" pitchFamily="18" charset="0"/>
              </a:rPr>
              <a:t> t = 0, </a:t>
            </a:r>
            <a:r>
              <a:rPr lang="en-US" sz="2400" dirty="0" err="1">
                <a:latin typeface="Times" pitchFamily="18" charset="0"/>
              </a:rPr>
              <a:t>đóng</a:t>
            </a:r>
            <a:r>
              <a:rPr lang="en-US" sz="2400" dirty="0">
                <a:latin typeface="Times" pitchFamily="18" charset="0"/>
              </a:rPr>
              <a:t> </a:t>
            </a:r>
            <a:r>
              <a:rPr lang="en-US" sz="2400" dirty="0" err="1">
                <a:latin typeface="Times" pitchFamily="18" charset="0"/>
              </a:rPr>
              <a:t>khoá</a:t>
            </a:r>
            <a:r>
              <a:rPr lang="en-US" sz="2400" dirty="0">
                <a:latin typeface="Times" pitchFamily="18" charset="0"/>
              </a:rPr>
              <a:t> K. </a:t>
            </a:r>
            <a:r>
              <a:rPr lang="en-US" sz="2400" dirty="0" err="1">
                <a:latin typeface="Times" pitchFamily="18" charset="0"/>
              </a:rPr>
              <a:t>Tụ</a:t>
            </a:r>
            <a:r>
              <a:rPr lang="en-US" sz="2400" dirty="0">
                <a:latin typeface="Times" pitchFamily="18" charset="0"/>
              </a:rPr>
              <a:t> </a:t>
            </a:r>
            <a:r>
              <a:rPr lang="en-US" sz="2400" dirty="0" err="1">
                <a:latin typeface="Times" pitchFamily="18" charset="0"/>
              </a:rPr>
              <a:t>được</a:t>
            </a:r>
            <a:r>
              <a:rPr lang="en-US" sz="2400" dirty="0">
                <a:latin typeface="Times" pitchFamily="18" charset="0"/>
              </a:rPr>
              <a:t> </a:t>
            </a:r>
            <a:r>
              <a:rPr lang="en-US" sz="2400" dirty="0" err="1">
                <a:latin typeface="Times" pitchFamily="18" charset="0"/>
              </a:rPr>
              <a:t>nạp</a:t>
            </a:r>
            <a:r>
              <a:rPr lang="en-US" sz="2400" dirty="0">
                <a:latin typeface="Times" pitchFamily="18" charset="0"/>
              </a:rPr>
              <a:t> </a:t>
            </a:r>
            <a:r>
              <a:rPr lang="en-US" sz="2400" dirty="0" err="1">
                <a:latin typeface="Times" pitchFamily="18" charset="0"/>
              </a:rPr>
              <a:t>điện</a:t>
            </a:r>
            <a:r>
              <a:rPr lang="en-US" sz="2400" dirty="0">
                <a:latin typeface="Times" pitchFamily="18" charset="0"/>
              </a:rPr>
              <a:t> qua </a:t>
            </a:r>
            <a:r>
              <a:rPr lang="en-US" sz="2400" dirty="0" err="1">
                <a:latin typeface="Times" pitchFamily="18" charset="0"/>
              </a:rPr>
              <a:t>điện</a:t>
            </a:r>
            <a:r>
              <a:rPr lang="en-US" sz="2400" dirty="0">
                <a:latin typeface="Times" pitchFamily="18" charset="0"/>
              </a:rPr>
              <a:t> </a:t>
            </a:r>
            <a:r>
              <a:rPr lang="en-US" sz="2400" dirty="0" err="1">
                <a:latin typeface="Times" pitchFamily="18" charset="0"/>
              </a:rPr>
              <a:t>trở</a:t>
            </a:r>
            <a:r>
              <a:rPr lang="en-US" sz="2400" dirty="0">
                <a:latin typeface="Times" pitchFamily="18" charset="0"/>
              </a:rPr>
              <a:t> R. </a:t>
            </a:r>
            <a:r>
              <a:rPr lang="en-US" sz="2400" dirty="0" err="1">
                <a:latin typeface="Times" pitchFamily="18" charset="0"/>
              </a:rPr>
              <a:t>Dòng</a:t>
            </a:r>
            <a:r>
              <a:rPr lang="en-US" sz="2400" dirty="0">
                <a:latin typeface="Times" pitchFamily="18" charset="0"/>
              </a:rPr>
              <a:t> </a:t>
            </a:r>
            <a:r>
              <a:rPr lang="en-US" sz="2400" dirty="0" err="1">
                <a:latin typeface="Times" pitchFamily="18" charset="0"/>
              </a:rPr>
              <a:t>điện</a:t>
            </a:r>
            <a:r>
              <a:rPr lang="en-US" sz="2400" dirty="0">
                <a:latin typeface="Times" pitchFamily="18" charset="0"/>
              </a:rPr>
              <a:t> ban </a:t>
            </a:r>
            <a:r>
              <a:rPr lang="en-US" sz="2400" dirty="0" err="1">
                <a:latin typeface="Times" pitchFamily="18" charset="0"/>
              </a:rPr>
              <a:t>đầu</a:t>
            </a:r>
            <a:r>
              <a:rPr lang="en-US" sz="2400" dirty="0">
                <a:latin typeface="Times" pitchFamily="18" charset="0"/>
              </a:rPr>
              <a:t> </a:t>
            </a:r>
            <a:r>
              <a:rPr lang="en-US" sz="2400" dirty="0" err="1">
                <a:latin typeface="Times" pitchFamily="18" charset="0"/>
              </a:rPr>
              <a:t>trong</a:t>
            </a:r>
            <a:r>
              <a:rPr lang="en-US" sz="2400" dirty="0">
                <a:latin typeface="Times" pitchFamily="18" charset="0"/>
              </a:rPr>
              <a:t> </a:t>
            </a:r>
            <a:r>
              <a:rPr lang="en-US" sz="2400" dirty="0" err="1">
                <a:latin typeface="Times" pitchFamily="18" charset="0"/>
              </a:rPr>
              <a:t>mạch</a:t>
            </a:r>
            <a:r>
              <a:rPr lang="en-US" sz="2400" dirty="0">
                <a:latin typeface="Times" pitchFamily="18" charset="0"/>
              </a:rPr>
              <a:t> </a:t>
            </a:r>
            <a:r>
              <a:rPr lang="en-US" sz="2400" err="1">
                <a:latin typeface="Times" pitchFamily="18" charset="0"/>
              </a:rPr>
              <a:t>là</a:t>
            </a:r>
            <a:r>
              <a:rPr lang="en-US" sz="2400">
                <a:latin typeface="Times" pitchFamily="18" charset="0"/>
              </a:rPr>
              <a:t>  </a:t>
            </a:r>
            <a:r>
              <a:rPr lang="en-US" sz="2400" smtClean="0">
                <a:latin typeface="Times" pitchFamily="18" charset="0"/>
              </a:rPr>
              <a:t>I</a:t>
            </a:r>
            <a:r>
              <a:rPr lang="en-US" sz="2400" baseline="-25000" smtClean="0">
                <a:latin typeface="Times" pitchFamily="18" charset="0"/>
              </a:rPr>
              <a:t>0</a:t>
            </a:r>
            <a:r>
              <a:rPr lang="en-US" sz="2400" smtClean="0">
                <a:latin typeface="Times" pitchFamily="18" charset="0"/>
              </a:rPr>
              <a:t> </a:t>
            </a:r>
            <a:r>
              <a:rPr lang="en-US" sz="2400" dirty="0" smtClean="0">
                <a:latin typeface="Times" pitchFamily="18" charset="0"/>
              </a:rPr>
              <a:t>=U</a:t>
            </a:r>
            <a:r>
              <a:rPr lang="en-US" sz="2400" baseline="-25000" dirty="0" smtClean="0">
                <a:latin typeface="Times" pitchFamily="18" charset="0"/>
              </a:rPr>
              <a:t>0</a:t>
            </a:r>
            <a:r>
              <a:rPr lang="en-US" sz="2400" dirty="0" smtClean="0">
                <a:latin typeface="Times" pitchFamily="18" charset="0"/>
              </a:rPr>
              <a:t>/R  </a:t>
            </a:r>
            <a:r>
              <a:rPr lang="en-US" sz="2400" dirty="0">
                <a:latin typeface="Times" pitchFamily="18" charset="0"/>
              </a:rPr>
              <a:t>(U</a:t>
            </a:r>
            <a:r>
              <a:rPr lang="en-US" sz="2400" baseline="-25000" dirty="0">
                <a:latin typeface="Times" pitchFamily="18" charset="0"/>
              </a:rPr>
              <a:t>0</a:t>
            </a:r>
            <a:r>
              <a:rPr lang="en-US" sz="2400" dirty="0">
                <a:latin typeface="Times" pitchFamily="18" charset="0"/>
              </a:rPr>
              <a:t> </a:t>
            </a:r>
            <a:r>
              <a:rPr lang="en-US" sz="2400" dirty="0" err="1">
                <a:latin typeface="Times" pitchFamily="18" charset="0"/>
              </a:rPr>
              <a:t>là</a:t>
            </a:r>
            <a:r>
              <a:rPr lang="en-US" sz="2400" dirty="0">
                <a:latin typeface="Times" pitchFamily="18" charset="0"/>
              </a:rPr>
              <a:t> </a:t>
            </a:r>
            <a:r>
              <a:rPr lang="en-US" sz="2400" dirty="0" err="1">
                <a:latin typeface="Times" pitchFamily="18" charset="0"/>
              </a:rPr>
              <a:t>điện</a:t>
            </a:r>
            <a:r>
              <a:rPr lang="en-US" sz="2400" dirty="0">
                <a:latin typeface="Times" pitchFamily="18" charset="0"/>
              </a:rPr>
              <a:t> </a:t>
            </a:r>
            <a:r>
              <a:rPr lang="en-US" sz="2400" dirty="0" err="1">
                <a:latin typeface="Times" pitchFamily="18" charset="0"/>
              </a:rPr>
              <a:t>áp</a:t>
            </a:r>
            <a:r>
              <a:rPr lang="en-US" sz="2400" dirty="0">
                <a:latin typeface="Times" pitchFamily="18" charset="0"/>
              </a:rPr>
              <a:t> </a:t>
            </a:r>
            <a:r>
              <a:rPr lang="en-US" sz="2400" dirty="0" err="1">
                <a:latin typeface="Times" pitchFamily="18" charset="0"/>
              </a:rPr>
              <a:t>nguồn</a:t>
            </a:r>
            <a:r>
              <a:rPr lang="en-US" sz="2400" dirty="0">
                <a:latin typeface="Times" pitchFamily="18" charset="0"/>
              </a:rPr>
              <a:t>) </a:t>
            </a:r>
            <a:r>
              <a:rPr lang="en-US" sz="2400" dirty="0" err="1">
                <a:latin typeface="Times" pitchFamily="18" charset="0"/>
              </a:rPr>
              <a:t>giảm</a:t>
            </a:r>
            <a:r>
              <a:rPr lang="en-US" sz="2400" dirty="0">
                <a:latin typeface="Times" pitchFamily="18" charset="0"/>
              </a:rPr>
              <a:t> </a:t>
            </a:r>
            <a:r>
              <a:rPr lang="en-US" sz="2400" dirty="0" err="1" smtClean="0">
                <a:latin typeface="Times" pitchFamily="18" charset="0"/>
              </a:rPr>
              <a:t>dần</a:t>
            </a:r>
            <a:endParaRPr lang="en-US" sz="2400" dirty="0">
              <a:latin typeface="Times"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47896778"/>
              </p:ext>
            </p:extLst>
          </p:nvPr>
        </p:nvGraphicFramePr>
        <p:xfrm>
          <a:off x="2184400" y="4603750"/>
          <a:ext cx="2546350" cy="730250"/>
        </p:xfrm>
        <a:graphic>
          <a:graphicData uri="http://schemas.openxmlformats.org/presentationml/2006/ole">
            <mc:AlternateContent xmlns:mc="http://schemas.openxmlformats.org/markup-compatibility/2006">
              <mc:Choice xmlns:v="urn:schemas-microsoft-com:vml" Requires="v">
                <p:oleObj spid="_x0000_s1037" name="Equation" r:id="rId3" imgW="1371600" imgH="393480" progId="Equation.3">
                  <p:embed/>
                </p:oleObj>
              </mc:Choice>
              <mc:Fallback>
                <p:oleObj name="Equation" r:id="rId3" imgW="1371600" imgH="393480" progId="Equation.3">
                  <p:embed/>
                  <p:pic>
                    <p:nvPicPr>
                      <p:cNvPr id="0" name=""/>
                      <p:cNvPicPr/>
                      <p:nvPr/>
                    </p:nvPicPr>
                    <p:blipFill>
                      <a:blip r:embed="rId4"/>
                      <a:stretch>
                        <a:fillRect/>
                      </a:stretch>
                    </p:blipFill>
                    <p:spPr>
                      <a:xfrm>
                        <a:off x="2184400" y="4603750"/>
                        <a:ext cx="2546350" cy="730250"/>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213239695"/>
              </p:ext>
            </p:extLst>
          </p:nvPr>
        </p:nvGraphicFramePr>
        <p:xfrm>
          <a:off x="2525713" y="5638800"/>
          <a:ext cx="1862137" cy="730250"/>
        </p:xfrm>
        <a:graphic>
          <a:graphicData uri="http://schemas.openxmlformats.org/presentationml/2006/ole">
            <mc:AlternateContent xmlns:mc="http://schemas.openxmlformats.org/markup-compatibility/2006">
              <mc:Choice xmlns:v="urn:schemas-microsoft-com:vml" Requires="v">
                <p:oleObj spid="_x0000_s1038" name="Equation" r:id="rId5" imgW="1002960" imgH="393480" progId="Equation.3">
                  <p:embed/>
                </p:oleObj>
              </mc:Choice>
              <mc:Fallback>
                <p:oleObj name="Equation" r:id="rId5" imgW="1002960" imgH="393480" progId="Equation.3">
                  <p:embed/>
                  <p:pic>
                    <p:nvPicPr>
                      <p:cNvPr id="0" name="Object 14"/>
                      <p:cNvPicPr>
                        <a:picLocks noChangeAspect="1" noChangeArrowheads="1"/>
                      </p:cNvPicPr>
                      <p:nvPr/>
                    </p:nvPicPr>
                    <p:blipFill>
                      <a:blip r:embed="rId6"/>
                      <a:srcRect/>
                      <a:stretch>
                        <a:fillRect/>
                      </a:stretch>
                    </p:blipFill>
                    <p:spPr bwMode="auto">
                      <a:xfrm>
                        <a:off x="2525713" y="5638800"/>
                        <a:ext cx="18621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4313" y="3021701"/>
            <a:ext cx="2466896" cy="3683899"/>
          </a:xfrm>
          <a:prstGeom prst="rect">
            <a:avLst/>
          </a:prstGeom>
        </p:spPr>
      </p:pic>
    </p:spTree>
    <p:extLst>
      <p:ext uri="{BB962C8B-B14F-4D97-AF65-F5344CB8AC3E}">
        <p14:creationId xmlns:p14="http://schemas.microsoft.com/office/powerpoint/2010/main" val="175578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0"/>
            <a:ext cx="8991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smtClean="0">
                <a:solidFill>
                  <a:schemeClr val="tx1"/>
                </a:solidFill>
              </a:rPr>
              <a:t>BÀI 1:</a:t>
            </a:r>
            <a:r>
              <a:rPr lang="en-US" dirty="0" smtClean="0">
                <a:solidFill>
                  <a:srgbClr val="FF0000"/>
                </a:solidFill>
              </a:rPr>
              <a:t> </a:t>
            </a:r>
            <a:r>
              <a:rPr lang="en-US" b="1" dirty="0"/>
              <a:t>KHẢO SÁT QUÁ TRÌNH PHÓNG NẠP CỦA TỤ </a:t>
            </a:r>
            <a:r>
              <a:rPr lang="en-US" b="1" dirty="0" smtClean="0"/>
              <a:t>ĐIỆN</a:t>
            </a:r>
            <a:endParaRPr lang="en-US" dirty="0">
              <a:solidFill>
                <a:srgbClr val="FF0000"/>
              </a:solidFill>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1542497796"/>
              </p:ext>
            </p:extLst>
          </p:nvPr>
        </p:nvGraphicFramePr>
        <p:xfrm>
          <a:off x="2399434" y="533400"/>
          <a:ext cx="1885950" cy="730250"/>
        </p:xfrm>
        <a:graphic>
          <a:graphicData uri="http://schemas.openxmlformats.org/presentationml/2006/ole">
            <mc:AlternateContent xmlns:mc="http://schemas.openxmlformats.org/markup-compatibility/2006">
              <mc:Choice xmlns:v="urn:schemas-microsoft-com:vml" Requires="v">
                <p:oleObj spid="_x0000_s3113" name="Equation" r:id="rId3" imgW="1015920" imgH="393480" progId="Equation.3">
                  <p:embed/>
                </p:oleObj>
              </mc:Choice>
              <mc:Fallback>
                <p:oleObj name="Equation" r:id="rId3" imgW="1015920" imgH="393480" progId="Equation.3">
                  <p:embed/>
                  <p:pic>
                    <p:nvPicPr>
                      <p:cNvPr id="0" name=""/>
                      <p:cNvPicPr/>
                      <p:nvPr/>
                    </p:nvPicPr>
                    <p:blipFill>
                      <a:blip r:embed="rId4"/>
                      <a:stretch>
                        <a:fillRect/>
                      </a:stretch>
                    </p:blipFill>
                    <p:spPr>
                      <a:xfrm>
                        <a:off x="2399434" y="533400"/>
                        <a:ext cx="1885950" cy="730250"/>
                      </a:xfrm>
                      <a:prstGeom prst="rect">
                        <a:avLst/>
                      </a:prstGeom>
                    </p:spPr>
                  </p:pic>
                </p:oleObj>
              </mc:Fallback>
            </mc:AlternateContent>
          </a:graphicData>
        </a:graphic>
      </p:graphicFrame>
      <p:sp>
        <p:nvSpPr>
          <p:cNvPr id="16" name="TextBox 15"/>
          <p:cNvSpPr txBox="1"/>
          <p:nvPr/>
        </p:nvSpPr>
        <p:spPr>
          <a:xfrm>
            <a:off x="124691" y="1524000"/>
            <a:ext cx="6172200" cy="461665"/>
          </a:xfrm>
          <a:prstGeom prst="rect">
            <a:avLst/>
          </a:prstGeom>
          <a:noFill/>
        </p:spPr>
        <p:txBody>
          <a:bodyPr wrap="square" rtlCol="0">
            <a:spAutoFit/>
          </a:bodyPr>
          <a:lstStyle/>
          <a:p>
            <a:r>
              <a:rPr lang="en-US" sz="2400" smtClean="0">
                <a:latin typeface="Times" pitchFamily="18" charset="0"/>
              </a:rPr>
              <a:t>Lấy đạo hàm 2 vế theo thời gian</a:t>
            </a:r>
            <a:endParaRPr lang="en-US" sz="2400" dirty="0">
              <a:latin typeface="Times"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0430400"/>
              </p:ext>
            </p:extLst>
          </p:nvPr>
        </p:nvGraphicFramePr>
        <p:xfrm>
          <a:off x="1066800" y="2209800"/>
          <a:ext cx="1885950" cy="730250"/>
        </p:xfrm>
        <a:graphic>
          <a:graphicData uri="http://schemas.openxmlformats.org/presentationml/2006/ole">
            <mc:AlternateContent xmlns:mc="http://schemas.openxmlformats.org/markup-compatibility/2006">
              <mc:Choice xmlns:v="urn:schemas-microsoft-com:vml" Requires="v">
                <p:oleObj spid="_x0000_s3114" name="Equation" r:id="rId5" imgW="1015920" imgH="393480" progId="Equation.3">
                  <p:embed/>
                </p:oleObj>
              </mc:Choice>
              <mc:Fallback>
                <p:oleObj name="Equation" r:id="rId5" imgW="1015920" imgH="393480" progId="Equation.3">
                  <p:embed/>
                  <p:pic>
                    <p:nvPicPr>
                      <p:cNvPr id="0" name="Object 14"/>
                      <p:cNvPicPr>
                        <a:picLocks noChangeAspect="1" noChangeArrowheads="1"/>
                      </p:cNvPicPr>
                      <p:nvPr/>
                    </p:nvPicPr>
                    <p:blipFill>
                      <a:blip r:embed="rId6"/>
                      <a:srcRect/>
                      <a:stretch>
                        <a:fillRect/>
                      </a:stretch>
                    </p:blipFill>
                    <p:spPr bwMode="auto">
                      <a:xfrm>
                        <a:off x="1066800" y="2209800"/>
                        <a:ext cx="18859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6127500"/>
              </p:ext>
            </p:extLst>
          </p:nvPr>
        </p:nvGraphicFramePr>
        <p:xfrm>
          <a:off x="3210791" y="2209800"/>
          <a:ext cx="1697037" cy="730250"/>
        </p:xfrm>
        <a:graphic>
          <a:graphicData uri="http://schemas.openxmlformats.org/presentationml/2006/ole">
            <mc:AlternateContent xmlns:mc="http://schemas.openxmlformats.org/markup-compatibility/2006">
              <mc:Choice xmlns:v="urn:schemas-microsoft-com:vml" Requires="v">
                <p:oleObj spid="_x0000_s3115" name="Equation" r:id="rId7" imgW="914400" imgH="393480" progId="Equation.3">
                  <p:embed/>
                </p:oleObj>
              </mc:Choice>
              <mc:Fallback>
                <p:oleObj name="Equation" r:id="rId7" imgW="914400" imgH="393480" progId="Equation.3">
                  <p:embed/>
                  <p:pic>
                    <p:nvPicPr>
                      <p:cNvPr id="0" name="Object 1"/>
                      <p:cNvPicPr>
                        <a:picLocks noChangeAspect="1" noChangeArrowheads="1"/>
                      </p:cNvPicPr>
                      <p:nvPr/>
                    </p:nvPicPr>
                    <p:blipFill>
                      <a:blip r:embed="rId8"/>
                      <a:srcRect/>
                      <a:stretch>
                        <a:fillRect/>
                      </a:stretch>
                    </p:blipFill>
                    <p:spPr bwMode="auto">
                      <a:xfrm>
                        <a:off x="3210791" y="2209800"/>
                        <a:ext cx="169703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56594782"/>
              </p:ext>
            </p:extLst>
          </p:nvPr>
        </p:nvGraphicFramePr>
        <p:xfrm>
          <a:off x="1905000" y="3657600"/>
          <a:ext cx="2051050" cy="919162"/>
        </p:xfrm>
        <a:graphic>
          <a:graphicData uri="http://schemas.openxmlformats.org/presentationml/2006/ole">
            <mc:AlternateContent xmlns:mc="http://schemas.openxmlformats.org/markup-compatibility/2006">
              <mc:Choice xmlns:v="urn:schemas-microsoft-com:vml" Requires="v">
                <p:oleObj spid="_x0000_s3116" name="Equation" r:id="rId9" imgW="1104840" imgH="495000" progId="Equation.3">
                  <p:embed/>
                </p:oleObj>
              </mc:Choice>
              <mc:Fallback>
                <p:oleObj name="Equation" r:id="rId9" imgW="1104840" imgH="495000" progId="Equation.3">
                  <p:embed/>
                  <p:pic>
                    <p:nvPicPr>
                      <p:cNvPr id="0" name="Object 2"/>
                      <p:cNvPicPr>
                        <a:picLocks noChangeAspect="1" noChangeArrowheads="1"/>
                      </p:cNvPicPr>
                      <p:nvPr/>
                    </p:nvPicPr>
                    <p:blipFill>
                      <a:blip r:embed="rId10"/>
                      <a:srcRect/>
                      <a:stretch>
                        <a:fillRect/>
                      </a:stretch>
                    </p:blipFill>
                    <p:spPr bwMode="auto">
                      <a:xfrm>
                        <a:off x="1905000" y="3657600"/>
                        <a:ext cx="205105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256309" y="3048000"/>
            <a:ext cx="6172200" cy="461665"/>
          </a:xfrm>
          <a:prstGeom prst="rect">
            <a:avLst/>
          </a:prstGeom>
          <a:noFill/>
        </p:spPr>
        <p:txBody>
          <a:bodyPr wrap="square" rtlCol="0">
            <a:spAutoFit/>
          </a:bodyPr>
          <a:lstStyle/>
          <a:p>
            <a:r>
              <a:rPr lang="en-US" sz="2400" smtClean="0">
                <a:latin typeface="Times" pitchFamily="18" charset="0"/>
              </a:rPr>
              <a:t>Lấy tích phân 2 vế</a:t>
            </a:r>
            <a:endParaRPr lang="en-US" sz="2400" dirty="0">
              <a:latin typeface="Times"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921985983"/>
              </p:ext>
            </p:extLst>
          </p:nvPr>
        </p:nvGraphicFramePr>
        <p:xfrm>
          <a:off x="4495800" y="3733800"/>
          <a:ext cx="1955800" cy="801687"/>
        </p:xfrm>
        <a:graphic>
          <a:graphicData uri="http://schemas.openxmlformats.org/presentationml/2006/ole">
            <mc:AlternateContent xmlns:mc="http://schemas.openxmlformats.org/markup-compatibility/2006">
              <mc:Choice xmlns:v="urn:schemas-microsoft-com:vml" Requires="v">
                <p:oleObj spid="_x0000_s3117" name="Equation" r:id="rId11" imgW="1054080" imgH="431640" progId="Equation.3">
                  <p:embed/>
                </p:oleObj>
              </mc:Choice>
              <mc:Fallback>
                <p:oleObj name="Equation" r:id="rId11" imgW="1054080" imgH="431640" progId="Equation.3">
                  <p:embed/>
                  <p:pic>
                    <p:nvPicPr>
                      <p:cNvPr id="0" name="Object 10"/>
                      <p:cNvPicPr>
                        <a:picLocks noChangeAspect="1" noChangeArrowheads="1"/>
                      </p:cNvPicPr>
                      <p:nvPr/>
                    </p:nvPicPr>
                    <p:blipFill>
                      <a:blip r:embed="rId12"/>
                      <a:srcRect/>
                      <a:stretch>
                        <a:fillRect/>
                      </a:stretch>
                    </p:blipFill>
                    <p:spPr bwMode="auto">
                      <a:xfrm>
                        <a:off x="4495800" y="3733800"/>
                        <a:ext cx="195580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02022392"/>
              </p:ext>
            </p:extLst>
          </p:nvPr>
        </p:nvGraphicFramePr>
        <p:xfrm>
          <a:off x="2209800" y="4800600"/>
          <a:ext cx="1577975" cy="636588"/>
        </p:xfrm>
        <a:graphic>
          <a:graphicData uri="http://schemas.openxmlformats.org/presentationml/2006/ole">
            <mc:AlternateContent xmlns:mc="http://schemas.openxmlformats.org/markup-compatibility/2006">
              <mc:Choice xmlns:v="urn:schemas-microsoft-com:vml" Requires="v">
                <p:oleObj spid="_x0000_s3118" name="Equation" r:id="rId13" imgW="850680" imgH="342720" progId="Equation.3">
                  <p:embed/>
                </p:oleObj>
              </mc:Choice>
              <mc:Fallback>
                <p:oleObj name="Equation" r:id="rId13" imgW="850680" imgH="342720" progId="Equation.3">
                  <p:embed/>
                  <p:pic>
                    <p:nvPicPr>
                      <p:cNvPr id="0" name="Object 11"/>
                      <p:cNvPicPr>
                        <a:picLocks noChangeAspect="1" noChangeArrowheads="1"/>
                      </p:cNvPicPr>
                      <p:nvPr/>
                    </p:nvPicPr>
                    <p:blipFill>
                      <a:blip r:embed="rId14"/>
                      <a:srcRect/>
                      <a:stretch>
                        <a:fillRect/>
                      </a:stretch>
                    </p:blipFill>
                    <p:spPr bwMode="auto">
                      <a:xfrm>
                        <a:off x="2209800" y="4800600"/>
                        <a:ext cx="157797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713130001"/>
              </p:ext>
            </p:extLst>
          </p:nvPr>
        </p:nvGraphicFramePr>
        <p:xfrm>
          <a:off x="3873790" y="4809113"/>
          <a:ext cx="2447925" cy="635000"/>
        </p:xfrm>
        <a:graphic>
          <a:graphicData uri="http://schemas.openxmlformats.org/presentationml/2006/ole">
            <mc:AlternateContent xmlns:mc="http://schemas.openxmlformats.org/markup-compatibility/2006">
              <mc:Choice xmlns:v="urn:schemas-microsoft-com:vml" Requires="v">
                <p:oleObj spid="_x0000_s3119" name="Equation" r:id="rId15" imgW="1320480" imgH="342720" progId="Equation.3">
                  <p:embed/>
                </p:oleObj>
              </mc:Choice>
              <mc:Fallback>
                <p:oleObj name="Equation" r:id="rId15" imgW="1320480" imgH="342720" progId="Equation.3">
                  <p:embed/>
                  <p:pic>
                    <p:nvPicPr>
                      <p:cNvPr id="0" name="Object 12"/>
                      <p:cNvPicPr>
                        <a:picLocks noChangeAspect="1" noChangeArrowheads="1"/>
                      </p:cNvPicPr>
                      <p:nvPr/>
                    </p:nvPicPr>
                    <p:blipFill>
                      <a:blip r:embed="rId16"/>
                      <a:srcRect/>
                      <a:stretch>
                        <a:fillRect/>
                      </a:stretch>
                    </p:blipFill>
                    <p:spPr bwMode="auto">
                      <a:xfrm>
                        <a:off x="3873790" y="4809113"/>
                        <a:ext cx="24479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030401388"/>
              </p:ext>
            </p:extLst>
          </p:nvPr>
        </p:nvGraphicFramePr>
        <p:xfrm>
          <a:off x="2295525" y="5662613"/>
          <a:ext cx="3648075" cy="893762"/>
        </p:xfrm>
        <a:graphic>
          <a:graphicData uri="http://schemas.openxmlformats.org/presentationml/2006/ole">
            <mc:AlternateContent xmlns:mc="http://schemas.openxmlformats.org/markup-compatibility/2006">
              <mc:Choice xmlns:v="urn:schemas-microsoft-com:vml" Requires="v">
                <p:oleObj spid="_x0000_s3120" name="Equation" r:id="rId17" imgW="1968480" imgH="482400" progId="Equation.3">
                  <p:embed/>
                </p:oleObj>
              </mc:Choice>
              <mc:Fallback>
                <p:oleObj name="Equation" r:id="rId17" imgW="1968480" imgH="482400" progId="Equation.3">
                  <p:embed/>
                  <p:pic>
                    <p:nvPicPr>
                      <p:cNvPr id="0" name="Object 19"/>
                      <p:cNvPicPr>
                        <a:picLocks noChangeAspect="1" noChangeArrowheads="1"/>
                      </p:cNvPicPr>
                      <p:nvPr/>
                    </p:nvPicPr>
                    <p:blipFill>
                      <a:blip r:embed="rId18"/>
                      <a:srcRect/>
                      <a:stretch>
                        <a:fillRect/>
                      </a:stretch>
                    </p:blipFill>
                    <p:spPr bwMode="auto">
                      <a:xfrm>
                        <a:off x="2295525" y="5662613"/>
                        <a:ext cx="364807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 name="Picture 2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05600" y="533400"/>
            <a:ext cx="2382982" cy="3558587"/>
          </a:xfrm>
          <a:prstGeom prst="rect">
            <a:avLst/>
          </a:prstGeom>
        </p:spPr>
      </p:pic>
    </p:spTree>
    <p:extLst>
      <p:ext uri="{BB962C8B-B14F-4D97-AF65-F5344CB8AC3E}">
        <p14:creationId xmlns:p14="http://schemas.microsoft.com/office/powerpoint/2010/main" val="11833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52400"/>
            <a:ext cx="8991600" cy="830997"/>
          </a:xfrm>
          <a:prstGeom prst="rect">
            <a:avLst/>
          </a:prstGeom>
          <a:noFill/>
        </p:spPr>
        <p:txBody>
          <a:bodyPr wrap="square" rtlCol="0">
            <a:spAutoFit/>
          </a:bodyPr>
          <a:lstStyle/>
          <a:p>
            <a:r>
              <a:rPr lang="en-US" sz="2400" smtClean="0">
                <a:latin typeface="Times" pitchFamily="18" charset="0"/>
              </a:rPr>
              <a:t>Trong bài thí nghiệm này, để khảo sát hiệu điện thế trên hai đầu tụ điện và điện trở ta dùng cảm biến Cassy và phần mềm Cassy lab</a:t>
            </a:r>
            <a:endParaRPr lang="en-US" sz="2400" dirty="0">
              <a:latin typeface="Times" pitchFamily="18" charset="0"/>
            </a:endParaRPr>
          </a:p>
        </p:txBody>
      </p:sp>
      <p:sp>
        <p:nvSpPr>
          <p:cNvPr id="5" name="Rectangle 4"/>
          <p:cNvSpPr/>
          <p:nvPr/>
        </p:nvSpPr>
        <p:spPr>
          <a:xfrm>
            <a:off x="76200" y="990600"/>
            <a:ext cx="8991600" cy="1569660"/>
          </a:xfrm>
          <a:prstGeom prst="rect">
            <a:avLst/>
          </a:prstGeom>
        </p:spPr>
        <p:txBody>
          <a:bodyPr wrap="square">
            <a:spAutoFit/>
          </a:bodyPr>
          <a:lstStyle/>
          <a:p>
            <a:pPr algn="just"/>
            <a:r>
              <a:rPr lang="en-US" sz="2400">
                <a:latin typeface="Times" pitchFamily="18" charset="0"/>
              </a:rPr>
              <a:t>Cảm biến Cassy là một thiết bị giao diện nối tiếp dùng để ghi dữ liệu đo, có hai đầu vào cô lập A và B, hai đầu này có thể sử dụng đồng thời hoặc riêng biệt để ghi lại các giá trị điện áp cũng như các đại lượng khác </a:t>
            </a:r>
            <a:endParaRPr lang="en-US" sz="2400">
              <a:latin typeface="Times" pitchFamily="18" charset="0"/>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38400"/>
            <a:ext cx="17907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0" y="2828836"/>
            <a:ext cx="6781800" cy="1569660"/>
          </a:xfrm>
          <a:prstGeom prst="rect">
            <a:avLst/>
          </a:prstGeom>
        </p:spPr>
        <p:txBody>
          <a:bodyPr wrap="square">
            <a:spAutoFit/>
          </a:bodyPr>
          <a:lstStyle/>
          <a:p>
            <a:pPr algn="just"/>
            <a:r>
              <a:rPr lang="en-US" sz="2400">
                <a:latin typeface="Times" pitchFamily="18" charset="0"/>
              </a:rPr>
              <a:t>Phần mềm CASSY Lab hỗ trợ cho cảm biến CASSY tại giao diện nối tiếp của máy tính. Dùng phần mềm này để thực hiện các thao tác đo đạc một cách dễ dàng và nhanh chóng</a:t>
            </a:r>
            <a:endParaRPr lang="en-US" sz="2400">
              <a:latin typeface="Times" pitchFamily="18" charset="0"/>
            </a:endParaRPr>
          </a:p>
        </p:txBody>
      </p:sp>
    </p:spTree>
    <p:extLst>
      <p:ext uri="{BB962C8B-B14F-4D97-AF65-F5344CB8AC3E}">
        <p14:creationId xmlns:p14="http://schemas.microsoft.com/office/powerpoint/2010/main" val="78300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0"/>
            <a:ext cx="8991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smtClean="0">
                <a:solidFill>
                  <a:schemeClr val="tx1"/>
                </a:solidFill>
              </a:rPr>
              <a:t>BÀI 1:</a:t>
            </a:r>
            <a:r>
              <a:rPr lang="en-US" dirty="0" smtClean="0">
                <a:solidFill>
                  <a:srgbClr val="FF0000"/>
                </a:solidFill>
              </a:rPr>
              <a:t> </a:t>
            </a:r>
            <a:r>
              <a:rPr lang="en-US" b="1" dirty="0"/>
              <a:t>KHẢO SÁT QUÁ TRÌNH PHÓNG NẠP CỦA TỤ </a:t>
            </a:r>
            <a:r>
              <a:rPr lang="en-US" b="1" dirty="0" smtClean="0"/>
              <a:t>ĐIỆN</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484418"/>
            <a:ext cx="3884689" cy="3352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185" y="533400"/>
            <a:ext cx="6325483" cy="2715004"/>
          </a:xfrm>
          <a:prstGeom prst="rect">
            <a:avLst/>
          </a:prstGeom>
        </p:spPr>
      </p:pic>
      <p:sp>
        <p:nvSpPr>
          <p:cNvPr id="7" name="TextBox 6"/>
          <p:cNvSpPr txBox="1"/>
          <p:nvPr/>
        </p:nvSpPr>
        <p:spPr>
          <a:xfrm>
            <a:off x="4731326" y="5650744"/>
            <a:ext cx="4260274" cy="830997"/>
          </a:xfrm>
          <a:prstGeom prst="rect">
            <a:avLst/>
          </a:prstGeom>
          <a:noFill/>
        </p:spPr>
        <p:txBody>
          <a:bodyPr wrap="square" rtlCol="0">
            <a:spAutoFit/>
          </a:bodyPr>
          <a:lstStyle/>
          <a:p>
            <a:r>
              <a:rPr lang="en-US" sz="2400" smtClean="0">
                <a:latin typeface="Times" pitchFamily="18" charset="0"/>
              </a:rPr>
              <a:t>Từ đồ thị xác định được hằng số thời gian bằng thực nghiệm</a:t>
            </a:r>
            <a:endParaRPr lang="en-US" sz="2400" dirty="0">
              <a:latin typeface="Times" pitchFamily="18" charset="0"/>
            </a:endParaRPr>
          </a:p>
        </p:txBody>
      </p:sp>
      <p:sp>
        <p:nvSpPr>
          <p:cNvPr id="8" name="TextBox 7"/>
          <p:cNvSpPr txBox="1"/>
          <p:nvPr/>
        </p:nvSpPr>
        <p:spPr>
          <a:xfrm>
            <a:off x="4572000" y="3639741"/>
            <a:ext cx="4572000" cy="1846659"/>
          </a:xfrm>
          <a:prstGeom prst="rect">
            <a:avLst/>
          </a:prstGeom>
          <a:noFill/>
        </p:spPr>
        <p:txBody>
          <a:bodyPr wrap="square" rtlCol="0">
            <a:spAutoFit/>
          </a:bodyPr>
          <a:lstStyle/>
          <a:p>
            <a:r>
              <a:rPr lang="en-US" sz="2400" dirty="0" smtClean="0">
                <a:latin typeface="Times" pitchFamily="18" charset="0"/>
              </a:rPr>
              <a:t>* </a:t>
            </a:r>
            <a:r>
              <a:rPr lang="en-US" sz="2400" b="1" dirty="0" err="1">
                <a:solidFill>
                  <a:srgbClr val="FF0000"/>
                </a:solidFill>
                <a:latin typeface="Times" pitchFamily="18" charset="0"/>
              </a:rPr>
              <a:t>H</a:t>
            </a:r>
            <a:r>
              <a:rPr lang="en-US" sz="2400" b="1" dirty="0" err="1" smtClean="0">
                <a:solidFill>
                  <a:srgbClr val="FF0000"/>
                </a:solidFill>
                <a:latin typeface="Times" pitchFamily="18" charset="0"/>
              </a:rPr>
              <a:t>ằng</a:t>
            </a:r>
            <a:r>
              <a:rPr lang="en-US" sz="2400" b="1" dirty="0" smtClean="0">
                <a:solidFill>
                  <a:srgbClr val="FF0000"/>
                </a:solidFill>
                <a:latin typeface="Times" pitchFamily="18" charset="0"/>
              </a:rPr>
              <a:t> </a:t>
            </a:r>
            <a:r>
              <a:rPr lang="en-US" sz="2400" b="1" dirty="0" err="1">
                <a:solidFill>
                  <a:srgbClr val="FF0000"/>
                </a:solidFill>
                <a:latin typeface="Times" pitchFamily="18" charset="0"/>
              </a:rPr>
              <a:t>số</a:t>
            </a:r>
            <a:r>
              <a:rPr lang="en-US" sz="2400" b="1" dirty="0">
                <a:solidFill>
                  <a:srgbClr val="FF0000"/>
                </a:solidFill>
                <a:latin typeface="Times" pitchFamily="18" charset="0"/>
              </a:rPr>
              <a:t> </a:t>
            </a:r>
            <a:r>
              <a:rPr lang="en-US" sz="2400" b="1" dirty="0" err="1">
                <a:solidFill>
                  <a:srgbClr val="FF0000"/>
                </a:solidFill>
                <a:latin typeface="Times" pitchFamily="18" charset="0"/>
              </a:rPr>
              <a:t>thời</a:t>
            </a:r>
            <a:r>
              <a:rPr lang="en-US" sz="2400" b="1" dirty="0">
                <a:solidFill>
                  <a:srgbClr val="FF0000"/>
                </a:solidFill>
                <a:latin typeface="Times" pitchFamily="18" charset="0"/>
              </a:rPr>
              <a:t> </a:t>
            </a:r>
            <a:r>
              <a:rPr lang="en-US" sz="2400" b="1" dirty="0" err="1">
                <a:solidFill>
                  <a:srgbClr val="FF0000"/>
                </a:solidFill>
                <a:latin typeface="Times" pitchFamily="18" charset="0"/>
              </a:rPr>
              <a:t>gian</a:t>
            </a:r>
            <a:r>
              <a:rPr lang="en-US" sz="2400" dirty="0">
                <a:latin typeface="Times" pitchFamily="18" charset="0"/>
              </a:rPr>
              <a:t>( </a:t>
            </a:r>
            <a:r>
              <a:rPr lang="en-US" sz="2400" dirty="0">
                <a:latin typeface="Times" pitchFamily="18" charset="0"/>
                <a:sym typeface="Symbol"/>
              </a:rPr>
              <a:t></a:t>
            </a:r>
            <a:r>
              <a:rPr lang="en-US" sz="2400" dirty="0">
                <a:latin typeface="Times" pitchFamily="18" charset="0"/>
              </a:rPr>
              <a:t>): </a:t>
            </a:r>
            <a:r>
              <a:rPr lang="en-US" sz="2400" dirty="0" err="1">
                <a:latin typeface="Times" pitchFamily="18" charset="0"/>
              </a:rPr>
              <a:t>là</a:t>
            </a:r>
            <a:r>
              <a:rPr lang="en-US" sz="2400" dirty="0">
                <a:latin typeface="Times" pitchFamily="18" charset="0"/>
              </a:rPr>
              <a:t> </a:t>
            </a:r>
            <a:r>
              <a:rPr lang="en-US" sz="2400" dirty="0" err="1">
                <a:latin typeface="Times" pitchFamily="18" charset="0"/>
              </a:rPr>
              <a:t>thời</a:t>
            </a:r>
            <a:r>
              <a:rPr lang="en-US" sz="2400" dirty="0">
                <a:latin typeface="Times" pitchFamily="18" charset="0"/>
              </a:rPr>
              <a:t> </a:t>
            </a:r>
            <a:r>
              <a:rPr lang="en-US" sz="2400" dirty="0" err="1">
                <a:latin typeface="Times" pitchFamily="18" charset="0"/>
              </a:rPr>
              <a:t>gian</a:t>
            </a:r>
            <a:r>
              <a:rPr lang="en-US" sz="2400" dirty="0">
                <a:latin typeface="Times" pitchFamily="18" charset="0"/>
              </a:rPr>
              <a:t> </a:t>
            </a:r>
            <a:r>
              <a:rPr lang="en-US" sz="2400" dirty="0" err="1">
                <a:latin typeface="Times" pitchFamily="18" charset="0"/>
              </a:rPr>
              <a:t>mà</a:t>
            </a:r>
            <a:r>
              <a:rPr lang="en-US" sz="2400" dirty="0">
                <a:latin typeface="Times" pitchFamily="18" charset="0"/>
              </a:rPr>
              <a:t> </a:t>
            </a:r>
            <a:r>
              <a:rPr lang="en-US" sz="2400" dirty="0" err="1">
                <a:latin typeface="Times" pitchFamily="18" charset="0"/>
              </a:rPr>
              <a:t>hiệu</a:t>
            </a:r>
            <a:r>
              <a:rPr lang="en-US" sz="2400" dirty="0">
                <a:latin typeface="Times" pitchFamily="18" charset="0"/>
              </a:rPr>
              <a:t> </a:t>
            </a:r>
            <a:r>
              <a:rPr lang="en-US" sz="2400" dirty="0" err="1">
                <a:latin typeface="Times" pitchFamily="18" charset="0"/>
              </a:rPr>
              <a:t>điện</a:t>
            </a:r>
            <a:r>
              <a:rPr lang="en-US" sz="2400" dirty="0">
                <a:latin typeface="Times" pitchFamily="18" charset="0"/>
              </a:rPr>
              <a:t> </a:t>
            </a:r>
            <a:r>
              <a:rPr lang="en-US" sz="2400" dirty="0" err="1">
                <a:latin typeface="Times" pitchFamily="18" charset="0"/>
              </a:rPr>
              <a:t>thế</a:t>
            </a:r>
            <a:r>
              <a:rPr lang="en-US" sz="2400" dirty="0">
                <a:latin typeface="Times" pitchFamily="18" charset="0"/>
              </a:rPr>
              <a:t> </a:t>
            </a:r>
            <a:r>
              <a:rPr lang="en-US" sz="2400" dirty="0" err="1">
                <a:latin typeface="Times" pitchFamily="18" charset="0"/>
              </a:rPr>
              <a:t>trên</a:t>
            </a:r>
            <a:r>
              <a:rPr lang="en-US" sz="2400" dirty="0">
                <a:latin typeface="Times" pitchFamily="18" charset="0"/>
              </a:rPr>
              <a:t> </a:t>
            </a:r>
            <a:r>
              <a:rPr lang="en-US" sz="2400" err="1" smtClean="0">
                <a:latin typeface="Times" pitchFamily="18" charset="0"/>
              </a:rPr>
              <a:t>tụ</a:t>
            </a:r>
            <a:r>
              <a:rPr lang="en-US" sz="2400" smtClean="0">
                <a:latin typeface="Times" pitchFamily="18" charset="0"/>
              </a:rPr>
              <a:t> </a:t>
            </a:r>
            <a:r>
              <a:rPr lang="en-US" sz="2400" smtClean="0">
                <a:latin typeface="Times" pitchFamily="18" charset="0"/>
              </a:rPr>
              <a:t>(hoặc điện trở) giảm </a:t>
            </a:r>
            <a:r>
              <a:rPr lang="en-US" sz="2400" dirty="0" err="1">
                <a:latin typeface="Times" pitchFamily="18" charset="0"/>
              </a:rPr>
              <a:t>đi</a:t>
            </a:r>
            <a:r>
              <a:rPr lang="en-US" sz="2400" dirty="0">
                <a:latin typeface="Times" pitchFamily="18" charset="0"/>
              </a:rPr>
              <a:t> e = </a:t>
            </a:r>
            <a:r>
              <a:rPr lang="en-US" sz="2400" dirty="0" smtClean="0">
                <a:latin typeface="Times" pitchFamily="18" charset="0"/>
              </a:rPr>
              <a:t>2,7 </a:t>
            </a:r>
            <a:r>
              <a:rPr lang="en-US" sz="2400" dirty="0" err="1">
                <a:latin typeface="Times" pitchFamily="18" charset="0"/>
              </a:rPr>
              <a:t>lần</a:t>
            </a:r>
            <a:r>
              <a:rPr lang="en-US" sz="2400" dirty="0">
                <a:latin typeface="Times" pitchFamily="18" charset="0"/>
              </a:rPr>
              <a:t> </a:t>
            </a:r>
            <a:endParaRPr lang="en-US" sz="2400" dirty="0" smtClean="0">
              <a:latin typeface="Times" pitchFamily="18" charset="0"/>
            </a:endParaRPr>
          </a:p>
          <a:p>
            <a:r>
              <a:rPr lang="en-US" sz="2400" dirty="0" smtClean="0">
                <a:latin typeface="Times" pitchFamily="18" charset="0"/>
              </a:rPr>
              <a:t>* </a:t>
            </a:r>
            <a:r>
              <a:rPr lang="en-US" sz="2400" dirty="0" err="1" smtClean="0">
                <a:latin typeface="Times" pitchFamily="18" charset="0"/>
              </a:rPr>
              <a:t>Biểu</a:t>
            </a:r>
            <a:r>
              <a:rPr lang="en-US" sz="2400" dirty="0" smtClean="0">
                <a:latin typeface="Times" pitchFamily="18" charset="0"/>
              </a:rPr>
              <a:t> </a:t>
            </a:r>
            <a:r>
              <a:rPr lang="en-US" sz="2400" dirty="0" err="1">
                <a:latin typeface="Times" pitchFamily="18" charset="0"/>
              </a:rPr>
              <a:t>thức</a:t>
            </a:r>
            <a:r>
              <a:rPr lang="en-US" sz="2400" dirty="0">
                <a:latin typeface="Times" pitchFamily="18" charset="0"/>
              </a:rPr>
              <a:t> :  </a:t>
            </a:r>
            <a:r>
              <a:rPr lang="en-US" sz="2400" dirty="0">
                <a:latin typeface="Times" pitchFamily="18" charset="0"/>
                <a:sym typeface="Symbol"/>
              </a:rPr>
              <a:t></a:t>
            </a:r>
            <a:r>
              <a:rPr lang="en-US" sz="2400" dirty="0">
                <a:latin typeface="Times" pitchFamily="18" charset="0"/>
              </a:rPr>
              <a:t> = RC. </a:t>
            </a:r>
          </a:p>
          <a:p>
            <a:endParaRPr lang="en-US" dirty="0"/>
          </a:p>
        </p:txBody>
      </p:sp>
    </p:spTree>
    <p:extLst>
      <p:ext uri="{BB962C8B-B14F-4D97-AF65-F5344CB8AC3E}">
        <p14:creationId xmlns:p14="http://schemas.microsoft.com/office/powerpoint/2010/main" val="98074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0"/>
            <a:ext cx="8991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smtClean="0">
                <a:solidFill>
                  <a:schemeClr val="tx1"/>
                </a:solidFill>
              </a:rPr>
              <a:t>BÀI 1:</a:t>
            </a:r>
            <a:r>
              <a:rPr lang="en-US" dirty="0" smtClean="0">
                <a:solidFill>
                  <a:srgbClr val="FF0000"/>
                </a:solidFill>
              </a:rPr>
              <a:t> </a:t>
            </a:r>
            <a:r>
              <a:rPr lang="en-US" b="1" dirty="0"/>
              <a:t>KHẢO SÁT QUÁ TRÌNH PHÓNG NẠP CỦA TỤ </a:t>
            </a:r>
            <a:r>
              <a:rPr lang="en-US" b="1" dirty="0" smtClean="0"/>
              <a:t>ĐIỆN</a:t>
            </a:r>
            <a:endParaRPr lang="en-US" dirty="0">
              <a:solidFill>
                <a:srgbClr val="FF0000"/>
              </a:solidFill>
            </a:endParaRPr>
          </a:p>
        </p:txBody>
      </p:sp>
      <p:sp>
        <p:nvSpPr>
          <p:cNvPr id="5" name="Rectangle 4"/>
          <p:cNvSpPr/>
          <p:nvPr/>
        </p:nvSpPr>
        <p:spPr>
          <a:xfrm>
            <a:off x="76200" y="533400"/>
            <a:ext cx="5317442" cy="461665"/>
          </a:xfrm>
          <a:prstGeom prst="rect">
            <a:avLst/>
          </a:prstGeom>
        </p:spPr>
        <p:txBody>
          <a:bodyPr wrap="square">
            <a:spAutoFit/>
          </a:bodyPr>
          <a:lstStyle/>
          <a:p>
            <a:r>
              <a:rPr lang="en-US" sz="2400" b="1" dirty="0">
                <a:latin typeface="Times" pitchFamily="18" charset="0"/>
              </a:rPr>
              <a:t>2</a:t>
            </a:r>
            <a:r>
              <a:rPr lang="en-US" sz="2400" b="1" smtClean="0">
                <a:latin typeface="Times" pitchFamily="18" charset="0"/>
              </a:rPr>
              <a:t>. </a:t>
            </a:r>
            <a:r>
              <a:rPr lang="en-US" sz="2400" b="1" dirty="0" err="1">
                <a:latin typeface="Times" pitchFamily="18" charset="0"/>
              </a:rPr>
              <a:t>Qúa</a:t>
            </a:r>
            <a:r>
              <a:rPr lang="en-US" sz="2400" b="1" dirty="0">
                <a:latin typeface="Times" pitchFamily="18" charset="0"/>
              </a:rPr>
              <a:t> </a:t>
            </a:r>
            <a:r>
              <a:rPr lang="en-US" sz="2400" b="1" dirty="0" err="1">
                <a:latin typeface="Times" pitchFamily="18" charset="0"/>
              </a:rPr>
              <a:t>trình</a:t>
            </a:r>
            <a:r>
              <a:rPr lang="en-US" sz="2400" b="1" dirty="0">
                <a:latin typeface="Times" pitchFamily="18" charset="0"/>
              </a:rPr>
              <a:t> </a:t>
            </a:r>
            <a:r>
              <a:rPr lang="en-US" sz="2400" b="1" dirty="0" err="1" smtClean="0">
                <a:latin typeface="Times" pitchFamily="18" charset="0"/>
              </a:rPr>
              <a:t>phóng</a:t>
            </a:r>
            <a:r>
              <a:rPr lang="en-US" sz="2400" b="1" dirty="0" smtClean="0">
                <a:latin typeface="Times" pitchFamily="18" charset="0"/>
              </a:rPr>
              <a:t> </a:t>
            </a:r>
            <a:endParaRPr lang="en-US" sz="2400" dirty="0">
              <a:latin typeface="Times"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764232"/>
            <a:ext cx="2771408" cy="215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6200" y="995065"/>
            <a:ext cx="5105400" cy="830997"/>
          </a:xfrm>
          <a:prstGeom prst="rect">
            <a:avLst/>
          </a:prstGeom>
          <a:noFill/>
        </p:spPr>
        <p:txBody>
          <a:bodyPr wrap="square" rtlCol="0">
            <a:spAutoFit/>
          </a:bodyPr>
          <a:lstStyle/>
          <a:p>
            <a:r>
              <a:rPr lang="en-US" sz="2400" dirty="0">
                <a:latin typeface="Times" pitchFamily="18" charset="0"/>
              </a:rPr>
              <a:t>Do </a:t>
            </a:r>
            <a:r>
              <a:rPr lang="en-US" sz="2400" dirty="0" err="1">
                <a:latin typeface="Times" pitchFamily="18" charset="0"/>
              </a:rPr>
              <a:t>tụ</a:t>
            </a:r>
            <a:r>
              <a:rPr lang="en-US" sz="2400" dirty="0">
                <a:latin typeface="Times" pitchFamily="18" charset="0"/>
              </a:rPr>
              <a:t> </a:t>
            </a:r>
            <a:r>
              <a:rPr lang="en-US" sz="2400" dirty="0" err="1">
                <a:latin typeface="Times" pitchFamily="18" charset="0"/>
              </a:rPr>
              <a:t>mắc</a:t>
            </a:r>
            <a:r>
              <a:rPr lang="en-US" sz="2400" dirty="0">
                <a:latin typeface="Times" pitchFamily="18" charset="0"/>
              </a:rPr>
              <a:t> song </a:t>
            </a:r>
            <a:r>
              <a:rPr lang="en-US" sz="2400" dirty="0" err="1">
                <a:latin typeface="Times" pitchFamily="18" charset="0"/>
              </a:rPr>
              <a:t>song</a:t>
            </a:r>
            <a:r>
              <a:rPr lang="en-US" sz="2400" dirty="0">
                <a:latin typeface="Times" pitchFamily="18" charset="0"/>
              </a:rPr>
              <a:t> </a:t>
            </a:r>
            <a:r>
              <a:rPr lang="en-US" sz="2400" dirty="0" err="1">
                <a:latin typeface="Times" pitchFamily="18" charset="0"/>
              </a:rPr>
              <a:t>với</a:t>
            </a:r>
            <a:r>
              <a:rPr lang="en-US" sz="2400" dirty="0">
                <a:latin typeface="Times" pitchFamily="18" charset="0"/>
              </a:rPr>
              <a:t> </a:t>
            </a:r>
            <a:r>
              <a:rPr lang="en-US" sz="2400" dirty="0" err="1">
                <a:latin typeface="Times" pitchFamily="18" charset="0"/>
              </a:rPr>
              <a:t>điện</a:t>
            </a:r>
            <a:r>
              <a:rPr lang="en-US" sz="2400" dirty="0">
                <a:latin typeface="Times" pitchFamily="18" charset="0"/>
              </a:rPr>
              <a:t> </a:t>
            </a:r>
            <a:r>
              <a:rPr lang="en-US" sz="2400" dirty="0" err="1">
                <a:latin typeface="Times" pitchFamily="18" charset="0"/>
              </a:rPr>
              <a:t>trở</a:t>
            </a:r>
            <a:r>
              <a:rPr lang="en-US" sz="2400" dirty="0">
                <a:latin typeface="Times" pitchFamily="18" charset="0"/>
              </a:rPr>
              <a:t> </a:t>
            </a:r>
            <a:r>
              <a:rPr lang="en-US" sz="2400" dirty="0" err="1">
                <a:latin typeface="Times" pitchFamily="18" charset="0"/>
              </a:rPr>
              <a:t>nên</a:t>
            </a:r>
            <a:r>
              <a:rPr lang="en-US" sz="2400" dirty="0" smtClean="0">
                <a:latin typeface="Times" pitchFamily="18" charset="0"/>
              </a:rPr>
              <a:t>: </a:t>
            </a:r>
            <a:r>
              <a:rPr lang="en-US" sz="2400" i="1" dirty="0" err="1">
                <a:latin typeface="Times" pitchFamily="18" charset="0"/>
              </a:rPr>
              <a:t>u</a:t>
            </a:r>
            <a:r>
              <a:rPr lang="en-US" sz="2400" i="1" baseline="-25000" dirty="0" err="1" smtClean="0">
                <a:latin typeface="Times" pitchFamily="18" charset="0"/>
              </a:rPr>
              <a:t>C</a:t>
            </a:r>
            <a:r>
              <a:rPr lang="en-US" sz="2400" i="1" baseline="-25000" dirty="0" smtClean="0">
                <a:latin typeface="Times" pitchFamily="18" charset="0"/>
              </a:rPr>
              <a:t> </a:t>
            </a:r>
            <a:r>
              <a:rPr lang="en-US" sz="2400" i="1" dirty="0">
                <a:latin typeface="Times" pitchFamily="18" charset="0"/>
              </a:rPr>
              <a:t>= </a:t>
            </a:r>
            <a:r>
              <a:rPr lang="en-US" sz="2400" i="1" dirty="0" err="1" smtClean="0">
                <a:latin typeface="Times" pitchFamily="18" charset="0"/>
              </a:rPr>
              <a:t>u</a:t>
            </a:r>
            <a:r>
              <a:rPr lang="en-US" sz="2400" i="1" baseline="-25000" dirty="0" err="1" smtClean="0">
                <a:latin typeface="Times" pitchFamily="18" charset="0"/>
              </a:rPr>
              <a:t>R</a:t>
            </a:r>
            <a:r>
              <a:rPr lang="en-US" sz="2400" i="1" baseline="-25000" dirty="0" smtClean="0">
                <a:latin typeface="Times" pitchFamily="18" charset="0"/>
              </a:rPr>
              <a:t>  </a:t>
            </a:r>
            <a:r>
              <a:rPr lang="en-US" sz="2400" dirty="0" smtClean="0">
                <a:latin typeface="Times" pitchFamily="18" charset="0"/>
              </a:rPr>
              <a:t>hay </a:t>
            </a:r>
            <a:endParaRPr lang="en-US" sz="2400" dirty="0">
              <a:latin typeface="Times"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251346890"/>
              </p:ext>
            </p:extLst>
          </p:nvPr>
        </p:nvGraphicFramePr>
        <p:xfrm>
          <a:off x="1143000" y="1839252"/>
          <a:ext cx="1055687" cy="798513"/>
        </p:xfrm>
        <a:graphic>
          <a:graphicData uri="http://schemas.openxmlformats.org/presentationml/2006/ole">
            <mc:AlternateContent xmlns:mc="http://schemas.openxmlformats.org/markup-compatibility/2006">
              <mc:Choice xmlns:v="urn:schemas-microsoft-com:vml" Requires="v">
                <p:oleObj spid="_x0000_s2074" name="Equation" r:id="rId4" imgW="520560" imgH="393480" progId="Equation.3">
                  <p:embed/>
                </p:oleObj>
              </mc:Choice>
              <mc:Fallback>
                <p:oleObj name="Equation" r:id="rId4" imgW="520560" imgH="393480" progId="Equation.3">
                  <p:embed/>
                  <p:pic>
                    <p:nvPicPr>
                      <p:cNvPr id="0" name=""/>
                      <p:cNvPicPr/>
                      <p:nvPr/>
                    </p:nvPicPr>
                    <p:blipFill>
                      <a:blip r:embed="rId5"/>
                      <a:stretch>
                        <a:fillRect/>
                      </a:stretch>
                    </p:blipFill>
                    <p:spPr>
                      <a:xfrm>
                        <a:off x="1143000" y="1839252"/>
                        <a:ext cx="1055687" cy="7985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40920486"/>
              </p:ext>
            </p:extLst>
          </p:nvPr>
        </p:nvGraphicFramePr>
        <p:xfrm>
          <a:off x="1212850" y="3505200"/>
          <a:ext cx="1695450" cy="762000"/>
        </p:xfrm>
        <a:graphic>
          <a:graphicData uri="http://schemas.openxmlformats.org/presentationml/2006/ole">
            <mc:AlternateContent xmlns:mc="http://schemas.openxmlformats.org/markup-compatibility/2006">
              <mc:Choice xmlns:v="urn:schemas-microsoft-com:vml" Requires="v">
                <p:oleObj spid="_x0000_s2075" name="Equation" r:id="rId6" imgW="876240" imgH="393480" progId="Equation.3">
                  <p:embed/>
                </p:oleObj>
              </mc:Choice>
              <mc:Fallback>
                <p:oleObj name="Equation" r:id="rId6" imgW="876240" imgH="393480" progId="Equation.3">
                  <p:embed/>
                  <p:pic>
                    <p:nvPicPr>
                      <p:cNvPr id="0" name=""/>
                      <p:cNvPicPr/>
                      <p:nvPr/>
                    </p:nvPicPr>
                    <p:blipFill>
                      <a:blip r:embed="rId7"/>
                      <a:stretch>
                        <a:fillRect/>
                      </a:stretch>
                    </p:blipFill>
                    <p:spPr>
                      <a:xfrm>
                        <a:off x="1212850" y="3505200"/>
                        <a:ext cx="1695450" cy="7620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81177573"/>
              </p:ext>
            </p:extLst>
          </p:nvPr>
        </p:nvGraphicFramePr>
        <p:xfrm>
          <a:off x="2260206" y="6019800"/>
          <a:ext cx="3098800" cy="685800"/>
        </p:xfrm>
        <a:graphic>
          <a:graphicData uri="http://schemas.openxmlformats.org/presentationml/2006/ole">
            <mc:AlternateContent xmlns:mc="http://schemas.openxmlformats.org/markup-compatibility/2006">
              <mc:Choice xmlns:v="urn:schemas-microsoft-com:vml" Requires="v">
                <p:oleObj spid="_x0000_s2076" name="Equation" r:id="rId8" imgW="1549080" imgH="342720" progId="Equation.3">
                  <p:embed/>
                </p:oleObj>
              </mc:Choice>
              <mc:Fallback>
                <p:oleObj name="Equation" r:id="rId8" imgW="1549080" imgH="342720" progId="Equation.3">
                  <p:embed/>
                  <p:pic>
                    <p:nvPicPr>
                      <p:cNvPr id="0" name=""/>
                      <p:cNvPicPr/>
                      <p:nvPr/>
                    </p:nvPicPr>
                    <p:blipFill>
                      <a:blip r:embed="rId9"/>
                      <a:stretch>
                        <a:fillRect/>
                      </a:stretch>
                    </p:blipFill>
                    <p:spPr>
                      <a:xfrm>
                        <a:off x="2260206" y="6019800"/>
                        <a:ext cx="3098800" cy="685800"/>
                      </a:xfrm>
                      <a:prstGeom prst="rect">
                        <a:avLst/>
                      </a:prstGeom>
                    </p:spPr>
                  </p:pic>
                </p:oleObj>
              </mc:Fallback>
            </mc:AlternateContent>
          </a:graphicData>
        </a:graphic>
      </p:graphicFrame>
      <p:sp>
        <p:nvSpPr>
          <p:cNvPr id="11" name="TextBox 10"/>
          <p:cNvSpPr txBox="1"/>
          <p:nvPr/>
        </p:nvSpPr>
        <p:spPr>
          <a:xfrm>
            <a:off x="103908" y="2886564"/>
            <a:ext cx="7135091" cy="461665"/>
          </a:xfrm>
          <a:prstGeom prst="rect">
            <a:avLst/>
          </a:prstGeom>
          <a:noFill/>
        </p:spPr>
        <p:txBody>
          <a:bodyPr wrap="square" rtlCol="0">
            <a:spAutoFit/>
          </a:bodyPr>
          <a:lstStyle/>
          <a:p>
            <a:r>
              <a:rPr lang="en-US" sz="2400" smtClean="0">
                <a:latin typeface="Times" pitchFamily="18" charset="0"/>
              </a:rPr>
              <a:t>Lấy đạo hàm 2 vế theo thời gian và thay </a:t>
            </a:r>
            <a:r>
              <a:rPr lang="en-US" sz="2400" i="1" smtClean="0">
                <a:latin typeface="Times" pitchFamily="18" charset="0"/>
              </a:rPr>
              <a:t>i = dq/dt</a:t>
            </a:r>
            <a:endParaRPr lang="en-US" sz="2400" i="1" dirty="0">
              <a:latin typeface="Times"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25406507"/>
              </p:ext>
            </p:extLst>
          </p:nvPr>
        </p:nvGraphicFramePr>
        <p:xfrm>
          <a:off x="2371725" y="1866900"/>
          <a:ext cx="1570038" cy="798513"/>
        </p:xfrm>
        <a:graphic>
          <a:graphicData uri="http://schemas.openxmlformats.org/presentationml/2006/ole">
            <mc:AlternateContent xmlns:mc="http://schemas.openxmlformats.org/markup-compatibility/2006">
              <mc:Choice xmlns:v="urn:schemas-microsoft-com:vml" Requires="v">
                <p:oleObj spid="_x0000_s2077" name="Equation" r:id="rId10" imgW="774360" imgH="393480" progId="Equation.3">
                  <p:embed/>
                </p:oleObj>
              </mc:Choice>
              <mc:Fallback>
                <p:oleObj name="Equation" r:id="rId10" imgW="774360" imgH="393480" progId="Equation.3">
                  <p:embed/>
                  <p:pic>
                    <p:nvPicPr>
                      <p:cNvPr id="0" name="Object 6"/>
                      <p:cNvPicPr>
                        <a:picLocks noChangeAspect="1" noChangeArrowheads="1"/>
                      </p:cNvPicPr>
                      <p:nvPr/>
                    </p:nvPicPr>
                    <p:blipFill>
                      <a:blip r:embed="rId11"/>
                      <a:srcRect/>
                      <a:stretch>
                        <a:fillRect/>
                      </a:stretch>
                    </p:blipFill>
                    <p:spPr bwMode="auto">
                      <a:xfrm>
                        <a:off x="2371725" y="1866900"/>
                        <a:ext cx="1570038"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2528575"/>
              </p:ext>
            </p:extLst>
          </p:nvPr>
        </p:nvGraphicFramePr>
        <p:xfrm>
          <a:off x="3201988" y="3505200"/>
          <a:ext cx="1966912" cy="762000"/>
        </p:xfrm>
        <a:graphic>
          <a:graphicData uri="http://schemas.openxmlformats.org/presentationml/2006/ole">
            <mc:AlternateContent xmlns:mc="http://schemas.openxmlformats.org/markup-compatibility/2006">
              <mc:Choice xmlns:v="urn:schemas-microsoft-com:vml" Requires="v">
                <p:oleObj spid="_x0000_s2078" name="Equation" r:id="rId12" imgW="1015920" imgH="393480" progId="Equation.3">
                  <p:embed/>
                </p:oleObj>
              </mc:Choice>
              <mc:Fallback>
                <p:oleObj name="Equation" r:id="rId12" imgW="1015920" imgH="393480" progId="Equation.3">
                  <p:embed/>
                  <p:pic>
                    <p:nvPicPr>
                      <p:cNvPr id="0" name="Object 7"/>
                      <p:cNvPicPr>
                        <a:picLocks noChangeAspect="1" noChangeArrowheads="1"/>
                      </p:cNvPicPr>
                      <p:nvPr/>
                    </p:nvPicPr>
                    <p:blipFill>
                      <a:blip r:embed="rId13"/>
                      <a:srcRect/>
                      <a:stretch>
                        <a:fillRect/>
                      </a:stretch>
                    </p:blipFill>
                    <p:spPr bwMode="auto">
                      <a:xfrm>
                        <a:off x="3201988" y="3505200"/>
                        <a:ext cx="19669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103908" y="4419600"/>
            <a:ext cx="6172200" cy="461665"/>
          </a:xfrm>
          <a:prstGeom prst="rect">
            <a:avLst/>
          </a:prstGeom>
          <a:noFill/>
        </p:spPr>
        <p:txBody>
          <a:bodyPr wrap="square" rtlCol="0">
            <a:spAutoFit/>
          </a:bodyPr>
          <a:lstStyle/>
          <a:p>
            <a:r>
              <a:rPr lang="en-US" sz="2400" smtClean="0">
                <a:latin typeface="Times" pitchFamily="18" charset="0"/>
              </a:rPr>
              <a:t>Lấy tích phân 2 vế</a:t>
            </a:r>
            <a:endParaRPr lang="en-US" sz="2400" dirty="0">
              <a:latin typeface="Times"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872731785"/>
              </p:ext>
            </p:extLst>
          </p:nvPr>
        </p:nvGraphicFramePr>
        <p:xfrm>
          <a:off x="2133600" y="5026738"/>
          <a:ext cx="1795463" cy="958850"/>
        </p:xfrm>
        <a:graphic>
          <a:graphicData uri="http://schemas.openxmlformats.org/presentationml/2006/ole">
            <mc:AlternateContent xmlns:mc="http://schemas.openxmlformats.org/markup-compatibility/2006">
              <mc:Choice xmlns:v="urn:schemas-microsoft-com:vml" Requires="v">
                <p:oleObj spid="_x0000_s2079" name="Equation" r:id="rId14" imgW="927000" imgH="495000" progId="Equation.3">
                  <p:embed/>
                </p:oleObj>
              </mc:Choice>
              <mc:Fallback>
                <p:oleObj name="Equation" r:id="rId14" imgW="927000" imgH="495000" progId="Equation.3">
                  <p:embed/>
                  <p:pic>
                    <p:nvPicPr>
                      <p:cNvPr id="0" name="Object 11"/>
                      <p:cNvPicPr>
                        <a:picLocks noChangeAspect="1" noChangeArrowheads="1"/>
                      </p:cNvPicPr>
                      <p:nvPr/>
                    </p:nvPicPr>
                    <p:blipFill>
                      <a:blip r:embed="rId15"/>
                      <a:srcRect/>
                      <a:stretch>
                        <a:fillRect/>
                      </a:stretch>
                    </p:blipFill>
                    <p:spPr bwMode="auto">
                      <a:xfrm>
                        <a:off x="2133600" y="5026738"/>
                        <a:ext cx="179546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451424834"/>
              </p:ext>
            </p:extLst>
          </p:nvPr>
        </p:nvGraphicFramePr>
        <p:xfrm>
          <a:off x="4308475" y="5108575"/>
          <a:ext cx="1966913" cy="835025"/>
        </p:xfrm>
        <a:graphic>
          <a:graphicData uri="http://schemas.openxmlformats.org/presentationml/2006/ole">
            <mc:AlternateContent xmlns:mc="http://schemas.openxmlformats.org/markup-compatibility/2006">
              <mc:Choice xmlns:v="urn:schemas-microsoft-com:vml" Requires="v">
                <p:oleObj spid="_x0000_s2080" name="Equation" r:id="rId16" imgW="1015920" imgH="431640" progId="Equation.3">
                  <p:embed/>
                </p:oleObj>
              </mc:Choice>
              <mc:Fallback>
                <p:oleObj name="Equation" r:id="rId16" imgW="1015920" imgH="431640" progId="Equation.3">
                  <p:embed/>
                  <p:pic>
                    <p:nvPicPr>
                      <p:cNvPr id="0" name="Object 11"/>
                      <p:cNvPicPr>
                        <a:picLocks noChangeAspect="1" noChangeArrowheads="1"/>
                      </p:cNvPicPr>
                      <p:nvPr/>
                    </p:nvPicPr>
                    <p:blipFill>
                      <a:blip r:embed="rId17"/>
                      <a:srcRect/>
                      <a:stretch>
                        <a:fillRect/>
                      </a:stretch>
                    </p:blipFill>
                    <p:spPr bwMode="auto">
                      <a:xfrm>
                        <a:off x="4308475" y="5108575"/>
                        <a:ext cx="1966913"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109960943"/>
              </p:ext>
            </p:extLst>
          </p:nvPr>
        </p:nvGraphicFramePr>
        <p:xfrm>
          <a:off x="6705600" y="5078412"/>
          <a:ext cx="1577975" cy="636588"/>
        </p:xfrm>
        <a:graphic>
          <a:graphicData uri="http://schemas.openxmlformats.org/presentationml/2006/ole">
            <mc:AlternateContent xmlns:mc="http://schemas.openxmlformats.org/markup-compatibility/2006">
              <mc:Choice xmlns:v="urn:schemas-microsoft-com:vml" Requires="v">
                <p:oleObj spid="_x0000_s2081" name="Equation" r:id="rId18" imgW="850680" imgH="342720" progId="Equation.3">
                  <p:embed/>
                </p:oleObj>
              </mc:Choice>
              <mc:Fallback>
                <p:oleObj name="Equation" r:id="rId18" imgW="850680" imgH="342720"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05600" y="5078412"/>
                        <a:ext cx="157797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0685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down)">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arn(inVertic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0"/>
            <a:ext cx="89916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b="1" dirty="0" smtClean="0">
                <a:solidFill>
                  <a:schemeClr val="tx1"/>
                </a:solidFill>
              </a:rPr>
              <a:t>BÀI 1:</a:t>
            </a:r>
            <a:r>
              <a:rPr lang="en-US" dirty="0" smtClean="0">
                <a:solidFill>
                  <a:srgbClr val="FF0000"/>
                </a:solidFill>
              </a:rPr>
              <a:t> </a:t>
            </a:r>
            <a:r>
              <a:rPr lang="en-US" b="1" dirty="0"/>
              <a:t>KHẢO SÁT QUÁ TRÌNH PHÓNG NẠP CỦA TỤ </a:t>
            </a:r>
            <a:r>
              <a:rPr lang="en-US" b="1" dirty="0" smtClean="0"/>
              <a:t>ĐIỆN</a:t>
            </a:r>
            <a:endParaRPr lang="en-US"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527" y="3066792"/>
            <a:ext cx="4191000" cy="295300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242" y="609600"/>
            <a:ext cx="6744158" cy="2283995"/>
          </a:xfrm>
          <a:prstGeom prst="rect">
            <a:avLst/>
          </a:prstGeom>
        </p:spPr>
      </p:pic>
      <p:sp>
        <p:nvSpPr>
          <p:cNvPr id="9" name="TextBox 8"/>
          <p:cNvSpPr txBox="1"/>
          <p:nvPr/>
        </p:nvSpPr>
        <p:spPr>
          <a:xfrm>
            <a:off x="228600" y="6091535"/>
            <a:ext cx="8763000" cy="461665"/>
          </a:xfrm>
          <a:prstGeom prst="rect">
            <a:avLst/>
          </a:prstGeom>
          <a:noFill/>
        </p:spPr>
        <p:txBody>
          <a:bodyPr wrap="square" rtlCol="0">
            <a:spAutoFit/>
          </a:bodyPr>
          <a:lstStyle/>
          <a:p>
            <a:r>
              <a:rPr lang="en-US" sz="2400" smtClean="0">
                <a:latin typeface="Times" pitchFamily="18" charset="0"/>
              </a:rPr>
              <a:t>Từ đồ thị xác định được hằng số thời gian bằng thực nghiệm</a:t>
            </a:r>
            <a:endParaRPr lang="en-US" sz="2400" dirty="0">
              <a:latin typeface="Times" pitchFamily="18" charset="0"/>
            </a:endParaRPr>
          </a:p>
        </p:txBody>
      </p:sp>
    </p:spTree>
    <p:extLst>
      <p:ext uri="{BB962C8B-B14F-4D97-AF65-F5344CB8AC3E}">
        <p14:creationId xmlns:p14="http://schemas.microsoft.com/office/powerpoint/2010/main" val="349424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404</Words>
  <Application>Microsoft Office PowerPoint</Application>
  <PresentationFormat>On-screen Show (4:3)</PresentationFormat>
  <Paragraphs>25</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vt:i4>
      </vt:variant>
    </vt:vector>
  </HeadingPairs>
  <TitlesOfParts>
    <vt:vector size="9" baseType="lpstr">
      <vt:lpstr>Office Theme</vt:lpstr>
      <vt:lpstr>Microsoft Equation 3.0</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2021-07-30T09:06:10Z</dcterms:created>
  <dcterms:modified xsi:type="dcterms:W3CDTF">2021-07-30T09:59:01Z</dcterms:modified>
</cp:coreProperties>
</file>