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D57A-6E16-493D-B429-4B009457F9B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5538-DEAB-4C59-B806-DA91B27FB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0"/>
            <a:ext cx="89916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3: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CHUYỂN ĐỘNG CỦA ELECTRON TRONG ĐIỆN </a:t>
            </a:r>
            <a:r>
              <a:rPr lang="en-US" b="1" dirty="0" smtClean="0"/>
              <a:t>– TỪ TRƯỜNG</a:t>
            </a:r>
            <a:endParaRPr lang="en-US" dirty="0"/>
          </a:p>
          <a:p>
            <a:pPr algn="ctr"/>
            <a:r>
              <a:rPr lang="en-US" b="1" dirty="0"/>
              <a:t>XÁC ĐỊNH ĐIỆN TÍCH RIÊNG e/m CỦA ELECTRON </a:t>
            </a:r>
            <a:endParaRPr lang="en-US" dirty="0"/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0668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 smtClean="0"/>
              <a:t>MỤC ĐÍCH</a:t>
            </a:r>
          </a:p>
          <a:p>
            <a:r>
              <a:rPr lang="en-US" sz="2400" dirty="0" err="1" smtClean="0">
                <a:latin typeface="Times" pitchFamily="18" charset="0"/>
              </a:rPr>
              <a:t>Khảo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sát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chuyển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động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của</a:t>
            </a:r>
            <a:r>
              <a:rPr lang="en-US" sz="2400" dirty="0" smtClean="0">
                <a:latin typeface="Times" pitchFamily="18" charset="0"/>
              </a:rPr>
              <a:t> electron </a:t>
            </a:r>
            <a:r>
              <a:rPr lang="en-US" sz="2400" dirty="0" err="1" smtClean="0">
                <a:latin typeface="Times" pitchFamily="18" charset="0"/>
              </a:rPr>
              <a:t>trong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điện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trường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và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từ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trường,từ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đó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xác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định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tỷ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số</a:t>
            </a:r>
            <a:r>
              <a:rPr lang="en-US" sz="2400" dirty="0" smtClean="0">
                <a:latin typeface="Times" pitchFamily="18" charset="0"/>
              </a:rPr>
              <a:t> e/m </a:t>
            </a:r>
            <a:r>
              <a:rPr lang="en-US" sz="2400" dirty="0" err="1" smtClean="0">
                <a:latin typeface="Times" pitchFamily="18" charset="0"/>
              </a:rPr>
              <a:t>của</a:t>
            </a:r>
            <a:r>
              <a:rPr lang="en-US" sz="2400" dirty="0" smtClean="0">
                <a:latin typeface="Times" pitchFamily="18" charset="0"/>
              </a:rPr>
              <a:t> electron 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747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II. CƠ SỞ LÝ </a:t>
            </a:r>
            <a:r>
              <a:rPr lang="en-US" b="1" dirty="0" smtClean="0"/>
              <a:t>THUYẾT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7418"/>
            <a:ext cx="2892468" cy="2181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18"/>
            <a:ext cx="4322128" cy="235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8143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" pitchFamily="18" charset="0"/>
              </a:rPr>
              <a:t>Đèn</a:t>
            </a:r>
            <a:r>
              <a:rPr lang="en-US" sz="2400" i="1" dirty="0">
                <a:latin typeface="Times" pitchFamily="18" charset="0"/>
              </a:rPr>
              <a:t> </a:t>
            </a:r>
            <a:r>
              <a:rPr lang="en-US" sz="2400" i="1" dirty="0" err="1">
                <a:latin typeface="Times" pitchFamily="18" charset="0"/>
              </a:rPr>
              <a:t>manhêtrôn</a:t>
            </a:r>
            <a:r>
              <a:rPr lang="en-US" sz="2400" dirty="0">
                <a:latin typeface="Times" pitchFamily="18" charset="0"/>
              </a:rPr>
              <a:t> M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một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bóng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thuỷ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bên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chân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không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cao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và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cực</a:t>
            </a:r>
            <a:r>
              <a:rPr lang="en-US" sz="2400" dirty="0">
                <a:latin typeface="Times" pitchFamily="18" charset="0"/>
              </a:rPr>
              <a:t> : </a:t>
            </a:r>
            <a:r>
              <a:rPr lang="en-US" sz="2400" dirty="0" err="1">
                <a:latin typeface="Times" pitchFamily="18" charset="0"/>
              </a:rPr>
              <a:t>catôt</a:t>
            </a:r>
            <a:r>
              <a:rPr lang="en-US" sz="2400" dirty="0">
                <a:latin typeface="Times" pitchFamily="18" charset="0"/>
              </a:rPr>
              <a:t> K , </a:t>
            </a:r>
            <a:r>
              <a:rPr lang="en-US" sz="2400" dirty="0" err="1">
                <a:latin typeface="Times" pitchFamily="18" charset="0"/>
              </a:rPr>
              <a:t>lưới</a:t>
            </a:r>
            <a:r>
              <a:rPr lang="en-US" sz="2400" dirty="0">
                <a:latin typeface="Times" pitchFamily="18" charset="0"/>
              </a:rPr>
              <a:t> G </a:t>
            </a:r>
            <a:r>
              <a:rPr lang="en-US" sz="2400" dirty="0" err="1">
                <a:latin typeface="Times" pitchFamily="18" charset="0"/>
              </a:rPr>
              <a:t>và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anôt</a:t>
            </a:r>
            <a:r>
              <a:rPr lang="en-US" sz="2400" dirty="0">
                <a:latin typeface="Times" pitchFamily="18" charset="0"/>
              </a:rPr>
              <a:t>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21243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" pitchFamily="18" charset="0"/>
              </a:rPr>
              <a:t>N</a:t>
            </a:r>
            <a:r>
              <a:rPr lang="en-US" sz="2400" dirty="0" err="1" smtClean="0">
                <a:latin typeface="Times" pitchFamily="18" charset="0"/>
              </a:rPr>
              <a:t>guồn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i="1" baseline="-25000" dirty="0">
                <a:latin typeface="Times" pitchFamily="18" charset="0"/>
              </a:rPr>
              <a:t>2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đốt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nóng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catốt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làm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tốt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phát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xạ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ra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electron, </a:t>
            </a:r>
            <a:r>
              <a:rPr lang="en-US" sz="2400" dirty="0" err="1" smtClean="0">
                <a:latin typeface="Times" pitchFamily="18" charset="0"/>
              </a:rPr>
              <a:t>nguồn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i="1" dirty="0" smtClean="0">
                <a:latin typeface="Times" pitchFamily="18" charset="0"/>
              </a:rPr>
              <a:t>U</a:t>
            </a:r>
            <a:r>
              <a:rPr lang="en-US" sz="2400" i="1" baseline="-25000" dirty="0" smtClean="0">
                <a:latin typeface="Times" pitchFamily="18" charset="0"/>
              </a:rPr>
              <a:t>3 </a:t>
            </a:r>
            <a:r>
              <a:rPr lang="en-US" sz="2400" dirty="0" err="1" smtClean="0">
                <a:latin typeface="Times" pitchFamily="18" charset="0"/>
              </a:rPr>
              <a:t>đặt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giữa</a:t>
            </a:r>
            <a:r>
              <a:rPr lang="en-US" sz="2400" dirty="0">
                <a:latin typeface="Times" pitchFamily="18" charset="0"/>
              </a:rPr>
              <a:t> G </a:t>
            </a:r>
            <a:r>
              <a:rPr lang="en-US" sz="2400" dirty="0" err="1">
                <a:latin typeface="Times" pitchFamily="18" charset="0"/>
              </a:rPr>
              <a:t>và</a:t>
            </a:r>
            <a:r>
              <a:rPr lang="en-US" sz="2400" dirty="0">
                <a:latin typeface="Times" pitchFamily="18" charset="0"/>
              </a:rPr>
              <a:t> K  </a:t>
            </a:r>
            <a:r>
              <a:rPr lang="en-US" sz="2400" dirty="0" err="1">
                <a:latin typeface="Times" pitchFamily="18" charset="0"/>
              </a:rPr>
              <a:t>tạo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ra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một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trường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làm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tăng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tốc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electron </a:t>
            </a:r>
            <a:r>
              <a:rPr lang="en-US" sz="2400" dirty="0" err="1">
                <a:latin typeface="Times" pitchFamily="18" charset="0"/>
              </a:rPr>
              <a:t>nhiệt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phát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ra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catôt</a:t>
            </a:r>
            <a:r>
              <a:rPr lang="en-US" sz="2400" dirty="0">
                <a:latin typeface="Times" pitchFamily="18" charset="0"/>
              </a:rPr>
              <a:t> K. Do </a:t>
            </a:r>
            <a:r>
              <a:rPr lang="en-US" sz="2400" dirty="0" err="1">
                <a:latin typeface="Times" pitchFamily="18" charset="0"/>
              </a:rPr>
              <a:t>lưới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thưa</a:t>
            </a:r>
            <a:r>
              <a:rPr lang="en-US" sz="2400" dirty="0">
                <a:latin typeface="Times" pitchFamily="18" charset="0"/>
              </a:rPr>
              <a:t>, </a:t>
            </a:r>
            <a:r>
              <a:rPr lang="en-US" sz="2400" dirty="0" err="1">
                <a:latin typeface="Times" pitchFamily="18" charset="0"/>
              </a:rPr>
              <a:t>nên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electron </a:t>
            </a:r>
            <a:r>
              <a:rPr lang="en-US" sz="2400" dirty="0" err="1">
                <a:latin typeface="Times" pitchFamily="18" charset="0"/>
              </a:rPr>
              <a:t>này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chuyển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lọt</a:t>
            </a:r>
            <a:r>
              <a:rPr lang="en-US" sz="2400" dirty="0">
                <a:latin typeface="Times" pitchFamily="18" charset="0"/>
              </a:rPr>
              <a:t> qua </a:t>
            </a:r>
            <a:r>
              <a:rPr lang="en-US" sz="2400" dirty="0" err="1">
                <a:latin typeface="Times" pitchFamily="18" charset="0"/>
              </a:rPr>
              <a:t>lưới</a:t>
            </a:r>
            <a:r>
              <a:rPr lang="en-US" sz="2400" dirty="0">
                <a:latin typeface="Times" pitchFamily="18" charset="0"/>
              </a:rPr>
              <a:t> G </a:t>
            </a:r>
            <a:r>
              <a:rPr lang="en-US" sz="2400" dirty="0" err="1">
                <a:latin typeface="Times" pitchFamily="18" charset="0"/>
              </a:rPr>
              <a:t>đến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gặp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bám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vào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anôt</a:t>
            </a:r>
            <a:r>
              <a:rPr lang="en-US" sz="2400" dirty="0">
                <a:latin typeface="Times" pitchFamily="18" charset="0"/>
              </a:rPr>
              <a:t> A, </a:t>
            </a:r>
            <a:r>
              <a:rPr lang="en-US" sz="2400" dirty="0" err="1">
                <a:latin typeface="Times" pitchFamily="18" charset="0"/>
              </a:rPr>
              <a:t>tạo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ra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anôt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i="1" dirty="0" smtClean="0">
                <a:latin typeface="Times" pitchFamily="18" charset="0"/>
              </a:rPr>
              <a:t>I</a:t>
            </a:r>
            <a:r>
              <a:rPr lang="en-US" sz="2400" baseline="-25000" dirty="0" smtClean="0">
                <a:latin typeface="Times" pitchFamily="18" charset="0"/>
              </a:rPr>
              <a:t>2</a:t>
            </a:r>
            <a:r>
              <a:rPr lang="en-US" sz="2400" dirty="0" smtClean="0">
                <a:latin typeface="Times" pitchFamily="18" charset="0"/>
              </a:rPr>
              <a:t>,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bằng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miliampekế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A</a:t>
            </a:r>
            <a:r>
              <a:rPr lang="en-US" sz="2400" baseline="-25000" dirty="0" smtClean="0">
                <a:latin typeface="Times" pitchFamily="18" charset="0"/>
              </a:rPr>
              <a:t>2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51422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" pitchFamily="18" charset="0"/>
              </a:rPr>
              <a:t>Nối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dây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nguồn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i="1" baseline="-25000" dirty="0">
                <a:latin typeface="Times" pitchFamily="18" charset="0"/>
              </a:rPr>
              <a:t>1</a:t>
            </a:r>
            <a:r>
              <a:rPr lang="en-US" sz="2400" dirty="0">
                <a:latin typeface="Times" pitchFamily="18" charset="0"/>
              </a:rPr>
              <a:t>. </a:t>
            </a:r>
            <a:r>
              <a:rPr lang="en-US" sz="2400" dirty="0" err="1">
                <a:latin typeface="Times" pitchFamily="18" charset="0"/>
              </a:rPr>
              <a:t>Dòng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chạy</a:t>
            </a:r>
            <a:r>
              <a:rPr lang="en-US" sz="2400" dirty="0">
                <a:latin typeface="Times" pitchFamily="18" charset="0"/>
              </a:rPr>
              <a:t> qua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dây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cường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i="1" dirty="0">
                <a:latin typeface="Times" pitchFamily="18" charset="0"/>
              </a:rPr>
              <a:t>I</a:t>
            </a:r>
            <a:r>
              <a:rPr lang="en-US" sz="2400" i="1" baseline="-25000" dirty="0">
                <a:latin typeface="Times" pitchFamily="18" charset="0"/>
              </a:rPr>
              <a:t>1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sẽ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tạo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ra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ống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một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trường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ứng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hướng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dọc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trục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đèn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và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vuông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góc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vận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tốc</a:t>
            </a:r>
            <a:r>
              <a:rPr lang="en-US" sz="2400" dirty="0">
                <a:latin typeface="Times" pitchFamily="18" charset="0"/>
              </a:rPr>
              <a:t> 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electron. </a:t>
            </a:r>
            <a:r>
              <a:rPr lang="en-US" sz="2400" dirty="0" err="1">
                <a:latin typeface="Times" pitchFamily="18" charset="0"/>
              </a:rPr>
              <a:t>Từ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trường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dụng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lên</a:t>
            </a:r>
            <a:r>
              <a:rPr lang="en-US" sz="2400" dirty="0">
                <a:latin typeface="Times" pitchFamily="18" charset="0"/>
              </a:rPr>
              <a:t> electron </a:t>
            </a:r>
            <a:r>
              <a:rPr lang="en-US" sz="2400" dirty="0" err="1">
                <a:latin typeface="Times" pitchFamily="18" charset="0"/>
              </a:rPr>
              <a:t>một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lực</a:t>
            </a:r>
            <a:r>
              <a:rPr lang="en-US" sz="2400" dirty="0" smtClean="0">
                <a:latin typeface="Times" pitchFamily="18" charset="0"/>
              </a:rPr>
              <a:t> Loren </a:t>
            </a:r>
            <a:r>
              <a:rPr lang="en-US" sz="2400" dirty="0" err="1" smtClean="0">
                <a:latin typeface="Times" pitchFamily="18" charset="0"/>
              </a:rPr>
              <a:t>làm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cho</a:t>
            </a:r>
            <a:r>
              <a:rPr lang="en-US" sz="2400" dirty="0" smtClean="0">
                <a:latin typeface="Times" pitchFamily="18" charset="0"/>
              </a:rPr>
              <a:t> electron </a:t>
            </a:r>
            <a:r>
              <a:rPr lang="en-US" sz="2400" dirty="0" err="1" smtClean="0">
                <a:latin typeface="Times" pitchFamily="18" charset="0"/>
              </a:rPr>
              <a:t>chuyển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động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tròn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đều</a:t>
            </a:r>
            <a:endParaRPr lang="en-US" sz="24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3: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CHUYỂN ĐỘNG CỦA ELECTRON TRONG ĐIỆN </a:t>
            </a:r>
            <a:r>
              <a:rPr lang="en-US" b="1" dirty="0" smtClean="0"/>
              <a:t>– TỪ TRƯỜNG</a:t>
            </a:r>
            <a:endParaRPr lang="en-US" dirty="0"/>
          </a:p>
          <a:p>
            <a:pPr algn="ctr"/>
            <a:r>
              <a:rPr lang="en-US" b="1" dirty="0"/>
              <a:t>XÁC ĐỊNH ĐIỆN TÍCH RIÊNG e/m CỦA ELECTRON </a:t>
            </a:r>
            <a:endParaRPr lang="en-US" dirty="0"/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3716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*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Động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năng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bay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lưới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G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bằng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công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lực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giữa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catôt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K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lưới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G 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00226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Chứng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minh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công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thức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thực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nghiệm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xác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định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e/m </a:t>
            </a:r>
            <a:r>
              <a:rPr lang="en-US" sz="2400" dirty="0" err="1" smtClean="0">
                <a:solidFill>
                  <a:srgbClr val="00B0F0"/>
                </a:solidFill>
                <a:latin typeface="Times" pitchFamily="18" charset="0"/>
              </a:rPr>
              <a:t>của</a:t>
            </a:r>
            <a:r>
              <a:rPr lang="en-US" sz="2400" dirty="0" smtClean="0">
                <a:solidFill>
                  <a:srgbClr val="00B0F0"/>
                </a:solidFill>
                <a:latin typeface="Times" pitchFamily="18" charset="0"/>
              </a:rPr>
              <a:t> electron</a:t>
            </a:r>
            <a:endParaRPr lang="en-US" sz="2400" dirty="0">
              <a:solidFill>
                <a:srgbClr val="00B0F0"/>
              </a:solidFill>
              <a:latin typeface="Times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78678"/>
              </p:ext>
            </p:extLst>
          </p:nvPr>
        </p:nvGraphicFramePr>
        <p:xfrm>
          <a:off x="1195388" y="2265363"/>
          <a:ext cx="296703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777680" imgH="444240" progId="Equation.3">
                  <p:embed/>
                </p:oleObj>
              </mc:Choice>
              <mc:Fallback>
                <p:oleObj name="Equation" r:id="rId3" imgW="1777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265363"/>
                        <a:ext cx="2967037" cy="744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26385" y="2362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U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là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hiệu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thế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giữa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A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và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G</a:t>
            </a:r>
            <a:endParaRPr lang="en-US" sz="2400" dirty="0">
              <a:solidFill>
                <a:srgbClr val="00B050"/>
              </a:solidFill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006804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*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Từ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trường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trong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ống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dây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tác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dụng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eletron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lực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Loren 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1550"/>
              </p:ext>
            </p:extLst>
          </p:nvPr>
        </p:nvGraphicFramePr>
        <p:xfrm>
          <a:off x="2507358" y="3525104"/>
          <a:ext cx="3900683" cy="43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120900" imgH="241300" progId="Equation.3">
                  <p:embed/>
                </p:oleObj>
              </mc:Choice>
              <mc:Fallback>
                <p:oleObj name="Equation" r:id="rId5" imgW="2120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358" y="3525104"/>
                        <a:ext cx="3900683" cy="437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957935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*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ực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Loren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đóng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vai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trò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là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lực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hướng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tâm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làm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cho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chuyển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động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tròn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đều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88932"/>
            <a:ext cx="2030407" cy="69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30567"/>
              </p:ext>
            </p:extLst>
          </p:nvPr>
        </p:nvGraphicFramePr>
        <p:xfrm>
          <a:off x="3505200" y="4928944"/>
          <a:ext cx="1600200" cy="41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876300" imgH="228600" progId="Equation.3">
                  <p:embed/>
                </p:oleObj>
              </mc:Choice>
              <mc:Fallback>
                <p:oleObj name="Equation" r:id="rId8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28944"/>
                        <a:ext cx="1600200" cy="417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85" y="4572000"/>
            <a:ext cx="2621715" cy="2207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" y="5638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" pitchFamily="18" charset="0"/>
              </a:rPr>
              <a:t>→ </a:t>
            </a:r>
            <a:r>
              <a:rPr lang="en-US" sz="2400" dirty="0" err="1" smtClean="0">
                <a:solidFill>
                  <a:srgbClr val="FF0000"/>
                </a:solidFill>
                <a:latin typeface="Times" pitchFamily="18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Times" pitchFamily="18" charset="0"/>
              </a:rPr>
              <a:t> B </a:t>
            </a:r>
            <a:r>
              <a:rPr lang="en-US" sz="2400" dirty="0" err="1" smtClean="0">
                <a:solidFill>
                  <a:srgbClr val="FF0000"/>
                </a:solidFill>
                <a:latin typeface="Times" pitchFamily="18" charset="0"/>
              </a:rPr>
              <a:t>tăng</a:t>
            </a:r>
            <a:r>
              <a:rPr lang="en-US" sz="2400" dirty="0" smtClean="0">
                <a:solidFill>
                  <a:srgbClr val="FF000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" pitchFamily="18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Times" pitchFamily="18" charset="0"/>
              </a:rPr>
              <a:t> R </a:t>
            </a:r>
            <a:r>
              <a:rPr lang="en-US" sz="2400" dirty="0" err="1" smtClean="0">
                <a:solidFill>
                  <a:srgbClr val="FF0000"/>
                </a:solidFill>
                <a:latin typeface="Times" pitchFamily="18" charset="0"/>
              </a:rPr>
              <a:t>giảm</a:t>
            </a:r>
            <a:endParaRPr lang="en-US" sz="2400" dirty="0">
              <a:solidFill>
                <a:srgbClr val="FF0000"/>
              </a:solidFill>
              <a:latin typeface="Times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93865"/>
              </p:ext>
            </p:extLst>
          </p:nvPr>
        </p:nvGraphicFramePr>
        <p:xfrm>
          <a:off x="2305050" y="6143625"/>
          <a:ext cx="154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1" imgW="863280" imgH="393480" progId="Equation.3">
                  <p:embed/>
                </p:oleObj>
              </mc:Choice>
              <mc:Fallback>
                <p:oleObj name="Equation" r:id="rId11" imgW="863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6143625"/>
                        <a:ext cx="1549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8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BÀI 3: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KHẢO SÁT CHUYỂN ĐỘNG CỦA ELECTRON TRONG ĐIỆN </a:t>
            </a:r>
            <a:r>
              <a:rPr lang="en-US" b="1" dirty="0" smtClean="0"/>
              <a:t>– TỪ TRƯỜNG</a:t>
            </a:r>
            <a:endParaRPr lang="en-US" dirty="0"/>
          </a:p>
          <a:p>
            <a:pPr algn="ctr"/>
            <a:r>
              <a:rPr lang="en-US" b="1" dirty="0"/>
              <a:t>XÁC ĐỊNH ĐIỆN TÍCH RIÊNG e/m CỦA ELECTRON </a:t>
            </a:r>
            <a:endParaRPr lang="en-US" dirty="0"/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51" y="1219200"/>
            <a:ext cx="64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Vì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vậy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, ta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thể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tăng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dần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độ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để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tăng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dần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cảm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ứng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từ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 B,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sao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cho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bán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kính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R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quĩ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đạo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tròn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giảm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dần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đến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 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 = 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thì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đạt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giá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trị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R = d/2, ( 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d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là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khoảng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cách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giữa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anôt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A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và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lưới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G 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).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Lúc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các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không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được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anôt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A, 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độ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smtClean="0">
                <a:solidFill>
                  <a:srgbClr val="00B050"/>
                </a:solidFill>
                <a:latin typeface="Times" pitchFamily="18" charset="0"/>
              </a:rPr>
              <a:t>electron từ lưới G sang anôt (dòng  </a:t>
            </a:r>
            <a:r>
              <a:rPr lang="en-US" sz="2400" i="1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>
                <a:solidFill>
                  <a:srgbClr val="00B050"/>
                </a:solidFill>
                <a:latin typeface="Times" pitchFamily="18" charset="0"/>
              </a:rPr>
              <a:t>  </a:t>
            </a:r>
            <a:r>
              <a:rPr lang="en-US" sz="2400" smtClean="0">
                <a:solidFill>
                  <a:srgbClr val="00B050"/>
                </a:solidFill>
                <a:latin typeface="Times" pitchFamily="18" charset="0"/>
              </a:rPr>
              <a:t>) chạy 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qua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miliampekế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A</a:t>
            </a:r>
            <a:r>
              <a:rPr lang="en-US" sz="2400" i="1" baseline="-25000" dirty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sẽ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giảm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đến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giá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trị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=0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85" y="1371600"/>
            <a:ext cx="2621715" cy="220776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62419"/>
              </p:ext>
            </p:extLst>
          </p:nvPr>
        </p:nvGraphicFramePr>
        <p:xfrm>
          <a:off x="1827626" y="4543187"/>
          <a:ext cx="2914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625400" imgH="431640" progId="Equation.3">
                  <p:embed/>
                </p:oleObj>
              </mc:Choice>
              <mc:Fallback>
                <p:oleObj name="Equation" r:id="rId4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626" y="4543187"/>
                        <a:ext cx="2914650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  <a:latin typeface="Times" pitchFamily="18" charset="0"/>
              </a:rPr>
              <a:t>Cách</a:t>
            </a:r>
            <a:r>
              <a:rPr lang="en-US" sz="2400" u="sng" dirty="0" smtClean="0">
                <a:solidFill>
                  <a:srgbClr val="FF0000"/>
                </a:solidFill>
                <a:latin typeface="Times" pitchFamily="18" charset="0"/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  <a:latin typeface="Times" pitchFamily="18" charset="0"/>
              </a:rPr>
              <a:t>xác</a:t>
            </a:r>
            <a:r>
              <a:rPr lang="en-US" sz="2400" u="sng" dirty="0" smtClean="0">
                <a:solidFill>
                  <a:srgbClr val="FF0000"/>
                </a:solidFill>
                <a:latin typeface="Times" pitchFamily="18" charset="0"/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  <a:latin typeface="Times" pitchFamily="18" charset="0"/>
              </a:rPr>
              <a:t>định</a:t>
            </a:r>
            <a:r>
              <a:rPr lang="en-US" sz="2400" u="sng" dirty="0" smtClean="0">
                <a:solidFill>
                  <a:srgbClr val="FF0000"/>
                </a:solidFill>
                <a:latin typeface="Times" pitchFamily="18" charset="0"/>
              </a:rPr>
              <a:t> </a:t>
            </a:r>
            <a:r>
              <a:rPr lang="en-US" sz="2400" i="1" u="sng" dirty="0" smtClean="0">
                <a:solidFill>
                  <a:srgbClr val="FF0000"/>
                </a:solidFill>
                <a:latin typeface="Times" pitchFamily="18" charset="0"/>
              </a:rPr>
              <a:t>I</a:t>
            </a:r>
            <a:r>
              <a:rPr lang="en-US" sz="2400" i="1" u="sng" baseline="-25000" dirty="0" smtClean="0">
                <a:solidFill>
                  <a:srgbClr val="FF0000"/>
                </a:solidFill>
                <a:latin typeface="Times" pitchFamily="18" charset="0"/>
              </a:rPr>
              <a:t>1</a:t>
            </a:r>
            <a:r>
              <a:rPr lang="en-US" sz="2400" dirty="0" smtClean="0">
                <a:latin typeface="Times" pitchFamily="18" charset="0"/>
              </a:rPr>
              <a:t>: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 smtClean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là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chạy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qua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ống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dây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để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 smtClean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= 0</a:t>
            </a:r>
            <a:endParaRPr lang="en-US" sz="2400" dirty="0">
              <a:solidFill>
                <a:srgbClr val="00B050"/>
              </a:solidFill>
              <a:latin typeface="Times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01" y="537865"/>
            <a:ext cx="3182015" cy="2491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15" y="585549"/>
            <a:ext cx="58095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Cảm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ứng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từ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B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ứng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với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cường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độ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thì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các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không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tới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được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anôt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A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và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anôt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.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Như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vậy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, ta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chỉ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cần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theo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dõi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quá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trình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giảm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dần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trên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miliampekế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A</a:t>
            </a:r>
            <a:r>
              <a:rPr lang="en-US" sz="2400" baseline="-25000" dirty="0" smtClean="0">
                <a:solidFill>
                  <a:srgbClr val="00B050"/>
                </a:solidFill>
                <a:latin typeface="Times" pitchFamily="18" charset="0"/>
              </a:rPr>
              <a:t>2 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khi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tăng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dần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err="1" smtClean="0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smtClean="0">
                <a:solidFill>
                  <a:srgbClr val="00B050"/>
                </a:solidFill>
                <a:latin typeface="Times" pitchFamily="18" charset="0"/>
              </a:rPr>
              <a:t> điện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 smtClean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trên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ampekế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A</a:t>
            </a:r>
            <a:r>
              <a:rPr lang="en-US" sz="2400" baseline="-25000" dirty="0" smtClean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cho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tới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khi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 smtClean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= 0 .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Nhưng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vì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các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nhiệt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phát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ra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từ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catôt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K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vận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tốc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khác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nhau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nên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một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số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ít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vận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tốc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lớn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vẫn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thể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bay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anôt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,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 I</a:t>
            </a:r>
            <a:r>
              <a:rPr lang="en-US" sz="2400" i="1" baseline="-25000" dirty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không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hoàn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toàn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triệt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tiêu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215" y="4495800"/>
            <a:ext cx="8705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Đồ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thị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biểu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diễn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sự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phụ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thuộc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baseline="-25000" dirty="0" smtClean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vào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baseline="-25000" dirty="0" smtClean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dạng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một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cong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đoạn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dốc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nhất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AB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ứng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với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hợp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số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electron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không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tới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được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anôt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A :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Tiếp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tuyến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cong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này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trên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đoạn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AB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sẽ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cắt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trục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hoành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tại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điểm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có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cường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độ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dòng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" pitchFamily="18" charset="0"/>
              </a:rPr>
              <a:t>điện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i="1" baseline="-25000" dirty="0">
                <a:solidFill>
                  <a:srgbClr val="00B050"/>
                </a:solidFill>
                <a:latin typeface="Times" pitchFamily="18" charset="0"/>
              </a:rPr>
              <a:t>1</a:t>
            </a:r>
            <a:r>
              <a:rPr lang="en-US" sz="2400" i="1" dirty="0">
                <a:solidFill>
                  <a:srgbClr val="00B050"/>
                </a:solidFill>
                <a:latin typeface="Times" pitchFamily="18" charset="0"/>
              </a:rPr>
              <a:t> = I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 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để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" pitchFamily="18" charset="0"/>
              </a:rPr>
              <a:t>coi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I</a:t>
            </a:r>
            <a:r>
              <a:rPr lang="en-US" sz="2400" baseline="-25000" dirty="0" smtClean="0">
                <a:solidFill>
                  <a:srgbClr val="00B050"/>
                </a:solidFill>
                <a:latin typeface="Times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" pitchFamily="18" charset="0"/>
              </a:rPr>
              <a:t> = 0</a:t>
            </a:r>
            <a:r>
              <a:rPr lang="en-US" sz="2400" i="1" dirty="0" smtClean="0">
                <a:solidFill>
                  <a:srgbClr val="00B050"/>
                </a:solidFill>
                <a:latin typeface="Times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" pitchFamily="18" charset="0"/>
              </a:rPr>
              <a:t>. 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" y="2286000"/>
            <a:ext cx="7757859" cy="2710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991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smtClean="0">
                <a:latin typeface="Times" pitchFamily="18" charset="0"/>
              </a:rPr>
              <a:t>Trong bài thí nghiệm này sử dụng Cassy để vẽ đồ thị sự phụ thuộc của dòng điện I</a:t>
            </a:r>
            <a:r>
              <a:rPr lang="en-US" sz="2300" baseline="-25000" smtClean="0">
                <a:latin typeface="Times" pitchFamily="18" charset="0"/>
              </a:rPr>
              <a:t>2</a:t>
            </a:r>
            <a:r>
              <a:rPr lang="en-US" sz="2300" smtClean="0">
                <a:latin typeface="Times" pitchFamily="18" charset="0"/>
              </a:rPr>
              <a:t> theo I</a:t>
            </a:r>
            <a:r>
              <a:rPr lang="en-US" sz="2300" baseline="-25000" smtClean="0">
                <a:latin typeface="Times" pitchFamily="18" charset="0"/>
              </a:rPr>
              <a:t>1</a:t>
            </a:r>
            <a:r>
              <a:rPr lang="en-US" sz="2300" smtClean="0">
                <a:latin typeface="Times" pitchFamily="18" charset="0"/>
              </a:rPr>
              <a:t> và từ đồ thị xác định được dòng điện I</a:t>
            </a:r>
            <a:r>
              <a:rPr lang="en-US" sz="2300" baseline="-25000" smtClean="0">
                <a:latin typeface="Times" pitchFamily="18" charset="0"/>
              </a:rPr>
              <a:t>1</a:t>
            </a:r>
            <a:r>
              <a:rPr lang="en-US" sz="2300" smtClean="0">
                <a:latin typeface="Times" pitchFamily="18" charset="0"/>
              </a:rPr>
              <a:t> là dòng điện chạy qua cuộn dây để I</a:t>
            </a:r>
            <a:r>
              <a:rPr lang="en-US" sz="2300" baseline="-25000" smtClean="0">
                <a:latin typeface="Times" pitchFamily="18" charset="0"/>
              </a:rPr>
              <a:t>2</a:t>
            </a:r>
            <a:r>
              <a:rPr lang="en-US" sz="2300" smtClean="0">
                <a:latin typeface="Times" pitchFamily="18" charset="0"/>
              </a:rPr>
              <a:t> = 0, và thay vào công thức xác định được tỷ số e/m của electrron bằng thực nghiệm. </a:t>
            </a:r>
            <a:endParaRPr lang="en-US" sz="23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676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2021-07-30T09:07:38Z</dcterms:created>
  <dcterms:modified xsi:type="dcterms:W3CDTF">2021-07-30T10:26:30Z</dcterms:modified>
</cp:coreProperties>
</file>