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04A-BB4E-43B2-A2C3-AD95FBA074E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C94-0B1A-42B0-A5EF-E4D3D1E8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7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04A-BB4E-43B2-A2C3-AD95FBA074E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C94-0B1A-42B0-A5EF-E4D3D1E8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04A-BB4E-43B2-A2C3-AD95FBA074E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C94-0B1A-42B0-A5EF-E4D3D1E8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9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04A-BB4E-43B2-A2C3-AD95FBA074E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C94-0B1A-42B0-A5EF-E4D3D1E8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6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04A-BB4E-43B2-A2C3-AD95FBA074E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C94-0B1A-42B0-A5EF-E4D3D1E8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04A-BB4E-43B2-A2C3-AD95FBA074E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C94-0B1A-42B0-A5EF-E4D3D1E8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9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04A-BB4E-43B2-A2C3-AD95FBA074E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C94-0B1A-42B0-A5EF-E4D3D1E8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4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04A-BB4E-43B2-A2C3-AD95FBA074E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C94-0B1A-42B0-A5EF-E4D3D1E8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0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04A-BB4E-43B2-A2C3-AD95FBA074E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C94-0B1A-42B0-A5EF-E4D3D1E8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04A-BB4E-43B2-A2C3-AD95FBA074E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C94-0B1A-42B0-A5EF-E4D3D1E8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7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04A-BB4E-43B2-A2C3-AD95FBA074E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C94-0B1A-42B0-A5EF-E4D3D1E8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9704A-BB4E-43B2-A2C3-AD95FBA074E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0C94-0B1A-42B0-A5EF-E4D3D1E8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5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png"/><Relationship Id="rId4" Type="http://schemas.openxmlformats.org/officeDocument/2006/relationships/image" Target="../media/image6.wmf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jpe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BÀI  4: </a:t>
            </a:r>
            <a:r>
              <a:rPr lang="en-US" b="1" dirty="0">
                <a:solidFill>
                  <a:schemeClr val="tx1"/>
                </a:solidFill>
              </a:rPr>
              <a:t>. KHẢO SÁT MẠCH RLC BẰNG DAO ĐỘNG KÝ ĐIỆN </a:t>
            </a:r>
            <a:r>
              <a:rPr lang="en-US" b="1" dirty="0" smtClean="0">
                <a:solidFill>
                  <a:schemeClr val="tx1"/>
                </a:solidFill>
              </a:rPr>
              <a:t>TỬ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866883"/>
              </p:ext>
            </p:extLst>
          </p:nvPr>
        </p:nvGraphicFramePr>
        <p:xfrm>
          <a:off x="1846053" y="609600"/>
          <a:ext cx="546914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3022600" imgH="508000" progId="Equation.3">
                  <p:embed/>
                </p:oleObj>
              </mc:Choice>
              <mc:Fallback>
                <p:oleObj name="Equation" r:id="rId3" imgW="3022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053" y="609600"/>
                        <a:ext cx="5469147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18288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2k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 =0, </a:t>
            </a:r>
            <a:r>
              <a:rPr lang="hy-AM" sz="2400" dirty="0" smtClean="0">
                <a:latin typeface="Times New Roman" pitchFamily="18" charset="0"/>
                <a:cs typeface="Times New Roman" pitchFamily="18" charset="0"/>
              </a:rPr>
              <a:t>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hy-AM" sz="2400" dirty="0" smtClean="0">
                <a:latin typeface="Times New Roman" pitchFamily="18" charset="0"/>
                <a:cs typeface="Times New Roman" pitchFamily="18" charset="0"/>
              </a:rPr>
              <a:t>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hy-AM" sz="2400" dirty="0" smtClean="0">
                <a:latin typeface="Times New Roman" pitchFamily="18" charset="0"/>
                <a:cs typeface="Times New Roman" pitchFamily="18" charset="0"/>
              </a:rPr>
              <a:t>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3,…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317955"/>
              </p:ext>
            </p:extLst>
          </p:nvPr>
        </p:nvGraphicFramePr>
        <p:xfrm>
          <a:off x="2286000" y="2514600"/>
          <a:ext cx="4686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2730500" imgH="533400" progId="Equation.3">
                  <p:embed/>
                </p:oleObj>
              </mc:Choice>
              <mc:Fallback>
                <p:oleObj name="Equation" r:id="rId5" imgW="27305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14600"/>
                        <a:ext cx="4686300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1" name="Picture 11" descr="dao dong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05200"/>
            <a:ext cx="3228961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04800" y="3981271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hất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thẳng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III,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tọa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 </a:t>
            </a:r>
          </a:p>
        </p:txBody>
      </p:sp>
    </p:spTree>
    <p:extLst>
      <p:ext uri="{BB962C8B-B14F-4D97-AF65-F5344CB8AC3E}">
        <p14:creationId xmlns:p14="http://schemas.microsoft.com/office/powerpoint/2010/main" val="344176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BÀI  4: </a:t>
            </a:r>
            <a:r>
              <a:rPr lang="en-US" b="1" dirty="0">
                <a:solidFill>
                  <a:schemeClr val="tx1"/>
                </a:solidFill>
              </a:rPr>
              <a:t>. KHẢO SÁT MẠCH RLC BẰNG DAO ĐỘNG KÝ ĐIỆN </a:t>
            </a:r>
            <a:r>
              <a:rPr lang="en-US" b="1" dirty="0" smtClean="0">
                <a:solidFill>
                  <a:schemeClr val="tx1"/>
                </a:solidFill>
              </a:rPr>
              <a:t>TỬ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33400"/>
            <a:ext cx="883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ùng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hòa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vuông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góc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thí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vuông</a:t>
            </a:r>
            <a:r>
              <a:rPr lang="en-US" sz="24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góc U</a:t>
            </a:r>
            <a:r>
              <a:rPr lang="en-US" sz="2400" baseline="-250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và U</a:t>
            </a:r>
            <a:r>
              <a:rPr lang="en-US" sz="2400" baseline="-250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sz="2400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sz="2400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RLC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mắc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210306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564725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Xét  </a:t>
            </a:r>
            <a:r>
              <a:rPr lang="pt-BR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một chất điểm tham gia đồng thời hai dao động điều hoà x và y có phương vuông góc và cùng tần số góc :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38840"/>
              </p:ext>
            </p:extLst>
          </p:nvPr>
        </p:nvGraphicFramePr>
        <p:xfrm>
          <a:off x="3296516" y="3453646"/>
          <a:ext cx="2388450" cy="432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205977" imgH="215806" progId="Equation.3">
                  <p:embed/>
                </p:oleObj>
              </mc:Choice>
              <mc:Fallback>
                <p:oleObj name="Equation" r:id="rId3" imgW="120597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6516" y="3453646"/>
                        <a:ext cx="2388450" cy="4325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045584"/>
              </p:ext>
            </p:extLst>
          </p:nvPr>
        </p:nvGraphicFramePr>
        <p:xfrm>
          <a:off x="3352800" y="4038600"/>
          <a:ext cx="2186609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256755" imgH="215806" progId="Equation.3">
                  <p:embed/>
                </p:oleObj>
              </mc:Choice>
              <mc:Fallback>
                <p:oleObj name="Equation" r:id="rId5" imgW="125675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38600"/>
                        <a:ext cx="2186609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04800" y="4491335"/>
            <a:ext cx="5235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elip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614692"/>
              </p:ext>
            </p:extLst>
          </p:nvPr>
        </p:nvGraphicFramePr>
        <p:xfrm>
          <a:off x="2150763" y="5181600"/>
          <a:ext cx="5924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3022600" imgH="508000" progId="Equation.3">
                  <p:embed/>
                </p:oleObj>
              </mc:Choice>
              <mc:Fallback>
                <p:oleObj name="Equation" r:id="rId7" imgW="3022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763" y="5181600"/>
                        <a:ext cx="5924910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539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BÀI  4: </a:t>
            </a:r>
            <a:r>
              <a:rPr lang="en-US" b="1" dirty="0">
                <a:solidFill>
                  <a:schemeClr val="tx1"/>
                </a:solidFill>
              </a:rPr>
              <a:t>. KHẢO SÁT MẠCH RLC BẰNG DAO ĐỘNG KÝ ĐIỆN </a:t>
            </a:r>
            <a:r>
              <a:rPr lang="en-US" b="1" dirty="0" smtClean="0">
                <a:solidFill>
                  <a:schemeClr val="tx1"/>
                </a:solidFill>
              </a:rPr>
              <a:t>TỬ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27770"/>
              </p:ext>
            </p:extLst>
          </p:nvPr>
        </p:nvGraphicFramePr>
        <p:xfrm>
          <a:off x="1846053" y="609600"/>
          <a:ext cx="546914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3022600" imgH="508000" progId="Equation.3">
                  <p:embed/>
                </p:oleObj>
              </mc:Choice>
              <mc:Fallback>
                <p:oleObj name="Equation" r:id="rId3" imgW="3022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053" y="609600"/>
                        <a:ext cx="5469147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18288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2k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 =0, </a:t>
            </a:r>
            <a:r>
              <a:rPr lang="hy-AM" sz="2400" dirty="0" smtClean="0">
                <a:latin typeface="Times New Roman" pitchFamily="18" charset="0"/>
                <a:cs typeface="Times New Roman" pitchFamily="18" charset="0"/>
              </a:rPr>
              <a:t>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hy-AM" sz="2400" dirty="0" smtClean="0">
                <a:latin typeface="Times New Roman" pitchFamily="18" charset="0"/>
                <a:cs typeface="Times New Roman" pitchFamily="18" charset="0"/>
              </a:rPr>
              <a:t>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hy-AM" sz="2400" dirty="0" smtClean="0">
                <a:latin typeface="Times New Roman" pitchFamily="18" charset="0"/>
                <a:cs typeface="Times New Roman" pitchFamily="18" charset="0"/>
              </a:rPr>
              <a:t>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3,…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521076"/>
              </p:ext>
            </p:extLst>
          </p:nvPr>
        </p:nvGraphicFramePr>
        <p:xfrm>
          <a:off x="2286000" y="2514600"/>
          <a:ext cx="4686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730500" imgH="533400" progId="Equation.3">
                  <p:embed/>
                </p:oleObj>
              </mc:Choice>
              <mc:Fallback>
                <p:oleObj name="Equation" r:id="rId5" imgW="27305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14600"/>
                        <a:ext cx="4686300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1" name="Picture 11" descr="dao dong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05200"/>
            <a:ext cx="3228961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04800" y="3981271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hất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thẳng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III,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tọa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 </a:t>
            </a:r>
          </a:p>
        </p:txBody>
      </p:sp>
    </p:spTree>
    <p:extLst>
      <p:ext uri="{BB962C8B-B14F-4D97-AF65-F5344CB8AC3E}">
        <p14:creationId xmlns:p14="http://schemas.microsoft.com/office/powerpoint/2010/main" val="17581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BÀI  4: </a:t>
            </a:r>
            <a:r>
              <a:rPr lang="en-US" b="1" dirty="0">
                <a:solidFill>
                  <a:schemeClr val="tx1"/>
                </a:solidFill>
              </a:rPr>
              <a:t>. KHẢO SÁT MẠCH RLC BẰNG DAO ĐỘNG KÝ ĐIỆN </a:t>
            </a:r>
            <a:r>
              <a:rPr lang="en-US" b="1" dirty="0" smtClean="0">
                <a:solidFill>
                  <a:schemeClr val="tx1"/>
                </a:solidFill>
              </a:rPr>
              <a:t>TỬ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69332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(2k+1)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 =0, </a:t>
            </a:r>
            <a:r>
              <a:rPr lang="hy-AM" sz="2400" dirty="0" smtClean="0">
                <a:latin typeface="Times New Roman" pitchFamily="18" charset="0"/>
                <a:cs typeface="Times New Roman" pitchFamily="18" charset="0"/>
              </a:rPr>
              <a:t>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hy-AM" sz="2400" dirty="0" smtClean="0">
                <a:latin typeface="Times New Roman" pitchFamily="18" charset="0"/>
                <a:cs typeface="Times New Roman" pitchFamily="18" charset="0"/>
              </a:rPr>
              <a:t>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hy-AM" sz="2400" dirty="0" smtClean="0">
                <a:latin typeface="Times New Roman" pitchFamily="18" charset="0"/>
                <a:cs typeface="Times New Roman" pitchFamily="18" charset="0"/>
              </a:rPr>
              <a:t>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3,…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144586"/>
              </p:ext>
            </p:extLst>
          </p:nvPr>
        </p:nvGraphicFramePr>
        <p:xfrm>
          <a:off x="1104900" y="1144721"/>
          <a:ext cx="4686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2730500" imgH="533400" progId="Equation.3">
                  <p:embed/>
                </p:oleObj>
              </mc:Choice>
              <mc:Fallback>
                <p:oleObj name="Equation" r:id="rId3" imgW="27305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144721"/>
                        <a:ext cx="4686300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21336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hất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thẳng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IV,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tọa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 </a:t>
            </a:r>
          </a:p>
        </p:txBody>
      </p:sp>
      <p:pic>
        <p:nvPicPr>
          <p:cNvPr id="4099" name="Picture 3" descr="dao dong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181960"/>
            <a:ext cx="3124200" cy="1903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76200" y="30480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(2k+1)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/2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 =0, </a:t>
            </a:r>
            <a:r>
              <a:rPr lang="hy-AM" sz="2400" dirty="0" smtClean="0">
                <a:latin typeface="Times New Roman" pitchFamily="18" charset="0"/>
                <a:cs typeface="Times New Roman" pitchFamily="18" charset="0"/>
              </a:rPr>
              <a:t>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hy-AM" sz="2400" dirty="0" smtClean="0">
                <a:latin typeface="Times New Roman" pitchFamily="18" charset="0"/>
                <a:cs typeface="Times New Roman" pitchFamily="18" charset="0"/>
              </a:rPr>
              <a:t>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hy-AM" sz="2400" dirty="0" smtClean="0">
                <a:latin typeface="Times New Roman" pitchFamily="18" charset="0"/>
                <a:cs typeface="Times New Roman" pitchFamily="18" charset="0"/>
              </a:rPr>
              <a:t>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3,…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443647"/>
              </p:ext>
            </p:extLst>
          </p:nvPr>
        </p:nvGraphicFramePr>
        <p:xfrm>
          <a:off x="2667000" y="3448364"/>
          <a:ext cx="1524000" cy="927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6" imgW="876300" imgH="533400" progId="Equation.3">
                  <p:embed/>
                </p:oleObj>
              </mc:Choice>
              <mc:Fallback>
                <p:oleObj name="Equation" r:id="rId6" imgW="8763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48364"/>
                        <a:ext cx="1524000" cy="9276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2" name="Picture 6" descr="dao dong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67200"/>
            <a:ext cx="2187575" cy="15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dao dong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873" y="4191000"/>
            <a:ext cx="1892300" cy="170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38200" y="57912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Quĩ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endParaRPr 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-φ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=(2k+1)π/2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200" y="5798403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Quĩ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endParaRPr lang="en-US" sz="24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-φ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=(2k+1)π/2  </a:t>
            </a:r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=A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6389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BÀI  4: </a:t>
            </a:r>
            <a:r>
              <a:rPr lang="en-US" b="1" dirty="0">
                <a:solidFill>
                  <a:schemeClr val="tx1"/>
                </a:solidFill>
              </a:rPr>
              <a:t>. KHẢO SÁT MẠCH RLC BẰNG DAO ĐỘNG KÝ ĐIỆN </a:t>
            </a:r>
            <a:r>
              <a:rPr lang="en-US" b="1" dirty="0" smtClean="0">
                <a:solidFill>
                  <a:schemeClr val="tx1"/>
                </a:solidFill>
              </a:rPr>
              <a:t>TỬ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62400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xoay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gồm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sz="2400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en-US" sz="2400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 Ta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rơi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sz="2400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rơi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Dao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theo hai phương x,y vuông góc với nhau: 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3" name="Picture 1" descr="1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09600"/>
            <a:ext cx="2743200" cy="208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945758"/>
              </p:ext>
            </p:extLst>
          </p:nvPr>
        </p:nvGraphicFramePr>
        <p:xfrm>
          <a:off x="457200" y="3361086"/>
          <a:ext cx="3142398" cy="448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1803400" imgH="254000" progId="Equation.3">
                  <p:embed/>
                </p:oleObj>
              </mc:Choice>
              <mc:Fallback>
                <p:oleObj name="Equation" r:id="rId4" imgW="18034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61086"/>
                        <a:ext cx="3142398" cy="4489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421515"/>
              </p:ext>
            </p:extLst>
          </p:nvPr>
        </p:nvGraphicFramePr>
        <p:xfrm>
          <a:off x="4114800" y="3352800"/>
          <a:ext cx="320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6" imgW="1663700" imgH="241300" progId="Equation.3">
                  <p:embed/>
                </p:oleObj>
              </mc:Choice>
              <mc:Fallback>
                <p:oleObj name="Equation" r:id="rId6" imgW="1663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52800"/>
                        <a:ext cx="320040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962400"/>
            <a:ext cx="3963965" cy="225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Snapshot_200908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042064"/>
            <a:ext cx="28956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46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BÀI  4: </a:t>
            </a:r>
            <a:r>
              <a:rPr lang="en-US" b="1" dirty="0">
                <a:solidFill>
                  <a:schemeClr val="tx1"/>
                </a:solidFill>
              </a:rPr>
              <a:t>. KHẢO SÁT MẠCH RLC BẰNG DAO ĐỘNG KÝ ĐIỆN </a:t>
            </a:r>
            <a:r>
              <a:rPr lang="en-US" b="1" dirty="0" smtClean="0">
                <a:solidFill>
                  <a:schemeClr val="tx1"/>
                </a:solidFill>
              </a:rPr>
              <a:t>TỬ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32004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-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Ro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thẳng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II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IV.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giác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sz="24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R</a:t>
            </a:r>
            <a:r>
              <a:rPr lang="en-US" sz="24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778" y="4454604"/>
            <a:ext cx="883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-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Ro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elip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tròn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R</a:t>
            </a:r>
            <a:r>
              <a:rPr lang="en-US" sz="24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5486400"/>
            <a:ext cx="883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-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Ro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elip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tròn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R</a:t>
            </a:r>
            <a:r>
              <a:rPr lang="en-US" sz="24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33400"/>
            <a:ext cx="456160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4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BÀI  4: </a:t>
            </a:r>
            <a:r>
              <a:rPr lang="en-US" b="1" dirty="0">
                <a:solidFill>
                  <a:schemeClr val="tx1"/>
                </a:solidFill>
              </a:rPr>
              <a:t>. KHẢO SÁT MẠCH RLC BẰNG DAO ĐỘNG KÝ ĐIỆN </a:t>
            </a:r>
            <a:r>
              <a:rPr lang="en-US" b="1" dirty="0" smtClean="0">
                <a:solidFill>
                  <a:schemeClr val="tx1"/>
                </a:solidFill>
              </a:rPr>
              <a:t>TỬ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570744"/>
            <a:ext cx="899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rơi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sz="2400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rơi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cuộn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L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tụ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sz="2400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mắc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Z</a:t>
            </a:r>
            <a:r>
              <a:rPr lang="en-US" sz="2400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Z</a:t>
            </a:r>
            <a:r>
              <a:rPr lang="en-US" sz="2400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sz="2400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US" sz="2400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triệt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0,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thẳng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ngang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79" y="762000"/>
            <a:ext cx="442744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709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2021-07-30T09:08:50Z</dcterms:created>
  <dcterms:modified xsi:type="dcterms:W3CDTF">2021-07-30T10:28:10Z</dcterms:modified>
</cp:coreProperties>
</file>