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57" r:id="rId4"/>
    <p:sldId id="283" r:id="rId5"/>
    <p:sldId id="258" r:id="rId6"/>
    <p:sldId id="259" r:id="rId7"/>
    <p:sldId id="260" r:id="rId8"/>
    <p:sldId id="261" r:id="rId9"/>
    <p:sldId id="262" r:id="rId10"/>
    <p:sldId id="287" r:id="rId11"/>
    <p:sldId id="286" r:id="rId12"/>
    <p:sldId id="263" r:id="rId13"/>
    <p:sldId id="264" r:id="rId14"/>
    <p:sldId id="265" r:id="rId15"/>
    <p:sldId id="266" r:id="rId16"/>
    <p:sldId id="267" r:id="rId17"/>
    <p:sldId id="268" r:id="rId18"/>
    <p:sldId id="269" r:id="rId19"/>
    <p:sldId id="289" r:id="rId20"/>
    <p:sldId id="292" r:id="rId21"/>
    <p:sldId id="290" r:id="rId22"/>
    <p:sldId id="270" r:id="rId23"/>
    <p:sldId id="271" r:id="rId24"/>
    <p:sldId id="282" r:id="rId25"/>
    <p:sldId id="273" r:id="rId26"/>
    <p:sldId id="288" r:id="rId27"/>
    <p:sldId id="291" r:id="rId28"/>
    <p:sldId id="293" r:id="rId29"/>
    <p:sldId id="274" r:id="rId30"/>
    <p:sldId id="275" r:id="rId31"/>
    <p:sldId id="276" r:id="rId32"/>
    <p:sldId id="277" r:id="rId33"/>
    <p:sldId id="278" r:id="rId34"/>
    <p:sldId id="279" r:id="rId35"/>
    <p:sldId id="280" r:id="rId36"/>
    <p:sldId id="28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png"/></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11.wmf"/><Relationship Id="rId5" Type="http://schemas.openxmlformats.org/officeDocument/2006/relationships/image" Target="../media/image57.wmf"/><Relationship Id="rId4" Type="http://schemas.openxmlformats.org/officeDocument/2006/relationships/image" Target="../media/image56.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4" Type="http://schemas.openxmlformats.org/officeDocument/2006/relationships/image" Target="../media/image6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72BA52-ECC9-46A0-A7C5-EAC7D88D8485}"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00C93-AF4C-4630-B683-06698003443B}" type="slidenum">
              <a:rPr lang="en-US" smtClean="0"/>
              <a:t>‹#›</a:t>
            </a:fld>
            <a:endParaRPr lang="en-US"/>
          </a:p>
        </p:txBody>
      </p:sp>
    </p:spTree>
    <p:extLst>
      <p:ext uri="{BB962C8B-B14F-4D97-AF65-F5344CB8AC3E}">
        <p14:creationId xmlns:p14="http://schemas.microsoft.com/office/powerpoint/2010/main" val="1579748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72BA52-ECC9-46A0-A7C5-EAC7D88D8485}"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00C93-AF4C-4630-B683-06698003443B}" type="slidenum">
              <a:rPr lang="en-US" smtClean="0"/>
              <a:t>‹#›</a:t>
            </a:fld>
            <a:endParaRPr lang="en-US"/>
          </a:p>
        </p:txBody>
      </p:sp>
    </p:spTree>
    <p:extLst>
      <p:ext uri="{BB962C8B-B14F-4D97-AF65-F5344CB8AC3E}">
        <p14:creationId xmlns:p14="http://schemas.microsoft.com/office/powerpoint/2010/main" val="3683132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72BA52-ECC9-46A0-A7C5-EAC7D88D8485}"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00C93-AF4C-4630-B683-06698003443B}" type="slidenum">
              <a:rPr lang="en-US" smtClean="0"/>
              <a:t>‹#›</a:t>
            </a:fld>
            <a:endParaRPr lang="en-US"/>
          </a:p>
        </p:txBody>
      </p:sp>
    </p:spTree>
    <p:extLst>
      <p:ext uri="{BB962C8B-B14F-4D97-AF65-F5344CB8AC3E}">
        <p14:creationId xmlns:p14="http://schemas.microsoft.com/office/powerpoint/2010/main" val="2640213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72BA52-ECC9-46A0-A7C5-EAC7D88D8485}"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00C93-AF4C-4630-B683-06698003443B}" type="slidenum">
              <a:rPr lang="en-US" smtClean="0"/>
              <a:t>‹#›</a:t>
            </a:fld>
            <a:endParaRPr lang="en-US"/>
          </a:p>
        </p:txBody>
      </p:sp>
    </p:spTree>
    <p:extLst>
      <p:ext uri="{BB962C8B-B14F-4D97-AF65-F5344CB8AC3E}">
        <p14:creationId xmlns:p14="http://schemas.microsoft.com/office/powerpoint/2010/main" val="1438135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72BA52-ECC9-46A0-A7C5-EAC7D88D8485}"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00C93-AF4C-4630-B683-06698003443B}" type="slidenum">
              <a:rPr lang="en-US" smtClean="0"/>
              <a:t>‹#›</a:t>
            </a:fld>
            <a:endParaRPr lang="en-US"/>
          </a:p>
        </p:txBody>
      </p:sp>
    </p:spTree>
    <p:extLst>
      <p:ext uri="{BB962C8B-B14F-4D97-AF65-F5344CB8AC3E}">
        <p14:creationId xmlns:p14="http://schemas.microsoft.com/office/powerpoint/2010/main" val="1361124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72BA52-ECC9-46A0-A7C5-EAC7D88D8485}" type="datetimeFigureOut">
              <a:rPr lang="en-US" smtClean="0"/>
              <a:t>11/27/2021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00C93-AF4C-4630-B683-06698003443B}" type="slidenum">
              <a:rPr lang="en-US" smtClean="0"/>
              <a:t>‹#›</a:t>
            </a:fld>
            <a:endParaRPr lang="en-US"/>
          </a:p>
        </p:txBody>
      </p:sp>
    </p:spTree>
    <p:extLst>
      <p:ext uri="{BB962C8B-B14F-4D97-AF65-F5344CB8AC3E}">
        <p14:creationId xmlns:p14="http://schemas.microsoft.com/office/powerpoint/2010/main" val="2107865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72BA52-ECC9-46A0-A7C5-EAC7D88D8485}" type="datetimeFigureOut">
              <a:rPr lang="en-US" smtClean="0"/>
              <a:t>11/27/2021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C00C93-AF4C-4630-B683-06698003443B}" type="slidenum">
              <a:rPr lang="en-US" smtClean="0"/>
              <a:t>‹#›</a:t>
            </a:fld>
            <a:endParaRPr lang="en-US"/>
          </a:p>
        </p:txBody>
      </p:sp>
    </p:spTree>
    <p:extLst>
      <p:ext uri="{BB962C8B-B14F-4D97-AF65-F5344CB8AC3E}">
        <p14:creationId xmlns:p14="http://schemas.microsoft.com/office/powerpoint/2010/main" val="2748132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72BA52-ECC9-46A0-A7C5-EAC7D88D8485}" type="datetimeFigureOut">
              <a:rPr lang="en-US" smtClean="0"/>
              <a:t>11/27/2021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C00C93-AF4C-4630-B683-06698003443B}" type="slidenum">
              <a:rPr lang="en-US" smtClean="0"/>
              <a:t>‹#›</a:t>
            </a:fld>
            <a:endParaRPr lang="en-US"/>
          </a:p>
        </p:txBody>
      </p:sp>
    </p:spTree>
    <p:extLst>
      <p:ext uri="{BB962C8B-B14F-4D97-AF65-F5344CB8AC3E}">
        <p14:creationId xmlns:p14="http://schemas.microsoft.com/office/powerpoint/2010/main" val="2058935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72BA52-ECC9-46A0-A7C5-EAC7D88D8485}" type="datetimeFigureOut">
              <a:rPr lang="en-US" smtClean="0"/>
              <a:t>11/27/2021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00C93-AF4C-4630-B683-06698003443B}" type="slidenum">
              <a:rPr lang="en-US" smtClean="0"/>
              <a:t>‹#›</a:t>
            </a:fld>
            <a:endParaRPr lang="en-US"/>
          </a:p>
        </p:txBody>
      </p:sp>
    </p:spTree>
    <p:extLst>
      <p:ext uri="{BB962C8B-B14F-4D97-AF65-F5344CB8AC3E}">
        <p14:creationId xmlns:p14="http://schemas.microsoft.com/office/powerpoint/2010/main" val="2584718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72BA52-ECC9-46A0-A7C5-EAC7D88D8485}" type="datetimeFigureOut">
              <a:rPr lang="en-US" smtClean="0"/>
              <a:t>11/27/2021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00C93-AF4C-4630-B683-06698003443B}" type="slidenum">
              <a:rPr lang="en-US" smtClean="0"/>
              <a:t>‹#›</a:t>
            </a:fld>
            <a:endParaRPr lang="en-US"/>
          </a:p>
        </p:txBody>
      </p:sp>
    </p:spTree>
    <p:extLst>
      <p:ext uri="{BB962C8B-B14F-4D97-AF65-F5344CB8AC3E}">
        <p14:creationId xmlns:p14="http://schemas.microsoft.com/office/powerpoint/2010/main" val="2340463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72BA52-ECC9-46A0-A7C5-EAC7D88D8485}" type="datetimeFigureOut">
              <a:rPr lang="en-US" smtClean="0"/>
              <a:t>11/27/2021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00C93-AF4C-4630-B683-06698003443B}" type="slidenum">
              <a:rPr lang="en-US" smtClean="0"/>
              <a:t>‹#›</a:t>
            </a:fld>
            <a:endParaRPr lang="en-US"/>
          </a:p>
        </p:txBody>
      </p:sp>
    </p:spTree>
    <p:extLst>
      <p:ext uri="{BB962C8B-B14F-4D97-AF65-F5344CB8AC3E}">
        <p14:creationId xmlns:p14="http://schemas.microsoft.com/office/powerpoint/2010/main" val="4286247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72BA52-ECC9-46A0-A7C5-EAC7D88D8485}" type="datetimeFigureOut">
              <a:rPr lang="en-US" smtClean="0"/>
              <a:t>11/27/2021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C00C93-AF4C-4630-B683-06698003443B}" type="slidenum">
              <a:rPr lang="en-US" smtClean="0"/>
              <a:t>‹#›</a:t>
            </a:fld>
            <a:endParaRPr lang="en-US"/>
          </a:p>
        </p:txBody>
      </p:sp>
    </p:spTree>
    <p:extLst>
      <p:ext uri="{BB962C8B-B14F-4D97-AF65-F5344CB8AC3E}">
        <p14:creationId xmlns:p14="http://schemas.microsoft.com/office/powerpoint/2010/main" val="1762059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7.png"/><Relationship Id="rId4" Type="http://schemas.openxmlformats.org/officeDocument/2006/relationships/image" Target="../media/image16.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9.wmf"/><Relationship Id="rId5" Type="http://schemas.openxmlformats.org/officeDocument/2006/relationships/oleObject" Target="../embeddings/oleObject10.bin"/><Relationship Id="rId4" Type="http://schemas.openxmlformats.org/officeDocument/2006/relationships/image" Target="../media/image18.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1.wmf"/><Relationship Id="rId5" Type="http://schemas.openxmlformats.org/officeDocument/2006/relationships/oleObject" Target="../embeddings/oleObject12.bin"/><Relationship Id="rId4" Type="http://schemas.openxmlformats.org/officeDocument/2006/relationships/image" Target="../media/image20.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2.wmf"/></Relationships>
</file>

<file path=ppt/slides/_rels/slide15.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4.wmf"/><Relationship Id="rId5" Type="http://schemas.openxmlformats.org/officeDocument/2006/relationships/oleObject" Target="../embeddings/oleObject15.bin"/><Relationship Id="rId4" Type="http://schemas.openxmlformats.org/officeDocument/2006/relationships/image" Target="../media/image23.wmf"/></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oleObject" Target="../embeddings/oleObject17.bin"/><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8.bin"/><Relationship Id="rId5" Type="http://schemas.openxmlformats.org/officeDocument/2006/relationships/image" Target="../media/image28.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1.wmf"/><Relationship Id="rId5" Type="http://schemas.openxmlformats.org/officeDocument/2006/relationships/oleObject" Target="../embeddings/oleObject20.bin"/><Relationship Id="rId4" Type="http://schemas.openxmlformats.org/officeDocument/2006/relationships/image" Target="../media/image30.wmf"/><Relationship Id="rId9"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27.bin"/><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9.wmf"/><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25.bin"/><Relationship Id="rId14" Type="http://schemas.openxmlformats.org/officeDocument/2006/relationships/image" Target="../media/image43.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48.wmf"/><Relationship Id="rId3" Type="http://schemas.openxmlformats.org/officeDocument/2006/relationships/oleObject" Target="../embeddings/oleObject28.bin"/><Relationship Id="rId7" Type="http://schemas.openxmlformats.org/officeDocument/2006/relationships/image" Target="../media/image45.wmf"/><Relationship Id="rId12"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9.bin"/><Relationship Id="rId11" Type="http://schemas.openxmlformats.org/officeDocument/2006/relationships/image" Target="../media/image47.wmf"/><Relationship Id="rId5" Type="http://schemas.openxmlformats.org/officeDocument/2006/relationships/image" Target="../media/image50.png"/><Relationship Id="rId15" Type="http://schemas.openxmlformats.org/officeDocument/2006/relationships/image" Target="../media/image49.wmf"/><Relationship Id="rId10" Type="http://schemas.openxmlformats.org/officeDocument/2006/relationships/oleObject" Target="../embeddings/oleObject31.bin"/><Relationship Id="rId4" Type="http://schemas.openxmlformats.org/officeDocument/2006/relationships/image" Target="../media/image44.wmf"/><Relationship Id="rId9" Type="http://schemas.openxmlformats.org/officeDocument/2006/relationships/image" Target="../media/image46.wmf"/><Relationship Id="rId14" Type="http://schemas.openxmlformats.org/officeDocument/2006/relationships/oleObject" Target="../embeddings/oleObject33.bin"/></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4.wmf"/><Relationship Id="rId11" Type="http://schemas.openxmlformats.org/officeDocument/2006/relationships/oleObject" Target="../embeddings/oleObject38.bin"/><Relationship Id="rId5" Type="http://schemas.openxmlformats.org/officeDocument/2006/relationships/oleObject" Target="../embeddings/oleObject35.bin"/><Relationship Id="rId10" Type="http://schemas.openxmlformats.org/officeDocument/2006/relationships/image" Target="../media/image56.wmf"/><Relationship Id="rId4" Type="http://schemas.openxmlformats.org/officeDocument/2006/relationships/image" Target="../media/image11.wmf"/><Relationship Id="rId9" Type="http://schemas.openxmlformats.org/officeDocument/2006/relationships/oleObject" Target="../embeddings/oleObject37.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9.wmf"/><Relationship Id="rId5" Type="http://schemas.openxmlformats.org/officeDocument/2006/relationships/oleObject" Target="../embeddings/oleObject40.bin"/><Relationship Id="rId4" Type="http://schemas.openxmlformats.org/officeDocument/2006/relationships/image" Target="../media/image5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61.wmf"/><Relationship Id="rId5" Type="http://schemas.openxmlformats.org/officeDocument/2006/relationships/oleObject" Target="../embeddings/oleObject42.bin"/><Relationship Id="rId4" Type="http://schemas.openxmlformats.org/officeDocument/2006/relationships/image" Target="../media/image60.wmf"/></Relationships>
</file>

<file path=ppt/slides/_rels/slide31.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64.wmf"/><Relationship Id="rId5" Type="http://schemas.openxmlformats.org/officeDocument/2006/relationships/oleObject" Target="../embeddings/oleObject45.bin"/><Relationship Id="rId4" Type="http://schemas.openxmlformats.org/officeDocument/2006/relationships/image" Target="../media/image63.wmf"/></Relationships>
</file>

<file path=ppt/slides/_rels/slide32.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67.wmf"/><Relationship Id="rId5" Type="http://schemas.openxmlformats.org/officeDocument/2006/relationships/oleObject" Target="../embeddings/oleObject48.bin"/><Relationship Id="rId10" Type="http://schemas.openxmlformats.org/officeDocument/2006/relationships/image" Target="../media/image69.wmf"/><Relationship Id="rId4" Type="http://schemas.openxmlformats.org/officeDocument/2006/relationships/image" Target="../media/image66.wmf"/><Relationship Id="rId9" Type="http://schemas.openxmlformats.org/officeDocument/2006/relationships/oleObject" Target="../embeddings/oleObject50.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71.wmf"/><Relationship Id="rId5" Type="http://schemas.openxmlformats.org/officeDocument/2006/relationships/oleObject" Target="../embeddings/oleObject52.bin"/><Relationship Id="rId4" Type="http://schemas.openxmlformats.org/officeDocument/2006/relationships/image" Target="../media/image70.wmf"/></Relationships>
</file>

<file path=ppt/slides/_rels/slide34.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73.wmf"/><Relationship Id="rId5" Type="http://schemas.openxmlformats.org/officeDocument/2006/relationships/oleObject" Target="../embeddings/oleObject54.bin"/><Relationship Id="rId4" Type="http://schemas.openxmlformats.org/officeDocument/2006/relationships/image" Target="../media/image72.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76.wmf"/><Relationship Id="rId5" Type="http://schemas.openxmlformats.org/officeDocument/2006/relationships/oleObject" Target="../embeddings/oleObject57.bin"/><Relationship Id="rId4" Type="http://schemas.openxmlformats.org/officeDocument/2006/relationships/image" Target="../media/image75.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78.wmf"/><Relationship Id="rId5" Type="http://schemas.openxmlformats.org/officeDocument/2006/relationships/oleObject" Target="../embeddings/oleObject59.bin"/><Relationship Id="rId4" Type="http://schemas.openxmlformats.org/officeDocument/2006/relationships/image" Target="../media/image77.wmf"/></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png"/><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13.png"/><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CHƯƠNG 7	</a:t>
            </a:r>
            <a:endParaRPr lang="en-US" dirty="0"/>
          </a:p>
        </p:txBody>
      </p:sp>
    </p:spTree>
    <p:extLst>
      <p:ext uri="{BB962C8B-B14F-4D97-AF65-F5344CB8AC3E}">
        <p14:creationId xmlns:p14="http://schemas.microsoft.com/office/powerpoint/2010/main" val="594179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28600"/>
            <a:ext cx="3400900" cy="4153480"/>
          </a:xfrm>
          <a:prstGeom prst="rect">
            <a:avLst/>
          </a:prstGeom>
        </p:spPr>
      </p:pic>
      <p:sp>
        <p:nvSpPr>
          <p:cNvPr id="5" name="TextBox 4"/>
          <p:cNvSpPr txBox="1"/>
          <p:nvPr/>
        </p:nvSpPr>
        <p:spPr>
          <a:xfrm>
            <a:off x="914400" y="4419600"/>
            <a:ext cx="3581400" cy="769441"/>
          </a:xfrm>
          <a:prstGeom prst="rect">
            <a:avLst/>
          </a:prstGeom>
          <a:noFill/>
        </p:spPr>
        <p:txBody>
          <a:bodyPr wrap="square" rtlCol="0">
            <a:spAutoFit/>
          </a:bodyPr>
          <a:lstStyle/>
          <a:p>
            <a:pPr algn="ctr"/>
            <a:r>
              <a:rPr lang="en-US" sz="2200">
                <a:latin typeface="Times" pitchFamily="18" charset="0"/>
              </a:rPr>
              <a:t>Josef Stefan </a:t>
            </a:r>
            <a:endParaRPr lang="en-US" sz="2200" smtClean="0">
              <a:latin typeface="Times" pitchFamily="18" charset="0"/>
            </a:endParaRPr>
          </a:p>
          <a:p>
            <a:pPr algn="ctr"/>
            <a:r>
              <a:rPr lang="en-US" sz="2200" smtClean="0">
                <a:latin typeface="Times" pitchFamily="18" charset="0"/>
              </a:rPr>
              <a:t>1835 – 1893 (Áo)</a:t>
            </a:r>
            <a:endParaRPr lang="en-US" sz="2200">
              <a:latin typeface="Times"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228600"/>
            <a:ext cx="2971800" cy="4153953"/>
          </a:xfrm>
          <a:prstGeom prst="rect">
            <a:avLst/>
          </a:prstGeom>
        </p:spPr>
      </p:pic>
      <p:sp>
        <p:nvSpPr>
          <p:cNvPr id="7" name="TextBox 6"/>
          <p:cNvSpPr txBox="1"/>
          <p:nvPr/>
        </p:nvSpPr>
        <p:spPr>
          <a:xfrm>
            <a:off x="5410200" y="4419600"/>
            <a:ext cx="3429000" cy="769441"/>
          </a:xfrm>
          <a:prstGeom prst="rect">
            <a:avLst/>
          </a:prstGeom>
          <a:noFill/>
        </p:spPr>
        <p:txBody>
          <a:bodyPr wrap="square" rtlCol="0">
            <a:spAutoFit/>
          </a:bodyPr>
          <a:lstStyle/>
          <a:p>
            <a:pPr algn="ctr"/>
            <a:r>
              <a:rPr lang="en-US" sz="2200">
                <a:latin typeface="Times" pitchFamily="18" charset="0"/>
              </a:rPr>
              <a:t>Ludwig Eduard Boltzmann</a:t>
            </a:r>
            <a:endParaRPr lang="en-US" sz="2200" smtClean="0">
              <a:latin typeface="Times" pitchFamily="18" charset="0"/>
            </a:endParaRPr>
          </a:p>
          <a:p>
            <a:pPr algn="ctr"/>
            <a:r>
              <a:rPr lang="en-US" sz="2200" smtClean="0">
                <a:latin typeface="Times" pitchFamily="18" charset="0"/>
              </a:rPr>
              <a:t>1844 – 1906 (Áo)</a:t>
            </a:r>
            <a:endParaRPr lang="en-US" sz="2200">
              <a:latin typeface="Times" pitchFamily="18" charset="0"/>
            </a:endParaRPr>
          </a:p>
        </p:txBody>
      </p:sp>
      <p:sp>
        <p:nvSpPr>
          <p:cNvPr id="10" name="TextBox 9"/>
          <p:cNvSpPr txBox="1"/>
          <p:nvPr/>
        </p:nvSpPr>
        <p:spPr>
          <a:xfrm>
            <a:off x="152400" y="5216604"/>
            <a:ext cx="8839200" cy="1107996"/>
          </a:xfrm>
          <a:prstGeom prst="rect">
            <a:avLst/>
          </a:prstGeom>
          <a:noFill/>
        </p:spPr>
        <p:txBody>
          <a:bodyPr wrap="square" rtlCol="0">
            <a:spAutoFit/>
          </a:bodyPr>
          <a:lstStyle/>
          <a:p>
            <a:pPr algn="just"/>
            <a:r>
              <a:rPr lang="vi-VN" sz="2200">
                <a:latin typeface="+mj-lt"/>
              </a:rPr>
              <a:t>Định luật được nhà vật </a:t>
            </a:r>
            <a:r>
              <a:rPr lang="vi-VN" sz="2200" smtClean="0">
                <a:latin typeface="+mj-lt"/>
              </a:rPr>
              <a:t>lý</a:t>
            </a:r>
            <a:r>
              <a:rPr lang="en-US" sz="2200" smtClean="0">
                <a:latin typeface="+mj-lt"/>
              </a:rPr>
              <a:t> Stefan </a:t>
            </a:r>
            <a:r>
              <a:rPr lang="vi-VN" sz="2200" smtClean="0">
                <a:latin typeface="+mj-lt"/>
              </a:rPr>
              <a:t>đề </a:t>
            </a:r>
            <a:r>
              <a:rPr lang="vi-VN" sz="2200">
                <a:latin typeface="+mj-lt"/>
              </a:rPr>
              <a:t>cập đến lần đầu tiên vào năm 1879 dựa trên các đo đạc thực </a:t>
            </a:r>
            <a:r>
              <a:rPr lang="vi-VN" sz="2200" smtClean="0">
                <a:latin typeface="+mj-lt"/>
              </a:rPr>
              <a:t>nghiệm</a:t>
            </a:r>
            <a:r>
              <a:rPr lang="vi-VN" sz="2200">
                <a:latin typeface="+mj-lt"/>
              </a:rPr>
              <a:t> và </a:t>
            </a:r>
            <a:r>
              <a:rPr lang="vi-VN" sz="2200" smtClean="0">
                <a:latin typeface="+mj-lt"/>
              </a:rPr>
              <a:t>được</a:t>
            </a:r>
            <a:r>
              <a:rPr lang="en-US" sz="2200" smtClean="0">
                <a:latin typeface="+mj-lt"/>
              </a:rPr>
              <a:t> Boltzmann</a:t>
            </a:r>
            <a:r>
              <a:rPr lang="vi-VN" sz="2200" smtClean="0">
                <a:latin typeface="+mj-lt"/>
              </a:rPr>
              <a:t> </a:t>
            </a:r>
            <a:r>
              <a:rPr lang="vi-VN" sz="2200">
                <a:latin typeface="+mj-lt"/>
              </a:rPr>
              <a:t>suy luận ra bằng các tính toán lý thuyết vào năm 1884 sử </a:t>
            </a:r>
            <a:r>
              <a:rPr lang="vi-VN" sz="2200" smtClean="0">
                <a:latin typeface="+mj-lt"/>
              </a:rPr>
              <a:t>dụng</a:t>
            </a:r>
            <a:r>
              <a:rPr lang="en-US" sz="2200" smtClean="0">
                <a:latin typeface="+mj-lt"/>
              </a:rPr>
              <a:t> nhiệt động lực học.</a:t>
            </a:r>
            <a:endParaRPr lang="en-US" sz="2200">
              <a:latin typeface="+mj-lt"/>
            </a:endParaRPr>
          </a:p>
        </p:txBody>
      </p:sp>
    </p:spTree>
    <p:extLst>
      <p:ext uri="{BB962C8B-B14F-4D97-AF65-F5344CB8AC3E}">
        <p14:creationId xmlns:p14="http://schemas.microsoft.com/office/powerpoint/2010/main" val="8295864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15240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1. BỨC XẠ NHIỆT</a:t>
            </a:r>
            <a:endParaRPr lang="en-US" sz="2400" dirty="0">
              <a:solidFill>
                <a:srgbClr val="FFFF00"/>
              </a:solidFill>
              <a:latin typeface="Times New Roman" pitchFamily="18" charset="0"/>
              <a:cs typeface="Times New Roman" pitchFamily="18" charset="0"/>
            </a:endParaRPr>
          </a:p>
        </p:txBody>
      </p:sp>
      <p:sp>
        <p:nvSpPr>
          <p:cNvPr id="9" name="Rectangle 8"/>
          <p:cNvSpPr/>
          <p:nvPr/>
        </p:nvSpPr>
        <p:spPr>
          <a:xfrm>
            <a:off x="152400" y="914400"/>
            <a:ext cx="2442335" cy="461665"/>
          </a:xfrm>
          <a:prstGeom prst="rect">
            <a:avLst/>
          </a:prstGeom>
        </p:spPr>
        <p:txBody>
          <a:bodyPr wrap="none">
            <a:spAutoFit/>
          </a:bodyPr>
          <a:lstStyle/>
          <a:p>
            <a:pPr marL="609600" indent="-609600"/>
            <a:r>
              <a:rPr lang="en-US" sz="2400" b="1" i="1" dirty="0" smtClean="0">
                <a:latin typeface="Times New Roman" pitchFamily="18" charset="0"/>
              </a:rPr>
              <a:t>2. </a:t>
            </a:r>
            <a:r>
              <a:rPr lang="en-US" sz="2400" b="1" i="1" dirty="0" err="1" smtClean="0">
                <a:latin typeface="Times New Roman" pitchFamily="18" charset="0"/>
              </a:rPr>
              <a:t>Định</a:t>
            </a:r>
            <a:r>
              <a:rPr lang="en-US" sz="2400" b="1" i="1" dirty="0" smtClean="0">
                <a:latin typeface="Times New Roman" pitchFamily="18" charset="0"/>
              </a:rPr>
              <a:t> </a:t>
            </a:r>
            <a:r>
              <a:rPr lang="en-US" sz="2400" b="1" i="1" dirty="0" err="1" smtClean="0">
                <a:latin typeface="Times New Roman" pitchFamily="18" charset="0"/>
              </a:rPr>
              <a:t>luật</a:t>
            </a:r>
            <a:r>
              <a:rPr lang="en-US" sz="2400" b="1" i="1" dirty="0" smtClean="0">
                <a:latin typeface="Times New Roman" pitchFamily="18" charset="0"/>
              </a:rPr>
              <a:t> Wien</a:t>
            </a:r>
          </a:p>
        </p:txBody>
      </p:sp>
      <p:sp>
        <p:nvSpPr>
          <p:cNvPr id="10" name="Rectangle 9"/>
          <p:cNvSpPr/>
          <p:nvPr/>
        </p:nvSpPr>
        <p:spPr>
          <a:xfrm>
            <a:off x="114300" y="1752600"/>
            <a:ext cx="8915399" cy="830997"/>
          </a:xfrm>
          <a:prstGeom prst="rect">
            <a:avLst/>
          </a:prstGeom>
        </p:spPr>
        <p:txBody>
          <a:bodyPr wrap="square">
            <a:spAutoFit/>
          </a:bodyPr>
          <a:lstStyle/>
          <a:p>
            <a:r>
              <a:rPr lang="en-US" sz="2400" i="1" dirty="0" err="1" smtClean="0">
                <a:solidFill>
                  <a:srgbClr val="FF0000"/>
                </a:solidFill>
                <a:latin typeface="Times New Roman" pitchFamily="18" charset="0"/>
              </a:rPr>
              <a:t>Đối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với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vật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đen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tuyệt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đối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bước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sóng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của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chùm</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bức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xạ</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đơn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sắc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mang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nhiều</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năng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lượng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nhất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tỉ</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lệ</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nghịch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với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nhiệt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độ</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tuyệt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đối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của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vật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đó</a:t>
            </a:r>
            <a:r>
              <a:rPr lang="en-US" sz="2400" i="1" dirty="0" smtClean="0">
                <a:solidFill>
                  <a:srgbClr val="FF0000"/>
                </a:solidFill>
                <a:latin typeface="Times New Roman" pitchFamily="18" charset="0"/>
              </a:rPr>
              <a:t>.</a:t>
            </a:r>
          </a:p>
        </p:txBody>
      </p:sp>
      <p:graphicFrame>
        <p:nvGraphicFramePr>
          <p:cNvPr id="11" name="Object 10"/>
          <p:cNvGraphicFramePr>
            <a:graphicFrameLocks noChangeAspect="1"/>
          </p:cNvGraphicFramePr>
          <p:nvPr>
            <p:extLst>
              <p:ext uri="{D42A27DB-BD31-4B8C-83A1-F6EECF244321}">
                <p14:modId xmlns:p14="http://schemas.microsoft.com/office/powerpoint/2010/main" val="2487234916"/>
              </p:ext>
            </p:extLst>
          </p:nvPr>
        </p:nvGraphicFramePr>
        <p:xfrm>
          <a:off x="3135313" y="2590800"/>
          <a:ext cx="1120775" cy="769938"/>
        </p:xfrm>
        <a:graphic>
          <a:graphicData uri="http://schemas.openxmlformats.org/presentationml/2006/ole">
            <mc:AlternateContent xmlns:mc="http://schemas.openxmlformats.org/markup-compatibility/2006">
              <mc:Choice xmlns:v="urn:schemas-microsoft-com:vml" Requires="v">
                <p:oleObj spid="_x0000_s23576" name="Equation" r:id="rId3" imgW="571320" imgH="393480" progId="Equation.3">
                  <p:embed/>
                </p:oleObj>
              </mc:Choice>
              <mc:Fallback>
                <p:oleObj name="Equation" r:id="rId3" imgW="571320" imgH="393480" progId="Equation.3">
                  <p:embed/>
                  <p:pic>
                    <p:nvPicPr>
                      <p:cNvPr id="0" name=""/>
                      <p:cNvPicPr>
                        <a:picLocks noChangeAspect="1" noChangeArrowheads="1"/>
                      </p:cNvPicPr>
                      <p:nvPr/>
                    </p:nvPicPr>
                    <p:blipFill>
                      <a:blip r:embed="rId4"/>
                      <a:srcRect/>
                      <a:stretch>
                        <a:fillRect/>
                      </a:stretch>
                    </p:blipFill>
                    <p:spPr bwMode="auto">
                      <a:xfrm>
                        <a:off x="3135313" y="2590800"/>
                        <a:ext cx="1120775" cy="769938"/>
                      </a:xfrm>
                      <a:prstGeom prst="rect">
                        <a:avLst/>
                      </a:prstGeom>
                      <a:noFill/>
                      <a:ln>
                        <a:noFill/>
                      </a:ln>
                    </p:spPr>
                  </p:pic>
                </p:oleObj>
              </mc:Fallback>
            </mc:AlternateContent>
          </a:graphicData>
        </a:graphic>
      </p:graphicFrame>
      <p:sp>
        <p:nvSpPr>
          <p:cNvPr id="12" name="Rectangle 11"/>
          <p:cNvSpPr/>
          <p:nvPr/>
        </p:nvSpPr>
        <p:spPr>
          <a:xfrm>
            <a:off x="308735" y="3422072"/>
            <a:ext cx="4572000" cy="461665"/>
          </a:xfrm>
          <a:prstGeom prst="rect">
            <a:avLst/>
          </a:prstGeom>
        </p:spPr>
        <p:txBody>
          <a:bodyPr>
            <a:spAutoFit/>
          </a:bodyPr>
          <a:lstStyle/>
          <a:p>
            <a:pPr marL="609600" indent="-609600"/>
            <a:r>
              <a:rPr lang="en-US" sz="2400" dirty="0" smtClean="0">
                <a:latin typeface="Times New Roman" pitchFamily="18" charset="0"/>
              </a:rPr>
              <a:t>b = 2,898.10</a:t>
            </a:r>
            <a:r>
              <a:rPr lang="en-US" sz="2400" baseline="30000" dirty="0" smtClean="0">
                <a:latin typeface="Times New Roman" pitchFamily="18" charset="0"/>
              </a:rPr>
              <a:t>-3</a:t>
            </a:r>
            <a:r>
              <a:rPr lang="en-US" sz="2400" dirty="0" smtClean="0">
                <a:latin typeface="Times New Roman" pitchFamily="18" charset="0"/>
              </a:rPr>
              <a:t>mK</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0100" y="3352800"/>
            <a:ext cx="2343477" cy="2762636"/>
          </a:xfrm>
          <a:prstGeom prst="rect">
            <a:avLst/>
          </a:prstGeom>
        </p:spPr>
      </p:pic>
      <p:sp>
        <p:nvSpPr>
          <p:cNvPr id="3" name="TextBox 2"/>
          <p:cNvSpPr txBox="1"/>
          <p:nvPr/>
        </p:nvSpPr>
        <p:spPr>
          <a:xfrm>
            <a:off x="3352800" y="6096000"/>
            <a:ext cx="5029200" cy="707886"/>
          </a:xfrm>
          <a:prstGeom prst="rect">
            <a:avLst/>
          </a:prstGeom>
          <a:noFill/>
        </p:spPr>
        <p:txBody>
          <a:bodyPr wrap="square" rtlCol="0">
            <a:spAutoFit/>
          </a:bodyPr>
          <a:lstStyle/>
          <a:p>
            <a:pPr algn="ctr"/>
            <a:r>
              <a:rPr lang="vi-VN" sz="2000">
                <a:latin typeface="+mj-lt"/>
              </a:rPr>
              <a:t>Wilhelm Carl Werner Otto Fritz Franz </a:t>
            </a:r>
            <a:r>
              <a:rPr lang="vi-VN" sz="2000" smtClean="0">
                <a:latin typeface="+mj-lt"/>
              </a:rPr>
              <a:t>Wien</a:t>
            </a:r>
            <a:r>
              <a:rPr lang="en-US" sz="2000" smtClean="0">
                <a:latin typeface="+mj-lt"/>
              </a:rPr>
              <a:t> 1864 – 1928 (Đức)</a:t>
            </a:r>
            <a:endParaRPr lang="en-US" sz="2000">
              <a:latin typeface="+mj-lt"/>
            </a:endParaRPr>
          </a:p>
        </p:txBody>
      </p:sp>
    </p:spTree>
    <p:extLst>
      <p:ext uri="{BB962C8B-B14F-4D97-AF65-F5344CB8AC3E}">
        <p14:creationId xmlns:p14="http://schemas.microsoft.com/office/powerpoint/2010/main" val="418330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15240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1. BỨC XẠ NHIỆT</a:t>
            </a:r>
            <a:endParaRPr lang="en-US" sz="2400" dirty="0">
              <a:solidFill>
                <a:srgbClr val="FFFF00"/>
              </a:solidFill>
              <a:latin typeface="Times New Roman" pitchFamily="18" charset="0"/>
              <a:cs typeface="Times New Roman" pitchFamily="18" charset="0"/>
            </a:endParaRPr>
          </a:p>
        </p:txBody>
      </p:sp>
      <p:sp>
        <p:nvSpPr>
          <p:cNvPr id="6" name="Rectangle 3"/>
          <p:cNvSpPr txBox="1">
            <a:spLocks noChangeArrowheads="1"/>
          </p:cNvSpPr>
          <p:nvPr/>
        </p:nvSpPr>
        <p:spPr>
          <a:xfrm>
            <a:off x="228600" y="685800"/>
            <a:ext cx="8763000" cy="6477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sz="2800" b="1" i="1" dirty="0" smtClean="0">
                <a:latin typeface="Times New Roman" pitchFamily="18" charset="0"/>
              </a:rPr>
              <a:t>3.Sự </a:t>
            </a:r>
            <a:r>
              <a:rPr lang="en-US" sz="2800" b="1" i="1" dirty="0" err="1" smtClean="0">
                <a:latin typeface="Times New Roman" pitchFamily="18" charset="0"/>
              </a:rPr>
              <a:t>khủng</a:t>
            </a:r>
            <a:r>
              <a:rPr lang="en-US" sz="2800" b="1" i="1" dirty="0" smtClean="0">
                <a:latin typeface="Times New Roman" pitchFamily="18" charset="0"/>
              </a:rPr>
              <a:t> </a:t>
            </a:r>
            <a:r>
              <a:rPr lang="en-US" sz="2800" b="1" i="1" dirty="0" err="1" smtClean="0">
                <a:latin typeface="Times New Roman" pitchFamily="18" charset="0"/>
              </a:rPr>
              <a:t>hoảng</a:t>
            </a:r>
            <a:r>
              <a:rPr lang="en-US" sz="2800" b="1" i="1" dirty="0" smtClean="0">
                <a:latin typeface="Times New Roman" pitchFamily="18" charset="0"/>
              </a:rPr>
              <a:t> ở </a:t>
            </a:r>
            <a:r>
              <a:rPr lang="en-US" sz="2800" b="1" i="1" dirty="0" err="1" smtClean="0">
                <a:latin typeface="Times New Roman" pitchFamily="18" charset="0"/>
              </a:rPr>
              <a:t>vùng</a:t>
            </a:r>
            <a:r>
              <a:rPr lang="en-US" sz="2800" b="1" i="1" dirty="0" smtClean="0">
                <a:latin typeface="Times New Roman" pitchFamily="18" charset="0"/>
              </a:rPr>
              <a:t> </a:t>
            </a:r>
            <a:r>
              <a:rPr lang="en-US" sz="2800" b="1" i="1" dirty="0" err="1" smtClean="0">
                <a:latin typeface="Times New Roman" pitchFamily="18" charset="0"/>
              </a:rPr>
              <a:t>tử</a:t>
            </a:r>
            <a:r>
              <a:rPr lang="en-US" sz="2800" b="1" i="1" dirty="0" smtClean="0">
                <a:latin typeface="Times New Roman" pitchFamily="18" charset="0"/>
              </a:rPr>
              <a:t> </a:t>
            </a:r>
            <a:r>
              <a:rPr lang="en-US" sz="2800" b="1" i="1" dirty="0" err="1" smtClean="0">
                <a:latin typeface="Times New Roman" pitchFamily="18" charset="0"/>
              </a:rPr>
              <a:t>ngoại</a:t>
            </a:r>
            <a:endParaRPr lang="en-US" sz="2800" b="1" i="1" dirty="0" smtClean="0">
              <a:latin typeface="Times New Roman" pitchFamily="18" charset="0"/>
            </a:endParaRPr>
          </a:p>
          <a:p>
            <a:pPr>
              <a:buFontTx/>
              <a:buNone/>
            </a:pPr>
            <a:r>
              <a:rPr lang="en-US" sz="2800" dirty="0" smtClean="0">
                <a:latin typeface="Times New Roman" pitchFamily="18" charset="0"/>
              </a:rPr>
              <a:t>Theo </a:t>
            </a:r>
            <a:r>
              <a:rPr lang="en-US" sz="2800" dirty="0" err="1" smtClean="0">
                <a:latin typeface="Times New Roman" pitchFamily="18" charset="0"/>
              </a:rPr>
              <a:t>quan</a:t>
            </a:r>
            <a:r>
              <a:rPr lang="en-US" sz="2800" dirty="0" smtClean="0">
                <a:latin typeface="Times New Roman" pitchFamily="18" charset="0"/>
              </a:rPr>
              <a:t> </a:t>
            </a:r>
            <a:r>
              <a:rPr lang="en-US" sz="2800" dirty="0" err="1" smtClean="0">
                <a:latin typeface="Times New Roman" pitchFamily="18" charset="0"/>
              </a:rPr>
              <a:t>điểm</a:t>
            </a:r>
            <a:r>
              <a:rPr lang="en-US" sz="2800" dirty="0" smtClean="0">
                <a:latin typeface="Times New Roman" pitchFamily="18" charset="0"/>
              </a:rPr>
              <a:t> </a:t>
            </a:r>
            <a:r>
              <a:rPr lang="en-US" sz="2800" dirty="0" err="1" smtClean="0">
                <a:latin typeface="Times New Roman" pitchFamily="18" charset="0"/>
              </a:rPr>
              <a:t>cổ</a:t>
            </a:r>
            <a:r>
              <a:rPr lang="en-US" sz="2800" dirty="0" smtClean="0">
                <a:latin typeface="Times New Roman" pitchFamily="18" charset="0"/>
              </a:rPr>
              <a:t> </a:t>
            </a:r>
            <a:r>
              <a:rPr lang="en-US" sz="2800" dirty="0" err="1" smtClean="0">
                <a:latin typeface="Times New Roman" pitchFamily="18" charset="0"/>
              </a:rPr>
              <a:t>điển</a:t>
            </a:r>
            <a:r>
              <a:rPr lang="en-US" sz="2800" dirty="0" smtClean="0">
                <a:latin typeface="Times New Roman" pitchFamily="18" charset="0"/>
              </a:rPr>
              <a:t> </a:t>
            </a:r>
            <a:r>
              <a:rPr lang="en-US" sz="2800" dirty="0" err="1" smtClean="0">
                <a:latin typeface="Times New Roman" pitchFamily="18" charset="0"/>
              </a:rPr>
              <a:t>nếu</a:t>
            </a:r>
            <a:r>
              <a:rPr lang="en-US" sz="2800" dirty="0" smtClean="0">
                <a:latin typeface="Times New Roman" pitchFamily="18" charset="0"/>
              </a:rPr>
              <a:t> </a:t>
            </a:r>
            <a:r>
              <a:rPr lang="en-US" sz="2800" dirty="0" err="1" smtClean="0">
                <a:latin typeface="Times New Roman" pitchFamily="18" charset="0"/>
              </a:rPr>
              <a:t>coi</a:t>
            </a:r>
            <a:r>
              <a:rPr lang="en-US" sz="2800" dirty="0" smtClean="0">
                <a:latin typeface="Times New Roman" pitchFamily="18" charset="0"/>
              </a:rPr>
              <a:t> </a:t>
            </a:r>
            <a:r>
              <a:rPr lang="en-US" sz="2800" dirty="0" err="1" smtClean="0">
                <a:latin typeface="Times New Roman" pitchFamily="18" charset="0"/>
              </a:rPr>
              <a:t>ánh</a:t>
            </a:r>
            <a:r>
              <a:rPr lang="en-US" sz="2800" dirty="0" smtClean="0">
                <a:latin typeface="Times New Roman" pitchFamily="18" charset="0"/>
              </a:rPr>
              <a:t> </a:t>
            </a:r>
            <a:r>
              <a:rPr lang="en-US" sz="2800" dirty="0" err="1" smtClean="0">
                <a:latin typeface="Times New Roman" pitchFamily="18" charset="0"/>
              </a:rPr>
              <a:t>sáng</a:t>
            </a:r>
            <a:r>
              <a:rPr lang="en-US" sz="2800" dirty="0" smtClean="0">
                <a:latin typeface="Times New Roman" pitchFamily="18" charset="0"/>
              </a:rPr>
              <a:t> </a:t>
            </a:r>
            <a:r>
              <a:rPr lang="en-US" sz="2800" dirty="0" err="1" smtClean="0">
                <a:latin typeface="Times New Roman" pitchFamily="18" charset="0"/>
              </a:rPr>
              <a:t>là</a:t>
            </a:r>
            <a:r>
              <a:rPr lang="en-US" sz="2800" dirty="0" smtClean="0">
                <a:latin typeface="Times New Roman" pitchFamily="18" charset="0"/>
              </a:rPr>
              <a:t> </a:t>
            </a:r>
            <a:r>
              <a:rPr lang="en-US" sz="2800" dirty="0" err="1" smtClean="0">
                <a:latin typeface="Times New Roman" pitchFamily="18" charset="0"/>
              </a:rPr>
              <a:t>sóng</a:t>
            </a:r>
            <a:r>
              <a:rPr lang="en-US" sz="2800" dirty="0" smtClean="0">
                <a:latin typeface="Times New Roman" pitchFamily="18" charset="0"/>
              </a:rPr>
              <a:t> </a:t>
            </a:r>
            <a:r>
              <a:rPr lang="en-US" sz="2800" dirty="0" err="1" smtClean="0">
                <a:latin typeface="Times New Roman" pitchFamily="18" charset="0"/>
              </a:rPr>
              <a:t>thì</a:t>
            </a:r>
            <a:r>
              <a:rPr lang="en-US" sz="2800" dirty="0" smtClean="0">
                <a:latin typeface="Times New Roman" pitchFamily="18" charset="0"/>
              </a:rPr>
              <a:t> </a:t>
            </a:r>
          </a:p>
          <a:p>
            <a:pPr>
              <a:buFontTx/>
              <a:buNone/>
            </a:pPr>
            <a:r>
              <a:rPr lang="en-US" sz="2800" dirty="0" smtClean="0">
                <a:latin typeface="Times New Roman" pitchFamily="18" charset="0"/>
              </a:rPr>
              <a:t>Rayleigh – Jeans </a:t>
            </a:r>
            <a:r>
              <a:rPr lang="en-US" sz="2800" dirty="0" err="1" smtClean="0">
                <a:latin typeface="Times New Roman" pitchFamily="18" charset="0"/>
              </a:rPr>
              <a:t>tìm</a:t>
            </a:r>
            <a:r>
              <a:rPr lang="en-US" sz="2800" dirty="0" smtClean="0">
                <a:latin typeface="Times New Roman" pitchFamily="18" charset="0"/>
              </a:rPr>
              <a:t> </a:t>
            </a:r>
            <a:r>
              <a:rPr lang="en-US" sz="2800" dirty="0" err="1" smtClean="0">
                <a:latin typeface="Times New Roman" pitchFamily="18" charset="0"/>
              </a:rPr>
              <a:t>được</a:t>
            </a:r>
            <a:r>
              <a:rPr lang="en-US" sz="2800" dirty="0" smtClean="0">
                <a:latin typeface="Times New Roman" pitchFamily="18" charset="0"/>
              </a:rPr>
              <a:t>:</a:t>
            </a:r>
          </a:p>
          <a:p>
            <a:pPr>
              <a:buFontTx/>
              <a:buNone/>
            </a:pPr>
            <a:endParaRPr lang="en-US" sz="2800" dirty="0" smtClean="0">
              <a:latin typeface="Times New Roman" pitchFamily="18" charset="0"/>
            </a:endParaRPr>
          </a:p>
          <a:p>
            <a:pPr>
              <a:buFontTx/>
              <a:buNone/>
            </a:pPr>
            <a:endParaRPr lang="en-US" sz="2800" dirty="0" smtClean="0">
              <a:latin typeface="Times New Roman" pitchFamily="18" charset="0"/>
            </a:endParaRPr>
          </a:p>
          <a:p>
            <a:pPr>
              <a:buFontTx/>
              <a:buNone/>
            </a:pPr>
            <a:r>
              <a:rPr lang="en-US" sz="2800" dirty="0" err="1" smtClean="0">
                <a:latin typeface="Times New Roman" pitchFamily="18" charset="0"/>
              </a:rPr>
              <a:t>Công</a:t>
            </a:r>
            <a:r>
              <a:rPr lang="en-US" sz="2800" dirty="0" smtClean="0">
                <a:latin typeface="Times New Roman" pitchFamily="18" charset="0"/>
              </a:rPr>
              <a:t> </a:t>
            </a:r>
            <a:r>
              <a:rPr lang="en-US" sz="2800" dirty="0" err="1" smtClean="0">
                <a:latin typeface="Times New Roman" pitchFamily="18" charset="0"/>
              </a:rPr>
              <a:t>thức</a:t>
            </a:r>
            <a:r>
              <a:rPr lang="en-US" sz="2800" dirty="0" smtClean="0">
                <a:latin typeface="Times New Roman" pitchFamily="18" charset="0"/>
              </a:rPr>
              <a:t> </a:t>
            </a:r>
            <a:r>
              <a:rPr lang="en-US" sz="2800" dirty="0" err="1" smtClean="0">
                <a:latin typeface="Times New Roman" pitchFamily="18" charset="0"/>
              </a:rPr>
              <a:t>này</a:t>
            </a:r>
            <a:r>
              <a:rPr lang="en-US" sz="2800" dirty="0" smtClean="0">
                <a:latin typeface="Times New Roman" pitchFamily="18" charset="0"/>
              </a:rPr>
              <a:t> </a:t>
            </a:r>
            <a:r>
              <a:rPr lang="en-US" sz="2800" dirty="0" err="1" smtClean="0">
                <a:latin typeface="Times New Roman" pitchFamily="18" charset="0"/>
              </a:rPr>
              <a:t>chỉ</a:t>
            </a:r>
            <a:r>
              <a:rPr lang="en-US" sz="2800" dirty="0" smtClean="0">
                <a:latin typeface="Times New Roman" pitchFamily="18" charset="0"/>
              </a:rPr>
              <a:t> </a:t>
            </a:r>
            <a:r>
              <a:rPr lang="en-US" sz="2800" dirty="0" err="1" smtClean="0">
                <a:latin typeface="Times New Roman" pitchFamily="18" charset="0"/>
              </a:rPr>
              <a:t>đúng</a:t>
            </a:r>
            <a:r>
              <a:rPr lang="en-US" sz="2800" dirty="0" smtClean="0">
                <a:latin typeface="Times New Roman" pitchFamily="18" charset="0"/>
              </a:rPr>
              <a:t> </a:t>
            </a:r>
            <a:r>
              <a:rPr lang="en-US" sz="2800" dirty="0" err="1" smtClean="0">
                <a:latin typeface="Times New Roman" pitchFamily="18" charset="0"/>
              </a:rPr>
              <a:t>với</a:t>
            </a:r>
            <a:r>
              <a:rPr lang="en-US" sz="2800" dirty="0" smtClean="0">
                <a:latin typeface="Times New Roman" pitchFamily="18" charset="0"/>
              </a:rPr>
              <a:t> </a:t>
            </a:r>
            <a:r>
              <a:rPr lang="en-US" sz="2800" dirty="0" err="1" smtClean="0">
                <a:latin typeface="Times New Roman" pitchFamily="18" charset="0"/>
              </a:rPr>
              <a:t>thực</a:t>
            </a:r>
            <a:r>
              <a:rPr lang="en-US" sz="2800" dirty="0" smtClean="0">
                <a:latin typeface="Times New Roman" pitchFamily="18" charset="0"/>
              </a:rPr>
              <a:t> </a:t>
            </a:r>
            <a:r>
              <a:rPr lang="en-US" sz="2800" dirty="0" err="1" smtClean="0">
                <a:latin typeface="Times New Roman" pitchFamily="18" charset="0"/>
              </a:rPr>
              <a:t>nghiệm</a:t>
            </a:r>
            <a:r>
              <a:rPr lang="en-US" sz="2800" dirty="0" smtClean="0">
                <a:latin typeface="Times New Roman" pitchFamily="18" charset="0"/>
              </a:rPr>
              <a:t> ở </a:t>
            </a:r>
            <a:r>
              <a:rPr lang="en-US" sz="2800" dirty="0" err="1" smtClean="0">
                <a:latin typeface="Times New Roman" pitchFamily="18" charset="0"/>
              </a:rPr>
              <a:t>vùng</a:t>
            </a:r>
            <a:r>
              <a:rPr lang="en-US" sz="2800" dirty="0" smtClean="0">
                <a:latin typeface="Times New Roman" pitchFamily="18" charset="0"/>
              </a:rPr>
              <a:t> </a:t>
            </a:r>
            <a:r>
              <a:rPr lang="en-US" sz="2800" dirty="0" err="1" smtClean="0">
                <a:latin typeface="Times New Roman" pitchFamily="18" charset="0"/>
              </a:rPr>
              <a:t>tần</a:t>
            </a:r>
            <a:r>
              <a:rPr lang="en-US" sz="2800" dirty="0" smtClean="0">
                <a:latin typeface="Times New Roman" pitchFamily="18" charset="0"/>
              </a:rPr>
              <a:t> </a:t>
            </a:r>
            <a:r>
              <a:rPr lang="en-US" sz="2800" dirty="0" err="1" smtClean="0">
                <a:latin typeface="Times New Roman" pitchFamily="18" charset="0"/>
              </a:rPr>
              <a:t>số</a:t>
            </a:r>
            <a:r>
              <a:rPr lang="en-US" sz="2800" dirty="0" smtClean="0">
                <a:latin typeface="Times New Roman" pitchFamily="18" charset="0"/>
              </a:rPr>
              <a:t> </a:t>
            </a:r>
            <a:r>
              <a:rPr lang="en-US" sz="2800" dirty="0" err="1" smtClean="0">
                <a:latin typeface="Times New Roman" pitchFamily="18" charset="0"/>
              </a:rPr>
              <a:t>nhỏ</a:t>
            </a:r>
            <a:r>
              <a:rPr lang="en-US" sz="2800" dirty="0" smtClean="0">
                <a:latin typeface="Times New Roman" pitchFamily="18" charset="0"/>
              </a:rPr>
              <a:t> </a:t>
            </a:r>
          </a:p>
          <a:p>
            <a:pPr>
              <a:buFontTx/>
              <a:buNone/>
            </a:pPr>
            <a:r>
              <a:rPr lang="en-US" sz="2800" dirty="0" err="1" smtClean="0">
                <a:latin typeface="Times New Roman" pitchFamily="18" charset="0"/>
              </a:rPr>
              <a:t>còn</a:t>
            </a:r>
            <a:r>
              <a:rPr lang="en-US" sz="2800" dirty="0" smtClean="0">
                <a:latin typeface="Times New Roman" pitchFamily="18" charset="0"/>
              </a:rPr>
              <a:t> </a:t>
            </a:r>
            <a:r>
              <a:rPr lang="en-US" sz="2800" dirty="0" err="1" smtClean="0">
                <a:latin typeface="Times New Roman" pitchFamily="18" charset="0"/>
              </a:rPr>
              <a:t>vùng</a:t>
            </a:r>
            <a:r>
              <a:rPr lang="en-US" sz="2800" dirty="0" smtClean="0">
                <a:latin typeface="Times New Roman" pitchFamily="18" charset="0"/>
              </a:rPr>
              <a:t> </a:t>
            </a:r>
            <a:r>
              <a:rPr lang="en-US" sz="2800" dirty="0" err="1" smtClean="0">
                <a:latin typeface="Times New Roman" pitchFamily="18" charset="0"/>
              </a:rPr>
              <a:t>tần</a:t>
            </a:r>
            <a:r>
              <a:rPr lang="en-US" sz="2800" dirty="0" smtClean="0">
                <a:latin typeface="Times New Roman" pitchFamily="18" charset="0"/>
              </a:rPr>
              <a:t> </a:t>
            </a:r>
            <a:r>
              <a:rPr lang="en-US" sz="2800" dirty="0" err="1" smtClean="0">
                <a:latin typeface="Times New Roman" pitchFamily="18" charset="0"/>
              </a:rPr>
              <a:t>số</a:t>
            </a:r>
            <a:r>
              <a:rPr lang="en-US" sz="2800" dirty="0" smtClean="0">
                <a:latin typeface="Times New Roman" pitchFamily="18" charset="0"/>
              </a:rPr>
              <a:t> </a:t>
            </a:r>
            <a:r>
              <a:rPr lang="en-US" sz="2800" dirty="0" err="1" smtClean="0">
                <a:latin typeface="Times New Roman" pitchFamily="18" charset="0"/>
              </a:rPr>
              <a:t>lớn</a:t>
            </a:r>
            <a:r>
              <a:rPr lang="en-US" sz="2800" dirty="0" smtClean="0">
                <a:latin typeface="Times New Roman" pitchFamily="18" charset="0"/>
              </a:rPr>
              <a:t> </a:t>
            </a:r>
            <a:r>
              <a:rPr lang="en-US" sz="2800" dirty="0" err="1" smtClean="0">
                <a:latin typeface="Times New Roman" pitchFamily="18" charset="0"/>
              </a:rPr>
              <a:t>hoàn</a:t>
            </a:r>
            <a:r>
              <a:rPr lang="en-US" sz="2800" dirty="0" smtClean="0">
                <a:latin typeface="Times New Roman" pitchFamily="18" charset="0"/>
              </a:rPr>
              <a:t> </a:t>
            </a:r>
            <a:r>
              <a:rPr lang="en-US" sz="2800" dirty="0" err="1" smtClean="0">
                <a:latin typeface="Times New Roman" pitchFamily="18" charset="0"/>
              </a:rPr>
              <a:t>toàn</a:t>
            </a:r>
            <a:r>
              <a:rPr lang="en-US" sz="2800" dirty="0" smtClean="0">
                <a:latin typeface="Times New Roman" pitchFamily="18" charset="0"/>
              </a:rPr>
              <a:t> </a:t>
            </a:r>
            <a:r>
              <a:rPr lang="en-US" sz="2800" dirty="0" err="1" smtClean="0">
                <a:latin typeface="Times New Roman" pitchFamily="18" charset="0"/>
              </a:rPr>
              <a:t>không</a:t>
            </a:r>
            <a:r>
              <a:rPr lang="en-US" sz="2800" dirty="0" smtClean="0">
                <a:latin typeface="Times New Roman" pitchFamily="18" charset="0"/>
              </a:rPr>
              <a:t> </a:t>
            </a:r>
            <a:r>
              <a:rPr lang="en-US" sz="2800" dirty="0" err="1" smtClean="0">
                <a:latin typeface="Times New Roman" pitchFamily="18" charset="0"/>
              </a:rPr>
              <a:t>đúng</a:t>
            </a:r>
            <a:r>
              <a:rPr lang="en-US" sz="2800" dirty="0" smtClean="0">
                <a:latin typeface="Times New Roman" pitchFamily="18" charset="0"/>
              </a:rPr>
              <a:t>.</a:t>
            </a:r>
          </a:p>
          <a:p>
            <a:pPr>
              <a:buFontTx/>
              <a:buNone/>
            </a:pPr>
            <a:r>
              <a:rPr lang="en-US" sz="2800" dirty="0" err="1" smtClean="0">
                <a:latin typeface="Times New Roman" pitchFamily="18" charset="0"/>
              </a:rPr>
              <a:t>Từ</a:t>
            </a:r>
            <a:r>
              <a:rPr lang="en-US" sz="2800" dirty="0" smtClean="0">
                <a:latin typeface="Times New Roman" pitchFamily="18" charset="0"/>
              </a:rPr>
              <a:t> </a:t>
            </a:r>
            <a:r>
              <a:rPr lang="en-US" sz="2800" dirty="0" err="1" smtClean="0">
                <a:latin typeface="Times New Roman" pitchFamily="18" charset="0"/>
              </a:rPr>
              <a:t>đó</a:t>
            </a:r>
            <a:r>
              <a:rPr lang="en-US" sz="2800" dirty="0" smtClean="0">
                <a:latin typeface="Times New Roman" pitchFamily="18" charset="0"/>
              </a:rPr>
              <a:t> </a:t>
            </a:r>
            <a:r>
              <a:rPr lang="en-US" sz="2800" dirty="0" err="1" smtClean="0">
                <a:latin typeface="Times New Roman" pitchFamily="18" charset="0"/>
              </a:rPr>
              <a:t>tính</a:t>
            </a:r>
            <a:r>
              <a:rPr lang="en-US" sz="2800" dirty="0" smtClean="0">
                <a:latin typeface="Times New Roman" pitchFamily="18" charset="0"/>
              </a:rPr>
              <a:t> </a:t>
            </a:r>
            <a:r>
              <a:rPr lang="en-US" sz="2800" dirty="0" err="1" smtClean="0">
                <a:latin typeface="Times New Roman" pitchFamily="18" charset="0"/>
              </a:rPr>
              <a:t>được</a:t>
            </a:r>
            <a:r>
              <a:rPr lang="en-US" sz="2800" dirty="0" smtClean="0">
                <a:latin typeface="Times New Roman" pitchFamily="18" charset="0"/>
              </a:rPr>
              <a:t> </a:t>
            </a:r>
            <a:r>
              <a:rPr lang="en-US" sz="2800" dirty="0" err="1" smtClean="0">
                <a:latin typeface="Times New Roman" pitchFamily="18" charset="0"/>
              </a:rPr>
              <a:t>năng</a:t>
            </a:r>
            <a:r>
              <a:rPr lang="en-US" sz="2800" dirty="0" smtClean="0">
                <a:latin typeface="Times New Roman" pitchFamily="18" charset="0"/>
              </a:rPr>
              <a:t> </a:t>
            </a:r>
            <a:r>
              <a:rPr lang="en-US" sz="2800" dirty="0" err="1" smtClean="0">
                <a:latin typeface="Times New Roman" pitchFamily="18" charset="0"/>
              </a:rPr>
              <a:t>suất</a:t>
            </a:r>
            <a:r>
              <a:rPr lang="en-US" sz="2800" dirty="0" smtClean="0">
                <a:latin typeface="Times New Roman" pitchFamily="18" charset="0"/>
              </a:rPr>
              <a:t> </a:t>
            </a:r>
            <a:r>
              <a:rPr lang="en-US" sz="2800" dirty="0" err="1" smtClean="0">
                <a:latin typeface="Times New Roman" pitchFamily="18" charset="0"/>
              </a:rPr>
              <a:t>phát</a:t>
            </a:r>
            <a:r>
              <a:rPr lang="en-US" sz="2800" dirty="0" smtClean="0">
                <a:latin typeface="Times New Roman" pitchFamily="18" charset="0"/>
              </a:rPr>
              <a:t> </a:t>
            </a:r>
            <a:r>
              <a:rPr lang="en-US" sz="2800" dirty="0" err="1" smtClean="0">
                <a:latin typeface="Times New Roman" pitchFamily="18" charset="0"/>
              </a:rPr>
              <a:t>xạ</a:t>
            </a:r>
            <a:r>
              <a:rPr lang="en-US" sz="2800" dirty="0" smtClean="0">
                <a:latin typeface="Times New Roman" pitchFamily="18" charset="0"/>
              </a:rPr>
              <a:t> </a:t>
            </a:r>
            <a:r>
              <a:rPr lang="en-US" sz="2800" dirty="0" err="1" smtClean="0">
                <a:latin typeface="Times New Roman" pitchFamily="18" charset="0"/>
              </a:rPr>
              <a:t>toàn</a:t>
            </a:r>
            <a:r>
              <a:rPr lang="en-US" sz="2800" dirty="0" smtClean="0">
                <a:latin typeface="Times New Roman" pitchFamily="18" charset="0"/>
              </a:rPr>
              <a:t> </a:t>
            </a:r>
            <a:r>
              <a:rPr lang="en-US" sz="2800" dirty="0" err="1" smtClean="0">
                <a:latin typeface="Times New Roman" pitchFamily="18" charset="0"/>
              </a:rPr>
              <a:t>phần</a:t>
            </a:r>
            <a:r>
              <a:rPr lang="en-US" sz="2800" dirty="0" smtClean="0">
                <a:latin typeface="Times New Roman" pitchFamily="18" charset="0"/>
              </a:rPr>
              <a:t> </a:t>
            </a:r>
            <a:r>
              <a:rPr lang="en-US" sz="2800" dirty="0" err="1" smtClean="0">
                <a:latin typeface="Times New Roman" pitchFamily="18" charset="0"/>
              </a:rPr>
              <a:t>của</a:t>
            </a:r>
            <a:r>
              <a:rPr lang="en-US" sz="2800" dirty="0" smtClean="0">
                <a:latin typeface="Times New Roman" pitchFamily="18" charset="0"/>
              </a:rPr>
              <a:t> </a:t>
            </a:r>
            <a:r>
              <a:rPr lang="en-US" sz="2800" dirty="0" err="1" smtClean="0">
                <a:latin typeface="Times New Roman" pitchFamily="18" charset="0"/>
              </a:rPr>
              <a:t>vật</a:t>
            </a:r>
            <a:r>
              <a:rPr lang="en-US" sz="2800" dirty="0" smtClean="0">
                <a:latin typeface="Times New Roman" pitchFamily="18" charset="0"/>
              </a:rPr>
              <a:t> </a:t>
            </a:r>
            <a:r>
              <a:rPr lang="en-US" sz="2800" dirty="0" err="1" smtClean="0">
                <a:latin typeface="Times New Roman" pitchFamily="18" charset="0"/>
              </a:rPr>
              <a:t>đen</a:t>
            </a:r>
            <a:endParaRPr lang="en-US" sz="2800" dirty="0" smtClean="0">
              <a:latin typeface="Times New Roman" pitchFamily="18" charset="0"/>
            </a:endParaRPr>
          </a:p>
          <a:p>
            <a:pPr>
              <a:buFontTx/>
              <a:buNone/>
            </a:pPr>
            <a:r>
              <a:rPr lang="en-US" sz="2800" dirty="0" smtClean="0">
                <a:latin typeface="Times New Roman" pitchFamily="18" charset="0"/>
              </a:rPr>
              <a:t> </a:t>
            </a:r>
            <a:r>
              <a:rPr lang="en-US" sz="2800" dirty="0" err="1" smtClean="0">
                <a:latin typeface="Times New Roman" pitchFamily="18" charset="0"/>
              </a:rPr>
              <a:t>tuyệt</a:t>
            </a:r>
            <a:r>
              <a:rPr lang="en-US" sz="2800" dirty="0" smtClean="0">
                <a:latin typeface="Times New Roman" pitchFamily="18" charset="0"/>
              </a:rPr>
              <a:t> </a:t>
            </a:r>
            <a:r>
              <a:rPr lang="en-US" sz="2800" dirty="0" err="1" smtClean="0">
                <a:latin typeface="Times New Roman" pitchFamily="18" charset="0"/>
              </a:rPr>
              <a:t>đối</a:t>
            </a:r>
            <a:r>
              <a:rPr lang="en-US" sz="2800" dirty="0" smtClean="0">
                <a:latin typeface="Times New Roman" pitchFamily="18" charset="0"/>
              </a:rPr>
              <a:t>:</a:t>
            </a:r>
          </a:p>
        </p:txBody>
      </p:sp>
      <p:graphicFrame>
        <p:nvGraphicFramePr>
          <p:cNvPr id="2" name="Object 1"/>
          <p:cNvGraphicFramePr>
            <a:graphicFrameLocks noChangeAspect="1"/>
          </p:cNvGraphicFramePr>
          <p:nvPr>
            <p:extLst>
              <p:ext uri="{D42A27DB-BD31-4B8C-83A1-F6EECF244321}">
                <p14:modId xmlns:p14="http://schemas.microsoft.com/office/powerpoint/2010/main" val="1439497415"/>
              </p:ext>
            </p:extLst>
          </p:nvPr>
        </p:nvGraphicFramePr>
        <p:xfrm>
          <a:off x="2971800" y="2362200"/>
          <a:ext cx="2009775" cy="920750"/>
        </p:xfrm>
        <a:graphic>
          <a:graphicData uri="http://schemas.openxmlformats.org/presentationml/2006/ole">
            <mc:AlternateContent xmlns:mc="http://schemas.openxmlformats.org/markup-compatibility/2006">
              <mc:Choice xmlns:v="urn:schemas-microsoft-com:vml" Requires="v">
                <p:oleObj spid="_x0000_s6232" name="Equation" r:id="rId3" imgW="1016000" imgH="469900" progId="Equation.3">
                  <p:embed/>
                </p:oleObj>
              </mc:Choice>
              <mc:Fallback>
                <p:oleObj name="Equation" r:id="rId3" imgW="1016000" imgH="469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362200"/>
                        <a:ext cx="2009775"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18601235"/>
              </p:ext>
            </p:extLst>
          </p:nvPr>
        </p:nvGraphicFramePr>
        <p:xfrm>
          <a:off x="2324100" y="5235575"/>
          <a:ext cx="4686300" cy="1089025"/>
        </p:xfrm>
        <a:graphic>
          <a:graphicData uri="http://schemas.openxmlformats.org/presentationml/2006/ole">
            <mc:AlternateContent xmlns:mc="http://schemas.openxmlformats.org/markup-compatibility/2006">
              <mc:Choice xmlns:v="urn:schemas-microsoft-com:vml" Requires="v">
                <p:oleObj spid="_x0000_s6233" name="Equation" r:id="rId5" imgW="2171700" imgH="508000" progId="Equation.3">
                  <p:embed/>
                </p:oleObj>
              </mc:Choice>
              <mc:Fallback>
                <p:oleObj name="Equation" r:id="rId5" imgW="2171700" imgH="5080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4100" y="5235575"/>
                        <a:ext cx="46863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165514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15240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1. BỨC XẠ NHIỆT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762000"/>
            <a:ext cx="5930520" cy="461665"/>
          </a:xfrm>
          <a:prstGeom prst="rect">
            <a:avLst/>
          </a:prstGeom>
        </p:spPr>
        <p:txBody>
          <a:bodyPr wrap="square">
            <a:spAutoFit/>
          </a:bodyPr>
          <a:lstStyle/>
          <a:p>
            <a:r>
              <a:rPr lang="en-US" sz="2400" b="1" dirty="0">
                <a:solidFill>
                  <a:schemeClr val="hlink"/>
                </a:solidFill>
                <a:latin typeface="Times New Roman" pitchFamily="18" charset="0"/>
              </a:rPr>
              <a:t>IV. </a:t>
            </a:r>
            <a:r>
              <a:rPr lang="en-US" sz="2400" b="1" dirty="0" err="1">
                <a:solidFill>
                  <a:schemeClr val="hlink"/>
                </a:solidFill>
                <a:latin typeface="Times New Roman" pitchFamily="18" charset="0"/>
              </a:rPr>
              <a:t>Thuyết</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lượng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tử</a:t>
            </a:r>
            <a:r>
              <a:rPr lang="en-US" sz="2400" b="1" dirty="0">
                <a:solidFill>
                  <a:schemeClr val="hlink"/>
                </a:solidFill>
                <a:latin typeface="Times New Roman" pitchFamily="18" charset="0"/>
              </a:rPr>
              <a:t> Planck</a:t>
            </a:r>
          </a:p>
        </p:txBody>
      </p:sp>
      <p:sp>
        <p:nvSpPr>
          <p:cNvPr id="6" name="Rectangle 5"/>
          <p:cNvSpPr/>
          <p:nvPr/>
        </p:nvSpPr>
        <p:spPr>
          <a:xfrm>
            <a:off x="152401" y="1981200"/>
            <a:ext cx="6467596" cy="461665"/>
          </a:xfrm>
          <a:prstGeom prst="rect">
            <a:avLst/>
          </a:prstGeom>
        </p:spPr>
        <p:txBody>
          <a:bodyPr wrap="square">
            <a:spAutoFit/>
          </a:bodyPr>
          <a:lstStyle/>
          <a:p>
            <a:r>
              <a:rPr lang="en-US" sz="2400" dirty="0" smtClean="0">
                <a:solidFill>
                  <a:srgbClr val="FF0000"/>
                </a:solidFill>
                <a:latin typeface="Times New Roman" pitchFamily="18" charset="0"/>
              </a:rPr>
              <a:t>- </a:t>
            </a:r>
            <a:r>
              <a:rPr lang="en-US" sz="2400" i="1" dirty="0" err="1" smtClean="0">
                <a:solidFill>
                  <a:srgbClr val="FF0000"/>
                </a:solidFill>
                <a:latin typeface="Times New Roman" pitchFamily="18" charset="0"/>
              </a:rPr>
              <a:t>Năng</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lượng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của</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một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lượng</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tử</a:t>
            </a:r>
            <a:r>
              <a:rPr lang="en-US" sz="2400" i="1" dirty="0" smtClean="0">
                <a:solidFill>
                  <a:srgbClr val="FF0000"/>
                </a:solidFill>
                <a:latin typeface="Times New Roman" pitchFamily="18" charset="0"/>
              </a:rPr>
              <a:t>:</a:t>
            </a:r>
            <a:endParaRPr lang="en-US" sz="2400" i="1" dirty="0">
              <a:solidFill>
                <a:srgbClr val="FF0000"/>
              </a:solidFill>
              <a:latin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809787458"/>
              </p:ext>
            </p:extLst>
          </p:nvPr>
        </p:nvGraphicFramePr>
        <p:xfrm>
          <a:off x="3657600" y="2667000"/>
          <a:ext cx="1447800" cy="769938"/>
        </p:xfrm>
        <a:graphic>
          <a:graphicData uri="http://schemas.openxmlformats.org/presentationml/2006/ole">
            <mc:AlternateContent xmlns:mc="http://schemas.openxmlformats.org/markup-compatibility/2006">
              <mc:Choice xmlns:v="urn:schemas-microsoft-com:vml" Requires="v">
                <p:oleObj spid="_x0000_s7258" name="Equation" r:id="rId3" imgW="748975" imgH="393529" progId="Equation.3">
                  <p:embed/>
                </p:oleObj>
              </mc:Choice>
              <mc:Fallback>
                <p:oleObj name="Equation" r:id="rId3" imgW="748975"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667000"/>
                        <a:ext cx="1447800" cy="7699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227434" y="4114800"/>
            <a:ext cx="2012089" cy="461665"/>
          </a:xfrm>
          <a:prstGeom prst="rect">
            <a:avLst/>
          </a:prstGeom>
        </p:spPr>
        <p:txBody>
          <a:bodyPr wrap="none">
            <a:spAutoFit/>
          </a:bodyPr>
          <a:lstStyle/>
          <a:p>
            <a:r>
              <a:rPr lang="en-US" sz="2400" dirty="0" err="1">
                <a:latin typeface="Times New Roman" pitchFamily="18" charset="0"/>
              </a:rPr>
              <a:t>Hàm</a:t>
            </a:r>
            <a:r>
              <a:rPr lang="en-US" sz="2400" dirty="0">
                <a:latin typeface="Times New Roman" pitchFamily="18" charset="0"/>
              </a:rPr>
              <a:t> </a:t>
            </a:r>
            <a:r>
              <a:rPr lang="en-US" sz="2400" dirty="0" err="1">
                <a:latin typeface="Times New Roman" pitchFamily="18" charset="0"/>
              </a:rPr>
              <a:t>phổ</a:t>
            </a:r>
            <a:r>
              <a:rPr lang="en-US" sz="2400" dirty="0">
                <a:latin typeface="Times New Roman" pitchFamily="18" charset="0"/>
              </a:rPr>
              <a:t> </a:t>
            </a:r>
            <a:r>
              <a:rPr lang="en-US" sz="2400" dirty="0" err="1">
                <a:latin typeface="Times New Roman" pitchFamily="18" charset="0"/>
              </a:rPr>
              <a:t>biến</a:t>
            </a:r>
            <a:r>
              <a:rPr lang="en-US" sz="2400" dirty="0">
                <a:latin typeface="Times New Roman" pitchFamily="18" charset="0"/>
              </a:rPr>
              <a:t>:</a:t>
            </a:r>
          </a:p>
        </p:txBody>
      </p:sp>
      <p:graphicFrame>
        <p:nvGraphicFramePr>
          <p:cNvPr id="9" name="Object 8"/>
          <p:cNvGraphicFramePr>
            <a:graphicFrameLocks noChangeAspect="1"/>
          </p:cNvGraphicFramePr>
          <p:nvPr>
            <p:extLst>
              <p:ext uri="{D42A27DB-BD31-4B8C-83A1-F6EECF244321}">
                <p14:modId xmlns:p14="http://schemas.microsoft.com/office/powerpoint/2010/main" val="2705396734"/>
              </p:ext>
            </p:extLst>
          </p:nvPr>
        </p:nvGraphicFramePr>
        <p:xfrm>
          <a:off x="2667000" y="4131965"/>
          <a:ext cx="2886075" cy="889000"/>
        </p:xfrm>
        <a:graphic>
          <a:graphicData uri="http://schemas.openxmlformats.org/presentationml/2006/ole">
            <mc:AlternateContent xmlns:mc="http://schemas.openxmlformats.org/markup-compatibility/2006">
              <mc:Choice xmlns:v="urn:schemas-microsoft-com:vml" Requires="v">
                <p:oleObj spid="_x0000_s7259" name="Equation" r:id="rId5" imgW="1511300" imgH="469900" progId="Equation.3">
                  <p:embed/>
                </p:oleObj>
              </mc:Choice>
              <mc:Fallback>
                <p:oleObj name="Equation" r:id="rId5" imgW="1511300" imgH="4699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4131965"/>
                        <a:ext cx="2886075" cy="889000"/>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p:nvPr/>
        </p:nvSpPr>
        <p:spPr>
          <a:xfrm>
            <a:off x="76200" y="5181600"/>
            <a:ext cx="9067800" cy="1569660"/>
          </a:xfrm>
          <a:prstGeom prst="rect">
            <a:avLst/>
          </a:prstGeom>
        </p:spPr>
        <p:txBody>
          <a:bodyPr wrap="square">
            <a:spAutoFit/>
          </a:bodyPr>
          <a:lstStyle/>
          <a:p>
            <a:pPr>
              <a:buFontTx/>
              <a:buChar char="-"/>
            </a:pPr>
            <a:r>
              <a:rPr lang="en-US" sz="2400" dirty="0" err="1">
                <a:latin typeface="Times New Roman" pitchFamily="18" charset="0"/>
              </a:rPr>
              <a:t>Vẽ</a:t>
            </a:r>
            <a:r>
              <a:rPr lang="en-US" sz="2400" dirty="0">
                <a:latin typeface="Times New Roman" pitchFamily="18" charset="0"/>
              </a:rPr>
              <a:t> </a:t>
            </a:r>
            <a:r>
              <a:rPr lang="en-US" sz="2400" dirty="0" err="1">
                <a:latin typeface="Times New Roman" pitchFamily="18" charset="0"/>
              </a:rPr>
              <a:t>được</a:t>
            </a:r>
            <a:r>
              <a:rPr lang="en-US" sz="2400" dirty="0">
                <a:latin typeface="Times New Roman" pitchFamily="18" charset="0"/>
              </a:rPr>
              <a:t> </a:t>
            </a:r>
            <a:r>
              <a:rPr lang="en-US" sz="2400" dirty="0" err="1">
                <a:latin typeface="Times New Roman" pitchFamily="18" charset="0"/>
              </a:rPr>
              <a:t>đường</a:t>
            </a:r>
            <a:r>
              <a:rPr lang="en-US" sz="2400" dirty="0">
                <a:latin typeface="Times New Roman" pitchFamily="18" charset="0"/>
              </a:rPr>
              <a:t> </a:t>
            </a:r>
            <a:r>
              <a:rPr lang="en-US" sz="2400" dirty="0" err="1">
                <a:latin typeface="Times New Roman" pitchFamily="18" charset="0"/>
              </a:rPr>
              <a:t>đặc</a:t>
            </a:r>
            <a:r>
              <a:rPr lang="en-US" sz="2400" dirty="0">
                <a:latin typeface="Times New Roman" pitchFamily="18" charset="0"/>
              </a:rPr>
              <a:t> </a:t>
            </a:r>
            <a:r>
              <a:rPr lang="en-US" sz="2400" dirty="0" err="1">
                <a:latin typeface="Times New Roman" pitchFamily="18" charset="0"/>
              </a:rPr>
              <a:t>trưng</a:t>
            </a:r>
            <a:r>
              <a:rPr lang="en-US" sz="2400" dirty="0">
                <a:latin typeface="Times New Roman" pitchFamily="18" charset="0"/>
              </a:rPr>
              <a:t> </a:t>
            </a:r>
            <a:r>
              <a:rPr lang="en-US" sz="2400" dirty="0" err="1">
                <a:latin typeface="Times New Roman" pitchFamily="18" charset="0"/>
              </a:rPr>
              <a:t>phổ</a:t>
            </a:r>
            <a:r>
              <a:rPr lang="en-US" sz="2400" dirty="0">
                <a:latin typeface="Times New Roman" pitchFamily="18" charset="0"/>
              </a:rPr>
              <a:t> </a:t>
            </a:r>
            <a:r>
              <a:rPr lang="en-US" sz="2400" dirty="0" err="1">
                <a:latin typeface="Times New Roman" pitchFamily="18" charset="0"/>
              </a:rPr>
              <a:t>phát</a:t>
            </a:r>
            <a:r>
              <a:rPr lang="en-US" sz="2400" dirty="0">
                <a:latin typeface="Times New Roman" pitchFamily="18" charset="0"/>
              </a:rPr>
              <a:t> </a:t>
            </a:r>
            <a:r>
              <a:rPr lang="en-US" sz="2400" dirty="0" err="1">
                <a:latin typeface="Times New Roman" pitchFamily="18" charset="0"/>
              </a:rPr>
              <a:t>xạ</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VĐTĐ </a:t>
            </a:r>
            <a:r>
              <a:rPr lang="en-US" sz="2400" dirty="0" err="1" smtClean="0">
                <a:latin typeface="Times New Roman" pitchFamily="18" charset="0"/>
              </a:rPr>
              <a:t>phù</a:t>
            </a:r>
            <a:r>
              <a:rPr lang="en-US" sz="2400" dirty="0" smtClean="0">
                <a:latin typeface="Times New Roman" pitchFamily="18" charset="0"/>
              </a:rPr>
              <a:t> </a:t>
            </a:r>
            <a:r>
              <a:rPr lang="en-US" sz="2400" dirty="0" err="1" smtClean="0">
                <a:latin typeface="Times New Roman" pitchFamily="18" charset="0"/>
              </a:rPr>
              <a:t>hợp</a:t>
            </a:r>
            <a:r>
              <a:rPr lang="en-US" sz="2400" dirty="0" smtClean="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thực</a:t>
            </a:r>
            <a:r>
              <a:rPr lang="en-US" sz="2400" dirty="0">
                <a:latin typeface="Times New Roman" pitchFamily="18" charset="0"/>
              </a:rPr>
              <a:t> </a:t>
            </a:r>
            <a:r>
              <a:rPr lang="en-US" sz="2400" dirty="0" err="1" smtClean="0">
                <a:latin typeface="Times New Roman" pitchFamily="18" charset="0"/>
              </a:rPr>
              <a:t>nghiệm</a:t>
            </a:r>
            <a:r>
              <a:rPr lang="en-US" sz="2400" dirty="0" smtClean="0">
                <a:latin typeface="Times New Roman" pitchFamily="18" charset="0"/>
              </a:rPr>
              <a:t>.</a:t>
            </a:r>
            <a:endParaRPr lang="en-US" sz="2400" dirty="0">
              <a:latin typeface="Times New Roman" pitchFamily="18" charset="0"/>
            </a:endParaRPr>
          </a:p>
          <a:p>
            <a:pPr>
              <a:buFontTx/>
              <a:buChar char="-"/>
            </a:pP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thể</a:t>
            </a:r>
            <a:r>
              <a:rPr lang="en-US" sz="2400" dirty="0">
                <a:latin typeface="Times New Roman" pitchFamily="18" charset="0"/>
              </a:rPr>
              <a:t> </a:t>
            </a:r>
            <a:r>
              <a:rPr lang="en-US" sz="2400" dirty="0" err="1">
                <a:latin typeface="Times New Roman" pitchFamily="18" charset="0"/>
              </a:rPr>
              <a:t>suy</a:t>
            </a:r>
            <a:r>
              <a:rPr lang="en-US" sz="2400" dirty="0">
                <a:latin typeface="Times New Roman" pitchFamily="18" charset="0"/>
              </a:rPr>
              <a:t> </a:t>
            </a:r>
            <a:r>
              <a:rPr lang="en-US" sz="2400" dirty="0" err="1">
                <a:latin typeface="Times New Roman" pitchFamily="18" charset="0"/>
              </a:rPr>
              <a:t>ra</a:t>
            </a:r>
            <a:r>
              <a:rPr lang="en-US" sz="2400" dirty="0">
                <a:latin typeface="Times New Roman" pitchFamily="18" charset="0"/>
              </a:rPr>
              <a:t> </a:t>
            </a:r>
            <a:r>
              <a:rPr lang="en-US" sz="2400" dirty="0" err="1">
                <a:latin typeface="Times New Roman" pitchFamily="18" charset="0"/>
              </a:rPr>
              <a:t>được</a:t>
            </a:r>
            <a:r>
              <a:rPr lang="en-US" sz="2400" dirty="0">
                <a:latin typeface="Times New Roman" pitchFamily="18" charset="0"/>
              </a:rPr>
              <a:t> </a:t>
            </a:r>
            <a:r>
              <a:rPr lang="en-US" sz="2400" dirty="0" err="1">
                <a:latin typeface="Times New Roman" pitchFamily="18" charset="0"/>
              </a:rPr>
              <a:t>công</a:t>
            </a:r>
            <a:r>
              <a:rPr lang="en-US" sz="2400" dirty="0">
                <a:latin typeface="Times New Roman" pitchFamily="18" charset="0"/>
              </a:rPr>
              <a:t> </a:t>
            </a:r>
            <a:r>
              <a:rPr lang="en-US" sz="2400" dirty="0" err="1">
                <a:latin typeface="Times New Roman" pitchFamily="18" charset="0"/>
              </a:rPr>
              <a:t>thức</a:t>
            </a:r>
            <a:r>
              <a:rPr lang="en-US" sz="2400" dirty="0">
                <a:latin typeface="Times New Roman" pitchFamily="18" charset="0"/>
              </a:rPr>
              <a:t> Rayleigh – Jeans</a:t>
            </a:r>
          </a:p>
          <a:p>
            <a:r>
              <a:rPr lang="en-US" sz="2400" dirty="0">
                <a:latin typeface="Times New Roman" pitchFamily="18" charset="0"/>
              </a:rPr>
              <a:t>- </a:t>
            </a:r>
            <a:r>
              <a:rPr lang="en-US" sz="2400" dirty="0" err="1">
                <a:latin typeface="Times New Roman" pitchFamily="18" charset="0"/>
              </a:rPr>
              <a:t>Giải</a:t>
            </a:r>
            <a:r>
              <a:rPr lang="en-US" sz="2400" dirty="0">
                <a:latin typeface="Times New Roman" pitchFamily="18" charset="0"/>
              </a:rPr>
              <a:t> </a:t>
            </a:r>
            <a:r>
              <a:rPr lang="en-US" sz="2400" dirty="0" err="1">
                <a:latin typeface="Times New Roman" pitchFamily="18" charset="0"/>
              </a:rPr>
              <a:t>thích</a:t>
            </a:r>
            <a:r>
              <a:rPr lang="en-US" sz="2400" dirty="0">
                <a:latin typeface="Times New Roman" pitchFamily="18" charset="0"/>
              </a:rPr>
              <a:t> </a:t>
            </a:r>
            <a:r>
              <a:rPr lang="en-US" sz="2400" dirty="0" err="1">
                <a:latin typeface="Times New Roman" pitchFamily="18" charset="0"/>
              </a:rPr>
              <a:t>được</a:t>
            </a:r>
            <a:r>
              <a:rPr lang="en-US" sz="2400" dirty="0">
                <a:latin typeface="Times New Roman" pitchFamily="18" charset="0"/>
              </a:rPr>
              <a:t> </a:t>
            </a:r>
            <a:r>
              <a:rPr lang="en-US" sz="2400" dirty="0" err="1">
                <a:latin typeface="Times New Roman" pitchFamily="18" charset="0"/>
              </a:rPr>
              <a:t>định</a:t>
            </a:r>
            <a:r>
              <a:rPr lang="en-US" sz="2400" dirty="0">
                <a:latin typeface="Times New Roman" pitchFamily="18" charset="0"/>
              </a:rPr>
              <a:t> </a:t>
            </a:r>
            <a:r>
              <a:rPr lang="en-US" sz="2400" dirty="0" err="1">
                <a:latin typeface="Times New Roman" pitchFamily="18" charset="0"/>
              </a:rPr>
              <a:t>luật</a:t>
            </a:r>
            <a:r>
              <a:rPr lang="en-US" sz="2400" dirty="0">
                <a:latin typeface="Times New Roman" pitchFamily="18" charset="0"/>
              </a:rPr>
              <a:t> </a:t>
            </a:r>
            <a:r>
              <a:rPr lang="en-US" sz="2400" dirty="0" err="1">
                <a:latin typeface="Times New Roman" pitchFamily="18" charset="0"/>
              </a:rPr>
              <a:t>stephan</a:t>
            </a:r>
            <a:r>
              <a:rPr lang="en-US" sz="2400" dirty="0">
                <a:latin typeface="Times New Roman" pitchFamily="18" charset="0"/>
              </a:rPr>
              <a:t> - </a:t>
            </a:r>
            <a:r>
              <a:rPr lang="en-US" sz="2400" dirty="0" err="1">
                <a:latin typeface="Times New Roman" pitchFamily="18" charset="0"/>
              </a:rPr>
              <a:t>Bolzmann</a:t>
            </a:r>
            <a:endParaRPr lang="en-US" sz="2400" dirty="0">
              <a:latin typeface="Times New Roman" pitchFamily="18" charset="0"/>
            </a:endParaRPr>
          </a:p>
        </p:txBody>
      </p:sp>
      <p:sp>
        <p:nvSpPr>
          <p:cNvPr id="11" name="Rectangle 10"/>
          <p:cNvSpPr/>
          <p:nvPr/>
        </p:nvSpPr>
        <p:spPr>
          <a:xfrm>
            <a:off x="76200" y="1371600"/>
            <a:ext cx="9067800" cy="461665"/>
          </a:xfrm>
          <a:prstGeom prst="rect">
            <a:avLst/>
          </a:prstGeom>
        </p:spPr>
        <p:txBody>
          <a:bodyPr wrap="square">
            <a:spAutoFit/>
          </a:bodyPr>
          <a:lstStyle/>
          <a:p>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Bức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xạ</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điện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từ</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gồm</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vô</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số</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hạt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nhỏ</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gọi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là</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lượng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tử</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ánh</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sáng</a:t>
            </a:r>
            <a:r>
              <a:rPr lang="en-US" sz="2400" i="1" dirty="0">
                <a:solidFill>
                  <a:srgbClr val="FF0000"/>
                </a:solidFill>
                <a:latin typeface="Times New Roman" pitchFamily="18" charset="0"/>
              </a:rPr>
              <a:t> hay </a:t>
            </a:r>
            <a:r>
              <a:rPr lang="en-US" sz="2400" i="1" dirty="0" err="1">
                <a:solidFill>
                  <a:srgbClr val="FF0000"/>
                </a:solidFill>
                <a:latin typeface="Times New Roman" pitchFamily="18" charset="0"/>
              </a:rPr>
              <a:t>phôtôn</a:t>
            </a:r>
            <a:endParaRPr lang="en-US" sz="2400" i="1" dirty="0">
              <a:solidFill>
                <a:srgbClr val="FF0000"/>
              </a:solidFill>
              <a:latin typeface="Times New Roman" pitchFamily="18" charset="0"/>
            </a:endParaRPr>
          </a:p>
        </p:txBody>
      </p:sp>
    </p:spTree>
    <p:extLst>
      <p:ext uri="{BB962C8B-B14F-4D97-AF65-F5344CB8AC3E}">
        <p14:creationId xmlns:p14="http://schemas.microsoft.com/office/powerpoint/2010/main" val="29165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15240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1. BỨC XẠ NHIỆT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14065"/>
            <a:ext cx="6074790" cy="461665"/>
          </a:xfrm>
          <a:prstGeom prst="rect">
            <a:avLst/>
          </a:prstGeom>
        </p:spPr>
        <p:txBody>
          <a:bodyPr wrap="square">
            <a:spAutoFit/>
          </a:bodyPr>
          <a:lstStyle/>
          <a:p>
            <a:r>
              <a:rPr lang="en-US" sz="2400" b="1" dirty="0">
                <a:solidFill>
                  <a:schemeClr val="hlink"/>
                </a:solidFill>
                <a:latin typeface="Times New Roman" pitchFamily="18" charset="0"/>
              </a:rPr>
              <a:t>V. </a:t>
            </a:r>
            <a:r>
              <a:rPr lang="en-US" sz="2400" b="1" dirty="0" err="1">
                <a:solidFill>
                  <a:schemeClr val="hlink"/>
                </a:solidFill>
                <a:latin typeface="Times New Roman" pitchFamily="18" charset="0"/>
              </a:rPr>
              <a:t>Thuyết</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phôtôn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của</a:t>
            </a:r>
            <a:r>
              <a:rPr lang="en-US" sz="2400" b="1" dirty="0">
                <a:solidFill>
                  <a:schemeClr val="hlink"/>
                </a:solidFill>
                <a:latin typeface="Times New Roman" pitchFamily="18" charset="0"/>
              </a:rPr>
              <a:t> Einstein</a:t>
            </a:r>
            <a:endParaRPr lang="en-US" sz="2400" dirty="0"/>
          </a:p>
        </p:txBody>
      </p:sp>
      <p:sp>
        <p:nvSpPr>
          <p:cNvPr id="3" name="Rectangle 2"/>
          <p:cNvSpPr/>
          <p:nvPr/>
        </p:nvSpPr>
        <p:spPr>
          <a:xfrm>
            <a:off x="76200" y="1075730"/>
            <a:ext cx="5149184" cy="461665"/>
          </a:xfrm>
          <a:prstGeom prst="rect">
            <a:avLst/>
          </a:prstGeom>
        </p:spPr>
        <p:txBody>
          <a:bodyPr wrap="square">
            <a:spAutoFit/>
          </a:bodyPr>
          <a:lstStyle/>
          <a:p>
            <a:pPr marL="609600" indent="-609600"/>
            <a:r>
              <a:rPr lang="en-US" sz="2400" b="1" i="1" dirty="0">
                <a:latin typeface="Times New Roman" pitchFamily="18" charset="0"/>
              </a:rPr>
              <a:t>1. </a:t>
            </a:r>
            <a:r>
              <a:rPr lang="en-US" sz="2400" b="1" i="1" dirty="0" err="1">
                <a:latin typeface="Times New Roman" pitchFamily="18" charset="0"/>
              </a:rPr>
              <a:t>Nội</a:t>
            </a:r>
            <a:r>
              <a:rPr lang="en-US" sz="2400" b="1" i="1" dirty="0">
                <a:latin typeface="Times New Roman" pitchFamily="18" charset="0"/>
              </a:rPr>
              <a:t> dung</a:t>
            </a:r>
          </a:p>
        </p:txBody>
      </p:sp>
      <p:sp>
        <p:nvSpPr>
          <p:cNvPr id="6" name="Rectangle 5"/>
          <p:cNvSpPr/>
          <p:nvPr/>
        </p:nvSpPr>
        <p:spPr>
          <a:xfrm>
            <a:off x="76200" y="1537395"/>
            <a:ext cx="9067800" cy="461665"/>
          </a:xfrm>
          <a:prstGeom prst="rect">
            <a:avLst/>
          </a:prstGeom>
        </p:spPr>
        <p:txBody>
          <a:bodyPr wrap="square">
            <a:spAutoFit/>
          </a:bodyPr>
          <a:lstStyle/>
          <a:p>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Bức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xạ</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điện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từ</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gồm</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vô</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số</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hạt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nhỏ</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gọi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là</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lượng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tử</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ánh</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sáng</a:t>
            </a:r>
            <a:r>
              <a:rPr lang="en-US" sz="2400" i="1" dirty="0">
                <a:solidFill>
                  <a:srgbClr val="FF0000"/>
                </a:solidFill>
                <a:latin typeface="Times New Roman" pitchFamily="18" charset="0"/>
              </a:rPr>
              <a:t> hay </a:t>
            </a:r>
            <a:r>
              <a:rPr lang="en-US" sz="2400" i="1" dirty="0" err="1">
                <a:solidFill>
                  <a:srgbClr val="FF0000"/>
                </a:solidFill>
                <a:latin typeface="Times New Roman" pitchFamily="18" charset="0"/>
              </a:rPr>
              <a:t>phôtôn</a:t>
            </a:r>
            <a:endParaRPr lang="en-US" sz="2400" i="1" dirty="0">
              <a:solidFill>
                <a:srgbClr val="FF0000"/>
              </a:solidFill>
              <a:latin typeface="Times New Roman" pitchFamily="18" charset="0"/>
            </a:endParaRPr>
          </a:p>
        </p:txBody>
      </p:sp>
      <p:sp>
        <p:nvSpPr>
          <p:cNvPr id="7" name="Rectangle 6"/>
          <p:cNvSpPr/>
          <p:nvPr/>
        </p:nvSpPr>
        <p:spPr>
          <a:xfrm>
            <a:off x="152400" y="1999060"/>
            <a:ext cx="8839200" cy="461665"/>
          </a:xfrm>
          <a:prstGeom prst="rect">
            <a:avLst/>
          </a:prstGeom>
        </p:spPr>
        <p:txBody>
          <a:bodyPr wrap="square">
            <a:spAutoFit/>
          </a:bodyPr>
          <a:lstStyle/>
          <a:p>
            <a:r>
              <a:rPr lang="en-US"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Với</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mỗi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bức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xạ</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điện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từ</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đơn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sắc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nhất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định</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phôtôn</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mang</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năng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lượng</a:t>
            </a:r>
            <a:r>
              <a:rPr lang="en-US" sz="2400" i="1" dirty="0">
                <a:solidFill>
                  <a:srgbClr val="FF0000"/>
                </a:solidFill>
                <a:latin typeface="Times New Roman" pitchFamily="18" charset="0"/>
              </a:rPr>
              <a:t>:</a:t>
            </a:r>
          </a:p>
        </p:txBody>
      </p:sp>
      <p:graphicFrame>
        <p:nvGraphicFramePr>
          <p:cNvPr id="8" name="Object 7"/>
          <p:cNvGraphicFramePr>
            <a:graphicFrameLocks noChangeAspect="1"/>
          </p:cNvGraphicFramePr>
          <p:nvPr>
            <p:extLst>
              <p:ext uri="{D42A27DB-BD31-4B8C-83A1-F6EECF244321}">
                <p14:modId xmlns:p14="http://schemas.microsoft.com/office/powerpoint/2010/main" val="590230446"/>
              </p:ext>
            </p:extLst>
          </p:nvPr>
        </p:nvGraphicFramePr>
        <p:xfrm>
          <a:off x="3276600" y="2743200"/>
          <a:ext cx="1527175" cy="772587"/>
        </p:xfrm>
        <a:graphic>
          <a:graphicData uri="http://schemas.openxmlformats.org/presentationml/2006/ole">
            <mc:AlternateContent xmlns:mc="http://schemas.openxmlformats.org/markup-compatibility/2006">
              <mc:Choice xmlns:v="urn:schemas-microsoft-com:vml" Requires="v">
                <p:oleObj spid="_x0000_s8238" name="Equation" r:id="rId3" imgW="787320" imgH="393480" progId="Equation.3">
                  <p:embed/>
                </p:oleObj>
              </mc:Choice>
              <mc:Fallback>
                <p:oleObj name="Equation" r:id="rId3" imgW="787320" imgH="393480" progId="Equation.3">
                  <p:embed/>
                  <p:pic>
                    <p:nvPicPr>
                      <p:cNvPr id="0" name="Object 4"/>
                      <p:cNvPicPr>
                        <a:picLocks noChangeAspect="1" noChangeArrowheads="1"/>
                      </p:cNvPicPr>
                      <p:nvPr/>
                    </p:nvPicPr>
                    <p:blipFill>
                      <a:blip r:embed="rId4"/>
                      <a:srcRect/>
                      <a:stretch>
                        <a:fillRect/>
                      </a:stretch>
                    </p:blipFill>
                    <p:spPr bwMode="auto">
                      <a:xfrm>
                        <a:off x="3276600" y="2743200"/>
                        <a:ext cx="1527175" cy="772587"/>
                      </a:xfrm>
                      <a:prstGeom prst="rect">
                        <a:avLst/>
                      </a:prstGeom>
                      <a:noFill/>
                      <a:ln>
                        <a:noFill/>
                      </a:ln>
                    </p:spPr>
                  </p:pic>
                </p:oleObj>
              </mc:Fallback>
            </mc:AlternateContent>
          </a:graphicData>
        </a:graphic>
      </p:graphicFrame>
      <p:sp>
        <p:nvSpPr>
          <p:cNvPr id="9" name="Rectangle 8"/>
          <p:cNvSpPr/>
          <p:nvPr/>
        </p:nvSpPr>
        <p:spPr>
          <a:xfrm>
            <a:off x="152400" y="3741003"/>
            <a:ext cx="8839200" cy="461665"/>
          </a:xfrm>
          <a:prstGeom prst="rect">
            <a:avLst/>
          </a:prstGeom>
        </p:spPr>
        <p:txBody>
          <a:bodyPr wrap="square">
            <a:spAutoFit/>
          </a:bodyPr>
          <a:lstStyle/>
          <a:p>
            <a:r>
              <a:rPr lang="en-US" sz="2400" i="1" dirty="0">
                <a:solidFill>
                  <a:schemeClr val="tx2"/>
                </a:solidFill>
                <a:latin typeface="Times New Roman" pitchFamily="18" charset="0"/>
              </a:rPr>
              <a:t>- </a:t>
            </a:r>
            <a:r>
              <a:rPr lang="en-US" sz="2400" i="1" dirty="0" err="1">
                <a:solidFill>
                  <a:srgbClr val="FF0000"/>
                </a:solidFill>
                <a:latin typeface="Times New Roman" pitchFamily="18" charset="0"/>
              </a:rPr>
              <a:t>Trong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mọi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môi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trường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các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phôtôn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được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truyền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với</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cùng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vận</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tốc</a:t>
            </a:r>
            <a:endParaRPr lang="en-US" sz="2400" i="1" dirty="0">
              <a:solidFill>
                <a:srgbClr val="FF0000"/>
              </a:solidFill>
              <a:latin typeface="Times New Roman" pitchFamily="18" charset="0"/>
            </a:endParaRPr>
          </a:p>
        </p:txBody>
      </p:sp>
      <p:sp>
        <p:nvSpPr>
          <p:cNvPr id="10" name="Rectangle 9"/>
          <p:cNvSpPr/>
          <p:nvPr/>
        </p:nvSpPr>
        <p:spPr>
          <a:xfrm>
            <a:off x="76200" y="4227511"/>
            <a:ext cx="8915400" cy="830997"/>
          </a:xfrm>
          <a:prstGeom prst="rect">
            <a:avLst/>
          </a:prstGeom>
        </p:spPr>
        <p:txBody>
          <a:bodyPr wrap="square">
            <a:spAutoFit/>
          </a:bodyPr>
          <a:lstStyle/>
          <a:p>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Khi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vật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phát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xạ</a:t>
            </a:r>
            <a:r>
              <a:rPr lang="en-US" sz="2400" i="1" dirty="0">
                <a:solidFill>
                  <a:srgbClr val="FF0000"/>
                </a:solidFill>
                <a:latin typeface="Times New Roman" pitchFamily="18" charset="0"/>
              </a:rPr>
              <a:t> hay </a:t>
            </a:r>
            <a:r>
              <a:rPr lang="en-US" sz="2400" i="1" dirty="0" err="1">
                <a:solidFill>
                  <a:srgbClr val="FF0000"/>
                </a:solidFill>
                <a:latin typeface="Times New Roman" pitchFamily="18" charset="0"/>
              </a:rPr>
              <a:t>hấp</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thụ</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bức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xạ</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điện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từ</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là</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phát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xạ</a:t>
            </a:r>
            <a:r>
              <a:rPr lang="en-US" sz="2400" i="1" dirty="0">
                <a:solidFill>
                  <a:srgbClr val="FF0000"/>
                </a:solidFill>
                <a:latin typeface="Times New Roman" pitchFamily="18" charset="0"/>
              </a:rPr>
              <a:t> </a:t>
            </a:r>
            <a:r>
              <a:rPr lang="en-US" sz="2400" i="1" dirty="0" smtClean="0">
                <a:solidFill>
                  <a:srgbClr val="FF0000"/>
                </a:solidFill>
                <a:latin typeface="Times New Roman" pitchFamily="18" charset="0"/>
              </a:rPr>
              <a:t>hay </a:t>
            </a:r>
            <a:r>
              <a:rPr lang="en-US" sz="2400" i="1" dirty="0" err="1">
                <a:solidFill>
                  <a:srgbClr val="FF0000"/>
                </a:solidFill>
                <a:latin typeface="Times New Roman" pitchFamily="18" charset="0"/>
              </a:rPr>
              <a:t>hấp</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thụ</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phôtôn</a:t>
            </a:r>
            <a:r>
              <a:rPr lang="en-US" sz="2400" i="1" dirty="0">
                <a:solidFill>
                  <a:srgbClr val="FF0000"/>
                </a:solidFill>
                <a:latin typeface="Times New Roman" pitchFamily="18" charset="0"/>
              </a:rPr>
              <a:t>.</a:t>
            </a:r>
          </a:p>
        </p:txBody>
      </p:sp>
      <p:sp>
        <p:nvSpPr>
          <p:cNvPr id="11" name="Rectangle 10"/>
          <p:cNvSpPr/>
          <p:nvPr/>
        </p:nvSpPr>
        <p:spPr>
          <a:xfrm>
            <a:off x="152400" y="5095074"/>
            <a:ext cx="8991600" cy="830997"/>
          </a:xfrm>
          <a:prstGeom prst="rect">
            <a:avLst/>
          </a:prstGeom>
        </p:spPr>
        <p:txBody>
          <a:bodyPr wrap="square">
            <a:spAutoFit/>
          </a:bodyPr>
          <a:lstStyle/>
          <a:p>
            <a:r>
              <a:rPr lang="en-US" sz="2400" i="1" dirty="0">
                <a:solidFill>
                  <a:schemeClr val="tx2"/>
                </a:solidFill>
                <a:latin typeface="Times New Roman" pitchFamily="18" charset="0"/>
              </a:rPr>
              <a:t>- </a:t>
            </a:r>
            <a:r>
              <a:rPr lang="en-US" sz="2400" i="1" dirty="0" err="1">
                <a:solidFill>
                  <a:srgbClr val="FF0000"/>
                </a:solidFill>
                <a:latin typeface="Times New Roman" pitchFamily="18" charset="0"/>
              </a:rPr>
              <a:t>Cường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độ</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chùm</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bức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xạ</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điện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từ</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tỉ</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lệ</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với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số</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phôtôn</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phát</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ra</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từ</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nguồn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trong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một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đơn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vị</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thời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gian</a:t>
            </a:r>
            <a:endParaRPr lang="en-US" sz="2400" i="1" dirty="0">
              <a:solidFill>
                <a:srgbClr val="FF0000"/>
              </a:solidFill>
              <a:latin typeface="Times New Roman" pitchFamily="18" charset="0"/>
            </a:endParaRPr>
          </a:p>
        </p:txBody>
      </p:sp>
    </p:spTree>
    <p:extLst>
      <p:ext uri="{BB962C8B-B14F-4D97-AF65-F5344CB8AC3E}">
        <p14:creationId xmlns:p14="http://schemas.microsoft.com/office/powerpoint/2010/main" val="29165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15240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1. BỨC XẠ NHIỆT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14065"/>
            <a:ext cx="5711838" cy="461665"/>
          </a:xfrm>
          <a:prstGeom prst="rect">
            <a:avLst/>
          </a:prstGeom>
        </p:spPr>
        <p:txBody>
          <a:bodyPr wrap="square">
            <a:spAutoFit/>
          </a:bodyPr>
          <a:lstStyle/>
          <a:p>
            <a:r>
              <a:rPr lang="en-US" sz="2400" b="1" i="1" dirty="0">
                <a:latin typeface="Times New Roman" pitchFamily="18" charset="0"/>
              </a:rPr>
              <a:t>2. </a:t>
            </a:r>
            <a:r>
              <a:rPr lang="en-US" sz="2400" b="1" i="1" dirty="0" err="1">
                <a:latin typeface="Times New Roman" pitchFamily="18" charset="0"/>
              </a:rPr>
              <a:t>Động</a:t>
            </a:r>
            <a:r>
              <a:rPr lang="en-US" sz="2400" b="1" i="1" dirty="0">
                <a:latin typeface="Times New Roman" pitchFamily="18" charset="0"/>
              </a:rPr>
              <a:t> </a:t>
            </a:r>
            <a:r>
              <a:rPr lang="en-US" sz="2400" b="1" i="1" dirty="0" err="1">
                <a:latin typeface="Times New Roman" pitchFamily="18" charset="0"/>
              </a:rPr>
              <a:t>lực</a:t>
            </a:r>
            <a:r>
              <a:rPr lang="en-US" sz="2400" b="1" i="1" dirty="0">
                <a:latin typeface="Times New Roman" pitchFamily="18" charset="0"/>
              </a:rPr>
              <a:t> </a:t>
            </a:r>
            <a:r>
              <a:rPr lang="en-US" sz="2400" b="1" i="1" dirty="0" err="1">
                <a:latin typeface="Times New Roman" pitchFamily="18" charset="0"/>
              </a:rPr>
              <a:t>học</a:t>
            </a:r>
            <a:r>
              <a:rPr lang="en-US" sz="2400" b="1" i="1" dirty="0">
                <a:latin typeface="Times New Roman" pitchFamily="18" charset="0"/>
              </a:rPr>
              <a:t> </a:t>
            </a:r>
            <a:r>
              <a:rPr lang="en-US" sz="2400" b="1" i="1" dirty="0" err="1">
                <a:latin typeface="Times New Roman" pitchFamily="18" charset="0"/>
              </a:rPr>
              <a:t>phôtôn</a:t>
            </a:r>
            <a:endParaRPr lang="en-US" sz="2400" b="1" i="1" dirty="0">
              <a:latin typeface="Times New Roman" pitchFamily="18" charset="0"/>
            </a:endParaRPr>
          </a:p>
        </p:txBody>
      </p:sp>
      <p:sp>
        <p:nvSpPr>
          <p:cNvPr id="3" name="Rectangle 2"/>
          <p:cNvSpPr/>
          <p:nvPr/>
        </p:nvSpPr>
        <p:spPr>
          <a:xfrm>
            <a:off x="152400" y="1075730"/>
            <a:ext cx="5646859" cy="461665"/>
          </a:xfrm>
          <a:prstGeom prst="rect">
            <a:avLst/>
          </a:prstGeom>
        </p:spPr>
        <p:txBody>
          <a:bodyPr wrap="square">
            <a:spAutoFit/>
          </a:bodyPr>
          <a:lstStyle/>
          <a:p>
            <a:pPr>
              <a:buFontTx/>
              <a:buChar char="-"/>
            </a:pPr>
            <a:r>
              <a:rPr lang="en-US" sz="2400" i="1" dirty="0" err="1">
                <a:solidFill>
                  <a:srgbClr val="FF0000"/>
                </a:solidFill>
                <a:latin typeface="Times New Roman" pitchFamily="18" charset="0"/>
              </a:rPr>
              <a:t>Năng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lượng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của</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phôtôn</a:t>
            </a:r>
            <a:endParaRPr lang="en-US" sz="2400" i="1" dirty="0">
              <a:solidFill>
                <a:srgbClr val="FF0000"/>
              </a:solidFill>
              <a:latin typeface="Times New Roman"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666953868"/>
              </p:ext>
            </p:extLst>
          </p:nvPr>
        </p:nvGraphicFramePr>
        <p:xfrm>
          <a:off x="2876917" y="1592262"/>
          <a:ext cx="1671637" cy="846138"/>
        </p:xfrm>
        <a:graphic>
          <a:graphicData uri="http://schemas.openxmlformats.org/presentationml/2006/ole">
            <mc:AlternateContent xmlns:mc="http://schemas.openxmlformats.org/markup-compatibility/2006">
              <mc:Choice xmlns:v="urn:schemas-microsoft-com:vml" Requires="v">
                <p:oleObj spid="_x0000_s9347" name="Equation" r:id="rId3" imgW="787320" imgH="393480" progId="Equation.3">
                  <p:embed/>
                </p:oleObj>
              </mc:Choice>
              <mc:Fallback>
                <p:oleObj name="Equation" r:id="rId3" imgW="787320" imgH="393480" progId="Equation.3">
                  <p:embed/>
                  <p:pic>
                    <p:nvPicPr>
                      <p:cNvPr id="0" name="Object 4"/>
                      <p:cNvPicPr>
                        <a:picLocks noChangeAspect="1" noChangeArrowheads="1"/>
                      </p:cNvPicPr>
                      <p:nvPr/>
                    </p:nvPicPr>
                    <p:blipFill>
                      <a:blip r:embed="rId4"/>
                      <a:srcRect/>
                      <a:stretch>
                        <a:fillRect/>
                      </a:stretch>
                    </p:blipFill>
                    <p:spPr bwMode="auto">
                      <a:xfrm>
                        <a:off x="2876917" y="1592262"/>
                        <a:ext cx="1671637"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p:nvPr/>
        </p:nvSpPr>
        <p:spPr>
          <a:xfrm>
            <a:off x="152400" y="2438400"/>
            <a:ext cx="5621211" cy="461665"/>
          </a:xfrm>
          <a:prstGeom prst="rect">
            <a:avLst/>
          </a:prstGeom>
        </p:spPr>
        <p:txBody>
          <a:bodyPr wrap="square">
            <a:spAutoFit/>
          </a:bodyPr>
          <a:lstStyle/>
          <a:p>
            <a:pPr>
              <a:buFontTx/>
              <a:buChar char="-"/>
            </a:pPr>
            <a:r>
              <a:rPr lang="en-US" sz="2400" i="1" dirty="0" err="1">
                <a:solidFill>
                  <a:srgbClr val="FF0000"/>
                </a:solidFill>
                <a:latin typeface="Times New Roman" pitchFamily="18" charset="0"/>
              </a:rPr>
              <a:t>Khối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lượng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của</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phôtôn</a:t>
            </a:r>
            <a:endParaRPr lang="en-US" sz="2400" i="1" dirty="0">
              <a:solidFill>
                <a:srgbClr val="FF0000"/>
              </a:solidFill>
              <a:latin typeface="Times New Roman"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1376287327"/>
              </p:ext>
            </p:extLst>
          </p:nvPr>
        </p:nvGraphicFramePr>
        <p:xfrm>
          <a:off x="2590800" y="3048000"/>
          <a:ext cx="2628900" cy="887413"/>
        </p:xfrm>
        <a:graphic>
          <a:graphicData uri="http://schemas.openxmlformats.org/presentationml/2006/ole">
            <mc:AlternateContent xmlns:mc="http://schemas.openxmlformats.org/markup-compatibility/2006">
              <mc:Choice xmlns:v="urn:schemas-microsoft-com:vml" Requires="v">
                <p:oleObj spid="_x0000_s9348" name="Equation" r:id="rId5" imgW="1168200" imgH="393480" progId="Equation.3">
                  <p:embed/>
                </p:oleObj>
              </mc:Choice>
              <mc:Fallback>
                <p:oleObj name="Equation" r:id="rId5" imgW="1168200" imgH="393480" progId="Equation.3">
                  <p:embed/>
                  <p:pic>
                    <p:nvPicPr>
                      <p:cNvPr id="0" name="Object 7"/>
                      <p:cNvPicPr>
                        <a:picLocks noChangeAspect="1" noChangeArrowheads="1"/>
                      </p:cNvPicPr>
                      <p:nvPr/>
                    </p:nvPicPr>
                    <p:blipFill>
                      <a:blip r:embed="rId6"/>
                      <a:srcRect/>
                      <a:stretch>
                        <a:fillRect/>
                      </a:stretch>
                    </p:blipFill>
                    <p:spPr bwMode="auto">
                      <a:xfrm>
                        <a:off x="2590800" y="3048000"/>
                        <a:ext cx="2628900"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p:cNvSpPr/>
          <p:nvPr/>
        </p:nvSpPr>
        <p:spPr>
          <a:xfrm>
            <a:off x="187569" y="4191000"/>
            <a:ext cx="3225563" cy="461665"/>
          </a:xfrm>
          <a:prstGeom prst="rect">
            <a:avLst/>
          </a:prstGeom>
        </p:spPr>
        <p:txBody>
          <a:bodyPr wrap="none">
            <a:spAutoFit/>
          </a:bodyPr>
          <a:lstStyle/>
          <a:p>
            <a:pPr>
              <a:buFontTx/>
              <a:buChar char="-"/>
            </a:pPr>
            <a:r>
              <a:rPr lang="en-US" sz="2400" i="1" dirty="0" err="1">
                <a:solidFill>
                  <a:srgbClr val="FF0000"/>
                </a:solidFill>
                <a:latin typeface="Times New Roman" pitchFamily="18" charset="0"/>
              </a:rPr>
              <a:t>Động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lượng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của</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phôtôn</a:t>
            </a:r>
            <a:endParaRPr lang="en-US" sz="2400" i="1" dirty="0">
              <a:solidFill>
                <a:srgbClr val="FF0000"/>
              </a:solidFill>
              <a:latin typeface="Times New Roman"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2830274615"/>
              </p:ext>
            </p:extLst>
          </p:nvPr>
        </p:nvGraphicFramePr>
        <p:xfrm>
          <a:off x="2743200" y="4800600"/>
          <a:ext cx="2332038" cy="830263"/>
        </p:xfrm>
        <a:graphic>
          <a:graphicData uri="http://schemas.openxmlformats.org/presentationml/2006/ole">
            <mc:AlternateContent xmlns:mc="http://schemas.openxmlformats.org/markup-compatibility/2006">
              <mc:Choice xmlns:v="urn:schemas-microsoft-com:vml" Requires="v">
                <p:oleObj spid="_x0000_s9349" name="Equation" r:id="rId7" imgW="1104840" imgH="393480" progId="Equation.3">
                  <p:embed/>
                </p:oleObj>
              </mc:Choice>
              <mc:Fallback>
                <p:oleObj name="Equation" r:id="rId7" imgW="1104840" imgH="393480" progId="Equation.3">
                  <p:embed/>
                  <p:pic>
                    <p:nvPicPr>
                      <p:cNvPr id="0" name="Object 10"/>
                      <p:cNvPicPr>
                        <a:picLocks noChangeAspect="1" noChangeArrowheads="1"/>
                      </p:cNvPicPr>
                      <p:nvPr/>
                    </p:nvPicPr>
                    <p:blipFill>
                      <a:blip r:embed="rId8"/>
                      <a:srcRect/>
                      <a:stretch>
                        <a:fillRect/>
                      </a:stretch>
                    </p:blipFill>
                    <p:spPr bwMode="auto">
                      <a:xfrm>
                        <a:off x="2743200" y="4800600"/>
                        <a:ext cx="23320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165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15240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HIỆN TƯỢNG QUANG ĐIỆN VÀ HIỆU ỨNG COMPTON</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85800"/>
            <a:ext cx="5820842" cy="461665"/>
          </a:xfrm>
          <a:prstGeom prst="rect">
            <a:avLst/>
          </a:prstGeom>
        </p:spPr>
        <p:txBody>
          <a:bodyPr wrap="square">
            <a:spAutoFit/>
          </a:bodyPr>
          <a:lstStyle/>
          <a:p>
            <a:pPr marL="812800" indent="-812800"/>
            <a:r>
              <a:rPr lang="en-US" dirty="0">
                <a:latin typeface="Times New Roman" pitchFamily="18" charset="0"/>
              </a:rPr>
              <a:t>I</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Hiện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tượng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quang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điện</a:t>
            </a:r>
            <a:endParaRPr lang="en-US" sz="2400" b="1" dirty="0">
              <a:solidFill>
                <a:schemeClr val="hlink"/>
              </a:solidFill>
              <a:latin typeface="Times New Roman" pitchFamily="18" charset="0"/>
            </a:endParaRPr>
          </a:p>
        </p:txBody>
      </p:sp>
      <p:sp>
        <p:nvSpPr>
          <p:cNvPr id="3" name="Rectangle 2"/>
          <p:cNvSpPr/>
          <p:nvPr/>
        </p:nvSpPr>
        <p:spPr>
          <a:xfrm>
            <a:off x="76200" y="1143000"/>
            <a:ext cx="5638800" cy="1200329"/>
          </a:xfrm>
          <a:prstGeom prst="rect">
            <a:avLst/>
          </a:prstGeom>
        </p:spPr>
        <p:txBody>
          <a:bodyPr wrap="square">
            <a:spAutoFit/>
          </a:bodyPr>
          <a:lstStyle/>
          <a:p>
            <a:r>
              <a:rPr lang="en-US" sz="2400" i="1" dirty="0" err="1">
                <a:solidFill>
                  <a:srgbClr val="FF0000"/>
                </a:solidFill>
                <a:latin typeface="Times New Roman" pitchFamily="18" charset="0"/>
              </a:rPr>
              <a:t>Là</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hiện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tượng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các</a:t>
            </a:r>
            <a:r>
              <a:rPr lang="en-US" sz="2400" i="1" dirty="0">
                <a:solidFill>
                  <a:srgbClr val="FF0000"/>
                </a:solidFill>
                <a:latin typeface="Times New Roman" pitchFamily="18" charset="0"/>
              </a:rPr>
              <a:t> electron </a:t>
            </a:r>
            <a:r>
              <a:rPr lang="en-US" sz="2400" i="1" dirty="0" err="1">
                <a:solidFill>
                  <a:srgbClr val="FF0000"/>
                </a:solidFill>
                <a:latin typeface="Times New Roman" pitchFamily="18" charset="0"/>
              </a:rPr>
              <a:t>từ</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tấm</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kim</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loại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bắn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ra</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khi</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rọi</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vào</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tấm</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kim</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loại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một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bức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xạ</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điện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từ</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có</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bước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sóng</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thích</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hợp</a:t>
            </a:r>
            <a:r>
              <a:rPr lang="en-US" sz="2400" i="1" dirty="0">
                <a:solidFill>
                  <a:srgbClr val="FF0000"/>
                </a:solidFill>
                <a:latin typeface="Times New Roman" pitchFamily="18" charset="0"/>
              </a:rPr>
              <a:t>.</a:t>
            </a:r>
          </a:p>
        </p:txBody>
      </p:sp>
      <p:graphicFrame>
        <p:nvGraphicFramePr>
          <p:cNvPr id="6" name="Object 5"/>
          <p:cNvGraphicFramePr>
            <a:graphicFrameLocks noChangeAspect="1"/>
          </p:cNvGraphicFramePr>
          <p:nvPr>
            <p:extLst>
              <p:ext uri="{D42A27DB-BD31-4B8C-83A1-F6EECF244321}">
                <p14:modId xmlns:p14="http://schemas.microsoft.com/office/powerpoint/2010/main" val="3481861672"/>
              </p:ext>
            </p:extLst>
          </p:nvPr>
        </p:nvGraphicFramePr>
        <p:xfrm>
          <a:off x="733153" y="2895600"/>
          <a:ext cx="3181350" cy="2630056"/>
        </p:xfrm>
        <a:graphic>
          <a:graphicData uri="http://schemas.openxmlformats.org/presentationml/2006/ole">
            <mc:AlternateContent xmlns:mc="http://schemas.openxmlformats.org/markup-compatibility/2006">
              <mc:Choice xmlns:v="urn:schemas-microsoft-com:vml" Requires="v">
                <p:oleObj spid="_x0000_s10332" name="Bitmap Image" r:id="rId3" imgW="3067478" imgH="2534004" progId="PBrush">
                  <p:embed/>
                </p:oleObj>
              </mc:Choice>
              <mc:Fallback>
                <p:oleObj name="Bitmap Image" r:id="rId3" imgW="3067478" imgH="2534004"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153" y="2895600"/>
                        <a:ext cx="3181350" cy="2630056"/>
                      </a:xfrm>
                      <a:prstGeom prst="rect">
                        <a:avLst/>
                      </a:prstGeom>
                      <a:noFill/>
                      <a:ln>
                        <a:noFill/>
                      </a:ln>
                    </p:spPr>
                  </p:pic>
                </p:oleObj>
              </mc:Fallback>
            </mc:AlternateContent>
          </a:graphicData>
        </a:graphic>
      </p:graphicFrame>
      <p:sp>
        <p:nvSpPr>
          <p:cNvPr id="7" name="Rectangle 6"/>
          <p:cNvSpPr/>
          <p:nvPr/>
        </p:nvSpPr>
        <p:spPr>
          <a:xfrm>
            <a:off x="157718" y="2512138"/>
            <a:ext cx="4342856" cy="461665"/>
          </a:xfrm>
          <a:prstGeom prst="rect">
            <a:avLst/>
          </a:prstGeom>
        </p:spPr>
        <p:txBody>
          <a:bodyPr wrap="none">
            <a:spAutoFit/>
          </a:bodyPr>
          <a:lstStyle/>
          <a:p>
            <a:pPr marL="812800" indent="-812800"/>
            <a:r>
              <a:rPr lang="en-US" sz="2400" dirty="0" err="1">
                <a:latin typeface="Times New Roman" pitchFamily="18" charset="0"/>
              </a:rPr>
              <a:t>Thí</a:t>
            </a:r>
            <a:r>
              <a:rPr lang="en-US" sz="2400" dirty="0">
                <a:latin typeface="Times New Roman" pitchFamily="18" charset="0"/>
              </a:rPr>
              <a:t> </a:t>
            </a:r>
            <a:r>
              <a:rPr lang="en-US" sz="2400" dirty="0" err="1">
                <a:latin typeface="Times New Roman" pitchFamily="18" charset="0"/>
              </a:rPr>
              <a:t>nghiệm</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tế</a:t>
            </a:r>
            <a:r>
              <a:rPr lang="en-US" sz="2400" dirty="0">
                <a:latin typeface="Times New Roman" pitchFamily="18" charset="0"/>
              </a:rPr>
              <a:t> </a:t>
            </a:r>
            <a:r>
              <a:rPr lang="en-US" sz="2400" dirty="0" err="1">
                <a:latin typeface="Times New Roman" pitchFamily="18" charset="0"/>
              </a:rPr>
              <a:t>bào</a:t>
            </a:r>
            <a:r>
              <a:rPr lang="en-US" sz="2400" dirty="0">
                <a:latin typeface="Times New Roman" pitchFamily="18" charset="0"/>
              </a:rPr>
              <a:t> </a:t>
            </a:r>
            <a:r>
              <a:rPr lang="en-US" sz="2400" dirty="0" err="1">
                <a:latin typeface="Times New Roman" pitchFamily="18" charset="0"/>
              </a:rPr>
              <a:t>quang</a:t>
            </a:r>
            <a:r>
              <a:rPr lang="en-US" sz="2400" dirty="0">
                <a:latin typeface="Times New Roman" pitchFamily="18" charset="0"/>
              </a:rPr>
              <a:t> </a:t>
            </a:r>
            <a:r>
              <a:rPr lang="en-US" sz="2400" dirty="0" err="1">
                <a:latin typeface="Times New Roman" pitchFamily="18" charset="0"/>
              </a:rPr>
              <a:t>điện</a:t>
            </a:r>
            <a:endParaRPr lang="en-US" sz="2400" dirty="0">
              <a:latin typeface="Times New Roman" pitchFamily="18" charset="0"/>
            </a:endParaRPr>
          </a:p>
        </p:txBody>
      </p:sp>
      <p:pic>
        <p:nvPicPr>
          <p:cNvPr id="8" name="Picture 9" descr="hinh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3204865"/>
            <a:ext cx="3061047" cy="2357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157718" y="5562600"/>
            <a:ext cx="5252482" cy="1200329"/>
          </a:xfrm>
          <a:prstGeom prst="rect">
            <a:avLst/>
          </a:prstGeom>
        </p:spPr>
        <p:txBody>
          <a:bodyPr wrap="square">
            <a:spAutoFit/>
          </a:bodyPr>
          <a:lstStyle/>
          <a:p>
            <a:pPr marL="812800" indent="-812800"/>
            <a:r>
              <a:rPr lang="en-US" sz="2400" dirty="0">
                <a:latin typeface="Times New Roman" pitchFamily="18" charset="0"/>
              </a:rPr>
              <a:t>- </a:t>
            </a:r>
            <a:r>
              <a:rPr lang="en-US" sz="2400" dirty="0" err="1">
                <a:latin typeface="Times New Roman" pitchFamily="18" charset="0"/>
              </a:rPr>
              <a:t>Khi</a:t>
            </a:r>
            <a:r>
              <a:rPr lang="en-US" sz="2400" dirty="0">
                <a:latin typeface="Times New Roman" pitchFamily="18" charset="0"/>
              </a:rPr>
              <a:t> U</a:t>
            </a:r>
            <a:r>
              <a:rPr lang="en-US" sz="2400" baseline="-25000" dirty="0">
                <a:latin typeface="Times New Roman" pitchFamily="18" charset="0"/>
              </a:rPr>
              <a:t>AK</a:t>
            </a:r>
            <a:r>
              <a:rPr lang="en-US" sz="2400" dirty="0">
                <a:latin typeface="Times New Roman" pitchFamily="18" charset="0"/>
              </a:rPr>
              <a:t> </a:t>
            </a:r>
            <a:r>
              <a:rPr lang="en-US" sz="2400" dirty="0" err="1">
                <a:latin typeface="Times New Roman" pitchFamily="18" charset="0"/>
              </a:rPr>
              <a:t>tăng</a:t>
            </a:r>
            <a:r>
              <a:rPr lang="en-US" sz="2400" dirty="0">
                <a:latin typeface="Times New Roman" pitchFamily="18" charset="0"/>
              </a:rPr>
              <a:t> </a:t>
            </a:r>
            <a:r>
              <a:rPr lang="en-US" sz="2400" dirty="0" err="1">
                <a:latin typeface="Times New Roman" pitchFamily="18" charset="0"/>
              </a:rPr>
              <a:t>thì</a:t>
            </a:r>
            <a:r>
              <a:rPr lang="en-US" sz="2400" dirty="0">
                <a:latin typeface="Times New Roman" pitchFamily="18" charset="0"/>
              </a:rPr>
              <a:t> I </a:t>
            </a:r>
            <a:r>
              <a:rPr lang="en-US" sz="2400" dirty="0" err="1">
                <a:latin typeface="Times New Roman" pitchFamily="18" charset="0"/>
              </a:rPr>
              <a:t>tăng</a:t>
            </a:r>
            <a:endParaRPr lang="en-US" sz="2400" dirty="0">
              <a:latin typeface="Times New Roman" pitchFamily="18" charset="0"/>
            </a:endParaRPr>
          </a:p>
          <a:p>
            <a:pPr marL="812800" indent="-812800"/>
            <a:r>
              <a:rPr lang="en-US" sz="2400" dirty="0">
                <a:latin typeface="Times New Roman" pitchFamily="18" charset="0"/>
              </a:rPr>
              <a:t>- U</a:t>
            </a:r>
            <a:r>
              <a:rPr lang="en-US" sz="2400" baseline="-25000" dirty="0">
                <a:latin typeface="Times New Roman" pitchFamily="18" charset="0"/>
              </a:rPr>
              <a:t>AK</a:t>
            </a:r>
            <a:r>
              <a:rPr lang="en-US" sz="2400" dirty="0">
                <a:latin typeface="Times New Roman" pitchFamily="18" charset="0"/>
              </a:rPr>
              <a:t> = 0 </a:t>
            </a:r>
            <a:r>
              <a:rPr lang="en-US" sz="2400" dirty="0" err="1">
                <a:latin typeface="Times New Roman" pitchFamily="18" charset="0"/>
              </a:rPr>
              <a:t>thì</a:t>
            </a:r>
            <a:r>
              <a:rPr lang="en-US" sz="2400" dirty="0">
                <a:latin typeface="Times New Roman" pitchFamily="18" charset="0"/>
              </a:rPr>
              <a:t> I </a:t>
            </a:r>
            <a:r>
              <a:rPr lang="en-US" sz="2400" dirty="0">
                <a:latin typeface="Times New Roman" pitchFamily="18" charset="0"/>
                <a:cs typeface="Times New Roman" pitchFamily="18" charset="0"/>
              </a:rPr>
              <a:t>≠ 0</a:t>
            </a:r>
          </a:p>
          <a:p>
            <a:pPr marL="812800" indent="-812800"/>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Để</a:t>
            </a:r>
            <a:r>
              <a:rPr lang="en-US" sz="2400" dirty="0">
                <a:latin typeface="Times New Roman" pitchFamily="18" charset="0"/>
                <a:cs typeface="Times New Roman" pitchFamily="18" charset="0"/>
              </a:rPr>
              <a:t> I = 0 </a:t>
            </a:r>
            <a:r>
              <a:rPr lang="en-US" sz="2400" dirty="0" err="1">
                <a:latin typeface="Times New Roman" pitchFamily="18" charset="0"/>
                <a:cs typeface="Times New Roman" pitchFamily="18" charset="0"/>
              </a:rPr>
              <a:t>thì</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đặt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hiệu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điện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thế</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hãm</a:t>
            </a:r>
            <a:endParaRPr lang="en-US" sz="2400" dirty="0">
              <a:latin typeface="Times New Roman" pitchFamily="18" charset="0"/>
              <a:cs typeface="Times New Roman"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3454326800"/>
              </p:ext>
            </p:extLst>
          </p:nvPr>
        </p:nvGraphicFramePr>
        <p:xfrm>
          <a:off x="5811838" y="6103938"/>
          <a:ext cx="1652587" cy="474662"/>
        </p:xfrm>
        <a:graphic>
          <a:graphicData uri="http://schemas.openxmlformats.org/presentationml/2006/ole">
            <mc:AlternateContent xmlns:mc="http://schemas.openxmlformats.org/markup-compatibility/2006">
              <mc:Choice xmlns:v="urn:schemas-microsoft-com:vml" Requires="v">
                <p:oleObj spid="_x0000_s10333" name="Equation" r:id="rId6" imgW="838080" imgH="241200" progId="Equation.3">
                  <p:embed/>
                </p:oleObj>
              </mc:Choice>
              <mc:Fallback>
                <p:oleObj name="Equation" r:id="rId6" imgW="838080" imgH="241200" progId="Equation.3">
                  <p:embed/>
                  <p:pic>
                    <p:nvPicPr>
                      <p:cNvPr id="0" name="Object 6"/>
                      <p:cNvPicPr>
                        <a:picLocks noChangeAspect="1" noChangeArrowheads="1"/>
                      </p:cNvPicPr>
                      <p:nvPr/>
                    </p:nvPicPr>
                    <p:blipFill>
                      <a:blip r:embed="rId7"/>
                      <a:srcRect/>
                      <a:stretch>
                        <a:fillRect/>
                      </a:stretch>
                    </p:blipFill>
                    <p:spPr bwMode="auto">
                      <a:xfrm>
                        <a:off x="5811838" y="6103938"/>
                        <a:ext cx="1652587"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93453" y="730723"/>
            <a:ext cx="2969887" cy="2243079"/>
          </a:xfrm>
          <a:prstGeom prst="rect">
            <a:avLst/>
          </a:prstGeom>
        </p:spPr>
      </p:pic>
    </p:spTree>
    <p:extLst>
      <p:ext uri="{BB962C8B-B14F-4D97-AF65-F5344CB8AC3E}">
        <p14:creationId xmlns:p14="http://schemas.microsoft.com/office/powerpoint/2010/main" val="29165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6200" y="15240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HIỆN TƯỢNG QUANG ĐIỆN VÀ HIỆU ỨNG COMPTON</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85800"/>
            <a:ext cx="5748707" cy="461665"/>
          </a:xfrm>
          <a:prstGeom prst="rect">
            <a:avLst/>
          </a:prstGeom>
        </p:spPr>
        <p:txBody>
          <a:bodyPr wrap="square">
            <a:spAutoFit/>
          </a:bodyPr>
          <a:lstStyle/>
          <a:p>
            <a:pPr marL="609600" indent="-609600"/>
            <a:r>
              <a:rPr lang="en-US" sz="2400" b="1" i="1" dirty="0">
                <a:latin typeface="Times New Roman" pitchFamily="18" charset="0"/>
              </a:rPr>
              <a:t>Ba </a:t>
            </a:r>
            <a:r>
              <a:rPr lang="en-US" sz="2400" b="1" i="1" dirty="0" err="1">
                <a:latin typeface="Times New Roman" pitchFamily="18" charset="0"/>
              </a:rPr>
              <a:t>định</a:t>
            </a:r>
            <a:r>
              <a:rPr lang="en-US" sz="2400" b="1" i="1" dirty="0">
                <a:latin typeface="Times New Roman" pitchFamily="18" charset="0"/>
              </a:rPr>
              <a:t> </a:t>
            </a:r>
            <a:r>
              <a:rPr lang="en-US" sz="2400" b="1" i="1" dirty="0" err="1">
                <a:latin typeface="Times New Roman" pitchFamily="18" charset="0"/>
              </a:rPr>
              <a:t>luật</a:t>
            </a:r>
            <a:r>
              <a:rPr lang="en-US" sz="2400" b="1" i="1" dirty="0">
                <a:latin typeface="Times New Roman" pitchFamily="18" charset="0"/>
              </a:rPr>
              <a:t> </a:t>
            </a:r>
            <a:r>
              <a:rPr lang="en-US" sz="2400" b="1" i="1" dirty="0" err="1">
                <a:latin typeface="Times New Roman" pitchFamily="18" charset="0"/>
              </a:rPr>
              <a:t>quang</a:t>
            </a:r>
            <a:r>
              <a:rPr lang="en-US" sz="2400" b="1" i="1" dirty="0">
                <a:latin typeface="Times New Roman" pitchFamily="18" charset="0"/>
              </a:rPr>
              <a:t> </a:t>
            </a:r>
            <a:r>
              <a:rPr lang="en-US" sz="2400" b="1" i="1" dirty="0" err="1">
                <a:latin typeface="Times New Roman" pitchFamily="18" charset="0"/>
              </a:rPr>
              <a:t>điện</a:t>
            </a:r>
            <a:endParaRPr lang="en-US" sz="2400" b="1" i="1" dirty="0">
              <a:latin typeface="Times New Roman" pitchFamily="18" charset="0"/>
            </a:endParaRPr>
          </a:p>
        </p:txBody>
      </p:sp>
      <p:sp>
        <p:nvSpPr>
          <p:cNvPr id="3" name="Rectangle 2"/>
          <p:cNvSpPr/>
          <p:nvPr/>
        </p:nvSpPr>
        <p:spPr>
          <a:xfrm>
            <a:off x="76200" y="1147465"/>
            <a:ext cx="8991600" cy="830997"/>
          </a:xfrm>
          <a:prstGeom prst="rect">
            <a:avLst/>
          </a:prstGeom>
        </p:spPr>
        <p:txBody>
          <a:bodyPr wrap="square">
            <a:spAutoFit/>
          </a:bodyPr>
          <a:lstStyle/>
          <a:p>
            <a:r>
              <a:rPr lang="en-US" sz="2400" i="1" dirty="0" err="1" smtClean="0">
                <a:solidFill>
                  <a:srgbClr val="FF0000"/>
                </a:solidFill>
                <a:latin typeface="Times New Roman" pitchFamily="18" charset="0"/>
              </a:rPr>
              <a:t>a.Định</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luật</a:t>
            </a:r>
            <a:r>
              <a:rPr lang="en-US" sz="2400" i="1" dirty="0">
                <a:solidFill>
                  <a:srgbClr val="FF0000"/>
                </a:solidFill>
                <a:latin typeface="Times New Roman" pitchFamily="18" charset="0"/>
              </a:rPr>
              <a:t> 1: </a:t>
            </a:r>
            <a:r>
              <a:rPr lang="en-US" sz="2400" i="1" dirty="0" err="1">
                <a:solidFill>
                  <a:srgbClr val="FF0000"/>
                </a:solidFill>
                <a:latin typeface="Times New Roman" pitchFamily="18" charset="0"/>
              </a:rPr>
              <a:t>Đối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với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mỗi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kim</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loại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xác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định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hiện</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tượng</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quang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điện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chỉ</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ra</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khi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bước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sóng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ánh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sáng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chiếu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tới</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nhỏ</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hơn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một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giá</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trị</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xác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định</a:t>
            </a:r>
            <a:r>
              <a:rPr lang="en-US" sz="2400" i="1" dirty="0">
                <a:solidFill>
                  <a:schemeClr val="tx2"/>
                </a:solidFill>
                <a:latin typeface="Times New Roman" pitchFamily="18" charset="0"/>
              </a:rPr>
              <a:t>.</a:t>
            </a:r>
          </a:p>
        </p:txBody>
      </p:sp>
      <p:sp>
        <p:nvSpPr>
          <p:cNvPr id="8" name="Rectangle 7"/>
          <p:cNvSpPr/>
          <p:nvPr/>
        </p:nvSpPr>
        <p:spPr>
          <a:xfrm>
            <a:off x="76200" y="2209800"/>
            <a:ext cx="8991600" cy="830997"/>
          </a:xfrm>
          <a:prstGeom prst="rect">
            <a:avLst/>
          </a:prstGeom>
        </p:spPr>
        <p:txBody>
          <a:bodyPr wrap="square">
            <a:spAutoFit/>
          </a:bodyPr>
          <a:lstStyle/>
          <a:p>
            <a:r>
              <a:rPr lang="en-US" sz="2400" i="1" dirty="0">
                <a:solidFill>
                  <a:srgbClr val="FF0000"/>
                </a:solidFill>
                <a:latin typeface="Times New Roman" pitchFamily="18" charset="0"/>
              </a:rPr>
              <a:t>b. </a:t>
            </a:r>
            <a:r>
              <a:rPr lang="en-US" sz="2400" i="1" dirty="0" err="1">
                <a:solidFill>
                  <a:srgbClr val="FF0000"/>
                </a:solidFill>
                <a:latin typeface="Times New Roman" pitchFamily="18" charset="0"/>
              </a:rPr>
              <a:t>Định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luật</a:t>
            </a:r>
            <a:r>
              <a:rPr lang="en-US" sz="2400" i="1" dirty="0">
                <a:solidFill>
                  <a:srgbClr val="FF0000"/>
                </a:solidFill>
                <a:latin typeface="Times New Roman" pitchFamily="18" charset="0"/>
              </a:rPr>
              <a:t> 2: </a:t>
            </a:r>
            <a:r>
              <a:rPr lang="en-US" sz="2400" i="1" dirty="0" err="1">
                <a:solidFill>
                  <a:srgbClr val="FF0000"/>
                </a:solidFill>
                <a:latin typeface="Times New Roman" pitchFamily="18" charset="0"/>
              </a:rPr>
              <a:t>Cường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độ</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dòng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quang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điện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bão</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hòa</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tỉ</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lệ</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với</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cường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độ</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của</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chùm</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bức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xạ</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rọi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tới</a:t>
            </a:r>
            <a:r>
              <a:rPr lang="en-US" sz="2400" i="1" dirty="0">
                <a:solidFill>
                  <a:srgbClr val="FF0000"/>
                </a:solidFill>
                <a:latin typeface="Times New Roman" pitchFamily="18" charset="0"/>
              </a:rPr>
              <a:t>.</a:t>
            </a:r>
          </a:p>
        </p:txBody>
      </p:sp>
      <p:sp>
        <p:nvSpPr>
          <p:cNvPr id="9" name="Rectangle 8"/>
          <p:cNvSpPr/>
          <p:nvPr/>
        </p:nvSpPr>
        <p:spPr>
          <a:xfrm>
            <a:off x="152400" y="3200400"/>
            <a:ext cx="8839200" cy="1200329"/>
          </a:xfrm>
          <a:prstGeom prst="rect">
            <a:avLst/>
          </a:prstGeom>
        </p:spPr>
        <p:txBody>
          <a:bodyPr wrap="square">
            <a:spAutoFit/>
          </a:bodyPr>
          <a:lstStyle/>
          <a:p>
            <a:r>
              <a:rPr lang="en-US" sz="2400" i="1" dirty="0">
                <a:solidFill>
                  <a:srgbClr val="FF0000"/>
                </a:solidFill>
                <a:latin typeface="Times New Roman" pitchFamily="18" charset="0"/>
              </a:rPr>
              <a:t>c. </a:t>
            </a:r>
            <a:r>
              <a:rPr lang="en-US" sz="2400" i="1" dirty="0" err="1">
                <a:solidFill>
                  <a:srgbClr val="FF0000"/>
                </a:solidFill>
                <a:latin typeface="Times New Roman" pitchFamily="18" charset="0"/>
              </a:rPr>
              <a:t>Định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luật</a:t>
            </a:r>
            <a:r>
              <a:rPr lang="en-US" sz="2400" i="1" dirty="0">
                <a:solidFill>
                  <a:srgbClr val="FF0000"/>
                </a:solidFill>
                <a:latin typeface="Times New Roman" pitchFamily="18" charset="0"/>
              </a:rPr>
              <a:t> 3: </a:t>
            </a:r>
            <a:r>
              <a:rPr lang="en-US" sz="2400" i="1" dirty="0" err="1">
                <a:solidFill>
                  <a:srgbClr val="FF0000"/>
                </a:solidFill>
                <a:latin typeface="Times New Roman" pitchFamily="18" charset="0"/>
              </a:rPr>
              <a:t>Động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năng</a:t>
            </a:r>
            <a:r>
              <a:rPr lang="en-US" sz="2400" i="1" dirty="0">
                <a:solidFill>
                  <a:srgbClr val="FF0000"/>
                </a:solidFill>
                <a:latin typeface="Times New Roman" pitchFamily="18" charset="0"/>
              </a:rPr>
              <a:t> ban </a:t>
            </a:r>
            <a:r>
              <a:rPr lang="en-US" sz="2400" i="1" dirty="0" err="1">
                <a:solidFill>
                  <a:srgbClr val="FF0000"/>
                </a:solidFill>
                <a:latin typeface="Times New Roman" pitchFamily="18" charset="0"/>
              </a:rPr>
              <a:t>đầu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cực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đại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của</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các</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quang</a:t>
            </a:r>
            <a:r>
              <a:rPr lang="en-US" sz="2400" i="1" dirty="0" smtClean="0">
                <a:solidFill>
                  <a:srgbClr val="FF0000"/>
                </a:solidFill>
                <a:latin typeface="Times New Roman" pitchFamily="18" charset="0"/>
              </a:rPr>
              <a:t> </a:t>
            </a:r>
            <a:r>
              <a:rPr lang="en-US" sz="2400" i="1" dirty="0">
                <a:solidFill>
                  <a:srgbClr val="FF0000"/>
                </a:solidFill>
                <a:latin typeface="Times New Roman" pitchFamily="18" charset="0"/>
              </a:rPr>
              <a:t>electron </a:t>
            </a:r>
            <a:r>
              <a:rPr lang="en-US" sz="2400" i="1" dirty="0" err="1">
                <a:solidFill>
                  <a:srgbClr val="FF0000"/>
                </a:solidFill>
                <a:latin typeface="Times New Roman" pitchFamily="18" charset="0"/>
              </a:rPr>
              <a:t>không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phụ</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thuộc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vào</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cường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độ</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chùm</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bức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xạ</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rọi</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tới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mà</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chỉ</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phụ</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thuộc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vào</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tần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số</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của</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chùm</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bức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xạ</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đó</a:t>
            </a:r>
            <a:r>
              <a:rPr lang="en-US" sz="2400" i="1" dirty="0">
                <a:solidFill>
                  <a:srgbClr val="FF0000"/>
                </a:solidFill>
                <a:latin typeface="Times New Roman" pitchFamily="18" charset="0"/>
              </a:rPr>
              <a:t>.</a:t>
            </a:r>
          </a:p>
        </p:txBody>
      </p:sp>
    </p:spTree>
    <p:extLst>
      <p:ext uri="{BB962C8B-B14F-4D97-AF65-F5344CB8AC3E}">
        <p14:creationId xmlns:p14="http://schemas.microsoft.com/office/powerpoint/2010/main" val="29165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200" y="15240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HIỆN TƯỢNG QUANG ĐIỆN VÀ HIỆU ỨNG COMPTON</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85800"/>
            <a:ext cx="6236020" cy="461665"/>
          </a:xfrm>
          <a:prstGeom prst="rect">
            <a:avLst/>
          </a:prstGeom>
        </p:spPr>
        <p:txBody>
          <a:bodyPr wrap="square">
            <a:spAutoFit/>
          </a:bodyPr>
          <a:lstStyle/>
          <a:p>
            <a:r>
              <a:rPr lang="en-US" sz="2400" b="1" i="1" dirty="0" err="1">
                <a:latin typeface="Times New Roman" pitchFamily="18" charset="0"/>
              </a:rPr>
              <a:t>Giải</a:t>
            </a:r>
            <a:r>
              <a:rPr lang="en-US" sz="2400" b="1" i="1" dirty="0">
                <a:latin typeface="Times New Roman" pitchFamily="18" charset="0"/>
              </a:rPr>
              <a:t> </a:t>
            </a:r>
            <a:r>
              <a:rPr lang="en-US" sz="2400" b="1" i="1" dirty="0" err="1">
                <a:latin typeface="Times New Roman" pitchFamily="18" charset="0"/>
              </a:rPr>
              <a:t>thích</a:t>
            </a:r>
            <a:r>
              <a:rPr lang="en-US" sz="2400" b="1" i="1" dirty="0">
                <a:latin typeface="Times New Roman" pitchFamily="18" charset="0"/>
              </a:rPr>
              <a:t> </a:t>
            </a:r>
            <a:r>
              <a:rPr lang="en-US" sz="2400" b="1" i="1" dirty="0" err="1">
                <a:latin typeface="Times New Roman" pitchFamily="18" charset="0"/>
              </a:rPr>
              <a:t>ba</a:t>
            </a:r>
            <a:r>
              <a:rPr lang="en-US" sz="2400" b="1" i="1" dirty="0">
                <a:latin typeface="Times New Roman" pitchFamily="18" charset="0"/>
              </a:rPr>
              <a:t> </a:t>
            </a:r>
            <a:r>
              <a:rPr lang="en-US" sz="2400" b="1" i="1" dirty="0" err="1">
                <a:latin typeface="Times New Roman" pitchFamily="18" charset="0"/>
              </a:rPr>
              <a:t>định</a:t>
            </a:r>
            <a:r>
              <a:rPr lang="en-US" sz="2400" b="1" i="1" dirty="0">
                <a:latin typeface="Times New Roman" pitchFamily="18" charset="0"/>
              </a:rPr>
              <a:t> </a:t>
            </a:r>
            <a:r>
              <a:rPr lang="en-US" sz="2400" b="1" i="1" dirty="0" err="1">
                <a:latin typeface="Times New Roman" pitchFamily="18" charset="0"/>
              </a:rPr>
              <a:t>luật</a:t>
            </a:r>
            <a:r>
              <a:rPr lang="en-US" sz="2400" b="1" i="1" dirty="0">
                <a:latin typeface="Times New Roman" pitchFamily="18" charset="0"/>
              </a:rPr>
              <a:t> </a:t>
            </a:r>
            <a:r>
              <a:rPr lang="en-US" sz="2400" b="1" i="1" dirty="0" err="1">
                <a:latin typeface="Times New Roman" pitchFamily="18" charset="0"/>
              </a:rPr>
              <a:t>quang</a:t>
            </a:r>
            <a:r>
              <a:rPr lang="en-US" sz="2400" b="1" i="1" dirty="0">
                <a:latin typeface="Times New Roman" pitchFamily="18" charset="0"/>
              </a:rPr>
              <a:t> </a:t>
            </a:r>
            <a:r>
              <a:rPr lang="en-US" sz="2400" b="1" i="1" dirty="0" err="1">
                <a:latin typeface="Times New Roman" pitchFamily="18" charset="0"/>
              </a:rPr>
              <a:t>điện</a:t>
            </a:r>
            <a:endParaRPr lang="en-US" sz="2400" b="1" i="1" dirty="0">
              <a:latin typeface="Times New Roman" pitchFamily="18" charset="0"/>
            </a:endParaRPr>
          </a:p>
        </p:txBody>
      </p:sp>
      <p:sp>
        <p:nvSpPr>
          <p:cNvPr id="3" name="Rectangle 2"/>
          <p:cNvSpPr/>
          <p:nvPr/>
        </p:nvSpPr>
        <p:spPr>
          <a:xfrm>
            <a:off x="76200" y="1147465"/>
            <a:ext cx="8991600" cy="1569660"/>
          </a:xfrm>
          <a:prstGeom prst="rect">
            <a:avLst/>
          </a:prstGeom>
        </p:spPr>
        <p:txBody>
          <a:bodyPr wrap="square">
            <a:spAutoFit/>
          </a:bodyPr>
          <a:lstStyle/>
          <a:p>
            <a:r>
              <a:rPr lang="en-US" sz="2400" dirty="0" err="1">
                <a:latin typeface="Times New Roman" pitchFamily="18" charset="0"/>
              </a:rPr>
              <a:t>Khi</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chùm</a:t>
            </a:r>
            <a:r>
              <a:rPr lang="en-US" sz="2400" dirty="0">
                <a:latin typeface="Times New Roman" pitchFamily="18" charset="0"/>
              </a:rPr>
              <a:t> </a:t>
            </a:r>
            <a:r>
              <a:rPr lang="en-US" sz="2400" dirty="0" err="1">
                <a:latin typeface="Times New Roman" pitchFamily="18" charset="0"/>
              </a:rPr>
              <a:t>ánh</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thích</a:t>
            </a:r>
            <a:r>
              <a:rPr lang="en-US" sz="2400" dirty="0">
                <a:latin typeface="Times New Roman" pitchFamily="18" charset="0"/>
              </a:rPr>
              <a:t> </a:t>
            </a:r>
            <a:r>
              <a:rPr lang="en-US" sz="2400" dirty="0" err="1">
                <a:latin typeface="Times New Roman" pitchFamily="18" charset="0"/>
              </a:rPr>
              <a:t>hợp</a:t>
            </a:r>
            <a:r>
              <a:rPr lang="en-US" sz="2400" dirty="0">
                <a:latin typeface="Times New Roman" pitchFamily="18" charset="0"/>
              </a:rPr>
              <a:t> </a:t>
            </a:r>
            <a:r>
              <a:rPr lang="en-US" sz="2400" dirty="0" err="1">
                <a:latin typeface="Times New Roman" pitchFamily="18" charset="0"/>
              </a:rPr>
              <a:t>chiếu</a:t>
            </a:r>
            <a:r>
              <a:rPr lang="en-US" sz="2400" dirty="0">
                <a:latin typeface="Times New Roman" pitchFamily="18" charset="0"/>
              </a:rPr>
              <a:t> </a:t>
            </a:r>
            <a:r>
              <a:rPr lang="en-US" sz="2400" dirty="0" err="1">
                <a:latin typeface="Times New Roman" pitchFamily="18" charset="0"/>
              </a:rPr>
              <a:t>tới</a:t>
            </a:r>
            <a:r>
              <a:rPr lang="en-US" sz="2400" dirty="0">
                <a:latin typeface="Times New Roman" pitchFamily="18" charset="0"/>
              </a:rPr>
              <a:t> </a:t>
            </a:r>
            <a:r>
              <a:rPr lang="en-US" sz="2400" dirty="0" err="1" smtClean="0">
                <a:latin typeface="Times New Roman" pitchFamily="18" charset="0"/>
              </a:rPr>
              <a:t>catôt</a:t>
            </a:r>
            <a:r>
              <a:rPr lang="en-US" sz="2400" dirty="0" smtClean="0">
                <a:latin typeface="Times New Roman" pitchFamily="18" charset="0"/>
              </a:rPr>
              <a:t>, </a:t>
            </a:r>
            <a:r>
              <a:rPr lang="en-US" sz="2400" dirty="0" err="1" smtClean="0">
                <a:latin typeface="Times New Roman" pitchFamily="18" charset="0"/>
              </a:rPr>
              <a:t>mỗi</a:t>
            </a:r>
            <a:r>
              <a:rPr lang="en-US" sz="2400" dirty="0" smtClean="0">
                <a:latin typeface="Times New Roman" pitchFamily="18" charset="0"/>
              </a:rPr>
              <a:t> </a:t>
            </a:r>
            <a:r>
              <a:rPr lang="en-US" sz="2400" dirty="0">
                <a:latin typeface="Times New Roman" pitchFamily="18" charset="0"/>
              </a:rPr>
              <a:t>e </a:t>
            </a:r>
            <a:r>
              <a:rPr lang="en-US" sz="2400" dirty="0" err="1">
                <a:latin typeface="Times New Roman" pitchFamily="18" charset="0"/>
              </a:rPr>
              <a:t>hấp</a:t>
            </a:r>
            <a:r>
              <a:rPr lang="en-US" sz="2400" dirty="0">
                <a:latin typeface="Times New Roman" pitchFamily="18" charset="0"/>
              </a:rPr>
              <a:t> </a:t>
            </a:r>
            <a:r>
              <a:rPr lang="en-US" sz="2400" dirty="0" err="1">
                <a:latin typeface="Times New Roman" pitchFamily="18" charset="0"/>
              </a:rPr>
              <a:t>thụ</a:t>
            </a:r>
            <a:r>
              <a:rPr lang="en-US" sz="2400" dirty="0">
                <a:latin typeface="Times New Roman" pitchFamily="18" charset="0"/>
              </a:rPr>
              <a:t> 1 </a:t>
            </a:r>
            <a:r>
              <a:rPr lang="en-US" sz="2400" dirty="0" err="1">
                <a:latin typeface="Times New Roman" pitchFamily="18" charset="0"/>
              </a:rPr>
              <a:t>phôtôn</a:t>
            </a:r>
            <a:r>
              <a:rPr lang="en-US" sz="2400" dirty="0">
                <a:latin typeface="Times New Roman" pitchFamily="18" charset="0"/>
              </a:rPr>
              <a:t> </a:t>
            </a:r>
            <a:r>
              <a:rPr lang="en-US" sz="2400" dirty="0" err="1">
                <a:latin typeface="Times New Roman" pitchFamily="18" charset="0"/>
              </a:rPr>
              <a:t>và</a:t>
            </a:r>
            <a:r>
              <a:rPr lang="en-US" sz="2400" dirty="0">
                <a:latin typeface="Times New Roman" pitchFamily="18" charset="0"/>
              </a:rPr>
              <a:t> </a:t>
            </a:r>
            <a:r>
              <a:rPr lang="en-US" sz="2400" dirty="0" err="1" smtClean="0">
                <a:latin typeface="Times New Roman" pitchFamily="18" charset="0"/>
              </a:rPr>
              <a:t>năng</a:t>
            </a:r>
            <a:r>
              <a:rPr lang="en-US" sz="2400" dirty="0" smtClean="0">
                <a:latin typeface="Times New Roman" pitchFamily="18" charset="0"/>
              </a:rPr>
              <a:t> </a:t>
            </a:r>
            <a:r>
              <a:rPr lang="en-US" sz="2400" dirty="0" err="1">
                <a:latin typeface="Times New Roman" pitchFamily="18" charset="0"/>
              </a:rPr>
              <a:t>lượng</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phôtôn</a:t>
            </a:r>
            <a:r>
              <a:rPr lang="en-US" sz="2400" dirty="0">
                <a:latin typeface="Times New Roman" pitchFamily="18" charset="0"/>
              </a:rPr>
              <a:t> </a:t>
            </a:r>
            <a:r>
              <a:rPr lang="en-US" sz="2400" dirty="0" err="1">
                <a:latin typeface="Times New Roman" pitchFamily="18" charset="0"/>
              </a:rPr>
              <a:t>chuyển</a:t>
            </a:r>
            <a:r>
              <a:rPr lang="en-US" sz="2400" dirty="0">
                <a:latin typeface="Times New Roman" pitchFamily="18" charset="0"/>
              </a:rPr>
              <a:t> </a:t>
            </a:r>
            <a:r>
              <a:rPr lang="en-US" sz="2400" dirty="0" err="1">
                <a:latin typeface="Times New Roman" pitchFamily="18" charset="0"/>
              </a:rPr>
              <a:t>thành</a:t>
            </a:r>
            <a:r>
              <a:rPr lang="en-US" sz="2400" dirty="0">
                <a:latin typeface="Times New Roman" pitchFamily="18" charset="0"/>
              </a:rPr>
              <a:t> </a:t>
            </a:r>
            <a:r>
              <a:rPr lang="en-US" sz="2400" dirty="0" err="1">
                <a:latin typeface="Times New Roman" pitchFamily="18" charset="0"/>
              </a:rPr>
              <a:t>công</a:t>
            </a:r>
            <a:r>
              <a:rPr lang="en-US" sz="2400" dirty="0">
                <a:latin typeface="Times New Roman" pitchFamily="18" charset="0"/>
              </a:rPr>
              <a:t> </a:t>
            </a:r>
            <a:r>
              <a:rPr lang="en-US" sz="2400" dirty="0" err="1">
                <a:latin typeface="Times New Roman" pitchFamily="18" charset="0"/>
              </a:rPr>
              <a:t>thoát</a:t>
            </a:r>
            <a:r>
              <a:rPr lang="en-US" sz="2400" dirty="0">
                <a:latin typeface="Times New Roman" pitchFamily="18" charset="0"/>
              </a:rPr>
              <a:t> A </a:t>
            </a:r>
            <a:r>
              <a:rPr lang="en-US" sz="2400" dirty="0" err="1" smtClean="0">
                <a:latin typeface="Times New Roman" pitchFamily="18" charset="0"/>
              </a:rPr>
              <a:t>phần</a:t>
            </a:r>
            <a:r>
              <a:rPr lang="en-US" sz="2400" dirty="0" smtClean="0">
                <a:latin typeface="Times New Roman" pitchFamily="18" charset="0"/>
              </a:rPr>
              <a:t> </a:t>
            </a:r>
            <a:r>
              <a:rPr lang="en-US" sz="2400" dirty="0" err="1" smtClean="0">
                <a:latin typeface="Times New Roman" pitchFamily="18" charset="0"/>
              </a:rPr>
              <a:t>còn</a:t>
            </a:r>
            <a:r>
              <a:rPr lang="en-US" sz="2400" dirty="0" smtClean="0">
                <a:latin typeface="Times New Roman" pitchFamily="18" charset="0"/>
              </a:rPr>
              <a:t> </a:t>
            </a:r>
            <a:r>
              <a:rPr lang="en-US" sz="2400" dirty="0" err="1">
                <a:latin typeface="Times New Roman" pitchFamily="18" charset="0"/>
              </a:rPr>
              <a:t>lại</a:t>
            </a:r>
            <a:r>
              <a:rPr lang="en-US" sz="2400" dirty="0">
                <a:latin typeface="Times New Roman" pitchFamily="18" charset="0"/>
              </a:rPr>
              <a:t> </a:t>
            </a:r>
            <a:r>
              <a:rPr lang="en-US" sz="2400" dirty="0" err="1">
                <a:latin typeface="Times New Roman" pitchFamily="18" charset="0"/>
              </a:rPr>
              <a:t>biến</a:t>
            </a:r>
            <a:r>
              <a:rPr lang="en-US" sz="2400" dirty="0">
                <a:latin typeface="Times New Roman" pitchFamily="18" charset="0"/>
              </a:rPr>
              <a:t> </a:t>
            </a:r>
            <a:r>
              <a:rPr lang="en-US" sz="2400" dirty="0" err="1">
                <a:latin typeface="Times New Roman" pitchFamily="18" charset="0"/>
              </a:rPr>
              <a:t>thành</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a:latin typeface="Times New Roman" pitchFamily="18" charset="0"/>
              </a:rPr>
              <a:t>năng</a:t>
            </a:r>
            <a:r>
              <a:rPr lang="en-US" sz="2400" dirty="0">
                <a:latin typeface="Times New Roman" pitchFamily="18" charset="0"/>
              </a:rPr>
              <a:t> ban </a:t>
            </a:r>
            <a:r>
              <a:rPr lang="en-US" sz="2400" dirty="0" err="1">
                <a:latin typeface="Times New Roman" pitchFamily="18" charset="0"/>
              </a:rPr>
              <a:t>đầu</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e, </a:t>
            </a:r>
            <a:r>
              <a:rPr lang="en-US" sz="2400" dirty="0" err="1">
                <a:latin typeface="Times New Roman" pitchFamily="18" charset="0"/>
              </a:rPr>
              <a:t>đối</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các</a:t>
            </a:r>
            <a:r>
              <a:rPr lang="en-US" sz="2400" dirty="0">
                <a:latin typeface="Times New Roman" pitchFamily="18" charset="0"/>
              </a:rPr>
              <a:t> e ở </a:t>
            </a:r>
            <a:r>
              <a:rPr lang="en-US" sz="2400" dirty="0" err="1" smtClean="0">
                <a:latin typeface="Times New Roman" pitchFamily="18" charset="0"/>
              </a:rPr>
              <a:t>sát</a:t>
            </a:r>
            <a:r>
              <a:rPr lang="en-US" sz="2400" dirty="0" smtClean="0">
                <a:latin typeface="Times New Roman" pitchFamily="18" charset="0"/>
              </a:rPr>
              <a:t> </a:t>
            </a:r>
            <a:r>
              <a:rPr lang="en-US" sz="2400" dirty="0" err="1">
                <a:latin typeface="Times New Roman" pitchFamily="18" charset="0"/>
              </a:rPr>
              <a:t>bề</a:t>
            </a:r>
            <a:r>
              <a:rPr lang="en-US" sz="2400" dirty="0">
                <a:latin typeface="Times New Roman" pitchFamily="18" charset="0"/>
              </a:rPr>
              <a:t> </a:t>
            </a:r>
            <a:r>
              <a:rPr lang="en-US" sz="2400" dirty="0" err="1">
                <a:latin typeface="Times New Roman" pitchFamily="18" charset="0"/>
              </a:rPr>
              <a:t>mặt</a:t>
            </a:r>
            <a:r>
              <a:rPr lang="en-US" sz="2400" dirty="0">
                <a:latin typeface="Times New Roman" pitchFamily="18" charset="0"/>
              </a:rPr>
              <a:t> </a:t>
            </a:r>
            <a:r>
              <a:rPr lang="en-US" sz="2400" dirty="0" err="1">
                <a:latin typeface="Times New Roman" pitchFamily="18" charset="0"/>
              </a:rPr>
              <a:t>kim</a:t>
            </a:r>
            <a:r>
              <a:rPr lang="en-US" sz="2400" dirty="0">
                <a:latin typeface="Times New Roman" pitchFamily="18" charset="0"/>
              </a:rPr>
              <a:t> </a:t>
            </a:r>
            <a:r>
              <a:rPr lang="en-US" sz="2400" dirty="0" err="1">
                <a:latin typeface="Times New Roman" pitchFamily="18" charset="0"/>
              </a:rPr>
              <a:t>loại</a:t>
            </a:r>
            <a:r>
              <a:rPr lang="en-US" sz="2400" dirty="0">
                <a:latin typeface="Times New Roman" pitchFamily="18" charset="0"/>
              </a:rPr>
              <a:t> </a:t>
            </a:r>
            <a:r>
              <a:rPr lang="en-US" sz="2400" dirty="0" err="1">
                <a:latin typeface="Times New Roman" pitchFamily="18" charset="0"/>
              </a:rPr>
              <a:t>thì</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a:latin typeface="Times New Roman" pitchFamily="18" charset="0"/>
              </a:rPr>
              <a:t>năng</a:t>
            </a:r>
            <a:r>
              <a:rPr lang="en-US" sz="2400" dirty="0">
                <a:latin typeface="Times New Roman" pitchFamily="18" charset="0"/>
              </a:rPr>
              <a:t> </a:t>
            </a:r>
            <a:r>
              <a:rPr lang="en-US" sz="2400" dirty="0" err="1">
                <a:latin typeface="Times New Roman" pitchFamily="18" charset="0"/>
              </a:rPr>
              <a:t>này</a:t>
            </a:r>
            <a:r>
              <a:rPr lang="en-US" sz="2400" dirty="0">
                <a:latin typeface="Times New Roman" pitchFamily="18" charset="0"/>
              </a:rPr>
              <a:t> </a:t>
            </a:r>
            <a:r>
              <a:rPr lang="en-US" sz="2400" dirty="0" err="1">
                <a:latin typeface="Times New Roman" pitchFamily="18" charset="0"/>
              </a:rPr>
              <a:t>là</a:t>
            </a:r>
            <a:r>
              <a:rPr lang="en-US" sz="2400" dirty="0">
                <a:latin typeface="Times New Roman" pitchFamily="18" charset="0"/>
              </a:rPr>
              <a:t> </a:t>
            </a:r>
            <a:r>
              <a:rPr lang="en-US" sz="2400" dirty="0" err="1">
                <a:latin typeface="Times New Roman" pitchFamily="18" charset="0"/>
              </a:rPr>
              <a:t>lớn</a:t>
            </a:r>
            <a:r>
              <a:rPr lang="en-US" sz="2400" dirty="0">
                <a:latin typeface="Times New Roman" pitchFamily="18" charset="0"/>
              </a:rPr>
              <a:t> </a:t>
            </a:r>
            <a:r>
              <a:rPr lang="en-US" sz="2400" dirty="0" err="1">
                <a:latin typeface="Times New Roman" pitchFamily="18" charset="0"/>
              </a:rPr>
              <a:t>nhất</a:t>
            </a:r>
            <a:endParaRPr lang="en-US" sz="2400" dirty="0">
              <a:latin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976982958"/>
              </p:ext>
            </p:extLst>
          </p:nvPr>
        </p:nvGraphicFramePr>
        <p:xfrm>
          <a:off x="2979738" y="2846388"/>
          <a:ext cx="2701925" cy="792162"/>
        </p:xfrm>
        <a:graphic>
          <a:graphicData uri="http://schemas.openxmlformats.org/presentationml/2006/ole">
            <mc:AlternateContent xmlns:mc="http://schemas.openxmlformats.org/markup-compatibility/2006">
              <mc:Choice xmlns:v="urn:schemas-microsoft-com:vml" Requires="v">
                <p:oleObj spid="_x0000_s11401" name="Equation" r:id="rId3" imgW="1320480" imgH="393480" progId="Equation.3">
                  <p:embed/>
                </p:oleObj>
              </mc:Choice>
              <mc:Fallback>
                <p:oleObj name="Equation" r:id="rId3" imgW="1320480" imgH="393480" progId="Equation.3">
                  <p:embed/>
                  <p:pic>
                    <p:nvPicPr>
                      <p:cNvPr id="0" name="Object 4"/>
                      <p:cNvPicPr>
                        <a:picLocks noChangeAspect="1" noChangeArrowheads="1"/>
                      </p:cNvPicPr>
                      <p:nvPr/>
                    </p:nvPicPr>
                    <p:blipFill>
                      <a:blip r:embed="rId4"/>
                      <a:srcRect/>
                      <a:stretch>
                        <a:fillRect/>
                      </a:stretch>
                    </p:blipFill>
                    <p:spPr bwMode="auto">
                      <a:xfrm>
                        <a:off x="2979738" y="2846388"/>
                        <a:ext cx="2701925" cy="792162"/>
                      </a:xfrm>
                      <a:prstGeom prst="rect">
                        <a:avLst/>
                      </a:prstGeom>
                      <a:noFill/>
                      <a:ln>
                        <a:noFill/>
                      </a:ln>
                    </p:spPr>
                  </p:pic>
                </p:oleObj>
              </mc:Fallback>
            </mc:AlternateContent>
          </a:graphicData>
        </a:graphic>
      </p:graphicFrame>
      <p:sp>
        <p:nvSpPr>
          <p:cNvPr id="8" name="Rectangle 7"/>
          <p:cNvSpPr/>
          <p:nvPr/>
        </p:nvSpPr>
        <p:spPr>
          <a:xfrm>
            <a:off x="0" y="3505200"/>
            <a:ext cx="2757486" cy="430887"/>
          </a:xfrm>
          <a:prstGeom prst="rect">
            <a:avLst/>
          </a:prstGeom>
        </p:spPr>
        <p:txBody>
          <a:bodyPr wrap="none">
            <a:spAutoFit/>
          </a:bodyPr>
          <a:lstStyle/>
          <a:p>
            <a:r>
              <a:rPr lang="en-US" sz="2200" b="1" i="1" dirty="0" err="1">
                <a:latin typeface="Times New Roman" pitchFamily="18" charset="0"/>
              </a:rPr>
              <a:t>Giải</a:t>
            </a:r>
            <a:r>
              <a:rPr lang="en-US" sz="2200" b="1" i="1" dirty="0">
                <a:latin typeface="Times New Roman" pitchFamily="18" charset="0"/>
              </a:rPr>
              <a:t> </a:t>
            </a:r>
            <a:r>
              <a:rPr lang="en-US" sz="2200" b="1" i="1" dirty="0" err="1">
                <a:latin typeface="Times New Roman" pitchFamily="18" charset="0"/>
              </a:rPr>
              <a:t>thích</a:t>
            </a:r>
            <a:r>
              <a:rPr lang="en-US" sz="2200" b="1" i="1" dirty="0">
                <a:latin typeface="Times New Roman" pitchFamily="18" charset="0"/>
              </a:rPr>
              <a:t> </a:t>
            </a:r>
            <a:r>
              <a:rPr lang="en-US" sz="2200" b="1" i="1" dirty="0" err="1">
                <a:latin typeface="Times New Roman" pitchFamily="18" charset="0"/>
              </a:rPr>
              <a:t>định</a:t>
            </a:r>
            <a:r>
              <a:rPr lang="en-US" sz="2200" b="1" i="1" dirty="0">
                <a:latin typeface="Times New Roman" pitchFamily="18" charset="0"/>
              </a:rPr>
              <a:t> </a:t>
            </a:r>
            <a:r>
              <a:rPr lang="en-US" sz="2200" b="1" i="1" dirty="0" err="1">
                <a:latin typeface="Times New Roman" pitchFamily="18" charset="0"/>
              </a:rPr>
              <a:t>luật</a:t>
            </a:r>
            <a:r>
              <a:rPr lang="en-US" sz="2200" b="1" i="1" dirty="0">
                <a:latin typeface="Times New Roman" pitchFamily="18" charset="0"/>
              </a:rPr>
              <a:t> I:</a:t>
            </a:r>
          </a:p>
        </p:txBody>
      </p:sp>
      <p:graphicFrame>
        <p:nvGraphicFramePr>
          <p:cNvPr id="9" name="Object 8"/>
          <p:cNvGraphicFramePr>
            <a:graphicFrameLocks noChangeAspect="1"/>
          </p:cNvGraphicFramePr>
          <p:nvPr>
            <p:extLst>
              <p:ext uri="{D42A27DB-BD31-4B8C-83A1-F6EECF244321}">
                <p14:modId xmlns:p14="http://schemas.microsoft.com/office/powerpoint/2010/main" val="968913934"/>
              </p:ext>
            </p:extLst>
          </p:nvPr>
        </p:nvGraphicFramePr>
        <p:xfrm>
          <a:off x="2082800" y="3935413"/>
          <a:ext cx="4114800" cy="706437"/>
        </p:xfrm>
        <a:graphic>
          <a:graphicData uri="http://schemas.openxmlformats.org/presentationml/2006/ole">
            <mc:AlternateContent xmlns:mc="http://schemas.openxmlformats.org/markup-compatibility/2006">
              <mc:Choice xmlns:v="urn:schemas-microsoft-com:vml" Requires="v">
                <p:oleObj spid="_x0000_s11402" name="Equation" r:id="rId5" imgW="2273040" imgH="393480" progId="Equation.3">
                  <p:embed/>
                </p:oleObj>
              </mc:Choice>
              <mc:Fallback>
                <p:oleObj name="Equation" r:id="rId5" imgW="2273040" imgH="393480" progId="Equation.3">
                  <p:embed/>
                  <p:pic>
                    <p:nvPicPr>
                      <p:cNvPr id="0" name="Object 4"/>
                      <p:cNvPicPr>
                        <a:picLocks noChangeAspect="1" noChangeArrowheads="1"/>
                      </p:cNvPicPr>
                      <p:nvPr/>
                    </p:nvPicPr>
                    <p:blipFill>
                      <a:blip r:embed="rId6"/>
                      <a:srcRect/>
                      <a:stretch>
                        <a:fillRect/>
                      </a:stretch>
                    </p:blipFill>
                    <p:spPr bwMode="auto">
                      <a:xfrm>
                        <a:off x="2082800" y="3935413"/>
                        <a:ext cx="41148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p:cNvSpPr/>
          <p:nvPr/>
        </p:nvSpPr>
        <p:spPr>
          <a:xfrm>
            <a:off x="38100" y="4572000"/>
            <a:ext cx="9029700" cy="769441"/>
          </a:xfrm>
          <a:prstGeom prst="rect">
            <a:avLst/>
          </a:prstGeom>
        </p:spPr>
        <p:txBody>
          <a:bodyPr wrap="square">
            <a:spAutoFit/>
          </a:bodyPr>
          <a:lstStyle/>
          <a:p>
            <a:r>
              <a:rPr lang="en-US" sz="2200" b="1" i="1" dirty="0" err="1">
                <a:latin typeface="Times New Roman" pitchFamily="18" charset="0"/>
              </a:rPr>
              <a:t>Giải</a:t>
            </a:r>
            <a:r>
              <a:rPr lang="en-US" sz="2200" b="1" i="1" dirty="0">
                <a:latin typeface="Times New Roman" pitchFamily="18" charset="0"/>
              </a:rPr>
              <a:t> </a:t>
            </a:r>
            <a:r>
              <a:rPr lang="en-US" sz="2200" b="1" i="1" dirty="0" err="1">
                <a:latin typeface="Times New Roman" pitchFamily="18" charset="0"/>
              </a:rPr>
              <a:t>thích</a:t>
            </a:r>
            <a:r>
              <a:rPr lang="en-US" sz="2200" b="1" i="1" dirty="0">
                <a:latin typeface="Times New Roman" pitchFamily="18" charset="0"/>
              </a:rPr>
              <a:t> </a:t>
            </a:r>
            <a:r>
              <a:rPr lang="en-US" sz="2200" b="1" i="1" dirty="0" err="1">
                <a:latin typeface="Times New Roman" pitchFamily="18" charset="0"/>
              </a:rPr>
              <a:t>định</a:t>
            </a:r>
            <a:r>
              <a:rPr lang="en-US" sz="2200" b="1" i="1" dirty="0">
                <a:latin typeface="Times New Roman" pitchFamily="18" charset="0"/>
              </a:rPr>
              <a:t> </a:t>
            </a:r>
            <a:r>
              <a:rPr lang="en-US" sz="2200" b="1" i="1" dirty="0" err="1">
                <a:latin typeface="Times New Roman" pitchFamily="18" charset="0"/>
              </a:rPr>
              <a:t>luật</a:t>
            </a:r>
            <a:r>
              <a:rPr lang="en-US" sz="2200" b="1" i="1" dirty="0">
                <a:latin typeface="Times New Roman" pitchFamily="18" charset="0"/>
              </a:rPr>
              <a:t> II</a:t>
            </a:r>
            <a:r>
              <a:rPr lang="en-US" sz="2200" dirty="0">
                <a:latin typeface="Times New Roman" pitchFamily="18" charset="0"/>
              </a:rPr>
              <a:t>: </a:t>
            </a:r>
            <a:r>
              <a:rPr lang="en-US" sz="2200" dirty="0" err="1">
                <a:latin typeface="Times New Roman" pitchFamily="18" charset="0"/>
              </a:rPr>
              <a:t>số</a:t>
            </a:r>
            <a:r>
              <a:rPr lang="en-US" sz="2200" dirty="0">
                <a:latin typeface="Times New Roman" pitchFamily="18" charset="0"/>
              </a:rPr>
              <a:t> </a:t>
            </a:r>
            <a:r>
              <a:rPr lang="en-US" sz="2200" dirty="0" err="1">
                <a:latin typeface="Times New Roman" pitchFamily="18" charset="0"/>
              </a:rPr>
              <a:t>quang</a:t>
            </a:r>
            <a:r>
              <a:rPr lang="en-US" sz="2200" dirty="0">
                <a:latin typeface="Times New Roman" pitchFamily="18" charset="0"/>
              </a:rPr>
              <a:t> e </a:t>
            </a:r>
            <a:r>
              <a:rPr lang="en-US" sz="2200" dirty="0" err="1">
                <a:latin typeface="Times New Roman" pitchFamily="18" charset="0"/>
              </a:rPr>
              <a:t>thoát</a:t>
            </a:r>
            <a:r>
              <a:rPr lang="en-US" sz="2200" dirty="0">
                <a:latin typeface="Times New Roman" pitchFamily="18" charset="0"/>
              </a:rPr>
              <a:t> </a:t>
            </a:r>
            <a:r>
              <a:rPr lang="en-US" sz="2200" dirty="0" err="1">
                <a:latin typeface="Times New Roman" pitchFamily="18" charset="0"/>
              </a:rPr>
              <a:t>ra</a:t>
            </a:r>
            <a:r>
              <a:rPr lang="en-US" sz="2200" dirty="0">
                <a:latin typeface="Times New Roman" pitchFamily="18" charset="0"/>
              </a:rPr>
              <a:t> </a:t>
            </a:r>
            <a:r>
              <a:rPr lang="en-US" sz="2200" dirty="0" err="1">
                <a:latin typeface="Times New Roman" pitchFamily="18" charset="0"/>
              </a:rPr>
              <a:t>khỏi</a:t>
            </a:r>
            <a:r>
              <a:rPr lang="en-US" sz="2200" dirty="0">
                <a:latin typeface="Times New Roman" pitchFamily="18" charset="0"/>
              </a:rPr>
              <a:t> </a:t>
            </a:r>
            <a:r>
              <a:rPr lang="en-US" sz="2200" dirty="0" err="1">
                <a:latin typeface="Times New Roman" pitchFamily="18" charset="0"/>
              </a:rPr>
              <a:t>katôt</a:t>
            </a:r>
            <a:r>
              <a:rPr lang="en-US" sz="2200" dirty="0">
                <a:latin typeface="Times New Roman" pitchFamily="18" charset="0"/>
              </a:rPr>
              <a:t> </a:t>
            </a:r>
            <a:r>
              <a:rPr lang="en-US" sz="2200" dirty="0" err="1">
                <a:latin typeface="Times New Roman" pitchFamily="18" charset="0"/>
              </a:rPr>
              <a:t>tỉ</a:t>
            </a:r>
            <a:r>
              <a:rPr lang="en-US" sz="2200" dirty="0">
                <a:latin typeface="Times New Roman" pitchFamily="18" charset="0"/>
              </a:rPr>
              <a:t> </a:t>
            </a:r>
            <a:r>
              <a:rPr lang="en-US" sz="2200" dirty="0" err="1" smtClean="0">
                <a:latin typeface="Times New Roman" pitchFamily="18" charset="0"/>
              </a:rPr>
              <a:t>lệ</a:t>
            </a:r>
            <a:r>
              <a:rPr lang="en-US" sz="2200" dirty="0" smtClean="0">
                <a:latin typeface="Times New Roman" pitchFamily="18" charset="0"/>
              </a:rPr>
              <a:t> </a:t>
            </a:r>
            <a:r>
              <a:rPr lang="en-US" sz="2200" dirty="0" err="1">
                <a:latin typeface="Times New Roman" pitchFamily="18" charset="0"/>
              </a:rPr>
              <a:t>với</a:t>
            </a:r>
            <a:r>
              <a:rPr lang="en-US" sz="2200" dirty="0">
                <a:latin typeface="Times New Roman" pitchFamily="18" charset="0"/>
              </a:rPr>
              <a:t> </a:t>
            </a:r>
            <a:r>
              <a:rPr lang="en-US" sz="2200" dirty="0" err="1">
                <a:latin typeface="Times New Roman" pitchFamily="18" charset="0"/>
              </a:rPr>
              <a:t>số</a:t>
            </a:r>
            <a:r>
              <a:rPr lang="en-US" sz="2200" dirty="0">
                <a:latin typeface="Times New Roman" pitchFamily="18" charset="0"/>
              </a:rPr>
              <a:t> </a:t>
            </a:r>
            <a:r>
              <a:rPr lang="en-US" sz="2200" dirty="0" err="1">
                <a:latin typeface="Times New Roman" pitchFamily="18" charset="0"/>
              </a:rPr>
              <a:t>phôtôn</a:t>
            </a:r>
            <a:r>
              <a:rPr lang="en-US" sz="2200" dirty="0">
                <a:latin typeface="Times New Roman" pitchFamily="18" charset="0"/>
              </a:rPr>
              <a:t> </a:t>
            </a:r>
            <a:r>
              <a:rPr lang="en-US" sz="2200" dirty="0" err="1">
                <a:latin typeface="Times New Roman" pitchFamily="18" charset="0"/>
              </a:rPr>
              <a:t>bị</a:t>
            </a:r>
            <a:r>
              <a:rPr lang="en-US" sz="2200" dirty="0">
                <a:latin typeface="Times New Roman" pitchFamily="18" charset="0"/>
              </a:rPr>
              <a:t> </a:t>
            </a:r>
            <a:r>
              <a:rPr lang="en-US" sz="2200" dirty="0" err="1">
                <a:latin typeface="Times New Roman" pitchFamily="18" charset="0"/>
              </a:rPr>
              <a:t>hấp</a:t>
            </a:r>
            <a:r>
              <a:rPr lang="en-US" sz="2200" dirty="0">
                <a:latin typeface="Times New Roman" pitchFamily="18" charset="0"/>
              </a:rPr>
              <a:t> </a:t>
            </a:r>
            <a:r>
              <a:rPr lang="en-US" sz="2200" dirty="0" err="1">
                <a:latin typeface="Times New Roman" pitchFamily="18" charset="0"/>
              </a:rPr>
              <a:t>thụ</a:t>
            </a:r>
            <a:r>
              <a:rPr lang="en-US" sz="2200" dirty="0">
                <a:latin typeface="Times New Roman" pitchFamily="18" charset="0"/>
              </a:rPr>
              <a:t>; </a:t>
            </a:r>
            <a:r>
              <a:rPr lang="en-US" sz="2200" dirty="0" err="1">
                <a:latin typeface="Times New Roman" pitchFamily="18" charset="0"/>
              </a:rPr>
              <a:t>số</a:t>
            </a:r>
            <a:r>
              <a:rPr lang="en-US" sz="2200" dirty="0">
                <a:latin typeface="Times New Roman" pitchFamily="18" charset="0"/>
              </a:rPr>
              <a:t> </a:t>
            </a:r>
            <a:r>
              <a:rPr lang="en-US" sz="2200" dirty="0" err="1">
                <a:latin typeface="Times New Roman" pitchFamily="18" charset="0"/>
              </a:rPr>
              <a:t>phôtôn</a:t>
            </a:r>
            <a:r>
              <a:rPr lang="en-US" sz="2200" dirty="0">
                <a:latin typeface="Times New Roman" pitchFamily="18" charset="0"/>
              </a:rPr>
              <a:t> </a:t>
            </a:r>
            <a:r>
              <a:rPr lang="en-US" sz="2200" dirty="0" err="1">
                <a:latin typeface="Times New Roman" pitchFamily="18" charset="0"/>
              </a:rPr>
              <a:t>này</a:t>
            </a:r>
            <a:r>
              <a:rPr lang="en-US" sz="2200" dirty="0">
                <a:latin typeface="Times New Roman" pitchFamily="18" charset="0"/>
              </a:rPr>
              <a:t> </a:t>
            </a:r>
            <a:r>
              <a:rPr lang="en-US" sz="2200" dirty="0" err="1">
                <a:latin typeface="Times New Roman" pitchFamily="18" charset="0"/>
              </a:rPr>
              <a:t>lại</a:t>
            </a:r>
            <a:r>
              <a:rPr lang="en-US" sz="2200" dirty="0">
                <a:latin typeface="Times New Roman" pitchFamily="18" charset="0"/>
              </a:rPr>
              <a:t> </a:t>
            </a:r>
            <a:r>
              <a:rPr lang="en-US" sz="2200" dirty="0" err="1">
                <a:latin typeface="Times New Roman" pitchFamily="18" charset="0"/>
              </a:rPr>
              <a:t>tỷ</a:t>
            </a:r>
            <a:r>
              <a:rPr lang="en-US" sz="2200" dirty="0">
                <a:latin typeface="Times New Roman" pitchFamily="18" charset="0"/>
              </a:rPr>
              <a:t> </a:t>
            </a:r>
            <a:r>
              <a:rPr lang="en-US" sz="2200" dirty="0" err="1">
                <a:latin typeface="Times New Roman" pitchFamily="18" charset="0"/>
              </a:rPr>
              <a:t>lệ</a:t>
            </a:r>
            <a:r>
              <a:rPr lang="en-US" sz="2200" dirty="0">
                <a:latin typeface="Times New Roman" pitchFamily="18" charset="0"/>
              </a:rPr>
              <a:t> </a:t>
            </a:r>
            <a:r>
              <a:rPr lang="en-US" sz="2200" dirty="0" err="1">
                <a:latin typeface="Times New Roman" pitchFamily="18" charset="0"/>
              </a:rPr>
              <a:t>với</a:t>
            </a:r>
            <a:r>
              <a:rPr lang="en-US" sz="2200" dirty="0">
                <a:latin typeface="Times New Roman" pitchFamily="18" charset="0"/>
              </a:rPr>
              <a:t> </a:t>
            </a:r>
            <a:r>
              <a:rPr lang="en-US" sz="2200" dirty="0" err="1" smtClean="0">
                <a:latin typeface="Times New Roman" pitchFamily="18" charset="0"/>
              </a:rPr>
              <a:t>cường</a:t>
            </a:r>
            <a:r>
              <a:rPr lang="en-US" sz="2200" dirty="0" smtClean="0">
                <a:latin typeface="Times New Roman" pitchFamily="18" charset="0"/>
              </a:rPr>
              <a:t> </a:t>
            </a:r>
            <a:r>
              <a:rPr lang="en-US" sz="2200" dirty="0" err="1" smtClean="0">
                <a:latin typeface="Times New Roman" pitchFamily="18" charset="0"/>
              </a:rPr>
              <a:t>độ</a:t>
            </a:r>
            <a:r>
              <a:rPr lang="en-US" sz="2200" dirty="0" smtClean="0">
                <a:latin typeface="Times New Roman" pitchFamily="18" charset="0"/>
              </a:rPr>
              <a:t> </a:t>
            </a:r>
            <a:r>
              <a:rPr lang="en-US" sz="2200" dirty="0" err="1">
                <a:latin typeface="Times New Roman" pitchFamily="18" charset="0"/>
              </a:rPr>
              <a:t>chùm</a:t>
            </a:r>
            <a:r>
              <a:rPr lang="en-US" sz="2200" dirty="0">
                <a:latin typeface="Times New Roman" pitchFamily="18" charset="0"/>
              </a:rPr>
              <a:t> </a:t>
            </a:r>
            <a:r>
              <a:rPr lang="en-US" sz="2200" dirty="0" err="1">
                <a:latin typeface="Times New Roman" pitchFamily="18" charset="0"/>
              </a:rPr>
              <a:t>bức</a:t>
            </a:r>
            <a:r>
              <a:rPr lang="en-US" sz="2200" dirty="0">
                <a:latin typeface="Times New Roman" pitchFamily="18" charset="0"/>
              </a:rPr>
              <a:t> </a:t>
            </a:r>
            <a:r>
              <a:rPr lang="en-US" sz="2200" dirty="0" err="1" smtClean="0">
                <a:latin typeface="Times New Roman" pitchFamily="18" charset="0"/>
              </a:rPr>
              <a:t>xạ</a:t>
            </a:r>
            <a:r>
              <a:rPr lang="en-US" sz="2200" dirty="0">
                <a:latin typeface="Times New Roman" pitchFamily="18" charset="0"/>
              </a:rPr>
              <a:t>.</a:t>
            </a:r>
          </a:p>
        </p:txBody>
      </p:sp>
      <p:sp>
        <p:nvSpPr>
          <p:cNvPr id="11" name="Rectangle 10"/>
          <p:cNvSpPr/>
          <p:nvPr/>
        </p:nvSpPr>
        <p:spPr>
          <a:xfrm>
            <a:off x="76200" y="5410200"/>
            <a:ext cx="2975495" cy="430887"/>
          </a:xfrm>
          <a:prstGeom prst="rect">
            <a:avLst/>
          </a:prstGeom>
        </p:spPr>
        <p:txBody>
          <a:bodyPr wrap="none">
            <a:spAutoFit/>
          </a:bodyPr>
          <a:lstStyle/>
          <a:p>
            <a:r>
              <a:rPr lang="en-US" sz="2200" b="1" i="1" dirty="0" err="1">
                <a:latin typeface="Times New Roman" pitchFamily="18" charset="0"/>
              </a:rPr>
              <a:t>Giải</a:t>
            </a:r>
            <a:r>
              <a:rPr lang="en-US" sz="2200" b="1" i="1" dirty="0">
                <a:latin typeface="Times New Roman" pitchFamily="18" charset="0"/>
              </a:rPr>
              <a:t> </a:t>
            </a:r>
            <a:r>
              <a:rPr lang="en-US" sz="2200" b="1" i="1" dirty="0" err="1">
                <a:latin typeface="Times New Roman" pitchFamily="18" charset="0"/>
              </a:rPr>
              <a:t>thích</a:t>
            </a:r>
            <a:r>
              <a:rPr lang="en-US" sz="2200" b="1" i="1" dirty="0">
                <a:latin typeface="Times New Roman" pitchFamily="18" charset="0"/>
              </a:rPr>
              <a:t> </a:t>
            </a:r>
            <a:r>
              <a:rPr lang="en-US" sz="2200" b="1" i="1" dirty="0" err="1">
                <a:latin typeface="Times New Roman" pitchFamily="18" charset="0"/>
              </a:rPr>
              <a:t>định</a:t>
            </a:r>
            <a:r>
              <a:rPr lang="en-US" sz="2200" b="1" i="1" dirty="0">
                <a:latin typeface="Times New Roman" pitchFamily="18" charset="0"/>
              </a:rPr>
              <a:t> </a:t>
            </a:r>
            <a:r>
              <a:rPr lang="en-US" sz="2200" b="1" i="1" dirty="0" err="1">
                <a:latin typeface="Times New Roman" pitchFamily="18" charset="0"/>
              </a:rPr>
              <a:t>luật</a:t>
            </a:r>
            <a:r>
              <a:rPr lang="en-US" sz="2200" b="1" i="1" dirty="0">
                <a:latin typeface="Times New Roman" pitchFamily="18" charset="0"/>
              </a:rPr>
              <a:t> </a:t>
            </a:r>
            <a:r>
              <a:rPr lang="en-US" sz="2200" b="1" i="1" dirty="0" smtClean="0">
                <a:latin typeface="Times New Roman" pitchFamily="18" charset="0"/>
              </a:rPr>
              <a:t>III:</a:t>
            </a:r>
            <a:endParaRPr lang="en-US" sz="2200" dirty="0"/>
          </a:p>
        </p:txBody>
      </p:sp>
      <p:graphicFrame>
        <p:nvGraphicFramePr>
          <p:cNvPr id="12" name="Object 11"/>
          <p:cNvGraphicFramePr>
            <a:graphicFrameLocks noChangeAspect="1"/>
          </p:cNvGraphicFramePr>
          <p:nvPr>
            <p:extLst>
              <p:ext uri="{D42A27DB-BD31-4B8C-83A1-F6EECF244321}">
                <p14:modId xmlns:p14="http://schemas.microsoft.com/office/powerpoint/2010/main" val="4039901925"/>
              </p:ext>
            </p:extLst>
          </p:nvPr>
        </p:nvGraphicFramePr>
        <p:xfrm>
          <a:off x="3686175" y="5845175"/>
          <a:ext cx="2155825" cy="841375"/>
        </p:xfrm>
        <a:graphic>
          <a:graphicData uri="http://schemas.openxmlformats.org/presentationml/2006/ole">
            <mc:AlternateContent xmlns:mc="http://schemas.openxmlformats.org/markup-compatibility/2006">
              <mc:Choice xmlns:v="urn:schemas-microsoft-com:vml" Requires="v">
                <p:oleObj spid="_x0000_s11403" name="Equation" r:id="rId7" imgW="1002960" imgH="393480" progId="Equation.3">
                  <p:embed/>
                </p:oleObj>
              </mc:Choice>
              <mc:Fallback>
                <p:oleObj name="Equation" r:id="rId7" imgW="1002960" imgH="393480" progId="Equation.3">
                  <p:embed/>
                  <p:pic>
                    <p:nvPicPr>
                      <p:cNvPr id="0" name="Object 10"/>
                      <p:cNvPicPr>
                        <a:picLocks noChangeAspect="1" noChangeArrowheads="1"/>
                      </p:cNvPicPr>
                      <p:nvPr/>
                    </p:nvPicPr>
                    <p:blipFill>
                      <a:blip r:embed="rId8"/>
                      <a:srcRect/>
                      <a:stretch>
                        <a:fillRect/>
                      </a:stretch>
                    </p:blipFill>
                    <p:spPr bwMode="auto">
                      <a:xfrm>
                        <a:off x="3686175" y="5845175"/>
                        <a:ext cx="2155825" cy="841375"/>
                      </a:xfrm>
                      <a:prstGeom prst="rect">
                        <a:avLst/>
                      </a:prstGeom>
                      <a:noFill/>
                      <a:ln>
                        <a:noFill/>
                      </a:ln>
                    </p:spPr>
                  </p:pic>
                </p:oleObj>
              </mc:Fallback>
            </mc:AlternateContent>
          </a:graphicData>
        </a:graphic>
      </p:graphicFrame>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12220" y="2336788"/>
            <a:ext cx="2590800" cy="1956764"/>
          </a:xfrm>
          <a:prstGeom prst="rect">
            <a:avLst/>
          </a:prstGeom>
        </p:spPr>
      </p:pic>
    </p:spTree>
    <p:extLst>
      <p:ext uri="{BB962C8B-B14F-4D97-AF65-F5344CB8AC3E}">
        <p14:creationId xmlns:p14="http://schemas.microsoft.com/office/powerpoint/2010/main" val="29165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 y="0"/>
            <a:ext cx="6553200" cy="430887"/>
          </a:xfrm>
          <a:prstGeom prst="rect">
            <a:avLst/>
          </a:prstGeom>
          <a:noFill/>
        </p:spPr>
        <p:txBody>
          <a:bodyPr wrap="square" rtlCol="0">
            <a:spAutoFit/>
          </a:bodyPr>
          <a:lstStyle/>
          <a:p>
            <a:r>
              <a:rPr lang="en-US" sz="2200" smtClean="0">
                <a:solidFill>
                  <a:srgbClr val="FF0000"/>
                </a:solidFill>
                <a:latin typeface="Times" pitchFamily="18" charset="0"/>
              </a:rPr>
              <a:t>Một số ứng dụng hiện tượng quang điện</a:t>
            </a:r>
            <a:endParaRPr lang="en-US" sz="2200">
              <a:solidFill>
                <a:srgbClr val="FF0000"/>
              </a:solidFill>
              <a:latin typeface="Times" pitchFamily="18" charset="0"/>
            </a:endParaRPr>
          </a:p>
        </p:txBody>
      </p:sp>
      <p:sp>
        <p:nvSpPr>
          <p:cNvPr id="6" name="TextBox 5"/>
          <p:cNvSpPr txBox="1"/>
          <p:nvPr/>
        </p:nvSpPr>
        <p:spPr>
          <a:xfrm>
            <a:off x="76200" y="559713"/>
            <a:ext cx="8305800" cy="430887"/>
          </a:xfrm>
          <a:prstGeom prst="rect">
            <a:avLst/>
          </a:prstGeom>
          <a:noFill/>
        </p:spPr>
        <p:txBody>
          <a:bodyPr wrap="square" rtlCol="0">
            <a:spAutoFit/>
          </a:bodyPr>
          <a:lstStyle/>
          <a:p>
            <a:r>
              <a:rPr lang="en-US" sz="2200" smtClean="0">
                <a:latin typeface="Times" pitchFamily="18" charset="0"/>
              </a:rPr>
              <a:t>- Pin mặt trời</a:t>
            </a:r>
            <a:endParaRPr lang="en-US" sz="2200">
              <a:latin typeface="Times"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0516" y="215442"/>
            <a:ext cx="3495206" cy="3061158"/>
          </a:xfrm>
          <a:prstGeom prst="rect">
            <a:avLst/>
          </a:prstGeom>
        </p:spPr>
      </p:pic>
      <p:sp>
        <p:nvSpPr>
          <p:cNvPr id="2" name="TextBox 1"/>
          <p:cNvSpPr txBox="1"/>
          <p:nvPr/>
        </p:nvSpPr>
        <p:spPr>
          <a:xfrm>
            <a:off x="76200" y="1524000"/>
            <a:ext cx="5029200" cy="1384995"/>
          </a:xfrm>
          <a:prstGeom prst="rect">
            <a:avLst/>
          </a:prstGeom>
          <a:noFill/>
        </p:spPr>
        <p:txBody>
          <a:bodyPr wrap="square" rtlCol="0">
            <a:spAutoFit/>
          </a:bodyPr>
          <a:lstStyle/>
          <a:p>
            <a:pPr algn="just"/>
            <a:r>
              <a:rPr lang="en-US" sz="2200" smtClean="0">
                <a:latin typeface="Times New Roman" pitchFamily="18" charset="0"/>
                <a:cs typeface="Times New Roman" pitchFamily="18" charset="0"/>
              </a:rPr>
              <a:t>- </a:t>
            </a:r>
            <a:r>
              <a:rPr lang="vi-VN" sz="2200" smtClean="0">
                <a:latin typeface="Times New Roman" pitchFamily="18" charset="0"/>
                <a:cs typeface="Times New Roman" pitchFamily="18" charset="0"/>
              </a:rPr>
              <a:t>Photodiode </a:t>
            </a:r>
            <a:r>
              <a:rPr lang="vi-VN" sz="2200">
                <a:latin typeface="Times New Roman" pitchFamily="18" charset="0"/>
                <a:cs typeface="Times New Roman" pitchFamily="18" charset="0"/>
              </a:rPr>
              <a:t>(hay diode quang) là một loại bán dẫn ứng dụng hiện tượng quang điện để chuyển photon thành điện tích.</a:t>
            </a:r>
          </a:p>
          <a:p>
            <a:pPr algn="just"/>
            <a:endParaRPr lang="en-US"/>
          </a:p>
        </p:txBody>
      </p:sp>
      <p:sp>
        <p:nvSpPr>
          <p:cNvPr id="3" name="TextBox 2"/>
          <p:cNvSpPr txBox="1"/>
          <p:nvPr/>
        </p:nvSpPr>
        <p:spPr>
          <a:xfrm>
            <a:off x="152400" y="3276600"/>
            <a:ext cx="5334000" cy="2462213"/>
          </a:xfrm>
          <a:prstGeom prst="rect">
            <a:avLst/>
          </a:prstGeom>
          <a:noFill/>
        </p:spPr>
        <p:txBody>
          <a:bodyPr wrap="square" rtlCol="0">
            <a:spAutoFit/>
          </a:bodyPr>
          <a:lstStyle/>
          <a:p>
            <a:pPr algn="just"/>
            <a:r>
              <a:rPr lang="en-US" smtClean="0"/>
              <a:t>- </a:t>
            </a:r>
            <a:r>
              <a:rPr lang="vi-VN" sz="2200">
                <a:latin typeface="Times New Roman" pitchFamily="18" charset="0"/>
                <a:cs typeface="Times New Roman" pitchFamily="18" charset="0"/>
              </a:rPr>
              <a:t>Ứng dụng trong việc tạo ra các cảm biến ghi ảnh, ví dụ như cảm biến CCD. Cảm biến này sẽ chuyển đổi hình ảnh quang học sang tín hiệu điện trong các camera. Bên cạnh đó, các cảm biến quang học cũng ứng dụng hiện tượng này.</a:t>
            </a:r>
          </a:p>
          <a:p>
            <a:pPr algn="just"/>
            <a:endParaRPr lang="en-US" sz="2200">
              <a:latin typeface="Times New Roman" pitchFamily="18" charset="0"/>
              <a:cs typeface="Times New Roman" pitchFamily="18" charset="0"/>
            </a:endParaRPr>
          </a:p>
        </p:txBody>
      </p:sp>
    </p:spTree>
    <p:extLst>
      <p:ext uri="{BB962C8B-B14F-4D97-AF65-F5344CB8AC3E}">
        <p14:creationId xmlns:p14="http://schemas.microsoft.com/office/powerpoint/2010/main" val="295243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9436"/>
            <a:ext cx="4951255" cy="2133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7194" y="2209800"/>
            <a:ext cx="4758579" cy="4648200"/>
          </a:xfrm>
          <a:prstGeom prst="rect">
            <a:avLst/>
          </a:prstGeom>
        </p:spPr>
      </p:pic>
    </p:spTree>
    <p:extLst>
      <p:ext uri="{BB962C8B-B14F-4D97-AF65-F5344CB8AC3E}">
        <p14:creationId xmlns:p14="http://schemas.microsoft.com/office/powerpoint/2010/main" val="371944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127" y="304800"/>
            <a:ext cx="8908473" cy="1446550"/>
          </a:xfrm>
          <a:prstGeom prst="rect">
            <a:avLst/>
          </a:prstGeom>
          <a:noFill/>
        </p:spPr>
        <p:txBody>
          <a:bodyPr wrap="square" rtlCol="0">
            <a:spAutoFit/>
          </a:bodyPr>
          <a:lstStyle/>
          <a:p>
            <a:pPr algn="just"/>
            <a:r>
              <a:rPr lang="en-US" sz="2200" smtClean="0">
                <a:latin typeface="Times New Roman" pitchFamily="18" charset="0"/>
                <a:cs typeface="Times New Roman" pitchFamily="18" charset="0"/>
              </a:rPr>
              <a:t>- C</a:t>
            </a:r>
            <a:r>
              <a:rPr lang="vi-VN" sz="2200" smtClean="0">
                <a:latin typeface="Times New Roman" pitchFamily="18" charset="0"/>
                <a:cs typeface="Times New Roman" pitchFamily="18" charset="0"/>
              </a:rPr>
              <a:t>ảm </a:t>
            </a:r>
            <a:r>
              <a:rPr lang="vi-VN" sz="2200">
                <a:latin typeface="Times New Roman" pitchFamily="18" charset="0"/>
                <a:cs typeface="Times New Roman" pitchFamily="18" charset="0"/>
              </a:rPr>
              <a:t>biến ánh sáng được ứng dụng phổ biến trên </a:t>
            </a:r>
            <a:r>
              <a:rPr lang="vi-VN" sz="2200" smtClean="0">
                <a:latin typeface="Times New Roman" pitchFamily="18" charset="0"/>
                <a:cs typeface="Times New Roman" pitchFamily="18" charset="0"/>
              </a:rPr>
              <a:t>các</a:t>
            </a:r>
            <a:r>
              <a:rPr lang="en-US" sz="2200" smtClean="0">
                <a:latin typeface="Times New Roman" pitchFamily="18" charset="0"/>
                <a:cs typeface="Times New Roman" pitchFamily="18" charset="0"/>
              </a:rPr>
              <a:t> thiết bị thông minh</a:t>
            </a:r>
            <a:r>
              <a:rPr lang="vi-VN" sz="2200" smtClean="0">
                <a:latin typeface="Times New Roman" pitchFamily="18" charset="0"/>
                <a:cs typeface="Times New Roman" pitchFamily="18" charset="0"/>
              </a:rPr>
              <a:t>.</a:t>
            </a:r>
            <a:r>
              <a:rPr lang="vi-VN" sz="2200">
                <a:latin typeface="Times New Roman" pitchFamily="18" charset="0"/>
                <a:cs typeface="Times New Roman" pitchFamily="18" charset="0"/>
              </a:rPr>
              <a:t> Cảm biến ánh sáng giúp các thiết bị phát hiện được sự khác biệt về cường độ hoặc màu sắc ánh sáng của môi trường xung quanh, từ đó mang lại nhiều công dụng hữu ích. </a:t>
            </a:r>
            <a:endParaRPr lang="en-US"/>
          </a:p>
        </p:txBody>
      </p:sp>
      <p:sp>
        <p:nvSpPr>
          <p:cNvPr id="5" name="TextBox 4"/>
          <p:cNvSpPr txBox="1"/>
          <p:nvPr/>
        </p:nvSpPr>
        <p:spPr>
          <a:xfrm>
            <a:off x="76200" y="1828800"/>
            <a:ext cx="8839200" cy="1107996"/>
          </a:xfrm>
          <a:prstGeom prst="rect">
            <a:avLst/>
          </a:prstGeom>
          <a:noFill/>
        </p:spPr>
        <p:txBody>
          <a:bodyPr wrap="square" rtlCol="0">
            <a:spAutoFit/>
          </a:bodyPr>
          <a:lstStyle/>
          <a:p>
            <a:pPr algn="just"/>
            <a:r>
              <a:rPr lang="en-US" sz="2200" smtClean="0">
                <a:latin typeface="+mj-lt"/>
              </a:rPr>
              <a:t>- </a:t>
            </a:r>
            <a:r>
              <a:rPr lang="vi-VN" sz="2200" smtClean="0">
                <a:latin typeface="+mj-lt"/>
              </a:rPr>
              <a:t>Cảm </a:t>
            </a:r>
            <a:r>
              <a:rPr lang="vi-VN" sz="2200">
                <a:latin typeface="+mj-lt"/>
              </a:rPr>
              <a:t>biến ánh sáng hoạt động dựa trên nguyên lý </a:t>
            </a:r>
            <a:r>
              <a:rPr lang="vi-VN" sz="2200" smtClean="0">
                <a:latin typeface="+mj-lt"/>
              </a:rPr>
              <a:t>của</a:t>
            </a:r>
            <a:r>
              <a:rPr lang="en-US" sz="2200" smtClean="0">
                <a:latin typeface="+mj-lt"/>
              </a:rPr>
              <a:t> </a:t>
            </a:r>
            <a:r>
              <a:rPr lang="en-US" sz="2200" smtClean="0">
                <a:latin typeface="Times New Roman" pitchFamily="18" charset="0"/>
                <a:cs typeface="Times New Roman" pitchFamily="18" charset="0"/>
              </a:rPr>
              <a:t>hiệu ứng quang điện</a:t>
            </a:r>
            <a:r>
              <a:rPr lang="vi-VN" sz="2200" smtClean="0">
                <a:latin typeface="+mj-lt"/>
              </a:rPr>
              <a:t>. </a:t>
            </a:r>
            <a:r>
              <a:rPr lang="vi-VN" sz="2200">
                <a:latin typeface="+mj-lt"/>
              </a:rPr>
              <a:t>Hiệu ứng quang điện là hiện tượng một số chất đặc biệt sau khi hấp thụ ánh sáng sẽ chuyển đổi năng lượng ánh sáng thành năng lượng điện.</a:t>
            </a:r>
            <a:endParaRPr lang="en-US" sz="2200">
              <a:latin typeface="+mj-lt"/>
            </a:endParaRPr>
          </a:p>
        </p:txBody>
      </p:sp>
      <p:sp>
        <p:nvSpPr>
          <p:cNvPr id="6" name="TextBox 5"/>
          <p:cNvSpPr txBox="1"/>
          <p:nvPr/>
        </p:nvSpPr>
        <p:spPr>
          <a:xfrm>
            <a:off x="76200" y="3048000"/>
            <a:ext cx="8839200" cy="430887"/>
          </a:xfrm>
          <a:prstGeom prst="rect">
            <a:avLst/>
          </a:prstGeom>
          <a:noFill/>
        </p:spPr>
        <p:txBody>
          <a:bodyPr wrap="square" rtlCol="0">
            <a:spAutoFit/>
          </a:bodyPr>
          <a:lstStyle/>
          <a:p>
            <a:r>
              <a:rPr lang="en-US" sz="2200" smtClean="0">
                <a:latin typeface="Times New Roman" pitchFamily="18" charset="0"/>
                <a:cs typeface="Times New Roman" pitchFamily="18" charset="0"/>
              </a:rPr>
              <a:t>* </a:t>
            </a:r>
            <a:r>
              <a:rPr lang="vi-VN" sz="2200" smtClean="0">
                <a:latin typeface="Times New Roman" pitchFamily="18" charset="0"/>
                <a:cs typeface="Times New Roman" pitchFamily="18" charset="0"/>
              </a:rPr>
              <a:t>Kiểm </a:t>
            </a:r>
            <a:r>
              <a:rPr lang="vi-VN" sz="2200">
                <a:latin typeface="Times New Roman" pitchFamily="18" charset="0"/>
                <a:cs typeface="Times New Roman" pitchFamily="18" charset="0"/>
              </a:rPr>
              <a:t>soát mức độ chiếu sáng của hệ thống đèn thông minh trong gia đình</a:t>
            </a:r>
            <a:r>
              <a:rPr lang="vi-VN" sz="2200" smtClean="0">
                <a:latin typeface="Times New Roman" pitchFamily="18" charset="0"/>
                <a:cs typeface="Times New Roman" pitchFamily="18" charset="0"/>
              </a:rPr>
              <a:t>.</a:t>
            </a:r>
            <a:endParaRPr lang="en-US"/>
          </a:p>
        </p:txBody>
      </p:sp>
      <p:sp>
        <p:nvSpPr>
          <p:cNvPr id="7" name="TextBox 6"/>
          <p:cNvSpPr txBox="1"/>
          <p:nvPr/>
        </p:nvSpPr>
        <p:spPr>
          <a:xfrm>
            <a:off x="138545" y="3810000"/>
            <a:ext cx="8915400" cy="769441"/>
          </a:xfrm>
          <a:prstGeom prst="rect">
            <a:avLst/>
          </a:prstGeom>
          <a:noFill/>
        </p:spPr>
        <p:txBody>
          <a:bodyPr wrap="square" rtlCol="0">
            <a:spAutoFit/>
          </a:bodyPr>
          <a:lstStyle/>
          <a:p>
            <a:r>
              <a:rPr lang="en-US" sz="2200" smtClean="0">
                <a:latin typeface="Times New Roman" pitchFamily="18" charset="0"/>
                <a:cs typeface="Times New Roman" pitchFamily="18" charset="0"/>
              </a:rPr>
              <a:t>* </a:t>
            </a:r>
            <a:r>
              <a:rPr lang="vi-VN" sz="2200" smtClean="0">
                <a:latin typeface="Times New Roman" pitchFamily="18" charset="0"/>
                <a:cs typeface="Times New Roman" pitchFamily="18" charset="0"/>
              </a:rPr>
              <a:t>Điều </a:t>
            </a:r>
            <a:r>
              <a:rPr lang="vi-VN" sz="2200">
                <a:latin typeface="Times New Roman" pitchFamily="18" charset="0"/>
                <a:cs typeface="Times New Roman" pitchFamily="18" charset="0"/>
              </a:rPr>
              <a:t>chỉnh đèn nền của các thiết bị điện tử </a:t>
            </a:r>
            <a:r>
              <a:rPr lang="vi-VN" sz="2200" smtClean="0">
                <a:latin typeface="Times New Roman" pitchFamily="18" charset="0"/>
                <a:cs typeface="Times New Roman" pitchFamily="18" charset="0"/>
              </a:rPr>
              <a:t>như</a:t>
            </a:r>
            <a:r>
              <a:rPr lang="en-US" sz="2200" smtClean="0">
                <a:latin typeface="Times New Roman" pitchFamily="18" charset="0"/>
                <a:cs typeface="Times New Roman" pitchFamily="18" charset="0"/>
              </a:rPr>
              <a:t> ti vi, màn hình máy tính, máy tính bảng</a:t>
            </a:r>
            <a:r>
              <a:rPr lang="vi-VN" sz="2200" smtClean="0">
                <a:latin typeface="Times New Roman" pitchFamily="18" charset="0"/>
                <a:cs typeface="Times New Roman" pitchFamily="18" charset="0"/>
              </a:rPr>
              <a:t>, </a:t>
            </a:r>
            <a:r>
              <a:rPr lang="vi-VN" sz="2200">
                <a:latin typeface="Times New Roman" pitchFamily="18" charset="0"/>
                <a:cs typeface="Times New Roman" pitchFamily="18" charset="0"/>
              </a:rPr>
              <a:t>đèn nền LCD, máy ảnh kỹ thuật số,... </a:t>
            </a:r>
            <a:endParaRPr lang="en-US"/>
          </a:p>
        </p:txBody>
      </p:sp>
      <p:sp>
        <p:nvSpPr>
          <p:cNvPr id="8" name="TextBox 7"/>
          <p:cNvSpPr txBox="1"/>
          <p:nvPr/>
        </p:nvSpPr>
        <p:spPr>
          <a:xfrm>
            <a:off x="138545" y="4800600"/>
            <a:ext cx="8915400" cy="769441"/>
          </a:xfrm>
          <a:prstGeom prst="rect">
            <a:avLst/>
          </a:prstGeom>
          <a:noFill/>
        </p:spPr>
        <p:txBody>
          <a:bodyPr wrap="square" rtlCol="0">
            <a:spAutoFit/>
          </a:bodyPr>
          <a:lstStyle/>
          <a:p>
            <a:r>
              <a:rPr lang="en-US" sz="2200" smtClean="0">
                <a:latin typeface="Times New Roman" pitchFamily="18" charset="0"/>
                <a:cs typeface="Times New Roman" pitchFamily="18" charset="0"/>
              </a:rPr>
              <a:t>* </a:t>
            </a:r>
            <a:r>
              <a:rPr lang="vi-VN" sz="2200" smtClean="0">
                <a:latin typeface="Times New Roman" pitchFamily="18" charset="0"/>
                <a:cs typeface="Times New Roman" pitchFamily="18" charset="0"/>
              </a:rPr>
              <a:t>Kiểm </a:t>
            </a:r>
            <a:r>
              <a:rPr lang="vi-VN" sz="2200">
                <a:latin typeface="Times New Roman" pitchFamily="18" charset="0"/>
                <a:cs typeface="Times New Roman" pitchFamily="18" charset="0"/>
              </a:rPr>
              <a:t>soát tiết kiệm năng lượng của các thiết bị chiếu sáng cảm ứng, đồ chơi hoặc các màn hình quảng cáo ngoài trời</a:t>
            </a:r>
            <a:r>
              <a:rPr lang="vi-VN" sz="2200" smtClean="0">
                <a:latin typeface="Times New Roman" pitchFamily="18" charset="0"/>
                <a:cs typeface="Times New Roman" pitchFamily="18" charset="0"/>
              </a:rPr>
              <a:t>,...</a:t>
            </a:r>
            <a:endParaRPr lang="en-US"/>
          </a:p>
        </p:txBody>
      </p:sp>
    </p:spTree>
    <p:extLst>
      <p:ext uri="{BB962C8B-B14F-4D97-AF65-F5344CB8AC3E}">
        <p14:creationId xmlns:p14="http://schemas.microsoft.com/office/powerpoint/2010/main" val="161893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6200"/>
            <a:ext cx="8915400" cy="430887"/>
          </a:xfrm>
          <a:prstGeom prst="rect">
            <a:avLst/>
          </a:prstGeom>
          <a:noFill/>
        </p:spPr>
        <p:txBody>
          <a:bodyPr wrap="square" rtlCol="0">
            <a:spAutoFit/>
          </a:bodyPr>
          <a:lstStyle/>
          <a:p>
            <a:r>
              <a:rPr lang="en-US" sz="2200">
                <a:solidFill>
                  <a:srgbClr val="FF0000"/>
                </a:solidFill>
                <a:latin typeface="Times New Roman" pitchFamily="18" charset="0"/>
                <a:cs typeface="Times New Roman" pitchFamily="18" charset="0"/>
              </a:rPr>
              <a:t>Cảm biến ánh sáng trên </a:t>
            </a:r>
            <a:r>
              <a:rPr lang="en-US" sz="2200" smtClean="0">
                <a:solidFill>
                  <a:srgbClr val="FF0000"/>
                </a:solidFill>
                <a:latin typeface="Times New Roman" pitchFamily="18" charset="0"/>
                <a:cs typeface="Times New Roman" pitchFamily="18" charset="0"/>
              </a:rPr>
              <a:t>smartphone</a:t>
            </a:r>
            <a:endParaRPr lang="en-US"/>
          </a:p>
        </p:txBody>
      </p:sp>
      <p:sp>
        <p:nvSpPr>
          <p:cNvPr id="5" name="TextBox 4"/>
          <p:cNvSpPr txBox="1"/>
          <p:nvPr/>
        </p:nvSpPr>
        <p:spPr>
          <a:xfrm>
            <a:off x="76200" y="533400"/>
            <a:ext cx="8991600" cy="1446550"/>
          </a:xfrm>
          <a:prstGeom prst="rect">
            <a:avLst/>
          </a:prstGeom>
          <a:noFill/>
        </p:spPr>
        <p:txBody>
          <a:bodyPr wrap="square" rtlCol="0">
            <a:spAutoFit/>
          </a:bodyPr>
          <a:lstStyle/>
          <a:p>
            <a:pPr algn="just"/>
            <a:r>
              <a:rPr lang="en-US" sz="2200" smtClean="0">
                <a:latin typeface="Times New Roman" pitchFamily="18" charset="0"/>
                <a:cs typeface="Times New Roman" pitchFamily="18" charset="0"/>
              </a:rPr>
              <a:t>C</a:t>
            </a:r>
            <a:r>
              <a:rPr lang="vi-VN" sz="2200" smtClean="0">
                <a:latin typeface="Times New Roman" pitchFamily="18" charset="0"/>
                <a:cs typeface="Times New Roman" pitchFamily="18" charset="0"/>
              </a:rPr>
              <a:t>ảm </a:t>
            </a:r>
            <a:r>
              <a:rPr lang="vi-VN" sz="2200">
                <a:latin typeface="Times New Roman" pitchFamily="18" charset="0"/>
                <a:cs typeface="Times New Roman" pitchFamily="18" charset="0"/>
              </a:rPr>
              <a:t>biến ánh sáng hoạt động </a:t>
            </a:r>
            <a:r>
              <a:rPr lang="vi-VN" sz="2200" smtClean="0">
                <a:latin typeface="Times New Roman" pitchFamily="18" charset="0"/>
                <a:cs typeface="Times New Roman" pitchFamily="18" charset="0"/>
              </a:rPr>
              <a:t>trên</a:t>
            </a:r>
            <a:r>
              <a:rPr lang="en-US" sz="2200" smtClean="0">
                <a:latin typeface="Times New Roman" pitchFamily="18" charset="0"/>
                <a:cs typeface="Times New Roman" pitchFamily="18" charset="0"/>
              </a:rPr>
              <a:t> smartphone </a:t>
            </a:r>
            <a:r>
              <a:rPr lang="vi-VN" sz="2200" smtClean="0">
                <a:latin typeface="Times New Roman" pitchFamily="18" charset="0"/>
                <a:cs typeface="Times New Roman" pitchFamily="18" charset="0"/>
              </a:rPr>
              <a:t>gồm </a:t>
            </a:r>
            <a:r>
              <a:rPr lang="vi-VN" sz="2200">
                <a:latin typeface="Times New Roman" pitchFamily="18" charset="0"/>
                <a:cs typeface="Times New Roman" pitchFamily="18" charset="0"/>
              </a:rPr>
              <a:t>máy chiếu ánh sáng và bộ thu ánh sáng</a:t>
            </a:r>
            <a:r>
              <a:rPr lang="vi-VN" sz="2200" smtClean="0">
                <a:latin typeface="Times New Roman" pitchFamily="18" charset="0"/>
                <a:cs typeface="Times New Roman" pitchFamily="18" charset="0"/>
              </a:rPr>
              <a:t>.</a:t>
            </a:r>
            <a:r>
              <a:rPr lang="en-US" sz="2200" smtClean="0">
                <a:latin typeface="Times New Roman" pitchFamily="18" charset="0"/>
                <a:cs typeface="Times New Roman" pitchFamily="18" charset="0"/>
              </a:rPr>
              <a:t> </a:t>
            </a:r>
            <a:r>
              <a:rPr lang="vi-VN" sz="2200">
                <a:latin typeface="+mj-lt"/>
              </a:rPr>
              <a:t>Bên cạnh đó, camera trước của smartphone thường có một chấm trắng. Chấm trắng này có công dụng của một thấu kính tập trung ánh sáng xung quanh, sau đó thông qua máy chiếu để truyền đến bộ thu.</a:t>
            </a:r>
            <a:endParaRPr lang="en-US" sz="2200">
              <a:latin typeface="+mj-lt"/>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2133601"/>
            <a:ext cx="3735987" cy="2195712"/>
          </a:xfrm>
          <a:prstGeom prst="rect">
            <a:avLst/>
          </a:prstGeom>
        </p:spPr>
      </p:pic>
      <p:sp>
        <p:nvSpPr>
          <p:cNvPr id="7" name="TextBox 6"/>
          <p:cNvSpPr txBox="1"/>
          <p:nvPr/>
        </p:nvSpPr>
        <p:spPr>
          <a:xfrm>
            <a:off x="0" y="1979950"/>
            <a:ext cx="4800600" cy="2462213"/>
          </a:xfrm>
          <a:prstGeom prst="rect">
            <a:avLst/>
          </a:prstGeom>
          <a:noFill/>
        </p:spPr>
        <p:txBody>
          <a:bodyPr wrap="square" rtlCol="0">
            <a:spAutoFit/>
          </a:bodyPr>
          <a:lstStyle/>
          <a:p>
            <a:pPr algn="just"/>
            <a:r>
              <a:rPr lang="vi-VN" sz="2200">
                <a:latin typeface="+mj-lt"/>
              </a:rPr>
              <a:t>Dựa vào nguyên lý của hiệu ứng quang điện, các tín hiệu ánh sáng khác nhau qua bộ thu ánh sáng sẽ chuyển đổi thành các tín hiệu điện tương ứng. Các tín hiệu này sẽ được xử lý tiếp để tạo ra các sự điều khiển, hoạt động bên trong smartphone.</a:t>
            </a:r>
            <a:endParaRPr lang="en-US" sz="2200">
              <a:latin typeface="+mj-lt"/>
            </a:endParaRPr>
          </a:p>
        </p:txBody>
      </p:sp>
      <p:sp>
        <p:nvSpPr>
          <p:cNvPr id="8" name="TextBox 7"/>
          <p:cNvSpPr txBox="1"/>
          <p:nvPr/>
        </p:nvSpPr>
        <p:spPr>
          <a:xfrm>
            <a:off x="76200" y="4442163"/>
            <a:ext cx="8839200" cy="1446550"/>
          </a:xfrm>
          <a:prstGeom prst="rect">
            <a:avLst/>
          </a:prstGeom>
          <a:noFill/>
        </p:spPr>
        <p:txBody>
          <a:bodyPr wrap="square" rtlCol="0">
            <a:spAutoFit/>
          </a:bodyPr>
          <a:lstStyle/>
          <a:p>
            <a:pPr algn="just"/>
            <a:r>
              <a:rPr lang="vi-VN" sz="2200">
                <a:latin typeface="+mj-lt"/>
              </a:rPr>
              <a:t>Bên cạnh đó, trên </a:t>
            </a:r>
            <a:r>
              <a:rPr lang="vi-VN" sz="2200" smtClean="0">
                <a:latin typeface="+mj-lt"/>
              </a:rPr>
              <a:t>các</a:t>
            </a:r>
            <a:r>
              <a:rPr lang="en-US" sz="2200" smtClean="0">
                <a:latin typeface="+mj-lt"/>
              </a:rPr>
              <a:t> </a:t>
            </a:r>
            <a:r>
              <a:rPr lang="en-US" sz="2200" smtClean="0">
                <a:latin typeface="Times New Roman" pitchFamily="18" charset="0"/>
                <a:cs typeface="Times New Roman" pitchFamily="18" charset="0"/>
              </a:rPr>
              <a:t>chíp cảm biến</a:t>
            </a:r>
            <a:r>
              <a:rPr lang="vi-VN" sz="2200">
                <a:latin typeface="+mj-lt"/>
              </a:rPr>
              <a:t> ánh sáng sẽ được trang bị một tấm phim có chức năng chặn, loại bỏ sự can thiệp tia hồng ngoại của ánh sáng hồng ngoại, giúp smartphone có thể cảm biến được cường độ của ánh sáng xung quanh một cách chính xác.</a:t>
            </a:r>
            <a:endParaRPr lang="en-US" sz="2200">
              <a:latin typeface="+mj-lt"/>
            </a:endParaRPr>
          </a:p>
        </p:txBody>
      </p:sp>
    </p:spTree>
    <p:extLst>
      <p:ext uri="{BB962C8B-B14F-4D97-AF65-F5344CB8AC3E}">
        <p14:creationId xmlns:p14="http://schemas.microsoft.com/office/powerpoint/2010/main" val="402321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200" y="15240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HIỆN TƯỢNG QUANG ĐIỆN VÀ HIỆU ỨNG COMPTON</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14065"/>
            <a:ext cx="5682984" cy="461665"/>
          </a:xfrm>
          <a:prstGeom prst="rect">
            <a:avLst/>
          </a:prstGeom>
        </p:spPr>
        <p:txBody>
          <a:bodyPr wrap="square">
            <a:spAutoFit/>
          </a:bodyPr>
          <a:lstStyle/>
          <a:p>
            <a:pPr marL="609600" indent="-609600"/>
            <a:r>
              <a:rPr lang="en-US" sz="2400" b="1" dirty="0">
                <a:solidFill>
                  <a:schemeClr val="hlink"/>
                </a:solidFill>
                <a:latin typeface="Times New Roman" pitchFamily="18" charset="0"/>
              </a:rPr>
              <a:t>II. </a:t>
            </a:r>
            <a:r>
              <a:rPr lang="en-US" sz="2400" b="1" dirty="0" err="1">
                <a:solidFill>
                  <a:schemeClr val="hlink"/>
                </a:solidFill>
                <a:latin typeface="Times New Roman" pitchFamily="18" charset="0"/>
              </a:rPr>
              <a:t>Hiệu</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ứng</a:t>
            </a:r>
            <a:r>
              <a:rPr lang="en-US" sz="2400" b="1" dirty="0">
                <a:solidFill>
                  <a:schemeClr val="hlink"/>
                </a:solidFill>
                <a:latin typeface="Times New Roman" pitchFamily="18" charset="0"/>
              </a:rPr>
              <a:t> Compton</a:t>
            </a:r>
          </a:p>
        </p:txBody>
      </p:sp>
      <p:pic>
        <p:nvPicPr>
          <p:cNvPr id="7" name="Picture 4" descr="compdat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1" y="1322932"/>
            <a:ext cx="4398186" cy="3401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23824" y="4895671"/>
            <a:ext cx="9020176" cy="1200329"/>
          </a:xfrm>
          <a:prstGeom prst="rect">
            <a:avLst/>
          </a:prstGeom>
        </p:spPr>
        <p:txBody>
          <a:bodyPr wrap="square">
            <a:spAutoFit/>
          </a:bodyPr>
          <a:lstStyle/>
          <a:p>
            <a:r>
              <a:rPr lang="en-US" sz="2400" b="1" i="1" dirty="0" err="1" smtClean="0">
                <a:solidFill>
                  <a:srgbClr val="00B050"/>
                </a:solidFill>
                <a:latin typeface="Times New Roman" pitchFamily="18" charset="0"/>
              </a:rPr>
              <a:t>Định</a:t>
            </a:r>
            <a:r>
              <a:rPr lang="en-US" sz="2400" b="1" i="1" dirty="0" smtClean="0">
                <a:solidFill>
                  <a:srgbClr val="00B050"/>
                </a:solidFill>
                <a:latin typeface="Times New Roman" pitchFamily="18" charset="0"/>
              </a:rPr>
              <a:t> </a:t>
            </a:r>
            <a:r>
              <a:rPr lang="en-US" sz="2400" b="1" i="1" dirty="0" err="1" smtClean="0">
                <a:solidFill>
                  <a:srgbClr val="00B050"/>
                </a:solidFill>
                <a:latin typeface="Times New Roman" pitchFamily="18" charset="0"/>
              </a:rPr>
              <a:t>nghĩa</a:t>
            </a:r>
            <a:r>
              <a:rPr lang="en-US" sz="2400" i="1" dirty="0" smtClean="0">
                <a:solidFill>
                  <a:srgbClr val="FF0000"/>
                </a:solidFill>
                <a:latin typeface="Times New Roman" pitchFamily="18" charset="0"/>
              </a:rPr>
              <a:t>: Cho </a:t>
            </a:r>
            <a:r>
              <a:rPr lang="en-US" sz="2400" i="1" dirty="0" err="1">
                <a:solidFill>
                  <a:srgbClr val="FF0000"/>
                </a:solidFill>
                <a:latin typeface="Times New Roman" pitchFamily="18" charset="0"/>
              </a:rPr>
              <a:t>chùm</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tia</a:t>
            </a:r>
            <a:r>
              <a:rPr lang="en-US" sz="2400" i="1" dirty="0">
                <a:solidFill>
                  <a:srgbClr val="FF0000"/>
                </a:solidFill>
                <a:latin typeface="Times New Roman" pitchFamily="18" charset="0"/>
              </a:rPr>
              <a:t> </a:t>
            </a:r>
            <a:r>
              <a:rPr lang="en-US" sz="2400" i="1" dirty="0">
                <a:solidFill>
                  <a:srgbClr val="0070C0"/>
                </a:solidFill>
                <a:latin typeface="Times New Roman" pitchFamily="18" charset="0"/>
              </a:rPr>
              <a:t>X </a:t>
            </a:r>
            <a:r>
              <a:rPr lang="en-US" sz="2400" i="1" dirty="0" err="1">
                <a:solidFill>
                  <a:srgbClr val="FF0000"/>
                </a:solidFill>
                <a:latin typeface="Times New Roman" pitchFamily="18" charset="0"/>
              </a:rPr>
              <a:t>bước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sóng</a:t>
            </a:r>
            <a:r>
              <a:rPr lang="en-US" sz="2400" i="1" dirty="0">
                <a:solidFill>
                  <a:srgbClr val="FF0000"/>
                </a:solidFill>
                <a:latin typeface="Times New Roman" pitchFamily="18" charset="0"/>
              </a:rPr>
              <a:t> </a:t>
            </a:r>
            <a:r>
              <a:rPr lang="el-GR" sz="2400" i="1" dirty="0">
                <a:solidFill>
                  <a:srgbClr val="FF0000"/>
                </a:solidFill>
                <a:latin typeface="Times New Roman" pitchFamily="18" charset="0"/>
                <a:cs typeface="Times New Roman" pitchFamily="18" charset="0"/>
              </a:rPr>
              <a:t>λ</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rPr>
              <a:t>tán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xạ</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lên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một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số</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chất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graphit</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paraphin</a:t>
            </a:r>
            <a:r>
              <a:rPr lang="en-US" sz="2400" i="1" dirty="0">
                <a:solidFill>
                  <a:srgbClr val="FF0000"/>
                </a:solidFill>
                <a:latin typeface="Times New Roman" pitchFamily="18" charset="0"/>
              </a:rPr>
              <a:t>,.. . </a:t>
            </a:r>
            <a:r>
              <a:rPr lang="en-US" sz="2400" i="1" dirty="0" err="1">
                <a:solidFill>
                  <a:srgbClr val="FF0000"/>
                </a:solidFill>
                <a:latin typeface="Times New Roman" pitchFamily="18" charset="0"/>
              </a:rPr>
              <a:t>trong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phổ</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tán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xạ</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của</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tia</a:t>
            </a:r>
            <a:r>
              <a:rPr lang="en-US" sz="2400" i="1" dirty="0">
                <a:solidFill>
                  <a:srgbClr val="FF0000"/>
                </a:solidFill>
                <a:latin typeface="Times New Roman" pitchFamily="18" charset="0"/>
              </a:rPr>
              <a:t> X </a:t>
            </a:r>
            <a:r>
              <a:rPr lang="en-US" sz="2400" i="1" dirty="0" err="1">
                <a:solidFill>
                  <a:srgbClr val="FF0000"/>
                </a:solidFill>
                <a:latin typeface="Times New Roman" pitchFamily="18" charset="0"/>
              </a:rPr>
              <a:t>ngoài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các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vạch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có</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bước</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sóng</a:t>
            </a:r>
            <a:r>
              <a:rPr lang="en-US" sz="2400" i="1" dirty="0">
                <a:solidFill>
                  <a:srgbClr val="FF0000"/>
                </a:solidFill>
                <a:latin typeface="Times New Roman" pitchFamily="18" charset="0"/>
              </a:rPr>
              <a:t> </a:t>
            </a:r>
            <a:r>
              <a:rPr lang="el-GR" sz="2400" i="1" dirty="0">
                <a:solidFill>
                  <a:srgbClr val="FF0000"/>
                </a:solidFill>
                <a:latin typeface="Times New Roman" pitchFamily="18" charset="0"/>
                <a:cs typeface="Times New Roman" pitchFamily="18" charset="0"/>
              </a:rPr>
              <a:t>λ</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còn</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có</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những</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vạch</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bước</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sóng</a:t>
            </a:r>
            <a:r>
              <a:rPr lang="en-US" sz="2400" i="1" dirty="0">
                <a:solidFill>
                  <a:srgbClr val="FF0000"/>
                </a:solidFill>
                <a:latin typeface="Times New Roman" pitchFamily="18" charset="0"/>
                <a:cs typeface="Times New Roman" pitchFamily="18" charset="0"/>
              </a:rPr>
              <a:t> </a:t>
            </a:r>
            <a:r>
              <a:rPr lang="el-GR" sz="2400" i="1" dirty="0">
                <a:solidFill>
                  <a:srgbClr val="FF0000"/>
                </a:solidFill>
                <a:latin typeface="Times New Roman" pitchFamily="18" charset="0"/>
                <a:cs typeface="Times New Roman" pitchFamily="18" charset="0"/>
              </a:rPr>
              <a:t>λ</a:t>
            </a:r>
            <a:r>
              <a:rPr lang="en-US" sz="2400" i="1" dirty="0">
                <a:solidFill>
                  <a:srgbClr val="FF0000"/>
                </a:solidFill>
                <a:latin typeface="Times New Roman" pitchFamily="18" charset="0"/>
                <a:cs typeface="Times New Roman" pitchFamily="18" charset="0"/>
              </a:rPr>
              <a:t>’ &gt;  </a:t>
            </a:r>
            <a:r>
              <a:rPr lang="el-GR" sz="2400" i="1" dirty="0">
                <a:solidFill>
                  <a:srgbClr val="FF0000"/>
                </a:solidFill>
                <a:latin typeface="Times New Roman" pitchFamily="18" charset="0"/>
                <a:cs typeface="Times New Roman" pitchFamily="18" charset="0"/>
              </a:rPr>
              <a:t>λ</a:t>
            </a:r>
            <a:r>
              <a:rPr lang="en-US" sz="2400" i="1" dirty="0">
                <a:solidFill>
                  <a:srgbClr val="FF0000"/>
                </a:solidFill>
                <a:latin typeface="Times New Roman" pitchFamily="18" charset="0"/>
                <a:cs typeface="Times New Roman" pitchFamily="18" charset="0"/>
              </a:rPr>
              <a:t>.</a:t>
            </a:r>
          </a:p>
        </p:txBody>
      </p:sp>
    </p:spTree>
    <p:extLst>
      <p:ext uri="{BB962C8B-B14F-4D97-AF65-F5344CB8AC3E}">
        <p14:creationId xmlns:p14="http://schemas.microsoft.com/office/powerpoint/2010/main" val="29165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200" y="15240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HIỆN TƯỢNG QUANG ĐIỆN VÀ HIỆU ỨNG COMPTON</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09600"/>
            <a:ext cx="5181244" cy="461665"/>
          </a:xfrm>
          <a:prstGeom prst="rect">
            <a:avLst/>
          </a:prstGeom>
        </p:spPr>
        <p:txBody>
          <a:bodyPr wrap="square">
            <a:spAutoFit/>
          </a:bodyPr>
          <a:lstStyle/>
          <a:p>
            <a:r>
              <a:rPr lang="en-US" sz="2400" b="1" i="1" dirty="0">
                <a:latin typeface="Times New Roman" pitchFamily="18" charset="0"/>
                <a:cs typeface="Times New Roman" pitchFamily="18" charset="0"/>
              </a:rPr>
              <a:t>2. </a:t>
            </a:r>
            <a:r>
              <a:rPr lang="en-US" sz="2400" b="1" i="1" dirty="0" err="1">
                <a:latin typeface="Times New Roman" pitchFamily="18" charset="0"/>
                <a:cs typeface="Times New Roman" pitchFamily="18" charset="0"/>
              </a:rPr>
              <a:t>Giải</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thích</a:t>
            </a:r>
            <a:endParaRPr lang="en-US" sz="2400" b="1" i="1" dirty="0">
              <a:latin typeface="Times New Roman" pitchFamily="18" charset="0"/>
              <a:cs typeface="Times New Roman" pitchFamily="18" charset="0"/>
            </a:endParaRPr>
          </a:p>
        </p:txBody>
      </p:sp>
      <p:pic>
        <p:nvPicPr>
          <p:cNvPr id="7" name="Picture 4" descr="compton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4323" y="822847"/>
            <a:ext cx="3276600" cy="2533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52400" y="1143000"/>
            <a:ext cx="4572000" cy="830997"/>
          </a:xfrm>
          <a:prstGeom prst="rect">
            <a:avLst/>
          </a:prstGeom>
        </p:spPr>
        <p:txBody>
          <a:bodyPr wrap="square">
            <a:spAutoFit/>
          </a:bodyPr>
          <a:lstStyle/>
          <a:p>
            <a:r>
              <a:rPr lang="en-US" sz="2400" dirty="0" err="1">
                <a:latin typeface="Times New Roman" pitchFamily="18" charset="0"/>
                <a:cs typeface="Times New Roman" pitchFamily="18" charset="0"/>
              </a:rPr>
              <a:t>Coi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hiện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tượng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tia</a:t>
            </a:r>
            <a:r>
              <a:rPr lang="en-US" sz="2400" dirty="0">
                <a:latin typeface="Times New Roman" pitchFamily="18" charset="0"/>
                <a:cs typeface="Times New Roman" pitchFamily="18" charset="0"/>
              </a:rPr>
              <a:t> X </a:t>
            </a:r>
            <a:r>
              <a:rPr lang="en-US" sz="2400" dirty="0" err="1">
                <a:latin typeface="Times New Roman" pitchFamily="18" charset="0"/>
                <a:cs typeface="Times New Roman" pitchFamily="18" charset="0"/>
              </a:rPr>
              <a:t>như</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chạm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đàn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hồi</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phôtôn</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lên</a:t>
            </a:r>
            <a:r>
              <a:rPr lang="en-US" sz="2400" dirty="0">
                <a:latin typeface="Times New Roman" pitchFamily="18" charset="0"/>
                <a:cs typeface="Times New Roman" pitchFamily="18" charset="0"/>
              </a:rPr>
              <a:t> e</a:t>
            </a:r>
          </a:p>
        </p:txBody>
      </p:sp>
      <p:sp>
        <p:nvSpPr>
          <p:cNvPr id="8" name="Rectangle 7"/>
          <p:cNvSpPr/>
          <p:nvPr/>
        </p:nvSpPr>
        <p:spPr>
          <a:xfrm>
            <a:off x="152400" y="2849940"/>
            <a:ext cx="6172200" cy="1200329"/>
          </a:xfrm>
          <a:prstGeom prst="rect">
            <a:avLst/>
          </a:prstGeom>
        </p:spPr>
        <p:txBody>
          <a:bodyPr wrap="square">
            <a:spAutoFit/>
          </a:bodyPr>
          <a:lstStyle/>
          <a:p>
            <a:r>
              <a:rPr lang="en-US" sz="2400"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Đối</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với</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những</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vạch</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có</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bước</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sóng</a:t>
            </a:r>
            <a:r>
              <a:rPr lang="en-US" sz="2400" i="1" dirty="0">
                <a:solidFill>
                  <a:srgbClr val="FF0000"/>
                </a:solidFill>
                <a:latin typeface="Times New Roman" pitchFamily="18" charset="0"/>
                <a:cs typeface="Times New Roman" pitchFamily="18" charset="0"/>
              </a:rPr>
              <a:t> </a:t>
            </a:r>
            <a:r>
              <a:rPr lang="el-GR" sz="2400" i="1" dirty="0">
                <a:solidFill>
                  <a:srgbClr val="FF0000"/>
                </a:solidFill>
                <a:latin typeface="Times New Roman" pitchFamily="18" charset="0"/>
                <a:cs typeface="Times New Roman" pitchFamily="18" charset="0"/>
              </a:rPr>
              <a:t>λ</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tương</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ứng</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với</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sự</a:t>
            </a:r>
            <a:r>
              <a:rPr lang="en-US" sz="2400" i="1" dirty="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tán</a:t>
            </a:r>
            <a:r>
              <a:rPr lang="en-US" sz="2400" i="1" dirty="0" smtClean="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xạ</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của</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phôtôn</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lên</a:t>
            </a:r>
            <a:r>
              <a:rPr lang="en-US" sz="2400" i="1" dirty="0">
                <a:solidFill>
                  <a:srgbClr val="FF0000"/>
                </a:solidFill>
                <a:latin typeface="Times New Roman" pitchFamily="18" charset="0"/>
                <a:cs typeface="Times New Roman" pitchFamily="18" charset="0"/>
              </a:rPr>
              <a:t> e </a:t>
            </a:r>
            <a:r>
              <a:rPr lang="en-US" sz="2400" i="1" dirty="0" err="1">
                <a:solidFill>
                  <a:srgbClr val="FF0000"/>
                </a:solidFill>
                <a:latin typeface="Times New Roman" pitchFamily="18" charset="0"/>
                <a:cs typeface="Times New Roman" pitchFamily="18" charset="0"/>
              </a:rPr>
              <a:t>nằm</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sâu</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trong</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nguyên</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tử</a:t>
            </a:r>
            <a:r>
              <a:rPr lang="en-US" i="1" dirty="0">
                <a:latin typeface="Times New Roman" pitchFamily="18" charset="0"/>
                <a:cs typeface="Times New Roman" pitchFamily="18" charset="0"/>
              </a:rPr>
              <a:t>.</a:t>
            </a:r>
          </a:p>
        </p:txBody>
      </p:sp>
      <p:sp>
        <p:nvSpPr>
          <p:cNvPr id="9" name="Rectangle 8"/>
          <p:cNvSpPr/>
          <p:nvPr/>
        </p:nvSpPr>
        <p:spPr>
          <a:xfrm>
            <a:off x="152400" y="3886200"/>
            <a:ext cx="6172200" cy="1938992"/>
          </a:xfrm>
          <a:prstGeom prst="rect">
            <a:avLst/>
          </a:prstGeom>
        </p:spPr>
        <p:txBody>
          <a:bodyPr wrap="square">
            <a:spAutoFit/>
          </a:bodyPr>
          <a:lstStyle/>
          <a:p>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Đối</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với</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những</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vạch</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có</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bước</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sóng</a:t>
            </a:r>
            <a:r>
              <a:rPr lang="en-US" sz="2400" i="1" dirty="0">
                <a:solidFill>
                  <a:srgbClr val="FF0000"/>
                </a:solidFill>
                <a:latin typeface="Times New Roman" pitchFamily="18" charset="0"/>
                <a:cs typeface="Times New Roman" pitchFamily="18" charset="0"/>
              </a:rPr>
              <a:t> </a:t>
            </a:r>
            <a:r>
              <a:rPr lang="el-GR" sz="2400" i="1" dirty="0">
                <a:solidFill>
                  <a:srgbClr val="FF0000"/>
                </a:solidFill>
                <a:latin typeface="Times New Roman" pitchFamily="18" charset="0"/>
                <a:cs typeface="Times New Roman" pitchFamily="18" charset="0"/>
              </a:rPr>
              <a:t>λ</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tương</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ứng</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với</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sự</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tán</a:t>
            </a:r>
            <a:endParaRPr lang="en-US" sz="2400" i="1" dirty="0">
              <a:solidFill>
                <a:srgbClr val="FF0000"/>
              </a:solidFill>
              <a:latin typeface="Times New Roman" pitchFamily="18" charset="0"/>
              <a:cs typeface="Times New Roman" pitchFamily="18" charset="0"/>
            </a:endParaRPr>
          </a:p>
          <a:p>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xạ</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của</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phôtôn</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lên</a:t>
            </a:r>
            <a:r>
              <a:rPr lang="en-US" sz="2400" i="1" dirty="0">
                <a:solidFill>
                  <a:srgbClr val="FF0000"/>
                </a:solidFill>
                <a:latin typeface="Times New Roman" pitchFamily="18" charset="0"/>
                <a:cs typeface="Times New Roman" pitchFamily="18" charset="0"/>
              </a:rPr>
              <a:t> e ở </a:t>
            </a:r>
            <a:r>
              <a:rPr lang="en-US" sz="2400" i="1" dirty="0" err="1">
                <a:solidFill>
                  <a:srgbClr val="FF0000"/>
                </a:solidFill>
                <a:latin typeface="Times New Roman" pitchFamily="18" charset="0"/>
                <a:cs typeface="Times New Roman" pitchFamily="18" charset="0"/>
              </a:rPr>
              <a:t>lớp</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ngoài</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cùng</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liên</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kết</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yếu</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với</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hạt</a:t>
            </a:r>
            <a:endParaRPr lang="en-US" sz="2400" i="1" dirty="0">
              <a:solidFill>
                <a:srgbClr val="FF0000"/>
              </a:solidFill>
              <a:latin typeface="Times New Roman" pitchFamily="18" charset="0"/>
              <a:cs typeface="Times New Roman" pitchFamily="18" charset="0"/>
            </a:endParaRPr>
          </a:p>
          <a:p>
            <a:r>
              <a:rPr lang="en-US" sz="2400" i="1" dirty="0" err="1">
                <a:solidFill>
                  <a:srgbClr val="FF0000"/>
                </a:solidFill>
                <a:latin typeface="Times New Roman" pitchFamily="18" charset="0"/>
                <a:cs typeface="Times New Roman" pitchFamily="18" charset="0"/>
              </a:rPr>
              <a:t>nhân</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và</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coi</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gần</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đúng</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là</a:t>
            </a:r>
            <a:r>
              <a:rPr lang="en-US" sz="2400" i="1" dirty="0">
                <a:solidFill>
                  <a:srgbClr val="FF0000"/>
                </a:solidFill>
                <a:latin typeface="Times New Roman" pitchFamily="18" charset="0"/>
                <a:cs typeface="Times New Roman" pitchFamily="18" charset="0"/>
              </a:rPr>
              <a:t> e </a:t>
            </a:r>
            <a:r>
              <a:rPr lang="en-US" sz="2400" i="1" dirty="0" err="1">
                <a:solidFill>
                  <a:srgbClr val="FF0000"/>
                </a:solidFill>
                <a:latin typeface="Times New Roman" pitchFamily="18" charset="0"/>
                <a:cs typeface="Times New Roman" pitchFamily="18" charset="0"/>
              </a:rPr>
              <a:t>tự</a:t>
            </a:r>
            <a:r>
              <a:rPr lang="en-US" sz="2400" i="1" dirty="0">
                <a:solidFill>
                  <a:srgbClr val="FF0000"/>
                </a:solidFill>
                <a:latin typeface="Times New Roman" pitchFamily="18" charset="0"/>
                <a:cs typeface="Times New Roman" pitchFamily="18" charset="0"/>
              </a:rPr>
              <a:t> do </a:t>
            </a:r>
            <a:endParaRPr lang="el-GR" sz="2400" i="1" dirty="0">
              <a:solidFill>
                <a:srgbClr val="FF0000"/>
              </a:solidFill>
              <a:latin typeface="Times New Roman" pitchFamily="18" charset="0"/>
              <a:cs typeface="Times New Roman"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4225" y="3629163"/>
            <a:ext cx="2899775" cy="2196029"/>
          </a:xfrm>
          <a:prstGeom prst="rect">
            <a:avLst/>
          </a:prstGeom>
        </p:spPr>
      </p:pic>
    </p:spTree>
    <p:extLst>
      <p:ext uri="{BB962C8B-B14F-4D97-AF65-F5344CB8AC3E}">
        <p14:creationId xmlns:p14="http://schemas.microsoft.com/office/powerpoint/2010/main" val="29165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331627957"/>
              </p:ext>
            </p:extLst>
          </p:nvPr>
        </p:nvGraphicFramePr>
        <p:xfrm>
          <a:off x="914400" y="1371600"/>
          <a:ext cx="7696200" cy="3291840"/>
        </p:xfrm>
        <a:graphic>
          <a:graphicData uri="http://schemas.openxmlformats.org/drawingml/2006/table">
            <a:tbl>
              <a:tblPr firstRow="1" bandRow="1">
                <a:tableStyleId>{5C22544A-7EE6-4342-B048-85BDC9FD1C3A}</a:tableStyleId>
              </a:tblPr>
              <a:tblGrid>
                <a:gridCol w="1219200"/>
                <a:gridCol w="1600200"/>
                <a:gridCol w="1447800"/>
                <a:gridCol w="1600200"/>
                <a:gridCol w="1828800"/>
              </a:tblGrid>
              <a:tr h="370840">
                <a:tc rowSpan="2">
                  <a:txBody>
                    <a:bodyPr/>
                    <a:lstStyle/>
                    <a:p>
                      <a:r>
                        <a:rPr lang="en-US" sz="2400" dirty="0" err="1" smtClean="0"/>
                        <a:t>Hạt</a:t>
                      </a:r>
                      <a:endParaRPr lang="en-US" sz="2400" dirty="0"/>
                    </a:p>
                  </a:txBody>
                  <a:tcPr/>
                </a:tc>
                <a:tc gridSpan="2">
                  <a:txBody>
                    <a:bodyPr/>
                    <a:lstStyle/>
                    <a:p>
                      <a:pPr algn="ctr"/>
                      <a:r>
                        <a:rPr lang="en-US" sz="2400" dirty="0" err="1" smtClean="0"/>
                        <a:t>Năng</a:t>
                      </a:r>
                      <a:r>
                        <a:rPr lang="en-US" sz="2400" baseline="0" dirty="0" smtClean="0"/>
                        <a:t> </a:t>
                      </a:r>
                      <a:r>
                        <a:rPr lang="en-US" sz="2400" baseline="0" dirty="0" err="1" smtClean="0"/>
                        <a:t>lượng</a:t>
                      </a:r>
                      <a:endParaRPr lang="en-US" sz="2400" dirty="0"/>
                    </a:p>
                  </a:txBody>
                  <a:tcPr/>
                </a:tc>
                <a:tc hMerge="1">
                  <a:txBody>
                    <a:bodyPr/>
                    <a:lstStyle/>
                    <a:p>
                      <a:endParaRPr lang="en-US" dirty="0"/>
                    </a:p>
                  </a:txBody>
                  <a:tcPr/>
                </a:tc>
                <a:tc gridSpan="2">
                  <a:txBody>
                    <a:bodyPr/>
                    <a:lstStyle/>
                    <a:p>
                      <a:pPr algn="ctr"/>
                      <a:r>
                        <a:rPr lang="en-US" sz="2400" dirty="0" err="1" smtClean="0"/>
                        <a:t>Động</a:t>
                      </a:r>
                      <a:r>
                        <a:rPr lang="en-US" sz="2400" dirty="0" smtClean="0"/>
                        <a:t> </a:t>
                      </a:r>
                      <a:r>
                        <a:rPr lang="en-US" sz="2400" dirty="0" err="1" smtClean="0"/>
                        <a:t>lượng</a:t>
                      </a:r>
                      <a:endParaRPr lang="en-US" sz="2400" dirty="0"/>
                    </a:p>
                  </a:txBody>
                  <a:tcPr/>
                </a:tc>
                <a:tc hMerge="1">
                  <a:txBody>
                    <a:bodyPr/>
                    <a:lstStyle/>
                    <a:p>
                      <a:endParaRPr lang="en-US" dirty="0"/>
                    </a:p>
                  </a:txBody>
                  <a:tcPr/>
                </a:tc>
              </a:tr>
              <a:tr h="370840">
                <a:tc vMerge="1">
                  <a:txBody>
                    <a:bodyPr/>
                    <a:lstStyle/>
                    <a:p>
                      <a:endParaRPr lang="en-US" dirty="0"/>
                    </a:p>
                  </a:txBody>
                  <a:tcPr/>
                </a:tc>
                <a:tc>
                  <a:txBody>
                    <a:bodyPr/>
                    <a:lstStyle/>
                    <a:p>
                      <a:r>
                        <a:rPr lang="en-US" sz="2400" dirty="0" err="1" smtClean="0"/>
                        <a:t>Trước</a:t>
                      </a:r>
                      <a:endParaRPr lang="en-US" sz="2400" dirty="0"/>
                    </a:p>
                  </a:txBody>
                  <a:tcPr/>
                </a:tc>
                <a:tc>
                  <a:txBody>
                    <a:bodyPr/>
                    <a:lstStyle/>
                    <a:p>
                      <a:r>
                        <a:rPr lang="en-US" sz="2400" dirty="0" err="1" smtClean="0"/>
                        <a:t>Sau</a:t>
                      </a:r>
                      <a:r>
                        <a:rPr lang="en-US" sz="2400" dirty="0" smtClean="0"/>
                        <a:t> </a:t>
                      </a:r>
                      <a:endParaRPr lang="en-US" sz="2400" dirty="0"/>
                    </a:p>
                  </a:txBody>
                  <a:tcPr/>
                </a:tc>
                <a:tc>
                  <a:txBody>
                    <a:bodyPr/>
                    <a:lstStyle/>
                    <a:p>
                      <a:r>
                        <a:rPr lang="en-US" sz="2400" dirty="0" err="1" smtClean="0"/>
                        <a:t>Trước</a:t>
                      </a:r>
                      <a:endParaRPr lang="en-US" sz="2400" dirty="0"/>
                    </a:p>
                  </a:txBody>
                  <a:tcPr/>
                </a:tc>
                <a:tc>
                  <a:txBody>
                    <a:bodyPr/>
                    <a:lstStyle/>
                    <a:p>
                      <a:r>
                        <a:rPr lang="en-US" sz="2400" dirty="0" err="1" smtClean="0"/>
                        <a:t>Sau</a:t>
                      </a:r>
                      <a:r>
                        <a:rPr lang="en-US" sz="2400" dirty="0" smtClean="0"/>
                        <a:t> </a:t>
                      </a:r>
                      <a:endParaRPr lang="en-US" sz="2400" dirty="0"/>
                    </a:p>
                  </a:txBody>
                  <a:tcPr/>
                </a:tc>
              </a:tr>
              <a:tr h="370840">
                <a:tc>
                  <a:txBody>
                    <a:bodyPr/>
                    <a:lstStyle/>
                    <a:p>
                      <a:r>
                        <a:rPr lang="en-US" sz="2400" dirty="0" smtClean="0"/>
                        <a:t>Pho ton</a:t>
                      </a:r>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smtClean="0"/>
                    </a:p>
                    <a:p>
                      <a:endParaRPr lang="en-US" sz="2400" dirty="0"/>
                    </a:p>
                  </a:txBody>
                  <a:tcPr/>
                </a:tc>
              </a:tr>
              <a:tr h="370840">
                <a:tc>
                  <a:txBody>
                    <a:bodyPr/>
                    <a:lstStyle/>
                    <a:p>
                      <a:r>
                        <a:rPr lang="en-US" sz="2400" dirty="0" smtClean="0"/>
                        <a:t>electron</a:t>
                      </a:r>
                      <a:endParaRPr lang="en-US" sz="2400" dirty="0"/>
                    </a:p>
                  </a:txBody>
                  <a:tcPr/>
                </a:tc>
                <a:tc>
                  <a:txBody>
                    <a:bodyPr/>
                    <a:lstStyle/>
                    <a:p>
                      <a:endParaRPr lang="en-US" sz="2400" dirty="0"/>
                    </a:p>
                  </a:txBody>
                  <a:tcPr/>
                </a:tc>
                <a:tc>
                  <a:txBody>
                    <a:bodyPr/>
                    <a:lstStyle/>
                    <a:p>
                      <a:endParaRPr lang="en-US" sz="2400"/>
                    </a:p>
                  </a:txBody>
                  <a:tcPr/>
                </a:tc>
                <a:tc>
                  <a:txBody>
                    <a:bodyPr/>
                    <a:lstStyle/>
                    <a:p>
                      <a:endParaRPr lang="en-US" sz="2400" dirty="0"/>
                    </a:p>
                  </a:txBody>
                  <a:tcPr/>
                </a:tc>
                <a:tc>
                  <a:txBody>
                    <a:bodyPr/>
                    <a:lstStyle/>
                    <a:p>
                      <a:endParaRPr lang="en-US" sz="2400" dirty="0" smtClean="0"/>
                    </a:p>
                    <a:p>
                      <a:endParaRPr lang="en-US" sz="2400" dirty="0" smtClean="0"/>
                    </a:p>
                    <a:p>
                      <a:endParaRPr lang="en-US" sz="2400" dirty="0" smtClean="0"/>
                    </a:p>
                    <a:p>
                      <a:endParaRPr lang="en-US" sz="2400" dirty="0"/>
                    </a:p>
                  </a:txBody>
                  <a:tcPr/>
                </a:tc>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835228606"/>
              </p:ext>
            </p:extLst>
          </p:nvPr>
        </p:nvGraphicFramePr>
        <p:xfrm>
          <a:off x="2514600" y="2286000"/>
          <a:ext cx="884904" cy="762000"/>
        </p:xfrm>
        <a:graphic>
          <a:graphicData uri="http://schemas.openxmlformats.org/presentationml/2006/ole">
            <mc:AlternateContent xmlns:mc="http://schemas.openxmlformats.org/markup-compatibility/2006">
              <mc:Choice xmlns:v="urn:schemas-microsoft-com:vml" Requires="v">
                <p:oleObj spid="_x0000_s22742" name="Equation" r:id="rId3" imgW="457200" imgH="393480" progId="Equation.3">
                  <p:embed/>
                </p:oleObj>
              </mc:Choice>
              <mc:Fallback>
                <p:oleObj name="Equation" r:id="rId3" imgW="457200" imgH="393480" progId="Equation.3">
                  <p:embed/>
                  <p:pic>
                    <p:nvPicPr>
                      <p:cNvPr id="0" name=""/>
                      <p:cNvPicPr/>
                      <p:nvPr/>
                    </p:nvPicPr>
                    <p:blipFill>
                      <a:blip r:embed="rId4"/>
                      <a:stretch>
                        <a:fillRect/>
                      </a:stretch>
                    </p:blipFill>
                    <p:spPr>
                      <a:xfrm>
                        <a:off x="2514600" y="2286000"/>
                        <a:ext cx="884904" cy="7620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465841768"/>
              </p:ext>
            </p:extLst>
          </p:nvPr>
        </p:nvGraphicFramePr>
        <p:xfrm>
          <a:off x="3962400" y="2362200"/>
          <a:ext cx="933450" cy="762000"/>
        </p:xfrm>
        <a:graphic>
          <a:graphicData uri="http://schemas.openxmlformats.org/presentationml/2006/ole">
            <mc:AlternateContent xmlns:mc="http://schemas.openxmlformats.org/markup-compatibility/2006">
              <mc:Choice xmlns:v="urn:schemas-microsoft-com:vml" Requires="v">
                <p:oleObj spid="_x0000_s22743" name="Equation" r:id="rId5" imgW="482400" imgH="393480" progId="Equation.3">
                  <p:embed/>
                </p:oleObj>
              </mc:Choice>
              <mc:Fallback>
                <p:oleObj name="Equation" r:id="rId5" imgW="482400" imgH="393480" progId="Equation.3">
                  <p:embed/>
                  <p:pic>
                    <p:nvPicPr>
                      <p:cNvPr id="0" name="Object 5"/>
                      <p:cNvPicPr>
                        <a:picLocks noChangeAspect="1" noChangeArrowheads="1"/>
                      </p:cNvPicPr>
                      <p:nvPr/>
                    </p:nvPicPr>
                    <p:blipFill>
                      <a:blip r:embed="rId6"/>
                      <a:srcRect/>
                      <a:stretch>
                        <a:fillRect/>
                      </a:stretch>
                    </p:blipFill>
                    <p:spPr bwMode="auto">
                      <a:xfrm>
                        <a:off x="3962400" y="2362200"/>
                        <a:ext cx="933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885607858"/>
              </p:ext>
            </p:extLst>
          </p:nvPr>
        </p:nvGraphicFramePr>
        <p:xfrm>
          <a:off x="5486400" y="2362200"/>
          <a:ext cx="811212" cy="762000"/>
        </p:xfrm>
        <a:graphic>
          <a:graphicData uri="http://schemas.openxmlformats.org/presentationml/2006/ole">
            <mc:AlternateContent xmlns:mc="http://schemas.openxmlformats.org/markup-compatibility/2006">
              <mc:Choice xmlns:v="urn:schemas-microsoft-com:vml" Requires="v">
                <p:oleObj spid="_x0000_s22744" name="Equation" r:id="rId7" imgW="419040" imgH="393480" progId="Equation.3">
                  <p:embed/>
                </p:oleObj>
              </mc:Choice>
              <mc:Fallback>
                <p:oleObj name="Equation" r:id="rId7" imgW="419040" imgH="393480" progId="Equation.3">
                  <p:embed/>
                  <p:pic>
                    <p:nvPicPr>
                      <p:cNvPr id="0" name="Object 5"/>
                      <p:cNvPicPr>
                        <a:picLocks noChangeAspect="1" noChangeArrowheads="1"/>
                      </p:cNvPicPr>
                      <p:nvPr/>
                    </p:nvPicPr>
                    <p:blipFill>
                      <a:blip r:embed="rId8"/>
                      <a:srcRect/>
                      <a:stretch>
                        <a:fillRect/>
                      </a:stretch>
                    </p:blipFill>
                    <p:spPr bwMode="auto">
                      <a:xfrm>
                        <a:off x="5486400" y="2362200"/>
                        <a:ext cx="8112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042619541"/>
              </p:ext>
            </p:extLst>
          </p:nvPr>
        </p:nvGraphicFramePr>
        <p:xfrm>
          <a:off x="6934200" y="2286000"/>
          <a:ext cx="933450" cy="762000"/>
        </p:xfrm>
        <a:graphic>
          <a:graphicData uri="http://schemas.openxmlformats.org/presentationml/2006/ole">
            <mc:AlternateContent xmlns:mc="http://schemas.openxmlformats.org/markup-compatibility/2006">
              <mc:Choice xmlns:v="urn:schemas-microsoft-com:vml" Requires="v">
                <p:oleObj spid="_x0000_s22745" name="Equation" r:id="rId9" imgW="482400" imgH="393480" progId="Equation.3">
                  <p:embed/>
                </p:oleObj>
              </mc:Choice>
              <mc:Fallback>
                <p:oleObj name="Equation" r:id="rId9" imgW="482400" imgH="393480" progId="Equation.3">
                  <p:embed/>
                  <p:pic>
                    <p:nvPicPr>
                      <p:cNvPr id="0" name="Object 5"/>
                      <p:cNvPicPr>
                        <a:picLocks noChangeAspect="1" noChangeArrowheads="1"/>
                      </p:cNvPicPr>
                      <p:nvPr/>
                    </p:nvPicPr>
                    <p:blipFill>
                      <a:blip r:embed="rId10"/>
                      <a:srcRect/>
                      <a:stretch>
                        <a:fillRect/>
                      </a:stretch>
                    </p:blipFill>
                    <p:spPr bwMode="auto">
                      <a:xfrm>
                        <a:off x="6934200" y="2286000"/>
                        <a:ext cx="933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Box 10"/>
          <p:cNvSpPr txBox="1"/>
          <p:nvPr/>
        </p:nvSpPr>
        <p:spPr>
          <a:xfrm>
            <a:off x="2438400" y="3352800"/>
            <a:ext cx="1066800" cy="461665"/>
          </a:xfrm>
          <a:prstGeom prst="rect">
            <a:avLst/>
          </a:prstGeom>
          <a:noFill/>
        </p:spPr>
        <p:txBody>
          <a:bodyPr wrap="square" rtlCol="0">
            <a:spAutoFit/>
          </a:bodyPr>
          <a:lstStyle/>
          <a:p>
            <a:r>
              <a:rPr lang="en-US" sz="2400" i="1" dirty="0" smtClean="0">
                <a:latin typeface="Times New Roman" pitchFamily="18" charset="0"/>
                <a:cs typeface="Times New Roman" pitchFamily="18" charset="0"/>
              </a:rPr>
              <a:t>m</a:t>
            </a:r>
            <a:r>
              <a:rPr lang="en-US" sz="2400" i="1" baseline="-25000" dirty="0" smtClean="0">
                <a:latin typeface="Times New Roman" pitchFamily="18" charset="0"/>
                <a:cs typeface="Times New Roman" pitchFamily="18" charset="0"/>
              </a:rPr>
              <a:t>oe</a:t>
            </a:r>
            <a:r>
              <a:rPr lang="en-US" sz="2400" i="1" dirty="0" smtClean="0">
                <a:latin typeface="Times New Roman" pitchFamily="18" charset="0"/>
                <a:cs typeface="Times New Roman" pitchFamily="18" charset="0"/>
              </a:rPr>
              <a:t>c</a:t>
            </a:r>
            <a:r>
              <a:rPr lang="en-US" sz="2400" i="1" baseline="30000" dirty="0" smtClean="0">
                <a:latin typeface="Times New Roman" pitchFamily="18" charset="0"/>
                <a:cs typeface="Times New Roman" pitchFamily="18" charset="0"/>
              </a:rPr>
              <a:t>2</a:t>
            </a:r>
            <a:endParaRPr lang="en-US" sz="2400" i="1" baseline="30000" dirty="0">
              <a:latin typeface="Times New Roman" pitchFamily="18" charset="0"/>
              <a:cs typeface="Times New Roman" pitchFamily="18" charset="0"/>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4222868923"/>
              </p:ext>
            </p:extLst>
          </p:nvPr>
        </p:nvGraphicFramePr>
        <p:xfrm>
          <a:off x="3962400" y="3276600"/>
          <a:ext cx="1031875" cy="1303338"/>
        </p:xfrm>
        <a:graphic>
          <a:graphicData uri="http://schemas.openxmlformats.org/presentationml/2006/ole">
            <mc:AlternateContent xmlns:mc="http://schemas.openxmlformats.org/markup-compatibility/2006">
              <mc:Choice xmlns:v="urn:schemas-microsoft-com:vml" Requires="v">
                <p:oleObj spid="_x0000_s22746" name="Equation" r:id="rId11" imgW="533160" imgH="672840" progId="Equation.3">
                  <p:embed/>
                </p:oleObj>
              </mc:Choice>
              <mc:Fallback>
                <p:oleObj name="Equation" r:id="rId11" imgW="533160" imgH="672840" progId="Equation.3">
                  <p:embed/>
                  <p:pic>
                    <p:nvPicPr>
                      <p:cNvPr id="0" name="Object 5"/>
                      <p:cNvPicPr>
                        <a:picLocks noChangeAspect="1" noChangeArrowheads="1"/>
                      </p:cNvPicPr>
                      <p:nvPr/>
                    </p:nvPicPr>
                    <p:blipFill>
                      <a:blip r:embed="rId12"/>
                      <a:srcRect/>
                      <a:stretch>
                        <a:fillRect/>
                      </a:stretch>
                    </p:blipFill>
                    <p:spPr bwMode="auto">
                      <a:xfrm>
                        <a:off x="3962400" y="3276600"/>
                        <a:ext cx="1031875"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900379123"/>
              </p:ext>
            </p:extLst>
          </p:nvPr>
        </p:nvGraphicFramePr>
        <p:xfrm>
          <a:off x="6858000" y="3315222"/>
          <a:ext cx="1622425" cy="1255712"/>
        </p:xfrm>
        <a:graphic>
          <a:graphicData uri="http://schemas.openxmlformats.org/presentationml/2006/ole">
            <mc:AlternateContent xmlns:mc="http://schemas.openxmlformats.org/markup-compatibility/2006">
              <mc:Choice xmlns:v="urn:schemas-microsoft-com:vml" Requires="v">
                <p:oleObj spid="_x0000_s22747" name="Equation" r:id="rId13" imgW="838080" imgH="647640" progId="Equation.3">
                  <p:embed/>
                </p:oleObj>
              </mc:Choice>
              <mc:Fallback>
                <p:oleObj name="Equation" r:id="rId13" imgW="838080" imgH="647640" progId="Equation.3">
                  <p:embed/>
                  <p:pic>
                    <p:nvPicPr>
                      <p:cNvPr id="0" name="Object 11"/>
                      <p:cNvPicPr>
                        <a:picLocks noChangeAspect="1" noChangeArrowheads="1"/>
                      </p:cNvPicPr>
                      <p:nvPr/>
                    </p:nvPicPr>
                    <p:blipFill>
                      <a:blip r:embed="rId14"/>
                      <a:srcRect/>
                      <a:stretch>
                        <a:fillRect/>
                      </a:stretch>
                    </p:blipFill>
                    <p:spPr bwMode="auto">
                      <a:xfrm>
                        <a:off x="6858000" y="3315222"/>
                        <a:ext cx="1622425"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Box 13"/>
          <p:cNvSpPr txBox="1"/>
          <p:nvPr/>
        </p:nvSpPr>
        <p:spPr>
          <a:xfrm>
            <a:off x="5867400" y="3581400"/>
            <a:ext cx="6096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0</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66809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200" y="15240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HIỆN TƯỢNG QUANG ĐIỆN VÀ HIỆU ỨNG COMPTON</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14065"/>
            <a:ext cx="6024423" cy="461665"/>
          </a:xfrm>
          <a:prstGeom prst="rect">
            <a:avLst/>
          </a:prstGeom>
        </p:spPr>
        <p:txBody>
          <a:bodyPr wrap="square">
            <a:spAutoFit/>
          </a:bodyPr>
          <a:lstStyle/>
          <a:p>
            <a:r>
              <a:rPr lang="en-US" sz="2400" i="1" dirty="0" err="1">
                <a:solidFill>
                  <a:srgbClr val="FF0000"/>
                </a:solidFill>
                <a:latin typeface="Times New Roman" pitchFamily="18" charset="0"/>
              </a:rPr>
              <a:t>Định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luật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bảo</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toàn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năng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lượng</a:t>
            </a:r>
            <a:endParaRPr lang="en-US" sz="2400" i="1" dirty="0">
              <a:solidFill>
                <a:srgbClr val="FF0000"/>
              </a:solidFill>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928910208"/>
              </p:ext>
            </p:extLst>
          </p:nvPr>
        </p:nvGraphicFramePr>
        <p:xfrm>
          <a:off x="609600" y="1102870"/>
          <a:ext cx="3530600" cy="1450975"/>
        </p:xfrm>
        <a:graphic>
          <a:graphicData uri="http://schemas.openxmlformats.org/presentationml/2006/ole">
            <mc:AlternateContent xmlns:mc="http://schemas.openxmlformats.org/markup-compatibility/2006">
              <mc:Choice xmlns:v="urn:schemas-microsoft-com:vml" Requires="v">
                <p:oleObj spid="_x0000_s13558" name="Equation" r:id="rId3" imgW="1638000" imgH="672840" progId="Equation.3">
                  <p:embed/>
                </p:oleObj>
              </mc:Choice>
              <mc:Fallback>
                <p:oleObj name="Equation" r:id="rId3" imgW="1638000" imgH="672840" progId="Equation.3">
                  <p:embed/>
                  <p:pic>
                    <p:nvPicPr>
                      <p:cNvPr id="0" name="Object 4"/>
                      <p:cNvPicPr>
                        <a:picLocks noChangeAspect="1" noChangeArrowheads="1"/>
                      </p:cNvPicPr>
                      <p:nvPr/>
                    </p:nvPicPr>
                    <p:blipFill>
                      <a:blip r:embed="rId4"/>
                      <a:srcRect/>
                      <a:stretch>
                        <a:fillRect/>
                      </a:stretch>
                    </p:blipFill>
                    <p:spPr bwMode="auto">
                      <a:xfrm>
                        <a:off x="609600" y="1102870"/>
                        <a:ext cx="353060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p:nvPr/>
        </p:nvSpPr>
        <p:spPr>
          <a:xfrm>
            <a:off x="76200" y="2819400"/>
            <a:ext cx="6024423" cy="461665"/>
          </a:xfrm>
          <a:prstGeom prst="rect">
            <a:avLst/>
          </a:prstGeom>
        </p:spPr>
        <p:txBody>
          <a:bodyPr wrap="square">
            <a:spAutoFit/>
          </a:bodyPr>
          <a:lstStyle/>
          <a:p>
            <a:r>
              <a:rPr lang="en-US" sz="2400" i="1" dirty="0" err="1">
                <a:solidFill>
                  <a:srgbClr val="FF0000"/>
                </a:solidFill>
                <a:latin typeface="Times New Roman" pitchFamily="18" charset="0"/>
              </a:rPr>
              <a:t>Định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luật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bảo</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toàn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động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lượng</a:t>
            </a:r>
            <a:endParaRPr lang="en-US" sz="2400" i="1" dirty="0">
              <a:solidFill>
                <a:srgbClr val="FF0000"/>
              </a:solidFill>
              <a:latin typeface="Times New Roman" pitchFamily="18" charset="0"/>
            </a:endParaRPr>
          </a:p>
        </p:txBody>
      </p:sp>
      <p:pic>
        <p:nvPicPr>
          <p:cNvPr id="8" name="Picture 10" descr="hinh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2286000"/>
            <a:ext cx="2652493" cy="2179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Object 8"/>
          <p:cNvGraphicFramePr>
            <a:graphicFrameLocks noChangeAspect="1"/>
          </p:cNvGraphicFramePr>
          <p:nvPr>
            <p:extLst>
              <p:ext uri="{D42A27DB-BD31-4B8C-83A1-F6EECF244321}">
                <p14:modId xmlns:p14="http://schemas.microsoft.com/office/powerpoint/2010/main" val="1583256689"/>
              </p:ext>
            </p:extLst>
          </p:nvPr>
        </p:nvGraphicFramePr>
        <p:xfrm>
          <a:off x="154239" y="3952875"/>
          <a:ext cx="8610600" cy="1990725"/>
        </p:xfrm>
        <a:graphic>
          <a:graphicData uri="http://schemas.openxmlformats.org/presentationml/2006/ole">
            <mc:AlternateContent xmlns:mc="http://schemas.openxmlformats.org/markup-compatibility/2006">
              <mc:Choice xmlns:v="urn:schemas-microsoft-com:vml" Requires="v">
                <p:oleObj spid="_x0000_s13559" name="Equation" r:id="rId6" imgW="4165600" imgH="965200" progId="Equation.3">
                  <p:embed/>
                </p:oleObj>
              </mc:Choice>
              <mc:Fallback>
                <p:oleObj name="Equation" r:id="rId6" imgW="4165600" imgH="9652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239" y="3952875"/>
                        <a:ext cx="861060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356831020"/>
              </p:ext>
            </p:extLst>
          </p:nvPr>
        </p:nvGraphicFramePr>
        <p:xfrm>
          <a:off x="192088" y="5951537"/>
          <a:ext cx="4264025" cy="830263"/>
        </p:xfrm>
        <a:graphic>
          <a:graphicData uri="http://schemas.openxmlformats.org/presentationml/2006/ole">
            <mc:AlternateContent xmlns:mc="http://schemas.openxmlformats.org/markup-compatibility/2006">
              <mc:Choice xmlns:v="urn:schemas-microsoft-com:vml" Requires="v">
                <p:oleObj spid="_x0000_s13560" name="Equation" r:id="rId8" imgW="2197080" imgH="431640" progId="Equation.3">
                  <p:embed/>
                </p:oleObj>
              </mc:Choice>
              <mc:Fallback>
                <p:oleObj name="Equation" r:id="rId8" imgW="2197080" imgH="431640" progId="Equation.3">
                  <p:embed/>
                  <p:pic>
                    <p:nvPicPr>
                      <p:cNvPr id="0" name="Object 11"/>
                      <p:cNvPicPr>
                        <a:picLocks noChangeAspect="1" noChangeArrowheads="1"/>
                      </p:cNvPicPr>
                      <p:nvPr/>
                    </p:nvPicPr>
                    <p:blipFill>
                      <a:blip r:embed="rId9"/>
                      <a:srcRect/>
                      <a:stretch>
                        <a:fillRect/>
                      </a:stretch>
                    </p:blipFill>
                    <p:spPr bwMode="auto">
                      <a:xfrm>
                        <a:off x="192088" y="5951537"/>
                        <a:ext cx="4264025" cy="830263"/>
                      </a:xfrm>
                      <a:prstGeom prst="rect">
                        <a:avLst/>
                      </a:prstGeom>
                      <a:noFill/>
                      <a:ln w="9525">
                        <a:solidFill>
                          <a:schemeClr val="folHlink"/>
                        </a:solidFill>
                        <a:miter lim="800000"/>
                        <a:headEnd/>
                        <a:tailEnd/>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414727598"/>
              </p:ext>
            </p:extLst>
          </p:nvPr>
        </p:nvGraphicFramePr>
        <p:xfrm>
          <a:off x="4875213" y="5983287"/>
          <a:ext cx="4000500" cy="798513"/>
        </p:xfrm>
        <a:graphic>
          <a:graphicData uri="http://schemas.openxmlformats.org/presentationml/2006/ole">
            <mc:AlternateContent xmlns:mc="http://schemas.openxmlformats.org/markup-compatibility/2006">
              <mc:Choice xmlns:v="urn:schemas-microsoft-com:vml" Requires="v">
                <p:oleObj spid="_x0000_s13561" name="Equation" r:id="rId10" imgW="2145960" imgH="431640" progId="Equation.3">
                  <p:embed/>
                </p:oleObj>
              </mc:Choice>
              <mc:Fallback>
                <p:oleObj name="Equation" r:id="rId10" imgW="2145960" imgH="431640" progId="Equation.3">
                  <p:embed/>
                  <p:pic>
                    <p:nvPicPr>
                      <p:cNvPr id="0" name="Object 14"/>
                      <p:cNvPicPr>
                        <a:picLocks noChangeAspect="1" noChangeArrowheads="1"/>
                      </p:cNvPicPr>
                      <p:nvPr/>
                    </p:nvPicPr>
                    <p:blipFill>
                      <a:blip r:embed="rId11"/>
                      <a:srcRect/>
                      <a:stretch>
                        <a:fillRect/>
                      </a:stretch>
                    </p:blipFill>
                    <p:spPr bwMode="auto">
                      <a:xfrm>
                        <a:off x="4875213" y="5983287"/>
                        <a:ext cx="4000500" cy="798513"/>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090777047"/>
              </p:ext>
            </p:extLst>
          </p:nvPr>
        </p:nvGraphicFramePr>
        <p:xfrm>
          <a:off x="4267200" y="1090344"/>
          <a:ext cx="4627562" cy="1450975"/>
        </p:xfrm>
        <a:graphic>
          <a:graphicData uri="http://schemas.openxmlformats.org/presentationml/2006/ole">
            <mc:AlternateContent xmlns:mc="http://schemas.openxmlformats.org/markup-compatibility/2006">
              <mc:Choice xmlns:v="urn:schemas-microsoft-com:vml" Requires="v">
                <p:oleObj spid="_x0000_s13562" name="Equation" r:id="rId12" imgW="2145960" imgH="672840" progId="Equation.3">
                  <p:embed/>
                </p:oleObj>
              </mc:Choice>
              <mc:Fallback>
                <p:oleObj name="Equation" r:id="rId12" imgW="2145960" imgH="672840" progId="Equation.3">
                  <p:embed/>
                  <p:pic>
                    <p:nvPicPr>
                      <p:cNvPr id="0" name="Object 2"/>
                      <p:cNvPicPr>
                        <a:picLocks noChangeAspect="1" noChangeArrowheads="1"/>
                      </p:cNvPicPr>
                      <p:nvPr/>
                    </p:nvPicPr>
                    <p:blipFill>
                      <a:blip r:embed="rId13"/>
                      <a:srcRect/>
                      <a:stretch>
                        <a:fillRect/>
                      </a:stretch>
                    </p:blipFill>
                    <p:spPr bwMode="auto">
                      <a:xfrm>
                        <a:off x="4267200" y="1090344"/>
                        <a:ext cx="4627562"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152794965"/>
              </p:ext>
            </p:extLst>
          </p:nvPr>
        </p:nvGraphicFramePr>
        <p:xfrm>
          <a:off x="1562193" y="3657600"/>
          <a:ext cx="1533525" cy="492125"/>
        </p:xfrm>
        <a:graphic>
          <a:graphicData uri="http://schemas.openxmlformats.org/presentationml/2006/ole">
            <mc:AlternateContent xmlns:mc="http://schemas.openxmlformats.org/markup-compatibility/2006">
              <mc:Choice xmlns:v="urn:schemas-microsoft-com:vml" Requires="v">
                <p:oleObj spid="_x0000_s13563" name="Equation" r:id="rId14" imgW="711000" imgH="228600" progId="Equation.3">
                  <p:embed/>
                </p:oleObj>
              </mc:Choice>
              <mc:Fallback>
                <p:oleObj name="Equation" r:id="rId14" imgW="711000" imgH="228600" progId="Equation.3">
                  <p:embed/>
                  <p:pic>
                    <p:nvPicPr>
                      <p:cNvPr id="0" name="Object 2"/>
                      <p:cNvPicPr>
                        <a:picLocks noChangeAspect="1" noChangeArrowheads="1"/>
                      </p:cNvPicPr>
                      <p:nvPr/>
                    </p:nvPicPr>
                    <p:blipFill>
                      <a:blip r:embed="rId15"/>
                      <a:srcRect/>
                      <a:stretch>
                        <a:fillRect/>
                      </a:stretch>
                    </p:blipFill>
                    <p:spPr bwMode="auto">
                      <a:xfrm>
                        <a:off x="1562193" y="3657600"/>
                        <a:ext cx="15335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165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262473"/>
            <a:ext cx="3331029" cy="3886199"/>
          </a:xfrm>
          <a:prstGeom prst="rect">
            <a:avLst/>
          </a:prstGeom>
        </p:spPr>
      </p:pic>
      <p:sp>
        <p:nvSpPr>
          <p:cNvPr id="5" name="TextBox 4"/>
          <p:cNvSpPr txBox="1"/>
          <p:nvPr/>
        </p:nvSpPr>
        <p:spPr>
          <a:xfrm>
            <a:off x="2590800" y="4148672"/>
            <a:ext cx="3581400" cy="769441"/>
          </a:xfrm>
          <a:prstGeom prst="rect">
            <a:avLst/>
          </a:prstGeom>
          <a:noFill/>
        </p:spPr>
        <p:txBody>
          <a:bodyPr wrap="square" rtlCol="0">
            <a:spAutoFit/>
          </a:bodyPr>
          <a:lstStyle/>
          <a:p>
            <a:pPr algn="ctr"/>
            <a:r>
              <a:rPr lang="vi-VN" sz="2200">
                <a:latin typeface="+mj-lt"/>
              </a:rPr>
              <a:t>Arthur Compton </a:t>
            </a:r>
            <a:endParaRPr lang="en-US" sz="2200" smtClean="0">
              <a:latin typeface="+mj-lt"/>
            </a:endParaRPr>
          </a:p>
          <a:p>
            <a:pPr algn="ctr"/>
            <a:r>
              <a:rPr lang="vi-VN" sz="2200" smtClean="0">
                <a:latin typeface="+mj-lt"/>
              </a:rPr>
              <a:t>1892 – 1962</a:t>
            </a:r>
            <a:r>
              <a:rPr lang="en-US" sz="2200">
                <a:latin typeface="+mj-lt"/>
              </a:rPr>
              <a:t> </a:t>
            </a:r>
            <a:r>
              <a:rPr lang="en-US" sz="2200" smtClean="0">
                <a:latin typeface="+mj-lt"/>
              </a:rPr>
              <a:t>(Mỹ)</a:t>
            </a:r>
            <a:endParaRPr lang="en-US" sz="2200">
              <a:latin typeface="+mj-lt"/>
            </a:endParaRPr>
          </a:p>
        </p:txBody>
      </p:sp>
      <p:sp>
        <p:nvSpPr>
          <p:cNvPr id="6" name="TextBox 5"/>
          <p:cNvSpPr txBox="1"/>
          <p:nvPr/>
        </p:nvSpPr>
        <p:spPr>
          <a:xfrm>
            <a:off x="76200" y="5334000"/>
            <a:ext cx="8915400" cy="769441"/>
          </a:xfrm>
          <a:prstGeom prst="rect">
            <a:avLst/>
          </a:prstGeom>
          <a:noFill/>
        </p:spPr>
        <p:txBody>
          <a:bodyPr wrap="square" rtlCol="0">
            <a:spAutoFit/>
          </a:bodyPr>
          <a:lstStyle/>
          <a:p>
            <a:r>
              <a:rPr lang="vi-VN" sz="2200">
                <a:latin typeface="+mj-lt"/>
              </a:rPr>
              <a:t>Arthur Compton là một nhà vật lý. Ông đoạt Giải Nobel Vật lý năm 1927 cùng với Charles Wilson cho khám phá của ông về hiệu ứng Compton</a:t>
            </a:r>
            <a:endParaRPr lang="en-US" sz="2200">
              <a:latin typeface="+mj-lt"/>
            </a:endParaRPr>
          </a:p>
        </p:txBody>
      </p:sp>
    </p:spTree>
    <p:extLst>
      <p:ext uri="{BB962C8B-B14F-4D97-AF65-F5344CB8AC3E}">
        <p14:creationId xmlns:p14="http://schemas.microsoft.com/office/powerpoint/2010/main" val="26597590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0"/>
            <a:ext cx="8686800" cy="400110"/>
          </a:xfrm>
          <a:prstGeom prst="rect">
            <a:avLst/>
          </a:prstGeom>
          <a:noFill/>
        </p:spPr>
        <p:txBody>
          <a:bodyPr wrap="square" rtlCol="0">
            <a:spAutoFit/>
          </a:bodyPr>
          <a:lstStyle/>
          <a:p>
            <a:r>
              <a:rPr lang="en-US" sz="2000" smtClean="0">
                <a:solidFill>
                  <a:srgbClr val="FF0000"/>
                </a:solidFill>
                <a:latin typeface="Times New Roman" pitchFamily="18" charset="0"/>
                <a:cs typeface="Times New Roman" pitchFamily="18" charset="0"/>
              </a:rPr>
              <a:t>Một số ứng dụng của hiệu ứng Compton</a:t>
            </a:r>
            <a:endParaRPr lang="en-US" sz="2000">
              <a:solidFill>
                <a:srgbClr val="FF0000"/>
              </a:solidFill>
              <a:latin typeface="Times New Roman" pitchFamily="18" charset="0"/>
              <a:cs typeface="Times New Roman" pitchFamily="18" charset="0"/>
            </a:endParaRPr>
          </a:p>
        </p:txBody>
      </p:sp>
      <p:sp>
        <p:nvSpPr>
          <p:cNvPr id="5" name="TextBox 4"/>
          <p:cNvSpPr txBox="1"/>
          <p:nvPr/>
        </p:nvSpPr>
        <p:spPr>
          <a:xfrm>
            <a:off x="76200" y="381000"/>
            <a:ext cx="8534400" cy="400110"/>
          </a:xfrm>
          <a:prstGeom prst="rect">
            <a:avLst/>
          </a:prstGeom>
          <a:noFill/>
        </p:spPr>
        <p:txBody>
          <a:bodyPr wrap="square" rtlCol="0">
            <a:spAutoFit/>
          </a:bodyPr>
          <a:lstStyle/>
          <a:p>
            <a:r>
              <a:rPr lang="en-US" sz="2000" smtClean="0">
                <a:latin typeface="Times New Roman" pitchFamily="18" charset="0"/>
                <a:cs typeface="Times New Roman" pitchFamily="18" charset="0"/>
              </a:rPr>
              <a:t>1. Công </a:t>
            </a:r>
            <a:r>
              <a:rPr lang="en-US" sz="2000">
                <a:latin typeface="Times New Roman" pitchFamily="18" charset="0"/>
                <a:cs typeface="Times New Roman" pitchFamily="18" charset="0"/>
              </a:rPr>
              <a:t>nghệ dò tìm bom mìn: </a:t>
            </a:r>
          </a:p>
        </p:txBody>
      </p:sp>
      <p:pic>
        <p:nvPicPr>
          <p:cNvPr id="24578" name="Picture 5" descr="Công nghệ dò tìm bom mì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8422" y="750333"/>
            <a:ext cx="3563178" cy="1764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76200" y="2401431"/>
            <a:ext cx="5181600" cy="1938992"/>
          </a:xfrm>
          <a:prstGeom prst="rect">
            <a:avLst/>
          </a:prstGeom>
          <a:noFill/>
        </p:spPr>
        <p:txBody>
          <a:bodyPr wrap="square" rtlCol="0">
            <a:spAutoFit/>
          </a:bodyPr>
          <a:lstStyle/>
          <a:p>
            <a:pPr algn="just"/>
            <a:r>
              <a:rPr lang="en-US" sz="2000">
                <a:latin typeface="Times New Roman" pitchFamily="18" charset="0"/>
                <a:cs typeface="Times New Roman" pitchFamily="18" charset="0"/>
              </a:rPr>
              <a:t>Lòng đất thông thường có cấu tạo đồng đều, khi có bom, mìn, máy dò công nghệ tán xạ phản hồi tia X lúc này sẽ thu nhận và tính toán các thông số tín hiệu tia X phản hồi sau khi chúng tác động vào tín hiệu bom, mìn, vật nổ nằm trong lòng đất và hiển thị chúng dưới dạng ảnh 2 chiều</a:t>
            </a:r>
            <a:r>
              <a:rPr lang="en-US" sz="2000" smtClean="0">
                <a:latin typeface="Times New Roman" pitchFamily="18" charset="0"/>
                <a:cs typeface="Times New Roman" pitchFamily="18" charset="0"/>
              </a:rPr>
              <a:t>.</a:t>
            </a:r>
            <a:endParaRPr lang="en-US" sz="2000">
              <a:latin typeface="Times New Roman" pitchFamily="18" charset="0"/>
              <a:cs typeface="Times New Roman" pitchFamily="18" charset="0"/>
            </a:endParaRPr>
          </a:p>
        </p:txBody>
      </p:sp>
      <p:sp>
        <p:nvSpPr>
          <p:cNvPr id="7" name="TextBox 6"/>
          <p:cNvSpPr txBox="1"/>
          <p:nvPr/>
        </p:nvSpPr>
        <p:spPr>
          <a:xfrm>
            <a:off x="76200" y="4495800"/>
            <a:ext cx="5376448" cy="1323439"/>
          </a:xfrm>
          <a:prstGeom prst="rect">
            <a:avLst/>
          </a:prstGeom>
          <a:noFill/>
        </p:spPr>
        <p:txBody>
          <a:bodyPr wrap="square" rtlCol="0">
            <a:spAutoFit/>
          </a:bodyPr>
          <a:lstStyle/>
          <a:p>
            <a:pPr algn="just"/>
            <a:r>
              <a:rPr lang="en-US" sz="2000" smtClean="0">
                <a:latin typeface="Times New Roman" pitchFamily="18" charset="0"/>
                <a:cs typeface="Times New Roman" pitchFamily="18" charset="0"/>
              </a:rPr>
              <a:t>2. </a:t>
            </a:r>
            <a:r>
              <a:rPr lang="en-US" sz="2000">
                <a:latin typeface="Times New Roman" pitchFamily="18" charset="0"/>
                <a:cs typeface="Times New Roman" pitchFamily="18" charset="0"/>
              </a:rPr>
              <a:t>Chế tạo kính thiên văn: Kính thiên văn tia gamma Compton sử dụng hiệu ứng tán xạ Compton để phát hiện và vạch ra các tia gamma năng lượng cao</a:t>
            </a:r>
            <a:r>
              <a:rPr lang="en-US" sz="2000" smtClean="0">
                <a:latin typeface="Times New Roman" pitchFamily="18" charset="0"/>
                <a:cs typeface="Times New Roman" pitchFamily="18" charset="0"/>
              </a:rPr>
              <a:t>.</a:t>
            </a:r>
            <a:endParaRPr lang="en-US" sz="2000">
              <a:latin typeface="Times New Roman" pitchFamily="18" charset="0"/>
              <a:cs typeface="Times New Roman" pitchFamily="18" charset="0"/>
            </a:endParaRPr>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9275" y="4536876"/>
            <a:ext cx="3362325"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76200" y="5858470"/>
            <a:ext cx="5410200" cy="1015663"/>
          </a:xfrm>
          <a:prstGeom prst="rect">
            <a:avLst/>
          </a:prstGeom>
          <a:noFill/>
        </p:spPr>
        <p:txBody>
          <a:bodyPr wrap="square" rtlCol="0">
            <a:spAutoFit/>
          </a:bodyPr>
          <a:lstStyle/>
          <a:p>
            <a:pPr algn="just"/>
            <a:r>
              <a:rPr lang="en-US" sz="2000">
                <a:latin typeface="Times New Roman" pitchFamily="18" charset="0"/>
                <a:cs typeface="Times New Roman" pitchFamily="18" charset="0"/>
              </a:rPr>
              <a:t>Để quan sát và phát hiện lỗ đen  các nhà  thiên văn sử dụng rất nhiều hiệu ứng khác nhau trong đó có  </a:t>
            </a:r>
            <a:r>
              <a:rPr lang="en-US" sz="2000" smtClean="0">
                <a:latin typeface="Times New Roman" pitchFamily="18" charset="0"/>
                <a:cs typeface="Times New Roman" pitchFamily="18" charset="0"/>
              </a:rPr>
              <a:t>hiệu </a:t>
            </a:r>
            <a:r>
              <a:rPr lang="en-US" sz="2000">
                <a:latin typeface="Times New Roman" pitchFamily="18" charset="0"/>
                <a:cs typeface="Times New Roman" pitchFamily="18" charset="0"/>
              </a:rPr>
              <a:t>ứng </a:t>
            </a:r>
            <a:r>
              <a:rPr lang="en-US" sz="2000" smtClean="0">
                <a:latin typeface="Times New Roman" pitchFamily="18" charset="0"/>
                <a:cs typeface="Times New Roman" pitchFamily="18" charset="0"/>
              </a:rPr>
              <a:t>Compton.</a:t>
            </a:r>
            <a:endParaRPr lang="en-US" sz="2000">
              <a:latin typeface="Times New Roman" pitchFamily="18" charset="0"/>
              <a:cs typeface="Times New Roman" pitchFamily="18" charset="0"/>
            </a:endParaRPr>
          </a:p>
        </p:txBody>
      </p:sp>
      <p:sp>
        <p:nvSpPr>
          <p:cNvPr id="9" name="TextBox 8"/>
          <p:cNvSpPr txBox="1"/>
          <p:nvPr/>
        </p:nvSpPr>
        <p:spPr>
          <a:xfrm>
            <a:off x="76200" y="781110"/>
            <a:ext cx="5105400" cy="1631216"/>
          </a:xfrm>
          <a:prstGeom prst="rect">
            <a:avLst/>
          </a:prstGeom>
          <a:noFill/>
        </p:spPr>
        <p:txBody>
          <a:bodyPr wrap="square" rtlCol="0">
            <a:spAutoFit/>
          </a:bodyPr>
          <a:lstStyle/>
          <a:p>
            <a:pPr algn="just"/>
            <a:r>
              <a:rPr lang="en-US" sz="2000">
                <a:latin typeface="Times New Roman" pitchFamily="18" charset="0"/>
                <a:cs typeface="Times New Roman" pitchFamily="18" charset="0"/>
              </a:rPr>
              <a:t>K</a:t>
            </a:r>
            <a:r>
              <a:rPr lang="en-US" sz="2000" smtClean="0">
                <a:latin typeface="Times New Roman" pitchFamily="18" charset="0"/>
                <a:cs typeface="Times New Roman" pitchFamily="18" charset="0"/>
              </a:rPr>
              <a:t>hi </a:t>
            </a:r>
            <a:r>
              <a:rPr lang="en-US" sz="2000">
                <a:latin typeface="Times New Roman" pitchFamily="18" charset="0"/>
                <a:cs typeface="Times New Roman" pitchFamily="18" charset="0"/>
              </a:rPr>
              <a:t>những hạt photon của tia X có năng lượng trong khoảng 0,5MeV đến 3,5MeV tác động với điện tử trong một vật liệu bất kỳ đường đi của tia photon khi gặp môi trường không đồng nhất sẽ bị thay đổi</a:t>
            </a:r>
            <a:r>
              <a:rPr lang="en-US" sz="2000" smtClean="0">
                <a:latin typeface="Times New Roman" pitchFamily="18" charset="0"/>
                <a:cs typeface="Times New Roman" pitchFamily="18" charset="0"/>
              </a:rPr>
              <a:t>.</a:t>
            </a:r>
            <a:endParaRPr lang="en-US"/>
          </a:p>
        </p:txBody>
      </p:sp>
    </p:spTree>
    <p:extLst>
      <p:ext uri="{BB962C8B-B14F-4D97-AF65-F5344CB8AC3E}">
        <p14:creationId xmlns:p14="http://schemas.microsoft.com/office/powerpoint/2010/main" val="255826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4579"/>
                                        </p:tgtEl>
                                        <p:attrNameLst>
                                          <p:attrName>style.visibility</p:attrName>
                                        </p:attrNameLst>
                                      </p:cBhvr>
                                      <p:to>
                                        <p:strVal val="visible"/>
                                      </p:to>
                                    </p:set>
                                    <p:animEffect transition="in" filter="wipe(down)">
                                      <p:cBhvr>
                                        <p:cTn id="27" dur="500"/>
                                        <p:tgtEl>
                                          <p:spTgt spid="24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745" y="-3305"/>
            <a:ext cx="8915400" cy="769441"/>
          </a:xfrm>
          <a:prstGeom prst="rect">
            <a:avLst/>
          </a:prstGeom>
        </p:spPr>
        <p:txBody>
          <a:bodyPr wrap="square">
            <a:spAutoFit/>
          </a:bodyPr>
          <a:lstStyle/>
          <a:p>
            <a:r>
              <a:rPr lang="en-US" sz="2200" i="1" dirty="0" err="1" smtClean="0">
                <a:solidFill>
                  <a:srgbClr val="FF0000"/>
                </a:solidFill>
                <a:latin typeface="Times New Roman" pitchFamily="18" charset="0"/>
              </a:rPr>
              <a:t>Năng</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suất</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phát</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xạ</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toàn</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phần</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của</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vật</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đen</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tuyệt</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đối</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tỉ</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lệ</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thuận</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với</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lũy</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thừa</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bậc</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bốn</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của</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nhiệt</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độ</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tuyệt</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đối</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của</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vật</a:t>
            </a:r>
            <a:r>
              <a:rPr lang="en-US" sz="2200" i="1" dirty="0" smtClean="0">
                <a:solidFill>
                  <a:srgbClr val="FF0000"/>
                </a:solidFill>
                <a:latin typeface="Times New Roman" pitchFamily="18" charset="0"/>
              </a:rPr>
              <a:t>.</a:t>
            </a:r>
          </a:p>
        </p:txBody>
      </p:sp>
      <p:graphicFrame>
        <p:nvGraphicFramePr>
          <p:cNvPr id="5" name="Object 4"/>
          <p:cNvGraphicFramePr>
            <a:graphicFrameLocks noChangeAspect="1"/>
          </p:cNvGraphicFramePr>
          <p:nvPr>
            <p:extLst>
              <p:ext uri="{D42A27DB-BD31-4B8C-83A1-F6EECF244321}">
                <p14:modId xmlns:p14="http://schemas.microsoft.com/office/powerpoint/2010/main" val="1218376103"/>
              </p:ext>
            </p:extLst>
          </p:nvPr>
        </p:nvGraphicFramePr>
        <p:xfrm>
          <a:off x="3941392" y="766136"/>
          <a:ext cx="1068105" cy="400540"/>
        </p:xfrm>
        <a:graphic>
          <a:graphicData uri="http://schemas.openxmlformats.org/presentationml/2006/ole">
            <mc:AlternateContent xmlns:mc="http://schemas.openxmlformats.org/markup-compatibility/2006">
              <mc:Choice xmlns:v="urn:schemas-microsoft-com:vml" Requires="v">
                <p:oleObj spid="_x0000_s24613" name="Equation" r:id="rId3" imgW="609600" imgH="228600" progId="Equation.3">
                  <p:embed/>
                </p:oleObj>
              </mc:Choice>
              <mc:Fallback>
                <p:oleObj name="Equation" r:id="rId3" imgW="6096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1392" y="766136"/>
                        <a:ext cx="1068105" cy="400540"/>
                      </a:xfrm>
                      <a:prstGeom prst="rect">
                        <a:avLst/>
                      </a:prstGeom>
                      <a:noFill/>
                      <a:ln>
                        <a:noFill/>
                      </a:ln>
                    </p:spPr>
                  </p:pic>
                </p:oleObj>
              </mc:Fallback>
            </mc:AlternateContent>
          </a:graphicData>
        </a:graphic>
      </p:graphicFrame>
      <p:sp>
        <p:nvSpPr>
          <p:cNvPr id="6" name="Rectangle 5"/>
          <p:cNvSpPr/>
          <p:nvPr/>
        </p:nvSpPr>
        <p:spPr>
          <a:xfrm>
            <a:off x="21921" y="1143000"/>
            <a:ext cx="8915399" cy="830997"/>
          </a:xfrm>
          <a:prstGeom prst="rect">
            <a:avLst/>
          </a:prstGeom>
        </p:spPr>
        <p:txBody>
          <a:bodyPr wrap="square">
            <a:spAutoFit/>
          </a:bodyPr>
          <a:lstStyle/>
          <a:p>
            <a:r>
              <a:rPr lang="en-US" sz="2200" i="1" dirty="0" err="1" smtClean="0">
                <a:solidFill>
                  <a:srgbClr val="FF0000"/>
                </a:solidFill>
                <a:latin typeface="Times New Roman" pitchFamily="18" charset="0"/>
              </a:rPr>
              <a:t>Đối</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với</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vật</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đen</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tuyệt</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đối</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bước</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sóng</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của</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chùm</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bức</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xạ</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đơn</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sắc</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mang</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nhiều</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năng</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lượng</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nhất</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tỉ</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lệ</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nghịch</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với</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nhiệt</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độ</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tuyệt</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đối</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của</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vật</a:t>
            </a:r>
            <a:r>
              <a:rPr lang="en-US" sz="2200" i="1" dirty="0" smtClean="0">
                <a:solidFill>
                  <a:srgbClr val="FF0000"/>
                </a:solidFill>
                <a:latin typeface="Times New Roman" pitchFamily="18" charset="0"/>
              </a:rPr>
              <a:t> </a:t>
            </a:r>
            <a:r>
              <a:rPr lang="en-US" sz="2200" i="1" dirty="0" err="1" smtClean="0">
                <a:solidFill>
                  <a:srgbClr val="FF0000"/>
                </a:solidFill>
                <a:latin typeface="Times New Roman" pitchFamily="18" charset="0"/>
              </a:rPr>
              <a:t>đó</a:t>
            </a:r>
            <a:r>
              <a:rPr lang="en-US" sz="2400" i="1" dirty="0" smtClean="0">
                <a:solidFill>
                  <a:srgbClr val="FF0000"/>
                </a:solidFill>
                <a:latin typeface="Times New Roman" pitchFamily="18" charset="0"/>
              </a:rPr>
              <a:t>.</a:t>
            </a:r>
          </a:p>
        </p:txBody>
      </p:sp>
      <p:graphicFrame>
        <p:nvGraphicFramePr>
          <p:cNvPr id="7" name="Object 6"/>
          <p:cNvGraphicFramePr>
            <a:graphicFrameLocks noChangeAspect="1"/>
          </p:cNvGraphicFramePr>
          <p:nvPr>
            <p:extLst>
              <p:ext uri="{D42A27DB-BD31-4B8C-83A1-F6EECF244321}">
                <p14:modId xmlns:p14="http://schemas.microsoft.com/office/powerpoint/2010/main" val="1970983630"/>
              </p:ext>
            </p:extLst>
          </p:nvPr>
        </p:nvGraphicFramePr>
        <p:xfrm>
          <a:off x="3946220" y="1973997"/>
          <a:ext cx="1066800" cy="634067"/>
        </p:xfrm>
        <a:graphic>
          <a:graphicData uri="http://schemas.openxmlformats.org/presentationml/2006/ole">
            <mc:AlternateContent xmlns:mc="http://schemas.openxmlformats.org/markup-compatibility/2006">
              <mc:Choice xmlns:v="urn:schemas-microsoft-com:vml" Requires="v">
                <p:oleObj spid="_x0000_s24614" name="Equation" r:id="rId5" imgW="660113" imgH="393529" progId="Equation.3">
                  <p:embed/>
                </p:oleObj>
              </mc:Choice>
              <mc:Fallback>
                <p:oleObj name="Equation" r:id="rId5" imgW="660113"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6220" y="1973997"/>
                        <a:ext cx="1066800" cy="634067"/>
                      </a:xfrm>
                      <a:prstGeom prst="rect">
                        <a:avLst/>
                      </a:prstGeom>
                      <a:noFill/>
                      <a:ln>
                        <a:noFill/>
                      </a:ln>
                    </p:spPr>
                  </p:pic>
                </p:oleObj>
              </mc:Fallback>
            </mc:AlternateContent>
          </a:graphicData>
        </a:graphic>
      </p:graphicFrame>
      <p:sp>
        <p:nvSpPr>
          <p:cNvPr id="8" name="TextBox 7"/>
          <p:cNvSpPr txBox="1"/>
          <p:nvPr/>
        </p:nvSpPr>
        <p:spPr>
          <a:xfrm>
            <a:off x="21921" y="2667000"/>
            <a:ext cx="3330879" cy="430887"/>
          </a:xfrm>
          <a:prstGeom prst="rect">
            <a:avLst/>
          </a:prstGeom>
          <a:noFill/>
        </p:spPr>
        <p:txBody>
          <a:bodyPr wrap="square" rtlCol="0">
            <a:spAutoFit/>
          </a:bodyPr>
          <a:lstStyle/>
          <a:p>
            <a:r>
              <a:rPr lang="en-US" sz="2200" smtClean="0">
                <a:solidFill>
                  <a:srgbClr val="FF0000"/>
                </a:solidFill>
                <a:latin typeface="Times" pitchFamily="18" charset="0"/>
              </a:rPr>
              <a:t>Hiện tượng quang điện:</a:t>
            </a:r>
            <a:endParaRPr lang="en-US" sz="2200">
              <a:solidFill>
                <a:srgbClr val="FF0000"/>
              </a:solidFill>
              <a:latin typeface="Times" pitchFamily="18"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3352851256"/>
              </p:ext>
            </p:extLst>
          </p:nvPr>
        </p:nvGraphicFramePr>
        <p:xfrm>
          <a:off x="2979739" y="2846388"/>
          <a:ext cx="2201862" cy="645551"/>
        </p:xfrm>
        <a:graphic>
          <a:graphicData uri="http://schemas.openxmlformats.org/presentationml/2006/ole">
            <mc:AlternateContent xmlns:mc="http://schemas.openxmlformats.org/markup-compatibility/2006">
              <mc:Choice xmlns:v="urn:schemas-microsoft-com:vml" Requires="v">
                <p:oleObj spid="_x0000_s24615" name="Equation" r:id="rId7" imgW="1320480" imgH="393480" progId="Equation.3">
                  <p:embed/>
                </p:oleObj>
              </mc:Choice>
              <mc:Fallback>
                <p:oleObj name="Equation" r:id="rId7" imgW="132048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9739" y="2846388"/>
                        <a:ext cx="2201862" cy="645551"/>
                      </a:xfrm>
                      <a:prstGeom prst="rect">
                        <a:avLst/>
                      </a:prstGeom>
                      <a:noFill/>
                      <a:ln>
                        <a:noFill/>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910429802"/>
              </p:ext>
            </p:extLst>
          </p:nvPr>
        </p:nvGraphicFramePr>
        <p:xfrm>
          <a:off x="2895600" y="3733800"/>
          <a:ext cx="2505075" cy="706437"/>
        </p:xfrm>
        <a:graphic>
          <a:graphicData uri="http://schemas.openxmlformats.org/presentationml/2006/ole">
            <mc:AlternateContent xmlns:mc="http://schemas.openxmlformats.org/markup-compatibility/2006">
              <mc:Choice xmlns:v="urn:schemas-microsoft-com:vml" Requires="v">
                <p:oleObj spid="_x0000_s24616" name="Equation" r:id="rId9" imgW="1384200" imgH="393480" progId="Equation.3">
                  <p:embed/>
                </p:oleObj>
              </mc:Choice>
              <mc:Fallback>
                <p:oleObj name="Equation" r:id="rId9" imgW="1384200" imgH="393480" progId="Equation.3">
                  <p:embed/>
                  <p:pic>
                    <p:nvPicPr>
                      <p:cNvPr id="0" name=""/>
                      <p:cNvPicPr>
                        <a:picLocks noChangeAspect="1" noChangeArrowheads="1"/>
                      </p:cNvPicPr>
                      <p:nvPr/>
                    </p:nvPicPr>
                    <p:blipFill>
                      <a:blip r:embed="rId10"/>
                      <a:srcRect/>
                      <a:stretch>
                        <a:fillRect/>
                      </a:stretch>
                    </p:blipFill>
                    <p:spPr bwMode="auto">
                      <a:xfrm>
                        <a:off x="2895600" y="3733800"/>
                        <a:ext cx="25050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Box 10"/>
          <p:cNvSpPr txBox="1"/>
          <p:nvPr/>
        </p:nvSpPr>
        <p:spPr>
          <a:xfrm>
            <a:off x="76200" y="4522113"/>
            <a:ext cx="3330879" cy="430887"/>
          </a:xfrm>
          <a:prstGeom prst="rect">
            <a:avLst/>
          </a:prstGeom>
          <a:noFill/>
        </p:spPr>
        <p:txBody>
          <a:bodyPr wrap="square" rtlCol="0">
            <a:spAutoFit/>
          </a:bodyPr>
          <a:lstStyle/>
          <a:p>
            <a:r>
              <a:rPr lang="en-US" sz="2200" smtClean="0">
                <a:solidFill>
                  <a:srgbClr val="FF0000"/>
                </a:solidFill>
                <a:latin typeface="Times" pitchFamily="18" charset="0"/>
              </a:rPr>
              <a:t>Hiệu ứng Compton:</a:t>
            </a:r>
            <a:endParaRPr lang="en-US" sz="2200">
              <a:solidFill>
                <a:srgbClr val="FF0000"/>
              </a:solidFill>
              <a:latin typeface="Times" pitchFamily="18" charset="0"/>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1187616163"/>
              </p:ext>
            </p:extLst>
          </p:nvPr>
        </p:nvGraphicFramePr>
        <p:xfrm>
          <a:off x="2830513" y="5105400"/>
          <a:ext cx="1990725" cy="719138"/>
        </p:xfrm>
        <a:graphic>
          <a:graphicData uri="http://schemas.openxmlformats.org/presentationml/2006/ole">
            <mc:AlternateContent xmlns:mc="http://schemas.openxmlformats.org/markup-compatibility/2006">
              <mc:Choice xmlns:v="urn:schemas-microsoft-com:vml" Requires="v">
                <p:oleObj spid="_x0000_s24617" name="Equation" r:id="rId11" imgW="1079280" imgH="393480" progId="Equation.3">
                  <p:embed/>
                </p:oleObj>
              </mc:Choice>
              <mc:Fallback>
                <p:oleObj name="Equation" r:id="rId11" imgW="1079280" imgH="393480" progId="Equation.3">
                  <p:embed/>
                  <p:pic>
                    <p:nvPicPr>
                      <p:cNvPr id="0" name=""/>
                      <p:cNvPicPr>
                        <a:picLocks noChangeAspect="1" noChangeArrowheads="1"/>
                      </p:cNvPicPr>
                      <p:nvPr/>
                    </p:nvPicPr>
                    <p:blipFill>
                      <a:blip r:embed="rId12"/>
                      <a:srcRect/>
                      <a:stretch>
                        <a:fillRect/>
                      </a:stretch>
                    </p:blipFill>
                    <p:spPr bwMode="auto">
                      <a:xfrm>
                        <a:off x="2830513" y="5105400"/>
                        <a:ext cx="1990725" cy="719138"/>
                      </a:xfrm>
                      <a:prstGeom prst="rect">
                        <a:avLst/>
                      </a:prstGeom>
                      <a:noFill/>
                      <a:ln w="9525">
                        <a:noFill/>
                        <a:miter lim="800000"/>
                        <a:headEnd/>
                        <a:tailEnd/>
                      </a:ln>
                    </p:spPr>
                  </p:pic>
                </p:oleObj>
              </mc:Fallback>
            </mc:AlternateContent>
          </a:graphicData>
        </a:graphic>
      </p:graphicFrame>
    </p:spTree>
    <p:extLst>
      <p:ext uri="{BB962C8B-B14F-4D97-AF65-F5344CB8AC3E}">
        <p14:creationId xmlns:p14="http://schemas.microsoft.com/office/powerpoint/2010/main" val="288939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76200" y="685800"/>
            <a:ext cx="9067800" cy="1200329"/>
          </a:xfrm>
          <a:prstGeom prst="rect">
            <a:avLst/>
          </a:prstGeom>
        </p:spPr>
        <p:txBody>
          <a:bodyPr wrap="square">
            <a:spAutoFit/>
          </a:bodyPr>
          <a:lstStyle/>
          <a:p>
            <a:r>
              <a:rPr lang="de-DE" sz="2400" dirty="0" smtClean="0">
                <a:latin typeface="Times New Roman" pitchFamily="18" charset="0"/>
                <a:cs typeface="Times New Roman" pitchFamily="18" charset="0"/>
              </a:rPr>
              <a:t>Ví dụ 1. Vật </a:t>
            </a:r>
            <a:r>
              <a:rPr lang="de-DE" sz="2400" dirty="0">
                <a:latin typeface="Times New Roman" pitchFamily="18" charset="0"/>
                <a:cs typeface="Times New Roman" pitchFamily="18" charset="0"/>
              </a:rPr>
              <a:t>đen tuyệt đối có dạng một quả cầu đường kính d = 10cm ở nhiệt độ T không đổi. Tìm nhiệt độ T, cho biết công suất bức xạ ở nhiệt độ đã cho bằng 12kcalo/phút.  </a:t>
            </a:r>
            <a:endParaRPr lang="en-US" sz="2400" dirty="0">
              <a:latin typeface="Times New Roman" pitchFamily="18" charset="0"/>
              <a:cs typeface="Times New Roman" pitchFamily="18" charset="0"/>
            </a:endParaRPr>
          </a:p>
        </p:txBody>
      </p:sp>
      <p:sp>
        <p:nvSpPr>
          <p:cNvPr id="3" name="TextBox 2"/>
          <p:cNvSpPr txBox="1"/>
          <p:nvPr/>
        </p:nvSpPr>
        <p:spPr>
          <a:xfrm>
            <a:off x="76200" y="2057400"/>
            <a:ext cx="6172200" cy="461665"/>
          </a:xfrm>
          <a:prstGeom prst="rect">
            <a:avLst/>
          </a:prstGeom>
          <a:noFill/>
        </p:spPr>
        <p:txBody>
          <a:bodyPr wrap="square" rtlCol="0">
            <a:spAutoFit/>
          </a:bodyPr>
          <a:lstStyle/>
          <a:p>
            <a:r>
              <a:rPr lang="hy-AM" sz="2400" dirty="0" smtClean="0">
                <a:latin typeface="Times New Roman" pitchFamily="18" charset="0"/>
                <a:cs typeface="Times New Roman" pitchFamily="18" charset="0"/>
              </a:rPr>
              <a:t>Փ</a:t>
            </a:r>
            <a:r>
              <a:rPr lang="en-US" sz="2400" dirty="0" smtClean="0">
                <a:latin typeface="Times New Roman" pitchFamily="18" charset="0"/>
                <a:cs typeface="Times New Roman" pitchFamily="18" charset="0"/>
              </a:rPr>
              <a:t> = 12</a:t>
            </a:r>
            <a:r>
              <a:rPr lang="de-DE" sz="2400" dirty="0" smtClean="0">
                <a:latin typeface="Times New Roman" pitchFamily="18" charset="0"/>
                <a:cs typeface="Times New Roman" pitchFamily="18" charset="0"/>
              </a:rPr>
              <a:t>kcalo/phút=12.10</a:t>
            </a:r>
            <a:r>
              <a:rPr lang="de-DE" sz="2400" baseline="30000" dirty="0" smtClean="0">
                <a:latin typeface="Times New Roman" pitchFamily="18" charset="0"/>
                <a:cs typeface="Times New Roman" pitchFamily="18" charset="0"/>
              </a:rPr>
              <a:t>3</a:t>
            </a:r>
            <a:r>
              <a:rPr lang="de-DE" sz="2400" dirty="0" smtClean="0">
                <a:latin typeface="Times New Roman" pitchFamily="18" charset="0"/>
                <a:cs typeface="Times New Roman" pitchFamily="18" charset="0"/>
              </a:rPr>
              <a:t>.4,18/60 (J/s)</a:t>
            </a:r>
            <a:endParaRPr lang="en-US" sz="2400" dirty="0">
              <a:latin typeface="Times New Roman" pitchFamily="18" charset="0"/>
              <a:cs typeface="Times New Roman" pitchFamily="18" charset="0"/>
            </a:endParaRPr>
          </a:p>
        </p:txBody>
      </p:sp>
      <p:sp>
        <p:nvSpPr>
          <p:cNvPr id="5" name="TextBox 4"/>
          <p:cNvSpPr txBox="1"/>
          <p:nvPr/>
        </p:nvSpPr>
        <p:spPr>
          <a:xfrm>
            <a:off x="228600" y="2595265"/>
            <a:ext cx="3810000" cy="461665"/>
          </a:xfrm>
          <a:prstGeom prst="rect">
            <a:avLst/>
          </a:prstGeom>
          <a:noFill/>
        </p:spPr>
        <p:txBody>
          <a:bodyPr wrap="square" rtlCol="0">
            <a:spAutoFit/>
          </a:bodyPr>
          <a:lstStyle/>
          <a:p>
            <a:r>
              <a:rPr lang="en-US" sz="2400" dirty="0" err="1" smtClean="0">
                <a:latin typeface="Times New Roman" pitchFamily="18" charset="0"/>
                <a:cs typeface="Times New Roman" pitchFamily="18" charset="0"/>
              </a:rPr>
              <a:t>Năng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suất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toàn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phần</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785460386"/>
              </p:ext>
            </p:extLst>
          </p:nvPr>
        </p:nvGraphicFramePr>
        <p:xfrm>
          <a:off x="2922588" y="3133725"/>
          <a:ext cx="1951037" cy="828675"/>
        </p:xfrm>
        <a:graphic>
          <a:graphicData uri="http://schemas.openxmlformats.org/presentationml/2006/ole">
            <mc:AlternateContent xmlns:mc="http://schemas.openxmlformats.org/markup-compatibility/2006">
              <mc:Choice xmlns:v="urn:schemas-microsoft-com:vml" Requires="v">
                <p:oleObj spid="_x0000_s14424" name="Equation" r:id="rId3" imgW="927000" imgH="393480" progId="Equation.3">
                  <p:embed/>
                </p:oleObj>
              </mc:Choice>
              <mc:Fallback>
                <p:oleObj name="Equation" r:id="rId3" imgW="927000" imgH="393480" progId="Equation.3">
                  <p:embed/>
                  <p:pic>
                    <p:nvPicPr>
                      <p:cNvPr id="0" name=""/>
                      <p:cNvPicPr/>
                      <p:nvPr/>
                    </p:nvPicPr>
                    <p:blipFill>
                      <a:blip r:embed="rId4"/>
                      <a:stretch>
                        <a:fillRect/>
                      </a:stretch>
                    </p:blipFill>
                    <p:spPr>
                      <a:xfrm>
                        <a:off x="2922588" y="3133725"/>
                        <a:ext cx="1951037" cy="828675"/>
                      </a:xfrm>
                      <a:prstGeom prst="rect">
                        <a:avLst/>
                      </a:prstGeom>
                    </p:spPr>
                  </p:pic>
                </p:oleObj>
              </mc:Fallback>
            </mc:AlternateContent>
          </a:graphicData>
        </a:graphic>
      </p:graphicFrame>
      <p:sp>
        <p:nvSpPr>
          <p:cNvPr id="8" name="TextBox 7"/>
          <p:cNvSpPr txBox="1"/>
          <p:nvPr/>
        </p:nvSpPr>
        <p:spPr>
          <a:xfrm>
            <a:off x="228600" y="3881735"/>
            <a:ext cx="3810000" cy="461665"/>
          </a:xfrm>
          <a:prstGeom prst="rect">
            <a:avLst/>
          </a:prstGeom>
          <a:noFill/>
        </p:spPr>
        <p:txBody>
          <a:bodyPr wrap="square" rtlCol="0">
            <a:spAutoFit/>
          </a:bodyPr>
          <a:lstStyle/>
          <a:p>
            <a:r>
              <a:rPr lang="en-US" sz="2400" dirty="0" err="1" smtClean="0">
                <a:latin typeface="Times New Roman" pitchFamily="18" charset="0"/>
                <a:cs typeface="Times New Roman" pitchFamily="18" charset="0"/>
              </a:rPr>
              <a:t>Nhiệt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vật</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2288991022"/>
              </p:ext>
            </p:extLst>
          </p:nvPr>
        </p:nvGraphicFramePr>
        <p:xfrm>
          <a:off x="2478088" y="4505325"/>
          <a:ext cx="2832100" cy="828675"/>
        </p:xfrm>
        <a:graphic>
          <a:graphicData uri="http://schemas.openxmlformats.org/presentationml/2006/ole">
            <mc:AlternateContent xmlns:mc="http://schemas.openxmlformats.org/markup-compatibility/2006">
              <mc:Choice xmlns:v="urn:schemas-microsoft-com:vml" Requires="v">
                <p:oleObj spid="_x0000_s14425" name="Equation" r:id="rId5" imgW="1346040" imgH="393480" progId="Equation.3">
                  <p:embed/>
                </p:oleObj>
              </mc:Choice>
              <mc:Fallback>
                <p:oleObj name="Equation" r:id="rId5" imgW="1346040" imgH="393480" progId="Equation.3">
                  <p:embed/>
                  <p:pic>
                    <p:nvPicPr>
                      <p:cNvPr id="0" name="Object 6"/>
                      <p:cNvPicPr>
                        <a:picLocks noChangeAspect="1" noChangeArrowheads="1"/>
                      </p:cNvPicPr>
                      <p:nvPr/>
                    </p:nvPicPr>
                    <p:blipFill>
                      <a:blip r:embed="rId6"/>
                      <a:srcRect/>
                      <a:stretch>
                        <a:fillRect/>
                      </a:stretch>
                    </p:blipFill>
                    <p:spPr bwMode="auto">
                      <a:xfrm>
                        <a:off x="2478088" y="4505325"/>
                        <a:ext cx="2832100" cy="8286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165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15240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1. BỨC XẠ NHIỆT</a:t>
            </a:r>
            <a:endParaRPr lang="en-US" sz="2400" dirty="0">
              <a:solidFill>
                <a:srgbClr val="FFFF00"/>
              </a:solidFill>
              <a:latin typeface="Times New Roman" pitchFamily="18" charset="0"/>
              <a:cs typeface="Times New Roman" pitchFamily="18" charset="0"/>
            </a:endParaRPr>
          </a:p>
        </p:txBody>
      </p:sp>
      <p:sp>
        <p:nvSpPr>
          <p:cNvPr id="6" name="Rectangle 5"/>
          <p:cNvSpPr/>
          <p:nvPr/>
        </p:nvSpPr>
        <p:spPr>
          <a:xfrm>
            <a:off x="0" y="614065"/>
            <a:ext cx="5861776" cy="461665"/>
          </a:xfrm>
          <a:prstGeom prst="rect">
            <a:avLst/>
          </a:prstGeom>
        </p:spPr>
        <p:txBody>
          <a:bodyPr wrap="square">
            <a:spAutoFit/>
          </a:bodyPr>
          <a:lstStyle/>
          <a:p>
            <a:pPr marL="812800" indent="-812800"/>
            <a:r>
              <a:rPr lang="en-US" sz="2400" b="1" dirty="0" smtClean="0">
                <a:solidFill>
                  <a:schemeClr val="hlink"/>
                </a:solidFill>
                <a:latin typeface="Times New Roman" pitchFamily="18" charset="0"/>
              </a:rPr>
              <a:t>I. </a:t>
            </a:r>
            <a:r>
              <a:rPr lang="en-US" sz="2400" b="1" dirty="0" err="1" smtClean="0">
                <a:solidFill>
                  <a:schemeClr val="hlink"/>
                </a:solidFill>
                <a:latin typeface="Times New Roman" pitchFamily="18" charset="0"/>
              </a:rPr>
              <a:t>Bức</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xạ</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nhiệt</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cân</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bằng</a:t>
            </a:r>
            <a:endParaRPr lang="en-US" sz="2400" b="1" dirty="0" smtClean="0">
              <a:solidFill>
                <a:schemeClr val="hlink"/>
              </a:solidFill>
              <a:latin typeface="Times New Roman" pitchFamily="18" charset="0"/>
            </a:endParaRPr>
          </a:p>
        </p:txBody>
      </p:sp>
      <p:sp>
        <p:nvSpPr>
          <p:cNvPr id="7" name="Rectangle 6"/>
          <p:cNvSpPr/>
          <p:nvPr/>
        </p:nvSpPr>
        <p:spPr>
          <a:xfrm>
            <a:off x="76200" y="1075730"/>
            <a:ext cx="8991600" cy="830997"/>
          </a:xfrm>
          <a:prstGeom prst="rect">
            <a:avLst/>
          </a:prstGeom>
        </p:spPr>
        <p:txBody>
          <a:bodyPr wrap="square">
            <a:spAutoFit/>
          </a:bodyPr>
          <a:lstStyle/>
          <a:p>
            <a:r>
              <a:rPr lang="en-US" sz="2400" i="1" dirty="0" err="1" smtClean="0">
                <a:solidFill>
                  <a:srgbClr val="FF0000"/>
                </a:solidFill>
                <a:latin typeface="Times New Roman" pitchFamily="18" charset="0"/>
              </a:rPr>
              <a:t>Định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nghĩa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Bức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xạ</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nhiệt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là</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hiện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tượng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sóng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điện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từ</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phát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ra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từ</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những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vật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bị</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kích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thích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bởi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tác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dụng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nhiệt</a:t>
            </a:r>
            <a:r>
              <a:rPr lang="en-US" sz="2400" i="1" dirty="0" smtClean="0">
                <a:solidFill>
                  <a:srgbClr val="FF0000"/>
                </a:solidFill>
                <a:latin typeface="Times New Roman" pitchFamily="18" charset="0"/>
              </a:rPr>
              <a:t>.</a:t>
            </a:r>
          </a:p>
        </p:txBody>
      </p:sp>
      <p:sp>
        <p:nvSpPr>
          <p:cNvPr id="8" name="Rectangle 7"/>
          <p:cNvSpPr/>
          <p:nvPr/>
        </p:nvSpPr>
        <p:spPr>
          <a:xfrm>
            <a:off x="76200" y="2209800"/>
            <a:ext cx="8991600" cy="830997"/>
          </a:xfrm>
          <a:prstGeom prst="rect">
            <a:avLst/>
          </a:prstGeom>
        </p:spPr>
        <p:txBody>
          <a:bodyPr wrap="square">
            <a:spAutoFit/>
          </a:bodyPr>
          <a:lstStyle/>
          <a:p>
            <a:r>
              <a:rPr lang="en-US" sz="2400" i="1" dirty="0" err="1" smtClean="0">
                <a:latin typeface="Times New Roman" pitchFamily="18" charset="0"/>
              </a:rPr>
              <a:t>Nếu</a:t>
            </a:r>
            <a:r>
              <a:rPr lang="en-US" sz="2400" i="1" dirty="0" smtClean="0">
                <a:latin typeface="Times New Roman" pitchFamily="18" charset="0"/>
              </a:rPr>
              <a:t> </a:t>
            </a:r>
            <a:r>
              <a:rPr lang="en-US" sz="2400" i="1" dirty="0" err="1" smtClean="0">
                <a:latin typeface="Times New Roman" pitchFamily="18" charset="0"/>
              </a:rPr>
              <a:t>năng</a:t>
            </a:r>
            <a:r>
              <a:rPr lang="en-US" sz="2400" i="1" dirty="0" smtClean="0">
                <a:latin typeface="Times New Roman" pitchFamily="18" charset="0"/>
              </a:rPr>
              <a:t> </a:t>
            </a:r>
            <a:r>
              <a:rPr lang="en-US" sz="2400" i="1" dirty="0" err="1" smtClean="0">
                <a:latin typeface="Times New Roman" pitchFamily="18" charset="0"/>
              </a:rPr>
              <a:t>lượng</a:t>
            </a:r>
            <a:r>
              <a:rPr lang="en-US" sz="2400" i="1" dirty="0" smtClean="0">
                <a:latin typeface="Times New Roman" pitchFamily="18" charset="0"/>
              </a:rPr>
              <a:t> </a:t>
            </a:r>
            <a:r>
              <a:rPr lang="en-US" sz="2400" i="1" dirty="0" err="1" smtClean="0">
                <a:latin typeface="Times New Roman" pitchFamily="18" charset="0"/>
              </a:rPr>
              <a:t>bị</a:t>
            </a:r>
            <a:r>
              <a:rPr lang="en-US" sz="2400" i="1" dirty="0" smtClean="0">
                <a:latin typeface="Times New Roman" pitchFamily="18" charset="0"/>
              </a:rPr>
              <a:t> </a:t>
            </a:r>
            <a:r>
              <a:rPr lang="en-US" sz="2400" i="1" dirty="0" err="1" smtClean="0">
                <a:latin typeface="Times New Roman" pitchFamily="18" charset="0"/>
              </a:rPr>
              <a:t>mất</a:t>
            </a:r>
            <a:r>
              <a:rPr lang="en-US" sz="2400" i="1" dirty="0" smtClean="0">
                <a:latin typeface="Times New Roman" pitchFamily="18" charset="0"/>
              </a:rPr>
              <a:t> </a:t>
            </a:r>
            <a:r>
              <a:rPr lang="en-US" sz="2400" i="1" dirty="0" err="1" smtClean="0">
                <a:latin typeface="Times New Roman" pitchFamily="18" charset="0"/>
              </a:rPr>
              <a:t>đi</a:t>
            </a:r>
            <a:r>
              <a:rPr lang="en-US" sz="2400" i="1" dirty="0" smtClean="0">
                <a:latin typeface="Times New Roman" pitchFamily="18" charset="0"/>
              </a:rPr>
              <a:t> do </a:t>
            </a:r>
            <a:r>
              <a:rPr lang="en-US" sz="2400" i="1" dirty="0" err="1" smtClean="0">
                <a:latin typeface="Times New Roman" pitchFamily="18" charset="0"/>
              </a:rPr>
              <a:t>phát</a:t>
            </a:r>
            <a:r>
              <a:rPr lang="en-US" sz="2400" i="1" dirty="0" smtClean="0">
                <a:latin typeface="Times New Roman" pitchFamily="18" charset="0"/>
              </a:rPr>
              <a:t> </a:t>
            </a:r>
            <a:r>
              <a:rPr lang="en-US" sz="2400" i="1" dirty="0" err="1" smtClean="0">
                <a:latin typeface="Times New Roman" pitchFamily="18" charset="0"/>
              </a:rPr>
              <a:t>xạ</a:t>
            </a:r>
            <a:r>
              <a:rPr lang="en-US" sz="2400" i="1" dirty="0" smtClean="0">
                <a:latin typeface="Times New Roman" pitchFamily="18" charset="0"/>
              </a:rPr>
              <a:t> </a:t>
            </a:r>
            <a:r>
              <a:rPr lang="en-US" sz="2400" i="1" dirty="0" err="1" smtClean="0">
                <a:latin typeface="Times New Roman" pitchFamily="18" charset="0"/>
              </a:rPr>
              <a:t>bằng</a:t>
            </a:r>
            <a:r>
              <a:rPr lang="en-US" sz="2400" i="1" dirty="0" smtClean="0">
                <a:latin typeface="Times New Roman" pitchFamily="18" charset="0"/>
              </a:rPr>
              <a:t> </a:t>
            </a:r>
            <a:r>
              <a:rPr lang="en-US" sz="2400" i="1" dirty="0" err="1" smtClean="0">
                <a:latin typeface="Times New Roman" pitchFamily="18" charset="0"/>
              </a:rPr>
              <a:t>năng</a:t>
            </a:r>
            <a:r>
              <a:rPr lang="en-US" sz="2400" i="1" dirty="0" smtClean="0">
                <a:latin typeface="Times New Roman" pitchFamily="18" charset="0"/>
              </a:rPr>
              <a:t> </a:t>
            </a:r>
            <a:r>
              <a:rPr lang="en-US" sz="2400" i="1" dirty="0" err="1" smtClean="0">
                <a:latin typeface="Times New Roman" pitchFamily="18" charset="0"/>
              </a:rPr>
              <a:t>lượng</a:t>
            </a:r>
            <a:r>
              <a:rPr lang="en-US" sz="2400" i="1" dirty="0" smtClean="0">
                <a:latin typeface="Times New Roman" pitchFamily="18" charset="0"/>
              </a:rPr>
              <a:t> </a:t>
            </a:r>
            <a:r>
              <a:rPr lang="en-US" sz="2400" i="1" dirty="0" err="1" smtClean="0">
                <a:latin typeface="Times New Roman" pitchFamily="18" charset="0"/>
              </a:rPr>
              <a:t>thu</a:t>
            </a:r>
            <a:r>
              <a:rPr lang="en-US" sz="2400" i="1" dirty="0" smtClean="0">
                <a:latin typeface="Times New Roman" pitchFamily="18" charset="0"/>
              </a:rPr>
              <a:t> </a:t>
            </a:r>
            <a:r>
              <a:rPr lang="en-US" sz="2400" i="1" dirty="0" err="1" smtClean="0">
                <a:latin typeface="Times New Roman" pitchFamily="18" charset="0"/>
              </a:rPr>
              <a:t>được</a:t>
            </a:r>
            <a:r>
              <a:rPr lang="en-US" sz="2400" i="1" dirty="0" smtClean="0">
                <a:latin typeface="Times New Roman" pitchFamily="18" charset="0"/>
              </a:rPr>
              <a:t> do </a:t>
            </a:r>
            <a:r>
              <a:rPr lang="en-US" sz="2400" i="1" dirty="0" err="1" smtClean="0">
                <a:latin typeface="Times New Roman" pitchFamily="18" charset="0"/>
              </a:rPr>
              <a:t>hấp</a:t>
            </a:r>
            <a:r>
              <a:rPr lang="en-US" sz="2400" i="1" dirty="0" smtClean="0">
                <a:latin typeface="Times New Roman" pitchFamily="18" charset="0"/>
              </a:rPr>
              <a:t> </a:t>
            </a:r>
            <a:r>
              <a:rPr lang="en-US" sz="2400" i="1" dirty="0" err="1" smtClean="0">
                <a:latin typeface="Times New Roman" pitchFamily="18" charset="0"/>
              </a:rPr>
              <a:t>thụ</a:t>
            </a:r>
            <a:r>
              <a:rPr lang="en-US" sz="2400" i="1" dirty="0" smtClean="0">
                <a:latin typeface="Times New Roman" pitchFamily="18" charset="0"/>
              </a:rPr>
              <a:t> </a:t>
            </a:r>
            <a:r>
              <a:rPr lang="en-US" sz="2400" i="1" dirty="0" err="1" smtClean="0">
                <a:latin typeface="Times New Roman" pitchFamily="18" charset="0"/>
              </a:rPr>
              <a:t>thì</a:t>
            </a:r>
            <a:r>
              <a:rPr lang="en-US" sz="2400" i="1" dirty="0" smtClean="0">
                <a:latin typeface="Times New Roman" pitchFamily="18" charset="0"/>
              </a:rPr>
              <a:t> </a:t>
            </a:r>
            <a:r>
              <a:rPr lang="en-US" sz="2400" i="1" dirty="0" err="1" smtClean="0">
                <a:latin typeface="Times New Roman" pitchFamily="18" charset="0"/>
              </a:rPr>
              <a:t>nhiệt</a:t>
            </a:r>
            <a:r>
              <a:rPr lang="en-US" sz="2400" i="1" dirty="0" smtClean="0">
                <a:latin typeface="Times New Roman" pitchFamily="18" charset="0"/>
              </a:rPr>
              <a:t> </a:t>
            </a:r>
            <a:r>
              <a:rPr lang="en-US" sz="2400" i="1" dirty="0" err="1" smtClean="0">
                <a:latin typeface="Times New Roman" pitchFamily="18" charset="0"/>
              </a:rPr>
              <a:t>độ</a:t>
            </a:r>
            <a:r>
              <a:rPr lang="en-US" sz="2400" i="1" dirty="0" smtClean="0">
                <a:latin typeface="Times New Roman" pitchFamily="18" charset="0"/>
              </a:rPr>
              <a:t> </a:t>
            </a:r>
            <a:r>
              <a:rPr lang="en-US" sz="2400" i="1" dirty="0" err="1" smtClean="0">
                <a:latin typeface="Times New Roman" pitchFamily="18" charset="0"/>
              </a:rPr>
              <a:t>của</a:t>
            </a:r>
            <a:r>
              <a:rPr lang="en-US" sz="2400" i="1" dirty="0" smtClean="0">
                <a:latin typeface="Times New Roman" pitchFamily="18" charset="0"/>
              </a:rPr>
              <a:t> </a:t>
            </a:r>
            <a:r>
              <a:rPr lang="en-US" sz="2400" i="1" dirty="0" err="1" smtClean="0">
                <a:latin typeface="Times New Roman" pitchFamily="18" charset="0"/>
              </a:rPr>
              <a:t>vật</a:t>
            </a:r>
            <a:r>
              <a:rPr lang="en-US" sz="2400" i="1" dirty="0" smtClean="0">
                <a:latin typeface="Times New Roman" pitchFamily="18" charset="0"/>
              </a:rPr>
              <a:t> </a:t>
            </a:r>
            <a:r>
              <a:rPr lang="en-US" sz="2400" i="1" dirty="0" err="1" smtClean="0">
                <a:latin typeface="Times New Roman" pitchFamily="18" charset="0"/>
              </a:rPr>
              <a:t>không</a:t>
            </a:r>
            <a:r>
              <a:rPr lang="en-US" sz="2400" i="1" dirty="0" smtClean="0">
                <a:latin typeface="Times New Roman" pitchFamily="18" charset="0"/>
              </a:rPr>
              <a:t> </a:t>
            </a:r>
            <a:r>
              <a:rPr lang="en-US" sz="2400" i="1" dirty="0" err="1" smtClean="0">
                <a:latin typeface="Times New Roman" pitchFamily="18" charset="0"/>
              </a:rPr>
              <a:t>đổi</a:t>
            </a:r>
            <a:r>
              <a:rPr lang="en-US" sz="2400" i="1" dirty="0" smtClean="0">
                <a:latin typeface="Times New Roman" pitchFamily="18" charset="0"/>
              </a:rPr>
              <a:t>, </a:t>
            </a:r>
            <a:r>
              <a:rPr lang="en-US" sz="2400" i="1" dirty="0" err="1" smtClean="0">
                <a:latin typeface="Times New Roman" pitchFamily="18" charset="0"/>
              </a:rPr>
              <a:t>gọi</a:t>
            </a:r>
            <a:r>
              <a:rPr lang="en-US" sz="2400" i="1" dirty="0" smtClean="0">
                <a:latin typeface="Times New Roman" pitchFamily="18" charset="0"/>
              </a:rPr>
              <a:t> </a:t>
            </a:r>
            <a:r>
              <a:rPr lang="en-US" sz="2400" i="1" dirty="0" err="1" smtClean="0">
                <a:latin typeface="Times New Roman" pitchFamily="18" charset="0"/>
              </a:rPr>
              <a:t>là</a:t>
            </a:r>
            <a:r>
              <a:rPr lang="en-US" sz="2400" i="1" dirty="0" smtClean="0">
                <a:latin typeface="Times New Roman" pitchFamily="18" charset="0"/>
              </a:rPr>
              <a:t> </a:t>
            </a:r>
            <a:r>
              <a:rPr lang="en-US" sz="2400" i="1" dirty="0" err="1" smtClean="0">
                <a:latin typeface="Times New Roman" pitchFamily="18" charset="0"/>
              </a:rPr>
              <a:t>bức</a:t>
            </a:r>
            <a:r>
              <a:rPr lang="en-US" sz="2400" i="1" dirty="0" smtClean="0">
                <a:latin typeface="Times New Roman" pitchFamily="18" charset="0"/>
              </a:rPr>
              <a:t> </a:t>
            </a:r>
            <a:r>
              <a:rPr lang="en-US" sz="2400" i="1" dirty="0" err="1" smtClean="0">
                <a:latin typeface="Times New Roman" pitchFamily="18" charset="0"/>
              </a:rPr>
              <a:t>xạ</a:t>
            </a:r>
            <a:r>
              <a:rPr lang="en-US" sz="2400" i="1" dirty="0" smtClean="0">
                <a:latin typeface="Times New Roman" pitchFamily="18" charset="0"/>
              </a:rPr>
              <a:t> </a:t>
            </a:r>
            <a:r>
              <a:rPr lang="en-US" sz="2400" i="1" dirty="0" err="1" smtClean="0">
                <a:latin typeface="Times New Roman" pitchFamily="18" charset="0"/>
              </a:rPr>
              <a:t>nhiệt</a:t>
            </a:r>
            <a:r>
              <a:rPr lang="en-US" sz="2400" i="1" dirty="0" smtClean="0">
                <a:latin typeface="Times New Roman" pitchFamily="18" charset="0"/>
              </a:rPr>
              <a:t> </a:t>
            </a:r>
            <a:r>
              <a:rPr lang="en-US" sz="2400" i="1" dirty="0" err="1" smtClean="0">
                <a:latin typeface="Times New Roman" pitchFamily="18" charset="0"/>
              </a:rPr>
              <a:t>cân</a:t>
            </a:r>
            <a:r>
              <a:rPr lang="en-US" sz="2400" i="1" dirty="0" smtClean="0">
                <a:latin typeface="Times New Roman" pitchFamily="18" charset="0"/>
              </a:rPr>
              <a:t> </a:t>
            </a:r>
            <a:r>
              <a:rPr lang="en-US" sz="2400" i="1" dirty="0" err="1" smtClean="0">
                <a:latin typeface="Times New Roman" pitchFamily="18" charset="0"/>
              </a:rPr>
              <a:t>bằng</a:t>
            </a:r>
            <a:r>
              <a:rPr lang="en-US" sz="2400" i="1" dirty="0" smtClean="0">
                <a:latin typeface="Times New Roman" pitchFamily="18" charset="0"/>
              </a:rPr>
              <a:t>.</a:t>
            </a:r>
          </a:p>
        </p:txBody>
      </p:sp>
    </p:spTree>
    <p:extLst>
      <p:ext uri="{BB962C8B-B14F-4D97-AF65-F5344CB8AC3E}">
        <p14:creationId xmlns:p14="http://schemas.microsoft.com/office/powerpoint/2010/main" val="377390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76200" y="762000"/>
            <a:ext cx="8915400" cy="1446550"/>
          </a:xfrm>
          <a:prstGeom prst="rect">
            <a:avLst/>
          </a:prstGeom>
        </p:spPr>
        <p:txBody>
          <a:bodyPr wrap="square">
            <a:spAutoFit/>
          </a:bodyPr>
          <a:lstStyle/>
          <a:p>
            <a:pPr algn="just"/>
            <a:r>
              <a:rPr lang="de-DE" sz="2200" dirty="0" smtClean="0">
                <a:latin typeface="Times New Roman" pitchFamily="18" charset="0"/>
                <a:cs typeface="Times New Roman" pitchFamily="18" charset="0"/>
              </a:rPr>
              <a:t>Ví dụ 2. Nhiệt </a:t>
            </a:r>
            <a:r>
              <a:rPr lang="de-DE" sz="2200" dirty="0">
                <a:latin typeface="Times New Roman" pitchFamily="18" charset="0"/>
                <a:cs typeface="Times New Roman" pitchFamily="18" charset="0"/>
              </a:rPr>
              <a:t>độ của sợi dây tóc vonfram của bóng đèn điện luôn biến đổi vì được đốt nóng bằng dòng điện xoay chiều. Hiệu số giữa nhiệt độ cao nhất và thấp nhất bằng 80</a:t>
            </a:r>
            <a:r>
              <a:rPr lang="de-DE" sz="2200" baseline="30000" dirty="0">
                <a:latin typeface="Times New Roman" pitchFamily="18" charset="0"/>
                <a:cs typeface="Times New Roman" pitchFamily="18" charset="0"/>
              </a:rPr>
              <a:t>0</a:t>
            </a:r>
            <a:r>
              <a:rPr lang="de-DE" sz="2200" dirty="0">
                <a:latin typeface="Times New Roman" pitchFamily="18" charset="0"/>
                <a:cs typeface="Times New Roman" pitchFamily="18" charset="0"/>
              </a:rPr>
              <a:t>, nhiệt độ trung bình bằng 2300K. Hỏi công suất bức xạ biến đổi bao nhiêu lần, coi dây tóc bóng đèn là vật đen tuyệt đối</a:t>
            </a:r>
            <a:r>
              <a:rPr lang="de-DE" dirty="0"/>
              <a:t>. </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105740630"/>
              </p:ext>
            </p:extLst>
          </p:nvPr>
        </p:nvGraphicFramePr>
        <p:xfrm>
          <a:off x="1981200" y="2286000"/>
          <a:ext cx="1600200" cy="384048"/>
        </p:xfrm>
        <a:graphic>
          <a:graphicData uri="http://schemas.openxmlformats.org/presentationml/2006/ole">
            <mc:AlternateContent xmlns:mc="http://schemas.openxmlformats.org/markup-compatibility/2006">
              <mc:Choice xmlns:v="urn:schemas-microsoft-com:vml" Requires="v">
                <p:oleObj spid="_x0000_s15490" name="Equation" r:id="rId3" imgW="952200" imgH="228600" progId="Equation.3">
                  <p:embed/>
                </p:oleObj>
              </mc:Choice>
              <mc:Fallback>
                <p:oleObj name="Equation" r:id="rId3" imgW="952200" imgH="228600" progId="Equation.3">
                  <p:embed/>
                  <p:pic>
                    <p:nvPicPr>
                      <p:cNvPr id="0" name=""/>
                      <p:cNvPicPr/>
                      <p:nvPr/>
                    </p:nvPicPr>
                    <p:blipFill>
                      <a:blip r:embed="rId4"/>
                      <a:stretch>
                        <a:fillRect/>
                      </a:stretch>
                    </p:blipFill>
                    <p:spPr>
                      <a:xfrm>
                        <a:off x="1981200" y="2286000"/>
                        <a:ext cx="1600200" cy="38404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685183589"/>
              </p:ext>
            </p:extLst>
          </p:nvPr>
        </p:nvGraphicFramePr>
        <p:xfrm>
          <a:off x="1905000" y="2895600"/>
          <a:ext cx="1898650" cy="661987"/>
        </p:xfrm>
        <a:graphic>
          <a:graphicData uri="http://schemas.openxmlformats.org/presentationml/2006/ole">
            <mc:AlternateContent xmlns:mc="http://schemas.openxmlformats.org/markup-compatibility/2006">
              <mc:Choice xmlns:v="urn:schemas-microsoft-com:vml" Requires="v">
                <p:oleObj spid="_x0000_s15491" name="Equation" r:id="rId5" imgW="1130040" imgH="393480" progId="Equation.3">
                  <p:embed/>
                </p:oleObj>
              </mc:Choice>
              <mc:Fallback>
                <p:oleObj name="Equation" r:id="rId5" imgW="1130040" imgH="393480" progId="Equation.3">
                  <p:embed/>
                  <p:pic>
                    <p:nvPicPr>
                      <p:cNvPr id="0" name="Object 2"/>
                      <p:cNvPicPr>
                        <a:picLocks noChangeAspect="1" noChangeArrowheads="1"/>
                      </p:cNvPicPr>
                      <p:nvPr/>
                    </p:nvPicPr>
                    <p:blipFill>
                      <a:blip r:embed="rId6"/>
                      <a:srcRect/>
                      <a:stretch>
                        <a:fillRect/>
                      </a:stretch>
                    </p:blipFill>
                    <p:spPr bwMode="auto">
                      <a:xfrm>
                        <a:off x="1905000" y="2895600"/>
                        <a:ext cx="1898650"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063770858"/>
              </p:ext>
            </p:extLst>
          </p:nvPr>
        </p:nvGraphicFramePr>
        <p:xfrm>
          <a:off x="1933832" y="3657600"/>
          <a:ext cx="1952368" cy="914400"/>
        </p:xfrm>
        <a:graphic>
          <a:graphicData uri="http://schemas.openxmlformats.org/presentationml/2006/ole">
            <mc:AlternateContent xmlns:mc="http://schemas.openxmlformats.org/markup-compatibility/2006">
              <mc:Choice xmlns:v="urn:schemas-microsoft-com:vml" Requires="v">
                <p:oleObj spid="_x0000_s15492" name="Equation" r:id="rId7" imgW="1002960" imgH="469800" progId="Equation.3">
                  <p:embed/>
                </p:oleObj>
              </mc:Choice>
              <mc:Fallback>
                <p:oleObj name="Equation" r:id="rId7" imgW="1002960" imgH="469800" progId="Equation.3">
                  <p:embed/>
                  <p:pic>
                    <p:nvPicPr>
                      <p:cNvPr id="0" name=""/>
                      <p:cNvPicPr/>
                      <p:nvPr/>
                    </p:nvPicPr>
                    <p:blipFill>
                      <a:blip r:embed="rId8"/>
                      <a:stretch>
                        <a:fillRect/>
                      </a:stretch>
                    </p:blipFill>
                    <p:spPr>
                      <a:xfrm>
                        <a:off x="1933832" y="3657600"/>
                        <a:ext cx="1952368" cy="914400"/>
                      </a:xfrm>
                      <a:prstGeom prst="rect">
                        <a:avLst/>
                      </a:prstGeom>
                    </p:spPr>
                  </p:pic>
                </p:oleObj>
              </mc:Fallback>
            </mc:AlternateContent>
          </a:graphicData>
        </a:graphic>
      </p:graphicFrame>
    </p:spTree>
    <p:extLst>
      <p:ext uri="{BB962C8B-B14F-4D97-AF65-F5344CB8AC3E}">
        <p14:creationId xmlns:p14="http://schemas.microsoft.com/office/powerpoint/2010/main" val="29165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76200" y="762000"/>
            <a:ext cx="8991600" cy="1107996"/>
          </a:xfrm>
          <a:prstGeom prst="rect">
            <a:avLst/>
          </a:prstGeom>
        </p:spPr>
        <p:txBody>
          <a:bodyPr wrap="square">
            <a:spAutoFit/>
          </a:bodyPr>
          <a:lstStyle/>
          <a:p>
            <a:r>
              <a:rPr lang="de-DE" sz="2200" dirty="0" smtClean="0">
                <a:latin typeface="Times New Roman" pitchFamily="18" charset="0"/>
                <a:cs typeface="Times New Roman" pitchFamily="18" charset="0"/>
              </a:rPr>
              <a:t>Ví dụ 3. Một </a:t>
            </a:r>
            <a:r>
              <a:rPr lang="de-DE" sz="2200" dirty="0">
                <a:latin typeface="Times New Roman" pitchFamily="18" charset="0"/>
                <a:cs typeface="Times New Roman" pitchFamily="18" charset="0"/>
              </a:rPr>
              <a:t>thỏi thép đúc có nhiệt độ 727</a:t>
            </a:r>
            <a:r>
              <a:rPr lang="de-DE" sz="2200" baseline="30000" dirty="0">
                <a:latin typeface="Times New Roman" pitchFamily="18" charset="0"/>
                <a:cs typeface="Times New Roman" pitchFamily="18" charset="0"/>
              </a:rPr>
              <a:t>o</a:t>
            </a:r>
            <a:r>
              <a:rPr lang="de-DE" sz="2200" dirty="0">
                <a:latin typeface="Times New Roman" pitchFamily="18" charset="0"/>
                <a:cs typeface="Times New Roman" pitchFamily="18" charset="0"/>
              </a:rPr>
              <a:t>C. Trong một giây, mỗi cm</a:t>
            </a:r>
            <a:r>
              <a:rPr lang="de-DE" sz="2200" baseline="30000" dirty="0">
                <a:latin typeface="Times New Roman" pitchFamily="18" charset="0"/>
                <a:cs typeface="Times New Roman" pitchFamily="18" charset="0"/>
              </a:rPr>
              <a:t>2</a:t>
            </a:r>
            <a:r>
              <a:rPr lang="de-DE" sz="2200" dirty="0">
                <a:latin typeface="Times New Roman" pitchFamily="18" charset="0"/>
                <a:cs typeface="Times New Roman" pitchFamily="18" charset="0"/>
              </a:rPr>
              <a:t> của nó bức xạ một lượng năng lượng 4J. Xác định hệ số hấp thụ của thỏi thép ở nhiệt độ đó, nếu coi rằng hệ số hấp thụ là như nhau đối với mọi bước sóng. </a:t>
            </a:r>
            <a:endParaRPr lang="en-US" sz="2200" dirty="0">
              <a:latin typeface="Times New Roman" pitchFamily="18" charset="0"/>
              <a:cs typeface="Times New Roman" pitchFamily="18" charset="0"/>
            </a:endParaRPr>
          </a:p>
        </p:txBody>
      </p:sp>
      <p:sp>
        <p:nvSpPr>
          <p:cNvPr id="3" name="TextBox 2"/>
          <p:cNvSpPr txBox="1"/>
          <p:nvPr/>
        </p:nvSpPr>
        <p:spPr>
          <a:xfrm>
            <a:off x="152400" y="1905000"/>
            <a:ext cx="8686800" cy="369332"/>
          </a:xfrm>
          <a:prstGeom prst="rect">
            <a:avLst/>
          </a:prstGeom>
          <a:noFill/>
        </p:spPr>
        <p:txBody>
          <a:bodyPr wrap="square" rtlCol="0">
            <a:spAutoFit/>
          </a:bodyPr>
          <a:lstStyle/>
          <a:p>
            <a:r>
              <a:rPr lang="en-US" dirty="0" err="1" smtClean="0"/>
              <a:t>Năng</a:t>
            </a:r>
            <a:r>
              <a:rPr lang="en-US" dirty="0" smtClean="0"/>
              <a:t> </a:t>
            </a:r>
            <a:r>
              <a:rPr lang="en-US" dirty="0" err="1" smtClean="0"/>
              <a:t>suất</a:t>
            </a:r>
            <a:r>
              <a:rPr lang="en-US" dirty="0" smtClean="0"/>
              <a:t> </a:t>
            </a:r>
            <a:r>
              <a:rPr lang="en-US" dirty="0" err="1" smtClean="0"/>
              <a:t>phát</a:t>
            </a:r>
            <a:r>
              <a:rPr lang="en-US" dirty="0" smtClean="0"/>
              <a:t> </a:t>
            </a:r>
            <a:r>
              <a:rPr lang="en-US" dirty="0" err="1" smtClean="0"/>
              <a:t>xạ</a:t>
            </a:r>
            <a:r>
              <a:rPr lang="en-US" dirty="0" smtClean="0"/>
              <a:t> </a:t>
            </a:r>
            <a:r>
              <a:rPr lang="en-US" dirty="0" err="1" smtClean="0"/>
              <a:t>toàn</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vật</a:t>
            </a:r>
            <a:r>
              <a:rPr lang="en-US" dirty="0" smtClean="0"/>
              <a:t>: </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207581939"/>
              </p:ext>
            </p:extLst>
          </p:nvPr>
        </p:nvGraphicFramePr>
        <p:xfrm>
          <a:off x="2438400" y="2438400"/>
          <a:ext cx="2694040" cy="609600"/>
        </p:xfrm>
        <a:graphic>
          <a:graphicData uri="http://schemas.openxmlformats.org/presentationml/2006/ole">
            <mc:AlternateContent xmlns:mc="http://schemas.openxmlformats.org/markup-compatibility/2006">
              <mc:Choice xmlns:v="urn:schemas-microsoft-com:vml" Requires="v">
                <p:oleObj spid="_x0000_s16509" name="Equation" r:id="rId3" imgW="1739880" imgH="393480" progId="Equation.3">
                  <p:embed/>
                </p:oleObj>
              </mc:Choice>
              <mc:Fallback>
                <p:oleObj name="Equation" r:id="rId3" imgW="1739880" imgH="393480" progId="Equation.3">
                  <p:embed/>
                  <p:pic>
                    <p:nvPicPr>
                      <p:cNvPr id="0" name=""/>
                      <p:cNvPicPr/>
                      <p:nvPr/>
                    </p:nvPicPr>
                    <p:blipFill>
                      <a:blip r:embed="rId4"/>
                      <a:stretch>
                        <a:fillRect/>
                      </a:stretch>
                    </p:blipFill>
                    <p:spPr>
                      <a:xfrm>
                        <a:off x="2438400" y="2438400"/>
                        <a:ext cx="2694040" cy="609600"/>
                      </a:xfrm>
                      <a:prstGeom prst="rect">
                        <a:avLst/>
                      </a:prstGeom>
                    </p:spPr>
                  </p:pic>
                </p:oleObj>
              </mc:Fallback>
            </mc:AlternateContent>
          </a:graphicData>
        </a:graphic>
      </p:graphicFrame>
      <p:sp>
        <p:nvSpPr>
          <p:cNvPr id="7" name="TextBox 6"/>
          <p:cNvSpPr txBox="1"/>
          <p:nvPr/>
        </p:nvSpPr>
        <p:spPr>
          <a:xfrm>
            <a:off x="228600" y="3276600"/>
            <a:ext cx="8686800" cy="369332"/>
          </a:xfrm>
          <a:prstGeom prst="rect">
            <a:avLst/>
          </a:prstGeom>
          <a:noFill/>
        </p:spPr>
        <p:txBody>
          <a:bodyPr wrap="square" rtlCol="0">
            <a:spAutoFit/>
          </a:bodyPr>
          <a:lstStyle/>
          <a:p>
            <a:r>
              <a:rPr lang="en-US" dirty="0" err="1" smtClean="0"/>
              <a:t>Năng</a:t>
            </a:r>
            <a:r>
              <a:rPr lang="en-US" dirty="0" smtClean="0"/>
              <a:t> </a:t>
            </a:r>
            <a:r>
              <a:rPr lang="en-US" dirty="0" err="1" smtClean="0"/>
              <a:t>suất</a:t>
            </a:r>
            <a:r>
              <a:rPr lang="en-US" dirty="0" smtClean="0"/>
              <a:t> </a:t>
            </a:r>
            <a:r>
              <a:rPr lang="en-US" dirty="0" err="1" smtClean="0"/>
              <a:t>phát</a:t>
            </a:r>
            <a:r>
              <a:rPr lang="en-US" dirty="0" smtClean="0"/>
              <a:t> </a:t>
            </a:r>
            <a:r>
              <a:rPr lang="en-US" dirty="0" err="1" smtClean="0"/>
              <a:t>xạ</a:t>
            </a:r>
            <a:r>
              <a:rPr lang="en-US" dirty="0" smtClean="0"/>
              <a:t> </a:t>
            </a:r>
            <a:r>
              <a:rPr lang="en-US" dirty="0" err="1" smtClean="0"/>
              <a:t>toàn</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vật</a:t>
            </a:r>
            <a:r>
              <a:rPr lang="en-US" dirty="0" smtClean="0"/>
              <a:t> </a:t>
            </a:r>
            <a:r>
              <a:rPr lang="en-US" dirty="0" err="1" smtClean="0"/>
              <a:t>đen</a:t>
            </a:r>
            <a:r>
              <a:rPr lang="en-US" dirty="0" smtClean="0"/>
              <a:t> </a:t>
            </a:r>
            <a:r>
              <a:rPr lang="en-US" dirty="0" err="1" smtClean="0"/>
              <a:t>tuyệt</a:t>
            </a:r>
            <a:r>
              <a:rPr lang="en-US" dirty="0" smtClean="0"/>
              <a:t> </a:t>
            </a:r>
            <a:r>
              <a:rPr lang="en-US" dirty="0" err="1" smtClean="0"/>
              <a:t>đối</a:t>
            </a:r>
            <a:r>
              <a:rPr lang="en-US" dirty="0" smtClean="0"/>
              <a:t> ở </a:t>
            </a:r>
            <a:r>
              <a:rPr lang="en-US" dirty="0" err="1" smtClean="0"/>
              <a:t>nhiệt</a:t>
            </a:r>
            <a:r>
              <a:rPr lang="en-US" dirty="0" smtClean="0"/>
              <a:t> </a:t>
            </a:r>
            <a:r>
              <a:rPr lang="en-US" dirty="0" err="1" smtClean="0"/>
              <a:t>độ</a:t>
            </a:r>
            <a:r>
              <a:rPr lang="en-US" dirty="0" smtClean="0"/>
              <a:t> </a:t>
            </a:r>
            <a:r>
              <a:rPr lang="de-DE" dirty="0"/>
              <a:t>727</a:t>
            </a:r>
            <a:r>
              <a:rPr lang="de-DE" baseline="30000" dirty="0"/>
              <a:t>o</a:t>
            </a:r>
            <a:r>
              <a:rPr lang="de-DE" dirty="0"/>
              <a:t>C</a:t>
            </a:r>
            <a:r>
              <a:rPr lang="en-US" dirty="0" smtClean="0"/>
              <a:t> : </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79695819"/>
              </p:ext>
            </p:extLst>
          </p:nvPr>
        </p:nvGraphicFramePr>
        <p:xfrm>
          <a:off x="3759199" y="3810000"/>
          <a:ext cx="1227667" cy="381000"/>
        </p:xfrm>
        <a:graphic>
          <a:graphicData uri="http://schemas.openxmlformats.org/presentationml/2006/ole">
            <mc:AlternateContent xmlns:mc="http://schemas.openxmlformats.org/markup-compatibility/2006">
              <mc:Choice xmlns:v="urn:schemas-microsoft-com:vml" Requires="v">
                <p:oleObj spid="_x0000_s16510" name="Equation" r:id="rId5" imgW="736560" imgH="228600" progId="Equation.3">
                  <p:embed/>
                </p:oleObj>
              </mc:Choice>
              <mc:Fallback>
                <p:oleObj name="Equation" r:id="rId5" imgW="736560" imgH="228600" progId="Equation.3">
                  <p:embed/>
                  <p:pic>
                    <p:nvPicPr>
                      <p:cNvPr id="0" name=""/>
                      <p:cNvPicPr/>
                      <p:nvPr/>
                    </p:nvPicPr>
                    <p:blipFill>
                      <a:blip r:embed="rId6"/>
                      <a:stretch>
                        <a:fillRect/>
                      </a:stretch>
                    </p:blipFill>
                    <p:spPr>
                      <a:xfrm>
                        <a:off x="3759199" y="3810000"/>
                        <a:ext cx="1227667" cy="381000"/>
                      </a:xfrm>
                      <a:prstGeom prst="rect">
                        <a:avLst/>
                      </a:prstGeom>
                    </p:spPr>
                  </p:pic>
                </p:oleObj>
              </mc:Fallback>
            </mc:AlternateContent>
          </a:graphicData>
        </a:graphic>
      </p:graphicFrame>
      <p:sp>
        <p:nvSpPr>
          <p:cNvPr id="9" name="TextBox 8"/>
          <p:cNvSpPr txBox="1"/>
          <p:nvPr/>
        </p:nvSpPr>
        <p:spPr>
          <a:xfrm>
            <a:off x="228600" y="4343400"/>
            <a:ext cx="5181600" cy="369332"/>
          </a:xfrm>
          <a:prstGeom prst="rect">
            <a:avLst/>
          </a:prstGeom>
          <a:noFill/>
        </p:spPr>
        <p:txBody>
          <a:bodyPr wrap="square" rtlCol="0">
            <a:spAutoFit/>
          </a:bodyPr>
          <a:lstStyle/>
          <a:p>
            <a:r>
              <a:rPr lang="en-US" dirty="0" err="1" smtClean="0"/>
              <a:t>Hệ</a:t>
            </a:r>
            <a:r>
              <a:rPr lang="en-US" dirty="0" smtClean="0"/>
              <a:t> </a:t>
            </a:r>
            <a:r>
              <a:rPr lang="en-US" dirty="0" err="1" smtClean="0"/>
              <a:t>số</a:t>
            </a:r>
            <a:r>
              <a:rPr lang="en-US" dirty="0" smtClean="0"/>
              <a:t> </a:t>
            </a:r>
            <a:r>
              <a:rPr lang="en-US" dirty="0" err="1" smtClean="0"/>
              <a:t>hấp</a:t>
            </a:r>
            <a:r>
              <a:rPr lang="en-US" dirty="0" smtClean="0"/>
              <a:t> </a:t>
            </a:r>
            <a:r>
              <a:rPr lang="en-US" dirty="0" err="1" smtClean="0"/>
              <a:t>thụ</a:t>
            </a:r>
            <a:r>
              <a:rPr lang="en-US" dirty="0" smtClean="0"/>
              <a:t> </a:t>
            </a:r>
            <a:r>
              <a:rPr lang="en-US" dirty="0" err="1" smtClean="0"/>
              <a:t>của</a:t>
            </a:r>
            <a:r>
              <a:rPr lang="en-US" dirty="0" smtClean="0"/>
              <a:t> </a:t>
            </a:r>
            <a:r>
              <a:rPr lang="en-US" dirty="0" err="1" smtClean="0"/>
              <a:t>vật</a:t>
            </a:r>
            <a:r>
              <a:rPr lang="en-US" dirty="0" smtClean="0"/>
              <a:t>:</a:t>
            </a:r>
            <a:endParaRPr lang="en-US" dirty="0"/>
          </a:p>
        </p:txBody>
      </p:sp>
      <p:graphicFrame>
        <p:nvGraphicFramePr>
          <p:cNvPr id="10" name="Object 9"/>
          <p:cNvGraphicFramePr>
            <a:graphicFrameLocks noChangeAspect="1"/>
          </p:cNvGraphicFramePr>
          <p:nvPr>
            <p:extLst>
              <p:ext uri="{D42A27DB-BD31-4B8C-83A1-F6EECF244321}">
                <p14:modId xmlns:p14="http://schemas.microsoft.com/office/powerpoint/2010/main" val="379918867"/>
              </p:ext>
            </p:extLst>
          </p:nvPr>
        </p:nvGraphicFramePr>
        <p:xfrm>
          <a:off x="3200400" y="5029199"/>
          <a:ext cx="1143000" cy="826851"/>
        </p:xfrm>
        <a:graphic>
          <a:graphicData uri="http://schemas.openxmlformats.org/presentationml/2006/ole">
            <mc:AlternateContent xmlns:mc="http://schemas.openxmlformats.org/markup-compatibility/2006">
              <mc:Choice xmlns:v="urn:schemas-microsoft-com:vml" Requires="v">
                <p:oleObj spid="_x0000_s16511" name="Equation" r:id="rId7" imgW="596880" imgH="431640" progId="Equation.3">
                  <p:embed/>
                </p:oleObj>
              </mc:Choice>
              <mc:Fallback>
                <p:oleObj name="Equation" r:id="rId7" imgW="596880" imgH="431640" progId="Equation.3">
                  <p:embed/>
                  <p:pic>
                    <p:nvPicPr>
                      <p:cNvPr id="0" name=""/>
                      <p:cNvPicPr/>
                      <p:nvPr/>
                    </p:nvPicPr>
                    <p:blipFill>
                      <a:blip r:embed="rId8"/>
                      <a:stretch>
                        <a:fillRect/>
                      </a:stretch>
                    </p:blipFill>
                    <p:spPr>
                      <a:xfrm>
                        <a:off x="3200400" y="5029199"/>
                        <a:ext cx="1143000" cy="826851"/>
                      </a:xfrm>
                      <a:prstGeom prst="rect">
                        <a:avLst/>
                      </a:prstGeom>
                    </p:spPr>
                  </p:pic>
                </p:oleObj>
              </mc:Fallback>
            </mc:AlternateContent>
          </a:graphicData>
        </a:graphic>
      </p:graphicFrame>
    </p:spTree>
    <p:extLst>
      <p:ext uri="{BB962C8B-B14F-4D97-AF65-F5344CB8AC3E}">
        <p14:creationId xmlns:p14="http://schemas.microsoft.com/office/powerpoint/2010/main" val="29165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76200" y="614065"/>
            <a:ext cx="8915400" cy="2123658"/>
          </a:xfrm>
          <a:prstGeom prst="rect">
            <a:avLst/>
          </a:prstGeom>
          <a:noFill/>
        </p:spPr>
        <p:txBody>
          <a:bodyPr wrap="square" rtlCol="0">
            <a:spAutoFit/>
          </a:bodyPr>
          <a:lstStyle/>
          <a:p>
            <a:r>
              <a:rPr lang="de-DE" sz="2200" dirty="0" smtClean="0">
                <a:latin typeface="Times New Roman" pitchFamily="18" charset="0"/>
                <a:cs typeface="Times New Roman" pitchFamily="18" charset="0"/>
              </a:rPr>
              <a:t>Ví dụ 4. Một </a:t>
            </a:r>
            <a:r>
              <a:rPr lang="de-DE" sz="2200" dirty="0">
                <a:latin typeface="Times New Roman" pitchFamily="18" charset="0"/>
                <a:cs typeface="Times New Roman" pitchFamily="18" charset="0"/>
              </a:rPr>
              <a:t>ngôi nhà gạch trát vữa có diện tích mặt ngoài tổng cộng là 800 m</a:t>
            </a:r>
            <a:r>
              <a:rPr lang="de-DE" sz="2200" baseline="30000" dirty="0">
                <a:latin typeface="Times New Roman" pitchFamily="18" charset="0"/>
                <a:cs typeface="Times New Roman" pitchFamily="18" charset="0"/>
              </a:rPr>
              <a:t>2</a:t>
            </a:r>
            <a:r>
              <a:rPr lang="de-DE" sz="2200" dirty="0">
                <a:latin typeface="Times New Roman" pitchFamily="18" charset="0"/>
                <a:cs typeface="Times New Roman" pitchFamily="18" charset="0"/>
              </a:rPr>
              <a:t>, nhiệt độ của mặt bức xạ là 27</a:t>
            </a:r>
            <a:r>
              <a:rPr lang="de-DE" sz="2200" baseline="30000" dirty="0">
                <a:latin typeface="Times New Roman" pitchFamily="18" charset="0"/>
                <a:cs typeface="Times New Roman" pitchFamily="18" charset="0"/>
              </a:rPr>
              <a:t>o</a:t>
            </a:r>
            <a:r>
              <a:rPr lang="de-DE" sz="2200" dirty="0">
                <a:latin typeface="Times New Roman" pitchFamily="18" charset="0"/>
                <a:cs typeface="Times New Roman" pitchFamily="18" charset="0"/>
              </a:rPr>
              <a:t>C và hệ số hấp thụ khi đó bằng 0,8. Tính: </a:t>
            </a:r>
            <a:endParaRPr lang="en-US" sz="2200" dirty="0">
              <a:latin typeface="Times New Roman" pitchFamily="18" charset="0"/>
              <a:cs typeface="Times New Roman" pitchFamily="18" charset="0"/>
            </a:endParaRPr>
          </a:p>
          <a:p>
            <a:r>
              <a:rPr lang="de-DE" sz="2200" dirty="0">
                <a:latin typeface="Times New Roman" pitchFamily="18" charset="0"/>
                <a:cs typeface="Times New Roman" pitchFamily="18" charset="0"/>
              </a:rPr>
              <a:t>a. Năng lượng bức xạ trong một ngày đêm từ ngôi nhà đó. </a:t>
            </a:r>
            <a:endParaRPr lang="en-US" sz="2200" dirty="0">
              <a:latin typeface="Times New Roman" pitchFamily="18" charset="0"/>
              <a:cs typeface="Times New Roman" pitchFamily="18" charset="0"/>
            </a:endParaRPr>
          </a:p>
          <a:p>
            <a:r>
              <a:rPr lang="de-DE" sz="2200" dirty="0">
                <a:latin typeface="Times New Roman" pitchFamily="18" charset="0"/>
                <a:cs typeface="Times New Roman" pitchFamily="18" charset="0"/>
              </a:rPr>
              <a:t>b. Bước sóng ứng với năng suất phát xạ cực đại của ngôi nhà nếu coi nó là vật đen tuyệt đối.</a:t>
            </a:r>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3" name="TextBox 2"/>
          <p:cNvSpPr txBox="1"/>
          <p:nvPr/>
        </p:nvSpPr>
        <p:spPr>
          <a:xfrm>
            <a:off x="0" y="3773269"/>
            <a:ext cx="8839200" cy="646331"/>
          </a:xfrm>
          <a:prstGeom prst="rect">
            <a:avLst/>
          </a:prstGeom>
          <a:noFill/>
        </p:spPr>
        <p:txBody>
          <a:bodyPr wrap="square" rtlCol="0">
            <a:spAutoFit/>
          </a:bodyPr>
          <a:lstStyle/>
          <a:p>
            <a:r>
              <a:rPr lang="de-DE" dirty="0"/>
              <a:t>Năng lượng bức xạ trong một ngày đêm từ ngôi nhà đó. </a:t>
            </a:r>
            <a:endParaRPr lang="en-US" dirty="0"/>
          </a:p>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394335946"/>
              </p:ext>
            </p:extLst>
          </p:nvPr>
        </p:nvGraphicFramePr>
        <p:xfrm>
          <a:off x="3291594" y="4343400"/>
          <a:ext cx="2116137" cy="365125"/>
        </p:xfrm>
        <a:graphic>
          <a:graphicData uri="http://schemas.openxmlformats.org/presentationml/2006/ole">
            <mc:AlternateContent xmlns:mc="http://schemas.openxmlformats.org/markup-compatibility/2006">
              <mc:Choice xmlns:v="urn:schemas-microsoft-com:vml" Requires="v">
                <p:oleObj spid="_x0000_s17577" name="Equation" r:id="rId3" imgW="1104840" imgH="190440" progId="Equation.3">
                  <p:embed/>
                </p:oleObj>
              </mc:Choice>
              <mc:Fallback>
                <p:oleObj name="Equation" r:id="rId3" imgW="1104840" imgH="190440" progId="Equation.3">
                  <p:embed/>
                  <p:pic>
                    <p:nvPicPr>
                      <p:cNvPr id="0" name=""/>
                      <p:cNvPicPr/>
                      <p:nvPr/>
                    </p:nvPicPr>
                    <p:blipFill>
                      <a:blip r:embed="rId4"/>
                      <a:stretch>
                        <a:fillRect/>
                      </a:stretch>
                    </p:blipFill>
                    <p:spPr>
                      <a:xfrm>
                        <a:off x="3291594" y="4343400"/>
                        <a:ext cx="2116137" cy="365125"/>
                      </a:xfrm>
                      <a:prstGeom prst="rect">
                        <a:avLst/>
                      </a:prstGeom>
                    </p:spPr>
                  </p:pic>
                </p:oleObj>
              </mc:Fallback>
            </mc:AlternateContent>
          </a:graphicData>
        </a:graphic>
      </p:graphicFrame>
      <p:sp>
        <p:nvSpPr>
          <p:cNvPr id="7" name="TextBox 6"/>
          <p:cNvSpPr txBox="1"/>
          <p:nvPr/>
        </p:nvSpPr>
        <p:spPr>
          <a:xfrm>
            <a:off x="6263" y="2983468"/>
            <a:ext cx="5715000" cy="369332"/>
          </a:xfrm>
          <a:prstGeom prst="rect">
            <a:avLst/>
          </a:prstGeom>
          <a:noFill/>
        </p:spPr>
        <p:txBody>
          <a:bodyPr wrap="square" rtlCol="0">
            <a:spAutoFit/>
          </a:bodyPr>
          <a:lstStyle/>
          <a:p>
            <a:r>
              <a:rPr lang="en-US" dirty="0" err="1" smtClean="0"/>
              <a:t>Công</a:t>
            </a:r>
            <a:r>
              <a:rPr lang="en-US" dirty="0" smtClean="0"/>
              <a:t> </a:t>
            </a:r>
            <a:r>
              <a:rPr lang="en-US" dirty="0" err="1" smtClean="0"/>
              <a:t>suất</a:t>
            </a:r>
            <a:r>
              <a:rPr lang="en-US" dirty="0" smtClean="0"/>
              <a:t> </a:t>
            </a:r>
            <a:r>
              <a:rPr lang="en-US" dirty="0" err="1" smtClean="0"/>
              <a:t>bức</a:t>
            </a:r>
            <a:r>
              <a:rPr lang="en-US" dirty="0" smtClean="0"/>
              <a:t> </a:t>
            </a:r>
            <a:r>
              <a:rPr lang="en-US" dirty="0" err="1" smtClean="0"/>
              <a:t>xạ</a:t>
            </a:r>
            <a:r>
              <a:rPr lang="en-US" dirty="0" smtClean="0"/>
              <a:t> </a:t>
            </a:r>
            <a:r>
              <a:rPr lang="en-US" dirty="0" err="1" smtClean="0"/>
              <a:t>của</a:t>
            </a:r>
            <a:r>
              <a:rPr lang="en-US" dirty="0" smtClean="0"/>
              <a:t> </a:t>
            </a:r>
            <a:r>
              <a:rPr lang="en-US" dirty="0" err="1" smtClean="0"/>
              <a:t>ngôi</a:t>
            </a:r>
            <a:r>
              <a:rPr lang="en-US" dirty="0" smtClean="0"/>
              <a:t> </a:t>
            </a:r>
            <a:r>
              <a:rPr lang="en-US" dirty="0" err="1" smtClean="0"/>
              <a:t>nhà</a:t>
            </a:r>
            <a:r>
              <a:rPr lang="en-US" dirty="0" smtClean="0"/>
              <a:t> </a:t>
            </a:r>
            <a:r>
              <a:rPr lang="en-US" dirty="0" err="1" smtClean="0"/>
              <a:t>đó</a:t>
            </a:r>
            <a:r>
              <a:rPr lang="en-US" dirty="0" smtClean="0"/>
              <a:t>:</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3207488394"/>
              </p:ext>
            </p:extLst>
          </p:nvPr>
        </p:nvGraphicFramePr>
        <p:xfrm>
          <a:off x="3760788" y="3352800"/>
          <a:ext cx="1177925" cy="369888"/>
        </p:xfrm>
        <a:graphic>
          <a:graphicData uri="http://schemas.openxmlformats.org/presentationml/2006/ole">
            <mc:AlternateContent xmlns:mc="http://schemas.openxmlformats.org/markup-compatibility/2006">
              <mc:Choice xmlns:v="urn:schemas-microsoft-com:vml" Requires="v">
                <p:oleObj spid="_x0000_s17578" name="Equation" r:id="rId5" imgW="685800" imgH="215640" progId="Equation.3">
                  <p:embed/>
                </p:oleObj>
              </mc:Choice>
              <mc:Fallback>
                <p:oleObj name="Equation" r:id="rId5" imgW="685800" imgH="215640" progId="Equation.3">
                  <p:embed/>
                  <p:pic>
                    <p:nvPicPr>
                      <p:cNvPr id="0" name=""/>
                      <p:cNvPicPr/>
                      <p:nvPr/>
                    </p:nvPicPr>
                    <p:blipFill>
                      <a:blip r:embed="rId6"/>
                      <a:stretch>
                        <a:fillRect/>
                      </a:stretch>
                    </p:blipFill>
                    <p:spPr>
                      <a:xfrm>
                        <a:off x="3760788" y="3352800"/>
                        <a:ext cx="1177925" cy="369888"/>
                      </a:xfrm>
                      <a:prstGeom prst="rect">
                        <a:avLst/>
                      </a:prstGeom>
                    </p:spPr>
                  </p:pic>
                </p:oleObj>
              </mc:Fallback>
            </mc:AlternateContent>
          </a:graphicData>
        </a:graphic>
      </p:graphicFrame>
      <p:sp>
        <p:nvSpPr>
          <p:cNvPr id="9" name="TextBox 8"/>
          <p:cNvSpPr txBox="1"/>
          <p:nvPr/>
        </p:nvSpPr>
        <p:spPr>
          <a:xfrm>
            <a:off x="6263" y="4876800"/>
            <a:ext cx="8686800" cy="369332"/>
          </a:xfrm>
          <a:prstGeom prst="rect">
            <a:avLst/>
          </a:prstGeom>
          <a:noFill/>
        </p:spPr>
        <p:txBody>
          <a:bodyPr wrap="square" rtlCol="0">
            <a:spAutoFit/>
          </a:bodyPr>
          <a:lstStyle/>
          <a:p>
            <a:r>
              <a:rPr lang="de-DE" dirty="0"/>
              <a:t>Bước sóng ứng với năng suất phát xạ cực đại của ngôi nhà nếu coi nó là vật đen tuyệt đối</a:t>
            </a:r>
            <a:endParaRPr lang="en-US" dirty="0"/>
          </a:p>
        </p:txBody>
      </p:sp>
      <p:graphicFrame>
        <p:nvGraphicFramePr>
          <p:cNvPr id="10" name="Object 9"/>
          <p:cNvGraphicFramePr>
            <a:graphicFrameLocks noChangeAspect="1"/>
          </p:cNvGraphicFramePr>
          <p:nvPr>
            <p:extLst>
              <p:ext uri="{D42A27DB-BD31-4B8C-83A1-F6EECF244321}">
                <p14:modId xmlns:p14="http://schemas.microsoft.com/office/powerpoint/2010/main" val="3425512491"/>
              </p:ext>
            </p:extLst>
          </p:nvPr>
        </p:nvGraphicFramePr>
        <p:xfrm>
          <a:off x="4114800" y="5562600"/>
          <a:ext cx="1219200" cy="787400"/>
        </p:xfrm>
        <a:graphic>
          <a:graphicData uri="http://schemas.openxmlformats.org/presentationml/2006/ole">
            <mc:AlternateContent xmlns:mc="http://schemas.openxmlformats.org/markup-compatibility/2006">
              <mc:Choice xmlns:v="urn:schemas-microsoft-com:vml" Requires="v">
                <p:oleObj spid="_x0000_s17579" name="Equation" r:id="rId7" imgW="609480" imgH="393480" progId="Equation.3">
                  <p:embed/>
                </p:oleObj>
              </mc:Choice>
              <mc:Fallback>
                <p:oleObj name="Equation" r:id="rId7" imgW="609480" imgH="393480" progId="Equation.3">
                  <p:embed/>
                  <p:pic>
                    <p:nvPicPr>
                      <p:cNvPr id="0" name=""/>
                      <p:cNvPicPr/>
                      <p:nvPr/>
                    </p:nvPicPr>
                    <p:blipFill>
                      <a:blip r:embed="rId8"/>
                      <a:stretch>
                        <a:fillRect/>
                      </a:stretch>
                    </p:blipFill>
                    <p:spPr>
                      <a:xfrm>
                        <a:off x="4114800" y="5562600"/>
                        <a:ext cx="1219200" cy="787400"/>
                      </a:xfrm>
                      <a:prstGeom prst="rect">
                        <a:avLst/>
                      </a:prstGeom>
                    </p:spPr>
                  </p:pic>
                </p:oleObj>
              </mc:Fallback>
            </mc:AlternateContent>
          </a:graphicData>
        </a:graphic>
      </p:graphicFrame>
      <p:sp>
        <p:nvSpPr>
          <p:cNvPr id="11" name="Rectangle 10"/>
          <p:cNvSpPr/>
          <p:nvPr/>
        </p:nvSpPr>
        <p:spPr>
          <a:xfrm>
            <a:off x="0" y="2450068"/>
            <a:ext cx="8251521" cy="400110"/>
          </a:xfrm>
          <a:prstGeom prst="rect">
            <a:avLst/>
          </a:prstGeom>
        </p:spPr>
        <p:txBody>
          <a:bodyPr wrap="square">
            <a:spAutoFit/>
          </a:bodyPr>
          <a:lstStyle/>
          <a:p>
            <a:r>
              <a:rPr lang="de-DE" sz="2000" dirty="0">
                <a:latin typeface="Times New Roman" pitchFamily="18" charset="0"/>
                <a:cs typeface="Times New Roman" pitchFamily="18" charset="0"/>
              </a:rPr>
              <a:t>Năng </a:t>
            </a:r>
            <a:r>
              <a:rPr lang="de-DE" sz="2000" smtClean="0">
                <a:latin typeface="Times New Roman" pitchFamily="18" charset="0"/>
                <a:cs typeface="Times New Roman" pitchFamily="18" charset="0"/>
              </a:rPr>
              <a:t>suất phát </a:t>
            </a:r>
            <a:r>
              <a:rPr lang="de-DE" sz="2000">
                <a:latin typeface="Times New Roman" pitchFamily="18" charset="0"/>
                <a:cs typeface="Times New Roman" pitchFamily="18" charset="0"/>
              </a:rPr>
              <a:t>xạ </a:t>
            </a:r>
            <a:r>
              <a:rPr lang="de-DE" sz="2000" smtClean="0">
                <a:latin typeface="Times New Roman" pitchFamily="18" charset="0"/>
                <a:cs typeface="Times New Roman" pitchFamily="18" charset="0"/>
              </a:rPr>
              <a:t>toàn phần của </a:t>
            </a:r>
            <a:r>
              <a:rPr lang="de-DE" sz="2000" dirty="0" smtClean="0">
                <a:latin typeface="Times New Roman" pitchFamily="18" charset="0"/>
                <a:cs typeface="Times New Roman" pitchFamily="18" charset="0"/>
              </a:rPr>
              <a:t>vật:</a:t>
            </a:r>
            <a:endParaRPr lang="en-US" sz="2000" dirty="0"/>
          </a:p>
        </p:txBody>
      </p:sp>
      <p:graphicFrame>
        <p:nvGraphicFramePr>
          <p:cNvPr id="12" name="Object 11"/>
          <p:cNvGraphicFramePr>
            <a:graphicFrameLocks noChangeAspect="1"/>
          </p:cNvGraphicFramePr>
          <p:nvPr>
            <p:extLst>
              <p:ext uri="{D42A27DB-BD31-4B8C-83A1-F6EECF244321}">
                <p14:modId xmlns:p14="http://schemas.microsoft.com/office/powerpoint/2010/main" val="878581852"/>
              </p:ext>
            </p:extLst>
          </p:nvPr>
        </p:nvGraphicFramePr>
        <p:xfrm>
          <a:off x="3962400" y="2440118"/>
          <a:ext cx="1636713" cy="392113"/>
        </p:xfrm>
        <a:graphic>
          <a:graphicData uri="http://schemas.openxmlformats.org/presentationml/2006/ole">
            <mc:AlternateContent xmlns:mc="http://schemas.openxmlformats.org/markup-compatibility/2006">
              <mc:Choice xmlns:v="urn:schemas-microsoft-com:vml" Requires="v">
                <p:oleObj spid="_x0000_s17580" name="Equation" r:id="rId9" imgW="952200" imgH="228600" progId="Equation.3">
                  <p:embed/>
                </p:oleObj>
              </mc:Choice>
              <mc:Fallback>
                <p:oleObj name="Equation" r:id="rId9" imgW="952200" imgH="228600" progId="Equation.3">
                  <p:embed/>
                  <p:pic>
                    <p:nvPicPr>
                      <p:cNvPr id="0" name="Object 7"/>
                      <p:cNvPicPr>
                        <a:picLocks noChangeAspect="1" noChangeArrowheads="1"/>
                      </p:cNvPicPr>
                      <p:nvPr/>
                    </p:nvPicPr>
                    <p:blipFill>
                      <a:blip r:embed="rId10"/>
                      <a:srcRect/>
                      <a:stretch>
                        <a:fillRect/>
                      </a:stretch>
                    </p:blipFill>
                    <p:spPr bwMode="auto">
                      <a:xfrm>
                        <a:off x="3962400" y="2440118"/>
                        <a:ext cx="1636713"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165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inVertic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arn(inVertical)">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8991600" cy="1107996"/>
          </a:xfrm>
          <a:prstGeom prst="rect">
            <a:avLst/>
          </a:prstGeom>
        </p:spPr>
        <p:txBody>
          <a:bodyPr wrap="square">
            <a:spAutoFit/>
          </a:bodyPr>
          <a:lstStyle/>
          <a:p>
            <a:r>
              <a:rPr lang="pt-BR" sz="2200" dirty="0" smtClean="0">
                <a:latin typeface="Times New Roman" pitchFamily="18" charset="0"/>
                <a:cs typeface="Times New Roman" pitchFamily="18" charset="0"/>
              </a:rPr>
              <a:t>Ví dụ 5. Xác </a:t>
            </a:r>
            <a:r>
              <a:rPr lang="pt-BR" sz="2200" dirty="0">
                <a:latin typeface="Times New Roman" pitchFamily="18" charset="0"/>
                <a:cs typeface="Times New Roman" pitchFamily="18" charset="0"/>
              </a:rPr>
              <a:t>định vận tốc cực đại của các quang electron bị bứt khỏi mặt kim loại bạc khi chiếu tới mặt kim loại các tia gama có bước sóng </a:t>
            </a:r>
            <a:r>
              <a:rPr lang="en-US" sz="2200" dirty="0">
                <a:latin typeface="Times New Roman" pitchFamily="18" charset="0"/>
                <a:cs typeface="Times New Roman" pitchFamily="18" charset="0"/>
              </a:rPr>
              <a:t>λ</a:t>
            </a:r>
            <a:r>
              <a:rPr lang="pt-BR" sz="2200" dirty="0">
                <a:latin typeface="Times New Roman" pitchFamily="18" charset="0"/>
                <a:cs typeface="Times New Roman" pitchFamily="18" charset="0"/>
              </a:rPr>
              <a:t> = 0,001 nm. Cho công thoát của bạc bằng 0,75.10</a:t>
            </a:r>
            <a:r>
              <a:rPr lang="pt-BR" sz="2200" baseline="30000" dirty="0">
                <a:latin typeface="Times New Roman" pitchFamily="18" charset="0"/>
                <a:cs typeface="Times New Roman" pitchFamily="18" charset="0"/>
              </a:rPr>
              <a:t>-18</a:t>
            </a:r>
            <a:r>
              <a:rPr lang="pt-BR" sz="2200" dirty="0">
                <a:latin typeface="Times New Roman" pitchFamily="18" charset="0"/>
                <a:cs typeface="Times New Roman" pitchFamily="18" charset="0"/>
              </a:rPr>
              <a:t>J</a:t>
            </a:r>
            <a:r>
              <a:rPr lang="pt-BR" dirty="0"/>
              <a:t>. </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584230178"/>
              </p:ext>
            </p:extLst>
          </p:nvPr>
        </p:nvGraphicFramePr>
        <p:xfrm>
          <a:off x="3810000" y="2057400"/>
          <a:ext cx="1903413" cy="757237"/>
        </p:xfrm>
        <a:graphic>
          <a:graphicData uri="http://schemas.openxmlformats.org/presentationml/2006/ole">
            <mc:AlternateContent xmlns:mc="http://schemas.openxmlformats.org/markup-compatibility/2006">
              <mc:Choice xmlns:v="urn:schemas-microsoft-com:vml" Requires="v">
                <p:oleObj spid="_x0000_s19523" name="Equation" r:id="rId3" imgW="990360" imgH="393480" progId="Equation.3">
                  <p:embed/>
                </p:oleObj>
              </mc:Choice>
              <mc:Fallback>
                <p:oleObj name="Equation" r:id="rId3" imgW="990360" imgH="393480" progId="Equation.3">
                  <p:embed/>
                  <p:pic>
                    <p:nvPicPr>
                      <p:cNvPr id="0" name=""/>
                      <p:cNvPicPr/>
                      <p:nvPr/>
                    </p:nvPicPr>
                    <p:blipFill>
                      <a:blip r:embed="rId4"/>
                      <a:stretch>
                        <a:fillRect/>
                      </a:stretch>
                    </p:blipFill>
                    <p:spPr>
                      <a:xfrm>
                        <a:off x="3810000" y="2057400"/>
                        <a:ext cx="1903413" cy="757237"/>
                      </a:xfrm>
                      <a:prstGeom prst="rect">
                        <a:avLst/>
                      </a:prstGeom>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301032081"/>
              </p:ext>
            </p:extLst>
          </p:nvPr>
        </p:nvGraphicFramePr>
        <p:xfrm>
          <a:off x="2514600" y="3200400"/>
          <a:ext cx="5149850" cy="1757363"/>
        </p:xfrm>
        <a:graphic>
          <a:graphicData uri="http://schemas.openxmlformats.org/presentationml/2006/ole">
            <mc:AlternateContent xmlns:mc="http://schemas.openxmlformats.org/markup-compatibility/2006">
              <mc:Choice xmlns:v="urn:schemas-microsoft-com:vml" Requires="v">
                <p:oleObj spid="_x0000_s19524" name="Equation" r:id="rId5" imgW="2679480" imgH="914400" progId="Equation.3">
                  <p:embed/>
                </p:oleObj>
              </mc:Choice>
              <mc:Fallback>
                <p:oleObj name="Equation" r:id="rId5" imgW="2679480" imgH="9144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3200400"/>
                        <a:ext cx="5149850"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3211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52400"/>
            <a:ext cx="8839200" cy="1107996"/>
          </a:xfrm>
          <a:prstGeom prst="rect">
            <a:avLst/>
          </a:prstGeom>
        </p:spPr>
        <p:txBody>
          <a:bodyPr wrap="square">
            <a:spAutoFit/>
          </a:bodyPr>
          <a:lstStyle/>
          <a:p>
            <a:r>
              <a:rPr lang="de-DE" sz="2200" dirty="0" smtClean="0">
                <a:latin typeface="Times New Roman" pitchFamily="18" charset="0"/>
                <a:cs typeface="Times New Roman" pitchFamily="18" charset="0"/>
              </a:rPr>
              <a:t>Ví dụ 6. Trong </a:t>
            </a:r>
            <a:r>
              <a:rPr lang="de-DE" sz="2200" dirty="0">
                <a:latin typeface="Times New Roman" pitchFamily="18" charset="0"/>
                <a:cs typeface="Times New Roman" pitchFamily="18" charset="0"/>
              </a:rPr>
              <a:t>thí nghiệm Compton, phôtôn ban đầu có năng lượng 0,6MeV tán xạ trên một electrôn tự do và thành phôtôn ứng với bức xạ có bước sóng bằng bước sóng Compton. Tính góc tán xạ và năng lượng của phôtôn tán xạ.</a:t>
            </a:r>
            <a:endParaRPr lang="en-US" sz="2200" dirty="0">
              <a:latin typeface="Times New Roman" pitchFamily="18" charset="0"/>
              <a:cs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573303889"/>
              </p:ext>
            </p:extLst>
          </p:nvPr>
        </p:nvGraphicFramePr>
        <p:xfrm>
          <a:off x="990600" y="3276600"/>
          <a:ext cx="3981040" cy="730250"/>
        </p:xfrm>
        <a:graphic>
          <a:graphicData uri="http://schemas.openxmlformats.org/presentationml/2006/ole">
            <mc:AlternateContent xmlns:mc="http://schemas.openxmlformats.org/markup-compatibility/2006">
              <mc:Choice xmlns:v="urn:schemas-microsoft-com:vml" Requires="v">
                <p:oleObj spid="_x0000_s20603" name="Equation" r:id="rId3" imgW="2145960" imgH="393480" progId="Equation.3">
                  <p:embed/>
                </p:oleObj>
              </mc:Choice>
              <mc:Fallback>
                <p:oleObj name="Equation" r:id="rId3" imgW="2145960" imgH="393480" progId="Equation.3">
                  <p:embed/>
                  <p:pic>
                    <p:nvPicPr>
                      <p:cNvPr id="0" name=""/>
                      <p:cNvPicPr/>
                      <p:nvPr/>
                    </p:nvPicPr>
                    <p:blipFill>
                      <a:blip r:embed="rId4"/>
                      <a:stretch>
                        <a:fillRect/>
                      </a:stretch>
                    </p:blipFill>
                    <p:spPr>
                      <a:xfrm>
                        <a:off x="990600" y="3276600"/>
                        <a:ext cx="3981040" cy="730250"/>
                      </a:xfrm>
                      <a:prstGeom prst="rect">
                        <a:avLst/>
                      </a:prstGeom>
                    </p:spPr>
                  </p:pic>
                </p:oleObj>
              </mc:Fallback>
            </mc:AlternateContent>
          </a:graphicData>
        </a:graphic>
      </p:graphicFrame>
      <p:sp>
        <p:nvSpPr>
          <p:cNvPr id="6" name="TextBox 5"/>
          <p:cNvSpPr txBox="1"/>
          <p:nvPr/>
        </p:nvSpPr>
        <p:spPr>
          <a:xfrm>
            <a:off x="167014" y="2743200"/>
            <a:ext cx="3352800" cy="430887"/>
          </a:xfrm>
          <a:prstGeom prst="rect">
            <a:avLst/>
          </a:prstGeom>
          <a:noFill/>
        </p:spPr>
        <p:txBody>
          <a:bodyPr wrap="square" rtlCol="0">
            <a:spAutoFit/>
          </a:bodyPr>
          <a:lstStyle/>
          <a:p>
            <a:r>
              <a:rPr lang="de-DE" sz="2200" dirty="0" smtClean="0">
                <a:latin typeface="Times New Roman" pitchFamily="18" charset="0"/>
                <a:cs typeface="Times New Roman" pitchFamily="18" charset="0"/>
              </a:rPr>
              <a:t>Góc </a:t>
            </a:r>
            <a:r>
              <a:rPr lang="de-DE" sz="2200" dirty="0">
                <a:latin typeface="Times New Roman" pitchFamily="18" charset="0"/>
                <a:cs typeface="Times New Roman" pitchFamily="18" charset="0"/>
              </a:rPr>
              <a:t>tán xạ</a:t>
            </a:r>
            <a:endParaRPr lang="en-US" sz="2200" dirty="0">
              <a:latin typeface="Times New Roman" pitchFamily="18" charset="0"/>
              <a:cs typeface="Times New Roman" pitchFamily="18" charset="0"/>
            </a:endParaRPr>
          </a:p>
        </p:txBody>
      </p:sp>
      <p:sp>
        <p:nvSpPr>
          <p:cNvPr id="7" name="TextBox 6"/>
          <p:cNvSpPr txBox="1"/>
          <p:nvPr/>
        </p:nvSpPr>
        <p:spPr>
          <a:xfrm>
            <a:off x="152400" y="4267200"/>
            <a:ext cx="5486400" cy="430887"/>
          </a:xfrm>
          <a:prstGeom prst="rect">
            <a:avLst/>
          </a:prstGeom>
          <a:noFill/>
        </p:spPr>
        <p:txBody>
          <a:bodyPr wrap="square" rtlCol="0">
            <a:spAutoFit/>
          </a:bodyPr>
          <a:lstStyle/>
          <a:p>
            <a:r>
              <a:rPr lang="en-US" sz="2200" dirty="0" err="1" smtClean="0">
                <a:latin typeface="Times New Roman" pitchFamily="18" charset="0"/>
                <a:cs typeface="Times New Roman" pitchFamily="18" charset="0"/>
              </a:rPr>
              <a:t>Năng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lượng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của</a:t>
            </a:r>
            <a:r>
              <a:rPr lang="en-US" sz="2200" dirty="0" smtClean="0">
                <a:latin typeface="Times New Roman" pitchFamily="18" charset="0"/>
                <a:cs typeface="Times New Roman" pitchFamily="18" charset="0"/>
              </a:rPr>
              <a:t> photon </a:t>
            </a:r>
            <a:r>
              <a:rPr lang="en-US" sz="2200" dirty="0" err="1" smtClean="0">
                <a:latin typeface="Times New Roman" pitchFamily="18" charset="0"/>
                <a:cs typeface="Times New Roman" pitchFamily="18" charset="0"/>
              </a:rPr>
              <a:t>tán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xạ</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505756019"/>
              </p:ext>
            </p:extLst>
          </p:nvPr>
        </p:nvGraphicFramePr>
        <p:xfrm>
          <a:off x="3364006" y="5029200"/>
          <a:ext cx="1207994" cy="838200"/>
        </p:xfrm>
        <a:graphic>
          <a:graphicData uri="http://schemas.openxmlformats.org/presentationml/2006/ole">
            <mc:AlternateContent xmlns:mc="http://schemas.openxmlformats.org/markup-compatibility/2006">
              <mc:Choice xmlns:v="urn:schemas-microsoft-com:vml" Requires="v">
                <p:oleObj spid="_x0000_s20604" name="Equation" r:id="rId5" imgW="622080" imgH="431640" progId="Equation.3">
                  <p:embed/>
                </p:oleObj>
              </mc:Choice>
              <mc:Fallback>
                <p:oleObj name="Equation" r:id="rId5" imgW="622080" imgH="431640" progId="Equation.3">
                  <p:embed/>
                  <p:pic>
                    <p:nvPicPr>
                      <p:cNvPr id="0" name=""/>
                      <p:cNvPicPr/>
                      <p:nvPr/>
                    </p:nvPicPr>
                    <p:blipFill>
                      <a:blip r:embed="rId6"/>
                      <a:stretch>
                        <a:fillRect/>
                      </a:stretch>
                    </p:blipFill>
                    <p:spPr>
                      <a:xfrm>
                        <a:off x="3364006" y="5029200"/>
                        <a:ext cx="1207994" cy="838200"/>
                      </a:xfrm>
                      <a:prstGeom prst="rect">
                        <a:avLst/>
                      </a:prstGeom>
                    </p:spPr>
                  </p:pic>
                </p:oleObj>
              </mc:Fallback>
            </mc:AlternateContent>
          </a:graphicData>
        </a:graphic>
      </p:graphicFrame>
      <p:sp>
        <p:nvSpPr>
          <p:cNvPr id="9" name="TextBox 8"/>
          <p:cNvSpPr txBox="1"/>
          <p:nvPr/>
        </p:nvSpPr>
        <p:spPr>
          <a:xfrm>
            <a:off x="0" y="1728841"/>
            <a:ext cx="8382000" cy="430887"/>
          </a:xfrm>
          <a:prstGeom prst="rect">
            <a:avLst/>
          </a:prstGeom>
          <a:noFill/>
        </p:spPr>
        <p:txBody>
          <a:bodyPr wrap="square" rtlCol="0">
            <a:spAutoFit/>
          </a:bodyPr>
          <a:lstStyle/>
          <a:p>
            <a:r>
              <a:rPr lang="en-US" sz="2200" dirty="0" err="1" smtClean="0">
                <a:latin typeface="Times New Roman" pitchFamily="18" charset="0"/>
                <a:cs typeface="Times New Roman" pitchFamily="18" charset="0"/>
              </a:rPr>
              <a:t>Bước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sóng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của</a:t>
            </a:r>
            <a:r>
              <a:rPr lang="en-US" sz="2200" dirty="0" smtClean="0">
                <a:latin typeface="Times New Roman" pitchFamily="18" charset="0"/>
                <a:cs typeface="Times New Roman" pitchFamily="18" charset="0"/>
              </a:rPr>
              <a:t> photon </a:t>
            </a:r>
            <a:r>
              <a:rPr lang="en-US" sz="2200" dirty="0" err="1" smtClean="0">
                <a:latin typeface="Times New Roman" pitchFamily="18" charset="0"/>
                <a:cs typeface="Times New Roman" pitchFamily="18" charset="0"/>
              </a:rPr>
              <a:t>chiếu</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tới</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558504381"/>
              </p:ext>
            </p:extLst>
          </p:nvPr>
        </p:nvGraphicFramePr>
        <p:xfrm>
          <a:off x="3411538" y="2109787"/>
          <a:ext cx="1701800" cy="862013"/>
        </p:xfrm>
        <a:graphic>
          <a:graphicData uri="http://schemas.openxmlformats.org/presentationml/2006/ole">
            <mc:AlternateContent xmlns:mc="http://schemas.openxmlformats.org/markup-compatibility/2006">
              <mc:Choice xmlns:v="urn:schemas-microsoft-com:vml" Requires="v">
                <p:oleObj spid="_x0000_s20605" name="Equation" r:id="rId7" imgW="876240" imgH="444240" progId="Equation.3">
                  <p:embed/>
                </p:oleObj>
              </mc:Choice>
              <mc:Fallback>
                <p:oleObj name="Equation" r:id="rId7" imgW="876240" imgH="444240" progId="Equation.3">
                  <p:embed/>
                  <p:pic>
                    <p:nvPicPr>
                      <p:cNvPr id="0" name="Object 7"/>
                      <p:cNvPicPr>
                        <a:picLocks noChangeAspect="1" noChangeArrowheads="1"/>
                      </p:cNvPicPr>
                      <p:nvPr/>
                    </p:nvPicPr>
                    <p:blipFill>
                      <a:blip r:embed="rId8"/>
                      <a:srcRect/>
                      <a:stretch>
                        <a:fillRect/>
                      </a:stretch>
                    </p:blipFill>
                    <p:spPr bwMode="auto">
                      <a:xfrm>
                        <a:off x="3411538" y="2109787"/>
                        <a:ext cx="17018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Box 2"/>
          <p:cNvSpPr txBox="1"/>
          <p:nvPr/>
        </p:nvSpPr>
        <p:spPr>
          <a:xfrm>
            <a:off x="167014" y="1307068"/>
            <a:ext cx="5166986" cy="369332"/>
          </a:xfrm>
          <a:prstGeom prst="rect">
            <a:avLst/>
          </a:prstGeom>
          <a:noFill/>
        </p:spPr>
        <p:txBody>
          <a:bodyPr wrap="square" rtlCol="0">
            <a:spAutoFit/>
          </a:bodyPr>
          <a:lstStyle/>
          <a:p>
            <a:r>
              <a:rPr lang="el-GR">
                <a:latin typeface="Times New Roman"/>
                <a:cs typeface="Times New Roman"/>
              </a:rPr>
              <a:t>ε</a:t>
            </a:r>
            <a:r>
              <a:rPr lang="en-US" smtClean="0">
                <a:latin typeface="Times New Roman"/>
                <a:cs typeface="Times New Roman"/>
              </a:rPr>
              <a:t> = </a:t>
            </a:r>
            <a:r>
              <a:rPr lang="de-DE" smtClean="0">
                <a:latin typeface="Times New Roman" pitchFamily="18" charset="0"/>
                <a:cs typeface="Times New Roman" pitchFamily="18" charset="0"/>
              </a:rPr>
              <a:t>0,6MeV = 0,6.10</a:t>
            </a:r>
            <a:r>
              <a:rPr lang="de-DE" baseline="30000" smtClean="0">
                <a:latin typeface="Times New Roman" pitchFamily="18" charset="0"/>
                <a:cs typeface="Times New Roman" pitchFamily="18" charset="0"/>
              </a:rPr>
              <a:t>6</a:t>
            </a:r>
            <a:r>
              <a:rPr lang="de-DE" smtClean="0">
                <a:latin typeface="Times New Roman" pitchFamily="18" charset="0"/>
                <a:cs typeface="Times New Roman" pitchFamily="18" charset="0"/>
              </a:rPr>
              <a:t>.1,6.10</a:t>
            </a:r>
            <a:r>
              <a:rPr lang="de-DE" baseline="30000" smtClean="0">
                <a:latin typeface="Times New Roman" pitchFamily="18" charset="0"/>
                <a:cs typeface="Times New Roman" pitchFamily="18" charset="0"/>
              </a:rPr>
              <a:t>-19</a:t>
            </a:r>
            <a:r>
              <a:rPr lang="de-DE" smtClean="0">
                <a:latin typeface="Times New Roman" pitchFamily="18" charset="0"/>
                <a:cs typeface="Times New Roman" pitchFamily="18" charset="0"/>
              </a:rPr>
              <a:t> J</a:t>
            </a:r>
            <a:endParaRPr lang="en-US"/>
          </a:p>
        </p:txBody>
      </p:sp>
    </p:spTree>
    <p:extLst>
      <p:ext uri="{BB962C8B-B14F-4D97-AF65-F5344CB8AC3E}">
        <p14:creationId xmlns:p14="http://schemas.microsoft.com/office/powerpoint/2010/main" val="396375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76200"/>
            <a:ext cx="8839200" cy="1107996"/>
          </a:xfrm>
          <a:prstGeom prst="rect">
            <a:avLst/>
          </a:prstGeom>
        </p:spPr>
        <p:txBody>
          <a:bodyPr wrap="square">
            <a:spAutoFit/>
          </a:bodyPr>
          <a:lstStyle/>
          <a:p>
            <a:r>
              <a:rPr lang="pt-BR" sz="2200" dirty="0" smtClean="0">
                <a:latin typeface="Times New Roman" pitchFamily="18" charset="0"/>
                <a:cs typeface="Times New Roman" pitchFamily="18" charset="0"/>
              </a:rPr>
              <a:t>Ví dụ 7. Trong </a:t>
            </a:r>
            <a:r>
              <a:rPr lang="pt-BR" sz="2200" dirty="0">
                <a:latin typeface="Times New Roman" pitchFamily="18" charset="0"/>
                <a:cs typeface="Times New Roman" pitchFamily="18" charset="0"/>
              </a:rPr>
              <a:t>hiện tượng tán xạ Compton, bức xạ Rơngen có bước sóng </a:t>
            </a:r>
            <a:r>
              <a:rPr lang="en-US" sz="2200" dirty="0">
                <a:latin typeface="Times New Roman" pitchFamily="18" charset="0"/>
                <a:cs typeface="Times New Roman" pitchFamily="18" charset="0"/>
              </a:rPr>
              <a:t>λ</a:t>
            </a:r>
            <a:r>
              <a:rPr lang="pt-BR" sz="2200" dirty="0">
                <a:latin typeface="Times New Roman" pitchFamily="18" charset="0"/>
                <a:cs typeface="Times New Roman" pitchFamily="18" charset="0"/>
              </a:rPr>
              <a:t> đến tán xạ trên electrôn tự do. Tìm bước sóng đó, cho biết động năng cực đại của electron bắn ra bằng 0,19MeV. </a:t>
            </a:r>
            <a:endParaRPr lang="en-US" sz="2200" dirty="0">
              <a:latin typeface="Times New Roman" pitchFamily="18" charset="0"/>
              <a:cs typeface="Times New Roman" pitchFamily="18" charset="0"/>
            </a:endParaRPr>
          </a:p>
        </p:txBody>
      </p:sp>
      <p:sp>
        <p:nvSpPr>
          <p:cNvPr id="5" name="TextBox 4"/>
          <p:cNvSpPr txBox="1"/>
          <p:nvPr/>
        </p:nvSpPr>
        <p:spPr>
          <a:xfrm>
            <a:off x="228600" y="1230868"/>
            <a:ext cx="8077200" cy="430887"/>
          </a:xfrm>
          <a:prstGeom prst="rect">
            <a:avLst/>
          </a:prstGeom>
          <a:noFill/>
        </p:spPr>
        <p:txBody>
          <a:bodyPr wrap="square" rtlCol="0">
            <a:spAutoFit/>
          </a:bodyPr>
          <a:lstStyle/>
          <a:p>
            <a:r>
              <a:rPr lang="en-US" sz="2200" dirty="0" err="1" smtClean="0">
                <a:latin typeface="Times New Roman" pitchFamily="18" charset="0"/>
                <a:cs typeface="Times New Roman" pitchFamily="18" charset="0"/>
              </a:rPr>
              <a:t>Động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năng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của</a:t>
            </a:r>
            <a:r>
              <a:rPr lang="en-US" sz="2200" dirty="0" smtClean="0">
                <a:latin typeface="Times New Roman" pitchFamily="18" charset="0"/>
                <a:cs typeface="Times New Roman" pitchFamily="18" charset="0"/>
              </a:rPr>
              <a:t> e </a:t>
            </a:r>
            <a:r>
              <a:rPr lang="en-US" sz="2200" dirty="0" err="1" smtClean="0">
                <a:latin typeface="Times New Roman" pitchFamily="18" charset="0"/>
                <a:cs typeface="Times New Roman" pitchFamily="18" charset="0"/>
              </a:rPr>
              <a:t>bắn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ra</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103433957"/>
              </p:ext>
            </p:extLst>
          </p:nvPr>
        </p:nvGraphicFramePr>
        <p:xfrm>
          <a:off x="2209800" y="1649092"/>
          <a:ext cx="4114800" cy="1094108"/>
        </p:xfrm>
        <a:graphic>
          <a:graphicData uri="http://schemas.openxmlformats.org/presentationml/2006/ole">
            <mc:AlternateContent xmlns:mc="http://schemas.openxmlformats.org/markup-compatibility/2006">
              <mc:Choice xmlns:v="urn:schemas-microsoft-com:vml" Requires="v">
                <p:oleObj spid="_x0000_s18518" name="Equation" r:id="rId3" imgW="2197080" imgH="583920" progId="Equation.3">
                  <p:embed/>
                </p:oleObj>
              </mc:Choice>
              <mc:Fallback>
                <p:oleObj name="Equation" r:id="rId3" imgW="2197080" imgH="583920" progId="Equation.3">
                  <p:embed/>
                  <p:pic>
                    <p:nvPicPr>
                      <p:cNvPr id="0" name=""/>
                      <p:cNvPicPr/>
                      <p:nvPr/>
                    </p:nvPicPr>
                    <p:blipFill>
                      <a:blip r:embed="rId4"/>
                      <a:stretch>
                        <a:fillRect/>
                      </a:stretch>
                    </p:blipFill>
                    <p:spPr>
                      <a:xfrm>
                        <a:off x="2209800" y="1649092"/>
                        <a:ext cx="4114800" cy="1094108"/>
                      </a:xfrm>
                      <a:prstGeom prst="rect">
                        <a:avLst/>
                      </a:prstGeom>
                    </p:spPr>
                  </p:pic>
                </p:oleObj>
              </mc:Fallback>
            </mc:AlternateContent>
          </a:graphicData>
        </a:graphic>
      </p:graphicFrame>
      <p:sp>
        <p:nvSpPr>
          <p:cNvPr id="7" name="TextBox 6"/>
          <p:cNvSpPr txBox="1"/>
          <p:nvPr/>
        </p:nvSpPr>
        <p:spPr>
          <a:xfrm>
            <a:off x="304800" y="2998113"/>
            <a:ext cx="8458200" cy="430887"/>
          </a:xfrm>
          <a:prstGeom prst="rect">
            <a:avLst/>
          </a:prstGeom>
          <a:noFill/>
        </p:spPr>
        <p:txBody>
          <a:bodyPr wrap="square" rtlCol="0">
            <a:spAutoFit/>
          </a:bodyPr>
          <a:lstStyle/>
          <a:p>
            <a:r>
              <a:rPr lang="pt-BR" sz="2200" dirty="0">
                <a:latin typeface="Times New Roman" pitchFamily="18" charset="0"/>
                <a:cs typeface="Times New Roman" pitchFamily="18" charset="0"/>
              </a:rPr>
              <a:t>Đ</a:t>
            </a:r>
            <a:r>
              <a:rPr lang="pt-BR" sz="2200" dirty="0" smtClean="0">
                <a:latin typeface="Times New Roman" pitchFamily="18" charset="0"/>
                <a:cs typeface="Times New Roman" pitchFamily="18" charset="0"/>
              </a:rPr>
              <a:t>ộng năng </a:t>
            </a:r>
            <a:r>
              <a:rPr lang="pt-BR" sz="2200" dirty="0">
                <a:latin typeface="Times New Roman" pitchFamily="18" charset="0"/>
                <a:cs typeface="Times New Roman" pitchFamily="18" charset="0"/>
              </a:rPr>
              <a:t>của </a:t>
            </a:r>
            <a:r>
              <a:rPr lang="pt-BR" sz="2200" dirty="0" smtClean="0">
                <a:latin typeface="Times New Roman" pitchFamily="18" charset="0"/>
                <a:cs typeface="Times New Roman" pitchFamily="18" charset="0"/>
              </a:rPr>
              <a:t>electron cực đại khi sin</a:t>
            </a:r>
            <a:r>
              <a:rPr lang="pt-BR" sz="2200" baseline="30000" dirty="0" smtClean="0">
                <a:latin typeface="Times New Roman" pitchFamily="18" charset="0"/>
                <a:cs typeface="Times New Roman" pitchFamily="18" charset="0"/>
              </a:rPr>
              <a:t>2</a:t>
            </a:r>
            <a:r>
              <a:rPr lang="el-GR" sz="2200" dirty="0" smtClean="0">
                <a:latin typeface="Times New Roman" pitchFamily="18" charset="0"/>
                <a:cs typeface="Times New Roman" pitchFamily="18" charset="0"/>
              </a:rPr>
              <a:t>θ</a:t>
            </a:r>
            <a:r>
              <a:rPr lang="en-US" sz="2200" dirty="0" smtClean="0">
                <a:latin typeface="Times New Roman" pitchFamily="18" charset="0"/>
                <a:cs typeface="Times New Roman" pitchFamily="18" charset="0"/>
              </a:rPr>
              <a:t>/2</a:t>
            </a:r>
            <a:r>
              <a:rPr lang="pt-BR" sz="2200" dirty="0" smtClean="0">
                <a:latin typeface="Times New Roman" pitchFamily="18" charset="0"/>
                <a:cs typeface="Times New Roman" pitchFamily="18" charset="0"/>
              </a:rPr>
              <a:t> =1</a:t>
            </a:r>
            <a:endParaRPr lang="en-US" sz="2200" dirty="0">
              <a:latin typeface="Times New Roman" pitchFamily="18" charset="0"/>
              <a:cs typeface="Times New Roman"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1870205770"/>
              </p:ext>
            </p:extLst>
          </p:nvPr>
        </p:nvGraphicFramePr>
        <p:xfrm>
          <a:off x="1293813" y="3783012"/>
          <a:ext cx="5946775" cy="1093788"/>
        </p:xfrm>
        <a:graphic>
          <a:graphicData uri="http://schemas.openxmlformats.org/presentationml/2006/ole">
            <mc:AlternateContent xmlns:mc="http://schemas.openxmlformats.org/markup-compatibility/2006">
              <mc:Choice xmlns:v="urn:schemas-microsoft-com:vml" Requires="v">
                <p:oleObj spid="_x0000_s18519" name="Equation" r:id="rId5" imgW="3174840" imgH="583920" progId="Equation.3">
                  <p:embed/>
                </p:oleObj>
              </mc:Choice>
              <mc:Fallback>
                <p:oleObj name="Equation" r:id="rId5" imgW="3174840" imgH="583920" progId="Equation.3">
                  <p:embed/>
                  <p:pic>
                    <p:nvPicPr>
                      <p:cNvPr id="0" name="Object 5"/>
                      <p:cNvPicPr>
                        <a:picLocks noChangeAspect="1" noChangeArrowheads="1"/>
                      </p:cNvPicPr>
                      <p:nvPr/>
                    </p:nvPicPr>
                    <p:blipFill>
                      <a:blip r:embed="rId6"/>
                      <a:srcRect/>
                      <a:stretch>
                        <a:fillRect/>
                      </a:stretch>
                    </p:blipFill>
                    <p:spPr bwMode="auto">
                      <a:xfrm>
                        <a:off x="1293813" y="3783012"/>
                        <a:ext cx="5946775"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4946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52400"/>
            <a:ext cx="8763000" cy="1107996"/>
          </a:xfrm>
          <a:prstGeom prst="rect">
            <a:avLst/>
          </a:prstGeom>
        </p:spPr>
        <p:txBody>
          <a:bodyPr wrap="square">
            <a:spAutoFit/>
          </a:bodyPr>
          <a:lstStyle/>
          <a:p>
            <a:r>
              <a:rPr lang="pt-BR" sz="2200" dirty="0" smtClean="0">
                <a:latin typeface="Times New Roman" pitchFamily="18" charset="0"/>
                <a:cs typeface="Times New Roman" pitchFamily="18" charset="0"/>
              </a:rPr>
              <a:t>Ví dụ 8. Trong </a:t>
            </a:r>
            <a:r>
              <a:rPr lang="pt-BR" sz="2200" dirty="0">
                <a:latin typeface="Times New Roman" pitchFamily="18" charset="0"/>
                <a:cs typeface="Times New Roman" pitchFamily="18" charset="0"/>
              </a:rPr>
              <a:t>hiện tượng Compton, bước sóng của chùm phôtôn bay tới là 0,03Å. Tính phần năng lượng truyền cho electron đối với phôtôn tán xạ dưới những góc 60</a:t>
            </a:r>
            <a:r>
              <a:rPr lang="pt-BR" sz="2200" baseline="30000" dirty="0">
                <a:latin typeface="Times New Roman" pitchFamily="18" charset="0"/>
                <a:cs typeface="Times New Roman" pitchFamily="18" charset="0"/>
              </a:rPr>
              <a:t>o</a:t>
            </a:r>
            <a:r>
              <a:rPr lang="pt-BR" sz="2200" dirty="0">
                <a:latin typeface="Times New Roman" pitchFamily="18" charset="0"/>
                <a:cs typeface="Times New Roman" pitchFamily="18" charset="0"/>
              </a:rPr>
              <a:t>, 90</a:t>
            </a:r>
            <a:r>
              <a:rPr lang="pt-BR" sz="2200" baseline="30000" dirty="0">
                <a:latin typeface="Times New Roman" pitchFamily="18" charset="0"/>
                <a:cs typeface="Times New Roman" pitchFamily="18" charset="0"/>
              </a:rPr>
              <a:t>o</a:t>
            </a:r>
            <a:r>
              <a:rPr lang="pt-BR" sz="2200" dirty="0">
                <a:latin typeface="Times New Roman" pitchFamily="18" charset="0"/>
                <a:cs typeface="Times New Roman" pitchFamily="18" charset="0"/>
              </a:rPr>
              <a:t>, 180</a:t>
            </a:r>
            <a:r>
              <a:rPr lang="pt-BR" sz="2200" baseline="30000" dirty="0">
                <a:latin typeface="Times New Roman" pitchFamily="18" charset="0"/>
                <a:cs typeface="Times New Roman" pitchFamily="18" charset="0"/>
              </a:rPr>
              <a:t>o</a:t>
            </a:r>
            <a:r>
              <a:rPr lang="pt-BR" sz="2200" dirty="0">
                <a:latin typeface="Times New Roman" pitchFamily="18" charset="0"/>
                <a:cs typeface="Times New Roman" pitchFamily="18" charset="0"/>
              </a:rPr>
              <a:t>. </a:t>
            </a:r>
            <a:endParaRPr lang="en-US" sz="2200" dirty="0">
              <a:latin typeface="Times New Roman" pitchFamily="18" charset="0"/>
              <a:cs typeface="Times New Roman" pitchFamily="18" charset="0"/>
            </a:endParaRPr>
          </a:p>
        </p:txBody>
      </p:sp>
      <p:sp>
        <p:nvSpPr>
          <p:cNvPr id="5" name="TextBox 4"/>
          <p:cNvSpPr txBox="1"/>
          <p:nvPr/>
        </p:nvSpPr>
        <p:spPr>
          <a:xfrm>
            <a:off x="304800" y="1307068"/>
            <a:ext cx="8382000" cy="430887"/>
          </a:xfrm>
          <a:prstGeom prst="rect">
            <a:avLst/>
          </a:prstGeom>
          <a:noFill/>
        </p:spPr>
        <p:txBody>
          <a:bodyPr wrap="square" rtlCol="0">
            <a:spAutoFit/>
          </a:bodyPr>
          <a:lstStyle/>
          <a:p>
            <a:r>
              <a:rPr lang="en-US" sz="2200" dirty="0" err="1" smtClean="0">
                <a:latin typeface="Times New Roman" pitchFamily="18" charset="0"/>
                <a:cs typeface="Times New Roman" pitchFamily="18" charset="0"/>
              </a:rPr>
              <a:t>Bước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sóng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của</a:t>
            </a:r>
            <a:r>
              <a:rPr lang="en-US" sz="2200" dirty="0" smtClean="0">
                <a:latin typeface="Times New Roman" pitchFamily="18" charset="0"/>
                <a:cs typeface="Times New Roman" pitchFamily="18" charset="0"/>
              </a:rPr>
              <a:t> photon </a:t>
            </a:r>
            <a:r>
              <a:rPr lang="en-US" sz="2200" dirty="0" err="1" smtClean="0">
                <a:latin typeface="Times New Roman" pitchFamily="18" charset="0"/>
                <a:cs typeface="Times New Roman" pitchFamily="18" charset="0"/>
              </a:rPr>
              <a:t>tán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xạ</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891105506"/>
              </p:ext>
            </p:extLst>
          </p:nvPr>
        </p:nvGraphicFramePr>
        <p:xfrm>
          <a:off x="2743200" y="1784350"/>
          <a:ext cx="2426314" cy="730250"/>
        </p:xfrm>
        <a:graphic>
          <a:graphicData uri="http://schemas.openxmlformats.org/presentationml/2006/ole">
            <mc:AlternateContent xmlns:mc="http://schemas.openxmlformats.org/markup-compatibility/2006">
              <mc:Choice xmlns:v="urn:schemas-microsoft-com:vml" Requires="v">
                <p:oleObj spid="_x0000_s21588" name="Equation" r:id="rId3" imgW="1307880" imgH="393480" progId="Equation.3">
                  <p:embed/>
                </p:oleObj>
              </mc:Choice>
              <mc:Fallback>
                <p:oleObj name="Equation" r:id="rId3" imgW="1307880" imgH="393480" progId="Equation.3">
                  <p:embed/>
                  <p:pic>
                    <p:nvPicPr>
                      <p:cNvPr id="0" name=""/>
                      <p:cNvPicPr/>
                      <p:nvPr/>
                    </p:nvPicPr>
                    <p:blipFill>
                      <a:blip r:embed="rId4"/>
                      <a:stretch>
                        <a:fillRect/>
                      </a:stretch>
                    </p:blipFill>
                    <p:spPr>
                      <a:xfrm>
                        <a:off x="2743200" y="1784350"/>
                        <a:ext cx="2426314" cy="730250"/>
                      </a:xfrm>
                      <a:prstGeom prst="rect">
                        <a:avLst/>
                      </a:prstGeom>
                    </p:spPr>
                  </p:pic>
                </p:oleObj>
              </mc:Fallback>
            </mc:AlternateContent>
          </a:graphicData>
        </a:graphic>
      </p:graphicFrame>
      <p:sp>
        <p:nvSpPr>
          <p:cNvPr id="7" name="TextBox 6"/>
          <p:cNvSpPr txBox="1"/>
          <p:nvPr/>
        </p:nvSpPr>
        <p:spPr>
          <a:xfrm>
            <a:off x="381000" y="2438400"/>
            <a:ext cx="7467600" cy="430887"/>
          </a:xfrm>
          <a:prstGeom prst="rect">
            <a:avLst/>
          </a:prstGeom>
          <a:noFill/>
        </p:spPr>
        <p:txBody>
          <a:bodyPr wrap="square" rtlCol="0">
            <a:spAutoFit/>
          </a:bodyPr>
          <a:lstStyle/>
          <a:p>
            <a:r>
              <a:rPr lang="en-US" sz="2200" dirty="0" err="1" smtClean="0">
                <a:latin typeface="Times New Roman" pitchFamily="18" charset="0"/>
                <a:cs typeface="Times New Roman" pitchFamily="18" charset="0"/>
              </a:rPr>
              <a:t>Năng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lượng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truyền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cho</a:t>
            </a:r>
            <a:r>
              <a:rPr lang="en-US" sz="2200" dirty="0" smtClean="0">
                <a:latin typeface="Times New Roman" pitchFamily="18" charset="0"/>
                <a:cs typeface="Times New Roman" pitchFamily="18" charset="0"/>
              </a:rPr>
              <a:t> electron</a:t>
            </a:r>
            <a:endParaRPr lang="en-US" sz="2200" dirty="0">
              <a:latin typeface="Times New Roman" pitchFamily="18" charset="0"/>
              <a:cs typeface="Times New Roman"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229017540"/>
              </p:ext>
            </p:extLst>
          </p:nvPr>
        </p:nvGraphicFramePr>
        <p:xfrm>
          <a:off x="3200400" y="3037894"/>
          <a:ext cx="1593850" cy="695906"/>
        </p:xfrm>
        <a:graphic>
          <a:graphicData uri="http://schemas.openxmlformats.org/presentationml/2006/ole">
            <mc:AlternateContent xmlns:mc="http://schemas.openxmlformats.org/markup-compatibility/2006">
              <mc:Choice xmlns:v="urn:schemas-microsoft-com:vml" Requires="v">
                <p:oleObj spid="_x0000_s21589" name="Equation" r:id="rId5" imgW="901440" imgH="393480" progId="Equation.3">
                  <p:embed/>
                </p:oleObj>
              </mc:Choice>
              <mc:Fallback>
                <p:oleObj name="Equation" r:id="rId5" imgW="901440" imgH="393480" progId="Equation.3">
                  <p:embed/>
                  <p:pic>
                    <p:nvPicPr>
                      <p:cNvPr id="0" name=""/>
                      <p:cNvPicPr/>
                      <p:nvPr/>
                    </p:nvPicPr>
                    <p:blipFill>
                      <a:blip r:embed="rId6"/>
                      <a:stretch>
                        <a:fillRect/>
                      </a:stretch>
                    </p:blipFill>
                    <p:spPr>
                      <a:xfrm>
                        <a:off x="3200400" y="3037894"/>
                        <a:ext cx="1593850" cy="695906"/>
                      </a:xfrm>
                      <a:prstGeom prst="rect">
                        <a:avLst/>
                      </a:prstGeom>
                    </p:spPr>
                  </p:pic>
                </p:oleObj>
              </mc:Fallback>
            </mc:AlternateContent>
          </a:graphicData>
        </a:graphic>
      </p:graphicFrame>
    </p:spTree>
    <p:extLst>
      <p:ext uri="{BB962C8B-B14F-4D97-AF65-F5344CB8AC3E}">
        <p14:creationId xmlns:p14="http://schemas.microsoft.com/office/powerpoint/2010/main" val="356460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659281" y="381000"/>
            <a:ext cx="5760720" cy="3524250"/>
          </a:xfrm>
          <a:prstGeom prst="rect">
            <a:avLst/>
          </a:prstGeom>
        </p:spPr>
      </p:pic>
      <p:sp>
        <p:nvSpPr>
          <p:cNvPr id="5" name="TextBox 4"/>
          <p:cNvSpPr txBox="1"/>
          <p:nvPr/>
        </p:nvSpPr>
        <p:spPr>
          <a:xfrm>
            <a:off x="152400" y="4038600"/>
            <a:ext cx="8686800" cy="923330"/>
          </a:xfrm>
          <a:prstGeom prst="rect">
            <a:avLst/>
          </a:prstGeom>
          <a:noFill/>
        </p:spPr>
        <p:txBody>
          <a:bodyPr wrap="square" rtlCol="0">
            <a:spAutoFit/>
          </a:bodyPr>
          <a:lstStyle/>
          <a:p>
            <a:r>
              <a:rPr lang="en-US" dirty="0"/>
              <a:t> </a:t>
            </a:r>
            <a:r>
              <a:rPr lang="en-US" dirty="0" err="1">
                <a:latin typeface="Times New Roman" pitchFamily="18" charset="0"/>
                <a:cs typeface="Times New Roman" pitchFamily="18" charset="0"/>
              </a:rPr>
              <a:t>H</a:t>
            </a:r>
            <a:r>
              <a:rPr lang="en-US" dirty="0" err="1" smtClean="0">
                <a:latin typeface="Times New Roman" pitchFamily="18" charset="0"/>
                <a:cs typeface="Times New Roman" pitchFamily="18" charset="0"/>
              </a:rPr>
              <a:t>iệu</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ứng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kính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xuất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phát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từ</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việc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bức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Mặt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Trời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xuyên</a:t>
            </a:r>
            <a:r>
              <a:rPr lang="en-US" dirty="0">
                <a:latin typeface="Times New Roman" pitchFamily="18" charset="0"/>
                <a:cs typeface="Times New Roman" pitchFamily="18" charset="0"/>
              </a:rPr>
              <a:t> qua </a:t>
            </a:r>
            <a:r>
              <a:rPr lang="en-US" dirty="0" err="1">
                <a:latin typeface="Times New Roman" pitchFamily="18" charset="0"/>
                <a:cs typeface="Times New Roman" pitchFamily="18" charset="0"/>
              </a:rPr>
              <a:t>tầng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quyển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chiếu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xuống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mặt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hấp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thụ</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bức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mặt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nóng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bức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sóng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quyển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để</a:t>
            </a:r>
            <a:r>
              <a:rPr lang="en-US" dirty="0">
                <a:latin typeface="Times New Roman" pitchFamily="18" charset="0"/>
                <a:cs typeface="Times New Roman" pitchFamily="18" charset="0"/>
              </a:rPr>
              <a:t> CO</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hấp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khiến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nhiệt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tăng</a:t>
            </a:r>
            <a:endParaRPr lang="en-US" dirty="0">
              <a:latin typeface="Times New Roman" pitchFamily="18" charset="0"/>
              <a:cs typeface="Times New Roman" pitchFamily="18" charset="0"/>
            </a:endParaRPr>
          </a:p>
        </p:txBody>
      </p:sp>
      <p:sp>
        <p:nvSpPr>
          <p:cNvPr id="6" name="Rectangle 5"/>
          <p:cNvSpPr/>
          <p:nvPr/>
        </p:nvSpPr>
        <p:spPr>
          <a:xfrm>
            <a:off x="152400" y="4953000"/>
            <a:ext cx="8915400" cy="1200329"/>
          </a:xfrm>
          <a:prstGeom prst="rect">
            <a:avLst/>
          </a:prstGeom>
        </p:spPr>
        <p:txBody>
          <a:bodyPr wrap="square">
            <a:spAutoFit/>
          </a:bodyPr>
          <a:lstStyle/>
          <a:p>
            <a:pPr algn="just"/>
            <a:r>
              <a:rPr lang="en-US" dirty="0" err="1">
                <a:latin typeface="Times New Roman" pitchFamily="18" charset="0"/>
                <a:cs typeface="Times New Roman" pitchFamily="18" charset="0"/>
              </a:rPr>
              <a:t>Hiện</a:t>
            </a:r>
            <a:r>
              <a:rPr lang="en-US" dirty="0">
                <a:latin typeface="Times New Roman" pitchFamily="18" charset="0"/>
                <a:cs typeface="Times New Roman" pitchFamily="18" charset="0"/>
              </a:rPr>
              <a:t> nay </a:t>
            </a:r>
            <a:r>
              <a:rPr lang="en-US" dirty="0" err="1">
                <a:latin typeface="Times New Roman" pitchFamily="18" charset="0"/>
                <a:cs typeface="Times New Roman" pitchFamily="18" charset="0"/>
              </a:rPr>
              <a:t>bức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nhiệt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đang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đạt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đến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nhiều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ứng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mang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tính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hiệu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phát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triển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kinh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tế</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hội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biệt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ứng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nghệ</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bức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lĩnh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chiếu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xạ</a:t>
            </a:r>
            <a:r>
              <a:rPr lang="en-US" dirty="0">
                <a:latin typeface="Times New Roman" pitchFamily="18" charset="0"/>
                <a:cs typeface="Times New Roman" pitchFamily="18" charset="0"/>
              </a:rPr>
              <a:t> hay </a:t>
            </a:r>
            <a:r>
              <a:rPr lang="en-US" dirty="0" err="1">
                <a:latin typeface="Times New Roman" pitchFamily="18" charset="0"/>
                <a:cs typeface="Times New Roman" pitchFamily="18" charset="0"/>
              </a:rPr>
              <a:t>soi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chiếu</a:t>
            </a:r>
            <a:r>
              <a:rPr lang="en-US" dirty="0">
                <a:latin typeface="Times New Roman" pitchFamily="18" charset="0"/>
                <a:cs typeface="Times New Roman" pitchFamily="18" charset="0"/>
              </a:rPr>
              <a:t> an </a:t>
            </a:r>
            <a:r>
              <a:rPr lang="en-US" dirty="0" err="1">
                <a:latin typeface="Times New Roman" pitchFamily="18" charset="0"/>
                <a:cs typeface="Times New Roman" pitchFamily="18" charset="0"/>
              </a:rPr>
              <a:t>ninh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hải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đồng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thời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những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ứng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nghệ</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bức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hạt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nhân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mang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những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hiệu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cao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hỗ</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điều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bệnh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lĩnh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vực</a:t>
            </a:r>
            <a:r>
              <a:rPr lang="en-US" dirty="0">
                <a:latin typeface="Times New Roman" pitchFamily="18" charset="0"/>
                <a:cs typeface="Times New Roman" pitchFamily="18" charset="0"/>
              </a:rPr>
              <a:t> y </a:t>
            </a:r>
            <a:r>
              <a:rPr lang="en-US" dirty="0" err="1">
                <a:latin typeface="Times New Roman" pitchFamily="18" charset="0"/>
                <a:cs typeface="Times New Roman" pitchFamily="18" charset="0"/>
              </a:rPr>
              <a:t>tế</a:t>
            </a:r>
            <a:r>
              <a:rPr lang="en-US" dirty="0">
                <a:latin typeface="Times New Roman" pitchFamily="18" charset="0"/>
                <a:cs typeface="Times New Roman" pitchFamily="18" charset="0"/>
              </a:rPr>
              <a:t>. </a:t>
            </a:r>
          </a:p>
        </p:txBody>
      </p:sp>
    </p:spTree>
    <p:extLst>
      <p:ext uri="{BB962C8B-B14F-4D97-AF65-F5344CB8AC3E}">
        <p14:creationId xmlns:p14="http://schemas.microsoft.com/office/powerpoint/2010/main" val="272472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15240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1. BỨC XẠ NHIỆT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85801"/>
            <a:ext cx="8153400" cy="461665"/>
          </a:xfrm>
          <a:prstGeom prst="rect">
            <a:avLst/>
          </a:prstGeom>
        </p:spPr>
        <p:txBody>
          <a:bodyPr wrap="square">
            <a:spAutoFit/>
          </a:bodyPr>
          <a:lstStyle/>
          <a:p>
            <a:pPr marL="609600" indent="-609600"/>
            <a:r>
              <a:rPr lang="en-US" sz="2400" b="1" dirty="0" smtClean="0">
                <a:solidFill>
                  <a:schemeClr val="hlink"/>
                </a:solidFill>
                <a:latin typeface="Times New Roman" pitchFamily="18" charset="0"/>
              </a:rPr>
              <a:t>II. </a:t>
            </a:r>
            <a:r>
              <a:rPr lang="en-US" sz="2400" b="1" dirty="0" err="1" smtClean="0">
                <a:solidFill>
                  <a:schemeClr val="hlink"/>
                </a:solidFill>
                <a:latin typeface="Times New Roman" pitchFamily="18" charset="0"/>
              </a:rPr>
              <a:t>Các</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đại</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lượng</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đặc</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trưng</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của</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bức</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xạ</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nhiệt</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cân</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bằng</a:t>
            </a:r>
            <a:endParaRPr lang="en-US" sz="2400" b="1" dirty="0" smtClean="0">
              <a:solidFill>
                <a:schemeClr val="hlink"/>
              </a:solidFill>
              <a:latin typeface="Times New Roman" pitchFamily="18" charset="0"/>
            </a:endParaRPr>
          </a:p>
        </p:txBody>
      </p:sp>
      <p:sp>
        <p:nvSpPr>
          <p:cNvPr id="3" name="Rectangle 2"/>
          <p:cNvSpPr/>
          <p:nvPr/>
        </p:nvSpPr>
        <p:spPr>
          <a:xfrm>
            <a:off x="152400" y="1147466"/>
            <a:ext cx="6015549" cy="461665"/>
          </a:xfrm>
          <a:prstGeom prst="rect">
            <a:avLst/>
          </a:prstGeom>
        </p:spPr>
        <p:txBody>
          <a:bodyPr wrap="square">
            <a:spAutoFit/>
          </a:bodyPr>
          <a:lstStyle/>
          <a:p>
            <a:pPr marL="609600" indent="-609600"/>
            <a:r>
              <a:rPr lang="en-US" sz="2400" b="1" i="1" dirty="0" smtClean="0">
                <a:latin typeface="Times New Roman" pitchFamily="18" charset="0"/>
              </a:rPr>
              <a:t>1. </a:t>
            </a:r>
            <a:r>
              <a:rPr lang="en-US" sz="2400" b="1" i="1" dirty="0" err="1" smtClean="0">
                <a:latin typeface="Times New Roman" pitchFamily="18" charset="0"/>
              </a:rPr>
              <a:t>Năng</a:t>
            </a:r>
            <a:r>
              <a:rPr lang="en-US" sz="2400" b="1" i="1" dirty="0" smtClean="0">
                <a:latin typeface="Times New Roman" pitchFamily="18" charset="0"/>
              </a:rPr>
              <a:t> </a:t>
            </a:r>
            <a:r>
              <a:rPr lang="en-US" sz="2400" b="1" i="1" dirty="0" err="1" smtClean="0">
                <a:latin typeface="Times New Roman" pitchFamily="18" charset="0"/>
              </a:rPr>
              <a:t>suất</a:t>
            </a:r>
            <a:r>
              <a:rPr lang="en-US" sz="2400" b="1" i="1" dirty="0" smtClean="0">
                <a:latin typeface="Times New Roman" pitchFamily="18" charset="0"/>
              </a:rPr>
              <a:t> </a:t>
            </a:r>
            <a:r>
              <a:rPr lang="en-US" sz="2400" b="1" i="1" dirty="0" err="1" smtClean="0">
                <a:latin typeface="Times New Roman" pitchFamily="18" charset="0"/>
              </a:rPr>
              <a:t>phát</a:t>
            </a:r>
            <a:r>
              <a:rPr lang="en-US" sz="2400" b="1" i="1" dirty="0" smtClean="0">
                <a:latin typeface="Times New Roman" pitchFamily="18" charset="0"/>
              </a:rPr>
              <a:t> </a:t>
            </a:r>
            <a:r>
              <a:rPr lang="en-US" sz="2400" b="1" i="1" dirty="0" err="1" smtClean="0">
                <a:latin typeface="Times New Roman" pitchFamily="18" charset="0"/>
              </a:rPr>
              <a:t>xạ</a:t>
            </a:r>
            <a:r>
              <a:rPr lang="en-US" sz="2400" b="1" i="1" dirty="0" smtClean="0">
                <a:latin typeface="Times New Roman" pitchFamily="18" charset="0"/>
              </a:rPr>
              <a:t> </a:t>
            </a:r>
            <a:r>
              <a:rPr lang="en-US" sz="2400" b="1" i="1" dirty="0" err="1" smtClean="0">
                <a:latin typeface="Times New Roman" pitchFamily="18" charset="0"/>
              </a:rPr>
              <a:t>toàn</a:t>
            </a:r>
            <a:r>
              <a:rPr lang="en-US" sz="2400" b="1" i="1" dirty="0" smtClean="0">
                <a:latin typeface="Times New Roman" pitchFamily="18" charset="0"/>
              </a:rPr>
              <a:t> </a:t>
            </a:r>
            <a:r>
              <a:rPr lang="en-US" sz="2400" b="1" i="1" dirty="0" err="1" smtClean="0">
                <a:latin typeface="Times New Roman" pitchFamily="18" charset="0"/>
              </a:rPr>
              <a:t>phần</a:t>
            </a:r>
            <a:endParaRPr lang="en-US" sz="2400" b="1" i="1" dirty="0" smtClean="0">
              <a:latin typeface="Times New Roman" pitchFamily="18" charset="0"/>
            </a:endParaRPr>
          </a:p>
        </p:txBody>
      </p:sp>
      <p:pic>
        <p:nvPicPr>
          <p:cNvPr id="6" name="Picture 7" descr="hi nh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7555" y="1597408"/>
            <a:ext cx="2236445" cy="1907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76200" y="1609131"/>
            <a:ext cx="6781800" cy="1200329"/>
          </a:xfrm>
          <a:prstGeom prst="rect">
            <a:avLst/>
          </a:prstGeom>
        </p:spPr>
        <p:txBody>
          <a:bodyPr wrap="square">
            <a:spAutoFit/>
          </a:bodyPr>
          <a:lstStyle/>
          <a:p>
            <a:r>
              <a:rPr lang="en-US" sz="2400" i="1" dirty="0" err="1" smtClean="0">
                <a:solidFill>
                  <a:srgbClr val="FF0000"/>
                </a:solidFill>
                <a:latin typeface="Times New Roman" pitchFamily="18" charset="0"/>
              </a:rPr>
              <a:t>Năng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suất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phát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xạ</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toàn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phần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của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vật</a:t>
            </a:r>
            <a:r>
              <a:rPr lang="en-US" sz="2400" i="1" dirty="0" smtClean="0">
                <a:solidFill>
                  <a:srgbClr val="FF0000"/>
                </a:solidFill>
                <a:latin typeface="Times New Roman" pitchFamily="18" charset="0"/>
              </a:rPr>
              <a:t> ở </a:t>
            </a:r>
            <a:r>
              <a:rPr lang="en-US" sz="2400" i="1" dirty="0" err="1" smtClean="0">
                <a:solidFill>
                  <a:srgbClr val="FF0000"/>
                </a:solidFill>
                <a:latin typeface="Times New Roman" pitchFamily="18" charset="0"/>
              </a:rPr>
              <a:t>nhiệt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độ</a:t>
            </a:r>
            <a:r>
              <a:rPr lang="en-US" sz="2400" i="1" dirty="0" smtClean="0">
                <a:solidFill>
                  <a:srgbClr val="FF0000"/>
                </a:solidFill>
                <a:latin typeface="Times New Roman" pitchFamily="18" charset="0"/>
              </a:rPr>
              <a:t> T </a:t>
            </a:r>
            <a:r>
              <a:rPr lang="en-US" sz="2400" i="1" dirty="0" err="1" smtClean="0">
                <a:solidFill>
                  <a:srgbClr val="FF0000"/>
                </a:solidFill>
                <a:latin typeface="Times New Roman" pitchFamily="18" charset="0"/>
              </a:rPr>
              <a:t>có</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giá</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trị</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bằng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năng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lượng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bức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xạ</a:t>
            </a:r>
            <a:r>
              <a:rPr lang="en-US" sz="2400" i="1" dirty="0" smtClean="0">
                <a:solidFill>
                  <a:srgbClr val="FF0000"/>
                </a:solidFill>
                <a:latin typeface="Times New Roman" pitchFamily="18" charset="0"/>
              </a:rPr>
              <a:t> do </a:t>
            </a:r>
            <a:r>
              <a:rPr lang="en-US" sz="2400" i="1" dirty="0" err="1" smtClean="0">
                <a:solidFill>
                  <a:srgbClr val="FF0000"/>
                </a:solidFill>
                <a:latin typeface="Times New Roman" pitchFamily="18" charset="0"/>
              </a:rPr>
              <a:t>một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đơn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vị</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diện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tích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của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vật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phát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ra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trong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một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đơn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vị</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thời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gian</a:t>
            </a:r>
            <a:r>
              <a:rPr lang="en-US" sz="2400" i="1" dirty="0" smtClean="0">
                <a:solidFill>
                  <a:srgbClr val="FF0000"/>
                </a:solidFill>
                <a:latin typeface="Times New Roman" pitchFamily="18" charset="0"/>
              </a:rPr>
              <a:t>.</a:t>
            </a:r>
          </a:p>
        </p:txBody>
      </p:sp>
      <p:graphicFrame>
        <p:nvGraphicFramePr>
          <p:cNvPr id="8" name="Object 7"/>
          <p:cNvGraphicFramePr>
            <a:graphicFrameLocks noChangeAspect="1"/>
          </p:cNvGraphicFramePr>
          <p:nvPr>
            <p:extLst>
              <p:ext uri="{D42A27DB-BD31-4B8C-83A1-F6EECF244321}">
                <p14:modId xmlns:p14="http://schemas.microsoft.com/office/powerpoint/2010/main" val="2349036882"/>
              </p:ext>
            </p:extLst>
          </p:nvPr>
        </p:nvGraphicFramePr>
        <p:xfrm>
          <a:off x="2667000" y="3138487"/>
          <a:ext cx="1304925" cy="733425"/>
        </p:xfrm>
        <a:graphic>
          <a:graphicData uri="http://schemas.openxmlformats.org/presentationml/2006/ole">
            <mc:AlternateContent xmlns:mc="http://schemas.openxmlformats.org/markup-compatibility/2006">
              <mc:Choice xmlns:v="urn:schemas-microsoft-com:vml" Requires="v">
                <p:oleObj spid="_x0000_s1072" name="Equation" r:id="rId4" imgW="698197" imgH="393529" progId="Equation.3">
                  <p:embed/>
                </p:oleObj>
              </mc:Choice>
              <mc:Fallback>
                <p:oleObj name="Equation" r:id="rId4" imgW="698197" imgH="393529"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3138487"/>
                        <a:ext cx="130492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p:cNvSpPr/>
          <p:nvPr/>
        </p:nvSpPr>
        <p:spPr>
          <a:xfrm>
            <a:off x="228600" y="4114800"/>
            <a:ext cx="8610600" cy="830997"/>
          </a:xfrm>
          <a:prstGeom prst="rect">
            <a:avLst/>
          </a:prstGeom>
        </p:spPr>
        <p:txBody>
          <a:bodyPr wrap="square">
            <a:spAutoFit/>
          </a:bodyPr>
          <a:lstStyle/>
          <a:p>
            <a:r>
              <a:rPr lang="en-US" sz="2400" dirty="0" err="1" smtClean="0">
                <a:latin typeface="Times New Roman" pitchFamily="18" charset="0"/>
              </a:rPr>
              <a:t>Trong</a:t>
            </a:r>
            <a:r>
              <a:rPr lang="en-US" sz="2400" dirty="0" smtClean="0">
                <a:latin typeface="Times New Roman" pitchFamily="18" charset="0"/>
              </a:rPr>
              <a:t> </a:t>
            </a:r>
            <a:r>
              <a:rPr lang="en-US" sz="2400" dirty="0" err="1" smtClean="0">
                <a:latin typeface="Times New Roman" pitchFamily="18" charset="0"/>
              </a:rPr>
              <a:t>đó</a:t>
            </a:r>
            <a:r>
              <a:rPr lang="en-US" sz="2400" dirty="0" smtClean="0">
                <a:latin typeface="Times New Roman" pitchFamily="18" charset="0"/>
              </a:rPr>
              <a:t> d</a:t>
            </a:r>
            <a:r>
              <a:rPr lang="el-GR" sz="2400" dirty="0" smtClean="0">
                <a:latin typeface="Times New Roman" pitchFamily="18" charset="0"/>
                <a:cs typeface="Times New Roman" pitchFamily="18" charset="0"/>
              </a:rPr>
              <a:t>Φ</a:t>
            </a:r>
            <a:r>
              <a:rPr lang="en-US" sz="2400" baseline="-25000"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năng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lượng</a:t>
            </a:r>
            <a:r>
              <a:rPr lang="en-US" sz="2400" dirty="0" smtClean="0">
                <a:latin typeface="Times New Roman" pitchFamily="18" charset="0"/>
                <a:cs typeface="Times New Roman" pitchFamily="18" charset="0"/>
              </a:rPr>
              <a:t> do </a:t>
            </a:r>
            <a:r>
              <a:rPr lang="en-US" sz="2400" dirty="0" err="1" smtClean="0">
                <a:latin typeface="Times New Roman" pitchFamily="18" charset="0"/>
                <a:cs typeface="Times New Roman" pitchFamily="18" charset="0"/>
              </a:rPr>
              <a:t>diện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gian</a:t>
            </a:r>
            <a:endParaRPr lang="en-US" sz="2400" dirty="0" smtClean="0">
              <a:latin typeface="Times New Roman" pitchFamily="18" charset="0"/>
              <a:cs typeface="Times New Roman" pitchFamily="18" charset="0"/>
            </a:endParaRPr>
          </a:p>
        </p:txBody>
      </p:sp>
      <p:sp>
        <p:nvSpPr>
          <p:cNvPr id="10" name="Rectangle 9"/>
          <p:cNvSpPr/>
          <p:nvPr/>
        </p:nvSpPr>
        <p:spPr>
          <a:xfrm>
            <a:off x="257908" y="5105400"/>
            <a:ext cx="1990481" cy="461665"/>
          </a:xfrm>
          <a:prstGeom prst="rect">
            <a:avLst/>
          </a:prstGeom>
        </p:spPr>
        <p:txBody>
          <a:bodyPr wrap="none">
            <a:spAutoFit/>
          </a:bodyPr>
          <a:lstStyle/>
          <a:p>
            <a:pPr marL="609600" indent="-609600"/>
            <a:r>
              <a:rPr lang="en-US" sz="2400" dirty="0" err="1" smtClean="0">
                <a:latin typeface="Times New Roman" pitchFamily="18" charset="0"/>
                <a:cs typeface="Times New Roman" pitchFamily="18" charset="0"/>
              </a:rPr>
              <a:t>Đơn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vị</a:t>
            </a:r>
            <a:r>
              <a:rPr lang="en-US" sz="2400" dirty="0" smtClean="0">
                <a:latin typeface="Times New Roman" pitchFamily="18" charset="0"/>
                <a:cs typeface="Times New Roman" pitchFamily="18" charset="0"/>
              </a:rPr>
              <a:t>:  W/m</a:t>
            </a:r>
            <a:r>
              <a:rPr lang="en-US" sz="2400" baseline="30000" dirty="0" smtClean="0">
                <a:latin typeface="Times New Roman" pitchFamily="18" charset="0"/>
                <a:cs typeface="Times New Roman" pitchFamily="18" charset="0"/>
              </a:rPr>
              <a:t>2</a:t>
            </a:r>
            <a:endParaRPr lang="el-GR" sz="2400" baseline="30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9165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15240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1. BỨC XẠ NHIỆT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85800"/>
            <a:ext cx="5755921" cy="461665"/>
          </a:xfrm>
          <a:prstGeom prst="rect">
            <a:avLst/>
          </a:prstGeom>
        </p:spPr>
        <p:txBody>
          <a:bodyPr wrap="square">
            <a:spAutoFit/>
          </a:bodyPr>
          <a:lstStyle/>
          <a:p>
            <a:r>
              <a:rPr lang="en-US" sz="2400" b="1" i="1" dirty="0" smtClean="0">
                <a:latin typeface="Times New Roman" pitchFamily="18" charset="0"/>
              </a:rPr>
              <a:t>2. </a:t>
            </a:r>
            <a:r>
              <a:rPr lang="en-US" sz="2400" b="1" i="1" dirty="0" err="1" smtClean="0">
                <a:latin typeface="Times New Roman" pitchFamily="18" charset="0"/>
              </a:rPr>
              <a:t>Hệ</a:t>
            </a:r>
            <a:r>
              <a:rPr lang="en-US" sz="2400" b="1" i="1" dirty="0" smtClean="0">
                <a:latin typeface="Times New Roman" pitchFamily="18" charset="0"/>
              </a:rPr>
              <a:t> </a:t>
            </a:r>
            <a:r>
              <a:rPr lang="en-US" sz="2400" b="1" i="1" dirty="0" err="1" smtClean="0">
                <a:latin typeface="Times New Roman" pitchFamily="18" charset="0"/>
              </a:rPr>
              <a:t>số</a:t>
            </a:r>
            <a:r>
              <a:rPr lang="en-US" sz="2400" b="1" i="1" dirty="0" smtClean="0">
                <a:latin typeface="Times New Roman" pitchFamily="18" charset="0"/>
              </a:rPr>
              <a:t> </a:t>
            </a:r>
            <a:r>
              <a:rPr lang="en-US" sz="2400" b="1" i="1" dirty="0" err="1" smtClean="0">
                <a:latin typeface="Times New Roman" pitchFamily="18" charset="0"/>
              </a:rPr>
              <a:t>phát</a:t>
            </a:r>
            <a:r>
              <a:rPr lang="en-US" sz="2400" b="1" i="1" dirty="0" smtClean="0">
                <a:latin typeface="Times New Roman" pitchFamily="18" charset="0"/>
              </a:rPr>
              <a:t> </a:t>
            </a:r>
            <a:r>
              <a:rPr lang="en-US" sz="2400" b="1" i="1" dirty="0" err="1" smtClean="0">
                <a:latin typeface="Times New Roman" pitchFamily="18" charset="0"/>
              </a:rPr>
              <a:t>xạ</a:t>
            </a:r>
            <a:r>
              <a:rPr lang="en-US" sz="2400" b="1" i="1" dirty="0" smtClean="0">
                <a:latin typeface="Times New Roman" pitchFamily="18" charset="0"/>
              </a:rPr>
              <a:t> </a:t>
            </a:r>
            <a:r>
              <a:rPr lang="en-US" sz="2400" b="1" i="1" dirty="0" err="1" smtClean="0">
                <a:latin typeface="Times New Roman" pitchFamily="18" charset="0"/>
              </a:rPr>
              <a:t>đơn</a:t>
            </a:r>
            <a:r>
              <a:rPr lang="en-US" sz="2400" b="1" i="1" dirty="0" smtClean="0">
                <a:latin typeface="Times New Roman" pitchFamily="18" charset="0"/>
              </a:rPr>
              <a:t> </a:t>
            </a:r>
            <a:r>
              <a:rPr lang="en-US" sz="2400" b="1" i="1" dirty="0" err="1" smtClean="0">
                <a:latin typeface="Times New Roman" pitchFamily="18" charset="0"/>
              </a:rPr>
              <a:t>sắc</a:t>
            </a:r>
            <a:endParaRPr lang="en-US" sz="2400" b="1" i="1" dirty="0" smtClean="0">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732797133"/>
              </p:ext>
            </p:extLst>
          </p:nvPr>
        </p:nvGraphicFramePr>
        <p:xfrm>
          <a:off x="2954160" y="1295400"/>
          <a:ext cx="1533525" cy="852488"/>
        </p:xfrm>
        <a:graphic>
          <a:graphicData uri="http://schemas.openxmlformats.org/presentationml/2006/ole">
            <mc:AlternateContent xmlns:mc="http://schemas.openxmlformats.org/markup-compatibility/2006">
              <mc:Choice xmlns:v="urn:schemas-microsoft-com:vml" Requires="v">
                <p:oleObj spid="_x0000_s2140" name="Equation" r:id="rId3" imgW="774364" imgH="431613" progId="Equation.3">
                  <p:embed/>
                </p:oleObj>
              </mc:Choice>
              <mc:Fallback>
                <p:oleObj name="Equation" r:id="rId3" imgW="774364" imgH="4316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4160" y="1295400"/>
                        <a:ext cx="1533525"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p:cNvSpPr/>
          <p:nvPr/>
        </p:nvSpPr>
        <p:spPr>
          <a:xfrm>
            <a:off x="76200" y="2286000"/>
            <a:ext cx="5963509" cy="461665"/>
          </a:xfrm>
          <a:prstGeom prst="rect">
            <a:avLst/>
          </a:prstGeom>
        </p:spPr>
        <p:txBody>
          <a:bodyPr wrap="square">
            <a:spAutoFit/>
          </a:bodyPr>
          <a:lstStyle/>
          <a:p>
            <a:r>
              <a:rPr lang="en-US" sz="2400" i="1" dirty="0" err="1" smtClean="0">
                <a:latin typeface="Times New Roman" pitchFamily="18" charset="0"/>
              </a:rPr>
              <a:t>Năng</a:t>
            </a:r>
            <a:r>
              <a:rPr lang="en-US" sz="2400" i="1" dirty="0" smtClean="0">
                <a:latin typeface="Times New Roman" pitchFamily="18" charset="0"/>
              </a:rPr>
              <a:t> </a:t>
            </a:r>
            <a:r>
              <a:rPr lang="en-US" sz="2400" i="1" dirty="0" err="1" smtClean="0">
                <a:latin typeface="Times New Roman" pitchFamily="18" charset="0"/>
              </a:rPr>
              <a:t>suất</a:t>
            </a:r>
            <a:r>
              <a:rPr lang="en-US" sz="2400" i="1" dirty="0" smtClean="0">
                <a:latin typeface="Times New Roman" pitchFamily="18" charset="0"/>
              </a:rPr>
              <a:t> </a:t>
            </a:r>
            <a:r>
              <a:rPr lang="en-US" sz="2400" i="1" dirty="0" err="1" smtClean="0">
                <a:latin typeface="Times New Roman" pitchFamily="18" charset="0"/>
              </a:rPr>
              <a:t>phát</a:t>
            </a:r>
            <a:r>
              <a:rPr lang="en-US" sz="2400" i="1" dirty="0" smtClean="0">
                <a:latin typeface="Times New Roman" pitchFamily="18" charset="0"/>
              </a:rPr>
              <a:t> </a:t>
            </a:r>
            <a:r>
              <a:rPr lang="en-US" sz="2400" i="1" dirty="0" err="1" smtClean="0">
                <a:latin typeface="Times New Roman" pitchFamily="18" charset="0"/>
              </a:rPr>
              <a:t>xạ</a:t>
            </a:r>
            <a:r>
              <a:rPr lang="en-US" sz="2400" i="1" dirty="0" smtClean="0">
                <a:latin typeface="Times New Roman" pitchFamily="18" charset="0"/>
              </a:rPr>
              <a:t> </a:t>
            </a:r>
            <a:r>
              <a:rPr lang="en-US" sz="2400" i="1" dirty="0" err="1" smtClean="0">
                <a:latin typeface="Times New Roman" pitchFamily="18" charset="0"/>
              </a:rPr>
              <a:t>toàn</a:t>
            </a:r>
            <a:r>
              <a:rPr lang="en-US" sz="2400" i="1" dirty="0" smtClean="0">
                <a:latin typeface="Times New Roman" pitchFamily="18" charset="0"/>
              </a:rPr>
              <a:t> </a:t>
            </a:r>
            <a:r>
              <a:rPr lang="en-US" sz="2400" i="1" dirty="0" err="1" smtClean="0">
                <a:latin typeface="Times New Roman" pitchFamily="18" charset="0"/>
              </a:rPr>
              <a:t>phần</a:t>
            </a:r>
            <a:r>
              <a:rPr lang="en-US" sz="2400" i="1" dirty="0" smtClean="0">
                <a:latin typeface="Times New Roman" pitchFamily="18" charset="0"/>
              </a:rPr>
              <a:t>:</a:t>
            </a:r>
          </a:p>
        </p:txBody>
      </p:sp>
      <p:graphicFrame>
        <p:nvGraphicFramePr>
          <p:cNvPr id="7" name="Object 6"/>
          <p:cNvGraphicFramePr>
            <a:graphicFrameLocks noChangeAspect="1"/>
          </p:cNvGraphicFramePr>
          <p:nvPr>
            <p:extLst>
              <p:ext uri="{D42A27DB-BD31-4B8C-83A1-F6EECF244321}">
                <p14:modId xmlns:p14="http://schemas.microsoft.com/office/powerpoint/2010/main" val="1159488939"/>
              </p:ext>
            </p:extLst>
          </p:nvPr>
        </p:nvGraphicFramePr>
        <p:xfrm>
          <a:off x="2438400" y="2971800"/>
          <a:ext cx="2886075" cy="1012825"/>
        </p:xfrm>
        <a:graphic>
          <a:graphicData uri="http://schemas.openxmlformats.org/presentationml/2006/ole">
            <mc:AlternateContent xmlns:mc="http://schemas.openxmlformats.org/markup-compatibility/2006">
              <mc:Choice xmlns:v="urn:schemas-microsoft-com:vml" Requires="v">
                <p:oleObj spid="_x0000_s2141" name="Equation" r:id="rId5" imgW="1435100" imgH="508000" progId="Equation.3">
                  <p:embed/>
                </p:oleObj>
              </mc:Choice>
              <mc:Fallback>
                <p:oleObj name="Equation" r:id="rId5" imgW="1435100" imgH="5080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2971800"/>
                        <a:ext cx="2886075"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165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15240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1. BỨC XẠ NHIỆT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762000"/>
            <a:ext cx="5768745" cy="461665"/>
          </a:xfrm>
          <a:prstGeom prst="rect">
            <a:avLst/>
          </a:prstGeom>
        </p:spPr>
        <p:txBody>
          <a:bodyPr wrap="square">
            <a:spAutoFit/>
          </a:bodyPr>
          <a:lstStyle/>
          <a:p>
            <a:r>
              <a:rPr lang="en-US" sz="2400" b="1" i="1" dirty="0">
                <a:latin typeface="Times New Roman" pitchFamily="18" charset="0"/>
              </a:rPr>
              <a:t>3</a:t>
            </a:r>
            <a:r>
              <a:rPr lang="en-US" sz="2400" b="1" i="1" smtClean="0">
                <a:latin typeface="Times New Roman" pitchFamily="18" charset="0"/>
              </a:rPr>
              <a:t>. </a:t>
            </a:r>
            <a:r>
              <a:rPr lang="en-US" sz="2400" b="1" i="1" dirty="0" err="1" smtClean="0">
                <a:latin typeface="Times New Roman" pitchFamily="18" charset="0"/>
              </a:rPr>
              <a:t>Hệ</a:t>
            </a:r>
            <a:r>
              <a:rPr lang="en-US" sz="2400" b="1" i="1" dirty="0" smtClean="0">
                <a:latin typeface="Times New Roman" pitchFamily="18" charset="0"/>
              </a:rPr>
              <a:t> </a:t>
            </a:r>
            <a:r>
              <a:rPr lang="en-US" sz="2400" b="1" i="1" dirty="0" err="1" smtClean="0">
                <a:latin typeface="Times New Roman" pitchFamily="18" charset="0"/>
              </a:rPr>
              <a:t>số</a:t>
            </a:r>
            <a:r>
              <a:rPr lang="en-US" sz="2400" b="1" i="1" dirty="0" smtClean="0">
                <a:latin typeface="Times New Roman" pitchFamily="18" charset="0"/>
              </a:rPr>
              <a:t> </a:t>
            </a:r>
            <a:r>
              <a:rPr lang="en-US" sz="2400" b="1" i="1" dirty="0" err="1" smtClean="0">
                <a:latin typeface="Times New Roman" pitchFamily="18" charset="0"/>
              </a:rPr>
              <a:t>hấp</a:t>
            </a:r>
            <a:r>
              <a:rPr lang="en-US" sz="2400" b="1" i="1" dirty="0" smtClean="0">
                <a:latin typeface="Times New Roman" pitchFamily="18" charset="0"/>
              </a:rPr>
              <a:t> </a:t>
            </a:r>
            <a:r>
              <a:rPr lang="en-US" sz="2400" b="1" i="1" dirty="0" err="1" smtClean="0">
                <a:latin typeface="Times New Roman" pitchFamily="18" charset="0"/>
              </a:rPr>
              <a:t>thụ</a:t>
            </a:r>
            <a:r>
              <a:rPr lang="en-US" sz="2400" b="1" i="1" dirty="0" smtClean="0">
                <a:latin typeface="Times New Roman" pitchFamily="18" charset="0"/>
              </a:rPr>
              <a:t> </a:t>
            </a:r>
            <a:r>
              <a:rPr lang="en-US" sz="2400" b="1" i="1" dirty="0" err="1" smtClean="0">
                <a:latin typeface="Times New Roman" pitchFamily="18" charset="0"/>
              </a:rPr>
              <a:t>đơn</a:t>
            </a:r>
            <a:r>
              <a:rPr lang="en-US" sz="2400" b="1" i="1" dirty="0" smtClean="0">
                <a:latin typeface="Times New Roman" pitchFamily="18" charset="0"/>
              </a:rPr>
              <a:t> </a:t>
            </a:r>
            <a:r>
              <a:rPr lang="en-US" sz="2400" b="1" i="1" dirty="0" err="1" smtClean="0">
                <a:latin typeface="Times New Roman" pitchFamily="18" charset="0"/>
              </a:rPr>
              <a:t>sắc</a:t>
            </a:r>
            <a:endParaRPr lang="en-US" sz="2400" b="1" i="1" dirty="0" smtClean="0">
              <a:latin typeface="Times New Roman" pitchFamily="18" charset="0"/>
            </a:endParaRPr>
          </a:p>
        </p:txBody>
      </p:sp>
      <p:sp>
        <p:nvSpPr>
          <p:cNvPr id="3" name="Rectangle 2"/>
          <p:cNvSpPr/>
          <p:nvPr/>
        </p:nvSpPr>
        <p:spPr>
          <a:xfrm>
            <a:off x="76200" y="1223665"/>
            <a:ext cx="9067800" cy="1200329"/>
          </a:xfrm>
          <a:prstGeom prst="rect">
            <a:avLst/>
          </a:prstGeom>
        </p:spPr>
        <p:txBody>
          <a:bodyPr wrap="square">
            <a:spAutoFit/>
          </a:bodyPr>
          <a:lstStyle/>
          <a:p>
            <a:pPr algn="just"/>
            <a:r>
              <a:rPr lang="vi-VN" sz="2400" dirty="0" smtClean="0">
                <a:latin typeface="+mj-lt"/>
              </a:rPr>
              <a:t>Giả sử trong một đơn vị thời gian, chùm bức xạ đơn sắc gửi tới một đơn vị diện tích của vậ</a:t>
            </a:r>
            <a:r>
              <a:rPr lang="en-US" sz="2400" dirty="0" smtClean="0">
                <a:latin typeface="+mj-lt"/>
              </a:rPr>
              <a:t>t</a:t>
            </a:r>
            <a:r>
              <a:rPr lang="vi-VN" sz="2400" dirty="0" smtClean="0">
                <a:latin typeface="+mj-lt"/>
              </a:rPr>
              <a:t> năng l</a:t>
            </a:r>
            <a:r>
              <a:rPr lang="en-US" sz="2400" dirty="0">
                <a:latin typeface="+mj-lt"/>
              </a:rPr>
              <a:t>ư</a:t>
            </a:r>
            <a:r>
              <a:rPr lang="vi-VN" sz="2400" dirty="0" smtClean="0">
                <a:latin typeface="+mj-lt"/>
              </a:rPr>
              <a:t>ợng </a:t>
            </a:r>
            <a:r>
              <a:rPr lang="en-US" sz="2400" dirty="0" smtClean="0">
                <a:latin typeface="Times New Roman" pitchFamily="18" charset="0"/>
                <a:cs typeface="Times New Roman" pitchFamily="18" charset="0"/>
              </a:rPr>
              <a:t>d</a:t>
            </a:r>
            <a:r>
              <a:rPr lang="el-GR" sz="2400" dirty="0">
                <a:latin typeface="Times New Roman" pitchFamily="18" charset="0"/>
                <a:cs typeface="Times New Roman" pitchFamily="18" charset="0"/>
              </a:rPr>
              <a:t>ϕ</a:t>
            </a:r>
            <a:r>
              <a:rPr lang="en-US" sz="2400" baseline="-25000" dirty="0" err="1" smtClean="0">
                <a:latin typeface="Times New Roman" pitchFamily="18" charset="0"/>
                <a:cs typeface="Times New Roman" pitchFamily="18" charset="0"/>
              </a:rPr>
              <a:t>λ,T</a:t>
            </a:r>
            <a:r>
              <a:rPr lang="en-US" sz="2400" dirty="0" smtClean="0">
                <a:latin typeface="Times New Roman" pitchFamily="18" charset="0"/>
                <a:cs typeface="Times New Roman" pitchFamily="18" charset="0"/>
              </a:rPr>
              <a:t> </a:t>
            </a:r>
            <a:r>
              <a:rPr lang="vi-VN" sz="2400" dirty="0" smtClean="0">
                <a:latin typeface="+mj-lt"/>
              </a:rPr>
              <a:t>nh</a:t>
            </a:r>
            <a:r>
              <a:rPr lang="en-US" sz="2400" dirty="0">
                <a:latin typeface="+mj-lt"/>
              </a:rPr>
              <a:t>ư</a:t>
            </a:r>
            <a:r>
              <a:rPr lang="vi-VN" sz="2400" dirty="0" smtClean="0">
                <a:latin typeface="+mj-lt"/>
              </a:rPr>
              <a:t>ng vật</a:t>
            </a:r>
            <a:r>
              <a:rPr lang="en-US" sz="2400" dirty="0" smtClean="0">
                <a:latin typeface="+mj-lt"/>
              </a:rPr>
              <a:t> </a:t>
            </a:r>
            <a:r>
              <a:rPr lang="vi-VN" sz="2400" dirty="0" smtClean="0">
                <a:latin typeface="+mj-lt"/>
              </a:rPr>
              <a:t>hấp thụ năng l</a:t>
            </a:r>
            <a:r>
              <a:rPr lang="en-US" sz="2400" dirty="0">
                <a:latin typeface="+mj-lt"/>
              </a:rPr>
              <a:t>ư</a:t>
            </a:r>
            <a:r>
              <a:rPr lang="vi-VN" sz="2400" dirty="0" smtClean="0">
                <a:latin typeface="+mj-lt"/>
              </a:rPr>
              <a:t>ợng </a:t>
            </a:r>
            <a:r>
              <a:rPr lang="en-US" sz="2400" dirty="0" smtClean="0">
                <a:latin typeface="+mj-lt"/>
              </a:rPr>
              <a:t>d</a:t>
            </a:r>
            <a:r>
              <a:rPr lang="el-GR" sz="2400" dirty="0" smtClean="0">
                <a:latin typeface="+mj-lt"/>
              </a:rPr>
              <a:t>φ</a:t>
            </a:r>
            <a:r>
              <a:rPr lang="vi-VN" sz="2400" dirty="0" smtClean="0">
                <a:latin typeface="+mj-lt"/>
              </a:rPr>
              <a:t>'</a:t>
            </a:r>
            <a:r>
              <a:rPr lang="el-GR" sz="2400" baseline="-25000" dirty="0" smtClean="0">
                <a:latin typeface="+mj-lt"/>
              </a:rPr>
              <a:t>λ</a:t>
            </a:r>
            <a:r>
              <a:rPr lang="en-US" sz="2400" baseline="-25000" dirty="0" smtClean="0">
                <a:latin typeface="+mj-lt"/>
              </a:rPr>
              <a:t>,T</a:t>
            </a:r>
            <a:r>
              <a:rPr lang="vi-VN" sz="2400" dirty="0" smtClean="0">
                <a:latin typeface="+mj-lt"/>
              </a:rPr>
              <a:t> </a:t>
            </a:r>
            <a:endParaRPr lang="en-US" sz="2400" dirty="0">
              <a:latin typeface="+mj-lt"/>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658891315"/>
              </p:ext>
            </p:extLst>
          </p:nvPr>
        </p:nvGraphicFramePr>
        <p:xfrm>
          <a:off x="3352800" y="3352800"/>
          <a:ext cx="1549402" cy="914401"/>
        </p:xfrm>
        <a:graphic>
          <a:graphicData uri="http://schemas.openxmlformats.org/presentationml/2006/ole">
            <mc:AlternateContent xmlns:mc="http://schemas.openxmlformats.org/markup-compatibility/2006">
              <mc:Choice xmlns:v="urn:schemas-microsoft-com:vml" Requires="v">
                <p:oleObj spid="_x0000_s4143" name="Equation" r:id="rId3" imgW="774360" imgH="457200" progId="Equation.3">
                  <p:embed/>
                </p:oleObj>
              </mc:Choice>
              <mc:Fallback>
                <p:oleObj name="Equation" r:id="rId3" imgW="774360" imgH="457200" progId="Equation.3">
                  <p:embed/>
                  <p:pic>
                    <p:nvPicPr>
                      <p:cNvPr id="0" name=""/>
                      <p:cNvPicPr/>
                      <p:nvPr/>
                    </p:nvPicPr>
                    <p:blipFill>
                      <a:blip r:embed="rId4"/>
                      <a:stretch>
                        <a:fillRect/>
                      </a:stretch>
                    </p:blipFill>
                    <p:spPr>
                      <a:xfrm>
                        <a:off x="3352800" y="3352800"/>
                        <a:ext cx="1549402" cy="914401"/>
                      </a:xfrm>
                      <a:prstGeom prst="rect">
                        <a:avLst/>
                      </a:prstGeom>
                    </p:spPr>
                  </p:pic>
                </p:oleObj>
              </mc:Fallback>
            </mc:AlternateContent>
          </a:graphicData>
        </a:graphic>
      </p:graphicFrame>
      <p:sp>
        <p:nvSpPr>
          <p:cNvPr id="7" name="Rectangle 6"/>
          <p:cNvSpPr/>
          <p:nvPr/>
        </p:nvSpPr>
        <p:spPr>
          <a:xfrm>
            <a:off x="76200" y="4419600"/>
            <a:ext cx="8915400" cy="830997"/>
          </a:xfrm>
          <a:prstGeom prst="rect">
            <a:avLst/>
          </a:prstGeom>
        </p:spPr>
        <p:txBody>
          <a:bodyPr wrap="square">
            <a:spAutoFit/>
          </a:bodyPr>
          <a:lstStyle/>
          <a:p>
            <a:r>
              <a:rPr lang="en-US" sz="2400" i="1" dirty="0" err="1" smtClean="0">
                <a:solidFill>
                  <a:srgbClr val="FF0000"/>
                </a:solidFill>
                <a:latin typeface="Times New Roman" pitchFamily="18" charset="0"/>
                <a:cs typeface="Times New Roman" pitchFamily="18" charset="0"/>
              </a:rPr>
              <a:t>Thông</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thường</a:t>
            </a:r>
            <a:r>
              <a:rPr lang="en-US" sz="2400" i="1" dirty="0" smtClean="0">
                <a:solidFill>
                  <a:srgbClr val="FF0000"/>
                </a:solidFill>
                <a:latin typeface="Times New Roman" pitchFamily="18" charset="0"/>
                <a:cs typeface="Times New Roman" pitchFamily="18" charset="0"/>
              </a:rPr>
              <a:t> a</a:t>
            </a:r>
            <a:r>
              <a:rPr lang="el-GR" sz="2400" i="1" baseline="-25000" dirty="0" smtClean="0">
                <a:solidFill>
                  <a:srgbClr val="FF0000"/>
                </a:solidFill>
                <a:latin typeface="Times New Roman" pitchFamily="18" charset="0"/>
                <a:cs typeface="Times New Roman" pitchFamily="18" charset="0"/>
              </a:rPr>
              <a:t>λ</a:t>
            </a:r>
            <a:r>
              <a:rPr lang="en-US" sz="2400" i="1" baseline="-25000" dirty="0" smtClean="0">
                <a:solidFill>
                  <a:srgbClr val="FF0000"/>
                </a:solidFill>
                <a:latin typeface="Times New Roman" pitchFamily="18" charset="0"/>
                <a:cs typeface="Times New Roman" pitchFamily="18" charset="0"/>
              </a:rPr>
              <a:t>,T</a:t>
            </a:r>
            <a:r>
              <a:rPr lang="en-US" sz="2400" i="1" dirty="0" smtClean="0">
                <a:solidFill>
                  <a:srgbClr val="FF0000"/>
                </a:solidFill>
                <a:latin typeface="Times New Roman" pitchFamily="18" charset="0"/>
                <a:cs typeface="Times New Roman" pitchFamily="18" charset="0"/>
              </a:rPr>
              <a:t> &lt; 1, </a:t>
            </a:r>
            <a:r>
              <a:rPr lang="en-US" sz="2400" i="1" dirty="0" err="1" smtClean="0">
                <a:solidFill>
                  <a:srgbClr val="FF0000"/>
                </a:solidFill>
                <a:latin typeface="Times New Roman" pitchFamily="18" charset="0"/>
                <a:cs typeface="Times New Roman" pitchFamily="18" charset="0"/>
              </a:rPr>
              <a:t>nếu</a:t>
            </a:r>
            <a:r>
              <a:rPr lang="en-US" sz="2400" i="1" dirty="0" smtClean="0">
                <a:solidFill>
                  <a:srgbClr val="FF0000"/>
                </a:solidFill>
                <a:latin typeface="Times New Roman" pitchFamily="18" charset="0"/>
                <a:cs typeface="Times New Roman" pitchFamily="18" charset="0"/>
              </a:rPr>
              <a:t> a</a:t>
            </a:r>
            <a:r>
              <a:rPr lang="el-GR" sz="2400" i="1" baseline="-25000" dirty="0" smtClean="0">
                <a:solidFill>
                  <a:srgbClr val="FF0000"/>
                </a:solidFill>
                <a:latin typeface="Times New Roman" pitchFamily="18" charset="0"/>
                <a:cs typeface="Times New Roman" pitchFamily="18" charset="0"/>
              </a:rPr>
              <a:t>λ</a:t>
            </a:r>
            <a:r>
              <a:rPr lang="en-US" sz="2400" i="1" baseline="-25000" dirty="0" smtClean="0">
                <a:solidFill>
                  <a:srgbClr val="FF0000"/>
                </a:solidFill>
                <a:latin typeface="Times New Roman" pitchFamily="18" charset="0"/>
                <a:cs typeface="Times New Roman" pitchFamily="18" charset="0"/>
              </a:rPr>
              <a:t>,T</a:t>
            </a:r>
            <a:r>
              <a:rPr lang="en-US" sz="2400" i="1" dirty="0" smtClean="0">
                <a:solidFill>
                  <a:srgbClr val="FF0000"/>
                </a:solidFill>
                <a:latin typeface="Times New Roman" pitchFamily="18" charset="0"/>
                <a:cs typeface="Times New Roman" pitchFamily="18" charset="0"/>
              </a:rPr>
              <a:t> =1 </a:t>
            </a:r>
            <a:r>
              <a:rPr lang="en-US" sz="2400" i="1" dirty="0" err="1" smtClean="0">
                <a:solidFill>
                  <a:srgbClr val="FF0000"/>
                </a:solidFill>
                <a:latin typeface="Times New Roman" pitchFamily="18" charset="0"/>
                <a:cs typeface="Times New Roman" pitchFamily="18" charset="0"/>
              </a:rPr>
              <a:t>với</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mọi</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nhiệt</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độ</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và</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mọi</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bước</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sóng</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thì</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vật</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đó</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gọi</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là</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vật</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đen</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tuyệt</a:t>
            </a:r>
            <a:r>
              <a:rPr lang="en-US" sz="2400" i="1"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đối</a:t>
            </a:r>
            <a:endParaRPr lang="el-GR" sz="2400" i="1" dirty="0" smtClean="0">
              <a:solidFill>
                <a:srgbClr val="0070C0"/>
              </a:solidFill>
              <a:latin typeface="Times New Roman" pitchFamily="18" charset="0"/>
              <a:cs typeface="Times New Roman" pitchFamily="18" charset="0"/>
            </a:endParaRPr>
          </a:p>
        </p:txBody>
      </p:sp>
      <p:sp>
        <p:nvSpPr>
          <p:cNvPr id="8" name="TextBox 7"/>
          <p:cNvSpPr txBox="1"/>
          <p:nvPr/>
        </p:nvSpPr>
        <p:spPr>
          <a:xfrm>
            <a:off x="228600" y="2793325"/>
            <a:ext cx="3048000" cy="461665"/>
          </a:xfrm>
          <a:prstGeom prst="rect">
            <a:avLst/>
          </a:prstGeom>
          <a:noFill/>
        </p:spPr>
        <p:txBody>
          <a:bodyPr wrap="square" rtlCol="0">
            <a:spAutoFit/>
          </a:bodyPr>
          <a:lstStyle/>
          <a:p>
            <a:r>
              <a:rPr lang="en-US" sz="2400" dirty="0" err="1" smtClean="0">
                <a:latin typeface="Times New Roman" pitchFamily="18" charset="0"/>
                <a:cs typeface="Times New Roman" pitchFamily="18" charset="0"/>
              </a:rPr>
              <a:t>Hệ</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hấp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thụ</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sắc</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9165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15240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1. BỨC XẠ NHIỆT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14065"/>
            <a:ext cx="5609759" cy="461665"/>
          </a:xfrm>
          <a:prstGeom prst="rect">
            <a:avLst/>
          </a:prstGeom>
        </p:spPr>
        <p:txBody>
          <a:bodyPr wrap="square">
            <a:spAutoFit/>
          </a:bodyPr>
          <a:lstStyle/>
          <a:p>
            <a:r>
              <a:rPr lang="en-US" sz="2400" b="1" i="1" dirty="0">
                <a:solidFill>
                  <a:srgbClr val="00B050"/>
                </a:solidFill>
                <a:latin typeface="Times New Roman" pitchFamily="18" charset="0"/>
              </a:rPr>
              <a:t>4</a:t>
            </a:r>
            <a:r>
              <a:rPr lang="en-US" sz="2400" b="1" i="1" smtClean="0">
                <a:solidFill>
                  <a:srgbClr val="00B050"/>
                </a:solidFill>
                <a:latin typeface="Times New Roman" pitchFamily="18" charset="0"/>
              </a:rPr>
              <a:t>. </a:t>
            </a:r>
            <a:r>
              <a:rPr lang="en-US" sz="2400" b="1" i="1" dirty="0" err="1" smtClean="0">
                <a:solidFill>
                  <a:srgbClr val="00B050"/>
                </a:solidFill>
                <a:latin typeface="Times New Roman" pitchFamily="18" charset="0"/>
              </a:rPr>
              <a:t>Định</a:t>
            </a:r>
            <a:r>
              <a:rPr lang="en-US" sz="2400" b="1" i="1" dirty="0" smtClean="0">
                <a:solidFill>
                  <a:srgbClr val="00B050"/>
                </a:solidFill>
                <a:latin typeface="Times New Roman" pitchFamily="18" charset="0"/>
              </a:rPr>
              <a:t> </a:t>
            </a:r>
            <a:r>
              <a:rPr lang="en-US" sz="2400" b="1" i="1" dirty="0" err="1" smtClean="0">
                <a:solidFill>
                  <a:srgbClr val="00B050"/>
                </a:solidFill>
                <a:latin typeface="Times New Roman" pitchFamily="18" charset="0"/>
              </a:rPr>
              <a:t>luật</a:t>
            </a:r>
            <a:r>
              <a:rPr lang="en-US" sz="2400" b="1" i="1" dirty="0" smtClean="0">
                <a:solidFill>
                  <a:srgbClr val="00B050"/>
                </a:solidFill>
                <a:latin typeface="Times New Roman" pitchFamily="18" charset="0"/>
              </a:rPr>
              <a:t> Kirchhoff</a:t>
            </a:r>
          </a:p>
        </p:txBody>
      </p:sp>
      <p:sp>
        <p:nvSpPr>
          <p:cNvPr id="3" name="Rectangle 2"/>
          <p:cNvSpPr/>
          <p:nvPr/>
        </p:nvSpPr>
        <p:spPr>
          <a:xfrm>
            <a:off x="114300" y="2971800"/>
            <a:ext cx="8915400" cy="1569660"/>
          </a:xfrm>
          <a:prstGeom prst="rect">
            <a:avLst/>
          </a:prstGeom>
        </p:spPr>
        <p:txBody>
          <a:bodyPr wrap="square">
            <a:spAutoFit/>
          </a:bodyPr>
          <a:lstStyle/>
          <a:p>
            <a:r>
              <a:rPr lang="en-US" sz="2400" i="1" dirty="0" err="1" smtClean="0">
                <a:solidFill>
                  <a:srgbClr val="FF0000"/>
                </a:solidFill>
                <a:latin typeface="Times New Roman" pitchFamily="18" charset="0"/>
              </a:rPr>
              <a:t>Tỉ</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số</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giữa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hệ</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số</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phát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xạ</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đơn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sắc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và</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hệ</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số</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hấp</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thụ</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đơn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sắc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của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một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vật</a:t>
            </a:r>
            <a:r>
              <a:rPr lang="en-US" sz="2400" i="1" dirty="0" smtClean="0">
                <a:solidFill>
                  <a:srgbClr val="FF0000"/>
                </a:solidFill>
                <a:latin typeface="Times New Roman" pitchFamily="18" charset="0"/>
              </a:rPr>
              <a:t> ở </a:t>
            </a:r>
            <a:r>
              <a:rPr lang="en-US" sz="2400" i="1" dirty="0" err="1" smtClean="0">
                <a:solidFill>
                  <a:srgbClr val="FF0000"/>
                </a:solidFill>
                <a:latin typeface="Times New Roman" pitchFamily="18" charset="0"/>
              </a:rPr>
              <a:t>trạng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thái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cân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bằng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nhiệt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không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phụ</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thuộc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vào</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bản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chất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của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vật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mà</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chỉ</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phụ</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thuộc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vào</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nhiệt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độ</a:t>
            </a:r>
            <a:r>
              <a:rPr lang="en-US" sz="2400" i="1" dirty="0" smtClean="0">
                <a:solidFill>
                  <a:srgbClr val="FF0000"/>
                </a:solidFill>
                <a:latin typeface="Times New Roman" pitchFamily="18" charset="0"/>
              </a:rPr>
              <a:t> T </a:t>
            </a:r>
            <a:r>
              <a:rPr lang="en-US" sz="2400" i="1" dirty="0" err="1" smtClean="0">
                <a:solidFill>
                  <a:srgbClr val="FF0000"/>
                </a:solidFill>
                <a:latin typeface="Times New Roman" pitchFamily="18" charset="0"/>
              </a:rPr>
              <a:t>của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vật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và</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bước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sóng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của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chùm</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bức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xạ</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đơn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sắc</a:t>
            </a:r>
            <a:endParaRPr lang="en-US" sz="2400" i="1" dirty="0" smtClean="0">
              <a:solidFill>
                <a:srgbClr val="FF0000"/>
              </a:solidFill>
              <a:latin typeface="Times New Roman"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611847932"/>
              </p:ext>
            </p:extLst>
          </p:nvPr>
        </p:nvGraphicFramePr>
        <p:xfrm>
          <a:off x="2114316" y="4800600"/>
          <a:ext cx="1762125" cy="1109663"/>
        </p:xfrm>
        <a:graphic>
          <a:graphicData uri="http://schemas.openxmlformats.org/presentationml/2006/ole">
            <mc:AlternateContent xmlns:mc="http://schemas.openxmlformats.org/markup-compatibility/2006">
              <mc:Choice xmlns:v="urn:schemas-microsoft-com:vml" Requires="v">
                <p:oleObj spid="_x0000_s3119" name="Equation" r:id="rId3" imgW="774364" imgH="482391" progId="Equation.3">
                  <p:embed/>
                </p:oleObj>
              </mc:Choice>
              <mc:Fallback>
                <p:oleObj name="Equation" r:id="rId3" imgW="774364" imgH="482391"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4316" y="4800600"/>
                        <a:ext cx="1762125"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p:cNvSpPr/>
          <p:nvPr/>
        </p:nvSpPr>
        <p:spPr>
          <a:xfrm>
            <a:off x="304800" y="6172200"/>
            <a:ext cx="5381159" cy="461665"/>
          </a:xfrm>
          <a:prstGeom prst="rect">
            <a:avLst/>
          </a:prstGeom>
        </p:spPr>
        <p:txBody>
          <a:bodyPr wrap="square">
            <a:spAutoFit/>
          </a:bodyPr>
          <a:lstStyle/>
          <a:p>
            <a:r>
              <a:rPr lang="en-US" sz="2400" dirty="0" smtClean="0">
                <a:latin typeface="Times New Roman" pitchFamily="18" charset="0"/>
              </a:rPr>
              <a:t>f</a:t>
            </a:r>
            <a:r>
              <a:rPr lang="el-GR" sz="2400" baseline="-25000" dirty="0" smtClean="0">
                <a:latin typeface="Times New Roman" pitchFamily="18" charset="0"/>
                <a:cs typeface="Times New Roman" pitchFamily="18" charset="0"/>
              </a:rPr>
              <a:t>λ</a:t>
            </a:r>
            <a:r>
              <a:rPr lang="en-US" sz="2400" baseline="-25000"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phổ</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biến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mọi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vật</a:t>
            </a:r>
            <a:endParaRPr lang="en-US" sz="2400" dirty="0"/>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3745" y="4235904"/>
            <a:ext cx="3445564" cy="2622096"/>
          </a:xfrm>
          <a:prstGeom prst="rect">
            <a:avLst/>
          </a:prstGeom>
        </p:spPr>
      </p:pic>
      <p:sp>
        <p:nvSpPr>
          <p:cNvPr id="7" name="Oval 6"/>
          <p:cNvSpPr/>
          <p:nvPr/>
        </p:nvSpPr>
        <p:spPr>
          <a:xfrm>
            <a:off x="5581273" y="844897"/>
            <a:ext cx="2267327" cy="1974503"/>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6096000" y="1219200"/>
            <a:ext cx="2286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TextBox 10"/>
          <p:cNvSpPr txBox="1"/>
          <p:nvPr/>
        </p:nvSpPr>
        <p:spPr>
          <a:xfrm>
            <a:off x="6096000" y="1219200"/>
            <a:ext cx="114300" cy="381000"/>
          </a:xfrm>
          <a:prstGeom prst="rect">
            <a:avLst/>
          </a:prstGeom>
          <a:noFill/>
        </p:spPr>
        <p:txBody>
          <a:bodyPr wrap="square" rtlCol="0">
            <a:spAutoFit/>
          </a:bodyPr>
          <a:lstStyle/>
          <a:p>
            <a:r>
              <a:rPr lang="en-US" smtClean="0"/>
              <a:t>A</a:t>
            </a:r>
            <a:endParaRPr lang="en-US"/>
          </a:p>
        </p:txBody>
      </p:sp>
      <p:sp>
        <p:nvSpPr>
          <p:cNvPr id="12" name="Isosceles Triangle 11"/>
          <p:cNvSpPr/>
          <p:nvPr/>
        </p:nvSpPr>
        <p:spPr>
          <a:xfrm>
            <a:off x="6324600" y="1832148"/>
            <a:ext cx="390336" cy="453852"/>
          </a:xfrm>
          <a:prstGeom prst="triangl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TextBox 12"/>
          <p:cNvSpPr txBox="1"/>
          <p:nvPr/>
        </p:nvSpPr>
        <p:spPr>
          <a:xfrm>
            <a:off x="6366165" y="1981200"/>
            <a:ext cx="390336" cy="369332"/>
          </a:xfrm>
          <a:prstGeom prst="rect">
            <a:avLst/>
          </a:prstGeom>
          <a:noFill/>
        </p:spPr>
        <p:txBody>
          <a:bodyPr wrap="square" rtlCol="0">
            <a:spAutoFit/>
          </a:bodyPr>
          <a:lstStyle/>
          <a:p>
            <a:r>
              <a:rPr lang="en-US" smtClean="0"/>
              <a:t>B</a:t>
            </a:r>
            <a:endParaRPr lang="en-US"/>
          </a:p>
        </p:txBody>
      </p:sp>
      <p:sp>
        <p:nvSpPr>
          <p:cNvPr id="14" name="Rounded Rectangle 13"/>
          <p:cNvSpPr/>
          <p:nvPr/>
        </p:nvSpPr>
        <p:spPr>
          <a:xfrm>
            <a:off x="7010400" y="1219200"/>
            <a:ext cx="381000" cy="4572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5" name="TextBox 14"/>
          <p:cNvSpPr txBox="1"/>
          <p:nvPr/>
        </p:nvSpPr>
        <p:spPr>
          <a:xfrm>
            <a:off x="7048500" y="1219200"/>
            <a:ext cx="190500" cy="381000"/>
          </a:xfrm>
          <a:prstGeom prst="rect">
            <a:avLst/>
          </a:prstGeom>
          <a:noFill/>
        </p:spPr>
        <p:txBody>
          <a:bodyPr wrap="square" rtlCol="0">
            <a:spAutoFit/>
          </a:bodyPr>
          <a:lstStyle/>
          <a:p>
            <a:r>
              <a:rPr lang="en-US" smtClean="0"/>
              <a:t>C</a:t>
            </a:r>
            <a:endParaRPr lang="en-US"/>
          </a:p>
        </p:txBody>
      </p:sp>
    </p:spTree>
    <p:extLst>
      <p:ext uri="{BB962C8B-B14F-4D97-AF65-F5344CB8AC3E}">
        <p14:creationId xmlns:p14="http://schemas.microsoft.com/office/powerpoint/2010/main" val="29165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down)">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down)">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down)">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7" grpId="0" animBg="1"/>
      <p:bldP spid="10" grpId="0" animBg="1"/>
      <p:bldP spid="11" grpId="0"/>
      <p:bldP spid="12" grpId="0" animBg="1"/>
      <p:bldP spid="13" grpId="0"/>
      <p:bldP spid="14" grpId="0" animBg="1"/>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15240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1. BỨC XẠ NHIỆT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14065"/>
            <a:ext cx="6781800" cy="461665"/>
          </a:xfrm>
          <a:prstGeom prst="rect">
            <a:avLst/>
          </a:prstGeom>
        </p:spPr>
        <p:txBody>
          <a:bodyPr wrap="square">
            <a:spAutoFit/>
          </a:bodyPr>
          <a:lstStyle/>
          <a:p>
            <a:pPr marL="609600" indent="-609600"/>
            <a:r>
              <a:rPr lang="en-US" sz="2400" b="1" dirty="0" smtClean="0">
                <a:solidFill>
                  <a:schemeClr val="hlink"/>
                </a:solidFill>
                <a:latin typeface="Times New Roman" pitchFamily="18" charset="0"/>
              </a:rPr>
              <a:t>III. </a:t>
            </a:r>
            <a:r>
              <a:rPr lang="en-US" sz="2400" b="1" dirty="0" err="1" smtClean="0">
                <a:solidFill>
                  <a:schemeClr val="hlink"/>
                </a:solidFill>
                <a:latin typeface="Times New Roman" pitchFamily="18" charset="0"/>
              </a:rPr>
              <a:t>Các</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định</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luật</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phát</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xạ</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của</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vật</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đen</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tuyệt</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đối</a:t>
            </a:r>
            <a:endParaRPr lang="en-US" sz="2400" b="1" dirty="0" smtClean="0">
              <a:solidFill>
                <a:schemeClr val="hlink"/>
              </a:solidFill>
              <a:latin typeface="Times New Roman" pitchFamily="18" charset="0"/>
            </a:endParaRPr>
          </a:p>
        </p:txBody>
      </p:sp>
      <p:sp>
        <p:nvSpPr>
          <p:cNvPr id="3" name="Rectangle 2"/>
          <p:cNvSpPr/>
          <p:nvPr/>
        </p:nvSpPr>
        <p:spPr>
          <a:xfrm>
            <a:off x="76200" y="1075730"/>
            <a:ext cx="6216784" cy="461665"/>
          </a:xfrm>
          <a:prstGeom prst="rect">
            <a:avLst/>
          </a:prstGeom>
        </p:spPr>
        <p:txBody>
          <a:bodyPr wrap="square">
            <a:spAutoFit/>
          </a:bodyPr>
          <a:lstStyle/>
          <a:p>
            <a:pPr marL="609600" indent="-609600"/>
            <a:r>
              <a:rPr lang="en-US" sz="2400" b="1" i="1" dirty="0" smtClean="0">
                <a:latin typeface="Times New Roman" pitchFamily="18" charset="0"/>
              </a:rPr>
              <a:t>1. </a:t>
            </a:r>
            <a:r>
              <a:rPr lang="en-US" sz="2400" b="1" i="1" dirty="0" err="1" smtClean="0">
                <a:latin typeface="Times New Roman" pitchFamily="18" charset="0"/>
              </a:rPr>
              <a:t>Định</a:t>
            </a:r>
            <a:r>
              <a:rPr lang="en-US" sz="2400" b="1" i="1" dirty="0" smtClean="0">
                <a:latin typeface="Times New Roman" pitchFamily="18" charset="0"/>
              </a:rPr>
              <a:t> </a:t>
            </a:r>
            <a:r>
              <a:rPr lang="en-US" sz="2400" b="1" i="1" err="1" smtClean="0">
                <a:latin typeface="Times New Roman" pitchFamily="18" charset="0"/>
              </a:rPr>
              <a:t>luật</a:t>
            </a:r>
            <a:r>
              <a:rPr lang="en-US" sz="2400" b="1" i="1" smtClean="0">
                <a:latin typeface="Times New Roman" pitchFamily="18" charset="0"/>
              </a:rPr>
              <a:t> Stefan </a:t>
            </a:r>
            <a:r>
              <a:rPr lang="en-US" sz="2400" b="1" i="1" dirty="0" smtClean="0">
                <a:latin typeface="Times New Roman" pitchFamily="18" charset="0"/>
              </a:rPr>
              <a:t>– Boltzmann</a:t>
            </a:r>
          </a:p>
        </p:txBody>
      </p:sp>
      <p:sp>
        <p:nvSpPr>
          <p:cNvPr id="6" name="Rectangle 5"/>
          <p:cNvSpPr/>
          <p:nvPr/>
        </p:nvSpPr>
        <p:spPr>
          <a:xfrm>
            <a:off x="152400" y="1537396"/>
            <a:ext cx="8915400" cy="830997"/>
          </a:xfrm>
          <a:prstGeom prst="rect">
            <a:avLst/>
          </a:prstGeom>
        </p:spPr>
        <p:txBody>
          <a:bodyPr wrap="square">
            <a:spAutoFit/>
          </a:bodyPr>
          <a:lstStyle/>
          <a:p>
            <a:r>
              <a:rPr lang="en-US" sz="2400" i="1" dirty="0" err="1" smtClean="0">
                <a:solidFill>
                  <a:srgbClr val="FF0000"/>
                </a:solidFill>
                <a:latin typeface="Times New Roman" pitchFamily="18" charset="0"/>
              </a:rPr>
              <a:t>Năng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suất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phát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xạ</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toàn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phần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của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vật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đen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tuyệt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đối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tỉ</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lệ</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thuận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với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lũy</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thừa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bậc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bốn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của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nhiệt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độ</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tuyệt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đối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của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vật</a:t>
            </a:r>
            <a:r>
              <a:rPr lang="en-US" sz="2400" i="1" dirty="0" smtClean="0">
                <a:solidFill>
                  <a:srgbClr val="FF0000"/>
                </a:solidFill>
                <a:latin typeface="Times New Roman" pitchFamily="18" charset="0"/>
              </a:rPr>
              <a:t>.</a:t>
            </a:r>
          </a:p>
        </p:txBody>
      </p:sp>
      <p:graphicFrame>
        <p:nvGraphicFramePr>
          <p:cNvPr id="7" name="Object 6"/>
          <p:cNvGraphicFramePr>
            <a:graphicFrameLocks noChangeAspect="1"/>
          </p:cNvGraphicFramePr>
          <p:nvPr>
            <p:extLst>
              <p:ext uri="{D42A27DB-BD31-4B8C-83A1-F6EECF244321}">
                <p14:modId xmlns:p14="http://schemas.microsoft.com/office/powerpoint/2010/main" val="2737422390"/>
              </p:ext>
            </p:extLst>
          </p:nvPr>
        </p:nvGraphicFramePr>
        <p:xfrm>
          <a:off x="3467100" y="2514600"/>
          <a:ext cx="1485900" cy="557213"/>
        </p:xfrm>
        <a:graphic>
          <a:graphicData uri="http://schemas.openxmlformats.org/presentationml/2006/ole">
            <mc:AlternateContent xmlns:mc="http://schemas.openxmlformats.org/markup-compatibility/2006">
              <mc:Choice xmlns:v="urn:schemas-microsoft-com:vml" Requires="v">
                <p:oleObj spid="_x0000_s5215" name="Equation" r:id="rId3" imgW="609600" imgH="228600" progId="Equation.3">
                  <p:embed/>
                </p:oleObj>
              </mc:Choice>
              <mc:Fallback>
                <p:oleObj name="Equation" r:id="rId3" imgW="6096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7100" y="2514600"/>
                        <a:ext cx="1485900" cy="557213"/>
                      </a:xfrm>
                      <a:prstGeom prst="rect">
                        <a:avLst/>
                      </a:prstGeom>
                      <a:noFill/>
                      <a:ln>
                        <a:noFill/>
                      </a:ln>
                    </p:spPr>
                  </p:pic>
                </p:oleObj>
              </mc:Fallback>
            </mc:AlternateContent>
          </a:graphicData>
        </a:graphic>
      </p:graphicFrame>
      <p:sp>
        <p:nvSpPr>
          <p:cNvPr id="8" name="Rectangle 7"/>
          <p:cNvSpPr/>
          <p:nvPr/>
        </p:nvSpPr>
        <p:spPr>
          <a:xfrm>
            <a:off x="152399" y="3124200"/>
            <a:ext cx="5498581" cy="461665"/>
          </a:xfrm>
          <a:prstGeom prst="rect">
            <a:avLst/>
          </a:prstGeom>
        </p:spPr>
        <p:txBody>
          <a:bodyPr wrap="square">
            <a:spAutoFit/>
          </a:bodyPr>
          <a:lstStyle/>
          <a:p>
            <a:pPr marL="609600" indent="-609600"/>
            <a:r>
              <a:rPr lang="el-GR" sz="2400" dirty="0" smtClean="0">
                <a:latin typeface="Times New Roman" pitchFamily="18" charset="0"/>
                <a:cs typeface="Times New Roman" pitchFamily="18" charset="0"/>
              </a:rPr>
              <a:t>σ</a:t>
            </a:r>
            <a:r>
              <a:rPr lang="en-US" sz="2400" dirty="0" smtClean="0">
                <a:latin typeface="Times New Roman" pitchFamily="18" charset="0"/>
                <a:cs typeface="Times New Roman" pitchFamily="18" charset="0"/>
              </a:rPr>
              <a:t> = 5,67.10</a:t>
            </a:r>
            <a:r>
              <a:rPr lang="en-US" sz="2400" baseline="30000" dirty="0" smtClean="0">
                <a:latin typeface="Times New Roman" pitchFamily="18" charset="0"/>
                <a:cs typeface="Times New Roman" pitchFamily="18" charset="0"/>
              </a:rPr>
              <a:t>-8</a:t>
            </a:r>
            <a:r>
              <a:rPr lang="en-US" sz="2400" dirty="0" smtClean="0">
                <a:latin typeface="Times New Roman" pitchFamily="18" charset="0"/>
                <a:cs typeface="Times New Roman" pitchFamily="18" charset="0"/>
              </a:rPr>
              <a:t>W/m</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K</a:t>
            </a:r>
            <a:r>
              <a:rPr lang="en-US" sz="2400" baseline="30000" dirty="0" smtClean="0">
                <a:latin typeface="Times New Roman" pitchFamily="18" charset="0"/>
                <a:cs typeface="Times New Roman" pitchFamily="18" charset="0"/>
              </a:rPr>
              <a:t>4</a:t>
            </a:r>
            <a:endParaRPr lang="el-GR" sz="2400" baseline="30000" dirty="0" smtClean="0">
              <a:latin typeface="Times New Roman" pitchFamily="18" charset="0"/>
              <a:cs typeface="Times New Roman" pitchFamily="18" charset="0"/>
            </a:endParaRPr>
          </a:p>
        </p:txBody>
      </p:sp>
      <p:pic>
        <p:nvPicPr>
          <p:cNvPr id="14" name="Picture 13"/>
          <p:cNvPicPr/>
          <p:nvPr/>
        </p:nvPicPr>
        <p:blipFill>
          <a:blip r:embed="rId5">
            <a:extLst>
              <a:ext uri="{28A0092B-C50C-407E-A947-70E740481C1C}">
                <a14:useLocalDpi xmlns:a14="http://schemas.microsoft.com/office/drawing/2010/main" val="0"/>
              </a:ext>
            </a:extLst>
          </a:blip>
          <a:stretch>
            <a:fillRect/>
          </a:stretch>
        </p:blipFill>
        <p:spPr>
          <a:xfrm>
            <a:off x="4038600" y="3585865"/>
            <a:ext cx="4705985" cy="2914650"/>
          </a:xfrm>
          <a:prstGeom prst="rect">
            <a:avLst/>
          </a:prstGeom>
        </p:spPr>
      </p:pic>
      <p:sp>
        <p:nvSpPr>
          <p:cNvPr id="15" name="Rectangle 4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4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 name="Object 17"/>
          <p:cNvGraphicFramePr>
            <a:graphicFrameLocks noChangeAspect="1"/>
          </p:cNvGraphicFramePr>
          <p:nvPr>
            <p:extLst>
              <p:ext uri="{D42A27DB-BD31-4B8C-83A1-F6EECF244321}">
                <p14:modId xmlns:p14="http://schemas.microsoft.com/office/powerpoint/2010/main" val="2956387703"/>
              </p:ext>
            </p:extLst>
          </p:nvPr>
        </p:nvGraphicFramePr>
        <p:xfrm>
          <a:off x="609600" y="3976390"/>
          <a:ext cx="2686050" cy="2524125"/>
        </p:xfrm>
        <a:graphic>
          <a:graphicData uri="http://schemas.openxmlformats.org/presentationml/2006/ole">
            <mc:AlternateContent xmlns:mc="http://schemas.openxmlformats.org/markup-compatibility/2006">
              <mc:Choice xmlns:v="urn:schemas-microsoft-com:vml" Requires="v">
                <p:oleObj spid="_x0000_s5216" r:id="rId6" imgW="10970397" imgH="10284469" progId="Unknown">
                  <p:embed/>
                </p:oleObj>
              </mc:Choice>
              <mc:Fallback>
                <p:oleObj r:id="rId6" imgW="10970397" imgH="10284469" progId="Unknown">
                  <p:embed/>
                  <p:pic>
                    <p:nvPicPr>
                      <p:cNvPr id="0" name="Object 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3976390"/>
                        <a:ext cx="2686050" cy="2524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165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1884</TotalTime>
  <Words>2511</Words>
  <Application>Microsoft Office PowerPoint</Application>
  <PresentationFormat>On-screen Show (4:3)</PresentationFormat>
  <Paragraphs>172</Paragraphs>
  <Slides>36</Slides>
  <Notes>0</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36</vt:i4>
      </vt:variant>
    </vt:vector>
  </HeadingPairs>
  <TitlesOfParts>
    <vt:vector size="40" baseType="lpstr">
      <vt:lpstr>Office Theme</vt:lpstr>
      <vt:lpstr>Equation</vt:lpstr>
      <vt:lpstr>Unknown</vt:lpstr>
      <vt:lpstr>Bitmap Image</vt:lpstr>
      <vt:lpstr>CHƯƠNG 7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7</dc:title>
  <cp:lastModifiedBy>Admin</cp:lastModifiedBy>
  <cp:revision>54</cp:revision>
  <dcterms:created xsi:type="dcterms:W3CDTF">2020-05-21T06:30:22Z</dcterms:created>
  <dcterms:modified xsi:type="dcterms:W3CDTF">2021-11-27T10:07:47Z</dcterms:modified>
</cp:coreProperties>
</file>