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79" r:id="rId6"/>
    <p:sldId id="261" r:id="rId7"/>
    <p:sldId id="262" r:id="rId8"/>
    <p:sldId id="280" r:id="rId9"/>
    <p:sldId id="263" r:id="rId10"/>
    <p:sldId id="264" r:id="rId11"/>
    <p:sldId id="265" r:id="rId12"/>
    <p:sldId id="266" r:id="rId13"/>
    <p:sldId id="267" r:id="rId14"/>
    <p:sldId id="268" r:id="rId15"/>
    <p:sldId id="281" r:id="rId16"/>
    <p:sldId id="269" r:id="rId17"/>
    <p:sldId id="270" r:id="rId18"/>
    <p:sldId id="271" r:id="rId19"/>
    <p:sldId id="277" r:id="rId20"/>
    <p:sldId id="272" r:id="rId21"/>
    <p:sldId id="273" r:id="rId22"/>
    <p:sldId id="274" r:id="rId23"/>
    <p:sldId id="275" r:id="rId24"/>
    <p:sldId id="282"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5599A3-9CA6-4052-851E-0FA09ADF0451}"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253842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599A3-9CA6-4052-851E-0FA09ADF0451}"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119332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599A3-9CA6-4052-851E-0FA09ADF0451}"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342045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599A3-9CA6-4052-851E-0FA09ADF0451}"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410180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599A3-9CA6-4052-851E-0FA09ADF0451}"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42580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5599A3-9CA6-4052-851E-0FA09ADF0451}"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243998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5599A3-9CA6-4052-851E-0FA09ADF0451}"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183888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5599A3-9CA6-4052-851E-0FA09ADF0451}"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423582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599A3-9CA6-4052-851E-0FA09ADF0451}"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9900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599A3-9CA6-4052-851E-0FA09ADF0451}"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108247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599A3-9CA6-4052-851E-0FA09ADF0451}"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AA658-F250-4F5C-A85E-7F91597849BF}" type="slidenum">
              <a:rPr lang="en-US" smtClean="0"/>
              <a:t>‹#›</a:t>
            </a:fld>
            <a:endParaRPr lang="en-US"/>
          </a:p>
        </p:txBody>
      </p:sp>
    </p:spTree>
    <p:extLst>
      <p:ext uri="{BB962C8B-B14F-4D97-AF65-F5344CB8AC3E}">
        <p14:creationId xmlns:p14="http://schemas.microsoft.com/office/powerpoint/2010/main" val="19345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599A3-9CA6-4052-851E-0FA09ADF0451}" type="datetimeFigureOut">
              <a:rPr lang="en-US" smtClean="0"/>
              <a:t>11/29/2021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AA658-F250-4F5C-A85E-7F91597849BF}" type="slidenum">
              <a:rPr lang="en-US" smtClean="0"/>
              <a:t>‹#›</a:t>
            </a:fld>
            <a:endParaRPr lang="en-US"/>
          </a:p>
        </p:txBody>
      </p:sp>
    </p:spTree>
    <p:extLst>
      <p:ext uri="{BB962C8B-B14F-4D97-AF65-F5344CB8AC3E}">
        <p14:creationId xmlns:p14="http://schemas.microsoft.com/office/powerpoint/2010/main" val="226147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4.bin"/><Relationship Id="rId14" Type="http://schemas.openxmlformats.org/officeDocument/2006/relationships/image" Target="../media/image34.wmf"/></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wmf"/></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4.bin"/><Relationship Id="rId11" Type="http://schemas.openxmlformats.org/officeDocument/2006/relationships/image" Target="../media/image45.wmf"/><Relationship Id="rId5" Type="http://schemas.openxmlformats.org/officeDocument/2006/relationships/image" Target="../media/image46.png"/><Relationship Id="rId10" Type="http://schemas.openxmlformats.org/officeDocument/2006/relationships/oleObject" Target="../embeddings/oleObject36.bin"/><Relationship Id="rId4" Type="http://schemas.openxmlformats.org/officeDocument/2006/relationships/image" Target="../media/image42.wmf"/><Relationship Id="rId9" Type="http://schemas.openxmlformats.org/officeDocument/2006/relationships/image" Target="../media/image44.wmf"/></Relationships>
</file>

<file path=ppt/slides/_rels/slide1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0.bin"/><Relationship Id="rId14" Type="http://schemas.openxmlformats.org/officeDocument/2006/relationships/image" Target="../media/image52.wmf"/></Relationships>
</file>

<file path=ppt/slides/_rels/slide1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4.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9.wmf"/><Relationship Id="rId5" Type="http://schemas.openxmlformats.org/officeDocument/2006/relationships/oleObject" Target="../embeddings/oleObject49.bin"/><Relationship Id="rId4" Type="http://schemas.openxmlformats.org/officeDocument/2006/relationships/image" Target="../media/image58.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image" Target="../media/image9.png"/><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8.png"/><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1.wmf"/><Relationship Id="rId5" Type="http://schemas.openxmlformats.org/officeDocument/2006/relationships/oleObject" Target="../embeddings/oleObject51.bin"/><Relationship Id="rId4" Type="http://schemas.openxmlformats.org/officeDocument/2006/relationships/image" Target="../media/image60.wmf"/></Relationships>
</file>

<file path=ppt/slides/_rels/slide21.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53.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wmf"/><Relationship Id="rId5" Type="http://schemas.openxmlformats.org/officeDocument/2006/relationships/oleObject" Target="../embeddings/oleObject57.bin"/><Relationship Id="rId4" Type="http://schemas.openxmlformats.org/officeDocument/2006/relationships/image" Target="../media/image6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59.bin"/><Relationship Id="rId4" Type="http://schemas.openxmlformats.org/officeDocument/2006/relationships/image" Target="../media/image68.wmf"/></Relationships>
</file>

<file path=ppt/slides/_rels/slide24.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1.wmf"/><Relationship Id="rId5" Type="http://schemas.openxmlformats.org/officeDocument/2006/relationships/oleObject" Target="../embeddings/oleObject61.bin"/><Relationship Id="rId4" Type="http://schemas.openxmlformats.org/officeDocument/2006/relationships/image" Target="../media/image7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4.wmf"/><Relationship Id="rId5" Type="http://schemas.openxmlformats.org/officeDocument/2006/relationships/oleObject" Target="../embeddings/oleObject64.bin"/><Relationship Id="rId4" Type="http://schemas.openxmlformats.org/officeDocument/2006/relationships/image" Target="../media/image73.wmf"/></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30000"/>
              </a:lnSpc>
            </a:pPr>
            <a:r>
              <a:rPr lang="en-US" smtClean="0"/>
              <a:t>CHƯƠNG 8</a:t>
            </a:r>
            <a:br>
              <a:rPr lang="en-US" smtClean="0"/>
            </a:br>
            <a:r>
              <a:rPr lang="en-US" smtClean="0">
                <a:solidFill>
                  <a:srgbClr val="FF0000"/>
                </a:solidFill>
              </a:rPr>
              <a:t>CƠ HỌC LƯỢNG TỬ</a:t>
            </a:r>
            <a:endParaRPr lang="en-US" dirty="0">
              <a:solidFill>
                <a:srgbClr val="FF0000"/>
              </a:solidFill>
            </a:endParaRPr>
          </a:p>
        </p:txBody>
      </p:sp>
    </p:spTree>
    <p:extLst>
      <p:ext uri="{BB962C8B-B14F-4D97-AF65-F5344CB8AC3E}">
        <p14:creationId xmlns:p14="http://schemas.microsoft.com/office/powerpoint/2010/main" val="588623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754"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71735"/>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§3.</a:t>
            </a:r>
            <a:r>
              <a:rPr lang="en-US" sz="2400" dirty="0" smtClean="0">
                <a:solidFill>
                  <a:schemeClr val="tx2"/>
                </a:solidFill>
                <a:latin typeface="Times New Roman" pitchFamily="18" charset="0"/>
              </a:rPr>
              <a:t> </a:t>
            </a:r>
            <a:r>
              <a:rPr lang="en-US" sz="2400" dirty="0" smtClean="0">
                <a:solidFill>
                  <a:srgbClr val="FFFF00"/>
                </a:solidFill>
                <a:latin typeface="Times New Roman" pitchFamily="18" charset="0"/>
              </a:rPr>
              <a:t>HÀM SÓNG</a:t>
            </a:r>
            <a:r>
              <a:rPr lang="en-US" sz="2400" dirty="0" smtClean="0">
                <a:solidFill>
                  <a:srgbClr val="FFFF00"/>
                </a:solidFill>
                <a:latin typeface="Times New Roman" pitchFamily="18" charset="0"/>
                <a:cs typeface="Times New Roman" pitchFamily="18" charset="0"/>
              </a:rPr>
              <a:t> </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52755" y="609600"/>
            <a:ext cx="6370650"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V:</a:t>
            </a:r>
            <a:endParaRPr lang="en-US" sz="24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95519915"/>
              </p:ext>
            </p:extLst>
          </p:nvPr>
        </p:nvGraphicFramePr>
        <p:xfrm>
          <a:off x="3733800" y="1219200"/>
          <a:ext cx="1402984" cy="770313"/>
        </p:xfrm>
        <a:graphic>
          <a:graphicData uri="http://schemas.openxmlformats.org/presentationml/2006/ole">
            <mc:AlternateContent xmlns:mc="http://schemas.openxmlformats.org/markup-compatibility/2006">
              <mc:Choice xmlns:v="urn:schemas-microsoft-com:vml" Requires="v">
                <p:oleObj spid="_x0000_s6190" name="Equation" r:id="rId3" imgW="736560" imgH="419040" progId="Equation.3">
                  <p:embed/>
                </p:oleObj>
              </mc:Choice>
              <mc:Fallback>
                <p:oleObj name="Equation" r:id="rId3" imgW="736560" imgH="419040" progId="Equation.3">
                  <p:embed/>
                  <p:pic>
                    <p:nvPicPr>
                      <p:cNvPr id="0" name="Object 4"/>
                      <p:cNvPicPr>
                        <a:picLocks noChangeAspect="1" noChangeArrowheads="1"/>
                      </p:cNvPicPr>
                      <p:nvPr/>
                    </p:nvPicPr>
                    <p:blipFill>
                      <a:blip r:embed="rId4"/>
                      <a:srcRect/>
                      <a:stretch>
                        <a:fillRect/>
                      </a:stretch>
                    </p:blipFill>
                    <p:spPr bwMode="auto">
                      <a:xfrm>
                        <a:off x="3733800" y="1219200"/>
                        <a:ext cx="1402984" cy="770313"/>
                      </a:xfrm>
                      <a:prstGeom prst="rect">
                        <a:avLst/>
                      </a:prstGeom>
                      <a:noFill/>
                      <a:ln w="9525">
                        <a:solidFill>
                          <a:schemeClr val="folHlink"/>
                        </a:solidFill>
                        <a:miter lim="800000"/>
                        <a:headEnd/>
                        <a:tailEnd/>
                      </a:ln>
                    </p:spPr>
                  </p:pic>
                </p:oleObj>
              </mc:Fallback>
            </mc:AlternateContent>
          </a:graphicData>
        </a:graphic>
      </p:graphicFrame>
      <p:sp>
        <p:nvSpPr>
          <p:cNvPr id="7" name="Rectangle 6"/>
          <p:cNvSpPr/>
          <p:nvPr/>
        </p:nvSpPr>
        <p:spPr>
          <a:xfrm>
            <a:off x="52755" y="2133600"/>
            <a:ext cx="5772152" cy="461665"/>
          </a:xfrm>
          <a:prstGeom prst="rect">
            <a:avLst/>
          </a:prstGeom>
        </p:spPr>
        <p:txBody>
          <a:bodyPr wrap="square">
            <a:spAutoFit/>
          </a:bodyPr>
          <a:lstStyle/>
          <a:p>
            <a:pPr>
              <a:buFont typeface="Wingdings" pitchFamily="2" charset="2"/>
              <a:buNone/>
            </a:pPr>
            <a:r>
              <a:rPr lang="en-US" sz="2400" b="1" i="1" dirty="0" err="1" smtClean="0">
                <a:latin typeface="Times New Roman" pitchFamily="18" charset="0"/>
              </a:rPr>
              <a:t>Điều</a:t>
            </a:r>
            <a:r>
              <a:rPr lang="en-US" sz="2400" b="1" i="1" dirty="0" smtClean="0">
                <a:latin typeface="Times New Roman" pitchFamily="18" charset="0"/>
              </a:rPr>
              <a:t> </a:t>
            </a:r>
            <a:r>
              <a:rPr lang="en-US" sz="2400" b="1" i="1" dirty="0" err="1" smtClean="0">
                <a:latin typeface="Times New Roman" pitchFamily="18" charset="0"/>
              </a:rPr>
              <a:t>kiện</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a:t>
            </a:r>
            <a:r>
              <a:rPr lang="en-US" sz="2400" b="1" i="1" dirty="0" err="1" smtClean="0">
                <a:latin typeface="Times New Roman" pitchFamily="18" charset="0"/>
              </a:rPr>
              <a:t>hàm</a:t>
            </a:r>
            <a:r>
              <a:rPr lang="en-US" sz="2400" b="1" i="1" dirty="0" smtClean="0">
                <a:latin typeface="Times New Roman" pitchFamily="18" charset="0"/>
              </a:rPr>
              <a:t> </a:t>
            </a:r>
            <a:r>
              <a:rPr lang="en-US" sz="2400" b="1" i="1" dirty="0" err="1" smtClean="0">
                <a:latin typeface="Times New Roman" pitchFamily="18" charset="0"/>
              </a:rPr>
              <a:t>sóng</a:t>
            </a:r>
            <a:endParaRPr lang="en-US" sz="2400" b="1" i="1" dirty="0">
              <a:latin typeface="Times New Roman" pitchFamily="18" charset="0"/>
            </a:endParaRPr>
          </a:p>
        </p:txBody>
      </p:sp>
      <p:sp>
        <p:nvSpPr>
          <p:cNvPr id="8" name="Rectangle 7"/>
          <p:cNvSpPr/>
          <p:nvPr/>
        </p:nvSpPr>
        <p:spPr>
          <a:xfrm>
            <a:off x="457200" y="2595265"/>
            <a:ext cx="5346868" cy="461665"/>
          </a:xfrm>
          <a:prstGeom prst="rect">
            <a:avLst/>
          </a:prstGeom>
        </p:spPr>
        <p:txBody>
          <a:bodyPr wrap="square">
            <a:spAutoFit/>
          </a:bodyPr>
          <a:lstStyle/>
          <a:p>
            <a:pPr>
              <a:buFontTx/>
              <a:buChar char="-"/>
            </a:pP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phải</a:t>
            </a:r>
            <a:r>
              <a:rPr lang="en-US" sz="2400" dirty="0" smtClean="0">
                <a:latin typeface="Times New Roman" pitchFamily="18" charset="0"/>
              </a:rPr>
              <a:t> </a:t>
            </a:r>
            <a:r>
              <a:rPr lang="en-US" sz="2400" dirty="0" err="1" smtClean="0">
                <a:latin typeface="Times New Roman" pitchFamily="18" charset="0"/>
              </a:rPr>
              <a:t>hữu</a:t>
            </a:r>
            <a:r>
              <a:rPr lang="en-US" sz="2400" dirty="0" smtClean="0">
                <a:latin typeface="Times New Roman" pitchFamily="18" charset="0"/>
              </a:rPr>
              <a:t> </a:t>
            </a:r>
            <a:r>
              <a:rPr lang="en-US" sz="2400" dirty="0" err="1" smtClean="0">
                <a:latin typeface="Times New Roman" pitchFamily="18" charset="0"/>
              </a:rPr>
              <a:t>hạn</a:t>
            </a:r>
            <a:endParaRPr lang="en-US" sz="2400" dirty="0">
              <a:latin typeface="Times New Roman" pitchFamily="18" charset="0"/>
            </a:endParaRPr>
          </a:p>
        </p:txBody>
      </p:sp>
      <p:sp>
        <p:nvSpPr>
          <p:cNvPr id="9" name="Rectangle 8"/>
          <p:cNvSpPr/>
          <p:nvPr/>
        </p:nvSpPr>
        <p:spPr>
          <a:xfrm>
            <a:off x="457200" y="3056930"/>
            <a:ext cx="5281145" cy="461665"/>
          </a:xfrm>
          <a:prstGeom prst="rect">
            <a:avLst/>
          </a:prstGeom>
        </p:spPr>
        <p:txBody>
          <a:bodyPr wrap="square">
            <a:spAutoFit/>
          </a:bodyPr>
          <a:lstStyle/>
          <a:p>
            <a:pPr>
              <a:buFontTx/>
              <a:buChar char="-"/>
            </a:pP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phải</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trị</a:t>
            </a:r>
            <a:endParaRPr lang="en-US" sz="2400" dirty="0">
              <a:latin typeface="Times New Roman" pitchFamily="18" charset="0"/>
            </a:endParaRPr>
          </a:p>
        </p:txBody>
      </p:sp>
      <p:sp>
        <p:nvSpPr>
          <p:cNvPr id="10" name="Rectangle 9"/>
          <p:cNvSpPr/>
          <p:nvPr/>
        </p:nvSpPr>
        <p:spPr>
          <a:xfrm>
            <a:off x="457200" y="3613666"/>
            <a:ext cx="3139001" cy="461665"/>
          </a:xfrm>
          <a:prstGeom prst="rect">
            <a:avLst/>
          </a:prstGeom>
        </p:spPr>
        <p:txBody>
          <a:bodyPr wrap="none">
            <a:spAutoFit/>
          </a:bodyPr>
          <a:lstStyle/>
          <a:p>
            <a:pPr>
              <a:buFontTx/>
              <a:buChar char="-"/>
            </a:pP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phải</a:t>
            </a:r>
            <a:r>
              <a:rPr lang="en-US" sz="2400" dirty="0" smtClean="0">
                <a:latin typeface="Times New Roman" pitchFamily="18" charset="0"/>
              </a:rPr>
              <a:t> </a:t>
            </a:r>
            <a:r>
              <a:rPr lang="en-US" sz="2400" dirty="0" err="1" smtClean="0">
                <a:latin typeface="Times New Roman" pitchFamily="18" charset="0"/>
              </a:rPr>
              <a:t>liên</a:t>
            </a:r>
            <a:r>
              <a:rPr lang="en-US" sz="2400" dirty="0" smtClean="0">
                <a:latin typeface="Times New Roman" pitchFamily="18" charset="0"/>
              </a:rPr>
              <a:t> </a:t>
            </a:r>
            <a:r>
              <a:rPr lang="en-US" sz="2400" dirty="0" err="1" smtClean="0">
                <a:latin typeface="Times New Roman" pitchFamily="18" charset="0"/>
              </a:rPr>
              <a:t>tục</a:t>
            </a:r>
            <a:endParaRPr lang="en-US" sz="2400" dirty="0">
              <a:latin typeface="Times New Roman" pitchFamily="18" charset="0"/>
            </a:endParaRPr>
          </a:p>
        </p:txBody>
      </p:sp>
      <p:sp>
        <p:nvSpPr>
          <p:cNvPr id="11" name="Rectangle 10"/>
          <p:cNvSpPr/>
          <p:nvPr/>
        </p:nvSpPr>
        <p:spPr>
          <a:xfrm>
            <a:off x="457200" y="4191000"/>
            <a:ext cx="5219699" cy="461665"/>
          </a:xfrm>
          <a:prstGeom prst="rect">
            <a:avLst/>
          </a:prstGeom>
        </p:spPr>
        <p:txBody>
          <a:bodyPr wrap="none">
            <a:spAutoFit/>
          </a:bodyPr>
          <a:lstStyle/>
          <a:p>
            <a:pPr>
              <a:buFontTx/>
              <a:buChar char="-"/>
            </a:pPr>
            <a:r>
              <a:rPr lang="en-US" sz="2400" dirty="0" err="1" smtClean="0">
                <a:latin typeface="Times New Roman" pitchFamily="18" charset="0"/>
              </a:rPr>
              <a:t>Đạo</a:t>
            </a:r>
            <a:r>
              <a:rPr lang="en-US" sz="2400" dirty="0" smtClean="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bậc</a:t>
            </a:r>
            <a:r>
              <a:rPr lang="en-US" sz="2400" dirty="0" smtClean="0">
                <a:latin typeface="Times New Roman" pitchFamily="18" charset="0"/>
              </a:rPr>
              <a:t> </a:t>
            </a:r>
            <a:r>
              <a:rPr lang="en-US" sz="2400" dirty="0" err="1" smtClean="0">
                <a:latin typeface="Times New Roman" pitchFamily="18" charset="0"/>
              </a:rPr>
              <a:t>nhất</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phải</a:t>
            </a:r>
            <a:r>
              <a:rPr lang="en-US" sz="2400" dirty="0" smtClean="0">
                <a:latin typeface="Times New Roman" pitchFamily="18" charset="0"/>
              </a:rPr>
              <a:t> </a:t>
            </a:r>
            <a:r>
              <a:rPr lang="en-US" sz="2400" dirty="0" err="1" smtClean="0">
                <a:latin typeface="Times New Roman" pitchFamily="18" charset="0"/>
              </a:rPr>
              <a:t>liên</a:t>
            </a:r>
            <a:r>
              <a:rPr lang="en-US" sz="2400" dirty="0" smtClean="0">
                <a:latin typeface="Times New Roman" pitchFamily="18" charset="0"/>
              </a:rPr>
              <a:t> </a:t>
            </a:r>
            <a:r>
              <a:rPr lang="en-US" sz="2400" dirty="0" err="1" smtClean="0">
                <a:latin typeface="Times New Roman" pitchFamily="18" charset="0"/>
              </a:rPr>
              <a:t>tục</a:t>
            </a:r>
            <a:endParaRPr lang="en-US" sz="2400" dirty="0">
              <a:latin typeface="Times New Roman" pitchFamily="18" charset="0"/>
            </a:endParaRPr>
          </a:p>
        </p:txBody>
      </p:sp>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TRÌNH SCHRODINGER</a:t>
            </a:r>
          </a:p>
          <a:p>
            <a:pPr algn="ct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1138535"/>
            <a:ext cx="5630085"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De Broglie:</a:t>
            </a:r>
          </a:p>
        </p:txBody>
      </p:sp>
      <p:graphicFrame>
        <p:nvGraphicFramePr>
          <p:cNvPr id="3" name="Object 2"/>
          <p:cNvGraphicFramePr>
            <a:graphicFrameLocks noChangeAspect="1"/>
          </p:cNvGraphicFramePr>
          <p:nvPr>
            <p:extLst>
              <p:ext uri="{D42A27DB-BD31-4B8C-83A1-F6EECF244321}">
                <p14:modId xmlns:p14="http://schemas.microsoft.com/office/powerpoint/2010/main" val="1150573715"/>
              </p:ext>
            </p:extLst>
          </p:nvPr>
        </p:nvGraphicFramePr>
        <p:xfrm>
          <a:off x="1289050" y="1539875"/>
          <a:ext cx="5461000" cy="746125"/>
        </p:xfrm>
        <a:graphic>
          <a:graphicData uri="http://schemas.openxmlformats.org/presentationml/2006/ole">
            <mc:AlternateContent xmlns:mc="http://schemas.openxmlformats.org/markup-compatibility/2006">
              <mc:Choice xmlns:v="urn:schemas-microsoft-com:vml" Requires="v">
                <p:oleObj spid="_x0000_s7303" name="Equation" r:id="rId3" imgW="3136680" imgH="431640" progId="Equation.3">
                  <p:embed/>
                </p:oleObj>
              </mc:Choice>
              <mc:Fallback>
                <p:oleObj name="Equation" r:id="rId3" imgW="3136680" imgH="431640" progId="Equation.3">
                  <p:embed/>
                  <p:pic>
                    <p:nvPicPr>
                      <p:cNvPr id="0" name="Object 4"/>
                      <p:cNvPicPr>
                        <a:picLocks noChangeAspect="1" noChangeArrowheads="1"/>
                      </p:cNvPicPr>
                      <p:nvPr/>
                    </p:nvPicPr>
                    <p:blipFill>
                      <a:blip r:embed="rId4"/>
                      <a:srcRect/>
                      <a:stretch>
                        <a:fillRect/>
                      </a:stretch>
                    </p:blipFill>
                    <p:spPr bwMode="auto">
                      <a:xfrm>
                        <a:off x="1289050" y="1539875"/>
                        <a:ext cx="5461000" cy="746125"/>
                      </a:xfrm>
                      <a:prstGeom prst="rect">
                        <a:avLst/>
                      </a:prstGeom>
                      <a:noFill/>
                      <a:ln>
                        <a:noFill/>
                      </a:ln>
                    </p:spPr>
                  </p:pic>
                </p:oleObj>
              </mc:Fallback>
            </mc:AlternateContent>
          </a:graphicData>
        </a:graphic>
      </p:graphicFrame>
      <p:sp>
        <p:nvSpPr>
          <p:cNvPr id="6" name="Rectangle 5"/>
          <p:cNvSpPr/>
          <p:nvPr/>
        </p:nvSpPr>
        <p:spPr>
          <a:xfrm>
            <a:off x="76200" y="2357735"/>
            <a:ext cx="6607051"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 </a:t>
            </a:r>
            <a:r>
              <a:rPr lang="en-US" sz="2400" dirty="0" err="1">
                <a:latin typeface="Times New Roman" pitchFamily="18" charset="0"/>
              </a:rPr>
              <a:t>thuộc</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t>
            </a:r>
            <a:r>
              <a:rPr lang="en-US" sz="2400" dirty="0" err="1">
                <a:latin typeface="Times New Roman" pitchFamily="18" charset="0"/>
              </a:rPr>
              <a:t>tọa</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29772943"/>
              </p:ext>
            </p:extLst>
          </p:nvPr>
        </p:nvGraphicFramePr>
        <p:xfrm>
          <a:off x="1905000" y="2885181"/>
          <a:ext cx="2374900" cy="772419"/>
        </p:xfrm>
        <a:graphic>
          <a:graphicData uri="http://schemas.openxmlformats.org/presentationml/2006/ole">
            <mc:AlternateContent xmlns:mc="http://schemas.openxmlformats.org/markup-compatibility/2006">
              <mc:Choice xmlns:v="urn:schemas-microsoft-com:vml" Requires="v">
                <p:oleObj spid="_x0000_s7304" name="Equation" r:id="rId5" imgW="1320480" imgH="431640" progId="Equation.3">
                  <p:embed/>
                </p:oleObj>
              </mc:Choice>
              <mc:Fallback>
                <p:oleObj name="Equation" r:id="rId5" imgW="1320480" imgH="431640" progId="Equation.3">
                  <p:embed/>
                  <p:pic>
                    <p:nvPicPr>
                      <p:cNvPr id="0" name="Object 7"/>
                      <p:cNvPicPr>
                        <a:picLocks noChangeAspect="1" noChangeArrowheads="1"/>
                      </p:cNvPicPr>
                      <p:nvPr/>
                    </p:nvPicPr>
                    <p:blipFill>
                      <a:blip r:embed="rId6"/>
                      <a:srcRect/>
                      <a:stretch>
                        <a:fillRect/>
                      </a:stretch>
                    </p:blipFill>
                    <p:spPr bwMode="auto">
                      <a:xfrm>
                        <a:off x="1905000" y="2885181"/>
                        <a:ext cx="2374900" cy="772419"/>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89140535"/>
              </p:ext>
            </p:extLst>
          </p:nvPr>
        </p:nvGraphicFramePr>
        <p:xfrm>
          <a:off x="1981200" y="4114800"/>
          <a:ext cx="4167187" cy="806067"/>
        </p:xfrm>
        <a:graphic>
          <a:graphicData uri="http://schemas.openxmlformats.org/presentationml/2006/ole">
            <mc:AlternateContent xmlns:mc="http://schemas.openxmlformats.org/markup-compatibility/2006">
              <mc:Choice xmlns:v="urn:schemas-microsoft-com:vml" Requires="v">
                <p:oleObj spid="_x0000_s7305" name="Equation" r:id="rId7" imgW="2209680" imgH="431640" progId="Equation.3">
                  <p:embed/>
                </p:oleObj>
              </mc:Choice>
              <mc:Fallback>
                <p:oleObj name="Equation" r:id="rId7" imgW="2209680" imgH="431640" progId="Equation.3">
                  <p:embed/>
                  <p:pic>
                    <p:nvPicPr>
                      <p:cNvPr id="0" name="Object 10"/>
                      <p:cNvPicPr>
                        <a:picLocks noChangeAspect="1" noChangeArrowheads="1"/>
                      </p:cNvPicPr>
                      <p:nvPr/>
                    </p:nvPicPr>
                    <p:blipFill>
                      <a:blip r:embed="rId8"/>
                      <a:srcRect/>
                      <a:stretch>
                        <a:fillRect/>
                      </a:stretch>
                    </p:blipFill>
                    <p:spPr bwMode="auto">
                      <a:xfrm>
                        <a:off x="1981200" y="4114800"/>
                        <a:ext cx="4167187" cy="806067"/>
                      </a:xfrm>
                      <a:prstGeom prst="rect">
                        <a:avLst/>
                      </a:prstGeom>
                      <a:noFill/>
                      <a:ln>
                        <a:noFill/>
                      </a:ln>
                    </p:spPr>
                  </p:pic>
                </p:oleObj>
              </mc:Fallback>
            </mc:AlternateContent>
          </a:graphicData>
        </a:graphic>
      </p:graphicFrame>
      <p:sp>
        <p:nvSpPr>
          <p:cNvPr id="9" name="Rectangle 8"/>
          <p:cNvSpPr/>
          <p:nvPr/>
        </p:nvSpPr>
        <p:spPr>
          <a:xfrm>
            <a:off x="0" y="605135"/>
            <a:ext cx="5630085" cy="461665"/>
          </a:xfrm>
          <a:prstGeom prst="rect">
            <a:avLst/>
          </a:prstGeom>
        </p:spPr>
        <p:txBody>
          <a:bodyPr wrap="square">
            <a:spAutoFit/>
          </a:bodyPr>
          <a:lstStyle/>
          <a:p>
            <a:pPr>
              <a:buFont typeface="Wingdings" pitchFamily="2" charset="2"/>
              <a:buNone/>
            </a:pPr>
            <a:r>
              <a:rPr lang="en-US" sz="2400" dirty="0" smtClean="0">
                <a:solidFill>
                  <a:srgbClr val="FF0000"/>
                </a:solidFill>
                <a:latin typeface="Times New Roman" pitchFamily="18" charset="0"/>
              </a:rPr>
              <a:t>I. </a:t>
            </a:r>
            <a:r>
              <a:rPr lang="en-US" sz="2400" dirty="0" err="1" smtClean="0">
                <a:solidFill>
                  <a:srgbClr val="FF0000"/>
                </a:solidFill>
                <a:latin typeface="Times New Roman" pitchFamily="18" charset="0"/>
              </a:rPr>
              <a:t>Phương</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trình</a:t>
            </a:r>
            <a:r>
              <a:rPr lang="en-US" sz="2400" dirty="0" smtClean="0">
                <a:solidFill>
                  <a:srgbClr val="FF0000"/>
                </a:solidFill>
                <a:latin typeface="Times New Roman" pitchFamily="18" charset="0"/>
              </a:rPr>
              <a:t> Schrodinger</a:t>
            </a:r>
            <a:endParaRPr lang="en-US" sz="2400" dirty="0">
              <a:solidFill>
                <a:srgbClr val="FF0000"/>
              </a:solidFill>
              <a:latin typeface="Times New Roman" pitchFamily="18" charset="0"/>
            </a:endParaRPr>
          </a:p>
        </p:txBody>
      </p:sp>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a:t>
            </a:r>
            <a:r>
              <a:rPr lang="en-US" sz="2400" b="1" smtClean="0">
                <a:solidFill>
                  <a:srgbClr val="FFFF00"/>
                </a:solidFill>
                <a:latin typeface="Times New Roman" pitchFamily="18" charset="0"/>
              </a:rPr>
              <a:t>TRÌNH SCHRODINGER</a:t>
            </a:r>
            <a:endParaRPr lang="en-US" sz="2400" b="1" dirty="0" smtClean="0">
              <a:solidFill>
                <a:srgbClr val="FFFF00"/>
              </a:solidFill>
              <a:latin typeface="Times New Roman" pitchFamily="18" charset="0"/>
            </a:endParaRPr>
          </a:p>
          <a:p>
            <a:pPr algn="ct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36534" y="1295400"/>
            <a:ext cx="5900992"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Lấy</a:t>
            </a:r>
            <a:r>
              <a:rPr lang="en-US" sz="2400" dirty="0" smtClean="0">
                <a:latin typeface="Times New Roman" pitchFamily="18" charset="0"/>
              </a:rPr>
              <a:t> </a:t>
            </a:r>
            <a:r>
              <a:rPr lang="en-US" sz="2400" dirty="0">
                <a:latin typeface="Times New Roman" pitchFamily="18" charset="0"/>
                <a:cs typeface="Times New Roman" pitchFamily="18" charset="0"/>
              </a:rPr>
              <a:t>∂</a:t>
            </a:r>
            <a:r>
              <a:rPr lang="el-GR" sz="2400" dirty="0">
                <a:latin typeface="Times New Roman" pitchFamily="18" charset="0"/>
                <a:cs typeface="Times New Roman" pitchFamily="18" charset="0"/>
              </a:rPr>
              <a:t>ψ</a:t>
            </a:r>
            <a:r>
              <a:rPr lang="en-US" sz="2400" dirty="0">
                <a:latin typeface="Times New Roman" pitchFamily="18" charset="0"/>
                <a:cs typeface="Times New Roman" pitchFamily="18" charset="0"/>
              </a:rPr>
              <a:t>/</a:t>
            </a:r>
            <a:r>
              <a:rPr lang="el-GR" sz="2400" dirty="0">
                <a:latin typeface="Times New Roman" pitchFamily="18" charset="0"/>
                <a:cs typeface="Times New Roman" pitchFamily="18" charset="0"/>
              </a:rPr>
              <a:t>∂</a:t>
            </a:r>
            <a:r>
              <a:rPr lang="en-US" sz="2400" dirty="0">
                <a:latin typeface="Times New Roman" pitchFamily="18" charset="0"/>
                <a:cs typeface="Times New Roman" pitchFamily="18" charset="0"/>
              </a:rPr>
              <a:t>x ta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a:t>
            </a:r>
          </a:p>
        </p:txBody>
      </p:sp>
      <p:sp>
        <p:nvSpPr>
          <p:cNvPr id="5" name="Rectangle 4"/>
          <p:cNvSpPr/>
          <p:nvPr/>
        </p:nvSpPr>
        <p:spPr>
          <a:xfrm>
            <a:off x="76200" y="2705622"/>
            <a:ext cx="5581995" cy="461665"/>
          </a:xfrm>
          <a:prstGeom prst="rect">
            <a:avLst/>
          </a:prstGeom>
        </p:spPr>
        <p:txBody>
          <a:bodyPr wrap="square">
            <a:spAutoFit/>
          </a:bodyPr>
          <a:lstStyle/>
          <a:p>
            <a:pPr>
              <a:buFont typeface="Wingdings" pitchFamily="2" charset="2"/>
              <a:buNone/>
            </a:pPr>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a:t>
            </a:r>
          </a:p>
        </p:txBody>
      </p:sp>
      <p:sp>
        <p:nvSpPr>
          <p:cNvPr id="8" name="Rectangle 7"/>
          <p:cNvSpPr/>
          <p:nvPr/>
        </p:nvSpPr>
        <p:spPr>
          <a:xfrm>
            <a:off x="45743" y="4110335"/>
            <a:ext cx="5931449" cy="461665"/>
          </a:xfrm>
          <a:prstGeom prst="rect">
            <a:avLst/>
          </a:prstGeom>
        </p:spPr>
        <p:txBody>
          <a:bodyPr wrap="square">
            <a:spAutoFit/>
          </a:bodyPr>
          <a:lstStyle/>
          <a:p>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y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z</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1116875043"/>
              </p:ext>
            </p:extLst>
          </p:nvPr>
        </p:nvGraphicFramePr>
        <p:xfrm>
          <a:off x="1843088" y="4648200"/>
          <a:ext cx="2563812" cy="844550"/>
        </p:xfrm>
        <a:graphic>
          <a:graphicData uri="http://schemas.openxmlformats.org/presentationml/2006/ole">
            <mc:AlternateContent xmlns:mc="http://schemas.openxmlformats.org/markup-compatibility/2006">
              <mc:Choice xmlns:v="urn:schemas-microsoft-com:vml" Requires="v">
                <p:oleObj spid="_x0000_s8416" name="Equation" r:id="rId3" imgW="1396800" imgH="457200" progId="Equation.3">
                  <p:embed/>
                </p:oleObj>
              </mc:Choice>
              <mc:Fallback>
                <p:oleObj name="Equation" r:id="rId3" imgW="1396800" imgH="457200" progId="Equation.3">
                  <p:embed/>
                  <p:pic>
                    <p:nvPicPr>
                      <p:cNvPr id="0" name="Object 9"/>
                      <p:cNvPicPr>
                        <a:picLocks noChangeAspect="1" noChangeArrowheads="1"/>
                      </p:cNvPicPr>
                      <p:nvPr/>
                    </p:nvPicPr>
                    <p:blipFill>
                      <a:blip r:embed="rId4"/>
                      <a:srcRect/>
                      <a:stretch>
                        <a:fillRect/>
                      </a:stretch>
                    </p:blipFill>
                    <p:spPr bwMode="auto">
                      <a:xfrm>
                        <a:off x="1843088" y="4648200"/>
                        <a:ext cx="2563812" cy="844550"/>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213097651"/>
              </p:ext>
            </p:extLst>
          </p:nvPr>
        </p:nvGraphicFramePr>
        <p:xfrm>
          <a:off x="4635500" y="4724400"/>
          <a:ext cx="2743200" cy="808038"/>
        </p:xfrm>
        <a:graphic>
          <a:graphicData uri="http://schemas.openxmlformats.org/presentationml/2006/ole">
            <mc:AlternateContent xmlns:mc="http://schemas.openxmlformats.org/markup-compatibility/2006">
              <mc:Choice xmlns:v="urn:schemas-microsoft-com:vml" Requires="v">
                <p:oleObj spid="_x0000_s8417" name="Equation" r:id="rId5" imgW="1422360" imgH="419040" progId="Equation.3">
                  <p:embed/>
                </p:oleObj>
              </mc:Choice>
              <mc:Fallback>
                <p:oleObj name="Equation" r:id="rId5" imgW="1422360" imgH="419040" progId="Equation.3">
                  <p:embed/>
                  <p:pic>
                    <p:nvPicPr>
                      <p:cNvPr id="0" name="Object 12"/>
                      <p:cNvPicPr>
                        <a:picLocks noChangeAspect="1" noChangeArrowheads="1"/>
                      </p:cNvPicPr>
                      <p:nvPr/>
                    </p:nvPicPr>
                    <p:blipFill>
                      <a:blip r:embed="rId6"/>
                      <a:srcRect/>
                      <a:stretch>
                        <a:fillRect/>
                      </a:stretch>
                    </p:blipFill>
                    <p:spPr bwMode="auto">
                      <a:xfrm>
                        <a:off x="4635500" y="4724400"/>
                        <a:ext cx="2743200" cy="808038"/>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41574183"/>
              </p:ext>
            </p:extLst>
          </p:nvPr>
        </p:nvGraphicFramePr>
        <p:xfrm>
          <a:off x="2209800" y="643003"/>
          <a:ext cx="4168775" cy="806450"/>
        </p:xfrm>
        <a:graphic>
          <a:graphicData uri="http://schemas.openxmlformats.org/presentationml/2006/ole">
            <mc:AlternateContent xmlns:mc="http://schemas.openxmlformats.org/markup-compatibility/2006">
              <mc:Choice xmlns:v="urn:schemas-microsoft-com:vml" Requires="v">
                <p:oleObj spid="_x0000_s8418" name="Equation" r:id="rId7" imgW="2209680" imgH="431640" progId="Equation.3">
                  <p:embed/>
                </p:oleObj>
              </mc:Choice>
              <mc:Fallback>
                <p:oleObj name="Equation" r:id="rId7" imgW="2209680" imgH="431640" progId="Equation.3">
                  <p:embed/>
                  <p:pic>
                    <p:nvPicPr>
                      <p:cNvPr id="0" name="Object 9"/>
                      <p:cNvPicPr>
                        <a:picLocks noChangeAspect="1" noChangeArrowheads="1"/>
                      </p:cNvPicPr>
                      <p:nvPr/>
                    </p:nvPicPr>
                    <p:blipFill>
                      <a:blip r:embed="rId8"/>
                      <a:srcRect/>
                      <a:stretch>
                        <a:fillRect/>
                      </a:stretch>
                    </p:blipFill>
                    <p:spPr bwMode="auto">
                      <a:xfrm>
                        <a:off x="2209800" y="643003"/>
                        <a:ext cx="41687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13504633"/>
              </p:ext>
            </p:extLst>
          </p:nvPr>
        </p:nvGraphicFramePr>
        <p:xfrm>
          <a:off x="1066800" y="5951537"/>
          <a:ext cx="6156325" cy="830263"/>
        </p:xfrm>
        <a:graphic>
          <a:graphicData uri="http://schemas.openxmlformats.org/presentationml/2006/ole">
            <mc:AlternateContent xmlns:mc="http://schemas.openxmlformats.org/markup-compatibility/2006">
              <mc:Choice xmlns:v="urn:schemas-microsoft-com:vml" Requires="v">
                <p:oleObj spid="_x0000_s8419" name="Equation" r:id="rId9" imgW="3263760" imgH="444240" progId="Equation.3">
                  <p:embed/>
                </p:oleObj>
              </mc:Choice>
              <mc:Fallback>
                <p:oleObj name="Equation" r:id="rId9" imgW="3263760" imgH="444240" progId="Equation.3">
                  <p:embed/>
                  <p:pic>
                    <p:nvPicPr>
                      <p:cNvPr id="0" name="Object 10"/>
                      <p:cNvPicPr>
                        <a:picLocks noChangeAspect="1" noChangeArrowheads="1"/>
                      </p:cNvPicPr>
                      <p:nvPr/>
                    </p:nvPicPr>
                    <p:blipFill>
                      <a:blip r:embed="rId10"/>
                      <a:srcRect/>
                      <a:stretch>
                        <a:fillRect/>
                      </a:stretch>
                    </p:blipFill>
                    <p:spPr bwMode="auto">
                      <a:xfrm>
                        <a:off x="1066800" y="5951537"/>
                        <a:ext cx="6156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792391100"/>
              </p:ext>
            </p:extLst>
          </p:nvPr>
        </p:nvGraphicFramePr>
        <p:xfrm>
          <a:off x="109538" y="3278188"/>
          <a:ext cx="5516562" cy="758825"/>
        </p:xfrm>
        <a:graphic>
          <a:graphicData uri="http://schemas.openxmlformats.org/presentationml/2006/ole">
            <mc:AlternateContent xmlns:mc="http://schemas.openxmlformats.org/markup-compatibility/2006">
              <mc:Choice xmlns:v="urn:schemas-microsoft-com:vml" Requires="v">
                <p:oleObj spid="_x0000_s8420" name="Equation" r:id="rId11" imgW="3073320" imgH="419040" progId="Equation.3">
                  <p:embed/>
                </p:oleObj>
              </mc:Choice>
              <mc:Fallback>
                <p:oleObj name="Equation" r:id="rId11" imgW="3073320" imgH="419040" progId="Equation.3">
                  <p:embed/>
                  <p:pic>
                    <p:nvPicPr>
                      <p:cNvPr id="0" name="Object 6"/>
                      <p:cNvPicPr>
                        <a:picLocks noChangeAspect="1" noChangeArrowheads="1"/>
                      </p:cNvPicPr>
                      <p:nvPr/>
                    </p:nvPicPr>
                    <p:blipFill>
                      <a:blip r:embed="rId12"/>
                      <a:srcRect/>
                      <a:stretch>
                        <a:fillRect/>
                      </a:stretch>
                    </p:blipFill>
                    <p:spPr bwMode="auto">
                      <a:xfrm>
                        <a:off x="109538" y="3278188"/>
                        <a:ext cx="551656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p:cNvSpPr/>
          <p:nvPr/>
        </p:nvSpPr>
        <p:spPr>
          <a:xfrm>
            <a:off x="198143" y="5405735"/>
            <a:ext cx="5931449" cy="461665"/>
          </a:xfrm>
          <a:prstGeom prst="rect">
            <a:avLst/>
          </a:prstGeom>
        </p:spPr>
        <p:txBody>
          <a:bodyPr wrap="square">
            <a:spAutoFit/>
          </a:bodyPr>
          <a:lstStyle/>
          <a:p>
            <a:r>
              <a:rPr lang="en-US" sz="2400" smtClean="0">
                <a:latin typeface="Times" pitchFamily="18" charset="0"/>
              </a:rPr>
              <a:t>Cộng (1), (2) và (3) ta có: </a:t>
            </a:r>
            <a:endParaRPr lang="en-US" sz="2400" dirty="0">
              <a:latin typeface="Times"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39670457"/>
              </p:ext>
            </p:extLst>
          </p:nvPr>
        </p:nvGraphicFramePr>
        <p:xfrm>
          <a:off x="1066800" y="1757065"/>
          <a:ext cx="6540500" cy="806450"/>
        </p:xfrm>
        <a:graphic>
          <a:graphicData uri="http://schemas.openxmlformats.org/presentationml/2006/ole">
            <mc:AlternateContent xmlns:mc="http://schemas.openxmlformats.org/markup-compatibility/2006">
              <mc:Choice xmlns:v="urn:schemas-microsoft-com:vml" Requires="v">
                <p:oleObj spid="_x0000_s8421" name="Equation" r:id="rId13" imgW="3466800" imgH="431640" progId="Equation.3">
                  <p:embed/>
                </p:oleObj>
              </mc:Choice>
              <mc:Fallback>
                <p:oleObj name="Equation" r:id="rId13" imgW="3466800" imgH="431640" progId="Equation.3">
                  <p:embed/>
                  <p:pic>
                    <p:nvPicPr>
                      <p:cNvPr id="0" name="Object 10"/>
                      <p:cNvPicPr>
                        <a:picLocks noChangeAspect="1" noChangeArrowheads="1"/>
                      </p:cNvPicPr>
                      <p:nvPr/>
                    </p:nvPicPr>
                    <p:blipFill>
                      <a:blip r:embed="rId14"/>
                      <a:srcRect/>
                      <a:stretch>
                        <a:fillRect/>
                      </a:stretch>
                    </p:blipFill>
                    <p:spPr bwMode="auto">
                      <a:xfrm>
                        <a:off x="1066800" y="1757065"/>
                        <a:ext cx="65405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TRÌNH SCHRODINGER</a:t>
            </a:r>
          </a:p>
          <a:p>
            <a:pPr algn="ct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10647" y="1602432"/>
            <a:ext cx="5635631"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tọa</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Đêcac</a:t>
            </a:r>
            <a:endParaRPr lang="en-US" sz="24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13815416"/>
              </p:ext>
            </p:extLst>
          </p:nvPr>
        </p:nvGraphicFramePr>
        <p:xfrm>
          <a:off x="2438400" y="2362200"/>
          <a:ext cx="3506787" cy="825302"/>
        </p:xfrm>
        <a:graphic>
          <a:graphicData uri="http://schemas.openxmlformats.org/presentationml/2006/ole">
            <mc:AlternateContent xmlns:mc="http://schemas.openxmlformats.org/markup-compatibility/2006">
              <mc:Choice xmlns:v="urn:schemas-microsoft-com:vml" Requires="v">
                <p:oleObj spid="_x0000_s9415" name="Equation" r:id="rId3" imgW="2044440" imgH="482400" progId="Equation.3">
                  <p:embed/>
                </p:oleObj>
              </mc:Choice>
              <mc:Fallback>
                <p:oleObj name="Equation" r:id="rId3" imgW="2044440" imgH="482400" progId="Equation.3">
                  <p:embed/>
                  <p:pic>
                    <p:nvPicPr>
                      <p:cNvPr id="0" name="Object 4"/>
                      <p:cNvPicPr>
                        <a:picLocks noChangeAspect="1" noChangeArrowheads="1"/>
                      </p:cNvPicPr>
                      <p:nvPr/>
                    </p:nvPicPr>
                    <p:blipFill>
                      <a:blip r:embed="rId4"/>
                      <a:srcRect/>
                      <a:stretch>
                        <a:fillRect/>
                      </a:stretch>
                    </p:blipFill>
                    <p:spPr bwMode="auto">
                      <a:xfrm>
                        <a:off x="2438400" y="2362200"/>
                        <a:ext cx="3506787" cy="825302"/>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68507979"/>
              </p:ext>
            </p:extLst>
          </p:nvPr>
        </p:nvGraphicFramePr>
        <p:xfrm>
          <a:off x="2889582" y="3429000"/>
          <a:ext cx="2836863" cy="808037"/>
        </p:xfrm>
        <a:graphic>
          <a:graphicData uri="http://schemas.openxmlformats.org/presentationml/2006/ole">
            <mc:AlternateContent xmlns:mc="http://schemas.openxmlformats.org/markup-compatibility/2006">
              <mc:Choice xmlns:v="urn:schemas-microsoft-com:vml" Requires="v">
                <p:oleObj spid="_x0000_s9416" name="Equation" r:id="rId5" imgW="1473120" imgH="419040" progId="Equation.3">
                  <p:embed/>
                </p:oleObj>
              </mc:Choice>
              <mc:Fallback>
                <p:oleObj name="Equation" r:id="rId5" imgW="1473120" imgH="419040" progId="Equation.3">
                  <p:embed/>
                  <p:pic>
                    <p:nvPicPr>
                      <p:cNvPr id="0" name="Object 7"/>
                      <p:cNvPicPr>
                        <a:picLocks noChangeAspect="1" noChangeArrowheads="1"/>
                      </p:cNvPicPr>
                      <p:nvPr/>
                    </p:nvPicPr>
                    <p:blipFill>
                      <a:blip r:embed="rId6"/>
                      <a:srcRect/>
                      <a:stretch>
                        <a:fillRect/>
                      </a:stretch>
                    </p:blipFill>
                    <p:spPr bwMode="auto">
                      <a:xfrm>
                        <a:off x="2889582" y="3429000"/>
                        <a:ext cx="2836863" cy="808037"/>
                      </a:xfrm>
                      <a:prstGeom prst="rect">
                        <a:avLst/>
                      </a:prstGeom>
                      <a:noFill/>
                      <a:ln>
                        <a:noFill/>
                      </a:ln>
                    </p:spPr>
                  </p:pic>
                </p:oleObj>
              </mc:Fallback>
            </mc:AlternateContent>
          </a:graphicData>
        </a:graphic>
      </p:graphicFrame>
      <p:sp>
        <p:nvSpPr>
          <p:cNvPr id="9" name="Rectangle 8"/>
          <p:cNvSpPr/>
          <p:nvPr/>
        </p:nvSpPr>
        <p:spPr>
          <a:xfrm>
            <a:off x="110647" y="4403188"/>
            <a:ext cx="5915419"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E</a:t>
            </a:r>
            <a:r>
              <a:rPr lang="en-US" sz="2400" baseline="-25000" dirty="0" err="1">
                <a:latin typeface="Times New Roman" pitchFamily="18" charset="0"/>
              </a:rPr>
              <a:t>đ</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hạt</a:t>
            </a:r>
            <a:r>
              <a:rPr lang="en-US" sz="2400" dirty="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2079788176"/>
              </p:ext>
            </p:extLst>
          </p:nvPr>
        </p:nvGraphicFramePr>
        <p:xfrm>
          <a:off x="2628900" y="4953000"/>
          <a:ext cx="3962400" cy="806673"/>
        </p:xfrm>
        <a:graphic>
          <a:graphicData uri="http://schemas.openxmlformats.org/presentationml/2006/ole">
            <mc:AlternateContent xmlns:mc="http://schemas.openxmlformats.org/markup-compatibility/2006">
              <mc:Choice xmlns:v="urn:schemas-microsoft-com:vml" Requires="v">
                <p:oleObj spid="_x0000_s9417" name="Equation" r:id="rId7" imgW="2057400" imgH="419100" progId="Equation.3">
                  <p:embed/>
                </p:oleObj>
              </mc:Choice>
              <mc:Fallback>
                <p:oleObj name="Equation" r:id="rId7" imgW="2057400" imgH="4191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8900" y="4953000"/>
                        <a:ext cx="3962400" cy="806673"/>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56479053"/>
              </p:ext>
            </p:extLst>
          </p:nvPr>
        </p:nvGraphicFramePr>
        <p:xfrm>
          <a:off x="3125784" y="5867400"/>
          <a:ext cx="2968631" cy="780991"/>
        </p:xfrm>
        <a:graphic>
          <a:graphicData uri="http://schemas.openxmlformats.org/presentationml/2006/ole">
            <mc:AlternateContent xmlns:mc="http://schemas.openxmlformats.org/markup-compatibility/2006">
              <mc:Choice xmlns:v="urn:schemas-microsoft-com:vml" Requires="v">
                <p:oleObj spid="_x0000_s9418" name="Equation" r:id="rId9" imgW="1498320" imgH="393480" progId="Equation.3">
                  <p:embed/>
                </p:oleObj>
              </mc:Choice>
              <mc:Fallback>
                <p:oleObj name="Equation" r:id="rId9" imgW="1498320" imgH="393480" progId="Equation.3">
                  <p:embed/>
                  <p:pic>
                    <p:nvPicPr>
                      <p:cNvPr id="0" name="Object 13"/>
                      <p:cNvPicPr>
                        <a:picLocks noChangeAspect="1" noChangeArrowheads="1"/>
                      </p:cNvPicPr>
                      <p:nvPr/>
                    </p:nvPicPr>
                    <p:blipFill>
                      <a:blip r:embed="rId10"/>
                      <a:srcRect/>
                      <a:stretch>
                        <a:fillRect/>
                      </a:stretch>
                    </p:blipFill>
                    <p:spPr bwMode="auto">
                      <a:xfrm>
                        <a:off x="3125784" y="5867400"/>
                        <a:ext cx="2968631" cy="780991"/>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93433520"/>
              </p:ext>
            </p:extLst>
          </p:nvPr>
        </p:nvGraphicFramePr>
        <p:xfrm>
          <a:off x="990600" y="628389"/>
          <a:ext cx="6156325" cy="830262"/>
        </p:xfrm>
        <a:graphic>
          <a:graphicData uri="http://schemas.openxmlformats.org/presentationml/2006/ole">
            <mc:AlternateContent xmlns:mc="http://schemas.openxmlformats.org/markup-compatibility/2006">
              <mc:Choice xmlns:v="urn:schemas-microsoft-com:vml" Requires="v">
                <p:oleObj spid="_x0000_s9419" name="Equation" r:id="rId11" imgW="3263760" imgH="444240" progId="Equation.3">
                  <p:embed/>
                </p:oleObj>
              </mc:Choice>
              <mc:Fallback>
                <p:oleObj name="Equation" r:id="rId11" imgW="3263760" imgH="4442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628389"/>
                        <a:ext cx="6156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TRÌNH SCHRODINGER</a:t>
            </a:r>
          </a:p>
          <a:p>
            <a:pPr algn="ct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830997"/>
            <a:ext cx="8915400" cy="830997"/>
          </a:xfrm>
          <a:prstGeom prst="rect">
            <a:avLst/>
          </a:prstGeom>
        </p:spPr>
        <p:txBody>
          <a:bodyPr wrap="square">
            <a:spAutoFit/>
          </a:bodyPr>
          <a:lstStyle/>
          <a:p>
            <a:pPr>
              <a:buFont typeface="Wingdings" pitchFamily="2" charset="2"/>
              <a:buNone/>
            </a:pPr>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hạt</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err="1">
                <a:latin typeface="Times New Roman" pitchFamily="18" charset="0"/>
              </a:rPr>
              <a:t>trong</a:t>
            </a:r>
            <a:r>
              <a:rPr lang="en-US" sz="2400">
                <a:latin typeface="Times New Roman" pitchFamily="18" charset="0"/>
              </a:rPr>
              <a:t> </a:t>
            </a:r>
            <a:r>
              <a:rPr lang="en-US" sz="2400" smtClean="0">
                <a:latin typeface="Times New Roman" pitchFamily="18" charset="0"/>
              </a:rPr>
              <a:t>trường lực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thế</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U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phụ</a:t>
            </a:r>
            <a:r>
              <a:rPr lang="en-US" sz="2400" dirty="0" smtClean="0">
                <a:latin typeface="Times New Roman" pitchFamily="18" charset="0"/>
              </a:rPr>
              <a:t> </a:t>
            </a:r>
            <a:r>
              <a:rPr lang="en-US" sz="2400" dirty="0" err="1">
                <a:latin typeface="Times New Roman" pitchFamily="18" charset="0"/>
              </a:rPr>
              <a:t>thuộc</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 </a:t>
            </a:r>
            <a:r>
              <a:rPr lang="en-US" sz="2400" dirty="0" err="1">
                <a:latin typeface="Times New Roman" pitchFamily="18" charset="0"/>
              </a:rPr>
              <a:t>E</a:t>
            </a:r>
            <a:r>
              <a:rPr lang="en-US" sz="2400" baseline="-25000" dirty="0" err="1">
                <a:latin typeface="Times New Roman" pitchFamily="18" charset="0"/>
              </a:rPr>
              <a:t>đ</a:t>
            </a:r>
            <a:r>
              <a:rPr lang="en-US" sz="2400" dirty="0">
                <a:latin typeface="Times New Roman" pitchFamily="18" charset="0"/>
              </a:rPr>
              <a:t> = E – U</a:t>
            </a:r>
          </a:p>
        </p:txBody>
      </p:sp>
      <p:sp>
        <p:nvSpPr>
          <p:cNvPr id="3" name="Rectangle 2"/>
          <p:cNvSpPr/>
          <p:nvPr/>
        </p:nvSpPr>
        <p:spPr>
          <a:xfrm>
            <a:off x="76200" y="1828801"/>
            <a:ext cx="8915400" cy="461665"/>
          </a:xfrm>
          <a:prstGeom prst="rect">
            <a:avLst/>
          </a:prstGeom>
        </p:spPr>
        <p:txBody>
          <a:bodyPr wrap="square">
            <a:spAutoFit/>
          </a:bodyPr>
          <a:lstStyle/>
          <a:p>
            <a:pPr>
              <a:buFont typeface="Wingdings" pitchFamily="2" charset="2"/>
              <a:buNone/>
            </a:pPr>
            <a:r>
              <a:rPr lang="en-US" sz="2400" b="1" i="1" dirty="0" err="1">
                <a:latin typeface="Times New Roman" pitchFamily="18" charset="0"/>
              </a:rPr>
              <a:t>Phương</a:t>
            </a:r>
            <a:r>
              <a:rPr lang="en-US" sz="2400" b="1" i="1" dirty="0">
                <a:latin typeface="Times New Roman" pitchFamily="18" charset="0"/>
              </a:rPr>
              <a:t> </a:t>
            </a:r>
            <a:r>
              <a:rPr lang="en-US" sz="2400" b="1" i="1" dirty="0" err="1">
                <a:latin typeface="Times New Roman" pitchFamily="18" charset="0"/>
              </a:rPr>
              <a:t>trình</a:t>
            </a:r>
            <a:r>
              <a:rPr lang="en-US" sz="2400" b="1" i="1" dirty="0">
                <a:latin typeface="Times New Roman" pitchFamily="18" charset="0"/>
              </a:rPr>
              <a:t> Schrodinger </a:t>
            </a:r>
            <a:r>
              <a:rPr lang="en-US" sz="2400" b="1" i="1" dirty="0" err="1">
                <a:latin typeface="Times New Roman" pitchFamily="18" charset="0"/>
              </a:rPr>
              <a:t>cho</a:t>
            </a:r>
            <a:r>
              <a:rPr lang="en-US" sz="2400" b="1" i="1" dirty="0">
                <a:latin typeface="Times New Roman" pitchFamily="18" charset="0"/>
              </a:rPr>
              <a:t> </a:t>
            </a:r>
            <a:r>
              <a:rPr lang="en-US" sz="2400" b="1" i="1" dirty="0" err="1">
                <a:latin typeface="Times New Roman" pitchFamily="18" charset="0"/>
              </a:rPr>
              <a:t>hạt</a:t>
            </a:r>
            <a:r>
              <a:rPr lang="en-US" sz="2400" b="1" i="1" dirty="0">
                <a:latin typeface="Times New Roman" pitchFamily="18" charset="0"/>
              </a:rPr>
              <a:t> ở </a:t>
            </a:r>
            <a:r>
              <a:rPr lang="en-US" sz="2400" b="1" i="1" dirty="0" err="1">
                <a:latin typeface="Times New Roman" pitchFamily="18" charset="0"/>
              </a:rPr>
              <a:t>trạng</a:t>
            </a:r>
            <a:r>
              <a:rPr lang="en-US" sz="2400" b="1" i="1" dirty="0">
                <a:latin typeface="Times New Roman" pitchFamily="18" charset="0"/>
              </a:rPr>
              <a:t> </a:t>
            </a:r>
            <a:r>
              <a:rPr lang="en-US" sz="2400" b="1" i="1" dirty="0" err="1">
                <a:latin typeface="Times New Roman" pitchFamily="18" charset="0"/>
              </a:rPr>
              <a:t>thái</a:t>
            </a:r>
            <a:r>
              <a:rPr lang="en-US" sz="2400" b="1" i="1" dirty="0">
                <a:latin typeface="Times New Roman" pitchFamily="18" charset="0"/>
              </a:rPr>
              <a:t> </a:t>
            </a:r>
            <a:r>
              <a:rPr lang="en-US" sz="2400" b="1" i="1" dirty="0" err="1">
                <a:latin typeface="Times New Roman" pitchFamily="18" charset="0"/>
              </a:rPr>
              <a:t>dừng</a:t>
            </a:r>
            <a:r>
              <a:rPr lang="en-US" sz="2400" b="1" i="1" dirty="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3974528029"/>
              </p:ext>
            </p:extLst>
          </p:nvPr>
        </p:nvGraphicFramePr>
        <p:xfrm>
          <a:off x="2362200" y="2667000"/>
          <a:ext cx="3895725" cy="852488"/>
        </p:xfrm>
        <a:graphic>
          <a:graphicData uri="http://schemas.openxmlformats.org/presentationml/2006/ole">
            <mc:AlternateContent xmlns:mc="http://schemas.openxmlformats.org/markup-compatibility/2006">
              <mc:Choice xmlns:v="urn:schemas-microsoft-com:vml" Requires="v">
                <p:oleObj spid="_x0000_s10285" name="Equation" r:id="rId3" imgW="1917700" imgH="419100" progId="Equation.3">
                  <p:embed/>
                </p:oleObj>
              </mc:Choice>
              <mc:Fallback>
                <p:oleObj name="Equation" r:id="rId3" imgW="19177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667000"/>
                        <a:ext cx="3895725" cy="8524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52400"/>
            <a:ext cx="2673818" cy="3825951"/>
          </a:xfrm>
          <a:prstGeom prst="rect">
            <a:avLst/>
          </a:prstGeom>
        </p:spPr>
      </p:pic>
      <p:sp>
        <p:nvSpPr>
          <p:cNvPr id="5" name="TextBox 4"/>
          <p:cNvSpPr txBox="1"/>
          <p:nvPr/>
        </p:nvSpPr>
        <p:spPr>
          <a:xfrm>
            <a:off x="3124200" y="3978351"/>
            <a:ext cx="3200400" cy="769441"/>
          </a:xfrm>
          <a:prstGeom prst="rect">
            <a:avLst/>
          </a:prstGeom>
          <a:noFill/>
        </p:spPr>
        <p:txBody>
          <a:bodyPr wrap="square" rtlCol="0">
            <a:spAutoFit/>
          </a:bodyPr>
          <a:lstStyle/>
          <a:p>
            <a:pPr algn="ctr"/>
            <a:r>
              <a:rPr lang="en-US" sz="2200">
                <a:latin typeface="Times" pitchFamily="18" charset="0"/>
              </a:rPr>
              <a:t>Erwin </a:t>
            </a:r>
            <a:r>
              <a:rPr lang="en-US" sz="2200" smtClean="0">
                <a:latin typeface="Times" pitchFamily="18" charset="0"/>
              </a:rPr>
              <a:t>Schrödinger, (Áo)</a:t>
            </a:r>
          </a:p>
          <a:p>
            <a:pPr algn="ctr"/>
            <a:r>
              <a:rPr lang="en-US" sz="2200" smtClean="0">
                <a:latin typeface="Times" pitchFamily="18" charset="0"/>
              </a:rPr>
              <a:t>1887- 1961</a:t>
            </a:r>
            <a:endParaRPr lang="en-US" sz="2200">
              <a:latin typeface="Times" pitchFamily="18" charset="0"/>
            </a:endParaRPr>
          </a:p>
        </p:txBody>
      </p:sp>
      <p:sp>
        <p:nvSpPr>
          <p:cNvPr id="6" name="TextBox 5"/>
          <p:cNvSpPr txBox="1"/>
          <p:nvPr/>
        </p:nvSpPr>
        <p:spPr>
          <a:xfrm>
            <a:off x="117709" y="4751967"/>
            <a:ext cx="8991600" cy="1785104"/>
          </a:xfrm>
          <a:prstGeom prst="rect">
            <a:avLst/>
          </a:prstGeom>
          <a:noFill/>
        </p:spPr>
        <p:txBody>
          <a:bodyPr wrap="square" rtlCol="0">
            <a:spAutoFit/>
          </a:bodyPr>
          <a:lstStyle/>
          <a:p>
            <a:pPr algn="just"/>
            <a:r>
              <a:rPr lang="vi-VN" sz="2200" smtClean="0">
                <a:latin typeface="+mj-lt"/>
              </a:rPr>
              <a:t>ông </a:t>
            </a:r>
            <a:r>
              <a:rPr lang="vi-VN" sz="2200">
                <a:latin typeface="+mj-lt"/>
              </a:rPr>
              <a:t>nêu ra phương trình sóng mô tả trạng thái của hệ lượng tử (</a:t>
            </a:r>
            <a:r>
              <a:rPr lang="vi-VN" sz="2200">
                <a:solidFill>
                  <a:srgbClr val="FF0000"/>
                </a:solidFill>
                <a:latin typeface="+mj-lt"/>
              </a:rPr>
              <a:t>phương trình Schrödinger phụ thuộc thời gian và dừng</a:t>
            </a:r>
            <a:r>
              <a:rPr lang="vi-VN" sz="2200">
                <a:latin typeface="+mj-lt"/>
              </a:rPr>
              <a:t>) </a:t>
            </a:r>
            <a:r>
              <a:rPr lang="vi-VN" sz="2200" smtClean="0">
                <a:latin typeface="+mj-lt"/>
              </a:rPr>
              <a:t>Ngoài </a:t>
            </a:r>
            <a:r>
              <a:rPr lang="vi-VN" sz="2200">
                <a:latin typeface="+mj-lt"/>
              </a:rPr>
              <a:t>ra, ông còn nghiên cứu trong những lĩnh vực khác </a:t>
            </a:r>
            <a:r>
              <a:rPr lang="vi-VN" sz="2200" smtClean="0">
                <a:latin typeface="+mj-lt"/>
              </a:rPr>
              <a:t>như:</a:t>
            </a:r>
            <a:r>
              <a:rPr lang="en-US" sz="2200" smtClean="0">
                <a:latin typeface="Times New Roman" pitchFamily="18" charset="0"/>
                <a:cs typeface="Times New Roman" pitchFamily="18" charset="0"/>
              </a:rPr>
              <a:t>cơ học thống kê</a:t>
            </a:r>
            <a:r>
              <a:rPr lang="vi-VN" sz="2200">
                <a:latin typeface="+mj-lt"/>
              </a:rPr>
              <a:t> </a:t>
            </a:r>
            <a:r>
              <a:rPr lang="vi-VN" sz="2200" smtClean="0">
                <a:latin typeface="+mj-lt"/>
              </a:rPr>
              <a:t>và</a:t>
            </a:r>
            <a:r>
              <a:rPr lang="en-US" sz="2200" smtClean="0">
                <a:latin typeface="+mj-lt"/>
              </a:rPr>
              <a:t> </a:t>
            </a:r>
            <a:r>
              <a:rPr lang="en-US" sz="2200" smtClean="0">
                <a:latin typeface="Times New Roman" pitchFamily="18" charset="0"/>
                <a:cs typeface="Times New Roman" pitchFamily="18" charset="0"/>
              </a:rPr>
              <a:t>nhiệt động lực học</a:t>
            </a:r>
            <a:r>
              <a:rPr lang="vi-VN" sz="2200" smtClean="0">
                <a:latin typeface="+mj-lt"/>
              </a:rPr>
              <a:t>, </a:t>
            </a:r>
            <a:r>
              <a:rPr lang="vi-VN" sz="2200" smtClean="0">
                <a:latin typeface="Times New Roman" pitchFamily="18" charset="0"/>
                <a:cs typeface="Times New Roman" pitchFamily="18" charset="0"/>
              </a:rPr>
              <a:t>lý</a:t>
            </a:r>
            <a:r>
              <a:rPr lang="en-US" sz="2200" smtClean="0">
                <a:latin typeface="Times New Roman" pitchFamily="18" charset="0"/>
                <a:cs typeface="Times New Roman" pitchFamily="18" charset="0"/>
              </a:rPr>
              <a:t> thuyết điện môi, điện động lực học, thuyết tương đối rộng và vũ trụ học</a:t>
            </a:r>
            <a:r>
              <a:rPr lang="vi-VN" sz="2200" smtClean="0">
                <a:latin typeface="+mj-lt"/>
              </a:rPr>
              <a:t>, </a:t>
            </a:r>
            <a:r>
              <a:rPr lang="vi-VN" sz="2200">
                <a:latin typeface="+mj-lt"/>
              </a:rPr>
              <a:t>cũng như thử xây dựng một lý thuyết trường thống nhất. </a:t>
            </a:r>
            <a:endParaRPr lang="en-US" sz="2200">
              <a:latin typeface="+mj-lt"/>
            </a:endParaRPr>
          </a:p>
        </p:txBody>
      </p:sp>
    </p:spTree>
    <p:extLst>
      <p:ext uri="{BB962C8B-B14F-4D97-AF65-F5344CB8AC3E}">
        <p14:creationId xmlns:p14="http://schemas.microsoft.com/office/powerpoint/2010/main" val="57765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TRÌNH SCHRODINGER</a:t>
            </a:r>
          </a:p>
          <a:p>
            <a:pPr algn="ct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6057606" cy="461665"/>
          </a:xfrm>
          <a:prstGeom prst="rect">
            <a:avLst/>
          </a:prstGeom>
        </p:spPr>
        <p:txBody>
          <a:bodyPr wrap="square">
            <a:spAutoFit/>
          </a:bodyPr>
          <a:lstStyle/>
          <a:p>
            <a:pPr marL="609600" indent="-609600">
              <a:buFont typeface="Wingdings" pitchFamily="2" charset="2"/>
              <a:buNone/>
            </a:pPr>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Hạt</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trong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giếng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thế</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một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chiều</a:t>
            </a:r>
            <a:endParaRPr lang="en-US" sz="2400" b="1" dirty="0">
              <a:solidFill>
                <a:schemeClr val="hlink"/>
              </a:solidFill>
              <a:latin typeface="Times New Roman" pitchFamily="18" charset="0"/>
            </a:endParaRPr>
          </a:p>
        </p:txBody>
      </p:sp>
      <p:sp>
        <p:nvSpPr>
          <p:cNvPr id="3" name="Rectangle 2"/>
          <p:cNvSpPr/>
          <p:nvPr/>
        </p:nvSpPr>
        <p:spPr>
          <a:xfrm>
            <a:off x="152400" y="1147465"/>
            <a:ext cx="6705600" cy="461665"/>
          </a:xfrm>
          <a:prstGeom prst="rect">
            <a:avLst/>
          </a:prstGeom>
        </p:spPr>
        <p:txBody>
          <a:bodyPr wrap="square">
            <a:spAutoFit/>
          </a:bodyPr>
          <a:lstStyle/>
          <a:p>
            <a:pPr marL="609600" indent="-609600">
              <a:buFont typeface="Wingdings" pitchFamily="2" charset="2"/>
              <a:buNone/>
            </a:pPr>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hạt</a:t>
            </a:r>
            <a:r>
              <a:rPr lang="en-US" sz="2400" dirty="0">
                <a:latin typeface="Times New Roman" pitchFamily="18" charset="0"/>
              </a:rPr>
              <a:t> </a:t>
            </a:r>
            <a:r>
              <a:rPr lang="en-US" sz="2400" dirty="0" err="1">
                <a:latin typeface="Times New Roman" pitchFamily="18" charset="0"/>
              </a:rPr>
              <a:t>nằm</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giếng</a:t>
            </a:r>
            <a:r>
              <a:rPr lang="en-US" sz="2400" dirty="0">
                <a:latin typeface="Times New Roman" pitchFamily="18" charset="0"/>
              </a:rPr>
              <a:t> </a:t>
            </a:r>
            <a:r>
              <a:rPr lang="en-US" sz="2400" dirty="0" err="1">
                <a:latin typeface="Times New Roman" pitchFamily="18" charset="0"/>
              </a:rPr>
              <a:t>thế</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chiều</a:t>
            </a:r>
            <a:r>
              <a:rPr lang="en-US" sz="2400" dirty="0">
                <a:latin typeface="Times New Roman" pitchFamily="18" charset="0"/>
              </a:rPr>
              <a:t> </a:t>
            </a:r>
            <a:r>
              <a:rPr lang="en-US" sz="2400" dirty="0" err="1">
                <a:latin typeface="Times New Roman" pitchFamily="18" charset="0"/>
              </a:rPr>
              <a:t>cao</a:t>
            </a:r>
            <a:r>
              <a:rPr lang="en-US" sz="2400" dirty="0">
                <a:latin typeface="Times New Roman" pitchFamily="18" charset="0"/>
              </a:rPr>
              <a:t> </a:t>
            </a:r>
            <a:r>
              <a:rPr lang="en-US" sz="2400" dirty="0" err="1">
                <a:latin typeface="Times New Roman" pitchFamily="18" charset="0"/>
              </a:rPr>
              <a:t>vô</a:t>
            </a:r>
            <a:r>
              <a:rPr lang="en-US" sz="2400" dirty="0">
                <a:latin typeface="Times New Roman" pitchFamily="18" charset="0"/>
              </a:rPr>
              <a:t> </a:t>
            </a:r>
            <a:r>
              <a:rPr lang="en-US" sz="2400" dirty="0" err="1">
                <a:latin typeface="Times New Roman" pitchFamily="18" charset="0"/>
              </a:rPr>
              <a:t>hạn</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1046231243"/>
              </p:ext>
            </p:extLst>
          </p:nvPr>
        </p:nvGraphicFramePr>
        <p:xfrm>
          <a:off x="1114425" y="1752600"/>
          <a:ext cx="3838575" cy="842029"/>
        </p:xfrm>
        <a:graphic>
          <a:graphicData uri="http://schemas.openxmlformats.org/presentationml/2006/ole">
            <mc:AlternateContent xmlns:mc="http://schemas.openxmlformats.org/markup-compatibility/2006">
              <mc:Choice xmlns:v="urn:schemas-microsoft-com:vml" Requires="v">
                <p:oleObj spid="_x0000_s11432" name="Equation" r:id="rId3" imgW="2082800" imgH="457200" progId="Equation.3">
                  <p:embed/>
                </p:oleObj>
              </mc:Choice>
              <mc:Fallback>
                <p:oleObj name="Equation" r:id="rId3" imgW="20828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752600"/>
                        <a:ext cx="3838575" cy="842029"/>
                      </a:xfrm>
                      <a:prstGeom prst="rect">
                        <a:avLst/>
                      </a:prstGeom>
                      <a:noFill/>
                      <a:ln>
                        <a:noFill/>
                      </a:ln>
                    </p:spPr>
                  </p:pic>
                </p:oleObj>
              </mc:Fallback>
            </mc:AlternateContent>
          </a:graphicData>
        </a:graphic>
      </p:graphicFrame>
      <p:pic>
        <p:nvPicPr>
          <p:cNvPr id="9" name="Picture 7" descr="hinh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6149" y="1752600"/>
            <a:ext cx="310229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2400" y="2743200"/>
            <a:ext cx="5744642" cy="461665"/>
          </a:xfrm>
          <a:prstGeom prst="rect">
            <a:avLst/>
          </a:prstGeom>
        </p:spPr>
        <p:txBody>
          <a:bodyPr wrap="square">
            <a:spAutoFit/>
          </a:bodyPr>
          <a:lstStyle/>
          <a:p>
            <a:pPr marL="609600" indent="-609600">
              <a:buFont typeface="Wingdings" pitchFamily="2" charset="2"/>
              <a:buNone/>
            </a:pP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Schrodinger:</a:t>
            </a:r>
          </a:p>
        </p:txBody>
      </p:sp>
      <p:graphicFrame>
        <p:nvGraphicFramePr>
          <p:cNvPr id="11" name="Object 10"/>
          <p:cNvGraphicFramePr>
            <a:graphicFrameLocks noChangeAspect="1"/>
          </p:cNvGraphicFramePr>
          <p:nvPr>
            <p:extLst>
              <p:ext uri="{D42A27DB-BD31-4B8C-83A1-F6EECF244321}">
                <p14:modId xmlns:p14="http://schemas.microsoft.com/office/powerpoint/2010/main" val="2180597274"/>
              </p:ext>
            </p:extLst>
          </p:nvPr>
        </p:nvGraphicFramePr>
        <p:xfrm>
          <a:off x="1243013" y="3492500"/>
          <a:ext cx="2265362" cy="833438"/>
        </p:xfrm>
        <a:graphic>
          <a:graphicData uri="http://schemas.openxmlformats.org/presentationml/2006/ole">
            <mc:AlternateContent xmlns:mc="http://schemas.openxmlformats.org/markup-compatibility/2006">
              <mc:Choice xmlns:v="urn:schemas-microsoft-com:vml" Requires="v">
                <p:oleObj spid="_x0000_s11433" name="Equation" r:id="rId6" imgW="1143000" imgH="419040" progId="Equation.3">
                  <p:embed/>
                </p:oleObj>
              </mc:Choice>
              <mc:Fallback>
                <p:oleObj name="Equation" r:id="rId6" imgW="1143000" imgH="419040" progId="Equation.3">
                  <p:embed/>
                  <p:pic>
                    <p:nvPicPr>
                      <p:cNvPr id="0" name="Object 8"/>
                      <p:cNvPicPr>
                        <a:picLocks noChangeAspect="1" noChangeArrowheads="1"/>
                      </p:cNvPicPr>
                      <p:nvPr/>
                    </p:nvPicPr>
                    <p:blipFill>
                      <a:blip r:embed="rId7"/>
                      <a:srcRect/>
                      <a:stretch>
                        <a:fillRect/>
                      </a:stretch>
                    </p:blipFill>
                    <p:spPr bwMode="auto">
                      <a:xfrm>
                        <a:off x="1243013" y="3492500"/>
                        <a:ext cx="226536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p:nvPr/>
        </p:nvSpPr>
        <p:spPr>
          <a:xfrm>
            <a:off x="381000" y="4572000"/>
            <a:ext cx="713657" cy="461665"/>
          </a:xfrm>
          <a:prstGeom prst="rect">
            <a:avLst/>
          </a:prstGeom>
        </p:spPr>
        <p:txBody>
          <a:bodyPr wrap="none">
            <a:spAutoFit/>
          </a:bodyPr>
          <a:lstStyle/>
          <a:p>
            <a:pPr marL="609600" indent="-609600">
              <a:buFont typeface="Wingdings" pitchFamily="2" charset="2"/>
              <a:buNone/>
            </a:pPr>
            <a:r>
              <a:rPr lang="en-US" sz="2400" dirty="0" err="1">
                <a:latin typeface="Times New Roman" pitchFamily="18" charset="0"/>
              </a:rPr>
              <a:t>Đặt</a:t>
            </a:r>
            <a:r>
              <a:rPr lang="en-US" sz="2400" dirty="0">
                <a:latin typeface="Times New Roman" pitchFamily="18" charset="0"/>
              </a:rPr>
              <a:t>:</a:t>
            </a:r>
          </a:p>
        </p:txBody>
      </p:sp>
      <p:graphicFrame>
        <p:nvGraphicFramePr>
          <p:cNvPr id="13" name="Object 12"/>
          <p:cNvGraphicFramePr>
            <a:graphicFrameLocks noChangeAspect="1"/>
          </p:cNvGraphicFramePr>
          <p:nvPr>
            <p:extLst>
              <p:ext uri="{D42A27DB-BD31-4B8C-83A1-F6EECF244321}">
                <p14:modId xmlns:p14="http://schemas.microsoft.com/office/powerpoint/2010/main" val="676385881"/>
              </p:ext>
            </p:extLst>
          </p:nvPr>
        </p:nvGraphicFramePr>
        <p:xfrm>
          <a:off x="1255713" y="5168900"/>
          <a:ext cx="1296987" cy="776288"/>
        </p:xfrm>
        <a:graphic>
          <a:graphicData uri="http://schemas.openxmlformats.org/presentationml/2006/ole">
            <mc:AlternateContent xmlns:mc="http://schemas.openxmlformats.org/markup-compatibility/2006">
              <mc:Choice xmlns:v="urn:schemas-microsoft-com:vml" Requires="v">
                <p:oleObj spid="_x0000_s11434" name="Equation" r:id="rId8" imgW="660240" imgH="393480" progId="Equation.3">
                  <p:embed/>
                </p:oleObj>
              </mc:Choice>
              <mc:Fallback>
                <p:oleObj name="Equation" r:id="rId8" imgW="660240" imgH="393480" progId="Equation.3">
                  <p:embed/>
                  <p:pic>
                    <p:nvPicPr>
                      <p:cNvPr id="0" name="Object 11"/>
                      <p:cNvPicPr>
                        <a:picLocks noChangeAspect="1" noChangeArrowheads="1"/>
                      </p:cNvPicPr>
                      <p:nvPr/>
                    </p:nvPicPr>
                    <p:blipFill>
                      <a:blip r:embed="rId9"/>
                      <a:srcRect/>
                      <a:stretch>
                        <a:fillRect/>
                      </a:stretch>
                    </p:blipFill>
                    <p:spPr bwMode="auto">
                      <a:xfrm>
                        <a:off x="1255713" y="5168900"/>
                        <a:ext cx="1296987"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2943225" y="5105400"/>
          <a:ext cx="2390775" cy="854075"/>
        </p:xfrm>
        <a:graphic>
          <a:graphicData uri="http://schemas.openxmlformats.org/presentationml/2006/ole">
            <mc:AlternateContent xmlns:mc="http://schemas.openxmlformats.org/markup-compatibility/2006">
              <mc:Choice xmlns:v="urn:schemas-microsoft-com:vml" Requires="v">
                <p:oleObj spid="_x0000_s11435" name="Equation" r:id="rId10" imgW="1168400" imgH="419100" progId="Equation.3">
                  <p:embed/>
                </p:oleObj>
              </mc:Choice>
              <mc:Fallback>
                <p:oleObj name="Equation" r:id="rId10" imgW="1168400" imgH="4191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3225" y="5105400"/>
                        <a:ext cx="23907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TRÌNH SCHRODINGER</a:t>
            </a:r>
          </a:p>
          <a:p>
            <a:pPr algn="ct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811224"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Nghiệm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4049943940"/>
              </p:ext>
            </p:extLst>
          </p:nvPr>
        </p:nvGraphicFramePr>
        <p:xfrm>
          <a:off x="2286000" y="1273273"/>
          <a:ext cx="3200400" cy="403127"/>
        </p:xfrm>
        <a:graphic>
          <a:graphicData uri="http://schemas.openxmlformats.org/presentationml/2006/ole">
            <mc:AlternateContent xmlns:mc="http://schemas.openxmlformats.org/markup-compatibility/2006">
              <mc:Choice xmlns:v="urn:schemas-microsoft-com:vml" Requires="v">
                <p:oleObj spid="_x0000_s12464" name="Equation" r:id="rId3" imgW="1587240" imgH="203040" progId="Equation.3">
                  <p:embed/>
                </p:oleObj>
              </mc:Choice>
              <mc:Fallback>
                <p:oleObj name="Equation" r:id="rId3" imgW="1587240" imgH="203040" progId="Equation.3">
                  <p:embed/>
                  <p:pic>
                    <p:nvPicPr>
                      <p:cNvPr id="0" name="Object 4"/>
                      <p:cNvPicPr>
                        <a:picLocks noChangeAspect="1" noChangeArrowheads="1"/>
                      </p:cNvPicPr>
                      <p:nvPr/>
                    </p:nvPicPr>
                    <p:blipFill>
                      <a:blip r:embed="rId4"/>
                      <a:srcRect/>
                      <a:stretch>
                        <a:fillRect/>
                      </a:stretch>
                    </p:blipFill>
                    <p:spPr bwMode="auto">
                      <a:xfrm>
                        <a:off x="2286000" y="1273273"/>
                        <a:ext cx="3200400" cy="403127"/>
                      </a:xfrm>
                      <a:prstGeom prst="rect">
                        <a:avLst/>
                      </a:prstGeom>
                      <a:noFill/>
                      <a:ln>
                        <a:noFill/>
                      </a:ln>
                    </p:spPr>
                  </p:pic>
                </p:oleObj>
              </mc:Fallback>
            </mc:AlternateContent>
          </a:graphicData>
        </a:graphic>
      </p:graphicFrame>
      <p:sp>
        <p:nvSpPr>
          <p:cNvPr id="7" name="Rectangle 6"/>
          <p:cNvSpPr/>
          <p:nvPr/>
        </p:nvSpPr>
        <p:spPr>
          <a:xfrm>
            <a:off x="76200" y="1752600"/>
            <a:ext cx="6244035"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liên</a:t>
            </a:r>
            <a:r>
              <a:rPr lang="en-US" sz="2400" dirty="0">
                <a:latin typeface="Times New Roman" pitchFamily="18" charset="0"/>
              </a:rPr>
              <a:t> </a:t>
            </a:r>
            <a:r>
              <a:rPr lang="en-US" sz="2400" dirty="0" err="1">
                <a:latin typeface="Times New Roman" pitchFamily="18" charset="0"/>
              </a:rPr>
              <a:t>tục</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902308399"/>
              </p:ext>
            </p:extLst>
          </p:nvPr>
        </p:nvGraphicFramePr>
        <p:xfrm>
          <a:off x="2229824" y="2362200"/>
          <a:ext cx="3657600" cy="377825"/>
        </p:xfrm>
        <a:graphic>
          <a:graphicData uri="http://schemas.openxmlformats.org/presentationml/2006/ole">
            <mc:AlternateContent xmlns:mc="http://schemas.openxmlformats.org/markup-compatibility/2006">
              <mc:Choice xmlns:v="urn:schemas-microsoft-com:vml" Requires="v">
                <p:oleObj spid="_x0000_s12465" name="Equation" r:id="rId5" imgW="1968480" imgH="203040" progId="Equation.3">
                  <p:embed/>
                </p:oleObj>
              </mc:Choice>
              <mc:Fallback>
                <p:oleObj name="Equation" r:id="rId5" imgW="1968480" imgH="203040" progId="Equation.3">
                  <p:embed/>
                  <p:pic>
                    <p:nvPicPr>
                      <p:cNvPr id="0" name="Object 7"/>
                      <p:cNvPicPr>
                        <a:picLocks noChangeAspect="1" noChangeArrowheads="1"/>
                      </p:cNvPicPr>
                      <p:nvPr/>
                    </p:nvPicPr>
                    <p:blipFill>
                      <a:blip r:embed="rId6"/>
                      <a:srcRect/>
                      <a:stretch>
                        <a:fillRect/>
                      </a:stretch>
                    </p:blipFill>
                    <p:spPr bwMode="auto">
                      <a:xfrm>
                        <a:off x="2229824" y="2362200"/>
                        <a:ext cx="3657600" cy="377825"/>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87318274"/>
              </p:ext>
            </p:extLst>
          </p:nvPr>
        </p:nvGraphicFramePr>
        <p:xfrm>
          <a:off x="2875937" y="5257800"/>
          <a:ext cx="3011487" cy="855663"/>
        </p:xfrm>
        <a:graphic>
          <a:graphicData uri="http://schemas.openxmlformats.org/presentationml/2006/ole">
            <mc:AlternateContent xmlns:mc="http://schemas.openxmlformats.org/markup-compatibility/2006">
              <mc:Choice xmlns:v="urn:schemas-microsoft-com:vml" Requires="v">
                <p:oleObj spid="_x0000_s12466" name="Equation" r:id="rId7" imgW="1371600" imgH="393480" progId="Equation.3">
                  <p:embed/>
                </p:oleObj>
              </mc:Choice>
              <mc:Fallback>
                <p:oleObj name="Equation" r:id="rId7" imgW="1371600" imgH="393480" progId="Equation.3">
                  <p:embed/>
                  <p:pic>
                    <p:nvPicPr>
                      <p:cNvPr id="0" name="Object 10"/>
                      <p:cNvPicPr>
                        <a:picLocks noChangeAspect="1" noChangeArrowheads="1"/>
                      </p:cNvPicPr>
                      <p:nvPr/>
                    </p:nvPicPr>
                    <p:blipFill>
                      <a:blip r:embed="rId8"/>
                      <a:srcRect/>
                      <a:stretch>
                        <a:fillRect/>
                      </a:stretch>
                    </p:blipFill>
                    <p:spPr bwMode="auto">
                      <a:xfrm>
                        <a:off x="2875937" y="5257800"/>
                        <a:ext cx="3011487" cy="855663"/>
                      </a:xfrm>
                      <a:prstGeom prst="rect">
                        <a:avLst/>
                      </a:prstGeom>
                      <a:noFill/>
                      <a:ln w="9525">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3920028"/>
              </p:ext>
            </p:extLst>
          </p:nvPr>
        </p:nvGraphicFramePr>
        <p:xfrm>
          <a:off x="2209800" y="4114800"/>
          <a:ext cx="1771650" cy="776288"/>
        </p:xfrm>
        <a:graphic>
          <a:graphicData uri="http://schemas.openxmlformats.org/presentationml/2006/ole">
            <mc:AlternateContent xmlns:mc="http://schemas.openxmlformats.org/markup-compatibility/2006">
              <mc:Choice xmlns:v="urn:schemas-microsoft-com:vml" Requires="v">
                <p:oleObj spid="_x0000_s12467" name="Equation" r:id="rId9" imgW="901440" imgH="393480" progId="Equation.3">
                  <p:embed/>
                </p:oleObj>
              </mc:Choice>
              <mc:Fallback>
                <p:oleObj name="Equation" r:id="rId9" imgW="901440" imgH="393480" progId="Equation.3">
                  <p:embed/>
                  <p:pic>
                    <p:nvPicPr>
                      <p:cNvPr id="0" name="Object 12"/>
                      <p:cNvPicPr>
                        <a:picLocks noChangeAspect="1" noChangeArrowheads="1"/>
                      </p:cNvPicPr>
                      <p:nvPr/>
                    </p:nvPicPr>
                    <p:blipFill>
                      <a:blip r:embed="rId10"/>
                      <a:srcRect/>
                      <a:stretch>
                        <a:fillRect/>
                      </a:stretch>
                    </p:blipFill>
                    <p:spPr bwMode="auto">
                      <a:xfrm>
                        <a:off x="2209800" y="4114800"/>
                        <a:ext cx="17716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5887290"/>
              </p:ext>
            </p:extLst>
          </p:nvPr>
        </p:nvGraphicFramePr>
        <p:xfrm>
          <a:off x="2217737" y="3048000"/>
          <a:ext cx="5402263" cy="730250"/>
        </p:xfrm>
        <a:graphic>
          <a:graphicData uri="http://schemas.openxmlformats.org/presentationml/2006/ole">
            <mc:AlternateContent xmlns:mc="http://schemas.openxmlformats.org/markup-compatibility/2006">
              <mc:Choice xmlns:v="urn:schemas-microsoft-com:vml" Requires="v">
                <p:oleObj spid="_x0000_s12468" name="Equation" r:id="rId11" imgW="2908080" imgH="393480" progId="Equation.3">
                  <p:embed/>
                </p:oleObj>
              </mc:Choice>
              <mc:Fallback>
                <p:oleObj name="Equation" r:id="rId11" imgW="2908080" imgH="393480" progId="Equation.3">
                  <p:embed/>
                  <p:pic>
                    <p:nvPicPr>
                      <p:cNvPr id="0" name="Object 7"/>
                      <p:cNvPicPr>
                        <a:picLocks noChangeAspect="1" noChangeArrowheads="1"/>
                      </p:cNvPicPr>
                      <p:nvPr/>
                    </p:nvPicPr>
                    <p:blipFill>
                      <a:blip r:embed="rId12"/>
                      <a:srcRect/>
                      <a:stretch>
                        <a:fillRect/>
                      </a:stretch>
                    </p:blipFill>
                    <p:spPr bwMode="auto">
                      <a:xfrm>
                        <a:off x="2217737" y="3048000"/>
                        <a:ext cx="54022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01375772"/>
              </p:ext>
            </p:extLst>
          </p:nvPr>
        </p:nvGraphicFramePr>
        <p:xfrm>
          <a:off x="4046538" y="4065740"/>
          <a:ext cx="1970087" cy="827088"/>
        </p:xfrm>
        <a:graphic>
          <a:graphicData uri="http://schemas.openxmlformats.org/presentationml/2006/ole">
            <mc:AlternateContent xmlns:mc="http://schemas.openxmlformats.org/markup-compatibility/2006">
              <mc:Choice xmlns:v="urn:schemas-microsoft-com:vml" Requires="v">
                <p:oleObj spid="_x0000_s12469" name="Equation" r:id="rId13" imgW="1002960" imgH="419040" progId="Equation.3">
                  <p:embed/>
                </p:oleObj>
              </mc:Choice>
              <mc:Fallback>
                <p:oleObj name="Equation" r:id="rId13" imgW="1002960" imgH="419040" progId="Equation.3">
                  <p:embed/>
                  <p:pic>
                    <p:nvPicPr>
                      <p:cNvPr id="0" name="Object 9"/>
                      <p:cNvPicPr>
                        <a:picLocks noChangeAspect="1" noChangeArrowheads="1"/>
                      </p:cNvPicPr>
                      <p:nvPr/>
                    </p:nvPicPr>
                    <p:blipFill>
                      <a:blip r:embed="rId14"/>
                      <a:srcRect/>
                      <a:stretch>
                        <a:fillRect/>
                      </a:stretch>
                    </p:blipFill>
                    <p:spPr bwMode="auto">
                      <a:xfrm>
                        <a:off x="4046538" y="4065740"/>
                        <a:ext cx="1970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0" y="645090"/>
            <a:ext cx="6726603" cy="461665"/>
          </a:xfrm>
          <a:prstGeom prst="rect">
            <a:avLst/>
          </a:prstGeom>
        </p:spPr>
        <p:txBody>
          <a:bodyPr wrap="square">
            <a:spAutoFit/>
          </a:bodyPr>
          <a:lstStyle/>
          <a:p>
            <a:pPr>
              <a:buFont typeface="Wingdings" pitchFamily="2" charset="2"/>
              <a:buNone/>
            </a:pPr>
            <a:r>
              <a:rPr lang="en-US" sz="2400" dirty="0" err="1">
                <a:latin typeface="Times New Roman" pitchFamily="18" charset="0"/>
              </a:rPr>
              <a:t>Để</a:t>
            </a:r>
            <a:r>
              <a:rPr lang="en-US" sz="2400" dirty="0">
                <a:latin typeface="Times New Roman" pitchFamily="18" charset="0"/>
              </a:rPr>
              <a:t> </a:t>
            </a:r>
            <a:r>
              <a:rPr lang="en-US" sz="2400" dirty="0" err="1">
                <a:latin typeface="Times New Roman" pitchFamily="18" charset="0"/>
              </a:rPr>
              <a:t>tìm</a:t>
            </a:r>
            <a:r>
              <a:rPr lang="en-US" sz="2400" dirty="0">
                <a:latin typeface="Times New Roman" pitchFamily="18" charset="0"/>
              </a:rPr>
              <a:t> A </a:t>
            </a:r>
            <a:r>
              <a:rPr lang="en-US" sz="2400" dirty="0" err="1">
                <a:latin typeface="Times New Roman" pitchFamily="18" charset="0"/>
              </a:rPr>
              <a:t>dùng</a:t>
            </a:r>
            <a:r>
              <a:rPr lang="en-US" sz="2400" dirty="0">
                <a:latin typeface="Times New Roman" pitchFamily="18" charset="0"/>
              </a:rPr>
              <a:t> </a:t>
            </a:r>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chuẩn</a:t>
            </a:r>
            <a:r>
              <a:rPr lang="en-US" sz="2400" dirty="0">
                <a:latin typeface="Times New Roman" pitchFamily="18" charset="0"/>
              </a:rPr>
              <a:t> </a:t>
            </a:r>
            <a:r>
              <a:rPr lang="en-US" sz="2400" dirty="0" err="1">
                <a:latin typeface="Times New Roman" pitchFamily="18" charset="0"/>
              </a:rPr>
              <a:t>hóa</a:t>
            </a:r>
            <a:r>
              <a:rPr lang="en-US" sz="2400" dirty="0">
                <a:latin typeface="Times New Roman" pitchFamily="18" charset="0"/>
              </a:rPr>
              <a:t> </a:t>
            </a:r>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a:t>
            </a:r>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§4. </a:t>
            </a:r>
            <a:r>
              <a:rPr lang="en-US" sz="2400" b="1" dirty="0" smtClean="0">
                <a:solidFill>
                  <a:srgbClr val="FFFF00"/>
                </a:solidFill>
                <a:latin typeface="Times New Roman" pitchFamily="18" charset="0"/>
              </a:rPr>
              <a:t>PHƯƠNG TRÌNH SCHRODINGER</a:t>
            </a:r>
          </a:p>
          <a:p>
            <a:pPr algn="ctr"/>
            <a:endParaRPr lang="en-US" sz="2400" dirty="0">
              <a:solidFill>
                <a:srgbClr val="FFFF0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80665319"/>
              </p:ext>
            </p:extLst>
          </p:nvPr>
        </p:nvGraphicFramePr>
        <p:xfrm>
          <a:off x="427892" y="1106755"/>
          <a:ext cx="1893888" cy="882650"/>
        </p:xfrm>
        <a:graphic>
          <a:graphicData uri="http://schemas.openxmlformats.org/presentationml/2006/ole">
            <mc:AlternateContent xmlns:mc="http://schemas.openxmlformats.org/markup-compatibility/2006">
              <mc:Choice xmlns:v="urn:schemas-microsoft-com:vml" Requires="v">
                <p:oleObj spid="_x0000_s13450" name="Equation" r:id="rId3" imgW="1041120" imgH="482400" progId="Equation.3">
                  <p:embed/>
                </p:oleObj>
              </mc:Choice>
              <mc:Fallback>
                <p:oleObj name="Equation" r:id="rId3" imgW="1041120" imgH="482400" progId="Equation.3">
                  <p:embed/>
                  <p:pic>
                    <p:nvPicPr>
                      <p:cNvPr id="0" name="Object 4"/>
                      <p:cNvPicPr>
                        <a:picLocks noChangeAspect="1" noChangeArrowheads="1"/>
                      </p:cNvPicPr>
                      <p:nvPr/>
                    </p:nvPicPr>
                    <p:blipFill>
                      <a:blip r:embed="rId4"/>
                      <a:srcRect/>
                      <a:stretch>
                        <a:fillRect/>
                      </a:stretch>
                    </p:blipFill>
                    <p:spPr bwMode="auto">
                      <a:xfrm>
                        <a:off x="427892" y="1106755"/>
                        <a:ext cx="189388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22884804"/>
              </p:ext>
            </p:extLst>
          </p:nvPr>
        </p:nvGraphicFramePr>
        <p:xfrm>
          <a:off x="2895600" y="2209800"/>
          <a:ext cx="2946400" cy="885825"/>
        </p:xfrm>
        <a:graphic>
          <a:graphicData uri="http://schemas.openxmlformats.org/presentationml/2006/ole">
            <mc:AlternateContent xmlns:mc="http://schemas.openxmlformats.org/markup-compatibility/2006">
              <mc:Choice xmlns:v="urn:schemas-microsoft-com:vml" Requires="v">
                <p:oleObj spid="_x0000_s13451" name="Equation" r:id="rId5" imgW="1485720" imgH="444240" progId="Equation.3">
                  <p:embed/>
                </p:oleObj>
              </mc:Choice>
              <mc:Fallback>
                <p:oleObj name="Equation" r:id="rId5" imgW="1485720" imgH="444240" progId="Equation.3">
                  <p:embed/>
                  <p:pic>
                    <p:nvPicPr>
                      <p:cNvPr id="0" name="Object 6"/>
                      <p:cNvPicPr>
                        <a:picLocks noChangeAspect="1" noChangeArrowheads="1"/>
                      </p:cNvPicPr>
                      <p:nvPr/>
                    </p:nvPicPr>
                    <p:blipFill>
                      <a:blip r:embed="rId6"/>
                      <a:srcRect/>
                      <a:stretch>
                        <a:fillRect/>
                      </a:stretch>
                    </p:blipFill>
                    <p:spPr bwMode="auto">
                      <a:xfrm>
                        <a:off x="2895600" y="2209800"/>
                        <a:ext cx="2946400" cy="8858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217346" y="3276600"/>
            <a:ext cx="1459054" cy="461665"/>
          </a:xfrm>
          <a:prstGeom prst="rect">
            <a:avLst/>
          </a:prstGeom>
        </p:spPr>
        <p:txBody>
          <a:bodyPr wrap="none">
            <a:spAutoFit/>
          </a:bodyPr>
          <a:lstStyle/>
          <a:p>
            <a:pPr>
              <a:buFont typeface="Wingdings" pitchFamily="2" charset="2"/>
              <a:buNone/>
            </a:pPr>
            <a:r>
              <a:rPr lang="en-US" sz="2400" b="1" i="1" dirty="0" err="1">
                <a:latin typeface="Times New Roman" pitchFamily="18" charset="0"/>
              </a:rPr>
              <a:t>Nhận</a:t>
            </a:r>
            <a:r>
              <a:rPr lang="en-US" sz="2400" b="1" i="1" dirty="0">
                <a:latin typeface="Times New Roman" pitchFamily="18" charset="0"/>
              </a:rPr>
              <a:t> </a:t>
            </a:r>
            <a:r>
              <a:rPr lang="en-US" sz="2400" b="1" i="1" dirty="0" err="1">
                <a:latin typeface="Times New Roman" pitchFamily="18" charset="0"/>
              </a:rPr>
              <a:t>xét</a:t>
            </a:r>
            <a:r>
              <a:rPr lang="en-US" sz="2400" b="1" i="1" dirty="0">
                <a:latin typeface="Times New Roman" pitchFamily="18" charset="0"/>
              </a:rPr>
              <a:t>:</a:t>
            </a:r>
          </a:p>
        </p:txBody>
      </p:sp>
      <p:sp>
        <p:nvSpPr>
          <p:cNvPr id="9" name="Rectangle 8"/>
          <p:cNvSpPr/>
          <p:nvPr/>
        </p:nvSpPr>
        <p:spPr>
          <a:xfrm>
            <a:off x="381000" y="4009292"/>
            <a:ext cx="4406976" cy="461665"/>
          </a:xfrm>
          <a:prstGeom prst="rect">
            <a:avLst/>
          </a:prstGeom>
        </p:spPr>
        <p:txBody>
          <a:bodyPr wrap="none">
            <a:spAutoFit/>
          </a:bodyPr>
          <a:lstStyle/>
          <a:p>
            <a:pPr>
              <a:buFontTx/>
              <a:buNone/>
            </a:pP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Mỗi</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trạng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thái</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có</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một</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hàm</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sóng</a:t>
            </a:r>
            <a:r>
              <a:rPr lang="en-US" sz="2400" i="1" dirty="0">
                <a:solidFill>
                  <a:schemeClr val="tx2"/>
                </a:solidFill>
                <a:latin typeface="Times New Roman" pitchFamily="18" charset="0"/>
              </a:rPr>
              <a:t>.</a:t>
            </a:r>
          </a:p>
        </p:txBody>
      </p:sp>
      <p:sp>
        <p:nvSpPr>
          <p:cNvPr id="10" name="Rectangle 9"/>
          <p:cNvSpPr/>
          <p:nvPr/>
        </p:nvSpPr>
        <p:spPr>
          <a:xfrm>
            <a:off x="427892" y="4572000"/>
            <a:ext cx="8704385" cy="461665"/>
          </a:xfrm>
          <a:prstGeom prst="rect">
            <a:avLst/>
          </a:prstGeom>
        </p:spPr>
        <p:txBody>
          <a:bodyPr wrap="square">
            <a:spAutoFit/>
          </a:bodyPr>
          <a:lstStyle/>
          <a:p>
            <a:pPr>
              <a:buFontTx/>
              <a:buNone/>
            </a:pPr>
            <a:r>
              <a:rPr lang="en-US" sz="2400" i="1" dirty="0">
                <a:solidFill>
                  <a:schemeClr val="tx2"/>
                </a:solidFill>
                <a:latin typeface="Times New Roman" pitchFamily="18" charset="0"/>
              </a:rPr>
              <a:t>-</a:t>
            </a:r>
            <a:r>
              <a:rPr lang="en-US" sz="2400" i="1" dirty="0" err="1">
                <a:solidFill>
                  <a:schemeClr val="tx2"/>
                </a:solidFill>
                <a:latin typeface="Times New Roman" pitchFamily="18" charset="0"/>
              </a:rPr>
              <a:t>Năng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lượng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của</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hạt</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trong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giếng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thế</a:t>
            </a:r>
            <a:r>
              <a:rPr lang="en-US" sz="2400" i="1" dirty="0">
                <a:solidFill>
                  <a:schemeClr val="tx2"/>
                </a:solidFill>
                <a:latin typeface="Times New Roman" pitchFamily="18" charset="0"/>
              </a:rPr>
              <a:t> </a:t>
            </a:r>
            <a:r>
              <a:rPr lang="en-US" sz="2400" i="1" dirty="0" err="1">
                <a:solidFill>
                  <a:srgbClr val="FF0000"/>
                </a:solidFill>
                <a:latin typeface="Times New Roman" pitchFamily="18" charset="0"/>
              </a:rPr>
              <a:t>biến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thiên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đoạn</a:t>
            </a:r>
            <a:r>
              <a:rPr lang="en-US" sz="2400" i="1" dirty="0">
                <a:solidFill>
                  <a:srgbClr val="FF0000"/>
                </a:solidFill>
                <a:latin typeface="Times New Roman" pitchFamily="18" charset="0"/>
              </a:rPr>
              <a:t>.</a:t>
            </a:r>
          </a:p>
        </p:txBody>
      </p:sp>
      <p:sp>
        <p:nvSpPr>
          <p:cNvPr id="11" name="Rectangle 10"/>
          <p:cNvSpPr/>
          <p:nvPr/>
        </p:nvSpPr>
        <p:spPr>
          <a:xfrm>
            <a:off x="427892" y="5195170"/>
            <a:ext cx="5903989" cy="461665"/>
          </a:xfrm>
          <a:prstGeom prst="rect">
            <a:avLst/>
          </a:prstGeom>
        </p:spPr>
        <p:txBody>
          <a:bodyPr wrap="none">
            <a:spAutoFit/>
          </a:bodyPr>
          <a:lstStyle/>
          <a:p>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Mật</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độ</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xác</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suất</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tìm</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thấy</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hạt</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trong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giếng</a:t>
            </a:r>
            <a:r>
              <a:rPr lang="en-US" sz="2400" i="1" dirty="0">
                <a:solidFill>
                  <a:schemeClr val="tx2"/>
                </a:solidFill>
                <a:latin typeface="Times New Roman" pitchFamily="18" charset="0"/>
              </a:rPr>
              <a:t> </a:t>
            </a:r>
            <a:r>
              <a:rPr lang="en-US" sz="2400" i="1" dirty="0" err="1">
                <a:solidFill>
                  <a:schemeClr val="tx2"/>
                </a:solidFill>
                <a:latin typeface="Times New Roman" pitchFamily="18" charset="0"/>
              </a:rPr>
              <a:t>thế</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27192885"/>
              </p:ext>
            </p:extLst>
          </p:nvPr>
        </p:nvGraphicFramePr>
        <p:xfrm>
          <a:off x="2502481" y="5719465"/>
          <a:ext cx="2983919" cy="856921"/>
        </p:xfrm>
        <a:graphic>
          <a:graphicData uri="http://schemas.openxmlformats.org/presentationml/2006/ole">
            <mc:AlternateContent xmlns:mc="http://schemas.openxmlformats.org/markup-compatibility/2006">
              <mc:Choice xmlns:v="urn:schemas-microsoft-com:vml" Requires="v">
                <p:oleObj spid="_x0000_s13452" name="Equation" r:id="rId7" imgW="1358640" imgH="393480" progId="Equation.3">
                  <p:embed/>
                </p:oleObj>
              </mc:Choice>
              <mc:Fallback>
                <p:oleObj name="Equation" r:id="rId7" imgW="1358640" imgH="393480" progId="Equation.3">
                  <p:embed/>
                  <p:pic>
                    <p:nvPicPr>
                      <p:cNvPr id="0" name="Object 12"/>
                      <p:cNvPicPr>
                        <a:picLocks noChangeAspect="1" noChangeArrowheads="1"/>
                      </p:cNvPicPr>
                      <p:nvPr/>
                    </p:nvPicPr>
                    <p:blipFill>
                      <a:blip r:embed="rId8"/>
                      <a:srcRect/>
                      <a:stretch>
                        <a:fillRect/>
                      </a:stretch>
                    </p:blipFill>
                    <p:spPr bwMode="auto">
                      <a:xfrm>
                        <a:off x="2502481" y="5719465"/>
                        <a:ext cx="2983919" cy="856921"/>
                      </a:xfrm>
                      <a:prstGeom prst="rect">
                        <a:avLst/>
                      </a:prstGeom>
                      <a:noFill/>
                      <a:ln w="9525">
                        <a:solidFill>
                          <a:schemeClr val="folHlink"/>
                        </a:solidFill>
                        <a:miter lim="800000"/>
                        <a:headEnd/>
                        <a:tailEnd/>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78010947"/>
              </p:ext>
            </p:extLst>
          </p:nvPr>
        </p:nvGraphicFramePr>
        <p:xfrm>
          <a:off x="2400822" y="1131518"/>
          <a:ext cx="2703513" cy="882650"/>
        </p:xfrm>
        <a:graphic>
          <a:graphicData uri="http://schemas.openxmlformats.org/presentationml/2006/ole">
            <mc:AlternateContent xmlns:mc="http://schemas.openxmlformats.org/markup-compatibility/2006">
              <mc:Choice xmlns:v="urn:schemas-microsoft-com:vml" Requires="v">
                <p:oleObj spid="_x0000_s13453" name="Equation" r:id="rId9" imgW="1485720" imgH="482400" progId="Equation.3">
                  <p:embed/>
                </p:oleObj>
              </mc:Choice>
              <mc:Fallback>
                <p:oleObj name="Equation" r:id="rId9" imgW="1485720" imgH="482400" progId="Equation.3">
                  <p:embed/>
                  <p:pic>
                    <p:nvPicPr>
                      <p:cNvPr id="0" name="Object 2"/>
                      <p:cNvPicPr>
                        <a:picLocks noChangeAspect="1" noChangeArrowheads="1"/>
                      </p:cNvPicPr>
                      <p:nvPr/>
                    </p:nvPicPr>
                    <p:blipFill>
                      <a:blip r:embed="rId10"/>
                      <a:srcRect/>
                      <a:stretch>
                        <a:fillRect/>
                      </a:stretch>
                    </p:blipFill>
                    <p:spPr bwMode="auto">
                      <a:xfrm>
                        <a:off x="2400822" y="1131518"/>
                        <a:ext cx="2703513" cy="882650"/>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72824825"/>
              </p:ext>
            </p:extLst>
          </p:nvPr>
        </p:nvGraphicFramePr>
        <p:xfrm>
          <a:off x="5118411" y="1144044"/>
          <a:ext cx="2401888" cy="812800"/>
        </p:xfrm>
        <a:graphic>
          <a:graphicData uri="http://schemas.openxmlformats.org/presentationml/2006/ole">
            <mc:AlternateContent xmlns:mc="http://schemas.openxmlformats.org/markup-compatibility/2006">
              <mc:Choice xmlns:v="urn:schemas-microsoft-com:vml" Requires="v">
                <p:oleObj spid="_x0000_s13454" name="Equation" r:id="rId11" imgW="1320480" imgH="444240" progId="Equation.3">
                  <p:embed/>
                </p:oleObj>
              </mc:Choice>
              <mc:Fallback>
                <p:oleObj name="Equation" r:id="rId11" imgW="1320480" imgH="444240" progId="Equation.3">
                  <p:embed/>
                  <p:pic>
                    <p:nvPicPr>
                      <p:cNvPr id="0" name="Object 2"/>
                      <p:cNvPicPr>
                        <a:picLocks noChangeAspect="1" noChangeArrowheads="1"/>
                      </p:cNvPicPr>
                      <p:nvPr/>
                    </p:nvPicPr>
                    <p:blipFill>
                      <a:blip r:embed="rId12"/>
                      <a:srcRect/>
                      <a:stretch>
                        <a:fillRect/>
                      </a:stretch>
                    </p:blipFill>
                    <p:spPr bwMode="auto">
                      <a:xfrm>
                        <a:off x="5118411" y="1144044"/>
                        <a:ext cx="24018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8763000" cy="430887"/>
          </a:xfrm>
          <a:prstGeom prst="rect">
            <a:avLst/>
          </a:prstGeom>
          <a:noFill/>
        </p:spPr>
        <p:txBody>
          <a:bodyPr wrap="square" rtlCol="0">
            <a:spAutoFit/>
          </a:bodyPr>
          <a:lstStyle/>
          <a:p>
            <a:r>
              <a:rPr lang="en-US" sz="2200" smtClean="0">
                <a:solidFill>
                  <a:srgbClr val="FF0000"/>
                </a:solidFill>
                <a:latin typeface="Times" pitchFamily="18" charset="0"/>
              </a:rPr>
              <a:t>Động lượng của vi hạt: </a:t>
            </a:r>
            <a:endParaRPr lang="en-US" sz="2200">
              <a:solidFill>
                <a:srgbClr val="FF0000"/>
              </a:solidFill>
              <a:latin typeface="Times"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19505285"/>
              </p:ext>
            </p:extLst>
          </p:nvPr>
        </p:nvGraphicFramePr>
        <p:xfrm>
          <a:off x="2971800" y="685800"/>
          <a:ext cx="1066800" cy="818284"/>
        </p:xfrm>
        <a:graphic>
          <a:graphicData uri="http://schemas.openxmlformats.org/presentationml/2006/ole">
            <mc:AlternateContent xmlns:mc="http://schemas.openxmlformats.org/markup-compatibility/2006">
              <mc:Choice xmlns:v="urn:schemas-microsoft-com:vml" Requires="v">
                <p:oleObj spid="_x0000_s19502" name="Equation" r:id="rId3" imgW="507960" imgH="393480" progId="Equation.3">
                  <p:embed/>
                </p:oleObj>
              </mc:Choice>
              <mc:Fallback>
                <p:oleObj name="Equation" r:id="rId3" imgW="5079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685800"/>
                        <a:ext cx="1066800" cy="818284"/>
                      </a:xfrm>
                      <a:prstGeom prst="rect">
                        <a:avLst/>
                      </a:prstGeom>
                      <a:noFill/>
                      <a:ln w="9525">
                        <a:no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70664429"/>
              </p:ext>
            </p:extLst>
          </p:nvPr>
        </p:nvGraphicFramePr>
        <p:xfrm>
          <a:off x="3036887" y="2286000"/>
          <a:ext cx="1420813" cy="457200"/>
        </p:xfrm>
        <a:graphic>
          <a:graphicData uri="http://schemas.openxmlformats.org/presentationml/2006/ole">
            <mc:AlternateContent xmlns:mc="http://schemas.openxmlformats.org/markup-compatibility/2006">
              <mc:Choice xmlns:v="urn:schemas-microsoft-com:vml" Requires="v">
                <p:oleObj spid="_x0000_s19503" name="Equation" r:id="rId5" imgW="698400" imgH="228600" progId="Equation.3">
                  <p:embed/>
                </p:oleObj>
              </mc:Choice>
              <mc:Fallback>
                <p:oleObj name="Equation" r:id="rId5" imgW="698400" imgH="228600" progId="Equation.3">
                  <p:embed/>
                  <p:pic>
                    <p:nvPicPr>
                      <p:cNvPr id="0" name=""/>
                      <p:cNvPicPr>
                        <a:picLocks noChangeAspect="1" noChangeArrowheads="1"/>
                      </p:cNvPicPr>
                      <p:nvPr/>
                    </p:nvPicPr>
                    <p:blipFill>
                      <a:blip r:embed="rId6"/>
                      <a:srcRect/>
                      <a:stretch>
                        <a:fillRect/>
                      </a:stretch>
                    </p:blipFill>
                    <p:spPr bwMode="auto">
                      <a:xfrm>
                        <a:off x="3036887" y="2286000"/>
                        <a:ext cx="1420813" cy="457200"/>
                      </a:xfrm>
                      <a:prstGeom prst="rect">
                        <a:avLst/>
                      </a:prstGeom>
                      <a:noFill/>
                      <a:ln w="9525">
                        <a:noFill/>
                        <a:miter lim="800000"/>
                        <a:headEnd/>
                        <a:tailEnd/>
                      </a:ln>
                    </p:spPr>
                  </p:pic>
                </p:oleObj>
              </mc:Fallback>
            </mc:AlternateContent>
          </a:graphicData>
        </a:graphic>
      </p:graphicFrame>
      <p:sp>
        <p:nvSpPr>
          <p:cNvPr id="7" name="TextBox 6"/>
          <p:cNvSpPr txBox="1"/>
          <p:nvPr/>
        </p:nvSpPr>
        <p:spPr>
          <a:xfrm>
            <a:off x="152400" y="1626513"/>
            <a:ext cx="8763000" cy="430887"/>
          </a:xfrm>
          <a:prstGeom prst="rect">
            <a:avLst/>
          </a:prstGeom>
          <a:noFill/>
        </p:spPr>
        <p:txBody>
          <a:bodyPr wrap="square" rtlCol="0">
            <a:spAutoFit/>
          </a:bodyPr>
          <a:lstStyle/>
          <a:p>
            <a:r>
              <a:rPr lang="en-US" sz="2200" smtClean="0">
                <a:solidFill>
                  <a:srgbClr val="FF0000"/>
                </a:solidFill>
                <a:latin typeface="Times" pitchFamily="18" charset="0"/>
              </a:rPr>
              <a:t>Hệ thức bất định Heisenberg: </a:t>
            </a:r>
            <a:endParaRPr lang="en-US" sz="2200">
              <a:solidFill>
                <a:srgbClr val="FF0000"/>
              </a:solidFill>
              <a:latin typeface="Times" pitchFamily="18" charset="0"/>
            </a:endParaRPr>
          </a:p>
        </p:txBody>
      </p:sp>
      <p:sp>
        <p:nvSpPr>
          <p:cNvPr id="8" name="Rectangle 7"/>
          <p:cNvSpPr/>
          <p:nvPr/>
        </p:nvSpPr>
        <p:spPr>
          <a:xfrm>
            <a:off x="3124200" y="3042187"/>
            <a:ext cx="1524000" cy="461665"/>
          </a:xfrm>
          <a:prstGeom prst="rect">
            <a:avLst/>
          </a:prstGeom>
        </p:spPr>
        <p:txBody>
          <a:bodyPr wrap="square">
            <a:spAutoFit/>
          </a:bodyPr>
          <a:lstStyle/>
          <a:p>
            <a:pPr>
              <a:buFont typeface="Wingdings" pitchFamily="2" charset="2"/>
              <a:buNone/>
            </a:pPr>
            <a:r>
              <a:rPr lang="el-GR" sz="2400" i="1">
                <a:latin typeface="Times New Roman" pitchFamily="18" charset="0"/>
                <a:cs typeface="Times New Roman" pitchFamily="18" charset="0"/>
              </a:rPr>
              <a:t>Δ</a:t>
            </a:r>
            <a:r>
              <a:rPr lang="en-US" sz="2400" i="1">
                <a:latin typeface="Times New Roman" pitchFamily="18" charset="0"/>
                <a:cs typeface="Times New Roman" pitchFamily="18" charset="0"/>
              </a:rPr>
              <a:t>E.</a:t>
            </a:r>
            <a:r>
              <a:rPr lang="el-GR" sz="2400" i="1">
                <a:latin typeface="Times New Roman" pitchFamily="18" charset="0"/>
                <a:cs typeface="Times New Roman" pitchFamily="18" charset="0"/>
              </a:rPr>
              <a:t>Δ</a:t>
            </a:r>
            <a:r>
              <a:rPr lang="en-US" sz="2400" i="1">
                <a:latin typeface="Times New Roman" pitchFamily="18" charset="0"/>
                <a:cs typeface="Times New Roman" pitchFamily="18" charset="0"/>
              </a:rPr>
              <a:t>t ≈ h</a:t>
            </a: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80898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LƯỠNG TÍNH SÓNG HẠT CỦA VI HẠT</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0" y="685800"/>
            <a:ext cx="6202357" cy="461665"/>
          </a:xfrm>
          <a:prstGeom prst="rect">
            <a:avLst/>
          </a:prstGeom>
        </p:spPr>
        <p:txBody>
          <a:bodyPr wrap="square">
            <a:spAutoFit/>
          </a:bodyPr>
          <a:lstStyle/>
          <a:p>
            <a:pPr marL="609600" indent="-609600">
              <a:buFontTx/>
              <a:buNone/>
            </a:pPr>
            <a:r>
              <a:rPr lang="en-US" sz="2400" b="1" dirty="0" smtClean="0">
                <a:solidFill>
                  <a:schemeClr val="hlink"/>
                </a:solidFill>
                <a:latin typeface="Times New Roman" pitchFamily="18" charset="0"/>
              </a:rPr>
              <a:t>I. </a:t>
            </a:r>
            <a:r>
              <a:rPr lang="en-US" sz="2400" b="1" dirty="0" err="1" smtClean="0">
                <a:solidFill>
                  <a:schemeClr val="hlink"/>
                </a:solidFill>
                <a:latin typeface="Times New Roman" pitchFamily="18" charset="0"/>
              </a:rPr>
              <a:t>Lưỡng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tính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sóng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hạt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vi </a:t>
            </a:r>
            <a:r>
              <a:rPr lang="en-US" sz="2400" b="1" dirty="0" err="1" smtClean="0">
                <a:solidFill>
                  <a:schemeClr val="hlink"/>
                </a:solidFill>
                <a:latin typeface="Times New Roman" pitchFamily="18" charset="0"/>
              </a:rPr>
              <a:t>hạt</a:t>
            </a:r>
            <a:endParaRPr lang="en-US" sz="2400" b="1" dirty="0">
              <a:solidFill>
                <a:schemeClr val="hlink"/>
              </a:solidFill>
              <a:latin typeface="Times New Roman" pitchFamily="18" charset="0"/>
            </a:endParaRPr>
          </a:p>
        </p:txBody>
      </p:sp>
      <p:sp>
        <p:nvSpPr>
          <p:cNvPr id="8" name="Rectangle 7"/>
          <p:cNvSpPr/>
          <p:nvPr/>
        </p:nvSpPr>
        <p:spPr>
          <a:xfrm>
            <a:off x="152401" y="1219200"/>
            <a:ext cx="6512480" cy="461665"/>
          </a:xfrm>
          <a:prstGeom prst="rect">
            <a:avLst/>
          </a:prstGeom>
        </p:spPr>
        <p:txBody>
          <a:bodyPr wrap="square">
            <a:spAutoFit/>
          </a:bodyPr>
          <a:lstStyle/>
          <a:p>
            <a:pPr marL="609600" indent="-609600">
              <a:buFontTx/>
              <a:buNone/>
            </a:pPr>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chùm</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sắc</a:t>
            </a:r>
            <a:r>
              <a:rPr lang="en-US" sz="2400" dirty="0" smtClean="0">
                <a:latin typeface="Times New Roman" pitchFamily="18" charset="0"/>
              </a:rPr>
              <a:t> song </a:t>
            </a:r>
            <a:r>
              <a:rPr lang="en-US" sz="2400" dirty="0" err="1" smtClean="0">
                <a:latin typeface="Times New Roman" pitchFamily="18" charset="0"/>
              </a:rPr>
              <a:t>song</a:t>
            </a:r>
            <a:r>
              <a:rPr lang="en-US" sz="2400" dirty="0" smtClean="0">
                <a:latin typeface="Times New Roman" pitchFamily="18" charset="0"/>
              </a:rPr>
              <a:t>.</a:t>
            </a:r>
            <a:endParaRPr lang="en-US" sz="2400" dirty="0">
              <a:latin typeface="Times New Roman" pitchFamily="18" charset="0"/>
            </a:endParaRPr>
          </a:p>
        </p:txBody>
      </p:sp>
      <p:sp>
        <p:nvSpPr>
          <p:cNvPr id="9" name="Rectangle 8"/>
          <p:cNvSpPr/>
          <p:nvPr/>
        </p:nvSpPr>
        <p:spPr>
          <a:xfrm>
            <a:off x="152401" y="1680865"/>
            <a:ext cx="6103714" cy="461665"/>
          </a:xfrm>
          <a:prstGeom prst="rect">
            <a:avLst/>
          </a:prstGeom>
        </p:spPr>
        <p:txBody>
          <a:bodyPr wrap="square">
            <a:spAutoFit/>
          </a:bodyPr>
          <a:lstStyle/>
          <a:p>
            <a:pPr marL="609600" indent="-609600">
              <a:buFontTx/>
              <a:buNone/>
            </a:pP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O:</a:t>
            </a:r>
            <a:endParaRPr lang="en-US" sz="2400" dirty="0">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961950657"/>
              </p:ext>
            </p:extLst>
          </p:nvPr>
        </p:nvGraphicFramePr>
        <p:xfrm>
          <a:off x="1089025" y="2286000"/>
          <a:ext cx="3486150" cy="377825"/>
        </p:xfrm>
        <a:graphic>
          <a:graphicData uri="http://schemas.openxmlformats.org/presentationml/2006/ole">
            <mc:AlternateContent xmlns:mc="http://schemas.openxmlformats.org/markup-compatibility/2006">
              <mc:Choice xmlns:v="urn:schemas-microsoft-com:vml" Requires="v">
                <p:oleObj spid="_x0000_s20587" name="Equation" r:id="rId3" imgW="1803240" imgH="203040" progId="Equation.3">
                  <p:embed/>
                </p:oleObj>
              </mc:Choice>
              <mc:Fallback>
                <p:oleObj name="Equation" r:id="rId3" imgW="1803240" imgH="203040" progId="Equation.3">
                  <p:embed/>
                  <p:pic>
                    <p:nvPicPr>
                      <p:cNvPr id="0" name=""/>
                      <p:cNvPicPr>
                        <a:picLocks noChangeAspect="1" noChangeArrowheads="1"/>
                      </p:cNvPicPr>
                      <p:nvPr/>
                    </p:nvPicPr>
                    <p:blipFill>
                      <a:blip r:embed="rId4"/>
                      <a:srcRect/>
                      <a:stretch>
                        <a:fillRect/>
                      </a:stretch>
                    </p:blipFill>
                    <p:spPr bwMode="auto">
                      <a:xfrm>
                        <a:off x="1089025" y="2286000"/>
                        <a:ext cx="3486150" cy="377825"/>
                      </a:xfrm>
                      <a:prstGeom prst="rect">
                        <a:avLst/>
                      </a:prstGeom>
                      <a:noFill/>
                      <a:ln>
                        <a:noFill/>
                      </a:ln>
                    </p:spPr>
                  </p:pic>
                </p:oleObj>
              </mc:Fallback>
            </mc:AlternateContent>
          </a:graphicData>
        </a:graphic>
      </p:graphicFrame>
      <p:sp>
        <p:nvSpPr>
          <p:cNvPr id="11" name="Rectangle 10"/>
          <p:cNvSpPr/>
          <p:nvPr/>
        </p:nvSpPr>
        <p:spPr>
          <a:xfrm>
            <a:off x="152401" y="2892179"/>
            <a:ext cx="8915398" cy="830997"/>
          </a:xfrm>
          <a:prstGeom prst="rect">
            <a:avLst/>
          </a:prstGeom>
        </p:spPr>
        <p:txBody>
          <a:bodyPr wrap="square">
            <a:spAutoFit/>
          </a:bodyPr>
          <a:lstStyle/>
          <a:p>
            <a:pPr>
              <a:buFontTx/>
              <a:buNone/>
            </a:pP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a:t>
            </a:r>
            <a:r>
              <a:rPr lang="en-US" sz="2400" dirty="0" err="1" smtClean="0">
                <a:latin typeface="Times New Roman" pitchFamily="18" charset="0"/>
              </a:rPr>
              <a:t>mọi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qua</a:t>
            </a:r>
          </a:p>
          <a:p>
            <a:pPr>
              <a:buFontTx/>
              <a:buNone/>
            </a:pPr>
            <a:r>
              <a:rPr lang="en-US" sz="2400" dirty="0" smtClean="0">
                <a:latin typeface="Times New Roman" pitchFamily="18" charset="0"/>
              </a:rPr>
              <a:t> M </a:t>
            </a:r>
            <a:r>
              <a:rPr lang="en-US" sz="2400" dirty="0" err="1" smtClean="0">
                <a:latin typeface="Times New Roman" pitchFamily="18" charset="0"/>
              </a:rPr>
              <a:t>cách</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qua O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khoảng</a:t>
            </a:r>
            <a:r>
              <a:rPr lang="en-US" sz="2400" dirty="0" smtClean="0">
                <a:latin typeface="Times New Roman" pitchFamily="18" charset="0"/>
              </a:rPr>
              <a:t> d:</a:t>
            </a:r>
            <a:endParaRPr lang="en-US" sz="2400" dirty="0">
              <a:latin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554559969"/>
              </p:ext>
            </p:extLst>
          </p:nvPr>
        </p:nvGraphicFramePr>
        <p:xfrm>
          <a:off x="2293938" y="3819525"/>
          <a:ext cx="5276850" cy="812800"/>
        </p:xfrm>
        <a:graphic>
          <a:graphicData uri="http://schemas.openxmlformats.org/presentationml/2006/ole">
            <mc:AlternateContent xmlns:mc="http://schemas.openxmlformats.org/markup-compatibility/2006">
              <mc:Choice xmlns:v="urn:schemas-microsoft-com:vml" Requires="v">
                <p:oleObj spid="_x0000_s20588" name="Equation" r:id="rId5" imgW="2971800" imgH="457200" progId="Equation.3">
                  <p:embed/>
                </p:oleObj>
              </mc:Choice>
              <mc:Fallback>
                <p:oleObj name="Equation" r:id="rId5" imgW="2971800" imgH="457200" progId="Equation.3">
                  <p:embed/>
                  <p:pic>
                    <p:nvPicPr>
                      <p:cNvPr id="0" name=""/>
                      <p:cNvPicPr>
                        <a:picLocks noChangeAspect="1" noChangeArrowheads="1"/>
                      </p:cNvPicPr>
                      <p:nvPr/>
                    </p:nvPicPr>
                    <p:blipFill>
                      <a:blip r:embed="rId6"/>
                      <a:srcRect/>
                      <a:stretch>
                        <a:fillRect/>
                      </a:stretch>
                    </p:blipFill>
                    <p:spPr bwMode="auto">
                      <a:xfrm>
                        <a:off x="2293938" y="3819525"/>
                        <a:ext cx="52768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2"/>
          <p:cNvSpPr/>
          <p:nvPr/>
        </p:nvSpPr>
        <p:spPr>
          <a:xfrm>
            <a:off x="76200" y="4622290"/>
            <a:ext cx="8458200"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Gọi</a:t>
            </a:r>
            <a:r>
              <a:rPr lang="en-US" sz="2400" dirty="0" smtClean="0">
                <a:latin typeface="Times New Roman" pitchFamily="18" charset="0"/>
              </a:rPr>
              <a:t> n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vị</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ta </a:t>
            </a:r>
            <a:r>
              <a:rPr lang="en-US" sz="2400" dirty="0" err="1" smtClean="0">
                <a:latin typeface="Times New Roman" pitchFamily="18" charset="0"/>
              </a:rPr>
              <a:t>có</a:t>
            </a:r>
            <a:r>
              <a:rPr lang="en-US" sz="2400" dirty="0" smtClean="0">
                <a:latin typeface="Times New Roman" pitchFamily="18" charset="0"/>
              </a:rPr>
              <a:t>:</a:t>
            </a:r>
            <a:endParaRPr lang="en-US" sz="2400" dirty="0">
              <a:latin typeface="Times New Roman"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759191911"/>
              </p:ext>
            </p:extLst>
          </p:nvPr>
        </p:nvGraphicFramePr>
        <p:xfrm>
          <a:off x="6902019" y="4584712"/>
          <a:ext cx="2036762" cy="454713"/>
        </p:xfrm>
        <a:graphic>
          <a:graphicData uri="http://schemas.openxmlformats.org/presentationml/2006/ole">
            <mc:AlternateContent xmlns:mc="http://schemas.openxmlformats.org/markup-compatibility/2006">
              <mc:Choice xmlns:v="urn:schemas-microsoft-com:vml" Requires="v">
                <p:oleObj spid="_x0000_s20589" name="Equation" r:id="rId7" imgW="1028520" imgH="228600" progId="Equation.3">
                  <p:embed/>
                </p:oleObj>
              </mc:Choice>
              <mc:Fallback>
                <p:oleObj name="Equation" r:id="rId7" imgW="1028520" imgH="228600" progId="Equation.3">
                  <p:embed/>
                  <p:pic>
                    <p:nvPicPr>
                      <p:cNvPr id="0" name=""/>
                      <p:cNvPicPr>
                        <a:picLocks noChangeAspect="1" noChangeArrowheads="1"/>
                      </p:cNvPicPr>
                      <p:nvPr/>
                    </p:nvPicPr>
                    <p:blipFill>
                      <a:blip r:embed="rId8"/>
                      <a:srcRect/>
                      <a:stretch>
                        <a:fillRect/>
                      </a:stretch>
                    </p:blipFill>
                    <p:spPr bwMode="auto">
                      <a:xfrm>
                        <a:off x="6902019" y="4584712"/>
                        <a:ext cx="2036762" cy="454713"/>
                      </a:xfrm>
                      <a:prstGeom prst="rect">
                        <a:avLst/>
                      </a:prstGeom>
                      <a:noFill/>
                      <a:ln>
                        <a:noFill/>
                      </a:ln>
                    </p:spPr>
                  </p:pic>
                </p:oleObj>
              </mc:Fallback>
            </mc:AlternateContent>
          </a:graphicData>
        </a:graphic>
      </p:graphicFrame>
      <p:sp>
        <p:nvSpPr>
          <p:cNvPr id="15" name="Rectangle 14"/>
          <p:cNvSpPr/>
          <p:nvPr/>
        </p:nvSpPr>
        <p:spPr>
          <a:xfrm>
            <a:off x="152401" y="5181600"/>
            <a:ext cx="8786380" cy="461665"/>
          </a:xfrm>
          <a:prstGeom prst="rect">
            <a:avLst/>
          </a:prstGeom>
        </p:spPr>
        <p:txBody>
          <a:bodyPr wrap="none">
            <a:spAutoFit/>
          </a:bodyPr>
          <a:lstStyle/>
          <a:p>
            <a:pPr>
              <a:buFont typeface="Wingdings" pitchFamily="2" charset="2"/>
              <a:buNone/>
            </a:pP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phẳng</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sắc</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a:t>
            </a:r>
            <a:r>
              <a:rPr lang="en-US" sz="2400" dirty="0" err="1" smtClean="0">
                <a:latin typeface="Times New Roman" pitchFamily="18" charset="0"/>
              </a:rPr>
              <a:t>mọi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qua M:</a:t>
            </a:r>
            <a:endParaRPr lang="en-US" sz="2400" dirty="0">
              <a:latin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1202401322"/>
              </p:ext>
            </p:extLst>
          </p:nvPr>
        </p:nvGraphicFramePr>
        <p:xfrm>
          <a:off x="685800" y="5664142"/>
          <a:ext cx="3276600" cy="1023938"/>
        </p:xfrm>
        <a:graphic>
          <a:graphicData uri="http://schemas.openxmlformats.org/presentationml/2006/ole">
            <mc:AlternateContent xmlns:mc="http://schemas.openxmlformats.org/markup-compatibility/2006">
              <mc:Choice xmlns:v="urn:schemas-microsoft-com:vml" Requires="v">
                <p:oleObj spid="_x0000_s20590" name="Equation" r:id="rId9" imgW="1803240" imgH="558720" progId="Equation.3">
                  <p:embed/>
                </p:oleObj>
              </mc:Choice>
              <mc:Fallback>
                <p:oleObj name="Equation" r:id="rId9" imgW="1803240" imgH="558720" progId="Equation.3">
                  <p:embed/>
                  <p:pic>
                    <p:nvPicPr>
                      <p:cNvPr id="0" name=""/>
                      <p:cNvPicPr>
                        <a:picLocks noChangeAspect="1" noChangeArrowheads="1"/>
                      </p:cNvPicPr>
                      <p:nvPr/>
                    </p:nvPicPr>
                    <p:blipFill>
                      <a:blip r:embed="rId10"/>
                      <a:srcRect/>
                      <a:stretch>
                        <a:fillRect/>
                      </a:stretch>
                    </p:blipFill>
                    <p:spPr bwMode="auto">
                      <a:xfrm>
                        <a:off x="685800" y="5664142"/>
                        <a:ext cx="3276600" cy="1023938"/>
                      </a:xfrm>
                      <a:prstGeom prst="rect">
                        <a:avLst/>
                      </a:prstGeom>
                      <a:noFill/>
                      <a:ln w="9525">
                        <a:noFill/>
                        <a:miter lim="800000"/>
                        <a:headEnd/>
                        <a:tailEnd/>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81045628"/>
              </p:ext>
            </p:extLst>
          </p:nvPr>
        </p:nvGraphicFramePr>
        <p:xfrm>
          <a:off x="4040188" y="5791200"/>
          <a:ext cx="3759299" cy="838200"/>
        </p:xfrm>
        <a:graphic>
          <a:graphicData uri="http://schemas.openxmlformats.org/presentationml/2006/ole">
            <mc:AlternateContent xmlns:mc="http://schemas.openxmlformats.org/markup-compatibility/2006">
              <mc:Choice xmlns:v="urn:schemas-microsoft-com:vml" Requires="v">
                <p:oleObj spid="_x0000_s20591" name="Equation" r:id="rId11" imgW="1955520" imgH="431640" progId="Equation.3">
                  <p:embed/>
                </p:oleObj>
              </mc:Choice>
              <mc:Fallback>
                <p:oleObj name="Equation" r:id="rId11" imgW="1955520" imgH="431640" progId="Equation.3">
                  <p:embed/>
                  <p:pic>
                    <p:nvPicPr>
                      <p:cNvPr id="0" name=""/>
                      <p:cNvPicPr>
                        <a:picLocks noChangeAspect="1" noChangeArrowheads="1"/>
                      </p:cNvPicPr>
                      <p:nvPr/>
                    </p:nvPicPr>
                    <p:blipFill>
                      <a:blip r:embed="rId12"/>
                      <a:srcRect/>
                      <a:stretch>
                        <a:fillRect/>
                      </a:stretch>
                    </p:blipFill>
                    <p:spPr bwMode="auto">
                      <a:xfrm>
                        <a:off x="4040188" y="5791200"/>
                        <a:ext cx="3759299" cy="838200"/>
                      </a:xfrm>
                      <a:prstGeom prst="rect">
                        <a:avLst/>
                      </a:prstGeom>
                      <a:noFill/>
                      <a:ln w="9525">
                        <a:noFill/>
                        <a:miter lim="800000"/>
                        <a:headEnd/>
                        <a:tailEnd/>
                      </a:ln>
                    </p:spPr>
                  </p:pic>
                </p:oleObj>
              </mc:Fallback>
            </mc:AlternateContent>
          </a:graphicData>
        </a:graphic>
      </p:graphicFrame>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43600" y="1271233"/>
            <a:ext cx="1895740" cy="819264"/>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60444" y="980951"/>
            <a:ext cx="2886478" cy="103837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66826" y="722933"/>
            <a:ext cx="3677174" cy="1791922"/>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66826" y="685800"/>
            <a:ext cx="3753374" cy="1829055"/>
          </a:xfrm>
          <a:prstGeom prst="rect">
            <a:avLst/>
          </a:prstGeom>
        </p:spPr>
      </p:pic>
    </p:spTree>
    <p:extLst>
      <p:ext uri="{BB962C8B-B14F-4D97-AF65-F5344CB8AC3E}">
        <p14:creationId xmlns:p14="http://schemas.microsoft.com/office/powerpoint/2010/main" val="180552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down)">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 y="685800"/>
            <a:ext cx="8915400" cy="1200329"/>
          </a:xfrm>
          <a:prstGeom prst="rect">
            <a:avLst/>
          </a:prstGeom>
        </p:spPr>
        <p:txBody>
          <a:bodyPr wrap="square">
            <a:spAutoFit/>
          </a:bodyPr>
          <a:lstStyle/>
          <a:p>
            <a:r>
              <a:rPr lang="en-US" sz="2400" dirty="0" err="1" smtClean="0">
                <a:latin typeface="Times New Roman" pitchFamily="18" charset="0"/>
                <a:cs typeface="Times New Roman" pitchFamily="18" charset="0"/>
              </a:rPr>
              <a:t>Ví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Electrôn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tốc</a:t>
            </a:r>
            <a:r>
              <a:rPr lang="en-US" sz="2400" dirty="0">
                <a:latin typeface="Times New Roman" pitchFamily="18" charset="0"/>
                <a:cs typeface="Times New Roman" pitchFamily="18" charset="0"/>
              </a:rPr>
              <a:t> ban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thế</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sóng</a:t>
            </a:r>
            <a:r>
              <a:rPr lang="en-US" sz="2400" dirty="0">
                <a:latin typeface="Times New Roman" pitchFamily="18" charset="0"/>
                <a:cs typeface="Times New Roman" pitchFamily="18" charset="0"/>
              </a:rPr>
              <a:t> de Broglie 2.10</a:t>
            </a:r>
            <a:r>
              <a:rPr lang="en-US" sz="2400" baseline="30000" dirty="0">
                <a:latin typeface="Times New Roman" pitchFamily="18" charset="0"/>
                <a:cs typeface="Times New Roman" pitchFamily="18" charset="0"/>
              </a:rPr>
              <a:t>-10</a:t>
            </a:r>
            <a:r>
              <a:rPr lang="en-US" sz="2400" dirty="0">
                <a:latin typeface="Times New Roman" pitchFamily="18" charset="0"/>
                <a:cs typeface="Times New Roman" pitchFamily="18" charset="0"/>
              </a:rPr>
              <a:t>m. </a:t>
            </a:r>
          </a:p>
        </p:txBody>
      </p:sp>
      <p:graphicFrame>
        <p:nvGraphicFramePr>
          <p:cNvPr id="6" name="Object 5"/>
          <p:cNvGraphicFramePr>
            <a:graphicFrameLocks noChangeAspect="1"/>
          </p:cNvGraphicFramePr>
          <p:nvPr>
            <p:extLst>
              <p:ext uri="{D42A27DB-BD31-4B8C-83A1-F6EECF244321}">
                <p14:modId xmlns:p14="http://schemas.microsoft.com/office/powerpoint/2010/main" val="1309288623"/>
              </p:ext>
            </p:extLst>
          </p:nvPr>
        </p:nvGraphicFramePr>
        <p:xfrm>
          <a:off x="2934676" y="3429000"/>
          <a:ext cx="3350847" cy="914400"/>
        </p:xfrm>
        <a:graphic>
          <a:graphicData uri="http://schemas.openxmlformats.org/presentationml/2006/ole">
            <mc:AlternateContent xmlns:mc="http://schemas.openxmlformats.org/markup-compatibility/2006">
              <mc:Choice xmlns:v="urn:schemas-microsoft-com:vml" Requires="v">
                <p:oleObj spid="_x0000_s15443" name="Equation" r:id="rId3" imgW="1536480" imgH="419040" progId="Equation.3">
                  <p:embed/>
                </p:oleObj>
              </mc:Choice>
              <mc:Fallback>
                <p:oleObj name="Equation" r:id="rId3" imgW="1536480" imgH="419040" progId="Equation.3">
                  <p:embed/>
                  <p:pic>
                    <p:nvPicPr>
                      <p:cNvPr id="0" name="Object 5"/>
                      <p:cNvPicPr>
                        <a:picLocks noChangeAspect="1" noChangeArrowheads="1"/>
                      </p:cNvPicPr>
                      <p:nvPr/>
                    </p:nvPicPr>
                    <p:blipFill>
                      <a:blip r:embed="rId4"/>
                      <a:srcRect/>
                      <a:stretch>
                        <a:fillRect/>
                      </a:stretch>
                    </p:blipFill>
                    <p:spPr bwMode="auto">
                      <a:xfrm>
                        <a:off x="2934676" y="3429000"/>
                        <a:ext cx="3350847" cy="914400"/>
                      </a:xfrm>
                      <a:prstGeom prst="rect">
                        <a:avLst/>
                      </a:prstGeom>
                      <a:noFill/>
                      <a:ln>
                        <a:noFill/>
                      </a:ln>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12602148"/>
              </p:ext>
            </p:extLst>
          </p:nvPr>
        </p:nvGraphicFramePr>
        <p:xfrm>
          <a:off x="2747963" y="2209800"/>
          <a:ext cx="3305175" cy="914400"/>
        </p:xfrm>
        <a:graphic>
          <a:graphicData uri="http://schemas.openxmlformats.org/presentationml/2006/ole">
            <mc:AlternateContent xmlns:mc="http://schemas.openxmlformats.org/markup-compatibility/2006">
              <mc:Choice xmlns:v="urn:schemas-microsoft-com:vml" Requires="v">
                <p:oleObj spid="_x0000_s15444" name="Equation" r:id="rId5" imgW="1422360" imgH="393480" progId="Equation.3">
                  <p:embed/>
                </p:oleObj>
              </mc:Choice>
              <mc:Fallback>
                <p:oleObj name="Equation" r:id="rId5" imgW="1422360" imgH="393480" progId="Equation.3">
                  <p:embed/>
                  <p:pic>
                    <p:nvPicPr>
                      <p:cNvPr id="0" name="Object 6"/>
                      <p:cNvPicPr>
                        <a:picLocks noChangeAspect="1" noChangeArrowheads="1"/>
                      </p:cNvPicPr>
                      <p:nvPr/>
                    </p:nvPicPr>
                    <p:blipFill>
                      <a:blip r:embed="rId6"/>
                      <a:srcRect/>
                      <a:stretch>
                        <a:fillRect/>
                      </a:stretch>
                    </p:blipFill>
                    <p:spPr bwMode="auto">
                      <a:xfrm>
                        <a:off x="2747963" y="2209800"/>
                        <a:ext cx="3305175" cy="9144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1107996"/>
          </a:xfrm>
          <a:prstGeom prst="rect">
            <a:avLst/>
          </a:prstGeom>
        </p:spPr>
        <p:txBody>
          <a:bodyPr wrap="square">
            <a:spAutoFit/>
          </a:bodyPr>
          <a:lstStyle/>
          <a:p>
            <a:r>
              <a:rPr lang="pt-BR" sz="2200" dirty="0" smtClean="0">
                <a:latin typeface="Times New Roman" pitchFamily="18" charset="0"/>
                <a:cs typeface="Times New Roman" pitchFamily="18" charset="0"/>
              </a:rPr>
              <a:t>Ví dụ 2. Hạt </a:t>
            </a:r>
            <a:r>
              <a:rPr lang="pt-BR" sz="2200" dirty="0">
                <a:latin typeface="Times New Roman" pitchFamily="18" charset="0"/>
                <a:cs typeface="Times New Roman" pitchFamily="18" charset="0"/>
              </a:rPr>
              <a:t>electron có vận tốc ban đầu bằng không được gia tốc bởi một hiệu điện thế U= </a:t>
            </a:r>
            <a:r>
              <a:rPr lang="pt-BR" sz="2200" dirty="0" smtClean="0">
                <a:latin typeface="Times New Roman" pitchFamily="18" charset="0"/>
                <a:cs typeface="Times New Roman" pitchFamily="18" charset="0"/>
              </a:rPr>
              <a:t> 51V và 510 </a:t>
            </a:r>
            <a:r>
              <a:rPr lang="pt-BR" sz="2200" dirty="0">
                <a:latin typeface="Times New Roman" pitchFamily="18" charset="0"/>
                <a:cs typeface="Times New Roman" pitchFamily="18" charset="0"/>
              </a:rPr>
              <a:t>kV. Tìm bước sóng de Broglie của hạt sau khi được gia tốc.</a:t>
            </a:r>
            <a:endParaRPr lang="en-US" sz="2200" dirty="0">
              <a:latin typeface="Times New Roman" pitchFamily="18" charset="0"/>
              <a:cs typeface="Times New Roman" pitchFamily="18" charset="0"/>
            </a:endParaRPr>
          </a:p>
        </p:txBody>
      </p:sp>
      <p:sp>
        <p:nvSpPr>
          <p:cNvPr id="3" name="TextBox 2"/>
          <p:cNvSpPr txBox="1"/>
          <p:nvPr/>
        </p:nvSpPr>
        <p:spPr>
          <a:xfrm>
            <a:off x="82463" y="1295400"/>
            <a:ext cx="85344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Hiệu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tốc</a:t>
            </a:r>
            <a:r>
              <a:rPr lang="en-US" sz="2200" dirty="0" smtClean="0">
                <a:latin typeface="Times New Roman" pitchFamily="18" charset="0"/>
                <a:cs typeface="Times New Roman" pitchFamily="18" charset="0"/>
              </a:rPr>
              <a:t>  U = 51 V</a:t>
            </a:r>
            <a:endParaRPr lang="en-US" sz="22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786132335"/>
              </p:ext>
            </p:extLst>
          </p:nvPr>
        </p:nvGraphicFramePr>
        <p:xfrm>
          <a:off x="2590800" y="1905000"/>
          <a:ext cx="2634095" cy="742950"/>
        </p:xfrm>
        <a:graphic>
          <a:graphicData uri="http://schemas.openxmlformats.org/presentationml/2006/ole">
            <mc:AlternateContent xmlns:mc="http://schemas.openxmlformats.org/markup-compatibility/2006">
              <mc:Choice xmlns:v="urn:schemas-microsoft-com:vml" Requires="v">
                <p:oleObj spid="_x0000_s14496" name="Equation" r:id="rId3" imgW="1485720" imgH="419040" progId="Equation.3">
                  <p:embed/>
                </p:oleObj>
              </mc:Choice>
              <mc:Fallback>
                <p:oleObj name="Equation" r:id="rId3" imgW="1485720" imgH="419040" progId="Equation.3">
                  <p:embed/>
                  <p:pic>
                    <p:nvPicPr>
                      <p:cNvPr id="0" name=""/>
                      <p:cNvPicPr/>
                      <p:nvPr/>
                    </p:nvPicPr>
                    <p:blipFill>
                      <a:blip r:embed="rId4"/>
                      <a:stretch>
                        <a:fillRect/>
                      </a:stretch>
                    </p:blipFill>
                    <p:spPr>
                      <a:xfrm>
                        <a:off x="2590800" y="1905000"/>
                        <a:ext cx="2634095" cy="7429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19698036"/>
              </p:ext>
            </p:extLst>
          </p:nvPr>
        </p:nvGraphicFramePr>
        <p:xfrm>
          <a:off x="3276600" y="2667000"/>
          <a:ext cx="996950" cy="630723"/>
        </p:xfrm>
        <a:graphic>
          <a:graphicData uri="http://schemas.openxmlformats.org/presentationml/2006/ole">
            <mc:AlternateContent xmlns:mc="http://schemas.openxmlformats.org/markup-compatibility/2006">
              <mc:Choice xmlns:v="urn:schemas-microsoft-com:vml" Requires="v">
                <p:oleObj spid="_x0000_s14497" name="Equation" r:id="rId5" imgW="622080" imgH="393480" progId="Equation.3">
                  <p:embed/>
                </p:oleObj>
              </mc:Choice>
              <mc:Fallback>
                <p:oleObj name="Equation" r:id="rId5" imgW="622080" imgH="393480" progId="Equation.3">
                  <p:embed/>
                  <p:pic>
                    <p:nvPicPr>
                      <p:cNvPr id="0" name=""/>
                      <p:cNvPicPr/>
                      <p:nvPr/>
                    </p:nvPicPr>
                    <p:blipFill>
                      <a:blip r:embed="rId6"/>
                      <a:stretch>
                        <a:fillRect/>
                      </a:stretch>
                    </p:blipFill>
                    <p:spPr>
                      <a:xfrm>
                        <a:off x="3276600" y="2667000"/>
                        <a:ext cx="996950" cy="630723"/>
                      </a:xfrm>
                      <a:prstGeom prst="rect">
                        <a:avLst/>
                      </a:prstGeom>
                    </p:spPr>
                  </p:pic>
                </p:oleObj>
              </mc:Fallback>
            </mc:AlternateContent>
          </a:graphicData>
        </a:graphic>
      </p:graphicFrame>
      <p:sp>
        <p:nvSpPr>
          <p:cNvPr id="8" name="TextBox 7"/>
          <p:cNvSpPr txBox="1"/>
          <p:nvPr/>
        </p:nvSpPr>
        <p:spPr>
          <a:xfrm>
            <a:off x="115544" y="3387749"/>
            <a:ext cx="85344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Hiệu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tốc</a:t>
            </a:r>
            <a:r>
              <a:rPr lang="en-US" sz="2200" dirty="0" smtClean="0">
                <a:latin typeface="Times New Roman" pitchFamily="18" charset="0"/>
                <a:cs typeface="Times New Roman" pitchFamily="18" charset="0"/>
              </a:rPr>
              <a:t>  U = 510 KV</a:t>
            </a:r>
            <a:endParaRPr lang="en-US" sz="22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762296128"/>
              </p:ext>
            </p:extLst>
          </p:nvPr>
        </p:nvGraphicFramePr>
        <p:xfrm>
          <a:off x="2562225" y="3657600"/>
          <a:ext cx="4095750" cy="1620838"/>
        </p:xfrm>
        <a:graphic>
          <a:graphicData uri="http://schemas.openxmlformats.org/presentationml/2006/ole">
            <mc:AlternateContent xmlns:mc="http://schemas.openxmlformats.org/markup-compatibility/2006">
              <mc:Choice xmlns:v="urn:schemas-microsoft-com:vml" Requires="v">
                <p:oleObj spid="_x0000_s14498" name="Equation" r:id="rId7" imgW="2311200" imgH="914400" progId="Equation.3">
                  <p:embed/>
                </p:oleObj>
              </mc:Choice>
              <mc:Fallback>
                <p:oleObj name="Equation" r:id="rId7" imgW="2311200" imgH="914400" progId="Equation.3">
                  <p:embed/>
                  <p:pic>
                    <p:nvPicPr>
                      <p:cNvPr id="0" name="Object 5"/>
                      <p:cNvPicPr>
                        <a:picLocks noChangeAspect="1" noChangeArrowheads="1"/>
                      </p:cNvPicPr>
                      <p:nvPr/>
                    </p:nvPicPr>
                    <p:blipFill>
                      <a:blip r:embed="rId8"/>
                      <a:srcRect/>
                      <a:stretch>
                        <a:fillRect/>
                      </a:stretch>
                    </p:blipFill>
                    <p:spPr bwMode="auto">
                      <a:xfrm>
                        <a:off x="2562225" y="3657600"/>
                        <a:ext cx="409575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63322045"/>
              </p:ext>
            </p:extLst>
          </p:nvPr>
        </p:nvGraphicFramePr>
        <p:xfrm>
          <a:off x="2974975" y="5093222"/>
          <a:ext cx="3194050" cy="1727200"/>
        </p:xfrm>
        <a:graphic>
          <a:graphicData uri="http://schemas.openxmlformats.org/presentationml/2006/ole">
            <mc:AlternateContent xmlns:mc="http://schemas.openxmlformats.org/markup-compatibility/2006">
              <mc:Choice xmlns:v="urn:schemas-microsoft-com:vml" Requires="v">
                <p:oleObj spid="_x0000_s14499" name="Equation" r:id="rId9" imgW="1993680" imgH="1079280" progId="Equation.3">
                  <p:embed/>
                </p:oleObj>
              </mc:Choice>
              <mc:Fallback>
                <p:oleObj name="Equation" r:id="rId9" imgW="1993680" imgH="1079280" progId="Equation.3">
                  <p:embed/>
                  <p:pic>
                    <p:nvPicPr>
                      <p:cNvPr id="0" name="Object 6"/>
                      <p:cNvPicPr>
                        <a:picLocks noChangeAspect="1" noChangeArrowheads="1"/>
                      </p:cNvPicPr>
                      <p:nvPr/>
                    </p:nvPicPr>
                    <p:blipFill>
                      <a:blip r:embed="rId10"/>
                      <a:srcRect/>
                      <a:stretch>
                        <a:fillRect/>
                      </a:stretch>
                    </p:blipFill>
                    <p:spPr bwMode="auto">
                      <a:xfrm>
                        <a:off x="2974975" y="5093222"/>
                        <a:ext cx="31940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1200329"/>
          </a:xfrm>
          <a:prstGeom prst="rect">
            <a:avLst/>
          </a:prstGeom>
        </p:spPr>
        <p:txBody>
          <a:bodyPr wrap="square">
            <a:spAutoFit/>
          </a:bodyPr>
          <a:lstStyle/>
          <a:p>
            <a:r>
              <a:rPr lang="en-US" sz="2400" dirty="0" err="1" smtClean="0">
                <a:latin typeface="Times New Roman" pitchFamily="18" charset="0"/>
                <a:cs typeface="Times New Roman" pitchFamily="18" charset="0"/>
              </a:rPr>
              <a:t>Ví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3.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r>
              <a:rPr lang="it-IT"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kính</a:t>
            </a:r>
            <a:r>
              <a:rPr lang="en-US" sz="2400" dirty="0">
                <a:latin typeface="Times New Roman" pitchFamily="18" charset="0"/>
                <a:cs typeface="Times New Roman" pitchFamily="18" charset="0"/>
              </a:rPr>
              <a:t> r = 0,83 cm.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B = 0,025T. </a:t>
            </a:r>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sóng</a:t>
            </a:r>
            <a:r>
              <a:rPr lang="en-US" sz="2400" dirty="0">
                <a:latin typeface="Times New Roman" pitchFamily="18" charset="0"/>
                <a:cs typeface="Times New Roman" pitchFamily="18" charset="0"/>
              </a:rPr>
              <a:t> de Broglie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Cho </a:t>
            </a: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hạt</a:t>
            </a:r>
            <a:r>
              <a:rPr lang="en-US" sz="2400" b="1" dirty="0">
                <a:latin typeface="Times New Roman" pitchFamily="18" charset="0"/>
                <a:cs typeface="Times New Roman" pitchFamily="18" charset="0"/>
              </a:rPr>
              <a:t> </a:t>
            </a:r>
            <a:r>
              <a:rPr lang="it-IT" sz="2400" dirty="0">
                <a:latin typeface="Times New Roman" pitchFamily="18" charset="0"/>
                <a:cs typeface="Times New Roman" pitchFamily="18" charset="0"/>
              </a:rPr>
              <a:t>α là q = 2e.</a:t>
            </a:r>
            <a:endParaRPr lang="en-US" sz="2400" dirty="0">
              <a:latin typeface="Times New Roman" pitchFamily="18" charset="0"/>
              <a:cs typeface="Times New Roman" pitchFamily="18" charset="0"/>
            </a:endParaRPr>
          </a:p>
        </p:txBody>
      </p:sp>
      <p:sp>
        <p:nvSpPr>
          <p:cNvPr id="3" name="TextBox 2"/>
          <p:cNvSpPr txBox="1"/>
          <p:nvPr/>
        </p:nvSpPr>
        <p:spPr>
          <a:xfrm>
            <a:off x="76200" y="2096869"/>
            <a:ext cx="8839200" cy="800219"/>
          </a:xfrm>
          <a:prstGeom prst="rect">
            <a:avLst/>
          </a:prstGeom>
          <a:noFill/>
        </p:spPr>
        <p:txBody>
          <a:bodyPr wrap="square" rtlCol="0">
            <a:spAutoFit/>
          </a:bodyPr>
          <a:lstStyle/>
          <a:p>
            <a:r>
              <a:rPr lang="en-US" sz="2300" dirty="0" err="1" smtClean="0">
                <a:latin typeface="Times New Roman" pitchFamily="18" charset="0"/>
                <a:cs typeface="Times New Roman" pitchFamily="18" charset="0"/>
              </a:rPr>
              <a:t>Hạt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chuyển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động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trong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từ</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trường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chịu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dụng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của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lực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từ</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làm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hạt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chuyển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động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theo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quỹ</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đạo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tròn</a:t>
            </a:r>
            <a:r>
              <a:rPr lang="en-US" sz="2300" dirty="0" smtClean="0">
                <a:latin typeface="Times New Roman" pitchFamily="18" charset="0"/>
                <a:cs typeface="Times New Roman" pitchFamily="18" charset="0"/>
              </a:rPr>
              <a:t>:</a:t>
            </a:r>
            <a:endParaRPr lang="en-US" sz="23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971971975"/>
              </p:ext>
            </p:extLst>
          </p:nvPr>
        </p:nvGraphicFramePr>
        <p:xfrm>
          <a:off x="2863273" y="3124200"/>
          <a:ext cx="3417454" cy="762000"/>
        </p:xfrm>
        <a:graphic>
          <a:graphicData uri="http://schemas.openxmlformats.org/presentationml/2006/ole">
            <mc:AlternateContent xmlns:mc="http://schemas.openxmlformats.org/markup-compatibility/2006">
              <mc:Choice xmlns:v="urn:schemas-microsoft-com:vml" Requires="v">
                <p:oleObj spid="_x0000_s16464" name="Equation" r:id="rId3" imgW="1879560" imgH="419040" progId="Equation.3">
                  <p:embed/>
                </p:oleObj>
              </mc:Choice>
              <mc:Fallback>
                <p:oleObj name="Equation" r:id="rId3" imgW="1879560" imgH="419040" progId="Equation.3">
                  <p:embed/>
                  <p:pic>
                    <p:nvPicPr>
                      <p:cNvPr id="0" name=""/>
                      <p:cNvPicPr/>
                      <p:nvPr/>
                    </p:nvPicPr>
                    <p:blipFill>
                      <a:blip r:embed="rId4"/>
                      <a:stretch>
                        <a:fillRect/>
                      </a:stretch>
                    </p:blipFill>
                    <p:spPr>
                      <a:xfrm>
                        <a:off x="2863273" y="3124200"/>
                        <a:ext cx="3417454" cy="762000"/>
                      </a:xfrm>
                      <a:prstGeom prst="rect">
                        <a:avLst/>
                      </a:prstGeom>
                    </p:spPr>
                  </p:pic>
                </p:oleObj>
              </mc:Fallback>
            </mc:AlternateContent>
          </a:graphicData>
        </a:graphic>
      </p:graphicFrame>
      <p:sp>
        <p:nvSpPr>
          <p:cNvPr id="7" name="TextBox 6"/>
          <p:cNvSpPr txBox="1"/>
          <p:nvPr/>
        </p:nvSpPr>
        <p:spPr>
          <a:xfrm>
            <a:off x="228600" y="4049524"/>
            <a:ext cx="7543800" cy="446276"/>
          </a:xfrm>
          <a:prstGeom prst="rect">
            <a:avLst/>
          </a:prstGeom>
          <a:noFill/>
        </p:spPr>
        <p:txBody>
          <a:bodyPr wrap="square" rtlCol="0">
            <a:spAutoFit/>
          </a:bodyPr>
          <a:lstStyle/>
          <a:p>
            <a:r>
              <a:rPr lang="en-US" sz="2300" dirty="0" err="1" smtClean="0">
                <a:latin typeface="Times New Roman" pitchFamily="18" charset="0"/>
                <a:cs typeface="Times New Roman" pitchFamily="18" charset="0"/>
              </a:rPr>
              <a:t>Bước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sóng</a:t>
            </a:r>
            <a:r>
              <a:rPr lang="en-US" sz="2300" dirty="0" smtClean="0">
                <a:latin typeface="Times New Roman" pitchFamily="18" charset="0"/>
                <a:cs typeface="Times New Roman" pitchFamily="18" charset="0"/>
              </a:rPr>
              <a:t> de Broglie:</a:t>
            </a:r>
            <a:endParaRPr lang="en-US" sz="23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211544899"/>
              </p:ext>
            </p:extLst>
          </p:nvPr>
        </p:nvGraphicFramePr>
        <p:xfrm>
          <a:off x="3290421" y="4724400"/>
          <a:ext cx="1205379" cy="762000"/>
        </p:xfrm>
        <a:graphic>
          <a:graphicData uri="http://schemas.openxmlformats.org/presentationml/2006/ole">
            <mc:AlternateContent xmlns:mc="http://schemas.openxmlformats.org/markup-compatibility/2006">
              <mc:Choice xmlns:v="urn:schemas-microsoft-com:vml" Requires="v">
                <p:oleObj spid="_x0000_s16465" name="Equation" r:id="rId5" imgW="622080" imgH="393480" progId="Equation.3">
                  <p:embed/>
                </p:oleObj>
              </mc:Choice>
              <mc:Fallback>
                <p:oleObj name="Equation" r:id="rId5" imgW="622080" imgH="393480" progId="Equation.3">
                  <p:embed/>
                  <p:pic>
                    <p:nvPicPr>
                      <p:cNvPr id="0" name="Object 6"/>
                      <p:cNvPicPr>
                        <a:picLocks noChangeAspect="1" noChangeArrowheads="1"/>
                      </p:cNvPicPr>
                      <p:nvPr/>
                    </p:nvPicPr>
                    <p:blipFill>
                      <a:blip r:embed="rId6"/>
                      <a:srcRect/>
                      <a:stretch>
                        <a:fillRect/>
                      </a:stretch>
                    </p:blipFill>
                    <p:spPr bwMode="auto">
                      <a:xfrm>
                        <a:off x="3290421" y="4724400"/>
                        <a:ext cx="1205379"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15400" cy="1200329"/>
          </a:xfrm>
          <a:prstGeom prst="rect">
            <a:avLst/>
          </a:prstGeom>
        </p:spPr>
        <p:txBody>
          <a:bodyPr wrap="square">
            <a:spAutoFit/>
          </a:bodyPr>
          <a:lstStyle/>
          <a:p>
            <a:r>
              <a:rPr lang="pt-BR" sz="2400" dirty="0" smtClean="0">
                <a:latin typeface="Times New Roman" pitchFamily="18" charset="0"/>
                <a:cs typeface="Times New Roman" pitchFamily="18" charset="0"/>
              </a:rPr>
              <a:t>Ví dụ 4. Hạt </a:t>
            </a:r>
            <a:r>
              <a:rPr lang="pt-BR" sz="2400" dirty="0">
                <a:latin typeface="Times New Roman" pitchFamily="18" charset="0"/>
                <a:cs typeface="Times New Roman" pitchFamily="18" charset="0"/>
              </a:rPr>
              <a:t>vi mô có độ bất định về động lượng bằng 1% động lượng của nó. Xác định tỷ số giữa độ bất định về vị trí của hạt và bước sóng de Broglie của hạt.</a:t>
            </a:r>
            <a:endParaRPr lang="en-US" sz="24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67456271"/>
              </p:ext>
            </p:extLst>
          </p:nvPr>
        </p:nvGraphicFramePr>
        <p:xfrm>
          <a:off x="3729831" y="2057400"/>
          <a:ext cx="1608137" cy="900638"/>
        </p:xfrm>
        <a:graphic>
          <a:graphicData uri="http://schemas.openxmlformats.org/presentationml/2006/ole">
            <mc:AlternateContent xmlns:mc="http://schemas.openxmlformats.org/markup-compatibility/2006">
              <mc:Choice xmlns:v="urn:schemas-microsoft-com:vml" Requires="v">
                <p:oleObj spid="_x0000_s18512" name="Equation" r:id="rId3" imgW="749160" imgH="419040" progId="Equation.3">
                  <p:embed/>
                </p:oleObj>
              </mc:Choice>
              <mc:Fallback>
                <p:oleObj name="Equation" r:id="rId3" imgW="749160" imgH="419040" progId="Equation.3">
                  <p:embed/>
                  <p:pic>
                    <p:nvPicPr>
                      <p:cNvPr id="0" name=""/>
                      <p:cNvPicPr/>
                      <p:nvPr/>
                    </p:nvPicPr>
                    <p:blipFill>
                      <a:blip r:embed="rId4"/>
                      <a:stretch>
                        <a:fillRect/>
                      </a:stretch>
                    </p:blipFill>
                    <p:spPr>
                      <a:xfrm>
                        <a:off x="3729831" y="2057400"/>
                        <a:ext cx="1608137" cy="9006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5736847"/>
              </p:ext>
            </p:extLst>
          </p:nvPr>
        </p:nvGraphicFramePr>
        <p:xfrm>
          <a:off x="2760663" y="3328988"/>
          <a:ext cx="4230687" cy="811212"/>
        </p:xfrm>
        <a:graphic>
          <a:graphicData uri="http://schemas.openxmlformats.org/presentationml/2006/ole">
            <mc:AlternateContent xmlns:mc="http://schemas.openxmlformats.org/markup-compatibility/2006">
              <mc:Choice xmlns:v="urn:schemas-microsoft-com:vml" Requires="v">
                <p:oleObj spid="_x0000_s18513" name="Equation" r:id="rId5" imgW="2184120" imgH="419040" progId="Equation.3">
                  <p:embed/>
                </p:oleObj>
              </mc:Choice>
              <mc:Fallback>
                <p:oleObj name="Equation" r:id="rId5" imgW="2184120" imgH="419040" progId="Equation.3">
                  <p:embed/>
                  <p:pic>
                    <p:nvPicPr>
                      <p:cNvPr id="0" name=""/>
                      <p:cNvPicPr/>
                      <p:nvPr/>
                    </p:nvPicPr>
                    <p:blipFill>
                      <a:blip r:embed="rId6"/>
                      <a:stretch>
                        <a:fillRect/>
                      </a:stretch>
                    </p:blipFill>
                    <p:spPr>
                      <a:xfrm>
                        <a:off x="2760663" y="3328988"/>
                        <a:ext cx="4230687" cy="811212"/>
                      </a:xfrm>
                      <a:prstGeom prst="rect">
                        <a:avLst/>
                      </a:prstGeom>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991600" cy="1569660"/>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Ví dụ 5. </a:t>
            </a:r>
            <a:r>
              <a:rPr lang="vi-VN" sz="2400" dirty="0">
                <a:latin typeface="Times New Roman" pitchFamily="18" charset="0"/>
                <a:cs typeface="Times New Roman" pitchFamily="18" charset="0"/>
              </a:rPr>
              <a:t>Dựa vào hệ thức bất định cho năng </a:t>
            </a:r>
            <a:r>
              <a:rPr lang="vi-VN" sz="2400" dirty="0" smtClean="0">
                <a:latin typeface="Times New Roman" pitchFamily="18" charset="0"/>
                <a:cs typeface="Times New Roman" pitchFamily="18" charset="0"/>
              </a:rPr>
              <a:t>l</a:t>
            </a:r>
            <a:r>
              <a:rPr lang="en-US" sz="2400" dirty="0">
                <a:latin typeface="Times New Roman" pitchFamily="18" charset="0"/>
                <a:cs typeface="Times New Roman" pitchFamily="18" charset="0"/>
              </a:rPr>
              <a:t>ư</a:t>
            </a:r>
            <a:r>
              <a:rPr lang="vi-VN" sz="2400" dirty="0" smtClean="0">
                <a:latin typeface="Times New Roman" pitchFamily="18" charset="0"/>
                <a:cs typeface="Times New Roman" pitchFamily="18" charset="0"/>
              </a:rPr>
              <a:t>ợng </a:t>
            </a:r>
            <a:r>
              <a:rPr lang="en-US" sz="2400" dirty="0">
                <a:latin typeface="Times New Roman" pitchFamily="18" charset="0"/>
                <a:cs typeface="Times New Roman" pitchFamily="18" charset="0"/>
              </a:rPr>
              <a:t>ư</a:t>
            </a:r>
            <a:r>
              <a:rPr lang="vi-VN" sz="2400" dirty="0" smtClean="0">
                <a:latin typeface="Times New Roman" pitchFamily="18" charset="0"/>
                <a:cs typeface="Times New Roman" pitchFamily="18" charset="0"/>
              </a:rPr>
              <a:t>ớc l</a:t>
            </a:r>
            <a:r>
              <a:rPr lang="en-US" sz="2400" dirty="0">
                <a:latin typeface="Times New Roman" pitchFamily="18" charset="0"/>
                <a:cs typeface="Times New Roman" pitchFamily="18" charset="0"/>
              </a:rPr>
              <a:t>ư</a:t>
            </a:r>
            <a:r>
              <a:rPr lang="vi-VN" sz="2400" dirty="0" smtClean="0">
                <a:latin typeface="Times New Roman" pitchFamily="18" charset="0"/>
                <a:cs typeface="Times New Roman" pitchFamily="18" charset="0"/>
              </a:rPr>
              <a:t>ợng </a:t>
            </a:r>
            <a:r>
              <a:rPr lang="vi-VN" sz="2400" dirty="0">
                <a:latin typeface="Times New Roman" pitchFamily="18" charset="0"/>
                <a:cs typeface="Times New Roman" pitchFamily="18" charset="0"/>
              </a:rPr>
              <a:t>độ rộng của mức năng </a:t>
            </a:r>
            <a:r>
              <a:rPr lang="vi-VN" sz="2400" dirty="0" smtClean="0">
                <a:latin typeface="Times New Roman" pitchFamily="18" charset="0"/>
                <a:cs typeface="Times New Roman" pitchFamily="18" charset="0"/>
              </a:rPr>
              <a:t>l</a:t>
            </a:r>
            <a:r>
              <a:rPr lang="en-US" sz="2400" dirty="0">
                <a:latin typeface="Times New Roman" pitchFamily="18" charset="0"/>
                <a:cs typeface="Times New Roman" pitchFamily="18" charset="0"/>
              </a:rPr>
              <a:t>ư</a:t>
            </a:r>
            <a:r>
              <a:rPr lang="vi-VN" sz="2400" dirty="0" smtClean="0">
                <a:latin typeface="Times New Roman" pitchFamily="18" charset="0"/>
                <a:cs typeface="Times New Roman" pitchFamily="18" charset="0"/>
              </a:rPr>
              <a:t>ợng </a:t>
            </a:r>
            <a:r>
              <a:rPr lang="vi-VN" sz="2400" dirty="0">
                <a:latin typeface="Times New Roman" pitchFamily="18" charset="0"/>
                <a:cs typeface="Times New Roman" pitchFamily="18" charset="0"/>
              </a:rPr>
              <a:t>electron trong nguyên tử hyđrô ở trạng thái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a:t>
            </a:r>
            <a:r>
              <a:rPr lang="vi-VN" sz="2400" dirty="0" smtClean="0">
                <a:latin typeface="Times New Roman" pitchFamily="18" charset="0"/>
                <a:cs typeface="Times New Roman" pitchFamily="18" charset="0"/>
              </a:rPr>
              <a:t>Cơ </a:t>
            </a:r>
            <a:r>
              <a:rPr lang="vi-VN" sz="2400" dirty="0">
                <a:latin typeface="Times New Roman" pitchFamily="18" charset="0"/>
                <a:cs typeface="Times New Roman" pitchFamily="18" charset="0"/>
              </a:rPr>
              <a:t>bản (n = 1) </a:t>
            </a:r>
            <a:endParaRPr lang="en-US" sz="2400" dirty="0" smtClean="0">
              <a:latin typeface="Times New Roman" pitchFamily="18" charset="0"/>
              <a:cs typeface="Times New Roman" pitchFamily="18" charset="0"/>
            </a:endParaRPr>
          </a:p>
          <a:p>
            <a:pPr algn="just"/>
            <a:r>
              <a:rPr lang="vi-VN" sz="2400" dirty="0" smtClean="0">
                <a:latin typeface="Times New Roman" pitchFamily="18" charset="0"/>
                <a:cs typeface="Times New Roman" pitchFamily="18" charset="0"/>
              </a:rPr>
              <a:t>b</a:t>
            </a:r>
            <a:r>
              <a:rPr lang="vi-VN" sz="2400" dirty="0">
                <a:latin typeface="Times New Roman" pitchFamily="18" charset="0"/>
                <a:cs typeface="Times New Roman" pitchFamily="18" charset="0"/>
              </a:rPr>
              <a:t>. Kích thích với thời gian sống ∆t ~ 10</a:t>
            </a:r>
            <a:r>
              <a:rPr lang="vi-VN" sz="2400" baseline="30000" dirty="0">
                <a:latin typeface="Times New Roman" pitchFamily="18" charset="0"/>
                <a:cs typeface="Times New Roman" pitchFamily="18" charset="0"/>
              </a:rPr>
              <a:t>-8</a:t>
            </a:r>
            <a:r>
              <a:rPr lang="vi-VN" sz="2400" dirty="0">
                <a:latin typeface="Times New Roman" pitchFamily="18" charset="0"/>
                <a:cs typeface="Times New Roman" pitchFamily="18" charset="0"/>
              </a:rPr>
              <a:t>s </a:t>
            </a:r>
            <a:endParaRPr lang="en-US" sz="2400" dirty="0">
              <a:latin typeface="Times New Roman" pitchFamily="18" charset="0"/>
              <a:cs typeface="Times New Roman" pitchFamily="18" charset="0"/>
            </a:endParaRPr>
          </a:p>
        </p:txBody>
      </p:sp>
      <p:sp>
        <p:nvSpPr>
          <p:cNvPr id="3" name="TextBox 2"/>
          <p:cNvSpPr txBox="1"/>
          <p:nvPr/>
        </p:nvSpPr>
        <p:spPr>
          <a:xfrm>
            <a:off x="152400" y="1828800"/>
            <a:ext cx="8610600"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a. </a:t>
            </a:r>
            <a:r>
              <a:rPr lang="en-US" sz="2200" dirty="0" err="1" smtClean="0">
                <a:latin typeface="Times New Roman" pitchFamily="18" charset="0"/>
                <a:cs typeface="Times New Roman" pitchFamily="18" charset="0"/>
              </a:rPr>
              <a:t>Trạng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thái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bản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thái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bền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vững</a:t>
            </a:r>
            <a:r>
              <a:rPr lang="en-US" sz="2200" dirty="0" smtClean="0">
                <a:latin typeface="Times New Roman" pitchFamily="18" charset="0"/>
                <a:cs typeface="Times New Roman" pitchFamily="18" charset="0"/>
              </a:rPr>
              <a:t>, do </a:t>
            </a:r>
            <a:r>
              <a:rPr lang="en-US" sz="2200" dirty="0" err="1" smtClean="0">
                <a:latin typeface="Times New Roman" pitchFamily="18" charset="0"/>
                <a:cs typeface="Times New Roman" pitchFamily="18" charset="0"/>
              </a:rPr>
              <a:t>đó</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244046727"/>
              </p:ext>
            </p:extLst>
          </p:nvPr>
        </p:nvGraphicFramePr>
        <p:xfrm>
          <a:off x="5867400" y="1885493"/>
          <a:ext cx="946150" cy="317500"/>
        </p:xfrm>
        <a:graphic>
          <a:graphicData uri="http://schemas.openxmlformats.org/presentationml/2006/ole">
            <mc:AlternateContent xmlns:mc="http://schemas.openxmlformats.org/markup-compatibility/2006">
              <mc:Choice xmlns:v="urn:schemas-microsoft-com:vml" Requires="v">
                <p:oleObj spid="_x0000_s21521" name="Equation" r:id="rId3" imgW="520560" imgH="177480" progId="Equation.3">
                  <p:embed/>
                </p:oleObj>
              </mc:Choice>
              <mc:Fallback>
                <p:oleObj name="Equation" r:id="rId3" imgW="520560" imgH="177480" progId="Equation.3">
                  <p:embed/>
                  <p:pic>
                    <p:nvPicPr>
                      <p:cNvPr id="0" name=""/>
                      <p:cNvPicPr/>
                      <p:nvPr/>
                    </p:nvPicPr>
                    <p:blipFill>
                      <a:blip r:embed="rId4"/>
                      <a:stretch>
                        <a:fillRect/>
                      </a:stretch>
                    </p:blipFill>
                    <p:spPr>
                      <a:xfrm>
                        <a:off x="5867400" y="1885493"/>
                        <a:ext cx="946150" cy="3175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10155238"/>
              </p:ext>
            </p:extLst>
          </p:nvPr>
        </p:nvGraphicFramePr>
        <p:xfrm>
          <a:off x="2468562" y="2506662"/>
          <a:ext cx="2255838" cy="312738"/>
        </p:xfrm>
        <a:graphic>
          <a:graphicData uri="http://schemas.openxmlformats.org/presentationml/2006/ole">
            <mc:AlternateContent xmlns:mc="http://schemas.openxmlformats.org/markup-compatibility/2006">
              <mc:Choice xmlns:v="urn:schemas-microsoft-com:vml" Requires="v">
                <p:oleObj spid="_x0000_s21522" name="Equation" r:id="rId5" imgW="1282680" imgH="177480" progId="Equation.3">
                  <p:embed/>
                </p:oleObj>
              </mc:Choice>
              <mc:Fallback>
                <p:oleObj name="Equation" r:id="rId5" imgW="1282680" imgH="177480" progId="Equation.3">
                  <p:embed/>
                  <p:pic>
                    <p:nvPicPr>
                      <p:cNvPr id="0" name=""/>
                      <p:cNvPicPr>
                        <a:picLocks noChangeAspect="1" noChangeArrowheads="1"/>
                      </p:cNvPicPr>
                      <p:nvPr/>
                    </p:nvPicPr>
                    <p:blipFill>
                      <a:blip r:embed="rId6"/>
                      <a:srcRect/>
                      <a:stretch>
                        <a:fillRect/>
                      </a:stretch>
                    </p:blipFill>
                    <p:spPr bwMode="auto">
                      <a:xfrm>
                        <a:off x="2468562" y="2506662"/>
                        <a:ext cx="22558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3200400"/>
            <a:ext cx="6705600" cy="707886"/>
          </a:xfrm>
          <a:prstGeom prst="rect">
            <a:avLst/>
          </a:prstGeom>
          <a:noFill/>
        </p:spPr>
        <p:txBody>
          <a:bodyPr wrap="square" rtlCol="0">
            <a:spAutoFit/>
          </a:bodyPr>
          <a:lstStyle/>
          <a:p>
            <a:r>
              <a:rPr lang="vi-VN" sz="2200" dirty="0">
                <a:latin typeface="Times New Roman" pitchFamily="18" charset="0"/>
                <a:cs typeface="Times New Roman" pitchFamily="18" charset="0"/>
              </a:rPr>
              <a:t>b. Kích thích với thời gian sống ∆t ~ 10</a:t>
            </a:r>
            <a:r>
              <a:rPr lang="vi-VN" sz="2200" baseline="30000" dirty="0">
                <a:latin typeface="Times New Roman" pitchFamily="18" charset="0"/>
                <a:cs typeface="Times New Roman" pitchFamily="18" charset="0"/>
              </a:rPr>
              <a:t>-8</a:t>
            </a:r>
            <a:r>
              <a:rPr lang="vi-VN" sz="2200" dirty="0">
                <a:latin typeface="Times New Roman" pitchFamily="18" charset="0"/>
                <a:cs typeface="Times New Roman" pitchFamily="18" charset="0"/>
              </a:rPr>
              <a:t>s </a:t>
            </a:r>
            <a:endParaRPr lang="en-US" sz="2200" dirty="0">
              <a:latin typeface="Times New Roman" pitchFamily="18" charset="0"/>
              <a:cs typeface="Times New Roman" pitchFamily="18" charset="0"/>
            </a:endParaRP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83349621"/>
              </p:ext>
            </p:extLst>
          </p:nvPr>
        </p:nvGraphicFramePr>
        <p:xfrm>
          <a:off x="2478088" y="3719513"/>
          <a:ext cx="2635250" cy="692150"/>
        </p:xfrm>
        <a:graphic>
          <a:graphicData uri="http://schemas.openxmlformats.org/presentationml/2006/ole">
            <mc:AlternateContent xmlns:mc="http://schemas.openxmlformats.org/markup-compatibility/2006">
              <mc:Choice xmlns:v="urn:schemas-microsoft-com:vml" Requires="v">
                <p:oleObj spid="_x0000_s21523" name="Equation" r:id="rId7" imgW="1498320" imgH="393480" progId="Equation.3">
                  <p:embed/>
                </p:oleObj>
              </mc:Choice>
              <mc:Fallback>
                <p:oleObj name="Equation" r:id="rId7" imgW="1498320" imgH="393480" progId="Equation.3">
                  <p:embed/>
                  <p:pic>
                    <p:nvPicPr>
                      <p:cNvPr id="0" name=""/>
                      <p:cNvPicPr>
                        <a:picLocks noChangeAspect="1" noChangeArrowheads="1"/>
                      </p:cNvPicPr>
                      <p:nvPr/>
                    </p:nvPicPr>
                    <p:blipFill>
                      <a:blip r:embed="rId8"/>
                      <a:srcRect/>
                      <a:stretch>
                        <a:fillRect/>
                      </a:stretch>
                    </p:blipFill>
                    <p:spPr bwMode="auto">
                      <a:xfrm>
                        <a:off x="2478088" y="3719513"/>
                        <a:ext cx="26352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780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15400" cy="1446550"/>
          </a:xfrm>
          <a:prstGeom prst="rect">
            <a:avLst/>
          </a:prstGeom>
        </p:spPr>
        <p:txBody>
          <a:bodyPr wrap="square">
            <a:spAutoFit/>
          </a:bodyPr>
          <a:lstStyle/>
          <a:p>
            <a:r>
              <a:rPr lang="en-US" sz="2200" dirty="0" err="1" smtClean="0">
                <a:latin typeface="Times New Roman" pitchFamily="18" charset="0"/>
                <a:cs typeface="Times New Roman" pitchFamily="18" charset="0"/>
              </a:rPr>
              <a:t>Ví</a:t>
            </a:r>
            <a:r>
              <a:rPr lang="en-US" sz="2200" dirty="0" smtClean="0">
                <a:latin typeface="Times New Roman" pitchFamily="18" charset="0"/>
                <a:cs typeface="Times New Roman" pitchFamily="18" charset="0"/>
              </a:rPr>
              <a:t> </a:t>
            </a:r>
            <a:r>
              <a:rPr lang="en-US" sz="2200" err="1" smtClean="0">
                <a:latin typeface="Times New Roman" pitchFamily="18" charset="0"/>
                <a:cs typeface="Times New Roman" pitchFamily="18" charset="0"/>
              </a:rPr>
              <a:t>dụ</a:t>
            </a:r>
            <a:r>
              <a:rPr lang="en-US" sz="2200" smtClean="0">
                <a:latin typeface="Times New Roman" pitchFamily="18" charset="0"/>
                <a:cs typeface="Times New Roman" pitchFamily="18" charset="0"/>
              </a:rPr>
              <a:t> 6. </a:t>
            </a:r>
            <a:r>
              <a:rPr lang="en-US" sz="2200" dirty="0" err="1" smtClean="0">
                <a:latin typeface="Times New Roman" pitchFamily="18" charset="0"/>
                <a:cs typeface="Times New Roman" pitchFamily="18" charset="0"/>
              </a:rPr>
              <a:t>Hạt</a:t>
            </a:r>
            <a:r>
              <a:rPr lang="en-US" sz="2200" dirty="0" smtClean="0">
                <a:latin typeface="Times New Roman" pitchFamily="18" charset="0"/>
                <a:cs typeface="Times New Roman" pitchFamily="18" charset="0"/>
              </a:rPr>
              <a:t> electron </a:t>
            </a:r>
            <a:r>
              <a:rPr lang="en-US" sz="2200" dirty="0" err="1" smtClean="0">
                <a:latin typeface="Times New Roman" pitchFamily="18" charset="0"/>
                <a:cs typeface="Times New Roman" pitchFamily="18" charset="0"/>
              </a:rPr>
              <a:t>nằm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giếng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sâu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vô</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cùng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bề</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rộng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 </a:t>
            </a:r>
            <a:r>
              <a:rPr lang="en-US" sz="2200" dirty="0" err="1" smtClean="0">
                <a:latin typeface="Times New Roman" pitchFamily="18" charset="0"/>
                <a:cs typeface="Times New Roman" pitchFamily="18" charset="0"/>
              </a:rPr>
              <a:t>Tìm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nhỏ</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nhất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giữa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mức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kề</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vị</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eV</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trường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hợp</a:t>
            </a:r>
            <a:r>
              <a:rPr lang="en-US" sz="2200" dirty="0" smtClean="0">
                <a:latin typeface="Times New Roman" pitchFamily="18" charset="0"/>
                <a:cs typeface="Times New Roman" pitchFamily="18" charset="0"/>
              </a:rPr>
              <a:t> a=20cm, a=20Å. </a:t>
            </a:r>
            <a:r>
              <a:rPr lang="en-US" sz="2200" dirty="0" err="1" smtClean="0">
                <a:latin typeface="Times New Roman" pitchFamily="18" charset="0"/>
                <a:cs typeface="Times New Roman" pitchFamily="18" charset="0"/>
              </a:rPr>
              <a:t>Có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xét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gì</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kết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được</a:t>
            </a:r>
            <a:r>
              <a:rPr lang="en-US" sz="2200" dirty="0" smtClean="0">
                <a:latin typeface="Times New Roman" pitchFamily="18" charset="0"/>
                <a:cs typeface="Times New Roman" pitchFamily="18" charset="0"/>
              </a:rPr>
              <a:t>? Cho</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h = 6,625. 10</a:t>
            </a:r>
            <a:r>
              <a:rPr lang="en-US" sz="2200" baseline="30000" dirty="0" smtClean="0">
                <a:latin typeface="Times New Roman" pitchFamily="18" charset="0"/>
                <a:cs typeface="Times New Roman" pitchFamily="18" charset="0"/>
              </a:rPr>
              <a:t>-34</a:t>
            </a:r>
            <a:r>
              <a:rPr lang="en-US" sz="2200" dirty="0" smtClean="0">
                <a:latin typeface="Times New Roman" pitchFamily="18" charset="0"/>
                <a:cs typeface="Times New Roman" pitchFamily="18" charset="0"/>
              </a:rPr>
              <a:t> J.s,  </a:t>
            </a:r>
            <a:r>
              <a:rPr lang="en-US" sz="2200" dirty="0" err="1" smtClean="0">
                <a:latin typeface="Times New Roman" pitchFamily="18" charset="0"/>
                <a:cs typeface="Times New Roman" pitchFamily="18" charset="0"/>
              </a:rPr>
              <a:t>m</a:t>
            </a:r>
            <a:r>
              <a:rPr lang="en-US" sz="2200" baseline="-25000" dirty="0" err="1" smtClean="0">
                <a:latin typeface="Times New Roman" pitchFamily="18" charset="0"/>
                <a:cs typeface="Times New Roman" pitchFamily="18" charset="0"/>
              </a:rPr>
              <a:t>oe</a:t>
            </a:r>
            <a:r>
              <a:rPr lang="en-US" sz="2200" baseline="-25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9,1.10</a:t>
            </a:r>
            <a:r>
              <a:rPr lang="en-US" sz="2200" baseline="30000" dirty="0" smtClean="0">
                <a:latin typeface="Times New Roman" pitchFamily="18" charset="0"/>
                <a:cs typeface="Times New Roman" pitchFamily="18" charset="0"/>
              </a:rPr>
              <a:t>-31</a:t>
            </a:r>
            <a:r>
              <a:rPr lang="en-US" sz="2200" dirty="0" smtClean="0">
                <a:latin typeface="Times New Roman" pitchFamily="18" charset="0"/>
                <a:cs typeface="Times New Roman" pitchFamily="18" charset="0"/>
              </a:rPr>
              <a:t> kg.</a:t>
            </a:r>
            <a:endParaRPr lang="en-US" sz="2200" dirty="0">
              <a:latin typeface="Times New Roman" pitchFamily="18" charset="0"/>
              <a:cs typeface="Times New Roman" pitchFamily="18" charset="0"/>
            </a:endParaRPr>
          </a:p>
        </p:txBody>
      </p:sp>
      <p:sp>
        <p:nvSpPr>
          <p:cNvPr id="3" name="Rectangle 2"/>
          <p:cNvSpPr/>
          <p:nvPr/>
        </p:nvSpPr>
        <p:spPr>
          <a:xfrm>
            <a:off x="34447" y="2377674"/>
            <a:ext cx="8915400" cy="830997"/>
          </a:xfrm>
          <a:prstGeom prst="rect">
            <a:avLst/>
          </a:prstGeom>
        </p:spPr>
        <p:txBody>
          <a:bodyPr wrap="square">
            <a:spAutoFit/>
          </a:bodyPr>
          <a:lstStyle/>
          <a:p>
            <a:r>
              <a:rPr lang="pt-BR" sz="2400" dirty="0">
                <a:latin typeface="Times New Roman" pitchFamily="18" charset="0"/>
                <a:cs typeface="Times New Roman" pitchFamily="18" charset="0"/>
              </a:rPr>
              <a:t>Biểu thức E</a:t>
            </a:r>
            <a:r>
              <a:rPr lang="pt-BR" sz="2400" baseline="-25000" dirty="0">
                <a:latin typeface="Times New Roman" pitchFamily="18" charset="0"/>
                <a:cs typeface="Times New Roman" pitchFamily="18" charset="0"/>
              </a:rPr>
              <a:t>n</a:t>
            </a:r>
            <a:r>
              <a:rPr lang="pt-BR" sz="2400" dirty="0">
                <a:latin typeface="Times New Roman" pitchFamily="18" charset="0"/>
                <a:cs typeface="Times New Roman" pitchFamily="18" charset="0"/>
              </a:rPr>
              <a:t> của hạt trong giếng thế năng một chiều có chiều cao vô cùng</a:t>
            </a:r>
            <a:endParaRPr lang="en-US" sz="24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75851360"/>
              </p:ext>
            </p:extLst>
          </p:nvPr>
        </p:nvGraphicFramePr>
        <p:xfrm>
          <a:off x="4038600" y="3126321"/>
          <a:ext cx="1420813" cy="724309"/>
        </p:xfrm>
        <a:graphic>
          <a:graphicData uri="http://schemas.openxmlformats.org/presentationml/2006/ole">
            <mc:AlternateContent xmlns:mc="http://schemas.openxmlformats.org/markup-compatibility/2006">
              <mc:Choice xmlns:v="urn:schemas-microsoft-com:vml" Requires="v">
                <p:oleObj spid="_x0000_s17489" name="Equation" r:id="rId3" imgW="825480" imgH="419040" progId="Equation.3">
                  <p:embed/>
                </p:oleObj>
              </mc:Choice>
              <mc:Fallback>
                <p:oleObj name="Equation" r:id="rId3" imgW="825480" imgH="419040" progId="Equation.3">
                  <p:embed/>
                  <p:pic>
                    <p:nvPicPr>
                      <p:cNvPr id="0" name="Object 9"/>
                      <p:cNvPicPr>
                        <a:picLocks noChangeAspect="1" noChangeArrowheads="1"/>
                      </p:cNvPicPr>
                      <p:nvPr/>
                    </p:nvPicPr>
                    <p:blipFill>
                      <a:blip r:embed="rId4"/>
                      <a:srcRect/>
                      <a:stretch>
                        <a:fillRect/>
                      </a:stretch>
                    </p:blipFill>
                    <p:spPr bwMode="auto">
                      <a:xfrm>
                        <a:off x="4038600" y="3126321"/>
                        <a:ext cx="1420813" cy="724309"/>
                      </a:xfrm>
                      <a:prstGeom prst="rect">
                        <a:avLst/>
                      </a:prstGeom>
                      <a:noFill/>
                      <a:ln>
                        <a:noFill/>
                      </a:ln>
                    </p:spPr>
                  </p:pic>
                </p:oleObj>
              </mc:Fallback>
            </mc:AlternateContent>
          </a:graphicData>
        </a:graphic>
      </p:graphicFrame>
      <p:sp>
        <p:nvSpPr>
          <p:cNvPr id="7" name="TextBox 6"/>
          <p:cNvSpPr txBox="1"/>
          <p:nvPr/>
        </p:nvSpPr>
        <p:spPr>
          <a:xfrm>
            <a:off x="152400" y="3886200"/>
            <a:ext cx="89154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25648903"/>
              </p:ext>
            </p:extLst>
          </p:nvPr>
        </p:nvGraphicFramePr>
        <p:xfrm>
          <a:off x="2819399" y="4800600"/>
          <a:ext cx="4424445" cy="838200"/>
        </p:xfrm>
        <a:graphic>
          <a:graphicData uri="http://schemas.openxmlformats.org/presentationml/2006/ole">
            <mc:AlternateContent xmlns:mc="http://schemas.openxmlformats.org/markup-compatibility/2006">
              <mc:Choice xmlns:v="urn:schemas-microsoft-com:vml" Requires="v">
                <p:oleObj spid="_x0000_s17490" name="Equation" r:id="rId5" imgW="2222280" imgH="419040" progId="Equation.3">
                  <p:embed/>
                </p:oleObj>
              </mc:Choice>
              <mc:Fallback>
                <p:oleObj name="Equation" r:id="rId5" imgW="2222280" imgH="419040" progId="Equation.3">
                  <p:embed/>
                  <p:pic>
                    <p:nvPicPr>
                      <p:cNvPr id="0" name="Object 5"/>
                      <p:cNvPicPr>
                        <a:picLocks noChangeAspect="1" noChangeArrowheads="1"/>
                      </p:cNvPicPr>
                      <p:nvPr/>
                    </p:nvPicPr>
                    <p:blipFill>
                      <a:blip r:embed="rId6"/>
                      <a:srcRect/>
                      <a:stretch>
                        <a:fillRect/>
                      </a:stretch>
                    </p:blipFill>
                    <p:spPr bwMode="auto">
                      <a:xfrm>
                        <a:off x="2819399" y="4800600"/>
                        <a:ext cx="4424445" cy="8382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LƯỠNG TÍNH SÓNG HẠT CỦA VI HẠT</a:t>
            </a:r>
            <a:endParaRPr lang="en-US" sz="2400" dirty="0">
              <a:solidFill>
                <a:srgbClr val="FFFF0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44088857"/>
              </p:ext>
            </p:extLst>
          </p:nvPr>
        </p:nvGraphicFramePr>
        <p:xfrm>
          <a:off x="1549400" y="1752600"/>
          <a:ext cx="1574800" cy="781050"/>
        </p:xfrm>
        <a:graphic>
          <a:graphicData uri="http://schemas.openxmlformats.org/presentationml/2006/ole">
            <mc:AlternateContent xmlns:mc="http://schemas.openxmlformats.org/markup-compatibility/2006">
              <mc:Choice xmlns:v="urn:schemas-microsoft-com:vml" Requires="v">
                <p:oleObj spid="_x0000_s2203" name="Equation" r:id="rId3" imgW="787320" imgH="393480" progId="Equation.3">
                  <p:embed/>
                </p:oleObj>
              </mc:Choice>
              <mc:Fallback>
                <p:oleObj name="Equation" r:id="rId3" imgW="787320" imgH="393480" progId="Equation.3">
                  <p:embed/>
                  <p:pic>
                    <p:nvPicPr>
                      <p:cNvPr id="0" name="Object 10"/>
                      <p:cNvPicPr>
                        <a:picLocks noChangeAspect="1" noChangeArrowheads="1"/>
                      </p:cNvPicPr>
                      <p:nvPr/>
                    </p:nvPicPr>
                    <p:blipFill>
                      <a:blip r:embed="rId4"/>
                      <a:srcRect/>
                      <a:stretch>
                        <a:fillRect/>
                      </a:stretch>
                    </p:blipFill>
                    <p:spPr bwMode="auto">
                      <a:xfrm>
                        <a:off x="1549400" y="1752600"/>
                        <a:ext cx="1574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33896314"/>
              </p:ext>
            </p:extLst>
          </p:nvPr>
        </p:nvGraphicFramePr>
        <p:xfrm>
          <a:off x="3902075" y="1752600"/>
          <a:ext cx="3387725" cy="779463"/>
        </p:xfrm>
        <a:graphic>
          <a:graphicData uri="http://schemas.openxmlformats.org/presentationml/2006/ole">
            <mc:AlternateContent xmlns:mc="http://schemas.openxmlformats.org/markup-compatibility/2006">
              <mc:Choice xmlns:v="urn:schemas-microsoft-com:vml" Requires="v">
                <p:oleObj spid="_x0000_s2204" name="Equation" r:id="rId5" imgW="1854000" imgH="431640" progId="Equation.3">
                  <p:embed/>
                </p:oleObj>
              </mc:Choice>
              <mc:Fallback>
                <p:oleObj name="Equation" r:id="rId5" imgW="1854000" imgH="431640" progId="Equation.3">
                  <p:embed/>
                  <p:pic>
                    <p:nvPicPr>
                      <p:cNvPr id="0" name="Object 13"/>
                      <p:cNvPicPr>
                        <a:picLocks noChangeAspect="1" noChangeArrowheads="1"/>
                      </p:cNvPicPr>
                      <p:nvPr/>
                    </p:nvPicPr>
                    <p:blipFill>
                      <a:blip r:embed="rId6"/>
                      <a:srcRect/>
                      <a:stretch>
                        <a:fillRect/>
                      </a:stretch>
                    </p:blipFill>
                    <p:spPr bwMode="auto">
                      <a:xfrm>
                        <a:off x="3902075" y="1752600"/>
                        <a:ext cx="3387725" cy="779463"/>
                      </a:xfrm>
                      <a:prstGeom prst="rect">
                        <a:avLst/>
                      </a:prstGeom>
                      <a:noFill/>
                      <a:ln w="9525">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11576920"/>
              </p:ext>
            </p:extLst>
          </p:nvPr>
        </p:nvGraphicFramePr>
        <p:xfrm>
          <a:off x="1333500" y="3917950"/>
          <a:ext cx="5842000" cy="1062038"/>
        </p:xfrm>
        <a:graphic>
          <a:graphicData uri="http://schemas.openxmlformats.org/presentationml/2006/ole">
            <mc:AlternateContent xmlns:mc="http://schemas.openxmlformats.org/markup-compatibility/2006">
              <mc:Choice xmlns:v="urn:schemas-microsoft-com:vml" Requires="v">
                <p:oleObj spid="_x0000_s2205" name="Equation" r:id="rId7" imgW="2412720" imgH="444240" progId="Equation.3">
                  <p:embed/>
                </p:oleObj>
              </mc:Choice>
              <mc:Fallback>
                <p:oleObj name="Equation" r:id="rId7" imgW="2412720" imgH="444240" progId="Equation.3">
                  <p:embed/>
                  <p:pic>
                    <p:nvPicPr>
                      <p:cNvPr id="0" name="Object 13"/>
                      <p:cNvPicPr>
                        <a:picLocks noChangeAspect="1" noChangeArrowheads="1"/>
                      </p:cNvPicPr>
                      <p:nvPr/>
                    </p:nvPicPr>
                    <p:blipFill>
                      <a:blip r:embed="rId8"/>
                      <a:srcRect/>
                      <a:stretch>
                        <a:fillRect/>
                      </a:stretch>
                    </p:blipFill>
                    <p:spPr bwMode="auto">
                      <a:xfrm>
                        <a:off x="1333500" y="3917950"/>
                        <a:ext cx="5842000" cy="10620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381000" y="3105835"/>
            <a:ext cx="8686800" cy="461665"/>
          </a:xfrm>
          <a:prstGeom prst="rect">
            <a:avLst/>
          </a:prstGeom>
        </p:spPr>
        <p:txBody>
          <a:bodyPr wrap="square">
            <a:spAutoFit/>
          </a:bodyPr>
          <a:lstStyle/>
          <a:p>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ký</a:t>
            </a:r>
            <a:r>
              <a:rPr lang="en-US" sz="2400" dirty="0" smtClean="0">
                <a:latin typeface="Times New Roman" pitchFamily="18" charset="0"/>
              </a:rPr>
              <a:t> </a:t>
            </a:r>
            <a:r>
              <a:rPr lang="en-US" sz="2400" dirty="0" err="1" smtClean="0">
                <a:latin typeface="Times New Roman" pitchFamily="18" charset="0"/>
              </a:rPr>
              <a:t>hiệu</a:t>
            </a:r>
            <a:r>
              <a:rPr lang="en-US" sz="2400" dirty="0" smtClean="0">
                <a:latin typeface="Times New Roman" pitchFamily="18" charset="0"/>
              </a:rPr>
              <a:t> </a:t>
            </a:r>
            <a:r>
              <a:rPr lang="el-GR" sz="2400" dirty="0" smtClean="0">
                <a:latin typeface="Times New Roman" pitchFamily="18" charset="0"/>
                <a:cs typeface="Times New Roman" pitchFamily="18" charset="0"/>
              </a:rPr>
              <a:t>ψ</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diễn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phức</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LƯỠNG TÍNH SÓNG HẠT CỦA VI HẠT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8991600" cy="461665"/>
          </a:xfrm>
          <a:prstGeom prst="rect">
            <a:avLst/>
          </a:prstGeom>
        </p:spPr>
        <p:txBody>
          <a:bodyPr wrap="square">
            <a:spAutoFit/>
          </a:bodyPr>
          <a:lstStyle/>
          <a:p>
            <a:pPr>
              <a:buFont typeface="Wingdings" pitchFamily="2" charset="2"/>
              <a:buNone/>
            </a:pPr>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Giả</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thuyết</a:t>
            </a:r>
            <a:r>
              <a:rPr lang="en-US" sz="2400" b="1" dirty="0" smtClean="0">
                <a:solidFill>
                  <a:schemeClr val="hlink"/>
                </a:solidFill>
                <a:latin typeface="Times New Roman" pitchFamily="18" charset="0"/>
              </a:rPr>
              <a:t> De Broglie </a:t>
            </a:r>
            <a:r>
              <a:rPr lang="en-US" sz="2400" b="1" dirty="0" err="1" smtClean="0">
                <a:solidFill>
                  <a:schemeClr val="hlink"/>
                </a:solidFill>
                <a:latin typeface="Times New Roman" pitchFamily="18" charset="0"/>
              </a:rPr>
              <a:t>về</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lưỡng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tính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sóng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hạt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vi  </a:t>
            </a:r>
            <a:r>
              <a:rPr lang="en-US" sz="2400" b="1" dirty="0" err="1" smtClean="0">
                <a:solidFill>
                  <a:schemeClr val="hlink"/>
                </a:solidFill>
                <a:latin typeface="Times New Roman" pitchFamily="18" charset="0"/>
              </a:rPr>
              <a:t>hạt</a:t>
            </a:r>
            <a:endParaRPr lang="en-US" sz="2400" b="1" dirty="0">
              <a:solidFill>
                <a:schemeClr val="hlink"/>
              </a:solidFill>
              <a:latin typeface="Times New Roman" pitchFamily="18" charset="0"/>
            </a:endParaRPr>
          </a:p>
        </p:txBody>
      </p:sp>
      <p:sp>
        <p:nvSpPr>
          <p:cNvPr id="3" name="Rectangle 2"/>
          <p:cNvSpPr/>
          <p:nvPr/>
        </p:nvSpPr>
        <p:spPr>
          <a:xfrm>
            <a:off x="152400" y="1071266"/>
            <a:ext cx="8915400" cy="830997"/>
          </a:xfrm>
          <a:prstGeom prst="rect">
            <a:avLst/>
          </a:prstGeom>
        </p:spPr>
        <p:txBody>
          <a:bodyPr wrap="square">
            <a:spAutoFit/>
          </a:bodyPr>
          <a:lstStyle/>
          <a:p>
            <a:pPr>
              <a:buFont typeface="Wingdings" pitchFamily="2" charset="2"/>
              <a:buNone/>
            </a:pP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vi </a:t>
            </a:r>
            <a:r>
              <a:rPr lang="en-US" sz="2400" i="1" dirty="0" err="1" smtClean="0">
                <a:solidFill>
                  <a:srgbClr val="FF0000"/>
                </a:solidFill>
                <a:latin typeface="Times New Roman" pitchFamily="18" charset="0"/>
              </a:rPr>
              <a:t>hạt</a:t>
            </a:r>
            <a:r>
              <a:rPr lang="en-US" sz="2400" i="1" dirty="0" smtClean="0">
                <a:solidFill>
                  <a:srgbClr val="FF0000"/>
                </a:solidFill>
                <a:latin typeface="Times New Roman" pitchFamily="18" charset="0"/>
              </a:rPr>
              <a:t> </a:t>
            </a:r>
            <a:r>
              <a:rPr lang="en-US" sz="2400" i="1" dirty="0" err="1" smtClean="0">
                <a:solidFill>
                  <a:srgbClr val="0070C0"/>
                </a:solidFill>
                <a:latin typeface="Times New Roman" pitchFamily="18" charset="0"/>
              </a:rPr>
              <a:t>tự</a:t>
            </a:r>
            <a:r>
              <a:rPr lang="en-US" sz="2400" i="1" dirty="0" smtClean="0">
                <a:solidFill>
                  <a:srgbClr val="0070C0"/>
                </a:solidFill>
                <a:latin typeface="Times New Roman" pitchFamily="18" charset="0"/>
              </a:rPr>
              <a:t> do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xác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xác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thì</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ứng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sp>
        <p:nvSpPr>
          <p:cNvPr id="6" name="Rectangle 5"/>
          <p:cNvSpPr/>
          <p:nvPr/>
        </p:nvSpPr>
        <p:spPr>
          <a:xfrm>
            <a:off x="228600" y="1981200"/>
            <a:ext cx="5509745" cy="461665"/>
          </a:xfrm>
          <a:prstGeom prst="rect">
            <a:avLst/>
          </a:prstGeom>
        </p:spPr>
        <p:txBody>
          <a:bodyPr wrap="square">
            <a:spAutoFit/>
          </a:bodyPr>
          <a:lstStyle/>
          <a:p>
            <a:pPr>
              <a:buFont typeface="Wingdings" pitchFamily="2" charset="2"/>
              <a:buNone/>
            </a:pPr>
            <a:r>
              <a:rPr lang="en-US" sz="2400" i="1" dirty="0" err="1" smtClean="0">
                <a:solidFill>
                  <a:srgbClr val="0070C0"/>
                </a:solidFill>
                <a:latin typeface="Times New Roman" pitchFamily="18" charset="0"/>
              </a:rPr>
              <a:t>Năng</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lượng</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của</a:t>
            </a:r>
            <a:r>
              <a:rPr lang="en-US" sz="2400" i="1" dirty="0" smtClean="0">
                <a:solidFill>
                  <a:srgbClr val="0070C0"/>
                </a:solidFill>
                <a:latin typeface="Times New Roman" pitchFamily="18" charset="0"/>
              </a:rPr>
              <a:t> vi </a:t>
            </a:r>
            <a:r>
              <a:rPr lang="en-US" sz="2400" i="1" dirty="0" err="1" smtClean="0">
                <a:solidFill>
                  <a:srgbClr val="0070C0"/>
                </a:solidFill>
                <a:latin typeface="Times New Roman" pitchFamily="18" charset="0"/>
              </a:rPr>
              <a:t>hạt</a:t>
            </a:r>
            <a:r>
              <a:rPr lang="en-US" sz="2400" i="1" dirty="0" smtClean="0">
                <a:solidFill>
                  <a:srgbClr val="0070C0"/>
                </a:solidFill>
                <a:latin typeface="Times New Roman" pitchFamily="18" charset="0"/>
              </a:rPr>
              <a:t>:</a:t>
            </a:r>
            <a:endParaRPr lang="en-US" sz="2400" i="1" dirty="0">
              <a:solidFill>
                <a:srgbClr val="0070C0"/>
              </a:solidFill>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624478338"/>
              </p:ext>
            </p:extLst>
          </p:nvPr>
        </p:nvGraphicFramePr>
        <p:xfrm>
          <a:off x="3473450" y="2590800"/>
          <a:ext cx="1101725" cy="404813"/>
        </p:xfrm>
        <a:graphic>
          <a:graphicData uri="http://schemas.openxmlformats.org/presentationml/2006/ole">
            <mc:AlternateContent xmlns:mc="http://schemas.openxmlformats.org/markup-compatibility/2006">
              <mc:Choice xmlns:v="urn:schemas-microsoft-com:vml" Requires="v">
                <p:oleObj spid="_x0000_s3210" name="Equation" r:id="rId3" imgW="545760" imgH="203040" progId="Equation.3">
                  <p:embed/>
                </p:oleObj>
              </mc:Choice>
              <mc:Fallback>
                <p:oleObj name="Equation" r:id="rId3" imgW="545760" imgH="203040" progId="Equation.3">
                  <p:embed/>
                  <p:pic>
                    <p:nvPicPr>
                      <p:cNvPr id="0" name="Object 4"/>
                      <p:cNvPicPr>
                        <a:picLocks noChangeAspect="1" noChangeArrowheads="1"/>
                      </p:cNvPicPr>
                      <p:nvPr/>
                    </p:nvPicPr>
                    <p:blipFill>
                      <a:blip r:embed="rId4"/>
                      <a:srcRect/>
                      <a:stretch>
                        <a:fillRect/>
                      </a:stretch>
                    </p:blipFill>
                    <p:spPr bwMode="auto">
                      <a:xfrm>
                        <a:off x="3473450" y="2590800"/>
                        <a:ext cx="1101725" cy="404813"/>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81000" y="3241376"/>
            <a:ext cx="3062057" cy="461665"/>
          </a:xfrm>
          <a:prstGeom prst="rect">
            <a:avLst/>
          </a:prstGeom>
        </p:spPr>
        <p:txBody>
          <a:bodyPr wrap="none">
            <a:spAutoFit/>
          </a:bodyPr>
          <a:lstStyle/>
          <a:p>
            <a:pPr>
              <a:buFont typeface="Wingdings" pitchFamily="2" charset="2"/>
              <a:buNone/>
            </a:pPr>
            <a:r>
              <a:rPr lang="en-US" sz="2400" i="1" dirty="0" err="1" smtClean="0">
                <a:solidFill>
                  <a:srgbClr val="0070C0"/>
                </a:solidFill>
                <a:latin typeface="Times New Roman" pitchFamily="18" charset="0"/>
              </a:rPr>
              <a:t>Động</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lượng</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của</a:t>
            </a:r>
            <a:r>
              <a:rPr lang="en-US" sz="2400" i="1" dirty="0" smtClean="0">
                <a:solidFill>
                  <a:srgbClr val="0070C0"/>
                </a:solidFill>
                <a:latin typeface="Times New Roman" pitchFamily="18" charset="0"/>
              </a:rPr>
              <a:t> vi </a:t>
            </a:r>
            <a:r>
              <a:rPr lang="en-US" sz="2400" i="1" dirty="0" err="1" smtClean="0">
                <a:solidFill>
                  <a:srgbClr val="0070C0"/>
                </a:solidFill>
                <a:latin typeface="Times New Roman" pitchFamily="18" charset="0"/>
              </a:rPr>
              <a:t>hạt</a:t>
            </a:r>
            <a:r>
              <a:rPr lang="en-US" sz="2400" i="1" dirty="0" smtClean="0">
                <a:solidFill>
                  <a:srgbClr val="0070C0"/>
                </a:solidFill>
                <a:latin typeface="Times New Roman" pitchFamily="18" charset="0"/>
              </a:rPr>
              <a:t>:</a:t>
            </a:r>
            <a:endParaRPr lang="en-US" sz="2400" i="1" dirty="0">
              <a:solidFill>
                <a:srgbClr val="0070C0"/>
              </a:solidFill>
              <a:latin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076706587"/>
              </p:ext>
            </p:extLst>
          </p:nvPr>
        </p:nvGraphicFramePr>
        <p:xfrm>
          <a:off x="3513138" y="3886200"/>
          <a:ext cx="1117600" cy="857250"/>
        </p:xfrm>
        <a:graphic>
          <a:graphicData uri="http://schemas.openxmlformats.org/presentationml/2006/ole">
            <mc:AlternateContent xmlns:mc="http://schemas.openxmlformats.org/markup-compatibility/2006">
              <mc:Choice xmlns:v="urn:schemas-microsoft-com:vml" Requires="v">
                <p:oleObj spid="_x0000_s3211" name="Equation" r:id="rId5" imgW="507960" imgH="393480" progId="Equation.3">
                  <p:embed/>
                </p:oleObj>
              </mc:Choice>
              <mc:Fallback>
                <p:oleObj name="Equation" r:id="rId5" imgW="507960" imgH="393480" progId="Equation.3">
                  <p:embed/>
                  <p:pic>
                    <p:nvPicPr>
                      <p:cNvPr id="0" name="Object 7"/>
                      <p:cNvPicPr>
                        <a:picLocks noChangeAspect="1" noChangeArrowheads="1"/>
                      </p:cNvPicPr>
                      <p:nvPr/>
                    </p:nvPicPr>
                    <p:blipFill>
                      <a:blip r:embed="rId6"/>
                      <a:srcRect/>
                      <a:stretch>
                        <a:fillRect/>
                      </a:stretch>
                    </p:blipFill>
                    <p:spPr bwMode="auto">
                      <a:xfrm>
                        <a:off x="3513138" y="3886200"/>
                        <a:ext cx="1117600" cy="85725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304800" y="4876800"/>
            <a:ext cx="4972643" cy="461665"/>
          </a:xfrm>
          <a:prstGeom prst="rect">
            <a:avLst/>
          </a:prstGeom>
        </p:spPr>
        <p:txBody>
          <a:bodyPr wrap="none">
            <a:spAutoFit/>
          </a:bodyPr>
          <a:lstStyle/>
          <a:p>
            <a:r>
              <a:rPr lang="en-US" sz="2400" i="1" dirty="0" err="1" smtClean="0">
                <a:solidFill>
                  <a:srgbClr val="0070C0"/>
                </a:solidFill>
                <a:latin typeface="Times New Roman" pitchFamily="18" charset="0"/>
              </a:rPr>
              <a:t>Hàm</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sóng</a:t>
            </a:r>
            <a:r>
              <a:rPr lang="en-US" sz="2400" i="1" dirty="0" smtClean="0">
                <a:solidFill>
                  <a:srgbClr val="0070C0"/>
                </a:solidFill>
                <a:latin typeface="Times New Roman" pitchFamily="18" charset="0"/>
              </a:rPr>
              <a:t> De Broglie </a:t>
            </a:r>
            <a:r>
              <a:rPr lang="en-US" sz="2400" i="1" dirty="0" err="1" smtClean="0">
                <a:solidFill>
                  <a:srgbClr val="0070C0"/>
                </a:solidFill>
                <a:latin typeface="Times New Roman" pitchFamily="18" charset="0"/>
              </a:rPr>
              <a:t>của</a:t>
            </a:r>
            <a:r>
              <a:rPr lang="en-US" sz="2400" i="1" dirty="0" smtClean="0">
                <a:solidFill>
                  <a:srgbClr val="0070C0"/>
                </a:solidFill>
                <a:latin typeface="Times New Roman" pitchFamily="18" charset="0"/>
              </a:rPr>
              <a:t> vi </a:t>
            </a:r>
            <a:r>
              <a:rPr lang="en-US" sz="2400" i="1" dirty="0" err="1" smtClean="0">
                <a:solidFill>
                  <a:srgbClr val="0070C0"/>
                </a:solidFill>
                <a:latin typeface="Times New Roman" pitchFamily="18" charset="0"/>
              </a:rPr>
              <a:t>hạt</a:t>
            </a:r>
            <a:r>
              <a:rPr lang="en-US" sz="2400" i="1" dirty="0" smtClean="0">
                <a:solidFill>
                  <a:srgbClr val="0070C0"/>
                </a:solidFill>
                <a:latin typeface="Times New Roman" pitchFamily="18" charset="0"/>
              </a:rPr>
              <a:t> </a:t>
            </a:r>
            <a:r>
              <a:rPr lang="en-US" sz="2400" i="1" dirty="0" err="1" smtClean="0">
                <a:solidFill>
                  <a:srgbClr val="FF0000"/>
                </a:solidFill>
                <a:latin typeface="Times New Roman" pitchFamily="18" charset="0"/>
              </a:rPr>
              <a:t>tự</a:t>
            </a:r>
            <a:r>
              <a:rPr lang="en-US" sz="2400" i="1" dirty="0" smtClean="0">
                <a:solidFill>
                  <a:srgbClr val="FF0000"/>
                </a:solidFill>
                <a:latin typeface="Times New Roman" pitchFamily="18" charset="0"/>
              </a:rPr>
              <a:t> do:</a:t>
            </a:r>
            <a:endParaRPr lang="en-US" sz="2400" dirty="0">
              <a:solidFill>
                <a:srgbClr val="FF0000"/>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594571983"/>
              </p:ext>
            </p:extLst>
          </p:nvPr>
        </p:nvGraphicFramePr>
        <p:xfrm>
          <a:off x="2667000" y="5486400"/>
          <a:ext cx="3324225" cy="889000"/>
        </p:xfrm>
        <a:graphic>
          <a:graphicData uri="http://schemas.openxmlformats.org/presentationml/2006/ole">
            <mc:AlternateContent xmlns:mc="http://schemas.openxmlformats.org/markup-compatibility/2006">
              <mc:Choice xmlns:v="urn:schemas-microsoft-com:vml" Requires="v">
                <p:oleObj spid="_x0000_s3212" name="Equation" r:id="rId7" imgW="1497950" imgH="406224" progId="Equation.3">
                  <p:embed/>
                </p:oleObj>
              </mc:Choice>
              <mc:Fallback>
                <p:oleObj name="Equation" r:id="rId7" imgW="1497950" imgH="4062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5486400"/>
                        <a:ext cx="3324225" cy="8890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upload.wikimedia.org/wikipedia/commons/d/d2/Broglie_Big.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upload.wikimedia.org/wikipedia/commons/d/d2/Broglie_Big.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921" y="533400"/>
            <a:ext cx="3810000" cy="4838700"/>
          </a:xfrm>
          <a:prstGeom prst="rect">
            <a:avLst/>
          </a:prstGeom>
        </p:spPr>
      </p:pic>
      <p:sp>
        <p:nvSpPr>
          <p:cNvPr id="7" name="TextBox 6"/>
          <p:cNvSpPr txBox="1"/>
          <p:nvPr/>
        </p:nvSpPr>
        <p:spPr>
          <a:xfrm>
            <a:off x="2743200" y="5562600"/>
            <a:ext cx="3581400" cy="646331"/>
          </a:xfrm>
          <a:prstGeom prst="rect">
            <a:avLst/>
          </a:prstGeom>
          <a:noFill/>
        </p:spPr>
        <p:txBody>
          <a:bodyPr wrap="square" rtlCol="0">
            <a:spAutoFit/>
          </a:bodyPr>
          <a:lstStyle/>
          <a:p>
            <a:pPr algn="ctr"/>
            <a:r>
              <a:rPr lang="en-US"/>
              <a:t>Louis de </a:t>
            </a:r>
            <a:r>
              <a:rPr lang="en-US" smtClean="0"/>
              <a:t>Broglie (Pháp)</a:t>
            </a:r>
          </a:p>
          <a:p>
            <a:pPr algn="ctr"/>
            <a:r>
              <a:rPr lang="en-US" smtClean="0"/>
              <a:t>1892 - 1987</a:t>
            </a:r>
            <a:endParaRPr lang="en-US"/>
          </a:p>
        </p:txBody>
      </p:sp>
    </p:spTree>
    <p:extLst>
      <p:ext uri="{BB962C8B-B14F-4D97-AF65-F5344CB8AC3E}">
        <p14:creationId xmlns:p14="http://schemas.microsoft.com/office/powerpoint/2010/main" val="147725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a:t>
            </a:r>
            <a:r>
              <a:rPr lang="en-US" sz="2400" b="1" dirty="0" smtClean="0">
                <a:solidFill>
                  <a:srgbClr val="FFFF00"/>
                </a:solidFill>
                <a:latin typeface="Times New Roman" pitchFamily="18" charset="0"/>
              </a:rPr>
              <a:t>HỆ THỨC BẤT ĐỊNH HEISENBERG</a:t>
            </a:r>
          </a:p>
          <a:p>
            <a:pPr algn="ctr"/>
            <a:r>
              <a:rPr lang="en-US" sz="2400" dirty="0" smtClean="0">
                <a:solidFill>
                  <a:srgbClr val="FFFF00"/>
                </a:solidFill>
                <a:latin typeface="Times New Roman" pitchFamily="18" charset="0"/>
                <a:cs typeface="Times New Roman" pitchFamily="18" charset="0"/>
              </a:rPr>
              <a:t>. </a:t>
            </a:r>
            <a:endParaRPr lang="en-US" sz="2400" dirty="0">
              <a:solidFill>
                <a:srgbClr val="FFFF00"/>
              </a:solidFill>
              <a:latin typeface="Times New Roman" pitchFamily="18" charset="0"/>
              <a:cs typeface="Times New Roman" pitchFamily="18" charset="0"/>
            </a:endParaRPr>
          </a:p>
        </p:txBody>
      </p:sp>
      <p:pic>
        <p:nvPicPr>
          <p:cNvPr id="7" name="Picture 4" descr="hinh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793750"/>
            <a:ext cx="34480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 y="830997"/>
            <a:ext cx="5334000" cy="1200329"/>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nhiễu</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chùm</a:t>
            </a:r>
            <a:r>
              <a:rPr lang="en-US" sz="2400" dirty="0" smtClean="0">
                <a:latin typeface="Times New Roman" pitchFamily="18" charset="0"/>
              </a:rPr>
              <a:t> vi </a:t>
            </a:r>
            <a:r>
              <a:rPr lang="en-US" sz="2400" dirty="0" err="1" smtClean="0">
                <a:latin typeface="Times New Roman" pitchFamily="18" charset="0"/>
              </a:rPr>
              <a:t>hạt</a:t>
            </a:r>
            <a:r>
              <a:rPr lang="en-US" sz="2400" dirty="0" smtClean="0">
                <a:latin typeface="Times New Roman" pitchFamily="18" charset="0"/>
              </a:rPr>
              <a:t> qua </a:t>
            </a:r>
            <a:r>
              <a:rPr lang="en-US" sz="2400" dirty="0" err="1" smtClean="0">
                <a:latin typeface="Times New Roman" pitchFamily="18" charset="0"/>
              </a:rPr>
              <a:t>khe</a:t>
            </a:r>
            <a:r>
              <a:rPr lang="en-US" sz="2400" dirty="0" smtClean="0">
                <a:latin typeface="Times New Roman" pitchFamily="18" charset="0"/>
              </a:rPr>
              <a:t> </a:t>
            </a:r>
            <a:r>
              <a:rPr lang="en-US" sz="2400" dirty="0" err="1" smtClean="0">
                <a:latin typeface="Times New Roman" pitchFamily="18" charset="0"/>
              </a:rPr>
              <a:t>hẹp</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rộng</a:t>
            </a:r>
            <a:r>
              <a:rPr lang="en-US" sz="2400" dirty="0" smtClean="0">
                <a:latin typeface="Times New Roman" pitchFamily="18" charset="0"/>
              </a:rPr>
              <a:t> b. </a:t>
            </a:r>
            <a:r>
              <a:rPr lang="en-US" sz="2400" dirty="0" err="1" smtClean="0">
                <a:latin typeface="Times New Roman" pitchFamily="18" charset="0"/>
              </a:rPr>
              <a:t>Sau</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đi</a:t>
            </a:r>
            <a:r>
              <a:rPr lang="en-US" sz="2400" dirty="0" smtClean="0">
                <a:latin typeface="Times New Roman" pitchFamily="18" charset="0"/>
              </a:rPr>
              <a:t> qua </a:t>
            </a:r>
            <a:r>
              <a:rPr lang="en-US" sz="2400" dirty="0" err="1" smtClean="0">
                <a:latin typeface="Times New Roman" pitchFamily="18" charset="0"/>
              </a:rPr>
              <a:t>khe</a:t>
            </a:r>
            <a:r>
              <a:rPr lang="en-US" sz="2400" dirty="0" smtClean="0">
                <a:latin typeface="Times New Roman" pitchFamily="18" charset="0"/>
              </a:rPr>
              <a:t> </a:t>
            </a:r>
            <a:r>
              <a:rPr lang="en-US" sz="2400" dirty="0" err="1" smtClean="0">
                <a:latin typeface="Times New Roman" pitchFamily="18" charset="0"/>
              </a:rPr>
              <a:t>hẹp</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bị</a:t>
            </a:r>
            <a:r>
              <a:rPr lang="en-US" sz="2400" dirty="0" smtClean="0">
                <a:latin typeface="Times New Roman" pitchFamily="18" charset="0"/>
              </a:rPr>
              <a:t> </a:t>
            </a:r>
            <a:r>
              <a:rPr lang="en-US" sz="2400" dirty="0" err="1" smtClean="0">
                <a:latin typeface="Times New Roman" pitchFamily="18" charset="0"/>
              </a:rPr>
              <a:t>nhiễu</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nhiều</a:t>
            </a:r>
            <a:r>
              <a:rPr lang="en-US" sz="2400" dirty="0" smtClean="0">
                <a:latin typeface="Times New Roman" pitchFamily="18" charset="0"/>
              </a:rPr>
              <a:t>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khác</a:t>
            </a:r>
            <a:r>
              <a:rPr lang="en-US" sz="2400" dirty="0" smtClean="0">
                <a:latin typeface="Times New Roman" pitchFamily="18" charset="0"/>
              </a:rPr>
              <a:t> </a:t>
            </a:r>
            <a:r>
              <a:rPr lang="en-US" sz="2400" dirty="0" err="1" smtClean="0">
                <a:latin typeface="Times New Roman" pitchFamily="18" charset="0"/>
              </a:rPr>
              <a:t>nhau</a:t>
            </a:r>
            <a:endParaRPr lang="en-US" sz="2400" dirty="0">
              <a:latin typeface="Times New Roman" pitchFamily="18" charset="0"/>
            </a:endParaRPr>
          </a:p>
        </p:txBody>
      </p:sp>
      <p:sp>
        <p:nvSpPr>
          <p:cNvPr id="3" name="Rectangle 2"/>
          <p:cNvSpPr/>
          <p:nvPr/>
        </p:nvSpPr>
        <p:spPr>
          <a:xfrm>
            <a:off x="228600" y="2590800"/>
            <a:ext cx="6629400" cy="461665"/>
          </a:xfrm>
          <a:prstGeom prst="rect">
            <a:avLst/>
          </a:prstGeom>
        </p:spPr>
        <p:txBody>
          <a:bodyPr wrap="square">
            <a:spAutoFit/>
          </a:bodyPr>
          <a:lstStyle/>
          <a:p>
            <a:pPr>
              <a:buFont typeface="Wingdings" pitchFamily="2" charset="2"/>
              <a:buNone/>
            </a:pP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về</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tọa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vi </a:t>
            </a:r>
            <a:r>
              <a:rPr lang="en-US" sz="2400" i="1" dirty="0" err="1" smtClean="0">
                <a:solidFill>
                  <a:srgbClr val="FF0000"/>
                </a:solidFill>
                <a:latin typeface="Times New Roman" pitchFamily="18" charset="0"/>
              </a:rPr>
              <a:t>hạt</a:t>
            </a:r>
            <a:r>
              <a:rPr lang="en-US" sz="2400" i="1" dirty="0" smtClean="0">
                <a:solidFill>
                  <a:schemeClr val="tx2"/>
                </a:solidFill>
                <a:latin typeface="Times New Roman" pitchFamily="18" charset="0"/>
              </a:rPr>
              <a:t>: </a:t>
            </a:r>
            <a:r>
              <a:rPr lang="el-GR" sz="2400" i="1" dirty="0" smtClean="0">
                <a:solidFill>
                  <a:srgbClr val="00B050"/>
                </a:solidFill>
                <a:latin typeface="Times New Roman" pitchFamily="18" charset="0"/>
                <a:cs typeface="Times New Roman" pitchFamily="18" charset="0"/>
              </a:rPr>
              <a:t>Δ</a:t>
            </a:r>
            <a:r>
              <a:rPr lang="en-US" sz="2400" i="1" dirty="0" smtClean="0">
                <a:solidFill>
                  <a:srgbClr val="00B050"/>
                </a:solidFill>
                <a:latin typeface="Times New Roman" pitchFamily="18" charset="0"/>
                <a:cs typeface="Times New Roman" pitchFamily="18" charset="0"/>
              </a:rPr>
              <a:t>x </a:t>
            </a:r>
            <a:r>
              <a:rPr lang="el-GR" sz="2400" i="1" dirty="0" smtClean="0">
                <a:solidFill>
                  <a:srgbClr val="00B050"/>
                </a:solidFill>
                <a:latin typeface="Times New Roman" pitchFamily="18" charset="0"/>
                <a:cs typeface="Times New Roman" pitchFamily="18" charset="0"/>
              </a:rPr>
              <a:t>≈</a:t>
            </a:r>
            <a:r>
              <a:rPr lang="en-US" sz="2400" i="1" dirty="0" smtClean="0">
                <a:solidFill>
                  <a:srgbClr val="00B050"/>
                </a:solidFill>
                <a:latin typeface="Times New Roman" pitchFamily="18" charset="0"/>
                <a:cs typeface="Times New Roman" pitchFamily="18" charset="0"/>
              </a:rPr>
              <a:t> b</a:t>
            </a:r>
            <a:endParaRPr lang="el-GR" sz="2400" i="1" dirty="0">
              <a:solidFill>
                <a:srgbClr val="00B050"/>
              </a:solidFill>
              <a:latin typeface="Times New Roman" pitchFamily="18" charset="0"/>
              <a:cs typeface="Times New Roman" pitchFamily="18" charset="0"/>
            </a:endParaRPr>
          </a:p>
        </p:txBody>
      </p:sp>
      <p:sp>
        <p:nvSpPr>
          <p:cNvPr id="8" name="Rectangle 7"/>
          <p:cNvSpPr/>
          <p:nvPr/>
        </p:nvSpPr>
        <p:spPr>
          <a:xfrm>
            <a:off x="76200" y="3124200"/>
            <a:ext cx="6629400"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Hình</a:t>
            </a:r>
            <a:r>
              <a:rPr lang="en-US" sz="2400" dirty="0" smtClean="0">
                <a:latin typeface="Times New Roman" pitchFamily="18" charset="0"/>
              </a:rPr>
              <a:t> </a:t>
            </a:r>
            <a:r>
              <a:rPr lang="en-US" sz="2400" dirty="0" err="1" smtClean="0">
                <a:latin typeface="Times New Roman" pitchFamily="18" charset="0"/>
              </a:rPr>
              <a:t>chiếu</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vi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trục</a:t>
            </a:r>
            <a:r>
              <a:rPr lang="en-US" sz="2400" dirty="0" smtClean="0">
                <a:latin typeface="Times New Roman" pitchFamily="18" charset="0"/>
              </a:rPr>
              <a:t> x:</a:t>
            </a:r>
            <a:endParaRPr lang="en-US" sz="2400" dirty="0">
              <a:latin typeface="Times New Roman" pitchFamily="18" charset="0"/>
            </a:endParaRPr>
          </a:p>
        </p:txBody>
      </p:sp>
      <p:sp>
        <p:nvSpPr>
          <p:cNvPr id="9" name="Rectangle 8"/>
          <p:cNvSpPr/>
          <p:nvPr/>
        </p:nvSpPr>
        <p:spPr>
          <a:xfrm>
            <a:off x="6605552" y="3124200"/>
            <a:ext cx="1776448" cy="461665"/>
          </a:xfrm>
          <a:prstGeom prst="rect">
            <a:avLst/>
          </a:prstGeom>
        </p:spPr>
        <p:txBody>
          <a:bodyPr wrap="none">
            <a:spAutoFit/>
          </a:bodyPr>
          <a:lstStyle/>
          <a:p>
            <a:pPr>
              <a:buFont typeface="Wingdings" pitchFamily="2" charset="2"/>
              <a:buNone/>
            </a:pPr>
            <a:r>
              <a:rPr lang="en-US" sz="2400" dirty="0" smtClean="0">
                <a:latin typeface="Times New Roman" pitchFamily="18" charset="0"/>
              </a:rPr>
              <a:t>0</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x</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psin</a:t>
            </a:r>
            <a:r>
              <a:rPr lang="el-GR" sz="2400" i="1" dirty="0" smtClean="0">
                <a:latin typeface="Times New Roman" pitchFamily="18" charset="0"/>
                <a:cs typeface="Times New Roman" pitchFamily="18" charset="0"/>
              </a:rPr>
              <a:t>φ</a:t>
            </a:r>
            <a:endParaRPr lang="el-GR" sz="2400" i="1" dirty="0">
              <a:latin typeface="Times New Roman" pitchFamily="18" charset="0"/>
              <a:cs typeface="Times New Roman" pitchFamily="18" charset="0"/>
            </a:endParaRPr>
          </a:p>
        </p:txBody>
      </p:sp>
      <p:sp>
        <p:nvSpPr>
          <p:cNvPr id="10" name="Rectangle 9"/>
          <p:cNvSpPr/>
          <p:nvPr/>
        </p:nvSpPr>
        <p:spPr>
          <a:xfrm>
            <a:off x="76200" y="2057400"/>
            <a:ext cx="6629400"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Tọa</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đi</a:t>
            </a:r>
            <a:r>
              <a:rPr lang="en-US" sz="2400" dirty="0" smtClean="0">
                <a:latin typeface="Times New Roman" pitchFamily="18" charset="0"/>
              </a:rPr>
              <a:t> qua </a:t>
            </a:r>
            <a:r>
              <a:rPr lang="en-US" sz="2400" dirty="0" err="1" smtClean="0">
                <a:latin typeface="Times New Roman" pitchFamily="18" charset="0"/>
              </a:rPr>
              <a:t>khe</a:t>
            </a:r>
            <a:r>
              <a:rPr lang="en-US" sz="2400" dirty="0" smtClean="0">
                <a:latin typeface="Times New Roman" pitchFamily="18" charset="0"/>
              </a:rPr>
              <a:t> </a:t>
            </a:r>
            <a:r>
              <a:rPr lang="en-US" sz="2400" dirty="0" err="1" smtClean="0">
                <a:latin typeface="Times New Roman" pitchFamily="18" charset="0"/>
              </a:rPr>
              <a:t>hẹp</a:t>
            </a:r>
            <a:r>
              <a:rPr lang="en-US" sz="2400" dirty="0" smtClean="0">
                <a:latin typeface="Times New Roman" pitchFamily="18" charset="0"/>
              </a:rPr>
              <a:t>:</a:t>
            </a:r>
            <a:endParaRPr lang="en-US" sz="2400" dirty="0">
              <a:latin typeface="Times New Roman" pitchFamily="18" charset="0"/>
            </a:endParaRPr>
          </a:p>
        </p:txBody>
      </p:sp>
      <p:sp>
        <p:nvSpPr>
          <p:cNvPr id="11" name="Rectangle 10"/>
          <p:cNvSpPr/>
          <p:nvPr/>
        </p:nvSpPr>
        <p:spPr>
          <a:xfrm>
            <a:off x="4409911" y="2077778"/>
            <a:ext cx="1136850" cy="461665"/>
          </a:xfrm>
          <a:prstGeom prst="rect">
            <a:avLst/>
          </a:prstGeom>
        </p:spPr>
        <p:txBody>
          <a:bodyPr wrap="none">
            <a:spAutoFit/>
          </a:bodyPr>
          <a:lstStyle/>
          <a:p>
            <a:pPr>
              <a:buFont typeface="Wingdings" pitchFamily="2" charset="2"/>
              <a:buNone/>
            </a:pPr>
            <a:r>
              <a:rPr lang="en-US" sz="2400" i="1" dirty="0" smtClean="0">
                <a:latin typeface="Times New Roman" pitchFamily="18" charset="0"/>
              </a:rPr>
              <a:t>0</a:t>
            </a:r>
            <a:r>
              <a:rPr lang="en-US" sz="2400" i="1" dirty="0" smtClean="0">
                <a:latin typeface="Times New Roman" pitchFamily="18" charset="0"/>
                <a:cs typeface="Times New Roman" pitchFamily="18" charset="0"/>
              </a:rPr>
              <a:t>≤ x≤ b</a:t>
            </a:r>
            <a:endParaRPr lang="el-GR" sz="2400" i="1" dirty="0">
              <a:latin typeface="Times New Roman" pitchFamily="18" charset="0"/>
              <a:cs typeface="Times New Roman" pitchFamily="18" charset="0"/>
            </a:endParaRPr>
          </a:p>
        </p:txBody>
      </p:sp>
      <p:sp>
        <p:nvSpPr>
          <p:cNvPr id="12" name="Rectangle 11"/>
          <p:cNvSpPr/>
          <p:nvPr/>
        </p:nvSpPr>
        <p:spPr>
          <a:xfrm>
            <a:off x="0" y="3733800"/>
            <a:ext cx="8839200" cy="461665"/>
          </a:xfrm>
          <a:prstGeom prst="rect">
            <a:avLst/>
          </a:prstGeom>
        </p:spPr>
        <p:txBody>
          <a:bodyPr wrap="square">
            <a:spAutoFit/>
          </a:bodyPr>
          <a:lstStyle/>
          <a:p>
            <a:pPr>
              <a:buFont typeface="Wingdings" pitchFamily="2" charset="2"/>
              <a:buNone/>
            </a:pP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về</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hình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chiếu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vi </a:t>
            </a:r>
            <a:r>
              <a:rPr lang="en-US" sz="2400" i="1" dirty="0" err="1" smtClean="0">
                <a:solidFill>
                  <a:srgbClr val="FF0000"/>
                </a:solidFill>
                <a:latin typeface="Times New Roman" pitchFamily="18" charset="0"/>
              </a:rPr>
              <a:t>hạt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trục</a:t>
            </a:r>
            <a:r>
              <a:rPr lang="en-US" sz="2400" i="1" dirty="0" smtClean="0">
                <a:solidFill>
                  <a:srgbClr val="FF0000"/>
                </a:solidFill>
                <a:latin typeface="Times New Roman" pitchFamily="18" charset="0"/>
              </a:rPr>
              <a:t> x:</a:t>
            </a:r>
            <a:endParaRPr lang="en-US" sz="2400" i="1" dirty="0">
              <a:solidFill>
                <a:srgbClr val="FF0000"/>
              </a:solidFill>
              <a:latin typeface="Times New Roman" pitchFamily="18" charset="0"/>
            </a:endParaRPr>
          </a:p>
        </p:txBody>
      </p:sp>
      <p:sp>
        <p:nvSpPr>
          <p:cNvPr id="13" name="Rectangle 12"/>
          <p:cNvSpPr/>
          <p:nvPr/>
        </p:nvSpPr>
        <p:spPr>
          <a:xfrm>
            <a:off x="7527034" y="3745523"/>
            <a:ext cx="1616148" cy="461665"/>
          </a:xfrm>
          <a:prstGeom prst="rect">
            <a:avLst/>
          </a:prstGeom>
        </p:spPr>
        <p:txBody>
          <a:bodyPr wrap="none">
            <a:spAutoFit/>
          </a:bodyPr>
          <a:lstStyle/>
          <a:p>
            <a:pPr>
              <a:buFont typeface="Wingdings" pitchFamily="2" charset="2"/>
              <a:buNone/>
            </a:pPr>
            <a:r>
              <a:rPr lang="el-GR" sz="2400" i="1" dirty="0" smtClean="0">
                <a:solidFill>
                  <a:srgbClr val="00B050"/>
                </a:solidFill>
                <a:latin typeface="Times New Roman" pitchFamily="18" charset="0"/>
                <a:cs typeface="Times New Roman" pitchFamily="18" charset="0"/>
              </a:rPr>
              <a:t>Δ</a:t>
            </a:r>
            <a:r>
              <a:rPr lang="en-US" sz="2400" i="1" dirty="0" err="1" smtClean="0">
                <a:solidFill>
                  <a:srgbClr val="00B050"/>
                </a:solidFill>
                <a:latin typeface="Times New Roman" pitchFamily="18" charset="0"/>
                <a:cs typeface="Times New Roman" pitchFamily="18" charset="0"/>
              </a:rPr>
              <a:t>p</a:t>
            </a:r>
            <a:r>
              <a:rPr lang="en-US" sz="2400" i="1" baseline="-25000" dirty="0" err="1" smtClean="0">
                <a:solidFill>
                  <a:srgbClr val="00B050"/>
                </a:solidFill>
                <a:latin typeface="Times New Roman" pitchFamily="18" charset="0"/>
                <a:cs typeface="Times New Roman" pitchFamily="18" charset="0"/>
              </a:rPr>
              <a:t>x</a:t>
            </a:r>
            <a:r>
              <a:rPr lang="en-US" sz="2400" i="1" dirty="0" smtClean="0">
                <a:solidFill>
                  <a:srgbClr val="00B050"/>
                </a:solidFill>
                <a:latin typeface="Times New Roman" pitchFamily="18" charset="0"/>
                <a:cs typeface="Times New Roman" pitchFamily="18" charset="0"/>
              </a:rPr>
              <a:t> ≈ </a:t>
            </a:r>
            <a:r>
              <a:rPr lang="en-US" sz="2400" i="1" dirty="0" err="1" smtClean="0">
                <a:solidFill>
                  <a:srgbClr val="00B050"/>
                </a:solidFill>
                <a:latin typeface="Times New Roman" pitchFamily="18" charset="0"/>
                <a:cs typeface="Times New Roman" pitchFamily="18" charset="0"/>
              </a:rPr>
              <a:t>psin</a:t>
            </a:r>
            <a:r>
              <a:rPr lang="el-GR" sz="2400" i="1" dirty="0" smtClean="0">
                <a:solidFill>
                  <a:srgbClr val="00B050"/>
                </a:solidFill>
                <a:latin typeface="Times New Roman" pitchFamily="18" charset="0"/>
                <a:cs typeface="Times New Roman" pitchFamily="18" charset="0"/>
              </a:rPr>
              <a:t>φ</a:t>
            </a:r>
            <a:endParaRPr lang="el-GR" sz="2400" i="1" baseline="-25000" dirty="0">
              <a:solidFill>
                <a:srgbClr val="00B050"/>
              </a:solidFill>
              <a:latin typeface="Times New Roman" pitchFamily="18" charset="0"/>
              <a:cs typeface="Times New Roman" pitchFamily="18" charset="0"/>
            </a:endParaRPr>
          </a:p>
        </p:txBody>
      </p:sp>
      <p:sp>
        <p:nvSpPr>
          <p:cNvPr id="14" name="Rectangle 13"/>
          <p:cNvSpPr/>
          <p:nvPr/>
        </p:nvSpPr>
        <p:spPr>
          <a:xfrm>
            <a:off x="133574" y="4242357"/>
            <a:ext cx="8934226"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rơi</a:t>
            </a:r>
            <a:r>
              <a:rPr lang="en-US" sz="2400" dirty="0" smtClean="0">
                <a:latin typeface="Times New Roman" pitchFamily="18" charset="0"/>
              </a:rPr>
              <a:t> </a:t>
            </a:r>
            <a:r>
              <a:rPr lang="en-US" sz="2400" dirty="0" err="1" smtClean="0">
                <a:latin typeface="Times New Roman" pitchFamily="18" charset="0"/>
              </a:rPr>
              <a:t>vào</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a:t>
            </a:r>
            <a:r>
              <a:rPr lang="en-US" sz="2400" dirty="0" err="1" smtClean="0">
                <a:latin typeface="Times New Roman" pitchFamily="18" charset="0"/>
              </a:rPr>
              <a:t>đại</a:t>
            </a:r>
            <a:r>
              <a:rPr lang="en-US" sz="2400" dirty="0" smtClean="0">
                <a:latin typeface="Times New Roman" pitchFamily="18" charset="0"/>
              </a:rPr>
              <a:t> </a:t>
            </a:r>
            <a:r>
              <a:rPr lang="en-US" sz="2400" dirty="0" err="1" smtClean="0">
                <a:latin typeface="Times New Roman" pitchFamily="18" charset="0"/>
              </a:rPr>
              <a:t>giữa</a:t>
            </a:r>
            <a:r>
              <a:rPr lang="en-US" sz="2400" dirty="0" smtClean="0">
                <a:latin typeface="Times New Roman" pitchFamily="18" charset="0"/>
              </a:rPr>
              <a:t>: </a:t>
            </a:r>
            <a:r>
              <a:rPr lang="el-GR" sz="2400" dirty="0" smtClean="0">
                <a:latin typeface="Times New Roman" pitchFamily="18" charset="0"/>
                <a:cs typeface="Times New Roman" pitchFamily="18" charset="0"/>
              </a:rPr>
              <a:t>Δ</a:t>
            </a:r>
            <a:r>
              <a:rPr lang="en-US" sz="2400" dirty="0" err="1" smtClean="0">
                <a:latin typeface="Times New Roman" pitchFamily="18" charset="0"/>
                <a:cs typeface="Times New Roman" pitchFamily="18" charset="0"/>
              </a:rPr>
              <a:t>p</a:t>
            </a:r>
            <a:r>
              <a:rPr lang="en-US" sz="2400" baseline="-25000" dirty="0" err="1"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psin</a:t>
            </a:r>
            <a:r>
              <a:rPr lang="el-GR" sz="2400" dirty="0" smtClean="0">
                <a:latin typeface="Times New Roman" pitchFamily="18" charset="0"/>
                <a:cs typeface="Times New Roman" pitchFamily="18" charset="0"/>
              </a:rPr>
              <a:t>φ</a:t>
            </a:r>
            <a:r>
              <a:rPr lang="en-US" sz="2400" baseline="-25000" dirty="0" smtClean="0">
                <a:latin typeface="Times New Roman" pitchFamily="18" charset="0"/>
                <a:cs typeface="Times New Roman" pitchFamily="18" charset="0"/>
              </a:rPr>
              <a:t>1</a:t>
            </a:r>
            <a:endParaRPr lang="en-US" sz="2400" baseline="-25000" dirty="0">
              <a:latin typeface="Times New Roman" pitchFamily="18" charset="0"/>
              <a:cs typeface="Times New Roman"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017662510"/>
              </p:ext>
            </p:extLst>
          </p:nvPr>
        </p:nvGraphicFramePr>
        <p:xfrm>
          <a:off x="838200" y="4721607"/>
          <a:ext cx="2352675" cy="804785"/>
        </p:xfrm>
        <a:graphic>
          <a:graphicData uri="http://schemas.openxmlformats.org/presentationml/2006/ole">
            <mc:AlternateContent xmlns:mc="http://schemas.openxmlformats.org/markup-compatibility/2006">
              <mc:Choice xmlns:v="urn:schemas-microsoft-com:vml" Requires="v">
                <p:oleObj spid="_x0000_s4189" name="Equation" r:id="rId4" imgW="1143000" imgH="393480" progId="Equation.3">
                  <p:embed/>
                </p:oleObj>
              </mc:Choice>
              <mc:Fallback>
                <p:oleObj name="Equation" r:id="rId4" imgW="1143000" imgH="393480" progId="Equation.3">
                  <p:embed/>
                  <p:pic>
                    <p:nvPicPr>
                      <p:cNvPr id="0" name="Object 4"/>
                      <p:cNvPicPr>
                        <a:picLocks noChangeAspect="1" noChangeArrowheads="1"/>
                      </p:cNvPicPr>
                      <p:nvPr/>
                    </p:nvPicPr>
                    <p:blipFill>
                      <a:blip r:embed="rId5"/>
                      <a:srcRect/>
                      <a:stretch>
                        <a:fillRect/>
                      </a:stretch>
                    </p:blipFill>
                    <p:spPr bwMode="auto">
                      <a:xfrm>
                        <a:off x="838200" y="4721607"/>
                        <a:ext cx="2352675" cy="804785"/>
                      </a:xfrm>
                      <a:prstGeom prst="rect">
                        <a:avLst/>
                      </a:prstGeom>
                      <a:noFill/>
                      <a:ln>
                        <a:noFill/>
                      </a:ln>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242726658"/>
              </p:ext>
            </p:extLst>
          </p:nvPr>
        </p:nvGraphicFramePr>
        <p:xfrm>
          <a:off x="3367454" y="4911970"/>
          <a:ext cx="3974979" cy="457200"/>
        </p:xfrm>
        <a:graphic>
          <a:graphicData uri="http://schemas.openxmlformats.org/presentationml/2006/ole">
            <mc:AlternateContent xmlns:mc="http://schemas.openxmlformats.org/markup-compatibility/2006">
              <mc:Choice xmlns:v="urn:schemas-microsoft-com:vml" Requires="v">
                <p:oleObj spid="_x0000_s4190" name="Equation" r:id="rId6" imgW="1955520" imgH="228600" progId="Equation.3">
                  <p:embed/>
                </p:oleObj>
              </mc:Choice>
              <mc:Fallback>
                <p:oleObj name="Equation" r:id="rId6" imgW="1955520" imgH="228600" progId="Equation.3">
                  <p:embed/>
                  <p:pic>
                    <p:nvPicPr>
                      <p:cNvPr id="0" name="Object 7"/>
                      <p:cNvPicPr>
                        <a:picLocks noChangeAspect="1" noChangeArrowheads="1"/>
                      </p:cNvPicPr>
                      <p:nvPr/>
                    </p:nvPicPr>
                    <p:blipFill>
                      <a:blip r:embed="rId7"/>
                      <a:srcRect/>
                      <a:stretch>
                        <a:fillRect/>
                      </a:stretch>
                    </p:blipFill>
                    <p:spPr bwMode="auto">
                      <a:xfrm>
                        <a:off x="3367454" y="4911970"/>
                        <a:ext cx="3974979" cy="457200"/>
                      </a:xfrm>
                      <a:prstGeom prst="rect">
                        <a:avLst/>
                      </a:prstGeom>
                      <a:noFill/>
                      <a:ln w="9525">
                        <a:solidFill>
                          <a:schemeClr val="folHlink"/>
                        </a:solidFill>
                        <a:miter lim="800000"/>
                        <a:headEnd/>
                        <a:tailEnd/>
                      </a:ln>
                    </p:spPr>
                  </p:pic>
                </p:oleObj>
              </mc:Fallback>
            </mc:AlternateContent>
          </a:graphicData>
        </a:graphic>
      </p:graphicFrame>
      <p:sp>
        <p:nvSpPr>
          <p:cNvPr id="17" name="Rectangle 16"/>
          <p:cNvSpPr/>
          <p:nvPr/>
        </p:nvSpPr>
        <p:spPr>
          <a:xfrm>
            <a:off x="76200" y="5426838"/>
            <a:ext cx="1364476" cy="461665"/>
          </a:xfrm>
          <a:prstGeom prst="rect">
            <a:avLst/>
          </a:prstGeom>
        </p:spPr>
        <p:txBody>
          <a:bodyPr wrap="none">
            <a:spAutoFit/>
          </a:bodyPr>
          <a:lstStyle/>
          <a:p>
            <a:pPr>
              <a:buFont typeface="Wingdings" pitchFamily="2" charset="2"/>
              <a:buNone/>
            </a:pPr>
            <a:r>
              <a:rPr lang="en-US" sz="2400" b="1" i="1" dirty="0" smtClean="0">
                <a:latin typeface="Times New Roman" pitchFamily="18" charset="0"/>
                <a:cs typeface="Times New Roman" pitchFamily="18" charset="0"/>
              </a:rPr>
              <a:t>Ý </a:t>
            </a:r>
            <a:r>
              <a:rPr lang="en-US" sz="2400" b="1" i="1" dirty="0" err="1" smtClean="0">
                <a:latin typeface="Times New Roman" pitchFamily="18" charset="0"/>
                <a:cs typeface="Times New Roman" pitchFamily="18" charset="0"/>
              </a:rPr>
              <a:t>nghĩa</a:t>
            </a:r>
            <a:r>
              <a:rPr lang="en-US" sz="2400" b="1"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18" name="Rectangle 17"/>
          <p:cNvSpPr/>
          <p:nvPr/>
        </p:nvSpPr>
        <p:spPr>
          <a:xfrm>
            <a:off x="66166" y="5950803"/>
            <a:ext cx="9001634" cy="830997"/>
          </a:xfrm>
          <a:prstGeom prst="rect">
            <a:avLst/>
          </a:prstGeom>
        </p:spPr>
        <p:txBody>
          <a:bodyPr wrap="square">
            <a:spAutoFit/>
          </a:bodyPr>
          <a:lstStyle/>
          <a:p>
            <a:pPr>
              <a:buFont typeface="Wingdings" pitchFamily="2" charset="2"/>
              <a:buNone/>
            </a:pPr>
            <a:r>
              <a:rPr lang="en-US" sz="2400" i="1" dirty="0" err="1" smtClean="0">
                <a:solidFill>
                  <a:srgbClr val="FF0000"/>
                </a:solidFill>
                <a:latin typeface="Times New Roman" pitchFamily="18" charset="0"/>
                <a:cs typeface="Times New Roman" pitchFamily="18" charset="0"/>
              </a:rPr>
              <a:t>Vị</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trí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động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của</a:t>
            </a:r>
            <a:r>
              <a:rPr lang="en-US" sz="2400" i="1" dirty="0" smtClean="0">
                <a:solidFill>
                  <a:srgbClr val="FF0000"/>
                </a:solidFill>
                <a:latin typeface="Times New Roman" pitchFamily="18" charset="0"/>
                <a:cs typeface="Times New Roman" pitchFamily="18" charset="0"/>
              </a:rPr>
              <a:t> vi </a:t>
            </a:r>
            <a:r>
              <a:rPr lang="en-US" sz="2400" i="1" dirty="0" err="1" smtClean="0">
                <a:solidFill>
                  <a:srgbClr val="FF0000"/>
                </a:solidFill>
                <a:latin typeface="Times New Roman" pitchFamily="18" charset="0"/>
                <a:cs typeface="Times New Roman" pitchFamily="18" charset="0"/>
              </a:rPr>
              <a:t>hạt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không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được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xác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định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đồng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thời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Quy</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luật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vận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động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của</a:t>
            </a:r>
            <a:r>
              <a:rPr lang="en-US" sz="2400" i="1" dirty="0" smtClean="0">
                <a:solidFill>
                  <a:srgbClr val="FF0000"/>
                </a:solidFill>
                <a:latin typeface="Times New Roman" pitchFamily="18" charset="0"/>
                <a:cs typeface="Times New Roman" pitchFamily="18" charset="0"/>
              </a:rPr>
              <a:t> vi </a:t>
            </a:r>
            <a:r>
              <a:rPr lang="en-US" sz="2400" i="1" dirty="0" err="1" smtClean="0">
                <a:solidFill>
                  <a:srgbClr val="FF0000"/>
                </a:solidFill>
                <a:latin typeface="Times New Roman" pitchFamily="18" charset="0"/>
                <a:cs typeface="Times New Roman" pitchFamily="18" charset="0"/>
              </a:rPr>
              <a:t>hạt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theo</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quy</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luật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thống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kê</a:t>
            </a:r>
            <a:r>
              <a:rPr lang="en-US" sz="2400" i="1" dirty="0" smtClean="0">
                <a:solidFill>
                  <a:srgbClr val="0070C0"/>
                </a:solidFill>
                <a:latin typeface="Times New Roman" pitchFamily="18" charset="0"/>
                <a:cs typeface="Times New Roman" pitchFamily="18" charset="0"/>
              </a:rPr>
              <a:t>.</a:t>
            </a:r>
            <a:endParaRPr lang="en-US" sz="2400" i="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arn(inVertic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inVertic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inVertical)">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1" grpId="0"/>
      <p:bldP spid="12" grpId="0"/>
      <p:bldP spid="13" grpId="0"/>
      <p:bldP spid="14"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609600"/>
            <a:ext cx="6705600" cy="830997"/>
          </a:xfrm>
          <a:prstGeom prst="rect">
            <a:avLst/>
          </a:prstGeom>
        </p:spPr>
        <p:txBody>
          <a:bodyPr wrap="square">
            <a:spAutoFit/>
          </a:bodyPr>
          <a:lstStyle/>
          <a:p>
            <a:pPr>
              <a:buFont typeface="Wingdings" pitchFamily="2" charset="2"/>
              <a:buNone/>
            </a:pPr>
            <a:r>
              <a:rPr lang="en-US" sz="2400" b="1" i="1" dirty="0" err="1" smtClean="0">
                <a:latin typeface="Times New Roman" pitchFamily="18" charset="0"/>
                <a:cs typeface="Times New Roman" pitchFamily="18" charset="0"/>
              </a:rPr>
              <a:t>Hệ</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thức</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bất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định</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giữa</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năng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lượng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và</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thời</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gian</a:t>
            </a:r>
            <a:endParaRPr lang="en-US" sz="2400" b="1" i="1" dirty="0" smtClean="0">
              <a:latin typeface="Times New Roman" pitchFamily="18" charset="0"/>
              <a:cs typeface="Times New Roman" pitchFamily="18" charset="0"/>
            </a:endParaRPr>
          </a:p>
          <a:p>
            <a:pPr>
              <a:buFont typeface="Wingdings" pitchFamily="2" charset="2"/>
              <a:buNone/>
            </a:pPr>
            <a:r>
              <a:rPr lang="en-US" sz="2400" dirty="0" smtClean="0">
                <a:latin typeface="Times New Roman" pitchFamily="18" charset="0"/>
                <a:cs typeface="Times New Roman" pitchFamily="18" charset="0"/>
              </a:rPr>
              <a:t>                   </a:t>
            </a:r>
            <a:r>
              <a:rPr lang="el-GR" sz="2400" i="1" dirty="0" smtClean="0">
                <a:solidFill>
                  <a:srgbClr val="00B050"/>
                </a:solidFill>
                <a:latin typeface="Times New Roman" pitchFamily="18" charset="0"/>
                <a:cs typeface="Times New Roman" pitchFamily="18" charset="0"/>
              </a:rPr>
              <a:t>Δ</a:t>
            </a:r>
            <a:r>
              <a:rPr lang="en-US" sz="2400" i="1" dirty="0" smtClean="0">
                <a:solidFill>
                  <a:srgbClr val="00B050"/>
                </a:solidFill>
                <a:latin typeface="Times New Roman" pitchFamily="18" charset="0"/>
                <a:cs typeface="Times New Roman" pitchFamily="18" charset="0"/>
              </a:rPr>
              <a:t>E.</a:t>
            </a:r>
            <a:r>
              <a:rPr lang="el-GR" sz="2400" i="1" dirty="0" smtClean="0">
                <a:solidFill>
                  <a:srgbClr val="00B050"/>
                </a:solidFill>
                <a:latin typeface="Times New Roman" pitchFamily="18" charset="0"/>
                <a:cs typeface="Times New Roman" pitchFamily="18" charset="0"/>
              </a:rPr>
              <a:t>Δ</a:t>
            </a:r>
            <a:r>
              <a:rPr lang="en-US" sz="2400" i="1" dirty="0" smtClean="0">
                <a:solidFill>
                  <a:srgbClr val="00B050"/>
                </a:solidFill>
                <a:latin typeface="Times New Roman" pitchFamily="18" charset="0"/>
                <a:cs typeface="Times New Roman" pitchFamily="18" charset="0"/>
              </a:rPr>
              <a:t>t ≈ h</a:t>
            </a:r>
            <a:endParaRPr lang="en-US" sz="2400" i="1" dirty="0">
              <a:solidFill>
                <a:srgbClr val="00B050"/>
              </a:solidFill>
              <a:latin typeface="Times New Roman" pitchFamily="18" charset="0"/>
              <a:cs typeface="Times New Roman" pitchFamily="18" charset="0"/>
            </a:endParaRPr>
          </a:p>
        </p:txBody>
      </p:sp>
      <p:sp>
        <p:nvSpPr>
          <p:cNvPr id="3" name="Rectangle 2"/>
          <p:cNvSpPr/>
          <p:nvPr/>
        </p:nvSpPr>
        <p:spPr>
          <a:xfrm>
            <a:off x="152400" y="1524000"/>
            <a:ext cx="8915400" cy="830997"/>
          </a:xfrm>
          <a:prstGeom prst="rect">
            <a:avLst/>
          </a:prstGeom>
        </p:spPr>
        <p:txBody>
          <a:bodyPr wrap="square">
            <a:spAutoFit/>
          </a:bodyPr>
          <a:lstStyle/>
          <a:p>
            <a:pPr algn="just"/>
            <a:r>
              <a:rPr lang="vi-VN" sz="2400" dirty="0" smtClean="0">
                <a:latin typeface="+mj-lt"/>
              </a:rPr>
              <a:t>Ý nghĩa: nếu năng l</a:t>
            </a:r>
            <a:r>
              <a:rPr lang="en-US" sz="2400" dirty="0">
                <a:latin typeface="+mj-lt"/>
              </a:rPr>
              <a:t>ư</a:t>
            </a:r>
            <a:r>
              <a:rPr lang="vi-VN" sz="2400" dirty="0" smtClean="0">
                <a:latin typeface="+mj-lt"/>
              </a:rPr>
              <a:t>ợng của hệ ở một trạng thái nào đó càng bất định thì thời gian để hệ tồn tại ở trạng thái đó càng ngắn và ng</a:t>
            </a:r>
            <a:r>
              <a:rPr lang="en-US" sz="2400" dirty="0">
                <a:latin typeface="+mj-lt"/>
              </a:rPr>
              <a:t>ư</a:t>
            </a:r>
            <a:r>
              <a:rPr lang="vi-VN" sz="2400" dirty="0" smtClean="0">
                <a:latin typeface="+mj-lt"/>
              </a:rPr>
              <a:t>ợc lại, </a:t>
            </a:r>
            <a:endParaRPr lang="en-US" sz="2400" dirty="0">
              <a:latin typeface="+mj-lt"/>
            </a:endParaRPr>
          </a:p>
        </p:txBody>
      </p:sp>
      <p:sp>
        <p:nvSpPr>
          <p:cNvPr id="6" name="TextBox 5"/>
          <p:cNvSpPr txBox="1"/>
          <p:nvPr/>
        </p:nvSpPr>
        <p:spPr>
          <a:xfrm>
            <a:off x="76200" y="0"/>
            <a:ext cx="9067800" cy="830997"/>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a:t>
            </a:r>
            <a:r>
              <a:rPr lang="en-US" sz="2400" b="1" dirty="0" smtClean="0">
                <a:solidFill>
                  <a:srgbClr val="FFFF00"/>
                </a:solidFill>
                <a:latin typeface="Times New Roman" pitchFamily="18" charset="0"/>
              </a:rPr>
              <a:t>HỆ THỨC BẤT ĐỊNH HEISENBERG</a:t>
            </a:r>
          </a:p>
          <a:p>
            <a:pPr algn="ctr"/>
            <a:r>
              <a:rPr lang="en-US" sz="2400" dirty="0" smtClean="0">
                <a:solidFill>
                  <a:srgbClr val="FFFF00"/>
                </a:solidFill>
                <a:latin typeface="Times New Roman" pitchFamily="18" charset="0"/>
                <a:cs typeface="Times New Roman" pitchFamily="18" charset="0"/>
              </a:rPr>
              <a:t>. </a:t>
            </a:r>
            <a:endParaRPr lang="en-US"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646959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3882"/>
            <a:ext cx="2597284" cy="4302796"/>
          </a:xfrm>
          <a:prstGeom prst="rect">
            <a:avLst/>
          </a:prstGeom>
        </p:spPr>
      </p:pic>
      <p:sp>
        <p:nvSpPr>
          <p:cNvPr id="5" name="TextBox 4"/>
          <p:cNvSpPr txBox="1"/>
          <p:nvPr/>
        </p:nvSpPr>
        <p:spPr>
          <a:xfrm>
            <a:off x="2971800" y="4648199"/>
            <a:ext cx="4953000" cy="769441"/>
          </a:xfrm>
          <a:prstGeom prst="rect">
            <a:avLst/>
          </a:prstGeom>
          <a:noFill/>
        </p:spPr>
        <p:txBody>
          <a:bodyPr wrap="square" rtlCol="0">
            <a:spAutoFit/>
          </a:bodyPr>
          <a:lstStyle/>
          <a:p>
            <a:pPr algn="ctr"/>
            <a:r>
              <a:rPr lang="en-US" sz="2200" smtClean="0">
                <a:latin typeface="Times" pitchFamily="18" charset="0"/>
              </a:rPr>
              <a:t>Werner Heisenberg, Đức</a:t>
            </a:r>
          </a:p>
          <a:p>
            <a:pPr algn="ctr"/>
            <a:r>
              <a:rPr lang="en-US" sz="2200" smtClean="0">
                <a:latin typeface="Times" pitchFamily="18" charset="0"/>
              </a:rPr>
              <a:t>1901 - 1976</a:t>
            </a:r>
          </a:p>
        </p:txBody>
      </p:sp>
      <p:sp>
        <p:nvSpPr>
          <p:cNvPr id="6" name="TextBox 5"/>
          <p:cNvSpPr txBox="1"/>
          <p:nvPr/>
        </p:nvSpPr>
        <p:spPr>
          <a:xfrm>
            <a:off x="228600" y="5445204"/>
            <a:ext cx="8839200" cy="1107996"/>
          </a:xfrm>
          <a:prstGeom prst="rect">
            <a:avLst/>
          </a:prstGeom>
          <a:noFill/>
        </p:spPr>
        <p:txBody>
          <a:bodyPr wrap="square" rtlCol="0">
            <a:spAutoFit/>
          </a:bodyPr>
          <a:lstStyle/>
          <a:p>
            <a:pPr algn="just"/>
            <a:r>
              <a:rPr lang="vi-VN" sz="2200">
                <a:latin typeface="+mj-lt"/>
              </a:rPr>
              <a:t>Werner Karl Heisenberg là một nhà vật lý nổi danh của thế kỷ 20. Ông là một trong những người sáng lập ra thuyết cơ học lượng tử và đoạt giải Nobel vật lý năm 1932</a:t>
            </a:r>
            <a:endParaRPr lang="en-US" sz="2200">
              <a:latin typeface="+mj-lt"/>
            </a:endParaRPr>
          </a:p>
        </p:txBody>
      </p:sp>
    </p:spTree>
    <p:extLst>
      <p:ext uri="{BB962C8B-B14F-4D97-AF65-F5344CB8AC3E}">
        <p14:creationId xmlns:p14="http://schemas.microsoft.com/office/powerpoint/2010/main" val="264158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71735"/>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§3.</a:t>
            </a:r>
            <a:r>
              <a:rPr lang="en-US" sz="2400" dirty="0" smtClean="0">
                <a:solidFill>
                  <a:schemeClr val="tx2"/>
                </a:solidFill>
                <a:latin typeface="Times New Roman" pitchFamily="18" charset="0"/>
              </a:rPr>
              <a:t> </a:t>
            </a:r>
            <a:r>
              <a:rPr lang="en-US" sz="2400" dirty="0" smtClean="0">
                <a:solidFill>
                  <a:srgbClr val="FFFF00"/>
                </a:solidFill>
                <a:latin typeface="Times New Roman" pitchFamily="18" charset="0"/>
              </a:rPr>
              <a:t>HÀM SÓNG</a:t>
            </a:r>
            <a:r>
              <a:rPr lang="en-US" sz="2400" dirty="0" smtClean="0">
                <a:solidFill>
                  <a:srgbClr val="FFFF00"/>
                </a:solidFill>
                <a:latin typeface="Times New Roman" pitchFamily="18" charset="0"/>
                <a:cs typeface="Times New Roman" pitchFamily="18" charset="0"/>
              </a:rPr>
              <a:t> </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685800"/>
            <a:ext cx="5865726"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vi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solidFill>
                  <a:srgbClr val="0070C0"/>
                </a:solidFill>
                <a:latin typeface="Times New Roman" pitchFamily="18" charset="0"/>
              </a:rPr>
              <a:t>tự</a:t>
            </a:r>
            <a:r>
              <a:rPr lang="en-US" sz="2400" dirty="0" smtClean="0">
                <a:solidFill>
                  <a:srgbClr val="0070C0"/>
                </a:solidFill>
                <a:latin typeface="Times New Roman" pitchFamily="18" charset="0"/>
              </a:rPr>
              <a:t>  do:</a:t>
            </a:r>
            <a:endParaRPr lang="en-US" sz="2400" dirty="0">
              <a:solidFill>
                <a:srgbClr val="0070C0"/>
              </a:solidFill>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5409667"/>
              </p:ext>
            </p:extLst>
          </p:nvPr>
        </p:nvGraphicFramePr>
        <p:xfrm>
          <a:off x="496888" y="1147763"/>
          <a:ext cx="3375025" cy="847725"/>
        </p:xfrm>
        <a:graphic>
          <a:graphicData uri="http://schemas.openxmlformats.org/presentationml/2006/ole">
            <mc:AlternateContent xmlns:mc="http://schemas.openxmlformats.org/markup-compatibility/2006">
              <mc:Choice xmlns:v="urn:schemas-microsoft-com:vml" Requires="v">
                <p:oleObj spid="_x0000_s5238" name="Equation" r:id="rId3" imgW="1714320" imgH="431640" progId="Equation.3">
                  <p:embed/>
                </p:oleObj>
              </mc:Choice>
              <mc:Fallback>
                <p:oleObj name="Equation" r:id="rId3" imgW="1714320" imgH="431640" progId="Equation.3">
                  <p:embed/>
                  <p:pic>
                    <p:nvPicPr>
                      <p:cNvPr id="0" name="Object 4"/>
                      <p:cNvPicPr>
                        <a:picLocks noChangeAspect="1" noChangeArrowheads="1"/>
                      </p:cNvPicPr>
                      <p:nvPr/>
                    </p:nvPicPr>
                    <p:blipFill>
                      <a:blip r:embed="rId4"/>
                      <a:srcRect/>
                      <a:stretch>
                        <a:fillRect/>
                      </a:stretch>
                    </p:blipFill>
                    <p:spPr bwMode="auto">
                      <a:xfrm>
                        <a:off x="496888" y="1147763"/>
                        <a:ext cx="3375025" cy="84772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48551196"/>
              </p:ext>
            </p:extLst>
          </p:nvPr>
        </p:nvGraphicFramePr>
        <p:xfrm>
          <a:off x="1987550" y="2209800"/>
          <a:ext cx="2281238" cy="522288"/>
        </p:xfrm>
        <a:graphic>
          <a:graphicData uri="http://schemas.openxmlformats.org/presentationml/2006/ole">
            <mc:AlternateContent xmlns:mc="http://schemas.openxmlformats.org/markup-compatibility/2006">
              <mc:Choice xmlns:v="urn:schemas-microsoft-com:vml" Requires="v">
                <p:oleObj spid="_x0000_s5239" name="Equation" r:id="rId5" imgW="1218960" imgH="279360" progId="Equation.3">
                  <p:embed/>
                </p:oleObj>
              </mc:Choice>
              <mc:Fallback>
                <p:oleObj name="Equation" r:id="rId5" imgW="1218960" imgH="279360" progId="Equation.3">
                  <p:embed/>
                  <p:pic>
                    <p:nvPicPr>
                      <p:cNvPr id="0" name="Object 12"/>
                      <p:cNvPicPr>
                        <a:picLocks noChangeAspect="1" noChangeArrowheads="1"/>
                      </p:cNvPicPr>
                      <p:nvPr/>
                    </p:nvPicPr>
                    <p:blipFill>
                      <a:blip r:embed="rId6"/>
                      <a:srcRect/>
                      <a:stretch>
                        <a:fillRect/>
                      </a:stretch>
                    </p:blipFill>
                    <p:spPr bwMode="auto">
                      <a:xfrm>
                        <a:off x="1987550" y="2209800"/>
                        <a:ext cx="2281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2743200"/>
            <a:ext cx="6781799" cy="830997"/>
          </a:xfrm>
          <a:prstGeom prst="rect">
            <a:avLst/>
          </a:prstGeom>
        </p:spPr>
        <p:txBody>
          <a:bodyPr wrap="square">
            <a:spAutoFit/>
          </a:bodyPr>
          <a:lstStyle/>
          <a:p>
            <a:pPr>
              <a:buFont typeface="Wingdings" pitchFamily="2" charset="2"/>
              <a:buNone/>
            </a:pPr>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chùm</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phôtôn</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xung</a:t>
            </a:r>
            <a:r>
              <a:rPr lang="en-US" sz="2400" dirty="0" smtClean="0">
                <a:latin typeface="Times New Roman" pitchFamily="18" charset="0"/>
              </a:rPr>
              <a:t> </a:t>
            </a:r>
            <a:r>
              <a:rPr lang="en-US" sz="2400" dirty="0" err="1" smtClean="0">
                <a:latin typeface="Times New Roman" pitchFamily="18" charset="0"/>
              </a:rPr>
              <a:t>quanh</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M. </a:t>
            </a:r>
            <a:r>
              <a:rPr lang="en-US" sz="2400" dirty="0" err="1" smtClean="0">
                <a:latin typeface="Times New Roman" pitchFamily="18" charset="0"/>
              </a:rPr>
              <a:t>Bao</a:t>
            </a:r>
            <a:r>
              <a:rPr lang="en-US" sz="2400" dirty="0" smtClean="0">
                <a:latin typeface="Times New Roman" pitchFamily="18" charset="0"/>
              </a:rPr>
              <a:t> </a:t>
            </a:r>
            <a:r>
              <a:rPr lang="en-US" sz="2400" dirty="0" err="1" smtClean="0">
                <a:latin typeface="Times New Roman" pitchFamily="18" charset="0"/>
              </a:rPr>
              <a:t>quanh</a:t>
            </a:r>
            <a:r>
              <a:rPr lang="en-US" sz="2400" dirty="0" smtClean="0">
                <a:latin typeface="Times New Roman" pitchFamily="18" charset="0"/>
              </a:rPr>
              <a:t> M </a:t>
            </a:r>
            <a:r>
              <a:rPr lang="en-US" sz="2400" dirty="0" err="1" smtClean="0">
                <a:latin typeface="Times New Roman" pitchFamily="18" charset="0"/>
              </a:rPr>
              <a:t>bằng</a:t>
            </a:r>
            <a:r>
              <a:rPr lang="en-US" sz="2400" dirty="0" smtClean="0">
                <a:latin typeface="Times New Roman" pitchFamily="18" charset="0"/>
              </a:rPr>
              <a:t> </a:t>
            </a:r>
            <a:r>
              <a:rPr lang="en-US" sz="2400" dirty="0" err="1" smtClean="0">
                <a:latin typeface="Times New Roman" pitchFamily="18" charset="0"/>
              </a:rPr>
              <a:t>thể</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a:t>
            </a:r>
            <a:r>
              <a:rPr lang="el-GR" sz="2400" dirty="0" smtClean="0">
                <a:latin typeface="Times New Roman" pitchFamily="18" charset="0"/>
                <a:cs typeface="Times New Roman" pitchFamily="18" charset="0"/>
              </a:rPr>
              <a:t>Δ</a:t>
            </a:r>
            <a:r>
              <a:rPr lang="en-US" sz="2400" dirty="0" smtClean="0">
                <a:latin typeface="Times New Roman" pitchFamily="18" charset="0"/>
                <a:cs typeface="Times New Roman" pitchFamily="18" charset="0"/>
              </a:rPr>
              <a:t>V</a:t>
            </a:r>
            <a:endParaRPr lang="en-US" sz="2400" dirty="0">
              <a:latin typeface="Times New Roman" pitchFamily="18" charset="0"/>
              <a:cs typeface="Times New Roman" pitchFamily="18" charset="0"/>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5639" y="2239154"/>
            <a:ext cx="2642161" cy="1721857"/>
          </a:xfrm>
          <a:prstGeom prst="rect">
            <a:avLst/>
          </a:prstGeom>
        </p:spPr>
      </p:pic>
      <p:sp>
        <p:nvSpPr>
          <p:cNvPr id="9" name="Rectangle 8"/>
          <p:cNvSpPr/>
          <p:nvPr/>
        </p:nvSpPr>
        <p:spPr>
          <a:xfrm>
            <a:off x="76200" y="3657600"/>
            <a:ext cx="3002745" cy="461665"/>
          </a:xfrm>
          <a:prstGeom prst="rect">
            <a:avLst/>
          </a:prstGeom>
        </p:spPr>
        <p:txBody>
          <a:bodyPr wrap="none">
            <a:spAutoFit/>
          </a:bodyPr>
          <a:lstStyle/>
          <a:p>
            <a:r>
              <a:rPr lang="en-US" sz="2400" dirty="0" smtClean="0">
                <a:latin typeface="Times New Roman" pitchFamily="18" charset="0"/>
                <a:cs typeface="Times New Roman" pitchFamily="18" charset="0"/>
              </a:rPr>
              <a:t>Theo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endParaRPr lang="en-US" sz="2400" dirty="0"/>
          </a:p>
        </p:txBody>
      </p:sp>
      <p:sp>
        <p:nvSpPr>
          <p:cNvPr id="10" name="Rectangle 9"/>
          <p:cNvSpPr/>
          <p:nvPr/>
        </p:nvSpPr>
        <p:spPr>
          <a:xfrm>
            <a:off x="2847000" y="3679595"/>
            <a:ext cx="4286751" cy="461665"/>
          </a:xfrm>
          <a:prstGeom prst="rect">
            <a:avLst/>
          </a:prstGeom>
        </p:spPr>
        <p:txBody>
          <a:bodyPr wrap="none">
            <a:spAutoFit/>
          </a:bodyPr>
          <a:lstStyle/>
          <a:p>
            <a:pPr>
              <a:buFont typeface="Wingdings" pitchFamily="2" charset="2"/>
              <a:buNone/>
            </a:pPr>
            <a:r>
              <a:rPr lang="en-US" sz="2400" dirty="0" err="1" smtClean="0">
                <a:latin typeface="Times New Roman" pitchFamily="18" charset="0"/>
                <a:cs typeface="Times New Roman" pitchFamily="18" charset="0"/>
              </a:rPr>
              <a:t>Cường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tỉ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ψ</a:t>
            </a:r>
            <a:r>
              <a:rPr lang="en-US" sz="2400" baseline="-25000" dirty="0" smtClean="0">
                <a:latin typeface="Times New Roman" pitchFamily="18" charset="0"/>
                <a:cs typeface="Times New Roman" pitchFamily="18" charset="0"/>
              </a:rPr>
              <a:t>0</a:t>
            </a:r>
            <a:r>
              <a:rPr lang="en-US" sz="2400" baseline="300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sp>
        <p:nvSpPr>
          <p:cNvPr id="11" name="Rectangle 10"/>
          <p:cNvSpPr/>
          <p:nvPr/>
        </p:nvSpPr>
        <p:spPr>
          <a:xfrm>
            <a:off x="76201" y="4150025"/>
            <a:ext cx="2795958" cy="461665"/>
          </a:xfrm>
          <a:prstGeom prst="rect">
            <a:avLst/>
          </a:prstGeom>
        </p:spPr>
        <p:txBody>
          <a:bodyPr wrap="none">
            <a:spAutoFit/>
          </a:bodyPr>
          <a:lstStyle/>
          <a:p>
            <a:r>
              <a:rPr lang="en-US" sz="2400" dirty="0" smtClean="0">
                <a:latin typeface="Times New Roman" pitchFamily="18" charset="0"/>
                <a:cs typeface="Times New Roman" pitchFamily="18" charset="0"/>
              </a:rPr>
              <a:t>Theo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endParaRPr lang="en-US" sz="2400" dirty="0"/>
          </a:p>
        </p:txBody>
      </p:sp>
      <p:sp>
        <p:nvSpPr>
          <p:cNvPr id="12" name="Rectangle 11"/>
          <p:cNvSpPr/>
          <p:nvPr/>
        </p:nvSpPr>
        <p:spPr>
          <a:xfrm>
            <a:off x="76201" y="4533983"/>
            <a:ext cx="8991599"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cs typeface="Times New Roman" pitchFamily="18" charset="0"/>
              </a:rPr>
              <a:t>Cường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tỉ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quanh</a:t>
            </a:r>
            <a:r>
              <a:rPr lang="en-US" sz="2400" dirty="0" smtClean="0">
                <a:latin typeface="Times New Roman" pitchFamily="18" charset="0"/>
                <a:cs typeface="Times New Roman" pitchFamily="18" charset="0"/>
              </a:rPr>
              <a:t> M</a:t>
            </a:r>
            <a:endParaRPr lang="en-US" sz="2400" dirty="0">
              <a:latin typeface="Times New Roman" pitchFamily="18" charset="0"/>
              <a:cs typeface="Times New Roman" pitchFamily="18" charset="0"/>
            </a:endParaRPr>
          </a:p>
        </p:txBody>
      </p:sp>
      <p:sp>
        <p:nvSpPr>
          <p:cNvPr id="13" name="Rectangle 12"/>
          <p:cNvSpPr/>
          <p:nvPr/>
        </p:nvSpPr>
        <p:spPr>
          <a:xfrm>
            <a:off x="76200" y="4994868"/>
            <a:ext cx="9067799" cy="461665"/>
          </a:xfrm>
          <a:prstGeom prst="rect">
            <a:avLst/>
          </a:prstGeom>
        </p:spPr>
        <p:txBody>
          <a:bodyPr wrap="square">
            <a:spAutoFit/>
          </a:bodyPr>
          <a:lstStyle/>
          <a:p>
            <a:pPr>
              <a:buFont typeface="Wingdings" pitchFamily="2" charset="2"/>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quanh</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tỉ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ψ</a:t>
            </a:r>
            <a:r>
              <a:rPr lang="en-US" sz="2400" baseline="-25000" dirty="0" smtClean="0">
                <a:latin typeface="Times New Roman" pitchFamily="18" charset="0"/>
                <a:cs typeface="Times New Roman" pitchFamily="18" charset="0"/>
              </a:rPr>
              <a:t>0</a:t>
            </a:r>
            <a:r>
              <a:rPr lang="en-US" sz="2400" baseline="30000" dirty="0" smtClean="0">
                <a:latin typeface="Times New Roman" pitchFamily="18" charset="0"/>
                <a:cs typeface="Times New Roman" pitchFamily="18" charset="0"/>
              </a:rPr>
              <a:t>2</a:t>
            </a:r>
            <a:endParaRPr lang="en-US" sz="2400" baseline="30000" dirty="0">
              <a:latin typeface="Times New Roman" pitchFamily="18" charset="0"/>
              <a:cs typeface="Times New Roman" pitchFamily="18" charset="0"/>
            </a:endParaRPr>
          </a:p>
        </p:txBody>
      </p:sp>
      <p:sp>
        <p:nvSpPr>
          <p:cNvPr id="14" name="Rectangle 13"/>
          <p:cNvSpPr/>
          <p:nvPr/>
        </p:nvSpPr>
        <p:spPr>
          <a:xfrm>
            <a:off x="76200" y="5456533"/>
            <a:ext cx="8991599" cy="461665"/>
          </a:xfrm>
          <a:prstGeom prst="rect">
            <a:avLst/>
          </a:prstGeom>
        </p:spPr>
        <p:txBody>
          <a:bodyPr wrap="square">
            <a:spAutoFit/>
          </a:bodyPr>
          <a:lstStyle/>
          <a:p>
            <a:pPr>
              <a:buFont typeface="Wingdings" pitchFamily="2" charset="2"/>
              <a:buNone/>
            </a:pP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5" name="Rectangle 14"/>
          <p:cNvSpPr/>
          <p:nvPr/>
        </p:nvSpPr>
        <p:spPr>
          <a:xfrm>
            <a:off x="76201" y="6019800"/>
            <a:ext cx="8991598" cy="461665"/>
          </a:xfrm>
          <a:prstGeom prst="rect">
            <a:avLst/>
          </a:prstGeom>
        </p:spPr>
        <p:txBody>
          <a:bodyPr wrap="square">
            <a:spAutoFit/>
          </a:bodyPr>
          <a:lstStyle/>
          <a:p>
            <a:pPr>
              <a:buFont typeface="Wingdings" pitchFamily="2" charset="2"/>
              <a:buNone/>
            </a:pPr>
            <a:r>
              <a:rPr lang="en-US" sz="2400" i="1" dirty="0" err="1" smtClean="0">
                <a:solidFill>
                  <a:srgbClr val="FF0000"/>
                </a:solidFill>
                <a:latin typeface="Times New Roman" pitchFamily="18" charset="0"/>
                <a:cs typeface="Times New Roman" pitchFamily="18" charset="0"/>
              </a:rPr>
              <a:t>Vậy</a:t>
            </a:r>
            <a:r>
              <a:rPr lang="en-US" sz="2400" i="1" dirty="0" smtClean="0">
                <a:solidFill>
                  <a:srgbClr val="FF0000"/>
                </a:solidFill>
                <a:latin typeface="Times New Roman" pitchFamily="18" charset="0"/>
                <a:cs typeface="Times New Roman" pitchFamily="18" charset="0"/>
              </a:rPr>
              <a:t> </a:t>
            </a:r>
            <a:r>
              <a:rPr lang="el-GR" sz="2400" i="1" dirty="0" smtClean="0">
                <a:solidFill>
                  <a:srgbClr val="FF0000"/>
                </a:solidFill>
                <a:latin typeface="Times New Roman" pitchFamily="18" charset="0"/>
                <a:cs typeface="Times New Roman" pitchFamily="18" charset="0"/>
              </a:rPr>
              <a:t>ψ</a:t>
            </a:r>
            <a:r>
              <a:rPr lang="el-GR" sz="2400" i="1" dirty="0">
                <a:solidFill>
                  <a:srgbClr val="FF0000"/>
                </a:solidFill>
                <a:latin typeface="Times New Roman" pitchFamily="18" charset="0"/>
                <a:cs typeface="Times New Roman" pitchFamily="18" charset="0"/>
              </a:rPr>
              <a:t> </a:t>
            </a:r>
            <a:r>
              <a:rPr lang="el-GR" sz="2400" i="1" dirty="0" smtClean="0">
                <a:solidFill>
                  <a:srgbClr val="FF0000"/>
                </a:solidFill>
                <a:latin typeface="Times New Roman" pitchFamily="18" charset="0"/>
                <a:cs typeface="Times New Roman" pitchFamily="18" charset="0"/>
              </a:rPr>
              <a:t>ψ</a:t>
            </a:r>
            <a:r>
              <a:rPr lang="en-US" sz="2400" i="1" dirty="0" smtClean="0">
                <a:solidFill>
                  <a:srgbClr val="FF0000"/>
                </a:solidFill>
                <a:latin typeface="Times New Roman" pitchFamily="18" charset="0"/>
                <a:cs typeface="Times New Roman" pitchFamily="18" charset="0"/>
              </a:rPr>
              <a:t>*</a:t>
            </a:r>
            <a:r>
              <a:rPr lang="en-US" sz="2400" i="1" baseline="30000"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mật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độ</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xác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suất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tìm</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thấy</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hạt</a:t>
            </a:r>
            <a:endParaRPr lang="en-US" sz="2400" i="1" dirty="0">
              <a:solidFill>
                <a:srgbClr val="FF0000"/>
              </a:solidFill>
              <a:latin typeface="Times New Roman" pitchFamily="18" charset="0"/>
              <a:cs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2445641408"/>
              </p:ext>
            </p:extLst>
          </p:nvPr>
        </p:nvGraphicFramePr>
        <p:xfrm>
          <a:off x="4121742" y="1156860"/>
          <a:ext cx="3049587" cy="847725"/>
        </p:xfrm>
        <a:graphic>
          <a:graphicData uri="http://schemas.openxmlformats.org/presentationml/2006/ole">
            <mc:AlternateContent xmlns:mc="http://schemas.openxmlformats.org/markup-compatibility/2006">
              <mc:Choice xmlns:v="urn:schemas-microsoft-com:vml" Requires="v">
                <p:oleObj spid="_x0000_s5240" name="Equation" r:id="rId8" imgW="1549080" imgH="431640" progId="Equation.3">
                  <p:embed/>
                </p:oleObj>
              </mc:Choice>
              <mc:Fallback>
                <p:oleObj name="Equation" r:id="rId8" imgW="1549080" imgH="431640" progId="Equation.3">
                  <p:embed/>
                  <p:pic>
                    <p:nvPicPr>
                      <p:cNvPr id="0" name="Object 2"/>
                      <p:cNvPicPr>
                        <a:picLocks noChangeAspect="1" noChangeArrowheads="1"/>
                      </p:cNvPicPr>
                      <p:nvPr/>
                    </p:nvPicPr>
                    <p:blipFill>
                      <a:blip r:embed="rId9"/>
                      <a:srcRect/>
                      <a:stretch>
                        <a:fillRect/>
                      </a:stretch>
                    </p:blipFill>
                    <p:spPr bwMode="auto">
                      <a:xfrm>
                        <a:off x="4121742" y="1156860"/>
                        <a:ext cx="30495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69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1318</Words>
  <Application>Microsoft Office PowerPoint</Application>
  <PresentationFormat>On-screen Show (4:3)</PresentationFormat>
  <Paragraphs>108</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CHƯƠNG 8 CƠ HỌC LƯỢNG TỬ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dc:title>
  <cp:lastModifiedBy>Admin</cp:lastModifiedBy>
  <cp:revision>57</cp:revision>
  <dcterms:created xsi:type="dcterms:W3CDTF">2020-05-21T08:43:20Z</dcterms:created>
  <dcterms:modified xsi:type="dcterms:W3CDTF">2021-11-29T04:14:00Z</dcterms:modified>
</cp:coreProperties>
</file>