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89" r:id="rId3"/>
    <p:sldId id="257" r:id="rId4"/>
    <p:sldId id="284" r:id="rId5"/>
    <p:sldId id="294" r:id="rId6"/>
    <p:sldId id="259" r:id="rId7"/>
    <p:sldId id="260" r:id="rId8"/>
    <p:sldId id="293" r:id="rId9"/>
    <p:sldId id="296" r:id="rId10"/>
    <p:sldId id="291" r:id="rId11"/>
    <p:sldId id="292" r:id="rId12"/>
    <p:sldId id="261" r:id="rId13"/>
    <p:sldId id="282" r:id="rId14"/>
    <p:sldId id="262" r:id="rId15"/>
    <p:sldId id="263" r:id="rId16"/>
    <p:sldId id="264" r:id="rId17"/>
    <p:sldId id="265" r:id="rId18"/>
    <p:sldId id="266" r:id="rId19"/>
    <p:sldId id="267" r:id="rId20"/>
    <p:sldId id="268" r:id="rId21"/>
    <p:sldId id="287" r:id="rId22"/>
    <p:sldId id="269" r:id="rId23"/>
    <p:sldId id="270" r:id="rId24"/>
    <p:sldId id="271" r:id="rId25"/>
    <p:sldId id="272" r:id="rId26"/>
    <p:sldId id="273" r:id="rId27"/>
    <p:sldId id="274" r:id="rId28"/>
    <p:sldId id="275" r:id="rId29"/>
    <p:sldId id="283" r:id="rId30"/>
    <p:sldId id="288" r:id="rId31"/>
    <p:sldId id="285" r:id="rId32"/>
    <p:sldId id="297" r:id="rId33"/>
    <p:sldId id="286" r:id="rId34"/>
    <p:sldId id="298" r:id="rId35"/>
    <p:sldId id="276" r:id="rId36"/>
    <p:sldId id="277" r:id="rId37"/>
    <p:sldId id="278" r:id="rId38"/>
    <p:sldId id="279" r:id="rId39"/>
    <p:sldId id="28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53" autoAdjust="0"/>
    <p:restoredTop sz="86462" autoAdjust="0"/>
  </p:normalViewPr>
  <p:slideViewPr>
    <p:cSldViewPr>
      <p:cViewPr>
        <p:scale>
          <a:sx n="68" d="100"/>
          <a:sy n="68" d="100"/>
        </p:scale>
        <p:origin x="-1668"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B8E94D-BB01-4B7E-B310-3F25E8F3582E}" type="datetimeFigureOut">
              <a:rPr lang="en-US" smtClean="0"/>
              <a:t>8/31/2022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DA03EA-EAE8-4F15-AABC-97CF85D0BACA}" type="slidenum">
              <a:rPr lang="en-US" smtClean="0"/>
              <a:t>‹#›</a:t>
            </a:fld>
            <a:endParaRPr lang="en-US"/>
          </a:p>
        </p:txBody>
      </p:sp>
    </p:spTree>
    <p:extLst>
      <p:ext uri="{BB962C8B-B14F-4D97-AF65-F5344CB8AC3E}">
        <p14:creationId xmlns:p14="http://schemas.microsoft.com/office/powerpoint/2010/main" val="195866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DA03EA-EAE8-4F15-AABC-97CF85D0BACA}" type="slidenum">
              <a:rPr lang="en-US" smtClean="0"/>
              <a:t>4</a:t>
            </a:fld>
            <a:endParaRPr lang="en-US"/>
          </a:p>
        </p:txBody>
      </p:sp>
    </p:spTree>
    <p:extLst>
      <p:ext uri="{BB962C8B-B14F-4D97-AF65-F5344CB8AC3E}">
        <p14:creationId xmlns:p14="http://schemas.microsoft.com/office/powerpoint/2010/main" val="343581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BC4430-5E37-4879-8F9F-031759071E74}"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C583E-F1BE-46A8-9032-ABFBBF7AAA84}" type="slidenum">
              <a:rPr lang="en-US" smtClean="0"/>
              <a:t>‹#›</a:t>
            </a:fld>
            <a:endParaRPr lang="en-US"/>
          </a:p>
        </p:txBody>
      </p:sp>
    </p:spTree>
    <p:extLst>
      <p:ext uri="{BB962C8B-B14F-4D97-AF65-F5344CB8AC3E}">
        <p14:creationId xmlns:p14="http://schemas.microsoft.com/office/powerpoint/2010/main" val="76304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BC4430-5E37-4879-8F9F-031759071E74}"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C583E-F1BE-46A8-9032-ABFBBF7AAA84}" type="slidenum">
              <a:rPr lang="en-US" smtClean="0"/>
              <a:t>‹#›</a:t>
            </a:fld>
            <a:endParaRPr lang="en-US"/>
          </a:p>
        </p:txBody>
      </p:sp>
    </p:spTree>
    <p:extLst>
      <p:ext uri="{BB962C8B-B14F-4D97-AF65-F5344CB8AC3E}">
        <p14:creationId xmlns:p14="http://schemas.microsoft.com/office/powerpoint/2010/main" val="1552005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BC4430-5E37-4879-8F9F-031759071E74}"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C583E-F1BE-46A8-9032-ABFBBF7AAA84}" type="slidenum">
              <a:rPr lang="en-US" smtClean="0"/>
              <a:t>‹#›</a:t>
            </a:fld>
            <a:endParaRPr lang="en-US"/>
          </a:p>
        </p:txBody>
      </p:sp>
    </p:spTree>
    <p:extLst>
      <p:ext uri="{BB962C8B-B14F-4D97-AF65-F5344CB8AC3E}">
        <p14:creationId xmlns:p14="http://schemas.microsoft.com/office/powerpoint/2010/main" val="44351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BC4430-5E37-4879-8F9F-031759071E74}"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C583E-F1BE-46A8-9032-ABFBBF7AAA84}" type="slidenum">
              <a:rPr lang="en-US" smtClean="0"/>
              <a:t>‹#›</a:t>
            </a:fld>
            <a:endParaRPr lang="en-US"/>
          </a:p>
        </p:txBody>
      </p:sp>
    </p:spTree>
    <p:extLst>
      <p:ext uri="{BB962C8B-B14F-4D97-AF65-F5344CB8AC3E}">
        <p14:creationId xmlns:p14="http://schemas.microsoft.com/office/powerpoint/2010/main" val="1006864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BC4430-5E37-4879-8F9F-031759071E74}"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C583E-F1BE-46A8-9032-ABFBBF7AAA84}" type="slidenum">
              <a:rPr lang="en-US" smtClean="0"/>
              <a:t>‹#›</a:t>
            </a:fld>
            <a:endParaRPr lang="en-US"/>
          </a:p>
        </p:txBody>
      </p:sp>
    </p:spTree>
    <p:extLst>
      <p:ext uri="{BB962C8B-B14F-4D97-AF65-F5344CB8AC3E}">
        <p14:creationId xmlns:p14="http://schemas.microsoft.com/office/powerpoint/2010/main" val="290792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BC4430-5E37-4879-8F9F-031759071E74}"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C583E-F1BE-46A8-9032-ABFBBF7AAA84}" type="slidenum">
              <a:rPr lang="en-US" smtClean="0"/>
              <a:t>‹#›</a:t>
            </a:fld>
            <a:endParaRPr lang="en-US"/>
          </a:p>
        </p:txBody>
      </p:sp>
    </p:spTree>
    <p:extLst>
      <p:ext uri="{BB962C8B-B14F-4D97-AF65-F5344CB8AC3E}">
        <p14:creationId xmlns:p14="http://schemas.microsoft.com/office/powerpoint/2010/main" val="738723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BC4430-5E37-4879-8F9F-031759071E74}" type="datetimeFigureOut">
              <a:rPr lang="en-US" smtClean="0"/>
              <a:t>8/31/2022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AC583E-F1BE-46A8-9032-ABFBBF7AAA84}" type="slidenum">
              <a:rPr lang="en-US" smtClean="0"/>
              <a:t>‹#›</a:t>
            </a:fld>
            <a:endParaRPr lang="en-US"/>
          </a:p>
        </p:txBody>
      </p:sp>
    </p:spTree>
    <p:extLst>
      <p:ext uri="{BB962C8B-B14F-4D97-AF65-F5344CB8AC3E}">
        <p14:creationId xmlns:p14="http://schemas.microsoft.com/office/powerpoint/2010/main" val="621483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BC4430-5E37-4879-8F9F-031759071E74}" type="datetimeFigureOut">
              <a:rPr lang="en-US" smtClean="0"/>
              <a:t>8/31/2022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AC583E-F1BE-46A8-9032-ABFBBF7AAA84}" type="slidenum">
              <a:rPr lang="en-US" smtClean="0"/>
              <a:t>‹#›</a:t>
            </a:fld>
            <a:endParaRPr lang="en-US"/>
          </a:p>
        </p:txBody>
      </p:sp>
    </p:spTree>
    <p:extLst>
      <p:ext uri="{BB962C8B-B14F-4D97-AF65-F5344CB8AC3E}">
        <p14:creationId xmlns:p14="http://schemas.microsoft.com/office/powerpoint/2010/main" val="3177176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C4430-5E37-4879-8F9F-031759071E74}" type="datetimeFigureOut">
              <a:rPr lang="en-US" smtClean="0"/>
              <a:t>8/31/2022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AC583E-F1BE-46A8-9032-ABFBBF7AAA84}" type="slidenum">
              <a:rPr lang="en-US" smtClean="0"/>
              <a:t>‹#›</a:t>
            </a:fld>
            <a:endParaRPr lang="en-US"/>
          </a:p>
        </p:txBody>
      </p:sp>
    </p:spTree>
    <p:extLst>
      <p:ext uri="{BB962C8B-B14F-4D97-AF65-F5344CB8AC3E}">
        <p14:creationId xmlns:p14="http://schemas.microsoft.com/office/powerpoint/2010/main" val="1042784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C4430-5E37-4879-8F9F-031759071E74}"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C583E-F1BE-46A8-9032-ABFBBF7AAA84}" type="slidenum">
              <a:rPr lang="en-US" smtClean="0"/>
              <a:t>‹#›</a:t>
            </a:fld>
            <a:endParaRPr lang="en-US"/>
          </a:p>
        </p:txBody>
      </p:sp>
    </p:spTree>
    <p:extLst>
      <p:ext uri="{BB962C8B-B14F-4D97-AF65-F5344CB8AC3E}">
        <p14:creationId xmlns:p14="http://schemas.microsoft.com/office/powerpoint/2010/main" val="3200077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BC4430-5E37-4879-8F9F-031759071E74}"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C583E-F1BE-46A8-9032-ABFBBF7AAA84}" type="slidenum">
              <a:rPr lang="en-US" smtClean="0"/>
              <a:t>‹#›</a:t>
            </a:fld>
            <a:endParaRPr lang="en-US"/>
          </a:p>
        </p:txBody>
      </p:sp>
    </p:spTree>
    <p:extLst>
      <p:ext uri="{BB962C8B-B14F-4D97-AF65-F5344CB8AC3E}">
        <p14:creationId xmlns:p14="http://schemas.microsoft.com/office/powerpoint/2010/main" val="17313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C4430-5E37-4879-8F9F-031759071E74}" type="datetimeFigureOut">
              <a:rPr lang="en-US" smtClean="0"/>
              <a:t>8/31/2022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AC583E-F1BE-46A8-9032-ABFBBF7AAA84}" type="slidenum">
              <a:rPr lang="en-US" smtClean="0"/>
              <a:t>‹#›</a:t>
            </a:fld>
            <a:endParaRPr lang="en-US"/>
          </a:p>
        </p:txBody>
      </p:sp>
    </p:spTree>
    <p:extLst>
      <p:ext uri="{BB962C8B-B14F-4D97-AF65-F5344CB8AC3E}">
        <p14:creationId xmlns:p14="http://schemas.microsoft.com/office/powerpoint/2010/main" val="3854882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9.w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5.wmf"/><Relationship Id="rId5" Type="http://schemas.openxmlformats.org/officeDocument/2006/relationships/oleObject" Target="../embeddings/oleObject8.bin"/><Relationship Id="rId4" Type="http://schemas.openxmlformats.org/officeDocument/2006/relationships/image" Target="../media/image34.wmf"/></Relationships>
</file>

<file path=ppt/slides/_rels/slide23.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7.wmf"/><Relationship Id="rId5" Type="http://schemas.openxmlformats.org/officeDocument/2006/relationships/oleObject" Target="../embeddings/oleObject10.bin"/><Relationship Id="rId4" Type="http://schemas.openxmlformats.org/officeDocument/2006/relationships/image" Target="../media/image36.wmf"/><Relationship Id="rId9" Type="http://schemas.openxmlformats.org/officeDocument/2006/relationships/image" Target="../media/image39.png"/></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oleObject" Target="../embeddings/oleObject12.bin"/><Relationship Id="rId7"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41.wmf"/><Relationship Id="rId5" Type="http://schemas.openxmlformats.org/officeDocument/2006/relationships/oleObject" Target="../embeddings/oleObject13.bin"/><Relationship Id="rId4" Type="http://schemas.openxmlformats.org/officeDocument/2006/relationships/image" Target="../media/image40.wmf"/><Relationship Id="rId9" Type="http://schemas.openxmlformats.org/officeDocument/2006/relationships/image" Target="../media/image42.wmf"/></Relationships>
</file>

<file path=ppt/slides/_rels/slide25.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5.wmf"/><Relationship Id="rId5" Type="http://schemas.openxmlformats.org/officeDocument/2006/relationships/oleObject" Target="../embeddings/oleObject16.bin"/><Relationship Id="rId4" Type="http://schemas.openxmlformats.org/officeDocument/2006/relationships/image" Target="../media/image44.wmf"/><Relationship Id="rId9"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48.wmf"/><Relationship Id="rId4" Type="http://schemas.openxmlformats.org/officeDocument/2006/relationships/oleObject" Target="../embeddings/oleObject18.bin"/></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50.wmf"/><Relationship Id="rId4" Type="http://schemas.openxmlformats.org/officeDocument/2006/relationships/oleObject" Target="../embeddings/oleObject19.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9.wmf"/><Relationship Id="rId5" Type="http://schemas.openxmlformats.org/officeDocument/2006/relationships/oleObject" Target="../embeddings/oleObject21.bin"/><Relationship Id="rId4" Type="http://schemas.openxmlformats.org/officeDocument/2006/relationships/image" Target="../media/image58.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1.wmf"/><Relationship Id="rId5" Type="http://schemas.openxmlformats.org/officeDocument/2006/relationships/oleObject" Target="../embeddings/oleObject23.bin"/><Relationship Id="rId4" Type="http://schemas.openxmlformats.org/officeDocument/2006/relationships/image" Target="../media/image60.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3.wmf"/><Relationship Id="rId5" Type="http://schemas.openxmlformats.org/officeDocument/2006/relationships/oleObject" Target="../embeddings/oleObject25.bin"/><Relationship Id="rId4" Type="http://schemas.openxmlformats.org/officeDocument/2006/relationships/image" Target="../media/image62.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5.wmf"/><Relationship Id="rId5" Type="http://schemas.openxmlformats.org/officeDocument/2006/relationships/oleObject" Target="../embeddings/oleObject27.bin"/><Relationship Id="rId4" Type="http://schemas.openxmlformats.org/officeDocument/2006/relationships/image" Target="../media/image64.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7.wmf"/><Relationship Id="rId5" Type="http://schemas.openxmlformats.org/officeDocument/2006/relationships/oleObject" Target="../embeddings/oleObject29.bin"/><Relationship Id="rId4" Type="http://schemas.openxmlformats.org/officeDocument/2006/relationships/image" Target="../media/image66.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69.wmf"/><Relationship Id="rId5" Type="http://schemas.openxmlformats.org/officeDocument/2006/relationships/oleObject" Target="../embeddings/oleObject31.bin"/><Relationship Id="rId4" Type="http://schemas.openxmlformats.org/officeDocument/2006/relationships/image" Target="../media/image68.wm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11" Type="http://schemas.openxmlformats.org/officeDocument/2006/relationships/image" Target="../media/image10.png"/><Relationship Id="rId5" Type="http://schemas.openxmlformats.org/officeDocument/2006/relationships/oleObject" Target="../embeddings/oleObject2.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wmf"/></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Chương</a:t>
            </a:r>
            <a:r>
              <a:rPr lang="en-US" dirty="0" smtClean="0"/>
              <a:t> 5</a:t>
            </a:r>
            <a:endParaRPr lang="en-US" dirty="0"/>
          </a:p>
        </p:txBody>
      </p:sp>
    </p:spTree>
    <p:extLst>
      <p:ext uri="{BB962C8B-B14F-4D97-AF65-F5344CB8AC3E}">
        <p14:creationId xmlns:p14="http://schemas.microsoft.com/office/powerpoint/2010/main" val="27400513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732" y="685799"/>
            <a:ext cx="6491068" cy="4653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962400" y="5562600"/>
            <a:ext cx="3429000" cy="461665"/>
          </a:xfrm>
          <a:prstGeom prst="rect">
            <a:avLst/>
          </a:prstGeom>
          <a:noFill/>
        </p:spPr>
        <p:txBody>
          <a:bodyPr wrap="square" rtlCol="0">
            <a:spAutoFit/>
          </a:bodyPr>
          <a:lstStyle/>
          <a:p>
            <a:r>
              <a:rPr lang="en-US" sz="2400" i="1" smtClean="0">
                <a:latin typeface="Times" pitchFamily="18" charset="0"/>
              </a:rPr>
              <a:t>Đồ thị I</a:t>
            </a:r>
            <a:r>
              <a:rPr lang="en-US" sz="2400" i="1" baseline="-25000" smtClean="0">
                <a:latin typeface="Times" pitchFamily="18" charset="0"/>
              </a:rPr>
              <a:t>2</a:t>
            </a:r>
            <a:r>
              <a:rPr lang="en-US" sz="2400" i="1" smtClean="0">
                <a:latin typeface="Times" pitchFamily="18" charset="0"/>
              </a:rPr>
              <a:t> ~ cos</a:t>
            </a:r>
            <a:r>
              <a:rPr lang="el-GR" sz="2400" i="1" smtClean="0">
                <a:latin typeface="Times New Roman"/>
                <a:cs typeface="Times New Roman"/>
              </a:rPr>
              <a:t>α</a:t>
            </a:r>
            <a:endParaRPr lang="en-US" sz="2400" i="1">
              <a:latin typeface="Times" pitchFamily="18" charset="0"/>
            </a:endParaRPr>
          </a:p>
        </p:txBody>
      </p:sp>
    </p:spTree>
    <p:extLst>
      <p:ext uri="{BB962C8B-B14F-4D97-AF65-F5344CB8AC3E}">
        <p14:creationId xmlns:p14="http://schemas.microsoft.com/office/powerpoint/2010/main" val="1848799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594" y="445505"/>
            <a:ext cx="6818846" cy="4888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581400" y="5562600"/>
            <a:ext cx="3429000" cy="461665"/>
          </a:xfrm>
          <a:prstGeom prst="rect">
            <a:avLst/>
          </a:prstGeom>
          <a:noFill/>
        </p:spPr>
        <p:txBody>
          <a:bodyPr wrap="square" rtlCol="0">
            <a:spAutoFit/>
          </a:bodyPr>
          <a:lstStyle/>
          <a:p>
            <a:r>
              <a:rPr lang="en-US" sz="2400" i="1" smtClean="0">
                <a:latin typeface="Times" pitchFamily="18" charset="0"/>
              </a:rPr>
              <a:t>Đồ thị I</a:t>
            </a:r>
            <a:r>
              <a:rPr lang="en-US" sz="2400" i="1" baseline="-25000" smtClean="0">
                <a:latin typeface="Times" pitchFamily="18" charset="0"/>
              </a:rPr>
              <a:t>2</a:t>
            </a:r>
            <a:r>
              <a:rPr lang="en-US" sz="2400" i="1" smtClean="0">
                <a:latin typeface="Times" pitchFamily="18" charset="0"/>
              </a:rPr>
              <a:t> ~ cos</a:t>
            </a:r>
            <a:r>
              <a:rPr lang="en-US" sz="2400" i="1" baseline="30000" smtClean="0">
                <a:latin typeface="Times" pitchFamily="18" charset="0"/>
              </a:rPr>
              <a:t>2</a:t>
            </a:r>
            <a:r>
              <a:rPr lang="el-GR" sz="2400" i="1" smtClean="0">
                <a:latin typeface="Times New Roman"/>
                <a:cs typeface="Times New Roman"/>
              </a:rPr>
              <a:t>α</a:t>
            </a:r>
            <a:endParaRPr lang="en-US" sz="2400" i="1">
              <a:latin typeface="Times" pitchFamily="18" charset="0"/>
            </a:endParaRPr>
          </a:p>
        </p:txBody>
      </p:sp>
    </p:spTree>
    <p:extLst>
      <p:ext uri="{BB962C8B-B14F-4D97-AF65-F5344CB8AC3E}">
        <p14:creationId xmlns:p14="http://schemas.microsoft.com/office/powerpoint/2010/main" val="1141239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0000"/>
                </a:solidFill>
                <a:latin typeface="Times New Roman" pitchFamily="18" charset="0"/>
                <a:cs typeface="Times New Roman" pitchFamily="18" charset="0"/>
              </a:rPr>
              <a:t>§ 1. ÁNH SÁNG PHÂN CỰC</a:t>
            </a:r>
            <a:endParaRPr lang="en-US" sz="2400" dirty="0">
              <a:solidFill>
                <a:srgbClr val="FF0000"/>
              </a:solidFill>
              <a:latin typeface="Times New Roman" pitchFamily="18" charset="0"/>
              <a:cs typeface="Times New Roman" pitchFamily="18" charset="0"/>
            </a:endParaRPr>
          </a:p>
        </p:txBody>
      </p:sp>
      <p:sp>
        <p:nvSpPr>
          <p:cNvPr id="2" name="Rectangle 1"/>
          <p:cNvSpPr/>
          <p:nvPr/>
        </p:nvSpPr>
        <p:spPr>
          <a:xfrm>
            <a:off x="152400" y="609600"/>
            <a:ext cx="6296075" cy="461665"/>
          </a:xfrm>
          <a:prstGeom prst="rect">
            <a:avLst/>
          </a:prstGeom>
        </p:spPr>
        <p:txBody>
          <a:bodyPr wrap="square">
            <a:spAutoFit/>
          </a:bodyPr>
          <a:lstStyle/>
          <a:p>
            <a:r>
              <a:rPr lang="en-US" sz="2400" b="1" dirty="0">
                <a:solidFill>
                  <a:schemeClr val="hlink"/>
                </a:solidFill>
                <a:latin typeface="Times New Roman" pitchFamily="18" charset="0"/>
              </a:rPr>
              <a:t>III. </a:t>
            </a:r>
            <a:r>
              <a:rPr lang="en-US" sz="2400" b="1" dirty="0" err="1">
                <a:solidFill>
                  <a:schemeClr val="hlink"/>
                </a:solidFill>
                <a:latin typeface="Times New Roman" pitchFamily="18" charset="0"/>
              </a:rPr>
              <a:t>Phân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cực</a:t>
            </a:r>
            <a:r>
              <a:rPr lang="en-US" sz="2400" b="1" dirty="0">
                <a:solidFill>
                  <a:schemeClr val="hlink"/>
                </a:solidFill>
                <a:latin typeface="Times New Roman" pitchFamily="18" charset="0"/>
              </a:rPr>
              <a:t> do </a:t>
            </a:r>
            <a:r>
              <a:rPr lang="en-US" sz="2400" b="1" dirty="0" err="1">
                <a:solidFill>
                  <a:schemeClr val="hlink"/>
                </a:solidFill>
                <a:latin typeface="Times New Roman" pitchFamily="18" charset="0"/>
              </a:rPr>
              <a:t>phản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xạ</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và</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khúc</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xạ</a:t>
            </a:r>
            <a:endParaRPr lang="en-US" sz="2400" b="1" dirty="0">
              <a:solidFill>
                <a:schemeClr val="hlink"/>
              </a:solidFill>
              <a:latin typeface="Times New Roman"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8098" y="609600"/>
            <a:ext cx="3286584" cy="3153215"/>
          </a:xfrm>
          <a:prstGeom prst="rect">
            <a:avLst/>
          </a:prstGeom>
        </p:spPr>
      </p:pic>
      <p:sp>
        <p:nvSpPr>
          <p:cNvPr id="9" name="Rectangle 8"/>
          <p:cNvSpPr/>
          <p:nvPr/>
        </p:nvSpPr>
        <p:spPr>
          <a:xfrm>
            <a:off x="152400" y="1143000"/>
            <a:ext cx="5562600" cy="1569660"/>
          </a:xfrm>
          <a:prstGeom prst="rect">
            <a:avLst/>
          </a:prstGeom>
        </p:spPr>
        <p:txBody>
          <a:bodyPr wrap="square">
            <a:spAutoFit/>
          </a:bodyPr>
          <a:lstStyle/>
          <a:p>
            <a:pPr algn="just"/>
            <a:r>
              <a:rPr lang="en-US" sz="2400" dirty="0" err="1">
                <a:latin typeface="Times New Roman" pitchFamily="18" charset="0"/>
              </a:rPr>
              <a:t>Khi</a:t>
            </a:r>
            <a:r>
              <a:rPr lang="en-US" sz="2400" dirty="0">
                <a:latin typeface="Times New Roman" pitchFamily="18" charset="0"/>
              </a:rPr>
              <a:t> </a:t>
            </a:r>
            <a:r>
              <a:rPr lang="en-US" sz="2400" dirty="0" err="1">
                <a:latin typeface="Times New Roman" pitchFamily="18" charset="0"/>
              </a:rPr>
              <a:t>cho</a:t>
            </a:r>
            <a:r>
              <a:rPr lang="en-US" sz="2400" dirty="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chùm</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tự</a:t>
            </a:r>
            <a:r>
              <a:rPr lang="en-US" sz="2400" dirty="0">
                <a:latin typeface="Times New Roman" pitchFamily="18" charset="0"/>
              </a:rPr>
              <a:t> </a:t>
            </a:r>
            <a:r>
              <a:rPr lang="en-US" sz="2400" dirty="0" err="1">
                <a:latin typeface="Times New Roman" pitchFamily="18" charset="0"/>
              </a:rPr>
              <a:t>nhiên</a:t>
            </a:r>
            <a:r>
              <a:rPr lang="en-US" sz="2400" dirty="0">
                <a:latin typeface="Times New Roman" pitchFamily="18" charset="0"/>
              </a:rPr>
              <a:t>  </a:t>
            </a:r>
            <a:r>
              <a:rPr lang="en-US" sz="2400" dirty="0" err="1">
                <a:latin typeface="Times New Roman" pitchFamily="18" charset="0"/>
              </a:rPr>
              <a:t>chiếu</a:t>
            </a:r>
            <a:r>
              <a:rPr lang="en-US" sz="2400" dirty="0">
                <a:latin typeface="Times New Roman" pitchFamily="18" charset="0"/>
              </a:rPr>
              <a:t> </a:t>
            </a:r>
            <a:r>
              <a:rPr lang="en-US" sz="2400" dirty="0" err="1">
                <a:latin typeface="Times New Roman" pitchFamily="18" charset="0"/>
              </a:rPr>
              <a:t>tới</a:t>
            </a:r>
            <a:r>
              <a:rPr lang="en-US" sz="2400" dirty="0">
                <a:latin typeface="Times New Roman" pitchFamily="18" charset="0"/>
              </a:rPr>
              <a:t> </a:t>
            </a:r>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phân</a:t>
            </a:r>
            <a:r>
              <a:rPr lang="en-US" sz="2400" dirty="0">
                <a:latin typeface="Times New Roman" pitchFamily="18" charset="0"/>
              </a:rPr>
              <a:t> </a:t>
            </a:r>
            <a:r>
              <a:rPr lang="en-US" sz="2400" dirty="0" err="1" smtClean="0">
                <a:latin typeface="Times New Roman" pitchFamily="18" charset="0"/>
              </a:rPr>
              <a:t>cách</a:t>
            </a:r>
            <a:r>
              <a:rPr lang="en-US" sz="2400" dirty="0" smtClean="0">
                <a:latin typeface="Times New Roman" pitchFamily="18" charset="0"/>
              </a:rPr>
              <a:t> </a:t>
            </a:r>
            <a:r>
              <a:rPr lang="en-US" sz="2400" dirty="0" err="1" smtClean="0">
                <a:latin typeface="Times New Roman" pitchFamily="18" charset="0"/>
              </a:rPr>
              <a:t>giữa</a:t>
            </a:r>
            <a:r>
              <a:rPr lang="en-US" sz="2400" dirty="0" smtClean="0">
                <a:latin typeface="Times New Roman" pitchFamily="18" charset="0"/>
              </a:rPr>
              <a:t> </a:t>
            </a:r>
            <a:r>
              <a:rPr lang="en-US" sz="2400" dirty="0" err="1">
                <a:latin typeface="Times New Roman" pitchFamily="18" charset="0"/>
              </a:rPr>
              <a:t>hai</a:t>
            </a:r>
            <a:r>
              <a:rPr lang="en-US" sz="2400" dirty="0">
                <a:latin typeface="Times New Roman" pitchFamily="18" charset="0"/>
              </a:rPr>
              <a:t> </a:t>
            </a:r>
            <a:r>
              <a:rPr lang="en-US" sz="2400" dirty="0" err="1">
                <a:latin typeface="Times New Roman" pitchFamily="18" charset="0"/>
              </a:rPr>
              <a:t>môi</a:t>
            </a:r>
            <a:r>
              <a:rPr lang="en-US" sz="2400" dirty="0">
                <a:latin typeface="Times New Roman" pitchFamily="18" charset="0"/>
              </a:rPr>
              <a:t> </a:t>
            </a:r>
            <a:r>
              <a:rPr lang="en-US" sz="2400" dirty="0" err="1">
                <a:latin typeface="Times New Roman" pitchFamily="18" charset="0"/>
              </a:rPr>
              <a:t>trường</a:t>
            </a:r>
            <a:r>
              <a:rPr lang="en-US" sz="2400" dirty="0">
                <a:latin typeface="Times New Roman" pitchFamily="18" charset="0"/>
              </a:rPr>
              <a:t> </a:t>
            </a:r>
            <a:r>
              <a:rPr lang="en-US" sz="2400" dirty="0" err="1">
                <a:latin typeface="Times New Roman" pitchFamily="18" charset="0"/>
              </a:rPr>
              <a:t>dưới</a:t>
            </a:r>
            <a:r>
              <a:rPr lang="en-US" sz="2400" dirty="0">
                <a:latin typeface="Times New Roman" pitchFamily="18" charset="0"/>
              </a:rPr>
              <a:t> </a:t>
            </a:r>
            <a:r>
              <a:rPr lang="en-US" sz="2400" dirty="0" err="1">
                <a:latin typeface="Times New Roman" pitchFamily="18" charset="0"/>
              </a:rPr>
              <a:t>góc</a:t>
            </a:r>
            <a:r>
              <a:rPr lang="en-US" sz="2400" dirty="0">
                <a:latin typeface="Times New Roman" pitchFamily="18" charset="0"/>
              </a:rPr>
              <a:t> </a:t>
            </a:r>
            <a:r>
              <a:rPr lang="en-US" sz="2400" dirty="0" err="1">
                <a:latin typeface="Times New Roman" pitchFamily="18" charset="0"/>
              </a:rPr>
              <a:t>tới</a:t>
            </a:r>
            <a:r>
              <a:rPr lang="en-US" sz="2400" dirty="0">
                <a:latin typeface="Times New Roman" pitchFamily="18" charset="0"/>
              </a:rPr>
              <a:t> i </a:t>
            </a:r>
            <a:r>
              <a:rPr lang="en-US" sz="2400" dirty="0" err="1">
                <a:latin typeface="Times New Roman" pitchFamily="18" charset="0"/>
              </a:rPr>
              <a:t>thì</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phản</a:t>
            </a:r>
            <a:r>
              <a:rPr lang="en-US" sz="2400" dirty="0">
                <a:latin typeface="Times New Roman" pitchFamily="18" charset="0"/>
              </a:rPr>
              <a:t> </a:t>
            </a:r>
            <a:r>
              <a:rPr lang="en-US" sz="2400" dirty="0" err="1">
                <a:latin typeface="Times New Roman" pitchFamily="18" charset="0"/>
              </a:rPr>
              <a:t>xạ</a:t>
            </a:r>
            <a:r>
              <a:rPr lang="en-US" sz="2400" dirty="0">
                <a:latin typeface="Times New Roman" pitchFamily="18" charset="0"/>
              </a:rPr>
              <a:t> </a:t>
            </a:r>
            <a:r>
              <a:rPr lang="en-US" sz="2400" dirty="0" err="1">
                <a:latin typeface="Times New Roman" pitchFamily="18" charset="0"/>
              </a:rPr>
              <a:t>và</a:t>
            </a:r>
            <a:r>
              <a:rPr lang="en-US" sz="2400" dirty="0">
                <a:latin typeface="Times New Roman" pitchFamily="18" charset="0"/>
              </a:rPr>
              <a:t> </a:t>
            </a:r>
            <a:r>
              <a:rPr lang="en-US" sz="2400" dirty="0" err="1" smtClean="0">
                <a:latin typeface="Times New Roman" pitchFamily="18" charset="0"/>
              </a:rPr>
              <a:t>khúc</a:t>
            </a:r>
            <a:r>
              <a:rPr lang="en-US" sz="2400" dirty="0" smtClean="0">
                <a:latin typeface="Times New Roman" pitchFamily="18" charset="0"/>
              </a:rPr>
              <a:t> </a:t>
            </a:r>
            <a:r>
              <a:rPr lang="en-US" sz="2400" dirty="0" err="1" smtClean="0">
                <a:latin typeface="Times New Roman" pitchFamily="18" charset="0"/>
              </a:rPr>
              <a:t>xạ</a:t>
            </a:r>
            <a:r>
              <a:rPr lang="en-US" sz="2400" dirty="0" smtClean="0">
                <a:latin typeface="Times New Roman" pitchFamily="18" charset="0"/>
              </a:rPr>
              <a:t> </a:t>
            </a:r>
            <a:r>
              <a:rPr lang="en-US" sz="2400" dirty="0" err="1">
                <a:latin typeface="Times New Roman" pitchFamily="18" charset="0"/>
              </a:rPr>
              <a:t>đều</a:t>
            </a:r>
            <a:r>
              <a:rPr lang="en-US" sz="2400" dirty="0">
                <a:latin typeface="Times New Roman" pitchFamily="18" charset="0"/>
              </a:rPr>
              <a:t> </a:t>
            </a:r>
            <a:r>
              <a:rPr lang="en-US" sz="2400" dirty="0" err="1">
                <a:latin typeface="Times New Roman" pitchFamily="18" charset="0"/>
              </a:rPr>
              <a:t>thành</a:t>
            </a:r>
            <a:r>
              <a:rPr lang="en-US" sz="2400" dirty="0">
                <a:latin typeface="Times New Roman" pitchFamily="18" charset="0"/>
              </a:rPr>
              <a:t> </a:t>
            </a:r>
            <a:r>
              <a:rPr lang="en-US" sz="2400" dirty="0" err="1">
                <a:latin typeface="Times New Roman" pitchFamily="18" charset="0"/>
              </a:rPr>
              <a:t>ánh</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solidFill>
                  <a:srgbClr val="FF0000"/>
                </a:solidFill>
                <a:latin typeface="Times New Roman" pitchFamily="18" charset="0"/>
              </a:rPr>
              <a:t>phân</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cực</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một</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phần</a:t>
            </a:r>
            <a:endParaRPr lang="en-US" sz="2400" dirty="0">
              <a:solidFill>
                <a:srgbClr val="FF0000"/>
              </a:solidFill>
              <a:latin typeface="Times New Roman" pitchFamily="18" charset="0"/>
            </a:endParaRPr>
          </a:p>
        </p:txBody>
      </p:sp>
      <p:sp>
        <p:nvSpPr>
          <p:cNvPr id="10" name="Rectangle 9"/>
          <p:cNvSpPr/>
          <p:nvPr/>
        </p:nvSpPr>
        <p:spPr>
          <a:xfrm>
            <a:off x="152400" y="2828836"/>
            <a:ext cx="5562600" cy="1200329"/>
          </a:xfrm>
          <a:prstGeom prst="rect">
            <a:avLst/>
          </a:prstGeom>
        </p:spPr>
        <p:txBody>
          <a:bodyPr wrap="square">
            <a:spAutoFit/>
          </a:bodyPr>
          <a:lstStyle/>
          <a:p>
            <a:r>
              <a:rPr lang="en-US" sz="2400" i="1" dirty="0" err="1">
                <a:solidFill>
                  <a:srgbClr val="FF0000"/>
                </a:solidFill>
                <a:latin typeface="Times New Roman" pitchFamily="18" charset="0"/>
              </a:rPr>
              <a:t>Khi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thay</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đổi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góc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tới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sao</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cho</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tgi</a:t>
            </a:r>
            <a:r>
              <a:rPr lang="en-US" sz="2400" i="1" dirty="0">
                <a:solidFill>
                  <a:srgbClr val="FF0000"/>
                </a:solidFill>
                <a:latin typeface="Times New Roman" pitchFamily="18" charset="0"/>
              </a:rPr>
              <a:t> = </a:t>
            </a:r>
            <a:r>
              <a:rPr lang="en-US" sz="2400" i="1" dirty="0" err="1" smtClean="0">
                <a:solidFill>
                  <a:srgbClr val="FF0000"/>
                </a:solidFill>
                <a:latin typeface="Times New Roman" pitchFamily="18" charset="0"/>
              </a:rPr>
              <a:t>n</a:t>
            </a:r>
            <a:r>
              <a:rPr lang="en-US" sz="2400" i="1" baseline="-25000" dirty="0" err="1" smtClean="0">
                <a:solidFill>
                  <a:srgbClr val="FF0000"/>
                </a:solidFill>
                <a:latin typeface="Times New Roman" pitchFamily="18" charset="0"/>
              </a:rPr>
              <a:t>kx</a:t>
            </a:r>
            <a:r>
              <a:rPr lang="en-US" sz="2400" i="1" baseline="-25000" dirty="0" smtClean="0">
                <a:solidFill>
                  <a:srgbClr val="FF0000"/>
                </a:solidFill>
                <a:latin typeface="Times New Roman" pitchFamily="18" charset="0"/>
              </a:rPr>
              <a:t>/</a:t>
            </a:r>
            <a:r>
              <a:rPr lang="en-US" sz="2400" i="1" dirty="0" err="1" smtClean="0">
                <a:solidFill>
                  <a:srgbClr val="FF0000"/>
                </a:solidFill>
                <a:latin typeface="Times New Roman" pitchFamily="18" charset="0"/>
              </a:rPr>
              <a:t>n</a:t>
            </a:r>
            <a:r>
              <a:rPr lang="en-US" sz="2400" i="1" baseline="-25000" dirty="0" err="1" smtClean="0">
                <a:solidFill>
                  <a:srgbClr val="FF0000"/>
                </a:solidFill>
                <a:latin typeface="Times New Roman" pitchFamily="18" charset="0"/>
              </a:rPr>
              <a:t>t</a:t>
            </a:r>
            <a:r>
              <a:rPr lang="en-US" sz="2400" i="1" baseline="-25000" dirty="0" smtClean="0">
                <a:solidFill>
                  <a:srgbClr val="FF0000"/>
                </a:solidFill>
                <a:latin typeface="Times New Roman" pitchFamily="18" charset="0"/>
              </a:rPr>
              <a:t> </a:t>
            </a:r>
            <a:r>
              <a:rPr lang="en-US" sz="2400" i="1" dirty="0" err="1">
                <a:solidFill>
                  <a:srgbClr val="FF0000"/>
                </a:solidFill>
                <a:latin typeface="Times New Roman" pitchFamily="18" charset="0"/>
              </a:rPr>
              <a:t>thì</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tia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phản</a:t>
            </a:r>
            <a:r>
              <a:rPr lang="en-US" sz="2400" i="1" dirty="0">
                <a:solidFill>
                  <a:srgbClr val="FF0000"/>
                </a:solidFill>
                <a:latin typeface="Times New Roman" pitchFamily="18" charset="0"/>
              </a:rPr>
              <a:t> </a:t>
            </a:r>
            <a:r>
              <a:rPr lang="en-US" sz="2400" i="1" dirty="0" err="1">
                <a:solidFill>
                  <a:srgbClr val="00B050"/>
                </a:solidFill>
                <a:latin typeface="Times New Roman" pitchFamily="18" charset="0"/>
              </a:rPr>
              <a:t>xạ</a:t>
            </a:r>
            <a:r>
              <a:rPr lang="en-US" sz="2400" i="1" dirty="0">
                <a:solidFill>
                  <a:srgbClr val="00B050"/>
                </a:solidFill>
                <a:latin typeface="Times New Roman" pitchFamily="18" charset="0"/>
              </a:rPr>
              <a:t> </a:t>
            </a:r>
            <a:r>
              <a:rPr lang="en-US" sz="2400" i="1" dirty="0" err="1" smtClean="0">
                <a:solidFill>
                  <a:srgbClr val="00B050"/>
                </a:solidFill>
                <a:latin typeface="Times New Roman" pitchFamily="18" charset="0"/>
              </a:rPr>
              <a:t>phân</a:t>
            </a:r>
            <a:r>
              <a:rPr lang="en-US" sz="2400" i="1" dirty="0" smtClean="0">
                <a:solidFill>
                  <a:srgbClr val="00B050"/>
                </a:solidFill>
                <a:latin typeface="Times New Roman" pitchFamily="18" charset="0"/>
              </a:rPr>
              <a:t>  </a:t>
            </a:r>
            <a:r>
              <a:rPr lang="en-US" sz="2400" i="1" dirty="0" err="1">
                <a:solidFill>
                  <a:srgbClr val="00B050"/>
                </a:solidFill>
                <a:latin typeface="Times New Roman" pitchFamily="18" charset="0"/>
              </a:rPr>
              <a:t>cực</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toàn</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phần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Góc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tới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đó</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gọi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là</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góc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tới</a:t>
            </a:r>
            <a:r>
              <a:rPr lang="en-US" sz="2400" i="1" dirty="0">
                <a:solidFill>
                  <a:srgbClr val="FF0000"/>
                </a:solidFill>
                <a:latin typeface="Times New Roman" pitchFamily="18" charset="0"/>
              </a:rPr>
              <a:t> Brewster </a:t>
            </a:r>
          </a:p>
        </p:txBody>
      </p:sp>
      <p:graphicFrame>
        <p:nvGraphicFramePr>
          <p:cNvPr id="11" name="Object 10"/>
          <p:cNvGraphicFramePr>
            <a:graphicFrameLocks noChangeAspect="1"/>
          </p:cNvGraphicFramePr>
          <p:nvPr>
            <p:extLst>
              <p:ext uri="{D42A27DB-BD31-4B8C-83A1-F6EECF244321}">
                <p14:modId xmlns:p14="http://schemas.microsoft.com/office/powerpoint/2010/main" val="3610796975"/>
              </p:ext>
            </p:extLst>
          </p:nvPr>
        </p:nvGraphicFramePr>
        <p:xfrm>
          <a:off x="2533954" y="4114800"/>
          <a:ext cx="1532966" cy="914400"/>
        </p:xfrm>
        <a:graphic>
          <a:graphicData uri="http://schemas.openxmlformats.org/presentationml/2006/ole">
            <mc:AlternateContent xmlns:mc="http://schemas.openxmlformats.org/markup-compatibility/2006">
              <mc:Choice xmlns:v="urn:schemas-microsoft-com:vml" Requires="v">
                <p:oleObj spid="_x0000_s3133" name="Equation" r:id="rId4" imgW="723600" imgH="431640" progId="Equation.3">
                  <p:embed/>
                </p:oleObj>
              </mc:Choice>
              <mc:Fallback>
                <p:oleObj name="Equation" r:id="rId4" imgW="723600" imgH="431640" progId="Equation.3">
                  <p:embed/>
                  <p:pic>
                    <p:nvPicPr>
                      <p:cNvPr id="0" name=""/>
                      <p:cNvPicPr/>
                      <p:nvPr/>
                    </p:nvPicPr>
                    <p:blipFill>
                      <a:blip r:embed="rId5"/>
                      <a:stretch>
                        <a:fillRect/>
                      </a:stretch>
                    </p:blipFill>
                    <p:spPr>
                      <a:xfrm>
                        <a:off x="2533954" y="4114800"/>
                        <a:ext cx="1532966" cy="914400"/>
                      </a:xfrm>
                      <a:prstGeom prst="rect">
                        <a:avLst/>
                      </a:prstGeom>
                    </p:spPr>
                  </p:pic>
                </p:oleObj>
              </mc:Fallback>
            </mc:AlternateContent>
          </a:graphicData>
        </a:graphic>
      </p:graphicFrame>
    </p:spTree>
    <p:extLst>
      <p:ext uri="{BB962C8B-B14F-4D97-AF65-F5344CB8AC3E}">
        <p14:creationId xmlns:p14="http://schemas.microsoft.com/office/powerpoint/2010/main" val="355458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95400"/>
            <a:ext cx="7488692" cy="3252944"/>
          </a:xfrm>
          <a:prstGeom prst="rect">
            <a:avLst/>
          </a:prstGeom>
        </p:spPr>
      </p:pic>
    </p:spTree>
    <p:extLst>
      <p:ext uri="{BB962C8B-B14F-4D97-AF65-F5344CB8AC3E}">
        <p14:creationId xmlns:p14="http://schemas.microsoft.com/office/powerpoint/2010/main" val="623972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CHIẾT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0" y="609600"/>
            <a:ext cx="5956353" cy="461665"/>
          </a:xfrm>
          <a:prstGeom prst="rect">
            <a:avLst/>
          </a:prstGeom>
        </p:spPr>
        <p:txBody>
          <a:bodyPr wrap="square">
            <a:spAutoFit/>
          </a:bodyPr>
          <a:lstStyle/>
          <a:p>
            <a:r>
              <a:rPr lang="en-US" sz="2400" b="1" dirty="0">
                <a:solidFill>
                  <a:schemeClr val="hlink"/>
                </a:solidFill>
                <a:latin typeface="Times New Roman" pitchFamily="18" charset="0"/>
              </a:rPr>
              <a:t>I. </a:t>
            </a:r>
            <a:r>
              <a:rPr lang="en-US" sz="2400" b="1" dirty="0" err="1">
                <a:solidFill>
                  <a:schemeClr val="hlink"/>
                </a:solidFill>
                <a:latin typeface="Times New Roman" pitchFamily="18" charset="0"/>
              </a:rPr>
              <a:t>Phân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cực</a:t>
            </a:r>
            <a:r>
              <a:rPr lang="en-US" sz="2400" b="1" dirty="0">
                <a:solidFill>
                  <a:schemeClr val="hlink"/>
                </a:solidFill>
                <a:latin typeface="Times New Roman" pitchFamily="18" charset="0"/>
              </a:rPr>
              <a:t> do </a:t>
            </a:r>
            <a:r>
              <a:rPr lang="en-US" sz="2400" b="1" dirty="0" err="1">
                <a:solidFill>
                  <a:schemeClr val="hlink"/>
                </a:solidFill>
                <a:latin typeface="Times New Roman" pitchFamily="18" charset="0"/>
              </a:rPr>
              <a:t>lưỡng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chiết</a:t>
            </a:r>
            <a:endParaRPr lang="en-US" sz="2400" b="1" dirty="0">
              <a:solidFill>
                <a:schemeClr val="hlink"/>
              </a:solidFill>
              <a:latin typeface="Times New Roman" pitchFamily="18" charset="0"/>
            </a:endParaRPr>
          </a:p>
        </p:txBody>
      </p:sp>
      <p:sp>
        <p:nvSpPr>
          <p:cNvPr id="3" name="Rectangle 2"/>
          <p:cNvSpPr/>
          <p:nvPr/>
        </p:nvSpPr>
        <p:spPr>
          <a:xfrm>
            <a:off x="152400" y="1071266"/>
            <a:ext cx="8839200" cy="1200329"/>
          </a:xfrm>
          <a:prstGeom prst="rect">
            <a:avLst/>
          </a:prstGeom>
        </p:spPr>
        <p:txBody>
          <a:bodyPr wrap="square">
            <a:spAutoFit/>
          </a:bodyPr>
          <a:lstStyle/>
          <a:p>
            <a:r>
              <a:rPr lang="en-US" sz="2400" i="1" dirty="0" err="1">
                <a:solidFill>
                  <a:srgbClr val="00B050"/>
                </a:solidFill>
                <a:latin typeface="Times New Roman" pitchFamily="18" charset="0"/>
              </a:rPr>
              <a:t>Khi</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chiếu</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một</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tia</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sáng</a:t>
            </a:r>
            <a:r>
              <a:rPr lang="en-US" sz="2400" i="1" dirty="0">
                <a:solidFill>
                  <a:srgbClr val="00B050"/>
                </a:solidFill>
                <a:latin typeface="Times New Roman" pitchFamily="18" charset="0"/>
              </a:rPr>
              <a:t> </a:t>
            </a:r>
            <a:r>
              <a:rPr lang="en-US" sz="2400" i="1" dirty="0" err="1" smtClean="0">
                <a:solidFill>
                  <a:srgbClr val="00B050"/>
                </a:solidFill>
                <a:latin typeface="Times New Roman" pitchFamily="18" charset="0"/>
              </a:rPr>
              <a:t>tự</a:t>
            </a:r>
            <a:r>
              <a:rPr lang="en-US" sz="2400" i="1" dirty="0" smtClean="0">
                <a:solidFill>
                  <a:srgbClr val="00B050"/>
                </a:solidFill>
                <a:latin typeface="Times New Roman" pitchFamily="18" charset="0"/>
              </a:rPr>
              <a:t> </a:t>
            </a:r>
            <a:r>
              <a:rPr lang="en-US" sz="2400" i="1" dirty="0" err="1" smtClean="0">
                <a:solidFill>
                  <a:srgbClr val="00B050"/>
                </a:solidFill>
                <a:latin typeface="Times New Roman" pitchFamily="18" charset="0"/>
              </a:rPr>
              <a:t>nhiên</a:t>
            </a:r>
            <a:r>
              <a:rPr lang="en-US" sz="2400" i="1" dirty="0" smtClean="0">
                <a:solidFill>
                  <a:srgbClr val="00B050"/>
                </a:solidFill>
                <a:latin typeface="Times New Roman" pitchFamily="18" charset="0"/>
              </a:rPr>
              <a:t> </a:t>
            </a:r>
            <a:r>
              <a:rPr lang="en-US" sz="2400" i="1" dirty="0" err="1" smtClean="0">
                <a:solidFill>
                  <a:srgbClr val="FF0000"/>
                </a:solidFill>
                <a:latin typeface="Times New Roman" pitchFamily="18" charset="0"/>
              </a:rPr>
              <a:t>không</a:t>
            </a:r>
            <a:r>
              <a:rPr lang="en-US" sz="2400" i="1" dirty="0" smtClean="0">
                <a:solidFill>
                  <a:srgbClr val="FF0000"/>
                </a:solidFill>
                <a:latin typeface="Times New Roman" pitchFamily="18" charset="0"/>
              </a:rPr>
              <a:t> song </a:t>
            </a:r>
            <a:r>
              <a:rPr lang="en-US" sz="2400" i="1" dirty="0" err="1" smtClean="0">
                <a:solidFill>
                  <a:srgbClr val="FF0000"/>
                </a:solidFill>
                <a:latin typeface="Times New Roman" pitchFamily="18" charset="0"/>
              </a:rPr>
              <a:t>song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với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quang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trục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của</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một</a:t>
            </a:r>
            <a:r>
              <a:rPr lang="en-US" sz="2400" i="1" dirty="0">
                <a:solidFill>
                  <a:srgbClr val="FF0000"/>
                </a:solidFill>
                <a:latin typeface="Times New Roman" pitchFamily="18" charset="0"/>
              </a:rPr>
              <a:t> </a:t>
            </a:r>
            <a:r>
              <a:rPr lang="en-US" sz="2400" i="1" dirty="0" err="1">
                <a:solidFill>
                  <a:srgbClr val="00B050"/>
                </a:solidFill>
                <a:latin typeface="Times New Roman" pitchFamily="18" charset="0"/>
              </a:rPr>
              <a:t>số</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tinh</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thể</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thì</a:t>
            </a:r>
            <a:r>
              <a:rPr lang="en-US" sz="2400" i="1" dirty="0">
                <a:solidFill>
                  <a:srgbClr val="00B050"/>
                </a:solidFill>
                <a:latin typeface="Times New Roman" pitchFamily="18" charset="0"/>
              </a:rPr>
              <a:t> </a:t>
            </a:r>
            <a:r>
              <a:rPr lang="en-US" sz="2400" i="1" dirty="0" err="1" smtClean="0">
                <a:solidFill>
                  <a:srgbClr val="00B050"/>
                </a:solidFill>
                <a:latin typeface="Times New Roman" pitchFamily="18" charset="0"/>
              </a:rPr>
              <a:t>tia</a:t>
            </a:r>
            <a:r>
              <a:rPr lang="en-US" sz="2400" i="1" dirty="0" smtClean="0">
                <a:solidFill>
                  <a:srgbClr val="00B050"/>
                </a:solidFill>
                <a:latin typeface="Times New Roman" pitchFamily="18" charset="0"/>
              </a:rPr>
              <a:t>  </a:t>
            </a:r>
            <a:r>
              <a:rPr lang="en-US" sz="2400" i="1" dirty="0" err="1">
                <a:solidFill>
                  <a:srgbClr val="00B050"/>
                </a:solidFill>
                <a:latin typeface="Times New Roman" pitchFamily="18" charset="0"/>
              </a:rPr>
              <a:t>sáng</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bị</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tách</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thành</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hai</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tia</a:t>
            </a:r>
            <a:r>
              <a:rPr lang="en-US" sz="2400" i="1" dirty="0">
                <a:solidFill>
                  <a:srgbClr val="00B050"/>
                </a:solidFill>
                <a:latin typeface="Times New Roman" pitchFamily="18" charset="0"/>
              </a:rPr>
              <a:t> </a:t>
            </a:r>
            <a:r>
              <a:rPr lang="en-US" sz="2400" i="1" dirty="0" err="1" smtClean="0">
                <a:solidFill>
                  <a:srgbClr val="00B050"/>
                </a:solidFill>
                <a:latin typeface="Times New Roman" pitchFamily="18" charset="0"/>
              </a:rPr>
              <a:t>phân</a:t>
            </a:r>
            <a:r>
              <a:rPr lang="en-US" sz="2400" i="1" dirty="0" smtClean="0">
                <a:solidFill>
                  <a:srgbClr val="00B050"/>
                </a:solidFill>
                <a:latin typeface="Times New Roman" pitchFamily="18" charset="0"/>
              </a:rPr>
              <a:t> </a:t>
            </a:r>
            <a:r>
              <a:rPr lang="en-US" sz="2400" i="1" dirty="0" err="1" smtClean="0">
                <a:solidFill>
                  <a:srgbClr val="00B050"/>
                </a:solidFill>
                <a:latin typeface="Times New Roman" pitchFamily="18" charset="0"/>
              </a:rPr>
              <a:t>cực</a:t>
            </a:r>
            <a:r>
              <a:rPr lang="en-US" sz="2400" i="1" dirty="0" smtClean="0">
                <a:solidFill>
                  <a:srgbClr val="00B050"/>
                </a:solidFill>
                <a:latin typeface="Times New Roman" pitchFamily="18" charset="0"/>
              </a:rPr>
              <a:t> </a:t>
            </a:r>
            <a:r>
              <a:rPr lang="en-US" sz="2400" i="1" dirty="0" err="1" smtClean="0">
                <a:solidFill>
                  <a:srgbClr val="00B050"/>
                </a:solidFill>
                <a:latin typeface="Times New Roman" pitchFamily="18" charset="0"/>
              </a:rPr>
              <a:t>toàn</a:t>
            </a:r>
            <a:r>
              <a:rPr lang="en-US" sz="2400" i="1" dirty="0" smtClean="0">
                <a:solidFill>
                  <a:srgbClr val="00B050"/>
                </a:solidFill>
                <a:latin typeface="Times New Roman" pitchFamily="18" charset="0"/>
              </a:rPr>
              <a:t> </a:t>
            </a:r>
            <a:r>
              <a:rPr lang="en-US" sz="2400" i="1" dirty="0" err="1" smtClean="0">
                <a:solidFill>
                  <a:srgbClr val="00B050"/>
                </a:solidFill>
                <a:latin typeface="Times New Roman" pitchFamily="18" charset="0"/>
              </a:rPr>
              <a:t>phần</a:t>
            </a:r>
            <a:r>
              <a:rPr lang="en-US" sz="2400" i="1" dirty="0" smtClean="0">
                <a:solidFill>
                  <a:srgbClr val="00B050"/>
                </a:solidFill>
                <a:latin typeface="Times New Roman" pitchFamily="18" charset="0"/>
              </a:rPr>
              <a:t> </a:t>
            </a:r>
            <a:r>
              <a:rPr lang="en-US" sz="2400" i="1" dirty="0" err="1" smtClean="0">
                <a:solidFill>
                  <a:srgbClr val="00B050"/>
                </a:solidFill>
                <a:latin typeface="Times New Roman" pitchFamily="18" charset="0"/>
              </a:rPr>
              <a:t>gọi</a:t>
            </a:r>
            <a:r>
              <a:rPr lang="en-US" sz="2400" i="1" dirty="0" smtClean="0">
                <a:solidFill>
                  <a:srgbClr val="00B050"/>
                </a:solidFill>
                <a:latin typeface="Times New Roman" pitchFamily="18" charset="0"/>
              </a:rPr>
              <a:t> </a:t>
            </a:r>
            <a:r>
              <a:rPr lang="en-US" sz="2400" i="1" dirty="0" err="1">
                <a:solidFill>
                  <a:srgbClr val="00B050"/>
                </a:solidFill>
                <a:latin typeface="Times New Roman" pitchFamily="18" charset="0"/>
              </a:rPr>
              <a:t>là</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hiện</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tượng</a:t>
            </a:r>
            <a:r>
              <a:rPr lang="en-US" sz="2400" i="1" dirty="0">
                <a:solidFill>
                  <a:srgbClr val="00B050"/>
                </a:solidFill>
                <a:latin typeface="Times New Roman" pitchFamily="18" charset="0"/>
              </a:rPr>
              <a:t> </a:t>
            </a:r>
            <a:r>
              <a:rPr lang="en-US" sz="2400" i="1" dirty="0" err="1" smtClean="0">
                <a:solidFill>
                  <a:srgbClr val="00B050"/>
                </a:solidFill>
                <a:latin typeface="Times New Roman" pitchFamily="18" charset="0"/>
              </a:rPr>
              <a:t>phân</a:t>
            </a:r>
            <a:r>
              <a:rPr lang="en-US" sz="2400" i="1" dirty="0" smtClean="0">
                <a:solidFill>
                  <a:srgbClr val="00B050"/>
                </a:solidFill>
                <a:latin typeface="Times New Roman" pitchFamily="18" charset="0"/>
              </a:rPr>
              <a:t> </a:t>
            </a:r>
            <a:r>
              <a:rPr lang="en-US" sz="2400" i="1" dirty="0" err="1" smtClean="0">
                <a:solidFill>
                  <a:srgbClr val="00B050"/>
                </a:solidFill>
                <a:latin typeface="Times New Roman" pitchFamily="18" charset="0"/>
              </a:rPr>
              <a:t>cực</a:t>
            </a:r>
            <a:r>
              <a:rPr lang="en-US" sz="2400" i="1" dirty="0" smtClean="0">
                <a:solidFill>
                  <a:srgbClr val="00B050"/>
                </a:solidFill>
                <a:latin typeface="Times New Roman" pitchFamily="18" charset="0"/>
              </a:rPr>
              <a:t> do </a:t>
            </a:r>
            <a:r>
              <a:rPr lang="en-US" sz="2400" i="1" dirty="0" err="1" smtClean="0">
                <a:solidFill>
                  <a:srgbClr val="00B050"/>
                </a:solidFill>
                <a:latin typeface="Times New Roman" pitchFamily="18" charset="0"/>
              </a:rPr>
              <a:t>lưỡng</a:t>
            </a:r>
            <a:r>
              <a:rPr lang="en-US" sz="2400" i="1" dirty="0" smtClean="0">
                <a:solidFill>
                  <a:srgbClr val="00B050"/>
                </a:solidFill>
                <a:latin typeface="Times New Roman" pitchFamily="18" charset="0"/>
              </a:rPr>
              <a:t> </a:t>
            </a:r>
            <a:r>
              <a:rPr lang="en-US" sz="2400" i="1" dirty="0" err="1">
                <a:solidFill>
                  <a:srgbClr val="00B050"/>
                </a:solidFill>
                <a:latin typeface="Times New Roman" pitchFamily="18" charset="0"/>
              </a:rPr>
              <a:t>chiết</a:t>
            </a:r>
            <a:r>
              <a:rPr lang="en-US" sz="2400" i="1" dirty="0">
                <a:solidFill>
                  <a:srgbClr val="00B050"/>
                </a:solidFill>
                <a:latin typeface="Times New Roman" pitchFamily="18" charset="0"/>
              </a:rPr>
              <a:t>.</a:t>
            </a:r>
          </a:p>
        </p:txBody>
      </p:sp>
      <p:pic>
        <p:nvPicPr>
          <p:cNvPr id="8" name="Picture 4" descr="hinh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14600"/>
            <a:ext cx="396557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8875" y="4857482"/>
            <a:ext cx="3067478" cy="1838582"/>
          </a:xfrm>
          <a:prstGeom prst="rect">
            <a:avLst/>
          </a:prstGeom>
        </p:spPr>
      </p:pic>
      <p:pic>
        <p:nvPicPr>
          <p:cNvPr id="9" name="Picture 4" descr="hinh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0" y="2514600"/>
            <a:ext cx="4286250" cy="263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458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3" name="Rectangle 2"/>
          <p:cNvSpPr/>
          <p:nvPr/>
        </p:nvSpPr>
        <p:spPr>
          <a:xfrm>
            <a:off x="152400" y="914400"/>
            <a:ext cx="8839200" cy="1200329"/>
          </a:xfrm>
          <a:prstGeom prst="rect">
            <a:avLst/>
          </a:prstGeom>
        </p:spPr>
        <p:txBody>
          <a:bodyPr wrap="square">
            <a:spAutoFit/>
          </a:bodyPr>
          <a:lstStyle/>
          <a:p>
            <a:r>
              <a:rPr lang="en-US" sz="2400" dirty="0">
                <a:latin typeface="Times New Roman" pitchFamily="18" charset="0"/>
              </a:rPr>
              <a:t>- Tia </a:t>
            </a:r>
            <a:r>
              <a:rPr lang="en-US" sz="2400" dirty="0" err="1">
                <a:latin typeface="Times New Roman" pitchFamily="18" charset="0"/>
              </a:rPr>
              <a:t>tuân</a:t>
            </a:r>
            <a:r>
              <a:rPr lang="en-US" sz="2400" dirty="0">
                <a:latin typeface="Times New Roman" pitchFamily="18" charset="0"/>
              </a:rPr>
              <a:t> </a:t>
            </a:r>
            <a:r>
              <a:rPr lang="en-US" sz="2400" dirty="0" err="1">
                <a:latin typeface="Times New Roman" pitchFamily="18" charset="0"/>
              </a:rPr>
              <a:t>theo</a:t>
            </a:r>
            <a:r>
              <a:rPr lang="en-US" sz="2400" dirty="0">
                <a:latin typeface="Times New Roman" pitchFamily="18" charset="0"/>
              </a:rPr>
              <a:t> </a:t>
            </a:r>
            <a:r>
              <a:rPr lang="en-US" sz="2400" dirty="0" err="1">
                <a:latin typeface="Times New Roman" pitchFamily="18" charset="0"/>
              </a:rPr>
              <a:t>định</a:t>
            </a:r>
            <a:r>
              <a:rPr lang="en-US" sz="2400" dirty="0">
                <a:latin typeface="Times New Roman" pitchFamily="18" charset="0"/>
              </a:rPr>
              <a:t> </a:t>
            </a:r>
            <a:r>
              <a:rPr lang="en-US" sz="2400" dirty="0" err="1">
                <a:latin typeface="Times New Roman" pitchFamily="18" charset="0"/>
              </a:rPr>
              <a:t>luật</a:t>
            </a:r>
            <a:r>
              <a:rPr lang="en-US" sz="2400" dirty="0">
                <a:latin typeface="Times New Roman" pitchFamily="18" charset="0"/>
              </a:rPr>
              <a:t> </a:t>
            </a:r>
            <a:r>
              <a:rPr lang="en-US" sz="2400" dirty="0" err="1">
                <a:latin typeface="Times New Roman" pitchFamily="18" charset="0"/>
              </a:rPr>
              <a:t>khúc</a:t>
            </a:r>
            <a:r>
              <a:rPr lang="en-US" sz="2400" dirty="0">
                <a:latin typeface="Times New Roman" pitchFamily="18" charset="0"/>
              </a:rPr>
              <a:t> </a:t>
            </a:r>
            <a:r>
              <a:rPr lang="en-US" sz="2400" dirty="0" err="1">
                <a:latin typeface="Times New Roman" pitchFamily="18" charset="0"/>
              </a:rPr>
              <a:t>xạ</a:t>
            </a:r>
            <a:r>
              <a:rPr lang="en-US" sz="2400" dirty="0">
                <a:latin typeface="Times New Roman" pitchFamily="18" charset="0"/>
              </a:rPr>
              <a:t> </a:t>
            </a:r>
            <a:r>
              <a:rPr lang="en-US" sz="2400" dirty="0" err="1">
                <a:latin typeface="Times New Roman" pitchFamily="18" charset="0"/>
              </a:rPr>
              <a:t>ánh</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gọi</a:t>
            </a: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i="1" dirty="0" err="1">
                <a:solidFill>
                  <a:srgbClr val="FF0000"/>
                </a:solidFill>
                <a:latin typeface="Times New Roman" pitchFamily="18" charset="0"/>
              </a:rPr>
              <a:t>tia</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thường</a:t>
            </a:r>
            <a:r>
              <a:rPr lang="en-US" sz="2400" i="1" dirty="0" smtClean="0">
                <a:solidFill>
                  <a:srgbClr val="FF0000"/>
                </a:solidFill>
                <a:latin typeface="Times New Roman" pitchFamily="18" charset="0"/>
              </a:rPr>
              <a:t> </a:t>
            </a:r>
            <a:r>
              <a:rPr lang="en-US" sz="2400" dirty="0" smtClean="0">
                <a:latin typeface="Times New Roman" pitchFamily="18" charset="0"/>
              </a:rPr>
              <a:t> </a:t>
            </a:r>
            <a:r>
              <a:rPr lang="en-US" sz="2400" i="1" dirty="0">
                <a:latin typeface="Times New Roman" pitchFamily="18" charset="0"/>
              </a:rPr>
              <a:t>(</a:t>
            </a:r>
            <a:r>
              <a:rPr lang="en-US" sz="2400" i="1" dirty="0" err="1">
                <a:latin typeface="Times New Roman" pitchFamily="18" charset="0"/>
              </a:rPr>
              <a:t>tia</a:t>
            </a:r>
            <a:r>
              <a:rPr lang="en-US" sz="2400" i="1" dirty="0">
                <a:latin typeface="Times New Roman" pitchFamily="18" charset="0"/>
              </a:rPr>
              <a:t> o),</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thường</a:t>
            </a:r>
            <a:r>
              <a:rPr lang="en-US" sz="2400" dirty="0">
                <a:latin typeface="Times New Roman" pitchFamily="18" charset="0"/>
              </a:rPr>
              <a:t> </a:t>
            </a:r>
            <a:r>
              <a:rPr lang="en-US" sz="2400" dirty="0" err="1">
                <a:latin typeface="Times New Roman" pitchFamily="18" charset="0"/>
              </a:rPr>
              <a:t>phân</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a:latin typeface="Times New Roman" pitchFamily="18" charset="0"/>
              </a:rPr>
              <a:t>toàn</a:t>
            </a:r>
            <a:r>
              <a:rPr lang="en-US" sz="2400" dirty="0">
                <a:latin typeface="Times New Roman" pitchFamily="18" charset="0"/>
              </a:rPr>
              <a:t> </a:t>
            </a:r>
            <a:r>
              <a:rPr lang="en-US" sz="2400" dirty="0" err="1">
                <a:latin typeface="Times New Roman" pitchFamily="18" charset="0"/>
              </a:rPr>
              <a:t>phần</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véc</a:t>
            </a:r>
            <a:r>
              <a:rPr lang="en-US" sz="2400" dirty="0">
                <a:latin typeface="Times New Roman" pitchFamily="18" charset="0"/>
              </a:rPr>
              <a:t> </a:t>
            </a:r>
            <a:r>
              <a:rPr lang="en-US" sz="2400" err="1">
                <a:latin typeface="Times New Roman" pitchFamily="18" charset="0"/>
              </a:rPr>
              <a:t>tơ</a:t>
            </a:r>
            <a:r>
              <a:rPr lang="en-US" sz="2400">
                <a:latin typeface="Times New Roman" pitchFamily="18" charset="0"/>
              </a:rPr>
              <a:t> </a:t>
            </a:r>
            <a:r>
              <a:rPr lang="en-US" sz="2400" smtClean="0">
                <a:latin typeface="Times New Roman" pitchFamily="18" charset="0"/>
              </a:rPr>
              <a:t>cường độ điện trường </a:t>
            </a:r>
            <a:r>
              <a:rPr lang="en-US" sz="2400" dirty="0" err="1" smtClean="0">
                <a:latin typeface="Times New Roman" pitchFamily="18" charset="0"/>
              </a:rPr>
              <a:t>vuông</a:t>
            </a:r>
            <a:r>
              <a:rPr lang="en-US" sz="2400" dirty="0" smtClean="0">
                <a:latin typeface="Times New Roman" pitchFamily="18" charset="0"/>
              </a:rPr>
              <a:t>  </a:t>
            </a:r>
            <a:r>
              <a:rPr lang="en-US" sz="2400" dirty="0" err="1">
                <a:latin typeface="Times New Roman" pitchFamily="18" charset="0"/>
              </a:rPr>
              <a:t>góc</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smtClean="0">
                <a:latin typeface="Times New Roman" pitchFamily="18" charset="0"/>
              </a:rPr>
              <a:t>mặt</a:t>
            </a:r>
            <a:r>
              <a:rPr lang="en-US" sz="2400" dirty="0" smtClean="0">
                <a:latin typeface="Times New Roman" pitchFamily="18" charset="0"/>
              </a:rPr>
              <a:t> </a:t>
            </a:r>
            <a:r>
              <a:rPr lang="en-US" sz="2400" dirty="0" err="1">
                <a:latin typeface="Times New Roman" pitchFamily="18" charset="0"/>
              </a:rPr>
              <a:t>phẳng</a:t>
            </a:r>
            <a:r>
              <a:rPr lang="en-US" sz="2400" dirty="0">
                <a:latin typeface="Times New Roman" pitchFamily="18" charset="0"/>
              </a:rPr>
              <a:t> </a:t>
            </a:r>
            <a:r>
              <a:rPr lang="en-US" sz="2400" dirty="0" err="1">
                <a:latin typeface="Times New Roman" pitchFamily="18" charset="0"/>
              </a:rPr>
              <a:t>chứa</a:t>
            </a:r>
            <a:r>
              <a:rPr lang="en-US" sz="2400" dirty="0">
                <a:latin typeface="Times New Roman" pitchFamily="18" charset="0"/>
              </a:rPr>
              <a:t> </a:t>
            </a:r>
            <a:r>
              <a:rPr lang="en-US" sz="2400" dirty="0" err="1" smtClean="0">
                <a:latin typeface="Times New Roman" pitchFamily="18" charset="0"/>
              </a:rPr>
              <a:t>tia</a:t>
            </a:r>
            <a:r>
              <a:rPr lang="en-US" sz="2400" dirty="0" smtClean="0">
                <a:latin typeface="Times New Roman" pitchFamily="18" charset="0"/>
              </a:rPr>
              <a:t> </a:t>
            </a:r>
            <a:r>
              <a:rPr lang="en-US" sz="2400" dirty="0" err="1">
                <a:latin typeface="Times New Roman" pitchFamily="18" charset="0"/>
              </a:rPr>
              <a:t>thường</a:t>
            </a:r>
            <a:r>
              <a:rPr lang="en-US" sz="2400" dirty="0">
                <a:latin typeface="Times New Roman" pitchFamily="18" charset="0"/>
              </a:rPr>
              <a:t> </a:t>
            </a:r>
            <a:r>
              <a:rPr lang="en-US" sz="2400" dirty="0" err="1">
                <a:latin typeface="Times New Roman" pitchFamily="18" charset="0"/>
              </a:rPr>
              <a:t>và</a:t>
            </a:r>
            <a:r>
              <a:rPr lang="en-US" sz="2400" dirty="0">
                <a:latin typeface="Times New Roman" pitchFamily="18" charset="0"/>
              </a:rPr>
              <a:t> </a:t>
            </a:r>
            <a:r>
              <a:rPr lang="en-US" sz="2400" dirty="0" err="1">
                <a:latin typeface="Times New Roman" pitchFamily="18" charset="0"/>
              </a:rPr>
              <a:t>quang</a:t>
            </a:r>
            <a:r>
              <a:rPr lang="en-US" sz="2400" dirty="0">
                <a:latin typeface="Times New Roman" pitchFamily="18" charset="0"/>
              </a:rPr>
              <a:t> </a:t>
            </a:r>
            <a:r>
              <a:rPr lang="en-US" sz="2400" dirty="0" err="1" smtClean="0">
                <a:latin typeface="Times New Roman" pitchFamily="18" charset="0"/>
              </a:rPr>
              <a:t>trục</a:t>
            </a:r>
            <a:endParaRPr lang="en-US" sz="2400" dirty="0">
              <a:latin typeface="Times New Roman" pitchFamily="18" charset="0"/>
            </a:endParaRPr>
          </a:p>
        </p:txBody>
      </p:sp>
      <p:sp>
        <p:nvSpPr>
          <p:cNvPr id="6" name="Rectangle 5"/>
          <p:cNvSpPr/>
          <p:nvPr/>
        </p:nvSpPr>
        <p:spPr>
          <a:xfrm>
            <a:off x="152400" y="2286000"/>
            <a:ext cx="8839200" cy="1200329"/>
          </a:xfrm>
          <a:prstGeom prst="rect">
            <a:avLst/>
          </a:prstGeom>
        </p:spPr>
        <p:txBody>
          <a:bodyPr wrap="square">
            <a:spAutoFit/>
          </a:bodyPr>
          <a:lstStyle/>
          <a:p>
            <a:pPr algn="just"/>
            <a:r>
              <a:rPr lang="en-US" dirty="0" smtClean="0">
                <a:latin typeface="Times New Roman" pitchFamily="18" charset="0"/>
              </a:rPr>
              <a:t>- </a:t>
            </a:r>
            <a:r>
              <a:rPr lang="en-US" sz="2400" dirty="0" smtClean="0">
                <a:latin typeface="Times New Roman" pitchFamily="18" charset="0"/>
              </a:rPr>
              <a:t>Tia </a:t>
            </a:r>
            <a:r>
              <a:rPr lang="en-US" sz="2400" dirty="0" err="1">
                <a:latin typeface="Times New Roman" pitchFamily="18" charset="0"/>
              </a:rPr>
              <a:t>không</a:t>
            </a:r>
            <a:r>
              <a:rPr lang="en-US" sz="2400" dirty="0">
                <a:latin typeface="Times New Roman" pitchFamily="18" charset="0"/>
              </a:rPr>
              <a:t> </a:t>
            </a:r>
            <a:r>
              <a:rPr lang="en-US" sz="2400" dirty="0" err="1">
                <a:latin typeface="Times New Roman" pitchFamily="18" charset="0"/>
              </a:rPr>
              <a:t>tuân</a:t>
            </a:r>
            <a:r>
              <a:rPr lang="en-US" sz="2400" dirty="0">
                <a:latin typeface="Times New Roman" pitchFamily="18" charset="0"/>
              </a:rPr>
              <a:t> </a:t>
            </a:r>
            <a:r>
              <a:rPr lang="en-US" sz="2400" dirty="0" err="1">
                <a:latin typeface="Times New Roman" pitchFamily="18" charset="0"/>
              </a:rPr>
              <a:t>theo</a:t>
            </a:r>
            <a:r>
              <a:rPr lang="en-US" sz="2400" dirty="0">
                <a:latin typeface="Times New Roman" pitchFamily="18" charset="0"/>
              </a:rPr>
              <a:t> </a:t>
            </a:r>
            <a:r>
              <a:rPr lang="en-US" sz="2400" dirty="0" err="1">
                <a:latin typeface="Times New Roman" pitchFamily="18" charset="0"/>
              </a:rPr>
              <a:t>định</a:t>
            </a:r>
            <a:r>
              <a:rPr lang="en-US" sz="2400" dirty="0">
                <a:latin typeface="Times New Roman" pitchFamily="18" charset="0"/>
              </a:rPr>
              <a:t> </a:t>
            </a:r>
            <a:r>
              <a:rPr lang="en-US" sz="2400" dirty="0" err="1">
                <a:latin typeface="Times New Roman" pitchFamily="18" charset="0"/>
              </a:rPr>
              <a:t>luật</a:t>
            </a:r>
            <a:r>
              <a:rPr lang="en-US" sz="2400" dirty="0">
                <a:latin typeface="Times New Roman" pitchFamily="18" charset="0"/>
              </a:rPr>
              <a:t> </a:t>
            </a:r>
            <a:r>
              <a:rPr lang="en-US" sz="2400" dirty="0" err="1">
                <a:latin typeface="Times New Roman" pitchFamily="18" charset="0"/>
              </a:rPr>
              <a:t>khúc</a:t>
            </a:r>
            <a:r>
              <a:rPr lang="en-US" sz="2400" dirty="0">
                <a:latin typeface="Times New Roman" pitchFamily="18" charset="0"/>
              </a:rPr>
              <a:t> </a:t>
            </a:r>
            <a:r>
              <a:rPr lang="en-US" sz="2400" dirty="0" err="1">
                <a:latin typeface="Times New Roman" pitchFamily="18" charset="0"/>
              </a:rPr>
              <a:t>xạ</a:t>
            </a:r>
            <a:r>
              <a:rPr lang="en-US" sz="2400" dirty="0">
                <a:latin typeface="Times New Roman" pitchFamily="18" charset="0"/>
              </a:rPr>
              <a:t> </a:t>
            </a:r>
            <a:r>
              <a:rPr lang="en-US" sz="2400" dirty="0" err="1">
                <a:latin typeface="Times New Roman" pitchFamily="18" charset="0"/>
              </a:rPr>
              <a:t>ánh</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gọi</a:t>
            </a: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i="1" dirty="0" err="1" smtClean="0">
                <a:solidFill>
                  <a:srgbClr val="FF0000"/>
                </a:solidFill>
                <a:latin typeface="Times New Roman" pitchFamily="18" charset="0"/>
              </a:rPr>
              <a:t>tia</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bất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thường</a:t>
            </a:r>
            <a:r>
              <a:rPr lang="en-US" sz="2400" i="1" dirty="0">
                <a:solidFill>
                  <a:srgbClr val="FF0000"/>
                </a:solidFill>
                <a:latin typeface="Times New Roman" pitchFamily="18" charset="0"/>
              </a:rPr>
              <a:t> </a:t>
            </a:r>
            <a:r>
              <a:rPr lang="en-US" sz="2400" i="1" dirty="0">
                <a:latin typeface="Times New Roman" pitchFamily="18" charset="0"/>
              </a:rPr>
              <a:t>(</a:t>
            </a:r>
            <a:r>
              <a:rPr lang="en-US" sz="2400" i="1" dirty="0" err="1">
                <a:latin typeface="Times New Roman" pitchFamily="18" charset="0"/>
              </a:rPr>
              <a:t>tia</a:t>
            </a:r>
            <a:r>
              <a:rPr lang="en-US" sz="2400" i="1" dirty="0">
                <a:latin typeface="Times New Roman" pitchFamily="18" charset="0"/>
              </a:rPr>
              <a:t> e)</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bất</a:t>
            </a:r>
            <a:r>
              <a:rPr lang="en-US" sz="2400" dirty="0">
                <a:latin typeface="Times New Roman" pitchFamily="18" charset="0"/>
              </a:rPr>
              <a:t> </a:t>
            </a:r>
            <a:r>
              <a:rPr lang="en-US" sz="2400" dirty="0" err="1">
                <a:latin typeface="Times New Roman" pitchFamily="18" charset="0"/>
              </a:rPr>
              <a:t>thường</a:t>
            </a:r>
            <a:r>
              <a:rPr lang="en-US" sz="2400" dirty="0">
                <a:latin typeface="Times New Roman" pitchFamily="18" charset="0"/>
              </a:rPr>
              <a:t> </a:t>
            </a:r>
            <a:r>
              <a:rPr lang="en-US" sz="2400" dirty="0" err="1">
                <a:latin typeface="Times New Roman" pitchFamily="18" charset="0"/>
              </a:rPr>
              <a:t>phân</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a:latin typeface="Times New Roman" pitchFamily="18" charset="0"/>
              </a:rPr>
              <a:t>toàn</a:t>
            </a:r>
            <a:r>
              <a:rPr lang="en-US" sz="2400" dirty="0">
                <a:latin typeface="Times New Roman" pitchFamily="18" charset="0"/>
              </a:rPr>
              <a:t> </a:t>
            </a:r>
            <a:r>
              <a:rPr lang="en-US" sz="2400" dirty="0" err="1">
                <a:latin typeface="Times New Roman" pitchFamily="18" charset="0"/>
              </a:rPr>
              <a:t>phần</a:t>
            </a:r>
            <a:r>
              <a:rPr lang="en-US" sz="2400" dirty="0">
                <a:latin typeface="Times New Roman" pitchFamily="18" charset="0"/>
              </a:rPr>
              <a:t> </a:t>
            </a:r>
            <a:r>
              <a:rPr lang="en-US" sz="2400" dirty="0" err="1" smtClean="0">
                <a:latin typeface="Times New Roman" pitchFamily="18" charset="0"/>
              </a:rPr>
              <a:t>có</a:t>
            </a:r>
            <a:r>
              <a:rPr lang="en-US" sz="2400" dirty="0" smtClean="0">
                <a:latin typeface="Times New Roman" pitchFamily="18" charset="0"/>
              </a:rPr>
              <a:t>  </a:t>
            </a:r>
            <a:r>
              <a:rPr lang="en-US" sz="2400" dirty="0" err="1">
                <a:latin typeface="Times New Roman" pitchFamily="18" charset="0"/>
              </a:rPr>
              <a:t>véc</a:t>
            </a:r>
            <a:r>
              <a:rPr lang="en-US" sz="2400" dirty="0">
                <a:latin typeface="Times New Roman" pitchFamily="18" charset="0"/>
              </a:rPr>
              <a:t> </a:t>
            </a:r>
            <a:r>
              <a:rPr lang="en-US" sz="2400" err="1">
                <a:latin typeface="Times New Roman" pitchFamily="18" charset="0"/>
              </a:rPr>
              <a:t>tơ</a:t>
            </a:r>
            <a:r>
              <a:rPr lang="en-US" sz="2400">
                <a:latin typeface="Times New Roman" pitchFamily="18" charset="0"/>
              </a:rPr>
              <a:t> </a:t>
            </a:r>
            <a:r>
              <a:rPr lang="en-US" sz="2400" smtClean="0">
                <a:latin typeface="Times New Roman" pitchFamily="18" charset="0"/>
              </a:rPr>
              <a:t>cường độ điện trường </a:t>
            </a:r>
            <a:r>
              <a:rPr lang="en-US" sz="2400" dirty="0" err="1">
                <a:latin typeface="Times New Roman" pitchFamily="18" charset="0"/>
              </a:rPr>
              <a:t>nằm</a:t>
            </a:r>
            <a:r>
              <a:rPr lang="en-US" sz="2400" dirty="0">
                <a:latin typeface="Times New Roman" pitchFamily="18" charset="0"/>
              </a:rPr>
              <a:t> </a:t>
            </a:r>
            <a:r>
              <a:rPr lang="en-US" sz="2400" dirty="0" err="1">
                <a:latin typeface="Times New Roman" pitchFamily="18" charset="0"/>
              </a:rPr>
              <a:t>trong</a:t>
            </a:r>
            <a:r>
              <a:rPr lang="en-US" sz="2400" dirty="0">
                <a:latin typeface="Times New Roman" pitchFamily="18" charset="0"/>
              </a:rPr>
              <a:t> </a:t>
            </a:r>
            <a:r>
              <a:rPr lang="en-US" sz="2400" dirty="0" err="1" smtClean="0">
                <a:latin typeface="Times New Roman" pitchFamily="18" charset="0"/>
              </a:rPr>
              <a:t>mặt</a:t>
            </a:r>
            <a:r>
              <a:rPr lang="en-US" sz="2400" dirty="0" smtClean="0">
                <a:latin typeface="Times New Roman" pitchFamily="18" charset="0"/>
              </a:rPr>
              <a:t> </a:t>
            </a:r>
            <a:r>
              <a:rPr lang="en-US" sz="2400" dirty="0" err="1">
                <a:latin typeface="Times New Roman" pitchFamily="18" charset="0"/>
              </a:rPr>
              <a:t>phẳng</a:t>
            </a:r>
            <a:r>
              <a:rPr lang="en-US" sz="2400" dirty="0">
                <a:latin typeface="Times New Roman" pitchFamily="18" charset="0"/>
              </a:rPr>
              <a:t> </a:t>
            </a:r>
            <a:r>
              <a:rPr lang="en-US" sz="2400" dirty="0" err="1" smtClean="0">
                <a:latin typeface="Times New Roman" pitchFamily="18" charset="0"/>
              </a:rPr>
              <a:t>chứa</a:t>
            </a:r>
            <a:r>
              <a:rPr lang="en-US" sz="2400" dirty="0" smtClean="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bất</a:t>
            </a:r>
            <a:r>
              <a:rPr lang="en-US" sz="2400" dirty="0">
                <a:latin typeface="Times New Roman" pitchFamily="18" charset="0"/>
              </a:rPr>
              <a:t> </a:t>
            </a:r>
            <a:r>
              <a:rPr lang="en-US" sz="2400" dirty="0" err="1">
                <a:latin typeface="Times New Roman" pitchFamily="18" charset="0"/>
              </a:rPr>
              <a:t>thường</a:t>
            </a:r>
            <a:r>
              <a:rPr lang="en-US" sz="2400" dirty="0">
                <a:latin typeface="Times New Roman" pitchFamily="18" charset="0"/>
              </a:rPr>
              <a:t> </a:t>
            </a:r>
            <a:r>
              <a:rPr lang="en-US" sz="2400" dirty="0" err="1">
                <a:latin typeface="Times New Roman" pitchFamily="18" charset="0"/>
              </a:rPr>
              <a:t>và</a:t>
            </a:r>
            <a:r>
              <a:rPr lang="en-US" sz="2400" dirty="0">
                <a:latin typeface="Times New Roman" pitchFamily="18" charset="0"/>
              </a:rPr>
              <a:t> </a:t>
            </a:r>
            <a:r>
              <a:rPr lang="en-US" sz="2400" dirty="0" err="1">
                <a:latin typeface="Times New Roman" pitchFamily="18" charset="0"/>
              </a:rPr>
              <a:t>quang</a:t>
            </a:r>
            <a:r>
              <a:rPr lang="en-US" sz="2400" dirty="0">
                <a:latin typeface="Times New Roman" pitchFamily="18" charset="0"/>
              </a:rPr>
              <a:t> </a:t>
            </a:r>
            <a:r>
              <a:rPr lang="en-US" sz="2400" dirty="0" err="1" smtClean="0">
                <a:latin typeface="Times New Roman" pitchFamily="18" charset="0"/>
              </a:rPr>
              <a:t>trục</a:t>
            </a:r>
            <a:endParaRPr lang="en-US" sz="2400" dirty="0">
              <a:latin typeface="Times New Roman" pitchFamily="18" charset="0"/>
            </a:endParaRPr>
          </a:p>
        </p:txBody>
      </p:sp>
      <p:sp>
        <p:nvSpPr>
          <p:cNvPr id="8" name="Rectangle 7"/>
          <p:cNvSpPr/>
          <p:nvPr/>
        </p:nvSpPr>
        <p:spPr>
          <a:xfrm>
            <a:off x="152400" y="3657600"/>
            <a:ext cx="4495800" cy="830997"/>
          </a:xfrm>
          <a:prstGeom prst="rect">
            <a:avLst/>
          </a:prstGeom>
        </p:spPr>
        <p:txBody>
          <a:bodyPr wrap="square">
            <a:spAutoFit/>
          </a:bodyPr>
          <a:lstStyle/>
          <a:p>
            <a:r>
              <a:rPr lang="en-US" sz="2400" dirty="0" smtClean="0">
                <a:latin typeface="Times New Roman" pitchFamily="18" charset="0"/>
              </a:rPr>
              <a:t>* </a:t>
            </a:r>
            <a:r>
              <a:rPr lang="en-US" sz="2400" dirty="0" err="1" smtClean="0">
                <a:latin typeface="Times New Roman" pitchFamily="18" charset="0"/>
              </a:rPr>
              <a:t>Chiết</a:t>
            </a:r>
            <a:r>
              <a:rPr lang="en-US" sz="2400" dirty="0" smtClean="0">
                <a:latin typeface="Times New Roman" pitchFamily="18" charset="0"/>
              </a:rPr>
              <a:t> </a:t>
            </a:r>
            <a:r>
              <a:rPr lang="en-US" sz="2400" dirty="0" err="1">
                <a:latin typeface="Times New Roman" pitchFamily="18" charset="0"/>
              </a:rPr>
              <a:t>suất</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bất</a:t>
            </a:r>
            <a:r>
              <a:rPr lang="en-US" sz="2400" dirty="0">
                <a:latin typeface="Times New Roman" pitchFamily="18" charset="0"/>
              </a:rPr>
              <a:t> </a:t>
            </a:r>
            <a:r>
              <a:rPr lang="en-US" sz="2400" dirty="0" err="1" smtClean="0">
                <a:latin typeface="Times New Roman" pitchFamily="18" charset="0"/>
              </a:rPr>
              <a:t>thường</a:t>
            </a:r>
            <a:r>
              <a:rPr lang="en-US" sz="2400" dirty="0">
                <a:latin typeface="Times New Roman" pitchFamily="18" charset="0"/>
              </a:rPr>
              <a:t> </a:t>
            </a:r>
            <a:r>
              <a:rPr lang="en-US" sz="2400" dirty="0" err="1" smtClean="0">
                <a:latin typeface="Times New Roman" pitchFamily="18" charset="0"/>
              </a:rPr>
              <a:t>khác</a:t>
            </a:r>
            <a:r>
              <a:rPr lang="en-US" sz="2400" dirty="0" smtClean="0">
                <a:latin typeface="Times New Roman" pitchFamily="18" charset="0"/>
              </a:rPr>
              <a:t> </a:t>
            </a:r>
            <a:r>
              <a:rPr lang="en-US" sz="2400" dirty="0" err="1" smtClean="0">
                <a:latin typeface="Times New Roman" pitchFamily="18" charset="0"/>
              </a:rPr>
              <a:t>nhau</a:t>
            </a:r>
            <a:r>
              <a:rPr lang="en-US" sz="2400" dirty="0" smtClean="0">
                <a:latin typeface="Times New Roman" pitchFamily="18" charset="0"/>
              </a:rPr>
              <a:t>: </a:t>
            </a:r>
            <a:r>
              <a:rPr lang="en-US" sz="2400" dirty="0">
                <a:latin typeface="Times New Roman" pitchFamily="18" charset="0"/>
              </a:rPr>
              <a:t>n</a:t>
            </a:r>
            <a:r>
              <a:rPr lang="en-US" sz="2400" baseline="-25000" dirty="0">
                <a:latin typeface="Times New Roman" pitchFamily="18" charset="0"/>
              </a:rPr>
              <a:t>e</a:t>
            </a:r>
            <a:r>
              <a:rPr lang="en-US" sz="2400" dirty="0">
                <a:latin typeface="Times New Roman" pitchFamily="18" charset="0"/>
              </a:rPr>
              <a:t> </a:t>
            </a:r>
            <a:r>
              <a:rPr lang="en-US" sz="2400" dirty="0" smtClean="0">
                <a:latin typeface="Times New Roman" pitchFamily="18" charset="0"/>
              </a:rPr>
              <a: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n</a:t>
            </a:r>
            <a:r>
              <a:rPr lang="en-US" sz="2400" baseline="-25000" dirty="0">
                <a:latin typeface="Times New Roman" pitchFamily="18" charset="0"/>
                <a:cs typeface="Times New Roman" pitchFamily="18" charset="0"/>
              </a:rPr>
              <a:t>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nên</a:t>
            </a:r>
            <a:r>
              <a:rPr lang="en-US" sz="2400" baseline="-25000" dirty="0">
                <a:latin typeface="Times New Roman" pitchFamily="18" charset="0"/>
                <a:cs typeface="Times New Roman" pitchFamily="18" charset="0"/>
              </a:rPr>
              <a:t>  </a:t>
            </a:r>
            <a:r>
              <a:rPr lang="en-US" sz="2400" dirty="0" err="1">
                <a:latin typeface="Times New Roman" pitchFamily="18" charset="0"/>
                <a:cs typeface="Times New Roman" pitchFamily="18" charset="0"/>
              </a:rPr>
              <a:t>v</a:t>
            </a:r>
            <a:r>
              <a:rPr lang="en-US" sz="2400" baseline="-25000" dirty="0" err="1">
                <a:latin typeface="Times New Roman" pitchFamily="18" charset="0"/>
                <a:cs typeface="Times New Roman" pitchFamily="18" charset="0"/>
              </a:rPr>
              <a:t>e</a:t>
            </a:r>
            <a:r>
              <a:rPr lang="en-US" sz="2400" baseline="-25000" dirty="0">
                <a:latin typeface="Times New Roman" pitchFamily="18" charset="0"/>
                <a:cs typeface="Times New Roman" pitchFamily="18" charset="0"/>
              </a:rPr>
              <a:t> </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v</a:t>
            </a:r>
            <a:r>
              <a:rPr lang="en-US" sz="2400" baseline="-25000" dirty="0" err="1">
                <a:latin typeface="Times New Roman" pitchFamily="18" charset="0"/>
                <a:cs typeface="Times New Roman" pitchFamily="18" charset="0"/>
              </a:rPr>
              <a:t>o</a:t>
            </a:r>
            <a:endParaRPr lang="en-US" sz="2400" baseline="-25000" dirty="0">
              <a:latin typeface="Times New Roman" pitchFamily="18" charset="0"/>
              <a:cs typeface="Times New Roman"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6935" y="3491018"/>
            <a:ext cx="4494665" cy="3214829"/>
          </a:xfrm>
          <a:prstGeom prst="rect">
            <a:avLst/>
          </a:prstGeom>
        </p:spPr>
      </p:pic>
    </p:spTree>
    <p:extLst>
      <p:ext uri="{BB962C8B-B14F-4D97-AF65-F5344CB8AC3E}">
        <p14:creationId xmlns:p14="http://schemas.microsoft.com/office/powerpoint/2010/main" val="355458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0" y="609601"/>
            <a:ext cx="6858000" cy="461665"/>
          </a:xfrm>
          <a:prstGeom prst="rect">
            <a:avLst/>
          </a:prstGeom>
        </p:spPr>
        <p:txBody>
          <a:bodyPr wrap="square">
            <a:spAutoFit/>
          </a:bodyPr>
          <a:lstStyle/>
          <a:p>
            <a:r>
              <a:rPr lang="en-US" sz="2400" b="1" dirty="0">
                <a:solidFill>
                  <a:schemeClr val="hlink"/>
                </a:solidFill>
                <a:latin typeface="Times New Roman" pitchFamily="18" charset="0"/>
              </a:rPr>
              <a:t>II. </a:t>
            </a:r>
            <a:r>
              <a:rPr lang="en-US" sz="2400" b="1" dirty="0" err="1">
                <a:solidFill>
                  <a:schemeClr val="hlink"/>
                </a:solidFill>
                <a:latin typeface="Times New Roman" pitchFamily="18" charset="0"/>
              </a:rPr>
              <a:t>Mặt</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sóng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trong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môi</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trường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tinh</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thể</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đơn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trục</a:t>
            </a:r>
            <a:endParaRPr lang="en-US" sz="2400" b="1" dirty="0">
              <a:solidFill>
                <a:schemeClr val="hlink"/>
              </a:solidFill>
              <a:latin typeface="Times New Roman" pitchFamily="18" charset="0"/>
            </a:endParaRPr>
          </a:p>
        </p:txBody>
      </p:sp>
      <p:sp>
        <p:nvSpPr>
          <p:cNvPr id="3" name="Rectangle 2"/>
          <p:cNvSpPr/>
          <p:nvPr/>
        </p:nvSpPr>
        <p:spPr>
          <a:xfrm>
            <a:off x="152400" y="1071266"/>
            <a:ext cx="8915400" cy="424732"/>
          </a:xfrm>
          <a:prstGeom prst="rect">
            <a:avLst/>
          </a:prstGeom>
        </p:spPr>
        <p:txBody>
          <a:bodyPr wrap="square">
            <a:spAutoFit/>
          </a:bodyPr>
          <a:lstStyle/>
          <a:p>
            <a:pPr>
              <a:lnSpc>
                <a:spcPct val="90000"/>
              </a:lnSpc>
            </a:pPr>
            <a:r>
              <a:rPr lang="en-US" sz="2400" dirty="0" err="1">
                <a:latin typeface="Times New Roman" pitchFamily="18" charset="0"/>
              </a:rPr>
              <a:t>Chiếu</a:t>
            </a:r>
            <a:r>
              <a:rPr lang="en-US" sz="2400" dirty="0">
                <a:latin typeface="Times New Roman" pitchFamily="18" charset="0"/>
              </a:rPr>
              <a:t> </a:t>
            </a:r>
            <a:r>
              <a:rPr lang="en-US" sz="2400" dirty="0" err="1">
                <a:latin typeface="Times New Roman" pitchFamily="18" charset="0"/>
              </a:rPr>
              <a:t>chùm</a:t>
            </a:r>
            <a:r>
              <a:rPr lang="en-US" sz="2400" dirty="0">
                <a:latin typeface="Times New Roman" pitchFamily="18" charset="0"/>
              </a:rPr>
              <a:t> </a:t>
            </a:r>
            <a:r>
              <a:rPr lang="en-US" sz="2400" dirty="0" err="1">
                <a:latin typeface="Times New Roman" pitchFamily="18" charset="0"/>
              </a:rPr>
              <a:t>ánh</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đơn</a:t>
            </a:r>
            <a:r>
              <a:rPr lang="en-US" sz="2400" dirty="0">
                <a:latin typeface="Times New Roman" pitchFamily="18" charset="0"/>
              </a:rPr>
              <a:t> </a:t>
            </a:r>
            <a:r>
              <a:rPr lang="en-US" sz="2400" dirty="0" err="1">
                <a:latin typeface="Times New Roman" pitchFamily="18" charset="0"/>
              </a:rPr>
              <a:t>sắc</a:t>
            </a:r>
            <a:r>
              <a:rPr lang="en-US" sz="2400" dirty="0">
                <a:latin typeface="Times New Roman" pitchFamily="18" charset="0"/>
              </a:rPr>
              <a:t>, song </a:t>
            </a:r>
            <a:r>
              <a:rPr lang="en-US" sz="2400" dirty="0" err="1">
                <a:latin typeface="Times New Roman" pitchFamily="18" charset="0"/>
              </a:rPr>
              <a:t>song</a:t>
            </a:r>
            <a:r>
              <a:rPr lang="en-US" sz="2400" dirty="0">
                <a:latin typeface="Times New Roman" pitchFamily="18" charset="0"/>
              </a:rPr>
              <a:t> </a:t>
            </a:r>
            <a:r>
              <a:rPr lang="en-US" sz="2400" dirty="0" err="1">
                <a:latin typeface="Times New Roman" pitchFamily="18" charset="0"/>
              </a:rPr>
              <a:t>vuông</a:t>
            </a:r>
            <a:r>
              <a:rPr lang="en-US" sz="2400" dirty="0">
                <a:latin typeface="Times New Roman" pitchFamily="18" charset="0"/>
              </a:rPr>
              <a:t> </a:t>
            </a:r>
            <a:r>
              <a:rPr lang="en-US" sz="2400" dirty="0" err="1">
                <a:latin typeface="Times New Roman" pitchFamily="18" charset="0"/>
              </a:rPr>
              <a:t>góc</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smtClean="0">
                <a:latin typeface="Times New Roman" pitchFamily="18" charset="0"/>
              </a:rPr>
              <a:t>mặt</a:t>
            </a:r>
            <a:r>
              <a:rPr lang="en-US" sz="2400" dirty="0" smtClean="0">
                <a:latin typeface="Times New Roman" pitchFamily="18" charset="0"/>
              </a:rPr>
              <a:t> </a:t>
            </a:r>
            <a:r>
              <a:rPr lang="en-US" sz="2400" dirty="0" err="1" smtClean="0">
                <a:latin typeface="Times New Roman" pitchFamily="18" charset="0"/>
              </a:rPr>
              <a:t>tinh</a:t>
            </a:r>
            <a:r>
              <a:rPr lang="en-US" sz="2400" dirty="0" smtClean="0">
                <a:latin typeface="Times New Roman" pitchFamily="18" charset="0"/>
              </a:rPr>
              <a:t> </a:t>
            </a:r>
            <a:r>
              <a:rPr lang="en-US" sz="2400" dirty="0" err="1">
                <a:latin typeface="Times New Roman" pitchFamily="18" charset="0"/>
              </a:rPr>
              <a:t>thể</a:t>
            </a:r>
            <a:endParaRPr lang="en-US" sz="2400" dirty="0">
              <a:latin typeface="Times New Roman" pitchFamily="18" charset="0"/>
            </a:endParaRPr>
          </a:p>
        </p:txBody>
      </p:sp>
      <p:sp>
        <p:nvSpPr>
          <p:cNvPr id="8" name="Rectangle 7"/>
          <p:cNvSpPr/>
          <p:nvPr/>
        </p:nvSpPr>
        <p:spPr>
          <a:xfrm>
            <a:off x="152400" y="1495998"/>
            <a:ext cx="8839200" cy="424732"/>
          </a:xfrm>
          <a:prstGeom prst="rect">
            <a:avLst/>
          </a:prstGeom>
        </p:spPr>
        <p:txBody>
          <a:bodyPr wrap="square">
            <a:spAutoFit/>
          </a:bodyPr>
          <a:lstStyle/>
          <a:p>
            <a:pPr>
              <a:lnSpc>
                <a:spcPct val="90000"/>
              </a:lnSpc>
            </a:pPr>
            <a:r>
              <a:rPr lang="en-US" sz="2400" i="1" dirty="0" err="1">
                <a:latin typeface="Times New Roman" pitchFamily="18" charset="0"/>
              </a:rPr>
              <a:t>Trường</a:t>
            </a:r>
            <a:r>
              <a:rPr lang="en-US" sz="2400" i="1" dirty="0">
                <a:latin typeface="Times New Roman" pitchFamily="18" charset="0"/>
              </a:rPr>
              <a:t> </a:t>
            </a:r>
            <a:r>
              <a:rPr lang="en-US" sz="2400" i="1" dirty="0" err="1">
                <a:latin typeface="Times New Roman" pitchFamily="18" charset="0"/>
              </a:rPr>
              <a:t>hợp</a:t>
            </a:r>
            <a:r>
              <a:rPr lang="en-US" sz="2400" i="1" dirty="0">
                <a:latin typeface="Times New Roman" pitchFamily="18" charset="0"/>
              </a:rPr>
              <a:t> 1</a:t>
            </a:r>
            <a:r>
              <a:rPr lang="en-US" sz="2400" dirty="0">
                <a:latin typeface="Times New Roman" pitchFamily="18" charset="0"/>
              </a:rPr>
              <a:t>: </a:t>
            </a:r>
            <a:r>
              <a:rPr lang="en-US" sz="2400" dirty="0" err="1">
                <a:latin typeface="Times New Roman" pitchFamily="18" charset="0"/>
              </a:rPr>
              <a:t>quang</a:t>
            </a:r>
            <a:r>
              <a:rPr lang="en-US" sz="2400" dirty="0">
                <a:latin typeface="Times New Roman" pitchFamily="18" charset="0"/>
              </a:rPr>
              <a:t> </a:t>
            </a:r>
            <a:r>
              <a:rPr lang="en-US" sz="2400" dirty="0" err="1">
                <a:latin typeface="Times New Roman" pitchFamily="18" charset="0"/>
              </a:rPr>
              <a:t>trục</a:t>
            </a:r>
            <a:r>
              <a:rPr lang="en-US" sz="2400" dirty="0">
                <a:latin typeface="Times New Roman" pitchFamily="18" charset="0"/>
              </a:rPr>
              <a:t> </a:t>
            </a:r>
            <a:r>
              <a:rPr lang="en-US" sz="2400" dirty="0" err="1">
                <a:latin typeface="Times New Roman" pitchFamily="18" charset="0"/>
              </a:rPr>
              <a:t>nghiêng</a:t>
            </a:r>
            <a:r>
              <a:rPr lang="en-US" sz="2400" dirty="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góc</a:t>
            </a:r>
            <a:r>
              <a:rPr lang="en-US" sz="2400" dirty="0">
                <a:latin typeface="Times New Roman" pitchFamily="18" charset="0"/>
              </a:rPr>
              <a:t> </a:t>
            </a:r>
            <a:r>
              <a:rPr lang="en-US" sz="2400" dirty="0" err="1">
                <a:latin typeface="Times New Roman" pitchFamily="18" charset="0"/>
              </a:rPr>
              <a:t>nào</a:t>
            </a:r>
            <a:r>
              <a:rPr lang="en-US" sz="2400" dirty="0">
                <a:latin typeface="Times New Roman" pitchFamily="18" charset="0"/>
              </a:rPr>
              <a:t> </a:t>
            </a:r>
            <a:r>
              <a:rPr lang="en-US" sz="2400" dirty="0" err="1">
                <a:latin typeface="Times New Roman" pitchFamily="18" charset="0"/>
              </a:rPr>
              <a:t>đó</a:t>
            </a:r>
            <a:r>
              <a:rPr lang="en-US" sz="2400" dirty="0">
                <a:latin typeface="Times New Roman" pitchFamily="18" charset="0"/>
              </a:rPr>
              <a:t> so </a:t>
            </a:r>
            <a:r>
              <a:rPr lang="en-US" sz="2400" dirty="0" err="1" smtClean="0">
                <a:latin typeface="Times New Roman" pitchFamily="18" charset="0"/>
              </a:rPr>
              <a:t>với</a:t>
            </a:r>
            <a:r>
              <a:rPr lang="en-US" sz="2400" dirty="0" smtClean="0">
                <a:latin typeface="Times New Roman" pitchFamily="18" charset="0"/>
              </a:rPr>
              <a:t>  </a:t>
            </a:r>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thể</a:t>
            </a:r>
            <a:endParaRPr lang="en-US" sz="2400" dirty="0">
              <a:latin typeface="Times New Roman" pitchFamily="18" charset="0"/>
            </a:endParaRPr>
          </a:p>
        </p:txBody>
      </p:sp>
      <p:pic>
        <p:nvPicPr>
          <p:cNvPr id="9" name="Picture 4" descr="phan cuc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75438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45837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762000"/>
            <a:ext cx="9067800" cy="830997"/>
          </a:xfrm>
          <a:prstGeom prst="rect">
            <a:avLst/>
          </a:prstGeom>
        </p:spPr>
        <p:txBody>
          <a:bodyPr wrap="square">
            <a:spAutoFit/>
          </a:bodyPr>
          <a:lstStyle/>
          <a:p>
            <a:r>
              <a:rPr lang="en-US" sz="2400" i="1" dirty="0" err="1">
                <a:latin typeface="Times New Roman" pitchFamily="18" charset="0"/>
              </a:rPr>
              <a:t>Trường</a:t>
            </a:r>
            <a:r>
              <a:rPr lang="en-US" sz="2400" i="1" dirty="0">
                <a:latin typeface="Times New Roman" pitchFamily="18" charset="0"/>
              </a:rPr>
              <a:t> </a:t>
            </a:r>
            <a:r>
              <a:rPr lang="en-US" sz="2400" i="1" dirty="0" err="1">
                <a:latin typeface="Times New Roman" pitchFamily="18" charset="0"/>
              </a:rPr>
              <a:t>hợp</a:t>
            </a:r>
            <a:r>
              <a:rPr lang="en-US" sz="2400" i="1" dirty="0">
                <a:latin typeface="Times New Roman" pitchFamily="18" charset="0"/>
              </a:rPr>
              <a:t> 2:</a:t>
            </a:r>
            <a:r>
              <a:rPr lang="en-US" sz="2400" dirty="0">
                <a:latin typeface="Times New Roman" pitchFamily="18" charset="0"/>
              </a:rPr>
              <a:t> </a:t>
            </a:r>
            <a:r>
              <a:rPr lang="en-US" sz="2400" dirty="0" err="1">
                <a:latin typeface="Times New Roman" pitchFamily="18" charset="0"/>
              </a:rPr>
              <a:t>Chùm</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và</a:t>
            </a:r>
            <a:r>
              <a:rPr lang="en-US" sz="2400" dirty="0">
                <a:latin typeface="Times New Roman" pitchFamily="18" charset="0"/>
              </a:rPr>
              <a:t> </a:t>
            </a:r>
            <a:r>
              <a:rPr lang="en-US" sz="2400" dirty="0" err="1">
                <a:latin typeface="Times New Roman" pitchFamily="18" charset="0"/>
              </a:rPr>
              <a:t>quang</a:t>
            </a:r>
            <a:r>
              <a:rPr lang="en-US" sz="2400" dirty="0">
                <a:latin typeface="Times New Roman" pitchFamily="18" charset="0"/>
              </a:rPr>
              <a:t> </a:t>
            </a:r>
            <a:r>
              <a:rPr lang="en-US" sz="2400" dirty="0" err="1">
                <a:latin typeface="Times New Roman" pitchFamily="18" charset="0"/>
              </a:rPr>
              <a:t>trục</a:t>
            </a:r>
            <a:r>
              <a:rPr lang="en-US" sz="2400" dirty="0">
                <a:latin typeface="Times New Roman" pitchFamily="18" charset="0"/>
              </a:rPr>
              <a:t> </a:t>
            </a:r>
            <a:r>
              <a:rPr lang="en-US" sz="2400" dirty="0" err="1">
                <a:latin typeface="Times New Roman" pitchFamily="18" charset="0"/>
              </a:rPr>
              <a:t>đều</a:t>
            </a:r>
            <a:r>
              <a:rPr lang="en-US" sz="2400" dirty="0">
                <a:latin typeface="Times New Roman" pitchFamily="18" charset="0"/>
              </a:rPr>
              <a:t> </a:t>
            </a:r>
            <a:r>
              <a:rPr lang="en-US" sz="2400" dirty="0" err="1">
                <a:latin typeface="Times New Roman" pitchFamily="18" charset="0"/>
              </a:rPr>
              <a:t>vuông</a:t>
            </a:r>
            <a:r>
              <a:rPr lang="en-US" sz="2400" dirty="0">
                <a:latin typeface="Times New Roman" pitchFamily="18" charset="0"/>
              </a:rPr>
              <a:t> </a:t>
            </a:r>
            <a:r>
              <a:rPr lang="en-US" sz="2400" dirty="0" err="1" smtClean="0">
                <a:latin typeface="Times New Roman" pitchFamily="18" charset="0"/>
              </a:rPr>
              <a:t>góc</a:t>
            </a:r>
            <a:r>
              <a:rPr lang="en-US" sz="2400" dirty="0" smtClean="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mặt</a:t>
            </a:r>
            <a:r>
              <a:rPr lang="en-US" sz="2400" dirty="0">
                <a:latin typeface="Times New Roman" pitchFamily="18" charset="0"/>
              </a:rPr>
              <a:t> AB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 </a:t>
            </a:r>
          </a:p>
        </p:txBody>
      </p:sp>
      <p:pic>
        <p:nvPicPr>
          <p:cNvPr id="7" name="Picture 4" descr="phân cục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52600"/>
            <a:ext cx="6091237"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28600" y="5791200"/>
            <a:ext cx="4403770" cy="461665"/>
          </a:xfrm>
          <a:prstGeom prst="rect">
            <a:avLst/>
          </a:prstGeom>
        </p:spPr>
        <p:txBody>
          <a:bodyPr wrap="none">
            <a:spAutoFit/>
          </a:bodyPr>
          <a:lstStyle/>
          <a:p>
            <a:r>
              <a:rPr lang="en-US" sz="2400" i="1" dirty="0" err="1" smtClean="0">
                <a:solidFill>
                  <a:srgbClr val="FF0000"/>
                </a:solidFill>
                <a:latin typeface="Times New Roman" pitchFamily="18" charset="0"/>
              </a:rPr>
              <a:t>tia</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sáng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không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bị</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tách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thành</a:t>
            </a:r>
            <a:r>
              <a:rPr lang="en-US" sz="2400" i="1" dirty="0" smtClean="0">
                <a:solidFill>
                  <a:srgbClr val="FF0000"/>
                </a:solidFill>
                <a:latin typeface="Times New Roman" pitchFamily="18" charset="0"/>
              </a:rPr>
              <a:t> 2 </a:t>
            </a:r>
            <a:r>
              <a:rPr lang="en-US" sz="2400" i="1" dirty="0" err="1" smtClean="0">
                <a:solidFill>
                  <a:srgbClr val="FF0000"/>
                </a:solidFill>
                <a:latin typeface="Times New Roman" pitchFamily="18" charset="0"/>
              </a:rPr>
              <a:t>tia</a:t>
            </a:r>
            <a:r>
              <a:rPr lang="en-US" sz="2400" i="1" dirty="0" smtClean="0">
                <a:solidFill>
                  <a:srgbClr val="FF0000"/>
                </a:solidFill>
                <a:latin typeface="Times New Roman" pitchFamily="18" charset="0"/>
              </a:rPr>
              <a:t>.</a:t>
            </a:r>
            <a:endParaRPr lang="en-US" sz="2400" i="1" dirty="0">
              <a:solidFill>
                <a:srgbClr val="FF0000"/>
              </a:solidFill>
              <a:latin typeface="Times New Roman" pitchFamily="18" charset="0"/>
            </a:endParaRPr>
          </a:p>
        </p:txBody>
      </p:sp>
    </p:spTree>
    <p:extLst>
      <p:ext uri="{BB962C8B-B14F-4D97-AF65-F5344CB8AC3E}">
        <p14:creationId xmlns:p14="http://schemas.microsoft.com/office/powerpoint/2010/main" val="35545837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0" y="609600"/>
            <a:ext cx="9144000" cy="830997"/>
          </a:xfrm>
          <a:prstGeom prst="rect">
            <a:avLst/>
          </a:prstGeom>
        </p:spPr>
        <p:txBody>
          <a:bodyPr wrap="square">
            <a:spAutoFit/>
          </a:bodyPr>
          <a:lstStyle/>
          <a:p>
            <a:r>
              <a:rPr lang="en-US" sz="2400" i="1" dirty="0" err="1">
                <a:latin typeface="Times New Roman" pitchFamily="18" charset="0"/>
              </a:rPr>
              <a:t>Trường</a:t>
            </a:r>
            <a:r>
              <a:rPr lang="en-US" sz="2400" i="1" dirty="0">
                <a:latin typeface="Times New Roman" pitchFamily="18" charset="0"/>
              </a:rPr>
              <a:t> </a:t>
            </a:r>
            <a:r>
              <a:rPr lang="en-US" sz="2400" i="1" dirty="0" err="1">
                <a:latin typeface="Times New Roman" pitchFamily="18" charset="0"/>
              </a:rPr>
              <a:t>hợp</a:t>
            </a:r>
            <a:r>
              <a:rPr lang="en-US" sz="2400" i="1" dirty="0">
                <a:latin typeface="Times New Roman" pitchFamily="18" charset="0"/>
              </a:rPr>
              <a:t> 3</a:t>
            </a:r>
            <a:r>
              <a:rPr lang="en-US" sz="2400" dirty="0">
                <a:latin typeface="Times New Roman" pitchFamily="18" charset="0"/>
              </a:rPr>
              <a:t>: </a:t>
            </a:r>
            <a:r>
              <a:rPr lang="en-US" sz="2400" dirty="0" err="1">
                <a:latin typeface="Times New Roman" pitchFamily="18" charset="0"/>
              </a:rPr>
              <a:t>Chùm</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vuông</a:t>
            </a:r>
            <a:r>
              <a:rPr lang="en-US" sz="2400" dirty="0">
                <a:latin typeface="Times New Roman" pitchFamily="18" charset="0"/>
              </a:rPr>
              <a:t> </a:t>
            </a:r>
            <a:r>
              <a:rPr lang="en-US" sz="2400" dirty="0" err="1">
                <a:latin typeface="Times New Roman" pitchFamily="18" charset="0"/>
              </a:rPr>
              <a:t>góc</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 </a:t>
            </a:r>
            <a:r>
              <a:rPr lang="en-US" sz="2400" dirty="0" err="1" smtClean="0">
                <a:latin typeface="Times New Roman" pitchFamily="18" charset="0"/>
              </a:rPr>
              <a:t>còn</a:t>
            </a:r>
            <a:r>
              <a:rPr lang="en-US" sz="2400" dirty="0" smtClean="0">
                <a:latin typeface="Times New Roman" pitchFamily="18" charset="0"/>
              </a:rPr>
              <a:t>  </a:t>
            </a:r>
            <a:r>
              <a:rPr lang="en-US" sz="2400" dirty="0" err="1">
                <a:latin typeface="Times New Roman" pitchFamily="18" charset="0"/>
              </a:rPr>
              <a:t>quang</a:t>
            </a:r>
            <a:r>
              <a:rPr lang="en-US" sz="2400" dirty="0">
                <a:latin typeface="Times New Roman" pitchFamily="18" charset="0"/>
              </a:rPr>
              <a:t> </a:t>
            </a:r>
            <a:r>
              <a:rPr lang="en-US" sz="2400" dirty="0" err="1">
                <a:latin typeface="Times New Roman" pitchFamily="18" charset="0"/>
              </a:rPr>
              <a:t>trục</a:t>
            </a:r>
            <a:r>
              <a:rPr lang="en-US" sz="2400" dirty="0">
                <a:latin typeface="Times New Roman" pitchFamily="18" charset="0"/>
              </a:rPr>
              <a:t> song </a:t>
            </a:r>
            <a:r>
              <a:rPr lang="en-US" sz="2400" dirty="0" err="1">
                <a:latin typeface="Times New Roman" pitchFamily="18" charset="0"/>
              </a:rPr>
              <a:t>song</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mặt</a:t>
            </a:r>
            <a:r>
              <a:rPr lang="en-US" sz="2400" dirty="0">
                <a:latin typeface="Times New Roman" pitchFamily="18" charset="0"/>
              </a:rPr>
              <a:t> </a:t>
            </a:r>
            <a:r>
              <a:rPr lang="en-US" sz="2400" dirty="0" err="1">
                <a:latin typeface="Times New Roman" pitchFamily="18" charset="0"/>
              </a:rPr>
              <a:t>đó</a:t>
            </a:r>
            <a:r>
              <a:rPr lang="en-US" sz="2400" dirty="0">
                <a:latin typeface="Times New Roman" pitchFamily="18" charset="0"/>
              </a:rPr>
              <a:t>.</a:t>
            </a:r>
          </a:p>
        </p:txBody>
      </p:sp>
      <p:pic>
        <p:nvPicPr>
          <p:cNvPr id="7" name="Picture 4" descr="phan cuc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24000"/>
            <a:ext cx="5934075" cy="357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52400" y="5265003"/>
            <a:ext cx="8763000" cy="830997"/>
          </a:xfrm>
          <a:prstGeom prst="rect">
            <a:avLst/>
          </a:prstGeom>
        </p:spPr>
        <p:txBody>
          <a:bodyPr wrap="square">
            <a:spAutoFit/>
          </a:bodyPr>
          <a:lstStyle/>
          <a:p>
            <a:r>
              <a:rPr lang="en-US" sz="2400" i="1" dirty="0">
                <a:solidFill>
                  <a:srgbClr val="FF0000"/>
                </a:solidFill>
                <a:latin typeface="Times New Roman" pitchFamily="18" charset="0"/>
              </a:rPr>
              <a:t>Tia </a:t>
            </a:r>
            <a:r>
              <a:rPr lang="en-US" sz="2400" i="1" dirty="0" err="1">
                <a:solidFill>
                  <a:srgbClr val="FF0000"/>
                </a:solidFill>
                <a:latin typeface="Times New Roman" pitchFamily="18" charset="0"/>
              </a:rPr>
              <a:t>thường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và</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tia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bất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thường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truyền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theo</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một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hướng</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nhưng</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với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vận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tốc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khác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nhau</a:t>
            </a:r>
            <a:r>
              <a:rPr lang="en-US" sz="2400" i="1" dirty="0">
                <a:solidFill>
                  <a:srgbClr val="FF0000"/>
                </a:solidFill>
                <a:latin typeface="Times New Roman" pitchFamily="18" charset="0"/>
              </a:rPr>
              <a:t>.</a:t>
            </a:r>
          </a:p>
        </p:txBody>
      </p:sp>
    </p:spTree>
    <p:extLst>
      <p:ext uri="{BB962C8B-B14F-4D97-AF65-F5344CB8AC3E}">
        <p14:creationId xmlns:p14="http://schemas.microsoft.com/office/powerpoint/2010/main" val="35545837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0" y="609600"/>
            <a:ext cx="5586059" cy="461665"/>
          </a:xfrm>
          <a:prstGeom prst="rect">
            <a:avLst/>
          </a:prstGeom>
        </p:spPr>
        <p:txBody>
          <a:bodyPr wrap="square">
            <a:spAutoFit/>
          </a:bodyPr>
          <a:lstStyle/>
          <a:p>
            <a:pPr marL="609600" indent="-609600"/>
            <a:r>
              <a:rPr lang="en-US" sz="2400" b="1" dirty="0">
                <a:solidFill>
                  <a:schemeClr val="hlink"/>
                </a:solidFill>
                <a:latin typeface="Times New Roman" pitchFamily="18" charset="0"/>
              </a:rPr>
              <a:t>III. </a:t>
            </a:r>
            <a:r>
              <a:rPr lang="en-US" sz="2400" b="1" dirty="0" err="1">
                <a:solidFill>
                  <a:schemeClr val="hlink"/>
                </a:solidFill>
                <a:latin typeface="Times New Roman" pitchFamily="18" charset="0"/>
              </a:rPr>
              <a:t>Kính</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phân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cực</a:t>
            </a:r>
            <a:endParaRPr lang="en-US" sz="2400" b="1" dirty="0">
              <a:solidFill>
                <a:schemeClr val="hlink"/>
              </a:solidFill>
              <a:latin typeface="Times New Roman" pitchFamily="18" charset="0"/>
            </a:endParaRPr>
          </a:p>
        </p:txBody>
      </p:sp>
      <p:sp>
        <p:nvSpPr>
          <p:cNvPr id="3" name="Rectangle 2"/>
          <p:cNvSpPr/>
          <p:nvPr/>
        </p:nvSpPr>
        <p:spPr>
          <a:xfrm>
            <a:off x="152400" y="1143001"/>
            <a:ext cx="8915400" cy="1569660"/>
          </a:xfrm>
          <a:prstGeom prst="rect">
            <a:avLst/>
          </a:prstGeom>
        </p:spPr>
        <p:txBody>
          <a:bodyPr wrap="square">
            <a:spAutoFit/>
          </a:bodyPr>
          <a:lstStyle/>
          <a:p>
            <a:pPr algn="just"/>
            <a:r>
              <a:rPr lang="en-US" sz="2400" b="1" i="1" dirty="0">
                <a:latin typeface="Times New Roman" pitchFamily="18" charset="0"/>
              </a:rPr>
              <a:t>1. </a:t>
            </a:r>
            <a:r>
              <a:rPr lang="en-US" sz="2400" b="1" i="1" dirty="0" err="1">
                <a:latin typeface="Times New Roman" pitchFamily="18" charset="0"/>
              </a:rPr>
              <a:t>Bản</a:t>
            </a:r>
            <a:r>
              <a:rPr lang="en-US" sz="2400" b="1" i="1" dirty="0">
                <a:latin typeface="Times New Roman" pitchFamily="18" charset="0"/>
              </a:rPr>
              <a:t> </a:t>
            </a:r>
            <a:r>
              <a:rPr lang="en-US" sz="2400" b="1" i="1" dirty="0" err="1" smtClean="0">
                <a:latin typeface="Times New Roman" pitchFamily="18" charset="0"/>
              </a:rPr>
              <a:t>pôlarôit</a:t>
            </a:r>
            <a:r>
              <a:rPr lang="en-US" sz="2400" b="1" i="1" dirty="0" smtClean="0">
                <a:latin typeface="Times New Roman" pitchFamily="18" charset="0"/>
              </a:rPr>
              <a:t> </a:t>
            </a:r>
            <a:r>
              <a:rPr lang="en-US" sz="2400" dirty="0" err="1" smtClean="0">
                <a:latin typeface="Times New Roman" pitchFamily="18" charset="0"/>
              </a:rPr>
              <a:t>Đó</a:t>
            </a:r>
            <a:r>
              <a:rPr lang="en-US" sz="2400" dirty="0" smtClean="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kính</a:t>
            </a:r>
            <a:r>
              <a:rPr lang="en-US" sz="2400" dirty="0">
                <a:latin typeface="Times New Roman" pitchFamily="18" charset="0"/>
              </a:rPr>
              <a:t> </a:t>
            </a:r>
            <a:r>
              <a:rPr lang="en-US" sz="2400" dirty="0" err="1">
                <a:latin typeface="Times New Roman" pitchFamily="18" charset="0"/>
              </a:rPr>
              <a:t>phân</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a:latin typeface="Times New Roman" pitchFamily="18" charset="0"/>
              </a:rPr>
              <a:t>làm</a:t>
            </a:r>
            <a:r>
              <a:rPr lang="en-US" sz="2400" dirty="0">
                <a:latin typeface="Times New Roman" pitchFamily="18" charset="0"/>
              </a:rPr>
              <a:t> </a:t>
            </a:r>
            <a:r>
              <a:rPr lang="en-US" sz="2400" dirty="0" err="1">
                <a:latin typeface="Times New Roman" pitchFamily="18" charset="0"/>
              </a:rPr>
              <a:t>bằng</a:t>
            </a:r>
            <a:r>
              <a:rPr lang="en-US" sz="2400" dirty="0">
                <a:latin typeface="Times New Roman" pitchFamily="18" charset="0"/>
              </a:rPr>
              <a:t> </a:t>
            </a:r>
            <a:r>
              <a:rPr lang="en-US" sz="2400" dirty="0" err="1">
                <a:latin typeface="Times New Roman" pitchFamily="18" charset="0"/>
              </a:rPr>
              <a:t>xenluylôit</a:t>
            </a:r>
            <a:r>
              <a:rPr lang="en-US" sz="2400" dirty="0">
                <a:latin typeface="Times New Roman" pitchFamily="18" charset="0"/>
              </a:rPr>
              <a:t> </a:t>
            </a:r>
            <a:r>
              <a:rPr lang="en-US" sz="2400" dirty="0" err="1" smtClean="0">
                <a:latin typeface="Times New Roman" pitchFamily="18" charset="0"/>
              </a:rPr>
              <a:t>trên</a:t>
            </a:r>
            <a:r>
              <a:rPr lang="en-US" sz="2400" dirty="0" smtClean="0">
                <a:latin typeface="Times New Roman" pitchFamily="18" charset="0"/>
              </a:rPr>
              <a:t>  </a:t>
            </a:r>
            <a:r>
              <a:rPr lang="en-US" sz="2400" dirty="0" err="1">
                <a:latin typeface="Times New Roman" pitchFamily="18" charset="0"/>
              </a:rPr>
              <a:t>phủ</a:t>
            </a:r>
            <a:r>
              <a:rPr lang="en-US" sz="2400" dirty="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lớp</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 </a:t>
            </a:r>
            <a:r>
              <a:rPr lang="en-US" sz="2400" dirty="0" err="1">
                <a:latin typeface="Times New Roman" pitchFamily="18" charset="0"/>
              </a:rPr>
              <a:t>định</a:t>
            </a:r>
            <a:r>
              <a:rPr lang="en-US" sz="2400" dirty="0">
                <a:latin typeface="Times New Roman" pitchFamily="18" charset="0"/>
              </a:rPr>
              <a:t> </a:t>
            </a:r>
            <a:r>
              <a:rPr lang="en-US" sz="2400" dirty="0" err="1">
                <a:latin typeface="Times New Roman" pitchFamily="18" charset="0"/>
              </a:rPr>
              <a:t>hướng</a:t>
            </a:r>
            <a:r>
              <a:rPr lang="en-US" sz="2400" dirty="0">
                <a:latin typeface="Times New Roman" pitchFamily="18" charset="0"/>
              </a:rPr>
              <a:t> </a:t>
            </a:r>
            <a:r>
              <a:rPr lang="en-US" sz="2400" dirty="0" err="1">
                <a:latin typeface="Times New Roman" pitchFamily="18" charset="0"/>
              </a:rPr>
              <a:t>sunfat</a:t>
            </a:r>
            <a:r>
              <a:rPr lang="en-US" sz="2400" dirty="0">
                <a:latin typeface="Times New Roman" pitchFamily="18" charset="0"/>
              </a:rPr>
              <a:t>- </a:t>
            </a:r>
            <a:r>
              <a:rPr lang="en-US" sz="2400" dirty="0" err="1">
                <a:latin typeface="Times New Roman" pitchFamily="18" charset="0"/>
              </a:rPr>
              <a:t>iôt</a:t>
            </a:r>
            <a:r>
              <a:rPr lang="en-US" sz="2400" dirty="0">
                <a:latin typeface="Times New Roman" pitchFamily="18" charset="0"/>
              </a:rPr>
              <a:t> – </a:t>
            </a:r>
            <a:r>
              <a:rPr lang="en-US" sz="2400" dirty="0" err="1">
                <a:latin typeface="Times New Roman" pitchFamily="18" charset="0"/>
              </a:rPr>
              <a:t>kinin</a:t>
            </a:r>
            <a:r>
              <a:rPr lang="en-US" sz="2400" dirty="0">
                <a:latin typeface="Times New Roman" pitchFamily="18" charset="0"/>
              </a:rPr>
              <a:t>, </a:t>
            </a:r>
            <a:r>
              <a:rPr lang="en-US" sz="2400" dirty="0" err="1">
                <a:latin typeface="Times New Roman" pitchFamily="18" charset="0"/>
              </a:rPr>
              <a:t>bản</a:t>
            </a:r>
            <a:r>
              <a:rPr lang="en-US" sz="2400" dirty="0">
                <a:latin typeface="Times New Roman" pitchFamily="18" charset="0"/>
              </a:rPr>
              <a:t> </a:t>
            </a:r>
            <a:r>
              <a:rPr lang="en-US" sz="2400" dirty="0" err="1" smtClean="0">
                <a:latin typeface="Times New Roman" pitchFamily="18" charset="0"/>
              </a:rPr>
              <a:t>này</a:t>
            </a:r>
            <a:r>
              <a:rPr lang="en-US" sz="2400" dirty="0" smtClean="0">
                <a:latin typeface="Times New Roman" pitchFamily="18" charset="0"/>
              </a:rPr>
              <a:t> </a:t>
            </a:r>
            <a:r>
              <a:rPr lang="en-US" sz="2400" dirty="0" err="1" smtClean="0">
                <a:latin typeface="Times New Roman" pitchFamily="18" charset="0"/>
              </a:rPr>
              <a:t>chỉ</a:t>
            </a:r>
            <a:r>
              <a:rPr lang="en-US" sz="2400" dirty="0" smtClean="0">
                <a:latin typeface="Times New Roman" pitchFamily="18" charset="0"/>
              </a:rPr>
              <a:t> </a:t>
            </a:r>
            <a:r>
              <a:rPr lang="en-US" sz="2400" dirty="0" err="1">
                <a:latin typeface="Times New Roman" pitchFamily="18" charset="0"/>
              </a:rPr>
              <a:t>dày</a:t>
            </a:r>
            <a:r>
              <a:rPr lang="en-US" sz="2400" dirty="0">
                <a:latin typeface="Times New Roman" pitchFamily="18" charset="0"/>
              </a:rPr>
              <a:t> 0,1mm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 </a:t>
            </a:r>
            <a:r>
              <a:rPr lang="en-US" sz="2400" dirty="0" err="1">
                <a:latin typeface="Times New Roman" pitchFamily="18" charset="0"/>
              </a:rPr>
              <a:t>hấp</a:t>
            </a:r>
            <a:r>
              <a:rPr lang="en-US" sz="2400" dirty="0">
                <a:latin typeface="Times New Roman" pitchFamily="18" charset="0"/>
              </a:rPr>
              <a:t> </a:t>
            </a:r>
            <a:r>
              <a:rPr lang="en-US" sz="2400" dirty="0" err="1">
                <a:latin typeface="Times New Roman" pitchFamily="18" charset="0"/>
              </a:rPr>
              <a:t>thụ</a:t>
            </a:r>
            <a:r>
              <a:rPr lang="en-US" sz="2400" dirty="0">
                <a:latin typeface="Times New Roman" pitchFamily="18" charset="0"/>
              </a:rPr>
              <a:t> </a:t>
            </a:r>
            <a:r>
              <a:rPr lang="en-US" sz="2400" dirty="0" err="1">
                <a:latin typeface="Times New Roman" pitchFamily="18" charset="0"/>
              </a:rPr>
              <a:t>hoàn</a:t>
            </a:r>
            <a:r>
              <a:rPr lang="en-US" sz="2400" dirty="0">
                <a:latin typeface="Times New Roman" pitchFamily="18" charset="0"/>
              </a:rPr>
              <a:t> </a:t>
            </a:r>
            <a:r>
              <a:rPr lang="en-US" sz="2400" dirty="0" err="1">
                <a:latin typeface="Times New Roman" pitchFamily="18" charset="0"/>
              </a:rPr>
              <a:t>toàn</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thường</a:t>
            </a:r>
            <a:r>
              <a:rPr lang="en-US" sz="2400" dirty="0">
                <a:latin typeface="Times New Roman" pitchFamily="18" charset="0"/>
              </a:rPr>
              <a:t> </a:t>
            </a:r>
            <a:r>
              <a:rPr lang="en-US" sz="2400" dirty="0" err="1">
                <a:latin typeface="Times New Roman" pitchFamily="18" charset="0"/>
              </a:rPr>
              <a:t>và</a:t>
            </a:r>
            <a:r>
              <a:rPr lang="en-US" sz="2400" dirty="0">
                <a:latin typeface="Times New Roman" pitchFamily="18" charset="0"/>
              </a:rPr>
              <a:t> </a:t>
            </a:r>
            <a:r>
              <a:rPr lang="en-US" sz="2400" dirty="0" err="1">
                <a:latin typeface="Times New Roman" pitchFamily="18" charset="0"/>
              </a:rPr>
              <a:t>tạo</a:t>
            </a:r>
            <a:r>
              <a:rPr lang="en-US" sz="2400" dirty="0">
                <a:latin typeface="Times New Roman" pitchFamily="18" charset="0"/>
              </a:rPr>
              <a:t> </a:t>
            </a:r>
            <a:r>
              <a:rPr lang="en-US" sz="2400" dirty="0" err="1" smtClean="0">
                <a:latin typeface="Times New Roman" pitchFamily="18" charset="0"/>
              </a:rPr>
              <a:t>thành</a:t>
            </a:r>
            <a:r>
              <a:rPr lang="en-US" sz="2400" dirty="0" smtClean="0">
                <a:latin typeface="Times New Roman" pitchFamily="18" charset="0"/>
              </a:rPr>
              <a:t> </a:t>
            </a:r>
            <a:r>
              <a:rPr lang="en-US" sz="2400" dirty="0" err="1">
                <a:latin typeface="Times New Roman" pitchFamily="18" charset="0"/>
              </a:rPr>
              <a:t>ánh</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phâncực</a:t>
            </a:r>
            <a:r>
              <a:rPr lang="en-US" sz="2400" dirty="0">
                <a:latin typeface="Times New Roman" pitchFamily="18" charset="0"/>
              </a:rPr>
              <a:t> </a:t>
            </a:r>
            <a:r>
              <a:rPr lang="en-US" sz="2400" dirty="0" err="1">
                <a:latin typeface="Times New Roman" pitchFamily="18" charset="0"/>
              </a:rPr>
              <a:t>toàn</a:t>
            </a:r>
            <a:r>
              <a:rPr lang="en-US" sz="2400" dirty="0">
                <a:latin typeface="Times New Roman" pitchFamily="18" charset="0"/>
              </a:rPr>
              <a:t> </a:t>
            </a:r>
            <a:r>
              <a:rPr lang="en-US" sz="2400" dirty="0" err="1">
                <a:latin typeface="Times New Roman" pitchFamily="18" charset="0"/>
              </a:rPr>
              <a:t>phần</a:t>
            </a:r>
            <a:r>
              <a:rPr lang="en-US" sz="2400" dirty="0">
                <a:latin typeface="Times New Roman" pitchFamily="18" charset="0"/>
              </a:rPr>
              <a:t> </a:t>
            </a:r>
            <a:r>
              <a:rPr lang="en-US" sz="2400" dirty="0" err="1">
                <a:latin typeface="Times New Roman" pitchFamily="18" charset="0"/>
              </a:rPr>
              <a:t>sau</a:t>
            </a:r>
            <a:r>
              <a:rPr lang="en-US" sz="2400" dirty="0">
                <a:latin typeface="Times New Roman" pitchFamily="18" charset="0"/>
              </a:rPr>
              <a:t> </a:t>
            </a:r>
            <a:r>
              <a:rPr lang="en-US" sz="2400" dirty="0" err="1">
                <a:latin typeface="Times New Roman" pitchFamily="18" charset="0"/>
              </a:rPr>
              <a:t>khi</a:t>
            </a:r>
            <a:r>
              <a:rPr lang="en-US" sz="2400" dirty="0">
                <a:latin typeface="Times New Roman" pitchFamily="18" charset="0"/>
              </a:rPr>
              <a:t> </a:t>
            </a:r>
            <a:r>
              <a:rPr lang="en-US" sz="2400" dirty="0" err="1">
                <a:latin typeface="Times New Roman" pitchFamily="18" charset="0"/>
              </a:rPr>
              <a:t>đi</a:t>
            </a:r>
            <a:r>
              <a:rPr lang="en-US" sz="2400" dirty="0">
                <a:latin typeface="Times New Roman" pitchFamily="18" charset="0"/>
              </a:rPr>
              <a:t> qua </a:t>
            </a:r>
            <a:r>
              <a:rPr lang="en-US" sz="2400" dirty="0" err="1">
                <a:latin typeface="Times New Roman" pitchFamily="18" charset="0"/>
              </a:rPr>
              <a:t>bản</a:t>
            </a:r>
            <a:r>
              <a:rPr lang="en-US" sz="2400" dirty="0">
                <a:latin typeface="Times New Roman" pitchFamily="18" charset="0"/>
              </a:rPr>
              <a:t> </a:t>
            </a:r>
            <a:r>
              <a:rPr lang="en-US" sz="2400" dirty="0" err="1">
                <a:latin typeface="Times New Roman" pitchFamily="18" charset="0"/>
              </a:rPr>
              <a:t>đó</a:t>
            </a:r>
            <a:r>
              <a:rPr lang="en-US" sz="2400" dirty="0">
                <a:latin typeface="Times New Roman" pitchFamily="18" charset="0"/>
              </a:rPr>
              <a:t> </a:t>
            </a:r>
            <a:r>
              <a:rPr lang="en-US" sz="2400" dirty="0" err="1" smtClean="0">
                <a:latin typeface="Times New Roman" pitchFamily="18" charset="0"/>
              </a:rPr>
              <a:t>là</a:t>
            </a:r>
            <a:r>
              <a:rPr lang="en-US" sz="2400" dirty="0" smtClean="0">
                <a:latin typeface="Times New Roman" pitchFamily="18" charset="0"/>
              </a:rPr>
              <a:t> </a:t>
            </a:r>
            <a:r>
              <a:rPr lang="en-US" sz="2400" dirty="0" err="1" smtClean="0">
                <a:latin typeface="Times New Roman" pitchFamily="18" charset="0"/>
              </a:rPr>
              <a:t>tia</a:t>
            </a:r>
            <a:r>
              <a:rPr lang="en-US" sz="2400" dirty="0" smtClean="0">
                <a:latin typeface="Times New Roman" pitchFamily="18" charset="0"/>
              </a:rPr>
              <a:t> </a:t>
            </a:r>
            <a:r>
              <a:rPr lang="en-US" sz="2400" dirty="0" err="1">
                <a:latin typeface="Times New Roman" pitchFamily="18" charset="0"/>
              </a:rPr>
              <a:t>bất</a:t>
            </a:r>
            <a:r>
              <a:rPr lang="en-US" sz="2400" dirty="0">
                <a:latin typeface="Times New Roman" pitchFamily="18" charset="0"/>
              </a:rPr>
              <a:t> </a:t>
            </a:r>
            <a:r>
              <a:rPr lang="en-US" sz="2400" dirty="0" err="1">
                <a:latin typeface="Times New Roman" pitchFamily="18" charset="0"/>
              </a:rPr>
              <a:t>thường</a:t>
            </a:r>
            <a:endParaRPr lang="en-US" sz="2400" dirty="0">
              <a:latin typeface="Times New Roman" pitchFamily="18" charset="0"/>
            </a:endParaRPr>
          </a:p>
        </p:txBody>
      </p:sp>
      <p:sp>
        <p:nvSpPr>
          <p:cNvPr id="5" name="Rectangle 4"/>
          <p:cNvSpPr/>
          <p:nvPr/>
        </p:nvSpPr>
        <p:spPr>
          <a:xfrm>
            <a:off x="152400" y="2690336"/>
            <a:ext cx="8915400" cy="1200329"/>
          </a:xfrm>
          <a:prstGeom prst="rect">
            <a:avLst/>
          </a:prstGeom>
        </p:spPr>
        <p:txBody>
          <a:bodyPr wrap="square">
            <a:spAutoFit/>
          </a:bodyPr>
          <a:lstStyle/>
          <a:p>
            <a:r>
              <a:rPr lang="en-US" sz="2400" b="1" i="1" dirty="0">
                <a:latin typeface="Times New Roman" pitchFamily="18" charset="0"/>
              </a:rPr>
              <a:t>2. </a:t>
            </a:r>
            <a:r>
              <a:rPr lang="en-US" sz="2400" b="1" i="1" dirty="0" err="1">
                <a:latin typeface="Times New Roman" pitchFamily="18" charset="0"/>
              </a:rPr>
              <a:t>Lăng</a:t>
            </a:r>
            <a:r>
              <a:rPr lang="en-US" sz="2400" b="1" i="1" dirty="0">
                <a:latin typeface="Times New Roman" pitchFamily="18" charset="0"/>
              </a:rPr>
              <a:t> </a:t>
            </a:r>
            <a:r>
              <a:rPr lang="en-US" sz="2400" b="1" i="1" dirty="0" err="1">
                <a:latin typeface="Times New Roman" pitchFamily="18" charset="0"/>
              </a:rPr>
              <a:t>kính</a:t>
            </a:r>
            <a:r>
              <a:rPr lang="en-US" sz="2400" b="1" i="1" dirty="0">
                <a:latin typeface="Times New Roman" pitchFamily="18" charset="0"/>
              </a:rPr>
              <a:t> </a:t>
            </a:r>
            <a:r>
              <a:rPr lang="en-US" sz="2400" b="1" i="1" dirty="0" err="1">
                <a:latin typeface="Times New Roman" pitchFamily="18" charset="0"/>
              </a:rPr>
              <a:t>nicol</a:t>
            </a:r>
            <a:r>
              <a:rPr lang="en-US" sz="2400" b="1" i="1" dirty="0">
                <a:latin typeface="Times New Roman" pitchFamily="18" charset="0"/>
              </a:rPr>
              <a:t>:</a:t>
            </a: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khối</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 </a:t>
            </a:r>
            <a:r>
              <a:rPr lang="en-US" sz="2400" dirty="0" err="1">
                <a:latin typeface="Times New Roman" pitchFamily="18" charset="0"/>
              </a:rPr>
              <a:t>băng</a:t>
            </a:r>
            <a:r>
              <a:rPr lang="en-US" sz="2400" dirty="0">
                <a:latin typeface="Times New Roman" pitchFamily="18" charset="0"/>
              </a:rPr>
              <a:t> </a:t>
            </a:r>
            <a:r>
              <a:rPr lang="en-US" sz="2400" dirty="0" err="1">
                <a:latin typeface="Times New Roman" pitchFamily="18" charset="0"/>
              </a:rPr>
              <a:t>lan</a:t>
            </a:r>
            <a:r>
              <a:rPr lang="en-US" sz="2400" dirty="0">
                <a:latin typeface="Times New Roman" pitchFamily="18" charset="0"/>
              </a:rPr>
              <a:t> </a:t>
            </a:r>
            <a:r>
              <a:rPr lang="en-US" sz="2400" dirty="0" err="1">
                <a:latin typeface="Times New Roman" pitchFamily="18" charset="0"/>
              </a:rPr>
              <a:t>được</a:t>
            </a:r>
            <a:r>
              <a:rPr lang="en-US" sz="2400" dirty="0">
                <a:latin typeface="Times New Roman" pitchFamily="18" charset="0"/>
              </a:rPr>
              <a:t> </a:t>
            </a:r>
            <a:r>
              <a:rPr lang="en-US" sz="2400" dirty="0" err="1">
                <a:latin typeface="Times New Roman" pitchFamily="18" charset="0"/>
              </a:rPr>
              <a:t>cắt</a:t>
            </a:r>
            <a:r>
              <a:rPr lang="en-US" sz="2400" dirty="0">
                <a:latin typeface="Times New Roman" pitchFamily="18" charset="0"/>
              </a:rPr>
              <a:t> </a:t>
            </a:r>
            <a:r>
              <a:rPr lang="en-US" sz="2400" dirty="0" err="1" smtClean="0">
                <a:latin typeface="Times New Roman" pitchFamily="18" charset="0"/>
              </a:rPr>
              <a:t>theo</a:t>
            </a:r>
            <a:r>
              <a:rPr lang="en-US" sz="2400" dirty="0" smtClean="0">
                <a:latin typeface="Times New Roman" pitchFamily="18" charset="0"/>
              </a:rPr>
              <a:t> </a:t>
            </a:r>
            <a:r>
              <a:rPr lang="en-US" sz="2400" dirty="0" err="1" smtClean="0">
                <a:latin typeface="Times New Roman" pitchFamily="18" charset="0"/>
              </a:rPr>
              <a:t>mặt</a:t>
            </a:r>
            <a:r>
              <a:rPr lang="en-US" sz="2400" dirty="0" smtClean="0">
                <a:latin typeface="Times New Roman" pitchFamily="18" charset="0"/>
              </a:rPr>
              <a:t> </a:t>
            </a:r>
            <a:r>
              <a:rPr lang="en-US" sz="2400" dirty="0" err="1">
                <a:latin typeface="Times New Roman" pitchFamily="18" charset="0"/>
              </a:rPr>
              <a:t>chéo</a:t>
            </a:r>
            <a:r>
              <a:rPr lang="en-US" sz="2400" dirty="0">
                <a:latin typeface="Times New Roman" pitchFamily="18" charset="0"/>
              </a:rPr>
              <a:t> </a:t>
            </a:r>
            <a:r>
              <a:rPr lang="en-US" sz="2400" dirty="0" err="1">
                <a:latin typeface="Times New Roman" pitchFamily="18" charset="0"/>
              </a:rPr>
              <a:t>thành</a:t>
            </a:r>
            <a:r>
              <a:rPr lang="en-US" sz="2400" dirty="0">
                <a:latin typeface="Times New Roman" pitchFamily="18" charset="0"/>
              </a:rPr>
              <a:t> </a:t>
            </a:r>
            <a:r>
              <a:rPr lang="en-US" sz="2400" dirty="0" err="1">
                <a:latin typeface="Times New Roman" pitchFamily="18" charset="0"/>
              </a:rPr>
              <a:t>hai</a:t>
            </a:r>
            <a:r>
              <a:rPr lang="en-US" sz="2400" dirty="0">
                <a:latin typeface="Times New Roman" pitchFamily="18" charset="0"/>
              </a:rPr>
              <a:t> </a:t>
            </a:r>
            <a:r>
              <a:rPr lang="en-US" sz="2400" dirty="0" err="1">
                <a:latin typeface="Times New Roman" pitchFamily="18" charset="0"/>
              </a:rPr>
              <a:t>nửa</a:t>
            </a:r>
            <a:r>
              <a:rPr lang="en-US" sz="2400" dirty="0">
                <a:latin typeface="Times New Roman" pitchFamily="18" charset="0"/>
              </a:rPr>
              <a:t> </a:t>
            </a:r>
            <a:r>
              <a:rPr lang="en-US" sz="2400" dirty="0" err="1">
                <a:latin typeface="Times New Roman" pitchFamily="18" charset="0"/>
              </a:rPr>
              <a:t>và</a:t>
            </a:r>
            <a:r>
              <a:rPr lang="en-US" sz="2400" dirty="0">
                <a:latin typeface="Times New Roman" pitchFamily="18" charset="0"/>
              </a:rPr>
              <a:t> </a:t>
            </a:r>
            <a:r>
              <a:rPr lang="en-US" sz="2400" dirty="0" err="1">
                <a:latin typeface="Times New Roman" pitchFamily="18" charset="0"/>
              </a:rPr>
              <a:t>dán</a:t>
            </a:r>
            <a:r>
              <a:rPr lang="en-US" sz="2400" dirty="0">
                <a:latin typeface="Times New Roman" pitchFamily="18" charset="0"/>
              </a:rPr>
              <a:t> </a:t>
            </a:r>
            <a:r>
              <a:rPr lang="en-US" sz="2400" dirty="0" err="1">
                <a:latin typeface="Times New Roman" pitchFamily="18" charset="0"/>
              </a:rPr>
              <a:t>lại</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nhau</a:t>
            </a:r>
            <a:r>
              <a:rPr lang="en-US" sz="2400" dirty="0">
                <a:latin typeface="Times New Roman" pitchFamily="18" charset="0"/>
              </a:rPr>
              <a:t> </a:t>
            </a:r>
            <a:r>
              <a:rPr lang="en-US" sz="2400" dirty="0" err="1">
                <a:latin typeface="Times New Roman" pitchFamily="18" charset="0"/>
              </a:rPr>
              <a:t>bằng</a:t>
            </a:r>
            <a:r>
              <a:rPr lang="en-US" sz="2400" dirty="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smtClean="0">
                <a:latin typeface="Times New Roman" pitchFamily="18" charset="0"/>
              </a:rPr>
              <a:t>lớp</a:t>
            </a:r>
            <a:r>
              <a:rPr lang="en-US" sz="2400" dirty="0" smtClean="0">
                <a:latin typeface="Times New Roman" pitchFamily="18" charset="0"/>
              </a:rPr>
              <a:t>  </a:t>
            </a:r>
            <a:r>
              <a:rPr lang="en-US" sz="2400" dirty="0" err="1">
                <a:latin typeface="Times New Roman" pitchFamily="18" charset="0"/>
              </a:rPr>
              <a:t>nhựa</a:t>
            </a:r>
            <a:r>
              <a:rPr lang="en-US" sz="2400" dirty="0">
                <a:latin typeface="Times New Roman" pitchFamily="18" charset="0"/>
              </a:rPr>
              <a:t> </a:t>
            </a:r>
            <a:r>
              <a:rPr lang="en-US" sz="2400" dirty="0" err="1">
                <a:latin typeface="Times New Roman" pitchFamily="18" charset="0"/>
              </a:rPr>
              <a:t>canađa</a:t>
            </a:r>
            <a:r>
              <a:rPr lang="en-US" sz="2400" dirty="0">
                <a:latin typeface="Times New Roman" pitchFamily="18" charset="0"/>
              </a:rPr>
              <a:t> </a:t>
            </a:r>
            <a:r>
              <a:rPr lang="en-US" sz="2400" dirty="0" err="1">
                <a:latin typeface="Times New Roman" pitchFamily="18" charset="0"/>
              </a:rPr>
              <a:t>trong</a:t>
            </a:r>
            <a:r>
              <a:rPr lang="en-US" sz="2400" dirty="0">
                <a:latin typeface="Times New Roman" pitchFamily="18" charset="0"/>
              </a:rPr>
              <a:t> </a:t>
            </a:r>
            <a:r>
              <a:rPr lang="en-US" sz="2400" dirty="0" err="1">
                <a:latin typeface="Times New Roman" pitchFamily="18" charset="0"/>
              </a:rPr>
              <a:t>suốt</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chiết</a:t>
            </a:r>
            <a:r>
              <a:rPr lang="en-US" sz="2400" dirty="0">
                <a:latin typeface="Times New Roman" pitchFamily="18" charset="0"/>
              </a:rPr>
              <a:t> </a:t>
            </a:r>
            <a:r>
              <a:rPr lang="en-US" sz="2400" dirty="0" err="1">
                <a:latin typeface="Times New Roman" pitchFamily="18" charset="0"/>
              </a:rPr>
              <a:t>suất</a:t>
            </a:r>
            <a:r>
              <a:rPr lang="en-US" sz="2400" dirty="0">
                <a:latin typeface="Times New Roman" pitchFamily="18" charset="0"/>
              </a:rPr>
              <a:t> n = 1,55</a:t>
            </a:r>
          </a:p>
        </p:txBody>
      </p:sp>
      <p:pic>
        <p:nvPicPr>
          <p:cNvPr id="7" name="Picture 4" descr="hinh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191000"/>
            <a:ext cx="4829175" cy="198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4583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219200"/>
            <a:ext cx="6607811" cy="4110282"/>
          </a:xfrm>
          <a:prstGeom prst="rect">
            <a:avLst/>
          </a:prstGeom>
        </p:spPr>
      </p:pic>
    </p:spTree>
    <p:extLst>
      <p:ext uri="{BB962C8B-B14F-4D97-AF65-F5344CB8AC3E}">
        <p14:creationId xmlns:p14="http://schemas.microsoft.com/office/powerpoint/2010/main" val="8119305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0" y="609600"/>
            <a:ext cx="5500651" cy="461665"/>
          </a:xfrm>
          <a:prstGeom prst="rect">
            <a:avLst/>
          </a:prstGeom>
        </p:spPr>
        <p:txBody>
          <a:bodyPr wrap="square">
            <a:spAutoFit/>
          </a:bodyPr>
          <a:lstStyle/>
          <a:p>
            <a:r>
              <a:rPr lang="en-US" sz="2400" b="1" dirty="0">
                <a:solidFill>
                  <a:schemeClr val="hlink"/>
                </a:solidFill>
                <a:latin typeface="Times New Roman" pitchFamily="18" charset="0"/>
              </a:rPr>
              <a:t>IV. </a:t>
            </a:r>
            <a:r>
              <a:rPr lang="en-US" sz="2400" b="1" dirty="0" err="1">
                <a:solidFill>
                  <a:schemeClr val="hlink"/>
                </a:solidFill>
                <a:latin typeface="Times New Roman" pitchFamily="18" charset="0"/>
              </a:rPr>
              <a:t>Phân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cực</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elip</a:t>
            </a:r>
            <a:endParaRPr lang="en-US" sz="2400" b="1" dirty="0">
              <a:solidFill>
                <a:schemeClr val="hlink"/>
              </a:solidFill>
              <a:latin typeface="Times New Roman" pitchFamily="18" charset="0"/>
            </a:endParaRPr>
          </a:p>
        </p:txBody>
      </p:sp>
      <p:sp>
        <p:nvSpPr>
          <p:cNvPr id="3" name="Rectangle 2"/>
          <p:cNvSpPr/>
          <p:nvPr/>
        </p:nvSpPr>
        <p:spPr>
          <a:xfrm>
            <a:off x="152400" y="1071265"/>
            <a:ext cx="8839200" cy="1200329"/>
          </a:xfrm>
          <a:prstGeom prst="rect">
            <a:avLst/>
          </a:prstGeom>
        </p:spPr>
        <p:txBody>
          <a:bodyPr wrap="square">
            <a:spAutoFit/>
          </a:bodyPr>
          <a:lstStyle/>
          <a:p>
            <a:pPr algn="just"/>
            <a:r>
              <a:rPr lang="en-US" sz="2400" i="1" dirty="0" err="1" smtClean="0">
                <a:solidFill>
                  <a:srgbClr val="0070C0"/>
                </a:solidFill>
                <a:latin typeface="Times New Roman" pitchFamily="18" charset="0"/>
              </a:rPr>
              <a:t>Định</a:t>
            </a:r>
            <a:r>
              <a:rPr lang="en-US" sz="2400" i="1" dirty="0" smtClean="0">
                <a:solidFill>
                  <a:srgbClr val="0070C0"/>
                </a:solidFill>
                <a:latin typeface="Times New Roman" pitchFamily="18" charset="0"/>
              </a:rPr>
              <a:t> </a:t>
            </a:r>
            <a:r>
              <a:rPr lang="en-US" sz="2400" i="1" dirty="0" err="1" smtClean="0">
                <a:solidFill>
                  <a:srgbClr val="0070C0"/>
                </a:solidFill>
                <a:latin typeface="Times New Roman" pitchFamily="18" charset="0"/>
              </a:rPr>
              <a:t>nghĩa</a:t>
            </a:r>
            <a:r>
              <a:rPr lang="en-US" sz="2400" i="1" dirty="0" smtClean="0">
                <a:solidFill>
                  <a:schemeClr val="tx2"/>
                </a:solidFill>
                <a:latin typeface="Times New Roman" pitchFamily="18" charset="0"/>
              </a:rPr>
              <a:t>: </a:t>
            </a:r>
            <a:r>
              <a:rPr lang="en-US" sz="2400" i="1" dirty="0" err="1" smtClean="0">
                <a:solidFill>
                  <a:srgbClr val="FF0000"/>
                </a:solidFill>
                <a:latin typeface="Times New Roman" pitchFamily="18" charset="0"/>
              </a:rPr>
              <a:t>Ánh</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sáng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có</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đầu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mút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véc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tơ</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cường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độ</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điện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trường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chuyển</a:t>
            </a:r>
            <a:endParaRPr lang="en-US" sz="2400" i="1" dirty="0">
              <a:solidFill>
                <a:srgbClr val="FF0000"/>
              </a:solidFill>
              <a:latin typeface="Times New Roman" pitchFamily="18" charset="0"/>
            </a:endParaRPr>
          </a:p>
          <a:p>
            <a:pPr algn="just"/>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động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trên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một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elip</a:t>
            </a:r>
            <a:r>
              <a:rPr lang="en-US" sz="2400" i="1" dirty="0">
                <a:solidFill>
                  <a:srgbClr val="FF0000"/>
                </a:solidFill>
                <a:latin typeface="Times New Roman" pitchFamily="18" charset="0"/>
              </a:rPr>
              <a:t> (hay </a:t>
            </a:r>
            <a:r>
              <a:rPr lang="en-US" sz="2400" i="1" dirty="0" err="1">
                <a:solidFill>
                  <a:srgbClr val="FF0000"/>
                </a:solidFill>
                <a:latin typeface="Times New Roman" pitchFamily="18" charset="0"/>
              </a:rPr>
              <a:t>đường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tròn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được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gọi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là</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phân</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cực</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elip</a:t>
            </a:r>
            <a:r>
              <a:rPr lang="en-US" sz="2400" i="1" dirty="0">
                <a:solidFill>
                  <a:srgbClr val="FF0000"/>
                </a:solidFill>
                <a:latin typeface="Times New Roman" pitchFamily="18" charset="0"/>
              </a:rPr>
              <a:t> (hay </a:t>
            </a:r>
            <a:r>
              <a:rPr lang="en-US" sz="2400" i="1" dirty="0" err="1">
                <a:solidFill>
                  <a:srgbClr val="FF0000"/>
                </a:solidFill>
                <a:latin typeface="Times New Roman" pitchFamily="18" charset="0"/>
              </a:rPr>
              <a:t>phân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tròn</a:t>
            </a:r>
            <a:r>
              <a:rPr lang="en-US" sz="2400" i="1" dirty="0">
                <a:solidFill>
                  <a:srgbClr val="FF0000"/>
                </a:solidFill>
                <a:latin typeface="Times New Roman" pitchFamily="18" charset="0"/>
              </a:rPr>
              <a:t>).</a:t>
            </a:r>
          </a:p>
        </p:txBody>
      </p:sp>
      <p:sp>
        <p:nvSpPr>
          <p:cNvPr id="12" name="TextBox 11"/>
          <p:cNvSpPr txBox="1"/>
          <p:nvPr/>
        </p:nvSpPr>
        <p:spPr>
          <a:xfrm>
            <a:off x="152399" y="6172200"/>
            <a:ext cx="2757269" cy="384721"/>
          </a:xfrm>
          <a:prstGeom prst="rect">
            <a:avLst/>
          </a:prstGeom>
          <a:noFill/>
        </p:spPr>
        <p:txBody>
          <a:bodyPr wrap="square" rtlCol="0">
            <a:spAutoFit/>
          </a:bodyPr>
          <a:lstStyle/>
          <a:p>
            <a:r>
              <a:rPr lang="en-US" sz="1900" dirty="0" err="1" smtClean="0">
                <a:latin typeface="Times" pitchFamily="18" charset="0"/>
              </a:rPr>
              <a:t>Ánh</a:t>
            </a:r>
            <a:r>
              <a:rPr lang="en-US" sz="1900" dirty="0" smtClean="0">
                <a:latin typeface="Times" pitchFamily="18" charset="0"/>
              </a:rPr>
              <a:t> </a:t>
            </a:r>
            <a:r>
              <a:rPr lang="en-US" sz="1900" dirty="0" err="1" smtClean="0">
                <a:latin typeface="Times" pitchFamily="18" charset="0"/>
              </a:rPr>
              <a:t>sáng</a:t>
            </a:r>
            <a:r>
              <a:rPr lang="en-US" sz="1900" dirty="0" smtClean="0">
                <a:latin typeface="Times" pitchFamily="18" charset="0"/>
              </a:rPr>
              <a:t> </a:t>
            </a:r>
            <a:r>
              <a:rPr lang="en-US" sz="1900" dirty="0" err="1" smtClean="0">
                <a:latin typeface="Times" pitchFamily="18" charset="0"/>
              </a:rPr>
              <a:t>phân</a:t>
            </a:r>
            <a:r>
              <a:rPr lang="en-US" sz="1900" dirty="0" smtClean="0">
                <a:latin typeface="Times" pitchFamily="18" charset="0"/>
              </a:rPr>
              <a:t> </a:t>
            </a:r>
            <a:r>
              <a:rPr lang="en-US" sz="1900" dirty="0" err="1" smtClean="0">
                <a:latin typeface="Times" pitchFamily="18" charset="0"/>
              </a:rPr>
              <a:t>cực</a:t>
            </a:r>
            <a:r>
              <a:rPr lang="en-US" sz="1900" dirty="0" smtClean="0">
                <a:latin typeface="Times" pitchFamily="18" charset="0"/>
              </a:rPr>
              <a:t> </a:t>
            </a:r>
            <a:r>
              <a:rPr lang="en-US" sz="1900" dirty="0" err="1" smtClean="0">
                <a:latin typeface="Times" pitchFamily="18" charset="0"/>
              </a:rPr>
              <a:t>thẳng</a:t>
            </a:r>
            <a:endParaRPr lang="en-US" sz="1900" dirty="0">
              <a:latin typeface="Times" pitchFamily="18" charset="0"/>
            </a:endParaRPr>
          </a:p>
        </p:txBody>
      </p:sp>
      <p:sp>
        <p:nvSpPr>
          <p:cNvPr id="13" name="TextBox 12"/>
          <p:cNvSpPr txBox="1"/>
          <p:nvPr/>
        </p:nvSpPr>
        <p:spPr>
          <a:xfrm>
            <a:off x="3040875" y="6183868"/>
            <a:ext cx="2597925" cy="384721"/>
          </a:xfrm>
          <a:prstGeom prst="rect">
            <a:avLst/>
          </a:prstGeom>
          <a:noFill/>
        </p:spPr>
        <p:txBody>
          <a:bodyPr wrap="square" rtlCol="0">
            <a:spAutoFit/>
          </a:bodyPr>
          <a:lstStyle/>
          <a:p>
            <a:r>
              <a:rPr lang="en-US" sz="1900" dirty="0" err="1" smtClean="0">
                <a:latin typeface="Times" pitchFamily="18" charset="0"/>
              </a:rPr>
              <a:t>Ánh</a:t>
            </a:r>
            <a:r>
              <a:rPr lang="en-US" sz="1900" dirty="0" smtClean="0">
                <a:latin typeface="Times" pitchFamily="18" charset="0"/>
              </a:rPr>
              <a:t> </a:t>
            </a:r>
            <a:r>
              <a:rPr lang="en-US" sz="1900" dirty="0" err="1" smtClean="0">
                <a:latin typeface="Times" pitchFamily="18" charset="0"/>
              </a:rPr>
              <a:t>sáng</a:t>
            </a:r>
            <a:r>
              <a:rPr lang="en-US" sz="1900" dirty="0" smtClean="0">
                <a:latin typeface="Times" pitchFamily="18" charset="0"/>
              </a:rPr>
              <a:t> </a:t>
            </a:r>
            <a:r>
              <a:rPr lang="en-US" sz="1900" dirty="0" err="1" smtClean="0">
                <a:latin typeface="Times" pitchFamily="18" charset="0"/>
              </a:rPr>
              <a:t>phân</a:t>
            </a:r>
            <a:r>
              <a:rPr lang="en-US" sz="1900" dirty="0" smtClean="0">
                <a:latin typeface="Times" pitchFamily="18" charset="0"/>
              </a:rPr>
              <a:t> </a:t>
            </a:r>
            <a:r>
              <a:rPr lang="en-US" sz="1900" dirty="0" err="1" smtClean="0">
                <a:latin typeface="Times" pitchFamily="18" charset="0"/>
              </a:rPr>
              <a:t>cực</a:t>
            </a:r>
            <a:r>
              <a:rPr lang="en-US" sz="1900" dirty="0" smtClean="0">
                <a:latin typeface="Times" pitchFamily="18" charset="0"/>
              </a:rPr>
              <a:t> </a:t>
            </a:r>
            <a:r>
              <a:rPr lang="en-US" sz="1900" dirty="0" err="1" smtClean="0">
                <a:latin typeface="Times" pitchFamily="18" charset="0"/>
              </a:rPr>
              <a:t>tròn</a:t>
            </a:r>
            <a:endParaRPr lang="en-US" sz="1900" dirty="0">
              <a:latin typeface="Times" pitchFamily="18" charset="0"/>
            </a:endParaRPr>
          </a:p>
        </p:txBody>
      </p:sp>
      <p:sp>
        <p:nvSpPr>
          <p:cNvPr id="16" name="TextBox 15"/>
          <p:cNvSpPr txBox="1"/>
          <p:nvPr/>
        </p:nvSpPr>
        <p:spPr>
          <a:xfrm>
            <a:off x="5936475" y="6172200"/>
            <a:ext cx="2597925" cy="384721"/>
          </a:xfrm>
          <a:prstGeom prst="rect">
            <a:avLst/>
          </a:prstGeom>
          <a:noFill/>
        </p:spPr>
        <p:txBody>
          <a:bodyPr wrap="square" rtlCol="0">
            <a:spAutoFit/>
          </a:bodyPr>
          <a:lstStyle/>
          <a:p>
            <a:r>
              <a:rPr lang="en-US" sz="1900" dirty="0" err="1" smtClean="0">
                <a:latin typeface="Times" pitchFamily="18" charset="0"/>
              </a:rPr>
              <a:t>Ánh</a:t>
            </a:r>
            <a:r>
              <a:rPr lang="en-US" sz="1900" dirty="0" smtClean="0">
                <a:latin typeface="Times" pitchFamily="18" charset="0"/>
              </a:rPr>
              <a:t> </a:t>
            </a:r>
            <a:r>
              <a:rPr lang="en-US" sz="1900" dirty="0" err="1" smtClean="0">
                <a:latin typeface="Times" pitchFamily="18" charset="0"/>
              </a:rPr>
              <a:t>sáng</a:t>
            </a:r>
            <a:r>
              <a:rPr lang="en-US" sz="1900" dirty="0" smtClean="0">
                <a:latin typeface="Times" pitchFamily="18" charset="0"/>
              </a:rPr>
              <a:t> </a:t>
            </a:r>
            <a:r>
              <a:rPr lang="en-US" sz="1900" dirty="0" err="1" smtClean="0">
                <a:latin typeface="Times" pitchFamily="18" charset="0"/>
              </a:rPr>
              <a:t>phân</a:t>
            </a:r>
            <a:r>
              <a:rPr lang="en-US" sz="1900" dirty="0" smtClean="0">
                <a:latin typeface="Times" pitchFamily="18" charset="0"/>
              </a:rPr>
              <a:t> </a:t>
            </a:r>
            <a:r>
              <a:rPr lang="en-US" sz="1900" dirty="0" err="1" smtClean="0">
                <a:latin typeface="Times" pitchFamily="18" charset="0"/>
              </a:rPr>
              <a:t>cực</a:t>
            </a:r>
            <a:r>
              <a:rPr lang="en-US" sz="1900" dirty="0" smtClean="0">
                <a:latin typeface="Times" pitchFamily="18" charset="0"/>
              </a:rPr>
              <a:t> </a:t>
            </a:r>
            <a:r>
              <a:rPr lang="en-US" sz="1900" dirty="0" err="1" smtClean="0">
                <a:latin typeface="Times" pitchFamily="18" charset="0"/>
              </a:rPr>
              <a:t>elip</a:t>
            </a:r>
            <a:endParaRPr lang="en-US" sz="1900" dirty="0">
              <a:latin typeface="Times"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2399842"/>
            <a:ext cx="3000794" cy="3277058"/>
          </a:xfrm>
          <a:prstGeom prst="rect">
            <a:avLst/>
          </a:prstGeom>
        </p:spPr>
      </p:pic>
      <p:cxnSp>
        <p:nvCxnSpPr>
          <p:cNvPr id="8" name="Straight Connector 7"/>
          <p:cNvCxnSpPr/>
          <p:nvPr/>
        </p:nvCxnSpPr>
        <p:spPr>
          <a:xfrm flipH="1">
            <a:off x="1143001" y="4800600"/>
            <a:ext cx="308360" cy="1447800"/>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9668" y="2895212"/>
            <a:ext cx="3343742" cy="2781688"/>
          </a:xfrm>
          <a:prstGeom prst="rect">
            <a:avLst/>
          </a:prstGeom>
        </p:spPr>
      </p:pic>
      <p:cxnSp>
        <p:nvCxnSpPr>
          <p:cNvPr id="20" name="Straight Connector 19"/>
          <p:cNvCxnSpPr/>
          <p:nvPr/>
        </p:nvCxnSpPr>
        <p:spPr>
          <a:xfrm flipH="1">
            <a:off x="4339837" y="5029200"/>
            <a:ext cx="232163" cy="1066800"/>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3438" y="3090675"/>
            <a:ext cx="3115110" cy="2581635"/>
          </a:xfrm>
          <a:prstGeom prst="rect">
            <a:avLst/>
          </a:prstGeom>
        </p:spPr>
      </p:pic>
      <p:cxnSp>
        <p:nvCxnSpPr>
          <p:cNvPr id="23" name="Straight Connector 22"/>
          <p:cNvCxnSpPr>
            <a:endCxn id="16" idx="0"/>
          </p:cNvCxnSpPr>
          <p:nvPr/>
        </p:nvCxnSpPr>
        <p:spPr>
          <a:xfrm flipH="1">
            <a:off x="7235438" y="5257800"/>
            <a:ext cx="79762" cy="914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58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down)">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down)">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down)">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down)">
                                      <p:cBhvr>
                                        <p:cTn id="5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3"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8" name="Rectangle 7"/>
          <p:cNvSpPr/>
          <p:nvPr/>
        </p:nvSpPr>
        <p:spPr>
          <a:xfrm>
            <a:off x="228600" y="5029200"/>
            <a:ext cx="8686800" cy="1569660"/>
          </a:xfrm>
          <a:prstGeom prst="rect">
            <a:avLst/>
          </a:prstGeom>
        </p:spPr>
        <p:txBody>
          <a:bodyPr wrap="square">
            <a:spAutoFit/>
          </a:bodyPr>
          <a:lstStyle/>
          <a:p>
            <a:pPr algn="just"/>
            <a:r>
              <a:rPr lang="en-US" sz="2400" dirty="0" err="1">
                <a:latin typeface="Times New Roman" pitchFamily="18" charset="0"/>
              </a:rPr>
              <a:t>Chiếu</a:t>
            </a:r>
            <a:r>
              <a:rPr lang="en-US" sz="2400" dirty="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phân</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a:latin typeface="Times New Roman" pitchFamily="18" charset="0"/>
              </a:rPr>
              <a:t>thẳng</a:t>
            </a:r>
            <a:r>
              <a:rPr lang="en-US" sz="2400" dirty="0">
                <a:latin typeface="Times New Roman" pitchFamily="18" charset="0"/>
              </a:rPr>
              <a:t> </a:t>
            </a:r>
            <a:r>
              <a:rPr lang="en-US" sz="2400" dirty="0" err="1">
                <a:latin typeface="Times New Roman" pitchFamily="18" charset="0"/>
              </a:rPr>
              <a:t>vuông</a:t>
            </a:r>
            <a:r>
              <a:rPr lang="en-US" sz="2400" dirty="0">
                <a:latin typeface="Times New Roman" pitchFamily="18" charset="0"/>
              </a:rPr>
              <a:t> </a:t>
            </a:r>
            <a:r>
              <a:rPr lang="en-US" sz="2400" dirty="0" err="1">
                <a:latin typeface="Times New Roman" pitchFamily="18" charset="0"/>
              </a:rPr>
              <a:t>góc</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mặt</a:t>
            </a:r>
            <a:r>
              <a:rPr lang="en-US" sz="2400" dirty="0">
                <a:latin typeface="Times New Roman" pitchFamily="18" charset="0"/>
              </a:rPr>
              <a:t> </a:t>
            </a:r>
            <a:r>
              <a:rPr lang="en-US" sz="2400" dirty="0" err="1" smtClean="0">
                <a:latin typeface="Times New Roman" pitchFamily="18" charset="0"/>
              </a:rPr>
              <a:t>trước</a:t>
            </a:r>
            <a:r>
              <a:rPr lang="en-US" sz="2400" dirty="0" smtClean="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bản</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 </a:t>
            </a:r>
            <a:r>
              <a:rPr lang="en-US" sz="2400" dirty="0" err="1">
                <a:latin typeface="Times New Roman" pitchFamily="18" charset="0"/>
              </a:rPr>
              <a:t>lưỡng</a:t>
            </a:r>
            <a:r>
              <a:rPr lang="en-US" sz="2400" dirty="0">
                <a:latin typeface="Times New Roman" pitchFamily="18" charset="0"/>
              </a:rPr>
              <a:t> </a:t>
            </a:r>
            <a:r>
              <a:rPr lang="en-US" sz="2400" dirty="0" err="1">
                <a:latin typeface="Times New Roman" pitchFamily="18" charset="0"/>
              </a:rPr>
              <a:t>chiết</a:t>
            </a:r>
            <a:r>
              <a:rPr lang="en-US" sz="2400" dirty="0">
                <a:latin typeface="Times New Roman" pitchFamily="18" charset="0"/>
              </a:rPr>
              <a:t> </a:t>
            </a:r>
            <a:r>
              <a:rPr lang="en-US" sz="2400" dirty="0" err="1">
                <a:latin typeface="Times New Roman" pitchFamily="18" charset="0"/>
              </a:rPr>
              <a:t>độ</a:t>
            </a:r>
            <a:r>
              <a:rPr lang="en-US" sz="2400" dirty="0">
                <a:latin typeface="Times New Roman" pitchFamily="18" charset="0"/>
              </a:rPr>
              <a:t> </a:t>
            </a:r>
            <a:r>
              <a:rPr lang="en-US" sz="2400" dirty="0" err="1">
                <a:latin typeface="Times New Roman" pitchFamily="18" charset="0"/>
              </a:rPr>
              <a:t>dày</a:t>
            </a:r>
            <a:r>
              <a:rPr lang="en-US" sz="2400" dirty="0">
                <a:latin typeface="Times New Roman" pitchFamily="18" charset="0"/>
              </a:rPr>
              <a:t> d, </a:t>
            </a:r>
            <a:r>
              <a:rPr lang="en-US" sz="2400" dirty="0" err="1">
                <a:latin typeface="Times New Roman" pitchFamily="18" charset="0"/>
              </a:rPr>
              <a:t>quang</a:t>
            </a:r>
            <a:r>
              <a:rPr lang="en-US" sz="2400" dirty="0">
                <a:latin typeface="Times New Roman" pitchFamily="18" charset="0"/>
              </a:rPr>
              <a:t> </a:t>
            </a:r>
            <a:r>
              <a:rPr lang="en-US" sz="2400" dirty="0" err="1">
                <a:latin typeface="Times New Roman" pitchFamily="18" charset="0"/>
              </a:rPr>
              <a:t>trục</a:t>
            </a:r>
            <a:r>
              <a:rPr lang="en-US" sz="2400" dirty="0">
                <a:latin typeface="Times New Roman" pitchFamily="18" charset="0"/>
              </a:rPr>
              <a:t> </a:t>
            </a:r>
            <a:r>
              <a:rPr lang="el-GR" sz="2400" dirty="0">
                <a:latin typeface="Times New Roman" pitchFamily="18" charset="0"/>
                <a:cs typeface="Times New Roman" pitchFamily="18" charset="0"/>
              </a:rPr>
              <a:t>Δ</a:t>
            </a:r>
            <a:r>
              <a:rPr lang="en-US" sz="2400" dirty="0">
                <a:latin typeface="Times New Roman" pitchFamily="18" charset="0"/>
              </a:rPr>
              <a:t> </a:t>
            </a:r>
            <a:r>
              <a:rPr lang="en-US" sz="2400" dirty="0" err="1">
                <a:latin typeface="Times New Roman" pitchFamily="18" charset="0"/>
              </a:rPr>
              <a:t>sao</a:t>
            </a:r>
            <a:r>
              <a:rPr lang="en-US" sz="2400" dirty="0">
                <a:latin typeface="Times New Roman" pitchFamily="18" charset="0"/>
              </a:rPr>
              <a:t> </a:t>
            </a:r>
            <a:r>
              <a:rPr lang="en-US" sz="2400" dirty="0" err="1" smtClean="0">
                <a:latin typeface="Times New Roman" pitchFamily="18" charset="0"/>
              </a:rPr>
              <a:t>cho</a:t>
            </a:r>
            <a:r>
              <a:rPr lang="en-US" sz="2400" dirty="0" smtClean="0">
                <a:latin typeface="Times New Roman" pitchFamily="18" charset="0"/>
              </a:rPr>
              <a:t>  </a:t>
            </a:r>
            <a:r>
              <a:rPr lang="en-US" sz="2400" dirty="0" err="1">
                <a:latin typeface="Times New Roman" pitchFamily="18" charset="0"/>
              </a:rPr>
              <a:t>véc</a:t>
            </a:r>
            <a:r>
              <a:rPr lang="en-US" sz="2400" dirty="0">
                <a:latin typeface="Times New Roman" pitchFamily="18" charset="0"/>
              </a:rPr>
              <a:t> </a:t>
            </a:r>
            <a:r>
              <a:rPr lang="en-US" sz="2400" dirty="0" err="1">
                <a:latin typeface="Times New Roman" pitchFamily="18" charset="0"/>
              </a:rPr>
              <a:t>tơ</a:t>
            </a:r>
            <a:r>
              <a:rPr lang="en-US" sz="2400" dirty="0">
                <a:latin typeface="Times New Roman" pitchFamily="18" charset="0"/>
              </a:rPr>
              <a:t> E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hợp</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quang</a:t>
            </a:r>
            <a:r>
              <a:rPr lang="en-US" sz="2400" dirty="0">
                <a:latin typeface="Times New Roman" pitchFamily="18" charset="0"/>
              </a:rPr>
              <a:t> </a:t>
            </a:r>
            <a:r>
              <a:rPr lang="en-US" sz="2400" dirty="0" err="1">
                <a:latin typeface="Times New Roman" pitchFamily="18" charset="0"/>
              </a:rPr>
              <a:t>trục</a:t>
            </a:r>
            <a:r>
              <a:rPr lang="en-US" sz="2400" dirty="0">
                <a:latin typeface="Times New Roman" pitchFamily="18" charset="0"/>
              </a:rPr>
              <a:t> </a:t>
            </a:r>
            <a:r>
              <a:rPr lang="el-GR" sz="2400" dirty="0">
                <a:latin typeface="Times New Roman" pitchFamily="18" charset="0"/>
                <a:cs typeface="Times New Roman" pitchFamily="18" charset="0"/>
              </a:rPr>
              <a:t>Δ</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góc</a:t>
            </a:r>
            <a:r>
              <a:rPr lang="en-US" sz="2400" dirty="0">
                <a:latin typeface="Times New Roman" pitchFamily="18" charset="0"/>
                <a:cs typeface="Times New Roman" pitchFamily="18" charset="0"/>
              </a:rPr>
              <a:t> </a:t>
            </a:r>
            <a:r>
              <a:rPr lang="el-GR" sz="2400" dirty="0">
                <a:latin typeface="Times New Roman" pitchFamily="18" charset="0"/>
                <a:cs typeface="Times New Roman" pitchFamily="18" charset="0"/>
              </a:rPr>
              <a:t>α</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Khi</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thành</a:t>
            </a:r>
            <a:r>
              <a:rPr lang="en-US" sz="2400" dirty="0">
                <a:latin typeface="Times New Roman" pitchFamily="18" charset="0"/>
                <a:cs typeface="Times New Roman" pitchFamily="18" charset="0"/>
              </a:rPr>
              <a:t> 2 </a:t>
            </a:r>
            <a:r>
              <a:rPr lang="en-US" sz="2400" dirty="0" err="1">
                <a:latin typeface="Times New Roman" pitchFamily="18" charset="0"/>
                <a:cs typeface="Times New Roman" pitchFamily="18" charset="0"/>
              </a:rPr>
              <a:t>tia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thường</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o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thường</a:t>
            </a:r>
            <a:r>
              <a:rPr lang="en-US" sz="2400" dirty="0">
                <a:latin typeface="Times New Roman" pitchFamily="18" charset="0"/>
                <a:cs typeface="Times New Roman" pitchFamily="18" charset="0"/>
              </a:rPr>
              <a:t> e</a:t>
            </a:r>
            <a:endParaRPr lang="el-GR" sz="2400" dirty="0">
              <a:latin typeface="Times New Roman" pitchFamily="18" charset="0"/>
              <a:cs typeface="Times New Roman" pitchFamily="18" charset="0"/>
            </a:endParaRPr>
          </a:p>
        </p:txBody>
      </p:sp>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838200"/>
            <a:ext cx="6180194" cy="4113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72762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26963" y="1976735"/>
            <a:ext cx="6781800" cy="461665"/>
          </a:xfrm>
          <a:prstGeom prst="rect">
            <a:avLst/>
          </a:prstGeom>
        </p:spPr>
        <p:txBody>
          <a:bodyPr wrap="square">
            <a:spAutoFit/>
          </a:bodyPr>
          <a:lstStyle/>
          <a:p>
            <a:r>
              <a:rPr lang="en-US" sz="2400" dirty="0" err="1">
                <a:latin typeface="Times New Roman" pitchFamily="18" charset="0"/>
              </a:rPr>
              <a:t>Hiệu</a:t>
            </a:r>
            <a:r>
              <a:rPr lang="en-US" sz="2400" dirty="0">
                <a:latin typeface="Times New Roman" pitchFamily="18" charset="0"/>
              </a:rPr>
              <a:t> </a:t>
            </a:r>
            <a:r>
              <a:rPr lang="en-US" sz="2400" dirty="0" err="1">
                <a:latin typeface="Times New Roman" pitchFamily="18" charset="0"/>
              </a:rPr>
              <a:t>quang</a:t>
            </a:r>
            <a:r>
              <a:rPr lang="en-US" sz="2400" dirty="0">
                <a:latin typeface="Times New Roman" pitchFamily="18" charset="0"/>
              </a:rPr>
              <a:t> </a:t>
            </a:r>
            <a:r>
              <a:rPr lang="en-US" sz="2400" dirty="0" err="1">
                <a:latin typeface="Times New Roman" pitchFamily="18" charset="0"/>
              </a:rPr>
              <a:t>lộ</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2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khi</a:t>
            </a:r>
            <a:r>
              <a:rPr lang="en-US" sz="2400" dirty="0">
                <a:latin typeface="Times New Roman" pitchFamily="18" charset="0"/>
              </a:rPr>
              <a:t> </a:t>
            </a:r>
            <a:r>
              <a:rPr lang="en-US" sz="2400" dirty="0" err="1">
                <a:latin typeface="Times New Roman" pitchFamily="18" charset="0"/>
              </a:rPr>
              <a:t>truyền</a:t>
            </a:r>
            <a:r>
              <a:rPr lang="en-US" sz="2400" dirty="0">
                <a:latin typeface="Times New Roman" pitchFamily="18" charset="0"/>
              </a:rPr>
              <a:t> qua </a:t>
            </a:r>
            <a:r>
              <a:rPr lang="en-US" sz="2400" dirty="0" err="1">
                <a:latin typeface="Times New Roman" pitchFamily="18" charset="0"/>
              </a:rPr>
              <a:t>bản</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smtClean="0">
                <a:latin typeface="Times New Roman" pitchFamily="18" charset="0"/>
              </a:rPr>
              <a:t>thể</a:t>
            </a:r>
            <a:endParaRPr lang="en-US" sz="2400" dirty="0">
              <a:latin typeface="Times New Roman" pitchFamily="18" charset="0"/>
            </a:endParaRPr>
          </a:p>
        </p:txBody>
      </p:sp>
      <p:sp>
        <p:nvSpPr>
          <p:cNvPr id="3" name="Rectangle 2"/>
          <p:cNvSpPr/>
          <p:nvPr/>
        </p:nvSpPr>
        <p:spPr>
          <a:xfrm>
            <a:off x="2286000" y="2662535"/>
            <a:ext cx="3200400" cy="461665"/>
          </a:xfrm>
          <a:prstGeom prst="rect">
            <a:avLst/>
          </a:prstGeom>
        </p:spPr>
        <p:txBody>
          <a:bodyPr wrap="square">
            <a:spAutoFit/>
          </a:bodyPr>
          <a:lstStyle/>
          <a:p>
            <a:r>
              <a:rPr lang="en-US" sz="2400" dirty="0">
                <a:latin typeface="Times New Roman" pitchFamily="18" charset="0"/>
              </a:rPr>
              <a:t>L</a:t>
            </a:r>
            <a:r>
              <a:rPr lang="en-US" sz="2400" baseline="-25000" dirty="0">
                <a:latin typeface="Times New Roman" pitchFamily="18" charset="0"/>
              </a:rPr>
              <a:t>o</a:t>
            </a:r>
            <a:r>
              <a:rPr lang="en-US" sz="2400" dirty="0">
                <a:latin typeface="Times New Roman" pitchFamily="18" charset="0"/>
              </a:rPr>
              <a:t> – L</a:t>
            </a:r>
            <a:r>
              <a:rPr lang="en-US" sz="2400" baseline="-25000" dirty="0">
                <a:latin typeface="Times New Roman" pitchFamily="18" charset="0"/>
              </a:rPr>
              <a:t>e </a:t>
            </a:r>
            <a:r>
              <a:rPr lang="en-US" sz="2400" dirty="0">
                <a:latin typeface="Times New Roman" pitchFamily="18" charset="0"/>
              </a:rPr>
              <a:t>= (n</a:t>
            </a:r>
            <a:r>
              <a:rPr lang="en-US" sz="2400" baseline="-25000" dirty="0">
                <a:latin typeface="Times New Roman" pitchFamily="18" charset="0"/>
              </a:rPr>
              <a:t>o</a:t>
            </a:r>
            <a:r>
              <a:rPr lang="en-US" sz="2400" dirty="0">
                <a:latin typeface="Times New Roman" pitchFamily="18" charset="0"/>
              </a:rPr>
              <a:t> – n</a:t>
            </a:r>
            <a:r>
              <a:rPr lang="en-US" sz="2400" baseline="-25000" dirty="0">
                <a:latin typeface="Times New Roman" pitchFamily="18" charset="0"/>
              </a:rPr>
              <a:t>e</a:t>
            </a:r>
            <a:r>
              <a:rPr lang="en-US" sz="2400" dirty="0">
                <a:latin typeface="Times New Roman" pitchFamily="18" charset="0"/>
              </a:rPr>
              <a:t>)d</a:t>
            </a:r>
          </a:p>
        </p:txBody>
      </p:sp>
      <p:sp>
        <p:nvSpPr>
          <p:cNvPr id="5" name="Rectangle 4"/>
          <p:cNvSpPr/>
          <p:nvPr/>
        </p:nvSpPr>
        <p:spPr>
          <a:xfrm>
            <a:off x="152400" y="3276600"/>
            <a:ext cx="5460166" cy="461665"/>
          </a:xfrm>
          <a:prstGeom prst="rect">
            <a:avLst/>
          </a:prstGeom>
        </p:spPr>
        <p:txBody>
          <a:bodyPr wrap="square">
            <a:spAutoFit/>
          </a:bodyPr>
          <a:lstStyle/>
          <a:p>
            <a:r>
              <a:rPr lang="en-US" sz="2400" dirty="0" err="1">
                <a:latin typeface="Times New Roman" pitchFamily="18" charset="0"/>
              </a:rPr>
              <a:t>Hiệu</a:t>
            </a:r>
            <a:r>
              <a:rPr lang="en-US" sz="2400" dirty="0">
                <a:latin typeface="Times New Roman" pitchFamily="18" charset="0"/>
              </a:rPr>
              <a:t> </a:t>
            </a:r>
            <a:r>
              <a:rPr lang="en-US" sz="2400" dirty="0" err="1">
                <a:latin typeface="Times New Roman" pitchFamily="18" charset="0"/>
              </a:rPr>
              <a:t>pha</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2 </a:t>
            </a:r>
            <a:r>
              <a:rPr lang="en-US" sz="2400" dirty="0" err="1">
                <a:latin typeface="Times New Roman" pitchFamily="18" charset="0"/>
              </a:rPr>
              <a:t>tia</a:t>
            </a:r>
            <a:r>
              <a:rPr lang="en-US" sz="2400" dirty="0">
                <a:latin typeface="Times New Roman" pitchFamily="18" charset="0"/>
              </a:rPr>
              <a:t>:</a:t>
            </a:r>
          </a:p>
        </p:txBody>
      </p:sp>
      <p:graphicFrame>
        <p:nvGraphicFramePr>
          <p:cNvPr id="8" name="Object 7"/>
          <p:cNvGraphicFramePr>
            <a:graphicFrameLocks noChangeAspect="1"/>
          </p:cNvGraphicFramePr>
          <p:nvPr>
            <p:extLst>
              <p:ext uri="{D42A27DB-BD31-4B8C-83A1-F6EECF244321}">
                <p14:modId xmlns:p14="http://schemas.microsoft.com/office/powerpoint/2010/main" val="3148842722"/>
              </p:ext>
            </p:extLst>
          </p:nvPr>
        </p:nvGraphicFramePr>
        <p:xfrm>
          <a:off x="2286000" y="4191000"/>
          <a:ext cx="4314825" cy="773113"/>
        </p:xfrm>
        <a:graphic>
          <a:graphicData uri="http://schemas.openxmlformats.org/presentationml/2006/ole">
            <mc:AlternateContent xmlns:mc="http://schemas.openxmlformats.org/markup-compatibility/2006">
              <mc:Choice xmlns:v="urn:schemas-microsoft-com:vml" Requires="v">
                <p:oleObj spid="_x0000_s4214" name="Equation" r:id="rId3" imgW="2184400" imgH="393700" progId="Equation.3">
                  <p:embed/>
                </p:oleObj>
              </mc:Choice>
              <mc:Fallback>
                <p:oleObj name="Equation" r:id="rId3" imgW="2184400" imgH="393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191000"/>
                        <a:ext cx="4314825"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071507420"/>
              </p:ext>
            </p:extLst>
          </p:nvPr>
        </p:nvGraphicFramePr>
        <p:xfrm>
          <a:off x="1066800" y="838200"/>
          <a:ext cx="6726237" cy="895350"/>
        </p:xfrm>
        <a:graphic>
          <a:graphicData uri="http://schemas.openxmlformats.org/presentationml/2006/ole">
            <mc:AlternateContent xmlns:mc="http://schemas.openxmlformats.org/markup-compatibility/2006">
              <mc:Choice xmlns:v="urn:schemas-microsoft-com:vml" Requires="v">
                <p:oleObj spid="_x0000_s4215" name="Equation" r:id="rId5" imgW="3403440" imgH="457200" progId="Equation.3">
                  <p:embed/>
                </p:oleObj>
              </mc:Choice>
              <mc:Fallback>
                <p:oleObj name="Equation" r:id="rId5" imgW="3403440" imgH="457200"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838200"/>
                        <a:ext cx="672623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5458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0" y="609600"/>
            <a:ext cx="6858000" cy="461665"/>
          </a:xfrm>
          <a:prstGeom prst="rect">
            <a:avLst/>
          </a:prstGeom>
        </p:spPr>
        <p:txBody>
          <a:bodyPr wrap="square">
            <a:spAutoFit/>
          </a:bodyPr>
          <a:lstStyle/>
          <a:p>
            <a:pPr marL="609600" indent="-609600"/>
            <a:r>
              <a:rPr lang="en-US" sz="2400" dirty="0">
                <a:latin typeface="Times New Roman" pitchFamily="18" charset="0"/>
              </a:rPr>
              <a:t>1.Bản ¼ </a:t>
            </a:r>
            <a:r>
              <a:rPr lang="en-US" sz="2400" dirty="0" err="1">
                <a:latin typeface="Times New Roman" pitchFamily="18" charset="0"/>
              </a:rPr>
              <a:t>bước</a:t>
            </a:r>
            <a:r>
              <a:rPr lang="en-US" sz="2400" dirty="0">
                <a:latin typeface="Times New Roman" pitchFamily="18" charset="0"/>
              </a:rPr>
              <a:t> </a:t>
            </a:r>
            <a:r>
              <a:rPr lang="en-US" sz="2400" dirty="0" err="1">
                <a:latin typeface="Times New Roman" pitchFamily="18" charset="0"/>
              </a:rPr>
              <a:t>sóng</a:t>
            </a:r>
            <a:r>
              <a:rPr lang="en-US" sz="2400" dirty="0">
                <a:latin typeface="Times New Roman" pitchFamily="18" charset="0"/>
              </a:rPr>
              <a:t>: </a:t>
            </a:r>
            <a:r>
              <a:rPr lang="en-US" sz="2400" dirty="0" err="1">
                <a:latin typeface="Times New Roman" pitchFamily="18" charset="0"/>
              </a:rPr>
              <a:t>Bản</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độ</a:t>
            </a:r>
            <a:r>
              <a:rPr lang="en-US" sz="2400" dirty="0">
                <a:latin typeface="Times New Roman" pitchFamily="18" charset="0"/>
              </a:rPr>
              <a:t> </a:t>
            </a:r>
            <a:r>
              <a:rPr lang="en-US" sz="2400" dirty="0" err="1">
                <a:latin typeface="Times New Roman" pitchFamily="18" charset="0"/>
              </a:rPr>
              <a:t>dày</a:t>
            </a:r>
            <a:r>
              <a:rPr lang="en-US" sz="2400" dirty="0">
                <a:latin typeface="Times New Roman" pitchFamily="18" charset="0"/>
              </a:rPr>
              <a:t> d </a:t>
            </a:r>
            <a:r>
              <a:rPr lang="en-US" sz="2400" dirty="0" err="1">
                <a:latin typeface="Times New Roman" pitchFamily="18" charset="0"/>
              </a:rPr>
              <a:t>sao</a:t>
            </a:r>
            <a:r>
              <a:rPr lang="en-US" sz="2400" dirty="0">
                <a:latin typeface="Times New Roman" pitchFamily="18" charset="0"/>
              </a:rPr>
              <a:t> </a:t>
            </a:r>
            <a:r>
              <a:rPr lang="en-US" sz="2400" dirty="0" err="1">
                <a:latin typeface="Times New Roman" pitchFamily="18" charset="0"/>
              </a:rPr>
              <a:t>cho</a:t>
            </a:r>
            <a:r>
              <a:rPr lang="en-US" sz="2400" dirty="0">
                <a:latin typeface="Times New Roman" pitchFamily="18" charset="0"/>
              </a:rPr>
              <a:t>:</a:t>
            </a:r>
          </a:p>
        </p:txBody>
      </p:sp>
      <p:graphicFrame>
        <p:nvGraphicFramePr>
          <p:cNvPr id="3" name="Object 2"/>
          <p:cNvGraphicFramePr>
            <a:graphicFrameLocks noChangeAspect="1"/>
          </p:cNvGraphicFramePr>
          <p:nvPr>
            <p:extLst>
              <p:ext uri="{D42A27DB-BD31-4B8C-83A1-F6EECF244321}">
                <p14:modId xmlns:p14="http://schemas.microsoft.com/office/powerpoint/2010/main" val="843184819"/>
              </p:ext>
            </p:extLst>
          </p:nvPr>
        </p:nvGraphicFramePr>
        <p:xfrm>
          <a:off x="2438400" y="1143000"/>
          <a:ext cx="3476625" cy="787400"/>
        </p:xfrm>
        <a:graphic>
          <a:graphicData uri="http://schemas.openxmlformats.org/presentationml/2006/ole">
            <mc:AlternateContent xmlns:mc="http://schemas.openxmlformats.org/markup-compatibility/2006">
              <mc:Choice xmlns:v="urn:schemas-microsoft-com:vml" Requires="v">
                <p:oleObj spid="_x0000_s5294" name="Equation" r:id="rId3" imgW="1726451" imgH="393529" progId="Equation.3">
                  <p:embed/>
                </p:oleObj>
              </mc:Choice>
              <mc:Fallback>
                <p:oleObj name="Equation" r:id="rId3" imgW="1726451"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143000"/>
                        <a:ext cx="347662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p:cNvSpPr/>
          <p:nvPr/>
        </p:nvSpPr>
        <p:spPr>
          <a:xfrm>
            <a:off x="228601" y="1752600"/>
            <a:ext cx="5307766" cy="461665"/>
          </a:xfrm>
          <a:prstGeom prst="rect">
            <a:avLst/>
          </a:prstGeom>
        </p:spPr>
        <p:txBody>
          <a:bodyPr wrap="square">
            <a:spAutoFit/>
          </a:bodyPr>
          <a:lstStyle/>
          <a:p>
            <a:pPr marL="609600" indent="-609600"/>
            <a:r>
              <a:rPr lang="en-US" sz="2400" dirty="0" err="1">
                <a:latin typeface="Times New Roman" pitchFamily="18" charset="0"/>
              </a:rPr>
              <a:t>Hiệu</a:t>
            </a:r>
            <a:r>
              <a:rPr lang="en-US" sz="2400" dirty="0">
                <a:latin typeface="Times New Roman" pitchFamily="18" charset="0"/>
              </a:rPr>
              <a:t> </a:t>
            </a:r>
            <a:r>
              <a:rPr lang="en-US" sz="2400" dirty="0" err="1">
                <a:latin typeface="Times New Roman" pitchFamily="18" charset="0"/>
              </a:rPr>
              <a:t>pha</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2 </a:t>
            </a:r>
            <a:r>
              <a:rPr lang="en-US" sz="2400" dirty="0" err="1">
                <a:latin typeface="Times New Roman" pitchFamily="18" charset="0"/>
              </a:rPr>
              <a:t>tia</a:t>
            </a:r>
            <a:r>
              <a:rPr lang="en-US" sz="2400" dirty="0">
                <a:latin typeface="Times New Roman" pitchFamily="18" charset="0"/>
              </a:rPr>
              <a:t>:</a:t>
            </a:r>
          </a:p>
        </p:txBody>
      </p:sp>
      <p:graphicFrame>
        <p:nvGraphicFramePr>
          <p:cNvPr id="7" name="Object 6"/>
          <p:cNvGraphicFramePr>
            <a:graphicFrameLocks noChangeAspect="1"/>
          </p:cNvGraphicFramePr>
          <p:nvPr>
            <p:extLst>
              <p:ext uri="{D42A27DB-BD31-4B8C-83A1-F6EECF244321}">
                <p14:modId xmlns:p14="http://schemas.microsoft.com/office/powerpoint/2010/main" val="3101957664"/>
              </p:ext>
            </p:extLst>
          </p:nvPr>
        </p:nvGraphicFramePr>
        <p:xfrm>
          <a:off x="2435225" y="2362200"/>
          <a:ext cx="3463925" cy="693738"/>
        </p:xfrm>
        <a:graphic>
          <a:graphicData uri="http://schemas.openxmlformats.org/presentationml/2006/ole">
            <mc:AlternateContent xmlns:mc="http://schemas.openxmlformats.org/markup-compatibility/2006">
              <mc:Choice xmlns:v="urn:schemas-microsoft-com:vml" Requires="v">
                <p:oleObj spid="_x0000_s5295" name="Equation" r:id="rId5" imgW="1942920" imgH="393480" progId="Equation.3">
                  <p:embed/>
                </p:oleObj>
              </mc:Choice>
              <mc:Fallback>
                <p:oleObj name="Equation" r:id="rId5" imgW="1942920" imgH="393480" progId="Equation.3">
                  <p:embed/>
                  <p:pic>
                    <p:nvPicPr>
                      <p:cNvPr id="0" name="Object 7"/>
                      <p:cNvPicPr>
                        <a:picLocks noChangeAspect="1" noChangeArrowheads="1"/>
                      </p:cNvPicPr>
                      <p:nvPr/>
                    </p:nvPicPr>
                    <p:blipFill>
                      <a:blip r:embed="rId6"/>
                      <a:srcRect/>
                      <a:stretch>
                        <a:fillRect/>
                      </a:stretch>
                    </p:blipFill>
                    <p:spPr bwMode="auto">
                      <a:xfrm>
                        <a:off x="2435225" y="2362200"/>
                        <a:ext cx="3463925"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p:cNvSpPr/>
          <p:nvPr/>
        </p:nvSpPr>
        <p:spPr>
          <a:xfrm>
            <a:off x="152400" y="3119735"/>
            <a:ext cx="5043368" cy="461665"/>
          </a:xfrm>
          <a:prstGeom prst="rect">
            <a:avLst/>
          </a:prstGeom>
        </p:spPr>
        <p:txBody>
          <a:bodyPr wrap="none">
            <a:spAutoFit/>
          </a:bodyPr>
          <a:lstStyle/>
          <a:p>
            <a:pPr marL="609600" indent="-609600"/>
            <a:r>
              <a:rPr lang="en-US" sz="2400" dirty="0" err="1">
                <a:latin typeface="Times New Roman" pitchFamily="18" charset="0"/>
              </a:rPr>
              <a:t>Phương</a:t>
            </a:r>
            <a:r>
              <a:rPr lang="en-US" sz="2400" dirty="0">
                <a:latin typeface="Times New Roman" pitchFamily="18" charset="0"/>
              </a:rPr>
              <a:t> </a:t>
            </a:r>
            <a:r>
              <a:rPr lang="en-US" sz="2400" dirty="0" err="1">
                <a:latin typeface="Times New Roman" pitchFamily="18" charset="0"/>
              </a:rPr>
              <a:t>trình</a:t>
            </a:r>
            <a:r>
              <a:rPr lang="en-US" sz="2400" dirty="0">
                <a:latin typeface="Times New Roman" pitchFamily="18" charset="0"/>
              </a:rPr>
              <a:t> </a:t>
            </a:r>
            <a:r>
              <a:rPr lang="en-US" sz="2400" dirty="0" err="1">
                <a:latin typeface="Times New Roman" pitchFamily="18" charset="0"/>
              </a:rPr>
              <a:t>dao</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tổng</a:t>
            </a:r>
            <a:r>
              <a:rPr lang="en-US" sz="2400" dirty="0">
                <a:latin typeface="Times New Roman" pitchFamily="18" charset="0"/>
              </a:rPr>
              <a:t> </a:t>
            </a:r>
            <a:r>
              <a:rPr lang="en-US" sz="2400" dirty="0" err="1">
                <a:latin typeface="Times New Roman" pitchFamily="18" charset="0"/>
              </a:rPr>
              <a:t>hợp</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E:</a:t>
            </a:r>
          </a:p>
        </p:txBody>
      </p:sp>
      <p:graphicFrame>
        <p:nvGraphicFramePr>
          <p:cNvPr id="9" name="Object 8"/>
          <p:cNvGraphicFramePr>
            <a:graphicFrameLocks noChangeAspect="1"/>
          </p:cNvGraphicFramePr>
          <p:nvPr>
            <p:extLst>
              <p:ext uri="{D42A27DB-BD31-4B8C-83A1-F6EECF244321}">
                <p14:modId xmlns:p14="http://schemas.microsoft.com/office/powerpoint/2010/main" val="1230427556"/>
              </p:ext>
            </p:extLst>
          </p:nvPr>
        </p:nvGraphicFramePr>
        <p:xfrm>
          <a:off x="3327400" y="3670300"/>
          <a:ext cx="1574800" cy="908050"/>
        </p:xfrm>
        <a:graphic>
          <a:graphicData uri="http://schemas.openxmlformats.org/presentationml/2006/ole">
            <mc:AlternateContent xmlns:mc="http://schemas.openxmlformats.org/markup-compatibility/2006">
              <mc:Choice xmlns:v="urn:schemas-microsoft-com:vml" Requires="v">
                <p:oleObj spid="_x0000_s5296" name="Equation" r:id="rId7" imgW="787320" imgH="457200" progId="Equation.3">
                  <p:embed/>
                </p:oleObj>
              </mc:Choice>
              <mc:Fallback>
                <p:oleObj name="Equation" r:id="rId7" imgW="787320" imgH="457200" progId="Equation.3">
                  <p:embed/>
                  <p:pic>
                    <p:nvPicPr>
                      <p:cNvPr id="0" name="Object 10"/>
                      <p:cNvPicPr>
                        <a:picLocks noChangeAspect="1" noChangeArrowheads="1"/>
                      </p:cNvPicPr>
                      <p:nvPr/>
                    </p:nvPicPr>
                    <p:blipFill>
                      <a:blip r:embed="rId8"/>
                      <a:srcRect/>
                      <a:stretch>
                        <a:fillRect/>
                      </a:stretch>
                    </p:blipFill>
                    <p:spPr bwMode="auto">
                      <a:xfrm>
                        <a:off x="3327400" y="3670300"/>
                        <a:ext cx="15748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36470" y="3581400"/>
            <a:ext cx="2707263" cy="1833265"/>
          </a:xfrm>
          <a:prstGeom prst="rect">
            <a:avLst/>
          </a:prstGeom>
        </p:spPr>
      </p:pic>
      <p:sp>
        <p:nvSpPr>
          <p:cNvPr id="14" name="Rectangle 13"/>
          <p:cNvSpPr/>
          <p:nvPr/>
        </p:nvSpPr>
        <p:spPr>
          <a:xfrm>
            <a:off x="176011" y="4800600"/>
            <a:ext cx="3490058" cy="461665"/>
          </a:xfrm>
          <a:prstGeom prst="rect">
            <a:avLst/>
          </a:prstGeom>
        </p:spPr>
        <p:txBody>
          <a:bodyPr wrap="none">
            <a:spAutoFit/>
          </a:bodyPr>
          <a:lstStyle/>
          <a:p>
            <a:pPr marL="609600" indent="-609600"/>
            <a:r>
              <a:rPr lang="en-US" sz="2400" dirty="0" err="1">
                <a:latin typeface="Times New Roman" pitchFamily="18" charset="0"/>
              </a:rPr>
              <a:t>Đặc</a:t>
            </a:r>
            <a:r>
              <a:rPr lang="en-US" sz="2400" dirty="0">
                <a:latin typeface="Times New Roman" pitchFamily="18" charset="0"/>
              </a:rPr>
              <a:t> </a:t>
            </a:r>
            <a:r>
              <a:rPr lang="en-US" sz="2400" dirty="0" err="1">
                <a:latin typeface="Times New Roman" pitchFamily="18" charset="0"/>
              </a:rPr>
              <a:t>biệt</a:t>
            </a:r>
            <a:r>
              <a:rPr lang="en-US" sz="2400" dirty="0">
                <a:latin typeface="Times New Roman" pitchFamily="18" charset="0"/>
              </a:rPr>
              <a:t> </a:t>
            </a:r>
            <a:r>
              <a:rPr lang="el-GR" sz="2400" dirty="0">
                <a:latin typeface="Times New Roman" pitchFamily="18" charset="0"/>
                <a:cs typeface="Times New Roman" pitchFamily="18" charset="0"/>
              </a:rPr>
              <a:t>α</a:t>
            </a:r>
            <a:r>
              <a:rPr lang="en-US" sz="2400" dirty="0">
                <a:latin typeface="Times New Roman" pitchFamily="18" charset="0"/>
                <a:cs typeface="Times New Roman" pitchFamily="18" charset="0"/>
              </a:rPr>
              <a:t> = 45</a:t>
            </a:r>
            <a:r>
              <a:rPr lang="en-US" sz="2400" baseline="30000" dirty="0">
                <a:latin typeface="Times New Roman" pitchFamily="18" charset="0"/>
                <a:cs typeface="Times New Roman" pitchFamily="18" charset="0"/>
              </a:rPr>
              <a:t>0</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thì</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a:t>
            </a:r>
            <a:r>
              <a:rPr lang="en-US" sz="2400" baseline="-25000" dirty="0" err="1">
                <a:latin typeface="Times New Roman" pitchFamily="18" charset="0"/>
                <a:cs typeface="Times New Roman" pitchFamily="18" charset="0"/>
              </a:rPr>
              <a:t>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a:t>
            </a:r>
            <a:r>
              <a:rPr lang="en-US" sz="2400" baseline="-25000" dirty="0" err="1">
                <a:latin typeface="Times New Roman" pitchFamily="18" charset="0"/>
                <a:cs typeface="Times New Roman" pitchFamily="18" charset="0"/>
              </a:rPr>
              <a:t>e</a:t>
            </a:r>
            <a:endParaRPr lang="el-GR" sz="2400" baseline="-25000" dirty="0">
              <a:latin typeface="Times New Roman" pitchFamily="18" charset="0"/>
              <a:cs typeface="Times New Roman" pitchFamily="18" charset="0"/>
            </a:endParaRPr>
          </a:p>
        </p:txBody>
      </p:sp>
      <p:sp>
        <p:nvSpPr>
          <p:cNvPr id="15" name="Rectangle 14"/>
          <p:cNvSpPr/>
          <p:nvPr/>
        </p:nvSpPr>
        <p:spPr>
          <a:xfrm>
            <a:off x="0" y="5638800"/>
            <a:ext cx="9144000" cy="830997"/>
          </a:xfrm>
          <a:prstGeom prst="rect">
            <a:avLst/>
          </a:prstGeom>
        </p:spPr>
        <p:txBody>
          <a:bodyPr wrap="square">
            <a:spAutoFit/>
          </a:bodyPr>
          <a:lstStyle/>
          <a:p>
            <a:r>
              <a:rPr lang="en-US" sz="2400" i="1" dirty="0" err="1">
                <a:solidFill>
                  <a:srgbClr val="FF0000"/>
                </a:solidFill>
                <a:latin typeface="Times New Roman" pitchFamily="18" charset="0"/>
              </a:rPr>
              <a:t>Ánh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sáng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thẳng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sau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khi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đi</a:t>
            </a:r>
            <a:r>
              <a:rPr lang="en-US" sz="2400" i="1" dirty="0">
                <a:solidFill>
                  <a:srgbClr val="FF0000"/>
                </a:solidFill>
                <a:latin typeface="Times New Roman" pitchFamily="18" charset="0"/>
              </a:rPr>
              <a:t> qua </a:t>
            </a:r>
            <a:r>
              <a:rPr lang="en-US" sz="2400" i="1" dirty="0" err="1">
                <a:solidFill>
                  <a:srgbClr val="FF0000"/>
                </a:solidFill>
                <a:latin typeface="Times New Roman" pitchFamily="18" charset="0"/>
              </a:rPr>
              <a:t>bản</a:t>
            </a:r>
            <a:r>
              <a:rPr lang="en-US" sz="2400" i="1" dirty="0">
                <a:solidFill>
                  <a:srgbClr val="FF0000"/>
                </a:solidFill>
                <a:latin typeface="Times New Roman" pitchFamily="18" charset="0"/>
              </a:rPr>
              <a:t> ¼ </a:t>
            </a:r>
            <a:r>
              <a:rPr lang="en-US" sz="2400" i="1" dirty="0" err="1">
                <a:solidFill>
                  <a:srgbClr val="FF0000"/>
                </a:solidFill>
                <a:latin typeface="Times New Roman" pitchFamily="18" charset="0"/>
              </a:rPr>
              <a:t>bước</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sóng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trở</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thành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elip</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chính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tắc</a:t>
            </a:r>
            <a:r>
              <a:rPr lang="en-US" sz="2400" i="1" dirty="0" smtClean="0">
                <a:solidFill>
                  <a:srgbClr val="FF0000"/>
                </a:solidFill>
                <a:latin typeface="Times New Roman" pitchFamily="18" charset="0"/>
              </a:rPr>
              <a:t> </a:t>
            </a:r>
            <a:r>
              <a:rPr lang="en-US" sz="2400" i="1" smtClean="0">
                <a:solidFill>
                  <a:srgbClr val="FF0000"/>
                </a:solidFill>
                <a:latin typeface="Times New Roman" pitchFamily="18" charset="0"/>
              </a:rPr>
              <a:t>hay đặc biệt khi E</a:t>
            </a:r>
            <a:r>
              <a:rPr lang="en-US" sz="2400" i="1" baseline="-25000" smtClean="0">
                <a:solidFill>
                  <a:srgbClr val="FF0000"/>
                </a:solidFill>
                <a:latin typeface="Times New Roman" pitchFamily="18" charset="0"/>
              </a:rPr>
              <a:t>e</a:t>
            </a:r>
            <a:r>
              <a:rPr lang="en-US" sz="2400" i="1" smtClean="0">
                <a:solidFill>
                  <a:srgbClr val="FF0000"/>
                </a:solidFill>
                <a:latin typeface="Times New Roman" pitchFamily="18" charset="0"/>
              </a:rPr>
              <a:t> = E</a:t>
            </a:r>
            <a:r>
              <a:rPr lang="en-US" sz="2400" i="1" baseline="-25000" smtClean="0">
                <a:solidFill>
                  <a:srgbClr val="FF0000"/>
                </a:solidFill>
                <a:latin typeface="Times New Roman" pitchFamily="18" charset="0"/>
              </a:rPr>
              <a:t>o</a:t>
            </a:r>
            <a:r>
              <a:rPr lang="en-US" sz="2400" i="1" smtClean="0">
                <a:solidFill>
                  <a:srgbClr val="FF0000"/>
                </a:solidFill>
                <a:latin typeface="Times New Roman" pitchFamily="18" charset="0"/>
              </a:rPr>
              <a:t> trở thành phân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tròn</a:t>
            </a:r>
            <a:endParaRPr lang="en-US" sz="2400" i="1" dirty="0">
              <a:solidFill>
                <a:srgbClr val="FF0000"/>
              </a:solidFill>
              <a:latin typeface="Times New Roman" pitchFamily="18" charset="0"/>
            </a:endParaRPr>
          </a:p>
        </p:txBody>
      </p:sp>
    </p:spTree>
    <p:extLst>
      <p:ext uri="{BB962C8B-B14F-4D97-AF65-F5344CB8AC3E}">
        <p14:creationId xmlns:p14="http://schemas.microsoft.com/office/powerpoint/2010/main" val="355458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85800"/>
            <a:ext cx="6781800" cy="461665"/>
          </a:xfrm>
          <a:prstGeom prst="rect">
            <a:avLst/>
          </a:prstGeom>
        </p:spPr>
        <p:txBody>
          <a:bodyPr wrap="square">
            <a:spAutoFit/>
          </a:bodyPr>
          <a:lstStyle/>
          <a:p>
            <a:r>
              <a:rPr lang="en-US" sz="2400" b="1" i="1" dirty="0">
                <a:latin typeface="Times New Roman" pitchFamily="18" charset="0"/>
              </a:rPr>
              <a:t>2. </a:t>
            </a:r>
            <a:r>
              <a:rPr lang="en-US" sz="2400" b="1" i="1" dirty="0" err="1">
                <a:latin typeface="Times New Roman" pitchFamily="18" charset="0"/>
              </a:rPr>
              <a:t>Bản</a:t>
            </a:r>
            <a:r>
              <a:rPr lang="en-US" sz="2400" b="1" i="1" dirty="0">
                <a:latin typeface="Times New Roman" pitchFamily="18" charset="0"/>
              </a:rPr>
              <a:t> ½ </a:t>
            </a:r>
            <a:r>
              <a:rPr lang="en-US" sz="2400" b="1" i="1" dirty="0" err="1">
                <a:latin typeface="Times New Roman" pitchFamily="18" charset="0"/>
              </a:rPr>
              <a:t>bước</a:t>
            </a:r>
            <a:r>
              <a:rPr lang="en-US" sz="2400" b="1" i="1" dirty="0">
                <a:latin typeface="Times New Roman" pitchFamily="18" charset="0"/>
              </a:rPr>
              <a:t> </a:t>
            </a:r>
            <a:r>
              <a:rPr lang="en-US" sz="2400" b="1" i="1" dirty="0" err="1">
                <a:latin typeface="Times New Roman" pitchFamily="18" charset="0"/>
              </a:rPr>
              <a:t>sóng</a:t>
            </a:r>
            <a:r>
              <a:rPr lang="en-US" sz="2400" dirty="0">
                <a:latin typeface="Times New Roman" pitchFamily="18" charset="0"/>
              </a:rPr>
              <a:t>: </a:t>
            </a:r>
            <a:r>
              <a:rPr lang="en-US" sz="2400" dirty="0" err="1">
                <a:latin typeface="Times New Roman" pitchFamily="18" charset="0"/>
              </a:rPr>
              <a:t>Bản</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độ</a:t>
            </a:r>
            <a:r>
              <a:rPr lang="en-US" sz="2400" dirty="0">
                <a:latin typeface="Times New Roman" pitchFamily="18" charset="0"/>
              </a:rPr>
              <a:t> d </a:t>
            </a:r>
            <a:r>
              <a:rPr lang="en-US" sz="2400" dirty="0" err="1">
                <a:latin typeface="Times New Roman" pitchFamily="18" charset="0"/>
              </a:rPr>
              <a:t>sao</a:t>
            </a:r>
            <a:r>
              <a:rPr lang="en-US" sz="2400" dirty="0">
                <a:latin typeface="Times New Roman" pitchFamily="18" charset="0"/>
              </a:rPr>
              <a:t> </a:t>
            </a:r>
            <a:r>
              <a:rPr lang="en-US" sz="2400" dirty="0" err="1">
                <a:latin typeface="Times New Roman" pitchFamily="18" charset="0"/>
              </a:rPr>
              <a:t>cho</a:t>
            </a:r>
            <a:r>
              <a:rPr lang="en-US" sz="2400" dirty="0">
                <a:latin typeface="Times New Roman" pitchFamily="18" charset="0"/>
              </a:rPr>
              <a:t>:</a:t>
            </a:r>
          </a:p>
        </p:txBody>
      </p:sp>
      <p:graphicFrame>
        <p:nvGraphicFramePr>
          <p:cNvPr id="3" name="Object 2"/>
          <p:cNvGraphicFramePr>
            <a:graphicFrameLocks noChangeAspect="1"/>
          </p:cNvGraphicFramePr>
          <p:nvPr>
            <p:extLst>
              <p:ext uri="{D42A27DB-BD31-4B8C-83A1-F6EECF244321}">
                <p14:modId xmlns:p14="http://schemas.microsoft.com/office/powerpoint/2010/main" val="3080408977"/>
              </p:ext>
            </p:extLst>
          </p:nvPr>
        </p:nvGraphicFramePr>
        <p:xfrm>
          <a:off x="2085975" y="1252537"/>
          <a:ext cx="3552825" cy="804863"/>
        </p:xfrm>
        <a:graphic>
          <a:graphicData uri="http://schemas.openxmlformats.org/presentationml/2006/ole">
            <mc:AlternateContent xmlns:mc="http://schemas.openxmlformats.org/markup-compatibility/2006">
              <mc:Choice xmlns:v="urn:schemas-microsoft-com:vml" Requires="v">
                <p:oleObj spid="_x0000_s6316" name="Equation" r:id="rId3" imgW="1726451" imgH="393529" progId="Equation.3">
                  <p:embed/>
                </p:oleObj>
              </mc:Choice>
              <mc:Fallback>
                <p:oleObj name="Equation" r:id="rId3" imgW="1726451"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5975" y="1252537"/>
                        <a:ext cx="3552825"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76201" y="1976735"/>
            <a:ext cx="5460166" cy="461665"/>
          </a:xfrm>
          <a:prstGeom prst="rect">
            <a:avLst/>
          </a:prstGeom>
        </p:spPr>
        <p:txBody>
          <a:bodyPr wrap="square">
            <a:spAutoFit/>
          </a:bodyPr>
          <a:lstStyle/>
          <a:p>
            <a:r>
              <a:rPr lang="en-US" sz="2400" dirty="0" err="1">
                <a:latin typeface="Times New Roman" pitchFamily="18" charset="0"/>
              </a:rPr>
              <a:t>Hiệu</a:t>
            </a:r>
            <a:r>
              <a:rPr lang="en-US" sz="2400" dirty="0">
                <a:latin typeface="Times New Roman" pitchFamily="18" charset="0"/>
              </a:rPr>
              <a:t> </a:t>
            </a:r>
            <a:r>
              <a:rPr lang="en-US" sz="2400" dirty="0" err="1">
                <a:latin typeface="Times New Roman" pitchFamily="18" charset="0"/>
              </a:rPr>
              <a:t>pha</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2 </a:t>
            </a:r>
            <a:r>
              <a:rPr lang="en-US" sz="2400" dirty="0" err="1">
                <a:latin typeface="Times New Roman" pitchFamily="18" charset="0"/>
              </a:rPr>
              <a:t>tia</a:t>
            </a:r>
            <a:r>
              <a:rPr lang="en-US" sz="2400" dirty="0">
                <a:latin typeface="Times New Roman" pitchFamily="18" charset="0"/>
              </a:rPr>
              <a:t>:</a:t>
            </a:r>
          </a:p>
        </p:txBody>
      </p:sp>
      <p:graphicFrame>
        <p:nvGraphicFramePr>
          <p:cNvPr id="8" name="Object 7"/>
          <p:cNvGraphicFramePr>
            <a:graphicFrameLocks noChangeAspect="1"/>
          </p:cNvGraphicFramePr>
          <p:nvPr>
            <p:extLst>
              <p:ext uri="{D42A27DB-BD31-4B8C-83A1-F6EECF244321}">
                <p14:modId xmlns:p14="http://schemas.microsoft.com/office/powerpoint/2010/main" val="2690402610"/>
              </p:ext>
            </p:extLst>
          </p:nvPr>
        </p:nvGraphicFramePr>
        <p:xfrm>
          <a:off x="2470150" y="2506663"/>
          <a:ext cx="3395663" cy="693737"/>
        </p:xfrm>
        <a:graphic>
          <a:graphicData uri="http://schemas.openxmlformats.org/presentationml/2006/ole">
            <mc:AlternateContent xmlns:mc="http://schemas.openxmlformats.org/markup-compatibility/2006">
              <mc:Choice xmlns:v="urn:schemas-microsoft-com:vml" Requires="v">
                <p:oleObj spid="_x0000_s6317" name="Equation" r:id="rId5" imgW="1904760" imgH="393480" progId="Equation.3">
                  <p:embed/>
                </p:oleObj>
              </mc:Choice>
              <mc:Fallback>
                <p:oleObj name="Equation" r:id="rId5" imgW="1904760" imgH="393480" progId="Equation.3">
                  <p:embed/>
                  <p:pic>
                    <p:nvPicPr>
                      <p:cNvPr id="0" name="Object 6"/>
                      <p:cNvPicPr>
                        <a:picLocks noChangeAspect="1" noChangeArrowheads="1"/>
                      </p:cNvPicPr>
                      <p:nvPr/>
                    </p:nvPicPr>
                    <p:blipFill>
                      <a:blip r:embed="rId6"/>
                      <a:srcRect/>
                      <a:stretch>
                        <a:fillRect/>
                      </a:stretch>
                    </p:blipFill>
                    <p:spPr bwMode="auto">
                      <a:xfrm>
                        <a:off x="2470150" y="2506663"/>
                        <a:ext cx="3395663"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 name="Picture 13" descr="hinh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3155950"/>
            <a:ext cx="3103562"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152400" y="3272135"/>
            <a:ext cx="5043368" cy="461665"/>
          </a:xfrm>
          <a:prstGeom prst="rect">
            <a:avLst/>
          </a:prstGeom>
        </p:spPr>
        <p:txBody>
          <a:bodyPr wrap="none">
            <a:spAutoFit/>
          </a:bodyPr>
          <a:lstStyle/>
          <a:p>
            <a:pPr marL="609600" indent="-609600"/>
            <a:r>
              <a:rPr lang="en-US" sz="2400" dirty="0" err="1">
                <a:latin typeface="Times New Roman" pitchFamily="18" charset="0"/>
              </a:rPr>
              <a:t>Phương</a:t>
            </a:r>
            <a:r>
              <a:rPr lang="en-US" sz="2400" dirty="0">
                <a:latin typeface="Times New Roman" pitchFamily="18" charset="0"/>
              </a:rPr>
              <a:t> </a:t>
            </a:r>
            <a:r>
              <a:rPr lang="en-US" sz="2400" dirty="0" err="1">
                <a:latin typeface="Times New Roman" pitchFamily="18" charset="0"/>
              </a:rPr>
              <a:t>trình</a:t>
            </a:r>
            <a:r>
              <a:rPr lang="en-US" sz="2400" dirty="0">
                <a:latin typeface="Times New Roman" pitchFamily="18" charset="0"/>
              </a:rPr>
              <a:t> </a:t>
            </a:r>
            <a:r>
              <a:rPr lang="en-US" sz="2400" dirty="0" err="1">
                <a:latin typeface="Times New Roman" pitchFamily="18" charset="0"/>
              </a:rPr>
              <a:t>dao</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tổng</a:t>
            </a:r>
            <a:r>
              <a:rPr lang="en-US" sz="2400" dirty="0">
                <a:latin typeface="Times New Roman" pitchFamily="18" charset="0"/>
              </a:rPr>
              <a:t> </a:t>
            </a:r>
            <a:r>
              <a:rPr lang="en-US" sz="2400" dirty="0" err="1">
                <a:latin typeface="Times New Roman" pitchFamily="18" charset="0"/>
              </a:rPr>
              <a:t>hợp</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E:</a:t>
            </a:r>
          </a:p>
        </p:txBody>
      </p:sp>
      <p:graphicFrame>
        <p:nvGraphicFramePr>
          <p:cNvPr id="11" name="Object 10"/>
          <p:cNvGraphicFramePr>
            <a:graphicFrameLocks noChangeAspect="1"/>
          </p:cNvGraphicFramePr>
          <p:nvPr>
            <p:extLst>
              <p:ext uri="{D42A27DB-BD31-4B8C-83A1-F6EECF244321}">
                <p14:modId xmlns:p14="http://schemas.microsoft.com/office/powerpoint/2010/main" val="1555817967"/>
              </p:ext>
            </p:extLst>
          </p:nvPr>
        </p:nvGraphicFramePr>
        <p:xfrm>
          <a:off x="2122488" y="3886200"/>
          <a:ext cx="1584325" cy="877888"/>
        </p:xfrm>
        <a:graphic>
          <a:graphicData uri="http://schemas.openxmlformats.org/presentationml/2006/ole">
            <mc:AlternateContent xmlns:mc="http://schemas.openxmlformats.org/markup-compatibility/2006">
              <mc:Choice xmlns:v="urn:schemas-microsoft-com:vml" Requires="v">
                <p:oleObj spid="_x0000_s6318" name="Equation" r:id="rId8" imgW="774360" imgH="431640" progId="Equation.3">
                  <p:embed/>
                </p:oleObj>
              </mc:Choice>
              <mc:Fallback>
                <p:oleObj name="Equation" r:id="rId8" imgW="774360" imgH="431640" progId="Equation.3">
                  <p:embed/>
                  <p:pic>
                    <p:nvPicPr>
                      <p:cNvPr id="0" name="Object 10"/>
                      <p:cNvPicPr>
                        <a:picLocks noChangeAspect="1" noChangeArrowheads="1"/>
                      </p:cNvPicPr>
                      <p:nvPr/>
                    </p:nvPicPr>
                    <p:blipFill>
                      <a:blip r:embed="rId9"/>
                      <a:srcRect/>
                      <a:stretch>
                        <a:fillRect/>
                      </a:stretch>
                    </p:blipFill>
                    <p:spPr bwMode="auto">
                      <a:xfrm>
                        <a:off x="2122488" y="3886200"/>
                        <a:ext cx="1584325"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11"/>
          <p:cNvSpPr/>
          <p:nvPr/>
        </p:nvSpPr>
        <p:spPr>
          <a:xfrm>
            <a:off x="154546" y="5646003"/>
            <a:ext cx="8740216" cy="830997"/>
          </a:xfrm>
          <a:prstGeom prst="rect">
            <a:avLst/>
          </a:prstGeom>
        </p:spPr>
        <p:txBody>
          <a:bodyPr wrap="square">
            <a:spAutoFit/>
          </a:bodyPr>
          <a:lstStyle/>
          <a:p>
            <a:r>
              <a:rPr lang="en-US" sz="2400" i="1" dirty="0" err="1">
                <a:solidFill>
                  <a:srgbClr val="FF0000"/>
                </a:solidFill>
                <a:latin typeface="Times New Roman" pitchFamily="18" charset="0"/>
              </a:rPr>
              <a:t>Ánh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sáng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thẳng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sau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khi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đi</a:t>
            </a:r>
            <a:r>
              <a:rPr lang="en-US" sz="2400" i="1" dirty="0">
                <a:solidFill>
                  <a:srgbClr val="FF0000"/>
                </a:solidFill>
                <a:latin typeface="Times New Roman" pitchFamily="18" charset="0"/>
              </a:rPr>
              <a:t> qua </a:t>
            </a:r>
            <a:r>
              <a:rPr lang="en-US" sz="2400" i="1" dirty="0" err="1">
                <a:solidFill>
                  <a:srgbClr val="FF0000"/>
                </a:solidFill>
                <a:latin typeface="Times New Roman" pitchFamily="18" charset="0"/>
              </a:rPr>
              <a:t>bản</a:t>
            </a:r>
            <a:r>
              <a:rPr lang="en-US" sz="2400" i="1" dirty="0">
                <a:solidFill>
                  <a:srgbClr val="FF0000"/>
                </a:solidFill>
                <a:latin typeface="Times New Roman" pitchFamily="18" charset="0"/>
              </a:rPr>
              <a:t> ½ </a:t>
            </a:r>
            <a:r>
              <a:rPr lang="en-US" sz="2400" i="1" dirty="0" err="1">
                <a:solidFill>
                  <a:srgbClr val="FF0000"/>
                </a:solidFill>
                <a:latin typeface="Times New Roman" pitchFamily="18" charset="0"/>
              </a:rPr>
              <a:t>bước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sóng</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vẫn</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là</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ánh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sáng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thẳng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nhưng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mặt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phẳng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phân</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cực</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đã</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bị</a:t>
            </a:r>
            <a:r>
              <a:rPr lang="en-US" sz="2400" i="1" dirty="0">
                <a:solidFill>
                  <a:srgbClr val="FF0000"/>
                </a:solidFill>
                <a:latin typeface="Times New Roman" pitchFamily="18" charset="0"/>
              </a:rPr>
              <a:t> quay </a:t>
            </a:r>
            <a:r>
              <a:rPr lang="en-US" sz="2400" i="1" dirty="0" err="1">
                <a:solidFill>
                  <a:srgbClr val="FF0000"/>
                </a:solidFill>
                <a:latin typeface="Times New Roman" pitchFamily="18" charset="0"/>
              </a:rPr>
              <a:t>đi</a:t>
            </a:r>
            <a:r>
              <a:rPr lang="en-US" sz="2400" i="1" dirty="0">
                <a:solidFill>
                  <a:srgbClr val="FF0000"/>
                </a:solidFill>
                <a:latin typeface="Times New Roman" pitchFamily="18" charset="0"/>
              </a:rPr>
              <a:t>.</a:t>
            </a:r>
          </a:p>
        </p:txBody>
      </p:sp>
    </p:spTree>
    <p:extLst>
      <p:ext uri="{BB962C8B-B14F-4D97-AF65-F5344CB8AC3E}">
        <p14:creationId xmlns:p14="http://schemas.microsoft.com/office/powerpoint/2010/main" val="355458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5" name="Rectangle 4"/>
          <p:cNvSpPr/>
          <p:nvPr/>
        </p:nvSpPr>
        <p:spPr>
          <a:xfrm>
            <a:off x="76200" y="685800"/>
            <a:ext cx="6781800" cy="461665"/>
          </a:xfrm>
          <a:prstGeom prst="rect">
            <a:avLst/>
          </a:prstGeom>
        </p:spPr>
        <p:txBody>
          <a:bodyPr wrap="square">
            <a:spAutoFit/>
          </a:bodyPr>
          <a:lstStyle/>
          <a:p>
            <a:r>
              <a:rPr lang="en-US" sz="2400" b="1" i="1" dirty="0" smtClean="0">
                <a:latin typeface="Times New Roman" pitchFamily="18" charset="0"/>
              </a:rPr>
              <a:t>3. </a:t>
            </a:r>
            <a:r>
              <a:rPr lang="en-US" sz="2400" b="1" i="1" dirty="0" err="1" smtClean="0">
                <a:latin typeface="Times New Roman" pitchFamily="18" charset="0"/>
              </a:rPr>
              <a:t>Bản</a:t>
            </a:r>
            <a:r>
              <a:rPr lang="en-US" sz="2400" b="1" i="1" dirty="0" smtClean="0">
                <a:latin typeface="Times New Roman" pitchFamily="18" charset="0"/>
              </a:rPr>
              <a:t> </a:t>
            </a:r>
            <a:r>
              <a:rPr lang="en-US" sz="2400" b="1" i="1" dirty="0" err="1" smtClean="0">
                <a:latin typeface="Times New Roman" pitchFamily="18" charset="0"/>
              </a:rPr>
              <a:t>một</a:t>
            </a:r>
            <a:r>
              <a:rPr lang="en-US" sz="2400" b="1" i="1" dirty="0" smtClean="0">
                <a:latin typeface="Times New Roman" pitchFamily="18" charset="0"/>
              </a:rPr>
              <a:t> </a:t>
            </a:r>
            <a:r>
              <a:rPr lang="en-US" sz="2400" b="1" i="1" dirty="0" err="1">
                <a:latin typeface="Times New Roman" pitchFamily="18" charset="0"/>
              </a:rPr>
              <a:t>bước</a:t>
            </a:r>
            <a:r>
              <a:rPr lang="en-US" sz="2400" b="1" i="1" dirty="0">
                <a:latin typeface="Times New Roman" pitchFamily="18" charset="0"/>
              </a:rPr>
              <a:t> </a:t>
            </a:r>
            <a:r>
              <a:rPr lang="en-US" sz="2400" b="1" i="1" dirty="0" err="1">
                <a:latin typeface="Times New Roman" pitchFamily="18" charset="0"/>
              </a:rPr>
              <a:t>sóng</a:t>
            </a:r>
            <a:r>
              <a:rPr lang="en-US" sz="2400" dirty="0">
                <a:latin typeface="Times New Roman" pitchFamily="18" charset="0"/>
              </a:rPr>
              <a:t>: </a:t>
            </a:r>
            <a:r>
              <a:rPr lang="en-US" sz="2400" dirty="0" err="1">
                <a:latin typeface="Times New Roman" pitchFamily="18" charset="0"/>
              </a:rPr>
              <a:t>Bản</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độ</a:t>
            </a:r>
            <a:r>
              <a:rPr lang="en-US" sz="2400" dirty="0">
                <a:latin typeface="Times New Roman" pitchFamily="18" charset="0"/>
              </a:rPr>
              <a:t> d </a:t>
            </a:r>
            <a:r>
              <a:rPr lang="en-US" sz="2400" dirty="0" err="1">
                <a:latin typeface="Times New Roman" pitchFamily="18" charset="0"/>
              </a:rPr>
              <a:t>sao</a:t>
            </a:r>
            <a:r>
              <a:rPr lang="en-US" sz="2400" dirty="0">
                <a:latin typeface="Times New Roman" pitchFamily="18" charset="0"/>
              </a:rPr>
              <a:t> </a:t>
            </a:r>
            <a:r>
              <a:rPr lang="en-US" sz="2400" dirty="0" err="1">
                <a:latin typeface="Times New Roman" pitchFamily="18" charset="0"/>
              </a:rPr>
              <a:t>cho</a:t>
            </a:r>
            <a:r>
              <a:rPr lang="en-US" sz="2400" dirty="0">
                <a:latin typeface="Times New Roman" pitchFamily="18" charset="0"/>
              </a:rPr>
              <a:t>:</a:t>
            </a:r>
          </a:p>
        </p:txBody>
      </p:sp>
      <p:graphicFrame>
        <p:nvGraphicFramePr>
          <p:cNvPr id="3" name="Object 2"/>
          <p:cNvGraphicFramePr>
            <a:graphicFrameLocks noChangeAspect="1"/>
          </p:cNvGraphicFramePr>
          <p:nvPr>
            <p:extLst>
              <p:ext uri="{D42A27DB-BD31-4B8C-83A1-F6EECF244321}">
                <p14:modId xmlns:p14="http://schemas.microsoft.com/office/powerpoint/2010/main" val="908975871"/>
              </p:ext>
            </p:extLst>
          </p:nvPr>
        </p:nvGraphicFramePr>
        <p:xfrm>
          <a:off x="2568575" y="1371600"/>
          <a:ext cx="2586038" cy="468312"/>
        </p:xfrm>
        <a:graphic>
          <a:graphicData uri="http://schemas.openxmlformats.org/presentationml/2006/ole">
            <mc:AlternateContent xmlns:mc="http://schemas.openxmlformats.org/markup-compatibility/2006">
              <mc:Choice xmlns:v="urn:schemas-microsoft-com:vml" Requires="v">
                <p:oleObj spid="_x0000_s7340" name="Equation" r:id="rId3" imgW="1257120" imgH="228600" progId="Equation.3">
                  <p:embed/>
                </p:oleObj>
              </mc:Choice>
              <mc:Fallback>
                <p:oleObj name="Equation" r:id="rId3" imgW="1257120" imgH="228600" progId="Equation.3">
                  <p:embed/>
                  <p:pic>
                    <p:nvPicPr>
                      <p:cNvPr id="0" name="Object 2"/>
                      <p:cNvPicPr>
                        <a:picLocks noChangeAspect="1" noChangeArrowheads="1"/>
                      </p:cNvPicPr>
                      <p:nvPr/>
                    </p:nvPicPr>
                    <p:blipFill>
                      <a:blip r:embed="rId4"/>
                      <a:srcRect/>
                      <a:stretch>
                        <a:fillRect/>
                      </a:stretch>
                    </p:blipFill>
                    <p:spPr bwMode="auto">
                      <a:xfrm>
                        <a:off x="2568575" y="1371600"/>
                        <a:ext cx="258603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76201" y="1905000"/>
            <a:ext cx="5460166" cy="461665"/>
          </a:xfrm>
          <a:prstGeom prst="rect">
            <a:avLst/>
          </a:prstGeom>
        </p:spPr>
        <p:txBody>
          <a:bodyPr wrap="square">
            <a:spAutoFit/>
          </a:bodyPr>
          <a:lstStyle/>
          <a:p>
            <a:r>
              <a:rPr lang="en-US" sz="2400" dirty="0" err="1">
                <a:latin typeface="Times New Roman" pitchFamily="18" charset="0"/>
              </a:rPr>
              <a:t>Hiệu</a:t>
            </a:r>
            <a:r>
              <a:rPr lang="en-US" sz="2400" dirty="0">
                <a:latin typeface="Times New Roman" pitchFamily="18" charset="0"/>
              </a:rPr>
              <a:t> </a:t>
            </a:r>
            <a:r>
              <a:rPr lang="en-US" sz="2400" dirty="0" err="1">
                <a:latin typeface="Times New Roman" pitchFamily="18" charset="0"/>
              </a:rPr>
              <a:t>pha</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2 </a:t>
            </a:r>
            <a:r>
              <a:rPr lang="en-US" sz="2400" dirty="0" err="1">
                <a:latin typeface="Times New Roman" pitchFamily="18" charset="0"/>
              </a:rPr>
              <a:t>tia</a:t>
            </a:r>
            <a:r>
              <a:rPr lang="en-US" sz="2400" dirty="0">
                <a:latin typeface="Times New Roman" pitchFamily="18" charset="0"/>
              </a:rPr>
              <a:t>:</a:t>
            </a:r>
          </a:p>
        </p:txBody>
      </p:sp>
      <p:graphicFrame>
        <p:nvGraphicFramePr>
          <p:cNvPr id="8" name="Object 7"/>
          <p:cNvGraphicFramePr>
            <a:graphicFrameLocks noChangeAspect="1"/>
          </p:cNvGraphicFramePr>
          <p:nvPr>
            <p:extLst>
              <p:ext uri="{D42A27DB-BD31-4B8C-83A1-F6EECF244321}">
                <p14:modId xmlns:p14="http://schemas.microsoft.com/office/powerpoint/2010/main" val="823274326"/>
              </p:ext>
            </p:extLst>
          </p:nvPr>
        </p:nvGraphicFramePr>
        <p:xfrm>
          <a:off x="2728913" y="2438400"/>
          <a:ext cx="2874962" cy="693738"/>
        </p:xfrm>
        <a:graphic>
          <a:graphicData uri="http://schemas.openxmlformats.org/presentationml/2006/ole">
            <mc:AlternateContent xmlns:mc="http://schemas.openxmlformats.org/markup-compatibility/2006">
              <mc:Choice xmlns:v="urn:schemas-microsoft-com:vml" Requires="v">
                <p:oleObj spid="_x0000_s7341" name="Equation" r:id="rId5" imgW="1612800" imgH="393480" progId="Equation.3">
                  <p:embed/>
                </p:oleObj>
              </mc:Choice>
              <mc:Fallback>
                <p:oleObj name="Equation" r:id="rId5" imgW="1612800" imgH="393480" progId="Equation.3">
                  <p:embed/>
                  <p:pic>
                    <p:nvPicPr>
                      <p:cNvPr id="0" name="Object 7"/>
                      <p:cNvPicPr>
                        <a:picLocks noChangeAspect="1" noChangeArrowheads="1"/>
                      </p:cNvPicPr>
                      <p:nvPr/>
                    </p:nvPicPr>
                    <p:blipFill>
                      <a:blip r:embed="rId6"/>
                      <a:srcRect/>
                      <a:stretch>
                        <a:fillRect/>
                      </a:stretch>
                    </p:blipFill>
                    <p:spPr bwMode="auto">
                      <a:xfrm>
                        <a:off x="2728913" y="2438400"/>
                        <a:ext cx="2874962"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p:nvPr/>
        </p:nvSpPr>
        <p:spPr>
          <a:xfrm>
            <a:off x="152400" y="3272135"/>
            <a:ext cx="5043368" cy="461665"/>
          </a:xfrm>
          <a:prstGeom prst="rect">
            <a:avLst/>
          </a:prstGeom>
        </p:spPr>
        <p:txBody>
          <a:bodyPr wrap="none">
            <a:spAutoFit/>
          </a:bodyPr>
          <a:lstStyle/>
          <a:p>
            <a:pPr marL="609600" indent="-609600"/>
            <a:r>
              <a:rPr lang="en-US" sz="2400" dirty="0" err="1">
                <a:latin typeface="Times New Roman" pitchFamily="18" charset="0"/>
              </a:rPr>
              <a:t>Phương</a:t>
            </a:r>
            <a:r>
              <a:rPr lang="en-US" sz="2400" dirty="0">
                <a:latin typeface="Times New Roman" pitchFamily="18" charset="0"/>
              </a:rPr>
              <a:t> </a:t>
            </a:r>
            <a:r>
              <a:rPr lang="en-US" sz="2400" dirty="0" err="1">
                <a:latin typeface="Times New Roman" pitchFamily="18" charset="0"/>
              </a:rPr>
              <a:t>trình</a:t>
            </a:r>
            <a:r>
              <a:rPr lang="en-US" sz="2400" dirty="0">
                <a:latin typeface="Times New Roman" pitchFamily="18" charset="0"/>
              </a:rPr>
              <a:t> </a:t>
            </a:r>
            <a:r>
              <a:rPr lang="en-US" sz="2400" dirty="0" err="1">
                <a:latin typeface="Times New Roman" pitchFamily="18" charset="0"/>
              </a:rPr>
              <a:t>dao</a:t>
            </a:r>
            <a:r>
              <a:rPr lang="en-US" sz="2400" dirty="0">
                <a:latin typeface="Times New Roman" pitchFamily="18" charset="0"/>
              </a:rPr>
              <a:t> </a:t>
            </a:r>
            <a:r>
              <a:rPr lang="en-US" sz="2400" dirty="0" err="1">
                <a:latin typeface="Times New Roman" pitchFamily="18" charset="0"/>
              </a:rPr>
              <a:t>động</a:t>
            </a:r>
            <a:r>
              <a:rPr lang="en-US" sz="2400" dirty="0">
                <a:latin typeface="Times New Roman" pitchFamily="18" charset="0"/>
              </a:rPr>
              <a:t> </a:t>
            </a:r>
            <a:r>
              <a:rPr lang="en-US" sz="2400" dirty="0" err="1">
                <a:latin typeface="Times New Roman" pitchFamily="18" charset="0"/>
              </a:rPr>
              <a:t>tổng</a:t>
            </a:r>
            <a:r>
              <a:rPr lang="en-US" sz="2400" dirty="0">
                <a:latin typeface="Times New Roman" pitchFamily="18" charset="0"/>
              </a:rPr>
              <a:t> </a:t>
            </a:r>
            <a:r>
              <a:rPr lang="en-US" sz="2400" dirty="0" err="1">
                <a:latin typeface="Times New Roman" pitchFamily="18" charset="0"/>
              </a:rPr>
              <a:t>hợp</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E:</a:t>
            </a:r>
          </a:p>
        </p:txBody>
      </p:sp>
      <p:graphicFrame>
        <p:nvGraphicFramePr>
          <p:cNvPr id="10" name="Object 9"/>
          <p:cNvGraphicFramePr>
            <a:graphicFrameLocks noChangeAspect="1"/>
          </p:cNvGraphicFramePr>
          <p:nvPr>
            <p:extLst>
              <p:ext uri="{D42A27DB-BD31-4B8C-83A1-F6EECF244321}">
                <p14:modId xmlns:p14="http://schemas.microsoft.com/office/powerpoint/2010/main" val="4150294421"/>
              </p:ext>
            </p:extLst>
          </p:nvPr>
        </p:nvGraphicFramePr>
        <p:xfrm>
          <a:off x="2122488" y="3886200"/>
          <a:ext cx="1584325" cy="877888"/>
        </p:xfrm>
        <a:graphic>
          <a:graphicData uri="http://schemas.openxmlformats.org/presentationml/2006/ole">
            <mc:AlternateContent xmlns:mc="http://schemas.openxmlformats.org/markup-compatibility/2006">
              <mc:Choice xmlns:v="urn:schemas-microsoft-com:vml" Requires="v">
                <p:oleObj spid="_x0000_s7342" name="Equation" r:id="rId7" imgW="774360" imgH="431640" progId="Equation.3">
                  <p:embed/>
                </p:oleObj>
              </mc:Choice>
              <mc:Fallback>
                <p:oleObj name="Equation" r:id="rId7" imgW="774360" imgH="431640" progId="Equation.3">
                  <p:embed/>
                  <p:pic>
                    <p:nvPicPr>
                      <p:cNvPr id="0" name="Object 10"/>
                      <p:cNvPicPr>
                        <a:picLocks noChangeAspect="1" noChangeArrowheads="1"/>
                      </p:cNvPicPr>
                      <p:nvPr/>
                    </p:nvPicPr>
                    <p:blipFill>
                      <a:blip r:embed="rId8"/>
                      <a:srcRect/>
                      <a:stretch>
                        <a:fillRect/>
                      </a:stretch>
                    </p:blipFill>
                    <p:spPr bwMode="auto">
                      <a:xfrm>
                        <a:off x="2122488" y="3886200"/>
                        <a:ext cx="1584325"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1" name="Picture 14" descr="hinh 4"/>
          <p:cNvPicPr>
            <a:picLocks noChangeAspect="1" noChangeArrowheads="1"/>
          </p:cNvPicPr>
          <p:nvPr/>
        </p:nvPicPr>
        <p:blipFill>
          <a:blip r:embed="rId9">
            <a:lum bright="-6000"/>
            <a:extLst>
              <a:ext uri="{28A0092B-C50C-407E-A947-70E740481C1C}">
                <a14:useLocalDpi xmlns:a14="http://schemas.microsoft.com/office/drawing/2010/main" val="0"/>
              </a:ext>
            </a:extLst>
          </a:blip>
          <a:srcRect/>
          <a:stretch>
            <a:fillRect/>
          </a:stretch>
        </p:blipFill>
        <p:spPr bwMode="auto">
          <a:xfrm>
            <a:off x="5613892" y="3048000"/>
            <a:ext cx="31845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152400" y="5486400"/>
            <a:ext cx="8755916" cy="830997"/>
          </a:xfrm>
          <a:prstGeom prst="rect">
            <a:avLst/>
          </a:prstGeom>
        </p:spPr>
        <p:txBody>
          <a:bodyPr wrap="square">
            <a:spAutoFit/>
          </a:bodyPr>
          <a:lstStyle/>
          <a:p>
            <a:pPr algn="just"/>
            <a:r>
              <a:rPr lang="en-US" sz="2400" i="1" dirty="0" err="1">
                <a:solidFill>
                  <a:srgbClr val="FF0000"/>
                </a:solidFill>
                <a:latin typeface="Times New Roman" pitchFamily="18" charset="0"/>
              </a:rPr>
              <a:t>Ánh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sáng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thẳng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sau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khi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đi</a:t>
            </a:r>
            <a:r>
              <a:rPr lang="en-US" sz="2400" i="1" dirty="0">
                <a:solidFill>
                  <a:srgbClr val="FF0000"/>
                </a:solidFill>
                <a:latin typeface="Times New Roman" pitchFamily="18" charset="0"/>
              </a:rPr>
              <a:t> qua </a:t>
            </a:r>
            <a:r>
              <a:rPr lang="en-US" sz="2400" i="1" dirty="0" err="1">
                <a:solidFill>
                  <a:srgbClr val="FF0000"/>
                </a:solidFill>
                <a:latin typeface="Times New Roman" pitchFamily="18" charset="0"/>
              </a:rPr>
              <a:t>bản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một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bước</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sóng</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vẫn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là</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ánh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sáng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thẳng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như</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cũ</a:t>
            </a:r>
            <a:r>
              <a:rPr lang="en-US" sz="2400" i="1" dirty="0">
                <a:solidFill>
                  <a:srgbClr val="FF0000"/>
                </a:solidFill>
                <a:latin typeface="Times New Roman" pitchFamily="18" charset="0"/>
              </a:rPr>
              <a:t>.</a:t>
            </a:r>
          </a:p>
        </p:txBody>
      </p:sp>
    </p:spTree>
    <p:extLst>
      <p:ext uri="{BB962C8B-B14F-4D97-AF65-F5344CB8AC3E}">
        <p14:creationId xmlns:p14="http://schemas.microsoft.com/office/powerpoint/2010/main" val="355458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1" y="609600"/>
            <a:ext cx="5850106" cy="461665"/>
          </a:xfrm>
          <a:prstGeom prst="rect">
            <a:avLst/>
          </a:prstGeom>
        </p:spPr>
        <p:txBody>
          <a:bodyPr wrap="square">
            <a:spAutoFit/>
          </a:bodyPr>
          <a:lstStyle/>
          <a:p>
            <a:pPr marL="609600" indent="-609600"/>
            <a:r>
              <a:rPr lang="en-US" sz="2400" b="1" dirty="0">
                <a:solidFill>
                  <a:schemeClr val="hlink"/>
                </a:solidFill>
                <a:latin typeface="Times New Roman" pitchFamily="18" charset="0"/>
              </a:rPr>
              <a:t>V. </a:t>
            </a:r>
            <a:r>
              <a:rPr lang="en-US" sz="2400" b="1" dirty="0" err="1">
                <a:solidFill>
                  <a:schemeClr val="hlink"/>
                </a:solidFill>
                <a:latin typeface="Times New Roman" pitchFamily="18" charset="0"/>
              </a:rPr>
              <a:t>Lưỡng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chiết</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nhân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tạo</a:t>
            </a:r>
            <a:endParaRPr lang="en-US" sz="2400" b="1" dirty="0">
              <a:solidFill>
                <a:schemeClr val="hlink"/>
              </a:solidFill>
              <a:latin typeface="Times New Roman" pitchFamily="18" charset="0"/>
            </a:endParaRPr>
          </a:p>
        </p:txBody>
      </p:sp>
      <p:sp>
        <p:nvSpPr>
          <p:cNvPr id="3" name="Rectangle 2"/>
          <p:cNvSpPr/>
          <p:nvPr/>
        </p:nvSpPr>
        <p:spPr>
          <a:xfrm>
            <a:off x="152400" y="1071265"/>
            <a:ext cx="8915400" cy="1938992"/>
          </a:xfrm>
          <a:prstGeom prst="rect">
            <a:avLst/>
          </a:prstGeom>
        </p:spPr>
        <p:txBody>
          <a:bodyPr wrap="square">
            <a:spAutoFit/>
          </a:bodyPr>
          <a:lstStyle/>
          <a:p>
            <a:pPr algn="just"/>
            <a:r>
              <a:rPr lang="en-US" dirty="0" smtClean="0">
                <a:latin typeface="Times New Roman" pitchFamily="18" charset="0"/>
              </a:rPr>
              <a:t> </a:t>
            </a:r>
            <a:r>
              <a:rPr lang="en-US" sz="2400" dirty="0" err="1">
                <a:latin typeface="Times New Roman" pitchFamily="18" charset="0"/>
              </a:rPr>
              <a:t>Bình</a:t>
            </a:r>
            <a:r>
              <a:rPr lang="en-US" sz="2400" dirty="0">
                <a:latin typeface="Times New Roman" pitchFamily="18" charset="0"/>
              </a:rPr>
              <a:t> </a:t>
            </a:r>
            <a:r>
              <a:rPr lang="en-US" sz="2400" dirty="0" err="1">
                <a:latin typeface="Times New Roman" pitchFamily="18" charset="0"/>
              </a:rPr>
              <a:t>thường</a:t>
            </a:r>
            <a:r>
              <a:rPr lang="en-US" sz="2400" dirty="0">
                <a:latin typeface="Times New Roman" pitchFamily="18" charset="0"/>
              </a:rPr>
              <a:t> </a:t>
            </a:r>
            <a:r>
              <a:rPr lang="en-US" sz="2400" dirty="0" err="1">
                <a:latin typeface="Times New Roman" pitchFamily="18" charset="0"/>
              </a:rPr>
              <a:t>các</a:t>
            </a:r>
            <a:r>
              <a:rPr lang="en-US" sz="2400" dirty="0">
                <a:latin typeface="Times New Roman" pitchFamily="18" charset="0"/>
              </a:rPr>
              <a:t> </a:t>
            </a:r>
            <a:r>
              <a:rPr lang="en-US" sz="2400" dirty="0" err="1">
                <a:latin typeface="Times New Roman" pitchFamily="18" charset="0"/>
              </a:rPr>
              <a:t>chất</a:t>
            </a:r>
            <a:r>
              <a:rPr lang="en-US" sz="2400" dirty="0">
                <a:latin typeface="Times New Roman" pitchFamily="18" charset="0"/>
              </a:rPr>
              <a:t> </a:t>
            </a:r>
            <a:r>
              <a:rPr lang="en-US" sz="2400" dirty="0" err="1">
                <a:latin typeface="Times New Roman" pitchFamily="18" charset="0"/>
              </a:rPr>
              <a:t>vô</a:t>
            </a:r>
            <a:r>
              <a:rPr lang="en-US" sz="2400" dirty="0">
                <a:latin typeface="Times New Roman" pitchFamily="18" charset="0"/>
              </a:rPr>
              <a:t> </a:t>
            </a:r>
            <a:r>
              <a:rPr lang="en-US" sz="2400" dirty="0" err="1" smtClean="0">
                <a:latin typeface="Times New Roman" pitchFamily="18" charset="0"/>
              </a:rPr>
              <a:t>định</a:t>
            </a:r>
            <a:r>
              <a:rPr lang="en-US" sz="2400" dirty="0" smtClean="0">
                <a:latin typeface="Times New Roman" pitchFamily="18" charset="0"/>
              </a:rPr>
              <a:t>  </a:t>
            </a:r>
            <a:r>
              <a:rPr lang="en-US" sz="2400" dirty="0" err="1">
                <a:latin typeface="Times New Roman" pitchFamily="18" charset="0"/>
              </a:rPr>
              <a:t>hình</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tính</a:t>
            </a:r>
            <a:r>
              <a:rPr lang="en-US" sz="2400" dirty="0">
                <a:latin typeface="Times New Roman" pitchFamily="18" charset="0"/>
              </a:rPr>
              <a:t> </a:t>
            </a:r>
            <a:r>
              <a:rPr lang="en-US" sz="2400" dirty="0" err="1">
                <a:latin typeface="Times New Roman" pitchFamily="18" charset="0"/>
              </a:rPr>
              <a:t>đẳng</a:t>
            </a:r>
            <a:r>
              <a:rPr lang="en-US" sz="2400" dirty="0">
                <a:latin typeface="Times New Roman" pitchFamily="18" charset="0"/>
              </a:rPr>
              <a:t> </a:t>
            </a:r>
            <a:r>
              <a:rPr lang="en-US" sz="2400" dirty="0" err="1">
                <a:latin typeface="Times New Roman" pitchFamily="18" charset="0"/>
              </a:rPr>
              <a:t>hướng</a:t>
            </a:r>
            <a:r>
              <a:rPr lang="en-US" sz="2400" dirty="0">
                <a:latin typeface="Times New Roman" pitchFamily="18" charset="0"/>
              </a:rPr>
              <a:t>, </a:t>
            </a:r>
            <a:r>
              <a:rPr lang="en-US" sz="2400" dirty="0" err="1">
                <a:latin typeface="Times New Roman" pitchFamily="18" charset="0"/>
              </a:rPr>
              <a:t>tuy</a:t>
            </a:r>
            <a:r>
              <a:rPr lang="en-US" sz="2400" dirty="0">
                <a:latin typeface="Times New Roman" pitchFamily="18" charset="0"/>
              </a:rPr>
              <a:t> </a:t>
            </a:r>
            <a:r>
              <a:rPr lang="en-US" sz="2400" dirty="0" err="1">
                <a:latin typeface="Times New Roman" pitchFamily="18" charset="0"/>
              </a:rPr>
              <a:t>nhiên</a:t>
            </a:r>
            <a:r>
              <a:rPr lang="en-US" sz="2400" dirty="0">
                <a:latin typeface="Times New Roman" pitchFamily="18" charset="0"/>
              </a:rPr>
              <a:t> </a:t>
            </a:r>
            <a:r>
              <a:rPr lang="en-US" sz="2400" dirty="0" err="1">
                <a:latin typeface="Times New Roman" pitchFamily="18" charset="0"/>
              </a:rPr>
              <a:t>khi</a:t>
            </a:r>
            <a:r>
              <a:rPr lang="en-US" sz="2400" dirty="0">
                <a:latin typeface="Times New Roman" pitchFamily="18" charset="0"/>
              </a:rPr>
              <a:t> </a:t>
            </a:r>
            <a:r>
              <a:rPr lang="en-US" sz="2400" dirty="0" err="1">
                <a:latin typeface="Times New Roman" pitchFamily="18" charset="0"/>
              </a:rPr>
              <a:t>bị</a:t>
            </a:r>
            <a:r>
              <a:rPr lang="en-US" sz="2400" dirty="0">
                <a:latin typeface="Times New Roman" pitchFamily="18" charset="0"/>
              </a:rPr>
              <a:t> </a:t>
            </a:r>
            <a:r>
              <a:rPr lang="en-US" sz="2400" dirty="0" err="1">
                <a:latin typeface="Times New Roman" pitchFamily="18" charset="0"/>
              </a:rPr>
              <a:t>biến</a:t>
            </a:r>
            <a:r>
              <a:rPr lang="en-US" sz="2400" dirty="0">
                <a:latin typeface="Times New Roman" pitchFamily="18" charset="0"/>
              </a:rPr>
              <a:t> </a:t>
            </a:r>
            <a:r>
              <a:rPr lang="en-US" sz="2400" dirty="0" err="1">
                <a:latin typeface="Times New Roman" pitchFamily="18" charset="0"/>
              </a:rPr>
              <a:t>dạng</a:t>
            </a:r>
            <a:r>
              <a:rPr lang="en-US" sz="2400" dirty="0">
                <a:latin typeface="Times New Roman" pitchFamily="18" charset="0"/>
              </a:rPr>
              <a:t> (</a:t>
            </a:r>
            <a:r>
              <a:rPr lang="en-US" sz="2400" dirty="0" err="1" smtClean="0">
                <a:latin typeface="Times New Roman" pitchFamily="18" charset="0"/>
              </a:rPr>
              <a:t>nén</a:t>
            </a:r>
            <a:r>
              <a:rPr lang="en-US" sz="2400" dirty="0" smtClean="0">
                <a:latin typeface="Times New Roman" pitchFamily="18" charset="0"/>
              </a:rPr>
              <a:t> </a:t>
            </a:r>
            <a:r>
              <a:rPr lang="en-US" sz="2400" dirty="0" err="1" smtClean="0">
                <a:latin typeface="Times New Roman" pitchFamily="18" charset="0"/>
              </a:rPr>
              <a:t>hoạc</a:t>
            </a:r>
            <a:r>
              <a:rPr lang="en-US" sz="2400" dirty="0" smtClean="0">
                <a:latin typeface="Times New Roman" pitchFamily="18" charset="0"/>
              </a:rPr>
              <a:t> </a:t>
            </a:r>
            <a:r>
              <a:rPr lang="en-US" sz="2400" dirty="0" err="1">
                <a:latin typeface="Times New Roman" pitchFamily="18" charset="0"/>
              </a:rPr>
              <a:t>kéo</a:t>
            </a:r>
            <a:r>
              <a:rPr lang="en-US" sz="2400" dirty="0">
                <a:latin typeface="Times New Roman" pitchFamily="18" charset="0"/>
              </a:rPr>
              <a:t> </a:t>
            </a:r>
            <a:r>
              <a:rPr lang="en-US" sz="2400" dirty="0" err="1">
                <a:latin typeface="Times New Roman" pitchFamily="18" charset="0"/>
              </a:rPr>
              <a:t>dãn</a:t>
            </a:r>
            <a:r>
              <a:rPr lang="en-US" sz="2400" dirty="0">
                <a:latin typeface="Times New Roman" pitchFamily="18" charset="0"/>
              </a:rPr>
              <a:t> </a:t>
            </a:r>
            <a:r>
              <a:rPr lang="en-US" sz="2400" dirty="0" err="1">
                <a:latin typeface="Times New Roman" pitchFamily="18" charset="0"/>
              </a:rPr>
              <a:t>theo</a:t>
            </a:r>
            <a:r>
              <a:rPr lang="en-US" sz="2400" dirty="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phương</a:t>
            </a:r>
            <a:r>
              <a:rPr lang="en-US" sz="2400" dirty="0">
                <a:latin typeface="Times New Roman" pitchFamily="18" charset="0"/>
              </a:rPr>
              <a:t> </a:t>
            </a:r>
            <a:r>
              <a:rPr lang="en-US" sz="2400" dirty="0" err="1">
                <a:latin typeface="Times New Roman" pitchFamily="18" charset="0"/>
              </a:rPr>
              <a:t>nào</a:t>
            </a:r>
            <a:r>
              <a:rPr lang="en-US" sz="2400" dirty="0">
                <a:latin typeface="Times New Roman" pitchFamily="18" charset="0"/>
              </a:rPr>
              <a:t> </a:t>
            </a:r>
            <a:r>
              <a:rPr lang="en-US" sz="2400" dirty="0" err="1" smtClean="0">
                <a:latin typeface="Times New Roman" pitchFamily="18" charset="0"/>
              </a:rPr>
              <a:t>đó</a:t>
            </a:r>
            <a:r>
              <a:rPr lang="en-US" sz="2400" dirty="0" smtClean="0">
                <a:latin typeface="Times New Roman" pitchFamily="18" charset="0"/>
              </a:rPr>
              <a:t>) </a:t>
            </a:r>
            <a:r>
              <a:rPr lang="en-US" sz="2400" dirty="0" err="1" smtClean="0">
                <a:latin typeface="Times New Roman" pitchFamily="18" charset="0"/>
              </a:rPr>
              <a:t>chúng</a:t>
            </a:r>
            <a:r>
              <a:rPr lang="en-US" sz="2400" dirty="0" smtClean="0">
                <a:latin typeface="Times New Roman" pitchFamily="18" charset="0"/>
              </a:rPr>
              <a:t> </a:t>
            </a:r>
            <a:r>
              <a:rPr lang="en-US" sz="2400" dirty="0" err="1">
                <a:latin typeface="Times New Roman" pitchFamily="18" charset="0"/>
              </a:rPr>
              <a:t>trở</a:t>
            </a:r>
            <a:r>
              <a:rPr lang="en-US" sz="2400" dirty="0">
                <a:latin typeface="Times New Roman" pitchFamily="18" charset="0"/>
              </a:rPr>
              <a:t> </a:t>
            </a:r>
            <a:r>
              <a:rPr lang="en-US" sz="2400" dirty="0" err="1">
                <a:latin typeface="Times New Roman" pitchFamily="18" charset="0"/>
              </a:rPr>
              <a:t>nên</a:t>
            </a:r>
            <a:r>
              <a:rPr lang="en-US" sz="2400" dirty="0">
                <a:latin typeface="Times New Roman" pitchFamily="18" charset="0"/>
              </a:rPr>
              <a:t> </a:t>
            </a:r>
            <a:r>
              <a:rPr lang="en-US" sz="2400" dirty="0" err="1">
                <a:latin typeface="Times New Roman" pitchFamily="18" charset="0"/>
              </a:rPr>
              <a:t>bất</a:t>
            </a:r>
            <a:r>
              <a:rPr lang="en-US" sz="2400" dirty="0">
                <a:latin typeface="Times New Roman" pitchFamily="18" charset="0"/>
              </a:rPr>
              <a:t> </a:t>
            </a:r>
            <a:r>
              <a:rPr lang="en-US" sz="2400" dirty="0" err="1" smtClean="0">
                <a:latin typeface="Times New Roman" pitchFamily="18" charset="0"/>
              </a:rPr>
              <a:t>đẳng</a:t>
            </a:r>
            <a:r>
              <a:rPr lang="en-US" sz="2400" dirty="0" smtClean="0">
                <a:latin typeface="Times New Roman" pitchFamily="18" charset="0"/>
              </a:rPr>
              <a:t> </a:t>
            </a:r>
            <a:r>
              <a:rPr lang="en-US" sz="2400" dirty="0" err="1">
                <a:latin typeface="Times New Roman" pitchFamily="18" charset="0"/>
              </a:rPr>
              <a:t>hướng</a:t>
            </a:r>
            <a:r>
              <a:rPr lang="en-US" sz="2400" dirty="0">
                <a:latin typeface="Times New Roman" pitchFamily="18" charset="0"/>
              </a:rPr>
              <a:t>, </a:t>
            </a:r>
            <a:r>
              <a:rPr lang="en-US" sz="2400" dirty="0" err="1">
                <a:latin typeface="Times New Roman" pitchFamily="18" charset="0"/>
              </a:rPr>
              <a:t>phương</a:t>
            </a:r>
            <a:r>
              <a:rPr lang="en-US" sz="2400" dirty="0">
                <a:latin typeface="Times New Roman" pitchFamily="18" charset="0"/>
              </a:rPr>
              <a:t> </a:t>
            </a:r>
            <a:r>
              <a:rPr lang="en-US" sz="2400" dirty="0" err="1">
                <a:latin typeface="Times New Roman" pitchFamily="18" charset="0"/>
              </a:rPr>
              <a:t>nén</a:t>
            </a:r>
            <a:r>
              <a:rPr lang="en-US" sz="2400" dirty="0">
                <a:latin typeface="Times New Roman" pitchFamily="18" charset="0"/>
              </a:rPr>
              <a:t> </a:t>
            </a:r>
            <a:r>
              <a:rPr lang="en-US" sz="2400" dirty="0" err="1">
                <a:latin typeface="Times New Roman" pitchFamily="18" charset="0"/>
              </a:rPr>
              <a:t>hoặc</a:t>
            </a:r>
            <a:r>
              <a:rPr lang="en-US" sz="2400" dirty="0">
                <a:latin typeface="Times New Roman" pitchFamily="18" charset="0"/>
              </a:rPr>
              <a:t> </a:t>
            </a:r>
            <a:r>
              <a:rPr lang="en-US" sz="2400" dirty="0" err="1">
                <a:latin typeface="Times New Roman" pitchFamily="18" charset="0"/>
              </a:rPr>
              <a:t>kéo</a:t>
            </a:r>
            <a:r>
              <a:rPr lang="en-US" sz="2400" dirty="0">
                <a:latin typeface="Times New Roman" pitchFamily="18" charset="0"/>
              </a:rPr>
              <a:t> </a:t>
            </a:r>
            <a:r>
              <a:rPr lang="en-US" sz="2400" dirty="0" err="1">
                <a:latin typeface="Times New Roman" pitchFamily="18" charset="0"/>
              </a:rPr>
              <a:t>dãn</a:t>
            </a:r>
            <a:r>
              <a:rPr lang="en-US" sz="2400" dirty="0">
                <a:latin typeface="Times New Roman" pitchFamily="18" charset="0"/>
              </a:rPr>
              <a:t> </a:t>
            </a:r>
            <a:r>
              <a:rPr lang="en-US" sz="2400" dirty="0" err="1">
                <a:latin typeface="Times New Roman" pitchFamily="18" charset="0"/>
              </a:rPr>
              <a:t>trở</a:t>
            </a:r>
            <a:r>
              <a:rPr lang="en-US" sz="2400" dirty="0">
                <a:latin typeface="Times New Roman" pitchFamily="18" charset="0"/>
              </a:rPr>
              <a:t> </a:t>
            </a:r>
            <a:r>
              <a:rPr lang="en-US" sz="2400" dirty="0" err="1">
                <a:latin typeface="Times New Roman" pitchFamily="18" charset="0"/>
              </a:rPr>
              <a:t>thành</a:t>
            </a:r>
            <a:r>
              <a:rPr lang="en-US" sz="2400" dirty="0">
                <a:latin typeface="Times New Roman" pitchFamily="18" charset="0"/>
              </a:rPr>
              <a:t> </a:t>
            </a:r>
            <a:r>
              <a:rPr lang="en-US" sz="2400" dirty="0" err="1">
                <a:latin typeface="Times New Roman" pitchFamily="18" charset="0"/>
              </a:rPr>
              <a:t>quang</a:t>
            </a:r>
            <a:r>
              <a:rPr lang="en-US" sz="2400" dirty="0">
                <a:latin typeface="Times New Roman" pitchFamily="18" charset="0"/>
              </a:rPr>
              <a:t> </a:t>
            </a:r>
            <a:r>
              <a:rPr lang="en-US" sz="2400" dirty="0" err="1" smtClean="0">
                <a:latin typeface="Times New Roman" pitchFamily="18" charset="0"/>
              </a:rPr>
              <a:t>trục</a:t>
            </a:r>
            <a:r>
              <a:rPr lang="en-US" sz="2400" dirty="0" smtClean="0">
                <a:latin typeface="Times New Roman" pitchFamily="18" charset="0"/>
              </a:rPr>
              <a:t> n</a:t>
            </a:r>
            <a:r>
              <a:rPr lang="en-US" sz="2400" baseline="-25000" dirty="0" smtClean="0">
                <a:latin typeface="Times New Roman" pitchFamily="18" charset="0"/>
              </a:rPr>
              <a:t>o </a:t>
            </a:r>
            <a:r>
              <a:rPr lang="en-US" sz="2400" dirty="0">
                <a:latin typeface="Times New Roman" pitchFamily="18" charset="0"/>
              </a:rPr>
              <a:t>– n</a:t>
            </a:r>
            <a:r>
              <a:rPr lang="en-US" sz="2400" baseline="-25000" dirty="0">
                <a:latin typeface="Times New Roman" pitchFamily="18" charset="0"/>
              </a:rPr>
              <a:t>e</a:t>
            </a:r>
            <a:r>
              <a:rPr lang="en-US" sz="2400" dirty="0">
                <a:latin typeface="Times New Roman" pitchFamily="18" charset="0"/>
              </a:rPr>
              <a:t> = </a:t>
            </a:r>
            <a:r>
              <a:rPr lang="en-US" sz="2400" dirty="0" err="1" smtClean="0">
                <a:latin typeface="Times New Roman" pitchFamily="18" charset="0"/>
              </a:rPr>
              <a:t>Cp</a:t>
            </a:r>
            <a:r>
              <a:rPr lang="en-US" sz="2400" dirty="0" smtClean="0">
                <a:latin typeface="Times New Roman" pitchFamily="18" charset="0"/>
              </a:rPr>
              <a:t>; C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hệ</a:t>
            </a:r>
            <a:r>
              <a:rPr lang="en-US" sz="2400" dirty="0">
                <a:latin typeface="Times New Roman" pitchFamily="18" charset="0"/>
              </a:rPr>
              <a:t> </a:t>
            </a:r>
            <a:r>
              <a:rPr lang="en-US" sz="2400" dirty="0" err="1">
                <a:latin typeface="Times New Roman" pitchFamily="18" charset="0"/>
              </a:rPr>
              <a:t>số</a:t>
            </a:r>
            <a:r>
              <a:rPr lang="en-US" sz="2400" dirty="0">
                <a:latin typeface="Times New Roman" pitchFamily="18" charset="0"/>
              </a:rPr>
              <a:t> </a:t>
            </a:r>
            <a:r>
              <a:rPr lang="en-US" sz="2400" dirty="0" err="1">
                <a:latin typeface="Times New Roman" pitchFamily="18" charset="0"/>
              </a:rPr>
              <a:t>tỷ</a:t>
            </a:r>
            <a:r>
              <a:rPr lang="en-US" sz="2400" dirty="0">
                <a:latin typeface="Times New Roman" pitchFamily="18" charset="0"/>
              </a:rPr>
              <a:t> </a:t>
            </a:r>
            <a:r>
              <a:rPr lang="en-US" sz="2400" dirty="0" err="1">
                <a:latin typeface="Times New Roman" pitchFamily="18" charset="0"/>
              </a:rPr>
              <a:t>lệ</a:t>
            </a:r>
            <a:r>
              <a:rPr lang="en-US" sz="2400" dirty="0">
                <a:latin typeface="Times New Roman" pitchFamily="18" charset="0"/>
              </a:rPr>
              <a:t> </a:t>
            </a:r>
            <a:r>
              <a:rPr lang="en-US" sz="2400" dirty="0" err="1">
                <a:latin typeface="Times New Roman" pitchFamily="18" charset="0"/>
              </a:rPr>
              <a:t>phụ</a:t>
            </a:r>
            <a:r>
              <a:rPr lang="en-US" sz="2400" dirty="0">
                <a:latin typeface="Times New Roman" pitchFamily="18" charset="0"/>
              </a:rPr>
              <a:t> </a:t>
            </a:r>
            <a:r>
              <a:rPr lang="en-US" sz="2400" dirty="0" err="1">
                <a:latin typeface="Times New Roman" pitchFamily="18" charset="0"/>
              </a:rPr>
              <a:t>thuộc</a:t>
            </a:r>
            <a:r>
              <a:rPr lang="en-US" sz="2400" dirty="0">
                <a:latin typeface="Times New Roman" pitchFamily="18" charset="0"/>
              </a:rPr>
              <a:t> </a:t>
            </a:r>
            <a:r>
              <a:rPr lang="en-US" sz="2400" dirty="0" err="1" smtClean="0">
                <a:latin typeface="Times New Roman" pitchFamily="18" charset="0"/>
              </a:rPr>
              <a:t>vào</a:t>
            </a:r>
            <a:r>
              <a:rPr lang="en-US" sz="2400" dirty="0" smtClean="0">
                <a:latin typeface="Times New Roman" pitchFamily="18" charset="0"/>
              </a:rPr>
              <a:t> </a:t>
            </a:r>
            <a:r>
              <a:rPr lang="en-US" sz="2400" dirty="0" err="1" smtClean="0">
                <a:latin typeface="Times New Roman" pitchFamily="18" charset="0"/>
              </a:rPr>
              <a:t>bản</a:t>
            </a:r>
            <a:r>
              <a:rPr lang="en-US" sz="2400" dirty="0" smtClean="0">
                <a:latin typeface="Times New Roman" pitchFamily="18" charset="0"/>
              </a:rPr>
              <a:t> </a:t>
            </a:r>
            <a:r>
              <a:rPr lang="en-US" sz="2400" dirty="0" err="1">
                <a:latin typeface="Times New Roman" pitchFamily="18" charset="0"/>
              </a:rPr>
              <a:t>chất</a:t>
            </a:r>
            <a:r>
              <a:rPr lang="en-US" sz="2400" dirty="0">
                <a:latin typeface="Times New Roman" pitchFamily="18" charset="0"/>
              </a:rPr>
              <a:t> </a:t>
            </a:r>
            <a:r>
              <a:rPr lang="en-US" sz="2400" dirty="0" err="1">
                <a:latin typeface="Times New Roman" pitchFamily="18" charset="0"/>
              </a:rPr>
              <a:t>vật</a:t>
            </a:r>
            <a:r>
              <a:rPr lang="en-US" sz="2400" dirty="0">
                <a:latin typeface="Times New Roman" pitchFamily="18" charset="0"/>
              </a:rPr>
              <a:t>, p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áp</a:t>
            </a:r>
            <a:r>
              <a:rPr lang="en-US" sz="2400" dirty="0">
                <a:latin typeface="Times New Roman" pitchFamily="18" charset="0"/>
              </a:rPr>
              <a:t> </a:t>
            </a:r>
            <a:r>
              <a:rPr lang="en-US" sz="2400" dirty="0" err="1">
                <a:latin typeface="Times New Roman" pitchFamily="18" charset="0"/>
              </a:rPr>
              <a:t>suất</a:t>
            </a:r>
            <a:r>
              <a:rPr lang="en-US" sz="2400" dirty="0">
                <a:latin typeface="Times New Roman" pitchFamily="18" charset="0"/>
              </a:rPr>
              <a:t> </a:t>
            </a:r>
            <a:r>
              <a:rPr lang="en-US" sz="2400" dirty="0" err="1">
                <a:latin typeface="Times New Roman" pitchFamily="18" charset="0"/>
              </a:rPr>
              <a:t>tác</a:t>
            </a:r>
            <a:r>
              <a:rPr lang="en-US" sz="2400" dirty="0">
                <a:latin typeface="Times New Roman" pitchFamily="18" charset="0"/>
              </a:rPr>
              <a:t> </a:t>
            </a:r>
            <a:r>
              <a:rPr lang="en-US" sz="2400" dirty="0" err="1" smtClean="0">
                <a:latin typeface="Times New Roman" pitchFamily="18" charset="0"/>
              </a:rPr>
              <a:t>dụng</a:t>
            </a:r>
            <a:r>
              <a:rPr lang="en-US" sz="2400" dirty="0" smtClean="0">
                <a:latin typeface="Times New Roman" pitchFamily="18" charset="0"/>
              </a:rPr>
              <a:t> </a:t>
            </a:r>
            <a:r>
              <a:rPr lang="en-US" sz="2400" dirty="0" err="1">
                <a:latin typeface="Times New Roman" pitchFamily="18" charset="0"/>
              </a:rPr>
              <a:t>lên</a:t>
            </a:r>
            <a:r>
              <a:rPr lang="en-US" sz="2400" dirty="0">
                <a:latin typeface="Times New Roman" pitchFamily="18" charset="0"/>
              </a:rPr>
              <a:t> </a:t>
            </a:r>
            <a:r>
              <a:rPr lang="en-US" sz="2400" dirty="0" err="1">
                <a:latin typeface="Times New Roman" pitchFamily="18" charset="0"/>
              </a:rPr>
              <a:t>vật</a:t>
            </a:r>
            <a:endParaRPr lang="en-US" sz="2400" dirty="0"/>
          </a:p>
        </p:txBody>
      </p:sp>
      <p:pic>
        <p:nvPicPr>
          <p:cNvPr id="7" name="Picture 4" descr="phan cu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228975"/>
            <a:ext cx="4343400" cy="307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52401" y="3010257"/>
            <a:ext cx="5383966" cy="461665"/>
          </a:xfrm>
          <a:prstGeom prst="rect">
            <a:avLst/>
          </a:prstGeom>
        </p:spPr>
        <p:txBody>
          <a:bodyPr wrap="square">
            <a:spAutoFit/>
          </a:bodyPr>
          <a:lstStyle/>
          <a:p>
            <a:pPr marL="609600" indent="-609600"/>
            <a:r>
              <a:rPr lang="en-US" sz="2400" dirty="0" err="1">
                <a:latin typeface="Times New Roman" pitchFamily="18" charset="0"/>
              </a:rPr>
              <a:t>Hiệu</a:t>
            </a:r>
            <a:r>
              <a:rPr lang="en-US" sz="2400" dirty="0">
                <a:latin typeface="Times New Roman" pitchFamily="18" charset="0"/>
              </a:rPr>
              <a:t> </a:t>
            </a:r>
            <a:r>
              <a:rPr lang="en-US" sz="2400" dirty="0" err="1">
                <a:latin typeface="Times New Roman" pitchFamily="18" charset="0"/>
              </a:rPr>
              <a:t>pha</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2 </a:t>
            </a:r>
            <a:r>
              <a:rPr lang="en-US" sz="2400" dirty="0" err="1">
                <a:latin typeface="Times New Roman" pitchFamily="18" charset="0"/>
              </a:rPr>
              <a:t>tia</a:t>
            </a:r>
            <a:r>
              <a:rPr lang="en-US" sz="2400" dirty="0">
                <a:latin typeface="Times New Roman" pitchFamily="18" charset="0"/>
              </a:rPr>
              <a:t>:</a:t>
            </a:r>
          </a:p>
        </p:txBody>
      </p:sp>
      <p:graphicFrame>
        <p:nvGraphicFramePr>
          <p:cNvPr id="8" name="Object 7"/>
          <p:cNvGraphicFramePr>
            <a:graphicFrameLocks noChangeAspect="1"/>
          </p:cNvGraphicFramePr>
          <p:nvPr>
            <p:extLst>
              <p:ext uri="{D42A27DB-BD31-4B8C-83A1-F6EECF244321}">
                <p14:modId xmlns:p14="http://schemas.microsoft.com/office/powerpoint/2010/main" val="4063483596"/>
              </p:ext>
            </p:extLst>
          </p:nvPr>
        </p:nvGraphicFramePr>
        <p:xfrm>
          <a:off x="119130" y="4495800"/>
          <a:ext cx="4038600" cy="869950"/>
        </p:xfrm>
        <a:graphic>
          <a:graphicData uri="http://schemas.openxmlformats.org/presentationml/2006/ole">
            <mc:AlternateContent xmlns:mc="http://schemas.openxmlformats.org/markup-compatibility/2006">
              <mc:Choice xmlns:v="urn:schemas-microsoft-com:vml" Requires="v">
                <p:oleObj spid="_x0000_s8248" name="Equation" r:id="rId4" imgW="1828800" imgH="393700" progId="Equation.3">
                  <p:embed/>
                </p:oleObj>
              </mc:Choice>
              <mc:Fallback>
                <p:oleObj name="Equation" r:id="rId4" imgW="1828800" imgH="3937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130" y="4495800"/>
                        <a:ext cx="4038600"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545837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09600"/>
            <a:ext cx="8915400" cy="1200329"/>
          </a:xfrm>
          <a:prstGeom prst="rect">
            <a:avLst/>
          </a:prstGeom>
        </p:spPr>
        <p:txBody>
          <a:bodyPr wrap="square">
            <a:spAutoFit/>
          </a:bodyPr>
          <a:lstStyle/>
          <a:p>
            <a:pPr algn="just"/>
            <a:r>
              <a:rPr lang="en-US" sz="2400" b="1" i="1" dirty="0">
                <a:latin typeface="Times New Roman" pitchFamily="18" charset="0"/>
              </a:rPr>
              <a:t>2. </a:t>
            </a:r>
            <a:r>
              <a:rPr lang="en-US" sz="2400" b="1" i="1" dirty="0" err="1">
                <a:latin typeface="Times New Roman" pitchFamily="18" charset="0"/>
              </a:rPr>
              <a:t>Lưỡng</a:t>
            </a:r>
            <a:r>
              <a:rPr lang="en-US" sz="2400" b="1" i="1" dirty="0">
                <a:latin typeface="Times New Roman" pitchFamily="18" charset="0"/>
              </a:rPr>
              <a:t> </a:t>
            </a:r>
            <a:r>
              <a:rPr lang="en-US" sz="2400" b="1" i="1" dirty="0" err="1">
                <a:latin typeface="Times New Roman" pitchFamily="18" charset="0"/>
              </a:rPr>
              <a:t>chiết</a:t>
            </a:r>
            <a:r>
              <a:rPr lang="en-US" sz="2400" b="1" i="1" dirty="0">
                <a:latin typeface="Times New Roman" pitchFamily="18" charset="0"/>
              </a:rPr>
              <a:t> do </a:t>
            </a:r>
            <a:r>
              <a:rPr lang="en-US" sz="2400" b="1" i="1" dirty="0" err="1">
                <a:latin typeface="Times New Roman" pitchFamily="18" charset="0"/>
              </a:rPr>
              <a:t>điện</a:t>
            </a:r>
            <a:r>
              <a:rPr lang="en-US" sz="2400" b="1" i="1" dirty="0">
                <a:latin typeface="Times New Roman" pitchFamily="18" charset="0"/>
              </a:rPr>
              <a:t> </a:t>
            </a:r>
            <a:r>
              <a:rPr lang="en-US" sz="2400" b="1" i="1" dirty="0" err="1">
                <a:latin typeface="Times New Roman" pitchFamily="18" charset="0"/>
              </a:rPr>
              <a:t>trường</a:t>
            </a:r>
            <a:r>
              <a:rPr lang="en-US" sz="2400" dirty="0">
                <a:latin typeface="Times New Roman" pitchFamily="18" charset="0"/>
              </a:rPr>
              <a:t>: </a:t>
            </a: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số</a:t>
            </a:r>
            <a:r>
              <a:rPr lang="en-US" sz="2400" dirty="0">
                <a:latin typeface="Times New Roman" pitchFamily="18" charset="0"/>
              </a:rPr>
              <a:t> </a:t>
            </a:r>
            <a:r>
              <a:rPr lang="en-US" sz="2400" dirty="0" err="1">
                <a:latin typeface="Times New Roman" pitchFamily="18" charset="0"/>
              </a:rPr>
              <a:t>chất</a:t>
            </a:r>
            <a:r>
              <a:rPr lang="en-US" sz="2400" dirty="0">
                <a:latin typeface="Times New Roman" pitchFamily="18" charset="0"/>
              </a:rPr>
              <a:t> </a:t>
            </a:r>
            <a:r>
              <a:rPr lang="en-US" sz="2400" dirty="0" err="1">
                <a:latin typeface="Times New Roman" pitchFamily="18" charset="0"/>
              </a:rPr>
              <a:t>lỏng</a:t>
            </a:r>
            <a:r>
              <a:rPr lang="en-US" sz="2400" dirty="0">
                <a:latin typeface="Times New Roman" pitchFamily="18" charset="0"/>
              </a:rPr>
              <a:t> </a:t>
            </a:r>
            <a:r>
              <a:rPr lang="en-US" sz="2400" dirty="0" err="1">
                <a:latin typeface="Times New Roman" pitchFamily="18" charset="0"/>
              </a:rPr>
              <a:t>như</a:t>
            </a:r>
            <a:r>
              <a:rPr lang="en-US" sz="2400" dirty="0">
                <a:latin typeface="Times New Roman" pitchFamily="18" charset="0"/>
              </a:rPr>
              <a:t> </a:t>
            </a:r>
            <a:r>
              <a:rPr lang="en-US" sz="2400" dirty="0" err="1" smtClean="0">
                <a:latin typeface="Times New Roman" pitchFamily="18" charset="0"/>
              </a:rPr>
              <a:t>sunfat</a:t>
            </a:r>
            <a:r>
              <a:rPr lang="en-US" sz="2400" dirty="0" smtClean="0">
                <a:latin typeface="Times New Roman" pitchFamily="18" charset="0"/>
              </a:rPr>
              <a:t>  </a:t>
            </a:r>
            <a:r>
              <a:rPr lang="en-US" sz="2400" dirty="0" err="1">
                <a:latin typeface="Times New Roman" pitchFamily="18" charset="0"/>
              </a:rPr>
              <a:t>cacbon</a:t>
            </a:r>
            <a:r>
              <a:rPr lang="en-US" sz="2400" dirty="0">
                <a:latin typeface="Times New Roman" pitchFamily="18" charset="0"/>
              </a:rPr>
              <a:t>, </a:t>
            </a:r>
            <a:r>
              <a:rPr lang="en-US" sz="2400" dirty="0" err="1">
                <a:latin typeface="Times New Roman" pitchFamily="18" charset="0"/>
              </a:rPr>
              <a:t>benzôn</a:t>
            </a:r>
            <a:r>
              <a:rPr lang="en-US" sz="2400" dirty="0">
                <a:latin typeface="Times New Roman" pitchFamily="18" charset="0"/>
              </a:rPr>
              <a:t>,… </a:t>
            </a:r>
            <a:r>
              <a:rPr lang="en-US" sz="2400" dirty="0" err="1">
                <a:latin typeface="Times New Roman" pitchFamily="18" charset="0"/>
              </a:rPr>
              <a:t>chịu</a:t>
            </a:r>
            <a:r>
              <a:rPr lang="en-US" sz="2400" dirty="0">
                <a:latin typeface="Times New Roman" pitchFamily="18" charset="0"/>
              </a:rPr>
              <a:t> </a:t>
            </a:r>
            <a:r>
              <a:rPr lang="en-US" sz="2400" dirty="0" err="1">
                <a:latin typeface="Times New Roman" pitchFamily="18" charset="0"/>
              </a:rPr>
              <a:t>tác</a:t>
            </a:r>
            <a:r>
              <a:rPr lang="en-US" sz="2400" dirty="0">
                <a:latin typeface="Times New Roman" pitchFamily="18" charset="0"/>
              </a:rPr>
              <a:t> </a:t>
            </a:r>
            <a:r>
              <a:rPr lang="en-US" sz="2400" dirty="0" err="1">
                <a:latin typeface="Times New Roman" pitchFamily="18" charset="0"/>
              </a:rPr>
              <a:t>dụng</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điện</a:t>
            </a:r>
            <a:r>
              <a:rPr lang="en-US" sz="2400" dirty="0">
                <a:latin typeface="Times New Roman" pitchFamily="18" charset="0"/>
              </a:rPr>
              <a:t> </a:t>
            </a:r>
            <a:r>
              <a:rPr lang="en-US" sz="2400" dirty="0" err="1">
                <a:latin typeface="Times New Roman" pitchFamily="18" charset="0"/>
              </a:rPr>
              <a:t>trường</a:t>
            </a:r>
            <a:r>
              <a:rPr lang="en-US" sz="2400" dirty="0">
                <a:latin typeface="Times New Roman" pitchFamily="18" charset="0"/>
              </a:rPr>
              <a:t> </a:t>
            </a:r>
            <a:r>
              <a:rPr lang="en-US" sz="2400" dirty="0" err="1">
                <a:latin typeface="Times New Roman" pitchFamily="18" charset="0"/>
              </a:rPr>
              <a:t>thì</a:t>
            </a:r>
            <a:r>
              <a:rPr lang="en-US" sz="2400" dirty="0">
                <a:latin typeface="Times New Roman" pitchFamily="18" charset="0"/>
              </a:rPr>
              <a:t> </a:t>
            </a:r>
            <a:r>
              <a:rPr lang="en-US" sz="2400" dirty="0" err="1" smtClean="0">
                <a:latin typeface="Times New Roman" pitchFamily="18" charset="0"/>
              </a:rPr>
              <a:t>trở</a:t>
            </a:r>
            <a:r>
              <a:rPr lang="en-US" sz="2400" dirty="0" smtClean="0">
                <a:latin typeface="Times New Roman" pitchFamily="18" charset="0"/>
              </a:rPr>
              <a:t>  </a:t>
            </a:r>
            <a:r>
              <a:rPr lang="en-US" sz="2400" dirty="0" err="1">
                <a:latin typeface="Times New Roman" pitchFamily="18" charset="0"/>
              </a:rPr>
              <a:t>thành</a:t>
            </a:r>
            <a:r>
              <a:rPr lang="en-US" sz="2400" dirty="0">
                <a:latin typeface="Times New Roman" pitchFamily="18" charset="0"/>
              </a:rPr>
              <a:t> </a:t>
            </a:r>
            <a:r>
              <a:rPr lang="en-US" sz="2400" dirty="0" err="1">
                <a:latin typeface="Times New Roman" pitchFamily="18" charset="0"/>
              </a:rPr>
              <a:t>bất</a:t>
            </a:r>
            <a:r>
              <a:rPr lang="en-US" sz="2400" dirty="0">
                <a:latin typeface="Times New Roman" pitchFamily="18" charset="0"/>
              </a:rPr>
              <a:t> </a:t>
            </a:r>
            <a:r>
              <a:rPr lang="en-US" sz="2400" dirty="0" err="1">
                <a:latin typeface="Times New Roman" pitchFamily="18" charset="0"/>
              </a:rPr>
              <a:t>đẳng</a:t>
            </a:r>
            <a:r>
              <a:rPr lang="en-US" sz="2400" dirty="0">
                <a:latin typeface="Times New Roman" pitchFamily="18" charset="0"/>
              </a:rPr>
              <a:t> </a:t>
            </a:r>
            <a:r>
              <a:rPr lang="en-US" sz="2400" dirty="0" err="1">
                <a:latin typeface="Times New Roman" pitchFamily="18" charset="0"/>
              </a:rPr>
              <a:t>hướng</a:t>
            </a:r>
            <a:r>
              <a:rPr lang="en-US" sz="2400" dirty="0">
                <a:latin typeface="Times New Roman" pitchFamily="18" charset="0"/>
              </a:rPr>
              <a:t>.</a:t>
            </a:r>
          </a:p>
        </p:txBody>
      </p:sp>
      <p:pic>
        <p:nvPicPr>
          <p:cNvPr id="5" name="Picture 4" descr="k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144" y="1809929"/>
            <a:ext cx="5109511" cy="108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76200" y="3200400"/>
            <a:ext cx="8915400" cy="1477328"/>
          </a:xfrm>
          <a:prstGeom prst="rect">
            <a:avLst/>
          </a:prstGeom>
          <a:noFill/>
        </p:spPr>
        <p:txBody>
          <a:bodyPr wrap="square" rtlCol="0">
            <a:spAutoFit/>
          </a:bodyPr>
          <a:lstStyle/>
          <a:p>
            <a:pPr algn="just"/>
            <a:r>
              <a:rPr lang="en-US" sz="2400" dirty="0" err="1">
                <a:latin typeface="Times New Roman" pitchFamily="18" charset="0"/>
              </a:rPr>
              <a:t>Khi</a:t>
            </a:r>
            <a:r>
              <a:rPr lang="en-US" sz="2400" dirty="0">
                <a:latin typeface="Times New Roman" pitchFamily="18" charset="0"/>
              </a:rPr>
              <a:t> </a:t>
            </a:r>
            <a:r>
              <a:rPr lang="en-US" sz="2400" dirty="0" err="1">
                <a:latin typeface="Times New Roman" pitchFamily="18" charset="0"/>
              </a:rPr>
              <a:t>chưa</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điện</a:t>
            </a:r>
            <a:r>
              <a:rPr lang="en-US" sz="2400" dirty="0">
                <a:latin typeface="Times New Roman" pitchFamily="18" charset="0"/>
              </a:rPr>
              <a:t> </a:t>
            </a:r>
            <a:r>
              <a:rPr lang="en-US" sz="2400" dirty="0" err="1">
                <a:latin typeface="Times New Roman" pitchFamily="18" charset="0"/>
              </a:rPr>
              <a:t>trường</a:t>
            </a:r>
            <a:r>
              <a:rPr lang="en-US" sz="2400" dirty="0">
                <a:latin typeface="Times New Roman" pitchFamily="18" charset="0"/>
              </a:rPr>
              <a:t> </a:t>
            </a:r>
            <a:r>
              <a:rPr lang="en-US" sz="2400" dirty="0" err="1">
                <a:latin typeface="Times New Roman" pitchFamily="18" charset="0"/>
              </a:rPr>
              <a:t>tác</a:t>
            </a:r>
            <a:r>
              <a:rPr lang="en-US" sz="2400" dirty="0">
                <a:latin typeface="Times New Roman" pitchFamily="18" charset="0"/>
              </a:rPr>
              <a:t> </a:t>
            </a:r>
            <a:r>
              <a:rPr lang="en-US" sz="2400" dirty="0" err="1">
                <a:latin typeface="Times New Roman" pitchFamily="18" charset="0"/>
              </a:rPr>
              <a:t>dụng</a:t>
            </a:r>
            <a:r>
              <a:rPr lang="en-US" sz="2400" dirty="0">
                <a:latin typeface="Times New Roman" pitchFamily="18" charset="0"/>
              </a:rPr>
              <a:t> </a:t>
            </a:r>
            <a:r>
              <a:rPr lang="en-US" sz="2400" dirty="0" err="1">
                <a:latin typeface="Times New Roman" pitchFamily="18" charset="0"/>
              </a:rPr>
              <a:t>các</a:t>
            </a:r>
            <a:r>
              <a:rPr lang="en-US" sz="2400" dirty="0">
                <a:latin typeface="Times New Roman" pitchFamily="18" charset="0"/>
              </a:rPr>
              <a:t> </a:t>
            </a:r>
            <a:r>
              <a:rPr lang="en-US" sz="2400" dirty="0" err="1">
                <a:latin typeface="Times New Roman" pitchFamily="18" charset="0"/>
              </a:rPr>
              <a:t>phân</a:t>
            </a:r>
            <a:r>
              <a:rPr lang="en-US" sz="2400" dirty="0">
                <a:latin typeface="Times New Roman" pitchFamily="18" charset="0"/>
              </a:rPr>
              <a:t> </a:t>
            </a:r>
            <a:r>
              <a:rPr lang="en-US" sz="2400" dirty="0" err="1">
                <a:latin typeface="Times New Roman" pitchFamily="18" charset="0"/>
              </a:rPr>
              <a:t>tử</a:t>
            </a:r>
            <a:r>
              <a:rPr lang="en-US" sz="2400" dirty="0">
                <a:latin typeface="Times New Roman" pitchFamily="18" charset="0"/>
              </a:rPr>
              <a:t> </a:t>
            </a:r>
            <a:r>
              <a:rPr lang="en-US" sz="2400" dirty="0" err="1">
                <a:latin typeface="Times New Roman" pitchFamily="18" charset="0"/>
              </a:rPr>
              <a:t>chuyển</a:t>
            </a:r>
            <a:r>
              <a:rPr lang="en-US" sz="2400" dirty="0">
                <a:latin typeface="Times New Roman" pitchFamily="18" charset="0"/>
              </a:rPr>
              <a:t> </a:t>
            </a:r>
            <a:r>
              <a:rPr lang="en-US" sz="2400" dirty="0" err="1" smtClean="0">
                <a:latin typeface="Times New Roman" pitchFamily="18" charset="0"/>
              </a:rPr>
              <a:t>động</a:t>
            </a:r>
            <a:r>
              <a:rPr lang="en-US" sz="2400" dirty="0" smtClean="0">
                <a:latin typeface="Times New Roman" pitchFamily="18" charset="0"/>
              </a:rPr>
              <a:t>  </a:t>
            </a:r>
            <a:r>
              <a:rPr lang="en-US" sz="2400" dirty="0" err="1">
                <a:latin typeface="Times New Roman" pitchFamily="18" charset="0"/>
              </a:rPr>
              <a:t>hỗn</a:t>
            </a:r>
            <a:r>
              <a:rPr lang="en-US" sz="2400" dirty="0">
                <a:latin typeface="Times New Roman" pitchFamily="18" charset="0"/>
              </a:rPr>
              <a:t> </a:t>
            </a:r>
            <a:r>
              <a:rPr lang="en-US" sz="2400" dirty="0" err="1">
                <a:latin typeface="Times New Roman" pitchFamily="18" charset="0"/>
              </a:rPr>
              <a:t>loạn</a:t>
            </a:r>
            <a:r>
              <a:rPr lang="en-US" sz="2400" dirty="0">
                <a:latin typeface="Times New Roman" pitchFamily="18" charset="0"/>
              </a:rPr>
              <a:t>, </a:t>
            </a:r>
            <a:r>
              <a:rPr lang="en-US" sz="2400" dirty="0" err="1">
                <a:latin typeface="Times New Roman" pitchFamily="18" charset="0"/>
              </a:rPr>
              <a:t>khi</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điện</a:t>
            </a:r>
            <a:r>
              <a:rPr lang="en-US" sz="2400" dirty="0">
                <a:latin typeface="Times New Roman" pitchFamily="18" charset="0"/>
              </a:rPr>
              <a:t> </a:t>
            </a:r>
            <a:r>
              <a:rPr lang="en-US" sz="2400" dirty="0" err="1">
                <a:latin typeface="Times New Roman" pitchFamily="18" charset="0"/>
              </a:rPr>
              <a:t>trường</a:t>
            </a:r>
            <a:r>
              <a:rPr lang="en-US" sz="2400" dirty="0">
                <a:latin typeface="Times New Roman" pitchFamily="18" charset="0"/>
              </a:rPr>
              <a:t> </a:t>
            </a:r>
            <a:r>
              <a:rPr lang="en-US" sz="2400" dirty="0" err="1">
                <a:latin typeface="Times New Roman" pitchFamily="18" charset="0"/>
              </a:rPr>
              <a:t>tác</a:t>
            </a:r>
            <a:r>
              <a:rPr lang="en-US" sz="2400" dirty="0">
                <a:latin typeface="Times New Roman" pitchFamily="18" charset="0"/>
              </a:rPr>
              <a:t> </a:t>
            </a:r>
            <a:r>
              <a:rPr lang="en-US" sz="2400" dirty="0" err="1">
                <a:latin typeface="Times New Roman" pitchFamily="18" charset="0"/>
              </a:rPr>
              <a:t>dụng</a:t>
            </a:r>
            <a:r>
              <a:rPr lang="en-US" sz="2400" dirty="0">
                <a:latin typeface="Times New Roman" pitchFamily="18" charset="0"/>
              </a:rPr>
              <a:t> </a:t>
            </a:r>
            <a:r>
              <a:rPr lang="en-US" sz="2400" dirty="0" err="1">
                <a:latin typeface="Times New Roman" pitchFamily="18" charset="0"/>
              </a:rPr>
              <a:t>các</a:t>
            </a:r>
            <a:r>
              <a:rPr lang="en-US" sz="2400" dirty="0">
                <a:latin typeface="Times New Roman" pitchFamily="18" charset="0"/>
              </a:rPr>
              <a:t> </a:t>
            </a:r>
            <a:r>
              <a:rPr lang="en-US" sz="2400" dirty="0" err="1">
                <a:latin typeface="Times New Roman" pitchFamily="18" charset="0"/>
              </a:rPr>
              <a:t>phân</a:t>
            </a:r>
            <a:r>
              <a:rPr lang="en-US" sz="2400" dirty="0">
                <a:latin typeface="Times New Roman" pitchFamily="18" charset="0"/>
              </a:rPr>
              <a:t> </a:t>
            </a:r>
            <a:r>
              <a:rPr lang="en-US" sz="2400" dirty="0" err="1">
                <a:latin typeface="Times New Roman" pitchFamily="18" charset="0"/>
              </a:rPr>
              <a:t>tử</a:t>
            </a:r>
            <a:r>
              <a:rPr lang="en-US" sz="2400" dirty="0">
                <a:latin typeface="Times New Roman" pitchFamily="18" charset="0"/>
              </a:rPr>
              <a:t> </a:t>
            </a:r>
            <a:r>
              <a:rPr lang="en-US" sz="2400" dirty="0" err="1">
                <a:latin typeface="Times New Roman" pitchFamily="18" charset="0"/>
              </a:rPr>
              <a:t>nằm</a:t>
            </a:r>
            <a:r>
              <a:rPr lang="en-US" sz="2400" dirty="0">
                <a:latin typeface="Times New Roman" pitchFamily="18" charset="0"/>
              </a:rPr>
              <a:t> </a:t>
            </a:r>
            <a:r>
              <a:rPr lang="en-US" sz="2400" dirty="0" err="1">
                <a:latin typeface="Times New Roman" pitchFamily="18" charset="0"/>
              </a:rPr>
              <a:t>dọc</a:t>
            </a:r>
            <a:r>
              <a:rPr lang="en-US" sz="2400" dirty="0">
                <a:latin typeface="Times New Roman" pitchFamily="18" charset="0"/>
              </a:rPr>
              <a:t> </a:t>
            </a:r>
            <a:r>
              <a:rPr lang="en-US" sz="2400" dirty="0" err="1" smtClean="0">
                <a:latin typeface="Times New Roman" pitchFamily="18" charset="0"/>
              </a:rPr>
              <a:t>theo</a:t>
            </a:r>
            <a:r>
              <a:rPr lang="en-US" sz="2400" dirty="0" smtClean="0">
                <a:latin typeface="Times New Roman" pitchFamily="18" charset="0"/>
              </a:rPr>
              <a:t> </a:t>
            </a:r>
            <a:r>
              <a:rPr lang="en-US" sz="2400" dirty="0" err="1">
                <a:latin typeface="Times New Roman" pitchFamily="18" charset="0"/>
              </a:rPr>
              <a:t>đường</a:t>
            </a:r>
            <a:r>
              <a:rPr lang="en-US" sz="2400" dirty="0">
                <a:latin typeface="Times New Roman" pitchFamily="18" charset="0"/>
              </a:rPr>
              <a:t> </a:t>
            </a:r>
            <a:r>
              <a:rPr lang="en-US" sz="2400" dirty="0" err="1">
                <a:latin typeface="Times New Roman" pitchFamily="18" charset="0"/>
              </a:rPr>
              <a:t>sức</a:t>
            </a:r>
            <a:r>
              <a:rPr lang="en-US" sz="2400" dirty="0">
                <a:latin typeface="Times New Roman" pitchFamily="18" charset="0"/>
              </a:rPr>
              <a:t> </a:t>
            </a:r>
            <a:r>
              <a:rPr lang="en-US" sz="2400" dirty="0" err="1">
                <a:latin typeface="Times New Roman" pitchFamily="18" charset="0"/>
              </a:rPr>
              <a:t>điện</a:t>
            </a:r>
            <a:r>
              <a:rPr lang="en-US" sz="2400" dirty="0">
                <a:latin typeface="Times New Roman" pitchFamily="18" charset="0"/>
              </a:rPr>
              <a:t> </a:t>
            </a:r>
            <a:r>
              <a:rPr lang="en-US" sz="2400" dirty="0" err="1">
                <a:latin typeface="Times New Roman" pitchFamily="18" charset="0"/>
              </a:rPr>
              <a:t>trường</a:t>
            </a:r>
            <a:r>
              <a:rPr lang="en-US" sz="2400" dirty="0">
                <a:latin typeface="Times New Roman" pitchFamily="18" charset="0"/>
              </a:rPr>
              <a:t>, </a:t>
            </a:r>
            <a:r>
              <a:rPr lang="en-US" sz="2400" dirty="0" err="1">
                <a:latin typeface="Times New Roman" pitchFamily="18" charset="0"/>
              </a:rPr>
              <a:t>quang</a:t>
            </a:r>
            <a:r>
              <a:rPr lang="en-US" sz="2400" dirty="0">
                <a:latin typeface="Times New Roman" pitchFamily="18" charset="0"/>
              </a:rPr>
              <a:t> </a:t>
            </a:r>
            <a:r>
              <a:rPr lang="en-US" sz="2400" dirty="0" err="1">
                <a:latin typeface="Times New Roman" pitchFamily="18" charset="0"/>
              </a:rPr>
              <a:t>trục</a:t>
            </a:r>
            <a:r>
              <a:rPr lang="en-US" sz="2400" dirty="0">
                <a:latin typeface="Times New Roman" pitchFamily="18" charset="0"/>
              </a:rPr>
              <a:t> </a:t>
            </a:r>
            <a:r>
              <a:rPr lang="en-US" sz="2400" dirty="0" err="1">
                <a:latin typeface="Times New Roman" pitchFamily="18" charset="0"/>
              </a:rPr>
              <a:t>là</a:t>
            </a:r>
            <a:r>
              <a:rPr lang="en-US" sz="2400" dirty="0">
                <a:latin typeface="Times New Roman" pitchFamily="18" charset="0"/>
              </a:rPr>
              <a:t> </a:t>
            </a:r>
            <a:r>
              <a:rPr lang="en-US" sz="2400" dirty="0" err="1">
                <a:latin typeface="Times New Roman" pitchFamily="18" charset="0"/>
              </a:rPr>
              <a:t>phương</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smtClean="0">
                <a:latin typeface="Times New Roman" pitchFamily="18" charset="0"/>
              </a:rPr>
              <a:t>đường</a:t>
            </a:r>
            <a:r>
              <a:rPr lang="en-US" sz="2400" dirty="0" smtClean="0">
                <a:latin typeface="Times New Roman" pitchFamily="18" charset="0"/>
              </a:rPr>
              <a:t> </a:t>
            </a:r>
            <a:r>
              <a:rPr lang="en-US" sz="2400" dirty="0" err="1" smtClean="0">
                <a:latin typeface="Times New Roman" pitchFamily="18" charset="0"/>
              </a:rPr>
              <a:t>sức</a:t>
            </a:r>
            <a:r>
              <a:rPr lang="en-US" sz="2400" dirty="0" smtClean="0">
                <a:latin typeface="Times New Roman" pitchFamily="18" charset="0"/>
              </a:rPr>
              <a:t> </a:t>
            </a:r>
            <a:r>
              <a:rPr lang="en-US" sz="2400" dirty="0" err="1">
                <a:latin typeface="Times New Roman" pitchFamily="18" charset="0"/>
              </a:rPr>
              <a:t>điện</a:t>
            </a:r>
            <a:r>
              <a:rPr lang="en-US" sz="2400" dirty="0">
                <a:latin typeface="Times New Roman" pitchFamily="18" charset="0"/>
              </a:rPr>
              <a:t> </a:t>
            </a:r>
            <a:r>
              <a:rPr lang="en-US" sz="2400" dirty="0" err="1">
                <a:latin typeface="Times New Roman" pitchFamily="18" charset="0"/>
              </a:rPr>
              <a:t>trường</a:t>
            </a:r>
            <a:r>
              <a:rPr lang="en-US" sz="2400" dirty="0">
                <a:latin typeface="Times New Roman" pitchFamily="18" charset="0"/>
              </a:rPr>
              <a:t>.</a:t>
            </a:r>
          </a:p>
          <a:p>
            <a:endParaRPr lang="en-US" dirty="0"/>
          </a:p>
        </p:txBody>
      </p:sp>
      <p:sp>
        <p:nvSpPr>
          <p:cNvPr id="7" name="Rectangle 6"/>
          <p:cNvSpPr/>
          <p:nvPr/>
        </p:nvSpPr>
        <p:spPr>
          <a:xfrm>
            <a:off x="228600" y="4493062"/>
            <a:ext cx="4971233" cy="461665"/>
          </a:xfrm>
          <a:prstGeom prst="rect">
            <a:avLst/>
          </a:prstGeom>
        </p:spPr>
        <p:txBody>
          <a:bodyPr wrap="none">
            <a:spAutoFit/>
          </a:bodyPr>
          <a:lstStyle/>
          <a:p>
            <a:r>
              <a:rPr lang="en-US" sz="2400" dirty="0" err="1">
                <a:latin typeface="Times New Roman" pitchFamily="18" charset="0"/>
              </a:rPr>
              <a:t>Đối</a:t>
            </a:r>
            <a:r>
              <a:rPr lang="en-US" sz="2400" dirty="0">
                <a:latin typeface="Times New Roman" pitchFamily="18" charset="0"/>
              </a:rPr>
              <a:t> </a:t>
            </a:r>
            <a:r>
              <a:rPr lang="en-US" sz="2400" dirty="0" err="1">
                <a:latin typeface="Times New Roman" pitchFamily="18" charset="0"/>
              </a:rPr>
              <a:t>với</a:t>
            </a:r>
            <a:r>
              <a:rPr lang="en-US" sz="2400" dirty="0">
                <a:latin typeface="Times New Roman" pitchFamily="18" charset="0"/>
              </a:rPr>
              <a:t> </a:t>
            </a:r>
            <a:r>
              <a:rPr lang="en-US" sz="2400" dirty="0" err="1">
                <a:latin typeface="Times New Roman" pitchFamily="18" charset="0"/>
              </a:rPr>
              <a:t>ánh</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đơn</a:t>
            </a:r>
            <a:r>
              <a:rPr lang="en-US" sz="2400" dirty="0">
                <a:latin typeface="Times New Roman" pitchFamily="18" charset="0"/>
              </a:rPr>
              <a:t> </a:t>
            </a:r>
            <a:r>
              <a:rPr lang="en-US" sz="2400" dirty="0" err="1">
                <a:latin typeface="Times New Roman" pitchFamily="18" charset="0"/>
              </a:rPr>
              <a:t>sắc:n</a:t>
            </a:r>
            <a:r>
              <a:rPr lang="en-US" sz="2400" baseline="-25000" dirty="0" err="1">
                <a:latin typeface="Times New Roman" pitchFamily="18" charset="0"/>
              </a:rPr>
              <a:t>o</a:t>
            </a:r>
            <a:r>
              <a:rPr lang="en-US" sz="2400" dirty="0">
                <a:latin typeface="Times New Roman" pitchFamily="18" charset="0"/>
              </a:rPr>
              <a:t> – n</a:t>
            </a:r>
            <a:r>
              <a:rPr lang="en-US" sz="2400" baseline="-25000" dirty="0">
                <a:latin typeface="Times New Roman" pitchFamily="18" charset="0"/>
              </a:rPr>
              <a:t>e</a:t>
            </a:r>
            <a:r>
              <a:rPr lang="en-US" sz="2400" dirty="0">
                <a:latin typeface="Times New Roman" pitchFamily="18" charset="0"/>
              </a:rPr>
              <a:t> = kE</a:t>
            </a:r>
            <a:r>
              <a:rPr lang="en-US" sz="2400" baseline="30000" dirty="0">
                <a:latin typeface="Times New Roman" pitchFamily="18" charset="0"/>
              </a:rPr>
              <a:t>2</a:t>
            </a:r>
          </a:p>
        </p:txBody>
      </p:sp>
      <p:sp>
        <p:nvSpPr>
          <p:cNvPr id="8" name="Rectangle 7"/>
          <p:cNvSpPr/>
          <p:nvPr/>
        </p:nvSpPr>
        <p:spPr>
          <a:xfrm>
            <a:off x="108397" y="5105400"/>
            <a:ext cx="5001690" cy="461665"/>
          </a:xfrm>
          <a:prstGeom prst="rect">
            <a:avLst/>
          </a:prstGeom>
        </p:spPr>
        <p:txBody>
          <a:bodyPr wrap="none">
            <a:spAutoFit/>
          </a:bodyPr>
          <a:lstStyle/>
          <a:p>
            <a:r>
              <a:rPr lang="en-US" sz="2400" dirty="0" err="1">
                <a:latin typeface="Times New Roman" pitchFamily="18" charset="0"/>
              </a:rPr>
              <a:t>Hiệu</a:t>
            </a:r>
            <a:r>
              <a:rPr lang="en-US" sz="2400" dirty="0">
                <a:latin typeface="Times New Roman" pitchFamily="18" charset="0"/>
              </a:rPr>
              <a:t> </a:t>
            </a:r>
            <a:r>
              <a:rPr lang="en-US" sz="2400" dirty="0" err="1">
                <a:latin typeface="Times New Roman" pitchFamily="18" charset="0"/>
              </a:rPr>
              <a:t>pha</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tia</a:t>
            </a:r>
            <a:r>
              <a:rPr lang="en-US" sz="2400" dirty="0">
                <a:latin typeface="Times New Roman" pitchFamily="18" charset="0"/>
              </a:rPr>
              <a:t> </a:t>
            </a:r>
            <a:r>
              <a:rPr lang="en-US" sz="2400" dirty="0" err="1">
                <a:latin typeface="Times New Roman" pitchFamily="18" charset="0"/>
              </a:rPr>
              <a:t>thường</a:t>
            </a:r>
            <a:r>
              <a:rPr lang="en-US" sz="2400" dirty="0">
                <a:latin typeface="Times New Roman" pitchFamily="18" charset="0"/>
              </a:rPr>
              <a:t> </a:t>
            </a:r>
            <a:r>
              <a:rPr lang="en-US" sz="2400" dirty="0" err="1">
                <a:latin typeface="Times New Roman" pitchFamily="18" charset="0"/>
              </a:rPr>
              <a:t>và</a:t>
            </a:r>
            <a:r>
              <a:rPr lang="en-US" sz="2400" dirty="0">
                <a:latin typeface="Times New Roman" pitchFamily="18" charset="0"/>
              </a:rPr>
              <a:t> </a:t>
            </a:r>
            <a:r>
              <a:rPr lang="en-US" sz="2400" dirty="0" err="1">
                <a:latin typeface="Times New Roman" pitchFamily="18" charset="0"/>
              </a:rPr>
              <a:t>bất</a:t>
            </a:r>
            <a:r>
              <a:rPr lang="en-US" sz="2400" dirty="0">
                <a:latin typeface="Times New Roman" pitchFamily="18" charset="0"/>
              </a:rPr>
              <a:t> </a:t>
            </a:r>
            <a:r>
              <a:rPr lang="en-US" sz="2400" dirty="0" err="1">
                <a:latin typeface="Times New Roman" pitchFamily="18" charset="0"/>
              </a:rPr>
              <a:t>thường</a:t>
            </a:r>
            <a:r>
              <a:rPr lang="en-US" sz="2400" dirty="0">
                <a:latin typeface="Times New Roman" pitchFamily="18" charset="0"/>
              </a:rPr>
              <a:t>:</a:t>
            </a:r>
          </a:p>
        </p:txBody>
      </p:sp>
      <p:graphicFrame>
        <p:nvGraphicFramePr>
          <p:cNvPr id="9" name="Object 8"/>
          <p:cNvGraphicFramePr>
            <a:graphicFrameLocks noChangeAspect="1"/>
          </p:cNvGraphicFramePr>
          <p:nvPr/>
        </p:nvGraphicFramePr>
        <p:xfrm>
          <a:off x="914400" y="5802313"/>
          <a:ext cx="4953000" cy="750887"/>
        </p:xfrm>
        <a:graphic>
          <a:graphicData uri="http://schemas.openxmlformats.org/presentationml/2006/ole">
            <mc:AlternateContent xmlns:mc="http://schemas.openxmlformats.org/markup-compatibility/2006">
              <mc:Choice xmlns:v="urn:schemas-microsoft-com:vml" Requires="v">
                <p:oleObj spid="_x0000_s9272" name="Equation" r:id="rId4" imgW="2451100" imgH="368300" progId="Equation.3">
                  <p:embed/>
                </p:oleObj>
              </mc:Choice>
              <mc:Fallback>
                <p:oleObj name="Equation" r:id="rId4" imgW="2451100" imgH="3683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5802313"/>
                        <a:ext cx="495300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545837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0" y="685800"/>
            <a:ext cx="6292984" cy="424732"/>
          </a:xfrm>
          <a:prstGeom prst="rect">
            <a:avLst/>
          </a:prstGeom>
        </p:spPr>
        <p:txBody>
          <a:bodyPr wrap="square">
            <a:spAutoFit/>
          </a:bodyPr>
          <a:lstStyle/>
          <a:p>
            <a:pPr>
              <a:lnSpc>
                <a:spcPct val="90000"/>
              </a:lnSpc>
            </a:pPr>
            <a:r>
              <a:rPr lang="en-US" sz="2400" b="1" dirty="0">
                <a:solidFill>
                  <a:schemeClr val="hlink"/>
                </a:solidFill>
                <a:latin typeface="Times New Roman" pitchFamily="18" charset="0"/>
              </a:rPr>
              <a:t>VI. </a:t>
            </a:r>
            <a:r>
              <a:rPr lang="en-US" sz="2400" b="1" dirty="0" err="1">
                <a:solidFill>
                  <a:schemeClr val="hlink"/>
                </a:solidFill>
                <a:latin typeface="Times New Roman" pitchFamily="18" charset="0"/>
              </a:rPr>
              <a:t>Sự</a:t>
            </a:r>
            <a:r>
              <a:rPr lang="en-US" sz="2400" b="1" dirty="0">
                <a:solidFill>
                  <a:schemeClr val="hlink"/>
                </a:solidFill>
                <a:latin typeface="Times New Roman" pitchFamily="18" charset="0"/>
              </a:rPr>
              <a:t> quay </a:t>
            </a:r>
            <a:r>
              <a:rPr lang="en-US" sz="2400" b="1" dirty="0" err="1">
                <a:solidFill>
                  <a:schemeClr val="hlink"/>
                </a:solidFill>
                <a:latin typeface="Times New Roman" pitchFamily="18" charset="0"/>
              </a:rPr>
              <a:t>mặt</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phẳng</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phân</a:t>
            </a:r>
            <a:r>
              <a:rPr lang="en-US" sz="2400" b="1" dirty="0">
                <a:solidFill>
                  <a:schemeClr val="hlink"/>
                </a:solidFill>
                <a:latin typeface="Times New Roman" pitchFamily="18" charset="0"/>
              </a:rPr>
              <a:t> </a:t>
            </a:r>
            <a:r>
              <a:rPr lang="en-US" sz="2400" b="1" dirty="0" err="1">
                <a:solidFill>
                  <a:schemeClr val="hlink"/>
                </a:solidFill>
                <a:latin typeface="Times New Roman" pitchFamily="18" charset="0"/>
              </a:rPr>
              <a:t>cực</a:t>
            </a:r>
            <a:endParaRPr lang="en-US" sz="2400" b="1" dirty="0">
              <a:solidFill>
                <a:schemeClr val="hlink"/>
              </a:solidFill>
              <a:latin typeface="Times New Roman" pitchFamily="18" charset="0"/>
            </a:endParaRPr>
          </a:p>
        </p:txBody>
      </p:sp>
      <p:sp>
        <p:nvSpPr>
          <p:cNvPr id="3" name="Rectangle 2"/>
          <p:cNvSpPr/>
          <p:nvPr/>
        </p:nvSpPr>
        <p:spPr>
          <a:xfrm>
            <a:off x="152400" y="1110532"/>
            <a:ext cx="8763000" cy="757130"/>
          </a:xfrm>
          <a:prstGeom prst="rect">
            <a:avLst/>
          </a:prstGeom>
        </p:spPr>
        <p:txBody>
          <a:bodyPr wrap="square">
            <a:spAutoFit/>
          </a:bodyPr>
          <a:lstStyle/>
          <a:p>
            <a:pPr algn="just">
              <a:lnSpc>
                <a:spcPct val="90000"/>
              </a:lnSpc>
            </a:pPr>
            <a:r>
              <a:rPr lang="en-US" sz="2400" dirty="0" err="1">
                <a:latin typeface="Times New Roman" pitchFamily="18" charset="0"/>
              </a:rPr>
              <a:t>Một</a:t>
            </a:r>
            <a:r>
              <a:rPr lang="en-US" sz="2400" dirty="0">
                <a:latin typeface="Times New Roman" pitchFamily="18" charset="0"/>
              </a:rPr>
              <a:t> </a:t>
            </a:r>
            <a:r>
              <a:rPr lang="en-US" sz="2400" dirty="0" err="1">
                <a:latin typeface="Times New Roman" pitchFamily="18" charset="0"/>
              </a:rPr>
              <a:t>số</a:t>
            </a:r>
            <a:r>
              <a:rPr lang="en-US" sz="2400" dirty="0">
                <a:latin typeface="Times New Roman" pitchFamily="18" charset="0"/>
              </a:rPr>
              <a:t>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thể</a:t>
            </a:r>
            <a:r>
              <a:rPr lang="en-US" sz="2400" dirty="0">
                <a:latin typeface="Times New Roman" pitchFamily="18" charset="0"/>
              </a:rPr>
              <a:t> </a:t>
            </a:r>
            <a:r>
              <a:rPr lang="en-US" sz="2400" dirty="0" err="1">
                <a:latin typeface="Times New Roman" pitchFamily="18" charset="0"/>
              </a:rPr>
              <a:t>hoặc</a:t>
            </a:r>
            <a:r>
              <a:rPr lang="en-US" sz="2400" dirty="0">
                <a:latin typeface="Times New Roman" pitchFamily="18" charset="0"/>
              </a:rPr>
              <a:t> dung </a:t>
            </a:r>
            <a:r>
              <a:rPr lang="en-US" sz="2400" dirty="0" err="1">
                <a:latin typeface="Times New Roman" pitchFamily="18" charset="0"/>
              </a:rPr>
              <a:t>dịch</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tác</a:t>
            </a:r>
            <a:r>
              <a:rPr lang="en-US" sz="2400" dirty="0">
                <a:latin typeface="Times New Roman" pitchFamily="18" charset="0"/>
              </a:rPr>
              <a:t> </a:t>
            </a:r>
            <a:r>
              <a:rPr lang="en-US" sz="2400" dirty="0" err="1">
                <a:latin typeface="Times New Roman" pitchFamily="18" charset="0"/>
              </a:rPr>
              <a:t>dụng</a:t>
            </a:r>
            <a:r>
              <a:rPr lang="en-US" sz="2400" dirty="0">
                <a:latin typeface="Times New Roman" pitchFamily="18" charset="0"/>
              </a:rPr>
              <a:t> </a:t>
            </a:r>
            <a:r>
              <a:rPr lang="en-US" sz="2400" dirty="0" err="1">
                <a:latin typeface="Times New Roman" pitchFamily="18" charset="0"/>
              </a:rPr>
              <a:t>làm</a:t>
            </a:r>
            <a:r>
              <a:rPr lang="en-US" sz="2400" dirty="0">
                <a:latin typeface="Times New Roman" pitchFamily="18" charset="0"/>
              </a:rPr>
              <a:t> quay </a:t>
            </a:r>
            <a:r>
              <a:rPr lang="en-US" sz="2400" dirty="0" err="1" smtClean="0">
                <a:latin typeface="Times New Roman" pitchFamily="18" charset="0"/>
              </a:rPr>
              <a:t>mặt</a:t>
            </a:r>
            <a:r>
              <a:rPr lang="en-US" sz="2400" dirty="0" smtClean="0">
                <a:latin typeface="Times New Roman" pitchFamily="18" charset="0"/>
              </a:rPr>
              <a:t> </a:t>
            </a:r>
            <a:r>
              <a:rPr lang="en-US" sz="2400" dirty="0" err="1" smtClean="0">
                <a:latin typeface="Times New Roman" pitchFamily="18" charset="0"/>
              </a:rPr>
              <a:t>phẳng</a:t>
            </a:r>
            <a:r>
              <a:rPr lang="en-US" sz="2400" dirty="0" smtClean="0">
                <a:latin typeface="Times New Roman" pitchFamily="18" charset="0"/>
              </a:rPr>
              <a:t> </a:t>
            </a:r>
            <a:r>
              <a:rPr lang="en-US" sz="2400" dirty="0" err="1">
                <a:latin typeface="Times New Roman" pitchFamily="18" charset="0"/>
              </a:rPr>
              <a:t>phân</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a:latin typeface="Times New Roman" pitchFamily="18" charset="0"/>
              </a:rPr>
              <a:t>của</a:t>
            </a:r>
            <a:r>
              <a:rPr lang="en-US" sz="2400" dirty="0">
                <a:latin typeface="Times New Roman" pitchFamily="18" charset="0"/>
              </a:rPr>
              <a:t> </a:t>
            </a:r>
            <a:r>
              <a:rPr lang="en-US" sz="2400" dirty="0" err="1">
                <a:latin typeface="Times New Roman" pitchFamily="18" charset="0"/>
              </a:rPr>
              <a:t>ánh</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phân</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a:latin typeface="Times New Roman" pitchFamily="18" charset="0"/>
              </a:rPr>
              <a:t>toàn</a:t>
            </a:r>
            <a:r>
              <a:rPr lang="en-US" sz="2400" dirty="0">
                <a:latin typeface="Times New Roman" pitchFamily="18" charset="0"/>
              </a:rPr>
              <a:t> </a:t>
            </a:r>
            <a:r>
              <a:rPr lang="en-US" sz="2400" dirty="0" err="1">
                <a:latin typeface="Times New Roman" pitchFamily="18" charset="0"/>
              </a:rPr>
              <a:t>phần</a:t>
            </a:r>
            <a:r>
              <a:rPr lang="en-US" sz="2400" dirty="0">
                <a:latin typeface="Times New Roman" pitchFamily="18" charset="0"/>
              </a:rPr>
              <a:t> </a:t>
            </a:r>
            <a:r>
              <a:rPr lang="en-US" sz="2400" dirty="0" err="1" smtClean="0">
                <a:latin typeface="Times New Roman" pitchFamily="18" charset="0"/>
              </a:rPr>
              <a:t>khi</a:t>
            </a:r>
            <a:r>
              <a:rPr lang="en-US" sz="2400" dirty="0" smtClean="0">
                <a:latin typeface="Times New Roman" pitchFamily="18" charset="0"/>
              </a:rPr>
              <a:t> </a:t>
            </a:r>
            <a:r>
              <a:rPr lang="en-US" sz="2400" dirty="0" err="1">
                <a:latin typeface="Times New Roman" pitchFamily="18" charset="0"/>
              </a:rPr>
              <a:t>truyền</a:t>
            </a:r>
            <a:r>
              <a:rPr lang="en-US" sz="2400" dirty="0">
                <a:latin typeface="Times New Roman" pitchFamily="18" charset="0"/>
              </a:rPr>
              <a:t> qua </a:t>
            </a:r>
            <a:r>
              <a:rPr lang="en-US" sz="2400" dirty="0" err="1">
                <a:latin typeface="Times New Roman" pitchFamily="18" charset="0"/>
              </a:rPr>
              <a:t>chúng</a:t>
            </a:r>
            <a:r>
              <a:rPr lang="en-US" sz="2400" dirty="0" smtClean="0">
                <a:latin typeface="Times New Roman" pitchFamily="18" charset="0"/>
              </a:rPr>
              <a:t>. </a:t>
            </a:r>
            <a:endParaRPr lang="en-US" sz="2400" dirty="0">
              <a:latin typeface="Times New Roman" pitchFamily="18" charset="0"/>
            </a:endParaRPr>
          </a:p>
        </p:txBody>
      </p:sp>
      <p:sp>
        <p:nvSpPr>
          <p:cNvPr id="5" name="TextBox 4"/>
          <p:cNvSpPr txBox="1"/>
          <p:nvPr/>
        </p:nvSpPr>
        <p:spPr>
          <a:xfrm>
            <a:off x="152400" y="1905000"/>
            <a:ext cx="8839200" cy="1200329"/>
          </a:xfrm>
          <a:prstGeom prst="rect">
            <a:avLst/>
          </a:prstGeom>
          <a:noFill/>
        </p:spPr>
        <p:txBody>
          <a:bodyPr wrap="square" rtlCol="0">
            <a:spAutoFit/>
          </a:bodyPr>
          <a:lstStyle/>
          <a:p>
            <a:r>
              <a:rPr lang="vi-VN" sz="2400" dirty="0">
                <a:latin typeface="Times New Roman" pitchFamily="18" charset="0"/>
              </a:rPr>
              <a:t>Cho ánh sáng </a:t>
            </a:r>
            <a:r>
              <a:rPr lang="en-US" sz="2400" dirty="0" err="1">
                <a:latin typeface="Times New Roman" pitchFamily="18" charset="0"/>
              </a:rPr>
              <a:t>phân</a:t>
            </a:r>
            <a:r>
              <a:rPr lang="en-US" sz="2400" dirty="0">
                <a:latin typeface="Times New Roman" pitchFamily="18" charset="0"/>
              </a:rPr>
              <a:t> </a:t>
            </a:r>
            <a:r>
              <a:rPr lang="en-US" sz="2400" dirty="0" err="1">
                <a:latin typeface="Times New Roman" pitchFamily="18" charset="0"/>
              </a:rPr>
              <a:t>cực</a:t>
            </a:r>
            <a:r>
              <a:rPr lang="en-US" sz="2400" dirty="0">
                <a:latin typeface="Times New Roman" pitchFamily="18" charset="0"/>
              </a:rPr>
              <a:t> </a:t>
            </a:r>
            <a:r>
              <a:rPr lang="en-US" sz="2400" dirty="0" err="1">
                <a:solidFill>
                  <a:srgbClr val="FF0000"/>
                </a:solidFill>
                <a:latin typeface="Times New Roman" pitchFamily="18" charset="0"/>
              </a:rPr>
              <a:t>chiếu</a:t>
            </a:r>
            <a:r>
              <a:rPr lang="en-US" sz="2400" dirty="0">
                <a:solidFill>
                  <a:srgbClr val="FF0000"/>
                </a:solidFill>
                <a:latin typeface="Times New Roman" pitchFamily="18" charset="0"/>
              </a:rPr>
              <a:t> song </a:t>
            </a:r>
            <a:r>
              <a:rPr lang="en-US" sz="2400" dirty="0" err="1">
                <a:solidFill>
                  <a:srgbClr val="FF0000"/>
                </a:solidFill>
                <a:latin typeface="Times New Roman" pitchFamily="18" charset="0"/>
              </a:rPr>
              <a:t>song</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với</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quang</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trục</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của</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tinh</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thể</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lưỡng</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chiết</a:t>
            </a:r>
            <a:r>
              <a:rPr lang="en-US" sz="2400" dirty="0">
                <a:solidFill>
                  <a:srgbClr val="FF0000"/>
                </a:solidFill>
                <a:latin typeface="Times New Roman" pitchFamily="18" charset="0"/>
              </a:rPr>
              <a:t>, </a:t>
            </a:r>
            <a:r>
              <a:rPr lang="en-US" sz="2400" dirty="0" err="1">
                <a:solidFill>
                  <a:srgbClr val="FF0000"/>
                </a:solidFill>
                <a:latin typeface="Times New Roman" pitchFamily="18" charset="0"/>
              </a:rPr>
              <a:t>s</a:t>
            </a:r>
            <a:r>
              <a:rPr lang="en-US" sz="2400" dirty="0" err="1">
                <a:latin typeface="Times New Roman" pitchFamily="18" charset="0"/>
              </a:rPr>
              <a:t>au</a:t>
            </a:r>
            <a:r>
              <a:rPr lang="en-US" sz="2400" dirty="0">
                <a:latin typeface="Times New Roman" pitchFamily="18" charset="0"/>
              </a:rPr>
              <a:t> </a:t>
            </a:r>
            <a:r>
              <a:rPr lang="en-US" sz="2400" dirty="0" err="1">
                <a:latin typeface="Times New Roman" pitchFamily="18" charset="0"/>
              </a:rPr>
              <a:t>khi</a:t>
            </a:r>
            <a:r>
              <a:rPr lang="en-US" sz="2400" dirty="0">
                <a:latin typeface="Times New Roman" pitchFamily="18" charset="0"/>
              </a:rPr>
              <a:t> </a:t>
            </a:r>
            <a:r>
              <a:rPr lang="en-US" sz="2400" dirty="0" err="1">
                <a:latin typeface="Times New Roman" pitchFamily="18" charset="0"/>
              </a:rPr>
              <a:t>đi</a:t>
            </a:r>
            <a:r>
              <a:rPr lang="en-US" sz="2400" dirty="0">
                <a:latin typeface="Times New Roman" pitchFamily="18" charset="0"/>
              </a:rPr>
              <a:t> qua </a:t>
            </a:r>
            <a:r>
              <a:rPr lang="en-US" sz="2400" dirty="0" err="1">
                <a:latin typeface="Times New Roman" pitchFamily="18" charset="0"/>
              </a:rPr>
              <a:t>tinh</a:t>
            </a:r>
            <a:r>
              <a:rPr lang="en-US" sz="2400" dirty="0">
                <a:latin typeface="Times New Roman" pitchFamily="18" charset="0"/>
              </a:rPr>
              <a:t> </a:t>
            </a:r>
            <a:r>
              <a:rPr lang="en-US" sz="2400" dirty="0" err="1">
                <a:latin typeface="Times New Roman" pitchFamily="18" charset="0"/>
              </a:rPr>
              <a:t>thể</a:t>
            </a:r>
            <a:r>
              <a:rPr lang="vi-VN" sz="2400" dirty="0">
                <a:latin typeface="Times New Roman" pitchFamily="18" charset="0"/>
              </a:rPr>
              <a:t> mặt phẳng phân cực </a:t>
            </a:r>
            <a:r>
              <a:rPr lang="en-US" sz="2400" dirty="0">
                <a:latin typeface="Times New Roman" pitchFamily="18" charset="0"/>
              </a:rPr>
              <a:t>quay </a:t>
            </a:r>
            <a:r>
              <a:rPr lang="en-US" sz="2400" dirty="0" err="1">
                <a:latin typeface="Times New Roman" pitchFamily="18" charset="0"/>
              </a:rPr>
              <a:t>đi</a:t>
            </a:r>
            <a:r>
              <a:rPr lang="en-US" sz="2400" dirty="0">
                <a:latin typeface="Times New Roman" pitchFamily="18" charset="0"/>
              </a:rPr>
              <a:t> m</a:t>
            </a:r>
            <a:r>
              <a:rPr lang="vi-VN" sz="2400" dirty="0">
                <a:latin typeface="Times New Roman" pitchFamily="18" charset="0"/>
              </a:rPr>
              <a:t>ột góc </a:t>
            </a:r>
            <a:r>
              <a:rPr lang="el-GR" sz="2400" dirty="0">
                <a:latin typeface="Times New Roman" pitchFamily="18" charset="0"/>
              </a:rPr>
              <a:t>φ</a:t>
            </a:r>
            <a:r>
              <a:rPr lang="vi-VN" sz="2400" dirty="0">
                <a:latin typeface="Times New Roman" pitchFamily="18" charset="0"/>
              </a:rPr>
              <a:t>.</a:t>
            </a:r>
            <a:endParaRPr lang="en-US" sz="2400" dirty="0"/>
          </a:p>
        </p:txBody>
      </p:sp>
      <p:sp>
        <p:nvSpPr>
          <p:cNvPr id="7" name="Rectangle 6"/>
          <p:cNvSpPr/>
          <p:nvPr/>
        </p:nvSpPr>
        <p:spPr>
          <a:xfrm>
            <a:off x="3733801" y="3124200"/>
            <a:ext cx="1266362" cy="424732"/>
          </a:xfrm>
          <a:prstGeom prst="rect">
            <a:avLst/>
          </a:prstGeom>
        </p:spPr>
        <p:txBody>
          <a:bodyPr wrap="square">
            <a:spAutoFit/>
          </a:bodyPr>
          <a:lstStyle/>
          <a:p>
            <a:pPr>
              <a:lnSpc>
                <a:spcPct val="90000"/>
              </a:lnSpc>
            </a:pPr>
            <a:r>
              <a:rPr lang="el-GR" sz="2400" dirty="0">
                <a:latin typeface="Times New Roman" pitchFamily="18" charset="0"/>
                <a:cs typeface="Times New Roman" pitchFamily="18" charset="0"/>
              </a:rPr>
              <a:t>φ</a:t>
            </a:r>
            <a:r>
              <a:rPr lang="en-US" sz="2400" dirty="0">
                <a:latin typeface="Times New Roman" pitchFamily="18" charset="0"/>
                <a:cs typeface="Times New Roman" pitchFamily="18" charset="0"/>
              </a:rPr>
              <a:t> =  </a:t>
            </a:r>
            <a:r>
              <a:rPr lang="el-GR" sz="2400" dirty="0">
                <a:latin typeface="Times New Roman" pitchFamily="18" charset="0"/>
                <a:cs typeface="Times New Roman" pitchFamily="18" charset="0"/>
              </a:rPr>
              <a:t>α</a:t>
            </a:r>
            <a:r>
              <a:rPr lang="en-US" sz="2400" dirty="0">
                <a:latin typeface="Times New Roman" pitchFamily="18" charset="0"/>
                <a:cs typeface="Times New Roman" pitchFamily="18" charset="0"/>
              </a:rPr>
              <a:t>d</a:t>
            </a:r>
            <a:endParaRPr lang="el-GR" sz="2400" dirty="0">
              <a:latin typeface="Times New Roman" pitchFamily="18" charset="0"/>
              <a:cs typeface="Times New Roman" pitchFamily="18" charset="0"/>
            </a:endParaRPr>
          </a:p>
        </p:txBody>
      </p:sp>
      <p:sp>
        <p:nvSpPr>
          <p:cNvPr id="8" name="Rectangle 7"/>
          <p:cNvSpPr/>
          <p:nvPr/>
        </p:nvSpPr>
        <p:spPr>
          <a:xfrm>
            <a:off x="152400" y="3814870"/>
            <a:ext cx="8839200" cy="424732"/>
          </a:xfrm>
          <a:prstGeom prst="rect">
            <a:avLst/>
          </a:prstGeom>
        </p:spPr>
        <p:txBody>
          <a:bodyPr wrap="square">
            <a:spAutoFit/>
          </a:bodyPr>
          <a:lstStyle/>
          <a:p>
            <a:pPr>
              <a:lnSpc>
                <a:spcPct val="90000"/>
              </a:lnSpc>
            </a:pPr>
            <a:r>
              <a:rPr lang="el-GR" sz="2400" dirty="0">
                <a:latin typeface="Times New Roman" pitchFamily="18" charset="0"/>
                <a:cs typeface="Times New Roman" pitchFamily="18" charset="0"/>
              </a:rPr>
              <a:t>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quay </a:t>
            </a:r>
            <a:r>
              <a:rPr lang="en-US" sz="2400" dirty="0" err="1">
                <a:latin typeface="Times New Roman" pitchFamily="18" charset="0"/>
                <a:cs typeface="Times New Roman" pitchFamily="18" charset="0"/>
              </a:rPr>
              <a:t>phụ</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thuộc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bản</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chất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dày</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tinh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endParaRPr lang="el-GR" sz="2400" dirty="0">
              <a:latin typeface="Times New Roman" pitchFamily="18" charset="0"/>
              <a:cs typeface="Times New Roman" pitchFamily="18" charset="0"/>
            </a:endParaRPr>
          </a:p>
        </p:txBody>
      </p:sp>
    </p:spTree>
    <p:extLst>
      <p:ext uri="{BB962C8B-B14F-4D97-AF65-F5344CB8AC3E}">
        <p14:creationId xmlns:p14="http://schemas.microsoft.com/office/powerpoint/2010/main" val="355458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990600" y="304800"/>
            <a:ext cx="7391400" cy="6324600"/>
          </a:xfrm>
          <a:prstGeom prst="rect">
            <a:avLst/>
          </a:prstGeom>
        </p:spPr>
      </p:pic>
    </p:spTree>
    <p:extLst>
      <p:ext uri="{BB962C8B-B14F-4D97-AF65-F5344CB8AC3E}">
        <p14:creationId xmlns:p14="http://schemas.microsoft.com/office/powerpoint/2010/main" val="2672475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0000"/>
                </a:solidFill>
                <a:latin typeface="Times New Roman" pitchFamily="18" charset="0"/>
                <a:cs typeface="Times New Roman" pitchFamily="18" charset="0"/>
              </a:rPr>
              <a:t>§ 1. ÁNH SÁNG PHÂN CỰC</a:t>
            </a:r>
            <a:endParaRPr lang="en-US" sz="2400" dirty="0">
              <a:solidFill>
                <a:srgbClr val="FF0000"/>
              </a:solidFill>
              <a:latin typeface="Times New Roman" pitchFamily="18" charset="0"/>
              <a:cs typeface="Times New Roman" pitchFamily="18" charset="0"/>
            </a:endParaRPr>
          </a:p>
        </p:txBody>
      </p:sp>
      <p:sp>
        <p:nvSpPr>
          <p:cNvPr id="6" name="Rectangle 5"/>
          <p:cNvSpPr/>
          <p:nvPr/>
        </p:nvSpPr>
        <p:spPr>
          <a:xfrm>
            <a:off x="76201" y="609600"/>
            <a:ext cx="6547002" cy="461665"/>
          </a:xfrm>
          <a:prstGeom prst="rect">
            <a:avLst/>
          </a:prstGeom>
        </p:spPr>
        <p:txBody>
          <a:bodyPr wrap="square">
            <a:spAutoFit/>
          </a:bodyPr>
          <a:lstStyle/>
          <a:p>
            <a:pPr marL="812800" indent="-812800"/>
            <a:r>
              <a:rPr lang="en-US" sz="2400" b="1" dirty="0" smtClean="0">
                <a:solidFill>
                  <a:schemeClr val="hlink"/>
                </a:solidFill>
                <a:latin typeface="Times New Roman" pitchFamily="18" charset="0"/>
              </a:rPr>
              <a:t>I</a:t>
            </a:r>
            <a:r>
              <a:rPr lang="en-US" sz="2400" b="1" smtClean="0">
                <a:solidFill>
                  <a:schemeClr val="hlink"/>
                </a:solidFill>
                <a:latin typeface="Times New Roman" pitchFamily="18" charset="0"/>
              </a:rPr>
              <a:t>. </a:t>
            </a:r>
            <a:r>
              <a:rPr lang="en-US" sz="2400" b="1" dirty="0" err="1" smtClean="0">
                <a:solidFill>
                  <a:schemeClr val="hlink"/>
                </a:solidFill>
                <a:latin typeface="Times New Roman" pitchFamily="18" charset="0"/>
              </a:rPr>
              <a:t>Á</a:t>
            </a:r>
            <a:r>
              <a:rPr lang="en-US" sz="2400" b="1" smtClean="0">
                <a:solidFill>
                  <a:schemeClr val="hlink"/>
                </a:solidFill>
                <a:latin typeface="Times New Roman" pitchFamily="18" charset="0"/>
              </a:rPr>
              <a:t>nh </a:t>
            </a:r>
            <a:r>
              <a:rPr lang="en-US" sz="2400" b="1" dirty="0" err="1" smtClean="0">
                <a:solidFill>
                  <a:schemeClr val="hlink"/>
                </a:solidFill>
                <a:latin typeface="Times New Roman" pitchFamily="18" charset="0"/>
              </a:rPr>
              <a:t>sáng</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tự</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nhiên</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ánh</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sáng</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phân</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cực</a:t>
            </a:r>
            <a:endParaRPr lang="en-US" sz="2400" b="1" dirty="0" smtClean="0">
              <a:solidFill>
                <a:schemeClr val="hlink"/>
              </a:solidFill>
              <a:latin typeface="Times New Roman" pitchFamily="18" charset="0"/>
            </a:endParaRPr>
          </a:p>
        </p:txBody>
      </p:sp>
      <p:sp>
        <p:nvSpPr>
          <p:cNvPr id="55" name="Rectangle 54"/>
          <p:cNvSpPr/>
          <p:nvPr/>
        </p:nvSpPr>
        <p:spPr>
          <a:xfrm>
            <a:off x="121031" y="3634048"/>
            <a:ext cx="8915400" cy="830997"/>
          </a:xfrm>
          <a:prstGeom prst="rect">
            <a:avLst/>
          </a:prstGeom>
        </p:spPr>
        <p:txBody>
          <a:bodyPr wrap="square">
            <a:spAutoFit/>
          </a:bodyPr>
          <a:lstStyle/>
          <a:p>
            <a:pPr algn="just"/>
            <a:r>
              <a:rPr lang="en-US" sz="2400" dirty="0" smtClean="0">
                <a:solidFill>
                  <a:srgbClr val="FF0000"/>
                </a:solidFill>
                <a:latin typeface="Times New Roman" pitchFamily="18" charset="0"/>
              </a:rPr>
              <a:t>- </a:t>
            </a:r>
            <a:r>
              <a:rPr lang="en-US" sz="2400" i="1" dirty="0" err="1" smtClean="0">
                <a:solidFill>
                  <a:srgbClr val="FF0000"/>
                </a:solidFill>
                <a:latin typeface="Times New Roman" pitchFamily="18" charset="0"/>
              </a:rPr>
              <a:t>Ánh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tự</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nhiên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là</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ánh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có</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véc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tơ</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cường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độ</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điện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trường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dao</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động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đều</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đặn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theo</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mọi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phương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vuông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góc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với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tia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sáng</a:t>
            </a:r>
            <a:endParaRPr lang="en-US" sz="2400" i="1" dirty="0" smtClean="0">
              <a:solidFill>
                <a:srgbClr val="FF0000"/>
              </a:solidFill>
              <a:latin typeface="Times New Roman" pitchFamily="18" charset="0"/>
            </a:endParaRPr>
          </a:p>
        </p:txBody>
      </p:sp>
      <p:sp>
        <p:nvSpPr>
          <p:cNvPr id="56" name="Rectangle 55"/>
          <p:cNvSpPr/>
          <p:nvPr/>
        </p:nvSpPr>
        <p:spPr>
          <a:xfrm>
            <a:off x="152400" y="4514671"/>
            <a:ext cx="8915400" cy="1200329"/>
          </a:xfrm>
          <a:prstGeom prst="rect">
            <a:avLst/>
          </a:prstGeom>
        </p:spPr>
        <p:txBody>
          <a:bodyPr wrap="square">
            <a:spAutoFit/>
          </a:bodyPr>
          <a:lstStyle/>
          <a:p>
            <a:pPr algn="just"/>
            <a:r>
              <a:rPr lang="en-US" sz="2400" dirty="0" smtClean="0">
                <a:solidFill>
                  <a:srgbClr val="FF0000"/>
                </a:solidFill>
                <a:latin typeface="Times New Roman" pitchFamily="18" charset="0"/>
              </a:rPr>
              <a:t>- </a:t>
            </a:r>
            <a:r>
              <a:rPr lang="en-US" sz="2400" i="1" dirty="0" err="1" smtClean="0">
                <a:solidFill>
                  <a:srgbClr val="FF0000"/>
                </a:solidFill>
                <a:latin typeface="Times New Roman" pitchFamily="18" charset="0"/>
              </a:rPr>
              <a:t>Ánh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sáng</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phân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cực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toàn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phần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phân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cực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thẳng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là</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ánh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có</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véc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tơ</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cường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độ</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điện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trường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dao</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động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theo</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một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phương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vuông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góc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với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tia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sáng</a:t>
            </a:r>
            <a:endParaRPr lang="en-US" sz="2400" i="1" dirty="0" smtClean="0">
              <a:solidFill>
                <a:srgbClr val="FF0000"/>
              </a:solidFill>
              <a:latin typeface="Times New Roman" pitchFamily="18" charset="0"/>
            </a:endParaRPr>
          </a:p>
        </p:txBody>
      </p:sp>
      <p:sp>
        <p:nvSpPr>
          <p:cNvPr id="57" name="Rectangle 56"/>
          <p:cNvSpPr/>
          <p:nvPr/>
        </p:nvSpPr>
        <p:spPr>
          <a:xfrm>
            <a:off x="76200" y="5638800"/>
            <a:ext cx="8915400" cy="1200329"/>
          </a:xfrm>
          <a:prstGeom prst="rect">
            <a:avLst/>
          </a:prstGeom>
        </p:spPr>
        <p:txBody>
          <a:bodyPr wrap="square">
            <a:spAutoFit/>
          </a:bodyPr>
          <a:lstStyle/>
          <a:p>
            <a:pPr algn="just"/>
            <a:r>
              <a:rPr lang="en-US" sz="2400" dirty="0" smtClean="0">
                <a:solidFill>
                  <a:srgbClr val="FF0000"/>
                </a:solidFill>
                <a:latin typeface="Times New Roman" pitchFamily="18" charset="0"/>
              </a:rPr>
              <a:t>- </a:t>
            </a:r>
            <a:r>
              <a:rPr lang="en-US" sz="2400" i="1" dirty="0" err="1" smtClean="0">
                <a:solidFill>
                  <a:srgbClr val="FF0000"/>
                </a:solidFill>
                <a:latin typeface="Times New Roman" pitchFamily="18" charset="0"/>
              </a:rPr>
              <a:t>Ánh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phân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cực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một</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phần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là</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ánh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có</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véc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tơ</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cường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độ</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điện</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trường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dao</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động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theo</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mọi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phương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vuông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góc</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với</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tia</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sáng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phương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dao</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động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mạnh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phương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dao</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động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yếu</a:t>
            </a:r>
            <a:r>
              <a:rPr lang="en-US" sz="2400" i="1" dirty="0" smtClean="0">
                <a:solidFill>
                  <a:srgbClr val="FF0000"/>
                </a:solidFill>
                <a:latin typeface="Times New Roman" pitchFamily="18" charset="0"/>
              </a:rPr>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116926"/>
            <a:ext cx="2344870" cy="2554850"/>
          </a:xfrm>
          <a:prstGeom prst="rect">
            <a:avLst/>
          </a:prstGeom>
        </p:spPr>
      </p:pic>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966678"/>
            <a:ext cx="3439005" cy="2648320"/>
          </a:xfrm>
          <a:prstGeom prst="rect">
            <a:avLst/>
          </a:prstGeom>
        </p:spPr>
      </p:pic>
    </p:spTree>
    <p:extLst>
      <p:ext uri="{BB962C8B-B14F-4D97-AF65-F5344CB8AC3E}">
        <p14:creationId xmlns:p14="http://schemas.microsoft.com/office/powerpoint/2010/main" val="283531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down)">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down)">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down)">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wipe(down)">
                                      <p:cBhvr>
                                        <p:cTn id="2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lt"/>
          <p:cNvPicPr/>
          <p:nvPr/>
        </p:nvPicPr>
        <p:blipFill>
          <a:blip r:embed="rId2">
            <a:extLst>
              <a:ext uri="{28A0092B-C50C-407E-A947-70E740481C1C}">
                <a14:useLocalDpi xmlns:a14="http://schemas.microsoft.com/office/drawing/2010/main" val="0"/>
              </a:ext>
            </a:extLst>
          </a:blip>
          <a:srcRect/>
          <a:stretch>
            <a:fillRect/>
          </a:stretch>
        </p:blipFill>
        <p:spPr bwMode="auto">
          <a:xfrm>
            <a:off x="4495800" y="76200"/>
            <a:ext cx="4495800" cy="3505200"/>
          </a:xfrm>
          <a:prstGeom prst="rect">
            <a:avLst/>
          </a:prstGeom>
          <a:noFill/>
          <a:ln>
            <a:noFill/>
          </a:ln>
        </p:spPr>
      </p:pic>
      <p:sp>
        <p:nvSpPr>
          <p:cNvPr id="5" name="TextBox 4"/>
          <p:cNvSpPr txBox="1"/>
          <p:nvPr/>
        </p:nvSpPr>
        <p:spPr>
          <a:xfrm>
            <a:off x="152400" y="76200"/>
            <a:ext cx="4572000" cy="3139321"/>
          </a:xfrm>
          <a:prstGeom prst="rect">
            <a:avLst/>
          </a:prstGeom>
          <a:noFill/>
        </p:spPr>
        <p:txBody>
          <a:bodyPr wrap="square" rtlCol="0">
            <a:spAutoFit/>
          </a:bodyPr>
          <a:lstStyle/>
          <a:p>
            <a:pPr algn="just"/>
            <a:r>
              <a:rPr lang="en-US" dirty="0" err="1" smtClean="0">
                <a:latin typeface="Times" pitchFamily="18" charset="0"/>
              </a:rPr>
              <a:t>Tinh</a:t>
            </a:r>
            <a:r>
              <a:rPr lang="en-US" dirty="0" smtClean="0">
                <a:latin typeface="Times" pitchFamily="18" charset="0"/>
              </a:rPr>
              <a:t> </a:t>
            </a:r>
            <a:r>
              <a:rPr lang="en-US" dirty="0" err="1" smtClean="0">
                <a:latin typeface="Times" pitchFamily="18" charset="0"/>
              </a:rPr>
              <a:t>thể</a:t>
            </a:r>
            <a:r>
              <a:rPr lang="en-US" dirty="0" smtClean="0">
                <a:latin typeface="Times" pitchFamily="18" charset="0"/>
              </a:rPr>
              <a:t> </a:t>
            </a:r>
            <a:r>
              <a:rPr lang="en-US" dirty="0" err="1" smtClean="0">
                <a:latin typeface="Times" pitchFamily="18" charset="0"/>
              </a:rPr>
              <a:t>lỏng</a:t>
            </a:r>
            <a:r>
              <a:rPr lang="en-US" dirty="0" smtClean="0">
                <a:latin typeface="Times" pitchFamily="18" charset="0"/>
              </a:rPr>
              <a:t> </a:t>
            </a:r>
            <a:r>
              <a:rPr lang="en-US" dirty="0" err="1" smtClean="0">
                <a:latin typeface="Times" pitchFamily="18" charset="0"/>
              </a:rPr>
              <a:t>không</a:t>
            </a:r>
            <a:r>
              <a:rPr lang="en-US" dirty="0" smtClean="0">
                <a:latin typeface="Times" pitchFamily="18" charset="0"/>
              </a:rPr>
              <a:t> </a:t>
            </a:r>
            <a:r>
              <a:rPr lang="en-US" dirty="0" err="1" smtClean="0">
                <a:latin typeface="Times" pitchFamily="18" charset="0"/>
              </a:rPr>
              <a:t>có</a:t>
            </a:r>
            <a:r>
              <a:rPr lang="en-US" dirty="0" smtClean="0">
                <a:latin typeface="Times" pitchFamily="18" charset="0"/>
              </a:rPr>
              <a:t> </a:t>
            </a:r>
            <a:r>
              <a:rPr lang="en-US" dirty="0" err="1" smtClean="0">
                <a:latin typeface="Times" pitchFamily="18" charset="0"/>
              </a:rPr>
              <a:t>cấu</a:t>
            </a:r>
            <a:r>
              <a:rPr lang="en-US" dirty="0" smtClean="0">
                <a:latin typeface="Times" pitchFamily="18" charset="0"/>
              </a:rPr>
              <a:t> </a:t>
            </a:r>
            <a:r>
              <a:rPr lang="en-US" dirty="0" err="1" smtClean="0">
                <a:latin typeface="Times" pitchFamily="18" charset="0"/>
              </a:rPr>
              <a:t>trúc</a:t>
            </a:r>
            <a:r>
              <a:rPr lang="en-US" dirty="0" smtClean="0">
                <a:latin typeface="Times" pitchFamily="18" charset="0"/>
              </a:rPr>
              <a:t> </a:t>
            </a:r>
            <a:r>
              <a:rPr lang="en-US" dirty="0" err="1" smtClean="0">
                <a:latin typeface="Times" pitchFamily="18" charset="0"/>
              </a:rPr>
              <a:t>mạng</a:t>
            </a:r>
            <a:r>
              <a:rPr lang="en-US" dirty="0" smtClean="0">
                <a:latin typeface="Times" pitchFamily="18" charset="0"/>
              </a:rPr>
              <a:t> </a:t>
            </a:r>
            <a:r>
              <a:rPr lang="en-US" dirty="0" err="1" smtClean="0">
                <a:latin typeface="Times" pitchFamily="18" charset="0"/>
              </a:rPr>
              <a:t>tinh</a:t>
            </a:r>
            <a:r>
              <a:rPr lang="en-US" dirty="0" smtClean="0">
                <a:latin typeface="Times" pitchFamily="18" charset="0"/>
              </a:rPr>
              <a:t> </a:t>
            </a:r>
            <a:r>
              <a:rPr lang="en-US" dirty="0" err="1" smtClean="0">
                <a:latin typeface="Times" pitchFamily="18" charset="0"/>
              </a:rPr>
              <a:t>thể</a:t>
            </a:r>
            <a:r>
              <a:rPr lang="en-US" dirty="0" smtClean="0">
                <a:latin typeface="Times" pitchFamily="18" charset="0"/>
              </a:rPr>
              <a:t>, </a:t>
            </a:r>
            <a:r>
              <a:rPr lang="en-US" dirty="0" err="1" smtClean="0">
                <a:latin typeface="Times" pitchFamily="18" charset="0"/>
              </a:rPr>
              <a:t>các</a:t>
            </a:r>
            <a:r>
              <a:rPr lang="en-US" dirty="0" smtClean="0">
                <a:latin typeface="Times" pitchFamily="18" charset="0"/>
              </a:rPr>
              <a:t> </a:t>
            </a:r>
            <a:r>
              <a:rPr lang="en-US" dirty="0" err="1" smtClean="0">
                <a:latin typeface="Times" pitchFamily="18" charset="0"/>
              </a:rPr>
              <a:t>phân</a:t>
            </a:r>
            <a:r>
              <a:rPr lang="en-US" dirty="0" smtClean="0">
                <a:latin typeface="Times" pitchFamily="18" charset="0"/>
              </a:rPr>
              <a:t> </a:t>
            </a:r>
            <a:r>
              <a:rPr lang="en-US" dirty="0" err="1" smtClean="0">
                <a:latin typeface="Times" pitchFamily="18" charset="0"/>
              </a:rPr>
              <a:t>tử</a:t>
            </a:r>
            <a:r>
              <a:rPr lang="en-US" dirty="0" smtClean="0">
                <a:latin typeface="Times" pitchFamily="18" charset="0"/>
              </a:rPr>
              <a:t> </a:t>
            </a:r>
            <a:r>
              <a:rPr lang="en-US" dirty="0" err="1" smtClean="0">
                <a:latin typeface="Times" pitchFamily="18" charset="0"/>
              </a:rPr>
              <a:t>có</a:t>
            </a:r>
            <a:r>
              <a:rPr lang="en-US" dirty="0" smtClean="0">
                <a:latin typeface="Times" pitchFamily="18" charset="0"/>
              </a:rPr>
              <a:t> </a:t>
            </a:r>
            <a:r>
              <a:rPr lang="en-US" dirty="0" err="1" smtClean="0">
                <a:latin typeface="Times" pitchFamily="18" charset="0"/>
              </a:rPr>
              <a:t>thể</a:t>
            </a:r>
            <a:r>
              <a:rPr lang="en-US" dirty="0" smtClean="0">
                <a:latin typeface="Times" pitchFamily="18" charset="0"/>
              </a:rPr>
              <a:t> </a:t>
            </a:r>
            <a:r>
              <a:rPr lang="en-US" dirty="0" err="1" smtClean="0">
                <a:latin typeface="Times" pitchFamily="18" charset="0"/>
              </a:rPr>
              <a:t>chuyển</a:t>
            </a:r>
            <a:r>
              <a:rPr lang="en-US" dirty="0" smtClean="0">
                <a:latin typeface="Times" pitchFamily="18" charset="0"/>
              </a:rPr>
              <a:t> </a:t>
            </a:r>
            <a:r>
              <a:rPr lang="en-US" dirty="0" err="1" smtClean="0">
                <a:latin typeface="Times" pitchFamily="18" charset="0"/>
              </a:rPr>
              <a:t>động</a:t>
            </a:r>
            <a:r>
              <a:rPr lang="en-US" dirty="0" smtClean="0">
                <a:latin typeface="Times" pitchFamily="18" charset="0"/>
              </a:rPr>
              <a:t> </a:t>
            </a:r>
            <a:r>
              <a:rPr lang="en-US" dirty="0" err="1" smtClean="0">
                <a:latin typeface="Times" pitchFamily="18" charset="0"/>
              </a:rPr>
              <a:t>tự</a:t>
            </a:r>
            <a:r>
              <a:rPr lang="en-US" dirty="0" smtClean="0">
                <a:latin typeface="Times" pitchFamily="18" charset="0"/>
              </a:rPr>
              <a:t> do </a:t>
            </a:r>
            <a:r>
              <a:rPr lang="en-US" dirty="0" err="1" smtClean="0">
                <a:latin typeface="Times" pitchFamily="18" charset="0"/>
              </a:rPr>
              <a:t>trong</a:t>
            </a:r>
            <a:r>
              <a:rPr lang="en-US" dirty="0" smtClean="0">
                <a:latin typeface="Times" pitchFamily="18" charset="0"/>
              </a:rPr>
              <a:t> </a:t>
            </a:r>
            <a:r>
              <a:rPr lang="en-US" dirty="0" err="1" smtClean="0">
                <a:latin typeface="Times" pitchFamily="18" charset="0"/>
              </a:rPr>
              <a:t>một</a:t>
            </a:r>
            <a:r>
              <a:rPr lang="en-US" dirty="0" smtClean="0">
                <a:latin typeface="Times" pitchFamily="18" charset="0"/>
              </a:rPr>
              <a:t> </a:t>
            </a:r>
            <a:r>
              <a:rPr lang="en-US" dirty="0" err="1" smtClean="0">
                <a:latin typeface="Times" pitchFamily="18" charset="0"/>
              </a:rPr>
              <a:t>phạm</a:t>
            </a:r>
            <a:r>
              <a:rPr lang="en-US" dirty="0" smtClean="0">
                <a:latin typeface="Times" pitchFamily="18" charset="0"/>
              </a:rPr>
              <a:t> vi </a:t>
            </a:r>
            <a:r>
              <a:rPr lang="en-US" dirty="0" err="1" smtClean="0">
                <a:latin typeface="Times" pitchFamily="18" charset="0"/>
              </a:rPr>
              <a:t>hẹp</a:t>
            </a:r>
            <a:r>
              <a:rPr lang="en-US" dirty="0" smtClean="0">
                <a:latin typeface="Times" pitchFamily="18" charset="0"/>
              </a:rPr>
              <a:t> </a:t>
            </a:r>
            <a:r>
              <a:rPr lang="en-US" dirty="0" err="1" smtClean="0">
                <a:latin typeface="Times" pitchFamily="18" charset="0"/>
              </a:rPr>
              <a:t>như</a:t>
            </a:r>
            <a:r>
              <a:rPr lang="en-US" dirty="0" smtClean="0">
                <a:latin typeface="Times" pitchFamily="18" charset="0"/>
              </a:rPr>
              <a:t> </a:t>
            </a:r>
            <a:r>
              <a:rPr lang="en-US" dirty="0" err="1" smtClean="0">
                <a:latin typeface="Times" pitchFamily="18" charset="0"/>
              </a:rPr>
              <a:t>một</a:t>
            </a:r>
            <a:r>
              <a:rPr lang="en-US" dirty="0" smtClean="0">
                <a:latin typeface="Times" pitchFamily="18" charset="0"/>
              </a:rPr>
              <a:t> </a:t>
            </a:r>
            <a:r>
              <a:rPr lang="en-US" dirty="0" err="1" smtClean="0">
                <a:latin typeface="Times" pitchFamily="18" charset="0"/>
              </a:rPr>
              <a:t>chất</a:t>
            </a:r>
            <a:r>
              <a:rPr lang="en-US" dirty="0" smtClean="0">
                <a:latin typeface="Times" pitchFamily="18" charset="0"/>
              </a:rPr>
              <a:t> </a:t>
            </a:r>
            <a:r>
              <a:rPr lang="en-US" dirty="0" err="1" smtClean="0">
                <a:latin typeface="Times" pitchFamily="18" charset="0"/>
              </a:rPr>
              <a:t>lỏng</a:t>
            </a:r>
            <a:r>
              <a:rPr lang="en-US" dirty="0" smtClean="0">
                <a:latin typeface="Times" pitchFamily="18" charset="0"/>
              </a:rPr>
              <a:t>. </a:t>
            </a:r>
            <a:r>
              <a:rPr lang="en-US" dirty="0" err="1" smtClean="0">
                <a:latin typeface="Times" pitchFamily="18" charset="0"/>
              </a:rPr>
              <a:t>Các</a:t>
            </a:r>
            <a:r>
              <a:rPr lang="en-US" dirty="0" smtClean="0">
                <a:latin typeface="Times" pitchFamily="18" charset="0"/>
              </a:rPr>
              <a:t> </a:t>
            </a:r>
            <a:r>
              <a:rPr lang="en-US" dirty="0" err="1" smtClean="0">
                <a:latin typeface="Times" pitchFamily="18" charset="0"/>
              </a:rPr>
              <a:t>phân</a:t>
            </a:r>
            <a:r>
              <a:rPr lang="en-US" dirty="0" smtClean="0">
                <a:latin typeface="Times" pitchFamily="18" charset="0"/>
              </a:rPr>
              <a:t> </a:t>
            </a:r>
            <a:r>
              <a:rPr lang="en-US" dirty="0" err="1" smtClean="0">
                <a:latin typeface="Times" pitchFamily="18" charset="0"/>
              </a:rPr>
              <a:t>tử</a:t>
            </a:r>
            <a:r>
              <a:rPr lang="en-US" dirty="0" smtClean="0">
                <a:latin typeface="Times" pitchFamily="18" charset="0"/>
              </a:rPr>
              <a:t> </a:t>
            </a:r>
            <a:r>
              <a:rPr lang="en-US" dirty="0" err="1" smtClean="0">
                <a:latin typeface="Times" pitchFamily="18" charset="0"/>
              </a:rPr>
              <a:t>trong</a:t>
            </a:r>
            <a:r>
              <a:rPr lang="en-US" dirty="0" smtClean="0">
                <a:latin typeface="Times" pitchFamily="18" charset="0"/>
              </a:rPr>
              <a:t> </a:t>
            </a:r>
            <a:r>
              <a:rPr lang="en-US" dirty="0" err="1" smtClean="0">
                <a:latin typeface="Times" pitchFamily="18" charset="0"/>
              </a:rPr>
              <a:t>tinh</a:t>
            </a:r>
            <a:r>
              <a:rPr lang="en-US" dirty="0" smtClean="0">
                <a:latin typeface="Times" pitchFamily="18" charset="0"/>
              </a:rPr>
              <a:t> </a:t>
            </a:r>
            <a:r>
              <a:rPr lang="en-US" dirty="0" err="1" smtClean="0">
                <a:latin typeface="Times" pitchFamily="18" charset="0"/>
              </a:rPr>
              <a:t>thể</a:t>
            </a:r>
            <a:r>
              <a:rPr lang="en-US" dirty="0" smtClean="0">
                <a:latin typeface="Times" pitchFamily="18" charset="0"/>
              </a:rPr>
              <a:t> </a:t>
            </a:r>
            <a:r>
              <a:rPr lang="en-US" dirty="0" err="1" smtClean="0">
                <a:latin typeface="Times" pitchFamily="18" charset="0"/>
              </a:rPr>
              <a:t>lỏng</a:t>
            </a:r>
            <a:r>
              <a:rPr lang="en-US" dirty="0" smtClean="0">
                <a:latin typeface="Times" pitchFamily="18" charset="0"/>
              </a:rPr>
              <a:t> </a:t>
            </a:r>
            <a:r>
              <a:rPr lang="en-US" dirty="0" err="1" smtClean="0">
                <a:latin typeface="Times" pitchFamily="18" charset="0"/>
              </a:rPr>
              <a:t>liên</a:t>
            </a:r>
            <a:r>
              <a:rPr lang="en-US" dirty="0" smtClean="0">
                <a:latin typeface="Times" pitchFamily="18" charset="0"/>
              </a:rPr>
              <a:t> </a:t>
            </a:r>
            <a:r>
              <a:rPr lang="en-US" dirty="0" err="1" smtClean="0">
                <a:latin typeface="Times" pitchFamily="18" charset="0"/>
              </a:rPr>
              <a:t>kết</a:t>
            </a:r>
            <a:r>
              <a:rPr lang="en-US" dirty="0" smtClean="0">
                <a:latin typeface="Times" pitchFamily="18" charset="0"/>
              </a:rPr>
              <a:t> </a:t>
            </a:r>
            <a:r>
              <a:rPr lang="en-US" dirty="0" err="1" smtClean="0">
                <a:latin typeface="Times" pitchFamily="18" charset="0"/>
              </a:rPr>
              <a:t>với</a:t>
            </a:r>
            <a:r>
              <a:rPr lang="en-US" dirty="0" smtClean="0">
                <a:latin typeface="Times" pitchFamily="18" charset="0"/>
              </a:rPr>
              <a:t> </a:t>
            </a:r>
            <a:r>
              <a:rPr lang="en-US" dirty="0" err="1" smtClean="0">
                <a:latin typeface="Times" pitchFamily="18" charset="0"/>
              </a:rPr>
              <a:t>nhau</a:t>
            </a:r>
            <a:r>
              <a:rPr lang="en-US" dirty="0" smtClean="0">
                <a:latin typeface="Times" pitchFamily="18" charset="0"/>
              </a:rPr>
              <a:t> </a:t>
            </a:r>
            <a:r>
              <a:rPr lang="en-US" dirty="0" err="1" smtClean="0">
                <a:latin typeface="Times" pitchFamily="18" charset="0"/>
              </a:rPr>
              <a:t>theo</a:t>
            </a:r>
            <a:r>
              <a:rPr lang="en-US" dirty="0" smtClean="0">
                <a:latin typeface="Times" pitchFamily="18" charset="0"/>
              </a:rPr>
              <a:t> </a:t>
            </a:r>
            <a:r>
              <a:rPr lang="en-US" dirty="0" err="1" smtClean="0">
                <a:latin typeface="Times" pitchFamily="18" charset="0"/>
              </a:rPr>
              <a:t>từng</a:t>
            </a:r>
            <a:r>
              <a:rPr lang="en-US" dirty="0" smtClean="0">
                <a:latin typeface="Times" pitchFamily="18" charset="0"/>
              </a:rPr>
              <a:t> </a:t>
            </a:r>
            <a:r>
              <a:rPr lang="en-US" dirty="0" err="1" smtClean="0">
                <a:latin typeface="Times" pitchFamily="18" charset="0"/>
              </a:rPr>
              <a:t>nhóm</a:t>
            </a:r>
            <a:r>
              <a:rPr lang="en-US" dirty="0" smtClean="0">
                <a:latin typeface="Times" pitchFamily="18" charset="0"/>
              </a:rPr>
              <a:t> </a:t>
            </a:r>
            <a:r>
              <a:rPr lang="en-US" dirty="0" err="1" smtClean="0">
                <a:latin typeface="Times" pitchFamily="18" charset="0"/>
              </a:rPr>
              <a:t>và</a:t>
            </a:r>
            <a:r>
              <a:rPr lang="en-US" dirty="0" smtClean="0">
                <a:latin typeface="Times" pitchFamily="18" charset="0"/>
              </a:rPr>
              <a:t> </a:t>
            </a:r>
            <a:r>
              <a:rPr lang="en-US" dirty="0" err="1" smtClean="0">
                <a:latin typeface="Times" pitchFamily="18" charset="0"/>
              </a:rPr>
              <a:t>giữa</a:t>
            </a:r>
            <a:r>
              <a:rPr lang="en-US" dirty="0" smtClean="0">
                <a:latin typeface="Times" pitchFamily="18" charset="0"/>
              </a:rPr>
              <a:t> </a:t>
            </a:r>
            <a:r>
              <a:rPr lang="en-US" dirty="0" err="1" smtClean="0">
                <a:latin typeface="Times" pitchFamily="18" charset="0"/>
              </a:rPr>
              <a:t>các</a:t>
            </a:r>
            <a:r>
              <a:rPr lang="en-US" dirty="0" smtClean="0">
                <a:latin typeface="Times" pitchFamily="18" charset="0"/>
              </a:rPr>
              <a:t> </a:t>
            </a:r>
            <a:r>
              <a:rPr lang="en-US" dirty="0" err="1" smtClean="0">
                <a:latin typeface="Times" pitchFamily="18" charset="0"/>
              </a:rPr>
              <a:t>nhóm</a:t>
            </a:r>
            <a:r>
              <a:rPr lang="en-US" dirty="0" smtClean="0">
                <a:latin typeface="Times" pitchFamily="18" charset="0"/>
              </a:rPr>
              <a:t> </a:t>
            </a:r>
            <a:r>
              <a:rPr lang="en-US" dirty="0" err="1" smtClean="0">
                <a:latin typeface="Times" pitchFamily="18" charset="0"/>
              </a:rPr>
              <a:t>có</a:t>
            </a:r>
            <a:r>
              <a:rPr lang="en-US" dirty="0" smtClean="0">
                <a:latin typeface="Times" pitchFamily="18" charset="0"/>
              </a:rPr>
              <a:t> </a:t>
            </a:r>
            <a:r>
              <a:rPr lang="en-US" dirty="0" err="1" smtClean="0">
                <a:latin typeface="Times" pitchFamily="18" charset="0"/>
              </a:rPr>
              <a:t>sự</a:t>
            </a:r>
            <a:r>
              <a:rPr lang="en-US" dirty="0" smtClean="0">
                <a:latin typeface="Times" pitchFamily="18" charset="0"/>
              </a:rPr>
              <a:t> </a:t>
            </a:r>
            <a:r>
              <a:rPr lang="en-US" dirty="0" err="1" smtClean="0">
                <a:latin typeface="Times" pitchFamily="18" charset="0"/>
              </a:rPr>
              <a:t>liên</a:t>
            </a:r>
            <a:r>
              <a:rPr lang="en-US" dirty="0" smtClean="0">
                <a:latin typeface="Times" pitchFamily="18" charset="0"/>
              </a:rPr>
              <a:t> </a:t>
            </a:r>
            <a:r>
              <a:rPr lang="en-US" dirty="0" err="1" smtClean="0">
                <a:latin typeface="Times" pitchFamily="18" charset="0"/>
              </a:rPr>
              <a:t>kết</a:t>
            </a:r>
            <a:r>
              <a:rPr lang="en-US" dirty="0" smtClean="0">
                <a:latin typeface="Times" pitchFamily="18" charset="0"/>
              </a:rPr>
              <a:t> </a:t>
            </a:r>
            <a:r>
              <a:rPr lang="en-US" dirty="0" err="1" smtClean="0">
                <a:latin typeface="Times" pitchFamily="18" charset="0"/>
              </a:rPr>
              <a:t>và</a:t>
            </a:r>
            <a:r>
              <a:rPr lang="en-US" dirty="0" smtClean="0">
                <a:latin typeface="Times" pitchFamily="18" charset="0"/>
              </a:rPr>
              <a:t> </a:t>
            </a:r>
            <a:r>
              <a:rPr lang="en-US" dirty="0" err="1" smtClean="0">
                <a:latin typeface="Times" pitchFamily="18" charset="0"/>
              </a:rPr>
              <a:t>định</a:t>
            </a:r>
            <a:r>
              <a:rPr lang="en-US" dirty="0" smtClean="0">
                <a:latin typeface="Times" pitchFamily="18" charset="0"/>
              </a:rPr>
              <a:t> </a:t>
            </a:r>
            <a:r>
              <a:rPr lang="en-US" dirty="0" err="1" smtClean="0">
                <a:latin typeface="Times" pitchFamily="18" charset="0"/>
              </a:rPr>
              <a:t>hướng</a:t>
            </a:r>
            <a:r>
              <a:rPr lang="en-US" dirty="0" smtClean="0">
                <a:latin typeface="Times" pitchFamily="18" charset="0"/>
              </a:rPr>
              <a:t> </a:t>
            </a:r>
            <a:r>
              <a:rPr lang="en-US" dirty="0" err="1" smtClean="0">
                <a:latin typeface="Times" pitchFamily="18" charset="0"/>
              </a:rPr>
              <a:t>nhất</a:t>
            </a:r>
            <a:r>
              <a:rPr lang="en-US" dirty="0" smtClean="0">
                <a:latin typeface="Times" pitchFamily="18" charset="0"/>
              </a:rPr>
              <a:t> </a:t>
            </a:r>
            <a:r>
              <a:rPr lang="en-US" dirty="0" err="1" smtClean="0">
                <a:latin typeface="Times" pitchFamily="18" charset="0"/>
              </a:rPr>
              <a:t>định</a:t>
            </a:r>
            <a:r>
              <a:rPr lang="en-US" dirty="0" smtClean="0">
                <a:latin typeface="Times" pitchFamily="18" charset="0"/>
              </a:rPr>
              <a:t>. </a:t>
            </a:r>
            <a:r>
              <a:rPr lang="en-US" dirty="0" err="1" smtClean="0">
                <a:latin typeface="Times" pitchFamily="18" charset="0"/>
              </a:rPr>
              <a:t>Vật</a:t>
            </a:r>
            <a:r>
              <a:rPr lang="en-US" dirty="0" smtClean="0">
                <a:latin typeface="Times" pitchFamily="18" charset="0"/>
              </a:rPr>
              <a:t> </a:t>
            </a:r>
            <a:r>
              <a:rPr lang="en-US" dirty="0" err="1" smtClean="0">
                <a:latin typeface="Times" pitchFamily="18" charset="0"/>
              </a:rPr>
              <a:t>liệu</a:t>
            </a:r>
            <a:r>
              <a:rPr lang="en-US" dirty="0" smtClean="0">
                <a:latin typeface="Times" pitchFamily="18" charset="0"/>
              </a:rPr>
              <a:t> </a:t>
            </a:r>
            <a:r>
              <a:rPr lang="en-US" dirty="0" err="1" smtClean="0">
                <a:latin typeface="Times" pitchFamily="18" charset="0"/>
              </a:rPr>
              <a:t>tinh</a:t>
            </a:r>
            <a:r>
              <a:rPr lang="en-US" dirty="0" smtClean="0">
                <a:latin typeface="Times" pitchFamily="18" charset="0"/>
              </a:rPr>
              <a:t> </a:t>
            </a:r>
            <a:r>
              <a:rPr lang="en-US" dirty="0" err="1" smtClean="0">
                <a:latin typeface="Times" pitchFamily="18" charset="0"/>
              </a:rPr>
              <a:t>thể</a:t>
            </a:r>
            <a:r>
              <a:rPr lang="en-US" dirty="0" smtClean="0">
                <a:latin typeface="Times" pitchFamily="18" charset="0"/>
              </a:rPr>
              <a:t> </a:t>
            </a:r>
            <a:r>
              <a:rPr lang="en-US" dirty="0" err="1" smtClean="0">
                <a:latin typeface="Times" pitchFamily="18" charset="0"/>
              </a:rPr>
              <a:t>lỏng</a:t>
            </a:r>
            <a:r>
              <a:rPr lang="en-US" dirty="0" smtClean="0">
                <a:latin typeface="Times" pitchFamily="18" charset="0"/>
              </a:rPr>
              <a:t> </a:t>
            </a:r>
            <a:r>
              <a:rPr lang="en-US" dirty="0" err="1" smtClean="0">
                <a:latin typeface="Times" pitchFamily="18" charset="0"/>
              </a:rPr>
              <a:t>có</a:t>
            </a:r>
            <a:r>
              <a:rPr lang="en-US" dirty="0" smtClean="0">
                <a:latin typeface="Times" pitchFamily="18" charset="0"/>
              </a:rPr>
              <a:t> </a:t>
            </a:r>
            <a:r>
              <a:rPr lang="en-US" dirty="0" err="1" smtClean="0">
                <a:latin typeface="Times" pitchFamily="18" charset="0"/>
              </a:rPr>
              <a:t>tính</a:t>
            </a:r>
            <a:r>
              <a:rPr lang="en-US" dirty="0" smtClean="0">
                <a:latin typeface="Times" pitchFamily="18" charset="0"/>
              </a:rPr>
              <a:t> </a:t>
            </a:r>
            <a:r>
              <a:rPr lang="en-US" dirty="0" err="1" smtClean="0">
                <a:latin typeface="Times" pitchFamily="18" charset="0"/>
              </a:rPr>
              <a:t>chất</a:t>
            </a:r>
            <a:r>
              <a:rPr lang="en-US" dirty="0" smtClean="0">
                <a:latin typeface="Times" pitchFamily="18" charset="0"/>
              </a:rPr>
              <a:t> </a:t>
            </a:r>
            <a:r>
              <a:rPr lang="en-US" dirty="0" err="1" smtClean="0">
                <a:latin typeface="Times" pitchFamily="18" charset="0"/>
              </a:rPr>
              <a:t>đặc</a:t>
            </a:r>
            <a:r>
              <a:rPr lang="en-US" dirty="0" smtClean="0">
                <a:latin typeface="Times" pitchFamily="18" charset="0"/>
              </a:rPr>
              <a:t> </a:t>
            </a:r>
            <a:r>
              <a:rPr lang="en-US" dirty="0" err="1" smtClean="0">
                <a:latin typeface="Times" pitchFamily="18" charset="0"/>
              </a:rPr>
              <a:t>biệt</a:t>
            </a:r>
            <a:r>
              <a:rPr lang="en-US" dirty="0" smtClean="0">
                <a:latin typeface="Times" pitchFamily="18" charset="0"/>
              </a:rPr>
              <a:t> </a:t>
            </a:r>
            <a:r>
              <a:rPr lang="en-US" dirty="0" err="1" smtClean="0">
                <a:latin typeface="Times" pitchFamily="18" charset="0"/>
              </a:rPr>
              <a:t>là</a:t>
            </a:r>
            <a:r>
              <a:rPr lang="en-US" dirty="0" smtClean="0">
                <a:latin typeface="Times" pitchFamily="18" charset="0"/>
              </a:rPr>
              <a:t> </a:t>
            </a:r>
            <a:r>
              <a:rPr lang="en-US" dirty="0" err="1" smtClean="0">
                <a:latin typeface="Times" pitchFamily="18" charset="0"/>
              </a:rPr>
              <a:t>có</a:t>
            </a:r>
            <a:r>
              <a:rPr lang="en-US" dirty="0" smtClean="0">
                <a:latin typeface="Times" pitchFamily="18" charset="0"/>
              </a:rPr>
              <a:t> </a:t>
            </a:r>
            <a:r>
              <a:rPr lang="en-US" dirty="0" err="1" smtClean="0">
                <a:latin typeface="Times" pitchFamily="18" charset="0"/>
              </a:rPr>
              <a:t>thể</a:t>
            </a:r>
            <a:r>
              <a:rPr lang="en-US" dirty="0" smtClean="0">
                <a:latin typeface="Times" pitchFamily="18" charset="0"/>
              </a:rPr>
              <a:t> </a:t>
            </a:r>
            <a:r>
              <a:rPr lang="en-US" dirty="0" err="1" smtClean="0">
                <a:latin typeface="Times" pitchFamily="18" charset="0"/>
              </a:rPr>
              <a:t>làm</a:t>
            </a:r>
            <a:r>
              <a:rPr lang="en-US" dirty="0" smtClean="0">
                <a:latin typeface="Times" pitchFamily="18" charset="0"/>
              </a:rPr>
              <a:t> </a:t>
            </a:r>
            <a:r>
              <a:rPr lang="en-US" dirty="0" err="1" smtClean="0">
                <a:latin typeface="Times" pitchFamily="18" charset="0"/>
              </a:rPr>
              <a:t>thay</a:t>
            </a:r>
            <a:r>
              <a:rPr lang="en-US" dirty="0" smtClean="0">
                <a:latin typeface="Times" pitchFamily="18" charset="0"/>
              </a:rPr>
              <a:t> </a:t>
            </a:r>
            <a:r>
              <a:rPr lang="en-US" dirty="0" err="1" smtClean="0">
                <a:latin typeface="Times" pitchFamily="18" charset="0"/>
              </a:rPr>
              <a:t>đổi</a:t>
            </a:r>
            <a:r>
              <a:rPr lang="en-US" dirty="0" smtClean="0">
                <a:latin typeface="Times" pitchFamily="18" charset="0"/>
              </a:rPr>
              <a:t> </a:t>
            </a:r>
            <a:r>
              <a:rPr lang="en-US" dirty="0" err="1" smtClean="0">
                <a:latin typeface="Times" pitchFamily="18" charset="0"/>
              </a:rPr>
              <a:t>phương</a:t>
            </a:r>
            <a:r>
              <a:rPr lang="en-US" dirty="0" smtClean="0">
                <a:latin typeface="Times" pitchFamily="18" charset="0"/>
              </a:rPr>
              <a:t> </a:t>
            </a:r>
            <a:r>
              <a:rPr lang="en-US" dirty="0" err="1" smtClean="0">
                <a:latin typeface="Times" pitchFamily="18" charset="0"/>
              </a:rPr>
              <a:t>phân</a:t>
            </a:r>
            <a:r>
              <a:rPr lang="en-US" dirty="0" smtClean="0">
                <a:latin typeface="Times" pitchFamily="18" charset="0"/>
              </a:rPr>
              <a:t> </a:t>
            </a:r>
            <a:r>
              <a:rPr lang="en-US" dirty="0" err="1" smtClean="0">
                <a:latin typeface="Times" pitchFamily="18" charset="0"/>
              </a:rPr>
              <a:t>cực</a:t>
            </a:r>
            <a:r>
              <a:rPr lang="en-US" dirty="0" smtClean="0">
                <a:latin typeface="Times" pitchFamily="18" charset="0"/>
              </a:rPr>
              <a:t> </a:t>
            </a:r>
            <a:r>
              <a:rPr lang="en-US" dirty="0" err="1" smtClean="0">
                <a:latin typeface="Times" pitchFamily="18" charset="0"/>
              </a:rPr>
              <a:t>của</a:t>
            </a:r>
            <a:r>
              <a:rPr lang="en-US" dirty="0" smtClean="0">
                <a:latin typeface="Times" pitchFamily="18" charset="0"/>
              </a:rPr>
              <a:t> </a:t>
            </a:r>
            <a:r>
              <a:rPr lang="en-US" dirty="0" err="1" smtClean="0">
                <a:latin typeface="Times" pitchFamily="18" charset="0"/>
              </a:rPr>
              <a:t>ánh</a:t>
            </a:r>
            <a:r>
              <a:rPr lang="en-US" dirty="0" smtClean="0">
                <a:latin typeface="Times" pitchFamily="18" charset="0"/>
              </a:rPr>
              <a:t> </a:t>
            </a:r>
            <a:r>
              <a:rPr lang="en-US" dirty="0" err="1" smtClean="0">
                <a:latin typeface="Times" pitchFamily="18" charset="0"/>
              </a:rPr>
              <a:t>sáng</a:t>
            </a:r>
            <a:r>
              <a:rPr lang="en-US" dirty="0" smtClean="0">
                <a:latin typeface="Times" pitchFamily="18" charset="0"/>
              </a:rPr>
              <a:t> </a:t>
            </a:r>
            <a:r>
              <a:rPr lang="en-US" dirty="0" err="1" smtClean="0">
                <a:latin typeface="Times" pitchFamily="18" charset="0"/>
              </a:rPr>
              <a:t>truyền</a:t>
            </a:r>
            <a:r>
              <a:rPr lang="en-US" dirty="0" smtClean="0">
                <a:latin typeface="Times" pitchFamily="18" charset="0"/>
              </a:rPr>
              <a:t> qua </a:t>
            </a:r>
            <a:r>
              <a:rPr lang="en-US" dirty="0" err="1" smtClean="0">
                <a:latin typeface="Times" pitchFamily="18" charset="0"/>
              </a:rPr>
              <a:t>nó</a:t>
            </a:r>
            <a:r>
              <a:rPr lang="en-US" dirty="0" smtClean="0">
                <a:latin typeface="Times" pitchFamily="18" charset="0"/>
              </a:rPr>
              <a:t>, </a:t>
            </a:r>
            <a:r>
              <a:rPr lang="en-US" dirty="0" err="1" smtClean="0">
                <a:latin typeface="Times" pitchFamily="18" charset="0"/>
              </a:rPr>
              <a:t>tùy</a:t>
            </a:r>
            <a:r>
              <a:rPr lang="en-US" dirty="0" smtClean="0">
                <a:latin typeface="Times" pitchFamily="18" charset="0"/>
              </a:rPr>
              <a:t> </a:t>
            </a:r>
            <a:r>
              <a:rPr lang="en-US" dirty="0" err="1" smtClean="0">
                <a:latin typeface="Times" pitchFamily="18" charset="0"/>
              </a:rPr>
              <a:t>thuộc</a:t>
            </a:r>
            <a:r>
              <a:rPr lang="en-US" dirty="0" smtClean="0">
                <a:latin typeface="Times" pitchFamily="18" charset="0"/>
              </a:rPr>
              <a:t> </a:t>
            </a:r>
            <a:r>
              <a:rPr lang="en-US" dirty="0" err="1" smtClean="0">
                <a:latin typeface="Times" pitchFamily="18" charset="0"/>
              </a:rPr>
              <a:t>vào</a:t>
            </a:r>
            <a:r>
              <a:rPr lang="en-US" dirty="0" smtClean="0">
                <a:latin typeface="Times" pitchFamily="18" charset="0"/>
              </a:rPr>
              <a:t> </a:t>
            </a:r>
            <a:r>
              <a:rPr lang="en-US" dirty="0" err="1" smtClean="0">
                <a:latin typeface="Times" pitchFamily="18" charset="0"/>
              </a:rPr>
              <a:t>độ</a:t>
            </a:r>
            <a:r>
              <a:rPr lang="en-US" dirty="0" smtClean="0">
                <a:latin typeface="Times" pitchFamily="18" charset="0"/>
              </a:rPr>
              <a:t> </a:t>
            </a:r>
            <a:r>
              <a:rPr lang="en-US" dirty="0" err="1" smtClean="0">
                <a:latin typeface="Times" pitchFamily="18" charset="0"/>
              </a:rPr>
              <a:t>xoắn</a:t>
            </a:r>
            <a:r>
              <a:rPr lang="en-US" dirty="0" smtClean="0">
                <a:latin typeface="Times" pitchFamily="18" charset="0"/>
              </a:rPr>
              <a:t> </a:t>
            </a:r>
            <a:r>
              <a:rPr lang="en-US" dirty="0" err="1" smtClean="0">
                <a:latin typeface="Times" pitchFamily="18" charset="0"/>
              </a:rPr>
              <a:t>của</a:t>
            </a:r>
            <a:r>
              <a:rPr lang="en-US" dirty="0" smtClean="0">
                <a:latin typeface="Times" pitchFamily="18" charset="0"/>
              </a:rPr>
              <a:t> </a:t>
            </a:r>
            <a:r>
              <a:rPr lang="en-US" dirty="0" err="1" smtClean="0">
                <a:latin typeface="Times" pitchFamily="18" charset="0"/>
              </a:rPr>
              <a:t>các</a:t>
            </a:r>
            <a:r>
              <a:rPr lang="en-US" dirty="0" smtClean="0">
                <a:latin typeface="Times" pitchFamily="18" charset="0"/>
              </a:rPr>
              <a:t> </a:t>
            </a:r>
            <a:r>
              <a:rPr lang="en-US" dirty="0" err="1" smtClean="0">
                <a:latin typeface="Times" pitchFamily="18" charset="0"/>
              </a:rPr>
              <a:t>phân</a:t>
            </a:r>
            <a:r>
              <a:rPr lang="en-US" dirty="0" smtClean="0">
                <a:latin typeface="Times" pitchFamily="18" charset="0"/>
              </a:rPr>
              <a:t> </a:t>
            </a:r>
            <a:r>
              <a:rPr lang="en-US" dirty="0" err="1" smtClean="0">
                <a:latin typeface="Times" pitchFamily="18" charset="0"/>
              </a:rPr>
              <a:t>tử</a:t>
            </a:r>
            <a:r>
              <a:rPr lang="en-US" dirty="0" smtClean="0">
                <a:latin typeface="Times" pitchFamily="18" charset="0"/>
              </a:rPr>
              <a:t>. </a:t>
            </a:r>
            <a:r>
              <a:rPr lang="en-US" dirty="0" err="1" smtClean="0">
                <a:latin typeface="Times" pitchFamily="18" charset="0"/>
              </a:rPr>
              <a:t>Độ</a:t>
            </a:r>
            <a:r>
              <a:rPr lang="en-US" dirty="0" smtClean="0">
                <a:latin typeface="Times" pitchFamily="18" charset="0"/>
              </a:rPr>
              <a:t> </a:t>
            </a:r>
            <a:r>
              <a:rPr lang="en-US" dirty="0" err="1" smtClean="0">
                <a:latin typeface="Times" pitchFamily="18" charset="0"/>
              </a:rPr>
              <a:t>xoắn</a:t>
            </a:r>
            <a:r>
              <a:rPr lang="en-US" dirty="0" smtClean="0">
                <a:latin typeface="Times" pitchFamily="18" charset="0"/>
              </a:rPr>
              <a:t> </a:t>
            </a:r>
            <a:r>
              <a:rPr lang="en-US" dirty="0" err="1" smtClean="0">
                <a:latin typeface="Times" pitchFamily="18" charset="0"/>
              </a:rPr>
              <a:t>này</a:t>
            </a:r>
            <a:r>
              <a:rPr lang="en-US" dirty="0" smtClean="0">
                <a:latin typeface="Times" pitchFamily="18" charset="0"/>
              </a:rPr>
              <a:t> </a:t>
            </a:r>
            <a:r>
              <a:rPr lang="en-US" dirty="0" err="1" smtClean="0">
                <a:latin typeface="Times" pitchFamily="18" charset="0"/>
              </a:rPr>
              <a:t>có</a:t>
            </a:r>
            <a:r>
              <a:rPr lang="en-US" dirty="0" smtClean="0">
                <a:latin typeface="Times" pitchFamily="18" charset="0"/>
              </a:rPr>
              <a:t> </a:t>
            </a:r>
            <a:r>
              <a:rPr lang="en-US" dirty="0" err="1" smtClean="0">
                <a:latin typeface="Times" pitchFamily="18" charset="0"/>
              </a:rPr>
              <a:t>thể</a:t>
            </a:r>
            <a:r>
              <a:rPr lang="en-US" dirty="0" smtClean="0">
                <a:latin typeface="Times" pitchFamily="18" charset="0"/>
              </a:rPr>
              <a:t> </a:t>
            </a:r>
            <a:r>
              <a:rPr lang="en-US" dirty="0" err="1" smtClean="0">
                <a:latin typeface="Times" pitchFamily="18" charset="0"/>
              </a:rPr>
              <a:t>điều</a:t>
            </a:r>
            <a:r>
              <a:rPr lang="en-US" dirty="0" smtClean="0">
                <a:latin typeface="Times" pitchFamily="18" charset="0"/>
              </a:rPr>
              <a:t> </a:t>
            </a:r>
            <a:r>
              <a:rPr lang="en-US" dirty="0" err="1" smtClean="0">
                <a:latin typeface="Times" pitchFamily="18" charset="0"/>
              </a:rPr>
              <a:t>chỉnh</a:t>
            </a:r>
            <a:r>
              <a:rPr lang="en-US" dirty="0" smtClean="0">
                <a:latin typeface="Times" pitchFamily="18" charset="0"/>
              </a:rPr>
              <a:t> </a:t>
            </a:r>
            <a:r>
              <a:rPr lang="en-US" dirty="0" err="1" smtClean="0">
                <a:latin typeface="Times" pitchFamily="18" charset="0"/>
              </a:rPr>
              <a:t>được</a:t>
            </a:r>
            <a:r>
              <a:rPr lang="en-US" dirty="0" smtClean="0">
                <a:latin typeface="Times" pitchFamily="18" charset="0"/>
              </a:rPr>
              <a:t> </a:t>
            </a:r>
            <a:r>
              <a:rPr lang="en-US" dirty="0" err="1" smtClean="0">
                <a:latin typeface="Times" pitchFamily="18" charset="0"/>
              </a:rPr>
              <a:t>bằng</a:t>
            </a:r>
            <a:r>
              <a:rPr lang="en-US" dirty="0" smtClean="0">
                <a:latin typeface="Times" pitchFamily="18" charset="0"/>
              </a:rPr>
              <a:t> </a:t>
            </a:r>
            <a:r>
              <a:rPr lang="en-US" dirty="0" err="1" smtClean="0">
                <a:latin typeface="Times" pitchFamily="18" charset="0"/>
              </a:rPr>
              <a:t>cách</a:t>
            </a:r>
            <a:r>
              <a:rPr lang="en-US" dirty="0" smtClean="0">
                <a:latin typeface="Times" pitchFamily="18" charset="0"/>
              </a:rPr>
              <a:t> </a:t>
            </a:r>
            <a:r>
              <a:rPr lang="en-US" dirty="0" err="1" smtClean="0">
                <a:latin typeface="Times" pitchFamily="18" charset="0"/>
              </a:rPr>
              <a:t>thay</a:t>
            </a:r>
            <a:r>
              <a:rPr lang="en-US" dirty="0" smtClean="0">
                <a:latin typeface="Times" pitchFamily="18" charset="0"/>
              </a:rPr>
              <a:t> </a:t>
            </a:r>
            <a:r>
              <a:rPr lang="en-US" dirty="0" err="1" smtClean="0">
                <a:latin typeface="Times" pitchFamily="18" charset="0"/>
              </a:rPr>
              <a:t>đổi</a:t>
            </a:r>
            <a:r>
              <a:rPr lang="en-US" dirty="0" smtClean="0">
                <a:latin typeface="Times" pitchFamily="18" charset="0"/>
              </a:rPr>
              <a:t> </a:t>
            </a:r>
            <a:r>
              <a:rPr lang="en-US" dirty="0" err="1" smtClean="0">
                <a:latin typeface="Times" pitchFamily="18" charset="0"/>
              </a:rPr>
              <a:t>điện</a:t>
            </a:r>
            <a:r>
              <a:rPr lang="en-US" dirty="0" smtClean="0">
                <a:latin typeface="Times" pitchFamily="18" charset="0"/>
              </a:rPr>
              <a:t> </a:t>
            </a:r>
            <a:r>
              <a:rPr lang="en-US" dirty="0" err="1" smtClean="0">
                <a:latin typeface="Times" pitchFamily="18" charset="0"/>
              </a:rPr>
              <a:t>áp</a:t>
            </a:r>
            <a:r>
              <a:rPr lang="en-US" dirty="0" smtClean="0">
                <a:latin typeface="Times" pitchFamily="18" charset="0"/>
              </a:rPr>
              <a:t> </a:t>
            </a:r>
            <a:r>
              <a:rPr lang="en-US" dirty="0" err="1" smtClean="0">
                <a:latin typeface="Times" pitchFamily="18" charset="0"/>
              </a:rPr>
              <a:t>đặt</a:t>
            </a:r>
            <a:r>
              <a:rPr lang="en-US" dirty="0" smtClean="0">
                <a:latin typeface="Times" pitchFamily="18" charset="0"/>
              </a:rPr>
              <a:t> </a:t>
            </a:r>
            <a:r>
              <a:rPr lang="en-US" dirty="0" err="1" smtClean="0">
                <a:latin typeface="Times" pitchFamily="18" charset="0"/>
              </a:rPr>
              <a:t>vào</a:t>
            </a:r>
            <a:r>
              <a:rPr lang="en-US" dirty="0" smtClean="0">
                <a:latin typeface="Times" pitchFamily="18" charset="0"/>
              </a:rPr>
              <a:t> 2 </a:t>
            </a:r>
            <a:r>
              <a:rPr lang="en-US" dirty="0" err="1" smtClean="0">
                <a:latin typeface="Times" pitchFamily="18" charset="0"/>
              </a:rPr>
              <a:t>đầu</a:t>
            </a:r>
            <a:r>
              <a:rPr lang="en-US" dirty="0" smtClean="0">
                <a:latin typeface="Times" pitchFamily="18" charset="0"/>
              </a:rPr>
              <a:t> </a:t>
            </a:r>
            <a:r>
              <a:rPr lang="en-US" dirty="0" err="1" smtClean="0">
                <a:latin typeface="Times" pitchFamily="18" charset="0"/>
              </a:rPr>
              <a:t>tinh</a:t>
            </a:r>
            <a:r>
              <a:rPr lang="en-US" dirty="0" smtClean="0">
                <a:latin typeface="Times" pitchFamily="18" charset="0"/>
              </a:rPr>
              <a:t> </a:t>
            </a:r>
            <a:r>
              <a:rPr lang="en-US" dirty="0" err="1" smtClean="0">
                <a:latin typeface="Times" pitchFamily="18" charset="0"/>
              </a:rPr>
              <a:t>thể</a:t>
            </a:r>
            <a:r>
              <a:rPr lang="en-US" dirty="0" smtClean="0">
                <a:latin typeface="Times" pitchFamily="18" charset="0"/>
              </a:rPr>
              <a:t> </a:t>
            </a:r>
            <a:r>
              <a:rPr lang="en-US" dirty="0" err="1" smtClean="0">
                <a:latin typeface="Times" pitchFamily="18" charset="0"/>
              </a:rPr>
              <a:t>lỏng</a:t>
            </a:r>
            <a:r>
              <a:rPr lang="en-US" dirty="0" smtClean="0"/>
              <a:t>. .</a:t>
            </a:r>
            <a:endParaRPr lang="en-US"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3581400" y="3276600"/>
            <a:ext cx="5562600" cy="3585030"/>
          </a:xfrm>
          <a:prstGeom prst="rect">
            <a:avLst/>
          </a:prstGeom>
        </p:spPr>
      </p:pic>
      <p:sp>
        <p:nvSpPr>
          <p:cNvPr id="2" name="TextBox 1"/>
          <p:cNvSpPr txBox="1"/>
          <p:nvPr/>
        </p:nvSpPr>
        <p:spPr>
          <a:xfrm>
            <a:off x="152400" y="3240881"/>
            <a:ext cx="3429000" cy="3693319"/>
          </a:xfrm>
          <a:prstGeom prst="rect">
            <a:avLst/>
          </a:prstGeom>
          <a:noFill/>
        </p:spPr>
        <p:txBody>
          <a:bodyPr wrap="square" rtlCol="0">
            <a:spAutoFit/>
          </a:bodyPr>
          <a:lstStyle/>
          <a:p>
            <a:pPr algn="just"/>
            <a:r>
              <a:rPr lang="en-US" b="1" dirty="0" err="1">
                <a:latin typeface="Times" pitchFamily="18" charset="0"/>
              </a:rPr>
              <a:t>Màn</a:t>
            </a:r>
            <a:r>
              <a:rPr lang="en-US" b="1" dirty="0">
                <a:latin typeface="Times" pitchFamily="18" charset="0"/>
              </a:rPr>
              <a:t> </a:t>
            </a:r>
            <a:r>
              <a:rPr lang="en-US" b="1" dirty="0" err="1">
                <a:latin typeface="Times" pitchFamily="18" charset="0"/>
              </a:rPr>
              <a:t>hình</a:t>
            </a:r>
            <a:r>
              <a:rPr lang="en-US" b="1" dirty="0">
                <a:latin typeface="Times" pitchFamily="18" charset="0"/>
              </a:rPr>
              <a:t> LCD</a:t>
            </a:r>
            <a:r>
              <a:rPr lang="en-US" dirty="0">
                <a:latin typeface="Times" pitchFamily="18" charset="0"/>
              </a:rPr>
              <a:t> </a:t>
            </a:r>
            <a:r>
              <a:rPr lang="en-US" dirty="0" err="1">
                <a:latin typeface="Times" pitchFamily="18" charset="0"/>
              </a:rPr>
              <a:t>hiển</a:t>
            </a:r>
            <a:r>
              <a:rPr lang="en-US" dirty="0">
                <a:latin typeface="Times" pitchFamily="18" charset="0"/>
              </a:rPr>
              <a:t> </a:t>
            </a:r>
            <a:r>
              <a:rPr lang="en-US" dirty="0" err="1">
                <a:latin typeface="Times" pitchFamily="18" charset="0"/>
              </a:rPr>
              <a:t>thị</a:t>
            </a:r>
            <a:r>
              <a:rPr lang="en-US" dirty="0">
                <a:latin typeface="Times" pitchFamily="18" charset="0"/>
              </a:rPr>
              <a:t> </a:t>
            </a:r>
            <a:r>
              <a:rPr lang="en-US" dirty="0" err="1">
                <a:latin typeface="Times" pitchFamily="18" charset="0"/>
              </a:rPr>
              <a:t>màu</a:t>
            </a:r>
            <a:r>
              <a:rPr lang="en-US" dirty="0">
                <a:latin typeface="Times" pitchFamily="18" charset="0"/>
              </a:rPr>
              <a:t> </a:t>
            </a:r>
            <a:r>
              <a:rPr lang="en-US" dirty="0" err="1">
                <a:latin typeface="Times" pitchFamily="18" charset="0"/>
              </a:rPr>
              <a:t>sắc</a:t>
            </a:r>
            <a:r>
              <a:rPr lang="en-US" dirty="0">
                <a:latin typeface="Times" pitchFamily="18" charset="0"/>
              </a:rPr>
              <a:t> </a:t>
            </a:r>
            <a:r>
              <a:rPr lang="en-US" dirty="0" err="1">
                <a:latin typeface="Times" pitchFamily="18" charset="0"/>
              </a:rPr>
              <a:t>được</a:t>
            </a:r>
            <a:r>
              <a:rPr lang="en-US" dirty="0">
                <a:latin typeface="Times" pitchFamily="18" charset="0"/>
              </a:rPr>
              <a:t> </a:t>
            </a:r>
            <a:r>
              <a:rPr lang="en-US" dirty="0" err="1">
                <a:latin typeface="Times" pitchFamily="18" charset="0"/>
              </a:rPr>
              <a:t>là</a:t>
            </a:r>
            <a:r>
              <a:rPr lang="en-US" dirty="0">
                <a:latin typeface="Times" pitchFamily="18" charset="0"/>
              </a:rPr>
              <a:t> </a:t>
            </a:r>
            <a:r>
              <a:rPr lang="en-US" dirty="0" err="1">
                <a:latin typeface="Times" pitchFamily="18" charset="0"/>
              </a:rPr>
              <a:t>bởi</a:t>
            </a:r>
            <a:r>
              <a:rPr lang="en-US" dirty="0">
                <a:latin typeface="Times" pitchFamily="18" charset="0"/>
              </a:rPr>
              <a:t> </a:t>
            </a:r>
            <a:r>
              <a:rPr lang="en-US" dirty="0" err="1">
                <a:latin typeface="Times" pitchFamily="18" charset="0"/>
              </a:rPr>
              <a:t>những</a:t>
            </a:r>
            <a:r>
              <a:rPr lang="en-US" dirty="0">
                <a:latin typeface="Times" pitchFamily="18" charset="0"/>
              </a:rPr>
              <a:t> </a:t>
            </a:r>
            <a:r>
              <a:rPr lang="en-US" dirty="0" err="1">
                <a:latin typeface="Times" pitchFamily="18" charset="0"/>
              </a:rPr>
              <a:t>điểm</a:t>
            </a:r>
            <a:r>
              <a:rPr lang="en-US" dirty="0">
                <a:latin typeface="Times" pitchFamily="18" charset="0"/>
              </a:rPr>
              <a:t> </a:t>
            </a:r>
            <a:r>
              <a:rPr lang="en-US" dirty="0" err="1">
                <a:latin typeface="Times" pitchFamily="18" charset="0"/>
              </a:rPr>
              <a:t>ảnh</a:t>
            </a:r>
            <a:r>
              <a:rPr lang="en-US" dirty="0">
                <a:latin typeface="Times" pitchFamily="18" charset="0"/>
              </a:rPr>
              <a:t> </a:t>
            </a:r>
            <a:r>
              <a:rPr lang="en-US" dirty="0" err="1">
                <a:latin typeface="Times" pitchFamily="18" charset="0"/>
              </a:rPr>
              <a:t>chứa</a:t>
            </a:r>
            <a:r>
              <a:rPr lang="en-US" dirty="0">
                <a:latin typeface="Times" pitchFamily="18" charset="0"/>
              </a:rPr>
              <a:t> </a:t>
            </a:r>
            <a:r>
              <a:rPr lang="en-US" dirty="0" err="1">
                <a:latin typeface="Times" pitchFamily="18" charset="0"/>
              </a:rPr>
              <a:t>tinh</a:t>
            </a:r>
            <a:r>
              <a:rPr lang="en-US" dirty="0">
                <a:latin typeface="Times" pitchFamily="18" charset="0"/>
              </a:rPr>
              <a:t> </a:t>
            </a:r>
            <a:r>
              <a:rPr lang="en-US" dirty="0" err="1">
                <a:latin typeface="Times" pitchFamily="18" charset="0"/>
              </a:rPr>
              <a:t>thể</a:t>
            </a:r>
            <a:r>
              <a:rPr lang="en-US" dirty="0">
                <a:latin typeface="Times" pitchFamily="18" charset="0"/>
              </a:rPr>
              <a:t> </a:t>
            </a:r>
            <a:r>
              <a:rPr lang="en-US" dirty="0" err="1">
                <a:latin typeface="Times" pitchFamily="18" charset="0"/>
              </a:rPr>
              <a:t>lỏng</a:t>
            </a:r>
            <a:r>
              <a:rPr lang="en-US" dirty="0">
                <a:latin typeface="Times" pitchFamily="18" charset="0"/>
              </a:rPr>
              <a:t> </a:t>
            </a:r>
            <a:r>
              <a:rPr lang="en-US" dirty="0" err="1">
                <a:latin typeface="Times" pitchFamily="18" charset="0"/>
              </a:rPr>
              <a:t>có</a:t>
            </a:r>
            <a:r>
              <a:rPr lang="en-US" dirty="0">
                <a:latin typeface="Times" pitchFamily="18" charset="0"/>
              </a:rPr>
              <a:t> </a:t>
            </a:r>
            <a:r>
              <a:rPr lang="en-US" dirty="0" err="1">
                <a:latin typeface="Times" pitchFamily="18" charset="0"/>
              </a:rPr>
              <a:t>thể</a:t>
            </a:r>
            <a:r>
              <a:rPr lang="en-US" dirty="0">
                <a:latin typeface="Times" pitchFamily="18" charset="0"/>
              </a:rPr>
              <a:t> </a:t>
            </a:r>
            <a:r>
              <a:rPr lang="en-US" dirty="0" err="1">
                <a:latin typeface="Times" pitchFamily="18" charset="0"/>
              </a:rPr>
              <a:t>thay</a:t>
            </a:r>
            <a:r>
              <a:rPr lang="en-US" dirty="0">
                <a:latin typeface="Times" pitchFamily="18" charset="0"/>
              </a:rPr>
              <a:t> </a:t>
            </a:r>
            <a:r>
              <a:rPr lang="en-US" dirty="0" err="1">
                <a:latin typeface="Times" pitchFamily="18" charset="0"/>
              </a:rPr>
              <a:t>đổi</a:t>
            </a:r>
            <a:r>
              <a:rPr lang="en-US" dirty="0">
                <a:latin typeface="Times" pitchFamily="18" charset="0"/>
              </a:rPr>
              <a:t> </a:t>
            </a:r>
            <a:r>
              <a:rPr lang="en-US" dirty="0" err="1">
                <a:latin typeface="Times" pitchFamily="18" charset="0"/>
              </a:rPr>
              <a:t>màu</a:t>
            </a:r>
            <a:r>
              <a:rPr lang="en-US" dirty="0">
                <a:latin typeface="Times" pitchFamily="18" charset="0"/>
              </a:rPr>
              <a:t> </a:t>
            </a:r>
            <a:r>
              <a:rPr lang="en-US" dirty="0" err="1">
                <a:latin typeface="Times" pitchFamily="18" charset="0"/>
              </a:rPr>
              <a:t>sắc</a:t>
            </a:r>
            <a:r>
              <a:rPr lang="en-US" dirty="0">
                <a:latin typeface="Times" pitchFamily="18" charset="0"/>
              </a:rPr>
              <a:t> </a:t>
            </a:r>
            <a:r>
              <a:rPr lang="en-US" dirty="0" err="1">
                <a:latin typeface="Times" pitchFamily="18" charset="0"/>
              </a:rPr>
              <a:t>cũng</a:t>
            </a:r>
            <a:r>
              <a:rPr lang="en-US" dirty="0">
                <a:latin typeface="Times" pitchFamily="18" charset="0"/>
              </a:rPr>
              <a:t> </a:t>
            </a:r>
            <a:r>
              <a:rPr lang="en-US" dirty="0" err="1">
                <a:latin typeface="Times" pitchFamily="18" charset="0"/>
              </a:rPr>
              <a:t>như</a:t>
            </a:r>
            <a:r>
              <a:rPr lang="en-US" dirty="0">
                <a:latin typeface="Times" pitchFamily="18" charset="0"/>
              </a:rPr>
              <a:t> </a:t>
            </a:r>
            <a:r>
              <a:rPr lang="en-US" dirty="0" err="1">
                <a:latin typeface="Times" pitchFamily="18" charset="0"/>
              </a:rPr>
              <a:t>cường</a:t>
            </a:r>
            <a:r>
              <a:rPr lang="en-US" dirty="0">
                <a:latin typeface="Times" pitchFamily="18" charset="0"/>
              </a:rPr>
              <a:t> </a:t>
            </a:r>
            <a:r>
              <a:rPr lang="en-US" dirty="0" err="1">
                <a:latin typeface="Times" pitchFamily="18" charset="0"/>
              </a:rPr>
              <a:t>độ</a:t>
            </a:r>
            <a:r>
              <a:rPr lang="en-US" dirty="0">
                <a:latin typeface="Times" pitchFamily="18" charset="0"/>
              </a:rPr>
              <a:t> </a:t>
            </a:r>
            <a:r>
              <a:rPr lang="en-US" dirty="0" err="1">
                <a:latin typeface="Times" pitchFamily="18" charset="0"/>
              </a:rPr>
              <a:t>ánh</a:t>
            </a:r>
            <a:r>
              <a:rPr lang="en-US" dirty="0">
                <a:latin typeface="Times" pitchFamily="18" charset="0"/>
              </a:rPr>
              <a:t> </a:t>
            </a:r>
            <a:r>
              <a:rPr lang="en-US" dirty="0" err="1">
                <a:latin typeface="Times" pitchFamily="18" charset="0"/>
              </a:rPr>
              <a:t>sáng</a:t>
            </a:r>
            <a:r>
              <a:rPr lang="en-US" dirty="0">
                <a:latin typeface="Times" pitchFamily="18" charset="0"/>
              </a:rPr>
              <a:t>. </a:t>
            </a:r>
            <a:r>
              <a:rPr lang="en-US" dirty="0" err="1">
                <a:latin typeface="Times" pitchFamily="18" charset="0"/>
              </a:rPr>
              <a:t>Những</a:t>
            </a:r>
            <a:r>
              <a:rPr lang="en-US" dirty="0">
                <a:latin typeface="Times" pitchFamily="18" charset="0"/>
              </a:rPr>
              <a:t> </a:t>
            </a:r>
            <a:r>
              <a:rPr lang="en-US" dirty="0" err="1">
                <a:latin typeface="Times" pitchFamily="18" charset="0"/>
              </a:rPr>
              <a:t>ảnh</a:t>
            </a:r>
            <a:r>
              <a:rPr lang="en-US" dirty="0">
                <a:latin typeface="Times" pitchFamily="18" charset="0"/>
              </a:rPr>
              <a:t> </a:t>
            </a:r>
            <a:r>
              <a:rPr lang="en-US" dirty="0" err="1">
                <a:latin typeface="Times" pitchFamily="18" charset="0"/>
              </a:rPr>
              <a:t>này</a:t>
            </a:r>
            <a:r>
              <a:rPr lang="en-US" dirty="0">
                <a:latin typeface="Times" pitchFamily="18" charset="0"/>
              </a:rPr>
              <a:t> </a:t>
            </a:r>
            <a:r>
              <a:rPr lang="en-US" dirty="0" err="1">
                <a:latin typeface="Times" pitchFamily="18" charset="0"/>
              </a:rPr>
              <a:t>hiển</a:t>
            </a:r>
            <a:r>
              <a:rPr lang="en-US" dirty="0">
                <a:latin typeface="Times" pitchFamily="18" charset="0"/>
              </a:rPr>
              <a:t> </a:t>
            </a:r>
            <a:r>
              <a:rPr lang="en-US" dirty="0" err="1">
                <a:latin typeface="Times" pitchFamily="18" charset="0"/>
              </a:rPr>
              <a:t>thị</a:t>
            </a:r>
            <a:r>
              <a:rPr lang="en-US" dirty="0">
                <a:latin typeface="Times" pitchFamily="18" charset="0"/>
              </a:rPr>
              <a:t> </a:t>
            </a:r>
            <a:r>
              <a:rPr lang="en-US" dirty="0" err="1">
                <a:latin typeface="Times" pitchFamily="18" charset="0"/>
              </a:rPr>
              <a:t>màu</a:t>
            </a:r>
            <a:r>
              <a:rPr lang="en-US" dirty="0">
                <a:latin typeface="Times" pitchFamily="18" charset="0"/>
              </a:rPr>
              <a:t> </a:t>
            </a:r>
            <a:r>
              <a:rPr lang="en-US" dirty="0" err="1">
                <a:latin typeface="Times" pitchFamily="18" charset="0"/>
              </a:rPr>
              <a:t>sắc</a:t>
            </a:r>
            <a:r>
              <a:rPr lang="en-US" dirty="0">
                <a:latin typeface="Times" pitchFamily="18" charset="0"/>
              </a:rPr>
              <a:t> </a:t>
            </a:r>
            <a:r>
              <a:rPr lang="en-US" dirty="0" err="1">
                <a:latin typeface="Times" pitchFamily="18" charset="0"/>
              </a:rPr>
              <a:t>theo</a:t>
            </a:r>
            <a:r>
              <a:rPr lang="en-US" dirty="0">
                <a:latin typeface="Times" pitchFamily="18" charset="0"/>
              </a:rPr>
              <a:t> </a:t>
            </a:r>
            <a:r>
              <a:rPr lang="en-US" dirty="0" err="1">
                <a:latin typeface="Times" pitchFamily="18" charset="0"/>
              </a:rPr>
              <a:t>quy</a:t>
            </a:r>
            <a:r>
              <a:rPr lang="en-US" dirty="0">
                <a:latin typeface="Times" pitchFamily="18" charset="0"/>
              </a:rPr>
              <a:t> </a:t>
            </a:r>
            <a:r>
              <a:rPr lang="en-US" dirty="0" err="1">
                <a:latin typeface="Times" pitchFamily="18" charset="0"/>
              </a:rPr>
              <a:t>tắc</a:t>
            </a:r>
            <a:r>
              <a:rPr lang="en-US" dirty="0">
                <a:latin typeface="Times" pitchFamily="18" charset="0"/>
              </a:rPr>
              <a:t> </a:t>
            </a:r>
            <a:r>
              <a:rPr lang="en-US" dirty="0" err="1">
                <a:latin typeface="Times" pitchFamily="18" charset="0"/>
              </a:rPr>
              <a:t>phối</a:t>
            </a:r>
            <a:r>
              <a:rPr lang="en-US" dirty="0">
                <a:latin typeface="Times" pitchFamily="18" charset="0"/>
              </a:rPr>
              <a:t> </a:t>
            </a:r>
            <a:r>
              <a:rPr lang="en-US" dirty="0" err="1">
                <a:latin typeface="Times" pitchFamily="18" charset="0"/>
              </a:rPr>
              <a:t>màu</a:t>
            </a:r>
            <a:r>
              <a:rPr lang="en-US" dirty="0">
                <a:latin typeface="Times" pitchFamily="18" charset="0"/>
              </a:rPr>
              <a:t> </a:t>
            </a:r>
            <a:r>
              <a:rPr lang="en-US" dirty="0" err="1">
                <a:latin typeface="Times" pitchFamily="18" charset="0"/>
              </a:rPr>
              <a:t>phát</a:t>
            </a:r>
            <a:r>
              <a:rPr lang="en-US" dirty="0">
                <a:latin typeface="Times" pitchFamily="18" charset="0"/>
              </a:rPr>
              <a:t> </a:t>
            </a:r>
            <a:r>
              <a:rPr lang="en-US" dirty="0" err="1">
                <a:latin typeface="Times" pitchFamily="18" charset="0"/>
              </a:rPr>
              <a:t>xạ</a:t>
            </a:r>
            <a:r>
              <a:rPr lang="en-US" dirty="0">
                <a:latin typeface="Times" pitchFamily="18" charset="0"/>
              </a:rPr>
              <a:t> </a:t>
            </a:r>
            <a:r>
              <a:rPr lang="en-US" dirty="0" err="1">
                <a:latin typeface="Times" pitchFamily="18" charset="0"/>
              </a:rPr>
              <a:t>từ</a:t>
            </a:r>
            <a:r>
              <a:rPr lang="en-US" dirty="0">
                <a:latin typeface="Times" pitchFamily="18" charset="0"/>
              </a:rPr>
              <a:t> 3 gam </a:t>
            </a:r>
            <a:r>
              <a:rPr lang="en-US" dirty="0" err="1">
                <a:latin typeface="Times" pitchFamily="18" charset="0"/>
              </a:rPr>
              <a:t>màu</a:t>
            </a:r>
            <a:r>
              <a:rPr lang="en-US" dirty="0">
                <a:latin typeface="Times" pitchFamily="18" charset="0"/>
              </a:rPr>
              <a:t> </a:t>
            </a:r>
            <a:r>
              <a:rPr lang="en-US" dirty="0" err="1">
                <a:latin typeface="Times" pitchFamily="18" charset="0"/>
              </a:rPr>
              <a:t>chính</a:t>
            </a:r>
            <a:r>
              <a:rPr lang="en-US" dirty="0">
                <a:latin typeface="Times" pitchFamily="18" charset="0"/>
              </a:rPr>
              <a:t> </a:t>
            </a:r>
            <a:r>
              <a:rPr lang="en-US" dirty="0" err="1">
                <a:latin typeface="Times" pitchFamily="18" charset="0"/>
              </a:rPr>
              <a:t>là</a:t>
            </a:r>
            <a:r>
              <a:rPr lang="en-US" dirty="0">
                <a:latin typeface="Times" pitchFamily="18" charset="0"/>
              </a:rPr>
              <a:t> </a:t>
            </a:r>
            <a:r>
              <a:rPr lang="en-US" dirty="0" err="1">
                <a:latin typeface="Times" pitchFamily="18" charset="0"/>
              </a:rPr>
              <a:t>đỏ</a:t>
            </a:r>
            <a:r>
              <a:rPr lang="en-US" dirty="0">
                <a:latin typeface="Times" pitchFamily="18" charset="0"/>
              </a:rPr>
              <a:t>, </a:t>
            </a:r>
            <a:r>
              <a:rPr lang="en-US" dirty="0" err="1">
                <a:latin typeface="Times" pitchFamily="18" charset="0"/>
              </a:rPr>
              <a:t>xanh</a:t>
            </a:r>
            <a:r>
              <a:rPr lang="en-US" dirty="0">
                <a:latin typeface="Times" pitchFamily="18" charset="0"/>
              </a:rPr>
              <a:t> </a:t>
            </a:r>
            <a:r>
              <a:rPr lang="en-US" dirty="0" err="1">
                <a:latin typeface="Times" pitchFamily="18" charset="0"/>
              </a:rPr>
              <a:t>lá</a:t>
            </a:r>
            <a:r>
              <a:rPr lang="en-US" dirty="0">
                <a:latin typeface="Times" pitchFamily="18" charset="0"/>
              </a:rPr>
              <a:t>, </a:t>
            </a:r>
            <a:r>
              <a:rPr lang="en-US" dirty="0" err="1">
                <a:latin typeface="Times" pitchFamily="18" charset="0"/>
              </a:rPr>
              <a:t>xanh</a:t>
            </a:r>
            <a:r>
              <a:rPr lang="en-US" dirty="0">
                <a:latin typeface="Times" pitchFamily="18" charset="0"/>
              </a:rPr>
              <a:t> </a:t>
            </a:r>
            <a:r>
              <a:rPr lang="en-US" dirty="0" err="1">
                <a:latin typeface="Times" pitchFamily="18" charset="0"/>
              </a:rPr>
              <a:t>dương</a:t>
            </a:r>
            <a:r>
              <a:rPr lang="en-US" dirty="0">
                <a:latin typeface="Times" pitchFamily="18" charset="0"/>
              </a:rPr>
              <a:t>. </a:t>
            </a:r>
            <a:r>
              <a:rPr lang="en-US" dirty="0" err="1">
                <a:latin typeface="Times" pitchFamily="18" charset="0"/>
              </a:rPr>
              <a:t>Nghĩa</a:t>
            </a:r>
            <a:r>
              <a:rPr lang="en-US" dirty="0">
                <a:latin typeface="Times" pitchFamily="18" charset="0"/>
              </a:rPr>
              <a:t> </a:t>
            </a:r>
            <a:r>
              <a:rPr lang="en-US" dirty="0" err="1">
                <a:latin typeface="Times" pitchFamily="18" charset="0"/>
              </a:rPr>
              <a:t>là</a:t>
            </a:r>
            <a:r>
              <a:rPr lang="en-US" dirty="0">
                <a:latin typeface="Times" pitchFamily="18" charset="0"/>
              </a:rPr>
              <a:t> </a:t>
            </a:r>
            <a:r>
              <a:rPr lang="en-US" dirty="0" err="1">
                <a:latin typeface="Times" pitchFamily="18" charset="0"/>
              </a:rPr>
              <a:t>những</a:t>
            </a:r>
            <a:r>
              <a:rPr lang="en-US" dirty="0">
                <a:latin typeface="Times" pitchFamily="18" charset="0"/>
              </a:rPr>
              <a:t> </a:t>
            </a:r>
            <a:r>
              <a:rPr lang="en-US" dirty="0" err="1">
                <a:latin typeface="Times" pitchFamily="18" charset="0"/>
              </a:rPr>
              <a:t>điểm</a:t>
            </a:r>
            <a:r>
              <a:rPr lang="en-US" dirty="0">
                <a:latin typeface="Times" pitchFamily="18" charset="0"/>
              </a:rPr>
              <a:t> </a:t>
            </a:r>
            <a:r>
              <a:rPr lang="en-US" dirty="0" err="1">
                <a:latin typeface="Times" pitchFamily="18" charset="0"/>
              </a:rPr>
              <a:t>ảnh</a:t>
            </a:r>
            <a:r>
              <a:rPr lang="en-US" dirty="0">
                <a:latin typeface="Times" pitchFamily="18" charset="0"/>
              </a:rPr>
              <a:t> </a:t>
            </a:r>
            <a:r>
              <a:rPr lang="en-US" dirty="0" err="1">
                <a:latin typeface="Times" pitchFamily="18" charset="0"/>
              </a:rPr>
              <a:t>sẽ</a:t>
            </a:r>
            <a:r>
              <a:rPr lang="en-US" dirty="0">
                <a:latin typeface="Times" pitchFamily="18" charset="0"/>
              </a:rPr>
              <a:t> </a:t>
            </a:r>
            <a:r>
              <a:rPr lang="en-US" dirty="0" err="1">
                <a:latin typeface="Times" pitchFamily="18" charset="0"/>
              </a:rPr>
              <a:t>tắt</a:t>
            </a:r>
            <a:r>
              <a:rPr lang="en-US" dirty="0">
                <a:latin typeface="Times" pitchFamily="18" charset="0"/>
              </a:rPr>
              <a:t> </a:t>
            </a:r>
            <a:r>
              <a:rPr lang="en-US" dirty="0" err="1">
                <a:latin typeface="Times" pitchFamily="18" charset="0"/>
              </a:rPr>
              <a:t>hoặc</a:t>
            </a:r>
            <a:r>
              <a:rPr lang="en-US" dirty="0">
                <a:latin typeface="Times" pitchFamily="18" charset="0"/>
              </a:rPr>
              <a:t> </a:t>
            </a:r>
            <a:r>
              <a:rPr lang="en-US" dirty="0" err="1">
                <a:latin typeface="Times" pitchFamily="18" charset="0"/>
              </a:rPr>
              <a:t>bật</a:t>
            </a:r>
            <a:r>
              <a:rPr lang="en-US" dirty="0">
                <a:latin typeface="Times" pitchFamily="18" charset="0"/>
              </a:rPr>
              <a:t> 3 </a:t>
            </a:r>
            <a:r>
              <a:rPr lang="en-US" dirty="0" err="1">
                <a:latin typeface="Times" pitchFamily="18" charset="0"/>
              </a:rPr>
              <a:t>màu</a:t>
            </a:r>
            <a:r>
              <a:rPr lang="en-US" dirty="0">
                <a:latin typeface="Times" pitchFamily="18" charset="0"/>
              </a:rPr>
              <a:t> </a:t>
            </a:r>
            <a:r>
              <a:rPr lang="en-US" dirty="0" err="1">
                <a:latin typeface="Times" pitchFamily="18" charset="0"/>
              </a:rPr>
              <a:t>này</a:t>
            </a:r>
            <a:r>
              <a:rPr lang="en-US" dirty="0">
                <a:latin typeface="Times" pitchFamily="18" charset="0"/>
              </a:rPr>
              <a:t> </a:t>
            </a:r>
            <a:r>
              <a:rPr lang="en-US" dirty="0" err="1">
                <a:latin typeface="Times" pitchFamily="18" charset="0"/>
              </a:rPr>
              <a:t>để</a:t>
            </a:r>
            <a:r>
              <a:rPr lang="en-US" dirty="0">
                <a:latin typeface="Times" pitchFamily="18" charset="0"/>
              </a:rPr>
              <a:t> </a:t>
            </a:r>
            <a:r>
              <a:rPr lang="en-US" dirty="0" err="1">
                <a:latin typeface="Times" pitchFamily="18" charset="0"/>
              </a:rPr>
              <a:t>tạo</a:t>
            </a:r>
            <a:r>
              <a:rPr lang="en-US" dirty="0">
                <a:latin typeface="Times" pitchFamily="18" charset="0"/>
              </a:rPr>
              <a:t> </a:t>
            </a:r>
            <a:r>
              <a:rPr lang="en-US" dirty="0" err="1">
                <a:latin typeface="Times" pitchFamily="18" charset="0"/>
              </a:rPr>
              <a:t>ra</a:t>
            </a:r>
            <a:r>
              <a:rPr lang="en-US" dirty="0">
                <a:latin typeface="Times" pitchFamily="18" charset="0"/>
              </a:rPr>
              <a:t> </a:t>
            </a:r>
            <a:r>
              <a:rPr lang="en-US" dirty="0" err="1">
                <a:latin typeface="Times" pitchFamily="18" charset="0"/>
              </a:rPr>
              <a:t>một</a:t>
            </a:r>
            <a:r>
              <a:rPr lang="en-US" dirty="0">
                <a:latin typeface="Times" pitchFamily="18" charset="0"/>
              </a:rPr>
              <a:t> </a:t>
            </a:r>
            <a:r>
              <a:rPr lang="en-US" dirty="0" err="1">
                <a:latin typeface="Times" pitchFamily="18" charset="0"/>
              </a:rPr>
              <a:t>điểm</a:t>
            </a:r>
            <a:r>
              <a:rPr lang="en-US" dirty="0">
                <a:latin typeface="Times" pitchFamily="18" charset="0"/>
              </a:rPr>
              <a:t> </a:t>
            </a:r>
            <a:r>
              <a:rPr lang="en-US" dirty="0" err="1">
                <a:latin typeface="Times" pitchFamily="18" charset="0"/>
              </a:rPr>
              <a:t>màu</a:t>
            </a:r>
            <a:r>
              <a:rPr lang="en-US" dirty="0">
                <a:latin typeface="Times" pitchFamily="18" charset="0"/>
              </a:rPr>
              <a:t>, </a:t>
            </a:r>
            <a:r>
              <a:rPr lang="en-US" dirty="0" err="1">
                <a:latin typeface="Times" pitchFamily="18" charset="0"/>
              </a:rPr>
              <a:t>khi</a:t>
            </a:r>
            <a:r>
              <a:rPr lang="en-US" dirty="0">
                <a:latin typeface="Times" pitchFamily="18" charset="0"/>
              </a:rPr>
              <a:t> </a:t>
            </a:r>
            <a:r>
              <a:rPr lang="en-US" dirty="0" err="1">
                <a:latin typeface="Times" pitchFamily="18" charset="0"/>
              </a:rPr>
              <a:t>tập</a:t>
            </a:r>
            <a:r>
              <a:rPr lang="en-US" dirty="0">
                <a:latin typeface="Times" pitchFamily="18" charset="0"/>
              </a:rPr>
              <a:t> </a:t>
            </a:r>
            <a:r>
              <a:rPr lang="en-US" dirty="0" err="1">
                <a:latin typeface="Times" pitchFamily="18" charset="0"/>
              </a:rPr>
              <a:t>hợp</a:t>
            </a:r>
            <a:r>
              <a:rPr lang="en-US" dirty="0">
                <a:latin typeface="Times" pitchFamily="18" charset="0"/>
              </a:rPr>
              <a:t> </a:t>
            </a:r>
            <a:r>
              <a:rPr lang="en-US" dirty="0" err="1">
                <a:latin typeface="Times" pitchFamily="18" charset="0"/>
              </a:rPr>
              <a:t>nhiều</a:t>
            </a:r>
            <a:r>
              <a:rPr lang="en-US" dirty="0">
                <a:latin typeface="Times" pitchFamily="18" charset="0"/>
              </a:rPr>
              <a:t> </a:t>
            </a:r>
            <a:r>
              <a:rPr lang="en-US" dirty="0" err="1">
                <a:latin typeface="Times" pitchFamily="18" charset="0"/>
              </a:rPr>
              <a:t>điểm</a:t>
            </a:r>
            <a:r>
              <a:rPr lang="en-US" dirty="0">
                <a:latin typeface="Times" pitchFamily="18" charset="0"/>
              </a:rPr>
              <a:t> </a:t>
            </a:r>
            <a:r>
              <a:rPr lang="en-US" dirty="0" err="1">
                <a:latin typeface="Times" pitchFamily="18" charset="0"/>
              </a:rPr>
              <a:t>màu</a:t>
            </a:r>
            <a:r>
              <a:rPr lang="en-US" dirty="0">
                <a:latin typeface="Times" pitchFamily="18" charset="0"/>
              </a:rPr>
              <a:t> </a:t>
            </a:r>
            <a:r>
              <a:rPr lang="en-US" dirty="0" err="1">
                <a:latin typeface="Times" pitchFamily="18" charset="0"/>
              </a:rPr>
              <a:t>thì</a:t>
            </a:r>
            <a:r>
              <a:rPr lang="en-US" dirty="0">
                <a:latin typeface="Times" pitchFamily="18" charset="0"/>
              </a:rPr>
              <a:t> </a:t>
            </a:r>
            <a:r>
              <a:rPr lang="en-US" dirty="0" err="1">
                <a:latin typeface="Times" pitchFamily="18" charset="0"/>
              </a:rPr>
              <a:t>cho</a:t>
            </a:r>
            <a:r>
              <a:rPr lang="en-US" dirty="0">
                <a:latin typeface="Times" pitchFamily="18" charset="0"/>
              </a:rPr>
              <a:t> </a:t>
            </a:r>
            <a:r>
              <a:rPr lang="en-US" dirty="0" err="1">
                <a:latin typeface="Times" pitchFamily="18" charset="0"/>
              </a:rPr>
              <a:t>ra</a:t>
            </a:r>
            <a:r>
              <a:rPr lang="en-US" dirty="0">
                <a:latin typeface="Times" pitchFamily="18" charset="0"/>
              </a:rPr>
              <a:t> </a:t>
            </a:r>
            <a:r>
              <a:rPr lang="en-US" dirty="0" err="1">
                <a:latin typeface="Times" pitchFamily="18" charset="0"/>
              </a:rPr>
              <a:t>một</a:t>
            </a:r>
            <a:r>
              <a:rPr lang="en-US" dirty="0">
                <a:latin typeface="Times" pitchFamily="18" charset="0"/>
              </a:rPr>
              <a:t> </a:t>
            </a:r>
            <a:r>
              <a:rPr lang="en-US" dirty="0" err="1">
                <a:latin typeface="Times" pitchFamily="18" charset="0"/>
              </a:rPr>
              <a:t>hình</a:t>
            </a:r>
            <a:r>
              <a:rPr lang="en-US" dirty="0">
                <a:latin typeface="Times" pitchFamily="18" charset="0"/>
              </a:rPr>
              <a:t> </a:t>
            </a:r>
            <a:r>
              <a:rPr lang="en-US" dirty="0" err="1">
                <a:latin typeface="Times" pitchFamily="18" charset="0"/>
              </a:rPr>
              <a:t>ảnh</a:t>
            </a:r>
            <a:r>
              <a:rPr lang="en-US" dirty="0">
                <a:latin typeface="Times" pitchFamily="18" charset="0"/>
              </a:rPr>
              <a:t> </a:t>
            </a:r>
            <a:r>
              <a:rPr lang="en-US" dirty="0" err="1">
                <a:latin typeface="Times" pitchFamily="18" charset="0"/>
              </a:rPr>
              <a:t>hiển</a:t>
            </a:r>
            <a:r>
              <a:rPr lang="en-US" dirty="0">
                <a:latin typeface="Times" pitchFamily="18" charset="0"/>
              </a:rPr>
              <a:t> </a:t>
            </a:r>
            <a:r>
              <a:rPr lang="en-US" dirty="0" err="1">
                <a:latin typeface="Times" pitchFamily="18" charset="0"/>
              </a:rPr>
              <a:t>thị</a:t>
            </a:r>
            <a:r>
              <a:rPr lang="en-US" dirty="0">
                <a:latin typeface="Times" pitchFamily="18" charset="0"/>
              </a:rPr>
              <a:t> </a:t>
            </a:r>
            <a:r>
              <a:rPr lang="en-US" dirty="0" err="1">
                <a:latin typeface="Times" pitchFamily="18" charset="0"/>
              </a:rPr>
              <a:t>trên</a:t>
            </a:r>
            <a:r>
              <a:rPr lang="en-US" dirty="0">
                <a:latin typeface="Times" pitchFamily="18" charset="0"/>
              </a:rPr>
              <a:t> </a:t>
            </a:r>
            <a:r>
              <a:rPr lang="en-US" dirty="0" err="1">
                <a:latin typeface="Times" pitchFamily="18" charset="0"/>
              </a:rPr>
              <a:t>màn</a:t>
            </a:r>
            <a:r>
              <a:rPr lang="en-US" dirty="0">
                <a:latin typeface="Times" pitchFamily="18" charset="0"/>
              </a:rPr>
              <a:t> </a:t>
            </a:r>
            <a:r>
              <a:rPr lang="en-US" dirty="0" err="1">
                <a:latin typeface="Times" pitchFamily="18" charset="0"/>
              </a:rPr>
              <a:t>hình</a:t>
            </a:r>
            <a:r>
              <a:rPr lang="en-US" dirty="0">
                <a:latin typeface="Times" pitchFamily="18" charset="0"/>
              </a:rPr>
              <a:t> LCD</a:t>
            </a:r>
          </a:p>
        </p:txBody>
      </p:sp>
    </p:spTree>
    <p:extLst>
      <p:ext uri="{BB962C8B-B14F-4D97-AF65-F5344CB8AC3E}">
        <p14:creationId xmlns:p14="http://schemas.microsoft.com/office/powerpoint/2010/main" val="4105841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839200" cy="1200329"/>
          </a:xfrm>
          <a:prstGeom prst="rect">
            <a:avLst/>
          </a:prstGeom>
          <a:noFill/>
        </p:spPr>
        <p:txBody>
          <a:bodyPr wrap="square" rtlCol="0">
            <a:spAutoFit/>
          </a:bodyPr>
          <a:lstStyle/>
          <a:p>
            <a:r>
              <a:rPr lang="en-US" dirty="0" err="1" smtClean="0">
                <a:latin typeface="Times" pitchFamily="18" charset="0"/>
              </a:rPr>
              <a:t>Ứng</a:t>
            </a:r>
            <a:r>
              <a:rPr lang="en-US" dirty="0" smtClean="0">
                <a:latin typeface="Times" pitchFamily="18" charset="0"/>
              </a:rPr>
              <a:t> </a:t>
            </a:r>
            <a:r>
              <a:rPr lang="en-US" dirty="0" err="1" smtClean="0">
                <a:latin typeface="Times" pitchFamily="18" charset="0"/>
              </a:rPr>
              <a:t>dụng</a:t>
            </a:r>
            <a:r>
              <a:rPr lang="en-US" dirty="0" smtClean="0">
                <a:latin typeface="Times" pitchFamily="18" charset="0"/>
              </a:rPr>
              <a:t> </a:t>
            </a:r>
            <a:r>
              <a:rPr lang="en-US" dirty="0" err="1" smtClean="0">
                <a:latin typeface="Times" pitchFamily="18" charset="0"/>
              </a:rPr>
              <a:t>trong</a:t>
            </a:r>
            <a:r>
              <a:rPr lang="en-US" dirty="0" smtClean="0">
                <a:latin typeface="Times" pitchFamily="18" charset="0"/>
              </a:rPr>
              <a:t> </a:t>
            </a:r>
            <a:r>
              <a:rPr lang="en-US" dirty="0" err="1" smtClean="0">
                <a:latin typeface="Times" pitchFamily="18" charset="0"/>
              </a:rPr>
              <a:t>máy</a:t>
            </a:r>
            <a:r>
              <a:rPr lang="en-US" dirty="0" smtClean="0">
                <a:latin typeface="Times" pitchFamily="18" charset="0"/>
              </a:rPr>
              <a:t> </a:t>
            </a:r>
            <a:r>
              <a:rPr lang="en-US" dirty="0" err="1" smtClean="0">
                <a:latin typeface="Times" pitchFamily="18" charset="0"/>
              </a:rPr>
              <a:t>ảnh</a:t>
            </a:r>
            <a:r>
              <a:rPr lang="en-US" dirty="0" smtClean="0">
                <a:latin typeface="Times" pitchFamily="18" charset="0"/>
              </a:rPr>
              <a:t>: </a:t>
            </a:r>
            <a:r>
              <a:rPr lang="en-US" dirty="0" err="1" smtClean="0">
                <a:latin typeface="Times" pitchFamily="18" charset="0"/>
              </a:rPr>
              <a:t>ánh</a:t>
            </a:r>
            <a:r>
              <a:rPr lang="en-US" dirty="0" smtClean="0">
                <a:latin typeface="Times" pitchFamily="18" charset="0"/>
              </a:rPr>
              <a:t> </a:t>
            </a:r>
            <a:r>
              <a:rPr lang="en-US" dirty="0" err="1" smtClean="0">
                <a:latin typeface="Times" pitchFamily="18" charset="0"/>
              </a:rPr>
              <a:t>sáng</a:t>
            </a:r>
            <a:r>
              <a:rPr lang="en-US" dirty="0" smtClean="0">
                <a:latin typeface="Times" pitchFamily="18" charset="0"/>
              </a:rPr>
              <a:t> </a:t>
            </a:r>
            <a:r>
              <a:rPr lang="en-US" dirty="0" err="1" smtClean="0">
                <a:latin typeface="Times" pitchFamily="18" charset="0"/>
              </a:rPr>
              <a:t>xung</a:t>
            </a:r>
            <a:r>
              <a:rPr lang="en-US" dirty="0" smtClean="0">
                <a:latin typeface="Times" pitchFamily="18" charset="0"/>
              </a:rPr>
              <a:t> </a:t>
            </a:r>
            <a:r>
              <a:rPr lang="en-US" dirty="0" err="1" smtClean="0">
                <a:latin typeface="Times" pitchFamily="18" charset="0"/>
              </a:rPr>
              <a:t>quanh</a:t>
            </a:r>
            <a:r>
              <a:rPr lang="en-US" dirty="0" smtClean="0">
                <a:latin typeface="Times" pitchFamily="18" charset="0"/>
              </a:rPr>
              <a:t> ta </a:t>
            </a:r>
            <a:r>
              <a:rPr lang="en-US" dirty="0" err="1" smtClean="0">
                <a:latin typeface="Times" pitchFamily="18" charset="0"/>
              </a:rPr>
              <a:t>thường</a:t>
            </a:r>
            <a:r>
              <a:rPr lang="en-US" dirty="0" smtClean="0">
                <a:latin typeface="Times" pitchFamily="18" charset="0"/>
              </a:rPr>
              <a:t> </a:t>
            </a:r>
            <a:r>
              <a:rPr lang="en-US" dirty="0" err="1" smtClean="0">
                <a:latin typeface="Times" pitchFamily="18" charset="0"/>
              </a:rPr>
              <a:t>gồm</a:t>
            </a:r>
            <a:r>
              <a:rPr lang="en-US" dirty="0" smtClean="0">
                <a:latin typeface="Times" pitchFamily="18" charset="0"/>
              </a:rPr>
              <a:t> </a:t>
            </a:r>
            <a:r>
              <a:rPr lang="en-US" dirty="0" err="1" smtClean="0">
                <a:latin typeface="Times" pitchFamily="18" charset="0"/>
              </a:rPr>
              <a:t>nhiều</a:t>
            </a:r>
            <a:r>
              <a:rPr lang="en-US" dirty="0" smtClean="0">
                <a:latin typeface="Times" pitchFamily="18" charset="0"/>
              </a:rPr>
              <a:t> </a:t>
            </a:r>
            <a:r>
              <a:rPr lang="en-US" dirty="0" err="1" smtClean="0">
                <a:latin typeface="Times" pitchFamily="18" charset="0"/>
              </a:rPr>
              <a:t>thành</a:t>
            </a:r>
            <a:r>
              <a:rPr lang="en-US" dirty="0" smtClean="0">
                <a:latin typeface="Times" pitchFamily="18" charset="0"/>
              </a:rPr>
              <a:t> </a:t>
            </a:r>
            <a:r>
              <a:rPr lang="en-US" dirty="0" err="1" smtClean="0">
                <a:latin typeface="Times" pitchFamily="18" charset="0"/>
              </a:rPr>
              <a:t>phần</a:t>
            </a:r>
            <a:r>
              <a:rPr lang="en-US" dirty="0" smtClean="0">
                <a:latin typeface="Times" pitchFamily="18" charset="0"/>
              </a:rPr>
              <a:t> </a:t>
            </a:r>
            <a:r>
              <a:rPr lang="en-US" err="1" smtClean="0">
                <a:latin typeface="Times" pitchFamily="18" charset="0"/>
              </a:rPr>
              <a:t>dao</a:t>
            </a:r>
            <a:r>
              <a:rPr lang="en-US" smtClean="0">
                <a:latin typeface="Times" pitchFamily="18" charset="0"/>
              </a:rPr>
              <a:t> động, </a:t>
            </a:r>
            <a:r>
              <a:rPr lang="en-US" dirty="0" err="1" smtClean="0">
                <a:latin typeface="Times" pitchFamily="18" charset="0"/>
              </a:rPr>
              <a:t>tuy</a:t>
            </a:r>
            <a:r>
              <a:rPr lang="en-US" dirty="0" smtClean="0">
                <a:latin typeface="Times" pitchFamily="18" charset="0"/>
              </a:rPr>
              <a:t> </a:t>
            </a:r>
            <a:r>
              <a:rPr lang="en-US" dirty="0" err="1" smtClean="0">
                <a:latin typeface="Times" pitchFamily="18" charset="0"/>
              </a:rPr>
              <a:t>nhiên</a:t>
            </a:r>
            <a:r>
              <a:rPr lang="en-US" dirty="0" smtClean="0">
                <a:latin typeface="Times" pitchFamily="18" charset="0"/>
              </a:rPr>
              <a:t> </a:t>
            </a:r>
            <a:r>
              <a:rPr lang="en-US" dirty="0" err="1" smtClean="0">
                <a:latin typeface="Times" pitchFamily="18" charset="0"/>
              </a:rPr>
              <a:t>khi</a:t>
            </a:r>
            <a:r>
              <a:rPr lang="en-US" dirty="0" smtClean="0">
                <a:latin typeface="Times" pitchFamily="18" charset="0"/>
              </a:rPr>
              <a:t> </a:t>
            </a:r>
            <a:r>
              <a:rPr lang="en-US" dirty="0" err="1" smtClean="0">
                <a:latin typeface="Times" pitchFamily="18" charset="0"/>
              </a:rPr>
              <a:t>gặp</a:t>
            </a:r>
            <a:r>
              <a:rPr lang="en-US" dirty="0" smtClean="0">
                <a:latin typeface="Times" pitchFamily="18" charset="0"/>
              </a:rPr>
              <a:t> </a:t>
            </a:r>
            <a:r>
              <a:rPr lang="en-US" dirty="0" err="1" smtClean="0">
                <a:latin typeface="Times" pitchFamily="18" charset="0"/>
              </a:rPr>
              <a:t>các</a:t>
            </a:r>
            <a:r>
              <a:rPr lang="en-US" dirty="0" smtClean="0">
                <a:latin typeface="Times" pitchFamily="18" charset="0"/>
              </a:rPr>
              <a:t> </a:t>
            </a:r>
            <a:r>
              <a:rPr lang="en-US" dirty="0" err="1" smtClean="0">
                <a:latin typeface="Times" pitchFamily="18" charset="0"/>
              </a:rPr>
              <a:t>vật</a:t>
            </a:r>
            <a:r>
              <a:rPr lang="en-US" dirty="0" smtClean="0">
                <a:latin typeface="Times" pitchFamily="18" charset="0"/>
              </a:rPr>
              <a:t> </a:t>
            </a:r>
            <a:r>
              <a:rPr lang="en-US" dirty="0" err="1" smtClean="0">
                <a:latin typeface="Times" pitchFamily="18" charset="0"/>
              </a:rPr>
              <a:t>phản</a:t>
            </a:r>
            <a:r>
              <a:rPr lang="en-US" dirty="0" smtClean="0">
                <a:latin typeface="Times" pitchFamily="18" charset="0"/>
              </a:rPr>
              <a:t> </a:t>
            </a:r>
            <a:r>
              <a:rPr lang="en-US" dirty="0" err="1" smtClean="0">
                <a:latin typeface="Times" pitchFamily="18" charset="0"/>
              </a:rPr>
              <a:t>xạ</a:t>
            </a:r>
            <a:r>
              <a:rPr lang="en-US" dirty="0" smtClean="0">
                <a:latin typeface="Times" pitchFamily="18" charset="0"/>
              </a:rPr>
              <a:t>, </a:t>
            </a:r>
            <a:r>
              <a:rPr lang="en-US" dirty="0" err="1" smtClean="0">
                <a:latin typeface="Times" pitchFamily="18" charset="0"/>
              </a:rPr>
              <a:t>hoặc</a:t>
            </a:r>
            <a:r>
              <a:rPr lang="en-US" dirty="0" smtClean="0">
                <a:latin typeface="Times" pitchFamily="18" charset="0"/>
              </a:rPr>
              <a:t> </a:t>
            </a:r>
            <a:r>
              <a:rPr lang="en-US" dirty="0" err="1" smtClean="0">
                <a:latin typeface="Times" pitchFamily="18" charset="0"/>
              </a:rPr>
              <a:t>từ</a:t>
            </a:r>
            <a:r>
              <a:rPr lang="en-US" dirty="0" smtClean="0">
                <a:latin typeface="Times" pitchFamily="18" charset="0"/>
              </a:rPr>
              <a:t> </a:t>
            </a:r>
            <a:r>
              <a:rPr lang="en-US" dirty="0" err="1" smtClean="0">
                <a:latin typeface="Times" pitchFamily="18" charset="0"/>
              </a:rPr>
              <a:t>mặt</a:t>
            </a:r>
            <a:r>
              <a:rPr lang="en-US" dirty="0" smtClean="0">
                <a:latin typeface="Times" pitchFamily="18" charset="0"/>
              </a:rPr>
              <a:t> </a:t>
            </a:r>
            <a:r>
              <a:rPr lang="en-US" dirty="0" err="1" smtClean="0">
                <a:latin typeface="Times" pitchFamily="18" charset="0"/>
              </a:rPr>
              <a:t>đường</a:t>
            </a:r>
            <a:r>
              <a:rPr lang="en-US" dirty="0" smtClean="0">
                <a:latin typeface="Times" pitchFamily="18" charset="0"/>
              </a:rPr>
              <a:t>, </a:t>
            </a:r>
            <a:r>
              <a:rPr lang="en-US" dirty="0" err="1" smtClean="0">
                <a:latin typeface="Times" pitchFamily="18" charset="0"/>
              </a:rPr>
              <a:t>hoặc</a:t>
            </a:r>
            <a:r>
              <a:rPr lang="en-US" dirty="0" smtClean="0">
                <a:latin typeface="Times" pitchFamily="18" charset="0"/>
              </a:rPr>
              <a:t> </a:t>
            </a:r>
            <a:r>
              <a:rPr lang="en-US" dirty="0" err="1" smtClean="0">
                <a:latin typeface="Times" pitchFamily="18" charset="0"/>
              </a:rPr>
              <a:t>từ</a:t>
            </a:r>
            <a:r>
              <a:rPr lang="en-US" dirty="0" smtClean="0">
                <a:latin typeface="Times" pitchFamily="18" charset="0"/>
              </a:rPr>
              <a:t> </a:t>
            </a:r>
            <a:r>
              <a:rPr lang="en-US" dirty="0" err="1" smtClean="0">
                <a:latin typeface="Times" pitchFamily="18" charset="0"/>
              </a:rPr>
              <a:t>mặt</a:t>
            </a:r>
            <a:r>
              <a:rPr lang="en-US" dirty="0" smtClean="0">
                <a:latin typeface="Times" pitchFamily="18" charset="0"/>
              </a:rPr>
              <a:t> </a:t>
            </a:r>
            <a:r>
              <a:rPr lang="en-US" dirty="0" err="1" smtClean="0">
                <a:latin typeface="Times" pitchFamily="18" charset="0"/>
              </a:rPr>
              <a:t>nước</a:t>
            </a:r>
            <a:r>
              <a:rPr lang="en-US" dirty="0" smtClean="0">
                <a:latin typeface="Times" pitchFamily="18" charset="0"/>
              </a:rPr>
              <a:t> </a:t>
            </a:r>
            <a:r>
              <a:rPr lang="en-US" dirty="0" err="1" smtClean="0">
                <a:latin typeface="Times" pitchFamily="18" charset="0"/>
              </a:rPr>
              <a:t>thì</a:t>
            </a:r>
            <a:r>
              <a:rPr lang="en-US" dirty="0" smtClean="0">
                <a:latin typeface="Times" pitchFamily="18" charset="0"/>
              </a:rPr>
              <a:t> </a:t>
            </a:r>
            <a:r>
              <a:rPr lang="en-US" dirty="0" err="1" smtClean="0">
                <a:latin typeface="Times" pitchFamily="18" charset="0"/>
              </a:rPr>
              <a:t>chủ</a:t>
            </a:r>
            <a:r>
              <a:rPr lang="en-US" dirty="0" smtClean="0">
                <a:latin typeface="Times" pitchFamily="18" charset="0"/>
              </a:rPr>
              <a:t> </a:t>
            </a:r>
            <a:r>
              <a:rPr lang="en-US" dirty="0" err="1" smtClean="0">
                <a:latin typeface="Times" pitchFamily="18" charset="0"/>
              </a:rPr>
              <a:t>yếu</a:t>
            </a:r>
            <a:r>
              <a:rPr lang="en-US" dirty="0" smtClean="0">
                <a:latin typeface="Times" pitchFamily="18" charset="0"/>
              </a:rPr>
              <a:t> </a:t>
            </a:r>
            <a:r>
              <a:rPr lang="en-US" dirty="0" err="1" smtClean="0">
                <a:latin typeface="Times" pitchFamily="18" charset="0"/>
              </a:rPr>
              <a:t>là</a:t>
            </a:r>
            <a:r>
              <a:rPr lang="en-US" dirty="0" smtClean="0">
                <a:latin typeface="Times" pitchFamily="18" charset="0"/>
              </a:rPr>
              <a:t> </a:t>
            </a:r>
            <a:r>
              <a:rPr lang="en-US" dirty="0" err="1" smtClean="0">
                <a:latin typeface="Times" pitchFamily="18" charset="0"/>
              </a:rPr>
              <a:t>ánh</a:t>
            </a:r>
            <a:r>
              <a:rPr lang="en-US" dirty="0" smtClean="0">
                <a:latin typeface="Times" pitchFamily="18" charset="0"/>
              </a:rPr>
              <a:t> </a:t>
            </a:r>
            <a:r>
              <a:rPr lang="en-US" dirty="0" err="1" smtClean="0">
                <a:latin typeface="Times" pitchFamily="18" charset="0"/>
              </a:rPr>
              <a:t>sáng</a:t>
            </a:r>
            <a:r>
              <a:rPr lang="en-US" dirty="0" smtClean="0">
                <a:latin typeface="Times" pitchFamily="18" charset="0"/>
              </a:rPr>
              <a:t> </a:t>
            </a:r>
            <a:r>
              <a:rPr lang="en-US" dirty="0" err="1" smtClean="0">
                <a:latin typeface="Times" pitchFamily="18" charset="0"/>
              </a:rPr>
              <a:t>có</a:t>
            </a:r>
            <a:r>
              <a:rPr lang="en-US" dirty="0" smtClean="0">
                <a:latin typeface="Times" pitchFamily="18" charset="0"/>
              </a:rPr>
              <a:t> </a:t>
            </a:r>
            <a:r>
              <a:rPr lang="en-US" dirty="0" err="1" smtClean="0">
                <a:latin typeface="Times" pitchFamily="18" charset="0"/>
              </a:rPr>
              <a:t>cường</a:t>
            </a:r>
            <a:r>
              <a:rPr lang="en-US" dirty="0" smtClean="0">
                <a:latin typeface="Times" pitchFamily="18" charset="0"/>
              </a:rPr>
              <a:t> </a:t>
            </a:r>
            <a:r>
              <a:rPr lang="en-US" dirty="0" err="1" smtClean="0">
                <a:latin typeface="Times" pitchFamily="18" charset="0"/>
              </a:rPr>
              <a:t>độ</a:t>
            </a:r>
            <a:r>
              <a:rPr lang="en-US" dirty="0" smtClean="0">
                <a:latin typeface="Times" pitchFamily="18" charset="0"/>
              </a:rPr>
              <a:t> </a:t>
            </a:r>
            <a:r>
              <a:rPr lang="en-US" dirty="0" err="1" smtClean="0">
                <a:latin typeface="Times" pitchFamily="18" charset="0"/>
              </a:rPr>
              <a:t>dao</a:t>
            </a:r>
            <a:r>
              <a:rPr lang="en-US" dirty="0" smtClean="0">
                <a:latin typeface="Times" pitchFamily="18" charset="0"/>
              </a:rPr>
              <a:t> </a:t>
            </a:r>
            <a:r>
              <a:rPr lang="en-US" dirty="0" err="1" smtClean="0">
                <a:latin typeface="Times" pitchFamily="18" charset="0"/>
              </a:rPr>
              <a:t>động</a:t>
            </a:r>
            <a:r>
              <a:rPr lang="en-US" dirty="0" smtClean="0">
                <a:latin typeface="Times" pitchFamily="18" charset="0"/>
              </a:rPr>
              <a:t> </a:t>
            </a:r>
            <a:r>
              <a:rPr lang="en-US" dirty="0" err="1" smtClean="0">
                <a:latin typeface="Times" pitchFamily="18" charset="0"/>
              </a:rPr>
              <a:t>theo</a:t>
            </a:r>
            <a:r>
              <a:rPr lang="en-US" dirty="0" smtClean="0">
                <a:latin typeface="Times" pitchFamily="18" charset="0"/>
              </a:rPr>
              <a:t> </a:t>
            </a:r>
            <a:r>
              <a:rPr lang="en-US" dirty="0" err="1" smtClean="0">
                <a:latin typeface="Times" pitchFamily="18" charset="0"/>
              </a:rPr>
              <a:t>phương</a:t>
            </a:r>
            <a:r>
              <a:rPr lang="en-US" dirty="0" smtClean="0">
                <a:latin typeface="Times" pitchFamily="18" charset="0"/>
              </a:rPr>
              <a:t> </a:t>
            </a:r>
            <a:r>
              <a:rPr lang="en-US" dirty="0" err="1" smtClean="0">
                <a:latin typeface="Times" pitchFamily="18" charset="0"/>
              </a:rPr>
              <a:t>ngang</a:t>
            </a:r>
            <a:r>
              <a:rPr lang="en-US" dirty="0" smtClean="0">
                <a:latin typeface="Times" pitchFamily="18" charset="0"/>
              </a:rPr>
              <a:t>, </a:t>
            </a:r>
            <a:r>
              <a:rPr lang="en-US" dirty="0" err="1" smtClean="0">
                <a:latin typeface="Times" pitchFamily="18" charset="0"/>
              </a:rPr>
              <a:t>để</a:t>
            </a:r>
            <a:r>
              <a:rPr lang="en-US" dirty="0" smtClean="0">
                <a:latin typeface="Times" pitchFamily="18" charset="0"/>
              </a:rPr>
              <a:t> </a:t>
            </a:r>
            <a:r>
              <a:rPr lang="en-US" dirty="0" err="1" smtClean="0">
                <a:latin typeface="Times" pitchFamily="18" charset="0"/>
              </a:rPr>
              <a:t>loại</a:t>
            </a:r>
            <a:r>
              <a:rPr lang="en-US" dirty="0" smtClean="0">
                <a:latin typeface="Times" pitchFamily="18" charset="0"/>
              </a:rPr>
              <a:t> </a:t>
            </a:r>
            <a:r>
              <a:rPr lang="en-US" dirty="0" err="1" smtClean="0">
                <a:latin typeface="Times" pitchFamily="18" charset="0"/>
              </a:rPr>
              <a:t>bỏ</a:t>
            </a:r>
            <a:r>
              <a:rPr lang="en-US" dirty="0" smtClean="0">
                <a:latin typeface="Times" pitchFamily="18" charset="0"/>
              </a:rPr>
              <a:t> </a:t>
            </a:r>
            <a:r>
              <a:rPr lang="en-US" dirty="0" err="1" smtClean="0">
                <a:latin typeface="Times" pitchFamily="18" charset="0"/>
              </a:rPr>
              <a:t>các</a:t>
            </a:r>
            <a:r>
              <a:rPr lang="en-US" dirty="0" smtClean="0">
                <a:latin typeface="Times" pitchFamily="18" charset="0"/>
              </a:rPr>
              <a:t> </a:t>
            </a:r>
            <a:r>
              <a:rPr lang="en-US" dirty="0" err="1" smtClean="0">
                <a:latin typeface="Times" pitchFamily="18" charset="0"/>
              </a:rPr>
              <a:t>thành</a:t>
            </a:r>
            <a:r>
              <a:rPr lang="en-US" dirty="0" smtClean="0">
                <a:latin typeface="Times" pitchFamily="18" charset="0"/>
              </a:rPr>
              <a:t> </a:t>
            </a:r>
            <a:r>
              <a:rPr lang="en-US" dirty="0" err="1" smtClean="0">
                <a:latin typeface="Times" pitchFamily="18" charset="0"/>
              </a:rPr>
              <a:t>phần</a:t>
            </a:r>
            <a:r>
              <a:rPr lang="en-US" dirty="0" smtClean="0">
                <a:latin typeface="Times" pitchFamily="18" charset="0"/>
              </a:rPr>
              <a:t> </a:t>
            </a:r>
            <a:r>
              <a:rPr lang="en-US" dirty="0" err="1" smtClean="0">
                <a:latin typeface="Times" pitchFamily="18" charset="0"/>
              </a:rPr>
              <a:t>dao</a:t>
            </a:r>
            <a:r>
              <a:rPr lang="en-US" dirty="0" smtClean="0">
                <a:latin typeface="Times" pitchFamily="18" charset="0"/>
              </a:rPr>
              <a:t> </a:t>
            </a:r>
            <a:r>
              <a:rPr lang="en-US" dirty="0" err="1" smtClean="0">
                <a:latin typeface="Times" pitchFamily="18" charset="0"/>
              </a:rPr>
              <a:t>động</a:t>
            </a:r>
            <a:r>
              <a:rPr lang="en-US" dirty="0" smtClean="0">
                <a:latin typeface="Times" pitchFamily="18" charset="0"/>
              </a:rPr>
              <a:t> </a:t>
            </a:r>
            <a:r>
              <a:rPr lang="en-US" dirty="0" err="1" smtClean="0">
                <a:latin typeface="Times" pitchFamily="18" charset="0"/>
              </a:rPr>
              <a:t>không</a:t>
            </a:r>
            <a:r>
              <a:rPr lang="en-US" dirty="0" smtClean="0">
                <a:latin typeface="Times" pitchFamily="18" charset="0"/>
              </a:rPr>
              <a:t> </a:t>
            </a:r>
            <a:r>
              <a:rPr lang="en-US" dirty="0" err="1" smtClean="0">
                <a:latin typeface="Times" pitchFamily="18" charset="0"/>
              </a:rPr>
              <a:t>mong</a:t>
            </a:r>
            <a:r>
              <a:rPr lang="en-US" dirty="0" smtClean="0">
                <a:latin typeface="Times" pitchFamily="18" charset="0"/>
              </a:rPr>
              <a:t> </a:t>
            </a:r>
            <a:r>
              <a:rPr lang="en-US" dirty="0" err="1" smtClean="0">
                <a:latin typeface="Times" pitchFamily="18" charset="0"/>
              </a:rPr>
              <a:t>muốn</a:t>
            </a:r>
            <a:r>
              <a:rPr lang="en-US" dirty="0" smtClean="0">
                <a:latin typeface="Times" pitchFamily="18" charset="0"/>
              </a:rPr>
              <a:t>, </a:t>
            </a:r>
            <a:r>
              <a:rPr lang="en-US" dirty="0" err="1" smtClean="0">
                <a:latin typeface="Times" pitchFamily="18" charset="0"/>
              </a:rPr>
              <a:t>trong</a:t>
            </a:r>
            <a:r>
              <a:rPr lang="en-US" dirty="0" smtClean="0">
                <a:latin typeface="Times" pitchFamily="18" charset="0"/>
              </a:rPr>
              <a:t> </a:t>
            </a:r>
            <a:r>
              <a:rPr lang="en-US" dirty="0" err="1" smtClean="0">
                <a:latin typeface="Times" pitchFamily="18" charset="0"/>
              </a:rPr>
              <a:t>máy</a:t>
            </a:r>
            <a:r>
              <a:rPr lang="en-US" dirty="0" smtClean="0">
                <a:latin typeface="Times" pitchFamily="18" charset="0"/>
              </a:rPr>
              <a:t> </a:t>
            </a:r>
            <a:r>
              <a:rPr lang="en-US" dirty="0" err="1" smtClean="0">
                <a:latin typeface="Times" pitchFamily="18" charset="0"/>
              </a:rPr>
              <a:t>ảnh</a:t>
            </a:r>
            <a:r>
              <a:rPr lang="en-US" dirty="0" smtClean="0">
                <a:latin typeface="Times" pitchFamily="18" charset="0"/>
              </a:rPr>
              <a:t> </a:t>
            </a:r>
            <a:r>
              <a:rPr lang="en-US" dirty="0" err="1" smtClean="0">
                <a:latin typeface="Times" pitchFamily="18" charset="0"/>
              </a:rPr>
              <a:t>dùng</a:t>
            </a:r>
            <a:r>
              <a:rPr lang="en-US" dirty="0" smtClean="0">
                <a:latin typeface="Times" pitchFamily="18" charset="0"/>
              </a:rPr>
              <a:t> </a:t>
            </a:r>
            <a:r>
              <a:rPr lang="en-US" dirty="0" err="1" smtClean="0">
                <a:latin typeface="Times" pitchFamily="18" charset="0"/>
              </a:rPr>
              <a:t>hai</a:t>
            </a:r>
            <a:r>
              <a:rPr lang="en-US" dirty="0" smtClean="0">
                <a:latin typeface="Times" pitchFamily="18" charset="0"/>
              </a:rPr>
              <a:t> </a:t>
            </a:r>
            <a:r>
              <a:rPr lang="en-US" dirty="0" err="1" smtClean="0">
                <a:latin typeface="Times" pitchFamily="18" charset="0"/>
              </a:rPr>
              <a:t>kính</a:t>
            </a:r>
            <a:r>
              <a:rPr lang="en-US" dirty="0" smtClean="0">
                <a:latin typeface="Times" pitchFamily="18" charset="0"/>
              </a:rPr>
              <a:t> </a:t>
            </a:r>
            <a:r>
              <a:rPr lang="en-US" dirty="0" err="1" smtClean="0">
                <a:latin typeface="Times" pitchFamily="18" charset="0"/>
              </a:rPr>
              <a:t>phân</a:t>
            </a:r>
            <a:r>
              <a:rPr lang="en-US" dirty="0" smtClean="0">
                <a:latin typeface="Times" pitchFamily="18" charset="0"/>
              </a:rPr>
              <a:t> </a:t>
            </a:r>
            <a:r>
              <a:rPr lang="en-US" dirty="0" err="1" smtClean="0">
                <a:latin typeface="Times" pitchFamily="18" charset="0"/>
              </a:rPr>
              <a:t>cực</a:t>
            </a:r>
            <a:r>
              <a:rPr lang="en-US" dirty="0" smtClean="0">
                <a:latin typeface="Times" pitchFamily="18" charset="0"/>
              </a:rPr>
              <a:t>:</a:t>
            </a:r>
            <a:endParaRPr lang="en-US" dirty="0">
              <a:latin typeface="Times" pitchFamily="18" charset="0"/>
            </a:endParaRPr>
          </a:p>
        </p:txBody>
      </p:sp>
      <p:sp>
        <p:nvSpPr>
          <p:cNvPr id="5" name="TextBox 4"/>
          <p:cNvSpPr txBox="1"/>
          <p:nvPr/>
        </p:nvSpPr>
        <p:spPr>
          <a:xfrm>
            <a:off x="152400" y="1295400"/>
            <a:ext cx="8686800" cy="646331"/>
          </a:xfrm>
          <a:prstGeom prst="rect">
            <a:avLst/>
          </a:prstGeom>
          <a:noFill/>
        </p:spPr>
        <p:txBody>
          <a:bodyPr wrap="square" rtlCol="0">
            <a:spAutoFit/>
          </a:bodyPr>
          <a:lstStyle/>
          <a:p>
            <a:pPr marL="285750" indent="-285750">
              <a:buFontTx/>
              <a:buChar char="-"/>
            </a:pPr>
            <a:r>
              <a:rPr lang="en-US" dirty="0" err="1" smtClean="0">
                <a:latin typeface="Times" pitchFamily="18" charset="0"/>
              </a:rPr>
              <a:t>Kính</a:t>
            </a:r>
            <a:r>
              <a:rPr lang="en-US" dirty="0" smtClean="0">
                <a:latin typeface="Times" pitchFamily="18" charset="0"/>
              </a:rPr>
              <a:t> </a:t>
            </a:r>
            <a:r>
              <a:rPr lang="en-US" dirty="0" err="1" smtClean="0">
                <a:latin typeface="Times" pitchFamily="18" charset="0"/>
              </a:rPr>
              <a:t>phân</a:t>
            </a:r>
            <a:r>
              <a:rPr lang="en-US" dirty="0" smtClean="0">
                <a:latin typeface="Times" pitchFamily="18" charset="0"/>
              </a:rPr>
              <a:t> </a:t>
            </a:r>
            <a:r>
              <a:rPr lang="en-US" dirty="0" err="1" smtClean="0">
                <a:latin typeface="Times" pitchFamily="18" charset="0"/>
              </a:rPr>
              <a:t>cực</a:t>
            </a:r>
            <a:r>
              <a:rPr lang="en-US" dirty="0" smtClean="0">
                <a:latin typeface="Times" pitchFamily="18" charset="0"/>
              </a:rPr>
              <a:t> </a:t>
            </a:r>
            <a:r>
              <a:rPr lang="en-US" dirty="0" err="1" smtClean="0">
                <a:latin typeface="Times" pitchFamily="18" charset="0"/>
              </a:rPr>
              <a:t>quang</a:t>
            </a:r>
            <a:r>
              <a:rPr lang="en-US" dirty="0" smtClean="0">
                <a:latin typeface="Times" pitchFamily="18" charset="0"/>
              </a:rPr>
              <a:t> </a:t>
            </a:r>
            <a:r>
              <a:rPr lang="en-US" dirty="0" err="1" smtClean="0">
                <a:latin typeface="Times" pitchFamily="18" charset="0"/>
              </a:rPr>
              <a:t>trục</a:t>
            </a:r>
            <a:r>
              <a:rPr lang="en-US" dirty="0" smtClean="0">
                <a:latin typeface="Times" pitchFamily="18" charset="0"/>
              </a:rPr>
              <a:t> </a:t>
            </a:r>
            <a:r>
              <a:rPr lang="en-US" dirty="0" err="1" smtClean="0">
                <a:latin typeface="Times" pitchFamily="18" charset="0"/>
              </a:rPr>
              <a:t>theo</a:t>
            </a:r>
            <a:r>
              <a:rPr lang="en-US" dirty="0" smtClean="0">
                <a:latin typeface="Times" pitchFamily="18" charset="0"/>
              </a:rPr>
              <a:t> </a:t>
            </a:r>
            <a:r>
              <a:rPr lang="en-US" dirty="0" err="1" smtClean="0">
                <a:latin typeface="Times" pitchFamily="18" charset="0"/>
              </a:rPr>
              <a:t>phương</a:t>
            </a:r>
            <a:r>
              <a:rPr lang="en-US" dirty="0" smtClean="0">
                <a:latin typeface="Times" pitchFamily="18" charset="0"/>
              </a:rPr>
              <a:t> </a:t>
            </a:r>
            <a:r>
              <a:rPr lang="en-US" dirty="0" err="1" smtClean="0">
                <a:latin typeface="Times" pitchFamily="18" charset="0"/>
              </a:rPr>
              <a:t>ngang</a:t>
            </a:r>
            <a:r>
              <a:rPr lang="en-US" dirty="0" smtClean="0">
                <a:latin typeface="Times" pitchFamily="18" charset="0"/>
              </a:rPr>
              <a:t> </a:t>
            </a:r>
            <a:r>
              <a:rPr lang="en-US" dirty="0" err="1" smtClean="0">
                <a:latin typeface="Times" pitchFamily="18" charset="0"/>
              </a:rPr>
              <a:t>để</a:t>
            </a:r>
            <a:r>
              <a:rPr lang="en-US" dirty="0" smtClean="0">
                <a:latin typeface="Times" pitchFamily="18" charset="0"/>
              </a:rPr>
              <a:t> </a:t>
            </a:r>
            <a:r>
              <a:rPr lang="en-US" dirty="0" err="1" smtClean="0">
                <a:latin typeface="Times" pitchFamily="18" charset="0"/>
              </a:rPr>
              <a:t>loại</a:t>
            </a:r>
            <a:r>
              <a:rPr lang="en-US" dirty="0" smtClean="0">
                <a:latin typeface="Times" pitchFamily="18" charset="0"/>
              </a:rPr>
              <a:t> </a:t>
            </a:r>
            <a:r>
              <a:rPr lang="en-US" dirty="0" err="1" smtClean="0">
                <a:latin typeface="Times" pitchFamily="18" charset="0"/>
              </a:rPr>
              <a:t>bỏ</a:t>
            </a:r>
            <a:r>
              <a:rPr lang="en-US" dirty="0" smtClean="0">
                <a:latin typeface="Times" pitchFamily="18" charset="0"/>
              </a:rPr>
              <a:t> </a:t>
            </a:r>
            <a:r>
              <a:rPr lang="en-US" dirty="0" err="1" smtClean="0">
                <a:latin typeface="Times" pitchFamily="18" charset="0"/>
              </a:rPr>
              <a:t>thành</a:t>
            </a:r>
            <a:r>
              <a:rPr lang="en-US" dirty="0" smtClean="0">
                <a:latin typeface="Times" pitchFamily="18" charset="0"/>
              </a:rPr>
              <a:t> </a:t>
            </a:r>
            <a:r>
              <a:rPr lang="en-US" dirty="0" err="1" smtClean="0">
                <a:latin typeface="Times" pitchFamily="18" charset="0"/>
              </a:rPr>
              <a:t>phần</a:t>
            </a:r>
            <a:r>
              <a:rPr lang="en-US" dirty="0" smtClean="0">
                <a:latin typeface="Times" pitchFamily="18" charset="0"/>
              </a:rPr>
              <a:t> </a:t>
            </a:r>
            <a:r>
              <a:rPr lang="en-US" dirty="0" err="1" smtClean="0">
                <a:latin typeface="Times" pitchFamily="18" charset="0"/>
              </a:rPr>
              <a:t>dao</a:t>
            </a:r>
            <a:r>
              <a:rPr lang="en-US" dirty="0" smtClean="0">
                <a:latin typeface="Times" pitchFamily="18" charset="0"/>
              </a:rPr>
              <a:t> </a:t>
            </a:r>
            <a:r>
              <a:rPr lang="en-US" dirty="0" err="1" smtClean="0">
                <a:latin typeface="Times" pitchFamily="18" charset="0"/>
              </a:rPr>
              <a:t>động</a:t>
            </a:r>
            <a:r>
              <a:rPr lang="en-US" dirty="0" smtClean="0">
                <a:latin typeface="Times" pitchFamily="18" charset="0"/>
              </a:rPr>
              <a:t> </a:t>
            </a:r>
            <a:r>
              <a:rPr lang="en-US" dirty="0" err="1" smtClean="0">
                <a:latin typeface="Times" pitchFamily="18" charset="0"/>
              </a:rPr>
              <a:t>thẳng</a:t>
            </a:r>
            <a:r>
              <a:rPr lang="en-US" dirty="0" smtClean="0">
                <a:latin typeface="Times" pitchFamily="18" charset="0"/>
              </a:rPr>
              <a:t> </a:t>
            </a:r>
            <a:r>
              <a:rPr lang="en-US" dirty="0" err="1" smtClean="0">
                <a:latin typeface="Times" pitchFamily="18" charset="0"/>
              </a:rPr>
              <a:t>đúng</a:t>
            </a:r>
            <a:endParaRPr lang="en-US" dirty="0" smtClean="0">
              <a:latin typeface="Times" pitchFamily="18" charset="0"/>
            </a:endParaRPr>
          </a:p>
          <a:p>
            <a:pPr marL="285750" indent="-285750">
              <a:buFontTx/>
              <a:buChar char="-"/>
            </a:pPr>
            <a:r>
              <a:rPr lang="en-US" dirty="0" err="1" smtClean="0">
                <a:latin typeface="Times" pitchFamily="18" charset="0"/>
              </a:rPr>
              <a:t>Bản</a:t>
            </a:r>
            <a:r>
              <a:rPr lang="en-US" dirty="0" smtClean="0">
                <a:latin typeface="Times" pitchFamily="18" charset="0"/>
              </a:rPr>
              <a:t> ¼ </a:t>
            </a:r>
            <a:r>
              <a:rPr lang="en-US" dirty="0" err="1" smtClean="0">
                <a:latin typeface="Times" pitchFamily="18" charset="0"/>
              </a:rPr>
              <a:t>bước</a:t>
            </a:r>
            <a:r>
              <a:rPr lang="en-US" dirty="0" smtClean="0">
                <a:latin typeface="Times" pitchFamily="18" charset="0"/>
              </a:rPr>
              <a:t> </a:t>
            </a:r>
            <a:r>
              <a:rPr lang="en-US" dirty="0" err="1" smtClean="0">
                <a:latin typeface="Times" pitchFamily="18" charset="0"/>
              </a:rPr>
              <a:t>sóng</a:t>
            </a:r>
            <a:r>
              <a:rPr lang="en-US" dirty="0" smtClean="0">
                <a:latin typeface="Times" pitchFamily="18" charset="0"/>
              </a:rPr>
              <a:t> </a:t>
            </a:r>
            <a:r>
              <a:rPr lang="en-US" dirty="0" err="1" smtClean="0">
                <a:latin typeface="Times" pitchFamily="18" charset="0"/>
              </a:rPr>
              <a:t>đặt</a:t>
            </a:r>
            <a:r>
              <a:rPr lang="en-US" dirty="0" smtClean="0">
                <a:latin typeface="Times" pitchFamily="18" charset="0"/>
              </a:rPr>
              <a:t> </a:t>
            </a:r>
            <a:r>
              <a:rPr lang="en-US" dirty="0" err="1" smtClean="0">
                <a:latin typeface="Times" pitchFamily="18" charset="0"/>
              </a:rPr>
              <a:t>sau</a:t>
            </a:r>
            <a:r>
              <a:rPr lang="en-US" dirty="0" smtClean="0">
                <a:latin typeface="Times" pitchFamily="18" charset="0"/>
              </a:rPr>
              <a:t> </a:t>
            </a:r>
            <a:r>
              <a:rPr lang="en-US" dirty="0" err="1" smtClean="0">
                <a:latin typeface="Times" pitchFamily="18" charset="0"/>
              </a:rPr>
              <a:t>để</a:t>
            </a:r>
            <a:r>
              <a:rPr lang="en-US" dirty="0" smtClean="0">
                <a:latin typeface="Times" pitchFamily="18" charset="0"/>
              </a:rPr>
              <a:t> </a:t>
            </a:r>
            <a:r>
              <a:rPr lang="en-US" dirty="0" err="1" smtClean="0">
                <a:latin typeface="Times" pitchFamily="18" charset="0"/>
              </a:rPr>
              <a:t>tạo</a:t>
            </a:r>
            <a:r>
              <a:rPr lang="en-US" dirty="0" smtClean="0">
                <a:latin typeface="Times" pitchFamily="18" charset="0"/>
              </a:rPr>
              <a:t> </a:t>
            </a:r>
            <a:r>
              <a:rPr lang="en-US" dirty="0" err="1" smtClean="0">
                <a:latin typeface="Times" pitchFamily="18" charset="0"/>
              </a:rPr>
              <a:t>ra</a:t>
            </a:r>
            <a:r>
              <a:rPr lang="en-US" dirty="0" smtClean="0">
                <a:latin typeface="Times" pitchFamily="18" charset="0"/>
              </a:rPr>
              <a:t> </a:t>
            </a:r>
            <a:r>
              <a:rPr lang="en-US" dirty="0" err="1" smtClean="0">
                <a:latin typeface="Times" pitchFamily="18" charset="0"/>
              </a:rPr>
              <a:t>ánh</a:t>
            </a:r>
            <a:r>
              <a:rPr lang="en-US" dirty="0" smtClean="0">
                <a:latin typeface="Times" pitchFamily="18" charset="0"/>
              </a:rPr>
              <a:t> </a:t>
            </a:r>
            <a:r>
              <a:rPr lang="en-US" dirty="0" err="1" smtClean="0">
                <a:latin typeface="Times" pitchFamily="18" charset="0"/>
              </a:rPr>
              <a:t>sáng</a:t>
            </a:r>
            <a:r>
              <a:rPr lang="en-US" dirty="0" smtClean="0">
                <a:latin typeface="Times" pitchFamily="18" charset="0"/>
              </a:rPr>
              <a:t> </a:t>
            </a:r>
            <a:r>
              <a:rPr lang="en-US" dirty="0" err="1" smtClean="0">
                <a:latin typeface="Times" pitchFamily="18" charset="0"/>
              </a:rPr>
              <a:t>phân</a:t>
            </a:r>
            <a:r>
              <a:rPr lang="en-US" dirty="0" smtClean="0">
                <a:latin typeface="Times" pitchFamily="18" charset="0"/>
              </a:rPr>
              <a:t> </a:t>
            </a:r>
            <a:r>
              <a:rPr lang="en-US" dirty="0" err="1" smtClean="0">
                <a:latin typeface="Times" pitchFamily="18" charset="0"/>
              </a:rPr>
              <a:t>cực</a:t>
            </a:r>
            <a:r>
              <a:rPr lang="en-US" dirty="0" smtClean="0">
                <a:latin typeface="Times" pitchFamily="18" charset="0"/>
              </a:rPr>
              <a:t> </a:t>
            </a:r>
            <a:r>
              <a:rPr lang="en-US" dirty="0" err="1" smtClean="0">
                <a:latin typeface="Times" pitchFamily="18" charset="0"/>
              </a:rPr>
              <a:t>tròn</a:t>
            </a:r>
            <a:r>
              <a:rPr lang="en-US" dirty="0" smtClean="0">
                <a:latin typeface="Times" pitchFamily="18" charset="0"/>
              </a:rPr>
              <a:t>.</a:t>
            </a:r>
            <a:endParaRPr lang="en-US" dirty="0">
              <a:latin typeface="Times"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362200"/>
            <a:ext cx="6394911" cy="2819400"/>
          </a:xfrm>
          <a:prstGeom prst="rect">
            <a:avLst/>
          </a:prstGeom>
        </p:spPr>
      </p:pic>
      <p:sp>
        <p:nvSpPr>
          <p:cNvPr id="7" name="TextBox 6"/>
          <p:cNvSpPr txBox="1"/>
          <p:nvPr/>
        </p:nvSpPr>
        <p:spPr>
          <a:xfrm>
            <a:off x="152400" y="5334000"/>
            <a:ext cx="8382000" cy="1200329"/>
          </a:xfrm>
          <a:prstGeom prst="rect">
            <a:avLst/>
          </a:prstGeom>
          <a:noFill/>
        </p:spPr>
        <p:txBody>
          <a:bodyPr wrap="square" rtlCol="0">
            <a:spAutoFit/>
          </a:bodyPr>
          <a:lstStyle/>
          <a:p>
            <a:r>
              <a:rPr lang="en-US" dirty="0" err="1" smtClean="0">
                <a:latin typeface="Times" pitchFamily="18" charset="0"/>
              </a:rPr>
              <a:t>Vì</a:t>
            </a:r>
            <a:r>
              <a:rPr lang="en-US" dirty="0" smtClean="0">
                <a:latin typeface="Times" pitchFamily="18" charset="0"/>
              </a:rPr>
              <a:t> </a:t>
            </a:r>
            <a:r>
              <a:rPr lang="en-US" dirty="0" err="1" smtClean="0">
                <a:latin typeface="Times" pitchFamily="18" charset="0"/>
              </a:rPr>
              <a:t>khi</a:t>
            </a:r>
            <a:r>
              <a:rPr lang="en-US" dirty="0" smtClean="0">
                <a:latin typeface="Times" pitchFamily="18" charset="0"/>
              </a:rPr>
              <a:t> </a:t>
            </a:r>
            <a:r>
              <a:rPr lang="en-US" dirty="0" err="1" smtClean="0">
                <a:latin typeface="Times" pitchFamily="18" charset="0"/>
              </a:rPr>
              <a:t>dùng</a:t>
            </a:r>
            <a:r>
              <a:rPr lang="en-US" dirty="0" smtClean="0">
                <a:latin typeface="Times" pitchFamily="18" charset="0"/>
              </a:rPr>
              <a:t> </a:t>
            </a:r>
            <a:r>
              <a:rPr lang="en-US" dirty="0" err="1" smtClean="0">
                <a:latin typeface="Times" pitchFamily="18" charset="0"/>
              </a:rPr>
              <a:t>kính</a:t>
            </a:r>
            <a:r>
              <a:rPr lang="en-US" dirty="0" smtClean="0">
                <a:latin typeface="Times" pitchFamily="18" charset="0"/>
              </a:rPr>
              <a:t> </a:t>
            </a:r>
            <a:r>
              <a:rPr lang="en-US" dirty="0" err="1" smtClean="0">
                <a:latin typeface="Times" pitchFamily="18" charset="0"/>
              </a:rPr>
              <a:t>phân</a:t>
            </a:r>
            <a:r>
              <a:rPr lang="en-US" dirty="0" smtClean="0">
                <a:latin typeface="Times" pitchFamily="18" charset="0"/>
              </a:rPr>
              <a:t> </a:t>
            </a:r>
            <a:r>
              <a:rPr lang="en-US" dirty="0" err="1" smtClean="0">
                <a:latin typeface="Times" pitchFamily="18" charset="0"/>
              </a:rPr>
              <a:t>cực</a:t>
            </a:r>
            <a:r>
              <a:rPr lang="en-US" dirty="0" smtClean="0">
                <a:latin typeface="Times" pitchFamily="18" charset="0"/>
              </a:rPr>
              <a:t> </a:t>
            </a:r>
            <a:r>
              <a:rPr lang="en-US" dirty="0" err="1" smtClean="0">
                <a:latin typeface="Times" pitchFamily="18" charset="0"/>
              </a:rPr>
              <a:t>đã</a:t>
            </a:r>
            <a:r>
              <a:rPr lang="en-US" dirty="0" smtClean="0">
                <a:latin typeface="Times" pitchFamily="18" charset="0"/>
              </a:rPr>
              <a:t> </a:t>
            </a:r>
            <a:r>
              <a:rPr lang="en-US" dirty="0" err="1" smtClean="0">
                <a:latin typeface="Times" pitchFamily="18" charset="0"/>
              </a:rPr>
              <a:t>loại</a:t>
            </a:r>
            <a:r>
              <a:rPr lang="en-US" dirty="0" smtClean="0">
                <a:latin typeface="Times" pitchFamily="18" charset="0"/>
              </a:rPr>
              <a:t> </a:t>
            </a:r>
            <a:r>
              <a:rPr lang="en-US" dirty="0" err="1" smtClean="0">
                <a:latin typeface="Times" pitchFamily="18" charset="0"/>
              </a:rPr>
              <a:t>bỏ</a:t>
            </a:r>
            <a:r>
              <a:rPr lang="en-US" dirty="0" smtClean="0">
                <a:latin typeface="Times" pitchFamily="18" charset="0"/>
              </a:rPr>
              <a:t> </a:t>
            </a:r>
            <a:r>
              <a:rPr lang="en-US" dirty="0" err="1" smtClean="0">
                <a:latin typeface="Times" pitchFamily="18" charset="0"/>
              </a:rPr>
              <a:t>thành</a:t>
            </a:r>
            <a:r>
              <a:rPr lang="en-US" dirty="0" smtClean="0">
                <a:latin typeface="Times" pitchFamily="18" charset="0"/>
              </a:rPr>
              <a:t> </a:t>
            </a:r>
            <a:r>
              <a:rPr lang="en-US" dirty="0" err="1" smtClean="0">
                <a:latin typeface="Times" pitchFamily="18" charset="0"/>
              </a:rPr>
              <a:t>phần</a:t>
            </a:r>
            <a:r>
              <a:rPr lang="en-US" dirty="0" smtClean="0">
                <a:latin typeface="Times" pitchFamily="18" charset="0"/>
              </a:rPr>
              <a:t> </a:t>
            </a:r>
            <a:r>
              <a:rPr lang="en-US" dirty="0" err="1" smtClean="0">
                <a:latin typeface="Times" pitchFamily="18" charset="0"/>
              </a:rPr>
              <a:t>cường</a:t>
            </a:r>
            <a:r>
              <a:rPr lang="en-US" dirty="0" smtClean="0">
                <a:latin typeface="Times" pitchFamily="18" charset="0"/>
              </a:rPr>
              <a:t> </a:t>
            </a:r>
            <a:r>
              <a:rPr lang="en-US" dirty="0" err="1" smtClean="0">
                <a:latin typeface="Times" pitchFamily="18" charset="0"/>
              </a:rPr>
              <a:t>sđộ</a:t>
            </a:r>
            <a:r>
              <a:rPr lang="en-US" dirty="0" smtClean="0">
                <a:latin typeface="Times" pitchFamily="18" charset="0"/>
              </a:rPr>
              <a:t> </a:t>
            </a:r>
            <a:r>
              <a:rPr lang="en-US" dirty="0" err="1" smtClean="0">
                <a:latin typeface="Times" pitchFamily="18" charset="0"/>
              </a:rPr>
              <a:t>dao</a:t>
            </a:r>
            <a:r>
              <a:rPr lang="en-US" dirty="0" smtClean="0">
                <a:latin typeface="Times" pitchFamily="18" charset="0"/>
              </a:rPr>
              <a:t> </a:t>
            </a:r>
            <a:r>
              <a:rPr lang="en-US" dirty="0" err="1" smtClean="0">
                <a:latin typeface="Times" pitchFamily="18" charset="0"/>
              </a:rPr>
              <a:t>động</a:t>
            </a:r>
            <a:r>
              <a:rPr lang="en-US" dirty="0" smtClean="0">
                <a:latin typeface="Times" pitchFamily="18" charset="0"/>
              </a:rPr>
              <a:t> </a:t>
            </a:r>
            <a:r>
              <a:rPr lang="en-US" dirty="0" err="1" smtClean="0">
                <a:latin typeface="Times" pitchFamily="18" charset="0"/>
              </a:rPr>
              <a:t>theo</a:t>
            </a:r>
            <a:r>
              <a:rPr lang="en-US" dirty="0" smtClean="0">
                <a:latin typeface="Times" pitchFamily="18" charset="0"/>
              </a:rPr>
              <a:t> </a:t>
            </a:r>
            <a:r>
              <a:rPr lang="en-US" dirty="0" err="1" smtClean="0">
                <a:latin typeface="Times" pitchFamily="18" charset="0"/>
              </a:rPr>
              <a:t>phương</a:t>
            </a:r>
            <a:r>
              <a:rPr lang="en-US" dirty="0" smtClean="0">
                <a:latin typeface="Times" pitchFamily="18" charset="0"/>
              </a:rPr>
              <a:t> </a:t>
            </a:r>
            <a:r>
              <a:rPr lang="en-US" dirty="0" err="1" smtClean="0">
                <a:latin typeface="Times" pitchFamily="18" charset="0"/>
              </a:rPr>
              <a:t>thẳng</a:t>
            </a:r>
            <a:r>
              <a:rPr lang="en-US" dirty="0" smtClean="0">
                <a:latin typeface="Times" pitchFamily="18" charset="0"/>
              </a:rPr>
              <a:t> </a:t>
            </a:r>
            <a:r>
              <a:rPr lang="en-US" dirty="0" err="1" smtClean="0">
                <a:latin typeface="Times" pitchFamily="18" charset="0"/>
              </a:rPr>
              <a:t>đứng</a:t>
            </a:r>
            <a:r>
              <a:rPr lang="en-US" dirty="0" smtClean="0">
                <a:latin typeface="Times" pitchFamily="18" charset="0"/>
              </a:rPr>
              <a:t> do </a:t>
            </a:r>
            <a:r>
              <a:rPr lang="en-US" dirty="0" err="1" smtClean="0">
                <a:latin typeface="Times" pitchFamily="18" charset="0"/>
              </a:rPr>
              <a:t>đó</a:t>
            </a:r>
            <a:r>
              <a:rPr lang="en-US" dirty="0" smtClean="0">
                <a:latin typeface="Times" pitchFamily="18" charset="0"/>
              </a:rPr>
              <a:t> </a:t>
            </a:r>
            <a:r>
              <a:rPr lang="en-US" dirty="0" err="1" smtClean="0">
                <a:latin typeface="Times" pitchFamily="18" charset="0"/>
              </a:rPr>
              <a:t>hình</a:t>
            </a:r>
            <a:r>
              <a:rPr lang="en-US" dirty="0" smtClean="0">
                <a:latin typeface="Times" pitchFamily="18" charset="0"/>
              </a:rPr>
              <a:t> </a:t>
            </a:r>
            <a:r>
              <a:rPr lang="en-US" dirty="0" err="1" smtClean="0">
                <a:latin typeface="Times" pitchFamily="18" charset="0"/>
              </a:rPr>
              <a:t>ảnh</a:t>
            </a:r>
            <a:r>
              <a:rPr lang="en-US" dirty="0" smtClean="0">
                <a:latin typeface="Times" pitchFamily="18" charset="0"/>
              </a:rPr>
              <a:t> </a:t>
            </a:r>
            <a:r>
              <a:rPr lang="en-US" dirty="0" err="1" smtClean="0">
                <a:latin typeface="Times" pitchFamily="18" charset="0"/>
              </a:rPr>
              <a:t>không</a:t>
            </a:r>
            <a:r>
              <a:rPr lang="en-US" dirty="0" smtClean="0">
                <a:latin typeface="Times" pitchFamily="18" charset="0"/>
              </a:rPr>
              <a:t> </a:t>
            </a:r>
            <a:r>
              <a:rPr lang="en-US" dirty="0" err="1" smtClean="0">
                <a:latin typeface="Times" pitchFamily="18" charset="0"/>
              </a:rPr>
              <a:t>còn</a:t>
            </a:r>
            <a:r>
              <a:rPr lang="en-US" dirty="0" smtClean="0">
                <a:latin typeface="Times" pitchFamily="18" charset="0"/>
              </a:rPr>
              <a:t> </a:t>
            </a:r>
            <a:r>
              <a:rPr lang="en-US" dirty="0" err="1" smtClean="0">
                <a:latin typeface="Times" pitchFamily="18" charset="0"/>
              </a:rPr>
              <a:t>trung</a:t>
            </a:r>
            <a:r>
              <a:rPr lang="en-US" dirty="0" smtClean="0">
                <a:latin typeface="Times" pitchFamily="18" charset="0"/>
              </a:rPr>
              <a:t> </a:t>
            </a:r>
            <a:r>
              <a:rPr lang="en-US" dirty="0" err="1" smtClean="0">
                <a:latin typeface="Times" pitchFamily="18" charset="0"/>
              </a:rPr>
              <a:t>thực</a:t>
            </a:r>
            <a:r>
              <a:rPr lang="en-US" dirty="0" smtClean="0">
                <a:latin typeface="Times" pitchFamily="18" charset="0"/>
              </a:rPr>
              <a:t> </a:t>
            </a:r>
            <a:r>
              <a:rPr lang="en-US" dirty="0" err="1" smtClean="0">
                <a:latin typeface="Times" pitchFamily="18" charset="0"/>
              </a:rPr>
              <a:t>nữa</a:t>
            </a:r>
            <a:r>
              <a:rPr lang="en-US" dirty="0" smtClean="0">
                <a:latin typeface="Times" pitchFamily="18" charset="0"/>
              </a:rPr>
              <a:t>, do </a:t>
            </a:r>
            <a:r>
              <a:rPr lang="en-US" dirty="0" err="1" smtClean="0">
                <a:latin typeface="Times" pitchFamily="18" charset="0"/>
              </a:rPr>
              <a:t>đó</a:t>
            </a:r>
            <a:r>
              <a:rPr lang="en-US" dirty="0" smtClean="0">
                <a:latin typeface="Times" pitchFamily="18" charset="0"/>
              </a:rPr>
              <a:t> </a:t>
            </a:r>
            <a:r>
              <a:rPr lang="en-US" dirty="0" err="1" smtClean="0">
                <a:latin typeface="Times" pitchFamily="18" charset="0"/>
              </a:rPr>
              <a:t>sau</a:t>
            </a:r>
            <a:r>
              <a:rPr lang="en-US" dirty="0" smtClean="0">
                <a:latin typeface="Times" pitchFamily="18" charset="0"/>
              </a:rPr>
              <a:t> </a:t>
            </a:r>
            <a:r>
              <a:rPr lang="en-US" dirty="0" err="1" smtClean="0">
                <a:latin typeface="Times" pitchFamily="18" charset="0"/>
              </a:rPr>
              <a:t>đặt</a:t>
            </a:r>
            <a:r>
              <a:rPr lang="en-US" dirty="0" smtClean="0">
                <a:latin typeface="Times" pitchFamily="18" charset="0"/>
              </a:rPr>
              <a:t> ¼ </a:t>
            </a:r>
            <a:r>
              <a:rPr lang="en-US" dirty="0" err="1" smtClean="0">
                <a:latin typeface="Times" pitchFamily="18" charset="0"/>
              </a:rPr>
              <a:t>bước</a:t>
            </a:r>
            <a:r>
              <a:rPr lang="en-US" dirty="0" smtClean="0">
                <a:latin typeface="Times" pitchFamily="18" charset="0"/>
              </a:rPr>
              <a:t> </a:t>
            </a:r>
            <a:r>
              <a:rPr lang="en-US" dirty="0" err="1" smtClean="0">
                <a:latin typeface="Times" pitchFamily="18" charset="0"/>
              </a:rPr>
              <a:t>sóng</a:t>
            </a:r>
            <a:r>
              <a:rPr lang="en-US" dirty="0" smtClean="0">
                <a:latin typeface="Times" pitchFamily="18" charset="0"/>
              </a:rPr>
              <a:t> </a:t>
            </a:r>
            <a:r>
              <a:rPr lang="en-US" dirty="0" err="1" smtClean="0">
                <a:latin typeface="Times" pitchFamily="18" charset="0"/>
              </a:rPr>
              <a:t>để</a:t>
            </a:r>
            <a:r>
              <a:rPr lang="en-US" dirty="0" smtClean="0">
                <a:latin typeface="Times" pitchFamily="18" charset="0"/>
              </a:rPr>
              <a:t> </a:t>
            </a:r>
            <a:r>
              <a:rPr lang="en-US" dirty="0" err="1" smtClean="0">
                <a:latin typeface="Times" pitchFamily="18" charset="0"/>
              </a:rPr>
              <a:t>tạo</a:t>
            </a:r>
            <a:r>
              <a:rPr lang="en-US" dirty="0" smtClean="0">
                <a:latin typeface="Times" pitchFamily="18" charset="0"/>
              </a:rPr>
              <a:t> </a:t>
            </a:r>
            <a:r>
              <a:rPr lang="en-US" dirty="0" err="1" smtClean="0">
                <a:latin typeface="Times" pitchFamily="18" charset="0"/>
              </a:rPr>
              <a:t>ra</a:t>
            </a:r>
            <a:r>
              <a:rPr lang="en-US" dirty="0" smtClean="0">
                <a:latin typeface="Times" pitchFamily="18" charset="0"/>
              </a:rPr>
              <a:t> </a:t>
            </a:r>
            <a:r>
              <a:rPr lang="en-US" dirty="0" err="1" smtClean="0">
                <a:latin typeface="Times" pitchFamily="18" charset="0"/>
              </a:rPr>
              <a:t>ánh</a:t>
            </a:r>
            <a:r>
              <a:rPr lang="en-US" dirty="0" smtClean="0">
                <a:latin typeface="Times" pitchFamily="18" charset="0"/>
              </a:rPr>
              <a:t> </a:t>
            </a:r>
            <a:r>
              <a:rPr lang="en-US" dirty="0" err="1" smtClean="0">
                <a:latin typeface="Times" pitchFamily="18" charset="0"/>
              </a:rPr>
              <a:t>sáng</a:t>
            </a:r>
            <a:r>
              <a:rPr lang="en-US" dirty="0" smtClean="0">
                <a:latin typeface="Times" pitchFamily="18" charset="0"/>
              </a:rPr>
              <a:t> </a:t>
            </a:r>
            <a:r>
              <a:rPr lang="en-US" dirty="0" err="1" smtClean="0">
                <a:latin typeface="Times" pitchFamily="18" charset="0"/>
              </a:rPr>
              <a:t>phân</a:t>
            </a:r>
            <a:r>
              <a:rPr lang="en-US" dirty="0" smtClean="0">
                <a:latin typeface="Times" pitchFamily="18" charset="0"/>
              </a:rPr>
              <a:t> </a:t>
            </a:r>
            <a:r>
              <a:rPr lang="en-US" dirty="0" err="1" smtClean="0">
                <a:latin typeface="Times" pitchFamily="18" charset="0"/>
              </a:rPr>
              <a:t>cực</a:t>
            </a:r>
            <a:r>
              <a:rPr lang="en-US" dirty="0" smtClean="0">
                <a:latin typeface="Times" pitchFamily="18" charset="0"/>
              </a:rPr>
              <a:t> </a:t>
            </a:r>
            <a:r>
              <a:rPr lang="en-US" dirty="0" err="1" smtClean="0">
                <a:latin typeface="Times" pitchFamily="18" charset="0"/>
              </a:rPr>
              <a:t>tròn</a:t>
            </a:r>
            <a:r>
              <a:rPr lang="en-US" dirty="0" smtClean="0">
                <a:latin typeface="Times" pitchFamily="18" charset="0"/>
              </a:rPr>
              <a:t> </a:t>
            </a:r>
            <a:r>
              <a:rPr lang="en-US" dirty="0" err="1" smtClean="0">
                <a:latin typeface="Times" pitchFamily="18" charset="0"/>
              </a:rPr>
              <a:t>để</a:t>
            </a:r>
            <a:r>
              <a:rPr lang="en-US" dirty="0" smtClean="0">
                <a:latin typeface="Times" pitchFamily="18" charset="0"/>
              </a:rPr>
              <a:t> </a:t>
            </a:r>
            <a:r>
              <a:rPr lang="en-US" dirty="0" err="1" smtClean="0">
                <a:latin typeface="Times" pitchFamily="18" charset="0"/>
              </a:rPr>
              <a:t>tái</a:t>
            </a:r>
            <a:r>
              <a:rPr lang="en-US" dirty="0" smtClean="0">
                <a:latin typeface="Times" pitchFamily="18" charset="0"/>
              </a:rPr>
              <a:t> </a:t>
            </a:r>
            <a:r>
              <a:rPr lang="en-US" dirty="0" err="1" smtClean="0">
                <a:latin typeface="Times" pitchFamily="18" charset="0"/>
              </a:rPr>
              <a:t>tạo</a:t>
            </a:r>
            <a:r>
              <a:rPr lang="en-US" dirty="0" smtClean="0">
                <a:latin typeface="Times" pitchFamily="18" charset="0"/>
              </a:rPr>
              <a:t> </a:t>
            </a:r>
            <a:r>
              <a:rPr lang="en-US" dirty="0" err="1" smtClean="0">
                <a:latin typeface="Times" pitchFamily="18" charset="0"/>
              </a:rPr>
              <a:t>lại</a:t>
            </a:r>
            <a:r>
              <a:rPr lang="en-US" dirty="0" smtClean="0">
                <a:latin typeface="Times" pitchFamily="18" charset="0"/>
              </a:rPr>
              <a:t> </a:t>
            </a:r>
            <a:r>
              <a:rPr lang="en-US" dirty="0" err="1" smtClean="0">
                <a:latin typeface="Times" pitchFamily="18" charset="0"/>
              </a:rPr>
              <a:t>thành</a:t>
            </a:r>
            <a:r>
              <a:rPr lang="en-US" dirty="0" smtClean="0">
                <a:latin typeface="Times" pitchFamily="18" charset="0"/>
              </a:rPr>
              <a:t> </a:t>
            </a:r>
            <a:r>
              <a:rPr lang="en-US" dirty="0" err="1" smtClean="0">
                <a:latin typeface="Times" pitchFamily="18" charset="0"/>
              </a:rPr>
              <a:t>phần</a:t>
            </a:r>
            <a:r>
              <a:rPr lang="en-US" dirty="0" smtClean="0">
                <a:latin typeface="Times" pitchFamily="18" charset="0"/>
              </a:rPr>
              <a:t> </a:t>
            </a:r>
            <a:r>
              <a:rPr lang="en-US" dirty="0" err="1" smtClean="0">
                <a:latin typeface="Times" pitchFamily="18" charset="0"/>
              </a:rPr>
              <a:t>dao</a:t>
            </a:r>
            <a:r>
              <a:rPr lang="en-US" dirty="0" smtClean="0">
                <a:latin typeface="Times" pitchFamily="18" charset="0"/>
              </a:rPr>
              <a:t> </a:t>
            </a:r>
            <a:r>
              <a:rPr lang="en-US" dirty="0" err="1" smtClean="0">
                <a:latin typeface="Times" pitchFamily="18" charset="0"/>
              </a:rPr>
              <a:t>động</a:t>
            </a:r>
            <a:r>
              <a:rPr lang="en-US" dirty="0" smtClean="0">
                <a:latin typeface="Times" pitchFamily="18" charset="0"/>
              </a:rPr>
              <a:t> </a:t>
            </a:r>
            <a:r>
              <a:rPr lang="en-US" dirty="0" err="1" smtClean="0">
                <a:latin typeface="Times" pitchFamily="18" charset="0"/>
              </a:rPr>
              <a:t>theo</a:t>
            </a:r>
            <a:r>
              <a:rPr lang="en-US" dirty="0" smtClean="0">
                <a:latin typeface="Times" pitchFamily="18" charset="0"/>
              </a:rPr>
              <a:t> </a:t>
            </a:r>
            <a:r>
              <a:rPr lang="en-US" dirty="0" err="1" smtClean="0">
                <a:latin typeface="Times" pitchFamily="18" charset="0"/>
              </a:rPr>
              <a:t>phương</a:t>
            </a:r>
            <a:r>
              <a:rPr lang="en-US" dirty="0" smtClean="0">
                <a:latin typeface="Times" pitchFamily="18" charset="0"/>
              </a:rPr>
              <a:t> </a:t>
            </a:r>
            <a:r>
              <a:rPr lang="en-US" dirty="0" err="1" smtClean="0">
                <a:latin typeface="Times" pitchFamily="18" charset="0"/>
              </a:rPr>
              <a:t>thẳng</a:t>
            </a:r>
            <a:r>
              <a:rPr lang="en-US" dirty="0" smtClean="0">
                <a:latin typeface="Times" pitchFamily="18" charset="0"/>
              </a:rPr>
              <a:t> </a:t>
            </a:r>
            <a:r>
              <a:rPr lang="en-US" dirty="0" err="1" smtClean="0">
                <a:latin typeface="Times" pitchFamily="18" charset="0"/>
              </a:rPr>
              <a:t>đứng</a:t>
            </a:r>
            <a:r>
              <a:rPr lang="en-US" dirty="0" smtClean="0">
                <a:latin typeface="Times" pitchFamily="18" charset="0"/>
              </a:rPr>
              <a:t> </a:t>
            </a:r>
            <a:r>
              <a:rPr lang="en-US" dirty="0" err="1" smtClean="0">
                <a:latin typeface="Times" pitchFamily="18" charset="0"/>
              </a:rPr>
              <a:t>với</a:t>
            </a:r>
            <a:r>
              <a:rPr lang="en-US" dirty="0" smtClean="0">
                <a:latin typeface="Times" pitchFamily="18" charset="0"/>
              </a:rPr>
              <a:t> </a:t>
            </a:r>
            <a:r>
              <a:rPr lang="en-US" dirty="0" err="1" smtClean="0">
                <a:latin typeface="Times" pitchFamily="18" charset="0"/>
              </a:rPr>
              <a:t>cường</a:t>
            </a:r>
            <a:r>
              <a:rPr lang="en-US" dirty="0" smtClean="0">
                <a:latin typeface="Times" pitchFamily="18" charset="0"/>
              </a:rPr>
              <a:t> </a:t>
            </a:r>
            <a:r>
              <a:rPr lang="en-US" dirty="0" err="1" smtClean="0">
                <a:latin typeface="Times" pitchFamily="18" charset="0"/>
              </a:rPr>
              <a:t>độ</a:t>
            </a:r>
            <a:r>
              <a:rPr lang="en-US" dirty="0" smtClean="0">
                <a:latin typeface="Times" pitchFamily="18" charset="0"/>
              </a:rPr>
              <a:t> </a:t>
            </a:r>
            <a:r>
              <a:rPr lang="en-US" dirty="0" err="1" smtClean="0">
                <a:latin typeface="Times" pitchFamily="18" charset="0"/>
              </a:rPr>
              <a:t>bằng</a:t>
            </a:r>
            <a:r>
              <a:rPr lang="en-US" dirty="0" smtClean="0">
                <a:latin typeface="Times" pitchFamily="18" charset="0"/>
              </a:rPr>
              <a:t> </a:t>
            </a:r>
            <a:r>
              <a:rPr lang="en-US" dirty="0" err="1" smtClean="0">
                <a:latin typeface="Times" pitchFamily="18" charset="0"/>
              </a:rPr>
              <a:t>thành</a:t>
            </a:r>
            <a:r>
              <a:rPr lang="en-US" dirty="0" smtClean="0">
                <a:latin typeface="Times" pitchFamily="18" charset="0"/>
              </a:rPr>
              <a:t> </a:t>
            </a:r>
            <a:r>
              <a:rPr lang="en-US" dirty="0" err="1" smtClean="0">
                <a:latin typeface="Times" pitchFamily="18" charset="0"/>
              </a:rPr>
              <a:t>phần</a:t>
            </a:r>
            <a:r>
              <a:rPr lang="en-US" dirty="0" smtClean="0">
                <a:latin typeface="Times" pitchFamily="18" charset="0"/>
              </a:rPr>
              <a:t> </a:t>
            </a:r>
            <a:r>
              <a:rPr lang="en-US" dirty="0" err="1" smtClean="0">
                <a:latin typeface="Times" pitchFamily="18" charset="0"/>
              </a:rPr>
              <a:t>dao</a:t>
            </a:r>
            <a:r>
              <a:rPr lang="en-US" dirty="0" smtClean="0">
                <a:latin typeface="Times" pitchFamily="18" charset="0"/>
              </a:rPr>
              <a:t> </a:t>
            </a:r>
            <a:r>
              <a:rPr lang="en-US" dirty="0" err="1" smtClean="0">
                <a:latin typeface="Times" pitchFamily="18" charset="0"/>
              </a:rPr>
              <a:t>động</a:t>
            </a:r>
            <a:r>
              <a:rPr lang="en-US" dirty="0" smtClean="0">
                <a:latin typeface="Times" pitchFamily="18" charset="0"/>
              </a:rPr>
              <a:t> </a:t>
            </a:r>
            <a:r>
              <a:rPr lang="en-US" dirty="0" err="1" smtClean="0">
                <a:latin typeface="Times" pitchFamily="18" charset="0"/>
              </a:rPr>
              <a:t>theo</a:t>
            </a:r>
            <a:r>
              <a:rPr lang="en-US" dirty="0" smtClean="0">
                <a:latin typeface="Times" pitchFamily="18" charset="0"/>
              </a:rPr>
              <a:t> </a:t>
            </a:r>
            <a:r>
              <a:rPr lang="en-US" dirty="0" err="1" smtClean="0">
                <a:latin typeface="Times" pitchFamily="18" charset="0"/>
              </a:rPr>
              <a:t>phương</a:t>
            </a:r>
            <a:r>
              <a:rPr lang="en-US" dirty="0" smtClean="0">
                <a:latin typeface="Times" pitchFamily="18" charset="0"/>
              </a:rPr>
              <a:t> </a:t>
            </a:r>
            <a:r>
              <a:rPr lang="en-US" dirty="0" err="1" smtClean="0">
                <a:latin typeface="Times" pitchFamily="18" charset="0"/>
              </a:rPr>
              <a:t>ngang</a:t>
            </a:r>
            <a:r>
              <a:rPr lang="en-US" dirty="0" smtClean="0">
                <a:latin typeface="Times" pitchFamily="18" charset="0"/>
              </a:rPr>
              <a:t> </a:t>
            </a:r>
            <a:r>
              <a:rPr lang="en-US" dirty="0" err="1" smtClean="0">
                <a:latin typeface="Times" pitchFamily="18" charset="0"/>
              </a:rPr>
              <a:t>làm</a:t>
            </a:r>
            <a:r>
              <a:rPr lang="en-US" dirty="0" smtClean="0">
                <a:latin typeface="Times" pitchFamily="18" charset="0"/>
              </a:rPr>
              <a:t> </a:t>
            </a:r>
            <a:r>
              <a:rPr lang="en-US" dirty="0" err="1" smtClean="0">
                <a:latin typeface="Times" pitchFamily="18" charset="0"/>
              </a:rPr>
              <a:t>cho</a:t>
            </a:r>
            <a:r>
              <a:rPr lang="en-US" dirty="0" smtClean="0">
                <a:latin typeface="Times" pitchFamily="18" charset="0"/>
              </a:rPr>
              <a:t> </a:t>
            </a:r>
            <a:r>
              <a:rPr lang="en-US" dirty="0" err="1" smtClean="0">
                <a:latin typeface="Times" pitchFamily="18" charset="0"/>
              </a:rPr>
              <a:t>ảnh</a:t>
            </a:r>
            <a:r>
              <a:rPr lang="en-US" dirty="0" smtClean="0">
                <a:latin typeface="Times" pitchFamily="18" charset="0"/>
              </a:rPr>
              <a:t> </a:t>
            </a:r>
            <a:r>
              <a:rPr lang="en-US" dirty="0" err="1" smtClean="0">
                <a:latin typeface="Times" pitchFamily="18" charset="0"/>
              </a:rPr>
              <a:t>rõ</a:t>
            </a:r>
            <a:r>
              <a:rPr lang="en-US" dirty="0" smtClean="0">
                <a:latin typeface="Times" pitchFamily="18" charset="0"/>
              </a:rPr>
              <a:t> </a:t>
            </a:r>
            <a:r>
              <a:rPr lang="en-US" dirty="0" err="1" smtClean="0">
                <a:latin typeface="Times" pitchFamily="18" charset="0"/>
              </a:rPr>
              <a:t>nét</a:t>
            </a:r>
            <a:r>
              <a:rPr lang="en-US" dirty="0" smtClean="0">
                <a:latin typeface="Times" pitchFamily="18" charset="0"/>
              </a:rPr>
              <a:t> </a:t>
            </a:r>
            <a:r>
              <a:rPr lang="en-US" dirty="0" err="1" smtClean="0">
                <a:latin typeface="Times" pitchFamily="18" charset="0"/>
              </a:rPr>
              <a:t>và</a:t>
            </a:r>
            <a:r>
              <a:rPr lang="en-US" dirty="0" smtClean="0">
                <a:latin typeface="Times" pitchFamily="18" charset="0"/>
              </a:rPr>
              <a:t> </a:t>
            </a:r>
            <a:r>
              <a:rPr lang="en-US" dirty="0" err="1" smtClean="0">
                <a:latin typeface="Times" pitchFamily="18" charset="0"/>
              </a:rPr>
              <a:t>trung</a:t>
            </a:r>
            <a:r>
              <a:rPr lang="en-US" dirty="0" smtClean="0">
                <a:latin typeface="Times" pitchFamily="18" charset="0"/>
              </a:rPr>
              <a:t> </a:t>
            </a:r>
            <a:r>
              <a:rPr lang="en-US" dirty="0" err="1" smtClean="0">
                <a:latin typeface="Times" pitchFamily="18" charset="0"/>
              </a:rPr>
              <a:t>thực</a:t>
            </a:r>
            <a:r>
              <a:rPr lang="en-US" dirty="0" smtClean="0">
                <a:latin typeface="Times" pitchFamily="18" charset="0"/>
              </a:rPr>
              <a:t> </a:t>
            </a:r>
            <a:endParaRPr lang="en-US" dirty="0">
              <a:latin typeface="Times" pitchFamily="18" charset="0"/>
            </a:endParaRPr>
          </a:p>
        </p:txBody>
      </p:sp>
    </p:spTree>
    <p:extLst>
      <p:ext uri="{BB962C8B-B14F-4D97-AF65-F5344CB8AC3E}">
        <p14:creationId xmlns:p14="http://schemas.microsoft.com/office/powerpoint/2010/main" val="18172082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228600" y="152400"/>
            <a:ext cx="84582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600">
                <a:latin typeface="Times New Roman" pitchFamily="18" charset="0"/>
                <a:cs typeface="Times New Roman" pitchFamily="18" charset="0"/>
              </a:rPr>
              <a:t>*  </a:t>
            </a:r>
            <a:r>
              <a:rPr lang="en-US" sz="2400">
                <a:latin typeface="Times New Roman" pitchFamily="18" charset="0"/>
                <a:cs typeface="Times New Roman" pitchFamily="18" charset="0"/>
              </a:rPr>
              <a:t>Phim 3D </a:t>
            </a:r>
          </a:p>
          <a:p>
            <a:pPr eaLnBrk="1" hangingPunct="1"/>
            <a:endParaRPr lang="en-US">
              <a:latin typeface="Calibri" pitchFamily="34" charset="0"/>
            </a:endParaRPr>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8600"/>
            <a:ext cx="556260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Box 6"/>
          <p:cNvSpPr txBox="1">
            <a:spLocks noChangeArrowheads="1"/>
          </p:cNvSpPr>
          <p:nvPr/>
        </p:nvSpPr>
        <p:spPr bwMode="auto">
          <a:xfrm>
            <a:off x="76200" y="3276600"/>
            <a:ext cx="89154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eaLnBrk="1" hangingPunct="1"/>
            <a:r>
              <a:rPr lang="en-US" sz="2600">
                <a:latin typeface="Times New Roman" pitchFamily="18" charset="0"/>
                <a:cs typeface="Times New Roman" pitchFamily="18" charset="0"/>
              </a:rPr>
              <a:t>Để tạo được độ sâu không gian người ta sử dụng hệ thống 2 máy quay để ghi nhận hình ảnh tương tự như mắt trái và mắt phải của người xem. Khoảng cách giữa 2 thấu kính trái phải là 64 mm-khoảng cách trung bình giữa hai mắt người. Mỗi thấu kính sẽ quay thành hai cuộn phim riêng biệt – một cho mắt phải và một cho mắt trái và được chiếu đồng thời lên cùng một màn ảnh khiến cho khán giả tưởng như cảm nhận được chiều thứ 3 trên màn ảnh  phẳng. </a:t>
            </a:r>
          </a:p>
        </p:txBody>
      </p:sp>
    </p:spTree>
    <p:extLst>
      <p:ext uri="{BB962C8B-B14F-4D97-AF65-F5344CB8AC3E}">
        <p14:creationId xmlns:p14="http://schemas.microsoft.com/office/powerpoint/2010/main" val="2756614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wipe(down)">
                                      <p:cBhvr>
                                        <p:cTn id="7"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524000"/>
            <a:ext cx="6926797" cy="3124200"/>
          </a:xfrm>
          <a:prstGeom prst="rect">
            <a:avLst/>
          </a:prstGeom>
        </p:spPr>
      </p:pic>
    </p:spTree>
    <p:extLst>
      <p:ext uri="{BB962C8B-B14F-4D97-AF65-F5344CB8AC3E}">
        <p14:creationId xmlns:p14="http://schemas.microsoft.com/office/powerpoint/2010/main" val="1729365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2737997797"/>
              </p:ext>
            </p:extLst>
          </p:nvPr>
        </p:nvGraphicFramePr>
        <p:xfrm>
          <a:off x="2743200" y="1295400"/>
          <a:ext cx="2593975" cy="722646"/>
        </p:xfrm>
        <a:graphic>
          <a:graphicData uri="http://schemas.openxmlformats.org/presentationml/2006/ole">
            <mc:AlternateContent xmlns:mc="http://schemas.openxmlformats.org/markup-compatibility/2006">
              <mc:Choice xmlns:v="urn:schemas-microsoft-com:vml" Requires="v">
                <p:oleObj spid="_x0000_s16392" name="Equation" r:id="rId3" imgW="1396800" imgH="393480" progId="Equation.3">
                  <p:embed/>
                </p:oleObj>
              </mc:Choice>
              <mc:Fallback>
                <p:oleObj name="Equation" r:id="rId3" imgW="1396800" imgH="393480" progId="Equation.3">
                  <p:embed/>
                  <p:pic>
                    <p:nvPicPr>
                      <p:cNvPr id="0" name=""/>
                      <p:cNvPicPr>
                        <a:picLocks noChangeAspect="1" noChangeArrowheads="1"/>
                      </p:cNvPicPr>
                      <p:nvPr/>
                    </p:nvPicPr>
                    <p:blipFill>
                      <a:blip r:embed="rId4"/>
                      <a:srcRect/>
                      <a:stretch>
                        <a:fillRect/>
                      </a:stretch>
                    </p:blipFill>
                    <p:spPr bwMode="auto">
                      <a:xfrm>
                        <a:off x="2743200" y="1295400"/>
                        <a:ext cx="2593975" cy="722646"/>
                      </a:xfrm>
                      <a:prstGeom prst="rect">
                        <a:avLst/>
                      </a:prstGeom>
                      <a:noFill/>
                      <a:ln w="9525">
                        <a:noFill/>
                        <a:miter lim="800000"/>
                        <a:headEnd/>
                        <a:tailEnd/>
                      </a:ln>
                    </p:spPr>
                  </p:pic>
                </p:oleObj>
              </mc:Fallback>
            </mc:AlternateContent>
          </a:graphicData>
        </a:graphic>
      </p:graphicFrame>
      <p:sp>
        <p:nvSpPr>
          <p:cNvPr id="7" name="Rectangle 6"/>
          <p:cNvSpPr/>
          <p:nvPr/>
        </p:nvSpPr>
        <p:spPr>
          <a:xfrm>
            <a:off x="152400" y="2286000"/>
            <a:ext cx="8763000" cy="830997"/>
          </a:xfrm>
          <a:prstGeom prst="rect">
            <a:avLst/>
          </a:prstGeom>
        </p:spPr>
        <p:txBody>
          <a:bodyPr wrap="square">
            <a:spAutoFit/>
          </a:bodyPr>
          <a:lstStyle/>
          <a:p>
            <a:r>
              <a:rPr lang="en-US" sz="2400" i="1" dirty="0" err="1">
                <a:solidFill>
                  <a:srgbClr val="FF0000"/>
                </a:solidFill>
                <a:latin typeface="Times New Roman" pitchFamily="18" charset="0"/>
              </a:rPr>
              <a:t>Khi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thay</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đổi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góc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tới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sao</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cho</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tgi</a:t>
            </a:r>
            <a:r>
              <a:rPr lang="en-US" sz="2400" i="1" dirty="0">
                <a:solidFill>
                  <a:srgbClr val="FF0000"/>
                </a:solidFill>
                <a:latin typeface="Times New Roman" pitchFamily="18" charset="0"/>
              </a:rPr>
              <a:t> = </a:t>
            </a:r>
            <a:r>
              <a:rPr lang="en-US" sz="2400" i="1" dirty="0" err="1" smtClean="0">
                <a:solidFill>
                  <a:srgbClr val="FF0000"/>
                </a:solidFill>
                <a:latin typeface="Times New Roman" pitchFamily="18" charset="0"/>
              </a:rPr>
              <a:t>n</a:t>
            </a:r>
            <a:r>
              <a:rPr lang="en-US" sz="2400" i="1" baseline="-25000" dirty="0" err="1" smtClean="0">
                <a:solidFill>
                  <a:srgbClr val="FF0000"/>
                </a:solidFill>
                <a:latin typeface="Times New Roman" pitchFamily="18" charset="0"/>
              </a:rPr>
              <a:t>kx</a:t>
            </a:r>
            <a:r>
              <a:rPr lang="en-US" sz="2400" i="1" baseline="-25000" dirty="0" smtClean="0">
                <a:solidFill>
                  <a:srgbClr val="FF0000"/>
                </a:solidFill>
                <a:latin typeface="Times New Roman" pitchFamily="18" charset="0"/>
              </a:rPr>
              <a:t>/</a:t>
            </a:r>
            <a:r>
              <a:rPr lang="en-US" sz="2400" i="1" dirty="0" err="1" smtClean="0">
                <a:solidFill>
                  <a:srgbClr val="FF0000"/>
                </a:solidFill>
                <a:latin typeface="Times New Roman" pitchFamily="18" charset="0"/>
              </a:rPr>
              <a:t>n</a:t>
            </a:r>
            <a:r>
              <a:rPr lang="en-US" sz="2400" i="1" baseline="-25000" dirty="0" err="1" smtClean="0">
                <a:solidFill>
                  <a:srgbClr val="FF0000"/>
                </a:solidFill>
                <a:latin typeface="Times New Roman" pitchFamily="18" charset="0"/>
              </a:rPr>
              <a:t>t</a:t>
            </a:r>
            <a:r>
              <a:rPr lang="en-US" sz="2400" i="1" baseline="-25000" dirty="0" smtClean="0">
                <a:solidFill>
                  <a:srgbClr val="FF0000"/>
                </a:solidFill>
                <a:latin typeface="Times New Roman" pitchFamily="18" charset="0"/>
              </a:rPr>
              <a:t> </a:t>
            </a:r>
            <a:r>
              <a:rPr lang="en-US" sz="2400" i="1" dirty="0" err="1">
                <a:solidFill>
                  <a:srgbClr val="FF0000"/>
                </a:solidFill>
                <a:latin typeface="Times New Roman" pitchFamily="18" charset="0"/>
              </a:rPr>
              <a:t>thì</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tia</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phản</a:t>
            </a:r>
            <a:r>
              <a:rPr lang="en-US" sz="2400" i="1" dirty="0">
                <a:solidFill>
                  <a:srgbClr val="FF0000"/>
                </a:solidFill>
                <a:latin typeface="Times New Roman" pitchFamily="18" charset="0"/>
              </a:rPr>
              <a:t> </a:t>
            </a:r>
            <a:r>
              <a:rPr lang="en-US" sz="2400" i="1" dirty="0" err="1">
                <a:solidFill>
                  <a:srgbClr val="00B050"/>
                </a:solidFill>
                <a:latin typeface="Times New Roman" pitchFamily="18" charset="0"/>
              </a:rPr>
              <a:t>xạ</a:t>
            </a:r>
            <a:r>
              <a:rPr lang="en-US" sz="2400" i="1" dirty="0">
                <a:solidFill>
                  <a:srgbClr val="00B050"/>
                </a:solidFill>
                <a:latin typeface="Times New Roman" pitchFamily="18" charset="0"/>
              </a:rPr>
              <a:t> </a:t>
            </a:r>
            <a:r>
              <a:rPr lang="en-US" sz="2400" i="1" dirty="0" err="1" smtClean="0">
                <a:solidFill>
                  <a:srgbClr val="00B050"/>
                </a:solidFill>
                <a:latin typeface="Times New Roman" pitchFamily="18" charset="0"/>
              </a:rPr>
              <a:t>phân</a:t>
            </a:r>
            <a:r>
              <a:rPr lang="en-US" sz="2400" i="1" dirty="0" smtClean="0">
                <a:solidFill>
                  <a:srgbClr val="00B050"/>
                </a:solidFill>
                <a:latin typeface="Times New Roman" pitchFamily="18" charset="0"/>
              </a:rPr>
              <a:t>  </a:t>
            </a:r>
            <a:r>
              <a:rPr lang="en-US" sz="2400" i="1" dirty="0" err="1">
                <a:solidFill>
                  <a:srgbClr val="00B050"/>
                </a:solidFill>
                <a:latin typeface="Times New Roman" pitchFamily="18" charset="0"/>
              </a:rPr>
              <a:t>cực</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toàn</a:t>
            </a:r>
            <a:r>
              <a:rPr lang="en-US" sz="2400" i="1" dirty="0">
                <a:solidFill>
                  <a:srgbClr val="00B050"/>
                </a:solidFill>
                <a:latin typeface="Times New Roman" pitchFamily="18" charset="0"/>
              </a:rPr>
              <a:t> </a:t>
            </a:r>
            <a:r>
              <a:rPr lang="en-US" sz="2400" i="1" dirty="0" err="1">
                <a:solidFill>
                  <a:srgbClr val="00B050"/>
                </a:solidFill>
                <a:latin typeface="Times New Roman" pitchFamily="18" charset="0"/>
              </a:rPr>
              <a:t>phần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Góc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tới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đó</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gọi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là</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góc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tới</a:t>
            </a:r>
            <a:r>
              <a:rPr lang="en-US" sz="2400" i="1" dirty="0">
                <a:solidFill>
                  <a:srgbClr val="FF0000"/>
                </a:solidFill>
                <a:latin typeface="Times New Roman" pitchFamily="18" charset="0"/>
              </a:rPr>
              <a:t> Brewster </a:t>
            </a:r>
          </a:p>
        </p:txBody>
      </p:sp>
      <p:graphicFrame>
        <p:nvGraphicFramePr>
          <p:cNvPr id="8" name="Object 7"/>
          <p:cNvGraphicFramePr>
            <a:graphicFrameLocks noChangeAspect="1"/>
          </p:cNvGraphicFramePr>
          <p:nvPr>
            <p:extLst>
              <p:ext uri="{D42A27DB-BD31-4B8C-83A1-F6EECF244321}">
                <p14:modId xmlns:p14="http://schemas.microsoft.com/office/powerpoint/2010/main" val="3004823522"/>
              </p:ext>
            </p:extLst>
          </p:nvPr>
        </p:nvGraphicFramePr>
        <p:xfrm>
          <a:off x="3429000" y="3116997"/>
          <a:ext cx="1533525" cy="914400"/>
        </p:xfrm>
        <a:graphic>
          <a:graphicData uri="http://schemas.openxmlformats.org/presentationml/2006/ole">
            <mc:AlternateContent xmlns:mc="http://schemas.openxmlformats.org/markup-compatibility/2006">
              <mc:Choice xmlns:v="urn:schemas-microsoft-com:vml" Requires="v">
                <p:oleObj spid="_x0000_s16393" name="Equation" r:id="rId5" imgW="723600" imgH="431640" progId="Equation.3">
                  <p:embed/>
                </p:oleObj>
              </mc:Choice>
              <mc:Fallback>
                <p:oleObj name="Equation" r:id="rId5" imgW="72360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116997"/>
                        <a:ext cx="15335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8"/>
          <p:cNvSpPr/>
          <p:nvPr/>
        </p:nvSpPr>
        <p:spPr>
          <a:xfrm>
            <a:off x="137160" y="228600"/>
            <a:ext cx="8991600" cy="1200329"/>
          </a:xfrm>
          <a:prstGeom prst="rect">
            <a:avLst/>
          </a:prstGeom>
        </p:spPr>
        <p:txBody>
          <a:bodyPr wrap="square">
            <a:spAutoFit/>
          </a:bodyPr>
          <a:lstStyle/>
          <a:p>
            <a:pPr algn="just"/>
            <a:r>
              <a:rPr lang="en-US" sz="2400" i="1" smtClean="0">
                <a:solidFill>
                  <a:srgbClr val="FF0000"/>
                </a:solidFill>
                <a:latin typeface="Times New Roman" pitchFamily="18" charset="0"/>
              </a:rPr>
              <a:t>Khi </a:t>
            </a:r>
            <a:r>
              <a:rPr lang="en-US" sz="2400" i="1" dirty="0" err="1">
                <a:solidFill>
                  <a:srgbClr val="FF0000"/>
                </a:solidFill>
                <a:latin typeface="Times New Roman" pitchFamily="18" charset="0"/>
              </a:rPr>
              <a:t>cho</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chùm</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ánh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sáng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tự</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nhiên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truyền</a:t>
            </a:r>
            <a:r>
              <a:rPr lang="en-US" sz="2400" i="1" dirty="0">
                <a:solidFill>
                  <a:srgbClr val="FF0000"/>
                </a:solidFill>
                <a:latin typeface="Times New Roman" pitchFamily="18" charset="0"/>
              </a:rPr>
              <a:t> qua </a:t>
            </a:r>
            <a:r>
              <a:rPr lang="en-US" sz="2400" i="1" dirty="0" err="1">
                <a:solidFill>
                  <a:srgbClr val="FF0000"/>
                </a:solidFill>
                <a:latin typeface="Times New Roman" pitchFamily="18" charset="0"/>
              </a:rPr>
              <a:t>hai</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kính</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phân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và</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tích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có</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quang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trục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hợp</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với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nhau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một</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góc</a:t>
            </a:r>
            <a:r>
              <a:rPr lang="en-US" sz="2400" i="1" dirty="0" smtClean="0">
                <a:solidFill>
                  <a:srgbClr val="FF0000"/>
                </a:solidFill>
                <a:latin typeface="Times New Roman" pitchFamily="18" charset="0"/>
              </a:rPr>
              <a:t> </a:t>
            </a:r>
            <a:r>
              <a:rPr lang="el-GR" sz="2400" i="1" dirty="0">
                <a:solidFill>
                  <a:srgbClr val="FF0000"/>
                </a:solidFill>
                <a:latin typeface="Times New Roman" pitchFamily="18" charset="0"/>
                <a:cs typeface="Times New Roman" pitchFamily="18" charset="0"/>
              </a:rPr>
              <a:t>α</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thì</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cường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độ</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sáng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nhận</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được</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tỉ</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lệ</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với</a:t>
            </a:r>
            <a:r>
              <a:rPr lang="en-US" sz="2400" i="1" dirty="0">
                <a:solidFill>
                  <a:srgbClr val="FF0000"/>
                </a:solidFill>
                <a:latin typeface="Times New Roman" pitchFamily="18" charset="0"/>
                <a:cs typeface="Times New Roman" pitchFamily="18" charset="0"/>
              </a:rPr>
              <a:t> cos</a:t>
            </a:r>
            <a:r>
              <a:rPr lang="en-US" sz="2400" i="1" baseline="30000" dirty="0">
                <a:solidFill>
                  <a:srgbClr val="FF0000"/>
                </a:solidFill>
                <a:latin typeface="Times New Roman" pitchFamily="18" charset="0"/>
                <a:cs typeface="Times New Roman" pitchFamily="18" charset="0"/>
              </a:rPr>
              <a:t>2</a:t>
            </a:r>
            <a:r>
              <a:rPr lang="el-GR" sz="2400" i="1" dirty="0">
                <a:solidFill>
                  <a:srgbClr val="FF0000"/>
                </a:solidFill>
                <a:latin typeface="Times New Roman" pitchFamily="18" charset="0"/>
                <a:cs typeface="Times New Roman" pitchFamily="18" charset="0"/>
              </a:rPr>
              <a:t>α</a:t>
            </a:r>
            <a:endParaRPr lang="en-US" sz="2400" i="1" dirty="0">
              <a:solidFill>
                <a:srgbClr val="FF0000"/>
              </a:solidFill>
              <a:latin typeface="Times New Roman" pitchFamily="18" charset="0"/>
              <a:cs typeface="Times New Roman" pitchFamily="18" charset="0"/>
            </a:endParaRPr>
          </a:p>
        </p:txBody>
      </p:sp>
      <p:sp>
        <p:nvSpPr>
          <p:cNvPr id="10" name="Rectangle 9"/>
          <p:cNvSpPr/>
          <p:nvPr/>
        </p:nvSpPr>
        <p:spPr>
          <a:xfrm>
            <a:off x="0" y="4045803"/>
            <a:ext cx="9144000" cy="830997"/>
          </a:xfrm>
          <a:prstGeom prst="rect">
            <a:avLst/>
          </a:prstGeom>
        </p:spPr>
        <p:txBody>
          <a:bodyPr wrap="square">
            <a:spAutoFit/>
          </a:bodyPr>
          <a:lstStyle/>
          <a:p>
            <a:r>
              <a:rPr lang="en-US" sz="2400" i="1" dirty="0" err="1">
                <a:solidFill>
                  <a:srgbClr val="FF0000"/>
                </a:solidFill>
                <a:latin typeface="Times New Roman" pitchFamily="18" charset="0"/>
              </a:rPr>
              <a:t>Ánh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sáng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thẳng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sau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khi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đi</a:t>
            </a:r>
            <a:r>
              <a:rPr lang="en-US" sz="2400" i="1" dirty="0">
                <a:solidFill>
                  <a:srgbClr val="FF0000"/>
                </a:solidFill>
                <a:latin typeface="Times New Roman" pitchFamily="18" charset="0"/>
              </a:rPr>
              <a:t> qua </a:t>
            </a:r>
            <a:r>
              <a:rPr lang="en-US" sz="2400" i="1" dirty="0" err="1">
                <a:solidFill>
                  <a:srgbClr val="FF0000"/>
                </a:solidFill>
                <a:latin typeface="Times New Roman" pitchFamily="18" charset="0"/>
              </a:rPr>
              <a:t>bản</a:t>
            </a:r>
            <a:r>
              <a:rPr lang="en-US" sz="2400" i="1" dirty="0">
                <a:solidFill>
                  <a:srgbClr val="FF0000"/>
                </a:solidFill>
                <a:latin typeface="Times New Roman" pitchFamily="18" charset="0"/>
              </a:rPr>
              <a:t> ¼ </a:t>
            </a:r>
            <a:r>
              <a:rPr lang="en-US" sz="2400" i="1" dirty="0" err="1">
                <a:solidFill>
                  <a:srgbClr val="FF0000"/>
                </a:solidFill>
                <a:latin typeface="Times New Roman" pitchFamily="18" charset="0"/>
              </a:rPr>
              <a:t>bước</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sóng</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trở</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thành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elip</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chính</a:t>
            </a:r>
            <a:r>
              <a:rPr lang="en-US" sz="2400" i="1" dirty="0" smtClean="0">
                <a:solidFill>
                  <a:srgbClr val="FF0000"/>
                </a:solidFill>
                <a:latin typeface="Times New Roman" pitchFamily="18" charset="0"/>
              </a:rPr>
              <a:t> </a:t>
            </a:r>
            <a:r>
              <a:rPr lang="en-US" sz="2400" i="1" dirty="0" err="1" smtClean="0">
                <a:solidFill>
                  <a:srgbClr val="FF0000"/>
                </a:solidFill>
                <a:latin typeface="Times New Roman" pitchFamily="18" charset="0"/>
              </a:rPr>
              <a:t>tắc</a:t>
            </a:r>
            <a:r>
              <a:rPr lang="en-US" sz="2400" i="1" dirty="0" smtClean="0">
                <a:solidFill>
                  <a:srgbClr val="FF0000"/>
                </a:solidFill>
                <a:latin typeface="Times New Roman" pitchFamily="18" charset="0"/>
              </a:rPr>
              <a:t> </a:t>
            </a:r>
            <a:r>
              <a:rPr lang="en-US" sz="2400" i="1" smtClean="0">
                <a:solidFill>
                  <a:srgbClr val="FF0000"/>
                </a:solidFill>
                <a:latin typeface="Times New Roman" pitchFamily="18" charset="0"/>
              </a:rPr>
              <a:t>hay đặc biệt khi E</a:t>
            </a:r>
            <a:r>
              <a:rPr lang="en-US" sz="2400" i="1" baseline="-25000" smtClean="0">
                <a:solidFill>
                  <a:srgbClr val="FF0000"/>
                </a:solidFill>
                <a:latin typeface="Times New Roman" pitchFamily="18" charset="0"/>
              </a:rPr>
              <a:t>e</a:t>
            </a:r>
            <a:r>
              <a:rPr lang="en-US" sz="2400" i="1" smtClean="0">
                <a:solidFill>
                  <a:srgbClr val="FF0000"/>
                </a:solidFill>
                <a:latin typeface="Times New Roman" pitchFamily="18" charset="0"/>
              </a:rPr>
              <a:t> = E</a:t>
            </a:r>
            <a:r>
              <a:rPr lang="en-US" sz="2400" i="1" baseline="-25000" smtClean="0">
                <a:solidFill>
                  <a:srgbClr val="FF0000"/>
                </a:solidFill>
                <a:latin typeface="Times New Roman" pitchFamily="18" charset="0"/>
              </a:rPr>
              <a:t>o</a:t>
            </a:r>
            <a:r>
              <a:rPr lang="en-US" sz="2400" i="1" smtClean="0">
                <a:solidFill>
                  <a:srgbClr val="FF0000"/>
                </a:solidFill>
                <a:latin typeface="Times New Roman" pitchFamily="18" charset="0"/>
              </a:rPr>
              <a:t> trở thành phân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tròn</a:t>
            </a:r>
            <a:endParaRPr lang="en-US" sz="2400" i="1" dirty="0">
              <a:solidFill>
                <a:srgbClr val="FF0000"/>
              </a:solidFill>
              <a:latin typeface="Times New Roman" pitchFamily="18" charset="0"/>
            </a:endParaRPr>
          </a:p>
        </p:txBody>
      </p:sp>
      <p:sp>
        <p:nvSpPr>
          <p:cNvPr id="11" name="Rectangle 10"/>
          <p:cNvSpPr/>
          <p:nvPr/>
        </p:nvSpPr>
        <p:spPr>
          <a:xfrm>
            <a:off x="76200" y="4953000"/>
            <a:ext cx="8740216" cy="830997"/>
          </a:xfrm>
          <a:prstGeom prst="rect">
            <a:avLst/>
          </a:prstGeom>
        </p:spPr>
        <p:txBody>
          <a:bodyPr wrap="square">
            <a:spAutoFit/>
          </a:bodyPr>
          <a:lstStyle/>
          <a:p>
            <a:r>
              <a:rPr lang="en-US" sz="2400" i="1" dirty="0" err="1">
                <a:solidFill>
                  <a:srgbClr val="FF0000"/>
                </a:solidFill>
                <a:latin typeface="Times New Roman" pitchFamily="18" charset="0"/>
              </a:rPr>
              <a:t>Ánh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sáng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thẳng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sau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khi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đi</a:t>
            </a:r>
            <a:r>
              <a:rPr lang="en-US" sz="2400" i="1" dirty="0">
                <a:solidFill>
                  <a:srgbClr val="FF0000"/>
                </a:solidFill>
                <a:latin typeface="Times New Roman" pitchFamily="18" charset="0"/>
              </a:rPr>
              <a:t> qua </a:t>
            </a:r>
            <a:r>
              <a:rPr lang="en-US" sz="2400" i="1" dirty="0" err="1">
                <a:solidFill>
                  <a:srgbClr val="FF0000"/>
                </a:solidFill>
                <a:latin typeface="Times New Roman" pitchFamily="18" charset="0"/>
              </a:rPr>
              <a:t>bản</a:t>
            </a:r>
            <a:r>
              <a:rPr lang="en-US" sz="2400" i="1" dirty="0">
                <a:solidFill>
                  <a:srgbClr val="FF0000"/>
                </a:solidFill>
                <a:latin typeface="Times New Roman" pitchFamily="18" charset="0"/>
              </a:rPr>
              <a:t> ½ </a:t>
            </a:r>
            <a:r>
              <a:rPr lang="en-US" sz="2400" i="1" dirty="0" err="1">
                <a:solidFill>
                  <a:srgbClr val="FF0000"/>
                </a:solidFill>
                <a:latin typeface="Times New Roman" pitchFamily="18" charset="0"/>
              </a:rPr>
              <a:t>bước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sóng</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vẫn</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là</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ánh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sáng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thẳng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nhưng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mặt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phẳng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phân</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cực</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đã</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bị</a:t>
            </a:r>
            <a:r>
              <a:rPr lang="en-US" sz="2400" i="1" dirty="0">
                <a:solidFill>
                  <a:srgbClr val="FF0000"/>
                </a:solidFill>
                <a:latin typeface="Times New Roman" pitchFamily="18" charset="0"/>
              </a:rPr>
              <a:t> quay </a:t>
            </a:r>
            <a:r>
              <a:rPr lang="en-US" sz="2400" i="1" dirty="0" err="1">
                <a:solidFill>
                  <a:srgbClr val="FF0000"/>
                </a:solidFill>
                <a:latin typeface="Times New Roman" pitchFamily="18" charset="0"/>
              </a:rPr>
              <a:t>đi</a:t>
            </a:r>
            <a:r>
              <a:rPr lang="en-US" sz="2400" i="1" dirty="0">
                <a:solidFill>
                  <a:srgbClr val="FF0000"/>
                </a:solidFill>
                <a:latin typeface="Times New Roman" pitchFamily="18" charset="0"/>
              </a:rPr>
              <a:t>.</a:t>
            </a:r>
          </a:p>
        </p:txBody>
      </p:sp>
      <p:sp>
        <p:nvSpPr>
          <p:cNvPr id="12" name="Rectangle 11"/>
          <p:cNvSpPr/>
          <p:nvPr/>
        </p:nvSpPr>
        <p:spPr>
          <a:xfrm>
            <a:off x="152400" y="5867400"/>
            <a:ext cx="8755916" cy="830997"/>
          </a:xfrm>
          <a:prstGeom prst="rect">
            <a:avLst/>
          </a:prstGeom>
        </p:spPr>
        <p:txBody>
          <a:bodyPr wrap="square">
            <a:spAutoFit/>
          </a:bodyPr>
          <a:lstStyle/>
          <a:p>
            <a:pPr algn="just"/>
            <a:r>
              <a:rPr lang="en-US" sz="2400" i="1" dirty="0" err="1">
                <a:solidFill>
                  <a:srgbClr val="FF0000"/>
                </a:solidFill>
                <a:latin typeface="Times New Roman" pitchFamily="18" charset="0"/>
              </a:rPr>
              <a:t>Ánh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sáng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thẳng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sau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khi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đi</a:t>
            </a:r>
            <a:r>
              <a:rPr lang="en-US" sz="2400" i="1" dirty="0">
                <a:solidFill>
                  <a:srgbClr val="FF0000"/>
                </a:solidFill>
                <a:latin typeface="Times New Roman" pitchFamily="18" charset="0"/>
              </a:rPr>
              <a:t> qua </a:t>
            </a:r>
            <a:r>
              <a:rPr lang="en-US" sz="2400" i="1" dirty="0" err="1">
                <a:solidFill>
                  <a:srgbClr val="FF0000"/>
                </a:solidFill>
                <a:latin typeface="Times New Roman" pitchFamily="18" charset="0"/>
              </a:rPr>
              <a:t>bản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một</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bước</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sóng</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vẫn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là</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ánh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sáng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thẳng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như</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cũ</a:t>
            </a:r>
            <a:r>
              <a:rPr lang="en-US" sz="2400" i="1" dirty="0">
                <a:solidFill>
                  <a:srgbClr val="FF0000"/>
                </a:solidFill>
                <a:latin typeface="Times New Roman" pitchFamily="18" charset="0"/>
              </a:rPr>
              <a:t>.</a:t>
            </a:r>
          </a:p>
        </p:txBody>
      </p:sp>
    </p:spTree>
    <p:extLst>
      <p:ext uri="{BB962C8B-B14F-4D97-AF65-F5344CB8AC3E}">
        <p14:creationId xmlns:p14="http://schemas.microsoft.com/office/powerpoint/2010/main" val="217417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 2. PHÂN CỰC DO LƯỠNG CHIÊT</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0" y="762000"/>
            <a:ext cx="8991600" cy="1446550"/>
          </a:xfrm>
          <a:prstGeom prst="rect">
            <a:avLst/>
          </a:prstGeom>
        </p:spPr>
        <p:txBody>
          <a:bodyPr wrap="square">
            <a:spAutoFit/>
          </a:bodyPr>
          <a:lstStyle/>
          <a:p>
            <a:r>
              <a:rPr lang="en-US" sz="2200" dirty="0">
                <a:latin typeface="Times New Roman" pitchFamily="18" charset="0"/>
                <a:cs typeface="Times New Roman" pitchFamily="18" charset="0"/>
              </a:rPr>
              <a:t>Cho </a:t>
            </a:r>
            <a:r>
              <a:rPr lang="en-US" sz="2200" dirty="0" err="1">
                <a:latin typeface="Times New Roman" pitchFamily="18" charset="0"/>
                <a:cs typeface="Times New Roman" pitchFamily="18" charset="0"/>
              </a:rPr>
              <a:t>biết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ánh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sáng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truyền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từ</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môi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trường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chất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có</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chiết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suất</a:t>
            </a:r>
            <a:r>
              <a:rPr lang="en-US" sz="2200" dirty="0">
                <a:latin typeface="Times New Roman" pitchFamily="18" charset="0"/>
                <a:cs typeface="Times New Roman" pitchFamily="18" charset="0"/>
              </a:rPr>
              <a:t> n </a:t>
            </a:r>
            <a:r>
              <a:rPr lang="en-US" sz="2200" dirty="0" err="1">
                <a:latin typeface="Times New Roman" pitchFamily="18" charset="0"/>
                <a:cs typeface="Times New Roman" pitchFamily="18" charset="0"/>
              </a:rPr>
              <a:t>ra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ngoài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không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khí</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thì</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xảy</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ra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hiện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tượng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phản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xạ</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toàn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phần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của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ánh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sáng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ứng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với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góc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giới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hạn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a:t>
            </a:r>
            <a:r>
              <a:rPr lang="en-US" sz="2200" baseline="-25000" dirty="0" err="1">
                <a:latin typeface="Times New Roman" pitchFamily="18" charset="0"/>
                <a:cs typeface="Times New Roman" pitchFamily="18" charset="0"/>
              </a:rPr>
              <a:t>gh</a:t>
            </a:r>
            <a:r>
              <a:rPr lang="en-US" sz="2200" baseline="-25000" dirty="0">
                <a:latin typeface="Times New Roman" pitchFamily="18" charset="0"/>
                <a:cs typeface="Times New Roman" pitchFamily="18" charset="0"/>
              </a:rPr>
              <a:t> </a:t>
            </a:r>
            <a:r>
              <a:rPr lang="en-US" sz="2200" dirty="0">
                <a:latin typeface="Times New Roman" pitchFamily="18" charset="0"/>
                <a:cs typeface="Times New Roman" pitchFamily="18" charset="0"/>
              </a:rPr>
              <a:t> =  45</a:t>
            </a:r>
            <a:r>
              <a:rPr lang="en-US" sz="2200" baseline="30000" dirty="0">
                <a:latin typeface="Times New Roman" pitchFamily="18" charset="0"/>
                <a:cs typeface="Times New Roman" pitchFamily="18" charset="0"/>
              </a:rPr>
              <a:t>0</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Xác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định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góc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tới</a:t>
            </a:r>
            <a:r>
              <a:rPr lang="en-US" sz="2200" dirty="0">
                <a:latin typeface="Times New Roman" pitchFamily="18" charset="0"/>
                <a:cs typeface="Times New Roman" pitchFamily="18" charset="0"/>
              </a:rPr>
              <a:t> Brewster </a:t>
            </a:r>
            <a:r>
              <a:rPr lang="en-US" sz="2200" dirty="0" err="1">
                <a:latin typeface="Times New Roman" pitchFamily="18" charset="0"/>
                <a:cs typeface="Times New Roman" pitchFamily="18" charset="0"/>
              </a:rPr>
              <a:t>của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chất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này</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khi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môi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trường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chứa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tia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tới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là</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không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khí</a:t>
            </a:r>
            <a:r>
              <a:rPr lang="en-US" sz="2200" dirty="0">
                <a:latin typeface="Times New Roman" pitchFamily="18" charset="0"/>
                <a:cs typeface="Times New Roman" pitchFamily="18" charset="0"/>
              </a:rPr>
              <a:t>.</a:t>
            </a:r>
          </a:p>
        </p:txBody>
      </p:sp>
      <p:graphicFrame>
        <p:nvGraphicFramePr>
          <p:cNvPr id="3" name="Object 2"/>
          <p:cNvGraphicFramePr>
            <a:graphicFrameLocks noChangeAspect="1"/>
          </p:cNvGraphicFramePr>
          <p:nvPr>
            <p:extLst>
              <p:ext uri="{D42A27DB-BD31-4B8C-83A1-F6EECF244321}">
                <p14:modId xmlns:p14="http://schemas.microsoft.com/office/powerpoint/2010/main" val="2608160523"/>
              </p:ext>
            </p:extLst>
          </p:nvPr>
        </p:nvGraphicFramePr>
        <p:xfrm>
          <a:off x="2667000" y="2362200"/>
          <a:ext cx="3229897" cy="685800"/>
        </p:xfrm>
        <a:graphic>
          <a:graphicData uri="http://schemas.openxmlformats.org/presentationml/2006/ole">
            <mc:AlternateContent xmlns:mc="http://schemas.openxmlformats.org/markup-compatibility/2006">
              <mc:Choice xmlns:v="urn:schemas-microsoft-com:vml" Requires="v">
                <p:oleObj spid="_x0000_s10344" name="Equation" r:id="rId3" imgW="1854000" imgH="393480" progId="Equation.3">
                  <p:embed/>
                </p:oleObj>
              </mc:Choice>
              <mc:Fallback>
                <p:oleObj name="Equation" r:id="rId3" imgW="1854000" imgH="393480" progId="Equation.3">
                  <p:embed/>
                  <p:pic>
                    <p:nvPicPr>
                      <p:cNvPr id="0" name=""/>
                      <p:cNvPicPr/>
                      <p:nvPr/>
                    </p:nvPicPr>
                    <p:blipFill>
                      <a:blip r:embed="rId4"/>
                      <a:stretch>
                        <a:fillRect/>
                      </a:stretch>
                    </p:blipFill>
                    <p:spPr>
                      <a:xfrm>
                        <a:off x="2667000" y="2362200"/>
                        <a:ext cx="3229897" cy="685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391089411"/>
              </p:ext>
            </p:extLst>
          </p:nvPr>
        </p:nvGraphicFramePr>
        <p:xfrm>
          <a:off x="3263900" y="3429000"/>
          <a:ext cx="2463800" cy="425450"/>
        </p:xfrm>
        <a:graphic>
          <a:graphicData uri="http://schemas.openxmlformats.org/presentationml/2006/ole">
            <mc:AlternateContent xmlns:mc="http://schemas.openxmlformats.org/markup-compatibility/2006">
              <mc:Choice xmlns:v="urn:schemas-microsoft-com:vml" Requires="v">
                <p:oleObj spid="_x0000_s10345" name="Equation" r:id="rId5" imgW="1396800" imgH="241200" progId="Equation.3">
                  <p:embed/>
                </p:oleObj>
              </mc:Choice>
              <mc:Fallback>
                <p:oleObj name="Equation" r:id="rId5" imgW="1396800" imgH="241200" progId="Equation.3">
                  <p:embed/>
                  <p:pic>
                    <p:nvPicPr>
                      <p:cNvPr id="0" name=""/>
                      <p:cNvPicPr/>
                      <p:nvPr/>
                    </p:nvPicPr>
                    <p:blipFill>
                      <a:blip r:embed="rId6"/>
                      <a:stretch>
                        <a:fillRect/>
                      </a:stretch>
                    </p:blipFill>
                    <p:spPr>
                      <a:xfrm>
                        <a:off x="3263900" y="3429000"/>
                        <a:ext cx="2463800" cy="425450"/>
                      </a:xfrm>
                      <a:prstGeom prst="rect">
                        <a:avLst/>
                      </a:prstGeom>
                    </p:spPr>
                  </p:pic>
                </p:oleObj>
              </mc:Fallback>
            </mc:AlternateContent>
          </a:graphicData>
        </a:graphic>
      </p:graphicFrame>
    </p:spTree>
    <p:extLst>
      <p:ext uri="{BB962C8B-B14F-4D97-AF65-F5344CB8AC3E}">
        <p14:creationId xmlns:p14="http://schemas.microsoft.com/office/powerpoint/2010/main" val="355458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VÍ DỤ</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152400" y="762000"/>
            <a:ext cx="8915400" cy="1446550"/>
          </a:xfrm>
          <a:prstGeom prst="rect">
            <a:avLst/>
          </a:prstGeom>
        </p:spPr>
        <p:txBody>
          <a:bodyPr wrap="square">
            <a:spAutoFit/>
          </a:bodyPr>
          <a:lstStyle/>
          <a:p>
            <a:r>
              <a:rPr lang="en-US" sz="2200" dirty="0" err="1" smtClean="0">
                <a:latin typeface="Times New Roman" pitchFamily="18" charset="0"/>
                <a:cs typeface="Times New Roman" pitchFamily="18" charset="0"/>
              </a:rPr>
              <a:t>Ví</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dụ</a:t>
            </a:r>
            <a:r>
              <a:rPr lang="en-US" sz="2200" dirty="0" smtClean="0">
                <a:latin typeface="Times New Roman" pitchFamily="18" charset="0"/>
                <a:cs typeface="Times New Roman" pitchFamily="18" charset="0"/>
              </a:rPr>
              <a:t> 1. </a:t>
            </a:r>
            <a:r>
              <a:rPr lang="x-none" sz="2200" smtClean="0">
                <a:latin typeface="Times New Roman" pitchFamily="18" charset="0"/>
                <a:cs typeface="Times New Roman" pitchFamily="18" charset="0"/>
              </a:rPr>
              <a:t>Một </a:t>
            </a:r>
            <a:r>
              <a:rPr lang="x-none" sz="2200">
                <a:latin typeface="Times New Roman" pitchFamily="18" charset="0"/>
                <a:cs typeface="Times New Roman" pitchFamily="18" charset="0"/>
              </a:rPr>
              <a:t>chùm sáng tự nhiên chiếu vào mặt một bản thủy tinh nhúng trong chất lỏng. Chiết suất của thủy tinh là n= 1,5. Cho biết chùm tia phản xạ trên mặt thủy tinh bị phân cực toàn phần khi các tia phản xạ hợp với các tia tới một góc 97</a:t>
            </a:r>
            <a:r>
              <a:rPr lang="x-none" sz="2200" baseline="30000">
                <a:latin typeface="Times New Roman" pitchFamily="18" charset="0"/>
                <a:cs typeface="Times New Roman" pitchFamily="18" charset="0"/>
              </a:rPr>
              <a:t>O</a:t>
            </a:r>
            <a:r>
              <a:rPr lang="x-none" sz="2200">
                <a:latin typeface="Times New Roman" pitchFamily="18" charset="0"/>
                <a:cs typeface="Times New Roman" pitchFamily="18" charset="0"/>
              </a:rPr>
              <a:t>. Hãy xác định chiết suất của chất lỏng.</a:t>
            </a:r>
            <a:endParaRPr lang="en-US" sz="2200" dirty="0">
              <a:latin typeface="Times New Roman" pitchFamily="18" charset="0"/>
              <a:cs typeface="Times New Roman" pitchFamily="18" charset="0"/>
            </a:endParaRPr>
          </a:p>
        </p:txBody>
      </p:sp>
      <p:sp>
        <p:nvSpPr>
          <p:cNvPr id="3" name="Rectangle 2"/>
          <p:cNvSpPr/>
          <p:nvPr/>
        </p:nvSpPr>
        <p:spPr>
          <a:xfrm>
            <a:off x="7162800" y="2057400"/>
            <a:ext cx="1371600" cy="2057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 name="Straight Connector 6"/>
          <p:cNvCxnSpPr/>
          <p:nvPr/>
        </p:nvCxnSpPr>
        <p:spPr>
          <a:xfrm>
            <a:off x="7239000" y="3886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391400" y="37338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696200" y="38100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391400" y="35814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077200" y="3886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077200" y="37338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772400" y="36576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229600" y="3505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772400" y="3505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315200" y="33528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772400" y="33528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229600" y="33528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3" idx="2"/>
          </p:cNvCxnSpPr>
          <p:nvPr/>
        </p:nvCxnSpPr>
        <p:spPr>
          <a:xfrm>
            <a:off x="7353300" y="3352800"/>
            <a:ext cx="4953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518579" y="3581400"/>
            <a:ext cx="1143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3" idx="2"/>
          </p:cNvCxnSpPr>
          <p:nvPr/>
        </p:nvCxnSpPr>
        <p:spPr>
          <a:xfrm flipV="1">
            <a:off x="7848600" y="3505200"/>
            <a:ext cx="4572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7963437" y="3581400"/>
            <a:ext cx="2667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3" idx="2"/>
          </p:cNvCxnSpPr>
          <p:nvPr/>
        </p:nvCxnSpPr>
        <p:spPr>
          <a:xfrm>
            <a:off x="7848600" y="3505200"/>
            <a:ext cx="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2" name="Freeform 41"/>
          <p:cNvSpPr/>
          <p:nvPr/>
        </p:nvSpPr>
        <p:spPr>
          <a:xfrm>
            <a:off x="7765961" y="3913988"/>
            <a:ext cx="218940" cy="39826"/>
          </a:xfrm>
          <a:custGeom>
            <a:avLst/>
            <a:gdLst>
              <a:gd name="connsiteX0" fmla="*/ 0 w 218940"/>
              <a:gd name="connsiteY0" fmla="*/ 39826 h 39826"/>
              <a:gd name="connsiteX1" fmla="*/ 64394 w 218940"/>
              <a:gd name="connsiteY1" fmla="*/ 1189 h 39826"/>
              <a:gd name="connsiteX2" fmla="*/ 218940 w 218940"/>
              <a:gd name="connsiteY2" fmla="*/ 14068 h 39826"/>
            </a:gdLst>
            <a:ahLst/>
            <a:cxnLst>
              <a:cxn ang="0">
                <a:pos x="connsiteX0" y="connsiteY0"/>
              </a:cxn>
              <a:cxn ang="0">
                <a:pos x="connsiteX1" y="connsiteY1"/>
              </a:cxn>
              <a:cxn ang="0">
                <a:pos x="connsiteX2" y="connsiteY2"/>
              </a:cxn>
            </a:cxnLst>
            <a:rect l="l" t="t" r="r" b="b"/>
            <a:pathLst>
              <a:path w="218940" h="39826">
                <a:moveTo>
                  <a:pt x="0" y="39826"/>
                </a:moveTo>
                <a:cubicBezTo>
                  <a:pt x="21465" y="26947"/>
                  <a:pt x="39533" y="4114"/>
                  <a:pt x="64394" y="1189"/>
                </a:cubicBezTo>
                <a:cubicBezTo>
                  <a:pt x="115734" y="-4851"/>
                  <a:pt x="218940" y="14068"/>
                  <a:pt x="218940" y="14068"/>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7632879" y="3516868"/>
            <a:ext cx="533400" cy="369332"/>
          </a:xfrm>
          <a:prstGeom prst="rect">
            <a:avLst/>
          </a:prstGeom>
          <a:noFill/>
        </p:spPr>
        <p:txBody>
          <a:bodyPr wrap="square" rtlCol="0">
            <a:spAutoFit/>
          </a:bodyPr>
          <a:lstStyle/>
          <a:p>
            <a:r>
              <a:rPr lang="x-none"/>
              <a:t>97</a:t>
            </a:r>
            <a:r>
              <a:rPr lang="x-none" baseline="30000"/>
              <a:t>O</a:t>
            </a:r>
            <a:endParaRPr lang="en-US" dirty="0"/>
          </a:p>
        </p:txBody>
      </p:sp>
      <p:graphicFrame>
        <p:nvGraphicFramePr>
          <p:cNvPr id="45" name="Object 44"/>
          <p:cNvGraphicFramePr>
            <a:graphicFrameLocks noChangeAspect="1"/>
          </p:cNvGraphicFramePr>
          <p:nvPr>
            <p:extLst>
              <p:ext uri="{D42A27DB-BD31-4B8C-83A1-F6EECF244321}">
                <p14:modId xmlns:p14="http://schemas.microsoft.com/office/powerpoint/2010/main" val="1357165600"/>
              </p:ext>
            </p:extLst>
          </p:nvPr>
        </p:nvGraphicFramePr>
        <p:xfrm>
          <a:off x="2362200" y="2481330"/>
          <a:ext cx="1117600" cy="838200"/>
        </p:xfrm>
        <a:graphic>
          <a:graphicData uri="http://schemas.openxmlformats.org/presentationml/2006/ole">
            <mc:AlternateContent xmlns:mc="http://schemas.openxmlformats.org/markup-compatibility/2006">
              <mc:Choice xmlns:v="urn:schemas-microsoft-com:vml" Requires="v">
                <p:oleObj spid="_x0000_s12391" name="Equation" r:id="rId3" imgW="558720" imgH="419040" progId="Equation.3">
                  <p:embed/>
                </p:oleObj>
              </mc:Choice>
              <mc:Fallback>
                <p:oleObj name="Equation" r:id="rId3" imgW="558720" imgH="419040" progId="Equation.3">
                  <p:embed/>
                  <p:pic>
                    <p:nvPicPr>
                      <p:cNvPr id="0" name=""/>
                      <p:cNvPicPr/>
                      <p:nvPr/>
                    </p:nvPicPr>
                    <p:blipFill>
                      <a:blip r:embed="rId4"/>
                      <a:stretch>
                        <a:fillRect/>
                      </a:stretch>
                    </p:blipFill>
                    <p:spPr>
                      <a:xfrm>
                        <a:off x="2362200" y="2481330"/>
                        <a:ext cx="1117600" cy="838200"/>
                      </a:xfrm>
                      <a:prstGeom prst="rect">
                        <a:avLst/>
                      </a:prstGeom>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1137175957"/>
              </p:ext>
            </p:extLst>
          </p:nvPr>
        </p:nvGraphicFramePr>
        <p:xfrm>
          <a:off x="1828800" y="3568521"/>
          <a:ext cx="2438401" cy="872691"/>
        </p:xfrm>
        <a:graphic>
          <a:graphicData uri="http://schemas.openxmlformats.org/presentationml/2006/ole">
            <mc:AlternateContent xmlns:mc="http://schemas.openxmlformats.org/markup-compatibility/2006">
              <mc:Choice xmlns:v="urn:schemas-microsoft-com:vml" Requires="v">
                <p:oleObj spid="_x0000_s12392" name="Equation" r:id="rId5" imgW="1206360" imgH="431640" progId="Equation.3">
                  <p:embed/>
                </p:oleObj>
              </mc:Choice>
              <mc:Fallback>
                <p:oleObj name="Equation" r:id="rId5" imgW="1206360" imgH="431640" progId="Equation.3">
                  <p:embed/>
                  <p:pic>
                    <p:nvPicPr>
                      <p:cNvPr id="0" name=""/>
                      <p:cNvPicPr/>
                      <p:nvPr/>
                    </p:nvPicPr>
                    <p:blipFill>
                      <a:blip r:embed="rId6"/>
                      <a:stretch>
                        <a:fillRect/>
                      </a:stretch>
                    </p:blipFill>
                    <p:spPr>
                      <a:xfrm>
                        <a:off x="1828800" y="3568521"/>
                        <a:ext cx="2438401" cy="872691"/>
                      </a:xfrm>
                      <a:prstGeom prst="rect">
                        <a:avLst/>
                      </a:prstGeom>
                    </p:spPr>
                  </p:pic>
                </p:oleObj>
              </mc:Fallback>
            </mc:AlternateContent>
          </a:graphicData>
        </a:graphic>
      </p:graphicFrame>
    </p:spTree>
    <p:extLst>
      <p:ext uri="{BB962C8B-B14F-4D97-AF65-F5344CB8AC3E}">
        <p14:creationId xmlns:p14="http://schemas.microsoft.com/office/powerpoint/2010/main" val="355458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down)">
                                      <p:cBhvr>
                                        <p:cTn id="1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VÍ DỤ</a:t>
            </a:r>
            <a:endParaRPr lang="en-US" sz="2400" dirty="0">
              <a:solidFill>
                <a:srgbClr val="FFFF00"/>
              </a:solidFill>
              <a:latin typeface="Times New Roman" pitchFamily="18" charset="0"/>
              <a:cs typeface="Times New Roman" pitchFamily="18" charset="0"/>
            </a:endParaRPr>
          </a:p>
        </p:txBody>
      </p:sp>
      <p:sp>
        <p:nvSpPr>
          <p:cNvPr id="8" name="TextBox 7"/>
          <p:cNvSpPr txBox="1"/>
          <p:nvPr/>
        </p:nvSpPr>
        <p:spPr>
          <a:xfrm>
            <a:off x="76200" y="685800"/>
            <a:ext cx="8991600" cy="2739211"/>
          </a:xfrm>
          <a:prstGeom prst="rect">
            <a:avLst/>
          </a:prstGeom>
          <a:noFill/>
        </p:spPr>
        <p:txBody>
          <a:bodyPr wrap="square" rtlCol="0">
            <a:spAutoFit/>
          </a:bodyPr>
          <a:lstStyle/>
          <a:p>
            <a:pPr algn="just"/>
            <a:r>
              <a:rPr lang="pt-BR" sz="2200" dirty="0" smtClean="0">
                <a:latin typeface="Times New Roman" pitchFamily="18" charset="0"/>
                <a:cs typeface="Times New Roman" pitchFamily="18" charset="0"/>
              </a:rPr>
              <a:t>Ví dụ . Quang </a:t>
            </a:r>
            <a:r>
              <a:rPr lang="pt-BR" sz="2200" dirty="0">
                <a:latin typeface="Times New Roman" pitchFamily="18" charset="0"/>
                <a:cs typeface="Times New Roman" pitchFamily="18" charset="0"/>
              </a:rPr>
              <a:t>trục của kính phân cực và kính phân tích hợp với nhau một góc </a:t>
            </a:r>
            <a:r>
              <a:rPr lang="pt-BR" sz="2200" dirty="0" smtClean="0">
                <a:latin typeface="Times New Roman" pitchFamily="18" charset="0"/>
                <a:cs typeface="Times New Roman" pitchFamily="18" charset="0"/>
              </a:rPr>
              <a:t>30</a:t>
            </a:r>
            <a:r>
              <a:rPr lang="pt-BR" sz="2200" baseline="30000" dirty="0" smtClean="0">
                <a:latin typeface="Times New Roman" pitchFamily="18" charset="0"/>
                <a:cs typeface="Times New Roman" pitchFamily="18" charset="0"/>
              </a:rPr>
              <a:t>0</a:t>
            </a:r>
            <a:r>
              <a:rPr lang="pt-BR" sz="2200" dirty="0" smtClean="0">
                <a:latin typeface="Times New Roman" pitchFamily="18" charset="0"/>
                <a:cs typeface="Times New Roman" pitchFamily="18" charset="0"/>
              </a:rPr>
              <a:t>. </a:t>
            </a:r>
            <a:r>
              <a:rPr lang="pt-BR" sz="2200" dirty="0">
                <a:latin typeface="Times New Roman" pitchFamily="18" charset="0"/>
                <a:cs typeface="Times New Roman" pitchFamily="18" charset="0"/>
              </a:rPr>
              <a:t>Cho biết khi truyền qua mỗi kính năng lượng ánh sáng bị phản xạ và hấp </a:t>
            </a:r>
            <a:r>
              <a:rPr lang="pt-BR" sz="2200" dirty="0">
                <a:solidFill>
                  <a:srgbClr val="FF0000"/>
                </a:solidFill>
                <a:latin typeface="Times New Roman" pitchFamily="18" charset="0"/>
                <a:cs typeface="Times New Roman" pitchFamily="18" charset="0"/>
              </a:rPr>
              <a:t>thụ 5%</a:t>
            </a:r>
            <a:r>
              <a:rPr lang="pt-BR" sz="2200" dirty="0">
                <a:latin typeface="Times New Roman" pitchFamily="18" charset="0"/>
                <a:cs typeface="Times New Roman" pitchFamily="18" charset="0"/>
              </a:rPr>
              <a:t>. Hãy xác định:</a:t>
            </a:r>
            <a:endParaRPr lang="en-US" sz="2200" dirty="0">
              <a:latin typeface="Times New Roman" pitchFamily="18" charset="0"/>
              <a:cs typeface="Times New Roman" pitchFamily="18" charset="0"/>
            </a:endParaRPr>
          </a:p>
          <a:p>
            <a:pPr algn="just"/>
            <a:r>
              <a:rPr lang="pt-BR" sz="2200" dirty="0">
                <a:latin typeface="Times New Roman" pitchFamily="18" charset="0"/>
                <a:cs typeface="Times New Roman" pitchFamily="18" charset="0"/>
              </a:rPr>
              <a:t>a. Cường độ sáng bị giảm bao nhiêu lần sau khi ánh sáng truyền qua kính phân cực?</a:t>
            </a:r>
            <a:endParaRPr lang="en-US" sz="2200" dirty="0">
              <a:latin typeface="Times New Roman" pitchFamily="18" charset="0"/>
              <a:cs typeface="Times New Roman" pitchFamily="18" charset="0"/>
            </a:endParaRPr>
          </a:p>
          <a:p>
            <a:pPr algn="just"/>
            <a:r>
              <a:rPr lang="pt-BR" sz="2200" dirty="0">
                <a:latin typeface="Times New Roman" pitchFamily="18" charset="0"/>
                <a:cs typeface="Times New Roman" pitchFamily="18" charset="0"/>
              </a:rPr>
              <a:t>b. Cường độ sáng bị giảm bao nhiêu lần sau khi ánh sáng truyền qua cả hai kính phân cực và kính phân tích?</a:t>
            </a:r>
            <a:endParaRPr lang="en-US" sz="2200" dirty="0">
              <a:latin typeface="Times New Roman" pitchFamily="18" charset="0"/>
              <a:cs typeface="Times New Roman" pitchFamily="18" charset="0"/>
            </a:endParaRPr>
          </a:p>
          <a:p>
            <a:endParaRPr lang="en-US" dirty="0"/>
          </a:p>
        </p:txBody>
      </p:sp>
      <p:sp>
        <p:nvSpPr>
          <p:cNvPr id="9" name="TextBox 8"/>
          <p:cNvSpPr txBox="1"/>
          <p:nvPr/>
        </p:nvSpPr>
        <p:spPr>
          <a:xfrm>
            <a:off x="76200" y="3657600"/>
            <a:ext cx="8610600" cy="430887"/>
          </a:xfrm>
          <a:prstGeom prst="rect">
            <a:avLst/>
          </a:prstGeom>
          <a:noFill/>
        </p:spPr>
        <p:txBody>
          <a:bodyPr wrap="square" rtlCol="0">
            <a:spAutoFit/>
          </a:bodyPr>
          <a:lstStyle/>
          <a:p>
            <a:r>
              <a:rPr lang="en-US" sz="2200" dirty="0" err="1" smtClean="0">
                <a:latin typeface="Times New Roman" pitchFamily="18" charset="0"/>
                <a:cs typeface="Times New Roman" pitchFamily="18" charset="0"/>
              </a:rPr>
              <a:t>Cường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độ</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sáng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sau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khi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chiếu</a:t>
            </a:r>
            <a:r>
              <a:rPr lang="en-US" sz="2200" dirty="0" smtClean="0">
                <a:latin typeface="Times New Roman" pitchFamily="18" charset="0"/>
                <a:cs typeface="Times New Roman" pitchFamily="18" charset="0"/>
              </a:rPr>
              <a:t> qua </a:t>
            </a:r>
            <a:r>
              <a:rPr lang="en-US" sz="2200" dirty="0" err="1" smtClean="0">
                <a:latin typeface="Times New Roman" pitchFamily="18" charset="0"/>
                <a:cs typeface="Times New Roman" pitchFamily="18" charset="0"/>
              </a:rPr>
              <a:t>kính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phân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cực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thứ</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nhất</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51352237"/>
              </p:ext>
            </p:extLst>
          </p:nvPr>
        </p:nvGraphicFramePr>
        <p:xfrm>
          <a:off x="3290607" y="4203700"/>
          <a:ext cx="2181785" cy="749300"/>
        </p:xfrm>
        <a:graphic>
          <a:graphicData uri="http://schemas.openxmlformats.org/presentationml/2006/ole">
            <mc:AlternateContent xmlns:mc="http://schemas.openxmlformats.org/markup-compatibility/2006">
              <mc:Choice xmlns:v="urn:schemas-microsoft-com:vml" Requires="v">
                <p:oleObj spid="_x0000_s11370" name="Equation" r:id="rId3" imgW="1257120" imgH="431640" progId="Equation.3">
                  <p:embed/>
                </p:oleObj>
              </mc:Choice>
              <mc:Fallback>
                <p:oleObj name="Equation" r:id="rId3" imgW="1257120" imgH="431640" progId="Equation.3">
                  <p:embed/>
                  <p:pic>
                    <p:nvPicPr>
                      <p:cNvPr id="0" name=""/>
                      <p:cNvPicPr/>
                      <p:nvPr/>
                    </p:nvPicPr>
                    <p:blipFill>
                      <a:blip r:embed="rId4"/>
                      <a:stretch>
                        <a:fillRect/>
                      </a:stretch>
                    </p:blipFill>
                    <p:spPr>
                      <a:xfrm>
                        <a:off x="3290607" y="4203700"/>
                        <a:ext cx="2181785" cy="749300"/>
                      </a:xfrm>
                      <a:prstGeom prst="rect">
                        <a:avLst/>
                      </a:prstGeom>
                    </p:spPr>
                  </p:pic>
                </p:oleObj>
              </mc:Fallback>
            </mc:AlternateContent>
          </a:graphicData>
        </a:graphic>
      </p:graphicFrame>
      <p:sp>
        <p:nvSpPr>
          <p:cNvPr id="11" name="TextBox 10"/>
          <p:cNvSpPr txBox="1"/>
          <p:nvPr/>
        </p:nvSpPr>
        <p:spPr>
          <a:xfrm>
            <a:off x="152400" y="4953000"/>
            <a:ext cx="8610600" cy="430887"/>
          </a:xfrm>
          <a:prstGeom prst="rect">
            <a:avLst/>
          </a:prstGeom>
          <a:noFill/>
        </p:spPr>
        <p:txBody>
          <a:bodyPr wrap="square" rtlCol="0">
            <a:spAutoFit/>
          </a:bodyPr>
          <a:lstStyle/>
          <a:p>
            <a:r>
              <a:rPr lang="en-US" sz="2200" dirty="0" err="1" smtClean="0">
                <a:latin typeface="Times New Roman" pitchFamily="18" charset="0"/>
                <a:cs typeface="Times New Roman" pitchFamily="18" charset="0"/>
              </a:rPr>
              <a:t>Cường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độ</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sáng</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sau</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khi</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chiếu</a:t>
            </a:r>
            <a:r>
              <a:rPr lang="en-US" sz="2200" dirty="0" smtClean="0">
                <a:latin typeface="Times New Roman" pitchFamily="18" charset="0"/>
                <a:cs typeface="Times New Roman" pitchFamily="18" charset="0"/>
              </a:rPr>
              <a:t> qua </a:t>
            </a:r>
            <a:r>
              <a:rPr lang="en-US" sz="2200" dirty="0" err="1" smtClean="0">
                <a:latin typeface="Times New Roman" pitchFamily="18" charset="0"/>
                <a:cs typeface="Times New Roman" pitchFamily="18" charset="0"/>
              </a:rPr>
              <a:t>kính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phân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cực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thứ</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hai</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766752490"/>
              </p:ext>
            </p:extLst>
          </p:nvPr>
        </p:nvGraphicFramePr>
        <p:xfrm>
          <a:off x="1736725" y="5715000"/>
          <a:ext cx="5441950" cy="749300"/>
        </p:xfrm>
        <a:graphic>
          <a:graphicData uri="http://schemas.openxmlformats.org/presentationml/2006/ole">
            <mc:AlternateContent xmlns:mc="http://schemas.openxmlformats.org/markup-compatibility/2006">
              <mc:Choice xmlns:v="urn:schemas-microsoft-com:vml" Requires="v">
                <p:oleObj spid="_x0000_s11371" name="Equation" r:id="rId5" imgW="3136680" imgH="431640" progId="Equation.3">
                  <p:embed/>
                </p:oleObj>
              </mc:Choice>
              <mc:Fallback>
                <p:oleObj name="Equation" r:id="rId5" imgW="3136680" imgH="431640" progId="Equation.3">
                  <p:embed/>
                  <p:pic>
                    <p:nvPicPr>
                      <p:cNvPr id="0" name="Object 9"/>
                      <p:cNvPicPr>
                        <a:picLocks noChangeAspect="1" noChangeArrowheads="1"/>
                      </p:cNvPicPr>
                      <p:nvPr/>
                    </p:nvPicPr>
                    <p:blipFill>
                      <a:blip r:embed="rId6"/>
                      <a:srcRect/>
                      <a:stretch>
                        <a:fillRect/>
                      </a:stretch>
                    </p:blipFill>
                    <p:spPr bwMode="auto">
                      <a:xfrm>
                        <a:off x="1736725" y="5715000"/>
                        <a:ext cx="544195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5458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VÍ DỤ</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76200" y="685800"/>
            <a:ext cx="9067800" cy="1723549"/>
          </a:xfrm>
          <a:prstGeom prst="rect">
            <a:avLst/>
          </a:prstGeom>
        </p:spPr>
        <p:txBody>
          <a:bodyPr wrap="square">
            <a:spAutoFit/>
          </a:bodyPr>
          <a:lstStyle/>
          <a:p>
            <a:r>
              <a:rPr lang="en-US" sz="2200" dirty="0" err="1" smtClean="0">
                <a:latin typeface="Times New Roman" pitchFamily="18" charset="0"/>
                <a:cs typeface="Times New Roman" pitchFamily="18" charset="0"/>
              </a:rPr>
              <a:t>Ví</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dụ</a:t>
            </a:r>
            <a:r>
              <a:rPr lang="en-US" sz="2200" dirty="0" smtClean="0">
                <a:latin typeface="Times New Roman" pitchFamily="18" charset="0"/>
                <a:cs typeface="Times New Roman" pitchFamily="18" charset="0"/>
              </a:rPr>
              <a:t> 3. </a:t>
            </a:r>
            <a:r>
              <a:rPr lang="en-US" sz="2200" dirty="0" err="1" smtClean="0">
                <a:latin typeface="Times New Roman" pitchFamily="18" charset="0"/>
                <a:cs typeface="Times New Roman" pitchFamily="18" charset="0"/>
              </a:rPr>
              <a:t>Một</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bản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phân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cực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có</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độ</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dày</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nhỏ</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nhất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a:t>
            </a:r>
            <a:r>
              <a:rPr lang="en-US" sz="2200" baseline="-25000" dirty="0" err="1">
                <a:latin typeface="Times New Roman" pitchFamily="18" charset="0"/>
                <a:cs typeface="Times New Roman" pitchFamily="18" charset="0"/>
              </a:rPr>
              <a:t>min</a:t>
            </a:r>
            <a:r>
              <a:rPr lang="en-US" sz="2200" dirty="0">
                <a:latin typeface="Times New Roman" pitchFamily="18" charset="0"/>
                <a:cs typeface="Times New Roman" pitchFamily="18" charset="0"/>
              </a:rPr>
              <a:t> = 1,732μm. Cho </a:t>
            </a:r>
            <a:r>
              <a:rPr lang="en-US" sz="2200" dirty="0" err="1">
                <a:latin typeface="Times New Roman" pitchFamily="18" charset="0"/>
                <a:cs typeface="Times New Roman" pitchFamily="18" charset="0"/>
              </a:rPr>
              <a:t>biết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chiết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suất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của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bản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đối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với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tia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thường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và</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tia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bất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thường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lần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lượt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bằng</a:t>
            </a:r>
            <a:r>
              <a:rPr lang="en-US" sz="2200" dirty="0">
                <a:latin typeface="Times New Roman" pitchFamily="18" charset="0"/>
                <a:cs typeface="Times New Roman" pitchFamily="18" charset="0"/>
              </a:rPr>
              <a:t> n</a:t>
            </a:r>
            <a:r>
              <a:rPr lang="en-US" sz="2200" baseline="-25000" dirty="0">
                <a:latin typeface="Times New Roman" pitchFamily="18" charset="0"/>
                <a:cs typeface="Times New Roman" pitchFamily="18" charset="0"/>
              </a:rPr>
              <a:t>o</a:t>
            </a:r>
            <a:r>
              <a:rPr lang="en-US" sz="2200" dirty="0">
                <a:latin typeface="Times New Roman" pitchFamily="18" charset="0"/>
                <a:cs typeface="Times New Roman" pitchFamily="18" charset="0"/>
              </a:rPr>
              <a:t> = 1,658, n</a:t>
            </a:r>
            <a:r>
              <a:rPr lang="en-US" sz="2200" baseline="-25000" dirty="0">
                <a:latin typeface="Times New Roman" pitchFamily="18" charset="0"/>
                <a:cs typeface="Times New Roman" pitchFamily="18" charset="0"/>
              </a:rPr>
              <a:t>e </a:t>
            </a:r>
            <a:r>
              <a:rPr lang="en-US" sz="2200" dirty="0">
                <a:latin typeface="Times New Roman" pitchFamily="18" charset="0"/>
                <a:cs typeface="Times New Roman" pitchFamily="18" charset="0"/>
              </a:rPr>
              <a:t>= 1,488. </a:t>
            </a:r>
            <a:r>
              <a:rPr lang="en-US" sz="2200" dirty="0" err="1">
                <a:latin typeface="Times New Roman" pitchFamily="18" charset="0"/>
                <a:cs typeface="Times New Roman" pitchFamily="18" charset="0"/>
              </a:rPr>
              <a:t>Xác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định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bước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sóng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của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ánh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sáng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truyền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tới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bản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biết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ánh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sáng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phân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cực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thẳng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sau</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khi</a:t>
            </a:r>
            <a:r>
              <a:rPr lang="en-US" sz="2200" dirty="0">
                <a:latin typeface="Times New Roman" pitchFamily="18" charset="0"/>
                <a:cs typeface="Times New Roman" pitchFamily="18" charset="0"/>
              </a:rPr>
              <a:t> qua </a:t>
            </a:r>
            <a:r>
              <a:rPr lang="en-US" sz="2200" dirty="0" err="1">
                <a:latin typeface="Times New Roman" pitchFamily="18" charset="0"/>
                <a:cs typeface="Times New Roman" pitchFamily="18" charset="0"/>
              </a:rPr>
              <a:t>bản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phân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cực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bị</a:t>
            </a:r>
            <a:r>
              <a:rPr lang="en-US" sz="2200" dirty="0">
                <a:latin typeface="Times New Roman" pitchFamily="18" charset="0"/>
                <a:cs typeface="Times New Roman" pitchFamily="18" charset="0"/>
              </a:rPr>
              <a:t> quay </a:t>
            </a:r>
            <a:r>
              <a:rPr lang="en-US" sz="2200" dirty="0" err="1">
                <a:latin typeface="Times New Roman" pitchFamily="18" charset="0"/>
                <a:cs typeface="Times New Roman" pitchFamily="18" charset="0"/>
              </a:rPr>
              <a:t>đi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một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góc</a:t>
            </a:r>
            <a:r>
              <a:rPr lang="en-US" dirty="0"/>
              <a:t>.</a:t>
            </a:r>
          </a:p>
          <a:p>
            <a:endParaRPr lang="en-US" dirty="0"/>
          </a:p>
        </p:txBody>
      </p:sp>
      <p:sp>
        <p:nvSpPr>
          <p:cNvPr id="3" name="TextBox 2"/>
          <p:cNvSpPr txBox="1"/>
          <p:nvPr/>
        </p:nvSpPr>
        <p:spPr>
          <a:xfrm>
            <a:off x="76200" y="2761174"/>
            <a:ext cx="8763000" cy="769441"/>
          </a:xfrm>
          <a:prstGeom prst="rect">
            <a:avLst/>
          </a:prstGeom>
          <a:noFill/>
        </p:spPr>
        <p:txBody>
          <a:bodyPr wrap="square" rtlCol="0">
            <a:spAutoFit/>
          </a:bodyPr>
          <a:lstStyle/>
          <a:p>
            <a:r>
              <a:rPr lang="en-US" sz="2200" dirty="0" err="1">
                <a:latin typeface="Times New Roman" pitchFamily="18" charset="0"/>
                <a:cs typeface="Times New Roman" pitchFamily="18" charset="0"/>
              </a:rPr>
              <a:t>ánh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sáng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phân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cực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thẳng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sau</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khi</a:t>
            </a:r>
            <a:r>
              <a:rPr lang="en-US" sz="2200" dirty="0">
                <a:latin typeface="Times New Roman" pitchFamily="18" charset="0"/>
                <a:cs typeface="Times New Roman" pitchFamily="18" charset="0"/>
              </a:rPr>
              <a:t> qua </a:t>
            </a:r>
            <a:r>
              <a:rPr lang="en-US" sz="2200" dirty="0" err="1">
                <a:latin typeface="Times New Roman" pitchFamily="18" charset="0"/>
                <a:cs typeface="Times New Roman" pitchFamily="18" charset="0"/>
              </a:rPr>
              <a:t>bản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phân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cực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bị</a:t>
            </a:r>
            <a:r>
              <a:rPr lang="en-US" sz="2200" dirty="0">
                <a:latin typeface="Times New Roman" pitchFamily="18" charset="0"/>
                <a:cs typeface="Times New Roman" pitchFamily="18" charset="0"/>
              </a:rPr>
              <a:t> quay </a:t>
            </a:r>
            <a:r>
              <a:rPr lang="en-US" sz="2200" dirty="0" err="1">
                <a:latin typeface="Times New Roman" pitchFamily="18" charset="0"/>
                <a:cs typeface="Times New Roman" pitchFamily="18" charset="0"/>
              </a:rPr>
              <a:t>đi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một</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góc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thì</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bản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đó</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là</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bản</a:t>
            </a:r>
            <a:r>
              <a:rPr lang="en-US" sz="2200" dirty="0" smtClean="0">
                <a:latin typeface="Times New Roman" pitchFamily="18" charset="0"/>
                <a:cs typeface="Times New Roman" pitchFamily="18" charset="0"/>
              </a:rPr>
              <a:t> ½ </a:t>
            </a:r>
            <a:r>
              <a:rPr lang="en-US" sz="2200" dirty="0" err="1" smtClean="0">
                <a:latin typeface="Times New Roman" pitchFamily="18" charset="0"/>
                <a:cs typeface="Times New Roman" pitchFamily="18" charset="0"/>
              </a:rPr>
              <a:t>bước</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sóng</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525394185"/>
              </p:ext>
            </p:extLst>
          </p:nvPr>
        </p:nvGraphicFramePr>
        <p:xfrm>
          <a:off x="2514600" y="3657600"/>
          <a:ext cx="3628923" cy="654050"/>
        </p:xfrm>
        <a:graphic>
          <a:graphicData uri="http://schemas.openxmlformats.org/presentationml/2006/ole">
            <mc:AlternateContent xmlns:mc="http://schemas.openxmlformats.org/markup-compatibility/2006">
              <mc:Choice xmlns:v="urn:schemas-microsoft-com:vml" Requires="v">
                <p:oleObj spid="_x0000_s13415" name="Equation" r:id="rId3" imgW="2184120" imgH="393480" progId="Equation.3">
                  <p:embed/>
                </p:oleObj>
              </mc:Choice>
              <mc:Fallback>
                <p:oleObj name="Equation" r:id="rId3" imgW="2184120" imgH="393480" progId="Equation.3">
                  <p:embed/>
                  <p:pic>
                    <p:nvPicPr>
                      <p:cNvPr id="0" name=""/>
                      <p:cNvPicPr/>
                      <p:nvPr/>
                    </p:nvPicPr>
                    <p:blipFill>
                      <a:blip r:embed="rId4"/>
                      <a:stretch>
                        <a:fillRect/>
                      </a:stretch>
                    </p:blipFill>
                    <p:spPr>
                      <a:xfrm>
                        <a:off x="2514600" y="3657600"/>
                        <a:ext cx="3628923" cy="65405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51973796"/>
              </p:ext>
            </p:extLst>
          </p:nvPr>
        </p:nvGraphicFramePr>
        <p:xfrm>
          <a:off x="3124200" y="4572000"/>
          <a:ext cx="2468563" cy="654050"/>
        </p:xfrm>
        <a:graphic>
          <a:graphicData uri="http://schemas.openxmlformats.org/presentationml/2006/ole">
            <mc:AlternateContent xmlns:mc="http://schemas.openxmlformats.org/markup-compatibility/2006">
              <mc:Choice xmlns:v="urn:schemas-microsoft-com:vml" Requires="v">
                <p:oleObj spid="_x0000_s13416" name="Equation" r:id="rId5" imgW="1485720" imgH="393480" progId="Equation.3">
                  <p:embed/>
                </p:oleObj>
              </mc:Choice>
              <mc:Fallback>
                <p:oleObj name="Equation" r:id="rId5" imgW="1485720" imgH="393480" progId="Equation.3">
                  <p:embed/>
                  <p:pic>
                    <p:nvPicPr>
                      <p:cNvPr id="0" name="Object 4"/>
                      <p:cNvPicPr>
                        <a:picLocks noChangeAspect="1" noChangeArrowheads="1"/>
                      </p:cNvPicPr>
                      <p:nvPr/>
                    </p:nvPicPr>
                    <p:blipFill>
                      <a:blip r:embed="rId6"/>
                      <a:srcRect/>
                      <a:stretch>
                        <a:fillRect/>
                      </a:stretch>
                    </p:blipFill>
                    <p:spPr bwMode="auto">
                      <a:xfrm>
                        <a:off x="3124200" y="4572000"/>
                        <a:ext cx="2468563"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5458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3968"/>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FF00"/>
                </a:solidFill>
                <a:latin typeface="Times New Roman" pitchFamily="18" charset="0"/>
                <a:cs typeface="Times New Roman" pitchFamily="18" charset="0"/>
              </a:rPr>
              <a:t>VÍ DỤ</a:t>
            </a:r>
            <a:endParaRPr lang="en-US" sz="2400" dirty="0">
              <a:solidFill>
                <a:srgbClr val="FFFF00"/>
              </a:solidFill>
              <a:latin typeface="Times New Roman" pitchFamily="18" charset="0"/>
              <a:cs typeface="Times New Roman" pitchFamily="18" charset="0"/>
            </a:endParaRPr>
          </a:p>
        </p:txBody>
      </p:sp>
      <p:sp>
        <p:nvSpPr>
          <p:cNvPr id="2" name="Rectangle 1"/>
          <p:cNvSpPr/>
          <p:nvPr/>
        </p:nvSpPr>
        <p:spPr>
          <a:xfrm>
            <a:off x="0" y="685800"/>
            <a:ext cx="8991600" cy="2554545"/>
          </a:xfrm>
          <a:prstGeom prst="rect">
            <a:avLst/>
          </a:prstGeom>
        </p:spPr>
        <p:txBody>
          <a:bodyPr wrap="square">
            <a:spAutoFit/>
          </a:bodyPr>
          <a:lstStyle/>
          <a:p>
            <a:pPr algn="just"/>
            <a:r>
              <a:rPr lang="de-DE" sz="2000" dirty="0" smtClean="0">
                <a:latin typeface="Times New Roman" pitchFamily="18" charset="0"/>
                <a:cs typeface="Times New Roman" pitchFamily="18" charset="0"/>
              </a:rPr>
              <a:t>Ví dụ 4. Một </a:t>
            </a:r>
            <a:r>
              <a:rPr lang="de-DE" sz="2000" dirty="0">
                <a:latin typeface="Times New Roman" pitchFamily="18" charset="0"/>
                <a:cs typeface="Times New Roman" pitchFamily="18" charset="0"/>
              </a:rPr>
              <a:t>bản thạch anh được cắt song song với quang trục của nó với độ dày không vượt quá 0,5mm. Xác định độ dày lớn nhất của bản thạch anh này để chùm ánh sáng phân cực phân cực thẳng có bước sóng </a:t>
            </a:r>
            <a:r>
              <a:rPr lang="en-US" sz="2000" dirty="0">
                <a:latin typeface="Times New Roman" pitchFamily="18" charset="0"/>
                <a:cs typeface="Times New Roman" pitchFamily="18" charset="0"/>
              </a:rPr>
              <a:t>λ</a:t>
            </a:r>
            <a:r>
              <a:rPr lang="de-DE" sz="2000" dirty="0">
                <a:latin typeface="Times New Roman" pitchFamily="18" charset="0"/>
                <a:cs typeface="Times New Roman" pitchFamily="18" charset="0"/>
              </a:rPr>
              <a:t> = 0,589</a:t>
            </a:r>
            <a:r>
              <a:rPr lang="en-US" sz="2000" dirty="0">
                <a:latin typeface="Times New Roman" pitchFamily="18" charset="0"/>
                <a:cs typeface="Times New Roman" pitchFamily="18" charset="0"/>
              </a:rPr>
              <a:t>μ</a:t>
            </a:r>
            <a:r>
              <a:rPr lang="de-DE" sz="2000" dirty="0">
                <a:latin typeface="Times New Roman" pitchFamily="18" charset="0"/>
                <a:cs typeface="Times New Roman" pitchFamily="18" charset="0"/>
              </a:rPr>
              <a:t>m sau khi truyền qua bản thoả mãn điều kiện sau:</a:t>
            </a:r>
            <a:endParaRPr lang="en-US" sz="2000" dirty="0">
              <a:latin typeface="Times New Roman" pitchFamily="18" charset="0"/>
              <a:cs typeface="Times New Roman" pitchFamily="18" charset="0"/>
            </a:endParaRPr>
          </a:p>
          <a:p>
            <a:pPr algn="just"/>
            <a:r>
              <a:rPr lang="de-DE" sz="2000" dirty="0">
                <a:latin typeface="Times New Roman" pitchFamily="18" charset="0"/>
                <a:cs typeface="Times New Roman" pitchFamily="18" charset="0"/>
              </a:rPr>
              <a:t>a. Mặt phẳng phân cực bị quay đi một góc nào đó.</a:t>
            </a:r>
            <a:endParaRPr lang="en-US" sz="2000" dirty="0">
              <a:latin typeface="Times New Roman" pitchFamily="18" charset="0"/>
              <a:cs typeface="Times New Roman" pitchFamily="18" charset="0"/>
            </a:endParaRPr>
          </a:p>
          <a:p>
            <a:pPr algn="just"/>
            <a:r>
              <a:rPr lang="de-DE" sz="2000" dirty="0">
                <a:latin typeface="Times New Roman" pitchFamily="18" charset="0"/>
                <a:cs typeface="Times New Roman" pitchFamily="18" charset="0"/>
              </a:rPr>
              <a:t>b. Trở thành ánh sáng phân cực tròn.</a:t>
            </a:r>
            <a:endParaRPr lang="en-US" sz="2000" dirty="0">
              <a:latin typeface="Times New Roman" pitchFamily="18" charset="0"/>
              <a:cs typeface="Times New Roman" pitchFamily="18" charset="0"/>
            </a:endParaRPr>
          </a:p>
          <a:p>
            <a:pPr algn="just"/>
            <a:r>
              <a:rPr lang="de-DE" sz="2000" dirty="0">
                <a:latin typeface="Times New Roman" pitchFamily="18" charset="0"/>
                <a:cs typeface="Times New Roman" pitchFamily="18" charset="0"/>
              </a:rPr>
              <a:t>Cho biết hiệu số chiết suất của tia thường và tia bất thường đối với bản thạch anh: n</a:t>
            </a:r>
            <a:r>
              <a:rPr lang="de-DE" sz="2000" baseline="-25000" dirty="0">
                <a:latin typeface="Times New Roman" pitchFamily="18" charset="0"/>
                <a:cs typeface="Times New Roman" pitchFamily="18" charset="0"/>
              </a:rPr>
              <a:t>e</a:t>
            </a:r>
            <a:r>
              <a:rPr lang="de-DE" sz="2000" dirty="0">
                <a:latin typeface="Times New Roman" pitchFamily="18" charset="0"/>
                <a:cs typeface="Times New Roman" pitchFamily="18" charset="0"/>
              </a:rPr>
              <a:t> – n­</a:t>
            </a:r>
            <a:r>
              <a:rPr lang="de-DE" sz="2000" baseline="-25000" dirty="0">
                <a:latin typeface="Times New Roman" pitchFamily="18" charset="0"/>
                <a:cs typeface="Times New Roman" pitchFamily="18" charset="0"/>
              </a:rPr>
              <a:t>0</a:t>
            </a:r>
            <a:r>
              <a:rPr lang="de-DE" sz="2000" dirty="0">
                <a:latin typeface="Times New Roman" pitchFamily="18" charset="0"/>
                <a:cs typeface="Times New Roman" pitchFamily="18" charset="0"/>
              </a:rPr>
              <a:t> = 0,009.</a:t>
            </a:r>
            <a:endParaRPr lang="en-US" sz="2000" dirty="0">
              <a:latin typeface="Times New Roman" pitchFamily="18" charset="0"/>
              <a:cs typeface="Times New Roman" pitchFamily="18" charset="0"/>
            </a:endParaRPr>
          </a:p>
        </p:txBody>
      </p:sp>
      <p:sp>
        <p:nvSpPr>
          <p:cNvPr id="5" name="TextBox 4"/>
          <p:cNvSpPr txBox="1"/>
          <p:nvPr/>
        </p:nvSpPr>
        <p:spPr>
          <a:xfrm>
            <a:off x="76200" y="3483114"/>
            <a:ext cx="8763000" cy="707886"/>
          </a:xfrm>
          <a:prstGeom prst="rect">
            <a:avLst/>
          </a:prstGeom>
          <a:noFill/>
        </p:spPr>
        <p:txBody>
          <a:bodyPr wrap="square" rtlCol="0">
            <a:spAutoFit/>
          </a:bodyPr>
          <a:lstStyle/>
          <a:p>
            <a:r>
              <a:rPr lang="en-US" sz="2000" dirty="0" err="1">
                <a:latin typeface="Times New Roman" pitchFamily="18" charset="0"/>
                <a:cs typeface="Times New Roman" pitchFamily="18" charset="0"/>
              </a:rPr>
              <a:t>ánh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sáng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phân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cực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thẳng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khi</a:t>
            </a:r>
            <a:r>
              <a:rPr lang="en-US" sz="2000" dirty="0">
                <a:latin typeface="Times New Roman" pitchFamily="18" charset="0"/>
                <a:cs typeface="Times New Roman" pitchFamily="18" charset="0"/>
              </a:rPr>
              <a:t> qua </a:t>
            </a:r>
            <a:r>
              <a:rPr lang="en-US" sz="2000" dirty="0" err="1">
                <a:latin typeface="Times New Roman" pitchFamily="18" charset="0"/>
                <a:cs typeface="Times New Roman" pitchFamily="18" charset="0"/>
              </a:rPr>
              <a:t>bản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phân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cực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bị</a:t>
            </a:r>
            <a:r>
              <a:rPr lang="en-US" sz="2000" dirty="0">
                <a:latin typeface="Times New Roman" pitchFamily="18" charset="0"/>
                <a:cs typeface="Times New Roman" pitchFamily="18" charset="0"/>
              </a:rPr>
              <a:t> quay </a:t>
            </a:r>
            <a:r>
              <a:rPr lang="en-US" sz="2000" dirty="0" err="1">
                <a:latin typeface="Times New Roman" pitchFamily="18" charset="0"/>
                <a:cs typeface="Times New Roman" pitchFamily="18" charset="0"/>
              </a:rPr>
              <a:t>đi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một</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góc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thì</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bản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đó</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bản</a:t>
            </a:r>
            <a:r>
              <a:rPr lang="en-US" sz="2000" dirty="0" smtClean="0">
                <a:latin typeface="Times New Roman" pitchFamily="18" charset="0"/>
                <a:cs typeface="Times New Roman" pitchFamily="18" charset="0"/>
              </a:rPr>
              <a:t> ½ </a:t>
            </a:r>
            <a:r>
              <a:rPr lang="en-US" sz="2000" dirty="0" err="1" smtClean="0">
                <a:latin typeface="Times New Roman" pitchFamily="18" charset="0"/>
                <a:cs typeface="Times New Roman" pitchFamily="18" charset="0"/>
              </a:rPr>
              <a:t>bước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sóng</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794393289"/>
              </p:ext>
            </p:extLst>
          </p:nvPr>
        </p:nvGraphicFramePr>
        <p:xfrm>
          <a:off x="762000" y="4191000"/>
          <a:ext cx="7131050" cy="715963"/>
        </p:xfrm>
        <a:graphic>
          <a:graphicData uri="http://schemas.openxmlformats.org/presentationml/2006/ole">
            <mc:AlternateContent xmlns:mc="http://schemas.openxmlformats.org/markup-compatibility/2006">
              <mc:Choice xmlns:v="urn:schemas-microsoft-com:vml" Requires="v">
                <p:oleObj spid="_x0000_s14439" name="Equation" r:id="rId3" imgW="4292280" imgH="431640" progId="Equation.3">
                  <p:embed/>
                </p:oleObj>
              </mc:Choice>
              <mc:Fallback>
                <p:oleObj name="Equation" r:id="rId3" imgW="4292280" imgH="431640" progId="Equation.3">
                  <p:embed/>
                  <p:pic>
                    <p:nvPicPr>
                      <p:cNvPr id="0" name="Object 4"/>
                      <p:cNvPicPr>
                        <a:picLocks noChangeAspect="1" noChangeArrowheads="1"/>
                      </p:cNvPicPr>
                      <p:nvPr/>
                    </p:nvPicPr>
                    <p:blipFill>
                      <a:blip r:embed="rId4"/>
                      <a:srcRect/>
                      <a:stretch>
                        <a:fillRect/>
                      </a:stretch>
                    </p:blipFill>
                    <p:spPr bwMode="auto">
                      <a:xfrm>
                        <a:off x="762000" y="4191000"/>
                        <a:ext cx="713105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228600" y="5007114"/>
            <a:ext cx="8763000" cy="707886"/>
          </a:xfrm>
          <a:prstGeom prst="rect">
            <a:avLst/>
          </a:prstGeom>
          <a:noFill/>
        </p:spPr>
        <p:txBody>
          <a:bodyPr wrap="square" rtlCol="0">
            <a:spAutoFit/>
          </a:bodyPr>
          <a:lstStyle/>
          <a:p>
            <a:r>
              <a:rPr lang="en-US" sz="2000" dirty="0" err="1">
                <a:latin typeface="Times New Roman" pitchFamily="18" charset="0"/>
                <a:cs typeface="Times New Roman" pitchFamily="18" charset="0"/>
              </a:rPr>
              <a:t>ánh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sáng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phân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cực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thẳng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khi</a:t>
            </a:r>
            <a:r>
              <a:rPr lang="en-US" sz="2000" dirty="0">
                <a:latin typeface="Times New Roman" pitchFamily="18" charset="0"/>
                <a:cs typeface="Times New Roman" pitchFamily="18" charset="0"/>
              </a:rPr>
              <a:t> qua </a:t>
            </a:r>
            <a:r>
              <a:rPr lang="en-US" sz="2000" dirty="0" err="1">
                <a:latin typeface="Times New Roman" pitchFamily="18" charset="0"/>
                <a:cs typeface="Times New Roman" pitchFamily="18" charset="0"/>
              </a:rPr>
              <a:t>bản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phân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cực</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trở</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thành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phân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cực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tròn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thì</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bản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đó</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là</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bản</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1/4 </a:t>
            </a:r>
            <a:r>
              <a:rPr lang="en-US" sz="2000" dirty="0" err="1" smtClean="0">
                <a:latin typeface="Times New Roman" pitchFamily="18" charset="0"/>
                <a:cs typeface="Times New Roman" pitchFamily="18" charset="0"/>
              </a:rPr>
              <a:t>bước</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sóng</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2617883346"/>
              </p:ext>
            </p:extLst>
          </p:nvPr>
        </p:nvGraphicFramePr>
        <p:xfrm>
          <a:off x="930275" y="5791200"/>
          <a:ext cx="7131050" cy="715963"/>
        </p:xfrm>
        <a:graphic>
          <a:graphicData uri="http://schemas.openxmlformats.org/presentationml/2006/ole">
            <mc:AlternateContent xmlns:mc="http://schemas.openxmlformats.org/markup-compatibility/2006">
              <mc:Choice xmlns:v="urn:schemas-microsoft-com:vml" Requires="v">
                <p:oleObj spid="_x0000_s14440" name="Equation" r:id="rId5" imgW="4292280" imgH="431640" progId="Equation.3">
                  <p:embed/>
                </p:oleObj>
              </mc:Choice>
              <mc:Fallback>
                <p:oleObj name="Equation" r:id="rId5" imgW="4292280" imgH="431640" progId="Equation.3">
                  <p:embed/>
                  <p:pic>
                    <p:nvPicPr>
                      <p:cNvPr id="0" name="Object 2"/>
                      <p:cNvPicPr>
                        <a:picLocks noChangeAspect="1" noChangeArrowheads="1"/>
                      </p:cNvPicPr>
                      <p:nvPr/>
                    </p:nvPicPr>
                    <p:blipFill>
                      <a:blip r:embed="rId6"/>
                      <a:srcRect/>
                      <a:stretch>
                        <a:fillRect/>
                      </a:stretch>
                    </p:blipFill>
                    <p:spPr bwMode="auto">
                      <a:xfrm>
                        <a:off x="930275" y="5791200"/>
                        <a:ext cx="713105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5458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447800"/>
            <a:ext cx="8216993" cy="3386323"/>
          </a:xfrm>
          <a:prstGeom prst="rect">
            <a:avLst/>
          </a:prstGeom>
        </p:spPr>
      </p:pic>
    </p:spTree>
    <p:extLst>
      <p:ext uri="{BB962C8B-B14F-4D97-AF65-F5344CB8AC3E}">
        <p14:creationId xmlns:p14="http://schemas.microsoft.com/office/powerpoint/2010/main" val="3383234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Kết quả hình ảnh cho phan cuc anh sa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762000"/>
            <a:ext cx="68580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3985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0000"/>
                </a:solidFill>
                <a:latin typeface="Times New Roman" pitchFamily="18" charset="0"/>
                <a:cs typeface="Times New Roman" pitchFamily="18" charset="0"/>
              </a:rPr>
              <a:t>§ 1. ÁNH SÁNG PHÂN CỰC</a:t>
            </a:r>
            <a:endParaRPr lang="en-US" sz="2400" dirty="0">
              <a:solidFill>
                <a:srgbClr val="FF0000"/>
              </a:solidFill>
              <a:latin typeface="Times New Roman" pitchFamily="18" charset="0"/>
              <a:cs typeface="Times New Roman" pitchFamily="18" charset="0"/>
            </a:endParaRPr>
          </a:p>
        </p:txBody>
      </p:sp>
      <p:sp>
        <p:nvSpPr>
          <p:cNvPr id="2" name="Rectangle 1"/>
          <p:cNvSpPr/>
          <p:nvPr/>
        </p:nvSpPr>
        <p:spPr>
          <a:xfrm>
            <a:off x="0" y="609600"/>
            <a:ext cx="6698543" cy="461665"/>
          </a:xfrm>
          <a:prstGeom prst="rect">
            <a:avLst/>
          </a:prstGeom>
        </p:spPr>
        <p:txBody>
          <a:bodyPr wrap="square">
            <a:spAutoFit/>
          </a:bodyPr>
          <a:lstStyle/>
          <a:p>
            <a:r>
              <a:rPr lang="en-US" sz="2400" b="1" dirty="0" smtClean="0">
                <a:solidFill>
                  <a:schemeClr val="hlink"/>
                </a:solidFill>
                <a:latin typeface="Times New Roman" pitchFamily="18" charset="0"/>
              </a:rPr>
              <a:t>II. </a:t>
            </a:r>
            <a:r>
              <a:rPr lang="en-US" sz="2400" b="1" dirty="0" err="1" smtClean="0">
                <a:solidFill>
                  <a:schemeClr val="hlink"/>
                </a:solidFill>
                <a:latin typeface="Times New Roman" pitchFamily="18" charset="0"/>
              </a:rPr>
              <a:t>Định</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luật</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Malus</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về</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phân</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cực</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ánh</a:t>
            </a:r>
            <a:r>
              <a:rPr lang="en-US" sz="2400" b="1" dirty="0" smtClean="0">
                <a:solidFill>
                  <a:schemeClr val="hlink"/>
                </a:solidFill>
                <a:latin typeface="Times New Roman" pitchFamily="18" charset="0"/>
              </a:rPr>
              <a:t> </a:t>
            </a:r>
            <a:r>
              <a:rPr lang="en-US" sz="2400" b="1" dirty="0" err="1" smtClean="0">
                <a:solidFill>
                  <a:schemeClr val="hlink"/>
                </a:solidFill>
                <a:latin typeface="Times New Roman" pitchFamily="18" charset="0"/>
              </a:rPr>
              <a:t>sáng</a:t>
            </a:r>
            <a:endParaRPr lang="en-US" sz="2400" b="1" dirty="0" smtClean="0">
              <a:solidFill>
                <a:schemeClr val="hlink"/>
              </a:solidFill>
              <a:latin typeface="Times New Roman" pitchFamily="18" charset="0"/>
            </a:endParaRPr>
          </a:p>
        </p:txBody>
      </p:sp>
      <p:sp>
        <p:nvSpPr>
          <p:cNvPr id="3" name="Rectangle 2"/>
          <p:cNvSpPr/>
          <p:nvPr/>
        </p:nvSpPr>
        <p:spPr>
          <a:xfrm>
            <a:off x="0" y="1071266"/>
            <a:ext cx="9144000" cy="1200329"/>
          </a:xfrm>
          <a:prstGeom prst="rect">
            <a:avLst/>
          </a:prstGeom>
        </p:spPr>
        <p:txBody>
          <a:bodyPr wrap="square">
            <a:spAutoFit/>
          </a:bodyPr>
          <a:lstStyle/>
          <a:p>
            <a:pPr algn="just"/>
            <a:r>
              <a:rPr lang="en-US" sz="2400" dirty="0" smtClean="0">
                <a:latin typeface="Times New Roman" pitchFamily="18" charset="0"/>
              </a:rPr>
              <a:t>- </a:t>
            </a:r>
            <a:r>
              <a:rPr lang="en-US" sz="2400" dirty="0" err="1" smtClean="0">
                <a:latin typeface="Times New Roman" pitchFamily="18" charset="0"/>
              </a:rPr>
              <a:t>Chiếu</a:t>
            </a:r>
            <a:r>
              <a:rPr lang="en-US" sz="2400" dirty="0" smtClean="0">
                <a:latin typeface="Times New Roman" pitchFamily="18" charset="0"/>
              </a:rPr>
              <a:t> </a:t>
            </a:r>
            <a:r>
              <a:rPr lang="en-US" sz="2400" dirty="0" err="1" smtClean="0">
                <a:latin typeface="Times New Roman" pitchFamily="18" charset="0"/>
              </a:rPr>
              <a:t>ánh</a:t>
            </a:r>
            <a:r>
              <a:rPr lang="en-US" sz="2400" dirty="0" smtClean="0">
                <a:latin typeface="Times New Roman" pitchFamily="18" charset="0"/>
              </a:rPr>
              <a:t> </a:t>
            </a:r>
            <a:r>
              <a:rPr lang="en-US" sz="2400" dirty="0" err="1" smtClean="0">
                <a:latin typeface="Times New Roman" pitchFamily="18" charset="0"/>
              </a:rPr>
              <a:t>sáng</a:t>
            </a:r>
            <a:r>
              <a:rPr lang="en-US" sz="2400" dirty="0" smtClean="0">
                <a:latin typeface="Times New Roman" pitchFamily="18" charset="0"/>
              </a:rPr>
              <a:t> </a:t>
            </a:r>
            <a:r>
              <a:rPr lang="en-US" sz="2400" dirty="0" err="1" smtClean="0">
                <a:latin typeface="Times New Roman" pitchFamily="18" charset="0"/>
              </a:rPr>
              <a:t>tự</a:t>
            </a:r>
            <a:r>
              <a:rPr lang="en-US" sz="2400" dirty="0" smtClean="0">
                <a:latin typeface="Times New Roman" pitchFamily="18" charset="0"/>
              </a:rPr>
              <a:t> </a:t>
            </a:r>
            <a:r>
              <a:rPr lang="en-US" sz="2400" dirty="0" err="1" smtClean="0">
                <a:latin typeface="Times New Roman" pitchFamily="18" charset="0"/>
              </a:rPr>
              <a:t>nhiên</a:t>
            </a:r>
            <a:r>
              <a:rPr lang="en-US" sz="2400" dirty="0" smtClean="0">
                <a:latin typeface="Times New Roman" pitchFamily="18" charset="0"/>
              </a:rPr>
              <a:t> </a:t>
            </a:r>
            <a:r>
              <a:rPr lang="en-US" sz="2400" dirty="0" err="1" smtClean="0">
                <a:latin typeface="Times New Roman" pitchFamily="18" charset="0"/>
              </a:rPr>
              <a:t>có</a:t>
            </a:r>
            <a:r>
              <a:rPr lang="en-US" sz="2400" dirty="0" smtClean="0">
                <a:latin typeface="Times New Roman" pitchFamily="18" charset="0"/>
              </a:rPr>
              <a:t> </a:t>
            </a:r>
            <a:r>
              <a:rPr lang="en-US" sz="2400" dirty="0" err="1" smtClean="0">
                <a:latin typeface="Times New Roman" pitchFamily="18" charset="0"/>
              </a:rPr>
              <a:t>cường</a:t>
            </a:r>
            <a:r>
              <a:rPr lang="en-US" sz="2400" dirty="0" smtClean="0">
                <a:latin typeface="Times New Roman" pitchFamily="18" charset="0"/>
              </a:rPr>
              <a:t> </a:t>
            </a:r>
            <a:r>
              <a:rPr lang="en-US" sz="2400" dirty="0" err="1" smtClean="0">
                <a:latin typeface="Times New Roman" pitchFamily="18" charset="0"/>
              </a:rPr>
              <a:t>độ</a:t>
            </a:r>
            <a:r>
              <a:rPr lang="en-US" sz="2400" dirty="0" smtClean="0">
                <a:latin typeface="Times New Roman" pitchFamily="18" charset="0"/>
              </a:rPr>
              <a:t> I</a:t>
            </a:r>
            <a:r>
              <a:rPr lang="en-US" sz="2400" baseline="-25000" dirty="0" smtClean="0">
                <a:latin typeface="Times New Roman" pitchFamily="18" charset="0"/>
              </a:rPr>
              <a:t>0</a:t>
            </a:r>
            <a:r>
              <a:rPr lang="en-US" sz="2400" dirty="0" smtClean="0">
                <a:latin typeface="Times New Roman" pitchFamily="18" charset="0"/>
              </a:rPr>
              <a:t> </a:t>
            </a:r>
            <a:r>
              <a:rPr lang="en-US" sz="2400" dirty="0" err="1" smtClean="0">
                <a:latin typeface="Times New Roman" pitchFamily="18" charset="0"/>
              </a:rPr>
              <a:t>tới</a:t>
            </a:r>
            <a:r>
              <a:rPr lang="en-US" sz="2400" dirty="0" smtClean="0">
                <a:latin typeface="Times New Roman" pitchFamily="18" charset="0"/>
              </a:rPr>
              <a:t> </a:t>
            </a:r>
            <a:r>
              <a:rPr lang="en-US" sz="2400" dirty="0" err="1" smtClean="0">
                <a:latin typeface="Times New Roman" pitchFamily="18" charset="0"/>
              </a:rPr>
              <a:t>bản</a:t>
            </a:r>
            <a:r>
              <a:rPr lang="en-US" sz="2400" dirty="0" smtClean="0">
                <a:latin typeface="Times New Roman" pitchFamily="18" charset="0"/>
              </a:rPr>
              <a:t> </a:t>
            </a:r>
            <a:r>
              <a:rPr lang="en-US" sz="2400" dirty="0" err="1" smtClean="0">
                <a:latin typeface="Times New Roman" pitchFamily="18" charset="0"/>
              </a:rPr>
              <a:t>phân</a:t>
            </a:r>
            <a:r>
              <a:rPr lang="en-US" sz="2400" dirty="0" smtClean="0">
                <a:latin typeface="Times New Roman" pitchFamily="18" charset="0"/>
              </a:rPr>
              <a:t> </a:t>
            </a:r>
            <a:r>
              <a:rPr lang="en-US" sz="2400" dirty="0" err="1" smtClean="0">
                <a:latin typeface="Times New Roman" pitchFamily="18" charset="0"/>
              </a:rPr>
              <a:t>cực</a:t>
            </a:r>
            <a:r>
              <a:rPr lang="en-US" sz="2400" dirty="0" smtClean="0">
                <a:latin typeface="Times New Roman" pitchFamily="18" charset="0"/>
              </a:rPr>
              <a:t> T</a:t>
            </a:r>
            <a:r>
              <a:rPr lang="en-US" sz="2400" baseline="-25000" dirty="0" smtClean="0">
                <a:latin typeface="Times New Roman" pitchFamily="18" charset="0"/>
              </a:rPr>
              <a:t>1, </a:t>
            </a:r>
            <a:r>
              <a:rPr lang="en-US" sz="2400" dirty="0" err="1" smtClean="0">
                <a:latin typeface="Times New Roman" pitchFamily="18" charset="0"/>
              </a:rPr>
              <a:t>mỗi</a:t>
            </a:r>
            <a:r>
              <a:rPr lang="en-US" sz="2400" dirty="0" smtClean="0">
                <a:latin typeface="Times New Roman" pitchFamily="18" charset="0"/>
              </a:rPr>
              <a:t> </a:t>
            </a:r>
            <a:r>
              <a:rPr lang="en-US" sz="2400" dirty="0" err="1" smtClean="0">
                <a:latin typeface="Times New Roman" pitchFamily="18" charset="0"/>
              </a:rPr>
              <a:t>thành</a:t>
            </a:r>
            <a:r>
              <a:rPr lang="en-US" sz="2400" dirty="0" smtClean="0">
                <a:latin typeface="Times New Roman" pitchFamily="18" charset="0"/>
              </a:rPr>
              <a:t> </a:t>
            </a:r>
            <a:r>
              <a:rPr lang="en-US" sz="2400" dirty="0" err="1" smtClean="0">
                <a:latin typeface="Times New Roman" pitchFamily="18" charset="0"/>
              </a:rPr>
              <a:t>phần</a:t>
            </a:r>
            <a:r>
              <a:rPr lang="en-US" sz="2400" dirty="0" smtClean="0">
                <a:latin typeface="Times New Roman" pitchFamily="18" charset="0"/>
              </a:rPr>
              <a:t> </a:t>
            </a:r>
            <a:r>
              <a:rPr lang="en-US" sz="2400" dirty="0" err="1" smtClean="0">
                <a:latin typeface="Times New Roman" pitchFamily="18" charset="0"/>
              </a:rPr>
              <a:t>E</a:t>
            </a:r>
            <a:r>
              <a:rPr lang="en-US" sz="2400" baseline="-25000" dirty="0" err="1" smtClean="0">
                <a:latin typeface="Times New Roman" pitchFamily="18" charset="0"/>
              </a:rPr>
              <a:t>i</a:t>
            </a:r>
            <a:r>
              <a:rPr lang="en-US" sz="2400" baseline="-25000" dirty="0" smtClean="0">
                <a:latin typeface="Times New Roman" pitchFamily="18" charset="0"/>
              </a:rPr>
              <a:t> </a:t>
            </a:r>
            <a:r>
              <a:rPr lang="en-US" sz="2400" dirty="0" err="1" smtClean="0">
                <a:latin typeface="Times New Roman" pitchFamily="18" charset="0"/>
              </a:rPr>
              <a:t>của</a:t>
            </a:r>
            <a:r>
              <a:rPr lang="en-US" sz="2400" dirty="0" smtClean="0">
                <a:latin typeface="Times New Roman" pitchFamily="18" charset="0"/>
              </a:rPr>
              <a:t> </a:t>
            </a:r>
            <a:r>
              <a:rPr lang="en-US" sz="2400" dirty="0" err="1" smtClean="0">
                <a:latin typeface="Times New Roman" pitchFamily="18" charset="0"/>
              </a:rPr>
              <a:t>véc</a:t>
            </a:r>
            <a:r>
              <a:rPr lang="en-US" sz="2400" dirty="0" smtClean="0">
                <a:latin typeface="Times New Roman" pitchFamily="18" charset="0"/>
              </a:rPr>
              <a:t> </a:t>
            </a:r>
            <a:r>
              <a:rPr lang="en-US" sz="2400" dirty="0" err="1" smtClean="0">
                <a:latin typeface="Times New Roman" pitchFamily="18" charset="0"/>
              </a:rPr>
              <a:t>tơ</a:t>
            </a:r>
            <a:r>
              <a:rPr lang="en-US" sz="2400" dirty="0" smtClean="0">
                <a:latin typeface="Times New Roman" pitchFamily="18" charset="0"/>
              </a:rPr>
              <a:t> </a:t>
            </a:r>
            <a:r>
              <a:rPr lang="en-US" sz="2400" dirty="0" err="1" smtClean="0">
                <a:latin typeface="Times New Roman" pitchFamily="18" charset="0"/>
              </a:rPr>
              <a:t>cường</a:t>
            </a:r>
            <a:r>
              <a:rPr lang="en-US" sz="2400" dirty="0" smtClean="0">
                <a:latin typeface="Times New Roman" pitchFamily="18" charset="0"/>
              </a:rPr>
              <a:t> </a:t>
            </a:r>
            <a:r>
              <a:rPr lang="en-US" sz="2400" dirty="0" err="1" smtClean="0">
                <a:latin typeface="Times New Roman" pitchFamily="18" charset="0"/>
              </a:rPr>
              <a:t>độ</a:t>
            </a:r>
            <a:r>
              <a:rPr lang="en-US" sz="2400" dirty="0" smtClean="0">
                <a:latin typeface="Times New Roman" pitchFamily="18" charset="0"/>
              </a:rPr>
              <a:t> </a:t>
            </a:r>
            <a:r>
              <a:rPr lang="en-US" sz="2400" dirty="0" err="1" smtClean="0">
                <a:latin typeface="Times New Roman" pitchFamily="18" charset="0"/>
              </a:rPr>
              <a:t>điện</a:t>
            </a:r>
            <a:r>
              <a:rPr lang="en-US" sz="2400" dirty="0" smtClean="0">
                <a:latin typeface="Times New Roman" pitchFamily="18" charset="0"/>
              </a:rPr>
              <a:t> </a:t>
            </a:r>
            <a:r>
              <a:rPr lang="en-US" sz="2400" dirty="0" err="1" smtClean="0">
                <a:latin typeface="Times New Roman" pitchFamily="18" charset="0"/>
              </a:rPr>
              <a:t>trường</a:t>
            </a:r>
            <a:r>
              <a:rPr lang="en-US" sz="2400" dirty="0" smtClean="0">
                <a:latin typeface="Times New Roman" pitchFamily="18" charset="0"/>
              </a:rPr>
              <a:t> </a:t>
            </a:r>
            <a:r>
              <a:rPr lang="en-US" sz="2400" dirty="0" err="1" smtClean="0">
                <a:latin typeface="Times New Roman" pitchFamily="18" charset="0"/>
              </a:rPr>
              <a:t>phân</a:t>
            </a:r>
            <a:r>
              <a:rPr lang="en-US" sz="2400" dirty="0" smtClean="0">
                <a:latin typeface="Times New Roman" pitchFamily="18" charset="0"/>
              </a:rPr>
              <a:t> </a:t>
            </a:r>
            <a:r>
              <a:rPr lang="en-US" sz="2400" dirty="0" err="1" smtClean="0">
                <a:latin typeface="Times New Roman" pitchFamily="18" charset="0"/>
              </a:rPr>
              <a:t>tích</a:t>
            </a:r>
            <a:r>
              <a:rPr lang="en-US" sz="2400" dirty="0" smtClean="0">
                <a:latin typeface="Times New Roman" pitchFamily="18" charset="0"/>
              </a:rPr>
              <a:t> </a:t>
            </a:r>
            <a:r>
              <a:rPr lang="en-US" sz="2400" dirty="0" err="1" smtClean="0">
                <a:latin typeface="Times New Roman" pitchFamily="18" charset="0"/>
              </a:rPr>
              <a:t>thành</a:t>
            </a:r>
            <a:r>
              <a:rPr lang="en-US" sz="2400" dirty="0" smtClean="0">
                <a:latin typeface="Times New Roman" pitchFamily="18" charset="0"/>
              </a:rPr>
              <a:t> 2 </a:t>
            </a:r>
            <a:r>
              <a:rPr lang="en-US" sz="2400" dirty="0" err="1" smtClean="0">
                <a:latin typeface="Times New Roman" pitchFamily="18" charset="0"/>
              </a:rPr>
              <a:t>thành</a:t>
            </a:r>
            <a:r>
              <a:rPr lang="en-US" sz="2400" dirty="0" smtClean="0">
                <a:latin typeface="Times New Roman" pitchFamily="18" charset="0"/>
              </a:rPr>
              <a:t> </a:t>
            </a:r>
            <a:r>
              <a:rPr lang="en-US" sz="2400" dirty="0" err="1" smtClean="0">
                <a:latin typeface="Times New Roman" pitchFamily="18" charset="0"/>
              </a:rPr>
              <a:t>phần</a:t>
            </a:r>
            <a:r>
              <a:rPr lang="en-US" sz="2400" dirty="0" smtClean="0">
                <a:latin typeface="Times New Roman" pitchFamily="18" charset="0"/>
              </a:rPr>
              <a:t>: </a:t>
            </a:r>
            <a:r>
              <a:rPr lang="en-US" sz="2400" dirty="0" err="1" smtClean="0">
                <a:latin typeface="Times New Roman" pitchFamily="18" charset="0"/>
              </a:rPr>
              <a:t>E</a:t>
            </a:r>
            <a:r>
              <a:rPr lang="en-US" sz="2400" baseline="-25000" dirty="0" err="1">
                <a:latin typeface="Times New Roman" pitchFamily="18" charset="0"/>
              </a:rPr>
              <a:t>i</a:t>
            </a:r>
            <a:r>
              <a:rPr lang="en-US" sz="2400" baseline="-25000" dirty="0" err="1" smtClean="0">
                <a:latin typeface="Times New Roman" pitchFamily="18" charset="0"/>
              </a:rPr>
              <a:t>x</a:t>
            </a:r>
            <a:r>
              <a:rPr lang="en-US" sz="2400" dirty="0" smtClean="0">
                <a:latin typeface="Times New Roman" pitchFamily="18" charset="0"/>
              </a:rPr>
              <a:t> </a:t>
            </a:r>
            <a:r>
              <a:rPr lang="en-US" sz="2400" dirty="0" err="1" smtClean="0">
                <a:latin typeface="Times New Roman" pitchFamily="18" charset="0"/>
              </a:rPr>
              <a:t>vuông</a:t>
            </a:r>
            <a:r>
              <a:rPr lang="en-US" sz="2400" dirty="0" smtClean="0">
                <a:latin typeface="Times New Roman" pitchFamily="18" charset="0"/>
              </a:rPr>
              <a:t> </a:t>
            </a:r>
            <a:r>
              <a:rPr lang="en-US" sz="2400" dirty="0" err="1" smtClean="0">
                <a:latin typeface="Times New Roman" pitchFamily="18" charset="0"/>
              </a:rPr>
              <a:t>góc</a:t>
            </a:r>
            <a:r>
              <a:rPr lang="en-US" sz="2400" dirty="0" smtClean="0">
                <a:latin typeface="Times New Roman" pitchFamily="18" charset="0"/>
              </a:rPr>
              <a:t> </a:t>
            </a:r>
            <a:r>
              <a:rPr lang="en-US" sz="2400" dirty="0" err="1" smtClean="0">
                <a:latin typeface="Times New Roman" pitchFamily="18" charset="0"/>
              </a:rPr>
              <a:t>với</a:t>
            </a:r>
            <a:r>
              <a:rPr lang="en-US" sz="2400" dirty="0" smtClean="0">
                <a:latin typeface="Times New Roman" pitchFamily="18" charset="0"/>
              </a:rPr>
              <a:t> </a:t>
            </a:r>
            <a:r>
              <a:rPr lang="en-US" sz="2400" dirty="0" err="1" smtClean="0">
                <a:latin typeface="Times New Roman" pitchFamily="18" charset="0"/>
              </a:rPr>
              <a:t>quang</a:t>
            </a:r>
            <a:r>
              <a:rPr lang="en-US" sz="2400" dirty="0" smtClean="0">
                <a:latin typeface="Times New Roman" pitchFamily="18" charset="0"/>
              </a:rPr>
              <a:t> </a:t>
            </a:r>
            <a:r>
              <a:rPr lang="en-US" sz="2400" dirty="0" err="1" smtClean="0">
                <a:latin typeface="Times New Roman" pitchFamily="18" charset="0"/>
              </a:rPr>
              <a:t>trục</a:t>
            </a:r>
            <a:r>
              <a:rPr lang="en-US" sz="2400" dirty="0" smtClean="0">
                <a:latin typeface="Times New Roman" pitchFamily="18" charset="0"/>
              </a:rPr>
              <a:t> </a:t>
            </a:r>
            <a:r>
              <a:rPr lang="el-GR" sz="2400" dirty="0" smtClean="0">
                <a:latin typeface="Times New Roman" pitchFamily="18" charset="0"/>
                <a:cs typeface="Times New Roman" pitchFamily="18" charset="0"/>
              </a:rPr>
              <a:t>Δ</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a:t>
            </a:r>
            <a:r>
              <a:rPr lang="en-US" sz="2400" baseline="-25000" dirty="0" err="1">
                <a:latin typeface="Times New Roman" pitchFamily="18" charset="0"/>
                <a:cs typeface="Times New Roman" pitchFamily="18" charset="0"/>
              </a:rPr>
              <a:t>i</a:t>
            </a:r>
            <a:r>
              <a:rPr lang="en-US" sz="2400" baseline="-25000" dirty="0" err="1" smtClean="0">
                <a:latin typeface="Times New Roman" pitchFamily="18" charset="0"/>
                <a:cs typeface="Times New Roman" pitchFamily="18" charset="0"/>
              </a:rPr>
              <a:t>y</a:t>
            </a:r>
            <a:r>
              <a:rPr lang="en-US" sz="2400" dirty="0" smtClean="0">
                <a:latin typeface="Times New Roman" pitchFamily="18" charset="0"/>
                <a:cs typeface="Times New Roman" pitchFamily="18" charset="0"/>
              </a:rPr>
              <a:t> song </a:t>
            </a:r>
            <a:r>
              <a:rPr lang="en-US" sz="2400" dirty="0" err="1" smtClean="0">
                <a:latin typeface="Times New Roman" pitchFamily="18" charset="0"/>
                <a:cs typeface="Times New Roman" pitchFamily="18" charset="0"/>
              </a:rPr>
              <a:t>song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với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quang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trục</a:t>
            </a:r>
            <a:r>
              <a:rPr lang="en-US" sz="2400" dirty="0" smtClean="0">
                <a:latin typeface="Times New Roman" pitchFamily="18" charset="0"/>
                <a:cs typeface="Times New Roman" pitchFamily="18" charset="0"/>
              </a:rPr>
              <a:t> </a:t>
            </a:r>
            <a:r>
              <a:rPr lang="el-GR" sz="2400" dirty="0" smtClean="0">
                <a:latin typeface="Times New Roman" pitchFamily="18" charset="0"/>
                <a:cs typeface="Times New Roman" pitchFamily="18" charset="0"/>
              </a:rPr>
              <a:t>Δ</a:t>
            </a:r>
            <a:r>
              <a:rPr lang="en-US" sz="2400" baseline="-25000" dirty="0" smtClean="0">
                <a:latin typeface="Times New Roman" pitchFamily="18" charset="0"/>
                <a:cs typeface="Times New Roman" pitchFamily="18" charset="0"/>
              </a:rPr>
              <a:t>1</a:t>
            </a:r>
          </a:p>
        </p:txBody>
      </p:sp>
      <p:graphicFrame>
        <p:nvGraphicFramePr>
          <p:cNvPr id="6" name="Object 5"/>
          <p:cNvGraphicFramePr>
            <a:graphicFrameLocks noChangeAspect="1"/>
          </p:cNvGraphicFramePr>
          <p:nvPr>
            <p:extLst>
              <p:ext uri="{D42A27DB-BD31-4B8C-83A1-F6EECF244321}">
                <p14:modId xmlns:p14="http://schemas.microsoft.com/office/powerpoint/2010/main" val="1328665030"/>
              </p:ext>
            </p:extLst>
          </p:nvPr>
        </p:nvGraphicFramePr>
        <p:xfrm>
          <a:off x="874713" y="2590800"/>
          <a:ext cx="1651000" cy="488950"/>
        </p:xfrm>
        <a:graphic>
          <a:graphicData uri="http://schemas.openxmlformats.org/presentationml/2006/ole">
            <mc:AlternateContent xmlns:mc="http://schemas.openxmlformats.org/markup-compatibility/2006">
              <mc:Choice xmlns:v="urn:schemas-microsoft-com:vml" Requires="v">
                <p:oleObj spid="_x0000_s1259" name="Equation" r:id="rId3" imgW="850680" imgH="253800" progId="Equation.3">
                  <p:embed/>
                </p:oleObj>
              </mc:Choice>
              <mc:Fallback>
                <p:oleObj name="Equation" r:id="rId3" imgW="850680" imgH="253800" progId="Equation.3">
                  <p:embed/>
                  <p:pic>
                    <p:nvPicPr>
                      <p:cNvPr id="0" name="Object 4"/>
                      <p:cNvPicPr>
                        <a:picLocks noChangeAspect="1" noChangeArrowheads="1"/>
                      </p:cNvPicPr>
                      <p:nvPr/>
                    </p:nvPicPr>
                    <p:blipFill>
                      <a:blip r:embed="rId4"/>
                      <a:srcRect/>
                      <a:stretch>
                        <a:fillRect/>
                      </a:stretch>
                    </p:blipFill>
                    <p:spPr bwMode="auto">
                      <a:xfrm>
                        <a:off x="874713" y="2590800"/>
                        <a:ext cx="1651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76200" y="3200400"/>
            <a:ext cx="8915400" cy="461665"/>
          </a:xfrm>
          <a:prstGeom prst="rect">
            <a:avLst/>
          </a:prstGeom>
        </p:spPr>
        <p:txBody>
          <a:bodyPr wrap="square">
            <a:spAutoFit/>
          </a:bodyPr>
          <a:lstStyle/>
          <a:p>
            <a:r>
              <a:rPr lang="en-US" sz="2400" dirty="0">
                <a:latin typeface="Times New Roman" pitchFamily="18" charset="0"/>
                <a:cs typeface="Times New Roman" pitchFamily="18" charset="0"/>
              </a:rPr>
              <a:t>Do </a:t>
            </a:r>
            <a:r>
              <a:rPr lang="en-US" sz="2400" dirty="0" err="1">
                <a:latin typeface="Times New Roman" pitchFamily="18" charset="0"/>
                <a:cs typeface="Times New Roman" pitchFamily="18" charset="0"/>
              </a:rPr>
              <a:t>véc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tơ</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E</a:t>
            </a:r>
            <a:r>
              <a:rPr lang="en-US" sz="2400" baseline="-25000" dirty="0" smtClean="0">
                <a:latin typeface="Times New Roman" pitchFamily="18" charset="0"/>
                <a:cs typeface="Times New Roman" pitchFamily="18" charset="0"/>
              </a:rPr>
              <a:t>0</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phân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đều</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theo</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mọi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phương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nên</a:t>
            </a:r>
            <a:r>
              <a:rPr lang="en-US" sz="2400" dirty="0" smtClean="0">
                <a:latin typeface="Times New Roman" pitchFamily="18" charset="0"/>
                <a:cs typeface="Times New Roman" pitchFamily="18" charset="0"/>
              </a:rPr>
              <a:t>: :</a:t>
            </a:r>
            <a:endParaRPr lang="el-GR" sz="2400" dirty="0">
              <a:latin typeface="Times New Roman" pitchFamily="18" charset="0"/>
              <a:cs typeface="Times New Roman" pitchFamily="18" charset="0"/>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365176539"/>
              </p:ext>
            </p:extLst>
          </p:nvPr>
        </p:nvGraphicFramePr>
        <p:xfrm>
          <a:off x="1371600" y="3943350"/>
          <a:ext cx="1981200" cy="781050"/>
        </p:xfrm>
        <a:graphic>
          <a:graphicData uri="http://schemas.openxmlformats.org/presentationml/2006/ole">
            <mc:AlternateContent xmlns:mc="http://schemas.openxmlformats.org/markup-compatibility/2006">
              <mc:Choice xmlns:v="urn:schemas-microsoft-com:vml" Requires="v">
                <p:oleObj spid="_x0000_s1260" name="Equation" r:id="rId5" imgW="990360" imgH="393480" progId="Equation.3">
                  <p:embed/>
                </p:oleObj>
              </mc:Choice>
              <mc:Fallback>
                <p:oleObj name="Equation" r:id="rId5" imgW="990360" imgH="393480" progId="Equation.3">
                  <p:embed/>
                  <p:pic>
                    <p:nvPicPr>
                      <p:cNvPr id="0" name="Object 8"/>
                      <p:cNvPicPr>
                        <a:picLocks noChangeAspect="1" noChangeArrowheads="1"/>
                      </p:cNvPicPr>
                      <p:nvPr/>
                    </p:nvPicPr>
                    <p:blipFill>
                      <a:blip r:embed="rId6"/>
                      <a:srcRect/>
                      <a:stretch>
                        <a:fillRect/>
                      </a:stretch>
                    </p:blipFill>
                    <p:spPr bwMode="auto">
                      <a:xfrm>
                        <a:off x="1371600" y="3943350"/>
                        <a:ext cx="19812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844646266"/>
              </p:ext>
            </p:extLst>
          </p:nvPr>
        </p:nvGraphicFramePr>
        <p:xfrm>
          <a:off x="2625725" y="2514600"/>
          <a:ext cx="3241675" cy="728662"/>
        </p:xfrm>
        <a:graphic>
          <a:graphicData uri="http://schemas.openxmlformats.org/presentationml/2006/ole">
            <mc:AlternateContent xmlns:mc="http://schemas.openxmlformats.org/markup-compatibility/2006">
              <mc:Choice xmlns:v="urn:schemas-microsoft-com:vml" Requires="v">
                <p:oleObj spid="_x0000_s1261" name="Equation" r:id="rId7" imgW="1904760" imgH="431640" progId="Equation.3">
                  <p:embed/>
                </p:oleObj>
              </mc:Choice>
              <mc:Fallback>
                <p:oleObj name="Equation" r:id="rId7" imgW="1904760" imgH="431640" progId="Equation.3">
                  <p:embed/>
                  <p:pic>
                    <p:nvPicPr>
                      <p:cNvPr id="0" name="Object 5"/>
                      <p:cNvPicPr>
                        <a:picLocks noChangeAspect="1" noChangeArrowheads="1"/>
                      </p:cNvPicPr>
                      <p:nvPr/>
                    </p:nvPicPr>
                    <p:blipFill>
                      <a:blip r:embed="rId8"/>
                      <a:srcRect/>
                      <a:stretch>
                        <a:fillRect/>
                      </a:stretch>
                    </p:blipFill>
                    <p:spPr bwMode="auto">
                      <a:xfrm>
                        <a:off x="2625725" y="2514600"/>
                        <a:ext cx="3241675" cy="728662"/>
                      </a:xfrm>
                      <a:prstGeom prst="rect">
                        <a:avLst/>
                      </a:prstGeom>
                      <a:noFill/>
                      <a:ln>
                        <a:noFill/>
                      </a:ln>
                    </p:spPr>
                  </p:pic>
                </p:oleObj>
              </mc:Fallback>
            </mc:AlternateContent>
          </a:graphicData>
        </a:graphic>
      </p:graphicFrame>
      <p:sp>
        <p:nvSpPr>
          <p:cNvPr id="12" name="Rectangle 11"/>
          <p:cNvSpPr/>
          <p:nvPr/>
        </p:nvSpPr>
        <p:spPr>
          <a:xfrm>
            <a:off x="76200" y="4796135"/>
            <a:ext cx="4473532" cy="461665"/>
          </a:xfrm>
          <a:prstGeom prst="rect">
            <a:avLst/>
          </a:prstGeom>
        </p:spPr>
        <p:txBody>
          <a:bodyPr wrap="none">
            <a:spAutoFit/>
          </a:bodyPr>
          <a:lstStyle/>
          <a:p>
            <a:r>
              <a:rPr lang="en-US" sz="2400" dirty="0" err="1">
                <a:latin typeface="Times New Roman" pitchFamily="18" charset="0"/>
              </a:rPr>
              <a:t>C</a:t>
            </a:r>
            <a:r>
              <a:rPr lang="en-US" sz="2400" dirty="0" err="1" smtClean="0">
                <a:latin typeface="Times New Roman" pitchFamily="18" charset="0"/>
              </a:rPr>
              <a:t>ường</a:t>
            </a:r>
            <a:r>
              <a:rPr lang="en-US" sz="2400" dirty="0" smtClean="0">
                <a:latin typeface="Times New Roman" pitchFamily="18" charset="0"/>
              </a:rPr>
              <a:t> </a:t>
            </a:r>
            <a:r>
              <a:rPr lang="en-US" sz="2400" dirty="0" err="1">
                <a:latin typeface="Times New Roman" pitchFamily="18" charset="0"/>
              </a:rPr>
              <a:t>độ</a:t>
            </a:r>
            <a:r>
              <a:rPr lang="en-US" sz="2400" dirty="0">
                <a:latin typeface="Times New Roman" pitchFamily="18" charset="0"/>
              </a:rPr>
              <a:t> </a:t>
            </a:r>
            <a:r>
              <a:rPr lang="en-US" sz="2400" dirty="0" err="1">
                <a:latin typeface="Times New Roman" pitchFamily="18" charset="0"/>
              </a:rPr>
              <a:t>sáng</a:t>
            </a:r>
            <a:r>
              <a:rPr lang="en-US" sz="2400" dirty="0">
                <a:latin typeface="Times New Roman" pitchFamily="18" charset="0"/>
              </a:rPr>
              <a:t> </a:t>
            </a:r>
            <a:r>
              <a:rPr lang="en-US" sz="2400" dirty="0" err="1">
                <a:latin typeface="Times New Roman" pitchFamily="18" charset="0"/>
              </a:rPr>
              <a:t>sau</a:t>
            </a:r>
            <a:r>
              <a:rPr lang="en-US" sz="2400" dirty="0">
                <a:latin typeface="Times New Roman" pitchFamily="18" charset="0"/>
              </a:rPr>
              <a:t> </a:t>
            </a:r>
            <a:r>
              <a:rPr lang="en-US" sz="2400" dirty="0" err="1">
                <a:latin typeface="Times New Roman" pitchFamily="18" charset="0"/>
              </a:rPr>
              <a:t>khi</a:t>
            </a:r>
            <a:r>
              <a:rPr lang="en-US" sz="2400" dirty="0">
                <a:latin typeface="Times New Roman" pitchFamily="18" charset="0"/>
              </a:rPr>
              <a:t>  qua T</a:t>
            </a:r>
            <a:r>
              <a:rPr lang="en-US" sz="2400" baseline="-25000" dirty="0">
                <a:latin typeface="Times New Roman" pitchFamily="18" charset="0"/>
              </a:rPr>
              <a:t>1</a:t>
            </a:r>
            <a:r>
              <a:rPr lang="en-US" sz="2400" dirty="0">
                <a:latin typeface="Times New Roman" pitchFamily="18" charset="0"/>
              </a:rPr>
              <a:t>là I</a:t>
            </a:r>
            <a:r>
              <a:rPr lang="en-US" sz="2400" baseline="-25000" dirty="0">
                <a:latin typeface="Times New Roman" pitchFamily="18" charset="0"/>
              </a:rPr>
              <a:t>1</a:t>
            </a:r>
          </a:p>
        </p:txBody>
      </p:sp>
      <p:graphicFrame>
        <p:nvGraphicFramePr>
          <p:cNvPr id="13" name="Object 12"/>
          <p:cNvGraphicFramePr>
            <a:graphicFrameLocks noChangeAspect="1"/>
          </p:cNvGraphicFramePr>
          <p:nvPr>
            <p:extLst>
              <p:ext uri="{D42A27DB-BD31-4B8C-83A1-F6EECF244321}">
                <p14:modId xmlns:p14="http://schemas.microsoft.com/office/powerpoint/2010/main" val="1916647493"/>
              </p:ext>
            </p:extLst>
          </p:nvPr>
        </p:nvGraphicFramePr>
        <p:xfrm>
          <a:off x="1295400" y="5410200"/>
          <a:ext cx="3446463" cy="814387"/>
        </p:xfrm>
        <a:graphic>
          <a:graphicData uri="http://schemas.openxmlformats.org/presentationml/2006/ole">
            <mc:AlternateContent xmlns:mc="http://schemas.openxmlformats.org/markup-compatibility/2006">
              <mc:Choice xmlns:v="urn:schemas-microsoft-com:vml" Requires="v">
                <p:oleObj spid="_x0000_s1262" name="Equation" r:id="rId9" imgW="1650960" imgH="393480" progId="Equation.3">
                  <p:embed/>
                </p:oleObj>
              </mc:Choice>
              <mc:Fallback>
                <p:oleObj name="Equation" r:id="rId9" imgW="1650960" imgH="393480" progId="Equation.3">
                  <p:embed/>
                  <p:pic>
                    <p:nvPicPr>
                      <p:cNvPr id="0" name="Object 4"/>
                      <p:cNvPicPr>
                        <a:picLocks noChangeAspect="1" noChangeArrowheads="1"/>
                      </p:cNvPicPr>
                      <p:nvPr/>
                    </p:nvPicPr>
                    <p:blipFill>
                      <a:blip r:embed="rId10"/>
                      <a:srcRect/>
                      <a:stretch>
                        <a:fillRect/>
                      </a:stretch>
                    </p:blipFill>
                    <p:spPr bwMode="auto">
                      <a:xfrm>
                        <a:off x="1295400" y="5410200"/>
                        <a:ext cx="3446463" cy="814387"/>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43334" y="2895600"/>
            <a:ext cx="2772066" cy="3480905"/>
          </a:xfrm>
          <a:prstGeom prst="rect">
            <a:avLst/>
          </a:prstGeom>
        </p:spPr>
      </p:pic>
    </p:spTree>
    <p:extLst>
      <p:ext uri="{BB962C8B-B14F-4D97-AF65-F5344CB8AC3E}">
        <p14:creationId xmlns:p14="http://schemas.microsoft.com/office/powerpoint/2010/main" val="144456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0" y="0"/>
            <a:ext cx="9144000" cy="461665"/>
          </a:xfrm>
          <a:prstGeom prst="rect">
            <a:avLst/>
          </a:prstGeom>
          <a:noFill/>
        </p:spPr>
        <p:txBody>
          <a:bodyPr wrap="square" rtlCol="0">
            <a:spAutoFit/>
          </a:bodyPr>
          <a:lstStyle/>
          <a:p>
            <a:pPr algn="ctr"/>
            <a:r>
              <a:rPr lang="en-US" sz="2400" dirty="0" smtClean="0">
                <a:solidFill>
                  <a:srgbClr val="FF0000"/>
                </a:solidFill>
                <a:latin typeface="Times New Roman" pitchFamily="18" charset="0"/>
                <a:cs typeface="Times New Roman" pitchFamily="18" charset="0"/>
              </a:rPr>
              <a:t>§ 1. ÁNH SÁNG PHÂN CỰC</a:t>
            </a:r>
            <a:endParaRPr lang="en-US" sz="2400" dirty="0">
              <a:solidFill>
                <a:srgbClr val="FF0000"/>
              </a:solidFill>
              <a:latin typeface="Times New Roman" pitchFamily="18" charset="0"/>
              <a:cs typeface="Times New Roman" pitchFamily="18" charset="0"/>
            </a:endParaRPr>
          </a:p>
        </p:txBody>
      </p:sp>
      <p:sp>
        <p:nvSpPr>
          <p:cNvPr id="2" name="Rectangle 1"/>
          <p:cNvSpPr/>
          <p:nvPr/>
        </p:nvSpPr>
        <p:spPr>
          <a:xfrm>
            <a:off x="0" y="780871"/>
            <a:ext cx="5562600" cy="1200329"/>
          </a:xfrm>
          <a:prstGeom prst="rect">
            <a:avLst/>
          </a:prstGeom>
        </p:spPr>
        <p:txBody>
          <a:bodyPr wrap="square">
            <a:spAutoFit/>
          </a:bodyPr>
          <a:lstStyle/>
          <a:p>
            <a:pPr algn="just"/>
            <a:r>
              <a:rPr lang="en-US" sz="2400" dirty="0" err="1">
                <a:latin typeface="Times New Roman" pitchFamily="18" charset="0"/>
              </a:rPr>
              <a:t>Sau</a:t>
            </a:r>
            <a:r>
              <a:rPr lang="en-US" sz="2400" dirty="0">
                <a:latin typeface="Times New Roman" pitchFamily="18" charset="0"/>
              </a:rPr>
              <a:t> T</a:t>
            </a:r>
            <a:r>
              <a:rPr lang="en-US" sz="2400" baseline="-25000" dirty="0">
                <a:latin typeface="Times New Roman" pitchFamily="18" charset="0"/>
              </a:rPr>
              <a:t>1</a:t>
            </a:r>
            <a:r>
              <a:rPr lang="en-US" sz="2400" dirty="0">
                <a:latin typeface="Times New Roman" pitchFamily="18" charset="0"/>
              </a:rPr>
              <a:t> </a:t>
            </a:r>
            <a:r>
              <a:rPr lang="en-US" sz="2400" dirty="0" err="1">
                <a:latin typeface="Times New Roman" pitchFamily="18" charset="0"/>
              </a:rPr>
              <a:t>đặt</a:t>
            </a:r>
            <a:r>
              <a:rPr lang="en-US" sz="2400" dirty="0">
                <a:latin typeface="Times New Roman" pitchFamily="18" charset="0"/>
              </a:rPr>
              <a:t> T</a:t>
            </a:r>
            <a:r>
              <a:rPr lang="en-US" sz="2400" baseline="-25000" dirty="0">
                <a:latin typeface="Times New Roman" pitchFamily="18" charset="0"/>
              </a:rPr>
              <a:t>2</a:t>
            </a:r>
            <a:r>
              <a:rPr lang="en-US" sz="2400" dirty="0">
                <a:latin typeface="Times New Roman" pitchFamily="18" charset="0"/>
              </a:rPr>
              <a:t> </a:t>
            </a:r>
            <a:r>
              <a:rPr lang="en-US" sz="2400" dirty="0" err="1">
                <a:latin typeface="Times New Roman" pitchFamily="18" charset="0"/>
              </a:rPr>
              <a:t>có</a:t>
            </a:r>
            <a:r>
              <a:rPr lang="en-US" sz="2400" dirty="0">
                <a:latin typeface="Times New Roman" pitchFamily="18" charset="0"/>
              </a:rPr>
              <a:t> </a:t>
            </a:r>
            <a:r>
              <a:rPr lang="en-US" sz="2400" dirty="0" err="1">
                <a:latin typeface="Times New Roman" pitchFamily="18" charset="0"/>
              </a:rPr>
              <a:t>quang</a:t>
            </a:r>
            <a:r>
              <a:rPr lang="en-US" sz="2400" dirty="0">
                <a:latin typeface="Times New Roman" pitchFamily="18" charset="0"/>
              </a:rPr>
              <a:t> </a:t>
            </a:r>
            <a:r>
              <a:rPr lang="en-US" sz="2400" dirty="0" err="1">
                <a:latin typeface="Times New Roman" pitchFamily="18" charset="0"/>
              </a:rPr>
              <a:t>trục</a:t>
            </a:r>
            <a:r>
              <a:rPr lang="en-US" sz="2400" dirty="0">
                <a:latin typeface="Times New Roman" pitchFamily="18" charset="0"/>
              </a:rPr>
              <a:t> </a:t>
            </a:r>
            <a:r>
              <a:rPr lang="el-GR" sz="2400" dirty="0">
                <a:latin typeface="Times New Roman" pitchFamily="18" charset="0"/>
                <a:cs typeface="Times New Roman" pitchFamily="18" charset="0"/>
              </a:rPr>
              <a:t>Δ</a:t>
            </a:r>
            <a:r>
              <a:rPr lang="en-US" sz="24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hợp</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với</a:t>
            </a:r>
            <a:r>
              <a:rPr lang="en-US" sz="2400" dirty="0">
                <a:latin typeface="Times New Roman" pitchFamily="18" charset="0"/>
                <a:cs typeface="Times New Roman" pitchFamily="18" charset="0"/>
              </a:rPr>
              <a:t> </a:t>
            </a:r>
            <a:r>
              <a:rPr lang="el-GR" sz="2400" dirty="0">
                <a:latin typeface="Times New Roman" pitchFamily="18" charset="0"/>
                <a:cs typeface="Times New Roman" pitchFamily="18" charset="0"/>
              </a:rPr>
              <a:t>Δ</a:t>
            </a:r>
            <a:r>
              <a:rPr lang="en-US" sz="24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một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góc</a:t>
            </a:r>
            <a:r>
              <a:rPr lang="en-US" sz="2400" dirty="0">
                <a:latin typeface="Times New Roman" pitchFamily="18" charset="0"/>
                <a:cs typeface="Times New Roman" pitchFamily="18" charset="0"/>
              </a:rPr>
              <a:t> </a:t>
            </a:r>
            <a:r>
              <a:rPr lang="el-GR" sz="2400" dirty="0">
                <a:latin typeface="Times New Roman" pitchFamily="18" charset="0"/>
                <a:cs typeface="Times New Roman" pitchFamily="18" charset="0"/>
              </a:rPr>
              <a:t>α</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cường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độ</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sáng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khi</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đi</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qua 2 </a:t>
            </a:r>
            <a:r>
              <a:rPr lang="en-US" sz="2400" dirty="0" err="1">
                <a:latin typeface="Times New Roman" pitchFamily="18" charset="0"/>
                <a:cs typeface="Times New Roman" pitchFamily="18" charset="0"/>
              </a:rPr>
              <a:t>bản</a:t>
            </a:r>
            <a:r>
              <a:rPr lang="en-US" sz="2400" dirty="0">
                <a:latin typeface="Times New Roman" pitchFamily="18" charset="0"/>
                <a:cs typeface="Times New Roman" pitchFamily="18" charset="0"/>
              </a:rPr>
              <a:t>:</a:t>
            </a:r>
          </a:p>
        </p:txBody>
      </p:sp>
      <p:graphicFrame>
        <p:nvGraphicFramePr>
          <p:cNvPr id="3" name="Object 2"/>
          <p:cNvGraphicFramePr>
            <a:graphicFrameLocks noChangeAspect="1"/>
          </p:cNvGraphicFramePr>
          <p:nvPr>
            <p:extLst>
              <p:ext uri="{D42A27DB-BD31-4B8C-83A1-F6EECF244321}">
                <p14:modId xmlns:p14="http://schemas.microsoft.com/office/powerpoint/2010/main" val="2622049953"/>
              </p:ext>
            </p:extLst>
          </p:nvPr>
        </p:nvGraphicFramePr>
        <p:xfrm>
          <a:off x="304800" y="2514600"/>
          <a:ext cx="4448175" cy="523875"/>
        </p:xfrm>
        <a:graphic>
          <a:graphicData uri="http://schemas.openxmlformats.org/presentationml/2006/ole">
            <mc:AlternateContent xmlns:mc="http://schemas.openxmlformats.org/markup-compatibility/2006">
              <mc:Choice xmlns:v="urn:schemas-microsoft-com:vml" Requires="v">
                <p:oleObj spid="_x0000_s2112" name="Equation" r:id="rId3" imgW="1917360" imgH="228600" progId="Equation.3">
                  <p:embed/>
                </p:oleObj>
              </mc:Choice>
              <mc:Fallback>
                <p:oleObj name="Equation" r:id="rId3" imgW="1917360" imgH="228600" progId="Equation.3">
                  <p:embed/>
                  <p:pic>
                    <p:nvPicPr>
                      <p:cNvPr id="0" name="Object 8"/>
                      <p:cNvPicPr>
                        <a:picLocks noChangeAspect="1" noChangeArrowheads="1"/>
                      </p:cNvPicPr>
                      <p:nvPr/>
                    </p:nvPicPr>
                    <p:blipFill>
                      <a:blip r:embed="rId4"/>
                      <a:srcRect/>
                      <a:stretch>
                        <a:fillRect/>
                      </a:stretch>
                    </p:blipFill>
                    <p:spPr bwMode="auto">
                      <a:xfrm>
                        <a:off x="304800" y="2514600"/>
                        <a:ext cx="4448175" cy="523875"/>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76200" y="3810000"/>
            <a:ext cx="4572001" cy="1938992"/>
          </a:xfrm>
          <a:prstGeom prst="rect">
            <a:avLst/>
          </a:prstGeom>
        </p:spPr>
        <p:txBody>
          <a:bodyPr wrap="square">
            <a:spAutoFit/>
          </a:bodyPr>
          <a:lstStyle/>
          <a:p>
            <a:pPr algn="just"/>
            <a:r>
              <a:rPr lang="en-US" sz="2400" b="1" i="1" dirty="0" err="1">
                <a:solidFill>
                  <a:srgbClr val="0070C0"/>
                </a:solidFill>
                <a:latin typeface="Times New Roman" pitchFamily="18" charset="0"/>
              </a:rPr>
              <a:t>Định</a:t>
            </a:r>
            <a:r>
              <a:rPr lang="en-US" sz="2400" b="1" i="1" dirty="0">
                <a:solidFill>
                  <a:srgbClr val="0070C0"/>
                </a:solidFill>
                <a:latin typeface="Times New Roman" pitchFamily="18" charset="0"/>
              </a:rPr>
              <a:t> </a:t>
            </a:r>
            <a:r>
              <a:rPr lang="en-US" sz="2400" b="1" i="1" dirty="0" err="1">
                <a:solidFill>
                  <a:srgbClr val="0070C0"/>
                </a:solidFill>
                <a:latin typeface="Times New Roman" pitchFamily="18" charset="0"/>
              </a:rPr>
              <a:t>luật</a:t>
            </a:r>
            <a:r>
              <a:rPr lang="en-US" sz="2400" i="1" dirty="0" err="1">
                <a:solidFill>
                  <a:srgbClr val="FF0000"/>
                </a:solidFill>
                <a:latin typeface="Times New Roman" pitchFamily="18" charset="0"/>
              </a:rPr>
              <a:t>:Khi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cho</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chùm</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ánh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sáng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tự</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nhiên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truyền</a:t>
            </a:r>
            <a:r>
              <a:rPr lang="en-US" sz="2400" i="1" dirty="0">
                <a:solidFill>
                  <a:srgbClr val="FF0000"/>
                </a:solidFill>
                <a:latin typeface="Times New Roman" pitchFamily="18" charset="0"/>
              </a:rPr>
              <a:t> qua </a:t>
            </a:r>
            <a:r>
              <a:rPr lang="en-US" sz="2400" i="1" dirty="0" err="1">
                <a:solidFill>
                  <a:srgbClr val="FF0000"/>
                </a:solidFill>
                <a:latin typeface="Times New Roman" pitchFamily="18" charset="0"/>
              </a:rPr>
              <a:t>hai</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kính</a:t>
            </a:r>
            <a:r>
              <a:rPr lang="en-US" sz="2400" i="1" dirty="0" smtClean="0">
                <a:solidFill>
                  <a:srgbClr val="FF0000"/>
                </a:solidFill>
                <a:latin typeface="Times New Roman" pitchFamily="18" charset="0"/>
              </a:rPr>
              <a:t> </a:t>
            </a:r>
            <a:r>
              <a:rPr lang="en-US" sz="2400" i="1" dirty="0" err="1">
                <a:solidFill>
                  <a:srgbClr val="FF0000"/>
                </a:solidFill>
                <a:latin typeface="Times New Roman" pitchFamily="18" charset="0"/>
              </a:rPr>
              <a:t>phân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cực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và</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phân</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tích</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có</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quang</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trục</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hợp</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với</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nhau</a:t>
            </a:r>
            <a:r>
              <a:rPr lang="en-US" sz="2400" i="1" dirty="0">
                <a:solidFill>
                  <a:srgbClr val="FF0000"/>
                </a:solidFill>
                <a:latin typeface="Times New Roman" pitchFamily="18" charset="0"/>
              </a:rPr>
              <a:t> </a:t>
            </a:r>
            <a:r>
              <a:rPr lang="en-US" sz="2400" i="1" dirty="0" err="1">
                <a:solidFill>
                  <a:srgbClr val="FF0000"/>
                </a:solidFill>
                <a:latin typeface="Times New Roman" pitchFamily="18" charset="0"/>
              </a:rPr>
              <a:t>một</a:t>
            </a:r>
            <a:r>
              <a:rPr lang="en-US" sz="2400" i="1" dirty="0">
                <a:solidFill>
                  <a:srgbClr val="FF0000"/>
                </a:solidFill>
                <a:latin typeface="Times New Roman" pitchFamily="18" charset="0"/>
              </a:rPr>
              <a:t> </a:t>
            </a:r>
            <a:r>
              <a:rPr lang="en-US" sz="2400" i="1" dirty="0" err="1" smtClean="0">
                <a:solidFill>
                  <a:srgbClr val="FF0000"/>
                </a:solidFill>
                <a:latin typeface="Times New Roman" pitchFamily="18" charset="0"/>
              </a:rPr>
              <a:t>góc</a:t>
            </a:r>
            <a:r>
              <a:rPr lang="en-US" sz="2400" i="1" dirty="0" smtClean="0">
                <a:solidFill>
                  <a:srgbClr val="FF0000"/>
                </a:solidFill>
                <a:latin typeface="Times New Roman" pitchFamily="18" charset="0"/>
              </a:rPr>
              <a:t> </a:t>
            </a:r>
            <a:r>
              <a:rPr lang="el-GR" sz="2400" i="1" dirty="0">
                <a:solidFill>
                  <a:srgbClr val="FF0000"/>
                </a:solidFill>
                <a:latin typeface="Times New Roman" pitchFamily="18" charset="0"/>
                <a:cs typeface="Times New Roman" pitchFamily="18" charset="0"/>
              </a:rPr>
              <a:t>α</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thì</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cường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độ</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sáng</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nhận</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được</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tỉ</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lệ</a:t>
            </a:r>
            <a:r>
              <a:rPr lang="en-US" sz="2400" i="1" dirty="0">
                <a:solidFill>
                  <a:srgbClr val="FF0000"/>
                </a:solidFill>
                <a:latin typeface="Times New Roman" pitchFamily="18" charset="0"/>
                <a:cs typeface="Times New Roman" pitchFamily="18" charset="0"/>
              </a:rPr>
              <a:t> </a:t>
            </a:r>
            <a:r>
              <a:rPr lang="en-US" sz="2400" i="1" dirty="0" err="1">
                <a:solidFill>
                  <a:srgbClr val="FF0000"/>
                </a:solidFill>
                <a:latin typeface="Times New Roman" pitchFamily="18" charset="0"/>
                <a:cs typeface="Times New Roman" pitchFamily="18" charset="0"/>
              </a:rPr>
              <a:t>với</a:t>
            </a:r>
            <a:r>
              <a:rPr lang="en-US" sz="2400" i="1" dirty="0">
                <a:solidFill>
                  <a:srgbClr val="FF0000"/>
                </a:solidFill>
                <a:latin typeface="Times New Roman" pitchFamily="18" charset="0"/>
                <a:cs typeface="Times New Roman" pitchFamily="18" charset="0"/>
              </a:rPr>
              <a:t> cos</a:t>
            </a:r>
            <a:r>
              <a:rPr lang="en-US" sz="2400" i="1" baseline="30000" dirty="0">
                <a:solidFill>
                  <a:srgbClr val="FF0000"/>
                </a:solidFill>
                <a:latin typeface="Times New Roman" pitchFamily="18" charset="0"/>
                <a:cs typeface="Times New Roman" pitchFamily="18" charset="0"/>
              </a:rPr>
              <a:t>2</a:t>
            </a:r>
            <a:r>
              <a:rPr lang="el-GR" sz="2400" i="1" dirty="0">
                <a:solidFill>
                  <a:srgbClr val="FF0000"/>
                </a:solidFill>
                <a:latin typeface="Times New Roman" pitchFamily="18" charset="0"/>
                <a:cs typeface="Times New Roman" pitchFamily="18" charset="0"/>
              </a:rPr>
              <a:t>α</a:t>
            </a:r>
            <a:endParaRPr lang="en-US" sz="2400" i="1" dirty="0">
              <a:solidFill>
                <a:srgbClr val="FF0000"/>
              </a:solidFill>
              <a:latin typeface="Times New Roman" pitchFamily="18" charset="0"/>
              <a:cs typeface="Times New Roman" pitchFamily="18"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7145" y="3503213"/>
            <a:ext cx="3891058" cy="2364187"/>
          </a:xfrm>
          <a:prstGeom prst="rect">
            <a:avLst/>
          </a:prstGeom>
        </p:spPr>
      </p:pic>
      <p:pic>
        <p:nvPicPr>
          <p:cNvPr id="9" name="Picture 8"/>
          <p:cNvPicPr/>
          <p:nvPr/>
        </p:nvPicPr>
        <p:blipFill>
          <a:blip r:embed="rId6">
            <a:extLst>
              <a:ext uri="{28A0092B-C50C-407E-A947-70E740481C1C}">
                <a14:useLocalDpi xmlns:a14="http://schemas.microsoft.com/office/drawing/2010/main" val="0"/>
              </a:ext>
            </a:extLst>
          </a:blip>
          <a:stretch>
            <a:fillRect/>
          </a:stretch>
        </p:blipFill>
        <p:spPr>
          <a:xfrm>
            <a:off x="5562600" y="609600"/>
            <a:ext cx="3581400" cy="3124200"/>
          </a:xfrm>
          <a:prstGeom prst="rect">
            <a:avLst/>
          </a:prstGeom>
        </p:spPr>
      </p:pic>
    </p:spTree>
    <p:extLst>
      <p:ext uri="{BB962C8B-B14F-4D97-AF65-F5344CB8AC3E}">
        <p14:creationId xmlns:p14="http://schemas.microsoft.com/office/powerpoint/2010/main" val="355458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372" y="827315"/>
            <a:ext cx="6668628" cy="4735285"/>
          </a:xfrm>
          <a:prstGeom prst="rect">
            <a:avLst/>
          </a:prstGeom>
        </p:spPr>
      </p:pic>
      <p:sp>
        <p:nvSpPr>
          <p:cNvPr id="5" name="TextBox 4"/>
          <p:cNvSpPr txBox="1"/>
          <p:nvPr/>
        </p:nvSpPr>
        <p:spPr>
          <a:xfrm>
            <a:off x="5791200" y="2983468"/>
            <a:ext cx="762000" cy="369332"/>
          </a:xfrm>
          <a:prstGeom prst="rect">
            <a:avLst/>
          </a:prstGeom>
          <a:noFill/>
        </p:spPr>
        <p:txBody>
          <a:bodyPr wrap="square" rtlCol="0">
            <a:spAutoFit/>
          </a:bodyPr>
          <a:lstStyle/>
          <a:p>
            <a:r>
              <a:rPr lang="en-US" smtClean="0">
                <a:solidFill>
                  <a:srgbClr val="FF0000"/>
                </a:solidFill>
              </a:rPr>
              <a:t>A</a:t>
            </a:r>
            <a:endParaRPr lang="en-US">
              <a:solidFill>
                <a:srgbClr val="FF0000"/>
              </a:solidFill>
            </a:endParaRPr>
          </a:p>
        </p:txBody>
      </p:sp>
      <p:sp>
        <p:nvSpPr>
          <p:cNvPr id="7" name="TextBox 6"/>
          <p:cNvSpPr txBox="1"/>
          <p:nvPr/>
        </p:nvSpPr>
        <p:spPr>
          <a:xfrm>
            <a:off x="2438400" y="2438400"/>
            <a:ext cx="762000" cy="369332"/>
          </a:xfrm>
          <a:prstGeom prst="rect">
            <a:avLst/>
          </a:prstGeom>
          <a:noFill/>
        </p:spPr>
        <p:txBody>
          <a:bodyPr wrap="square" rtlCol="0">
            <a:spAutoFit/>
          </a:bodyPr>
          <a:lstStyle/>
          <a:p>
            <a:r>
              <a:rPr lang="en-US">
                <a:solidFill>
                  <a:srgbClr val="FF0000"/>
                </a:solidFill>
              </a:rPr>
              <a:t>B</a:t>
            </a:r>
          </a:p>
        </p:txBody>
      </p:sp>
    </p:spTree>
    <p:extLst>
      <p:ext uri="{BB962C8B-B14F-4D97-AF65-F5344CB8AC3E}">
        <p14:creationId xmlns:p14="http://schemas.microsoft.com/office/powerpoint/2010/main" val="3031345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86638"/>
            <a:ext cx="4934687" cy="1968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8100" y="4191368"/>
            <a:ext cx="9067800" cy="1107996"/>
          </a:xfrm>
          <a:prstGeom prst="rect">
            <a:avLst/>
          </a:prstGeom>
          <a:noFill/>
        </p:spPr>
        <p:txBody>
          <a:bodyPr wrap="square" rtlCol="0">
            <a:spAutoFit/>
          </a:bodyPr>
          <a:lstStyle/>
          <a:p>
            <a:r>
              <a:rPr lang="en-US" sz="2400" smtClean="0">
                <a:latin typeface="Times" pitchFamily="18" charset="0"/>
              </a:rPr>
              <a:t>	Dựa </a:t>
            </a:r>
            <a:r>
              <a:rPr lang="en-US" sz="2400">
                <a:latin typeface="Times" pitchFamily="18" charset="0"/>
              </a:rPr>
              <a:t>vào những giá trị đo được của cường độ sáng </a:t>
            </a:r>
            <a:r>
              <a:rPr lang="en-US" sz="2400" smtClean="0">
                <a:latin typeface="Times" pitchFamily="18" charset="0"/>
              </a:rPr>
              <a:t>sau kính phân cực (</a:t>
            </a:r>
            <a:r>
              <a:rPr lang="en-US" sz="2400" i="1" smtClean="0">
                <a:latin typeface="Times" pitchFamily="18" charset="0"/>
              </a:rPr>
              <a:t>I</a:t>
            </a:r>
            <a:r>
              <a:rPr lang="en-US" sz="2400" i="1" baseline="-25000" smtClean="0">
                <a:latin typeface="Times" pitchFamily="18" charset="0"/>
              </a:rPr>
              <a:t>1</a:t>
            </a:r>
            <a:r>
              <a:rPr lang="en-US" sz="2400" smtClean="0">
                <a:latin typeface="Times" pitchFamily="18" charset="0"/>
              </a:rPr>
              <a:t>) </a:t>
            </a:r>
            <a:r>
              <a:rPr lang="en-US" sz="2400">
                <a:latin typeface="Times" pitchFamily="18" charset="0"/>
              </a:rPr>
              <a:t>và của góc quay  tương </a:t>
            </a:r>
            <a:r>
              <a:rPr lang="en-US" sz="2400" smtClean="0">
                <a:latin typeface="Times" pitchFamily="18" charset="0"/>
              </a:rPr>
              <a:t>ứng, vẽ </a:t>
            </a:r>
            <a:r>
              <a:rPr lang="en-US" sz="2400">
                <a:latin typeface="Times" pitchFamily="18" charset="0"/>
              </a:rPr>
              <a:t>đồ thị biểu diễn hàm số :</a:t>
            </a:r>
          </a:p>
          <a:p>
            <a:endParaRPr lang="en-US"/>
          </a:p>
        </p:txBody>
      </p:sp>
      <p:sp>
        <p:nvSpPr>
          <p:cNvPr id="5" name="TextBox 4"/>
          <p:cNvSpPr txBox="1"/>
          <p:nvPr/>
        </p:nvSpPr>
        <p:spPr>
          <a:xfrm>
            <a:off x="1752600" y="5177135"/>
            <a:ext cx="6364174" cy="461665"/>
          </a:xfrm>
          <a:prstGeom prst="rect">
            <a:avLst/>
          </a:prstGeom>
          <a:noFill/>
        </p:spPr>
        <p:txBody>
          <a:bodyPr wrap="square" rtlCol="0">
            <a:spAutoFit/>
          </a:bodyPr>
          <a:lstStyle/>
          <a:p>
            <a:r>
              <a:rPr lang="it-IT" sz="2400" i="1">
                <a:latin typeface="Times" pitchFamily="18" charset="0"/>
              </a:rPr>
              <a:t>I</a:t>
            </a:r>
            <a:r>
              <a:rPr lang="it-IT" sz="2400" i="1" baseline="-25000">
                <a:latin typeface="Times" pitchFamily="18" charset="0"/>
              </a:rPr>
              <a:t>1</a:t>
            </a:r>
            <a:r>
              <a:rPr lang="it-IT" sz="2400">
                <a:latin typeface="Times" pitchFamily="18" charset="0"/>
              </a:rPr>
              <a:t> = </a:t>
            </a:r>
            <a:r>
              <a:rPr lang="it-IT" sz="2400" i="1">
                <a:latin typeface="Times" pitchFamily="18" charset="0"/>
              </a:rPr>
              <a:t>f ( X )   </a:t>
            </a:r>
            <a:r>
              <a:rPr lang="it-IT" sz="2400">
                <a:latin typeface="Times" pitchFamily="18" charset="0"/>
              </a:rPr>
              <a:t>với  </a:t>
            </a:r>
            <a:r>
              <a:rPr lang="it-IT" sz="2400" i="1" smtClean="0">
                <a:latin typeface="Times" pitchFamily="18" charset="0"/>
              </a:rPr>
              <a:t>X = cos</a:t>
            </a:r>
            <a:r>
              <a:rPr lang="el-GR" sz="2400" i="1" smtClean="0">
                <a:latin typeface="Times New Roman"/>
                <a:cs typeface="Times New Roman"/>
              </a:rPr>
              <a:t>α</a:t>
            </a:r>
            <a:r>
              <a:rPr lang="en-US" sz="2400" i="1" smtClean="0">
                <a:latin typeface="Times New Roman"/>
                <a:cs typeface="Times New Roman"/>
              </a:rPr>
              <a:t> </a:t>
            </a:r>
            <a:r>
              <a:rPr lang="en-US" sz="2400" smtClean="0">
                <a:latin typeface="Times New Roman"/>
                <a:cs typeface="Times New Roman"/>
              </a:rPr>
              <a:t>hoặc </a:t>
            </a:r>
            <a:r>
              <a:rPr lang="it-IT" sz="2400" i="1" smtClean="0">
                <a:latin typeface="Times" pitchFamily="18" charset="0"/>
              </a:rPr>
              <a:t>X </a:t>
            </a:r>
            <a:r>
              <a:rPr lang="it-IT" sz="2400">
                <a:latin typeface="Times" pitchFamily="18" charset="0"/>
              </a:rPr>
              <a:t>= </a:t>
            </a:r>
            <a:r>
              <a:rPr lang="it-IT" sz="2400" i="1">
                <a:latin typeface="Times" pitchFamily="18" charset="0"/>
              </a:rPr>
              <a:t>cos</a:t>
            </a:r>
            <a:r>
              <a:rPr lang="it-IT" sz="2400" i="1" baseline="30000">
                <a:latin typeface="Times" pitchFamily="18" charset="0"/>
              </a:rPr>
              <a:t>2</a:t>
            </a:r>
            <a:r>
              <a:rPr lang="en-US" sz="2400" i="1">
                <a:latin typeface="Times" pitchFamily="18" charset="0"/>
              </a:rPr>
              <a:t> </a:t>
            </a:r>
            <a:r>
              <a:rPr lang="el-GR" sz="2400" i="1" smtClean="0">
                <a:latin typeface="Times New Roman"/>
                <a:cs typeface="Times New Roman"/>
              </a:rPr>
              <a:t>α</a:t>
            </a:r>
            <a:endParaRPr lang="en-US" sz="2400">
              <a:latin typeface="Times"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362359308"/>
              </p:ext>
            </p:extLst>
          </p:nvPr>
        </p:nvGraphicFramePr>
        <p:xfrm>
          <a:off x="914400" y="2838164"/>
          <a:ext cx="8305800" cy="1353204"/>
        </p:xfrm>
        <a:graphic>
          <a:graphicData uri="http://schemas.openxmlformats.org/drawingml/2006/table">
            <a:tbl>
              <a:tblPr firstRow="1" firstCol="1" lastRow="1" lastCol="1" bandRow="1" bandCol="1">
                <a:tableStyleId>{2D5ABB26-0587-4C30-8999-92F81FD0307C}</a:tableStyleId>
              </a:tblPr>
              <a:tblGrid>
                <a:gridCol w="3657031"/>
                <a:gridCol w="4648769"/>
              </a:tblGrid>
              <a:tr h="1353204">
                <a:tc>
                  <a:txBody>
                    <a:bodyPr/>
                    <a:lstStyle/>
                    <a:p>
                      <a:pPr marL="342900" lvl="0" indent="-342900" algn="just">
                        <a:lnSpc>
                          <a:spcPct val="120000"/>
                        </a:lnSpc>
                        <a:spcBef>
                          <a:spcPts val="0"/>
                        </a:spcBef>
                        <a:spcAft>
                          <a:spcPts val="0"/>
                        </a:spcAft>
                        <a:buFont typeface="+mj-lt"/>
                        <a:buAutoNum type="arabicPeriod"/>
                        <a:tabLst>
                          <a:tab pos="228600" algn="l"/>
                        </a:tabLst>
                      </a:pPr>
                      <a:r>
                        <a:rPr lang="en-US" sz="2000" spc="-30">
                          <a:effectLst/>
                          <a:latin typeface="Times" pitchFamily="18" charset="0"/>
                        </a:rPr>
                        <a:t>Nguồn phát tia laser bán dẫn. </a:t>
                      </a:r>
                      <a:endParaRPr lang="en-US" sz="2000">
                        <a:effectLst/>
                        <a:latin typeface="Times" pitchFamily="18" charset="0"/>
                      </a:endParaRPr>
                    </a:p>
                    <a:p>
                      <a:pPr marL="342900" lvl="0" indent="-342900" algn="just">
                        <a:lnSpc>
                          <a:spcPct val="120000"/>
                        </a:lnSpc>
                        <a:spcBef>
                          <a:spcPts val="0"/>
                        </a:spcBef>
                        <a:spcAft>
                          <a:spcPts val="0"/>
                        </a:spcAft>
                        <a:buFont typeface="+mj-lt"/>
                        <a:buAutoNum type="arabicPeriod"/>
                        <a:tabLst>
                          <a:tab pos="228600" algn="l"/>
                        </a:tabLst>
                      </a:pPr>
                      <a:r>
                        <a:rPr lang="en-US" sz="2000" spc="-30">
                          <a:effectLst/>
                          <a:latin typeface="Times" pitchFamily="18" charset="0"/>
                        </a:rPr>
                        <a:t>Bản kính phân cực ;</a:t>
                      </a:r>
                      <a:r>
                        <a:rPr lang="en-US" sz="2000">
                          <a:effectLst/>
                          <a:latin typeface="Times" pitchFamily="18" charset="0"/>
                        </a:rPr>
                        <a:t>  </a:t>
                      </a:r>
                    </a:p>
                    <a:p>
                      <a:pPr marL="342900" lvl="0" indent="-342900" algn="just">
                        <a:lnSpc>
                          <a:spcPct val="120000"/>
                        </a:lnSpc>
                        <a:spcBef>
                          <a:spcPts val="0"/>
                        </a:spcBef>
                        <a:spcAft>
                          <a:spcPts val="0"/>
                        </a:spcAft>
                        <a:buFont typeface="+mj-lt"/>
                        <a:buAutoNum type="arabicPeriod"/>
                        <a:tabLst>
                          <a:tab pos="228600" algn="l"/>
                        </a:tabLst>
                      </a:pPr>
                      <a:r>
                        <a:rPr lang="en-US" sz="2000">
                          <a:effectLst/>
                          <a:latin typeface="Times" pitchFamily="18" charset="0"/>
                        </a:rPr>
                        <a:t>Thước đo góc  0 - 360</a:t>
                      </a:r>
                      <a:r>
                        <a:rPr lang="en-US" sz="2000" baseline="30000">
                          <a:effectLst/>
                          <a:latin typeface="Times" pitchFamily="18" charset="0"/>
                        </a:rPr>
                        <a:t>0</a:t>
                      </a:r>
                      <a:r>
                        <a:rPr lang="en-US" sz="2000">
                          <a:effectLst/>
                          <a:latin typeface="Times" pitchFamily="18" charset="0"/>
                        </a:rPr>
                        <a:t> </a:t>
                      </a:r>
                      <a:endParaRPr lang="en-US" sz="2000">
                        <a:effectLst/>
                        <a:latin typeface="Times" pitchFamily="18" charset="0"/>
                        <a:ea typeface="Times New Roman"/>
                      </a:endParaRPr>
                    </a:p>
                  </a:txBody>
                  <a:tcPr marL="68580" marR="68580" marT="0" marB="0"/>
                </a:tc>
                <a:tc>
                  <a:txBody>
                    <a:bodyPr/>
                    <a:lstStyle/>
                    <a:p>
                      <a:pPr marL="0" lvl="0" indent="0" algn="just">
                        <a:lnSpc>
                          <a:spcPct val="120000"/>
                        </a:lnSpc>
                        <a:spcBef>
                          <a:spcPts val="0"/>
                        </a:spcBef>
                        <a:spcAft>
                          <a:spcPts val="0"/>
                        </a:spcAft>
                        <a:buFont typeface="+mj-lt"/>
                        <a:buNone/>
                        <a:tabLst>
                          <a:tab pos="228600" algn="l"/>
                        </a:tabLst>
                      </a:pPr>
                      <a:r>
                        <a:rPr lang="en-US" sz="2000" smtClean="0">
                          <a:effectLst/>
                          <a:latin typeface="Times" pitchFamily="18" charset="0"/>
                        </a:rPr>
                        <a:t>4. Cảm </a:t>
                      </a:r>
                      <a:r>
                        <a:rPr lang="en-US" sz="2000">
                          <a:effectLst/>
                          <a:latin typeface="Times" pitchFamily="18" charset="0"/>
                        </a:rPr>
                        <a:t>biến photodiode </a:t>
                      </a:r>
                      <a:r>
                        <a:rPr lang="en-US" sz="2000" smtClean="0">
                          <a:effectLst/>
                          <a:latin typeface="Times" pitchFamily="18" charset="0"/>
                        </a:rPr>
                        <a:t>silicon   </a:t>
                      </a:r>
                      <a:endParaRPr lang="en-US" sz="2000">
                        <a:effectLst/>
                        <a:latin typeface="Times" pitchFamily="18" charset="0"/>
                      </a:endParaRPr>
                    </a:p>
                    <a:p>
                      <a:pPr marL="0" lvl="0" indent="0" algn="just">
                        <a:lnSpc>
                          <a:spcPct val="120000"/>
                        </a:lnSpc>
                        <a:spcBef>
                          <a:spcPts val="0"/>
                        </a:spcBef>
                        <a:spcAft>
                          <a:spcPts val="0"/>
                        </a:spcAft>
                        <a:buFont typeface="+mj-lt"/>
                        <a:buNone/>
                        <a:tabLst>
                          <a:tab pos="228600" algn="l"/>
                        </a:tabLst>
                      </a:pPr>
                      <a:r>
                        <a:rPr lang="en-US" sz="2000" smtClean="0">
                          <a:effectLst/>
                          <a:latin typeface="Times" pitchFamily="18" charset="0"/>
                        </a:rPr>
                        <a:t>5. Bộ </a:t>
                      </a:r>
                      <a:r>
                        <a:rPr lang="en-US" sz="2000">
                          <a:effectLst/>
                          <a:latin typeface="Times" pitchFamily="18" charset="0"/>
                        </a:rPr>
                        <a:t>khuếch </a:t>
                      </a:r>
                      <a:r>
                        <a:rPr lang="en-US" sz="2000" smtClean="0">
                          <a:effectLst/>
                          <a:latin typeface="Times" pitchFamily="18" charset="0"/>
                        </a:rPr>
                        <a:t>đại  </a:t>
                      </a:r>
                    </a:p>
                    <a:p>
                      <a:pPr marL="0" lvl="0" indent="0" algn="just">
                        <a:lnSpc>
                          <a:spcPct val="120000"/>
                        </a:lnSpc>
                        <a:spcBef>
                          <a:spcPts val="0"/>
                        </a:spcBef>
                        <a:spcAft>
                          <a:spcPts val="0"/>
                        </a:spcAft>
                        <a:buFont typeface="+mj-lt"/>
                        <a:buNone/>
                        <a:tabLst>
                          <a:tab pos="228600" algn="l"/>
                        </a:tabLst>
                      </a:pPr>
                      <a:r>
                        <a:rPr lang="en-US" sz="2000" smtClean="0">
                          <a:effectLst/>
                          <a:latin typeface="Times" pitchFamily="18" charset="0"/>
                        </a:rPr>
                        <a:t>6.</a:t>
                      </a:r>
                      <a:r>
                        <a:rPr lang="en-US" sz="2000" baseline="0" smtClean="0">
                          <a:effectLst/>
                          <a:latin typeface="Times" pitchFamily="18" charset="0"/>
                        </a:rPr>
                        <a:t> </a:t>
                      </a:r>
                      <a:r>
                        <a:rPr lang="en-US" sz="2000" smtClean="0">
                          <a:effectLst/>
                          <a:latin typeface="Times" pitchFamily="18" charset="0"/>
                        </a:rPr>
                        <a:t>Giá </a:t>
                      </a:r>
                      <a:r>
                        <a:rPr lang="en-US" sz="2000">
                          <a:effectLst/>
                          <a:latin typeface="Times" pitchFamily="18" charset="0"/>
                        </a:rPr>
                        <a:t>quang học .</a:t>
                      </a:r>
                      <a:endParaRPr lang="en-US" sz="2000">
                        <a:effectLst/>
                        <a:latin typeface="Times" pitchFamily="18" charset="0"/>
                        <a:ea typeface="Times New Roman"/>
                      </a:endParaRPr>
                    </a:p>
                  </a:txBody>
                  <a:tcPr marL="68580" marR="68580" marT="0" marB="0"/>
                </a:tc>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0314" y="597038"/>
            <a:ext cx="3058886" cy="2135731"/>
          </a:xfrm>
          <a:prstGeom prst="rect">
            <a:avLst/>
          </a:prstGeom>
        </p:spPr>
      </p:pic>
      <p:sp>
        <p:nvSpPr>
          <p:cNvPr id="10" name="TextBox 9"/>
          <p:cNvSpPr txBox="1"/>
          <p:nvPr/>
        </p:nvSpPr>
        <p:spPr>
          <a:xfrm>
            <a:off x="5805779" y="985574"/>
            <a:ext cx="647700" cy="369332"/>
          </a:xfrm>
          <a:prstGeom prst="rect">
            <a:avLst/>
          </a:prstGeom>
          <a:noFill/>
        </p:spPr>
        <p:txBody>
          <a:bodyPr wrap="square" rtlCol="0">
            <a:spAutoFit/>
          </a:bodyPr>
          <a:lstStyle/>
          <a:p>
            <a:r>
              <a:rPr lang="en-US" smtClean="0">
                <a:solidFill>
                  <a:srgbClr val="FFFF00"/>
                </a:solidFill>
              </a:rPr>
              <a:t>Đèn</a:t>
            </a:r>
            <a:endParaRPr lang="en-US">
              <a:solidFill>
                <a:srgbClr val="FFFF00"/>
              </a:solidFill>
            </a:endParaRPr>
          </a:p>
        </p:txBody>
      </p:sp>
      <p:cxnSp>
        <p:nvCxnSpPr>
          <p:cNvPr id="12" name="Straight Connector 11"/>
          <p:cNvCxnSpPr/>
          <p:nvPr/>
        </p:nvCxnSpPr>
        <p:spPr>
          <a:xfrm flipV="1">
            <a:off x="7247731" y="1460718"/>
            <a:ext cx="381000" cy="268069"/>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584629" y="876046"/>
            <a:ext cx="1147747" cy="646331"/>
          </a:xfrm>
          <a:prstGeom prst="rect">
            <a:avLst/>
          </a:prstGeom>
          <a:noFill/>
        </p:spPr>
        <p:txBody>
          <a:bodyPr wrap="square" rtlCol="0">
            <a:spAutoFit/>
          </a:bodyPr>
          <a:lstStyle/>
          <a:p>
            <a:r>
              <a:rPr lang="en-US" smtClean="0">
                <a:solidFill>
                  <a:srgbClr val="FFFF00"/>
                </a:solidFill>
              </a:rPr>
              <a:t>Kính phân cực</a:t>
            </a:r>
            <a:endParaRPr lang="en-US">
              <a:solidFill>
                <a:srgbClr val="FFFF00"/>
              </a:solidFill>
            </a:endParaRPr>
          </a:p>
        </p:txBody>
      </p:sp>
      <p:sp>
        <p:nvSpPr>
          <p:cNvPr id="17" name="TextBox 16"/>
          <p:cNvSpPr txBox="1"/>
          <p:nvPr/>
        </p:nvSpPr>
        <p:spPr>
          <a:xfrm>
            <a:off x="6352381" y="2189536"/>
            <a:ext cx="895350" cy="646331"/>
          </a:xfrm>
          <a:prstGeom prst="rect">
            <a:avLst/>
          </a:prstGeom>
          <a:noFill/>
        </p:spPr>
        <p:txBody>
          <a:bodyPr wrap="square" rtlCol="0">
            <a:spAutoFit/>
          </a:bodyPr>
          <a:lstStyle/>
          <a:p>
            <a:r>
              <a:rPr lang="en-US" smtClean="0">
                <a:solidFill>
                  <a:srgbClr val="FFFF00"/>
                </a:solidFill>
              </a:rPr>
              <a:t>Thước đo</a:t>
            </a:r>
            <a:endParaRPr lang="en-US">
              <a:solidFill>
                <a:srgbClr val="FFFF00"/>
              </a:solidFill>
            </a:endParaRPr>
          </a:p>
        </p:txBody>
      </p:sp>
      <p:cxnSp>
        <p:nvCxnSpPr>
          <p:cNvPr id="19" name="Straight Connector 18"/>
          <p:cNvCxnSpPr/>
          <p:nvPr/>
        </p:nvCxnSpPr>
        <p:spPr>
          <a:xfrm flipH="1">
            <a:off x="7891803" y="1905000"/>
            <a:ext cx="533400" cy="38100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247731" y="2286000"/>
            <a:ext cx="1066800" cy="369332"/>
          </a:xfrm>
          <a:prstGeom prst="rect">
            <a:avLst/>
          </a:prstGeom>
          <a:noFill/>
        </p:spPr>
        <p:txBody>
          <a:bodyPr wrap="square" rtlCol="0">
            <a:spAutoFit/>
          </a:bodyPr>
          <a:lstStyle/>
          <a:p>
            <a:r>
              <a:rPr lang="en-US" smtClean="0">
                <a:solidFill>
                  <a:srgbClr val="FFFF00"/>
                </a:solidFill>
              </a:rPr>
              <a:t>Cảm biến</a:t>
            </a:r>
            <a:endParaRPr lang="en-US">
              <a:solidFill>
                <a:srgbClr val="FFFF00"/>
              </a:solidFill>
            </a:endParaRPr>
          </a:p>
        </p:txBody>
      </p:sp>
      <p:cxnSp>
        <p:nvCxnSpPr>
          <p:cNvPr id="23" name="Straight Connector 22"/>
          <p:cNvCxnSpPr/>
          <p:nvPr/>
        </p:nvCxnSpPr>
        <p:spPr>
          <a:xfrm flipH="1">
            <a:off x="6934200" y="1905000"/>
            <a:ext cx="152400" cy="38100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6019800" y="1354906"/>
            <a:ext cx="109829" cy="373881"/>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71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2277</TotalTime>
  <Words>2578</Words>
  <Application>Microsoft Office PowerPoint</Application>
  <PresentationFormat>On-screen Show (4:3)</PresentationFormat>
  <Paragraphs>134</Paragraphs>
  <Slides>39</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Office Theme</vt:lpstr>
      <vt:lpstr>Equation</vt:lpstr>
      <vt:lpstr>Chương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5</dc:title>
  <cp:lastModifiedBy>Admin</cp:lastModifiedBy>
  <cp:revision>75</cp:revision>
  <dcterms:created xsi:type="dcterms:W3CDTF">2020-05-20T07:05:58Z</dcterms:created>
  <dcterms:modified xsi:type="dcterms:W3CDTF">2022-08-31T06:47:10Z</dcterms:modified>
</cp:coreProperties>
</file>