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8" r:id="rId3"/>
    <p:sldId id="286" r:id="rId4"/>
    <p:sldId id="257" r:id="rId5"/>
    <p:sldId id="263" r:id="rId6"/>
    <p:sldId id="264" r:id="rId7"/>
    <p:sldId id="258" r:id="rId8"/>
    <p:sldId id="259" r:id="rId9"/>
    <p:sldId id="260" r:id="rId10"/>
    <p:sldId id="265" r:id="rId11"/>
    <p:sldId id="282" r:id="rId12"/>
    <p:sldId id="261" r:id="rId13"/>
    <p:sldId id="266" r:id="rId14"/>
    <p:sldId id="267" r:id="rId15"/>
    <p:sldId id="268" r:id="rId16"/>
    <p:sldId id="285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3" r:id="rId26"/>
    <p:sldId id="289" r:id="rId27"/>
    <p:sldId id="290" r:id="rId28"/>
    <p:sldId id="287" r:id="rId29"/>
    <p:sldId id="277" r:id="rId30"/>
    <p:sldId id="278" r:id="rId31"/>
    <p:sldId id="279" r:id="rId32"/>
    <p:sldId id="284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28B1F-87C7-450D-8296-D20FBC604BD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A6A1E-6747-429A-BFB2-25DBAECB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A1E-6747-429A-BFB2-25DBAECBA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1132-49B5-45C2-B0C8-B8442267C2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2CFCC-DDE9-471A-B837-93B439A4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2.wmf"/><Relationship Id="rId9" Type="http://schemas.openxmlformats.org/officeDocument/2006/relationships/image" Target="../media/image48.png"/><Relationship Id="rId14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5.bin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62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8.wmf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63.png"/><Relationship Id="rId10" Type="http://schemas.openxmlformats.org/officeDocument/2006/relationships/image" Target="../media/image57.wmf"/><Relationship Id="rId19" Type="http://schemas.openxmlformats.org/officeDocument/2006/relationships/image" Target="../media/image61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image" Target="../media/image68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wmf"/><Relationship Id="rId11" Type="http://schemas.openxmlformats.org/officeDocument/2006/relationships/image" Target="../media/image78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75.wmf"/><Relationship Id="rId9" Type="http://schemas.openxmlformats.org/officeDocument/2006/relationships/image" Target="../media/image82.png"/><Relationship Id="rId14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9.wmf"/><Relationship Id="rId11" Type="http://schemas.openxmlformats.org/officeDocument/2006/relationships/image" Target="../media/image91.wmf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88.wmf"/><Relationship Id="rId9" Type="http://schemas.openxmlformats.org/officeDocument/2006/relationships/image" Target="../media/image93.png"/><Relationship Id="rId14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oleObject" Target="../embeddings/oleObject74.bin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7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05.png"/><Relationship Id="rId4" Type="http://schemas.openxmlformats.org/officeDocument/2006/relationships/image" Target="../media/image10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07.png"/><Relationship Id="rId4" Type="http://schemas.openxmlformats.org/officeDocument/2006/relationships/image" Target="../media/image10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11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2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9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3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3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png"/><Relationship Id="rId4" Type="http://schemas.openxmlformats.org/officeDocument/2006/relationships/image" Target="../media/image14.wm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I</a:t>
            </a:r>
            <a:br>
              <a:rPr lang="en-US" dirty="0" smtClean="0"/>
            </a:br>
            <a:r>
              <a:rPr lang="en-US" dirty="0" smtClean="0"/>
              <a:t>Dao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1. DAO ĐỘNG ĐIỆN TỪ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626" y="13716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Tần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góc</a:t>
            </a:r>
            <a:r>
              <a:rPr lang="en-US" sz="2400" dirty="0">
                <a:latin typeface="Times New Roman" pitchFamily="18" charset="0"/>
              </a:rPr>
              <a:t> 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29239"/>
              </p:ext>
            </p:extLst>
          </p:nvPr>
        </p:nvGraphicFramePr>
        <p:xfrm>
          <a:off x="1601788" y="1849438"/>
          <a:ext cx="21859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3" imgW="1269720" imgH="507960" progId="Equation.3">
                  <p:embed/>
                </p:oleObj>
              </mc:Choice>
              <mc:Fallback>
                <p:oleObj name="Equation" r:id="rId3" imgW="126972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849438"/>
                        <a:ext cx="21859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80005" y="2895600"/>
            <a:ext cx="2380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Chu </a:t>
            </a:r>
            <a:r>
              <a:rPr lang="en-US" sz="2400" dirty="0" err="1">
                <a:latin typeface="Times New Roman" pitchFamily="18" charset="0"/>
              </a:rPr>
              <a:t>kỳ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94259"/>
              </p:ext>
            </p:extLst>
          </p:nvPr>
        </p:nvGraphicFramePr>
        <p:xfrm>
          <a:off x="1209675" y="3376613"/>
          <a:ext cx="30003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5" imgW="1562040" imgH="698400" progId="Equation.3">
                  <p:embed/>
                </p:oleObj>
              </mc:Choice>
              <mc:Fallback>
                <p:oleObj name="Equation" r:id="rId5" imgW="1562040" imgH="69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376613"/>
                        <a:ext cx="300037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04446" y="4884886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giảm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loga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053500"/>
              </p:ext>
            </p:extLst>
          </p:nvPr>
        </p:nvGraphicFramePr>
        <p:xfrm>
          <a:off x="2095500" y="5480050"/>
          <a:ext cx="1825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7" imgW="990360" imgH="457200" progId="Equation.3">
                  <p:embed/>
                </p:oleObj>
              </mc:Choice>
              <mc:Fallback>
                <p:oleObj name="Equation" r:id="rId7" imgW="9903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480050"/>
                        <a:ext cx="1825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" descr="dao dong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09246"/>
            <a:ext cx="34290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86880"/>
              </p:ext>
            </p:extLst>
          </p:nvPr>
        </p:nvGraphicFramePr>
        <p:xfrm>
          <a:off x="2705100" y="808038"/>
          <a:ext cx="27241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10" imgW="1282680" imgH="241200" progId="Equation.3">
                  <p:embed/>
                </p:oleObj>
              </mc:Choice>
              <mc:Fallback>
                <p:oleObj name="Equation" r:id="rId10" imgW="12826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808038"/>
                        <a:ext cx="2724150" cy="506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58540"/>
              </p:ext>
            </p:extLst>
          </p:nvPr>
        </p:nvGraphicFramePr>
        <p:xfrm>
          <a:off x="5029200" y="5715000"/>
          <a:ext cx="12176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12" imgW="660240" imgH="203040" progId="Equation.3">
                  <p:embed/>
                </p:oleObj>
              </mc:Choice>
              <mc:Fallback>
                <p:oleObj name="Equation" r:id="rId12" imgW="6602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715000"/>
                        <a:ext cx="12176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49209"/>
              </p:ext>
            </p:extLst>
          </p:nvPr>
        </p:nvGraphicFramePr>
        <p:xfrm>
          <a:off x="3962400" y="5525022"/>
          <a:ext cx="10763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14" imgW="583920" imgH="393480" progId="Equation.3">
                  <p:embed/>
                </p:oleObj>
              </mc:Choice>
              <mc:Fallback>
                <p:oleObj name="Equation" r:id="rId14" imgW="583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25022"/>
                        <a:ext cx="10763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3352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699" y="445477"/>
            <a:ext cx="3413125" cy="27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798332"/>
            <a:ext cx="3352800" cy="27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17269" y="3774778"/>
            <a:ext cx="3300046" cy="271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764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 10 </a:t>
            </a:r>
            <a:r>
              <a:rPr lang="en-US" dirty="0"/>
              <a:t>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6488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 25 </a:t>
            </a:r>
            <a:r>
              <a:rPr lang="en-US" dirty="0"/>
              <a:t>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6488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 35 </a:t>
            </a:r>
            <a:r>
              <a:rPr lang="en-US" dirty="0"/>
              <a:t>Ω</a:t>
            </a:r>
          </a:p>
        </p:txBody>
      </p:sp>
    </p:spTree>
    <p:extLst>
      <p:ext uri="{BB962C8B-B14F-4D97-AF65-F5344CB8AC3E}">
        <p14:creationId xmlns:p14="http://schemas.microsoft.com/office/powerpoint/2010/main" val="19248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" y="76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III. Dao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cưỡng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bức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1223665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duy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trì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R, L, C, </a:t>
            </a:r>
            <a:r>
              <a:rPr lang="en-US" sz="2400" dirty="0" err="1">
                <a:latin typeface="Times New Roman" pitchFamily="18" charset="0"/>
              </a:rPr>
              <a:t>mắc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xoay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</a:rPr>
              <a:t>:</a:t>
            </a:r>
            <a:r>
              <a:rPr lang="el-G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l-GR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UONG BUC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38" y="2133600"/>
            <a:ext cx="2286000" cy="230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Lúc đầu dao động trong mạch là chồng chất của hai dao động: dao động tắt dần với tần số góc </a:t>
            </a:r>
            <a:r>
              <a:rPr lang="el-GR" sz="2400" dirty="0">
                <a:latin typeface="+mj-lt"/>
              </a:rPr>
              <a:t>ω  </a:t>
            </a:r>
            <a:r>
              <a:rPr lang="vi-VN" sz="2400" dirty="0">
                <a:latin typeface="+mj-lt"/>
              </a:rPr>
              <a:t>và dao động </a:t>
            </a:r>
            <a:r>
              <a:rPr lang="vi-VN" sz="2400" dirty="0" smtClean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ư</a:t>
            </a:r>
            <a:r>
              <a:rPr lang="vi-VN" sz="2400" dirty="0" smtClean="0">
                <a:latin typeface="+mj-lt"/>
              </a:rPr>
              <a:t>ỡng </a:t>
            </a:r>
            <a:r>
              <a:rPr lang="vi-VN" sz="2400" dirty="0">
                <a:latin typeface="+mj-lt"/>
              </a:rPr>
              <a:t>bức với tần số góc </a:t>
            </a:r>
            <a:r>
              <a:rPr lang="el-GR" sz="2400" dirty="0">
                <a:latin typeface="+mj-lt"/>
              </a:rPr>
              <a:t>Ω. </a:t>
            </a:r>
            <a:r>
              <a:rPr lang="en-US" sz="2400" dirty="0">
                <a:latin typeface="+mj-lt"/>
              </a:rPr>
              <a:t>s</a:t>
            </a:r>
            <a:r>
              <a:rPr lang="vi-VN" sz="2400" dirty="0" smtClean="0">
                <a:latin typeface="+mj-lt"/>
              </a:rPr>
              <a:t>au </a:t>
            </a:r>
            <a:r>
              <a:rPr lang="vi-VN" sz="2400" dirty="0">
                <a:latin typeface="+mj-lt"/>
              </a:rPr>
              <a:t>đó </a:t>
            </a:r>
            <a:r>
              <a:rPr lang="vi-VN" sz="2400" dirty="0" smtClean="0">
                <a:latin typeface="+mj-lt"/>
              </a:rPr>
              <a:t>trong </a:t>
            </a:r>
            <a:r>
              <a:rPr lang="vi-VN" sz="2400" dirty="0">
                <a:latin typeface="+mj-lt"/>
              </a:rPr>
              <a:t>mạch chỉ còn dao động điện </a:t>
            </a:r>
            <a:r>
              <a:rPr lang="vi-VN" sz="2400" dirty="0" smtClean="0">
                <a:latin typeface="+mj-lt"/>
              </a:rPr>
              <a:t>từ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có </a:t>
            </a:r>
            <a:r>
              <a:rPr lang="vi-VN" sz="2400" dirty="0">
                <a:latin typeface="+mj-lt"/>
              </a:rPr>
              <a:t>tần số góc bằng tần số </a:t>
            </a:r>
            <a:r>
              <a:rPr lang="vi-VN" sz="2400" dirty="0" smtClean="0">
                <a:latin typeface="+mj-lt"/>
              </a:rPr>
              <a:t>góc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của </a:t>
            </a:r>
            <a:r>
              <a:rPr lang="vi-VN" sz="2400" dirty="0">
                <a:latin typeface="+mj-lt"/>
              </a:rPr>
              <a:t>nguồn điện.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1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1. DAO ĐỘNG ĐIỆN TỪ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219200"/>
            <a:ext cx="752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Xét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dt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dòng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đang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tăng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lập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dòng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490094"/>
              </p:ext>
            </p:extLst>
          </p:nvPr>
        </p:nvGraphicFramePr>
        <p:xfrm>
          <a:off x="3806825" y="1600200"/>
          <a:ext cx="44227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" name="Equation" r:id="rId3" imgW="2349360" imgH="482400" progId="Equation.3">
                  <p:embed/>
                </p:oleObj>
              </mc:Choice>
              <mc:Fallback>
                <p:oleObj name="Equation" r:id="rId3" imgW="23493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600200"/>
                        <a:ext cx="44227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57637"/>
              </p:ext>
            </p:extLst>
          </p:nvPr>
        </p:nvGraphicFramePr>
        <p:xfrm>
          <a:off x="1219200" y="1752600"/>
          <a:ext cx="25463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" name="Equation" r:id="rId5" imgW="1130040" imgH="203040" progId="Equation.3">
                  <p:embed/>
                </p:oleObj>
              </mc:Choice>
              <mc:Fallback>
                <p:oleObj name="Equation" r:id="rId5" imgW="11300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25463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793989"/>
              </p:ext>
            </p:extLst>
          </p:nvPr>
        </p:nvGraphicFramePr>
        <p:xfrm>
          <a:off x="4572000" y="3976596"/>
          <a:ext cx="35988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" name="Equation" r:id="rId7" imgW="1866600" imgH="419040" progId="Equation.3">
                  <p:embed/>
                </p:oleObj>
              </mc:Choice>
              <mc:Fallback>
                <p:oleObj name="Equation" r:id="rId7" imgW="18666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76596"/>
                        <a:ext cx="35988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88745"/>
              </p:ext>
            </p:extLst>
          </p:nvPr>
        </p:nvGraphicFramePr>
        <p:xfrm>
          <a:off x="192088" y="4804498"/>
          <a:ext cx="36179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" name="Equation" r:id="rId9" imgW="1790640" imgH="393480" progId="Equation.3">
                  <p:embed/>
                </p:oleObj>
              </mc:Choice>
              <mc:Fallback>
                <p:oleObj name="Equation" r:id="rId9" imgW="179064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4804498"/>
                        <a:ext cx="361791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62961"/>
              </p:ext>
            </p:extLst>
          </p:nvPr>
        </p:nvGraphicFramePr>
        <p:xfrm>
          <a:off x="3944937" y="4807962"/>
          <a:ext cx="41322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" name="Equation" r:id="rId11" imgW="2120760" imgH="419040" progId="Equation.3">
                  <p:embed/>
                </p:oleObj>
              </mc:Choice>
              <mc:Fallback>
                <p:oleObj name="Equation" r:id="rId11" imgW="212076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7" y="4807962"/>
                        <a:ext cx="41322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52400" y="5562600"/>
            <a:ext cx="362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96514"/>
              </p:ext>
            </p:extLst>
          </p:nvPr>
        </p:nvGraphicFramePr>
        <p:xfrm>
          <a:off x="1479550" y="6213475"/>
          <a:ext cx="2755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" name="Equation" r:id="rId13" imgW="1104840" imgH="228600" progId="Equation.3">
                  <p:embed/>
                </p:oleObj>
              </mc:Choice>
              <mc:Fallback>
                <p:oleObj name="Equation" r:id="rId13" imgW="110484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6213475"/>
                        <a:ext cx="2755900" cy="568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5" descr="dao dong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62600"/>
            <a:ext cx="243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52400" y="2510135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Chia 2 </a:t>
            </a:r>
            <a:r>
              <a:rPr lang="en-US" sz="2400" dirty="0" err="1">
                <a:latin typeface="Times New Roman" pitchFamily="18" charset="0"/>
              </a:rPr>
              <a:t>vế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14918"/>
              </p:ext>
            </p:extLst>
          </p:nvPr>
        </p:nvGraphicFramePr>
        <p:xfrm>
          <a:off x="4267200" y="3124200"/>
          <a:ext cx="37242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" name="Equation" r:id="rId16" imgW="1701720" imgH="393480" progId="Equation.3">
                  <p:embed/>
                </p:oleObj>
              </mc:Choice>
              <mc:Fallback>
                <p:oleObj name="Equation" r:id="rId16" imgW="17017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7242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76200" y="413804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đạo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theo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47218"/>
              </p:ext>
            </p:extLst>
          </p:nvPr>
        </p:nvGraphicFramePr>
        <p:xfrm>
          <a:off x="2554287" y="2337665"/>
          <a:ext cx="41116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Equation" r:id="rId18" imgW="2184120" imgH="482400" progId="Equation.3">
                  <p:embed/>
                </p:oleObj>
              </mc:Choice>
              <mc:Fallback>
                <p:oleObj name="Equation" r:id="rId18" imgW="218412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7" y="2337665"/>
                        <a:ext cx="41116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33260"/>
              </p:ext>
            </p:extLst>
          </p:nvPr>
        </p:nvGraphicFramePr>
        <p:xfrm>
          <a:off x="-185738" y="3124200"/>
          <a:ext cx="44751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" name="Equation" r:id="rId20" imgW="2044440" imgH="393480" progId="Equation.3">
                  <p:embed/>
                </p:oleObj>
              </mc:Choice>
              <mc:Fallback>
                <p:oleObj name="Equation" r:id="rId20" imgW="204444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5738" y="3124200"/>
                        <a:ext cx="44751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1. DAO ĐỘNG ĐIỆN TỪ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281554"/>
              </p:ext>
            </p:extLst>
          </p:nvPr>
        </p:nvGraphicFramePr>
        <p:xfrm>
          <a:off x="3457575" y="914400"/>
          <a:ext cx="26082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Equation" r:id="rId3" imgW="1104840" imgH="228600" progId="Equation.3">
                  <p:embed/>
                </p:oleObj>
              </mc:Choice>
              <mc:Fallback>
                <p:oleObj name="Equation" r:id="rId3" imgW="11048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914400"/>
                        <a:ext cx="2608263" cy="538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52105"/>
              </p:ext>
            </p:extLst>
          </p:nvPr>
        </p:nvGraphicFramePr>
        <p:xfrm>
          <a:off x="1524000" y="1524000"/>
          <a:ext cx="646112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" name="Equation" r:id="rId5" imgW="3568680" imgH="876240" progId="Equation.3">
                  <p:embed/>
                </p:oleObj>
              </mc:Choice>
              <mc:Fallback>
                <p:oleObj name="Equation" r:id="rId5" imgW="3568680" imgH="87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646112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54939"/>
              </p:ext>
            </p:extLst>
          </p:nvPr>
        </p:nvGraphicFramePr>
        <p:xfrm>
          <a:off x="1447800" y="3276600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Equation" r:id="rId7" imgW="1600200" imgH="533400" progId="Equation.3">
                  <p:embed/>
                </p:oleObj>
              </mc:Choice>
              <mc:Fallback>
                <p:oleObj name="Equation" r:id="rId7" imgW="16002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297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4495800"/>
            <a:ext cx="3371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</a:rPr>
              <a:t>Hiện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</a:rPr>
              <a:t>tượng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</a:rPr>
              <a:t>cộng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</a:rPr>
              <a:t>hưởng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374182"/>
              </p:ext>
            </p:extLst>
          </p:nvPr>
        </p:nvGraphicFramePr>
        <p:xfrm>
          <a:off x="304800" y="5091113"/>
          <a:ext cx="48021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9" imgW="2158920" imgH="431640" progId="Equation.3">
                  <p:embed/>
                </p:oleObj>
              </mc:Choice>
              <mc:Fallback>
                <p:oleObj name="Equation" r:id="rId9" imgW="215892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91113"/>
                        <a:ext cx="4802188" cy="960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9" descr="dao dong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41" y="3657601"/>
            <a:ext cx="361555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2. TỔNG HỢP DAO ĐỘNG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77366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I.Tổng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hợp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2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dao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động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điều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hòa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cùng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phương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cùng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tần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số</a:t>
            </a:r>
            <a:endParaRPr lang="en-US" sz="24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15668"/>
              </p:ext>
            </p:extLst>
          </p:nvPr>
        </p:nvGraphicFramePr>
        <p:xfrm>
          <a:off x="3182156" y="1981200"/>
          <a:ext cx="2117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5" name="Equation" r:id="rId3" imgW="1079280" imgH="203040" progId="Equation.3">
                  <p:embed/>
                </p:oleObj>
              </mc:Choice>
              <mc:Fallback>
                <p:oleObj name="Equation" r:id="rId3" imgW="10792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156" y="1981200"/>
                        <a:ext cx="21177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2400" y="1258779"/>
            <a:ext cx="817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Dùng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giản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Fresnel </a:t>
            </a:r>
            <a:r>
              <a:rPr lang="en-US" sz="2400" dirty="0" err="1" smtClean="0">
                <a:latin typeface="Times New Roman" pitchFamily="18" charset="0"/>
              </a:rPr>
              <a:t>biểu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diễn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hòa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04263"/>
              </p:ext>
            </p:extLst>
          </p:nvPr>
        </p:nvGraphicFramePr>
        <p:xfrm>
          <a:off x="2209800" y="2895600"/>
          <a:ext cx="10747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5" imgW="507960" imgH="253800" progId="Equation.3">
                  <p:embed/>
                </p:oleObj>
              </mc:Choice>
              <mc:Fallback>
                <p:oleObj name="Equation" r:id="rId5" imgW="5079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895600"/>
                        <a:ext cx="10747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801736" y="2433935"/>
            <a:ext cx="140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t</a:t>
            </a:r>
            <a:r>
              <a:rPr lang="en-US" sz="2400" dirty="0" err="1" smtClean="0">
                <a:latin typeface="Times New Roman" pitchFamily="18" charset="0"/>
              </a:rPr>
              <a:t>hỏa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mãn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961931"/>
              </p:ext>
            </p:extLst>
          </p:nvPr>
        </p:nvGraphicFramePr>
        <p:xfrm>
          <a:off x="426509" y="2362200"/>
          <a:ext cx="36830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509" y="2362200"/>
                        <a:ext cx="36830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36740"/>
              </p:ext>
            </p:extLst>
          </p:nvPr>
        </p:nvGraphicFramePr>
        <p:xfrm>
          <a:off x="2232310" y="3505200"/>
          <a:ext cx="28712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Equation" r:id="rId9" imgW="1282680" imgH="215640" progId="Equation.3">
                  <p:embed/>
                </p:oleObj>
              </mc:Choice>
              <mc:Fallback>
                <p:oleObj name="Equation" r:id="rId9" imgW="128268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10" y="3505200"/>
                        <a:ext cx="28712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42202"/>
              </p:ext>
            </p:extLst>
          </p:nvPr>
        </p:nvGraphicFramePr>
        <p:xfrm>
          <a:off x="2162175" y="4267200"/>
          <a:ext cx="504825" cy="42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" name="Equation" r:id="rId11" imgW="241200" imgH="203040" progId="Equation.3">
                  <p:embed/>
                </p:oleObj>
              </mc:Choice>
              <mc:Fallback>
                <p:oleObj name="Equation" r:id="rId11" imgW="24120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267200"/>
                        <a:ext cx="504825" cy="425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604650" y="4204855"/>
            <a:ext cx="4094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</a:rPr>
              <a:t>uay </a:t>
            </a:r>
            <a:r>
              <a:rPr lang="en-US" sz="2400" dirty="0" err="1" smtClean="0">
                <a:latin typeface="Times New Roman" pitchFamily="18" charset="0"/>
              </a:rPr>
              <a:t>đều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vận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góc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</a:rPr>
              <a:t>ω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81600" y="6172200"/>
            <a:ext cx="3581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29200" y="6248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6248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181600" y="5591971"/>
            <a:ext cx="1714500" cy="575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5832764" y="5957455"/>
            <a:ext cx="30394" cy="193963"/>
          </a:xfrm>
          <a:custGeom>
            <a:avLst/>
            <a:gdLst>
              <a:gd name="connsiteX0" fmla="*/ 0 w 30394"/>
              <a:gd name="connsiteY0" fmla="*/ 0 h 193963"/>
              <a:gd name="connsiteX1" fmla="*/ 27709 w 30394"/>
              <a:gd name="connsiteY1" fmla="*/ 193963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94" h="193963">
                <a:moveTo>
                  <a:pt x="0" y="0"/>
                </a:moveTo>
                <a:cubicBezTo>
                  <a:pt x="43145" y="107863"/>
                  <a:pt x="27709" y="44403"/>
                  <a:pt x="27709" y="1939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88170" y="5824103"/>
            <a:ext cx="450270" cy="368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ϕ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72300" y="5257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=0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181600" y="4953000"/>
            <a:ext cx="1295400" cy="12399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5597234" y="5777347"/>
            <a:ext cx="110873" cy="193963"/>
          </a:xfrm>
          <a:custGeom>
            <a:avLst/>
            <a:gdLst>
              <a:gd name="connsiteX0" fmla="*/ 0 w 110873"/>
              <a:gd name="connsiteY0" fmla="*/ 0 h 193963"/>
              <a:gd name="connsiteX1" fmla="*/ 69273 w 110873"/>
              <a:gd name="connsiteY1" fmla="*/ 55418 h 193963"/>
              <a:gd name="connsiteX2" fmla="*/ 96982 w 110873"/>
              <a:gd name="connsiteY2" fmla="*/ 138545 h 193963"/>
              <a:gd name="connsiteX3" fmla="*/ 110836 w 110873"/>
              <a:gd name="connsiteY3" fmla="*/ 193963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3" h="193963">
                <a:moveTo>
                  <a:pt x="0" y="0"/>
                </a:moveTo>
                <a:cubicBezTo>
                  <a:pt x="23091" y="18473"/>
                  <a:pt x="52315" y="31193"/>
                  <a:pt x="69273" y="55418"/>
                </a:cubicBezTo>
                <a:cubicBezTo>
                  <a:pt x="86023" y="79346"/>
                  <a:pt x="87746" y="110836"/>
                  <a:pt x="96982" y="138545"/>
                </a:cubicBezTo>
                <a:cubicBezTo>
                  <a:pt x="112296" y="184489"/>
                  <a:pt x="110836" y="165505"/>
                  <a:pt x="110836" y="1939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91200" y="5539633"/>
            <a:ext cx="8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ω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50195" y="4572000"/>
            <a:ext cx="607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77000" y="4953000"/>
            <a:ext cx="0" cy="1198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10" y="54080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3400" y="4953000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Times New Roman" pitchFamily="18" charset="0"/>
              </a:rPr>
              <a:t>Hình chiếu của a lên trục ox: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35113"/>
              </p:ext>
            </p:extLst>
          </p:nvPr>
        </p:nvGraphicFramePr>
        <p:xfrm>
          <a:off x="1219200" y="5679498"/>
          <a:ext cx="2117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" name="Equation" r:id="rId13" imgW="1079280" imgH="203040" progId="Equation.3">
                  <p:embed/>
                </p:oleObj>
              </mc:Choice>
              <mc:Fallback>
                <p:oleObj name="Equation" r:id="rId13" imgW="1079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79498"/>
                        <a:ext cx="21177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3" grpId="0"/>
      <p:bldP spid="27" grpId="0"/>
      <p:bldP spid="32" grpId="0" animBg="1"/>
      <p:bldP spid="33" grpId="0"/>
      <p:bldP spid="34" grpId="0"/>
      <p:bldP spid="37" grpId="0" animBg="1"/>
      <p:bldP spid="38" grpId="0"/>
      <p:bldP spid="39" grpId="0"/>
      <p:bldP spid="42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2. TỔNG HỢP DAO ĐỘNG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328" y="799099"/>
            <a:ext cx="6758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Xét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hòa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cùng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cùng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83019"/>
              </p:ext>
            </p:extLst>
          </p:nvPr>
        </p:nvGraphicFramePr>
        <p:xfrm>
          <a:off x="3733800" y="1403350"/>
          <a:ext cx="23669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Equation" r:id="rId3" imgW="1206360" imgH="215640" progId="Equation.3">
                  <p:embed/>
                </p:oleObj>
              </mc:Choice>
              <mc:Fallback>
                <p:oleObj name="Equation" r:id="rId3" imgW="120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03350"/>
                        <a:ext cx="23669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61962"/>
              </p:ext>
            </p:extLst>
          </p:nvPr>
        </p:nvGraphicFramePr>
        <p:xfrm>
          <a:off x="3741738" y="1905000"/>
          <a:ext cx="24701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Equation" r:id="rId5" imgW="1257120" imgH="215640" progId="Equation.3">
                  <p:embed/>
                </p:oleObj>
              </mc:Choice>
              <mc:Fallback>
                <p:oleObj name="Equation" r:id="rId5" imgW="1257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1905000"/>
                        <a:ext cx="24701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52401" y="2362200"/>
            <a:ext cx="337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Dao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03347"/>
              </p:ext>
            </p:extLst>
          </p:nvPr>
        </p:nvGraphicFramePr>
        <p:xfrm>
          <a:off x="3276600" y="2590800"/>
          <a:ext cx="2933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6" name="Equation" r:id="rId7" imgW="1612800" imgH="215640" progId="Equation.3">
                  <p:embed/>
                </p:oleObj>
              </mc:Choice>
              <mc:Fallback>
                <p:oleObj name="Equation" r:id="rId7" imgW="1612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29337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76200" y="3048000"/>
            <a:ext cx="4624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Dùng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giản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</a:rPr>
              <a:t> Fresnel:</a:t>
            </a:r>
          </a:p>
        </p:txBody>
      </p:sp>
      <p:pic>
        <p:nvPicPr>
          <p:cNvPr id="11" name="Picture 13" descr="tong hop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51" y="3722116"/>
            <a:ext cx="4024312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66359"/>
              </p:ext>
            </p:extLst>
          </p:nvPr>
        </p:nvGraphicFramePr>
        <p:xfrm>
          <a:off x="847725" y="3678238"/>
          <a:ext cx="36369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Equation" r:id="rId10" imgW="2120760" imgH="279360" progId="Equation.3">
                  <p:embed/>
                </p:oleObj>
              </mc:Choice>
              <mc:Fallback>
                <p:oleObj name="Equation" r:id="rId10" imgW="2120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678238"/>
                        <a:ext cx="3636963" cy="479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97929"/>
              </p:ext>
            </p:extLst>
          </p:nvPr>
        </p:nvGraphicFramePr>
        <p:xfrm>
          <a:off x="914400" y="4278313"/>
          <a:ext cx="3019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12" imgW="1638000" imgH="431640" progId="Equation.3">
                  <p:embed/>
                </p:oleObj>
              </mc:Choice>
              <mc:Fallback>
                <p:oleObj name="Equation" r:id="rId12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78313"/>
                        <a:ext cx="3019425" cy="803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28600" y="5105400"/>
            <a:ext cx="2519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*A </a:t>
            </a:r>
            <a:r>
              <a:rPr lang="en-US" sz="2400" dirty="0" err="1">
                <a:latin typeface="Times New Roman" pitchFamily="18" charset="0"/>
              </a:rPr>
              <a:t>đạt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cực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396732"/>
              </p:ext>
            </p:extLst>
          </p:nvPr>
        </p:nvGraphicFramePr>
        <p:xfrm>
          <a:off x="685800" y="5619819"/>
          <a:ext cx="36988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14" imgW="2019240" imgH="228600" progId="Equation.3">
                  <p:embed/>
                </p:oleObj>
              </mc:Choice>
              <mc:Fallback>
                <p:oleObj name="Equation" r:id="rId14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19819"/>
                        <a:ext cx="36988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97879" y="6172200"/>
            <a:ext cx="2604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*A </a:t>
            </a:r>
            <a:r>
              <a:rPr lang="en-US" sz="2400" dirty="0" err="1">
                <a:latin typeface="Times New Roman" pitchFamily="18" charset="0"/>
              </a:rPr>
              <a:t>đạt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cực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tiểu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93304"/>
              </p:ext>
            </p:extLst>
          </p:nvPr>
        </p:nvGraphicFramePr>
        <p:xfrm>
          <a:off x="3048000" y="6147846"/>
          <a:ext cx="4832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16" imgW="2361960" imgH="253800" progId="Equation.3">
                  <p:embed/>
                </p:oleObj>
              </mc:Choice>
              <mc:Fallback>
                <p:oleObj name="Equation" r:id="rId16" imgW="236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147846"/>
                        <a:ext cx="4832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04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2. TỔNG HỢP DAO ĐỘNG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858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2.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Tổng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hợp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2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dao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động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điều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hòa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cùng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tần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số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có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phương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vuông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góc</a:t>
            </a:r>
            <a:endParaRPr lang="en-US" sz="24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43000"/>
            <a:ext cx="4028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Xét</a:t>
            </a:r>
            <a:r>
              <a:rPr lang="en-US" sz="2400" dirty="0">
                <a:latin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</a:rPr>
              <a:t>dao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hòa</a:t>
            </a:r>
            <a:r>
              <a:rPr lang="en-US" sz="2400" dirty="0">
                <a:latin typeface="Times New Roman" pitchFamily="18" charset="0"/>
              </a:rPr>
              <a:t> x </a:t>
            </a:r>
            <a:r>
              <a:rPr lang="en-US" sz="2400" dirty="0" err="1">
                <a:latin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</a:rPr>
              <a:t> 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83611"/>
              </p:ext>
            </p:extLst>
          </p:nvPr>
        </p:nvGraphicFramePr>
        <p:xfrm>
          <a:off x="76200" y="1447800"/>
          <a:ext cx="69437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3" imgW="3441600" imgH="431640" progId="Equation.3">
                  <p:embed/>
                </p:oleObj>
              </mc:Choice>
              <mc:Fallback>
                <p:oleObj name="Equation" r:id="rId3" imgW="34416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47800"/>
                        <a:ext cx="69437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49153"/>
              </p:ext>
            </p:extLst>
          </p:nvPr>
        </p:nvGraphicFramePr>
        <p:xfrm>
          <a:off x="76201" y="2129639"/>
          <a:ext cx="6934200" cy="84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Equation" r:id="rId5" imgW="3555720" imgH="431640" progId="Equation.3">
                  <p:embed/>
                </p:oleObj>
              </mc:Choice>
              <mc:Fallback>
                <p:oleObj name="Equation" r:id="rId5" imgW="35557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1" y="2129639"/>
                        <a:ext cx="6934200" cy="84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76200" y="5405735"/>
            <a:ext cx="90701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Bình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</a:rPr>
              <a:t> (3)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(4) </a:t>
            </a:r>
            <a:r>
              <a:rPr lang="en-US" sz="2400" dirty="0" err="1" smtClean="0">
                <a:latin typeface="Times New Roman" pitchFamily="18" charset="0"/>
              </a:rPr>
              <a:t>rồi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</a:rPr>
              <a:t> ta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</a:rPr>
              <a:t>trình</a:t>
            </a:r>
            <a:r>
              <a:rPr lang="en-US" sz="2400" smtClean="0">
                <a:latin typeface="Times New Roman" pitchFamily="18" charset="0"/>
              </a:rPr>
              <a:t> biên độ dao động</a:t>
            </a:r>
          </a:p>
          <a:p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24149"/>
              </p:ext>
            </p:extLst>
          </p:nvPr>
        </p:nvGraphicFramePr>
        <p:xfrm>
          <a:off x="1600200" y="5851678"/>
          <a:ext cx="6019800" cy="100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7" imgW="3022600" imgH="508000" progId="Equation.3">
                  <p:embed/>
                </p:oleObj>
              </mc:Choice>
              <mc:Fallback>
                <p:oleObj name="Equation" r:id="rId7" imgW="30226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851678"/>
                        <a:ext cx="6019800" cy="100632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6200" y="2891135"/>
            <a:ext cx="7555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</a:rPr>
              <a:t> 2 </a:t>
            </a:r>
            <a:r>
              <a:rPr lang="en-US" sz="2400" dirty="0" err="1" smtClean="0">
                <a:latin typeface="Times New Roman" pitchFamily="18" charset="0"/>
              </a:rPr>
              <a:t>vế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(</a:t>
            </a:r>
            <a:r>
              <a:rPr lang="en-US" sz="2400" smtClean="0">
                <a:latin typeface="Times New Roman" pitchFamily="18" charset="0"/>
              </a:rPr>
              <a:t>1) </a:t>
            </a:r>
            <a:r>
              <a:rPr lang="en-US" sz="2400" dirty="0" err="1" smtClean="0">
                <a:latin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cos</a:t>
            </a:r>
            <a:r>
              <a:rPr lang="el-GR" sz="2400" dirty="0" smtClean="0">
                <a:latin typeface="Times New Roman" pitchFamily="18" charset="0"/>
              </a:rPr>
              <a:t>φ</a:t>
            </a:r>
            <a:r>
              <a:rPr lang="en-US" sz="2400" baseline="-25000" smtClean="0">
                <a:latin typeface="Times New Roman" pitchFamily="18" charset="0"/>
              </a:rPr>
              <a:t>2</a:t>
            </a:r>
            <a:r>
              <a:rPr lang="en-US" sz="2400" smtClean="0">
                <a:latin typeface="Times New Roman" pitchFamily="18" charset="0"/>
              </a:rPr>
              <a:t> và (2) với  </a:t>
            </a:r>
            <a:r>
              <a:rPr lang="en-US" sz="2400" dirty="0" smtClean="0">
                <a:latin typeface="Times New Roman" pitchFamily="18" charset="0"/>
              </a:rPr>
              <a:t>–</a:t>
            </a:r>
            <a:r>
              <a:rPr lang="en-US" sz="2400" dirty="0" err="1" smtClean="0">
                <a:latin typeface="Times New Roman" pitchFamily="18" charset="0"/>
              </a:rPr>
              <a:t>cos</a:t>
            </a:r>
            <a:r>
              <a:rPr lang="el-GR" sz="2400" dirty="0" smtClean="0">
                <a:latin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rồi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376719"/>
              </p:ext>
            </p:extLst>
          </p:nvPr>
        </p:nvGraphicFramePr>
        <p:xfrm>
          <a:off x="1300163" y="3352800"/>
          <a:ext cx="52482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Equation" r:id="rId9" imgW="2692080" imgH="431640" progId="Equation.3">
                  <p:embed/>
                </p:oleObj>
              </mc:Choice>
              <mc:Fallback>
                <p:oleObj name="Equation" r:id="rId9" imgW="2692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352800"/>
                        <a:ext cx="52482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52400" y="4191000"/>
            <a:ext cx="7085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</a:rPr>
              <a:t> 2 </a:t>
            </a:r>
            <a:r>
              <a:rPr lang="en-US" sz="2400" dirty="0" err="1" smtClean="0">
                <a:latin typeface="Times New Roman" pitchFamily="18" charset="0"/>
              </a:rPr>
              <a:t>vế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(1</a:t>
            </a:r>
            <a:r>
              <a:rPr lang="en-US" sz="2400" smtClean="0">
                <a:latin typeface="Times New Roman" pitchFamily="18" charset="0"/>
              </a:rPr>
              <a:t>) với </a:t>
            </a:r>
            <a:r>
              <a:rPr lang="en-US" sz="2400" dirty="0" smtClean="0">
                <a:latin typeface="Times New Roman" pitchFamily="18" charset="0"/>
              </a:rPr>
              <a:t>sin</a:t>
            </a:r>
            <a:r>
              <a:rPr lang="el-GR" sz="2400" smtClean="0">
                <a:latin typeface="Times New Roman" pitchFamily="18" charset="0"/>
              </a:rPr>
              <a:t>φ</a:t>
            </a:r>
            <a:r>
              <a:rPr lang="en-US" sz="2400" baseline="-25000" smtClean="0">
                <a:latin typeface="Times New Roman" pitchFamily="18" charset="0"/>
              </a:rPr>
              <a:t>2</a:t>
            </a:r>
            <a:r>
              <a:rPr lang="en-US" sz="2400" smtClean="0">
                <a:latin typeface="Times New Roman" pitchFamily="18" charset="0"/>
              </a:rPr>
              <a:t> (2) với  </a:t>
            </a:r>
            <a:r>
              <a:rPr lang="en-US" sz="2400" dirty="0" smtClean="0">
                <a:latin typeface="Times New Roman" pitchFamily="18" charset="0"/>
              </a:rPr>
              <a:t>–sin</a:t>
            </a:r>
            <a:r>
              <a:rPr lang="el-GR" sz="2400" dirty="0" smtClean="0">
                <a:latin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rồi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31495"/>
              </p:ext>
            </p:extLst>
          </p:nvPr>
        </p:nvGraphicFramePr>
        <p:xfrm>
          <a:off x="1073150" y="4648200"/>
          <a:ext cx="52959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11" imgW="2717640" imgH="431640" progId="Equation.3">
                  <p:embed/>
                </p:oleObj>
              </mc:Choice>
              <mc:Fallback>
                <p:oleObj name="Equation" r:id="rId11" imgW="27176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648200"/>
                        <a:ext cx="52959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2. TỔNG HỢP DAO ĐỘNG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06540"/>
              </p:ext>
            </p:extLst>
          </p:nvPr>
        </p:nvGraphicFramePr>
        <p:xfrm>
          <a:off x="2014538" y="808038"/>
          <a:ext cx="48847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Equation" r:id="rId3" imgW="2654280" imgH="457200" progId="Equation.3">
                  <p:embed/>
                </p:oleObj>
              </mc:Choice>
              <mc:Fallback>
                <p:oleObj name="Equation" r:id="rId3" imgW="26542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808038"/>
                        <a:ext cx="4884737" cy="836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17887"/>
              </p:ext>
            </p:extLst>
          </p:nvPr>
        </p:nvGraphicFramePr>
        <p:xfrm>
          <a:off x="228600" y="1847850"/>
          <a:ext cx="4622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Equation" r:id="rId5" imgW="2311200" imgH="215640" progId="Equation.3">
                  <p:embed/>
                </p:oleObj>
              </mc:Choice>
              <mc:Fallback>
                <p:oleObj name="Equation" r:id="rId5" imgW="23112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47850"/>
                        <a:ext cx="4622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357735"/>
            <a:ext cx="5621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</a:rPr>
              <a:t>trình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biên độ dao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84483"/>
              </p:ext>
            </p:extLst>
          </p:nvPr>
        </p:nvGraphicFramePr>
        <p:xfrm>
          <a:off x="704850" y="2949575"/>
          <a:ext cx="4522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" name="Equation" r:id="rId7" imgW="2387520" imgH="457200" progId="Equation.3">
                  <p:embed/>
                </p:oleObj>
              </mc:Choice>
              <mc:Fallback>
                <p:oleObj name="Equation" r:id="rId7" imgW="23875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949575"/>
                        <a:ext cx="4522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" descr="dao dong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1868060"/>
            <a:ext cx="340836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81999"/>
              </p:ext>
            </p:extLst>
          </p:nvPr>
        </p:nvGraphicFramePr>
        <p:xfrm>
          <a:off x="101600" y="3981450"/>
          <a:ext cx="5232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" name="Equation" r:id="rId10" imgW="2616120" imgH="215640" progId="Equation.3">
                  <p:embed/>
                </p:oleObj>
              </mc:Choice>
              <mc:Fallback>
                <p:oleObj name="Equation" r:id="rId10" imgW="2616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3981450"/>
                        <a:ext cx="5232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8600" y="4419600"/>
            <a:ext cx="5621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</a:rPr>
              <a:t>trình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biên độ dao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099929"/>
              </p:ext>
            </p:extLst>
          </p:nvPr>
        </p:nvGraphicFramePr>
        <p:xfrm>
          <a:off x="719138" y="4875213"/>
          <a:ext cx="472281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" name="Equation" r:id="rId12" imgW="2387520" imgH="457200" progId="Equation.3">
                  <p:embed/>
                </p:oleObj>
              </mc:Choice>
              <mc:Fallback>
                <p:oleObj name="Equation" r:id="rId12" imgW="238752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875213"/>
                        <a:ext cx="472281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7" descr="dao dong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84662"/>
            <a:ext cx="32258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2. TỔNG HỢP DAO ĐỘNG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85308"/>
              </p:ext>
            </p:extLst>
          </p:nvPr>
        </p:nvGraphicFramePr>
        <p:xfrm>
          <a:off x="23446" y="762000"/>
          <a:ext cx="50149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3" imgW="2679480" imgH="393480" progId="Equation.3">
                  <p:embed/>
                </p:oleObj>
              </mc:Choice>
              <mc:Fallback>
                <p:oleObj name="Equation" r:id="rId3" imgW="2679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" y="762000"/>
                        <a:ext cx="501491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76200" y="1371600"/>
            <a:ext cx="6648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elip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tắc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807374"/>
              </p:ext>
            </p:extLst>
          </p:nvPr>
        </p:nvGraphicFramePr>
        <p:xfrm>
          <a:off x="3032125" y="1925638"/>
          <a:ext cx="15160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5" imgW="774360" imgH="457200" progId="Equation.3">
                  <p:embed/>
                </p:oleObj>
              </mc:Choice>
              <mc:Fallback>
                <p:oleObj name="Equation" r:id="rId5" imgW="7743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1925638"/>
                        <a:ext cx="15160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971800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nếu</a:t>
            </a:r>
            <a:r>
              <a:rPr lang="en-US" sz="2400" dirty="0">
                <a:latin typeface="Times New Roman" pitchFamily="18" charset="0"/>
              </a:rPr>
              <a:t> A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= A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quỹ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đạo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tròn</a:t>
            </a: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8" name="Picture 10" descr="dao dong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505200"/>
            <a:ext cx="292669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dao dong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2743200" cy="2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Data\Desktop\z2709303186896_d9e2375ba8977d92b262972bbd7c05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7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3. SÓNG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2000"/>
            <a:ext cx="580796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indent="-660400"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I. </a:t>
            </a:r>
            <a:r>
              <a:rPr lang="en-US" sz="2400" b="1" i="1" dirty="0" err="1">
                <a:latin typeface="Times New Roman" pitchFamily="18" charset="0"/>
              </a:rPr>
              <a:t>Một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số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khái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niệm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cơ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bản</a:t>
            </a:r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86732"/>
            <a:ext cx="6553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indent="-660400">
              <a:lnSpc>
                <a:spcPct val="90000"/>
              </a:lnSpc>
            </a:pPr>
            <a:r>
              <a:rPr lang="en-US" sz="2400" i="1" dirty="0" err="1">
                <a:solidFill>
                  <a:schemeClr val="folHlink"/>
                </a:solidFill>
                <a:latin typeface="Times New Roman" pitchFamily="18" charset="0"/>
              </a:rPr>
              <a:t>Định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  <a:latin typeface="Times New Roman" pitchFamily="18" charset="0"/>
              </a:rPr>
              <a:t>nghĩa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i="1" dirty="0" err="1" smtClean="0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i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i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folHlink"/>
                </a:solidFill>
                <a:latin typeface="Times New Roman" pitchFamily="18" charset="0"/>
              </a:rPr>
              <a:t>sự</a:t>
            </a:r>
            <a:r>
              <a:rPr lang="en-US" sz="2400" i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folHlink"/>
                </a:solidFill>
                <a:latin typeface="Times New Roman" pitchFamily="18" charset="0"/>
              </a:rPr>
              <a:t>truyền</a:t>
            </a:r>
            <a:r>
              <a:rPr lang="en-US" sz="2400" i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folHlink"/>
                </a:solidFill>
                <a:latin typeface="Times New Roman" pitchFamily="18" charset="0"/>
              </a:rPr>
              <a:t>pha</a:t>
            </a:r>
            <a:r>
              <a:rPr lang="en-US" sz="2400" i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folHlink"/>
                </a:solidFill>
                <a:latin typeface="Times New Roman" pitchFamily="18" charset="0"/>
              </a:rPr>
              <a:t>dao</a:t>
            </a:r>
            <a:r>
              <a:rPr lang="en-US" sz="2400" i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folHlink"/>
                </a:solidFill>
                <a:latin typeface="Times New Roman" pitchFamily="18" charset="0"/>
              </a:rPr>
              <a:t>động</a:t>
            </a:r>
            <a:r>
              <a:rPr lang="en-US" sz="2400" i="1" dirty="0" smtClean="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endParaRPr lang="en-US" sz="2400" i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757470"/>
            <a:ext cx="8839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ngang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có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phương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dao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động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của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các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phần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tử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vuông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góc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với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phương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truyền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519470"/>
            <a:ext cx="8839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dọc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có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phương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dao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động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của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các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phần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tử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trùng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với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phương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truyền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3461468"/>
            <a:ext cx="8915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indent="-660400">
              <a:lnSpc>
                <a:spcPct val="90000"/>
              </a:lnSpc>
            </a:pPr>
            <a:r>
              <a:rPr lang="en-US" sz="2400" dirty="0" err="1">
                <a:latin typeface="Times New Roman" pitchFamily="18" charset="0"/>
              </a:rPr>
              <a:t>Mặt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quỹ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cùng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dao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4045803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Mặt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đầu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</a:rPr>
              <a:t>giới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giữa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môi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</a:rPr>
              <a:t>qua </a:t>
            </a:r>
            <a:r>
              <a:rPr lang="en-US" sz="2400" dirty="0" err="1">
                <a:latin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chưa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bị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kích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gọi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mặt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đầu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3. SÓNG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60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phẳng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mặt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đầu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mặt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phẳng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tia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những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đường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thẳng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song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song</a:t>
            </a:r>
            <a:r>
              <a:rPr lang="en-US" sz="2400" dirty="0">
                <a:latin typeface="Times New Roman" pitchFamily="18" charset="0"/>
              </a:rPr>
              <a:t>.</a:t>
            </a:r>
          </a:p>
        </p:txBody>
      </p:sp>
      <p:pic>
        <p:nvPicPr>
          <p:cNvPr id="7" name="Picture 5" descr="song ph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11910"/>
            <a:ext cx="23812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2743200"/>
            <a:ext cx="571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cầu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mặt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đầu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mặt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cầu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trong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môi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trường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đồng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chất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và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hướng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mặt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mặt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cầu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có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tâm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nguồn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tia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vuông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góc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với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mặt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9" name="Picture 4" descr="song 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2875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3. SÓNG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568" y="990600"/>
            <a:ext cx="8727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Bước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quãng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đường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truyền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được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trong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chu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kỳ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dao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động</a:t>
            </a:r>
            <a:endParaRPr lang="en-US" sz="24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1905000"/>
            <a:ext cx="172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v/f</a:t>
            </a:r>
            <a:r>
              <a:rPr lang="en-US" sz="2400" i="1" dirty="0">
                <a:latin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568" y="2286000"/>
            <a:ext cx="5228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II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Sóng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điện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từ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7569" y="2819400"/>
            <a:ext cx="8727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tồn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môi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chất</a:t>
            </a: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41" y="3352800"/>
            <a:ext cx="3505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8332" y="335280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ngang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962400"/>
            <a:ext cx="44470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*</a:t>
            </a:r>
            <a:r>
              <a:rPr lang="en-US" sz="2400" b="1" i="1" dirty="0" err="1" smtClean="0">
                <a:latin typeface="Times New Roman" pitchFamily="18" charset="0"/>
              </a:rPr>
              <a:t>Mật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độ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năng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lượng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sóng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điện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từ</a:t>
            </a:r>
            <a:endParaRPr lang="en-US" sz="2400" b="1" i="1" dirty="0">
              <a:latin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078198"/>
              </p:ext>
            </p:extLst>
          </p:nvPr>
        </p:nvGraphicFramePr>
        <p:xfrm>
          <a:off x="914400" y="4419600"/>
          <a:ext cx="2971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4" imgW="1511300" imgH="393700" progId="Equation.3">
                  <p:embed/>
                </p:oleObj>
              </mc:Choice>
              <mc:Fallback>
                <p:oleObj name="Equation" r:id="rId4" imgW="1511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29718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5214068"/>
            <a:ext cx="465063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phẳng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đơn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sắc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58873"/>
              </p:ext>
            </p:extLst>
          </p:nvPr>
        </p:nvGraphicFramePr>
        <p:xfrm>
          <a:off x="533400" y="5791200"/>
          <a:ext cx="5943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6" imgW="2705100" imgH="304800" progId="Equation.3">
                  <p:embed/>
                </p:oleObj>
              </mc:Choice>
              <mc:Fallback>
                <p:oleObj name="Equation" r:id="rId6" imgW="27051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91200"/>
                        <a:ext cx="5943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3. SÓNG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219200"/>
            <a:ext cx="8763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Cường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độ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điện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từ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là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đại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lượng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có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trị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số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bằng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năng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lượng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truyền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qua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một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đơn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vị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diện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tích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trong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một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đơn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vị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thời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gian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569" y="2286000"/>
            <a:ext cx="8839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Vậy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cường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độ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sóng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điện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từ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tỉ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lệ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với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bính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phương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biên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</a:rPr>
              <a:t>độ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của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cường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độ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điện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trường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hay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cường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độ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từ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Times New Roman" pitchFamily="18" charset="0"/>
              </a:rPr>
              <a:t>trường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SÓNG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85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Doppler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42157"/>
              </p:ext>
            </p:extLst>
          </p:nvPr>
        </p:nvGraphicFramePr>
        <p:xfrm>
          <a:off x="2014864" y="2623242"/>
          <a:ext cx="15732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864" y="2623242"/>
                        <a:ext cx="157321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" y="3429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362271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&lt;0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" y="5562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u’&lt;0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3" y="879213"/>
            <a:ext cx="4462764" cy="2473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" y="1147465"/>
            <a:ext cx="3771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smtClean="0">
                <a:latin typeface="Times" pitchFamily="18" charset="0"/>
              </a:rPr>
              <a:t>Hiệu ứng Doppler là hiện tượngtần số của sóng thay đổi khi nguồn phát chuyển động tương đối với người quan sát.</a:t>
            </a:r>
            <a:endParaRPr lang="en-US" sz="2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SÓNG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Doppler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514012"/>
              </p:ext>
            </p:extLst>
          </p:nvPr>
        </p:nvGraphicFramePr>
        <p:xfrm>
          <a:off x="2492375" y="1246188"/>
          <a:ext cx="16716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3" imgW="863280" imgH="444240" progId="Equation.3">
                  <p:embed/>
                </p:oleObj>
              </mc:Choice>
              <mc:Fallback>
                <p:oleObj name="Equation" r:id="rId3" imgW="8632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375" y="1246188"/>
                        <a:ext cx="167163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2209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5124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&lt;0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79" y="4294068"/>
            <a:ext cx="3547121" cy="24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22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SÓNG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90" y="1447801"/>
            <a:ext cx="5759697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6482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>
                <a:latin typeface="+mj-lt"/>
              </a:rPr>
              <a:t>Christian Andreas Doppler là nhà toán học và vật lý học người </a:t>
            </a:r>
            <a:r>
              <a:rPr lang="vi-VN" sz="2200" smtClean="0">
                <a:latin typeface="+mj-lt"/>
              </a:rPr>
              <a:t>Áo.</a:t>
            </a:r>
            <a:endParaRPr lang="vi-VN" sz="2200">
              <a:latin typeface="+mj-lt"/>
            </a:endParaRPr>
          </a:p>
          <a:p>
            <a:r>
              <a:rPr lang="en-US" sz="2200" smtClean="0">
                <a:latin typeface="+mj-lt"/>
              </a:rPr>
              <a:t>Ngày sinh: </a:t>
            </a:r>
            <a:r>
              <a:rPr lang="vi-VN" sz="2200" smtClean="0">
                <a:latin typeface="+mj-lt"/>
              </a:rPr>
              <a:t>29 </a:t>
            </a:r>
            <a:r>
              <a:rPr lang="vi-VN" sz="2200">
                <a:latin typeface="+mj-lt"/>
              </a:rPr>
              <a:t>tháng 11, 1803, </a:t>
            </a:r>
            <a:r>
              <a:rPr lang="en-US" sz="2200" smtClean="0">
                <a:latin typeface="Times" pitchFamily="18" charset="0"/>
              </a:rPr>
              <a:t>tại Salzburg, Áo</a:t>
            </a:r>
            <a:endParaRPr lang="vi-VN" sz="2200">
              <a:latin typeface="+mj-lt"/>
            </a:endParaRPr>
          </a:p>
          <a:p>
            <a:r>
              <a:rPr lang="en-US" sz="2200" smtClean="0">
                <a:latin typeface="Times" pitchFamily="18" charset="0"/>
              </a:rPr>
              <a:t>Ngày mất</a:t>
            </a:r>
            <a:r>
              <a:rPr lang="en-US" sz="2200" b="1" smtClean="0">
                <a:latin typeface="Times" pitchFamily="18" charset="0"/>
              </a:rPr>
              <a:t>: </a:t>
            </a:r>
            <a:r>
              <a:rPr lang="vi-VN" sz="2200" smtClean="0">
                <a:latin typeface="+mj-lt"/>
              </a:rPr>
              <a:t>17 </a:t>
            </a:r>
            <a:r>
              <a:rPr lang="vi-VN" sz="2200">
                <a:latin typeface="+mj-lt"/>
              </a:rPr>
              <a:t>tháng 3, 1853, </a:t>
            </a:r>
            <a:r>
              <a:rPr lang="en-US" sz="2200" smtClean="0">
                <a:latin typeface="Times" pitchFamily="18" charset="0"/>
              </a:rPr>
              <a:t>tại Venice, Ý </a:t>
            </a:r>
          </a:p>
          <a:p>
            <a:r>
              <a:rPr lang="en-US" sz="2200" smtClean="0">
                <a:latin typeface="Times" pitchFamily="18" charset="0"/>
              </a:rPr>
              <a:t>Hiệu ứng Doppler: 1842</a:t>
            </a:r>
            <a:endParaRPr lang="en-US" sz="2200">
              <a:latin typeface="Times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2634"/>
            <a:ext cx="3352800" cy="42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Times" pitchFamily="18" charset="0"/>
              </a:rPr>
              <a:t>1. Dao động điện từ điều hòa:</a:t>
            </a:r>
            <a:endParaRPr lang="en-US" sz="2200">
              <a:solidFill>
                <a:srgbClr val="FF0000"/>
              </a:solidFill>
              <a:latin typeface="Times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90294"/>
              </p:ext>
            </p:extLst>
          </p:nvPr>
        </p:nvGraphicFramePr>
        <p:xfrm>
          <a:off x="838200" y="533400"/>
          <a:ext cx="2057400" cy="40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3" imgW="1168400" imgH="228600" progId="Equation.3">
                  <p:embed/>
                </p:oleObj>
              </mc:Choice>
              <mc:Fallback>
                <p:oleObj name="Equation" r:id="rId3" imgW="11684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2057400" cy="40183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484009"/>
              </p:ext>
            </p:extLst>
          </p:nvPr>
        </p:nvGraphicFramePr>
        <p:xfrm>
          <a:off x="1295400" y="1143000"/>
          <a:ext cx="1066800" cy="65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5" imgW="736280" imgH="444307" progId="Equation.3">
                  <p:embed/>
                </p:oleObj>
              </mc:Choice>
              <mc:Fallback>
                <p:oleObj name="Equation" r:id="rId5" imgW="736280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1066800" cy="651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00610"/>
              </p:ext>
            </p:extLst>
          </p:nvPr>
        </p:nvGraphicFramePr>
        <p:xfrm>
          <a:off x="914400" y="1981200"/>
          <a:ext cx="1981200" cy="69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Equation" r:id="rId7" imgW="1231366" imgH="431613" progId="Equation.3">
                  <p:embed/>
                </p:oleObj>
              </mc:Choice>
              <mc:Fallback>
                <p:oleObj name="Equation" r:id="rId7" imgW="1231366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1981200" cy="691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76800" y="0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Times" pitchFamily="18" charset="0"/>
              </a:rPr>
              <a:t>2</a:t>
            </a:r>
            <a:r>
              <a:rPr lang="en-US" sz="2200" smtClean="0">
                <a:solidFill>
                  <a:srgbClr val="FF0000"/>
                </a:solidFill>
                <a:latin typeface="Times" pitchFamily="18" charset="0"/>
              </a:rPr>
              <a:t>. Dao động điện từ tắt dần:</a:t>
            </a:r>
            <a:endParaRPr lang="en-US" sz="2200">
              <a:solidFill>
                <a:srgbClr val="FF0000"/>
              </a:solidFill>
              <a:latin typeface="Times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83446"/>
              </p:ext>
            </p:extLst>
          </p:nvPr>
        </p:nvGraphicFramePr>
        <p:xfrm>
          <a:off x="5181601" y="457200"/>
          <a:ext cx="2667000" cy="54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9" imgW="1358900" imgH="279400" progId="Equation.3">
                  <p:embed/>
                </p:oleObj>
              </mc:Choice>
              <mc:Fallback>
                <p:oleObj name="Equation" r:id="rId9" imgW="13589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457200"/>
                        <a:ext cx="2667000" cy="54132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58860"/>
              </p:ext>
            </p:extLst>
          </p:nvPr>
        </p:nvGraphicFramePr>
        <p:xfrm>
          <a:off x="5410200" y="1066800"/>
          <a:ext cx="1827212" cy="72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11" imgW="1269720" imgH="507960" progId="Equation.3">
                  <p:embed/>
                </p:oleObj>
              </mc:Choice>
              <mc:Fallback>
                <p:oleObj name="Equation" r:id="rId11" imgW="126972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066800"/>
                        <a:ext cx="1827212" cy="729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09701"/>
              </p:ext>
            </p:extLst>
          </p:nvPr>
        </p:nvGraphicFramePr>
        <p:xfrm>
          <a:off x="5181600" y="1981200"/>
          <a:ext cx="2209800" cy="81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13" imgW="1447172" imgH="533169" progId="Equation.3">
                  <p:embed/>
                </p:oleObj>
              </mc:Choice>
              <mc:Fallback>
                <p:oleObj name="Equation" r:id="rId13" imgW="1447172" imgH="5331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81200"/>
                        <a:ext cx="2209800" cy="81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39558"/>
              </p:ext>
            </p:extLst>
          </p:nvPr>
        </p:nvGraphicFramePr>
        <p:xfrm>
          <a:off x="1676400" y="3048000"/>
          <a:ext cx="3810000" cy="7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15" imgW="2158920" imgH="431640" progId="Equation.3">
                  <p:embed/>
                </p:oleObj>
              </mc:Choice>
              <mc:Fallback>
                <p:oleObj name="Equation" r:id="rId15" imgW="21589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3810000" cy="76199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4114800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Times" pitchFamily="18" charset="0"/>
              </a:rPr>
              <a:t>3. Hiệu ứng Doppler:</a:t>
            </a:r>
            <a:endParaRPr lang="en-US" sz="2200">
              <a:solidFill>
                <a:srgbClr val="FF0000"/>
              </a:solidFill>
              <a:latin typeface="Times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822124"/>
              </p:ext>
            </p:extLst>
          </p:nvPr>
        </p:nvGraphicFramePr>
        <p:xfrm>
          <a:off x="2846388" y="4724400"/>
          <a:ext cx="15732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17" imgW="812520" imgH="393480" progId="Equation.3">
                  <p:embed/>
                </p:oleObj>
              </mc:Choice>
              <mc:Fallback>
                <p:oleObj name="Equation" r:id="rId17" imgW="8125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4724400"/>
                        <a:ext cx="15732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9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VÍ DỤ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762000"/>
            <a:ext cx="8915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2300" dirty="0">
                <a:latin typeface="Times New Roman" pitchFamily="18" charset="0"/>
                <a:cs typeface="Times New Roman" pitchFamily="18" charset="0"/>
              </a:rPr>
              <a:t>Một mạch dao động gồm tụ điện có điện dung C = 0,025µF và một cuộn dây thuần cảm có độ tự cảm L = 1,015H. Điện tích trên hai bản tụ biến thiên theo phương trình:  q = 2,5.10</a:t>
            </a:r>
            <a:r>
              <a:rPr lang="de-DE" sz="2300" baseline="30000" dirty="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de-DE" sz="2300" dirty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de-DE" sz="2300" dirty="0">
                <a:latin typeface="Times New Roman" pitchFamily="18" charset="0"/>
                <a:cs typeface="Times New Roman" pitchFamily="18" charset="0"/>
              </a:rPr>
              <a:t>t (C).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de-DE" sz="2300" dirty="0">
                <a:latin typeface="Times New Roman" pitchFamily="18" charset="0"/>
                <a:cs typeface="Times New Roman" pitchFamily="18" charset="0"/>
              </a:rPr>
              <a:t>a. Viết phương trình biểu diễn sự biến thiên của hiệu điện thế trên hai bản tụ và cường độ dòng điện trong mạch theo thời gian.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de-DE" sz="2300" dirty="0">
                <a:latin typeface="Times New Roman" pitchFamily="18" charset="0"/>
                <a:cs typeface="Times New Roman" pitchFamily="18" charset="0"/>
              </a:rPr>
              <a:t>b. Tìm các giá trị của hiệu điện thế giữa các bản tụ và cường độ dòng điện trong mạch tại các thời điểmT/8, T/4 và T/2 (T là chu kỳ dao động).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52774"/>
              </p:ext>
            </p:extLst>
          </p:nvPr>
        </p:nvGraphicFramePr>
        <p:xfrm>
          <a:off x="457200" y="4572000"/>
          <a:ext cx="199103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572000"/>
                        <a:ext cx="199103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137233"/>
              </p:ext>
            </p:extLst>
          </p:nvPr>
        </p:nvGraphicFramePr>
        <p:xfrm>
          <a:off x="533400" y="3505200"/>
          <a:ext cx="124691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5" imgW="761760" imgH="419040" progId="Equation.3">
                  <p:embed/>
                </p:oleObj>
              </mc:Choice>
              <mc:Fallback>
                <p:oleObj name="Equation" r:id="rId5" imgW="7617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505200"/>
                        <a:ext cx="124691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02216"/>
              </p:ext>
            </p:extLst>
          </p:nvPr>
        </p:nvGraphicFramePr>
        <p:xfrm>
          <a:off x="3361591" y="3505200"/>
          <a:ext cx="1143001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7" imgW="609480" imgH="393480" progId="Equation.3">
                  <p:embed/>
                </p:oleObj>
              </mc:Choice>
              <mc:Fallback>
                <p:oleObj name="Equation" r:id="rId7" imgW="609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1591" y="3505200"/>
                        <a:ext cx="1143001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629154"/>
              </p:ext>
            </p:extLst>
          </p:nvPr>
        </p:nvGraphicFramePr>
        <p:xfrm>
          <a:off x="609600" y="5638799"/>
          <a:ext cx="990600" cy="71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9" imgW="545760" imgH="393480" progId="Equation.3">
                  <p:embed/>
                </p:oleObj>
              </mc:Choice>
              <mc:Fallback>
                <p:oleObj name="Equation" r:id="rId9" imgW="545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5638799"/>
                        <a:ext cx="990600" cy="714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57200"/>
            <a:ext cx="883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" pitchFamily="18" charset="0"/>
              </a:rPr>
              <a:t>Phương trình vi phân bậc hai hệ số hằng số:</a:t>
            </a:r>
            <a:endParaRPr lang="en-US" sz="2200">
              <a:latin typeface="Times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688"/>
              </p:ext>
            </p:extLst>
          </p:nvPr>
        </p:nvGraphicFramePr>
        <p:xfrm>
          <a:off x="2133600" y="883912"/>
          <a:ext cx="214052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8" name="Equation" r:id="rId3" imgW="1307880" imgH="419040" progId="Equation.3">
                  <p:embed/>
                </p:oleObj>
              </mc:Choice>
              <mc:Fallback>
                <p:oleObj name="Equation" r:id="rId3" imgW="1307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883912"/>
                        <a:ext cx="214052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1626513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" pitchFamily="18" charset="0"/>
              </a:rPr>
              <a:t>Giải phương trình đặc trưng:</a:t>
            </a:r>
            <a:endParaRPr lang="en-US" sz="2200">
              <a:latin typeface="Times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31342"/>
              </p:ext>
            </p:extLst>
          </p:nvPr>
        </p:nvGraphicFramePr>
        <p:xfrm>
          <a:off x="3455988" y="1666875"/>
          <a:ext cx="1870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1666875"/>
                        <a:ext cx="18700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079572"/>
              </p:ext>
            </p:extLst>
          </p:nvPr>
        </p:nvGraphicFramePr>
        <p:xfrm>
          <a:off x="5410200" y="1676062"/>
          <a:ext cx="11223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0" name="Equation" r:id="rId7" imgW="685800" imgH="203040" progId="Equation.3">
                  <p:embed/>
                </p:oleObj>
              </mc:Choice>
              <mc:Fallback>
                <p:oleObj name="Equation" r:id="rId7" imgW="6858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062"/>
                        <a:ext cx="11223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" y="2057307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" pitchFamily="18" charset="0"/>
              </a:rPr>
              <a:t>1. nếu </a:t>
            </a:r>
            <a:r>
              <a:rPr lang="el-GR" sz="2200" smtClean="0">
                <a:latin typeface="Times New Roman"/>
                <a:cs typeface="Times New Roman"/>
              </a:rPr>
              <a:t>Δ</a:t>
            </a:r>
            <a:r>
              <a:rPr lang="en-US" sz="2200" smtClean="0">
                <a:latin typeface="Times" pitchFamily="18" charset="0"/>
                <a:cs typeface="Times New Roman"/>
              </a:rPr>
              <a:t>’ &gt; 0, phương trình có 2 nghiệm riêng biệt </a:t>
            </a:r>
            <a:r>
              <a:rPr lang="en-US" sz="2200" i="1" smtClean="0">
                <a:latin typeface="Times" pitchFamily="18" charset="0"/>
                <a:cs typeface="Times New Roman"/>
              </a:rPr>
              <a:t>m</a:t>
            </a:r>
            <a:r>
              <a:rPr lang="en-US" sz="2200" i="1" baseline="-25000" smtClean="0">
                <a:latin typeface="Times" pitchFamily="18" charset="0"/>
                <a:cs typeface="Times New Roman"/>
              </a:rPr>
              <a:t>1</a:t>
            </a:r>
            <a:r>
              <a:rPr lang="en-US" sz="2200" smtClean="0">
                <a:latin typeface="Times" pitchFamily="18" charset="0"/>
                <a:cs typeface="Times New Roman"/>
              </a:rPr>
              <a:t> và </a:t>
            </a:r>
            <a:r>
              <a:rPr lang="en-US" sz="2200" i="1" smtClean="0">
                <a:latin typeface="Times" pitchFamily="18" charset="0"/>
                <a:cs typeface="Times New Roman"/>
              </a:rPr>
              <a:t>m</a:t>
            </a:r>
            <a:r>
              <a:rPr lang="en-US" sz="2200" i="1" baseline="-25000" smtClean="0">
                <a:latin typeface="Times" pitchFamily="18" charset="0"/>
                <a:cs typeface="Times New Roman"/>
              </a:rPr>
              <a:t>2</a:t>
            </a:r>
            <a:endParaRPr lang="en-US" sz="2200" i="1" baseline="-25000"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438400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" pitchFamily="18" charset="0"/>
              </a:rPr>
              <a:t>Nghiệm của phương trình vi phân: </a:t>
            </a:r>
            <a:endParaRPr lang="en-US" sz="2200" baseline="-25000">
              <a:latin typeface="Times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72735"/>
              </p:ext>
            </p:extLst>
          </p:nvPr>
        </p:nvGraphicFramePr>
        <p:xfrm>
          <a:off x="4114800" y="2501444"/>
          <a:ext cx="18907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9" imgW="1155600" imgH="228600" progId="Equation.3">
                  <p:embed/>
                </p:oleObj>
              </mc:Choice>
              <mc:Fallback>
                <p:oleObj name="Equation" r:id="rId9" imgW="1155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01444"/>
                        <a:ext cx="18907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8058" y="2890381"/>
            <a:ext cx="8594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Times" pitchFamily="18" charset="0"/>
              </a:rPr>
              <a:t>2</a:t>
            </a:r>
            <a:r>
              <a:rPr lang="en-US" sz="2200" smtClean="0">
                <a:latin typeface="Times" pitchFamily="18" charset="0"/>
              </a:rPr>
              <a:t>. nếu </a:t>
            </a:r>
            <a:r>
              <a:rPr lang="el-GR" sz="2200" smtClean="0">
                <a:latin typeface="Times New Roman"/>
                <a:cs typeface="Times New Roman"/>
              </a:rPr>
              <a:t>Δ</a:t>
            </a:r>
            <a:r>
              <a:rPr lang="en-US" sz="2200" smtClean="0">
                <a:latin typeface="Times" pitchFamily="18" charset="0"/>
                <a:cs typeface="Times New Roman"/>
              </a:rPr>
              <a:t>’ = 0, phương trình có nghiệm kép </a:t>
            </a:r>
            <a:r>
              <a:rPr lang="en-US" sz="2200" i="1" smtClean="0">
                <a:latin typeface="Times" pitchFamily="18" charset="0"/>
                <a:cs typeface="Times New Roman"/>
              </a:rPr>
              <a:t>m</a:t>
            </a:r>
            <a:r>
              <a:rPr lang="en-US" sz="2200" i="1" baseline="-25000" smtClean="0">
                <a:latin typeface="Times" pitchFamily="18" charset="0"/>
                <a:cs typeface="Times New Roman"/>
              </a:rPr>
              <a:t>1</a:t>
            </a:r>
            <a:r>
              <a:rPr lang="en-US" sz="2200" i="1">
                <a:latin typeface="Times" pitchFamily="18" charset="0"/>
                <a:cs typeface="Times New Roman"/>
              </a:rPr>
              <a:t>=</a:t>
            </a:r>
            <a:r>
              <a:rPr lang="en-US" sz="2200" i="1" smtClean="0">
                <a:latin typeface="Times" pitchFamily="18" charset="0"/>
                <a:cs typeface="Times New Roman"/>
              </a:rPr>
              <a:t> m</a:t>
            </a:r>
            <a:r>
              <a:rPr lang="en-US" sz="2200" i="1" baseline="-25000" smtClean="0">
                <a:latin typeface="Times" pitchFamily="18" charset="0"/>
                <a:cs typeface="Times New Roman"/>
              </a:rPr>
              <a:t>2</a:t>
            </a:r>
            <a:r>
              <a:rPr lang="en-US" sz="2200" i="1" smtClean="0">
                <a:latin typeface="Times" pitchFamily="18" charset="0"/>
                <a:cs typeface="Times New Roman"/>
              </a:rPr>
              <a:t> = m</a:t>
            </a:r>
            <a:endParaRPr lang="en-US" sz="2200" i="1" baseline="-25000">
              <a:latin typeface="Times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521" y="3310003"/>
            <a:ext cx="4092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" pitchFamily="18" charset="0"/>
              </a:rPr>
              <a:t>Nghiệm của phương trình vi phân: </a:t>
            </a:r>
            <a:endParaRPr lang="en-US" sz="2200" baseline="-25000">
              <a:latin typeface="Times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96435"/>
              </p:ext>
            </p:extLst>
          </p:nvPr>
        </p:nvGraphicFramePr>
        <p:xfrm>
          <a:off x="4191000" y="3338513"/>
          <a:ext cx="19113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Equation" r:id="rId11" imgW="1168200" imgH="228600" progId="Equation.3">
                  <p:embed/>
                </p:oleObj>
              </mc:Choice>
              <mc:Fallback>
                <p:oleObj name="Equation" r:id="rId11" imgW="1168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38513"/>
                        <a:ext cx="19113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4592" y="3740063"/>
            <a:ext cx="490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" pitchFamily="18" charset="0"/>
              </a:rPr>
              <a:t>3. nếu </a:t>
            </a:r>
            <a:r>
              <a:rPr lang="el-GR" sz="2200" smtClean="0">
                <a:latin typeface="Times New Roman"/>
                <a:cs typeface="Times New Roman"/>
              </a:rPr>
              <a:t>Δ</a:t>
            </a:r>
            <a:r>
              <a:rPr lang="en-US" sz="2200" smtClean="0">
                <a:latin typeface="Times" pitchFamily="18" charset="0"/>
                <a:cs typeface="Times New Roman"/>
              </a:rPr>
              <a:t>’ &lt; 0, phương trình có nghiệm ảo:</a:t>
            </a:r>
            <a:endParaRPr lang="en-US" sz="2200" i="1" baseline="-25000">
              <a:latin typeface="Times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80033"/>
              </p:ext>
            </p:extLst>
          </p:nvPr>
        </p:nvGraphicFramePr>
        <p:xfrm>
          <a:off x="5010150" y="3731800"/>
          <a:ext cx="4133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Equation" r:id="rId13" imgW="2527200" imgH="266400" progId="Equation.3">
                  <p:embed/>
                </p:oleObj>
              </mc:Choice>
              <mc:Fallback>
                <p:oleObj name="Equation" r:id="rId13" imgW="252720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731800"/>
                        <a:ext cx="41338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4114800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" pitchFamily="18" charset="0"/>
              </a:rPr>
              <a:t>a. Nghiệm của phương trình vi phân: </a:t>
            </a:r>
            <a:endParaRPr lang="en-US" sz="2200" baseline="-25000">
              <a:latin typeface="Times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4234"/>
              </p:ext>
            </p:extLst>
          </p:nvPr>
        </p:nvGraphicFramePr>
        <p:xfrm>
          <a:off x="4586287" y="4127326"/>
          <a:ext cx="18907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Equation" r:id="rId15" imgW="1155600" imgH="228600" progId="Equation.3">
                  <p:embed/>
                </p:oleObj>
              </mc:Choice>
              <mc:Fallback>
                <p:oleObj name="Equation" r:id="rId15" imgW="1155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7" y="4127326"/>
                        <a:ext cx="18907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4800" y="4522113"/>
            <a:ext cx="4395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Times" pitchFamily="18" charset="0"/>
              </a:rPr>
              <a:t>b</a:t>
            </a:r>
            <a:r>
              <a:rPr lang="en-US" sz="2200" smtClean="0">
                <a:latin typeface="Times" pitchFamily="18" charset="0"/>
              </a:rPr>
              <a:t>. Nghiệm của phương trình vi phân: </a:t>
            </a:r>
            <a:endParaRPr lang="en-US" sz="2200" baseline="-25000">
              <a:latin typeface="Times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61939"/>
              </p:ext>
            </p:extLst>
          </p:nvPr>
        </p:nvGraphicFramePr>
        <p:xfrm>
          <a:off x="2133600" y="5073940"/>
          <a:ext cx="4267200" cy="41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Equation" r:id="rId17" imgW="2717640" imgH="266400" progId="Equation.3">
                  <p:embed/>
                </p:oleObj>
              </mc:Choice>
              <mc:Fallback>
                <p:oleObj name="Equation" r:id="rId17" imgW="271764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73940"/>
                        <a:ext cx="4267200" cy="41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0290" y="5651956"/>
            <a:ext cx="4395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" pitchFamily="18" charset="0"/>
              </a:rPr>
              <a:t>c. Nghiệm của phương trình vi phân: </a:t>
            </a:r>
            <a:endParaRPr lang="en-US" sz="2200" baseline="-25000">
              <a:latin typeface="Times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260010"/>
              </p:ext>
            </p:extLst>
          </p:nvPr>
        </p:nvGraphicFramePr>
        <p:xfrm>
          <a:off x="2971800" y="6172200"/>
          <a:ext cx="27828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19" imgW="1701720" imgH="266400" progId="Equation.3">
                  <p:embed/>
                </p:oleObj>
              </mc:Choice>
              <mc:Fallback>
                <p:oleObj name="Equation" r:id="rId19" imgW="1701720" imgH="266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172200"/>
                        <a:ext cx="27828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6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  <p:bldP spid="15" grpId="0"/>
      <p:bldP spid="17" grpId="0"/>
      <p:bldP spid="19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VÍ DỤ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8382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dung C = 0,4µF,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cuộn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L =10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 = 2Ω.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Chu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907196"/>
              </p:ext>
            </p:extLst>
          </p:nvPr>
        </p:nvGraphicFramePr>
        <p:xfrm>
          <a:off x="1066800" y="2971800"/>
          <a:ext cx="203947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3" imgW="1155600" imgH="647640" progId="Equation.3">
                  <p:embed/>
                </p:oleObj>
              </mc:Choice>
              <mc:Fallback>
                <p:oleObj name="Equation" r:id="rId3" imgW="1155600" imgH="647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971800"/>
                        <a:ext cx="203947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788644"/>
              </p:ext>
            </p:extLst>
          </p:nvPr>
        </p:nvGraphicFramePr>
        <p:xfrm>
          <a:off x="1219200" y="4495800"/>
          <a:ext cx="165919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5" imgW="952200" imgH="393480" progId="Equation.3">
                  <p:embed/>
                </p:oleObj>
              </mc:Choice>
              <mc:Fallback>
                <p:oleObj name="Equation" r:id="rId5" imgW="952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495800"/>
                        <a:ext cx="1659194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59592"/>
              </p:ext>
            </p:extLst>
          </p:nvPr>
        </p:nvGraphicFramePr>
        <p:xfrm>
          <a:off x="914400" y="5562600"/>
          <a:ext cx="427566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7" imgW="2565360" imgH="457200" progId="Equation.3">
                  <p:embed/>
                </p:oleObj>
              </mc:Choice>
              <mc:Fallback>
                <p:oleObj name="Equation" r:id="rId7" imgW="2565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562600"/>
                        <a:ext cx="427566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VÍ DỤ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85801"/>
            <a:ext cx="9067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200">
                <a:latin typeface="Times New Roman" pitchFamily="18" charset="0"/>
                <a:cs typeface="Times New Roman" pitchFamily="18" charset="0"/>
              </a:rPr>
              <a:t>Một mạch dao động điện từ gồm một tụ điện có điện dung  C = 2,5.10</a:t>
            </a:r>
            <a:r>
              <a:rPr lang="x-none" sz="2200" baseline="3000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x-none" sz="2200">
                <a:latin typeface="Times New Roman" pitchFamily="18" charset="0"/>
                <a:cs typeface="Times New Roman" pitchFamily="18" charset="0"/>
              </a:rPr>
              <a:t> F, một cuộn dây có hệ số tự cảm  L = 120mH, điện trở thuần R= 40 Ω. Hãy tìm: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x-none" sz="2200">
                <a:latin typeface="Times New Roman" pitchFamily="18" charset="0"/>
                <a:cs typeface="Times New Roman" pitchFamily="18" charset="0"/>
              </a:rPr>
              <a:t>Chu kỳ dao động điện từ trong mạch, giảm lượng loga.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x-none" sz="2200">
                <a:latin typeface="Times New Roman" pitchFamily="18" charset="0"/>
                <a:cs typeface="Times New Roman" pitchFamily="18" charset="0"/>
              </a:rPr>
              <a:t> điện tích trên một bản của tụ điện trong 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x-none" sz="2200">
                <a:latin typeface="Times New Roman" pitchFamily="18" charset="0"/>
                <a:cs typeface="Times New Roman" pitchFamily="18" charset="0"/>
              </a:rPr>
              <a:t> biết lúc đầu tụ điện có điện tích cực đại Q</a:t>
            </a:r>
            <a:r>
              <a:rPr lang="x-none" sz="22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x-none" sz="2200">
                <a:latin typeface="Times New Roman" pitchFamily="18" charset="0"/>
                <a:cs typeface="Times New Roman" pitchFamily="18" charset="0"/>
              </a:rPr>
              <a:t> = 40 µC.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72007"/>
              </p:ext>
            </p:extLst>
          </p:nvPr>
        </p:nvGraphicFramePr>
        <p:xfrm>
          <a:off x="4114800" y="2667000"/>
          <a:ext cx="20399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Equation" r:id="rId3" imgW="1155600" imgH="647640" progId="Equation.3">
                  <p:embed/>
                </p:oleObj>
              </mc:Choice>
              <mc:Fallback>
                <p:oleObj name="Equation" r:id="rId3" imgW="1155600" imgH="647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20399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92821"/>
              </p:ext>
            </p:extLst>
          </p:nvPr>
        </p:nvGraphicFramePr>
        <p:xfrm>
          <a:off x="7010400" y="2743200"/>
          <a:ext cx="1658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name="Equation" r:id="rId5" imgW="952200" imgH="393480" progId="Equation.3">
                  <p:embed/>
                </p:oleObj>
              </mc:Choice>
              <mc:Fallback>
                <p:oleObj name="Equation" r:id="rId5" imgW="9522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743200"/>
                        <a:ext cx="1658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344555"/>
              </p:ext>
            </p:extLst>
          </p:nvPr>
        </p:nvGraphicFramePr>
        <p:xfrm>
          <a:off x="546100" y="3798888"/>
          <a:ext cx="2565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Equation" r:id="rId7" imgW="1358640" imgH="241200" progId="Equation.3">
                  <p:embed/>
                </p:oleObj>
              </mc:Choice>
              <mc:Fallback>
                <p:oleObj name="Equation" r:id="rId7" imgW="1358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100" y="3798888"/>
                        <a:ext cx="256540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86889"/>
              </p:ext>
            </p:extLst>
          </p:nvPr>
        </p:nvGraphicFramePr>
        <p:xfrm>
          <a:off x="730250" y="2743200"/>
          <a:ext cx="23161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Equation" r:id="rId9" imgW="1346040" imgH="507960" progId="Equation.3">
                  <p:embed/>
                </p:oleObj>
              </mc:Choice>
              <mc:Fallback>
                <p:oleObj name="Equation" r:id="rId9" imgW="134604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743200"/>
                        <a:ext cx="23161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24931"/>
              </p:ext>
            </p:extLst>
          </p:nvPr>
        </p:nvGraphicFramePr>
        <p:xfrm>
          <a:off x="685800" y="4419600"/>
          <a:ext cx="349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Equation" r:id="rId11" imgW="2095200" imgH="228600" progId="Equation.3">
                  <p:embed/>
                </p:oleObj>
              </mc:Choice>
              <mc:Fallback>
                <p:oleObj name="Equation" r:id="rId11" imgW="209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4419600"/>
                        <a:ext cx="3492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Một mạch dao động điện từ gồm một ống dây có hệ số tự cảm L = 3.10</a:t>
            </a:r>
            <a:r>
              <a:rPr lang="vi-VN" sz="2400" baseline="30000" dirty="0">
                <a:latin typeface="+mj-lt"/>
              </a:rPr>
              <a:t>-5</a:t>
            </a:r>
            <a:r>
              <a:rPr lang="vi-VN" sz="2400" dirty="0">
                <a:latin typeface="+mj-lt"/>
              </a:rPr>
              <a:t> H mắc nối tiếp với một tụ điện phẳng có diện tích các cốt S = 100 cm</a:t>
            </a:r>
            <a:r>
              <a:rPr lang="vi-VN" sz="2400" baseline="30000" dirty="0">
                <a:latin typeface="+mj-lt"/>
              </a:rPr>
              <a:t>2</a:t>
            </a:r>
            <a:r>
              <a:rPr lang="vi-VN" sz="2400" dirty="0">
                <a:latin typeface="+mj-lt"/>
              </a:rPr>
              <a:t> . Khoảng cách giữa hai cốt tụ điện là d = 0,1 mm. Hỏi hằng số điện môi của môi </a:t>
            </a:r>
            <a:r>
              <a:rPr lang="vi-VN" sz="2400" dirty="0" smtClean="0">
                <a:latin typeface="+mj-lt"/>
              </a:rPr>
              <a:t>tr</a:t>
            </a:r>
            <a:r>
              <a:rPr lang="en-US" sz="2400" dirty="0">
                <a:latin typeface="+mj-lt"/>
              </a:rPr>
              <a:t>ư</a:t>
            </a:r>
            <a:r>
              <a:rPr lang="vi-VN" sz="2400" dirty="0" smtClean="0">
                <a:latin typeface="+mj-lt"/>
              </a:rPr>
              <a:t>ờng </a:t>
            </a:r>
            <a:r>
              <a:rPr lang="vi-VN" sz="2400" dirty="0">
                <a:latin typeface="+mj-lt"/>
              </a:rPr>
              <a:t>chứa đầy trong khoảng không gian giữa hai cốt tụ điện là bao nhiêu, biết rằng mạch điện dao động cộng </a:t>
            </a:r>
            <a:r>
              <a:rPr lang="vi-VN" sz="2400" dirty="0" smtClean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ư</a:t>
            </a:r>
            <a:r>
              <a:rPr lang="vi-VN" sz="2400" dirty="0" smtClean="0">
                <a:latin typeface="+mj-lt"/>
              </a:rPr>
              <a:t>ởng </a:t>
            </a:r>
            <a:r>
              <a:rPr lang="vi-VN" sz="2400" dirty="0">
                <a:latin typeface="+mj-lt"/>
              </a:rPr>
              <a:t>với sóng có </a:t>
            </a:r>
            <a:r>
              <a:rPr lang="vi-VN" sz="2400" dirty="0" smtClean="0">
                <a:latin typeface="+mj-lt"/>
              </a:rPr>
              <a:t>b</a:t>
            </a:r>
            <a:r>
              <a:rPr lang="en-US" sz="2400" dirty="0">
                <a:latin typeface="+mj-lt"/>
              </a:rPr>
              <a:t>ư</a:t>
            </a:r>
            <a:r>
              <a:rPr lang="vi-VN" sz="2400" dirty="0" smtClean="0">
                <a:latin typeface="+mj-lt"/>
              </a:rPr>
              <a:t>ớc </a:t>
            </a:r>
            <a:r>
              <a:rPr lang="vi-VN" sz="2400" dirty="0">
                <a:latin typeface="+mj-lt"/>
              </a:rPr>
              <a:t>sóng 750m? 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819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15670"/>
              </p:ext>
            </p:extLst>
          </p:nvPr>
        </p:nvGraphicFramePr>
        <p:xfrm>
          <a:off x="4140200" y="2971800"/>
          <a:ext cx="172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3" imgW="863280" imgH="253800" progId="Equation.3">
                  <p:embed/>
                </p:oleObj>
              </mc:Choice>
              <mc:Fallback>
                <p:oleObj name="Equation" r:id="rId3" imgW="8632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2971800"/>
                        <a:ext cx="1727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48651"/>
              </p:ext>
            </p:extLst>
          </p:nvPr>
        </p:nvGraphicFramePr>
        <p:xfrm>
          <a:off x="2959100" y="3492500"/>
          <a:ext cx="454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5" imgW="2273040" imgH="419040" progId="Equation.3">
                  <p:embed/>
                </p:oleObj>
              </mc:Choice>
              <mc:Fallback>
                <p:oleObj name="Equation" r:id="rId5" imgW="22730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492500"/>
                        <a:ext cx="454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20405"/>
              </p:ext>
            </p:extLst>
          </p:nvPr>
        </p:nvGraphicFramePr>
        <p:xfrm>
          <a:off x="3238500" y="4318000"/>
          <a:ext cx="251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7" imgW="1257120" imgH="393480" progId="Equation.3">
                  <p:embed/>
                </p:oleObj>
              </mc:Choice>
              <mc:Fallback>
                <p:oleObj name="Equation" r:id="rId7" imgW="12571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318000"/>
                        <a:ext cx="2514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1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VÍ DỤ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85800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Một viên đạn đang bay với vận tốc 100m/s. Hỏi độ cao của tiếng rít thay đổi bao nhiêu lần khi viên đạn bay qua đầu một người quan sát đứng yên.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340m/s.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90053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15733"/>
              </p:ext>
            </p:extLst>
          </p:nvPr>
        </p:nvGraphicFramePr>
        <p:xfrm>
          <a:off x="2239963" y="2362200"/>
          <a:ext cx="3244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3" imgW="1676160" imgH="393480" progId="Equation.3">
                  <p:embed/>
                </p:oleObj>
              </mc:Choice>
              <mc:Fallback>
                <p:oleObj name="Equation" r:id="rId3" imgW="16761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362200"/>
                        <a:ext cx="32448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364468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50882"/>
              </p:ext>
            </p:extLst>
          </p:nvPr>
        </p:nvGraphicFramePr>
        <p:xfrm>
          <a:off x="2362200" y="4038600"/>
          <a:ext cx="3317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5" imgW="1714320" imgH="393480" progId="Equation.3">
                  <p:embed/>
                </p:oleObj>
              </mc:Choice>
              <mc:Fallback>
                <p:oleObj name="Equation" r:id="rId5" imgW="17143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3317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62668"/>
              </p:ext>
            </p:extLst>
          </p:nvPr>
        </p:nvGraphicFramePr>
        <p:xfrm>
          <a:off x="3276600" y="5029200"/>
          <a:ext cx="1060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7" imgW="545760" imgH="419040" progId="Equation.3">
                  <p:embed/>
                </p:oleObj>
              </mc:Choice>
              <mc:Fallback>
                <p:oleObj name="Equation" r:id="rId7" imgW="5457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10604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1. DAO ĐỘNG ĐIỆN TỪ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26068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I. Dao </a:t>
            </a:r>
            <a:r>
              <a:rPr lang="en-US" sz="2400" dirty="0" err="1" smtClean="0">
                <a:solidFill>
                  <a:srgbClr val="FF0000"/>
                </a:solidFill>
              </a:rPr>
              <a:t>động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điện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từ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điều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hòa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524000"/>
            <a:ext cx="45720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gồm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L, C </a:t>
            </a:r>
            <a:r>
              <a:rPr lang="en-US" sz="2400" dirty="0" err="1" smtClean="0">
                <a:latin typeface="Times New Roman" pitchFamily="18" charset="0"/>
              </a:rPr>
              <a:t>bỏ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qua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điện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trở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toàn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mạch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3810000"/>
            <a:ext cx="8763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Cho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nạp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đầy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</a:rPr>
              <a:t>cuộn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dây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biến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thiên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tuần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hoàn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dòng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i,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</a:rPr>
              <a:t> q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bản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thế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bản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ống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dây</a:t>
            </a:r>
            <a:r>
              <a:rPr lang="en-US" sz="2400" dirty="0" smtClean="0">
                <a:latin typeface="Times New Roman" pitchFamily="18" charset="0"/>
              </a:rPr>
              <a:t> ... </a:t>
            </a:r>
          </a:p>
          <a:p>
            <a:pPr algn="just">
              <a:lnSpc>
                <a:spcPct val="130000"/>
              </a:lnSpc>
              <a:buFontTx/>
              <a:buNone/>
            </a:pP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15" y="814854"/>
            <a:ext cx="3534194" cy="30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1. DAO ĐỘNG ĐIỆN TỪ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9718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</a:rPr>
              <a:t> t = 0,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cực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đại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=0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19939"/>
              </p:ext>
            </p:extLst>
          </p:nvPr>
        </p:nvGraphicFramePr>
        <p:xfrm>
          <a:off x="4029075" y="3424238"/>
          <a:ext cx="1457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" imgW="927000" imgH="419040" progId="Equation.3">
                  <p:embed/>
                </p:oleObj>
              </mc:Choice>
              <mc:Fallback>
                <p:oleObj name="Equation" r:id="rId3" imgW="9270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3424238"/>
                        <a:ext cx="14573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41148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</a:rPr>
              <a:t> t = T/4,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cực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đại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=0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514861"/>
              </p:ext>
            </p:extLst>
          </p:nvPr>
        </p:nvGraphicFramePr>
        <p:xfrm>
          <a:off x="3925888" y="4733925"/>
          <a:ext cx="1747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5" imgW="1091880" imgH="253800" progId="Equation.3">
                  <p:embed/>
                </p:oleObj>
              </mc:Choice>
              <mc:Fallback>
                <p:oleObj name="Equation" r:id="rId5" imgW="109188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4733925"/>
                        <a:ext cx="17478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5167501"/>
            <a:ext cx="8763000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 smtClean="0">
                <a:latin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</a:rPr>
              <a:t> t = T/2, 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cực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đại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0. </a:t>
            </a:r>
            <a:r>
              <a:rPr lang="en-US" sz="2400" dirty="0" err="1" smtClean="0">
                <a:latin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C </a:t>
            </a:r>
            <a:r>
              <a:rPr lang="en-US" sz="2400" dirty="0" err="1" smtClean="0">
                <a:latin typeface="Times New Roman" pitchFamily="18" charset="0"/>
              </a:rPr>
              <a:t>phóng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qua L </a:t>
            </a:r>
            <a:r>
              <a:rPr lang="en-US" sz="2400" dirty="0" err="1" smtClean="0">
                <a:latin typeface="Times New Roman" pitchFamily="18" charset="0"/>
              </a:rPr>
              <a:t>nhưng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chiều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ngược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lại</a:t>
            </a:r>
            <a:endParaRPr lang="en-US" sz="2400" dirty="0" smtClean="0"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680657"/>
            <a:ext cx="1314634" cy="2257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25" y="718159"/>
            <a:ext cx="1448002" cy="2000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61001"/>
            <a:ext cx="1476581" cy="2057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48" y="662557"/>
            <a:ext cx="288647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1. DAO ĐỘNG ĐIỆN TỪ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898" y="762000"/>
            <a:ext cx="6239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Thiết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lập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phương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trình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dao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động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điện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từ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điều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hòa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3870"/>
              </p:ext>
            </p:extLst>
          </p:nvPr>
        </p:nvGraphicFramePr>
        <p:xfrm>
          <a:off x="3463925" y="1690688"/>
          <a:ext cx="20621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3" imgW="1104840" imgH="419040" progId="Equation.3">
                  <p:embed/>
                </p:oleObj>
              </mc:Choice>
              <mc:Fallback>
                <p:oleObj name="Equation" r:id="rId3" imgW="11048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1690688"/>
                        <a:ext cx="20621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2514600"/>
            <a:ext cx="655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err="1" smtClean="0">
                <a:latin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đạo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vế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dq</a:t>
            </a:r>
            <a:r>
              <a:rPr lang="en-US" sz="2400" i="1" dirty="0" smtClean="0">
                <a:latin typeface="Times New Roman" pitchFamily="18" charset="0"/>
              </a:rPr>
              <a:t>/</a:t>
            </a:r>
            <a:r>
              <a:rPr lang="en-US" sz="2400" i="1" dirty="0" err="1" smtClean="0">
                <a:latin typeface="Times New Roman" pitchFamily="18" charset="0"/>
              </a:rPr>
              <a:t>dt</a:t>
            </a:r>
            <a:r>
              <a:rPr lang="en-US" sz="2400" i="1" dirty="0" smtClean="0">
                <a:latin typeface="Times New Roman" pitchFamily="18" charset="0"/>
              </a:rPr>
              <a:t> = i: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65261"/>
              </p:ext>
            </p:extLst>
          </p:nvPr>
        </p:nvGraphicFramePr>
        <p:xfrm>
          <a:off x="4552950" y="2995613"/>
          <a:ext cx="2133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5" imgW="965160" imgH="393480" progId="Equation.3">
                  <p:embed/>
                </p:oleObj>
              </mc:Choice>
              <mc:Fallback>
                <p:oleObj name="Equation" r:id="rId5" imgW="965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995613"/>
                        <a:ext cx="21336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38100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đạo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vế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lần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nữa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23523"/>
              </p:ext>
            </p:extLst>
          </p:nvPr>
        </p:nvGraphicFramePr>
        <p:xfrm>
          <a:off x="6486525" y="3683000"/>
          <a:ext cx="1133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7" imgW="596641" imgH="393529" progId="Equation.3">
                  <p:embed/>
                </p:oleObj>
              </mc:Choice>
              <mc:Fallback>
                <p:oleObj name="Equation" r:id="rId7" imgW="596641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3683000"/>
                        <a:ext cx="1133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509915"/>
              </p:ext>
            </p:extLst>
          </p:nvPr>
        </p:nvGraphicFramePr>
        <p:xfrm>
          <a:off x="3451225" y="4321175"/>
          <a:ext cx="20907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9" imgW="1015920" imgH="419040" progId="Equation.3">
                  <p:embed/>
                </p:oleObj>
              </mc:Choice>
              <mc:Fallback>
                <p:oleObj name="Equation" r:id="rId9" imgW="10159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321175"/>
                        <a:ext cx="20907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53340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b="1" i="1" dirty="0" err="1" smtClean="0">
                <a:latin typeface="Times New Roman" pitchFamily="18" charset="0"/>
              </a:rPr>
              <a:t>Nghiệm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của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phương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trình</a:t>
            </a:r>
            <a:r>
              <a:rPr lang="en-US" sz="2400" b="1" i="1" dirty="0" smtClean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538402"/>
              </p:ext>
            </p:extLst>
          </p:nvPr>
        </p:nvGraphicFramePr>
        <p:xfrm>
          <a:off x="3570288" y="5943600"/>
          <a:ext cx="23066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Equation" r:id="rId11" imgW="1104840" imgH="228600" progId="Equation.3">
                  <p:embed/>
                </p:oleObj>
              </mc:Choice>
              <mc:Fallback>
                <p:oleObj name="Equation" r:id="rId11" imgW="11048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5943600"/>
                        <a:ext cx="2306637" cy="47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2289"/>
              </p:ext>
            </p:extLst>
          </p:nvPr>
        </p:nvGraphicFramePr>
        <p:xfrm>
          <a:off x="1177350" y="2983192"/>
          <a:ext cx="32035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Equation" r:id="rId13" imgW="1447560" imgH="393480" progId="Equation.3">
                  <p:embed/>
                </p:oleObj>
              </mc:Choice>
              <mc:Fallback>
                <p:oleObj name="Equation" r:id="rId13" imgW="1447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350" y="2983192"/>
                        <a:ext cx="32035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71693"/>
              </p:ext>
            </p:extLst>
          </p:nvPr>
        </p:nvGraphicFramePr>
        <p:xfrm>
          <a:off x="441325" y="4244975"/>
          <a:ext cx="2778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Equation" r:id="rId15" imgW="1257120" imgH="419040" progId="Equation.3">
                  <p:embed/>
                </p:oleObj>
              </mc:Choice>
              <mc:Fallback>
                <p:oleObj name="Equation" r:id="rId15" imgW="12571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244975"/>
                        <a:ext cx="27781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§ 1. DAO ĐỘNG ĐIỆN TỪ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44333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góc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riêng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33155"/>
              </p:ext>
            </p:extLst>
          </p:nvPr>
        </p:nvGraphicFramePr>
        <p:xfrm>
          <a:off x="2546350" y="1333500"/>
          <a:ext cx="11557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3" imgW="698400" imgH="419040" progId="Equation.3">
                  <p:embed/>
                </p:oleObj>
              </mc:Choice>
              <mc:Fallback>
                <p:oleObj name="Equation" r:id="rId3" imgW="698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333500"/>
                        <a:ext cx="11557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2205335"/>
            <a:ext cx="3004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Chu </a:t>
            </a:r>
            <a:r>
              <a:rPr lang="en-US" sz="2400" dirty="0" err="1" smtClean="0">
                <a:latin typeface="Times New Roman" pitchFamily="18" charset="0"/>
              </a:rPr>
              <a:t>kỳ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riêng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8089"/>
              </p:ext>
            </p:extLst>
          </p:nvPr>
        </p:nvGraphicFramePr>
        <p:xfrm>
          <a:off x="3470275" y="2119313"/>
          <a:ext cx="2133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5" imgW="1180800" imgH="431640" progId="Equation.3">
                  <p:embed/>
                </p:oleObj>
              </mc:Choice>
              <mc:Fallback>
                <p:oleObj name="Equation" r:id="rId5" imgW="1180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2119313"/>
                        <a:ext cx="21336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8" descr="dao dong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19" y="3276600"/>
            <a:ext cx="47244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666306"/>
              </p:ext>
            </p:extLst>
          </p:nvPr>
        </p:nvGraphicFramePr>
        <p:xfrm>
          <a:off x="2962275" y="819150"/>
          <a:ext cx="2305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8" imgW="1104840" imgH="228600" progId="Equation.3">
                  <p:embed/>
                </p:oleObj>
              </mc:Choice>
              <mc:Fallback>
                <p:oleObj name="Equation" r:id="rId8" imgW="11048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819150"/>
                        <a:ext cx="2305050" cy="47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1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926068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II. Dao </a:t>
            </a:r>
            <a:r>
              <a:rPr lang="en-US" sz="2400" dirty="0" err="1" smtClean="0">
                <a:solidFill>
                  <a:srgbClr val="FF0000"/>
                </a:solidFill>
              </a:rPr>
              <a:t>động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điện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từ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tắt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dần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524000"/>
            <a:ext cx="45720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gồm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L, C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trở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thuần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</a:rPr>
              <a:t> R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3276600"/>
            <a:ext cx="8763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Cho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nạp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đầy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</a:rPr>
              <a:t>cuộn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dây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biến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thiên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dòng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i,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</a:rPr>
              <a:t> q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bản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thế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bản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ống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dây</a:t>
            </a:r>
            <a:r>
              <a:rPr lang="en-US" sz="2400" dirty="0" smtClean="0">
                <a:latin typeface="Times New Roman" pitchFamily="18" charset="0"/>
              </a:rPr>
              <a:t> ...</a:t>
            </a:r>
            <a:r>
              <a:rPr lang="en-US" sz="2400" dirty="0" err="1" smtClean="0">
                <a:latin typeface="Times New Roman" pitchFamily="18" charset="0"/>
              </a:rPr>
              <a:t>nhưng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biên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dần</a:t>
            </a:r>
            <a:r>
              <a:rPr lang="en-US" sz="2400" dirty="0" smtClean="0">
                <a:latin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</a:rPr>
              <a:t>tỏa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nhiệt</a:t>
            </a:r>
            <a:r>
              <a:rPr lang="en-US" sz="2400" dirty="0" smtClean="0">
                <a:latin typeface="Times New Roman" pitchFamily="18" charset="0"/>
              </a:rPr>
              <a:t> qua R. </a:t>
            </a:r>
          </a:p>
          <a:p>
            <a:pPr algn="just">
              <a:lnSpc>
                <a:spcPct val="130000"/>
              </a:lnSpc>
              <a:buFontTx/>
              <a:buNone/>
            </a:pP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9" name="Picture 8" descr="mach dao dong tat dan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723900"/>
            <a:ext cx="30003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9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" y="609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990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50537"/>
              </p:ext>
            </p:extLst>
          </p:nvPr>
        </p:nvGraphicFramePr>
        <p:xfrm>
          <a:off x="2971800" y="1447800"/>
          <a:ext cx="20208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Equation" r:id="rId3" imgW="863280" imgH="203040" progId="Equation.3">
                  <p:embed/>
                </p:oleObj>
              </mc:Choice>
              <mc:Fallback>
                <p:oleObj name="Equation" r:id="rId3" imgW="8632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47800"/>
                        <a:ext cx="20208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20619"/>
              </p:ext>
            </p:extLst>
          </p:nvPr>
        </p:nvGraphicFramePr>
        <p:xfrm>
          <a:off x="533400" y="1905000"/>
          <a:ext cx="21193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5" imgW="1155600" imgH="419040" progId="Equation.3">
                  <p:embed/>
                </p:oleObj>
              </mc:Choice>
              <mc:Fallback>
                <p:oleObj name="Equation" r:id="rId5" imgW="11556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11931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0889"/>
              </p:ext>
            </p:extLst>
          </p:nvPr>
        </p:nvGraphicFramePr>
        <p:xfrm>
          <a:off x="2743200" y="1842655"/>
          <a:ext cx="3384372" cy="101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7" imgW="1612900" imgH="482600" progId="Equation.3">
                  <p:embed/>
                </p:oleObj>
              </mc:Choice>
              <mc:Fallback>
                <p:oleObj name="Equation" r:id="rId7" imgW="16129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42655"/>
                        <a:ext cx="3384372" cy="101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2927774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Chia 2 </a:t>
            </a:r>
            <a:r>
              <a:rPr lang="en-US" sz="2400" dirty="0" err="1">
                <a:latin typeface="Times New Roman" pitchFamily="18" charset="0"/>
              </a:rPr>
              <a:t>vế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018"/>
              </p:ext>
            </p:extLst>
          </p:nvPr>
        </p:nvGraphicFramePr>
        <p:xfrm>
          <a:off x="614928" y="3505200"/>
          <a:ext cx="36115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" name="Equation" r:id="rId9" imgW="1650960" imgH="393480" progId="Equation.3">
                  <p:embed/>
                </p:oleObj>
              </mc:Choice>
              <mc:Fallback>
                <p:oleObj name="Equation" r:id="rId9" imgW="16509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28" y="3505200"/>
                        <a:ext cx="36115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76200" y="456753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đạo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theo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378790"/>
              </p:ext>
            </p:extLst>
          </p:nvPr>
        </p:nvGraphicFramePr>
        <p:xfrm>
          <a:off x="4611688" y="4378325"/>
          <a:ext cx="28368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" name="Equation" r:id="rId11" imgW="1358640" imgH="419040" progId="Equation.3">
                  <p:embed/>
                </p:oleObj>
              </mc:Choice>
              <mc:Fallback>
                <p:oleObj name="Equation" r:id="rId11" imgW="135864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4378325"/>
                        <a:ext cx="28368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72471"/>
              </p:ext>
            </p:extLst>
          </p:nvPr>
        </p:nvGraphicFramePr>
        <p:xfrm>
          <a:off x="188913" y="5237163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" name="Equation" r:id="rId13" imgW="1828800" imgH="393480" progId="Equation.3">
                  <p:embed/>
                </p:oleObj>
              </mc:Choice>
              <mc:Fallback>
                <p:oleObj name="Equation" r:id="rId13" imgW="1828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5237163"/>
                        <a:ext cx="358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082308"/>
              </p:ext>
            </p:extLst>
          </p:nvPr>
        </p:nvGraphicFramePr>
        <p:xfrm>
          <a:off x="3879850" y="5179389"/>
          <a:ext cx="3282950" cy="91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" name="Equation" r:id="rId15" imgW="1511280" imgH="419040" progId="Equation.3">
                  <p:embed/>
                </p:oleObj>
              </mc:Choice>
              <mc:Fallback>
                <p:oleObj name="Equation" r:id="rId15" imgW="151128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179389"/>
                        <a:ext cx="3282950" cy="916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709904"/>
              </p:ext>
            </p:extLst>
          </p:nvPr>
        </p:nvGraphicFramePr>
        <p:xfrm>
          <a:off x="3057525" y="6135688"/>
          <a:ext cx="27241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" name="Equation" r:id="rId17" imgW="1282680" imgH="241200" progId="Equation.3">
                  <p:embed/>
                </p:oleObj>
              </mc:Choice>
              <mc:Fallback>
                <p:oleObj name="Equation" r:id="rId17" imgW="128268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6135688"/>
                        <a:ext cx="2724150" cy="506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372"/>
              </p:ext>
            </p:extLst>
          </p:nvPr>
        </p:nvGraphicFramePr>
        <p:xfrm>
          <a:off x="2590800" y="2679109"/>
          <a:ext cx="35702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" name="Equation" r:id="rId19" imgW="1701720" imgH="482400" progId="Equation.3">
                  <p:embed/>
                </p:oleObj>
              </mc:Choice>
              <mc:Fallback>
                <p:oleObj name="Equation" r:id="rId19" imgW="17017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79109"/>
                        <a:ext cx="357028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475776"/>
              </p:ext>
            </p:extLst>
          </p:nvPr>
        </p:nvGraphicFramePr>
        <p:xfrm>
          <a:off x="4343400" y="3505200"/>
          <a:ext cx="28606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" name="Equation" r:id="rId21" imgW="1307880" imgH="393480" progId="Equation.3">
                  <p:embed/>
                </p:oleObj>
              </mc:Choice>
              <mc:Fallback>
                <p:oleObj name="Equation" r:id="rId21" imgW="13078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8606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1906</Words>
  <Application>Microsoft Office PowerPoint</Application>
  <PresentationFormat>On-screen Show (4:3)</PresentationFormat>
  <Paragraphs>145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Chương I Dao động và sóng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 Dao động và sóng</dc:title>
  <cp:lastModifiedBy>Admin</cp:lastModifiedBy>
  <cp:revision>68</cp:revision>
  <dcterms:created xsi:type="dcterms:W3CDTF">2020-05-14T02:59:51Z</dcterms:created>
  <dcterms:modified xsi:type="dcterms:W3CDTF">2022-08-16T10:48:29Z</dcterms:modified>
</cp:coreProperties>
</file>