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3"/>
  </p:notesMasterIdLst>
  <p:sldIdLst>
    <p:sldId id="256" r:id="rId2"/>
    <p:sldId id="290" r:id="rId3"/>
    <p:sldId id="291" r:id="rId4"/>
    <p:sldId id="292" r:id="rId5"/>
    <p:sldId id="293" r:id="rId6"/>
    <p:sldId id="294" r:id="rId7"/>
    <p:sldId id="295" r:id="rId8"/>
    <p:sldId id="296" r:id="rId9"/>
    <p:sldId id="298" r:id="rId10"/>
    <p:sldId id="297" r:id="rId11"/>
    <p:sldId id="269" r:id="rId12"/>
  </p:sldIdLst>
  <p:sldSz cx="9144000" cy="6858000" type="screen4x3"/>
  <p:notesSz cx="6858000" cy="9144000"/>
  <p:defaultTextStyle>
    <a:defPPr>
      <a:defRPr lang="en-US"/>
    </a:defPPr>
    <a:lvl1pPr algn="l" rtl="0" fontAlgn="base">
      <a:spcBef>
        <a:spcPct val="0"/>
      </a:spcBef>
      <a:spcAft>
        <a:spcPct val="0"/>
      </a:spcAft>
      <a:defRPr sz="2000" kern="1200">
        <a:solidFill>
          <a:srgbClr val="0000FF"/>
        </a:solidFill>
        <a:latin typeface="Arial Unicode MS" pitchFamily="34" charset="-128"/>
        <a:ea typeface="新細明體" pitchFamily="18" charset="-120"/>
        <a:cs typeface="+mn-cs"/>
      </a:defRPr>
    </a:lvl1pPr>
    <a:lvl2pPr marL="457200" algn="l" rtl="0" fontAlgn="base">
      <a:spcBef>
        <a:spcPct val="0"/>
      </a:spcBef>
      <a:spcAft>
        <a:spcPct val="0"/>
      </a:spcAft>
      <a:defRPr sz="2000" kern="1200">
        <a:solidFill>
          <a:srgbClr val="0000FF"/>
        </a:solidFill>
        <a:latin typeface="Arial Unicode MS" pitchFamily="34" charset="-128"/>
        <a:ea typeface="新細明體" pitchFamily="18" charset="-120"/>
        <a:cs typeface="+mn-cs"/>
      </a:defRPr>
    </a:lvl2pPr>
    <a:lvl3pPr marL="914400" algn="l" rtl="0" fontAlgn="base">
      <a:spcBef>
        <a:spcPct val="0"/>
      </a:spcBef>
      <a:spcAft>
        <a:spcPct val="0"/>
      </a:spcAft>
      <a:defRPr sz="2000" kern="1200">
        <a:solidFill>
          <a:srgbClr val="0000FF"/>
        </a:solidFill>
        <a:latin typeface="Arial Unicode MS" pitchFamily="34" charset="-128"/>
        <a:ea typeface="新細明體" pitchFamily="18" charset="-120"/>
        <a:cs typeface="+mn-cs"/>
      </a:defRPr>
    </a:lvl3pPr>
    <a:lvl4pPr marL="1371600" algn="l" rtl="0" fontAlgn="base">
      <a:spcBef>
        <a:spcPct val="0"/>
      </a:spcBef>
      <a:spcAft>
        <a:spcPct val="0"/>
      </a:spcAft>
      <a:defRPr sz="2000" kern="1200">
        <a:solidFill>
          <a:srgbClr val="0000FF"/>
        </a:solidFill>
        <a:latin typeface="Arial Unicode MS" pitchFamily="34" charset="-128"/>
        <a:ea typeface="新細明體" pitchFamily="18" charset="-120"/>
        <a:cs typeface="+mn-cs"/>
      </a:defRPr>
    </a:lvl4pPr>
    <a:lvl5pPr marL="1828800" algn="l" rtl="0" fontAlgn="base">
      <a:spcBef>
        <a:spcPct val="0"/>
      </a:spcBef>
      <a:spcAft>
        <a:spcPct val="0"/>
      </a:spcAft>
      <a:defRPr sz="2000" kern="1200">
        <a:solidFill>
          <a:srgbClr val="0000FF"/>
        </a:solidFill>
        <a:latin typeface="Arial Unicode MS" pitchFamily="34" charset="-128"/>
        <a:ea typeface="新細明體" pitchFamily="18" charset="-120"/>
        <a:cs typeface="+mn-cs"/>
      </a:defRPr>
    </a:lvl5pPr>
    <a:lvl6pPr marL="2286000" algn="l" defTabSz="914400" rtl="0" eaLnBrk="1" latinLnBrk="0" hangingPunct="1">
      <a:defRPr sz="2000" kern="1200">
        <a:solidFill>
          <a:srgbClr val="0000FF"/>
        </a:solidFill>
        <a:latin typeface="Arial Unicode MS" pitchFamily="34" charset="-128"/>
        <a:ea typeface="新細明體" pitchFamily="18" charset="-120"/>
        <a:cs typeface="+mn-cs"/>
      </a:defRPr>
    </a:lvl6pPr>
    <a:lvl7pPr marL="2743200" algn="l" defTabSz="914400" rtl="0" eaLnBrk="1" latinLnBrk="0" hangingPunct="1">
      <a:defRPr sz="2000" kern="1200">
        <a:solidFill>
          <a:srgbClr val="0000FF"/>
        </a:solidFill>
        <a:latin typeface="Arial Unicode MS" pitchFamily="34" charset="-128"/>
        <a:ea typeface="新細明體" pitchFamily="18" charset="-120"/>
        <a:cs typeface="+mn-cs"/>
      </a:defRPr>
    </a:lvl7pPr>
    <a:lvl8pPr marL="3200400" algn="l" defTabSz="914400" rtl="0" eaLnBrk="1" latinLnBrk="0" hangingPunct="1">
      <a:defRPr sz="2000" kern="1200">
        <a:solidFill>
          <a:srgbClr val="0000FF"/>
        </a:solidFill>
        <a:latin typeface="Arial Unicode MS" pitchFamily="34" charset="-128"/>
        <a:ea typeface="新細明體" pitchFamily="18" charset="-120"/>
        <a:cs typeface="+mn-cs"/>
      </a:defRPr>
    </a:lvl8pPr>
    <a:lvl9pPr marL="3657600" algn="l" defTabSz="914400" rtl="0" eaLnBrk="1" latinLnBrk="0" hangingPunct="1">
      <a:defRPr sz="2000" kern="1200">
        <a:solidFill>
          <a:srgbClr val="0000FF"/>
        </a:solidFill>
        <a:latin typeface="Arial Unicode MS" pitchFamily="34" charset="-128"/>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33CC"/>
    <a:srgbClr val="000099"/>
    <a:srgbClr val="FFFF00"/>
    <a:srgbClr val="660033"/>
    <a:srgbClr val="6633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65" autoAdjust="0"/>
  </p:normalViewPr>
  <p:slideViewPr>
    <p:cSldViewPr>
      <p:cViewPr varScale="1">
        <p:scale>
          <a:sx n="68" d="100"/>
          <a:sy n="68" d="100"/>
        </p:scale>
        <p:origin x="12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cs typeface="+mn-cs"/>
              </a:defRPr>
            </a:lvl1pPr>
          </a:lstStyle>
          <a:p>
            <a:pPr>
              <a:defRPr/>
            </a:pPr>
            <a:endParaRPr lang="en-US"/>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cs typeface="+mn-cs"/>
              </a:defRPr>
            </a:lvl1pPr>
          </a:lstStyle>
          <a:p>
            <a:pPr>
              <a:defRPr/>
            </a:pPr>
            <a:endParaRPr lang="en-US"/>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cs typeface="+mn-cs"/>
              </a:defRPr>
            </a:lvl1pPr>
          </a:lstStyle>
          <a:p>
            <a:pPr>
              <a:defRPr/>
            </a:pPr>
            <a:fld id="{187CA8EB-F6F1-4C83-976C-01A03BC38F85}" type="slidenum">
              <a:rPr lang="en-US"/>
              <a:pPr>
                <a:defRPr/>
              </a:pPr>
              <a:t>‹#›</a:t>
            </a:fld>
            <a:endParaRPr lang="en-US"/>
          </a:p>
        </p:txBody>
      </p:sp>
    </p:spTree>
    <p:extLst>
      <p:ext uri="{BB962C8B-B14F-4D97-AF65-F5344CB8AC3E}">
        <p14:creationId xmlns:p14="http://schemas.microsoft.com/office/powerpoint/2010/main" val="29481057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p:spPr>
        <p:txBody>
          <a:bodyPr/>
          <a:lstStyle/>
          <a:p>
            <a:r>
              <a:rPr lang="en-US"/>
              <a:t>Các cơ sở toán học về xử lý tín hiệu số đã có từ đầu thế kỷ 19 với sự xuất hiện của phép biến đổi Fourier và biến đổi Laplace, nhưng phải đến những năm đầu thập niên 80 của thế kỷ 20, với sự ra đời của chíp chuyên dụng xử lý tín hiệu số, đầu tiên là chip DSP của hãng Texas Instrument, đã làm cho kỹ thuật xử lý tín hiệu số bước sang một bước ngoặt mới phát triển rực rỡ. Hiện nay, xử lý tín hiệu số đã có một phạm vi ứng dụng rộng rãi trong các lĩnh vực như: xử lý ảnh (mắt người máy), đo lường điều khiển, xử lý tiếng nói/âm thanh, quân sự (bảo mật, xử lý tín hiệu radar, sonar), điện tử y sinh và đặc biệt là trong viễn thông và công nghệ thông tin.</a:t>
            </a:r>
          </a:p>
        </p:txBody>
      </p:sp>
      <p:sp>
        <p:nvSpPr>
          <p:cNvPr id="13316" name="Slide Number Placeholder 3"/>
          <p:cNvSpPr>
            <a:spLocks noGrp="1"/>
          </p:cNvSpPr>
          <p:nvPr>
            <p:ph type="sldNum" sz="quarter" idx="5"/>
          </p:nvPr>
        </p:nvSpPr>
        <p:spPr/>
        <p:txBody>
          <a:bodyPr/>
          <a:lstStyle/>
          <a:p>
            <a:pPr>
              <a:defRPr/>
            </a:pPr>
            <a:fld id="{BDCE05EC-BDFB-4B27-BDF0-543815BB4AAF}"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endParaRPr lang="en-US"/>
          </a:p>
        </p:txBody>
      </p:sp>
      <p:sp>
        <p:nvSpPr>
          <p:cNvPr id="14340" name="Slide Number Placeholder 3"/>
          <p:cNvSpPr>
            <a:spLocks noGrp="1"/>
          </p:cNvSpPr>
          <p:nvPr>
            <p:ph type="sldNum" sz="quarter" idx="5"/>
          </p:nvPr>
        </p:nvSpPr>
        <p:spPr/>
        <p:txBody>
          <a:bodyPr/>
          <a:lstStyle/>
          <a:p>
            <a:pPr>
              <a:defRPr/>
            </a:pPr>
            <a:fld id="{2B555C16-91FC-40A1-B435-249761669C0A}"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5364" name="Slide Number Placeholder 3"/>
          <p:cNvSpPr>
            <a:spLocks noGrp="1"/>
          </p:cNvSpPr>
          <p:nvPr>
            <p:ph type="sldNum" sz="quarter" idx="5"/>
          </p:nvPr>
        </p:nvSpPr>
        <p:spPr/>
        <p:txBody>
          <a:bodyPr/>
          <a:lstStyle/>
          <a:p>
            <a:pPr>
              <a:defRPr/>
            </a:pPr>
            <a:fld id="{65244185-175D-444D-BE58-A95CF978FE5C}"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6388" name="Slide Number Placeholder 3"/>
          <p:cNvSpPr>
            <a:spLocks noGrp="1"/>
          </p:cNvSpPr>
          <p:nvPr>
            <p:ph type="sldNum" sz="quarter" idx="5"/>
          </p:nvPr>
        </p:nvSpPr>
        <p:spPr/>
        <p:txBody>
          <a:bodyPr/>
          <a:lstStyle/>
          <a:p>
            <a:pPr>
              <a:defRPr/>
            </a:pPr>
            <a:fld id="{0FEF8338-0EC7-4F0A-A920-742F7704ECE3}"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7412" name="Slide Number Placeholder 3"/>
          <p:cNvSpPr>
            <a:spLocks noGrp="1"/>
          </p:cNvSpPr>
          <p:nvPr>
            <p:ph type="sldNum" sz="quarter" idx="5"/>
          </p:nvPr>
        </p:nvSpPr>
        <p:spPr/>
        <p:txBody>
          <a:bodyPr/>
          <a:lstStyle/>
          <a:p>
            <a:pPr>
              <a:defRPr/>
            </a:pPr>
            <a:fld id="{49D95BEF-8B72-4BC6-9C54-F6BF28E09002}"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8436" name="Slide Number Placeholder 3"/>
          <p:cNvSpPr>
            <a:spLocks noGrp="1"/>
          </p:cNvSpPr>
          <p:nvPr>
            <p:ph type="sldNum" sz="quarter" idx="5"/>
          </p:nvPr>
        </p:nvSpPr>
        <p:spPr/>
        <p:txBody>
          <a:bodyPr/>
          <a:lstStyle/>
          <a:p>
            <a:pPr>
              <a:defRPr/>
            </a:pPr>
            <a:fld id="{F99D4162-8D05-4AFB-8E80-03136456EC06}"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19460" name="Slide Number Placeholder 3"/>
          <p:cNvSpPr>
            <a:spLocks noGrp="1"/>
          </p:cNvSpPr>
          <p:nvPr>
            <p:ph type="sldNum" sz="quarter" idx="5"/>
          </p:nvPr>
        </p:nvSpPr>
        <p:spPr/>
        <p:txBody>
          <a:bodyPr/>
          <a:lstStyle/>
          <a:p>
            <a:pPr>
              <a:defRPr/>
            </a:pPr>
            <a:fld id="{03DCDCD3-E098-4823-B2FC-13302275F19C}"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19460" name="Slide Number Placeholder 3"/>
          <p:cNvSpPr>
            <a:spLocks noGrp="1"/>
          </p:cNvSpPr>
          <p:nvPr>
            <p:ph type="sldNum" sz="quarter" idx="5"/>
          </p:nvPr>
        </p:nvSpPr>
        <p:spPr/>
        <p:txBody>
          <a:bodyPr/>
          <a:lstStyle/>
          <a:p>
            <a:pPr>
              <a:defRPr/>
            </a:pPr>
            <a:fld id="{12CF2E56-722E-43B3-BAC9-F520B6562553}"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0484" name="Slide Number Placeholder 3"/>
          <p:cNvSpPr>
            <a:spLocks noGrp="1"/>
          </p:cNvSpPr>
          <p:nvPr>
            <p:ph type="sldNum" sz="quarter" idx="5"/>
          </p:nvPr>
        </p:nvSpPr>
        <p:spPr/>
        <p:txBody>
          <a:bodyPr/>
          <a:lstStyle/>
          <a:p>
            <a:pPr>
              <a:defRPr/>
            </a:pPr>
            <a:fld id="{C394FD07-8D07-4557-8ED3-E3F2E4194B35}"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gif"/><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side"/>
          <p:cNvPicPr>
            <a:picLocks noChangeAspect="1" noChangeArrowheads="1"/>
          </p:cNvPicPr>
          <p:nvPr userDrawn="1"/>
        </p:nvPicPr>
        <p:blipFill>
          <a:blip r:embed="rId9" cstate="print"/>
          <a:srcRect/>
          <a:stretch>
            <a:fillRect/>
          </a:stretch>
        </p:blipFill>
        <p:spPr bwMode="auto">
          <a:xfrm>
            <a:off x="0" y="0"/>
            <a:ext cx="1871663" cy="6858000"/>
          </a:xfrm>
          <a:prstGeom prst="rect">
            <a:avLst/>
          </a:prstGeom>
          <a:noFill/>
          <a:ln w="9525">
            <a:noFill/>
            <a:miter lim="800000"/>
            <a:headEnd/>
            <a:tailEnd/>
          </a:ln>
        </p:spPr>
      </p:pic>
      <p:pic>
        <p:nvPicPr>
          <p:cNvPr id="1027" name="Picture 3" descr="side"/>
          <p:cNvPicPr>
            <a:picLocks noChangeAspect="1" noChangeArrowheads="1"/>
          </p:cNvPicPr>
          <p:nvPr userDrawn="1"/>
        </p:nvPicPr>
        <p:blipFill>
          <a:blip r:embed="rId10" cstate="print"/>
          <a:srcRect/>
          <a:stretch>
            <a:fillRect/>
          </a:stretch>
        </p:blipFill>
        <p:spPr bwMode="auto">
          <a:xfrm>
            <a:off x="7272338" y="0"/>
            <a:ext cx="1871662" cy="6858000"/>
          </a:xfrm>
          <a:prstGeom prst="rect">
            <a:avLst/>
          </a:prstGeom>
          <a:noFill/>
          <a:ln w="9525">
            <a:noFill/>
            <a:miter lim="800000"/>
            <a:headEnd/>
            <a:tailEnd/>
          </a:ln>
        </p:spPr>
      </p:pic>
      <p:sp>
        <p:nvSpPr>
          <p:cNvPr id="351238" name="Line 6"/>
          <p:cNvSpPr>
            <a:spLocks noChangeShapeType="1"/>
          </p:cNvSpPr>
          <p:nvPr/>
        </p:nvSpPr>
        <p:spPr bwMode="auto">
          <a:xfrm>
            <a:off x="1295400" y="762000"/>
            <a:ext cx="6400800" cy="0"/>
          </a:xfrm>
          <a:prstGeom prst="line">
            <a:avLst/>
          </a:prstGeom>
          <a:noFill/>
          <a:ln w="12700" cap="sq">
            <a:solidFill>
              <a:srgbClr val="FF3300"/>
            </a:solidFill>
            <a:round/>
            <a:headEnd type="none" w="sm" len="sm"/>
            <a:tailEnd type="none" w="sm" len="sm"/>
          </a:ln>
          <a:effectLst/>
        </p:spPr>
        <p:txBody>
          <a:bodyPr/>
          <a:lstStyle/>
          <a:p>
            <a:pPr algn="ctr">
              <a:defRPr/>
            </a:pPr>
            <a:endParaRPr lang="en-US" sz="3200">
              <a:latin typeface="Times New Roman" pitchFamily="18" charset="0"/>
            </a:endParaRPr>
          </a:p>
        </p:txBody>
      </p:sp>
      <p:pic>
        <p:nvPicPr>
          <p:cNvPr id="1029" name="Picture 7" descr="smalborg[1]"/>
          <p:cNvPicPr>
            <a:picLocks noChangeAspect="1" noChangeArrowheads="1" noCrop="1"/>
          </p:cNvPicPr>
          <p:nvPr userDrawn="1"/>
        </p:nvPicPr>
        <p:blipFill>
          <a:blip r:embed="rId11" cstate="print"/>
          <a:srcRect/>
          <a:stretch>
            <a:fillRect/>
          </a:stretch>
        </p:blipFill>
        <p:spPr bwMode="auto">
          <a:xfrm>
            <a:off x="-9525" y="6629400"/>
            <a:ext cx="9169400" cy="228600"/>
          </a:xfrm>
          <a:prstGeom prst="rect">
            <a:avLst/>
          </a:prstGeom>
          <a:noFill/>
          <a:ln w="9525">
            <a:noFill/>
            <a:miter lim="800000"/>
            <a:headEnd/>
            <a:tailEnd/>
          </a:ln>
        </p:spPr>
      </p:pic>
      <p:pic>
        <p:nvPicPr>
          <p:cNvPr id="1030" name="Picture 8"/>
          <p:cNvPicPr>
            <a:picLocks noChangeAspect="1" noChangeArrowheads="1"/>
          </p:cNvPicPr>
          <p:nvPr userDrawn="1"/>
        </p:nvPicPr>
        <p:blipFill>
          <a:blip r:embed="rId12" cstate="print"/>
          <a:srcRect/>
          <a:stretch>
            <a:fillRect/>
          </a:stretch>
        </p:blipFill>
        <p:spPr bwMode="auto">
          <a:xfrm>
            <a:off x="7994650" y="381000"/>
            <a:ext cx="539750" cy="685800"/>
          </a:xfrm>
          <a:prstGeom prst="rect">
            <a:avLst/>
          </a:prstGeom>
          <a:noFill/>
          <a:ln w="9525">
            <a:noFill/>
            <a:miter lim="800000"/>
            <a:headEnd/>
            <a:tailEnd/>
          </a:ln>
        </p:spPr>
      </p:pic>
      <p:sp>
        <p:nvSpPr>
          <p:cNvPr id="4105" name="Text Box 9"/>
          <p:cNvSpPr txBox="1">
            <a:spLocks noChangeArrowheads="1"/>
          </p:cNvSpPr>
          <p:nvPr userDrawn="1"/>
        </p:nvSpPr>
        <p:spPr bwMode="auto">
          <a:xfrm>
            <a:off x="5895547" y="6597041"/>
            <a:ext cx="3248453" cy="276999"/>
          </a:xfrm>
          <a:prstGeom prst="rect">
            <a:avLst/>
          </a:prstGeom>
          <a:noFill/>
          <a:ln w="9525">
            <a:noFill/>
            <a:miter lim="800000"/>
            <a:headEnd/>
            <a:tailEnd/>
          </a:ln>
          <a:effectLst/>
        </p:spPr>
        <p:txBody>
          <a:bodyPr wrap="none">
            <a:spAutoFit/>
          </a:bodyPr>
          <a:lstStyle/>
          <a:p>
            <a:pPr>
              <a:defRPr/>
            </a:pPr>
            <a:r>
              <a:rPr lang="en-US" sz="1200" dirty="0">
                <a:solidFill>
                  <a:srgbClr val="FFFF00"/>
                </a:solidFill>
                <a:latin typeface="Times New Roman" pitchFamily="18" charset="0"/>
              </a:rPr>
              <a:t>Tel: 0967259259   Email: thanhqn80@gmail.com</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Lst>
  <p:transition>
    <p:wheel spokes="8"/>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0" fontAlgn="base" hangingPunct="0">
        <a:spcBef>
          <a:spcPct val="0"/>
        </a:spcBef>
        <a:spcAft>
          <a:spcPct val="0"/>
        </a:spcAft>
        <a:defRPr sz="4400">
          <a:solidFill>
            <a:schemeClr val="tx2"/>
          </a:solidFill>
          <a:latin typeface="Arial" charset="0"/>
        </a:defRPr>
      </a:lvl6pPr>
      <a:lvl7pPr marL="914400" algn="ctr" rtl="0" eaLnBrk="0" fontAlgn="base" hangingPunct="0">
        <a:spcBef>
          <a:spcPct val="0"/>
        </a:spcBef>
        <a:spcAft>
          <a:spcPct val="0"/>
        </a:spcAft>
        <a:defRPr sz="4400">
          <a:solidFill>
            <a:schemeClr val="tx2"/>
          </a:solidFill>
          <a:latin typeface="Arial" charset="0"/>
        </a:defRPr>
      </a:lvl7pPr>
      <a:lvl8pPr marL="1371600" algn="ctr" rtl="0" eaLnBrk="0" fontAlgn="base" hangingPunct="0">
        <a:spcBef>
          <a:spcPct val="0"/>
        </a:spcBef>
        <a:spcAft>
          <a:spcPct val="0"/>
        </a:spcAft>
        <a:defRPr sz="4400">
          <a:solidFill>
            <a:schemeClr val="tx2"/>
          </a:solidFill>
          <a:latin typeface="Arial" charset="0"/>
        </a:defRPr>
      </a:lvl8pPr>
      <a:lvl9pPr marL="1828800" algn="ctr" rtl="0" eaLnBrk="0" fontAlgn="base" hangingPunct="0">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6"/>
          <p:cNvSpPr txBox="1">
            <a:spLocks noChangeArrowheads="1"/>
          </p:cNvSpPr>
          <p:nvPr/>
        </p:nvSpPr>
        <p:spPr bwMode="auto">
          <a:xfrm>
            <a:off x="1548331" y="255588"/>
            <a:ext cx="6261651" cy="430887"/>
          </a:xfrm>
          <a:prstGeom prst="rect">
            <a:avLst/>
          </a:prstGeom>
          <a:noFill/>
          <a:ln w="9525">
            <a:noFill/>
            <a:miter lim="800000"/>
            <a:headEnd/>
            <a:tailEnd/>
          </a:ln>
        </p:spPr>
        <p:txBody>
          <a:bodyPr wrap="none">
            <a:spAutoFit/>
          </a:bodyPr>
          <a:lstStyle/>
          <a:p>
            <a:pPr algn="ctr"/>
            <a:r>
              <a:rPr lang="en-US" sz="2200" b="1">
                <a:latin typeface="+mj-lt"/>
              </a:rPr>
              <a:t>Học viện công nghệ Bưu Chính – Viễn Thông</a:t>
            </a:r>
          </a:p>
        </p:txBody>
      </p:sp>
      <p:graphicFrame>
        <p:nvGraphicFramePr>
          <p:cNvPr id="2097" name="Group 49"/>
          <p:cNvGraphicFramePr>
            <a:graphicFrameLocks noGrp="1"/>
          </p:cNvGraphicFramePr>
          <p:nvPr>
            <p:extLst>
              <p:ext uri="{D42A27DB-BD31-4B8C-83A1-F6EECF244321}">
                <p14:modId xmlns:p14="http://schemas.microsoft.com/office/powerpoint/2010/main" val="4272387812"/>
              </p:ext>
            </p:extLst>
          </p:nvPr>
        </p:nvGraphicFramePr>
        <p:xfrm>
          <a:off x="3581400" y="4840288"/>
          <a:ext cx="5105400" cy="1026288"/>
        </p:xfrm>
        <a:graphic>
          <a:graphicData uri="http://schemas.openxmlformats.org/drawingml/2006/table">
            <a:tbl>
              <a:tblPr/>
              <a:tblGrid>
                <a:gridCol w="2112383">
                  <a:extLst>
                    <a:ext uri="{9D8B030D-6E8A-4147-A177-3AD203B41FA5}">
                      <a16:colId xmlns:a16="http://schemas.microsoft.com/office/drawing/2014/main" val="20000"/>
                    </a:ext>
                  </a:extLst>
                </a:gridCol>
                <a:gridCol w="2993017">
                  <a:extLst>
                    <a:ext uri="{9D8B030D-6E8A-4147-A177-3AD203B41FA5}">
                      <a16:colId xmlns:a16="http://schemas.microsoft.com/office/drawing/2014/main" val="20001"/>
                    </a:ext>
                  </a:extLst>
                </a:gridCol>
              </a:tblGrid>
              <a:tr h="990600">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err="1">
                          <a:ln>
                            <a:noFill/>
                          </a:ln>
                          <a:solidFill>
                            <a:srgbClr val="0033CC"/>
                          </a:solidFill>
                          <a:effectLst/>
                          <a:latin typeface="+mj-lt"/>
                        </a:rPr>
                        <a:t>Giảng</a:t>
                      </a:r>
                      <a:r>
                        <a:rPr kumimoji="0" lang="en-US" sz="1800" b="1" i="0" u="none" strike="noStrike" cap="none" normalizeH="0" baseline="0" dirty="0">
                          <a:ln>
                            <a:noFill/>
                          </a:ln>
                          <a:solidFill>
                            <a:srgbClr val="0033CC"/>
                          </a:solidFill>
                          <a:effectLst/>
                          <a:latin typeface="+mj-lt"/>
                        </a:rPr>
                        <a:t> </a:t>
                      </a:r>
                      <a:r>
                        <a:rPr kumimoji="0" lang="en-US" sz="1800" b="1" i="0" u="none" strike="noStrike" cap="none" normalizeH="0" baseline="0" dirty="0" err="1">
                          <a:ln>
                            <a:noFill/>
                          </a:ln>
                          <a:solidFill>
                            <a:srgbClr val="0033CC"/>
                          </a:solidFill>
                          <a:effectLst/>
                          <a:latin typeface="+mj-lt"/>
                        </a:rPr>
                        <a:t>viên</a:t>
                      </a:r>
                      <a:r>
                        <a:rPr kumimoji="0" lang="en-US" sz="1800" b="1" i="0" u="none" strike="noStrike" cap="none" normalizeH="0" baseline="0" dirty="0">
                          <a:ln>
                            <a:noFill/>
                          </a:ln>
                          <a:solidFill>
                            <a:srgbClr val="0033CC"/>
                          </a:solidFill>
                          <a:effectLst/>
                          <a:latin typeface="+mj-lt"/>
                        </a:rPr>
                        <a:t>:</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33CC"/>
                          </a:solidFill>
                          <a:effectLst/>
                          <a:latin typeface="+mj-lt"/>
                        </a:rPr>
                        <a:t>Tel:</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33CC"/>
                          </a:solidFill>
                          <a:effectLst/>
                          <a:latin typeface="+mj-lt"/>
                        </a:rPr>
                        <a:t>Email:</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err="1">
                          <a:ln>
                            <a:noFill/>
                          </a:ln>
                          <a:solidFill>
                            <a:srgbClr val="0033CC"/>
                          </a:solidFill>
                          <a:effectLst/>
                          <a:latin typeface="+mj-lt"/>
                        </a:rPr>
                        <a:t>Lê</a:t>
                      </a:r>
                      <a:r>
                        <a:rPr kumimoji="0" lang="en-US" sz="1800" b="1" i="0" u="none" strike="noStrike" cap="none" normalizeH="0" baseline="0" dirty="0">
                          <a:ln>
                            <a:noFill/>
                          </a:ln>
                          <a:solidFill>
                            <a:srgbClr val="0033CC"/>
                          </a:solidFill>
                          <a:effectLst/>
                          <a:latin typeface="+mj-lt"/>
                        </a:rPr>
                        <a:t> </a:t>
                      </a:r>
                      <a:r>
                        <a:rPr kumimoji="0" lang="en-US" sz="1800" b="1" i="0" u="none" strike="noStrike" cap="none" normalizeH="0" baseline="0" dirty="0" err="1">
                          <a:ln>
                            <a:noFill/>
                          </a:ln>
                          <a:solidFill>
                            <a:srgbClr val="0033CC"/>
                          </a:solidFill>
                          <a:effectLst/>
                          <a:latin typeface="+mj-lt"/>
                        </a:rPr>
                        <a:t>Xuân</a:t>
                      </a:r>
                      <a:r>
                        <a:rPr kumimoji="0" lang="en-US" sz="1800" b="1" i="0" u="none" strike="noStrike" cap="none" normalizeH="0" baseline="0" dirty="0">
                          <a:ln>
                            <a:noFill/>
                          </a:ln>
                          <a:solidFill>
                            <a:srgbClr val="0033CC"/>
                          </a:solidFill>
                          <a:effectLst/>
                          <a:latin typeface="+mj-lt"/>
                        </a:rPr>
                        <a:t> </a:t>
                      </a:r>
                      <a:r>
                        <a:rPr kumimoji="0" lang="en-US" sz="1800" b="1" i="0" u="none" strike="noStrike" cap="none" normalizeH="0" baseline="0" dirty="0" err="1">
                          <a:ln>
                            <a:noFill/>
                          </a:ln>
                          <a:solidFill>
                            <a:srgbClr val="0033CC"/>
                          </a:solidFill>
                          <a:effectLst/>
                          <a:latin typeface="+mj-lt"/>
                        </a:rPr>
                        <a:t>Thành</a:t>
                      </a:r>
                      <a:endParaRPr kumimoji="0" lang="en-US" sz="1800" b="1" i="0" u="none" strike="noStrike" cap="none" normalizeH="0" baseline="0" dirty="0">
                        <a:ln>
                          <a:noFill/>
                        </a:ln>
                        <a:solidFill>
                          <a:srgbClr val="0033CC"/>
                        </a:solidFill>
                        <a:effectLst/>
                        <a:latin typeface="+mj-lt"/>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rgbClr val="0033CC"/>
                          </a:solidFill>
                          <a:effectLst/>
                          <a:latin typeface="+mj-lt"/>
                        </a:rPr>
                        <a:t>0967.259.259</a:t>
                      </a:r>
                      <a:endParaRPr kumimoji="0" lang="en-US" sz="1800" b="1" i="0" u="none" strike="noStrike" cap="none" normalizeH="0" baseline="0" dirty="0">
                        <a:ln>
                          <a:noFill/>
                        </a:ln>
                        <a:solidFill>
                          <a:srgbClr val="0033CC"/>
                        </a:solidFill>
                        <a:effectLst/>
                        <a:latin typeface="+mj-lt"/>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33CC"/>
                          </a:solidFill>
                          <a:effectLst/>
                          <a:latin typeface="+mj-lt"/>
                        </a:rPr>
                        <a:t>thanhqn80@gmail.com</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54" name="Text Box 44"/>
          <p:cNvSpPr txBox="1">
            <a:spLocks noChangeArrowheads="1"/>
          </p:cNvSpPr>
          <p:nvPr/>
        </p:nvSpPr>
        <p:spPr bwMode="auto">
          <a:xfrm>
            <a:off x="1309729" y="2286000"/>
            <a:ext cx="6524543" cy="1754326"/>
          </a:xfrm>
          <a:prstGeom prst="rect">
            <a:avLst/>
          </a:prstGeom>
          <a:noFill/>
          <a:ln w="9525">
            <a:noFill/>
            <a:miter lim="800000"/>
            <a:headEnd/>
            <a:tailEnd/>
          </a:ln>
        </p:spPr>
        <p:txBody>
          <a:bodyPr wrap="none">
            <a:spAutoFit/>
          </a:bodyPr>
          <a:lstStyle/>
          <a:p>
            <a:pPr algn="ctr"/>
            <a:r>
              <a:rPr lang="en-US" sz="5400" b="1" dirty="0" err="1">
                <a:solidFill>
                  <a:srgbClr val="000099"/>
                </a:solidFill>
                <a:latin typeface="+mj-lt"/>
                <a:ea typeface="Arial Unicode MS" pitchFamily="34" charset="-128"/>
                <a:cs typeface="Arial Unicode MS" pitchFamily="34" charset="-128"/>
              </a:rPr>
              <a:t>Giới</a:t>
            </a:r>
            <a:r>
              <a:rPr lang="en-US" sz="5400" b="1" dirty="0">
                <a:solidFill>
                  <a:srgbClr val="000099"/>
                </a:solidFill>
                <a:latin typeface="+mj-lt"/>
                <a:ea typeface="Arial Unicode MS" pitchFamily="34" charset="-128"/>
                <a:cs typeface="Arial Unicode MS" pitchFamily="34" charset="-128"/>
              </a:rPr>
              <a:t> </a:t>
            </a:r>
            <a:r>
              <a:rPr lang="en-US" sz="5400" b="1" dirty="0" err="1">
                <a:solidFill>
                  <a:srgbClr val="000099"/>
                </a:solidFill>
                <a:latin typeface="+mj-lt"/>
                <a:ea typeface="Arial Unicode MS" pitchFamily="34" charset="-128"/>
                <a:cs typeface="Arial Unicode MS" pitchFamily="34" charset="-128"/>
              </a:rPr>
              <a:t>thiệu</a:t>
            </a:r>
            <a:r>
              <a:rPr lang="en-US" sz="5400" b="1" dirty="0">
                <a:solidFill>
                  <a:srgbClr val="000099"/>
                </a:solidFill>
                <a:latin typeface="+mj-lt"/>
                <a:ea typeface="Arial Unicode MS" pitchFamily="34" charset="-128"/>
                <a:cs typeface="Arial Unicode MS" pitchFamily="34" charset="-128"/>
              </a:rPr>
              <a:t> </a:t>
            </a:r>
            <a:r>
              <a:rPr lang="en-US" sz="5400" b="1" dirty="0" err="1">
                <a:solidFill>
                  <a:srgbClr val="000099"/>
                </a:solidFill>
                <a:latin typeface="+mj-lt"/>
                <a:ea typeface="Arial Unicode MS" pitchFamily="34" charset="-128"/>
                <a:cs typeface="Arial Unicode MS" pitchFamily="34" charset="-128"/>
              </a:rPr>
              <a:t>môn</a:t>
            </a:r>
            <a:r>
              <a:rPr lang="en-US" sz="5400" b="1" dirty="0">
                <a:solidFill>
                  <a:srgbClr val="000099"/>
                </a:solidFill>
                <a:latin typeface="+mj-lt"/>
                <a:ea typeface="Arial Unicode MS" pitchFamily="34" charset="-128"/>
                <a:cs typeface="Arial Unicode MS" pitchFamily="34" charset="-128"/>
              </a:rPr>
              <a:t> </a:t>
            </a:r>
            <a:r>
              <a:rPr lang="en-US" sz="5400" b="1" dirty="0" err="1">
                <a:solidFill>
                  <a:srgbClr val="000099"/>
                </a:solidFill>
                <a:latin typeface="+mj-lt"/>
                <a:ea typeface="Arial Unicode MS" pitchFamily="34" charset="-128"/>
                <a:cs typeface="Arial Unicode MS" pitchFamily="34" charset="-128"/>
              </a:rPr>
              <a:t>học</a:t>
            </a:r>
            <a:endParaRPr lang="en-US" sz="5400" b="1" dirty="0">
              <a:solidFill>
                <a:srgbClr val="000099"/>
              </a:solidFill>
              <a:latin typeface="+mj-lt"/>
              <a:ea typeface="Arial Unicode MS" pitchFamily="34" charset="-128"/>
              <a:cs typeface="Arial Unicode MS" pitchFamily="34" charset="-128"/>
            </a:endParaRPr>
          </a:p>
          <a:p>
            <a:pPr algn="ctr"/>
            <a:r>
              <a:rPr lang="en-US" sz="5400" b="1" dirty="0">
                <a:solidFill>
                  <a:srgbClr val="000099"/>
                </a:solidFill>
                <a:latin typeface="+mj-lt"/>
                <a:ea typeface="Arial Unicode MS" pitchFamily="34" charset="-128"/>
                <a:cs typeface="Arial Unicode MS" pitchFamily="34" charset="-128"/>
              </a:rPr>
              <a:t>“</a:t>
            </a:r>
            <a:r>
              <a:rPr lang="en-US" sz="5400" b="1" dirty="0" err="1">
                <a:solidFill>
                  <a:srgbClr val="000099"/>
                </a:solidFill>
                <a:latin typeface="+mj-lt"/>
                <a:ea typeface="Arial Unicode MS" pitchFamily="34" charset="-128"/>
                <a:cs typeface="Arial Unicode MS" pitchFamily="34" charset="-128"/>
              </a:rPr>
              <a:t>Xử</a:t>
            </a:r>
            <a:r>
              <a:rPr lang="en-US" sz="5400" b="1" dirty="0">
                <a:solidFill>
                  <a:srgbClr val="000099"/>
                </a:solidFill>
                <a:latin typeface="+mj-lt"/>
                <a:ea typeface="Arial Unicode MS" pitchFamily="34" charset="-128"/>
                <a:cs typeface="Arial Unicode MS" pitchFamily="34" charset="-128"/>
              </a:rPr>
              <a:t> </a:t>
            </a:r>
            <a:r>
              <a:rPr lang="en-US" sz="5400" b="1" dirty="0" err="1">
                <a:solidFill>
                  <a:srgbClr val="000099"/>
                </a:solidFill>
                <a:latin typeface="+mj-lt"/>
                <a:ea typeface="Arial Unicode MS" pitchFamily="34" charset="-128"/>
                <a:cs typeface="Arial Unicode MS" pitchFamily="34" charset="-128"/>
              </a:rPr>
              <a:t>lý</a:t>
            </a:r>
            <a:r>
              <a:rPr lang="en-US" sz="5400" b="1" dirty="0">
                <a:solidFill>
                  <a:srgbClr val="000099"/>
                </a:solidFill>
                <a:latin typeface="+mj-lt"/>
                <a:ea typeface="Arial Unicode MS" pitchFamily="34" charset="-128"/>
                <a:cs typeface="Arial Unicode MS" pitchFamily="34" charset="-128"/>
              </a:rPr>
              <a:t> </a:t>
            </a:r>
            <a:r>
              <a:rPr lang="en-US" sz="5400" b="1" dirty="0" err="1">
                <a:solidFill>
                  <a:srgbClr val="000099"/>
                </a:solidFill>
                <a:latin typeface="+mj-lt"/>
                <a:ea typeface="Arial Unicode MS" pitchFamily="34" charset="-128"/>
                <a:cs typeface="Arial Unicode MS" pitchFamily="34" charset="-128"/>
              </a:rPr>
              <a:t>tín</a:t>
            </a:r>
            <a:r>
              <a:rPr lang="en-US" sz="5400" b="1" dirty="0">
                <a:solidFill>
                  <a:srgbClr val="000099"/>
                </a:solidFill>
                <a:latin typeface="+mj-lt"/>
                <a:ea typeface="Arial Unicode MS" pitchFamily="34" charset="-128"/>
                <a:cs typeface="Arial Unicode MS" pitchFamily="34" charset="-128"/>
              </a:rPr>
              <a:t> </a:t>
            </a:r>
            <a:r>
              <a:rPr lang="en-US" sz="5400" b="1" dirty="0" err="1">
                <a:solidFill>
                  <a:srgbClr val="000099"/>
                </a:solidFill>
                <a:latin typeface="+mj-lt"/>
                <a:ea typeface="Arial Unicode MS" pitchFamily="34" charset="-128"/>
                <a:cs typeface="Arial Unicode MS" pitchFamily="34" charset="-128"/>
              </a:rPr>
              <a:t>hiệu</a:t>
            </a:r>
            <a:r>
              <a:rPr lang="en-US" sz="5400" b="1" dirty="0">
                <a:solidFill>
                  <a:srgbClr val="000099"/>
                </a:solidFill>
                <a:latin typeface="+mj-lt"/>
                <a:ea typeface="Arial Unicode MS" pitchFamily="34" charset="-128"/>
                <a:cs typeface="Arial Unicode MS" pitchFamily="34" charset="-128"/>
              </a:rPr>
              <a:t> </a:t>
            </a:r>
            <a:r>
              <a:rPr lang="en-US" sz="5400" b="1" dirty="0" err="1">
                <a:solidFill>
                  <a:srgbClr val="000099"/>
                </a:solidFill>
                <a:latin typeface="+mj-lt"/>
                <a:ea typeface="Arial Unicode MS" pitchFamily="34" charset="-128"/>
                <a:cs typeface="Arial Unicode MS" pitchFamily="34" charset="-128"/>
              </a:rPr>
              <a:t>số</a:t>
            </a:r>
            <a:r>
              <a:rPr lang="en-US" sz="5400" b="1" dirty="0">
                <a:solidFill>
                  <a:srgbClr val="000099"/>
                </a:solidFill>
                <a:latin typeface="+mj-lt"/>
                <a:ea typeface="Arial Unicode MS" pitchFamily="34" charset="-128"/>
                <a:cs typeface="Arial Unicode MS" pitchFamily="34" charset="-128"/>
              </a:rPr>
              <a:t>”</a:t>
            </a:r>
          </a:p>
        </p:txBody>
      </p:sp>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381000" y="0"/>
            <a:ext cx="8229600" cy="944563"/>
          </a:xfrm>
          <a:noFill/>
          <a:ln>
            <a:miter lim="800000"/>
            <a:headEnd/>
            <a:tailEnd/>
          </a:ln>
        </p:spPr>
        <p:txBody>
          <a:bodyPr vert="horz" wrap="square" lIns="91440" tIns="45720" rIns="91440" bIns="45720" numCol="1" anchor="t" anchorCtr="0" compatLnSpc="1">
            <a:prstTxWarp prst="textNoShape">
              <a:avLst/>
            </a:prstTxWarp>
          </a:bodyPr>
          <a:lstStyle/>
          <a:p>
            <a:r>
              <a:rPr lang="en-US" b="1">
                <a:solidFill>
                  <a:srgbClr val="333399"/>
                </a:solidFill>
              </a:rPr>
              <a:t>Giải đáp thắc mắc</a:t>
            </a:r>
          </a:p>
        </p:txBody>
      </p:sp>
      <p:sp>
        <p:nvSpPr>
          <p:cNvPr id="11267" name="AutoShape 2" descr="Kết quả hình ảnh cho joseph fourier"/>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sp>
        <p:nvSpPr>
          <p:cNvPr id="11268" name="AutoShape 4"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pic>
        <p:nvPicPr>
          <p:cNvPr id="11269" name="Picture 4" descr="http://img.hpu.edu.vn/upload/2014/04/08/20140408094123-32143527.jpg"/>
          <p:cNvPicPr>
            <a:picLocks noChangeAspect="1" noChangeArrowheads="1"/>
          </p:cNvPicPr>
          <p:nvPr/>
        </p:nvPicPr>
        <p:blipFill>
          <a:blip r:embed="rId3" cstate="print"/>
          <a:srcRect/>
          <a:stretch>
            <a:fillRect/>
          </a:stretch>
        </p:blipFill>
        <p:spPr bwMode="auto">
          <a:xfrm>
            <a:off x="381000" y="1828800"/>
            <a:ext cx="8572500" cy="3429000"/>
          </a:xfrm>
          <a:prstGeom prst="rect">
            <a:avLst/>
          </a:prstGeom>
          <a:noFill/>
          <a:ln w="9525">
            <a:noFill/>
            <a:miter lim="800000"/>
            <a:headEnd/>
            <a:tailEnd/>
          </a:ln>
        </p:spPr>
      </p:pic>
    </p:spTree>
  </p:cSld>
  <p:clrMapOvr>
    <a:masterClrMapping/>
  </p:clrMapOvr>
  <p:transition>
    <p:wheel spokes="8"/>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6" descr="FL020"/>
          <p:cNvSpPr>
            <a:spLocks noChangeArrowheads="1"/>
          </p:cNvSpPr>
          <p:nvPr/>
        </p:nvSpPr>
        <p:spPr bwMode="auto">
          <a:xfrm>
            <a:off x="625475" y="3048000"/>
            <a:ext cx="3336925" cy="2743200"/>
          </a:xfrm>
          <a:prstGeom prst="rect">
            <a:avLst/>
          </a:prstGeom>
          <a:blipFill dpi="0" rotWithShape="0">
            <a:blip r:embed="rId2" cstate="print"/>
            <a:srcRect/>
            <a:stretch>
              <a:fillRect/>
            </a:stretch>
          </a:blipFill>
          <a:ln w="9525">
            <a:solidFill>
              <a:schemeClr val="tx1"/>
            </a:solidFill>
            <a:miter lim="800000"/>
            <a:headEnd/>
            <a:tailEnd/>
          </a:ln>
        </p:spPr>
        <p:txBody>
          <a:bodyPr wrap="none" anchor="ctr"/>
          <a:lstStyle/>
          <a:p>
            <a:endParaRPr lang="en-US"/>
          </a:p>
        </p:txBody>
      </p:sp>
      <p:sp>
        <p:nvSpPr>
          <p:cNvPr id="12291" name="WordArt 67"/>
          <p:cNvSpPr>
            <a:spLocks noChangeArrowheads="1" noChangeShapeType="1" noTextEdit="1"/>
          </p:cNvSpPr>
          <p:nvPr/>
        </p:nvSpPr>
        <p:spPr bwMode="auto">
          <a:xfrm>
            <a:off x="533400" y="533400"/>
            <a:ext cx="8229600" cy="2209800"/>
          </a:xfrm>
          <a:prstGeom prst="rect">
            <a:avLst/>
          </a:prstGeom>
        </p:spPr>
        <p:txBody>
          <a:bodyPr wrap="none" fromWordArt="1">
            <a:prstTxWarp prst="textCanUp">
              <a:avLst>
                <a:gd name="adj" fmla="val 85713"/>
              </a:avLst>
            </a:prstTxWarp>
          </a:bodyPr>
          <a:lstStyle/>
          <a:p>
            <a:pPr algn="ctr"/>
            <a:r>
              <a:rPr lang="vi-VN"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Tahoma"/>
                <a:ea typeface="Tahoma"/>
                <a:cs typeface="Tahoma"/>
              </a:rPr>
              <a:t>XIN CHÂN THÀNH CẢM ƠN </a:t>
            </a:r>
            <a:endPar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Tahoma"/>
              <a:ea typeface="Tahoma"/>
              <a:cs typeface="Tahoma"/>
            </a:endParaRPr>
          </a:p>
        </p:txBody>
      </p:sp>
      <p:graphicFrame>
        <p:nvGraphicFramePr>
          <p:cNvPr id="4" name="Group 49"/>
          <p:cNvGraphicFramePr>
            <a:graphicFrameLocks noGrp="1"/>
          </p:cNvGraphicFramePr>
          <p:nvPr>
            <p:extLst>
              <p:ext uri="{D42A27DB-BD31-4B8C-83A1-F6EECF244321}">
                <p14:modId xmlns:p14="http://schemas.microsoft.com/office/powerpoint/2010/main" val="2908238957"/>
              </p:ext>
            </p:extLst>
          </p:nvPr>
        </p:nvGraphicFramePr>
        <p:xfrm>
          <a:off x="3962400" y="4079875"/>
          <a:ext cx="4953000" cy="1355472"/>
        </p:xfrm>
        <a:graphic>
          <a:graphicData uri="http://schemas.openxmlformats.org/drawingml/2006/table">
            <a:tbl>
              <a:tblPr/>
              <a:tblGrid>
                <a:gridCol w="2049326">
                  <a:extLst>
                    <a:ext uri="{9D8B030D-6E8A-4147-A177-3AD203B41FA5}">
                      <a16:colId xmlns:a16="http://schemas.microsoft.com/office/drawing/2014/main" val="20000"/>
                    </a:ext>
                  </a:extLst>
                </a:gridCol>
                <a:gridCol w="2903674">
                  <a:extLst>
                    <a:ext uri="{9D8B030D-6E8A-4147-A177-3AD203B41FA5}">
                      <a16:colId xmlns:a16="http://schemas.microsoft.com/office/drawing/2014/main" val="20001"/>
                    </a:ext>
                  </a:extLst>
                </a:gridCol>
              </a:tblGrid>
              <a:tr h="990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err="1">
                          <a:ln>
                            <a:noFill/>
                          </a:ln>
                          <a:solidFill>
                            <a:srgbClr val="FF0000"/>
                          </a:solidFill>
                          <a:effectLst/>
                          <a:latin typeface="+mj-lt"/>
                        </a:rPr>
                        <a:t>Liên</a:t>
                      </a:r>
                      <a:r>
                        <a:rPr kumimoji="0" lang="en-US" sz="1800" b="1" i="0" u="none" strike="noStrike" cap="none" normalizeH="0" baseline="0" dirty="0">
                          <a:ln>
                            <a:noFill/>
                          </a:ln>
                          <a:solidFill>
                            <a:srgbClr val="FF0000"/>
                          </a:solidFill>
                          <a:effectLst/>
                          <a:latin typeface="+mj-lt"/>
                        </a:rPr>
                        <a:t> </a:t>
                      </a:r>
                      <a:r>
                        <a:rPr kumimoji="0" lang="en-US" sz="1800" b="1" i="0" u="none" strike="noStrike" cap="none" normalizeH="0" baseline="0" dirty="0" err="1">
                          <a:ln>
                            <a:noFill/>
                          </a:ln>
                          <a:solidFill>
                            <a:srgbClr val="FF0000"/>
                          </a:solidFill>
                          <a:effectLst/>
                          <a:latin typeface="+mj-lt"/>
                        </a:rPr>
                        <a:t>hệ</a:t>
                      </a:r>
                      <a:r>
                        <a:rPr kumimoji="0" lang="en-US" sz="1800" b="1" i="0" u="none" strike="noStrike" cap="none" normalizeH="0" baseline="0" dirty="0">
                          <a:ln>
                            <a:noFill/>
                          </a:ln>
                          <a:solidFill>
                            <a:srgbClr val="FF0000"/>
                          </a:solidFill>
                          <a:effectLst/>
                          <a:latin typeface="+mj-lt"/>
                        </a:rPr>
                        <a:t>:</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err="1">
                          <a:ln>
                            <a:noFill/>
                          </a:ln>
                          <a:solidFill>
                            <a:srgbClr val="0033CC"/>
                          </a:solidFill>
                          <a:effectLst/>
                          <a:latin typeface="+mj-lt"/>
                        </a:rPr>
                        <a:t>Giảng</a:t>
                      </a:r>
                      <a:r>
                        <a:rPr kumimoji="0" lang="en-US" sz="1800" b="1" i="0" u="none" strike="noStrike" cap="none" normalizeH="0" baseline="0" dirty="0">
                          <a:ln>
                            <a:noFill/>
                          </a:ln>
                          <a:solidFill>
                            <a:srgbClr val="0033CC"/>
                          </a:solidFill>
                          <a:effectLst/>
                          <a:latin typeface="+mj-lt"/>
                        </a:rPr>
                        <a:t> </a:t>
                      </a:r>
                      <a:r>
                        <a:rPr kumimoji="0" lang="en-US" sz="1800" b="1" i="0" u="none" strike="noStrike" cap="none" normalizeH="0" baseline="0" dirty="0" err="1">
                          <a:ln>
                            <a:noFill/>
                          </a:ln>
                          <a:solidFill>
                            <a:srgbClr val="0033CC"/>
                          </a:solidFill>
                          <a:effectLst/>
                          <a:latin typeface="+mj-lt"/>
                        </a:rPr>
                        <a:t>viên</a:t>
                      </a:r>
                      <a:r>
                        <a:rPr kumimoji="0" lang="en-US" sz="1800" b="1" i="0" u="none" strike="noStrike" cap="none" normalizeH="0" baseline="0" dirty="0">
                          <a:ln>
                            <a:noFill/>
                          </a:ln>
                          <a:solidFill>
                            <a:srgbClr val="0033CC"/>
                          </a:solidFill>
                          <a:effectLst/>
                          <a:latin typeface="+mj-lt"/>
                        </a:rPr>
                        <a:t>:</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33CC"/>
                          </a:solidFill>
                          <a:effectLst/>
                          <a:latin typeface="+mj-lt"/>
                        </a:rPr>
                        <a:t>Tel:</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33CC"/>
                          </a:solidFill>
                          <a:effectLst/>
                          <a:latin typeface="+mj-lt"/>
                        </a:rPr>
                        <a:t>Email:</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dirty="0">
                        <a:ln>
                          <a:noFill/>
                        </a:ln>
                        <a:solidFill>
                          <a:srgbClr val="0033CC"/>
                        </a:solidFill>
                        <a:effectLst/>
                        <a:latin typeface="+mj-lt"/>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err="1">
                          <a:ln>
                            <a:noFill/>
                          </a:ln>
                          <a:solidFill>
                            <a:srgbClr val="0033CC"/>
                          </a:solidFill>
                          <a:effectLst/>
                          <a:latin typeface="+mj-lt"/>
                        </a:rPr>
                        <a:t>Lê</a:t>
                      </a:r>
                      <a:r>
                        <a:rPr kumimoji="0" lang="en-US" sz="1800" b="1" i="0" u="none" strike="noStrike" cap="none" normalizeH="0" baseline="0" dirty="0">
                          <a:ln>
                            <a:noFill/>
                          </a:ln>
                          <a:solidFill>
                            <a:srgbClr val="0033CC"/>
                          </a:solidFill>
                          <a:effectLst/>
                          <a:latin typeface="+mj-lt"/>
                        </a:rPr>
                        <a:t> </a:t>
                      </a:r>
                      <a:r>
                        <a:rPr kumimoji="0" lang="en-US" sz="1800" b="1" i="0" u="none" strike="noStrike" cap="none" normalizeH="0" baseline="0" dirty="0" err="1">
                          <a:ln>
                            <a:noFill/>
                          </a:ln>
                          <a:solidFill>
                            <a:srgbClr val="0033CC"/>
                          </a:solidFill>
                          <a:effectLst/>
                          <a:latin typeface="+mj-lt"/>
                        </a:rPr>
                        <a:t>Xuân</a:t>
                      </a:r>
                      <a:r>
                        <a:rPr kumimoji="0" lang="en-US" sz="1800" b="1" i="0" u="none" strike="noStrike" cap="none" normalizeH="0" baseline="0" dirty="0">
                          <a:ln>
                            <a:noFill/>
                          </a:ln>
                          <a:solidFill>
                            <a:srgbClr val="0033CC"/>
                          </a:solidFill>
                          <a:effectLst/>
                          <a:latin typeface="+mj-lt"/>
                        </a:rPr>
                        <a:t> </a:t>
                      </a:r>
                      <a:r>
                        <a:rPr kumimoji="0" lang="en-US" sz="1800" b="1" i="0" u="none" strike="noStrike" cap="none" normalizeH="0" baseline="0" dirty="0" err="1">
                          <a:ln>
                            <a:noFill/>
                          </a:ln>
                          <a:solidFill>
                            <a:srgbClr val="0033CC"/>
                          </a:solidFill>
                          <a:effectLst/>
                          <a:latin typeface="+mj-lt"/>
                        </a:rPr>
                        <a:t>Thành</a:t>
                      </a:r>
                      <a:endParaRPr kumimoji="0" lang="en-US" sz="1800" b="1" i="0" u="none" strike="noStrike" cap="none" normalizeH="0" baseline="0" dirty="0">
                        <a:ln>
                          <a:noFill/>
                        </a:ln>
                        <a:solidFill>
                          <a:srgbClr val="0033CC"/>
                        </a:solidFill>
                        <a:effectLst/>
                        <a:latin typeface="+mj-lt"/>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33CC"/>
                          </a:solidFill>
                          <a:effectLst/>
                          <a:latin typeface="+mj-lt"/>
                        </a:rPr>
                        <a:t>0967259259</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33CC"/>
                          </a:solidFill>
                          <a:effectLst/>
                          <a:latin typeface="+mj-lt"/>
                        </a:rPr>
                        <a:t>thanhqn80@gmail.com</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81000" y="0"/>
            <a:ext cx="8229600" cy="944563"/>
          </a:xfrm>
          <a:noFill/>
          <a:ln>
            <a:miter lim="800000"/>
            <a:headEnd/>
            <a:tailEnd/>
          </a:ln>
        </p:spPr>
        <p:txBody>
          <a:bodyPr vert="horz" wrap="square" lIns="91440" tIns="45720" rIns="91440" bIns="45720" numCol="1" anchor="t" anchorCtr="0" compatLnSpc="1">
            <a:prstTxWarp prst="textNoShape">
              <a:avLst/>
            </a:prstTxWarp>
          </a:bodyPr>
          <a:lstStyle/>
          <a:p>
            <a:r>
              <a:rPr lang="en-US" b="1">
                <a:solidFill>
                  <a:srgbClr val="333399"/>
                </a:solidFill>
              </a:rPr>
              <a:t>Giới thiệu</a:t>
            </a:r>
          </a:p>
        </p:txBody>
      </p:sp>
      <p:sp>
        <p:nvSpPr>
          <p:cNvPr id="3075" name="Rectangle 3"/>
          <p:cNvSpPr>
            <a:spLocks noGrp="1" noChangeArrowheads="1"/>
          </p:cNvSpPr>
          <p:nvPr>
            <p:ph idx="1"/>
          </p:nvPr>
        </p:nvSpPr>
        <p:spPr bwMode="auto">
          <a:xfrm>
            <a:off x="4953000" y="1676400"/>
            <a:ext cx="2971800" cy="685800"/>
          </a:xfrm>
          <a:noFill/>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ü"/>
            </a:pPr>
            <a:r>
              <a:rPr lang="en-US" sz="2800">
                <a:solidFill>
                  <a:schemeClr val="accent2"/>
                </a:solidFill>
              </a:rPr>
              <a:t>Đầu thế kỷ 19</a:t>
            </a:r>
          </a:p>
        </p:txBody>
      </p:sp>
      <p:sp>
        <p:nvSpPr>
          <p:cNvPr id="3076" name="AutoShape 2" descr="Kết quả hình ảnh cho joseph fourier"/>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sp>
        <p:nvSpPr>
          <p:cNvPr id="3077" name="AutoShape 4"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grpSp>
        <p:nvGrpSpPr>
          <p:cNvPr id="3078" name="Group 14"/>
          <p:cNvGrpSpPr>
            <a:grpSpLocks/>
          </p:cNvGrpSpPr>
          <p:nvPr/>
        </p:nvGrpSpPr>
        <p:grpSpPr bwMode="auto">
          <a:xfrm>
            <a:off x="315913" y="1066800"/>
            <a:ext cx="1600200" cy="1981200"/>
            <a:chOff x="315685" y="1066800"/>
            <a:chExt cx="1600200" cy="1981200"/>
          </a:xfrm>
        </p:grpSpPr>
        <p:pic>
          <p:nvPicPr>
            <p:cNvPr id="3088" name="Picture 5"/>
            <p:cNvPicPr>
              <a:picLocks noChangeAspect="1" noChangeArrowheads="1"/>
            </p:cNvPicPr>
            <p:nvPr/>
          </p:nvPicPr>
          <p:blipFill>
            <a:blip r:embed="rId3" cstate="print"/>
            <a:srcRect/>
            <a:stretch>
              <a:fillRect/>
            </a:stretch>
          </p:blipFill>
          <p:spPr bwMode="auto">
            <a:xfrm>
              <a:off x="457200" y="1066800"/>
              <a:ext cx="1352550" cy="1524000"/>
            </a:xfrm>
            <a:prstGeom prst="rect">
              <a:avLst/>
            </a:prstGeom>
            <a:noFill/>
            <a:ln w="9525">
              <a:noFill/>
              <a:miter lim="800000"/>
              <a:headEnd/>
              <a:tailEnd/>
            </a:ln>
          </p:spPr>
        </p:pic>
        <p:sp>
          <p:nvSpPr>
            <p:cNvPr id="7" name="Rectangle 3"/>
            <p:cNvSpPr txBox="1">
              <a:spLocks noChangeArrowheads="1"/>
            </p:cNvSpPr>
            <p:nvPr/>
          </p:nvSpPr>
          <p:spPr bwMode="auto">
            <a:xfrm>
              <a:off x="315685" y="2667000"/>
              <a:ext cx="1600200" cy="381000"/>
            </a:xfrm>
            <a:prstGeom prst="rect">
              <a:avLst/>
            </a:prstGeom>
            <a:noFill/>
            <a:ln>
              <a:miter lim="800000"/>
              <a:headEnd/>
              <a:tailEnd/>
            </a:ln>
          </p:spPr>
          <p:txBody>
            <a:bodyPr/>
            <a:lstStyle/>
            <a:p>
              <a:pPr marL="342900" indent="-342900" algn="just" eaLnBrk="0" hangingPunct="0">
                <a:spcBef>
                  <a:spcPct val="20000"/>
                </a:spcBef>
                <a:defRPr/>
              </a:pPr>
              <a:r>
                <a:rPr lang="en-US" sz="1600" dirty="0"/>
                <a:t>Joseph Fourier</a:t>
              </a:r>
              <a:endParaRPr lang="en-US" sz="1600" kern="0" dirty="0">
                <a:solidFill>
                  <a:schemeClr val="accent2"/>
                </a:solidFill>
                <a:latin typeface="+mn-lt"/>
                <a:ea typeface="+mn-ea"/>
              </a:endParaRPr>
            </a:p>
          </p:txBody>
        </p:sp>
      </p:grpSp>
      <p:grpSp>
        <p:nvGrpSpPr>
          <p:cNvPr id="3079" name="Group 15"/>
          <p:cNvGrpSpPr>
            <a:grpSpLocks/>
          </p:cNvGrpSpPr>
          <p:nvPr/>
        </p:nvGrpSpPr>
        <p:grpSpPr bwMode="auto">
          <a:xfrm>
            <a:off x="2438400" y="1127125"/>
            <a:ext cx="2209800" cy="1920875"/>
            <a:chOff x="2438400" y="1127760"/>
            <a:chExt cx="2209800" cy="1920240"/>
          </a:xfrm>
        </p:grpSpPr>
        <p:pic>
          <p:nvPicPr>
            <p:cNvPr id="3086" name="Picture 6"/>
            <p:cNvPicPr>
              <a:picLocks noChangeAspect="1" noChangeArrowheads="1"/>
            </p:cNvPicPr>
            <p:nvPr/>
          </p:nvPicPr>
          <p:blipFill>
            <a:blip r:embed="rId4" cstate="print"/>
            <a:srcRect/>
            <a:stretch>
              <a:fillRect/>
            </a:stretch>
          </p:blipFill>
          <p:spPr bwMode="auto">
            <a:xfrm>
              <a:off x="2971800" y="1127760"/>
              <a:ext cx="1155700" cy="1386840"/>
            </a:xfrm>
            <a:prstGeom prst="rect">
              <a:avLst/>
            </a:prstGeom>
            <a:noFill/>
            <a:ln w="9525">
              <a:noFill/>
              <a:miter lim="800000"/>
              <a:headEnd/>
              <a:tailEnd/>
            </a:ln>
          </p:spPr>
        </p:pic>
        <p:sp>
          <p:nvSpPr>
            <p:cNvPr id="9" name="Rectangle 3"/>
            <p:cNvSpPr txBox="1">
              <a:spLocks noChangeArrowheads="1"/>
            </p:cNvSpPr>
            <p:nvPr/>
          </p:nvSpPr>
          <p:spPr bwMode="auto">
            <a:xfrm>
              <a:off x="2438400" y="2667126"/>
              <a:ext cx="2209800" cy="380874"/>
            </a:xfrm>
            <a:prstGeom prst="rect">
              <a:avLst/>
            </a:prstGeom>
            <a:noFill/>
            <a:ln>
              <a:miter lim="800000"/>
              <a:headEnd/>
              <a:tailEnd/>
            </a:ln>
          </p:spPr>
          <p:txBody>
            <a:bodyPr/>
            <a:lstStyle/>
            <a:p>
              <a:pPr marL="342900" indent="-342900" algn="just" eaLnBrk="0" hangingPunct="0">
                <a:spcBef>
                  <a:spcPct val="20000"/>
                </a:spcBef>
                <a:defRPr/>
              </a:pPr>
              <a:r>
                <a:rPr lang="en-US" sz="1600" dirty="0"/>
                <a:t>Pierre-Simon Laplace</a:t>
              </a:r>
              <a:endParaRPr lang="en-US" sz="1600" kern="0" dirty="0">
                <a:solidFill>
                  <a:schemeClr val="accent2"/>
                </a:solidFill>
                <a:latin typeface="+mn-lt"/>
                <a:ea typeface="+mn-ea"/>
              </a:endParaRPr>
            </a:p>
          </p:txBody>
        </p:sp>
      </p:grpSp>
      <p:pic>
        <p:nvPicPr>
          <p:cNvPr id="13319" name="Picture 7"/>
          <p:cNvPicPr>
            <a:picLocks noChangeAspect="1" noChangeArrowheads="1"/>
          </p:cNvPicPr>
          <p:nvPr/>
        </p:nvPicPr>
        <p:blipFill>
          <a:blip r:embed="rId5" cstate="print"/>
          <a:srcRect/>
          <a:stretch>
            <a:fillRect/>
          </a:stretch>
        </p:blipFill>
        <p:spPr bwMode="auto">
          <a:xfrm>
            <a:off x="381000" y="3343275"/>
            <a:ext cx="1752600" cy="1304925"/>
          </a:xfrm>
          <a:prstGeom prst="rect">
            <a:avLst/>
          </a:prstGeom>
          <a:noFill/>
          <a:ln w="9525">
            <a:noFill/>
            <a:miter lim="800000"/>
            <a:headEnd/>
            <a:tailEnd/>
          </a:ln>
        </p:spPr>
      </p:pic>
      <p:sp>
        <p:nvSpPr>
          <p:cNvPr id="13" name="Rectangle 3"/>
          <p:cNvSpPr txBox="1">
            <a:spLocks noChangeArrowheads="1"/>
          </p:cNvSpPr>
          <p:nvPr/>
        </p:nvSpPr>
        <p:spPr bwMode="auto">
          <a:xfrm>
            <a:off x="4953000" y="3581400"/>
            <a:ext cx="4114800" cy="1066800"/>
          </a:xfrm>
          <a:prstGeom prst="rect">
            <a:avLst/>
          </a:prstGeom>
          <a:noFill/>
          <a:ln>
            <a:miter lim="800000"/>
            <a:headEnd/>
            <a:tailEnd/>
          </a:ln>
        </p:spPr>
        <p:txBody>
          <a:bodyPr/>
          <a:lstStyle/>
          <a:p>
            <a:pPr marL="342900" indent="-342900" algn="just" eaLnBrk="0" hangingPunct="0">
              <a:spcBef>
                <a:spcPct val="20000"/>
              </a:spcBef>
              <a:buFont typeface="Wingdings" pitchFamily="2" charset="2"/>
              <a:buChar char="ü"/>
              <a:defRPr/>
            </a:pPr>
            <a:r>
              <a:rPr lang="en-US" sz="2800" kern="0" dirty="0">
                <a:solidFill>
                  <a:schemeClr val="accent2"/>
                </a:solidFill>
                <a:latin typeface="+mn-lt"/>
                <a:ea typeface="+mn-ea"/>
              </a:rPr>
              <a:t>N</a:t>
            </a:r>
            <a:r>
              <a:rPr lang="vi-VN" sz="2800" kern="0" dirty="0">
                <a:solidFill>
                  <a:schemeClr val="accent2"/>
                </a:solidFill>
                <a:latin typeface="+mn-lt"/>
                <a:ea typeface="+mn-ea"/>
              </a:rPr>
              <a:t>hững năm đầu thập niên 80 của thế kỷ 20</a:t>
            </a:r>
            <a:endParaRPr lang="en-US" sz="2800" kern="0" dirty="0">
              <a:solidFill>
                <a:schemeClr val="accent2"/>
              </a:solidFill>
              <a:latin typeface="+mn-lt"/>
              <a:ea typeface="+mn-ea"/>
            </a:endParaRPr>
          </a:p>
        </p:txBody>
      </p:sp>
      <p:pic>
        <p:nvPicPr>
          <p:cNvPr id="13320" name="Picture 8"/>
          <p:cNvPicPr>
            <a:picLocks noChangeAspect="1" noChangeArrowheads="1"/>
          </p:cNvPicPr>
          <p:nvPr/>
        </p:nvPicPr>
        <p:blipFill>
          <a:blip r:embed="rId6" cstate="print"/>
          <a:srcRect/>
          <a:stretch>
            <a:fillRect/>
          </a:stretch>
        </p:blipFill>
        <p:spPr bwMode="auto">
          <a:xfrm>
            <a:off x="2720975" y="3429000"/>
            <a:ext cx="1622425" cy="1143000"/>
          </a:xfrm>
          <a:prstGeom prst="rect">
            <a:avLst/>
          </a:prstGeom>
          <a:noFill/>
          <a:ln w="9525">
            <a:noFill/>
            <a:miter lim="800000"/>
            <a:headEnd/>
            <a:tailEnd/>
          </a:ln>
        </p:spPr>
      </p:pic>
      <p:sp>
        <p:nvSpPr>
          <p:cNvPr id="17" name="Rectangle 3"/>
          <p:cNvSpPr txBox="1">
            <a:spLocks noChangeArrowheads="1"/>
          </p:cNvSpPr>
          <p:nvPr/>
        </p:nvSpPr>
        <p:spPr bwMode="auto">
          <a:xfrm>
            <a:off x="4953000" y="5486400"/>
            <a:ext cx="4114800" cy="533400"/>
          </a:xfrm>
          <a:prstGeom prst="rect">
            <a:avLst/>
          </a:prstGeom>
          <a:noFill/>
          <a:ln>
            <a:miter lim="800000"/>
            <a:headEnd/>
            <a:tailEnd/>
          </a:ln>
        </p:spPr>
        <p:txBody>
          <a:bodyPr/>
          <a:lstStyle/>
          <a:p>
            <a:pPr marL="342900" indent="-342900" algn="just" eaLnBrk="0" hangingPunct="0">
              <a:spcBef>
                <a:spcPct val="20000"/>
              </a:spcBef>
              <a:buFont typeface="Wingdings" pitchFamily="2" charset="2"/>
              <a:buChar char="ü"/>
              <a:defRPr/>
            </a:pPr>
            <a:r>
              <a:rPr lang="en-US" sz="2800" kern="0" dirty="0" err="1">
                <a:solidFill>
                  <a:schemeClr val="accent2"/>
                </a:solidFill>
                <a:latin typeface="+mn-lt"/>
                <a:ea typeface="+mn-ea"/>
              </a:rPr>
              <a:t>Hiện</a:t>
            </a:r>
            <a:r>
              <a:rPr lang="en-US" sz="2800" kern="0" dirty="0">
                <a:solidFill>
                  <a:schemeClr val="accent2"/>
                </a:solidFill>
                <a:latin typeface="+mn-lt"/>
                <a:ea typeface="+mn-ea"/>
              </a:rPr>
              <a:t> nay</a:t>
            </a:r>
          </a:p>
        </p:txBody>
      </p:sp>
      <p:pic>
        <p:nvPicPr>
          <p:cNvPr id="13321" name="Picture 9"/>
          <p:cNvPicPr>
            <a:picLocks noChangeAspect="1" noChangeArrowheads="1"/>
          </p:cNvPicPr>
          <p:nvPr/>
        </p:nvPicPr>
        <p:blipFill>
          <a:blip r:embed="rId7" cstate="print"/>
          <a:srcRect/>
          <a:stretch>
            <a:fillRect/>
          </a:stretch>
        </p:blipFill>
        <p:spPr bwMode="auto">
          <a:xfrm>
            <a:off x="533400" y="5029200"/>
            <a:ext cx="1371600" cy="1390650"/>
          </a:xfrm>
          <a:prstGeom prst="rect">
            <a:avLst/>
          </a:prstGeom>
          <a:noFill/>
          <a:ln w="9525">
            <a:noFill/>
            <a:miter lim="800000"/>
            <a:headEnd/>
            <a:tailEnd/>
          </a:ln>
        </p:spPr>
      </p:pic>
      <p:pic>
        <p:nvPicPr>
          <p:cNvPr id="13322" name="Picture 10"/>
          <p:cNvPicPr>
            <a:picLocks noChangeAspect="1" noChangeArrowheads="1"/>
          </p:cNvPicPr>
          <p:nvPr/>
        </p:nvPicPr>
        <p:blipFill>
          <a:blip r:embed="rId8" cstate="print"/>
          <a:srcRect/>
          <a:stretch>
            <a:fillRect/>
          </a:stretch>
        </p:blipFill>
        <p:spPr bwMode="auto">
          <a:xfrm>
            <a:off x="2514600" y="4876800"/>
            <a:ext cx="2171700" cy="1546225"/>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3320"/>
                                        </p:tgtEl>
                                        <p:attrNameLst>
                                          <p:attrName>style.visibility</p:attrName>
                                        </p:attrNameLst>
                                      </p:cBhvr>
                                      <p:to>
                                        <p:strVal val="visible"/>
                                      </p:to>
                                    </p:set>
                                    <p:animEffect transition="in" filter="blinds(horizontal)">
                                      <p:cBhvr>
                                        <p:cTn id="10" dur="500"/>
                                        <p:tgtEl>
                                          <p:spTgt spid="13320"/>
                                        </p:tgtEl>
                                      </p:cBhvr>
                                    </p:animEffect>
                                  </p:childTnLst>
                                </p:cTn>
                              </p:par>
                              <p:par>
                                <p:cTn id="11" presetID="3" presetClass="entr" presetSubtype="10" fill="hold" nodeType="withEffect">
                                  <p:stCondLst>
                                    <p:cond delay="0"/>
                                  </p:stCondLst>
                                  <p:childTnLst>
                                    <p:set>
                                      <p:cBhvr>
                                        <p:cTn id="12" dur="1" fill="hold">
                                          <p:stCondLst>
                                            <p:cond delay="0"/>
                                          </p:stCondLst>
                                        </p:cTn>
                                        <p:tgtEl>
                                          <p:spTgt spid="13319"/>
                                        </p:tgtEl>
                                        <p:attrNameLst>
                                          <p:attrName>style.visibility</p:attrName>
                                        </p:attrNameLst>
                                      </p:cBhvr>
                                      <p:to>
                                        <p:strVal val="visible"/>
                                      </p:to>
                                    </p:set>
                                    <p:animEffect transition="in" filter="blinds(horizontal)">
                                      <p:cBhvr>
                                        <p:cTn id="13" dur="500"/>
                                        <p:tgtEl>
                                          <p:spTgt spid="133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321"/>
                                        </p:tgtEl>
                                        <p:attrNameLst>
                                          <p:attrName>style.visibility</p:attrName>
                                        </p:attrNameLst>
                                      </p:cBhvr>
                                      <p:to>
                                        <p:strVal val="visible"/>
                                      </p:to>
                                    </p:set>
                                    <p:animEffect transition="in" filter="blinds(horizontal)">
                                      <p:cBhvr>
                                        <p:cTn id="18" dur="500"/>
                                        <p:tgtEl>
                                          <p:spTgt spid="13321"/>
                                        </p:tgtEl>
                                      </p:cBhvr>
                                    </p:animEffect>
                                  </p:childTnLst>
                                </p:cTn>
                              </p:par>
                              <p:par>
                                <p:cTn id="19" presetID="3" presetClass="entr" presetSubtype="10" fill="hold" nodeType="withEffect">
                                  <p:stCondLst>
                                    <p:cond delay="0"/>
                                  </p:stCondLst>
                                  <p:childTnLst>
                                    <p:set>
                                      <p:cBhvr>
                                        <p:cTn id="20" dur="1" fill="hold">
                                          <p:stCondLst>
                                            <p:cond delay="0"/>
                                          </p:stCondLst>
                                        </p:cTn>
                                        <p:tgtEl>
                                          <p:spTgt spid="13322"/>
                                        </p:tgtEl>
                                        <p:attrNameLst>
                                          <p:attrName>style.visibility</p:attrName>
                                        </p:attrNameLst>
                                      </p:cBhvr>
                                      <p:to>
                                        <p:strVal val="visible"/>
                                      </p:to>
                                    </p:set>
                                    <p:animEffect transition="in" filter="blinds(horizontal)">
                                      <p:cBhvr>
                                        <p:cTn id="21" dur="500"/>
                                        <p:tgtEl>
                                          <p:spTgt spid="1332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81000" y="0"/>
            <a:ext cx="8229600" cy="944563"/>
          </a:xfrm>
          <a:noFill/>
          <a:ln>
            <a:miter lim="800000"/>
            <a:headEnd/>
            <a:tailEnd/>
          </a:ln>
        </p:spPr>
        <p:txBody>
          <a:bodyPr vert="horz" wrap="square" lIns="91440" tIns="45720" rIns="91440" bIns="45720" numCol="1" anchor="t" anchorCtr="0" compatLnSpc="1">
            <a:prstTxWarp prst="textNoShape">
              <a:avLst/>
            </a:prstTxWarp>
          </a:bodyPr>
          <a:lstStyle/>
          <a:p>
            <a:r>
              <a:rPr lang="en-US" b="1">
                <a:solidFill>
                  <a:srgbClr val="333399"/>
                </a:solidFill>
              </a:rPr>
              <a:t>Giới thiệu</a:t>
            </a:r>
          </a:p>
        </p:txBody>
      </p:sp>
      <p:sp>
        <p:nvSpPr>
          <p:cNvPr id="4099" name="AutoShape 2" descr="Kết quả hình ảnh cho joseph fourier"/>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sp>
        <p:nvSpPr>
          <p:cNvPr id="4100" name="AutoShape 4"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sp>
        <p:nvSpPr>
          <p:cNvPr id="18" name="Rectangle 17"/>
          <p:cNvSpPr/>
          <p:nvPr/>
        </p:nvSpPr>
        <p:spPr>
          <a:xfrm>
            <a:off x="1287286" y="2967335"/>
            <a:ext cx="6569427" cy="923330"/>
          </a:xfrm>
          <a:prstGeom prst="rect">
            <a:avLst/>
          </a:prstGeom>
          <a:noFill/>
        </p:spPr>
        <p:txBody>
          <a:bodyPr wrap="none">
            <a:spAutoFit/>
          </a:bodyPr>
          <a:lstStyle/>
          <a:p>
            <a:pPr algn="ctr">
              <a:defRPr/>
            </a:pPr>
            <a:r>
              <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XỬ LÝ TÍN HIỆU SỐ</a:t>
            </a:r>
          </a:p>
        </p:txBody>
      </p:sp>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81000" y="0"/>
            <a:ext cx="8229600" cy="944563"/>
          </a:xfrm>
          <a:noFill/>
          <a:ln>
            <a:miter lim="800000"/>
            <a:headEnd/>
            <a:tailEnd/>
          </a:ln>
        </p:spPr>
        <p:txBody>
          <a:bodyPr vert="horz" wrap="square" lIns="91440" tIns="45720" rIns="91440" bIns="45720" numCol="1" anchor="t" anchorCtr="0" compatLnSpc="1">
            <a:prstTxWarp prst="textNoShape">
              <a:avLst/>
            </a:prstTxWarp>
          </a:bodyPr>
          <a:lstStyle/>
          <a:p>
            <a:r>
              <a:rPr lang="en-US" b="1">
                <a:solidFill>
                  <a:srgbClr val="333399"/>
                </a:solidFill>
              </a:rPr>
              <a:t>Mục tiêu</a:t>
            </a:r>
          </a:p>
        </p:txBody>
      </p:sp>
      <p:sp>
        <p:nvSpPr>
          <p:cNvPr id="3075" name="Rectangle 3"/>
          <p:cNvSpPr>
            <a:spLocks noGrp="1" noChangeArrowheads="1"/>
          </p:cNvSpPr>
          <p:nvPr>
            <p:ph idx="1"/>
          </p:nvPr>
        </p:nvSpPr>
        <p:spPr bwMode="auto">
          <a:xfrm>
            <a:off x="4953000" y="1905000"/>
            <a:ext cx="3352800" cy="3733800"/>
          </a:xfrm>
          <a:noFill/>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ü"/>
            </a:pPr>
            <a:r>
              <a:rPr lang="en-US" sz="2800">
                <a:solidFill>
                  <a:schemeClr val="accent2"/>
                </a:solidFill>
              </a:rPr>
              <a:t>Phân tích tín hiệu và hệ thống</a:t>
            </a:r>
          </a:p>
          <a:p>
            <a:pPr algn="just">
              <a:buFont typeface="Wingdings" pitchFamily="2" charset="2"/>
              <a:buChar char="ü"/>
            </a:pPr>
            <a:r>
              <a:rPr lang="en-US" sz="2800">
                <a:solidFill>
                  <a:schemeClr val="accent2"/>
                </a:solidFill>
              </a:rPr>
              <a:t>Thiết kế hệ thống, tạo tín hiệu</a:t>
            </a:r>
          </a:p>
          <a:p>
            <a:pPr algn="just">
              <a:buFont typeface="Wingdings" pitchFamily="2" charset="2"/>
              <a:buChar char="ü"/>
            </a:pPr>
            <a:r>
              <a:rPr lang="en-US" sz="2800">
                <a:solidFill>
                  <a:schemeClr val="accent2"/>
                </a:solidFill>
              </a:rPr>
              <a:t>Giải các bài toán về xử lý tín hiệu số</a:t>
            </a:r>
          </a:p>
        </p:txBody>
      </p:sp>
      <p:sp>
        <p:nvSpPr>
          <p:cNvPr id="5124" name="AutoShape 2" descr="Kết quả hình ảnh cho joseph fourier"/>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sp>
        <p:nvSpPr>
          <p:cNvPr id="5125" name="AutoShape 4"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pic>
        <p:nvPicPr>
          <p:cNvPr id="5126" name="Picture 2" descr="http://sinhvienspace.com/wp-content/uploads/2013/11/sinh_vien_ptit_dat_quan_quan_cuoc_thi_mobile_robot_challenge_2013_0.jpg"/>
          <p:cNvPicPr>
            <a:picLocks noChangeAspect="1" noChangeArrowheads="1"/>
          </p:cNvPicPr>
          <p:nvPr/>
        </p:nvPicPr>
        <p:blipFill>
          <a:blip r:embed="rId3" cstate="print"/>
          <a:srcRect/>
          <a:stretch>
            <a:fillRect/>
          </a:stretch>
        </p:blipFill>
        <p:spPr bwMode="auto">
          <a:xfrm>
            <a:off x="796925" y="2133600"/>
            <a:ext cx="3546475" cy="23622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linds(horizontal)">
                                      <p:cBhvr>
                                        <p:cTn id="17"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81000" y="0"/>
            <a:ext cx="8229600" cy="944563"/>
          </a:xfrm>
          <a:noFill/>
          <a:ln>
            <a:miter lim="800000"/>
            <a:headEnd/>
            <a:tailEnd/>
          </a:ln>
        </p:spPr>
        <p:txBody>
          <a:bodyPr vert="horz" wrap="square" lIns="91440" tIns="45720" rIns="91440" bIns="45720" numCol="1" anchor="t" anchorCtr="0" compatLnSpc="1">
            <a:prstTxWarp prst="textNoShape">
              <a:avLst/>
            </a:prstTxWarp>
          </a:bodyPr>
          <a:lstStyle/>
          <a:p>
            <a:r>
              <a:rPr lang="en-US" b="1">
                <a:solidFill>
                  <a:srgbClr val="333399"/>
                </a:solidFill>
              </a:rPr>
              <a:t>Nội dung</a:t>
            </a:r>
          </a:p>
        </p:txBody>
      </p:sp>
      <p:sp>
        <p:nvSpPr>
          <p:cNvPr id="3075" name="Rectangle 3"/>
          <p:cNvSpPr>
            <a:spLocks noGrp="1" noChangeArrowheads="1"/>
          </p:cNvSpPr>
          <p:nvPr>
            <p:ph idx="1"/>
          </p:nvPr>
        </p:nvSpPr>
        <p:spPr bwMode="auto">
          <a:xfrm>
            <a:off x="4953000" y="1752600"/>
            <a:ext cx="3352800" cy="3581400"/>
          </a:xfrm>
          <a:noFill/>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ü"/>
            </a:pPr>
            <a:r>
              <a:rPr lang="en-US" sz="2800">
                <a:solidFill>
                  <a:schemeClr val="accent2"/>
                </a:solidFill>
              </a:rPr>
              <a:t>Tín hiệu và hệ thống số</a:t>
            </a:r>
          </a:p>
          <a:p>
            <a:pPr algn="just">
              <a:buFont typeface="Wingdings" pitchFamily="2" charset="2"/>
              <a:buChar char="ü"/>
            </a:pPr>
            <a:r>
              <a:rPr lang="en-US" sz="2800">
                <a:solidFill>
                  <a:schemeClr val="accent2"/>
                </a:solidFill>
              </a:rPr>
              <a:t>Biến đổi Z</a:t>
            </a:r>
          </a:p>
          <a:p>
            <a:pPr algn="just">
              <a:buFont typeface="Wingdings" pitchFamily="2" charset="2"/>
              <a:buChar char="ü"/>
            </a:pPr>
            <a:r>
              <a:rPr lang="en-US" sz="2800">
                <a:solidFill>
                  <a:schemeClr val="accent2"/>
                </a:solidFill>
              </a:rPr>
              <a:t>Biến đổi Fourier</a:t>
            </a:r>
          </a:p>
          <a:p>
            <a:pPr algn="just">
              <a:buFont typeface="Wingdings" pitchFamily="2" charset="2"/>
              <a:buChar char="ü"/>
            </a:pPr>
            <a:r>
              <a:rPr lang="en-US" sz="2800">
                <a:solidFill>
                  <a:schemeClr val="accent2"/>
                </a:solidFill>
              </a:rPr>
              <a:t>Biến đổi Fourier rời rạc</a:t>
            </a:r>
          </a:p>
          <a:p>
            <a:pPr algn="just">
              <a:buFont typeface="Wingdings" pitchFamily="2" charset="2"/>
              <a:buChar char="ü"/>
            </a:pPr>
            <a:r>
              <a:rPr lang="en-US" sz="2800">
                <a:solidFill>
                  <a:schemeClr val="accent2"/>
                </a:solidFill>
              </a:rPr>
              <a:t>Bộ lọc số</a:t>
            </a:r>
          </a:p>
          <a:p>
            <a:pPr algn="just">
              <a:buFont typeface="Wingdings" pitchFamily="2" charset="2"/>
              <a:buChar char="ü"/>
            </a:pPr>
            <a:endParaRPr lang="en-US" sz="2800">
              <a:solidFill>
                <a:schemeClr val="accent2"/>
              </a:solidFill>
            </a:endParaRPr>
          </a:p>
        </p:txBody>
      </p:sp>
      <p:sp>
        <p:nvSpPr>
          <p:cNvPr id="6148" name="AutoShape 2" descr="Kết quả hình ảnh cho joseph fourier"/>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sp>
        <p:nvSpPr>
          <p:cNvPr id="6149" name="AutoShape 4"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pic>
        <p:nvPicPr>
          <p:cNvPr id="6150" name="Picture 2" descr="http://www.taka.com.vn/wp-content/uploads/2014/02/lam-the-nao-viet-noi-dung-chat-luong.jpg"/>
          <p:cNvPicPr>
            <a:picLocks noChangeAspect="1" noChangeArrowheads="1"/>
          </p:cNvPicPr>
          <p:nvPr/>
        </p:nvPicPr>
        <p:blipFill>
          <a:blip r:embed="rId3" cstate="print"/>
          <a:srcRect/>
          <a:stretch>
            <a:fillRect/>
          </a:stretch>
        </p:blipFill>
        <p:spPr bwMode="auto">
          <a:xfrm>
            <a:off x="438150" y="1752600"/>
            <a:ext cx="4286250" cy="34290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linds(horizontal)">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blinds(horizontal)">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blinds(horizontal)">
                                      <p:cBhvr>
                                        <p:cTn id="27"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81000" y="0"/>
            <a:ext cx="8229600" cy="944563"/>
          </a:xfrm>
          <a:noFill/>
          <a:ln>
            <a:miter lim="800000"/>
            <a:headEnd/>
            <a:tailEnd/>
          </a:ln>
        </p:spPr>
        <p:txBody>
          <a:bodyPr vert="horz" wrap="square" lIns="91440" tIns="45720" rIns="91440" bIns="45720" numCol="1" anchor="t" anchorCtr="0" compatLnSpc="1">
            <a:prstTxWarp prst="textNoShape">
              <a:avLst/>
            </a:prstTxWarp>
          </a:bodyPr>
          <a:lstStyle/>
          <a:p>
            <a:r>
              <a:rPr lang="en-US" b="1">
                <a:solidFill>
                  <a:srgbClr val="333399"/>
                </a:solidFill>
              </a:rPr>
              <a:t>Thời lượng</a:t>
            </a:r>
          </a:p>
        </p:txBody>
      </p:sp>
      <p:sp>
        <p:nvSpPr>
          <p:cNvPr id="3075" name="Rectangle 3"/>
          <p:cNvSpPr>
            <a:spLocks noGrp="1" noChangeArrowheads="1"/>
          </p:cNvSpPr>
          <p:nvPr>
            <p:ph idx="1"/>
          </p:nvPr>
        </p:nvSpPr>
        <p:spPr bwMode="auto">
          <a:xfrm>
            <a:off x="4953000" y="2514600"/>
            <a:ext cx="3352800" cy="1524000"/>
          </a:xfrm>
          <a:noFill/>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ü"/>
            </a:pPr>
            <a:r>
              <a:rPr lang="en-US" sz="2800" dirty="0" err="1">
                <a:solidFill>
                  <a:schemeClr val="accent2"/>
                </a:solidFill>
              </a:rPr>
              <a:t>Số</a:t>
            </a:r>
            <a:r>
              <a:rPr lang="en-US" sz="2800" dirty="0">
                <a:solidFill>
                  <a:schemeClr val="accent2"/>
                </a:solidFill>
              </a:rPr>
              <a:t> </a:t>
            </a:r>
            <a:r>
              <a:rPr lang="en-US" sz="2800" dirty="0" err="1">
                <a:solidFill>
                  <a:schemeClr val="accent2"/>
                </a:solidFill>
              </a:rPr>
              <a:t>tín</a:t>
            </a:r>
            <a:r>
              <a:rPr lang="en-US" sz="2800" dirty="0">
                <a:solidFill>
                  <a:schemeClr val="accent2"/>
                </a:solidFill>
              </a:rPr>
              <a:t> </a:t>
            </a:r>
            <a:r>
              <a:rPr lang="en-US" sz="2800" dirty="0" err="1">
                <a:solidFill>
                  <a:schemeClr val="accent2"/>
                </a:solidFill>
              </a:rPr>
              <a:t>chỉ</a:t>
            </a:r>
            <a:r>
              <a:rPr lang="en-US" sz="2800" dirty="0">
                <a:solidFill>
                  <a:schemeClr val="accent2"/>
                </a:solidFill>
              </a:rPr>
              <a:t>: 2</a:t>
            </a:r>
          </a:p>
          <a:p>
            <a:pPr algn="just">
              <a:buFont typeface="Wingdings" pitchFamily="2" charset="2"/>
              <a:buChar char="ü"/>
            </a:pPr>
            <a:r>
              <a:rPr lang="en-US" sz="2800" dirty="0" err="1">
                <a:solidFill>
                  <a:schemeClr val="accent2"/>
                </a:solidFill>
              </a:rPr>
              <a:t>Số</a:t>
            </a:r>
            <a:r>
              <a:rPr lang="en-US" sz="2800" dirty="0">
                <a:solidFill>
                  <a:schemeClr val="accent2"/>
                </a:solidFill>
              </a:rPr>
              <a:t> </a:t>
            </a:r>
            <a:r>
              <a:rPr lang="en-US" sz="2800" dirty="0" err="1">
                <a:solidFill>
                  <a:schemeClr val="accent2"/>
                </a:solidFill>
              </a:rPr>
              <a:t>kíp</a:t>
            </a:r>
            <a:r>
              <a:rPr lang="en-US" sz="2800" dirty="0">
                <a:solidFill>
                  <a:schemeClr val="accent2"/>
                </a:solidFill>
              </a:rPr>
              <a:t>: 15</a:t>
            </a:r>
          </a:p>
          <a:p>
            <a:pPr algn="just">
              <a:buFont typeface="Wingdings" pitchFamily="2" charset="2"/>
              <a:buChar char="ü"/>
            </a:pPr>
            <a:r>
              <a:rPr lang="en-US" sz="2800" dirty="0" err="1">
                <a:solidFill>
                  <a:schemeClr val="accent2"/>
                </a:solidFill>
              </a:rPr>
              <a:t>Lý</a:t>
            </a:r>
            <a:r>
              <a:rPr lang="en-US" sz="2800" dirty="0">
                <a:solidFill>
                  <a:schemeClr val="accent2"/>
                </a:solidFill>
              </a:rPr>
              <a:t> </a:t>
            </a:r>
            <a:r>
              <a:rPr lang="en-US" sz="2800" dirty="0" err="1">
                <a:solidFill>
                  <a:schemeClr val="accent2"/>
                </a:solidFill>
              </a:rPr>
              <a:t>thuyết</a:t>
            </a:r>
            <a:r>
              <a:rPr lang="en-US" sz="2800" dirty="0">
                <a:solidFill>
                  <a:schemeClr val="accent2"/>
                </a:solidFill>
              </a:rPr>
              <a:t>: 12</a:t>
            </a:r>
          </a:p>
          <a:p>
            <a:pPr algn="just">
              <a:buFont typeface="Wingdings" pitchFamily="2" charset="2"/>
              <a:buChar char="ü"/>
            </a:pPr>
            <a:r>
              <a:rPr lang="en-US" sz="2800" dirty="0" err="1">
                <a:solidFill>
                  <a:schemeClr val="accent2"/>
                </a:solidFill>
              </a:rPr>
              <a:t>Bài</a:t>
            </a:r>
            <a:r>
              <a:rPr lang="en-US" sz="2800" dirty="0">
                <a:solidFill>
                  <a:schemeClr val="accent2"/>
                </a:solidFill>
              </a:rPr>
              <a:t> </a:t>
            </a:r>
            <a:r>
              <a:rPr lang="en-US" sz="2800" dirty="0" err="1">
                <a:solidFill>
                  <a:schemeClr val="accent2"/>
                </a:solidFill>
              </a:rPr>
              <a:t>tập</a:t>
            </a:r>
            <a:r>
              <a:rPr lang="en-US" sz="2800" dirty="0">
                <a:solidFill>
                  <a:schemeClr val="accent2"/>
                </a:solidFill>
              </a:rPr>
              <a:t>: 3</a:t>
            </a:r>
          </a:p>
        </p:txBody>
      </p:sp>
      <p:sp>
        <p:nvSpPr>
          <p:cNvPr id="7172" name="AutoShape 2" descr="Kết quả hình ảnh cho joseph fourier"/>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sp>
        <p:nvSpPr>
          <p:cNvPr id="7173" name="AutoShape 4"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pic>
        <p:nvPicPr>
          <p:cNvPr id="7174" name="Picture 8" descr="http://vietnamleader.com/wp-content/uploads/2014/05/aefbb982-4a28-4d52-ae76-fc71b2b6dc02.jpg"/>
          <p:cNvPicPr>
            <a:picLocks noChangeAspect="1" noChangeArrowheads="1"/>
          </p:cNvPicPr>
          <p:nvPr/>
        </p:nvPicPr>
        <p:blipFill>
          <a:blip r:embed="rId3" cstate="print"/>
          <a:srcRect/>
          <a:stretch>
            <a:fillRect/>
          </a:stretch>
        </p:blipFill>
        <p:spPr bwMode="auto">
          <a:xfrm>
            <a:off x="914400" y="2133600"/>
            <a:ext cx="2609850" cy="2395538"/>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3429000" y="5029200"/>
            <a:ext cx="1905000" cy="1266825"/>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linds(horizontal)">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blinds(horizontal)">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blinds(horizontal)">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81000" y="0"/>
            <a:ext cx="8229600" cy="944563"/>
          </a:xfrm>
          <a:noFill/>
          <a:ln>
            <a:miter lim="800000"/>
            <a:headEnd/>
            <a:tailEnd/>
          </a:ln>
        </p:spPr>
        <p:txBody>
          <a:bodyPr vert="horz" wrap="square" lIns="91440" tIns="45720" rIns="91440" bIns="45720" numCol="1" anchor="t" anchorCtr="0" compatLnSpc="1">
            <a:prstTxWarp prst="textNoShape">
              <a:avLst/>
            </a:prstTxWarp>
          </a:bodyPr>
          <a:lstStyle/>
          <a:p>
            <a:r>
              <a:rPr lang="en-US" b="1">
                <a:solidFill>
                  <a:srgbClr val="333399"/>
                </a:solidFill>
              </a:rPr>
              <a:t>Yêu cầu</a:t>
            </a:r>
          </a:p>
        </p:txBody>
      </p:sp>
      <p:sp>
        <p:nvSpPr>
          <p:cNvPr id="3075" name="Rectangle 3"/>
          <p:cNvSpPr>
            <a:spLocks noGrp="1" noChangeArrowheads="1"/>
          </p:cNvSpPr>
          <p:nvPr>
            <p:ph idx="1"/>
          </p:nvPr>
        </p:nvSpPr>
        <p:spPr bwMode="auto">
          <a:xfrm>
            <a:off x="4953000" y="2133600"/>
            <a:ext cx="3657600" cy="3276600"/>
          </a:xfrm>
          <a:noFill/>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ü"/>
            </a:pPr>
            <a:r>
              <a:rPr lang="en-US" sz="2800" dirty="0" err="1">
                <a:solidFill>
                  <a:srgbClr val="FF0000"/>
                </a:solidFill>
              </a:rPr>
              <a:t>Không</a:t>
            </a:r>
            <a:r>
              <a:rPr lang="en-US" sz="2800" dirty="0">
                <a:solidFill>
                  <a:schemeClr val="accent2"/>
                </a:solidFill>
              </a:rPr>
              <a:t> </a:t>
            </a:r>
            <a:r>
              <a:rPr lang="en-US" sz="2800" dirty="0" err="1">
                <a:solidFill>
                  <a:schemeClr val="accent2"/>
                </a:solidFill>
              </a:rPr>
              <a:t>được</a:t>
            </a:r>
            <a:r>
              <a:rPr lang="en-US" sz="2800" dirty="0">
                <a:solidFill>
                  <a:schemeClr val="accent2"/>
                </a:solidFill>
              </a:rPr>
              <a:t> </a:t>
            </a:r>
            <a:r>
              <a:rPr lang="en-US" sz="2800" dirty="0" err="1">
                <a:solidFill>
                  <a:schemeClr val="accent2"/>
                </a:solidFill>
              </a:rPr>
              <a:t>nghỉ</a:t>
            </a:r>
            <a:r>
              <a:rPr lang="en-US" sz="2800" dirty="0">
                <a:solidFill>
                  <a:schemeClr val="accent2"/>
                </a:solidFill>
              </a:rPr>
              <a:t> </a:t>
            </a:r>
            <a:r>
              <a:rPr lang="en-US" sz="2800" dirty="0" err="1">
                <a:solidFill>
                  <a:schemeClr val="accent2"/>
                </a:solidFill>
              </a:rPr>
              <a:t>quá</a:t>
            </a:r>
            <a:r>
              <a:rPr lang="en-US" sz="2800" dirty="0">
                <a:solidFill>
                  <a:schemeClr val="accent2"/>
                </a:solidFill>
              </a:rPr>
              <a:t> 30% </a:t>
            </a:r>
            <a:r>
              <a:rPr lang="en-US" sz="2800" dirty="0" err="1">
                <a:solidFill>
                  <a:schemeClr val="accent2"/>
                </a:solidFill>
              </a:rPr>
              <a:t>số</a:t>
            </a:r>
            <a:r>
              <a:rPr lang="en-US" sz="2800" dirty="0">
                <a:solidFill>
                  <a:schemeClr val="accent2"/>
                </a:solidFill>
              </a:rPr>
              <a:t> </a:t>
            </a:r>
            <a:r>
              <a:rPr lang="en-US" sz="2800" dirty="0" err="1">
                <a:solidFill>
                  <a:schemeClr val="accent2"/>
                </a:solidFill>
              </a:rPr>
              <a:t>buổi</a:t>
            </a:r>
            <a:r>
              <a:rPr lang="en-US" sz="2800" dirty="0">
                <a:solidFill>
                  <a:schemeClr val="accent2"/>
                </a:solidFill>
              </a:rPr>
              <a:t> </a:t>
            </a:r>
            <a:r>
              <a:rPr lang="en-US" sz="2800" dirty="0" err="1">
                <a:solidFill>
                  <a:schemeClr val="accent2"/>
                </a:solidFill>
              </a:rPr>
              <a:t>điểm</a:t>
            </a:r>
            <a:r>
              <a:rPr lang="en-US" sz="2800" dirty="0">
                <a:solidFill>
                  <a:schemeClr val="accent2"/>
                </a:solidFill>
              </a:rPr>
              <a:t> </a:t>
            </a:r>
            <a:r>
              <a:rPr lang="en-US" sz="2800" dirty="0" err="1">
                <a:solidFill>
                  <a:schemeClr val="accent2"/>
                </a:solidFill>
              </a:rPr>
              <a:t>danh</a:t>
            </a:r>
            <a:r>
              <a:rPr lang="en-US" sz="2800" dirty="0">
                <a:solidFill>
                  <a:schemeClr val="accent2"/>
                </a:solidFill>
              </a:rPr>
              <a:t>.</a:t>
            </a:r>
          </a:p>
          <a:p>
            <a:pPr algn="just">
              <a:buFont typeface="Wingdings" pitchFamily="2" charset="2"/>
              <a:buChar char="ü"/>
            </a:pPr>
            <a:r>
              <a:rPr lang="en-US" sz="2800" dirty="0" err="1">
                <a:solidFill>
                  <a:srgbClr val="FF0000"/>
                </a:solidFill>
              </a:rPr>
              <a:t>Không</a:t>
            </a:r>
            <a:r>
              <a:rPr lang="en-US" sz="2800" dirty="0">
                <a:solidFill>
                  <a:schemeClr val="accent2"/>
                </a:solidFill>
              </a:rPr>
              <a:t> </a:t>
            </a:r>
            <a:r>
              <a:rPr lang="en-US" sz="2800" dirty="0" err="1">
                <a:solidFill>
                  <a:schemeClr val="accent2"/>
                </a:solidFill>
              </a:rPr>
              <a:t>được</a:t>
            </a:r>
            <a:r>
              <a:rPr lang="en-US" sz="2800" dirty="0">
                <a:solidFill>
                  <a:schemeClr val="accent2"/>
                </a:solidFill>
              </a:rPr>
              <a:t> </a:t>
            </a:r>
            <a:r>
              <a:rPr lang="en-US" sz="2800" dirty="0" err="1">
                <a:solidFill>
                  <a:schemeClr val="accent2"/>
                </a:solidFill>
              </a:rPr>
              <a:t>thiếu</a:t>
            </a:r>
            <a:r>
              <a:rPr lang="en-US" sz="2800" dirty="0">
                <a:solidFill>
                  <a:schemeClr val="accent2"/>
                </a:solidFill>
              </a:rPr>
              <a:t> </a:t>
            </a:r>
            <a:r>
              <a:rPr lang="en-US" sz="2800" dirty="0" err="1">
                <a:solidFill>
                  <a:schemeClr val="accent2"/>
                </a:solidFill>
              </a:rPr>
              <a:t>bài</a:t>
            </a:r>
            <a:r>
              <a:rPr lang="en-US" sz="2800" dirty="0">
                <a:solidFill>
                  <a:schemeClr val="accent2"/>
                </a:solidFill>
              </a:rPr>
              <a:t> </a:t>
            </a:r>
            <a:r>
              <a:rPr lang="en-US" sz="2800" dirty="0" err="1">
                <a:solidFill>
                  <a:schemeClr val="accent2"/>
                </a:solidFill>
              </a:rPr>
              <a:t>kiểm</a:t>
            </a:r>
            <a:r>
              <a:rPr lang="en-US" sz="2800" dirty="0">
                <a:solidFill>
                  <a:schemeClr val="accent2"/>
                </a:solidFill>
              </a:rPr>
              <a:t> </a:t>
            </a:r>
            <a:r>
              <a:rPr lang="en-US" sz="2800" dirty="0" err="1">
                <a:solidFill>
                  <a:schemeClr val="accent2"/>
                </a:solidFill>
              </a:rPr>
              <a:t>tra</a:t>
            </a:r>
            <a:r>
              <a:rPr lang="en-US" sz="2800" dirty="0">
                <a:solidFill>
                  <a:schemeClr val="accent2"/>
                </a:solidFill>
              </a:rPr>
              <a:t>.</a:t>
            </a:r>
          </a:p>
        </p:txBody>
      </p:sp>
      <p:sp>
        <p:nvSpPr>
          <p:cNvPr id="8196" name="AutoShape 2" descr="Kết quả hình ảnh cho joseph fourier"/>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sp>
        <p:nvSpPr>
          <p:cNvPr id="8197" name="AutoShape 4"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pic>
        <p:nvPicPr>
          <p:cNvPr id="8198" name="Picture 2" descr="http://st.web.gate.vn/Images/Editor/DM/TinTuc/042014/110414/thongbao.jpg"/>
          <p:cNvPicPr>
            <a:picLocks noChangeAspect="1" noChangeArrowheads="1"/>
          </p:cNvPicPr>
          <p:nvPr/>
        </p:nvPicPr>
        <p:blipFill>
          <a:blip r:embed="rId3" cstate="print"/>
          <a:srcRect/>
          <a:stretch>
            <a:fillRect/>
          </a:stretch>
        </p:blipFill>
        <p:spPr bwMode="auto">
          <a:xfrm>
            <a:off x="1066800" y="1981200"/>
            <a:ext cx="2514600" cy="2671763"/>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3429000" y="5029200"/>
            <a:ext cx="1905000" cy="1266825"/>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81000" y="0"/>
            <a:ext cx="8229600" cy="944563"/>
          </a:xfrm>
          <a:noFill/>
          <a:ln>
            <a:miter lim="800000"/>
            <a:headEnd/>
            <a:tailEnd/>
          </a:ln>
        </p:spPr>
        <p:txBody>
          <a:bodyPr vert="horz" wrap="square" lIns="91440" tIns="45720" rIns="91440" bIns="45720" numCol="1" anchor="t" anchorCtr="0" compatLnSpc="1">
            <a:prstTxWarp prst="textNoShape">
              <a:avLst/>
            </a:prstTxWarp>
          </a:bodyPr>
          <a:lstStyle/>
          <a:p>
            <a:r>
              <a:rPr lang="en-US" b="1">
                <a:solidFill>
                  <a:srgbClr val="333399"/>
                </a:solidFill>
              </a:rPr>
              <a:t>Đánh giá môn học</a:t>
            </a:r>
          </a:p>
        </p:txBody>
      </p:sp>
      <p:sp>
        <p:nvSpPr>
          <p:cNvPr id="3075" name="Rectangle 3"/>
          <p:cNvSpPr>
            <a:spLocks noGrp="1" noChangeArrowheads="1"/>
          </p:cNvSpPr>
          <p:nvPr>
            <p:ph idx="1"/>
          </p:nvPr>
        </p:nvSpPr>
        <p:spPr bwMode="auto">
          <a:xfrm>
            <a:off x="4953000" y="2209800"/>
            <a:ext cx="3657600" cy="2209800"/>
          </a:xfrm>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ü"/>
              <a:defRPr/>
            </a:pPr>
            <a:r>
              <a:rPr lang="en-US" sz="2800" dirty="0" err="1">
                <a:solidFill>
                  <a:schemeClr val="accent6"/>
                </a:solidFill>
              </a:rPr>
              <a:t>Chuyên</a:t>
            </a:r>
            <a:r>
              <a:rPr lang="en-US" sz="2800" dirty="0">
                <a:solidFill>
                  <a:schemeClr val="accent6"/>
                </a:solidFill>
              </a:rPr>
              <a:t> </a:t>
            </a:r>
            <a:r>
              <a:rPr lang="en-US" sz="2800" dirty="0" err="1">
                <a:solidFill>
                  <a:schemeClr val="accent6"/>
                </a:solidFill>
              </a:rPr>
              <a:t>cần</a:t>
            </a:r>
            <a:r>
              <a:rPr lang="en-US" sz="2800" dirty="0">
                <a:solidFill>
                  <a:schemeClr val="accent6"/>
                </a:solidFill>
              </a:rPr>
              <a:t>: 10%</a:t>
            </a:r>
          </a:p>
          <a:p>
            <a:pPr algn="just">
              <a:buFont typeface="Wingdings" pitchFamily="2" charset="2"/>
              <a:buChar char="ü"/>
              <a:defRPr/>
            </a:pPr>
            <a:r>
              <a:rPr lang="en-US" sz="2800" dirty="0" err="1">
                <a:solidFill>
                  <a:schemeClr val="accent6"/>
                </a:solidFill>
              </a:rPr>
              <a:t>Kiểm</a:t>
            </a:r>
            <a:r>
              <a:rPr lang="en-US" sz="2800" dirty="0">
                <a:solidFill>
                  <a:schemeClr val="accent6"/>
                </a:solidFill>
              </a:rPr>
              <a:t> </a:t>
            </a:r>
            <a:r>
              <a:rPr lang="en-US" sz="2800" dirty="0" err="1">
                <a:solidFill>
                  <a:schemeClr val="accent6"/>
                </a:solidFill>
              </a:rPr>
              <a:t>tra</a:t>
            </a:r>
            <a:r>
              <a:rPr lang="en-US" sz="2800" dirty="0">
                <a:solidFill>
                  <a:schemeClr val="accent6"/>
                </a:solidFill>
              </a:rPr>
              <a:t>: 20%</a:t>
            </a:r>
          </a:p>
          <a:p>
            <a:pPr algn="just">
              <a:buFont typeface="Wingdings" pitchFamily="2" charset="2"/>
              <a:buChar char="ü"/>
              <a:defRPr/>
            </a:pPr>
            <a:r>
              <a:rPr lang="en-US" sz="2800" dirty="0" err="1">
                <a:solidFill>
                  <a:schemeClr val="accent6"/>
                </a:solidFill>
              </a:rPr>
              <a:t>Bài</a:t>
            </a:r>
            <a:r>
              <a:rPr lang="en-US" sz="2800" dirty="0">
                <a:solidFill>
                  <a:schemeClr val="accent6"/>
                </a:solidFill>
              </a:rPr>
              <a:t> </a:t>
            </a:r>
            <a:r>
              <a:rPr lang="en-US" sz="2800" dirty="0" err="1">
                <a:solidFill>
                  <a:schemeClr val="accent6"/>
                </a:solidFill>
              </a:rPr>
              <a:t>tập</a:t>
            </a:r>
            <a:r>
              <a:rPr lang="en-US" sz="2800" dirty="0">
                <a:solidFill>
                  <a:schemeClr val="accent6"/>
                </a:solidFill>
              </a:rPr>
              <a:t> </a:t>
            </a:r>
            <a:r>
              <a:rPr lang="en-US" sz="2800" dirty="0" err="1">
                <a:solidFill>
                  <a:schemeClr val="accent6"/>
                </a:solidFill>
              </a:rPr>
              <a:t>lớn</a:t>
            </a:r>
            <a:r>
              <a:rPr lang="en-US" sz="2800" dirty="0">
                <a:solidFill>
                  <a:schemeClr val="accent6"/>
                </a:solidFill>
              </a:rPr>
              <a:t>: 20%</a:t>
            </a:r>
          </a:p>
          <a:p>
            <a:pPr algn="just">
              <a:buFont typeface="Wingdings" pitchFamily="2" charset="2"/>
              <a:buChar char="ü"/>
              <a:defRPr/>
            </a:pPr>
            <a:r>
              <a:rPr lang="en-US" sz="2800" dirty="0" err="1">
                <a:solidFill>
                  <a:schemeClr val="accent6"/>
                </a:solidFill>
              </a:rPr>
              <a:t>Thi</a:t>
            </a:r>
            <a:r>
              <a:rPr lang="en-US" sz="2800" dirty="0">
                <a:solidFill>
                  <a:schemeClr val="accent6"/>
                </a:solidFill>
              </a:rPr>
              <a:t> </a:t>
            </a:r>
            <a:r>
              <a:rPr lang="en-US" sz="2800" dirty="0" err="1">
                <a:solidFill>
                  <a:schemeClr val="accent6"/>
                </a:solidFill>
              </a:rPr>
              <a:t>tự</a:t>
            </a:r>
            <a:r>
              <a:rPr lang="en-US" sz="2800" dirty="0">
                <a:solidFill>
                  <a:schemeClr val="accent6"/>
                </a:solidFill>
              </a:rPr>
              <a:t> </a:t>
            </a:r>
            <a:r>
              <a:rPr lang="en-US" sz="2800" dirty="0" err="1">
                <a:solidFill>
                  <a:schemeClr val="accent6"/>
                </a:solidFill>
              </a:rPr>
              <a:t>luận</a:t>
            </a:r>
            <a:r>
              <a:rPr lang="en-US" sz="2800" dirty="0">
                <a:solidFill>
                  <a:schemeClr val="accent6"/>
                </a:solidFill>
              </a:rPr>
              <a:t>: 50%</a:t>
            </a:r>
          </a:p>
        </p:txBody>
      </p:sp>
      <p:sp>
        <p:nvSpPr>
          <p:cNvPr id="9220" name="AutoShape 2" descr="Kết quả hình ảnh cho joseph fourier"/>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sp>
        <p:nvSpPr>
          <p:cNvPr id="9221" name="AutoShape 4"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pic>
        <p:nvPicPr>
          <p:cNvPr id="9222" name="Picture 2" descr="http://dienthuyet.vn/wp-content/uploads/2013/06/phan-tich-bai-thuyet-trinh-01.jpg"/>
          <p:cNvPicPr>
            <a:picLocks noChangeAspect="1" noChangeArrowheads="1"/>
          </p:cNvPicPr>
          <p:nvPr/>
        </p:nvPicPr>
        <p:blipFill>
          <a:blip r:embed="rId3" cstate="print"/>
          <a:srcRect/>
          <a:stretch>
            <a:fillRect/>
          </a:stretch>
        </p:blipFill>
        <p:spPr bwMode="auto">
          <a:xfrm>
            <a:off x="381000" y="1905000"/>
            <a:ext cx="3886200" cy="2587625"/>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3429000" y="5029200"/>
            <a:ext cx="1905000" cy="1266825"/>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linds(horizontal)">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blinds(horizontal)">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81000" y="0"/>
            <a:ext cx="8229600" cy="944563"/>
          </a:xfrm>
          <a:noFill/>
          <a:ln>
            <a:miter lim="800000"/>
            <a:headEnd/>
            <a:tailEnd/>
          </a:ln>
        </p:spPr>
        <p:txBody>
          <a:bodyPr vert="horz" wrap="square" lIns="91440" tIns="45720" rIns="91440" bIns="45720" numCol="1" anchor="t" anchorCtr="0" compatLnSpc="1">
            <a:prstTxWarp prst="textNoShape">
              <a:avLst/>
            </a:prstTxWarp>
          </a:bodyPr>
          <a:lstStyle/>
          <a:p>
            <a:r>
              <a:rPr lang="en-US" b="1">
                <a:solidFill>
                  <a:srgbClr val="333399"/>
                </a:solidFill>
              </a:rPr>
              <a:t>Tài liệu tham khảo</a:t>
            </a:r>
          </a:p>
        </p:txBody>
      </p:sp>
      <p:sp>
        <p:nvSpPr>
          <p:cNvPr id="3075" name="Rectangle 3"/>
          <p:cNvSpPr>
            <a:spLocks noGrp="1" noChangeArrowheads="1"/>
          </p:cNvSpPr>
          <p:nvPr>
            <p:ph idx="1"/>
          </p:nvPr>
        </p:nvSpPr>
        <p:spPr bwMode="auto">
          <a:xfrm>
            <a:off x="2895600" y="1371600"/>
            <a:ext cx="5638800" cy="4114800"/>
          </a:xfrm>
          <a:noFill/>
          <a:ln>
            <a:miter lim="800000"/>
            <a:headEnd/>
            <a:tailEnd/>
          </a:ln>
        </p:spPr>
        <p:txBody>
          <a:bodyPr vert="horz" wrap="square" lIns="91440" tIns="45720" rIns="91440" bIns="45720" numCol="1" anchor="t" anchorCtr="0" compatLnSpc="1">
            <a:prstTxWarp prst="textNoShape">
              <a:avLst/>
            </a:prstTxWarp>
          </a:bodyPr>
          <a:lstStyle/>
          <a:p>
            <a:pPr algn="just">
              <a:buFontTx/>
              <a:buNone/>
            </a:pPr>
            <a:r>
              <a:rPr lang="en-US" sz="2000"/>
              <a:t>[1]. Lê Xuân Thành, Đặng Hoài Bắc, Bài giảng Xử lý tín hiệu số, HVCNBCVT 2013.</a:t>
            </a:r>
          </a:p>
          <a:p>
            <a:pPr algn="just">
              <a:buFontTx/>
              <a:buNone/>
            </a:pPr>
            <a:r>
              <a:rPr lang="en-US" sz="2000"/>
              <a:t>[</a:t>
            </a:r>
            <a:r>
              <a:rPr lang="en-US" sz="2000">
                <a:solidFill>
                  <a:schemeClr val="tx2"/>
                </a:solidFill>
              </a:rPr>
              <a:t>2]. Nguyễn Quốc Trung, Giáo trình Xử lý tín hiệu và lọc số tập 1,2, NXB KHKT HN 2001.</a:t>
            </a:r>
          </a:p>
          <a:p>
            <a:pPr algn="just">
              <a:buFontTx/>
              <a:buNone/>
            </a:pPr>
            <a:r>
              <a:rPr lang="en-US" sz="2000"/>
              <a:t>[3</a:t>
            </a:r>
            <a:r>
              <a:rPr lang="en-US" sz="2000">
                <a:solidFill>
                  <a:schemeClr val="tx2"/>
                </a:solidFill>
              </a:rPr>
              <a:t>]. Hà Thu Lan, Bài giảng Xử lý tín hiệu số, HVCNBCVT 2010</a:t>
            </a:r>
          </a:p>
          <a:p>
            <a:pPr algn="just">
              <a:buFontTx/>
              <a:buNone/>
            </a:pPr>
            <a:r>
              <a:rPr lang="en-US" sz="2000"/>
              <a:t>[4</a:t>
            </a:r>
            <a:r>
              <a:rPr lang="en-US" sz="2000">
                <a:solidFill>
                  <a:schemeClr val="tx2"/>
                </a:solidFill>
              </a:rPr>
              <a:t>]. Trần Thục Linh, Đặng Hoài Bắc, Giải bài tập Xử lý tín hiệu số và Matlab, NXB Thông tin và Truyền thông 2010</a:t>
            </a:r>
          </a:p>
          <a:p>
            <a:pPr algn="just">
              <a:buFontTx/>
              <a:buNone/>
            </a:pPr>
            <a:r>
              <a:rPr lang="en-US" sz="2000"/>
              <a:t>[5</a:t>
            </a:r>
            <a:r>
              <a:rPr lang="en-US" sz="2000">
                <a:solidFill>
                  <a:schemeClr val="tx2"/>
                </a:solidFill>
              </a:rPr>
              <a:t>]. Mạng internet</a:t>
            </a:r>
          </a:p>
          <a:p>
            <a:pPr algn="just">
              <a:buFontTx/>
              <a:buNone/>
            </a:pPr>
            <a:r>
              <a:rPr lang="en-US" sz="2000">
                <a:solidFill>
                  <a:schemeClr val="tx2"/>
                </a:solidFill>
              </a:rPr>
              <a:t>[6]. Phần mềm Matlab</a:t>
            </a:r>
          </a:p>
        </p:txBody>
      </p:sp>
      <p:sp>
        <p:nvSpPr>
          <p:cNvPr id="10244" name="AutoShape 2" descr="Kết quả hình ảnh cho joseph fourier"/>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sp>
        <p:nvSpPr>
          <p:cNvPr id="10245" name="AutoShape 4"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p:cNvSpPr>
            <a:spLocks noChangeAspect="1" noChangeArrowheads="1"/>
          </p:cNvSpPr>
          <p:nvPr/>
        </p:nvSpPr>
        <p:spPr bwMode="auto">
          <a:xfrm>
            <a:off x="163513" y="-152400"/>
            <a:ext cx="304800" cy="304800"/>
          </a:xfrm>
          <a:prstGeom prst="rect">
            <a:avLst/>
          </a:prstGeom>
          <a:noFill/>
          <a:ln w="9525">
            <a:noFill/>
            <a:miter lim="800000"/>
            <a:headEnd/>
            <a:tailEnd/>
          </a:ln>
        </p:spPr>
        <p:txBody>
          <a:bodyPr/>
          <a:lstStyle/>
          <a:p>
            <a:endParaRPr lang="en-US"/>
          </a:p>
        </p:txBody>
      </p:sp>
      <p:pic>
        <p:nvPicPr>
          <p:cNvPr id="10246" name="Picture 2" descr="http://www.genetic.edu.vn/Image/Upload/book.jpg"/>
          <p:cNvPicPr>
            <a:picLocks noChangeAspect="1" noChangeArrowheads="1"/>
          </p:cNvPicPr>
          <p:nvPr/>
        </p:nvPicPr>
        <p:blipFill>
          <a:blip r:embed="rId3" cstate="print"/>
          <a:srcRect/>
          <a:stretch>
            <a:fillRect/>
          </a:stretch>
        </p:blipFill>
        <p:spPr bwMode="auto">
          <a:xfrm>
            <a:off x="152400" y="2057400"/>
            <a:ext cx="2819400" cy="28194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linds(horizontal)">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blinds(horizontal)">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blinds(horizontal)">
                                      <p:cBhvr>
                                        <p:cTn id="27" dur="500"/>
                                        <p:tgtEl>
                                          <p:spTgt spid="3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blinds(horizontal)">
                                      <p:cBhvr>
                                        <p:cTn id="32"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FF"/>
            </a:solidFill>
            <a:effectLst/>
            <a:latin typeface="Arial Unicode MS" pitchFamily="34" charset="-128"/>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FF"/>
            </a:solidFill>
            <a:effectLst/>
            <a:latin typeface="Arial Unicode MS" pitchFamily="34" charset="-128"/>
            <a:ea typeface="新細明體" pitchFamily="18" charset="-12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Ch4(Ha_Thanh)</Template>
  <TotalTime>1222</TotalTime>
  <Words>490</Words>
  <Application>Microsoft Office PowerPoint</Application>
  <PresentationFormat>On-screen Show (4:3)</PresentationFormat>
  <Paragraphs>67</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新細明體</vt:lpstr>
      <vt:lpstr>Arial</vt:lpstr>
      <vt:lpstr>Arial Unicode MS</vt:lpstr>
      <vt:lpstr>Tahoma</vt:lpstr>
      <vt:lpstr>Times New Roman</vt:lpstr>
      <vt:lpstr>Wingdings</vt:lpstr>
      <vt:lpstr>1_Default Design</vt:lpstr>
      <vt:lpstr>PowerPoint Presentation</vt:lpstr>
      <vt:lpstr>Giới thiệu</vt:lpstr>
      <vt:lpstr>Giới thiệu</vt:lpstr>
      <vt:lpstr>Mục tiêu</vt:lpstr>
      <vt:lpstr>Nội dung</vt:lpstr>
      <vt:lpstr>Thời lượng</vt:lpstr>
      <vt:lpstr>Yêu cầu</vt:lpstr>
      <vt:lpstr>Đánh giá môn học</vt:lpstr>
      <vt:lpstr>Tài liệu tham khảo</vt:lpstr>
      <vt:lpstr>Giải đáp thắc mắc</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c:title>
  <dc:creator>H@</dc:creator>
  <cp:lastModifiedBy>Thanh Lê Xuân</cp:lastModifiedBy>
  <cp:revision>202</cp:revision>
  <dcterms:created xsi:type="dcterms:W3CDTF">2008-10-30T17:50:38Z</dcterms:created>
  <dcterms:modified xsi:type="dcterms:W3CDTF">2018-01-23T02:27:11Z</dcterms:modified>
</cp:coreProperties>
</file>