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656" r:id="rId3"/>
    <p:sldMasterId id="2147483659" r:id="rId4"/>
  </p:sldMasterIdLst>
  <p:notesMasterIdLst>
    <p:notesMasterId r:id="rId27"/>
  </p:notesMasterIdLst>
  <p:handoutMasterIdLst>
    <p:handoutMasterId r:id="rId28"/>
  </p:handoutMasterIdLst>
  <p:sldIdLst>
    <p:sldId id="488" r:id="rId5"/>
    <p:sldId id="853" r:id="rId6"/>
    <p:sldId id="849" r:id="rId7"/>
    <p:sldId id="851" r:id="rId8"/>
    <p:sldId id="829" r:id="rId9"/>
    <p:sldId id="852" r:id="rId10"/>
    <p:sldId id="850" r:id="rId11"/>
    <p:sldId id="841" r:id="rId12"/>
    <p:sldId id="830" r:id="rId13"/>
    <p:sldId id="831" r:id="rId14"/>
    <p:sldId id="840" r:id="rId15"/>
    <p:sldId id="842" r:id="rId16"/>
    <p:sldId id="835" r:id="rId17"/>
    <p:sldId id="843" r:id="rId18"/>
    <p:sldId id="844" r:id="rId19"/>
    <p:sldId id="839" r:id="rId20"/>
    <p:sldId id="845" r:id="rId21"/>
    <p:sldId id="836" r:id="rId22"/>
    <p:sldId id="846" r:id="rId23"/>
    <p:sldId id="847" r:id="rId24"/>
    <p:sldId id="848" r:id="rId25"/>
    <p:sldId id="826" r:id="rId26"/>
  </p:sldIdLst>
  <p:sldSz cx="9144000" cy="6858000" type="screen4x3"/>
  <p:notesSz cx="6858000" cy="987425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749C9"/>
    <a:srgbClr val="D8F8DC"/>
    <a:srgbClr val="FDFDD3"/>
    <a:srgbClr val="DFFDDF"/>
    <a:srgbClr val="F5F8D8"/>
    <a:srgbClr val="E7F4F5"/>
    <a:srgbClr val="BBE0E3"/>
    <a:srgbClr val="CFDADB"/>
    <a:srgbClr val="65E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5" autoAdjust="0"/>
    <p:restoredTop sz="94434" autoAdjust="0"/>
  </p:normalViewPr>
  <p:slideViewPr>
    <p:cSldViewPr>
      <p:cViewPr varScale="1">
        <p:scale>
          <a:sx n="85" d="100"/>
          <a:sy n="85" d="100"/>
        </p:scale>
        <p:origin x="131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notesViewPr>
    <p:cSldViewPr>
      <p:cViewPr>
        <p:scale>
          <a:sx n="200" d="100"/>
          <a:sy n="200" d="100"/>
        </p:scale>
        <p:origin x="1032" y="6018"/>
      </p:cViewPr>
      <p:guideLst>
        <p:guide orient="horz" pos="311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297180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dirty="0"/>
          </a:p>
        </p:txBody>
      </p:sp>
      <p:sp>
        <p:nvSpPr>
          <p:cNvPr id="220163" name="Rectangle 3"/>
          <p:cNvSpPr>
            <a:spLocks noGrp="1" noChangeArrowheads="1"/>
          </p:cNvSpPr>
          <p:nvPr>
            <p:ph type="dt" sz="quarter" idx="1"/>
          </p:nvPr>
        </p:nvSpPr>
        <p:spPr bwMode="auto">
          <a:xfrm>
            <a:off x="3884613" y="0"/>
            <a:ext cx="297180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dirty="0"/>
          </a:p>
        </p:txBody>
      </p:sp>
      <p:sp>
        <p:nvSpPr>
          <p:cNvPr id="220164" name="Rectangle 4"/>
          <p:cNvSpPr>
            <a:spLocks noGrp="1" noChangeArrowheads="1"/>
          </p:cNvSpPr>
          <p:nvPr>
            <p:ph type="ftr" sz="quarter" idx="2"/>
          </p:nvPr>
        </p:nvSpPr>
        <p:spPr bwMode="auto">
          <a:xfrm>
            <a:off x="0" y="9378824"/>
            <a:ext cx="297180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dirty="0"/>
          </a:p>
        </p:txBody>
      </p:sp>
      <p:sp>
        <p:nvSpPr>
          <p:cNvPr id="220165" name="Rectangle 5"/>
          <p:cNvSpPr>
            <a:spLocks noGrp="1" noChangeArrowheads="1"/>
          </p:cNvSpPr>
          <p:nvPr>
            <p:ph type="sldNum" sz="quarter" idx="3"/>
          </p:nvPr>
        </p:nvSpPr>
        <p:spPr bwMode="auto">
          <a:xfrm>
            <a:off x="3884613" y="9378824"/>
            <a:ext cx="297180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8FCB429-BFBD-484F-A27F-EADA7ECC5767}" type="slidenum">
              <a:rPr lang="en-GB"/>
              <a:pPr>
                <a:defRPr/>
              </a:pPr>
              <a:t>‹#›</a:t>
            </a:fld>
            <a:endParaRPr lang="en-GB" dirty="0"/>
          </a:p>
        </p:txBody>
      </p:sp>
    </p:spTree>
    <p:extLst>
      <p:ext uri="{BB962C8B-B14F-4D97-AF65-F5344CB8AC3E}">
        <p14:creationId xmlns:p14="http://schemas.microsoft.com/office/powerpoint/2010/main" val="3128263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dirty="0"/>
          </a:p>
        </p:txBody>
      </p:sp>
      <p:sp>
        <p:nvSpPr>
          <p:cNvPr id="120835" name="Rectangle 3"/>
          <p:cNvSpPr>
            <a:spLocks noGrp="1" noChangeArrowheads="1"/>
          </p:cNvSpPr>
          <p:nvPr>
            <p:ph type="dt" idx="1"/>
          </p:nvPr>
        </p:nvSpPr>
        <p:spPr bwMode="auto">
          <a:xfrm>
            <a:off x="3884613" y="0"/>
            <a:ext cx="297180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dirty="0"/>
          </a:p>
        </p:txBody>
      </p:sp>
      <p:sp>
        <p:nvSpPr>
          <p:cNvPr id="99332" name="Rectangle 4"/>
          <p:cNvSpPr>
            <a:spLocks noGrp="1" noRot="1" noChangeAspect="1" noChangeArrowheads="1" noTextEdit="1"/>
          </p:cNvSpPr>
          <p:nvPr>
            <p:ph type="sldImg" idx="2"/>
          </p:nvPr>
        </p:nvSpPr>
        <p:spPr bwMode="auto">
          <a:xfrm>
            <a:off x="962025" y="741363"/>
            <a:ext cx="4933950" cy="3702050"/>
          </a:xfrm>
          <a:prstGeom prst="rect">
            <a:avLst/>
          </a:prstGeom>
          <a:noFill/>
          <a:ln w="9525">
            <a:solidFill>
              <a:srgbClr val="000000"/>
            </a:solidFill>
            <a:miter lim="800000"/>
            <a:headEnd/>
            <a:tailEnd/>
          </a:ln>
        </p:spPr>
      </p:sp>
      <p:sp>
        <p:nvSpPr>
          <p:cNvPr id="120837" name="Rectangle 5"/>
          <p:cNvSpPr>
            <a:spLocks noGrp="1" noChangeArrowheads="1"/>
          </p:cNvSpPr>
          <p:nvPr>
            <p:ph type="body" sz="quarter" idx="3"/>
          </p:nvPr>
        </p:nvSpPr>
        <p:spPr bwMode="auto">
          <a:xfrm>
            <a:off x="685800" y="4690269"/>
            <a:ext cx="5486400" cy="444341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0838" name="Rectangle 6"/>
          <p:cNvSpPr>
            <a:spLocks noGrp="1" noChangeArrowheads="1"/>
          </p:cNvSpPr>
          <p:nvPr>
            <p:ph type="ftr" sz="quarter" idx="4"/>
          </p:nvPr>
        </p:nvSpPr>
        <p:spPr bwMode="auto">
          <a:xfrm>
            <a:off x="0" y="9378824"/>
            <a:ext cx="297180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dirty="0"/>
          </a:p>
        </p:txBody>
      </p:sp>
      <p:sp>
        <p:nvSpPr>
          <p:cNvPr id="120839" name="Rectangle 7"/>
          <p:cNvSpPr>
            <a:spLocks noGrp="1" noChangeArrowheads="1"/>
          </p:cNvSpPr>
          <p:nvPr>
            <p:ph type="sldNum" sz="quarter" idx="5"/>
          </p:nvPr>
        </p:nvSpPr>
        <p:spPr bwMode="auto">
          <a:xfrm>
            <a:off x="3884613" y="9378824"/>
            <a:ext cx="297180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99D948-0902-45AF-9D04-E9D8EEE801D8}" type="slidenum">
              <a:rPr lang="en-GB"/>
              <a:pPr>
                <a:defRPr/>
              </a:pPr>
              <a:t>‹#›</a:t>
            </a:fld>
            <a:endParaRPr lang="en-GB" dirty="0"/>
          </a:p>
        </p:txBody>
      </p:sp>
    </p:spTree>
    <p:extLst>
      <p:ext uri="{BB962C8B-B14F-4D97-AF65-F5344CB8AC3E}">
        <p14:creationId xmlns:p14="http://schemas.microsoft.com/office/powerpoint/2010/main" val="255314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B75A5D1E-9DD8-498D-8D6D-676A090FB473}" type="slidenum">
              <a:rPr lang="en-GB" smtClean="0"/>
              <a:pPr/>
              <a:t>1</a:t>
            </a:fld>
            <a:endParaRPr lang="en-GB"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r>
              <a:rPr lang="en-US" dirty="0"/>
              <a:t>John Murray-Bligh</a:t>
            </a:r>
          </a:p>
          <a:p>
            <a:pPr eaLnBrk="1" hangingPunct="1"/>
            <a:endParaRPr lang="en-US" dirty="0"/>
          </a:p>
          <a:p>
            <a:pPr eaLnBrk="1" hangingPunct="1"/>
            <a:r>
              <a:rPr lang="en-US" dirty="0"/>
              <a:t>+44 (0)7714</a:t>
            </a:r>
            <a:r>
              <a:rPr lang="en-US" baseline="0" dirty="0"/>
              <a:t> 710 507</a:t>
            </a:r>
          </a:p>
          <a:p>
            <a:pPr eaLnBrk="1" hangingPunct="1"/>
            <a:r>
              <a:rPr lang="en-US" baseline="0" dirty="0"/>
              <a:t>john@murray-bligh.fslife.co.uk</a:t>
            </a:r>
          </a:p>
          <a:p>
            <a:pPr eaLnBrk="1" hangingPunct="1"/>
            <a:r>
              <a:rPr lang="en-US" baseline="0" dirty="0"/>
              <a:t>John.murray-bligh’environment-agency.gov.uk</a:t>
            </a:r>
            <a:endParaRPr lang="en-US" dirty="0"/>
          </a:p>
        </p:txBody>
      </p:sp>
    </p:spTree>
    <p:extLst>
      <p:ext uri="{BB962C8B-B14F-4D97-AF65-F5344CB8AC3E}">
        <p14:creationId xmlns:p14="http://schemas.microsoft.com/office/powerpoint/2010/main" val="14314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1313" y="2428875"/>
            <a:ext cx="8407400" cy="641350"/>
          </a:xfrm>
        </p:spPr>
        <p:txBody>
          <a:bodyPr/>
          <a:lstStyle>
            <a:lvl1pPr>
              <a:defRPr sz="4800" b="0"/>
            </a:lvl1pPr>
          </a:lstStyle>
          <a:p>
            <a:pPr lvl="0"/>
            <a:r>
              <a:rPr lang="en-GB" noProof="0"/>
              <a:t>Click to edit Master title style</a:t>
            </a:r>
          </a:p>
        </p:txBody>
      </p:sp>
      <p:sp>
        <p:nvSpPr>
          <p:cNvPr id="3075" name="Rectangle 3"/>
          <p:cNvSpPr>
            <a:spLocks noGrp="1" noChangeArrowheads="1"/>
          </p:cNvSpPr>
          <p:nvPr>
            <p:ph type="subTitle" idx="1"/>
          </p:nvPr>
        </p:nvSpPr>
        <p:spPr>
          <a:xfrm>
            <a:off x="331788" y="4005263"/>
            <a:ext cx="8488362" cy="1752600"/>
          </a:xfrm>
        </p:spPr>
        <p:txBody>
          <a:bodyPr/>
          <a:lstStyle>
            <a:lvl1pPr marL="0" indent="0">
              <a:buFontTx/>
              <a:buNone/>
              <a:defRPr sz="2100"/>
            </a:lvl1pPr>
          </a:lstStyle>
          <a:p>
            <a:pPr lvl="0"/>
            <a:r>
              <a:rPr lang="en-GB"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620713"/>
            <a:ext cx="2124075" cy="52562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620713"/>
            <a:ext cx="6219825" cy="525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620713"/>
            <a:ext cx="8496300" cy="6477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323850" y="1628775"/>
            <a:ext cx="417195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28775"/>
            <a:ext cx="417195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620713"/>
            <a:ext cx="8496300" cy="647700"/>
          </a:xfrm>
        </p:spPr>
        <p:txBody>
          <a:bodyPr/>
          <a:lstStyle/>
          <a:p>
            <a:r>
              <a:rPr lang="en-US"/>
              <a:t>Click to edit Master title style</a:t>
            </a:r>
            <a:endParaRPr lang="en-GB"/>
          </a:p>
        </p:txBody>
      </p:sp>
      <p:sp>
        <p:nvSpPr>
          <p:cNvPr id="3" name="Content Placeholder 2"/>
          <p:cNvSpPr>
            <a:spLocks noGrp="1"/>
          </p:cNvSpPr>
          <p:nvPr>
            <p:ph sz="half" idx="1"/>
          </p:nvPr>
        </p:nvSpPr>
        <p:spPr>
          <a:xfrm>
            <a:off x="323850" y="1628775"/>
            <a:ext cx="417195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28775"/>
            <a:ext cx="4171950" cy="204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829050"/>
            <a:ext cx="4171950" cy="2047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41313" y="2428875"/>
            <a:ext cx="8407400" cy="641350"/>
          </a:xfrm>
        </p:spPr>
        <p:txBody>
          <a:bodyPr/>
          <a:lstStyle>
            <a:lvl1pPr>
              <a:defRPr sz="4800" b="0"/>
            </a:lvl1pPr>
          </a:lstStyle>
          <a:p>
            <a:pPr lvl="0"/>
            <a:r>
              <a:rPr lang="en-GB" noProof="0"/>
              <a:t>Click to edit Master title style</a:t>
            </a:r>
          </a:p>
        </p:txBody>
      </p:sp>
      <p:sp>
        <p:nvSpPr>
          <p:cNvPr id="11267" name="Rectangle 3"/>
          <p:cNvSpPr>
            <a:spLocks noGrp="1" noChangeArrowheads="1"/>
          </p:cNvSpPr>
          <p:nvPr>
            <p:ph type="subTitle" idx="1"/>
          </p:nvPr>
        </p:nvSpPr>
        <p:spPr>
          <a:xfrm>
            <a:off x="341313" y="3976688"/>
            <a:ext cx="6400800" cy="1752600"/>
          </a:xfrm>
        </p:spPr>
        <p:txBody>
          <a:bodyPr/>
          <a:lstStyle>
            <a:lvl1pPr marL="0" indent="0">
              <a:buFontTx/>
              <a:buNone/>
              <a:defRPr sz="2100"/>
            </a:lvl1pPr>
          </a:lstStyle>
          <a:p>
            <a:pPr lvl="0"/>
            <a:r>
              <a:rPr lang="en-GB" noProof="0"/>
              <a:t>Click to edit Master subtitle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385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620713"/>
            <a:ext cx="2124075" cy="52562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620713"/>
            <a:ext cx="6219825" cy="525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341313" y="2428875"/>
            <a:ext cx="8407400" cy="641350"/>
          </a:xfrm>
        </p:spPr>
        <p:txBody>
          <a:bodyPr/>
          <a:lstStyle>
            <a:lvl1pPr>
              <a:defRPr sz="4800" b="0"/>
            </a:lvl1pPr>
          </a:lstStyle>
          <a:p>
            <a:pPr lvl="0"/>
            <a:r>
              <a:rPr lang="en-GB" noProof="0"/>
              <a:t>Click to edit Master title style</a:t>
            </a:r>
          </a:p>
        </p:txBody>
      </p:sp>
      <p:sp>
        <p:nvSpPr>
          <p:cNvPr id="15363" name="Rectangle 3"/>
          <p:cNvSpPr>
            <a:spLocks noGrp="1" noChangeArrowheads="1"/>
          </p:cNvSpPr>
          <p:nvPr>
            <p:ph type="subTitle" idx="1"/>
          </p:nvPr>
        </p:nvSpPr>
        <p:spPr>
          <a:xfrm>
            <a:off x="341313" y="3976688"/>
            <a:ext cx="6400800" cy="1752600"/>
          </a:xfrm>
        </p:spPr>
        <p:txBody>
          <a:bodyPr/>
          <a:lstStyle>
            <a:lvl1pPr marL="0" indent="0">
              <a:buFontTx/>
              <a:buNone/>
              <a:defRPr sz="2100"/>
            </a:lvl1pPr>
          </a:lstStyle>
          <a:p>
            <a:pPr lvl="0"/>
            <a:r>
              <a:rPr lang="en-GB" noProof="0"/>
              <a:t>Click to edit Master subtitle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385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620713"/>
            <a:ext cx="2124075" cy="52562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620713"/>
            <a:ext cx="6219825" cy="5256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385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28775"/>
            <a:ext cx="417195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620713"/>
            <a:ext cx="2124075"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620713"/>
            <a:ext cx="6219825" cy="5505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23850" y="620713"/>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8195" name="Rectangle 7"/>
          <p:cNvSpPr>
            <a:spLocks noGrp="1" noChangeArrowheads="1"/>
          </p:cNvSpPr>
          <p:nvPr>
            <p:ph type="body" idx="1"/>
          </p:nvPr>
        </p:nvSpPr>
        <p:spPr bwMode="auto">
          <a:xfrm>
            <a:off x="323850" y="1628775"/>
            <a:ext cx="8496300" cy="424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4802" r:id="rId1"/>
    <p:sldLayoutId id="2147484758" r:id="rId2"/>
    <p:sldLayoutId id="2147484759" r:id="rId3"/>
    <p:sldLayoutId id="2147484760" r:id="rId4"/>
    <p:sldLayoutId id="2147484761" r:id="rId5"/>
    <p:sldLayoutId id="2147484762" r:id="rId6"/>
    <p:sldLayoutId id="2147484763" r:id="rId7"/>
    <p:sldLayoutId id="2147484764" r:id="rId8"/>
    <p:sldLayoutId id="2147484765" r:id="rId9"/>
    <p:sldLayoutId id="2147484766" r:id="rId10"/>
    <p:sldLayoutId id="2147484767" r:id="rId11"/>
    <p:sldLayoutId id="2147484768" r:id="rId12"/>
    <p:sldLayoutId id="2147484769" r:id="rId13"/>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lnSpc>
          <a:spcPct val="97000"/>
        </a:lnSpc>
        <a:spcBef>
          <a:spcPct val="20000"/>
        </a:spcBef>
        <a:spcAft>
          <a:spcPct val="0"/>
        </a:spcAft>
        <a:buBlip>
          <a:blip r:embed="rId15"/>
        </a:buBlip>
        <a:defRPr sz="30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5"/>
        </a:buBlip>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323850" y="620713"/>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9219" name="Rectangle 3"/>
          <p:cNvSpPr>
            <a:spLocks noGrp="1" noChangeArrowheads="1"/>
          </p:cNvSpPr>
          <p:nvPr>
            <p:ph type="body" idx="1"/>
          </p:nvPr>
        </p:nvSpPr>
        <p:spPr bwMode="auto">
          <a:xfrm>
            <a:off x="323850" y="1628775"/>
            <a:ext cx="8496300" cy="424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4804" r:id="rId1"/>
    <p:sldLayoutId id="2147484771" r:id="rId2"/>
    <p:sldLayoutId id="2147484772" r:id="rId3"/>
    <p:sldLayoutId id="2147484773" r:id="rId4"/>
    <p:sldLayoutId id="2147484774" r:id="rId5"/>
    <p:sldLayoutId id="2147484775" r:id="rId6"/>
    <p:sldLayoutId id="2147484776" r:id="rId7"/>
    <p:sldLayoutId id="2147484777" r:id="rId8"/>
    <p:sldLayoutId id="2147484778" r:id="rId9"/>
    <p:sldLayoutId id="2147484779" r:id="rId10"/>
    <p:sldLayoutId id="2147484780"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lnSpc>
          <a:spcPct val="97000"/>
        </a:lnSpc>
        <a:spcBef>
          <a:spcPct val="20000"/>
        </a:spcBef>
        <a:spcAft>
          <a:spcPct val="0"/>
        </a:spcAft>
        <a:buBlip>
          <a:blip r:embed="rId13"/>
        </a:buBlip>
        <a:defRPr sz="30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3"/>
        </a:buBlip>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23850" y="620713"/>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43" name="Rectangle 3"/>
          <p:cNvSpPr>
            <a:spLocks noGrp="1" noChangeArrowheads="1"/>
          </p:cNvSpPr>
          <p:nvPr>
            <p:ph type="body" idx="1"/>
          </p:nvPr>
        </p:nvSpPr>
        <p:spPr bwMode="auto">
          <a:xfrm>
            <a:off x="323850" y="1628775"/>
            <a:ext cx="8496300" cy="424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4805" r:id="rId1"/>
    <p:sldLayoutId id="2147484781" r:id="rId2"/>
    <p:sldLayoutId id="2147484782" r:id="rId3"/>
    <p:sldLayoutId id="2147484783" r:id="rId4"/>
    <p:sldLayoutId id="2147484784" r:id="rId5"/>
    <p:sldLayoutId id="2147484785" r:id="rId6"/>
    <p:sldLayoutId id="2147484786" r:id="rId7"/>
    <p:sldLayoutId id="2147484787" r:id="rId8"/>
    <p:sldLayoutId id="2147484788" r:id="rId9"/>
    <p:sldLayoutId id="2147484789" r:id="rId10"/>
    <p:sldLayoutId id="2147484790"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lnSpc>
          <a:spcPct val="97000"/>
        </a:lnSpc>
        <a:spcBef>
          <a:spcPct val="20000"/>
        </a:spcBef>
        <a:spcAft>
          <a:spcPct val="0"/>
        </a:spcAft>
        <a:buBlip>
          <a:blip r:embed="rId13"/>
        </a:buBlip>
        <a:defRPr sz="30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3"/>
        </a:buBlip>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323850" y="620713"/>
            <a:ext cx="8496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Tree>
  </p:cSld>
  <p:clrMap bg1="lt1" tx1="dk1" bg2="lt2" tx2="dk2" accent1="accent1" accent2="accent2" accent3="accent3" accent4="accent4" accent5="accent5" accent6="accent6" hlink="hlink" folHlink="folHlink"/>
  <p:sldLayoutIdLst>
    <p:sldLayoutId id="2147484791" r:id="rId1"/>
    <p:sldLayoutId id="2147484792" r:id="rId2"/>
    <p:sldLayoutId id="2147484793" r:id="rId3"/>
    <p:sldLayoutId id="2147484794" r:id="rId4"/>
    <p:sldLayoutId id="2147484795" r:id="rId5"/>
    <p:sldLayoutId id="2147484796" r:id="rId6"/>
    <p:sldLayoutId id="2147484797" r:id="rId7"/>
    <p:sldLayoutId id="2147484798" r:id="rId8"/>
    <p:sldLayoutId id="2147484799" r:id="rId9"/>
    <p:sldLayoutId id="2147484800" r:id="rId10"/>
    <p:sldLayoutId id="2147484801"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lnSpc>
          <a:spcPts val="3500"/>
        </a:lnSpc>
        <a:spcBef>
          <a:spcPct val="20000"/>
        </a:spcBef>
        <a:spcAft>
          <a:spcPct val="0"/>
        </a:spcAft>
        <a:buBlip>
          <a:blip r:embed="rId13"/>
        </a:buBlip>
        <a:defRPr sz="30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3"/>
        </a:buBlip>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323850" y="2924175"/>
            <a:ext cx="8407400" cy="641350"/>
          </a:xfrm>
        </p:spPr>
        <p:txBody>
          <a:bodyPr/>
          <a:lstStyle/>
          <a:p>
            <a:pPr eaLnBrk="1" hangingPunct="1"/>
            <a:r>
              <a:rPr lang="en-GB" altLang="zh-CN" sz="4400" dirty="0">
                <a:ea typeface="宋体" pitchFamily="2" charset="-122"/>
              </a:rPr>
              <a:t>Flow Chart for predict, classification and compare in new RICT</a:t>
            </a:r>
            <a:br>
              <a:rPr lang="en-US" sz="4400" dirty="0"/>
            </a:br>
            <a:endParaRPr lang="en-GB" sz="4400" dirty="0"/>
          </a:p>
        </p:txBody>
      </p:sp>
      <p:sp>
        <p:nvSpPr>
          <p:cNvPr id="16387" name="Rectangle 5"/>
          <p:cNvSpPr>
            <a:spLocks noGrp="1" noChangeArrowheads="1"/>
          </p:cNvSpPr>
          <p:nvPr>
            <p:ph type="subTitle" idx="1"/>
          </p:nvPr>
        </p:nvSpPr>
        <p:spPr>
          <a:xfrm>
            <a:off x="331788" y="4221087"/>
            <a:ext cx="8488362" cy="1536775"/>
          </a:xfrm>
        </p:spPr>
        <p:txBody>
          <a:bodyPr/>
          <a:lstStyle/>
          <a:p>
            <a:pPr eaLnBrk="1" hangingPunct="1">
              <a:lnSpc>
                <a:spcPct val="87000"/>
              </a:lnSpc>
            </a:pPr>
            <a:r>
              <a:rPr lang="en-GB" sz="1700" b="1" dirty="0"/>
              <a:t>John Murray-Bligh</a:t>
            </a:r>
          </a:p>
          <a:p>
            <a:pPr eaLnBrk="1" hangingPunct="1">
              <a:lnSpc>
                <a:spcPct val="87000"/>
              </a:lnSpc>
            </a:pPr>
            <a:endParaRPr lang="en-GB" sz="1700" b="1" dirty="0"/>
          </a:p>
          <a:p>
            <a:pPr eaLnBrk="1" hangingPunct="1">
              <a:lnSpc>
                <a:spcPct val="87000"/>
              </a:lnSpc>
            </a:pPr>
            <a:endParaRPr lang="en-GB" sz="1700" b="1" dirty="0"/>
          </a:p>
          <a:p>
            <a:pPr eaLnBrk="1" hangingPunct="1">
              <a:lnSpc>
                <a:spcPct val="87000"/>
              </a:lnSpc>
            </a:pPr>
            <a:r>
              <a:rPr lang="en-US" sz="1700" b="1" i="1" dirty="0"/>
              <a:t>Based on meeting at FBA River Lab 20 August 2018</a:t>
            </a:r>
            <a:endParaRPr lang="en-GB" sz="1700" b="1" i="1" dirty="0"/>
          </a:p>
          <a:p>
            <a:pPr eaLnBrk="1" hangingPunct="1">
              <a:lnSpc>
                <a:spcPct val="87000"/>
              </a:lnSpc>
            </a:pPr>
            <a:r>
              <a:rPr lang="en-GB" sz="1700" b="1" dirty="0"/>
              <a:t>13 November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1800" b="1" dirty="0"/>
              <a:t>EQR conversion factor</a:t>
            </a:r>
          </a:p>
          <a:p>
            <a:pPr marL="0" indent="0">
              <a:buNone/>
            </a:pPr>
            <a:endParaRPr lang="en-GB" sz="1800" b="1" dirty="0"/>
          </a:p>
          <a:p>
            <a:pPr marL="0" indent="0">
              <a:buNone/>
            </a:pPr>
            <a:r>
              <a:rPr lang="en-GB" sz="1800" dirty="0">
                <a:solidFill>
                  <a:srgbClr val="92D050"/>
                </a:solidFill>
              </a:rPr>
              <a:t>Aim: to calculate the factor to convert the adjusted predictions that relate to high/good boundary quality to reference values that relate to reference condition, which  is somewhere in high status (reference values are the average value of the metric at reference sites in reference condition = high status)</a:t>
            </a:r>
          </a:p>
          <a:p>
            <a:pPr marL="0" indent="0">
              <a:buNone/>
            </a:pPr>
            <a:endParaRPr lang="en-GB" sz="1800" dirty="0"/>
          </a:p>
          <a:p>
            <a:pPr marL="0" indent="0">
              <a:buNone/>
            </a:pPr>
            <a:r>
              <a:rPr lang="en-GB" sz="1800" dirty="0"/>
              <a:t>This factor was used to convert the adjusted EQI to EQR in the current RICT</a:t>
            </a:r>
          </a:p>
          <a:p>
            <a:pPr marL="0" indent="0">
              <a:buNone/>
            </a:pPr>
            <a:r>
              <a:rPr lang="en-GB" sz="1800" dirty="0"/>
              <a:t>In the new RICT, it is used to convert the adjusted expected to reference value</a:t>
            </a:r>
          </a:p>
          <a:p>
            <a:pPr marL="0" indent="0">
              <a:buNone/>
            </a:pPr>
            <a:endParaRPr lang="en-GB" sz="1800" dirty="0"/>
          </a:p>
          <a:p>
            <a:pPr marL="0" indent="0">
              <a:buNone/>
            </a:pPr>
            <a:r>
              <a:rPr lang="en-GB" sz="1800" dirty="0"/>
              <a:t>Each index has a different conversion factor, based on the average value of the index at all RIVPACS Reference Sites divided by the value at RIVPACS reference sites that are in WFD high status (reflected in </a:t>
            </a:r>
            <a:r>
              <a:rPr lang="en-US" sz="1800" dirty="0"/>
              <a:t>Biologists’ Assessment values for each reference site).</a:t>
            </a:r>
          </a:p>
          <a:p>
            <a:pPr marL="0" indent="0">
              <a:buNone/>
            </a:pPr>
            <a:endParaRPr lang="en-GB" sz="1800" dirty="0"/>
          </a:p>
          <a:p>
            <a:r>
              <a:rPr lang="en-GB" sz="1800" dirty="0"/>
              <a:t>Conversion factors are in the testing report, below Table 10</a:t>
            </a:r>
          </a:p>
        </p:txBody>
      </p:sp>
      <p:sp>
        <p:nvSpPr>
          <p:cNvPr id="5" name="TextBox 4"/>
          <p:cNvSpPr txBox="1"/>
          <p:nvPr/>
        </p:nvSpPr>
        <p:spPr>
          <a:xfrm>
            <a:off x="467544" y="620688"/>
            <a:ext cx="1809618" cy="630942"/>
          </a:xfrm>
          <a:prstGeom prst="rect">
            <a:avLst/>
          </a:prstGeom>
          <a:solidFill>
            <a:schemeClr val="bg1"/>
          </a:solidFill>
          <a:ln>
            <a:solidFill>
              <a:schemeClr val="tx1"/>
            </a:solidFill>
          </a:ln>
        </p:spPr>
        <p:txBody>
          <a:bodyPr wrap="square" rtlCol="0">
            <a:spAutoFit/>
          </a:bodyPr>
          <a:lstStyle/>
          <a:p>
            <a:pPr algn="ctr"/>
            <a:r>
              <a:rPr lang="en-GB" sz="1100" dirty="0"/>
              <a:t>EQR conversion factor K</a:t>
            </a:r>
            <a:r>
              <a:rPr lang="en-GB" sz="1100" baseline="-25000" dirty="0"/>
              <a:t>i</a:t>
            </a:r>
          </a:p>
          <a:p>
            <a:pPr algn="ctr"/>
            <a:r>
              <a:rPr lang="en-GB" sz="800" dirty="0">
                <a:solidFill>
                  <a:srgbClr val="E749C9"/>
                </a:solidFill>
              </a:rPr>
              <a:t>Page 20</a:t>
            </a:r>
          </a:p>
          <a:p>
            <a:pPr algn="ctr"/>
            <a:r>
              <a:rPr lang="en-GB" sz="800" dirty="0">
                <a:solidFill>
                  <a:srgbClr val="FF0000"/>
                </a:solidFill>
              </a:rPr>
              <a:t>JMB</a:t>
            </a:r>
          </a:p>
          <a:p>
            <a:pPr algn="ctr"/>
            <a:r>
              <a:rPr lang="en-GB" sz="800" b="1" dirty="0">
                <a:solidFill>
                  <a:srgbClr val="92D050"/>
                </a:solidFill>
              </a:rPr>
              <a:t>(11.5, 4.7.7)</a:t>
            </a:r>
          </a:p>
        </p:txBody>
      </p:sp>
    </p:spTree>
    <p:extLst>
      <p:ext uri="{BB962C8B-B14F-4D97-AF65-F5344CB8AC3E}">
        <p14:creationId xmlns:p14="http://schemas.microsoft.com/office/powerpoint/2010/main" val="275768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1800" b="1" dirty="0"/>
              <a:t>Convert adjusted expected to reference value</a:t>
            </a:r>
          </a:p>
          <a:p>
            <a:pPr marL="0" indent="0">
              <a:buNone/>
            </a:pPr>
            <a:endParaRPr lang="en-GB" sz="1800" b="1" dirty="0"/>
          </a:p>
          <a:p>
            <a:pPr marL="0" indent="0">
              <a:buNone/>
            </a:pPr>
            <a:r>
              <a:rPr lang="en-GB" sz="1800" dirty="0">
                <a:solidFill>
                  <a:srgbClr val="92D050"/>
                </a:solidFill>
              </a:rPr>
              <a:t>Aim: to convert the predictions from high/good boundary to reference values, which is somewhere in high status (actually the average value of the index at reference sites in high status), by applying the conversion factor</a:t>
            </a:r>
          </a:p>
          <a:p>
            <a:pPr marL="0" indent="0">
              <a:buNone/>
            </a:pPr>
            <a:endParaRPr lang="en-GB" sz="1800" b="1" dirty="0"/>
          </a:p>
          <a:p>
            <a:r>
              <a:rPr lang="en-GB" sz="1800" dirty="0"/>
              <a:t>The conversion factor is more logically applied to the adjusted expected value to give an expected reference value.  Water Framework Directive expects EQRs to be calculated from reference values and this is what we will follow in the new RICT. </a:t>
            </a:r>
          </a:p>
          <a:p>
            <a:r>
              <a:rPr lang="en-GB" sz="1800" dirty="0"/>
              <a:t>The current RICT and existing documentation applies the conversion to the adjusted EQI to give the EQR. </a:t>
            </a:r>
          </a:p>
          <a:p>
            <a:r>
              <a:rPr lang="en-GB" sz="1800" dirty="0"/>
              <a:t>Ralph Clarke has documented algorithms for the new process in a note produced 4 October. </a:t>
            </a:r>
          </a:p>
        </p:txBody>
      </p:sp>
      <p:sp>
        <p:nvSpPr>
          <p:cNvPr id="4" name="TextBox 3"/>
          <p:cNvSpPr txBox="1"/>
          <p:nvPr/>
        </p:nvSpPr>
        <p:spPr>
          <a:xfrm>
            <a:off x="539552" y="548680"/>
            <a:ext cx="2168164" cy="713016"/>
          </a:xfrm>
          <a:prstGeom prst="rect">
            <a:avLst/>
          </a:prstGeom>
          <a:solidFill>
            <a:schemeClr val="bg1"/>
          </a:solidFill>
          <a:ln>
            <a:solidFill>
              <a:schemeClr val="tx1"/>
            </a:solidFill>
          </a:ln>
        </p:spPr>
        <p:txBody>
          <a:bodyPr wrap="square" rtlCol="0">
            <a:spAutoFit/>
          </a:bodyPr>
          <a:lstStyle/>
          <a:p>
            <a:pPr algn="ctr"/>
            <a:r>
              <a:rPr lang="en-GB" sz="1100" dirty="0"/>
              <a:t>Convert adjusted expected to reference value</a:t>
            </a:r>
            <a:endParaRPr lang="en-GB" sz="1100" baseline="-25000" dirty="0"/>
          </a:p>
          <a:p>
            <a:pPr algn="ctr"/>
            <a:r>
              <a:rPr lang="en-GB" sz="1100" dirty="0" err="1"/>
              <a:t>ExpIDX</a:t>
            </a:r>
            <a:r>
              <a:rPr lang="en-GB" sz="1100" baseline="-25000" dirty="0" err="1"/>
              <a:t>Ref</a:t>
            </a:r>
            <a:r>
              <a:rPr lang="en-GB" sz="1100" baseline="-25000" dirty="0"/>
              <a:t> </a:t>
            </a:r>
            <a:r>
              <a:rPr lang="en-GB" sz="1100" dirty="0"/>
              <a:t> = </a:t>
            </a:r>
            <a:r>
              <a:rPr lang="en-GB" sz="1100" dirty="0" err="1"/>
              <a:t>ExpIDX</a:t>
            </a:r>
            <a:r>
              <a:rPr lang="en-GB" sz="1100" baseline="-25000" dirty="0" err="1"/>
              <a:t>adj,i</a:t>
            </a:r>
            <a:r>
              <a:rPr lang="en-GB" sz="1100" dirty="0"/>
              <a:t> / K</a:t>
            </a:r>
            <a:r>
              <a:rPr lang="en-GB" sz="1100" baseline="-25000" dirty="0"/>
              <a:t>i</a:t>
            </a:r>
          </a:p>
          <a:p>
            <a:pPr algn="ctr"/>
            <a:r>
              <a:rPr lang="en-GB" sz="1100" i="1" baseline="-25000" dirty="0">
                <a:solidFill>
                  <a:srgbClr val="C00000"/>
                </a:solidFill>
              </a:rPr>
              <a:t>Ralph’s e-mail</a:t>
            </a:r>
          </a:p>
        </p:txBody>
      </p:sp>
    </p:spTree>
    <p:extLst>
      <p:ext uri="{BB962C8B-B14F-4D97-AF65-F5344CB8AC3E}">
        <p14:creationId xmlns:p14="http://schemas.microsoft.com/office/powerpoint/2010/main" val="362669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204864"/>
            <a:ext cx="8496300" cy="4032449"/>
          </a:xfrm>
        </p:spPr>
        <p:txBody>
          <a:bodyPr/>
          <a:lstStyle/>
          <a:p>
            <a:pPr marL="0" indent="0">
              <a:buNone/>
            </a:pPr>
            <a:r>
              <a:rPr lang="en-GB" sz="1800" b="1" dirty="0"/>
              <a:t>User input of observed index value and bias; calculation of bias adjustment</a:t>
            </a:r>
          </a:p>
          <a:p>
            <a:pPr marL="0" indent="0">
              <a:buNone/>
            </a:pPr>
            <a:endParaRPr lang="en-GB" sz="1800" b="1" dirty="0"/>
          </a:p>
          <a:p>
            <a:pPr marL="0" indent="0">
              <a:buNone/>
            </a:pPr>
            <a:r>
              <a:rPr lang="en-GB" sz="1800" dirty="0">
                <a:solidFill>
                  <a:srgbClr val="92D050"/>
                </a:solidFill>
              </a:rPr>
              <a:t>Aim: input of observed index value, to compare it to prediction of reference and classify its status, based on its deviation from reference</a:t>
            </a:r>
          </a:p>
          <a:p>
            <a:pPr marL="0" indent="0">
              <a:buNone/>
            </a:pPr>
            <a:r>
              <a:rPr lang="en-GB" sz="1800" dirty="0">
                <a:solidFill>
                  <a:srgbClr val="92D050"/>
                </a:solidFill>
              </a:rPr>
              <a:t>Aim: input of bias to take account of error caused by laboratory analysis, based on results of re-analysis of samples by auditors</a:t>
            </a:r>
            <a:endParaRPr lang="en-GB" sz="1800" dirty="0"/>
          </a:p>
          <a:p>
            <a:r>
              <a:rPr lang="en-GB" sz="1800" dirty="0"/>
              <a:t>RICT classification requires users to input an observed value of an index, based on samples collected in the field.</a:t>
            </a:r>
          </a:p>
          <a:p>
            <a:r>
              <a:rPr lang="en-GB" sz="1800" dirty="0"/>
              <a:t>Users may also input a bias value for </a:t>
            </a:r>
            <a:r>
              <a:rPr lang="en-GB" sz="1800" dirty="0" err="1"/>
              <a:t>Ntaxa</a:t>
            </a:r>
            <a:r>
              <a:rPr lang="en-GB" sz="1800" dirty="0"/>
              <a:t>, which reflects the impact of analytical error (measured by auditing) on the observed index values</a:t>
            </a:r>
          </a:p>
          <a:p>
            <a:r>
              <a:rPr lang="en-GB" sz="1800" dirty="0"/>
              <a:t>New RICT will calculate multi-season bias adjustment, unlike current RICT (users only have to enter single-season bias)</a:t>
            </a:r>
          </a:p>
          <a:p>
            <a:r>
              <a:rPr lang="en-GB" sz="1800" dirty="0"/>
              <a:t>RICT calculates bias for ASPT from bias for </a:t>
            </a:r>
            <a:r>
              <a:rPr lang="en-GB" sz="1800" dirty="0" err="1"/>
              <a:t>Ntaxa</a:t>
            </a:r>
            <a:r>
              <a:rPr lang="en-GB" sz="1800" dirty="0"/>
              <a:t> and the observed </a:t>
            </a:r>
            <a:r>
              <a:rPr lang="en-GB" sz="1800" dirty="0" err="1"/>
              <a:t>Ntaxa</a:t>
            </a:r>
            <a:r>
              <a:rPr lang="en-GB" sz="1800" dirty="0"/>
              <a:t>, using a different formula for </a:t>
            </a:r>
            <a:r>
              <a:rPr lang="en-GB" sz="1800" dirty="0" err="1"/>
              <a:t>Ubias</a:t>
            </a:r>
            <a:r>
              <a:rPr lang="en-GB" sz="1800" baseline="-25000" dirty="0" err="1"/>
              <a:t>is</a:t>
            </a:r>
            <a:endParaRPr lang="en-GB" sz="1800" baseline="-25000" dirty="0"/>
          </a:p>
        </p:txBody>
      </p:sp>
      <p:sp>
        <p:nvSpPr>
          <p:cNvPr id="7" name="TextBox 6"/>
          <p:cNvSpPr txBox="1"/>
          <p:nvPr/>
        </p:nvSpPr>
        <p:spPr>
          <a:xfrm>
            <a:off x="467544" y="404664"/>
            <a:ext cx="1800200" cy="1569660"/>
          </a:xfrm>
          <a:prstGeom prst="rect">
            <a:avLst/>
          </a:prstGeom>
          <a:solidFill>
            <a:schemeClr val="bg1"/>
          </a:solidFill>
          <a:ln>
            <a:solidFill>
              <a:schemeClr val="tx1"/>
            </a:solidFill>
          </a:ln>
        </p:spPr>
        <p:txBody>
          <a:bodyPr wrap="square" rtlCol="0">
            <a:spAutoFit/>
          </a:bodyPr>
          <a:lstStyle/>
          <a:p>
            <a:pPr algn="ctr"/>
            <a:r>
              <a:rPr lang="en-GB" sz="1100" dirty="0">
                <a:solidFill>
                  <a:srgbClr val="0070C0"/>
                </a:solidFill>
              </a:rPr>
              <a:t>User input observed</a:t>
            </a:r>
          </a:p>
          <a:p>
            <a:pPr algn="ctr"/>
            <a:r>
              <a:rPr lang="en-GB" sz="1100" dirty="0" err="1">
                <a:solidFill>
                  <a:srgbClr val="0070C0"/>
                </a:solidFill>
              </a:rPr>
              <a:t>ObsIDX</a:t>
            </a:r>
            <a:r>
              <a:rPr lang="en-GB" sz="1100" baseline="-25000" dirty="0" err="1">
                <a:solidFill>
                  <a:srgbClr val="0070C0"/>
                </a:solidFill>
              </a:rPr>
              <a:t>i</a:t>
            </a:r>
            <a:endParaRPr lang="en-GB" sz="1100" baseline="-25000" dirty="0">
              <a:solidFill>
                <a:srgbClr val="0070C0"/>
              </a:solidFill>
            </a:endParaRPr>
          </a:p>
          <a:p>
            <a:pPr algn="ctr"/>
            <a:endParaRPr lang="en-GB" sz="1100" dirty="0"/>
          </a:p>
          <a:p>
            <a:pPr algn="ctr"/>
            <a:r>
              <a:rPr lang="en-GB" sz="1100" dirty="0"/>
              <a:t>User input observed sample bias </a:t>
            </a:r>
            <a:r>
              <a:rPr lang="en-GB" sz="1100" dirty="0" err="1"/>
              <a:t>Bias</a:t>
            </a:r>
            <a:r>
              <a:rPr lang="en-GB" sz="1100" baseline="-25000" dirty="0" err="1"/>
              <a:t>is</a:t>
            </a:r>
            <a:r>
              <a:rPr lang="en-GB" sz="1100" dirty="0"/>
              <a:t> </a:t>
            </a:r>
          </a:p>
          <a:p>
            <a:pPr algn="ctr"/>
            <a:endParaRPr lang="en-GB" sz="1100" dirty="0"/>
          </a:p>
          <a:p>
            <a:pPr algn="ctr"/>
            <a:r>
              <a:rPr lang="en-GB" sz="1100" dirty="0"/>
              <a:t>Calculate multi-season bias </a:t>
            </a:r>
            <a:r>
              <a:rPr lang="en-GB" sz="1100" dirty="0" err="1"/>
              <a:t>Ubias</a:t>
            </a:r>
            <a:r>
              <a:rPr lang="en-GB" sz="1100" baseline="-25000" dirty="0" err="1"/>
              <a:t>is</a:t>
            </a:r>
            <a:endParaRPr lang="en-GB" sz="1100" baseline="-25000" dirty="0"/>
          </a:p>
          <a:p>
            <a:pPr algn="ctr"/>
            <a:r>
              <a:rPr lang="en-GB" sz="800" b="1" i="1" dirty="0">
                <a:solidFill>
                  <a:srgbClr val="92D050"/>
                </a:solidFill>
              </a:rPr>
              <a:t>(7.9, 4.3.11, </a:t>
            </a:r>
            <a:r>
              <a:rPr lang="en-GB" sz="800" b="1" i="1" dirty="0">
                <a:solidFill>
                  <a:srgbClr val="00B050"/>
                </a:solidFill>
              </a:rPr>
              <a:t>6.3.3</a:t>
            </a:r>
            <a:r>
              <a:rPr lang="en-GB" sz="800" b="1" i="1" dirty="0">
                <a:solidFill>
                  <a:srgbClr val="92D050"/>
                </a:solidFill>
              </a:rPr>
              <a:t>)</a:t>
            </a:r>
          </a:p>
        </p:txBody>
      </p:sp>
    </p:spTree>
    <p:extLst>
      <p:ext uri="{BB962C8B-B14F-4D97-AF65-F5344CB8AC3E}">
        <p14:creationId xmlns:p14="http://schemas.microsoft.com/office/powerpoint/2010/main" val="37464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194" y="1988840"/>
            <a:ext cx="8496300" cy="3816077"/>
          </a:xfrm>
        </p:spPr>
        <p:txBody>
          <a:bodyPr/>
          <a:lstStyle/>
          <a:p>
            <a:pPr marL="0" indent="0">
              <a:buNone/>
            </a:pPr>
            <a:r>
              <a:rPr lang="en-GB" sz="1800" b="1" dirty="0"/>
              <a:t>Simulate uncertainty in observed values</a:t>
            </a:r>
          </a:p>
          <a:p>
            <a:pPr marL="0" indent="0">
              <a:buNone/>
            </a:pPr>
            <a:endParaRPr lang="en-GB" sz="1800" b="1" dirty="0"/>
          </a:p>
          <a:p>
            <a:pPr marL="0" indent="0">
              <a:buNone/>
            </a:pPr>
            <a:r>
              <a:rPr lang="en-GB" sz="1800" dirty="0">
                <a:solidFill>
                  <a:srgbClr val="92D050"/>
                </a:solidFill>
              </a:rPr>
              <a:t>Aim: to take account of errors caused by sampling, based on analysis of sets of replicate samples from the same sites collected by different operators</a:t>
            </a:r>
          </a:p>
          <a:p>
            <a:pPr marL="0" indent="0">
              <a:buNone/>
            </a:pPr>
            <a:endParaRPr lang="en-GB" sz="1800" dirty="0"/>
          </a:p>
          <a:p>
            <a:pPr marL="0" indent="0">
              <a:buNone/>
            </a:pPr>
            <a:r>
              <a:rPr lang="en-GB" sz="1800" dirty="0"/>
              <a:t>These simulations take account of sampling error, estimated in </a:t>
            </a:r>
            <a:r>
              <a:rPr lang="en-US" sz="1800" dirty="0"/>
              <a:t>replicated sampling studies, including the Biological Assessment Methods Study (BAMS)</a:t>
            </a:r>
          </a:p>
          <a:p>
            <a:pPr marL="0" indent="0">
              <a:buNone/>
            </a:pPr>
            <a:r>
              <a:rPr lang="en-US" sz="1800" dirty="0"/>
              <a:t>They are needed so that statistical confidence of the status classification can be estimated</a:t>
            </a:r>
            <a:endParaRPr lang="en-GB" sz="1800" dirty="0"/>
          </a:p>
          <a:p>
            <a:r>
              <a:rPr lang="en-GB" sz="1800" dirty="0"/>
              <a:t>Ignore WHPT score. In any case, score is derived from ASPT and </a:t>
            </a:r>
            <a:r>
              <a:rPr lang="en-GB" sz="1800" dirty="0" err="1"/>
              <a:t>Ntaxa</a:t>
            </a:r>
            <a:endParaRPr lang="en-GB" sz="1800" dirty="0"/>
          </a:p>
          <a:p>
            <a:r>
              <a:rPr lang="en-GB" sz="1800" dirty="0"/>
              <a:t>Ralph will send revised text for multiple seasons</a:t>
            </a:r>
          </a:p>
          <a:p>
            <a:r>
              <a:rPr lang="en-GB" sz="1800" dirty="0"/>
              <a:t>To combine seasons, average the spring and autumn simulations and classify</a:t>
            </a:r>
          </a:p>
        </p:txBody>
      </p:sp>
      <p:sp>
        <p:nvSpPr>
          <p:cNvPr id="4" name="TextBox 3"/>
          <p:cNvSpPr txBox="1"/>
          <p:nvPr/>
        </p:nvSpPr>
        <p:spPr>
          <a:xfrm>
            <a:off x="467544" y="548680"/>
            <a:ext cx="1800200" cy="1015663"/>
          </a:xfrm>
          <a:prstGeom prst="rect">
            <a:avLst/>
          </a:prstGeom>
          <a:solidFill>
            <a:schemeClr val="bg1"/>
          </a:solidFill>
          <a:ln>
            <a:solidFill>
              <a:schemeClr val="tx1"/>
            </a:solidFill>
          </a:ln>
        </p:spPr>
        <p:txBody>
          <a:bodyPr wrap="square" rtlCol="0">
            <a:spAutoFit/>
          </a:bodyPr>
          <a:lstStyle/>
          <a:p>
            <a:pPr algn="ctr"/>
            <a:r>
              <a:rPr lang="en-GB" sz="1100" dirty="0"/>
              <a:t>Simulated sampling variation in observed</a:t>
            </a:r>
          </a:p>
          <a:p>
            <a:pPr algn="ctr"/>
            <a:r>
              <a:rPr lang="en-GB" sz="1100" dirty="0" err="1"/>
              <a:t>ObsIDX</a:t>
            </a:r>
            <a:r>
              <a:rPr lang="en-GB" sz="1100" baseline="-25000" dirty="0" err="1"/>
              <a:t>ir</a:t>
            </a:r>
            <a:r>
              <a:rPr lang="en-GB" sz="1100" dirty="0"/>
              <a:t> = </a:t>
            </a:r>
            <a:r>
              <a:rPr lang="en-GB" sz="1100" dirty="0" err="1"/>
              <a:t>ObsIDX</a:t>
            </a:r>
            <a:r>
              <a:rPr lang="en-GB" sz="1100" baseline="-25000" dirty="0" err="1"/>
              <a:t>i</a:t>
            </a:r>
            <a:r>
              <a:rPr lang="en-GB" sz="1100" dirty="0"/>
              <a:t> </a:t>
            </a:r>
            <a:r>
              <a:rPr lang="en-GB" sz="1100" dirty="0" err="1"/>
              <a:t>ZNorm</a:t>
            </a:r>
            <a:r>
              <a:rPr lang="en-GB" sz="1100" baseline="-25000" dirty="0" err="1"/>
              <a:t>ir</a:t>
            </a:r>
            <a:r>
              <a:rPr lang="en-GB" sz="1100" dirty="0"/>
              <a:t> * </a:t>
            </a:r>
            <a:r>
              <a:rPr lang="en-GB" sz="1100" dirty="0" err="1"/>
              <a:t>SDObs</a:t>
            </a:r>
            <a:r>
              <a:rPr lang="en-GB" sz="1100" baseline="-25000" dirty="0" err="1"/>
              <a:t>i</a:t>
            </a:r>
            <a:r>
              <a:rPr lang="en-GB" sz="1100" dirty="0"/>
              <a:t> </a:t>
            </a:r>
            <a:endParaRPr lang="en-GB" sz="1100" baseline="-25000" dirty="0"/>
          </a:p>
          <a:p>
            <a:pPr algn="ctr"/>
            <a:r>
              <a:rPr lang="en-GB" sz="800" i="1" dirty="0">
                <a:solidFill>
                  <a:srgbClr val="00B050"/>
                </a:solidFill>
              </a:rPr>
              <a:t>Section 6.3.2</a:t>
            </a:r>
          </a:p>
          <a:p>
            <a:pPr algn="ctr"/>
            <a:r>
              <a:rPr lang="en-GB" sz="800" b="1" dirty="0">
                <a:solidFill>
                  <a:srgbClr val="92D050"/>
                </a:solidFill>
              </a:rPr>
              <a:t>(11.4, -)</a:t>
            </a:r>
          </a:p>
        </p:txBody>
      </p:sp>
    </p:spTree>
    <p:extLst>
      <p:ext uri="{BB962C8B-B14F-4D97-AF65-F5344CB8AC3E}">
        <p14:creationId xmlns:p14="http://schemas.microsoft.com/office/powerpoint/2010/main" val="93513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1800" b="1" dirty="0"/>
              <a:t>Correct observed values for bias</a:t>
            </a:r>
          </a:p>
          <a:p>
            <a:pPr marL="0" indent="0">
              <a:buNone/>
            </a:pPr>
            <a:endParaRPr lang="en-GB" sz="1800" b="1" dirty="0"/>
          </a:p>
          <a:p>
            <a:pPr marL="0" indent="0">
              <a:buNone/>
            </a:pPr>
            <a:r>
              <a:rPr lang="en-GB" sz="1800" dirty="0">
                <a:solidFill>
                  <a:srgbClr val="92D050"/>
                </a:solidFill>
              </a:rPr>
              <a:t>Aim: to take account of inaccuracy caused by errors in laboratory analysis</a:t>
            </a:r>
          </a:p>
          <a:p>
            <a:pPr marL="0" indent="0">
              <a:buNone/>
            </a:pPr>
            <a:endParaRPr lang="en-GB" sz="1800" b="1" dirty="0"/>
          </a:p>
          <a:p>
            <a:r>
              <a:rPr lang="en-GB" sz="1400" dirty="0"/>
              <a:t>Bias is a measure of the impact of laboratory error on the value of observed indices.   It is calculated from audits of laboratory performance and is input by users</a:t>
            </a:r>
          </a:p>
          <a:p>
            <a:r>
              <a:rPr lang="en-GB" sz="1400" dirty="0"/>
              <a:t>Variation for bias is also estimated for simulated values of the observed index</a:t>
            </a:r>
          </a:p>
          <a:p>
            <a:r>
              <a:rPr lang="en-GB" sz="1400" dirty="0"/>
              <a:t>Bias adjustment will be mandatory in the new RICT – if bias correction is not wanted, users should set the bias value to zero.</a:t>
            </a:r>
          </a:p>
          <a:p>
            <a:r>
              <a:rPr lang="en-GB" sz="1400" dirty="0"/>
              <a:t>Agreed to use a system default value for </a:t>
            </a:r>
            <a:r>
              <a:rPr lang="en-GB" sz="1400" dirty="0" err="1"/>
              <a:t>Ntaxa</a:t>
            </a:r>
            <a:r>
              <a:rPr lang="en-GB" sz="1400" dirty="0"/>
              <a:t> (only) if the user does not </a:t>
            </a:r>
            <a:r>
              <a:rPr lang="en-GB" sz="1400" dirty="0" err="1"/>
              <a:t>entere</a:t>
            </a:r>
            <a:r>
              <a:rPr lang="en-GB" sz="1400" dirty="0"/>
              <a:t> a bias value</a:t>
            </a:r>
          </a:p>
          <a:p>
            <a:r>
              <a:rPr lang="en-GB" sz="1400" dirty="0"/>
              <a:t>Add </a:t>
            </a:r>
            <a:r>
              <a:rPr lang="en-GB" sz="1400" dirty="0" err="1"/>
              <a:t>Ntaxa</a:t>
            </a:r>
            <a:r>
              <a:rPr lang="en-GB" sz="1400" dirty="0"/>
              <a:t> bias to the sample observed index input – reverting to functionality of RIVPACS III</a:t>
            </a:r>
          </a:p>
          <a:p>
            <a:r>
              <a:rPr lang="en-GB" sz="1400" dirty="0"/>
              <a:t>If no </a:t>
            </a:r>
            <a:r>
              <a:rPr lang="en-GB" sz="1400" dirty="0" err="1"/>
              <a:t>Ntaxa</a:t>
            </a:r>
            <a:r>
              <a:rPr lang="en-GB" sz="1400" dirty="0"/>
              <a:t> bias values entered into observed index, system should revert to the default value</a:t>
            </a:r>
          </a:p>
          <a:p>
            <a:r>
              <a:rPr lang="en-GB" sz="1400" dirty="0"/>
              <a:t>The numbers referring to different indices (ASPT = 3, </a:t>
            </a:r>
            <a:r>
              <a:rPr lang="en-GB" sz="1400" dirty="0" err="1"/>
              <a:t>Ntaxa</a:t>
            </a:r>
            <a:r>
              <a:rPr lang="en-GB" sz="1400" dirty="0"/>
              <a:t> = 2, Score = 1) in algorithms in </a:t>
            </a:r>
            <a:r>
              <a:rPr lang="en-GB" sz="1400" dirty="0">
                <a:solidFill>
                  <a:srgbClr val="00B050"/>
                </a:solidFill>
              </a:rPr>
              <a:t>6.3.3</a:t>
            </a:r>
            <a:r>
              <a:rPr lang="en-GB" sz="1400" dirty="0"/>
              <a:t> are unique to that report</a:t>
            </a:r>
          </a:p>
          <a:p>
            <a:r>
              <a:rPr lang="en-GB" sz="1400" dirty="0"/>
              <a:t>Sections highlighted in green in </a:t>
            </a:r>
            <a:r>
              <a:rPr lang="en-GB" sz="1400" dirty="0">
                <a:solidFill>
                  <a:srgbClr val="00B050"/>
                </a:solidFill>
              </a:rPr>
              <a:t>Clarke &amp; Davy-Bowker 2014</a:t>
            </a:r>
            <a:r>
              <a:rPr lang="en-GB" sz="1400" dirty="0"/>
              <a:t> replace those in WFD72c Final Report</a:t>
            </a:r>
          </a:p>
          <a:p>
            <a:r>
              <a:rPr lang="en-GB" sz="1400" dirty="0"/>
              <a:t>Ignore </a:t>
            </a:r>
            <a:r>
              <a:rPr lang="en-GB" sz="1400" dirty="0">
                <a:solidFill>
                  <a:srgbClr val="00B050"/>
                </a:solidFill>
              </a:rPr>
              <a:t>6.3.3.2</a:t>
            </a:r>
            <a:r>
              <a:rPr lang="en-GB" sz="1400" dirty="0"/>
              <a:t>, because we don’t use </a:t>
            </a:r>
            <a:r>
              <a:rPr lang="en-GB" sz="1400" dirty="0" err="1"/>
              <a:t>unweighted</a:t>
            </a:r>
            <a:r>
              <a:rPr lang="en-GB" sz="1400" dirty="0"/>
              <a:t> WHPT (</a:t>
            </a:r>
            <a:r>
              <a:rPr lang="en-GB" sz="1400" dirty="0" err="1"/>
              <a:t>nonAb</a:t>
            </a:r>
            <a:r>
              <a:rPr lang="en-GB" sz="1400" dirty="0"/>
              <a:t>)</a:t>
            </a:r>
            <a:endParaRPr lang="en-GB" sz="2400" dirty="0"/>
          </a:p>
          <a:p>
            <a:r>
              <a:rPr lang="en-GB" sz="1400" dirty="0"/>
              <a:t>Use </a:t>
            </a:r>
            <a:r>
              <a:rPr lang="en-GB" sz="1400" dirty="0">
                <a:solidFill>
                  <a:srgbClr val="00B050"/>
                </a:solidFill>
              </a:rPr>
              <a:t>6.3.3.3</a:t>
            </a:r>
            <a:r>
              <a:rPr lang="en-GB" sz="1400" dirty="0"/>
              <a:t> for WHPT</a:t>
            </a:r>
          </a:p>
          <a:p>
            <a:r>
              <a:rPr lang="en-GB" sz="1400" dirty="0"/>
              <a:t>Don’t incorporate bias values for other indices such as LIFE without speaking to Ralph</a:t>
            </a:r>
          </a:p>
        </p:txBody>
      </p:sp>
      <p:sp>
        <p:nvSpPr>
          <p:cNvPr id="4" name="TextBox 3"/>
          <p:cNvSpPr txBox="1"/>
          <p:nvPr/>
        </p:nvSpPr>
        <p:spPr>
          <a:xfrm>
            <a:off x="467544" y="332656"/>
            <a:ext cx="1800200" cy="1092607"/>
          </a:xfrm>
          <a:prstGeom prst="rect">
            <a:avLst/>
          </a:prstGeom>
          <a:solidFill>
            <a:schemeClr val="bg1"/>
          </a:solidFill>
          <a:ln>
            <a:solidFill>
              <a:schemeClr val="tx1"/>
            </a:solidFill>
          </a:ln>
        </p:spPr>
        <p:txBody>
          <a:bodyPr wrap="square" rtlCol="0">
            <a:spAutoFit/>
          </a:bodyPr>
          <a:lstStyle/>
          <a:p>
            <a:pPr algn="ctr"/>
            <a:r>
              <a:rPr lang="en-GB" sz="1100" dirty="0"/>
              <a:t>Bias corrected observed </a:t>
            </a:r>
          </a:p>
          <a:p>
            <a:pPr algn="ctr"/>
            <a:r>
              <a:rPr lang="en-GB" sz="1100" dirty="0" err="1"/>
              <a:t>ObsIDX</a:t>
            </a:r>
            <a:r>
              <a:rPr lang="en-GB" sz="1100" baseline="-25000" dirty="0" err="1"/>
              <a:t>irB</a:t>
            </a:r>
            <a:r>
              <a:rPr lang="en-GB" sz="1100" dirty="0"/>
              <a:t> = </a:t>
            </a:r>
            <a:r>
              <a:rPr lang="en-GB" sz="1100" dirty="0" err="1"/>
              <a:t>ObsIDX</a:t>
            </a:r>
            <a:r>
              <a:rPr lang="en-GB" sz="1100" baseline="-25000" dirty="0" err="1"/>
              <a:t>ir</a:t>
            </a:r>
            <a:r>
              <a:rPr lang="en-GB" sz="1100" dirty="0"/>
              <a:t> + </a:t>
            </a:r>
            <a:r>
              <a:rPr lang="en-GB" sz="1100" dirty="0" err="1"/>
              <a:t>Ubias</a:t>
            </a:r>
            <a:r>
              <a:rPr lang="en-GB" sz="1100" baseline="-25000" dirty="0" err="1"/>
              <a:t>ir</a:t>
            </a:r>
            <a:endParaRPr lang="en-GB" sz="1100" dirty="0"/>
          </a:p>
          <a:p>
            <a:pPr algn="ctr"/>
            <a:r>
              <a:rPr lang="en-GB" sz="800" dirty="0">
                <a:solidFill>
                  <a:srgbClr val="FF0000"/>
                </a:solidFill>
              </a:rPr>
              <a:t>Default or user input values for each index – no seasons</a:t>
            </a:r>
          </a:p>
          <a:p>
            <a:pPr algn="ctr"/>
            <a:r>
              <a:rPr lang="en-GB" sz="800" i="1" dirty="0">
                <a:solidFill>
                  <a:srgbClr val="00B050"/>
                </a:solidFill>
              </a:rPr>
              <a:t>Section 6.3.3, 6.3.3.3</a:t>
            </a:r>
          </a:p>
          <a:p>
            <a:pPr algn="ctr"/>
            <a:r>
              <a:rPr lang="en-GB" sz="800" b="1" dirty="0">
                <a:solidFill>
                  <a:srgbClr val="92D050"/>
                </a:solidFill>
              </a:rPr>
              <a:t>(11.1.4, 4.7.3.4)</a:t>
            </a:r>
          </a:p>
        </p:txBody>
      </p:sp>
    </p:spTree>
    <p:extLst>
      <p:ext uri="{BB962C8B-B14F-4D97-AF65-F5344CB8AC3E}">
        <p14:creationId xmlns:p14="http://schemas.microsoft.com/office/powerpoint/2010/main" val="3042091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1800" b="1" dirty="0"/>
              <a:t>Simulate uncertainty in expected</a:t>
            </a:r>
          </a:p>
          <a:p>
            <a:pPr marL="0" indent="0">
              <a:buNone/>
            </a:pPr>
            <a:endParaRPr lang="en-GB" sz="1800" b="1" dirty="0"/>
          </a:p>
          <a:p>
            <a:pPr marL="0" indent="0">
              <a:buNone/>
            </a:pPr>
            <a:r>
              <a:rPr lang="en-GB" sz="1800" dirty="0">
                <a:solidFill>
                  <a:srgbClr val="92D050"/>
                </a:solidFill>
              </a:rPr>
              <a:t>Aim: to take account of error in measurement of environmental variables on the predictions</a:t>
            </a:r>
          </a:p>
          <a:p>
            <a:pPr marL="0" indent="0">
              <a:buNone/>
            </a:pPr>
            <a:endParaRPr lang="en-GB" sz="1800" b="1" dirty="0"/>
          </a:p>
          <a:p>
            <a:r>
              <a:rPr lang="en-GB" sz="1800" dirty="0"/>
              <a:t>This takes account of imprecision on the measurement of environmental variables used to predict the reference values</a:t>
            </a:r>
          </a:p>
          <a:p>
            <a:r>
              <a:rPr lang="en-GB" sz="1800" dirty="0"/>
              <a:t>Although 6.4 refers to uncertainty in expected values, the algorithms are the same for reference values</a:t>
            </a:r>
          </a:p>
          <a:p>
            <a:r>
              <a:rPr lang="en-GB" sz="1800" dirty="0"/>
              <a:t>This seems to be covered in the Detailed Functional Specification WFD72cic Section 11.4, even though it’s title is about multiple year classification.</a:t>
            </a:r>
          </a:p>
        </p:txBody>
      </p:sp>
      <p:sp>
        <p:nvSpPr>
          <p:cNvPr id="5" name="TextBox 4"/>
          <p:cNvSpPr txBox="1"/>
          <p:nvPr/>
        </p:nvSpPr>
        <p:spPr>
          <a:xfrm>
            <a:off x="827584" y="404664"/>
            <a:ext cx="1800200" cy="892552"/>
          </a:xfrm>
          <a:prstGeom prst="rect">
            <a:avLst/>
          </a:prstGeom>
          <a:solidFill>
            <a:schemeClr val="bg1"/>
          </a:solidFill>
          <a:ln>
            <a:solidFill>
              <a:schemeClr val="tx1"/>
            </a:solidFill>
          </a:ln>
        </p:spPr>
        <p:txBody>
          <a:bodyPr wrap="square" rtlCol="0">
            <a:spAutoFit/>
          </a:bodyPr>
          <a:lstStyle/>
          <a:p>
            <a:pPr algn="ctr"/>
            <a:r>
              <a:rPr lang="en-GB" sz="1100" dirty="0"/>
              <a:t>Simulated uncertainty in reference value </a:t>
            </a:r>
            <a:r>
              <a:rPr lang="en-GB" sz="1100" dirty="0" err="1"/>
              <a:t>ExpIDX</a:t>
            </a:r>
            <a:r>
              <a:rPr lang="en-GB" sz="1100" baseline="-25000" dirty="0" err="1"/>
              <a:t>Ref,ir</a:t>
            </a:r>
            <a:r>
              <a:rPr lang="en-GB" sz="1100" dirty="0"/>
              <a:t> = </a:t>
            </a:r>
            <a:r>
              <a:rPr lang="en-GB" sz="1100" dirty="0" err="1"/>
              <a:t>ExpIDX</a:t>
            </a:r>
            <a:r>
              <a:rPr lang="en-GB" sz="1100" baseline="-25000" dirty="0" err="1"/>
              <a:t>Ref,i</a:t>
            </a:r>
            <a:r>
              <a:rPr lang="en-GB" sz="1100" dirty="0"/>
              <a:t> + </a:t>
            </a:r>
            <a:r>
              <a:rPr lang="en-GB" sz="1100" dirty="0" err="1"/>
              <a:t>e</a:t>
            </a:r>
            <a:r>
              <a:rPr lang="en-GB" sz="1100" baseline="-25000" dirty="0" err="1"/>
              <a:t>ir</a:t>
            </a:r>
            <a:endParaRPr lang="en-GB" sz="800" i="1" baseline="-25000" dirty="0">
              <a:solidFill>
                <a:srgbClr val="00B050"/>
              </a:solidFill>
            </a:endParaRPr>
          </a:p>
          <a:p>
            <a:pPr algn="ctr"/>
            <a:r>
              <a:rPr lang="en-GB" sz="800" i="1" dirty="0">
                <a:solidFill>
                  <a:srgbClr val="C00000"/>
                </a:solidFill>
              </a:rPr>
              <a:t>Ralph’s e-mail</a:t>
            </a:r>
          </a:p>
        </p:txBody>
      </p:sp>
    </p:spTree>
    <p:extLst>
      <p:ext uri="{BB962C8B-B14F-4D97-AF65-F5344CB8AC3E}">
        <p14:creationId xmlns:p14="http://schemas.microsoft.com/office/powerpoint/2010/main" val="4210900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72816"/>
            <a:ext cx="8496300" cy="3888110"/>
          </a:xfrm>
        </p:spPr>
        <p:txBody>
          <a:bodyPr/>
          <a:lstStyle/>
          <a:p>
            <a:pPr marL="0" indent="0">
              <a:buNone/>
            </a:pPr>
            <a:r>
              <a:rPr lang="en-GB" sz="2000" b="1" dirty="0"/>
              <a:t>Calculate Environmental Quality Ratio (EQR)</a:t>
            </a:r>
          </a:p>
          <a:p>
            <a:pPr marL="0" indent="0">
              <a:buNone/>
            </a:pPr>
            <a:endParaRPr lang="en-GB" sz="2000" b="1" dirty="0"/>
          </a:p>
          <a:p>
            <a:pPr marL="0" indent="0">
              <a:buNone/>
            </a:pPr>
            <a:r>
              <a:rPr lang="en-GB" sz="2000" dirty="0">
                <a:solidFill>
                  <a:srgbClr val="92D050"/>
                </a:solidFill>
              </a:rPr>
              <a:t>Aim: to express the observed value of the index as an indication of human impact by removing the effect of natural environmental conditions</a:t>
            </a:r>
          </a:p>
          <a:p>
            <a:pPr marL="0" indent="0">
              <a:buNone/>
            </a:pPr>
            <a:endParaRPr lang="en-GB" sz="2000" b="1" dirty="0"/>
          </a:p>
          <a:p>
            <a:r>
              <a:rPr lang="en-GB" sz="2000" dirty="0"/>
              <a:t>Status class boundaries for WFD are expressed as EQRs</a:t>
            </a:r>
          </a:p>
          <a:p>
            <a:r>
              <a:rPr lang="en-GB" sz="2000" dirty="0"/>
              <a:t>Simulated EQRs, based on simulated observed and expected values, are needed to estimate probabilities of class</a:t>
            </a:r>
            <a:endParaRPr lang="en-US" sz="2400" dirty="0"/>
          </a:p>
          <a:p>
            <a:endParaRPr lang="en-GB" dirty="0"/>
          </a:p>
        </p:txBody>
      </p:sp>
      <p:sp>
        <p:nvSpPr>
          <p:cNvPr id="4" name="TextBox 3"/>
          <p:cNvSpPr txBox="1"/>
          <p:nvPr/>
        </p:nvSpPr>
        <p:spPr>
          <a:xfrm>
            <a:off x="683568" y="476672"/>
            <a:ext cx="2157778" cy="769441"/>
          </a:xfrm>
          <a:prstGeom prst="rect">
            <a:avLst/>
          </a:prstGeom>
          <a:solidFill>
            <a:schemeClr val="bg1"/>
          </a:solidFill>
          <a:ln>
            <a:solidFill>
              <a:schemeClr val="tx1"/>
            </a:solidFill>
          </a:ln>
        </p:spPr>
        <p:txBody>
          <a:bodyPr wrap="square" rtlCol="0">
            <a:spAutoFit/>
          </a:bodyPr>
          <a:lstStyle/>
          <a:p>
            <a:pPr algn="ctr"/>
            <a:r>
              <a:rPr lang="en-GB" sz="1100" dirty="0"/>
              <a:t>EQR = Bias corrected observed ÷ reference value</a:t>
            </a:r>
          </a:p>
          <a:p>
            <a:pPr algn="ctr"/>
            <a:r>
              <a:rPr lang="en-GB" sz="1100" dirty="0"/>
              <a:t>(</a:t>
            </a:r>
            <a:r>
              <a:rPr lang="en-GB" sz="1100" dirty="0" err="1"/>
              <a:t>EQR</a:t>
            </a:r>
            <a:r>
              <a:rPr lang="en-GB" sz="1100" baseline="-25000" dirty="0" err="1"/>
              <a:t>irB</a:t>
            </a:r>
            <a:r>
              <a:rPr lang="en-GB" sz="1100" dirty="0"/>
              <a:t> = (</a:t>
            </a:r>
            <a:r>
              <a:rPr lang="en-GB" sz="1100" dirty="0" err="1"/>
              <a:t>ObsIDX</a:t>
            </a:r>
            <a:r>
              <a:rPr lang="en-GB" sz="1100" baseline="-25000" dirty="0" err="1"/>
              <a:t>irB</a:t>
            </a:r>
            <a:r>
              <a:rPr lang="en-GB" sz="1100" dirty="0"/>
              <a:t> ÷ </a:t>
            </a:r>
            <a:r>
              <a:rPr lang="en-GB" sz="1100" dirty="0" err="1"/>
              <a:t>ExpIDX</a:t>
            </a:r>
            <a:r>
              <a:rPr lang="en-GB" sz="1100" baseline="-25000" dirty="0" err="1"/>
              <a:t>Ref,ir</a:t>
            </a:r>
            <a:r>
              <a:rPr lang="en-GB" sz="1100" dirty="0"/>
              <a:t>)</a:t>
            </a:r>
          </a:p>
        </p:txBody>
      </p:sp>
    </p:spTree>
    <p:extLst>
      <p:ext uri="{BB962C8B-B14F-4D97-AF65-F5344CB8AC3E}">
        <p14:creationId xmlns:p14="http://schemas.microsoft.com/office/powerpoint/2010/main" val="278404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772816"/>
            <a:ext cx="8496300" cy="3888110"/>
          </a:xfrm>
        </p:spPr>
        <p:txBody>
          <a:bodyPr/>
          <a:lstStyle/>
          <a:p>
            <a:pPr marL="0" indent="0">
              <a:buNone/>
            </a:pPr>
            <a:r>
              <a:rPr lang="en-GB" sz="2000" b="1" dirty="0"/>
              <a:t>Combine spring and autumn EQRs</a:t>
            </a:r>
          </a:p>
          <a:p>
            <a:pPr marL="0" indent="0">
              <a:buNone/>
            </a:pPr>
            <a:endParaRPr lang="en-GB" sz="2000" b="1" dirty="0"/>
          </a:p>
          <a:p>
            <a:pPr marL="0" indent="0">
              <a:buNone/>
            </a:pPr>
            <a:r>
              <a:rPr lang="en-GB" sz="2000" dirty="0">
                <a:solidFill>
                  <a:srgbClr val="92D050"/>
                </a:solidFill>
              </a:rPr>
              <a:t>Aim: to increase precision of classification and take account of seasonal variations in environmental quality</a:t>
            </a:r>
          </a:p>
          <a:p>
            <a:pPr marL="0" indent="0">
              <a:buNone/>
            </a:pPr>
            <a:endParaRPr lang="en-GB" sz="2000" dirty="0">
              <a:solidFill>
                <a:srgbClr val="92D050"/>
              </a:solidFill>
            </a:endParaRPr>
          </a:p>
          <a:p>
            <a:r>
              <a:rPr lang="en-GB" sz="2000" dirty="0"/>
              <a:t>WFD status must be based on EQRs calculated from spring and autumn samples</a:t>
            </a:r>
          </a:p>
          <a:p>
            <a:r>
              <a:rPr lang="en-GB" sz="2000" dirty="0"/>
              <a:t>Multi-season EQRs are based on the average of EQRs based on spring and autumn samples</a:t>
            </a:r>
            <a:endParaRPr lang="en-US" sz="2400" dirty="0"/>
          </a:p>
          <a:p>
            <a:endParaRPr lang="en-GB" dirty="0"/>
          </a:p>
        </p:txBody>
      </p:sp>
      <p:sp>
        <p:nvSpPr>
          <p:cNvPr id="5" name="TextBox 4"/>
          <p:cNvSpPr txBox="1"/>
          <p:nvPr/>
        </p:nvSpPr>
        <p:spPr>
          <a:xfrm>
            <a:off x="611560" y="620688"/>
            <a:ext cx="2169301" cy="743793"/>
          </a:xfrm>
          <a:prstGeom prst="rect">
            <a:avLst/>
          </a:prstGeom>
          <a:solidFill>
            <a:schemeClr val="bg1"/>
          </a:solidFill>
          <a:ln>
            <a:solidFill>
              <a:schemeClr val="tx1"/>
            </a:solidFill>
          </a:ln>
        </p:spPr>
        <p:txBody>
          <a:bodyPr wrap="square" rtlCol="0">
            <a:spAutoFit/>
          </a:bodyPr>
          <a:lstStyle/>
          <a:p>
            <a:pPr algn="ctr"/>
            <a:r>
              <a:rPr lang="en-GB" sz="1100" dirty="0"/>
              <a:t>Simulated multi-season average </a:t>
            </a:r>
            <a:r>
              <a:rPr lang="en-GB" sz="1100" dirty="0" err="1"/>
              <a:t>EQR</a:t>
            </a:r>
            <a:r>
              <a:rPr lang="en-GB" sz="1100" baseline="-25000" dirty="0" err="1"/>
              <a:t>r</a:t>
            </a:r>
            <a:r>
              <a:rPr lang="en-GB" sz="1100" dirty="0"/>
              <a:t> = Av of </a:t>
            </a:r>
            <a:r>
              <a:rPr lang="en-GB" sz="1100" dirty="0" err="1"/>
              <a:t>Sp</a:t>
            </a:r>
            <a:r>
              <a:rPr lang="en-GB" sz="1100" dirty="0"/>
              <a:t> </a:t>
            </a:r>
            <a:r>
              <a:rPr lang="en-GB" sz="1100" dirty="0" err="1"/>
              <a:t>EQR</a:t>
            </a:r>
            <a:r>
              <a:rPr lang="en-GB" sz="1100" baseline="-25000" dirty="0" err="1"/>
              <a:t>rSp</a:t>
            </a:r>
            <a:r>
              <a:rPr lang="en-GB" sz="1100" dirty="0"/>
              <a:t> &amp; Au </a:t>
            </a:r>
            <a:r>
              <a:rPr lang="en-GB" sz="1100" dirty="0" err="1"/>
              <a:t>EQR</a:t>
            </a:r>
            <a:r>
              <a:rPr lang="en-GB" sz="1100" baseline="-25000" dirty="0" err="1"/>
              <a:t>rAu</a:t>
            </a:r>
            <a:endParaRPr lang="en-GB" sz="1100" baseline="-25000" dirty="0"/>
          </a:p>
          <a:p>
            <a:pPr algn="ctr"/>
            <a:r>
              <a:rPr lang="en-GB" sz="1200" i="1" baseline="-25000" dirty="0">
                <a:solidFill>
                  <a:srgbClr val="C00000"/>
                </a:solidFill>
              </a:rPr>
              <a:t>Ralph’s e-mail</a:t>
            </a:r>
          </a:p>
        </p:txBody>
      </p:sp>
    </p:spTree>
    <p:extLst>
      <p:ext uri="{BB962C8B-B14F-4D97-AF65-F5344CB8AC3E}">
        <p14:creationId xmlns:p14="http://schemas.microsoft.com/office/powerpoint/2010/main" val="305728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185874"/>
            <a:ext cx="8496300" cy="3312020"/>
          </a:xfrm>
        </p:spPr>
        <p:txBody>
          <a:bodyPr/>
          <a:lstStyle/>
          <a:p>
            <a:pPr marL="0" indent="0">
              <a:buNone/>
            </a:pPr>
            <a:r>
              <a:rPr lang="en-GB" sz="1800" b="1" dirty="0"/>
              <a:t>Determine the probability of the class being High, Good, Moderate, Poor and Bad status</a:t>
            </a:r>
          </a:p>
          <a:p>
            <a:pPr marL="0" indent="0">
              <a:buNone/>
            </a:pPr>
            <a:r>
              <a:rPr lang="en-GB" sz="1800" dirty="0">
                <a:solidFill>
                  <a:srgbClr val="92D050"/>
                </a:solidFill>
              </a:rPr>
              <a:t>Aim: to take account of imprecision in monitoring data in the</a:t>
            </a:r>
            <a:r>
              <a:rPr lang="en-US" sz="1800" dirty="0">
                <a:solidFill>
                  <a:srgbClr val="92D050"/>
                </a:solidFill>
              </a:rPr>
              <a:t> classification</a:t>
            </a:r>
            <a:endParaRPr lang="en-GB" sz="1400" b="1" dirty="0"/>
          </a:p>
          <a:p>
            <a:r>
              <a:rPr lang="en-GB" sz="1400" dirty="0"/>
              <a:t>Output the standard deviations and confidence limits (used to be included in RIVPACS III+ but excluded from current RICT). Add information to the user guide about how to use them – e.g. for whiskers when plotting EQRs.</a:t>
            </a:r>
          </a:p>
          <a:p>
            <a:r>
              <a:rPr lang="en-GB" sz="1400" dirty="0"/>
              <a:t>Probability of each class is simply the sum of the simulations resulting in that class.</a:t>
            </a:r>
          </a:p>
          <a:p>
            <a:r>
              <a:rPr lang="en-GB" sz="1400" dirty="0"/>
              <a:t>The Detailed Functional Specification WFD72cic Section 11.1.3, Detailed Functional Specification v3, Section 4.7.3.3 also mentions a face value classification uncorrected for bias.  We don’t use that for classification.  I’m not sure what it’s used for. I think that this is reported in current RICT classification report as “FVU_CLASS”.</a:t>
            </a:r>
          </a:p>
          <a:p>
            <a:r>
              <a:rPr lang="en-GB" sz="1400" dirty="0"/>
              <a:t>The Detailed Functional Specification WFD72cic Section 11.1.3, Detailed Functional Specification v3, Section 4.7.3.3 also mentions a face value classification corrected for bias.  We don’t use that for classification.  I’m not sure what it’s used for. </a:t>
            </a:r>
            <a:r>
              <a:rPr lang="en-US" sz="1400" dirty="0"/>
              <a:t>I don’t know what it is reported as in the current RICT classification report: possibly AVG_EQI_FVB_CLASS and/or MOST_COMMON_FVB_CLASS.</a:t>
            </a:r>
          </a:p>
          <a:p>
            <a:r>
              <a:rPr lang="en-GB" sz="1400" dirty="0"/>
              <a:t>The Detailed Functional Specification WFD72cic Section 11.4 seems to have a large amount of information about confidence of class for multiple years, but nothing for single year.  As multiple year is an addition to single year, that doesn’t seem right and I suspect 11.4 refers to the general situation of dealing with confidence of class.</a:t>
            </a:r>
            <a:endParaRPr lang="en-US" sz="1400" dirty="0"/>
          </a:p>
        </p:txBody>
      </p:sp>
      <p:sp>
        <p:nvSpPr>
          <p:cNvPr id="5" name="TextBox 4"/>
          <p:cNvSpPr txBox="1"/>
          <p:nvPr/>
        </p:nvSpPr>
        <p:spPr>
          <a:xfrm>
            <a:off x="611560" y="260648"/>
            <a:ext cx="1800200" cy="1892826"/>
          </a:xfrm>
          <a:prstGeom prst="rect">
            <a:avLst/>
          </a:prstGeom>
          <a:solidFill>
            <a:schemeClr val="bg1"/>
          </a:solidFill>
          <a:ln>
            <a:solidFill>
              <a:schemeClr val="tx1"/>
            </a:solidFill>
          </a:ln>
        </p:spPr>
        <p:txBody>
          <a:bodyPr wrap="square" rtlCol="0">
            <a:spAutoFit/>
          </a:bodyPr>
          <a:lstStyle/>
          <a:p>
            <a:pPr algn="ctr"/>
            <a:r>
              <a:rPr lang="en-GB" sz="1100" dirty="0"/>
              <a:t>Identify class using published EQR class (Monte-Carlo simulation)</a:t>
            </a:r>
          </a:p>
          <a:p>
            <a:pPr algn="ctr"/>
            <a:r>
              <a:rPr lang="en-GB" sz="1100" dirty="0" err="1"/>
              <a:t>Prob</a:t>
            </a:r>
            <a:r>
              <a:rPr lang="en-GB" sz="1100" dirty="0"/>
              <a:t> H</a:t>
            </a:r>
          </a:p>
          <a:p>
            <a:pPr algn="ctr"/>
            <a:r>
              <a:rPr lang="en-GB" sz="1100" dirty="0" err="1"/>
              <a:t>Prob</a:t>
            </a:r>
            <a:r>
              <a:rPr lang="en-GB" sz="1100" dirty="0"/>
              <a:t> G</a:t>
            </a:r>
          </a:p>
          <a:p>
            <a:pPr algn="ctr"/>
            <a:r>
              <a:rPr lang="en-GB" sz="1100" dirty="0" err="1"/>
              <a:t>Prob</a:t>
            </a:r>
            <a:r>
              <a:rPr lang="en-GB" sz="1100" dirty="0"/>
              <a:t> M</a:t>
            </a:r>
          </a:p>
          <a:p>
            <a:pPr algn="ctr"/>
            <a:r>
              <a:rPr lang="en-GB" sz="1100" dirty="0" err="1"/>
              <a:t>Prob</a:t>
            </a:r>
            <a:r>
              <a:rPr lang="en-GB" sz="1100" dirty="0"/>
              <a:t> P</a:t>
            </a:r>
          </a:p>
          <a:p>
            <a:pPr algn="ctr"/>
            <a:r>
              <a:rPr lang="en-GB" sz="1100" dirty="0" err="1"/>
              <a:t>Prob</a:t>
            </a:r>
            <a:r>
              <a:rPr lang="en-GB" sz="1100" dirty="0"/>
              <a:t> B</a:t>
            </a:r>
          </a:p>
          <a:p>
            <a:pPr algn="ctr"/>
            <a:r>
              <a:rPr lang="en-GB" sz="1100" dirty="0"/>
              <a:t>Most probable class</a:t>
            </a:r>
          </a:p>
          <a:p>
            <a:pPr algn="ctr"/>
            <a:r>
              <a:rPr lang="en-GB" sz="800" i="1" dirty="0">
                <a:solidFill>
                  <a:srgbClr val="00B050"/>
                </a:solidFill>
              </a:rPr>
              <a:t>Section 6.5</a:t>
            </a:r>
          </a:p>
          <a:p>
            <a:pPr algn="ctr"/>
            <a:r>
              <a:rPr lang="en-GB" sz="800" dirty="0">
                <a:solidFill>
                  <a:schemeClr val="bg1">
                    <a:lumMod val="50000"/>
                  </a:schemeClr>
                </a:solidFill>
              </a:rPr>
              <a:t>WFD class boundaries</a:t>
            </a:r>
          </a:p>
        </p:txBody>
      </p:sp>
    </p:spTree>
    <p:extLst>
      <p:ext uri="{BB962C8B-B14F-4D97-AF65-F5344CB8AC3E}">
        <p14:creationId xmlns:p14="http://schemas.microsoft.com/office/powerpoint/2010/main" val="139514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496300" cy="3384376"/>
          </a:xfrm>
        </p:spPr>
        <p:txBody>
          <a:bodyPr/>
          <a:lstStyle/>
          <a:p>
            <a:pPr marL="0" indent="0">
              <a:buNone/>
            </a:pPr>
            <a:r>
              <a:rPr lang="en-US" sz="1600" b="1" dirty="0"/>
              <a:t>Determine the worst class indicated by WHPT ASPT and WHPT </a:t>
            </a:r>
            <a:r>
              <a:rPr lang="en-US" sz="1600" b="1" dirty="0" err="1"/>
              <a:t>Ntaxa</a:t>
            </a:r>
            <a:endParaRPr lang="en-US" sz="1600" b="1" dirty="0"/>
          </a:p>
          <a:p>
            <a:pPr marL="0" indent="0">
              <a:buNone/>
            </a:pPr>
            <a:endParaRPr lang="en-US" sz="1600" dirty="0">
              <a:solidFill>
                <a:srgbClr val="92D050"/>
              </a:solidFill>
            </a:endParaRPr>
          </a:p>
          <a:p>
            <a:pPr marL="0" indent="0">
              <a:buNone/>
            </a:pPr>
            <a:r>
              <a:rPr lang="en-US" sz="1600" dirty="0">
                <a:solidFill>
                  <a:srgbClr val="92D050"/>
                </a:solidFill>
              </a:rPr>
              <a:t>Aim: to ensure that the classification reflects ecological impacts caused by any type of environmental pressure</a:t>
            </a:r>
          </a:p>
          <a:p>
            <a:pPr marL="0" indent="0">
              <a:buNone/>
            </a:pPr>
            <a:endParaRPr lang="en-US" sz="1600" dirty="0"/>
          </a:p>
          <a:p>
            <a:pPr marL="0" indent="0">
              <a:buNone/>
            </a:pPr>
            <a:r>
              <a:rPr lang="en-US" sz="1600" dirty="0"/>
              <a:t>The overall status class for a sample is defined to be the worst of </a:t>
            </a:r>
            <a:r>
              <a:rPr lang="en-US" sz="1600" dirty="0" err="1"/>
              <a:t>classificaion</a:t>
            </a:r>
            <a:r>
              <a:rPr lang="en-US" sz="1600" dirty="0"/>
              <a:t> based on number of taxa and ASPT. This is referred to as the MINTA class (</a:t>
            </a:r>
            <a:r>
              <a:rPr lang="en-US" sz="1600" dirty="0" err="1"/>
              <a:t>ie</a:t>
            </a:r>
            <a:r>
              <a:rPr lang="en-US" sz="1600" dirty="0"/>
              <a:t> </a:t>
            </a:r>
            <a:r>
              <a:rPr lang="en-US" sz="1600" dirty="0" err="1"/>
              <a:t>MINimum</a:t>
            </a:r>
            <a:r>
              <a:rPr lang="en-US" sz="1600" dirty="0"/>
              <a:t> of classes based on number of Taxa and ASPT).</a:t>
            </a:r>
          </a:p>
          <a:p>
            <a:pPr marL="0" indent="0">
              <a:buNone/>
            </a:pPr>
            <a:endParaRPr lang="en-US" sz="1600" b="1" dirty="0"/>
          </a:p>
          <a:p>
            <a:r>
              <a:rPr lang="en-US" sz="1600" dirty="0"/>
              <a:t>MINTA = Minimum of NTAXA and ASPT</a:t>
            </a:r>
          </a:p>
          <a:p>
            <a:r>
              <a:rPr lang="en-US" sz="1600" dirty="0"/>
              <a:t>The WFD status of a site or water body is based on the worst class indicated by either WHPY ASPT or WHPT </a:t>
            </a:r>
            <a:r>
              <a:rPr lang="en-US" sz="1600" dirty="0" err="1"/>
              <a:t>Ntaxa</a:t>
            </a:r>
            <a:r>
              <a:rPr lang="en-US" sz="1600" dirty="0"/>
              <a:t>, following the ‘one out all out’ rule</a:t>
            </a:r>
            <a:r>
              <a:rPr lang="en-US" sz="1400" dirty="0"/>
              <a:t>.</a:t>
            </a:r>
          </a:p>
        </p:txBody>
      </p:sp>
      <p:sp>
        <p:nvSpPr>
          <p:cNvPr id="4" name="TextBox 3"/>
          <p:cNvSpPr txBox="1"/>
          <p:nvPr/>
        </p:nvSpPr>
        <p:spPr>
          <a:xfrm>
            <a:off x="539552" y="476672"/>
            <a:ext cx="1800200" cy="384721"/>
          </a:xfrm>
          <a:prstGeom prst="rect">
            <a:avLst/>
          </a:prstGeom>
          <a:solidFill>
            <a:schemeClr val="bg1"/>
          </a:solidFill>
          <a:ln>
            <a:solidFill>
              <a:schemeClr val="tx1"/>
            </a:solidFill>
          </a:ln>
        </p:spPr>
        <p:txBody>
          <a:bodyPr wrap="square" rtlCol="0">
            <a:spAutoFit/>
          </a:bodyPr>
          <a:lstStyle/>
          <a:p>
            <a:pPr algn="ctr"/>
            <a:r>
              <a:rPr lang="en-GB" sz="1100" dirty="0"/>
              <a:t>MINTA</a:t>
            </a:r>
          </a:p>
          <a:p>
            <a:pPr algn="ctr"/>
            <a:r>
              <a:rPr lang="en-GB" sz="800" b="1" i="1" dirty="0">
                <a:solidFill>
                  <a:srgbClr val="92D050"/>
                </a:solidFill>
              </a:rPr>
              <a:t>(11.6,4.7.8)</a:t>
            </a:r>
          </a:p>
        </p:txBody>
      </p:sp>
    </p:spTree>
    <p:extLst>
      <p:ext uri="{BB962C8B-B14F-4D97-AF65-F5344CB8AC3E}">
        <p14:creationId xmlns:p14="http://schemas.microsoft.com/office/powerpoint/2010/main" val="247577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547"/>
            <a:ext cx="8963463" cy="6858000"/>
          </a:xfrm>
          <a:prstGeom prst="rect">
            <a:avLst/>
          </a:prstGeom>
          <a:solidFill>
            <a:srgbClr val="D8F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1"/>
          <p:cNvSpPr txBox="1">
            <a:spLocks/>
          </p:cNvSpPr>
          <p:nvPr/>
        </p:nvSpPr>
        <p:spPr>
          <a:xfrm>
            <a:off x="6585318" y="260016"/>
            <a:ext cx="2485650" cy="1056837"/>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a:lstStyle>
          <a:p>
            <a:pPr algn="ctr"/>
            <a:r>
              <a:rPr lang="en-GB" sz="2800" kern="0" dirty="0"/>
              <a:t>WFD classification process</a:t>
            </a:r>
          </a:p>
        </p:txBody>
      </p:sp>
      <p:sp>
        <p:nvSpPr>
          <p:cNvPr id="5" name="TextBox 4"/>
          <p:cNvSpPr txBox="1"/>
          <p:nvPr/>
        </p:nvSpPr>
        <p:spPr>
          <a:xfrm>
            <a:off x="1880672" y="252603"/>
            <a:ext cx="1800200" cy="307777"/>
          </a:xfrm>
          <a:prstGeom prst="rect">
            <a:avLst/>
          </a:prstGeom>
          <a:solidFill>
            <a:schemeClr val="bg1"/>
          </a:solidFill>
          <a:ln>
            <a:solidFill>
              <a:schemeClr val="tx1"/>
            </a:solidFill>
          </a:ln>
        </p:spPr>
        <p:txBody>
          <a:bodyPr wrap="square" rtlCol="0">
            <a:spAutoFit/>
          </a:bodyPr>
          <a:lstStyle/>
          <a:p>
            <a:pPr algn="ctr"/>
            <a:r>
              <a:rPr lang="en-GB" sz="1400" b="1" dirty="0"/>
              <a:t>RIVPACS sampling</a:t>
            </a:r>
            <a:endParaRPr lang="en-GB" sz="900" b="1" i="1" dirty="0">
              <a:solidFill>
                <a:srgbClr val="00B050"/>
              </a:solidFill>
            </a:endParaRPr>
          </a:p>
        </p:txBody>
      </p:sp>
      <p:sp>
        <p:nvSpPr>
          <p:cNvPr id="7" name="TextBox 6"/>
          <p:cNvSpPr txBox="1"/>
          <p:nvPr/>
        </p:nvSpPr>
        <p:spPr>
          <a:xfrm>
            <a:off x="6937842" y="1393798"/>
            <a:ext cx="1931389" cy="1169551"/>
          </a:xfrm>
          <a:prstGeom prst="rect">
            <a:avLst/>
          </a:prstGeom>
          <a:noFill/>
        </p:spPr>
        <p:txBody>
          <a:bodyPr wrap="square" rtlCol="0">
            <a:spAutoFit/>
          </a:bodyPr>
          <a:lstStyle/>
          <a:p>
            <a:r>
              <a:rPr lang="en-GB" sz="1000" u="sng" dirty="0">
                <a:solidFill>
                  <a:srgbClr val="0070C0"/>
                </a:solidFill>
              </a:rPr>
              <a:t>Original sources of data and algorithms</a:t>
            </a:r>
          </a:p>
          <a:p>
            <a:endParaRPr lang="en-US" sz="1000" dirty="0">
              <a:solidFill>
                <a:srgbClr val="00B050"/>
              </a:solidFill>
            </a:endParaRPr>
          </a:p>
          <a:p>
            <a:r>
              <a:rPr lang="en-US" sz="1000" dirty="0">
                <a:solidFill>
                  <a:srgbClr val="FFC000"/>
                </a:solidFill>
              </a:rPr>
              <a:t>WFD72c Final Report</a:t>
            </a:r>
          </a:p>
          <a:p>
            <a:endParaRPr lang="en-US" sz="1000" dirty="0">
              <a:solidFill>
                <a:srgbClr val="FFC000"/>
              </a:solidFill>
            </a:endParaRPr>
          </a:p>
          <a:p>
            <a:r>
              <a:rPr lang="en-US" sz="1000" dirty="0">
                <a:solidFill>
                  <a:srgbClr val="FF0000"/>
                </a:solidFill>
              </a:rPr>
              <a:t>Relevant section in the new Functional Spec</a:t>
            </a:r>
          </a:p>
        </p:txBody>
      </p:sp>
      <p:sp>
        <p:nvSpPr>
          <p:cNvPr id="9" name="TextBox 8"/>
          <p:cNvSpPr txBox="1"/>
          <p:nvPr/>
        </p:nvSpPr>
        <p:spPr>
          <a:xfrm>
            <a:off x="1880672" y="798801"/>
            <a:ext cx="1800200" cy="523220"/>
          </a:xfrm>
          <a:prstGeom prst="rect">
            <a:avLst/>
          </a:prstGeom>
          <a:solidFill>
            <a:schemeClr val="bg1"/>
          </a:solidFill>
          <a:ln>
            <a:solidFill>
              <a:schemeClr val="tx1"/>
            </a:solidFill>
          </a:ln>
        </p:spPr>
        <p:txBody>
          <a:bodyPr wrap="square" rtlCol="0">
            <a:spAutoFit/>
          </a:bodyPr>
          <a:lstStyle/>
          <a:p>
            <a:pPr algn="ctr"/>
            <a:r>
              <a:rPr lang="en-GB" sz="1400" b="1" dirty="0"/>
              <a:t>RIVPACS laboratory analysis</a:t>
            </a:r>
            <a:endParaRPr lang="en-GB" sz="700" b="1" dirty="0">
              <a:solidFill>
                <a:srgbClr val="00B050"/>
              </a:solidFill>
            </a:endParaRPr>
          </a:p>
        </p:txBody>
      </p:sp>
      <p:cxnSp>
        <p:nvCxnSpPr>
          <p:cNvPr id="15" name="Straight Arrow Connector 14"/>
          <p:cNvCxnSpPr>
            <a:stCxn id="5" idx="2"/>
            <a:endCxn id="9" idx="0"/>
          </p:cNvCxnSpPr>
          <p:nvPr/>
        </p:nvCxnSpPr>
        <p:spPr>
          <a:xfrm>
            <a:off x="2780772" y="560380"/>
            <a:ext cx="0" cy="2384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7" idx="2"/>
            <a:endCxn id="66" idx="0"/>
          </p:cNvCxnSpPr>
          <p:nvPr/>
        </p:nvCxnSpPr>
        <p:spPr>
          <a:xfrm>
            <a:off x="2330750" y="3600772"/>
            <a:ext cx="211049" cy="9286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46810" y="3749139"/>
            <a:ext cx="1800200" cy="523220"/>
          </a:xfrm>
          <a:prstGeom prst="rect">
            <a:avLst/>
          </a:prstGeom>
          <a:solidFill>
            <a:schemeClr val="bg1"/>
          </a:solidFill>
          <a:ln>
            <a:solidFill>
              <a:schemeClr val="tx1"/>
            </a:solidFill>
          </a:ln>
        </p:spPr>
        <p:txBody>
          <a:bodyPr wrap="square" rtlCol="0">
            <a:spAutoFit/>
          </a:bodyPr>
          <a:lstStyle/>
          <a:p>
            <a:pPr algn="ctr"/>
            <a:r>
              <a:rPr lang="en-GB" sz="1400" b="1" dirty="0"/>
              <a:t>Map environmental data</a:t>
            </a:r>
            <a:endParaRPr lang="en-GB" sz="900" b="1" i="1" dirty="0">
              <a:solidFill>
                <a:srgbClr val="00B050"/>
              </a:solidFill>
            </a:endParaRPr>
          </a:p>
        </p:txBody>
      </p:sp>
      <p:sp>
        <p:nvSpPr>
          <p:cNvPr id="30" name="TextBox 29"/>
          <p:cNvSpPr txBox="1"/>
          <p:nvPr/>
        </p:nvSpPr>
        <p:spPr>
          <a:xfrm>
            <a:off x="175528" y="1684865"/>
            <a:ext cx="1800200" cy="954107"/>
          </a:xfrm>
          <a:prstGeom prst="rect">
            <a:avLst/>
          </a:prstGeom>
          <a:solidFill>
            <a:schemeClr val="bg1"/>
          </a:solidFill>
          <a:ln>
            <a:solidFill>
              <a:schemeClr val="tx1"/>
            </a:solidFill>
          </a:ln>
        </p:spPr>
        <p:txBody>
          <a:bodyPr wrap="square" rtlCol="0">
            <a:spAutoFit/>
          </a:bodyPr>
          <a:lstStyle/>
          <a:p>
            <a:pPr algn="ctr"/>
            <a:r>
              <a:rPr lang="en-GB" sz="1400" b="1" dirty="0"/>
              <a:t>Long term environmental data (annual average minimum)</a:t>
            </a:r>
            <a:endParaRPr lang="en-GB" sz="900" b="1" i="1" dirty="0">
              <a:solidFill>
                <a:srgbClr val="00B050"/>
              </a:solidFill>
            </a:endParaRPr>
          </a:p>
        </p:txBody>
      </p:sp>
      <p:sp>
        <p:nvSpPr>
          <p:cNvPr id="32" name="TextBox 31"/>
          <p:cNvSpPr txBox="1"/>
          <p:nvPr/>
        </p:nvSpPr>
        <p:spPr>
          <a:xfrm>
            <a:off x="6370668" y="2638972"/>
            <a:ext cx="1800200" cy="738664"/>
          </a:xfrm>
          <a:prstGeom prst="rect">
            <a:avLst/>
          </a:prstGeom>
          <a:solidFill>
            <a:schemeClr val="bg1"/>
          </a:solidFill>
          <a:ln>
            <a:solidFill>
              <a:schemeClr val="tx1"/>
            </a:solidFill>
          </a:ln>
        </p:spPr>
        <p:txBody>
          <a:bodyPr wrap="square" rtlCol="0">
            <a:spAutoFit/>
          </a:bodyPr>
          <a:lstStyle/>
          <a:p>
            <a:pPr algn="ctr"/>
            <a:r>
              <a:rPr lang="en-GB" sz="1400" b="1" dirty="0"/>
              <a:t>Sampling error</a:t>
            </a:r>
          </a:p>
          <a:p>
            <a:pPr algn="ctr"/>
            <a:r>
              <a:rPr lang="en-GB" sz="1400" b="1" i="1" dirty="0">
                <a:solidFill>
                  <a:srgbClr val="00B050"/>
                </a:solidFill>
              </a:rPr>
              <a:t>From BAMS and other studies</a:t>
            </a:r>
            <a:endParaRPr lang="en-GB" sz="900" b="1" i="1" dirty="0">
              <a:solidFill>
                <a:srgbClr val="00B050"/>
              </a:solidFill>
            </a:endParaRPr>
          </a:p>
        </p:txBody>
      </p:sp>
      <p:sp>
        <p:nvSpPr>
          <p:cNvPr id="33" name="TextBox 32"/>
          <p:cNvSpPr txBox="1"/>
          <p:nvPr/>
        </p:nvSpPr>
        <p:spPr>
          <a:xfrm>
            <a:off x="3213298" y="2144470"/>
            <a:ext cx="1800200" cy="523220"/>
          </a:xfrm>
          <a:prstGeom prst="rect">
            <a:avLst/>
          </a:prstGeom>
          <a:solidFill>
            <a:schemeClr val="bg1"/>
          </a:solidFill>
          <a:ln>
            <a:solidFill>
              <a:schemeClr val="tx1"/>
            </a:solidFill>
          </a:ln>
        </p:spPr>
        <p:txBody>
          <a:bodyPr wrap="square" rtlCol="0">
            <a:spAutoFit/>
          </a:bodyPr>
          <a:lstStyle/>
          <a:p>
            <a:pPr algn="ctr"/>
            <a:r>
              <a:rPr lang="en-GB" sz="1400" b="1" dirty="0"/>
              <a:t>Calculate WHPT indices</a:t>
            </a:r>
            <a:endParaRPr lang="en-GB" sz="900" b="1" i="1" dirty="0">
              <a:solidFill>
                <a:srgbClr val="00B050"/>
              </a:solidFill>
            </a:endParaRPr>
          </a:p>
        </p:txBody>
      </p:sp>
      <p:sp>
        <p:nvSpPr>
          <p:cNvPr id="35" name="TextBox 34"/>
          <p:cNvSpPr txBox="1"/>
          <p:nvPr/>
        </p:nvSpPr>
        <p:spPr>
          <a:xfrm>
            <a:off x="4232995" y="338286"/>
            <a:ext cx="1800200" cy="954107"/>
          </a:xfrm>
          <a:prstGeom prst="rect">
            <a:avLst/>
          </a:prstGeom>
          <a:solidFill>
            <a:schemeClr val="bg1"/>
          </a:solidFill>
          <a:ln>
            <a:solidFill>
              <a:schemeClr val="tx1"/>
            </a:solidFill>
          </a:ln>
        </p:spPr>
        <p:txBody>
          <a:bodyPr wrap="square" rtlCol="0">
            <a:spAutoFit/>
          </a:bodyPr>
          <a:lstStyle/>
          <a:p>
            <a:pPr algn="ctr"/>
            <a:r>
              <a:rPr lang="en-GB" sz="1400" b="1" dirty="0"/>
              <a:t>Bias measure of error in laboratory analysis</a:t>
            </a:r>
          </a:p>
          <a:p>
            <a:pPr algn="ctr"/>
            <a:r>
              <a:rPr lang="en-GB" sz="1400" b="1" i="1" dirty="0">
                <a:solidFill>
                  <a:srgbClr val="00B050"/>
                </a:solidFill>
              </a:rPr>
              <a:t>From audit</a:t>
            </a:r>
            <a:endParaRPr lang="en-GB" sz="900" b="1" i="1" dirty="0">
              <a:solidFill>
                <a:srgbClr val="00B050"/>
              </a:solidFill>
            </a:endParaRPr>
          </a:p>
        </p:txBody>
      </p:sp>
      <p:cxnSp>
        <p:nvCxnSpPr>
          <p:cNvPr id="16" name="Elbow Connector 15"/>
          <p:cNvCxnSpPr>
            <a:stCxn id="35" idx="2"/>
            <a:endCxn id="33" idx="0"/>
          </p:cNvCxnSpPr>
          <p:nvPr/>
        </p:nvCxnSpPr>
        <p:spPr>
          <a:xfrm rot="5400000">
            <a:off x="4197209" y="1208583"/>
            <a:ext cx="852077" cy="101969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2"/>
            <a:endCxn id="33" idx="0"/>
          </p:cNvCxnSpPr>
          <p:nvPr/>
        </p:nvCxnSpPr>
        <p:spPr>
          <a:xfrm rot="16200000" flipH="1">
            <a:off x="3035861" y="1066932"/>
            <a:ext cx="822449" cy="1332626"/>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1"/>
            <a:endCxn id="30" idx="0"/>
          </p:cNvCxnSpPr>
          <p:nvPr/>
        </p:nvCxnSpPr>
        <p:spPr>
          <a:xfrm rot="10800000" flipV="1">
            <a:off x="1075628" y="406491"/>
            <a:ext cx="805044" cy="127837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113399" y="4111179"/>
            <a:ext cx="1800200" cy="523220"/>
          </a:xfrm>
          <a:prstGeom prst="rect">
            <a:avLst/>
          </a:prstGeom>
          <a:solidFill>
            <a:schemeClr val="bg1"/>
          </a:solidFill>
          <a:ln>
            <a:solidFill>
              <a:schemeClr val="tx1"/>
            </a:solidFill>
          </a:ln>
        </p:spPr>
        <p:txBody>
          <a:bodyPr wrap="square" rtlCol="0">
            <a:spAutoFit/>
          </a:bodyPr>
          <a:lstStyle/>
          <a:p>
            <a:pPr algn="ctr"/>
            <a:r>
              <a:rPr lang="en-GB" sz="1400" b="1" dirty="0"/>
              <a:t>Map environmental data</a:t>
            </a:r>
            <a:endParaRPr lang="en-GB" sz="900" b="1" i="1" dirty="0">
              <a:solidFill>
                <a:srgbClr val="00B050"/>
              </a:solidFill>
            </a:endParaRPr>
          </a:p>
        </p:txBody>
      </p:sp>
      <p:sp>
        <p:nvSpPr>
          <p:cNvPr id="61" name="TextBox 60"/>
          <p:cNvSpPr txBox="1"/>
          <p:nvPr/>
        </p:nvSpPr>
        <p:spPr>
          <a:xfrm>
            <a:off x="4265799" y="4263579"/>
            <a:ext cx="1800200" cy="523220"/>
          </a:xfrm>
          <a:prstGeom prst="rect">
            <a:avLst/>
          </a:prstGeom>
          <a:solidFill>
            <a:schemeClr val="bg1"/>
          </a:solidFill>
          <a:ln>
            <a:solidFill>
              <a:schemeClr val="tx1"/>
            </a:solidFill>
          </a:ln>
        </p:spPr>
        <p:txBody>
          <a:bodyPr wrap="square" rtlCol="0">
            <a:spAutoFit/>
          </a:bodyPr>
          <a:lstStyle/>
          <a:p>
            <a:pPr algn="ctr"/>
            <a:r>
              <a:rPr lang="en-GB" sz="1400" b="1" dirty="0"/>
              <a:t>Map environmental data</a:t>
            </a:r>
            <a:endParaRPr lang="en-GB" sz="900" b="1" i="1" dirty="0">
              <a:solidFill>
                <a:srgbClr val="00B050"/>
              </a:solidFill>
            </a:endParaRPr>
          </a:p>
        </p:txBody>
      </p:sp>
      <p:sp>
        <p:nvSpPr>
          <p:cNvPr id="62" name="TextBox 61"/>
          <p:cNvSpPr txBox="1"/>
          <p:nvPr/>
        </p:nvSpPr>
        <p:spPr>
          <a:xfrm>
            <a:off x="4418199" y="4415979"/>
            <a:ext cx="1800200" cy="523220"/>
          </a:xfrm>
          <a:prstGeom prst="rect">
            <a:avLst/>
          </a:prstGeom>
          <a:solidFill>
            <a:schemeClr val="bg1"/>
          </a:solidFill>
          <a:ln>
            <a:solidFill>
              <a:schemeClr val="tx1"/>
            </a:solidFill>
          </a:ln>
        </p:spPr>
        <p:txBody>
          <a:bodyPr wrap="square" rtlCol="0">
            <a:spAutoFit/>
          </a:bodyPr>
          <a:lstStyle/>
          <a:p>
            <a:pPr algn="ctr"/>
            <a:r>
              <a:rPr lang="en-GB" sz="1400" b="1" dirty="0"/>
              <a:t>Map environmental data</a:t>
            </a:r>
            <a:endParaRPr lang="en-GB" sz="900" b="1" i="1" dirty="0">
              <a:solidFill>
                <a:srgbClr val="00B050"/>
              </a:solidFill>
            </a:endParaRPr>
          </a:p>
        </p:txBody>
      </p:sp>
      <p:sp>
        <p:nvSpPr>
          <p:cNvPr id="63" name="TextBox 62"/>
          <p:cNvSpPr txBox="1"/>
          <p:nvPr/>
        </p:nvSpPr>
        <p:spPr>
          <a:xfrm>
            <a:off x="4570599" y="4568379"/>
            <a:ext cx="1800200" cy="523220"/>
          </a:xfrm>
          <a:prstGeom prst="rect">
            <a:avLst/>
          </a:prstGeom>
          <a:solidFill>
            <a:schemeClr val="bg1"/>
          </a:solidFill>
          <a:ln>
            <a:solidFill>
              <a:schemeClr val="tx1"/>
            </a:solidFill>
          </a:ln>
        </p:spPr>
        <p:txBody>
          <a:bodyPr wrap="square" rtlCol="0">
            <a:spAutoFit/>
          </a:bodyPr>
          <a:lstStyle/>
          <a:p>
            <a:pPr algn="ctr"/>
            <a:r>
              <a:rPr lang="en-GB" sz="1400" b="1" dirty="0"/>
              <a:t>Map environmental data</a:t>
            </a:r>
            <a:endParaRPr lang="en-GB" sz="900" b="1" i="1" dirty="0">
              <a:solidFill>
                <a:srgbClr val="00B050"/>
              </a:solidFill>
            </a:endParaRPr>
          </a:p>
        </p:txBody>
      </p:sp>
      <p:sp>
        <p:nvSpPr>
          <p:cNvPr id="64" name="TextBox 63"/>
          <p:cNvSpPr txBox="1"/>
          <p:nvPr/>
        </p:nvSpPr>
        <p:spPr>
          <a:xfrm>
            <a:off x="1436285" y="5329079"/>
            <a:ext cx="1800200" cy="738664"/>
          </a:xfrm>
          <a:prstGeom prst="rect">
            <a:avLst/>
          </a:prstGeom>
          <a:solidFill>
            <a:schemeClr val="bg1"/>
          </a:solidFill>
          <a:ln>
            <a:solidFill>
              <a:schemeClr val="tx1"/>
            </a:solidFill>
          </a:ln>
        </p:spPr>
        <p:txBody>
          <a:bodyPr wrap="square" rtlCol="0">
            <a:spAutoFit/>
          </a:bodyPr>
          <a:lstStyle/>
          <a:p>
            <a:pPr algn="ctr"/>
            <a:r>
              <a:rPr lang="en-GB" sz="1400" b="1" dirty="0"/>
              <a:t>Adjustment and conversion to give reference Value</a:t>
            </a:r>
            <a:endParaRPr lang="en-GB" sz="900" b="1" i="1" dirty="0">
              <a:solidFill>
                <a:srgbClr val="00B050"/>
              </a:solidFill>
            </a:endParaRPr>
          </a:p>
        </p:txBody>
      </p:sp>
      <p:sp>
        <p:nvSpPr>
          <p:cNvPr id="65" name="TextBox 64"/>
          <p:cNvSpPr txBox="1"/>
          <p:nvPr/>
        </p:nvSpPr>
        <p:spPr>
          <a:xfrm>
            <a:off x="3995936" y="5745863"/>
            <a:ext cx="1800200" cy="307777"/>
          </a:xfrm>
          <a:prstGeom prst="rect">
            <a:avLst/>
          </a:prstGeom>
          <a:solidFill>
            <a:schemeClr val="bg1"/>
          </a:solidFill>
          <a:ln>
            <a:solidFill>
              <a:schemeClr val="tx1"/>
            </a:solidFill>
          </a:ln>
        </p:spPr>
        <p:txBody>
          <a:bodyPr wrap="square" rtlCol="0">
            <a:spAutoFit/>
          </a:bodyPr>
          <a:lstStyle/>
          <a:p>
            <a:pPr algn="ctr"/>
            <a:r>
              <a:rPr lang="en-GB" sz="1400" b="1" dirty="0"/>
              <a:t>Calculate EQR</a:t>
            </a:r>
            <a:endParaRPr lang="en-GB" sz="900" b="1" i="1" dirty="0">
              <a:solidFill>
                <a:srgbClr val="00B050"/>
              </a:solidFill>
            </a:endParaRPr>
          </a:p>
        </p:txBody>
      </p:sp>
      <p:sp>
        <p:nvSpPr>
          <p:cNvPr id="66" name="TextBox 65"/>
          <p:cNvSpPr txBox="1"/>
          <p:nvPr/>
        </p:nvSpPr>
        <p:spPr>
          <a:xfrm>
            <a:off x="1641699" y="4529454"/>
            <a:ext cx="1800200" cy="523220"/>
          </a:xfrm>
          <a:prstGeom prst="rect">
            <a:avLst/>
          </a:prstGeom>
          <a:solidFill>
            <a:schemeClr val="bg1"/>
          </a:solidFill>
          <a:ln>
            <a:solidFill>
              <a:schemeClr val="tx1"/>
            </a:solidFill>
          </a:ln>
        </p:spPr>
        <p:txBody>
          <a:bodyPr wrap="square" rtlCol="0">
            <a:spAutoFit/>
          </a:bodyPr>
          <a:lstStyle/>
          <a:p>
            <a:pPr algn="ctr"/>
            <a:r>
              <a:rPr lang="en-GB" sz="1400" b="1" dirty="0"/>
              <a:t>RIVPACS Prediction</a:t>
            </a:r>
            <a:endParaRPr lang="en-GB" sz="900" b="1" i="1" dirty="0">
              <a:solidFill>
                <a:srgbClr val="00B050"/>
              </a:solidFill>
            </a:endParaRPr>
          </a:p>
        </p:txBody>
      </p:sp>
      <p:sp>
        <p:nvSpPr>
          <p:cNvPr id="67" name="TextBox 66"/>
          <p:cNvSpPr txBox="1"/>
          <p:nvPr/>
        </p:nvSpPr>
        <p:spPr>
          <a:xfrm>
            <a:off x="1430650" y="2862108"/>
            <a:ext cx="1800200" cy="738664"/>
          </a:xfrm>
          <a:prstGeom prst="rect">
            <a:avLst/>
          </a:prstGeom>
          <a:solidFill>
            <a:schemeClr val="bg1"/>
          </a:solidFill>
          <a:ln>
            <a:solidFill>
              <a:schemeClr val="tx1"/>
            </a:solidFill>
          </a:ln>
        </p:spPr>
        <p:txBody>
          <a:bodyPr wrap="square" rtlCol="0">
            <a:spAutoFit/>
          </a:bodyPr>
          <a:lstStyle/>
          <a:p>
            <a:pPr algn="ctr"/>
            <a:r>
              <a:rPr lang="en-GB" sz="1400" b="1" dirty="0"/>
              <a:t>Calculate derived environmental data</a:t>
            </a:r>
            <a:endParaRPr lang="en-GB" sz="900" b="1" i="1" dirty="0">
              <a:solidFill>
                <a:srgbClr val="00B050"/>
              </a:solidFill>
            </a:endParaRPr>
          </a:p>
        </p:txBody>
      </p:sp>
      <p:cxnSp>
        <p:nvCxnSpPr>
          <p:cNvPr id="70" name="Elbow Connector 69"/>
          <p:cNvCxnSpPr>
            <a:stCxn id="29" idx="0"/>
            <a:endCxn id="67" idx="1"/>
          </p:cNvCxnSpPr>
          <p:nvPr/>
        </p:nvCxnSpPr>
        <p:spPr>
          <a:xfrm rot="5400000" flipH="1" flipV="1">
            <a:off x="979931" y="3298420"/>
            <a:ext cx="517699" cy="38374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a:endCxn id="67" idx="1"/>
          </p:cNvCxnSpPr>
          <p:nvPr/>
        </p:nvCxnSpPr>
        <p:spPr>
          <a:xfrm rot="16200000" flipH="1">
            <a:off x="960224" y="2761014"/>
            <a:ext cx="585828" cy="3550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09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496300" cy="3096344"/>
          </a:xfrm>
        </p:spPr>
        <p:txBody>
          <a:bodyPr/>
          <a:lstStyle/>
          <a:p>
            <a:pPr marL="0" indent="0">
              <a:buNone/>
            </a:pPr>
            <a:r>
              <a:rPr lang="en-US" sz="1600" b="1" dirty="0"/>
              <a:t>Determine overall status class based on samples collected in 2- or 3-years</a:t>
            </a:r>
          </a:p>
          <a:p>
            <a:pPr marL="0" indent="0">
              <a:buNone/>
            </a:pPr>
            <a:endParaRPr lang="en-US" sz="1600" b="1" dirty="0"/>
          </a:p>
          <a:p>
            <a:pPr marL="0" indent="0">
              <a:buNone/>
            </a:pPr>
            <a:r>
              <a:rPr lang="en-US" sz="1600" dirty="0">
                <a:solidFill>
                  <a:srgbClr val="92D050"/>
                </a:solidFill>
              </a:rPr>
              <a:t>Aim: to take account of temporary differences in quality and improve precision</a:t>
            </a:r>
          </a:p>
          <a:p>
            <a:r>
              <a:rPr lang="en-US" sz="1600" dirty="0"/>
              <a:t>River Invertebrate status must be assessed every 30-years.  Where site are sampled in more than one year I the 3-year monitoring cycle, WFD status can be based on samples collected in more than one year.</a:t>
            </a:r>
          </a:p>
          <a:p>
            <a:r>
              <a:rPr lang="en-US" sz="1600" dirty="0"/>
              <a:t>Multi-year </a:t>
            </a:r>
            <a:r>
              <a:rPr lang="en-US" sz="1600" dirty="0" err="1"/>
              <a:t>statu</a:t>
            </a:r>
            <a:r>
              <a:rPr lang="en-US" sz="1600" dirty="0"/>
              <a:t> classification takes account of inter-year variation based on observations from River </a:t>
            </a:r>
            <a:r>
              <a:rPr lang="en-US" sz="1600" dirty="0" err="1"/>
              <a:t>xxxx</a:t>
            </a:r>
            <a:r>
              <a:rPr lang="en-US" sz="1600" dirty="0"/>
              <a:t> (Reference)</a:t>
            </a:r>
          </a:p>
          <a:p>
            <a:r>
              <a:rPr lang="en-US" sz="1600" dirty="0"/>
              <a:t>The current RICT includes this option.</a:t>
            </a:r>
          </a:p>
        </p:txBody>
      </p:sp>
      <p:sp>
        <p:nvSpPr>
          <p:cNvPr id="6" name="TextBox 5"/>
          <p:cNvSpPr txBox="1"/>
          <p:nvPr/>
        </p:nvSpPr>
        <p:spPr>
          <a:xfrm>
            <a:off x="395536" y="476672"/>
            <a:ext cx="1800200" cy="507831"/>
          </a:xfrm>
          <a:prstGeom prst="rect">
            <a:avLst/>
          </a:prstGeom>
          <a:solidFill>
            <a:schemeClr val="bg1"/>
          </a:solidFill>
          <a:ln>
            <a:solidFill>
              <a:schemeClr val="tx1"/>
            </a:solidFill>
          </a:ln>
        </p:spPr>
        <p:txBody>
          <a:bodyPr wrap="square" rtlCol="0">
            <a:spAutoFit/>
          </a:bodyPr>
          <a:lstStyle/>
          <a:p>
            <a:pPr algn="ctr"/>
            <a:r>
              <a:rPr lang="en-GB" sz="1100" dirty="0"/>
              <a:t>Multi-year</a:t>
            </a:r>
          </a:p>
          <a:p>
            <a:pPr algn="ctr"/>
            <a:r>
              <a:rPr lang="en-GB" sz="800" b="1" i="1" dirty="0">
                <a:solidFill>
                  <a:srgbClr val="92D050"/>
                </a:solidFill>
              </a:rPr>
              <a:t>(11.2, 11.3, 11.4, 4.7.4, 4.7.5, 4.7.6)</a:t>
            </a:r>
          </a:p>
        </p:txBody>
      </p:sp>
    </p:spTree>
    <p:extLst>
      <p:ext uri="{BB962C8B-B14F-4D97-AF65-F5344CB8AC3E}">
        <p14:creationId xmlns:p14="http://schemas.microsoft.com/office/powerpoint/2010/main" val="27061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496300" cy="3096344"/>
          </a:xfrm>
        </p:spPr>
        <p:txBody>
          <a:bodyPr/>
          <a:lstStyle/>
          <a:p>
            <a:pPr marL="0" indent="0">
              <a:buNone/>
            </a:pPr>
            <a:r>
              <a:rPr lang="en-US" sz="1600" b="1" dirty="0"/>
              <a:t>Determine overall status class for a water body based on samples collected from more than one site</a:t>
            </a:r>
          </a:p>
          <a:p>
            <a:pPr marL="0" indent="0">
              <a:buNone/>
            </a:pPr>
            <a:endParaRPr lang="en-US" sz="1400" b="1" dirty="0"/>
          </a:p>
          <a:p>
            <a:pPr marL="0" indent="0">
              <a:buNone/>
            </a:pPr>
            <a:r>
              <a:rPr lang="en-US" sz="1400" dirty="0">
                <a:solidFill>
                  <a:srgbClr val="92D050"/>
                </a:solidFill>
              </a:rPr>
              <a:t>Aim: to estimate the overall quality of a water body when more than one site is monitored and to improve the precision of the classification</a:t>
            </a:r>
          </a:p>
          <a:p>
            <a:pPr marL="0" indent="0">
              <a:buNone/>
            </a:pPr>
            <a:endParaRPr lang="en-US" sz="1400" dirty="0">
              <a:solidFill>
                <a:srgbClr val="92D050"/>
              </a:solidFill>
            </a:endParaRPr>
          </a:p>
          <a:p>
            <a:r>
              <a:rPr lang="en-US" sz="1400" dirty="0"/>
              <a:t>The Environment Agency collects samples from some water bodies from more than one site.</a:t>
            </a:r>
          </a:p>
          <a:p>
            <a:r>
              <a:rPr lang="en-US" sz="1400" dirty="0"/>
              <a:t>The Environment Agency currently uses VISCOUS software to calculate WFD status for water bodies monitored from more than one site, as ell as sites sampled in more than one year.</a:t>
            </a:r>
          </a:p>
          <a:p>
            <a:r>
              <a:rPr lang="en-US" sz="1400" dirty="0"/>
              <a:t>Adding new functionality to allow status to be based on data collected from more than one site would streamline the classification process for the Environment Agency.</a:t>
            </a:r>
          </a:p>
          <a:p>
            <a:r>
              <a:rPr lang="en-US" sz="1400" dirty="0"/>
              <a:t>Because this feature is new, its inclusion is not included in the minimum viable product (MVP) for the new RICT.</a:t>
            </a:r>
          </a:p>
        </p:txBody>
      </p:sp>
      <p:sp>
        <p:nvSpPr>
          <p:cNvPr id="5" name="TextBox 4"/>
          <p:cNvSpPr txBox="1"/>
          <p:nvPr/>
        </p:nvSpPr>
        <p:spPr>
          <a:xfrm>
            <a:off x="358240" y="476672"/>
            <a:ext cx="1800200" cy="384721"/>
          </a:xfrm>
          <a:prstGeom prst="rect">
            <a:avLst/>
          </a:prstGeom>
          <a:solidFill>
            <a:schemeClr val="bg1"/>
          </a:solidFill>
          <a:ln>
            <a:solidFill>
              <a:schemeClr val="tx1"/>
            </a:solidFill>
          </a:ln>
        </p:spPr>
        <p:txBody>
          <a:bodyPr wrap="square" rtlCol="0">
            <a:spAutoFit/>
          </a:bodyPr>
          <a:lstStyle/>
          <a:p>
            <a:pPr algn="ctr"/>
            <a:r>
              <a:rPr lang="en-GB" sz="1100" dirty="0"/>
              <a:t>Multi-site</a:t>
            </a:r>
          </a:p>
          <a:p>
            <a:pPr algn="ctr"/>
            <a:r>
              <a:rPr lang="en-GB" sz="800" dirty="0"/>
              <a:t>Non-MVP</a:t>
            </a:r>
          </a:p>
        </p:txBody>
      </p:sp>
    </p:spTree>
    <p:extLst>
      <p:ext uri="{BB962C8B-B14F-4D97-AF65-F5344CB8AC3E}">
        <p14:creationId xmlns:p14="http://schemas.microsoft.com/office/powerpoint/2010/main" val="341745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107505" y="61677"/>
            <a:ext cx="8916380" cy="6721277"/>
          </a:xfrm>
          <a:prstGeom prst="rect">
            <a:avLst/>
          </a:prstGeom>
          <a:solidFill>
            <a:srgbClr val="DFF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29419" y="61677"/>
            <a:ext cx="8496300" cy="647700"/>
          </a:xfrm>
        </p:spPr>
        <p:txBody>
          <a:bodyPr/>
          <a:lstStyle/>
          <a:p>
            <a:r>
              <a:rPr lang="en-GB" sz="2400" dirty="0"/>
              <a:t>Classification process in the current RICT</a:t>
            </a:r>
          </a:p>
        </p:txBody>
      </p:sp>
      <p:sp>
        <p:nvSpPr>
          <p:cNvPr id="4" name="TextBox 3"/>
          <p:cNvSpPr txBox="1"/>
          <p:nvPr/>
        </p:nvSpPr>
        <p:spPr>
          <a:xfrm>
            <a:off x="502994" y="1167065"/>
            <a:ext cx="1800200" cy="984885"/>
          </a:xfrm>
          <a:prstGeom prst="rect">
            <a:avLst/>
          </a:prstGeom>
          <a:solidFill>
            <a:schemeClr val="bg1"/>
          </a:solidFill>
          <a:ln>
            <a:solidFill>
              <a:schemeClr val="tx1"/>
            </a:solidFill>
          </a:ln>
        </p:spPr>
        <p:txBody>
          <a:bodyPr wrap="square" rtlCol="0">
            <a:spAutoFit/>
          </a:bodyPr>
          <a:lstStyle/>
          <a:p>
            <a:pPr algn="ctr"/>
            <a:r>
              <a:rPr lang="en-GB" sz="1400" b="1" dirty="0"/>
              <a:t>Correct observed for bias</a:t>
            </a:r>
          </a:p>
          <a:p>
            <a:pPr algn="ctr"/>
            <a:r>
              <a:rPr lang="en-GB" sz="1000" dirty="0" err="1">
                <a:solidFill>
                  <a:srgbClr val="FF0000"/>
                </a:solidFill>
              </a:rPr>
              <a:t>APP_USER_RUN_BIAS.sql</a:t>
            </a:r>
            <a:endParaRPr lang="en-GB" sz="1000" dirty="0">
              <a:solidFill>
                <a:srgbClr val="FF0000"/>
              </a:solidFill>
            </a:endParaRPr>
          </a:p>
          <a:p>
            <a:pPr algn="ctr"/>
            <a:r>
              <a:rPr lang="en-GB" sz="1000" dirty="0" err="1">
                <a:solidFill>
                  <a:srgbClr val="FF0000"/>
                </a:solidFill>
              </a:rPr>
              <a:t>INDICE_CONSTANT.sql</a:t>
            </a:r>
            <a:endParaRPr lang="en-GB" sz="1000" dirty="0">
              <a:solidFill>
                <a:srgbClr val="FF0000"/>
              </a:solidFill>
            </a:endParaRPr>
          </a:p>
          <a:p>
            <a:pPr algn="ctr"/>
            <a:r>
              <a:rPr lang="en-GB" sz="1000" dirty="0" err="1">
                <a:solidFill>
                  <a:srgbClr val="FF0000"/>
                </a:solidFill>
              </a:rPr>
              <a:t>TEMP_BIAS.sql</a:t>
            </a:r>
            <a:endParaRPr lang="en-GB" sz="1000" dirty="0">
              <a:solidFill>
                <a:srgbClr val="FF0000"/>
              </a:solidFill>
            </a:endParaRPr>
          </a:p>
        </p:txBody>
      </p:sp>
      <p:sp>
        <p:nvSpPr>
          <p:cNvPr id="5" name="TextBox 4"/>
          <p:cNvSpPr txBox="1"/>
          <p:nvPr/>
        </p:nvSpPr>
        <p:spPr>
          <a:xfrm>
            <a:off x="2960264" y="1325183"/>
            <a:ext cx="2297575" cy="461665"/>
          </a:xfrm>
          <a:prstGeom prst="rect">
            <a:avLst/>
          </a:prstGeom>
          <a:solidFill>
            <a:schemeClr val="bg1"/>
          </a:solidFill>
          <a:ln>
            <a:solidFill>
              <a:srgbClr val="0070C0"/>
            </a:solidFill>
          </a:ln>
        </p:spPr>
        <p:txBody>
          <a:bodyPr wrap="square" rtlCol="0">
            <a:spAutoFit/>
          </a:bodyPr>
          <a:lstStyle/>
          <a:p>
            <a:pPr algn="ctr"/>
            <a:r>
              <a:rPr lang="en-GB" sz="1400" b="1" dirty="0"/>
              <a:t>Adjust expected</a:t>
            </a:r>
          </a:p>
          <a:p>
            <a:pPr algn="ctr"/>
            <a:r>
              <a:rPr lang="en-GB" sz="1000" dirty="0" err="1">
                <a:solidFill>
                  <a:srgbClr val="FF0000"/>
                </a:solidFill>
              </a:rPr>
              <a:t>END_GROUP_ASSESSMENT.sql</a:t>
            </a:r>
            <a:endParaRPr lang="en-GB" sz="1000" dirty="0">
              <a:solidFill>
                <a:srgbClr val="FF0000"/>
              </a:solidFill>
            </a:endParaRPr>
          </a:p>
        </p:txBody>
      </p:sp>
      <p:sp>
        <p:nvSpPr>
          <p:cNvPr id="6" name="TextBox 5"/>
          <p:cNvSpPr txBox="1"/>
          <p:nvPr/>
        </p:nvSpPr>
        <p:spPr>
          <a:xfrm>
            <a:off x="3145964" y="1978245"/>
            <a:ext cx="1926180" cy="738664"/>
          </a:xfrm>
          <a:prstGeom prst="rect">
            <a:avLst/>
          </a:prstGeom>
          <a:solidFill>
            <a:schemeClr val="bg1"/>
          </a:solidFill>
          <a:ln>
            <a:solidFill>
              <a:schemeClr val="tx1"/>
            </a:solidFill>
          </a:ln>
        </p:spPr>
        <p:txBody>
          <a:bodyPr wrap="square" rtlCol="0">
            <a:spAutoFit/>
          </a:bodyPr>
          <a:lstStyle/>
          <a:p>
            <a:pPr algn="ctr"/>
            <a:r>
              <a:rPr lang="en-GB" sz="1400" b="1" dirty="0"/>
              <a:t>Adjusted EQI = Bias corrected observed ÷ adjusted expected</a:t>
            </a:r>
          </a:p>
        </p:txBody>
      </p:sp>
      <p:sp>
        <p:nvSpPr>
          <p:cNvPr id="7" name="TextBox 6"/>
          <p:cNvSpPr txBox="1"/>
          <p:nvPr/>
        </p:nvSpPr>
        <p:spPr>
          <a:xfrm>
            <a:off x="502994" y="4008720"/>
            <a:ext cx="1800200" cy="1169551"/>
          </a:xfrm>
          <a:prstGeom prst="rect">
            <a:avLst/>
          </a:prstGeom>
          <a:solidFill>
            <a:schemeClr val="bg1"/>
          </a:solidFill>
          <a:ln>
            <a:solidFill>
              <a:schemeClr val="tx1"/>
            </a:solidFill>
          </a:ln>
        </p:spPr>
        <p:txBody>
          <a:bodyPr wrap="square" rtlCol="0">
            <a:spAutoFit/>
          </a:bodyPr>
          <a:lstStyle/>
          <a:p>
            <a:pPr algn="ctr"/>
            <a:r>
              <a:rPr lang="en-GB" sz="1400" b="1" dirty="0"/>
              <a:t>Convert published class boundaries from EQRs to adjusted EQIs = limit values</a:t>
            </a:r>
          </a:p>
        </p:txBody>
      </p:sp>
      <p:sp>
        <p:nvSpPr>
          <p:cNvPr id="8" name="TextBox 7"/>
          <p:cNvSpPr txBox="1"/>
          <p:nvPr/>
        </p:nvSpPr>
        <p:spPr>
          <a:xfrm>
            <a:off x="3145963" y="4070276"/>
            <a:ext cx="1926181" cy="1046440"/>
          </a:xfrm>
          <a:prstGeom prst="rect">
            <a:avLst/>
          </a:prstGeom>
          <a:solidFill>
            <a:schemeClr val="bg1"/>
          </a:solidFill>
          <a:ln>
            <a:solidFill>
              <a:schemeClr val="tx1"/>
            </a:solidFill>
          </a:ln>
        </p:spPr>
        <p:txBody>
          <a:bodyPr wrap="square" rtlCol="0">
            <a:spAutoFit/>
          </a:bodyPr>
          <a:lstStyle/>
          <a:p>
            <a:pPr algn="ctr"/>
            <a:r>
              <a:rPr lang="en-GB" sz="1400" b="1" dirty="0"/>
              <a:t>Compare adjusted EQI with limit values and report class</a:t>
            </a:r>
          </a:p>
          <a:p>
            <a:pPr algn="ctr"/>
            <a:r>
              <a:rPr lang="en-GB" sz="1000" dirty="0" err="1">
                <a:solidFill>
                  <a:srgbClr val="FF0000"/>
                </a:solidFill>
              </a:rPr>
              <a:t>TEMP_LIMITS.sql</a:t>
            </a:r>
            <a:endParaRPr lang="en-GB" sz="1000" dirty="0">
              <a:solidFill>
                <a:srgbClr val="FF0000"/>
              </a:solidFill>
            </a:endParaRPr>
          </a:p>
          <a:p>
            <a:pPr algn="ctr"/>
            <a:r>
              <a:rPr lang="en-GB" sz="1000" dirty="0" err="1">
                <a:solidFill>
                  <a:srgbClr val="FF0000"/>
                </a:solidFill>
              </a:rPr>
              <a:t>APP_USER_RUN_LIMITS.sql</a:t>
            </a:r>
            <a:endParaRPr lang="en-GB" sz="1000" dirty="0">
              <a:solidFill>
                <a:srgbClr val="FF0000"/>
              </a:solidFill>
            </a:endParaRPr>
          </a:p>
        </p:txBody>
      </p:sp>
      <p:sp>
        <p:nvSpPr>
          <p:cNvPr id="9" name="TextBox 8"/>
          <p:cNvSpPr txBox="1"/>
          <p:nvPr/>
        </p:nvSpPr>
        <p:spPr>
          <a:xfrm>
            <a:off x="3145964" y="5321860"/>
            <a:ext cx="1926180" cy="830997"/>
          </a:xfrm>
          <a:prstGeom prst="rect">
            <a:avLst/>
          </a:prstGeom>
          <a:solidFill>
            <a:schemeClr val="bg1"/>
          </a:solidFill>
          <a:ln>
            <a:solidFill>
              <a:schemeClr val="tx1"/>
            </a:solidFill>
          </a:ln>
        </p:spPr>
        <p:txBody>
          <a:bodyPr wrap="square" rtlCol="0">
            <a:spAutoFit/>
          </a:bodyPr>
          <a:lstStyle/>
          <a:p>
            <a:pPr algn="ctr"/>
            <a:r>
              <a:rPr lang="en-GB" sz="1400" b="1" dirty="0"/>
              <a:t>Convert adjusted EQI to EQR</a:t>
            </a:r>
          </a:p>
          <a:p>
            <a:pPr algn="ctr"/>
            <a:r>
              <a:rPr lang="en-GB" sz="1000" dirty="0" err="1">
                <a:solidFill>
                  <a:srgbClr val="FF0000"/>
                </a:solidFill>
              </a:rPr>
              <a:t>Eqr_factor</a:t>
            </a:r>
            <a:r>
              <a:rPr lang="en-GB" sz="1000" dirty="0">
                <a:solidFill>
                  <a:srgbClr val="FF0000"/>
                </a:solidFill>
              </a:rPr>
              <a:t> in </a:t>
            </a:r>
            <a:r>
              <a:rPr lang="en-GB" sz="1000" dirty="0" err="1">
                <a:solidFill>
                  <a:srgbClr val="FF0000"/>
                </a:solidFill>
              </a:rPr>
              <a:t>INDICE_CONSTANT.sql</a:t>
            </a:r>
            <a:endParaRPr lang="en-GB" sz="1000" dirty="0">
              <a:solidFill>
                <a:srgbClr val="FF0000"/>
              </a:solidFill>
            </a:endParaRPr>
          </a:p>
        </p:txBody>
      </p:sp>
      <p:sp>
        <p:nvSpPr>
          <p:cNvPr id="12" name="TextBox 11"/>
          <p:cNvSpPr txBox="1"/>
          <p:nvPr/>
        </p:nvSpPr>
        <p:spPr>
          <a:xfrm>
            <a:off x="502994" y="3274101"/>
            <a:ext cx="1800200" cy="523220"/>
          </a:xfrm>
          <a:prstGeom prst="rect">
            <a:avLst/>
          </a:prstGeom>
          <a:solidFill>
            <a:schemeClr val="bg1"/>
          </a:solidFill>
          <a:ln>
            <a:solidFill>
              <a:schemeClr val="tx1"/>
            </a:solidFill>
          </a:ln>
        </p:spPr>
        <p:txBody>
          <a:bodyPr wrap="square" rtlCol="0">
            <a:spAutoFit/>
          </a:bodyPr>
          <a:lstStyle/>
          <a:p>
            <a:pPr algn="ctr"/>
            <a:r>
              <a:rPr lang="en-GB" sz="1400" b="1" dirty="0"/>
              <a:t>Published class boundaries</a:t>
            </a:r>
          </a:p>
        </p:txBody>
      </p:sp>
      <p:cxnSp>
        <p:nvCxnSpPr>
          <p:cNvPr id="20" name="Straight Arrow Connector 19"/>
          <p:cNvCxnSpPr>
            <a:stCxn id="5" idx="2"/>
            <a:endCxn id="6" idx="0"/>
          </p:cNvCxnSpPr>
          <p:nvPr/>
        </p:nvCxnSpPr>
        <p:spPr>
          <a:xfrm>
            <a:off x="4109052" y="1786848"/>
            <a:ext cx="2" cy="1913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2"/>
            <a:endCxn id="7" idx="0"/>
          </p:cNvCxnSpPr>
          <p:nvPr/>
        </p:nvCxnSpPr>
        <p:spPr>
          <a:xfrm>
            <a:off x="1403094" y="3797321"/>
            <a:ext cx="0" cy="211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a:endCxn id="8" idx="1"/>
          </p:cNvCxnSpPr>
          <p:nvPr/>
        </p:nvCxnSpPr>
        <p:spPr>
          <a:xfrm>
            <a:off x="2303194" y="4593496"/>
            <a:ext cx="8427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44" idx="0"/>
          </p:cNvCxnSpPr>
          <p:nvPr/>
        </p:nvCxnSpPr>
        <p:spPr>
          <a:xfrm>
            <a:off x="4109054" y="2716909"/>
            <a:ext cx="0" cy="4154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9" idx="0"/>
          </p:cNvCxnSpPr>
          <p:nvPr/>
        </p:nvCxnSpPr>
        <p:spPr>
          <a:xfrm>
            <a:off x="4109054" y="5116716"/>
            <a:ext cx="0" cy="2051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4" idx="2"/>
            <a:endCxn id="6" idx="1"/>
          </p:cNvCxnSpPr>
          <p:nvPr/>
        </p:nvCxnSpPr>
        <p:spPr>
          <a:xfrm rot="16200000" flipH="1">
            <a:off x="2176716" y="1378328"/>
            <a:ext cx="195627" cy="17428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39875" y="648938"/>
            <a:ext cx="1925730" cy="380863"/>
          </a:xfrm>
          <a:prstGeom prst="rect">
            <a:avLst/>
          </a:prstGeom>
          <a:noFill/>
        </p:spPr>
        <p:txBody>
          <a:bodyPr wrap="square" rtlCol="0">
            <a:spAutoFit/>
          </a:bodyPr>
          <a:lstStyle/>
          <a:p>
            <a:pPr algn="ctr"/>
            <a:r>
              <a:rPr lang="en-GB" b="1" dirty="0"/>
              <a:t>Current RICT</a:t>
            </a:r>
          </a:p>
        </p:txBody>
      </p:sp>
      <p:sp>
        <p:nvSpPr>
          <p:cNvPr id="83" name="TextBox 82"/>
          <p:cNvSpPr txBox="1"/>
          <p:nvPr/>
        </p:nvSpPr>
        <p:spPr>
          <a:xfrm>
            <a:off x="3145962" y="826009"/>
            <a:ext cx="1926181" cy="307777"/>
          </a:xfrm>
          <a:prstGeom prst="rect">
            <a:avLst/>
          </a:prstGeom>
          <a:solidFill>
            <a:schemeClr val="bg1"/>
          </a:solidFill>
          <a:ln>
            <a:solidFill>
              <a:schemeClr val="tx1"/>
            </a:solidFill>
          </a:ln>
        </p:spPr>
        <p:txBody>
          <a:bodyPr wrap="square" rtlCol="0">
            <a:spAutoFit/>
          </a:bodyPr>
          <a:lstStyle/>
          <a:p>
            <a:pPr algn="ctr"/>
            <a:r>
              <a:rPr lang="en-GB" sz="1400" b="1" dirty="0"/>
              <a:t>Prediction</a:t>
            </a:r>
          </a:p>
        </p:txBody>
      </p:sp>
      <p:cxnSp>
        <p:nvCxnSpPr>
          <p:cNvPr id="85" name="Straight Arrow Connector 84"/>
          <p:cNvCxnSpPr>
            <a:stCxn id="83" idx="2"/>
            <a:endCxn id="5" idx="0"/>
          </p:cNvCxnSpPr>
          <p:nvPr/>
        </p:nvCxnSpPr>
        <p:spPr>
          <a:xfrm flipH="1">
            <a:off x="4109052" y="1133786"/>
            <a:ext cx="1" cy="1913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145964" y="3132407"/>
            <a:ext cx="1926180" cy="738664"/>
          </a:xfrm>
          <a:prstGeom prst="rect">
            <a:avLst/>
          </a:prstGeom>
          <a:solidFill>
            <a:schemeClr val="bg1"/>
          </a:solidFill>
          <a:ln>
            <a:solidFill>
              <a:schemeClr val="tx1"/>
            </a:solidFill>
          </a:ln>
        </p:spPr>
        <p:txBody>
          <a:bodyPr wrap="square" rtlCol="0">
            <a:spAutoFit/>
          </a:bodyPr>
          <a:lstStyle/>
          <a:p>
            <a:pPr algn="ctr"/>
            <a:r>
              <a:rPr lang="en-GB" sz="1400" b="1" dirty="0"/>
              <a:t>Average spring and autumn adjusted EQIs</a:t>
            </a:r>
          </a:p>
        </p:txBody>
      </p:sp>
      <p:cxnSp>
        <p:nvCxnSpPr>
          <p:cNvPr id="46" name="Straight Arrow Connector 45"/>
          <p:cNvCxnSpPr>
            <a:stCxn id="44" idx="2"/>
            <a:endCxn id="8" idx="0"/>
          </p:cNvCxnSpPr>
          <p:nvPr/>
        </p:nvCxnSpPr>
        <p:spPr>
          <a:xfrm>
            <a:off x="4109054" y="3871071"/>
            <a:ext cx="0" cy="1992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84093" y="3577832"/>
            <a:ext cx="1800200" cy="2031325"/>
          </a:xfrm>
          <a:prstGeom prst="rect">
            <a:avLst/>
          </a:prstGeom>
          <a:solidFill>
            <a:schemeClr val="bg1"/>
          </a:solidFill>
          <a:ln>
            <a:solidFill>
              <a:schemeClr val="tx1"/>
            </a:solidFill>
          </a:ln>
        </p:spPr>
        <p:txBody>
          <a:bodyPr wrap="square" rtlCol="0">
            <a:spAutoFit/>
          </a:bodyPr>
          <a:lstStyle/>
          <a:p>
            <a:pPr algn="ctr"/>
            <a:r>
              <a:rPr lang="en-GB" sz="1400" b="1" dirty="0"/>
              <a:t>Probability of class </a:t>
            </a:r>
            <a:r>
              <a:rPr lang="en-GB" sz="1400" dirty="0"/>
              <a:t>(Monte-Carlo simulation)</a:t>
            </a:r>
          </a:p>
          <a:p>
            <a:pPr algn="ctr"/>
            <a:r>
              <a:rPr lang="en-GB" sz="1400" dirty="0" err="1"/>
              <a:t>Prob</a:t>
            </a:r>
            <a:r>
              <a:rPr lang="en-GB" sz="1400" dirty="0"/>
              <a:t> H</a:t>
            </a:r>
          </a:p>
          <a:p>
            <a:pPr algn="ctr"/>
            <a:r>
              <a:rPr lang="en-GB" sz="1400" dirty="0" err="1"/>
              <a:t>ProbG</a:t>
            </a:r>
            <a:endParaRPr lang="en-GB" sz="1400" dirty="0"/>
          </a:p>
          <a:p>
            <a:pPr algn="ctr"/>
            <a:r>
              <a:rPr lang="en-GB" sz="1400" dirty="0" err="1"/>
              <a:t>ProbM</a:t>
            </a:r>
            <a:endParaRPr lang="en-GB" sz="1400" dirty="0"/>
          </a:p>
          <a:p>
            <a:pPr algn="ctr"/>
            <a:r>
              <a:rPr lang="en-GB" sz="1400" dirty="0" err="1"/>
              <a:t>ProbP</a:t>
            </a:r>
            <a:endParaRPr lang="en-GB" sz="1400" dirty="0"/>
          </a:p>
          <a:p>
            <a:pPr algn="ctr"/>
            <a:r>
              <a:rPr lang="en-GB" sz="1400" dirty="0" err="1"/>
              <a:t>Prob</a:t>
            </a:r>
            <a:r>
              <a:rPr lang="en-GB" sz="1400" dirty="0"/>
              <a:t> B</a:t>
            </a:r>
          </a:p>
          <a:p>
            <a:pPr algn="ctr"/>
            <a:r>
              <a:rPr lang="en-GB" sz="1400" dirty="0"/>
              <a:t>Most probable class</a:t>
            </a:r>
          </a:p>
        </p:txBody>
      </p:sp>
      <p:cxnSp>
        <p:nvCxnSpPr>
          <p:cNvPr id="41" name="Straight Arrow Connector 40"/>
          <p:cNvCxnSpPr>
            <a:stCxn id="8" idx="3"/>
            <a:endCxn id="40" idx="1"/>
          </p:cNvCxnSpPr>
          <p:nvPr/>
        </p:nvCxnSpPr>
        <p:spPr>
          <a:xfrm flipV="1">
            <a:off x="5072144" y="4593495"/>
            <a:ext cx="91194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84093" y="5780626"/>
            <a:ext cx="1800200" cy="307777"/>
          </a:xfrm>
          <a:prstGeom prst="rect">
            <a:avLst/>
          </a:prstGeom>
          <a:solidFill>
            <a:schemeClr val="bg1"/>
          </a:solidFill>
          <a:ln>
            <a:solidFill>
              <a:schemeClr val="tx1"/>
            </a:solidFill>
          </a:ln>
        </p:spPr>
        <p:txBody>
          <a:bodyPr wrap="square" rtlCol="0">
            <a:spAutoFit/>
          </a:bodyPr>
          <a:lstStyle/>
          <a:p>
            <a:pPr algn="ctr"/>
            <a:r>
              <a:rPr lang="en-GB" sz="1400" b="1" dirty="0"/>
              <a:t>MINTA</a:t>
            </a:r>
          </a:p>
        </p:txBody>
      </p:sp>
      <p:cxnSp>
        <p:nvCxnSpPr>
          <p:cNvPr id="27" name="Straight Arrow Connector 26"/>
          <p:cNvCxnSpPr>
            <a:stCxn id="40" idx="2"/>
            <a:endCxn id="25" idx="0"/>
          </p:cNvCxnSpPr>
          <p:nvPr/>
        </p:nvCxnSpPr>
        <p:spPr>
          <a:xfrm>
            <a:off x="6884193" y="5609157"/>
            <a:ext cx="0" cy="17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292079" y="665171"/>
            <a:ext cx="3644095" cy="1200329"/>
          </a:xfrm>
          <a:prstGeom prst="rect">
            <a:avLst/>
          </a:prstGeom>
        </p:spPr>
        <p:txBody>
          <a:bodyPr wrap="square">
            <a:spAutoFit/>
          </a:bodyPr>
          <a:lstStyle/>
          <a:p>
            <a:r>
              <a:rPr lang="en-GB" dirty="0"/>
              <a:t>Determining class from adjusted EQIs and applying a conversion to EQR conversion afterwards, for reporting</a:t>
            </a:r>
          </a:p>
        </p:txBody>
      </p:sp>
      <p:cxnSp>
        <p:nvCxnSpPr>
          <p:cNvPr id="29" name="Straight Arrow Connector 28"/>
          <p:cNvCxnSpPr>
            <a:endCxn id="83" idx="0"/>
          </p:cNvCxnSpPr>
          <p:nvPr/>
        </p:nvCxnSpPr>
        <p:spPr>
          <a:xfrm>
            <a:off x="4109053" y="614966"/>
            <a:ext cx="0" cy="2110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4" idx="2"/>
          </p:cNvCxnSpPr>
          <p:nvPr/>
        </p:nvCxnSpPr>
        <p:spPr>
          <a:xfrm>
            <a:off x="6884193" y="6567649"/>
            <a:ext cx="0" cy="2153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984093" y="6259872"/>
            <a:ext cx="1800200" cy="307777"/>
          </a:xfrm>
          <a:prstGeom prst="rect">
            <a:avLst/>
          </a:prstGeom>
          <a:solidFill>
            <a:schemeClr val="bg1"/>
          </a:solidFill>
          <a:ln>
            <a:solidFill>
              <a:schemeClr val="tx1"/>
            </a:solidFill>
          </a:ln>
        </p:spPr>
        <p:txBody>
          <a:bodyPr wrap="square" rtlCol="0">
            <a:spAutoFit/>
          </a:bodyPr>
          <a:lstStyle/>
          <a:p>
            <a:pPr algn="ctr"/>
            <a:r>
              <a:rPr lang="en-GB" sz="1400" b="1" dirty="0"/>
              <a:t>Compare</a:t>
            </a:r>
          </a:p>
        </p:txBody>
      </p:sp>
      <p:cxnSp>
        <p:nvCxnSpPr>
          <p:cNvPr id="76" name="Straight Arrow Connector 75"/>
          <p:cNvCxnSpPr>
            <a:stCxn id="25" idx="2"/>
            <a:endCxn id="54" idx="0"/>
          </p:cNvCxnSpPr>
          <p:nvPr/>
        </p:nvCxnSpPr>
        <p:spPr>
          <a:xfrm>
            <a:off x="6884193" y="6088403"/>
            <a:ext cx="0" cy="171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57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547"/>
            <a:ext cx="8963463" cy="6858000"/>
          </a:xfrm>
          <a:prstGeom prst="rect">
            <a:avLst/>
          </a:prstGeom>
          <a:solidFill>
            <a:srgbClr val="D8F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1"/>
          <p:cNvSpPr txBox="1">
            <a:spLocks/>
          </p:cNvSpPr>
          <p:nvPr/>
        </p:nvSpPr>
        <p:spPr>
          <a:xfrm>
            <a:off x="6736105" y="260016"/>
            <a:ext cx="2334862" cy="1056837"/>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a:lstStyle>
          <a:p>
            <a:pPr algn="ctr"/>
            <a:r>
              <a:rPr lang="en-GB" sz="2800" kern="0" dirty="0"/>
              <a:t>RICT prediction</a:t>
            </a:r>
          </a:p>
        </p:txBody>
      </p:sp>
      <p:sp>
        <p:nvSpPr>
          <p:cNvPr id="5" name="TextBox 4"/>
          <p:cNvSpPr txBox="1"/>
          <p:nvPr/>
        </p:nvSpPr>
        <p:spPr>
          <a:xfrm>
            <a:off x="252863" y="161072"/>
            <a:ext cx="1800200" cy="523220"/>
          </a:xfrm>
          <a:prstGeom prst="rect">
            <a:avLst/>
          </a:prstGeom>
          <a:solidFill>
            <a:schemeClr val="bg1"/>
          </a:solidFill>
          <a:ln>
            <a:solidFill>
              <a:schemeClr val="tx1"/>
            </a:solidFill>
          </a:ln>
        </p:spPr>
        <p:txBody>
          <a:bodyPr wrap="square" rtlCol="0">
            <a:spAutoFit/>
          </a:bodyPr>
          <a:lstStyle/>
          <a:p>
            <a:pPr algn="ctr"/>
            <a:r>
              <a:rPr lang="en-GB" sz="1400" b="1" dirty="0"/>
              <a:t>Environmental data input</a:t>
            </a:r>
            <a:endParaRPr lang="en-GB" sz="900" b="1" i="1" dirty="0">
              <a:solidFill>
                <a:srgbClr val="00B050"/>
              </a:solidFill>
            </a:endParaRPr>
          </a:p>
        </p:txBody>
      </p:sp>
      <p:sp>
        <p:nvSpPr>
          <p:cNvPr id="6" name="TextBox 5"/>
          <p:cNvSpPr txBox="1"/>
          <p:nvPr/>
        </p:nvSpPr>
        <p:spPr>
          <a:xfrm>
            <a:off x="2411760" y="868041"/>
            <a:ext cx="1891553" cy="1323439"/>
          </a:xfrm>
          <a:prstGeom prst="rect">
            <a:avLst/>
          </a:prstGeom>
          <a:solidFill>
            <a:schemeClr val="bg1"/>
          </a:solidFill>
          <a:ln>
            <a:solidFill>
              <a:schemeClr val="tx1"/>
            </a:solidFill>
          </a:ln>
        </p:spPr>
        <p:txBody>
          <a:bodyPr wrap="square" rtlCol="0">
            <a:spAutoFit/>
          </a:bodyPr>
          <a:lstStyle/>
          <a:p>
            <a:pPr algn="ctr"/>
            <a:r>
              <a:rPr lang="en-GB" sz="1400" b="1" dirty="0"/>
              <a:t>2. Calculate latitude longitude mean temperature &amp; temperature range from NGR</a:t>
            </a:r>
          </a:p>
          <a:p>
            <a:pPr algn="ctr"/>
            <a:r>
              <a:rPr lang="en-GB" sz="900" dirty="0">
                <a:solidFill>
                  <a:srgbClr val="FFC000"/>
                </a:solidFill>
              </a:rPr>
              <a:t>WE1.4 </a:t>
            </a:r>
            <a:r>
              <a:rPr lang="en-GB" sz="900" dirty="0">
                <a:solidFill>
                  <a:srgbClr val="FF0000"/>
                </a:solidFill>
              </a:rPr>
              <a:t>(Section 6)</a:t>
            </a:r>
          </a:p>
        </p:txBody>
      </p:sp>
      <p:sp>
        <p:nvSpPr>
          <p:cNvPr id="7" name="TextBox 6"/>
          <p:cNvSpPr txBox="1"/>
          <p:nvPr/>
        </p:nvSpPr>
        <p:spPr>
          <a:xfrm>
            <a:off x="6937842" y="1393798"/>
            <a:ext cx="1931389" cy="1169551"/>
          </a:xfrm>
          <a:prstGeom prst="rect">
            <a:avLst/>
          </a:prstGeom>
          <a:noFill/>
        </p:spPr>
        <p:txBody>
          <a:bodyPr wrap="square" rtlCol="0">
            <a:spAutoFit/>
          </a:bodyPr>
          <a:lstStyle/>
          <a:p>
            <a:r>
              <a:rPr lang="en-GB" sz="1000" u="sng" dirty="0">
                <a:solidFill>
                  <a:srgbClr val="0070C0"/>
                </a:solidFill>
              </a:rPr>
              <a:t>Original sources of data and algorithms</a:t>
            </a:r>
          </a:p>
          <a:p>
            <a:endParaRPr lang="en-US" sz="1000" dirty="0">
              <a:solidFill>
                <a:srgbClr val="00B050"/>
              </a:solidFill>
            </a:endParaRPr>
          </a:p>
          <a:p>
            <a:r>
              <a:rPr lang="en-US" sz="1000" dirty="0">
                <a:solidFill>
                  <a:srgbClr val="FFC000"/>
                </a:solidFill>
              </a:rPr>
              <a:t>WFD72c Final Report</a:t>
            </a:r>
          </a:p>
          <a:p>
            <a:endParaRPr lang="en-US" sz="1000" dirty="0">
              <a:solidFill>
                <a:srgbClr val="FFC000"/>
              </a:solidFill>
            </a:endParaRPr>
          </a:p>
          <a:p>
            <a:r>
              <a:rPr lang="en-US" sz="1000" dirty="0">
                <a:solidFill>
                  <a:srgbClr val="FF0000"/>
                </a:solidFill>
              </a:rPr>
              <a:t>Relevant section in the new Functional Spec</a:t>
            </a:r>
          </a:p>
        </p:txBody>
      </p:sp>
      <p:sp>
        <p:nvSpPr>
          <p:cNvPr id="8" name="TextBox 7"/>
          <p:cNvSpPr txBox="1"/>
          <p:nvPr/>
        </p:nvSpPr>
        <p:spPr>
          <a:xfrm>
            <a:off x="2411760" y="193091"/>
            <a:ext cx="1891553" cy="446276"/>
          </a:xfrm>
          <a:prstGeom prst="rect">
            <a:avLst/>
          </a:prstGeom>
          <a:solidFill>
            <a:schemeClr val="bg1"/>
          </a:solidFill>
          <a:ln>
            <a:solidFill>
              <a:schemeClr val="tx1"/>
            </a:solidFill>
          </a:ln>
        </p:spPr>
        <p:txBody>
          <a:bodyPr wrap="square" rtlCol="0">
            <a:spAutoFit/>
          </a:bodyPr>
          <a:lstStyle/>
          <a:p>
            <a:pPr algn="ctr"/>
            <a:r>
              <a:rPr lang="en-GB" sz="1400" b="1" dirty="0"/>
              <a:t>1. Data validation</a:t>
            </a:r>
          </a:p>
          <a:p>
            <a:pPr algn="ctr"/>
            <a:r>
              <a:rPr lang="en-GB" sz="900" dirty="0">
                <a:solidFill>
                  <a:srgbClr val="FFC000"/>
                </a:solidFill>
              </a:rPr>
              <a:t>WE1.6 </a:t>
            </a:r>
            <a:r>
              <a:rPr lang="en-GB" sz="900" dirty="0">
                <a:solidFill>
                  <a:srgbClr val="FF0000"/>
                </a:solidFill>
              </a:rPr>
              <a:t>(Section 5)</a:t>
            </a:r>
          </a:p>
        </p:txBody>
      </p:sp>
      <p:sp>
        <p:nvSpPr>
          <p:cNvPr id="9" name="TextBox 8"/>
          <p:cNvSpPr txBox="1"/>
          <p:nvPr/>
        </p:nvSpPr>
        <p:spPr>
          <a:xfrm>
            <a:off x="4785117" y="163284"/>
            <a:ext cx="1800200" cy="523220"/>
          </a:xfrm>
          <a:prstGeom prst="rect">
            <a:avLst/>
          </a:prstGeom>
          <a:solidFill>
            <a:schemeClr val="bg1"/>
          </a:solidFill>
          <a:ln>
            <a:solidFill>
              <a:schemeClr val="tx1"/>
            </a:solidFill>
          </a:ln>
        </p:spPr>
        <p:txBody>
          <a:bodyPr wrap="square" rtlCol="0">
            <a:spAutoFit/>
          </a:bodyPr>
          <a:lstStyle/>
          <a:p>
            <a:pPr algn="ctr"/>
            <a:r>
              <a:rPr lang="en-GB" sz="1400" b="1" dirty="0"/>
              <a:t>warning and fail reports</a:t>
            </a:r>
            <a:endParaRPr lang="en-GB" sz="700" b="1" dirty="0">
              <a:solidFill>
                <a:srgbClr val="00B050"/>
              </a:solidFill>
            </a:endParaRPr>
          </a:p>
        </p:txBody>
      </p:sp>
      <p:sp>
        <p:nvSpPr>
          <p:cNvPr id="11" name="TextBox 10"/>
          <p:cNvSpPr txBox="1"/>
          <p:nvPr/>
        </p:nvSpPr>
        <p:spPr>
          <a:xfrm>
            <a:off x="2411760" y="2409461"/>
            <a:ext cx="1891553" cy="446276"/>
          </a:xfrm>
          <a:prstGeom prst="rect">
            <a:avLst/>
          </a:prstGeom>
          <a:solidFill>
            <a:schemeClr val="bg1"/>
          </a:solidFill>
          <a:ln>
            <a:solidFill>
              <a:schemeClr val="tx1"/>
            </a:solidFill>
          </a:ln>
        </p:spPr>
        <p:txBody>
          <a:bodyPr wrap="square" rtlCol="0">
            <a:spAutoFit/>
          </a:bodyPr>
          <a:lstStyle/>
          <a:p>
            <a:pPr algn="ctr"/>
            <a:r>
              <a:rPr lang="en-GB" sz="1400" b="1" dirty="0"/>
              <a:t>3. Transform data</a:t>
            </a:r>
          </a:p>
          <a:p>
            <a:pPr algn="ctr"/>
            <a:r>
              <a:rPr lang="en-GB" sz="900" dirty="0">
                <a:solidFill>
                  <a:srgbClr val="FFC000"/>
                </a:solidFill>
              </a:rPr>
              <a:t>WE1.4(v) </a:t>
            </a:r>
            <a:r>
              <a:rPr lang="en-GB" sz="800" dirty="0">
                <a:solidFill>
                  <a:srgbClr val="FF0000"/>
                </a:solidFill>
              </a:rPr>
              <a:t>(Section 6.6)</a:t>
            </a:r>
          </a:p>
        </p:txBody>
      </p:sp>
      <p:sp>
        <p:nvSpPr>
          <p:cNvPr id="12" name="TextBox 11"/>
          <p:cNvSpPr txBox="1"/>
          <p:nvPr/>
        </p:nvSpPr>
        <p:spPr>
          <a:xfrm>
            <a:off x="2411760" y="3086250"/>
            <a:ext cx="1891553" cy="1154162"/>
          </a:xfrm>
          <a:prstGeom prst="rect">
            <a:avLst/>
          </a:prstGeom>
          <a:solidFill>
            <a:schemeClr val="bg1"/>
          </a:solidFill>
          <a:ln>
            <a:solidFill>
              <a:schemeClr val="tx1"/>
            </a:solidFill>
          </a:ln>
        </p:spPr>
        <p:txBody>
          <a:bodyPr wrap="square" rtlCol="0">
            <a:spAutoFit/>
          </a:bodyPr>
          <a:lstStyle/>
          <a:p>
            <a:pPr algn="ctr"/>
            <a:r>
              <a:rPr lang="en-GB" sz="1400" b="1" dirty="0"/>
              <a:t>4. Discriminant function score</a:t>
            </a:r>
          </a:p>
          <a:p>
            <a:pPr algn="ctr"/>
            <a:r>
              <a:rPr lang="en-GB" sz="1400" dirty="0" err="1"/>
              <a:t>DFScore</a:t>
            </a:r>
            <a:r>
              <a:rPr lang="en-GB" sz="1400" baseline="-25000" dirty="0" err="1"/>
              <a:t>d</a:t>
            </a:r>
            <a:endParaRPr lang="en-GB" sz="1400" baseline="-25000" dirty="0"/>
          </a:p>
          <a:p>
            <a:pPr algn="ctr"/>
            <a:r>
              <a:rPr lang="en-GB" sz="900" dirty="0"/>
              <a:t>DFCOEFF_GB685.dat</a:t>
            </a:r>
          </a:p>
          <a:p>
            <a:pPr algn="ctr"/>
            <a:r>
              <a:rPr lang="en-GB" sz="900" dirty="0"/>
              <a:t>DFCOEFF_NI.dat</a:t>
            </a:r>
            <a:endParaRPr lang="en-GB" sz="900" baseline="-25000" dirty="0"/>
          </a:p>
          <a:p>
            <a:pPr algn="ctr"/>
            <a:r>
              <a:rPr lang="en-GB" sz="900" dirty="0">
                <a:solidFill>
                  <a:srgbClr val="FFC000"/>
                </a:solidFill>
              </a:rPr>
              <a:t>WE1.3 </a:t>
            </a:r>
            <a:r>
              <a:rPr lang="en-GB" sz="900" dirty="0">
                <a:solidFill>
                  <a:srgbClr val="FF0000"/>
                </a:solidFill>
              </a:rPr>
              <a:t>(Section 7.5)</a:t>
            </a:r>
          </a:p>
        </p:txBody>
      </p:sp>
      <p:sp>
        <p:nvSpPr>
          <p:cNvPr id="13" name="TextBox 12"/>
          <p:cNvSpPr txBox="1"/>
          <p:nvPr/>
        </p:nvSpPr>
        <p:spPr>
          <a:xfrm>
            <a:off x="2411760" y="4455536"/>
            <a:ext cx="1891553" cy="1154162"/>
          </a:xfrm>
          <a:prstGeom prst="rect">
            <a:avLst/>
          </a:prstGeom>
          <a:solidFill>
            <a:schemeClr val="bg1"/>
          </a:solidFill>
          <a:ln>
            <a:solidFill>
              <a:schemeClr val="tx1"/>
            </a:solidFill>
          </a:ln>
        </p:spPr>
        <p:txBody>
          <a:bodyPr wrap="square" rtlCol="0">
            <a:spAutoFit/>
          </a:bodyPr>
          <a:lstStyle/>
          <a:p>
            <a:pPr algn="ctr"/>
            <a:r>
              <a:rPr lang="en-GB" sz="1400" b="1" dirty="0"/>
              <a:t>5. </a:t>
            </a:r>
            <a:r>
              <a:rPr lang="en-GB" sz="1400" b="1" dirty="0" err="1"/>
              <a:t>Mahalanobis</a:t>
            </a:r>
            <a:r>
              <a:rPr lang="en-GB" sz="1400" b="1" dirty="0"/>
              <a:t> distance</a:t>
            </a:r>
          </a:p>
          <a:p>
            <a:pPr algn="ctr"/>
            <a:r>
              <a:rPr lang="en-GB" sz="1400" dirty="0" err="1"/>
              <a:t>MahDist</a:t>
            </a:r>
            <a:r>
              <a:rPr lang="en-GB" sz="1400" baseline="-25000" dirty="0" err="1"/>
              <a:t>g</a:t>
            </a:r>
            <a:endParaRPr lang="en-GB" sz="1400" baseline="-25000" dirty="0"/>
          </a:p>
          <a:p>
            <a:pPr algn="ctr"/>
            <a:r>
              <a:rPr lang="en-GB" sz="900" dirty="0"/>
              <a:t>DFMEAN_GB685.dat</a:t>
            </a:r>
          </a:p>
          <a:p>
            <a:pPr algn="ctr"/>
            <a:r>
              <a:rPr lang="en-GB" sz="900" dirty="0"/>
              <a:t>DFMEAN_NI.dat</a:t>
            </a:r>
            <a:endParaRPr lang="en-GB" sz="900" baseline="-25000" dirty="0"/>
          </a:p>
          <a:p>
            <a:pPr algn="ctr"/>
            <a:r>
              <a:rPr lang="en-GB" sz="900" dirty="0">
                <a:solidFill>
                  <a:srgbClr val="FFC000"/>
                </a:solidFill>
              </a:rPr>
              <a:t>WE1.3 </a:t>
            </a:r>
            <a:r>
              <a:rPr lang="en-GB" sz="900" dirty="0">
                <a:solidFill>
                  <a:srgbClr val="FF0000"/>
                </a:solidFill>
              </a:rPr>
              <a:t>(Section 7.6)</a:t>
            </a:r>
          </a:p>
        </p:txBody>
      </p:sp>
      <p:cxnSp>
        <p:nvCxnSpPr>
          <p:cNvPr id="15" name="Straight Arrow Connector 14"/>
          <p:cNvCxnSpPr>
            <a:stCxn id="5" idx="3"/>
            <a:endCxn id="8" idx="1"/>
          </p:cNvCxnSpPr>
          <p:nvPr/>
        </p:nvCxnSpPr>
        <p:spPr>
          <a:xfrm flipV="1">
            <a:off x="2053063" y="416229"/>
            <a:ext cx="358697" cy="64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4303313" y="416229"/>
            <a:ext cx="481804" cy="8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6" idx="0"/>
          </p:cNvCxnSpPr>
          <p:nvPr/>
        </p:nvCxnSpPr>
        <p:spPr>
          <a:xfrm>
            <a:off x="3357537" y="639367"/>
            <a:ext cx="0" cy="228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1" idx="0"/>
          </p:cNvCxnSpPr>
          <p:nvPr/>
        </p:nvCxnSpPr>
        <p:spPr>
          <a:xfrm>
            <a:off x="3357537" y="2191480"/>
            <a:ext cx="0" cy="2179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40" idx="3"/>
          </p:cNvCxnSpPr>
          <p:nvPr/>
        </p:nvCxnSpPr>
        <p:spPr>
          <a:xfrm flipH="1" flipV="1">
            <a:off x="2053063" y="5017228"/>
            <a:ext cx="358697" cy="15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2"/>
            <a:endCxn id="13" idx="0"/>
          </p:cNvCxnSpPr>
          <p:nvPr/>
        </p:nvCxnSpPr>
        <p:spPr>
          <a:xfrm>
            <a:off x="3357537" y="4240412"/>
            <a:ext cx="0" cy="21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52863" y="4617118"/>
            <a:ext cx="1800200" cy="800219"/>
          </a:xfrm>
          <a:prstGeom prst="rect">
            <a:avLst/>
          </a:prstGeom>
          <a:solidFill>
            <a:schemeClr val="bg1"/>
          </a:solidFill>
          <a:ln>
            <a:solidFill>
              <a:schemeClr val="tx1"/>
            </a:solidFill>
          </a:ln>
        </p:spPr>
        <p:txBody>
          <a:bodyPr wrap="square" rtlCol="0">
            <a:spAutoFit/>
          </a:bodyPr>
          <a:lstStyle/>
          <a:p>
            <a:pPr algn="ctr"/>
            <a:r>
              <a:rPr lang="en-GB" sz="1400" b="1" dirty="0"/>
              <a:t>7. Environmental suitability</a:t>
            </a:r>
            <a:endParaRPr lang="en-GB" sz="1400" b="1" baseline="-25000" dirty="0"/>
          </a:p>
          <a:p>
            <a:pPr algn="ctr"/>
            <a:r>
              <a:rPr lang="en-GB" sz="900" dirty="0">
                <a:solidFill>
                  <a:srgbClr val="FFC000"/>
                </a:solidFill>
              </a:rPr>
              <a:t>WE1.3, WE1.6(ii)</a:t>
            </a:r>
          </a:p>
          <a:p>
            <a:pPr algn="ctr"/>
            <a:r>
              <a:rPr lang="en-GB" sz="900" dirty="0">
                <a:solidFill>
                  <a:srgbClr val="FFC000"/>
                </a:solidFill>
              </a:rPr>
              <a:t>WE1.6(ii) </a:t>
            </a:r>
            <a:r>
              <a:rPr lang="en-GB" sz="900" dirty="0">
                <a:solidFill>
                  <a:srgbClr val="FF0000"/>
                </a:solidFill>
              </a:rPr>
              <a:t>(Section 7.8)</a:t>
            </a:r>
          </a:p>
        </p:txBody>
      </p:sp>
      <p:sp>
        <p:nvSpPr>
          <p:cNvPr id="43" name="TextBox 42"/>
          <p:cNvSpPr txBox="1"/>
          <p:nvPr/>
        </p:nvSpPr>
        <p:spPr>
          <a:xfrm>
            <a:off x="4785117" y="4585696"/>
            <a:ext cx="1800200" cy="1015663"/>
          </a:xfrm>
          <a:prstGeom prst="rect">
            <a:avLst/>
          </a:prstGeom>
          <a:solidFill>
            <a:schemeClr val="bg1"/>
          </a:solidFill>
          <a:ln>
            <a:solidFill>
              <a:schemeClr val="tx1"/>
            </a:solidFill>
          </a:ln>
        </p:spPr>
        <p:txBody>
          <a:bodyPr wrap="square" rtlCol="0">
            <a:spAutoFit/>
          </a:bodyPr>
          <a:lstStyle/>
          <a:p>
            <a:pPr algn="ctr"/>
            <a:r>
              <a:rPr lang="en-GB" sz="1400" b="1" dirty="0"/>
              <a:t>8. Prediction of index</a:t>
            </a:r>
            <a:endParaRPr lang="en-GB" sz="900" b="1" baseline="-25000" dirty="0"/>
          </a:p>
          <a:p>
            <a:pPr algn="ctr"/>
            <a:r>
              <a:rPr lang="en-GB" sz="1400" dirty="0" err="1"/>
              <a:t>ExpIDX</a:t>
            </a:r>
            <a:r>
              <a:rPr lang="en-GB" sz="1400" baseline="-25000" dirty="0" err="1"/>
              <a:t>i</a:t>
            </a:r>
            <a:endParaRPr lang="en-GB" sz="1400" baseline="-25000" dirty="0"/>
          </a:p>
          <a:p>
            <a:pPr algn="ctr"/>
            <a:r>
              <a:rPr lang="en-GB" sz="900" dirty="0" err="1"/>
              <a:t>IDXMean</a:t>
            </a:r>
            <a:endParaRPr lang="en-GB" sz="900" dirty="0"/>
          </a:p>
          <a:p>
            <a:pPr algn="ctr"/>
            <a:r>
              <a:rPr lang="en-GB" sz="900" dirty="0">
                <a:solidFill>
                  <a:srgbClr val="FFC000"/>
                </a:solidFill>
              </a:rPr>
              <a:t>WE1.5 </a:t>
            </a:r>
            <a:r>
              <a:rPr lang="en-GB" sz="900" dirty="0">
                <a:solidFill>
                  <a:srgbClr val="FF0000"/>
                </a:solidFill>
              </a:rPr>
              <a:t>(Section 7.9)</a:t>
            </a:r>
          </a:p>
        </p:txBody>
      </p:sp>
      <p:sp>
        <p:nvSpPr>
          <p:cNvPr id="44" name="TextBox 43"/>
          <p:cNvSpPr txBox="1"/>
          <p:nvPr/>
        </p:nvSpPr>
        <p:spPr>
          <a:xfrm>
            <a:off x="2411760" y="5824822"/>
            <a:ext cx="1891553" cy="877163"/>
          </a:xfrm>
          <a:prstGeom prst="rect">
            <a:avLst/>
          </a:prstGeom>
          <a:solidFill>
            <a:schemeClr val="bg1"/>
          </a:solidFill>
          <a:ln>
            <a:solidFill>
              <a:schemeClr val="tx1"/>
            </a:solidFill>
          </a:ln>
        </p:spPr>
        <p:txBody>
          <a:bodyPr wrap="square" rtlCol="0">
            <a:spAutoFit/>
          </a:bodyPr>
          <a:lstStyle/>
          <a:p>
            <a:pPr algn="ctr"/>
            <a:r>
              <a:rPr lang="en-GB" sz="1400" b="1" dirty="0"/>
              <a:t>6. Probability of end group membership</a:t>
            </a:r>
          </a:p>
          <a:p>
            <a:pPr algn="ctr"/>
            <a:r>
              <a:rPr lang="en-GB" sz="1400" dirty="0" err="1"/>
              <a:t>Prob</a:t>
            </a:r>
            <a:r>
              <a:rPr lang="en-GB" sz="1400" baseline="-25000" dirty="0" err="1"/>
              <a:t>g</a:t>
            </a:r>
            <a:endParaRPr lang="en-GB" sz="900" baseline="-25000" dirty="0"/>
          </a:p>
          <a:p>
            <a:pPr algn="ctr"/>
            <a:r>
              <a:rPr lang="en-GB" sz="900" dirty="0">
                <a:solidFill>
                  <a:srgbClr val="FFC000"/>
                </a:solidFill>
              </a:rPr>
              <a:t>WE1.3 </a:t>
            </a:r>
            <a:r>
              <a:rPr lang="en-GB" sz="900" dirty="0">
                <a:solidFill>
                  <a:srgbClr val="FF0000"/>
                </a:solidFill>
              </a:rPr>
              <a:t>(Section 7.7)</a:t>
            </a:r>
            <a:endParaRPr lang="en-GB" sz="900" dirty="0">
              <a:solidFill>
                <a:srgbClr val="FFC000"/>
              </a:solidFill>
            </a:endParaRPr>
          </a:p>
        </p:txBody>
      </p:sp>
      <p:sp>
        <p:nvSpPr>
          <p:cNvPr id="57" name="TextBox 56"/>
          <p:cNvSpPr txBox="1"/>
          <p:nvPr/>
        </p:nvSpPr>
        <p:spPr>
          <a:xfrm>
            <a:off x="4785117" y="2601827"/>
            <a:ext cx="1800200" cy="1415772"/>
          </a:xfrm>
          <a:prstGeom prst="rect">
            <a:avLst/>
          </a:prstGeom>
          <a:solidFill>
            <a:schemeClr val="bg1"/>
          </a:solidFill>
          <a:ln>
            <a:solidFill>
              <a:schemeClr val="tx1"/>
            </a:solidFill>
          </a:ln>
        </p:spPr>
        <p:txBody>
          <a:bodyPr wrap="square" rtlCol="0">
            <a:spAutoFit/>
          </a:bodyPr>
          <a:lstStyle/>
          <a:p>
            <a:pPr algn="ctr"/>
            <a:r>
              <a:rPr lang="en-GB" sz="1400" b="1" dirty="0"/>
              <a:t>Prediction of taxa</a:t>
            </a:r>
            <a:endParaRPr lang="en-GB" sz="900" b="1" baseline="-25000" dirty="0"/>
          </a:p>
          <a:p>
            <a:pPr algn="ctr"/>
            <a:r>
              <a:rPr lang="en-GB" sz="1200" dirty="0" err="1"/>
              <a:t>ExpTAXAPRt,s</a:t>
            </a:r>
            <a:endParaRPr lang="en-GB" sz="1200" dirty="0"/>
          </a:p>
          <a:p>
            <a:pPr algn="ctr"/>
            <a:r>
              <a:rPr lang="en-GB" sz="1200" dirty="0" err="1"/>
              <a:t>ExpTAXAAB</a:t>
            </a:r>
            <a:r>
              <a:rPr lang="en-GB" sz="1200" baseline="-25000" dirty="0" err="1"/>
              <a:t>t,s</a:t>
            </a:r>
            <a:endParaRPr lang="en-GB" sz="1200" baseline="-25000" dirty="0"/>
          </a:p>
          <a:p>
            <a:pPr algn="ctr"/>
            <a:r>
              <a:rPr lang="en-GB" sz="1200" dirty="0" err="1"/>
              <a:t>ExpTAXAPRAB</a:t>
            </a:r>
            <a:r>
              <a:rPr lang="en-GB" sz="1200" baseline="-25000" dirty="0" err="1"/>
              <a:t>t,s,a</a:t>
            </a:r>
            <a:endParaRPr lang="en-GB" sz="1200" baseline="-25000" dirty="0"/>
          </a:p>
          <a:p>
            <a:pPr algn="ctr"/>
            <a:r>
              <a:rPr lang="en-GB" sz="900" dirty="0"/>
              <a:t>TAXAAB</a:t>
            </a:r>
          </a:p>
          <a:p>
            <a:pPr algn="ctr"/>
            <a:r>
              <a:rPr lang="en-GB" sz="900" dirty="0"/>
              <a:t>TAXAPR</a:t>
            </a:r>
          </a:p>
          <a:p>
            <a:pPr algn="ctr"/>
            <a:r>
              <a:rPr lang="en-GB" sz="900" dirty="0"/>
              <a:t>TAXAPRAB</a:t>
            </a:r>
          </a:p>
          <a:p>
            <a:pPr algn="ctr"/>
            <a:r>
              <a:rPr lang="en-GB" sz="900" dirty="0">
                <a:solidFill>
                  <a:srgbClr val="FFC000"/>
                </a:solidFill>
              </a:rPr>
              <a:t>WE1.5 </a:t>
            </a:r>
            <a:r>
              <a:rPr lang="en-GB" sz="900" dirty="0">
                <a:solidFill>
                  <a:srgbClr val="FF0000"/>
                </a:solidFill>
              </a:rPr>
              <a:t>(Section 7.10)</a:t>
            </a:r>
          </a:p>
        </p:txBody>
      </p:sp>
      <p:cxnSp>
        <p:nvCxnSpPr>
          <p:cNvPr id="107" name="Straight Arrow Connector 106"/>
          <p:cNvCxnSpPr>
            <a:stCxn id="11" idx="2"/>
            <a:endCxn id="12" idx="0"/>
          </p:cNvCxnSpPr>
          <p:nvPr/>
        </p:nvCxnSpPr>
        <p:spPr>
          <a:xfrm>
            <a:off x="3357537" y="2855737"/>
            <a:ext cx="0" cy="2305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 idx="2"/>
            <a:endCxn id="44" idx="0"/>
          </p:cNvCxnSpPr>
          <p:nvPr/>
        </p:nvCxnSpPr>
        <p:spPr>
          <a:xfrm>
            <a:off x="3357537" y="5609698"/>
            <a:ext cx="0" cy="215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6" name="Elbow Connector 235"/>
          <p:cNvCxnSpPr>
            <a:stCxn id="44" idx="3"/>
            <a:endCxn id="57" idx="1"/>
          </p:cNvCxnSpPr>
          <p:nvPr/>
        </p:nvCxnSpPr>
        <p:spPr>
          <a:xfrm flipV="1">
            <a:off x="4303313" y="3309713"/>
            <a:ext cx="481804" cy="29536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44" idx="3"/>
            <a:endCxn id="43" idx="1"/>
          </p:cNvCxnSpPr>
          <p:nvPr/>
        </p:nvCxnSpPr>
        <p:spPr>
          <a:xfrm flipV="1">
            <a:off x="4303313" y="5093528"/>
            <a:ext cx="481804" cy="116987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7067121" y="4939639"/>
            <a:ext cx="1800200" cy="307777"/>
          </a:xfrm>
          <a:prstGeom prst="rect">
            <a:avLst/>
          </a:prstGeom>
          <a:solidFill>
            <a:schemeClr val="bg1"/>
          </a:solidFill>
          <a:ln>
            <a:solidFill>
              <a:schemeClr val="tx1"/>
            </a:solidFill>
          </a:ln>
        </p:spPr>
        <p:txBody>
          <a:bodyPr wrap="square" rtlCol="0">
            <a:spAutoFit/>
          </a:bodyPr>
          <a:lstStyle/>
          <a:p>
            <a:pPr algn="ctr"/>
            <a:r>
              <a:rPr lang="en-GB" sz="1400" b="1" dirty="0"/>
              <a:t>Classification</a:t>
            </a:r>
            <a:endParaRPr lang="en-GB" sz="700" b="1" dirty="0">
              <a:solidFill>
                <a:srgbClr val="FFC000"/>
              </a:solidFill>
            </a:endParaRPr>
          </a:p>
        </p:txBody>
      </p:sp>
      <p:cxnSp>
        <p:nvCxnSpPr>
          <p:cNvPr id="259" name="Straight Arrow Connector 258"/>
          <p:cNvCxnSpPr>
            <a:stCxn id="43" idx="3"/>
            <a:endCxn id="258" idx="1"/>
          </p:cNvCxnSpPr>
          <p:nvPr/>
        </p:nvCxnSpPr>
        <p:spPr>
          <a:xfrm>
            <a:off x="6585317" y="5093528"/>
            <a:ext cx="4818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58" idx="2"/>
          </p:cNvCxnSpPr>
          <p:nvPr/>
        </p:nvCxnSpPr>
        <p:spPr>
          <a:xfrm>
            <a:off x="7967221" y="5247416"/>
            <a:ext cx="0" cy="1262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38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0"/>
            <a:ext cx="8963463" cy="6858000"/>
          </a:xfrm>
          <a:prstGeom prst="rect">
            <a:avLst/>
          </a:prstGeom>
          <a:solidFill>
            <a:srgbClr val="D8F8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1"/>
          <p:cNvSpPr txBox="1">
            <a:spLocks/>
          </p:cNvSpPr>
          <p:nvPr/>
        </p:nvSpPr>
        <p:spPr>
          <a:xfrm>
            <a:off x="6736105" y="260016"/>
            <a:ext cx="2334862" cy="1056837"/>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a:lstStyle>
          <a:p>
            <a:pPr algn="ctr"/>
            <a:r>
              <a:rPr lang="en-GB" sz="2800" kern="0" dirty="0"/>
              <a:t>RICT prediction Model 44</a:t>
            </a:r>
          </a:p>
        </p:txBody>
      </p:sp>
      <p:sp>
        <p:nvSpPr>
          <p:cNvPr id="5" name="TextBox 4"/>
          <p:cNvSpPr txBox="1"/>
          <p:nvPr/>
        </p:nvSpPr>
        <p:spPr>
          <a:xfrm>
            <a:off x="252863" y="161072"/>
            <a:ext cx="1800200" cy="738664"/>
          </a:xfrm>
          <a:prstGeom prst="rect">
            <a:avLst/>
          </a:prstGeom>
          <a:solidFill>
            <a:schemeClr val="bg1"/>
          </a:solidFill>
          <a:ln>
            <a:solidFill>
              <a:schemeClr val="tx1"/>
            </a:solidFill>
          </a:ln>
        </p:spPr>
        <p:txBody>
          <a:bodyPr wrap="square" rtlCol="0">
            <a:spAutoFit/>
          </a:bodyPr>
          <a:lstStyle/>
          <a:p>
            <a:pPr algn="ctr"/>
            <a:r>
              <a:rPr lang="en-GB" sz="1400" b="1" dirty="0"/>
              <a:t>Input Environmental data</a:t>
            </a:r>
            <a:endParaRPr lang="en-GB" sz="900" b="1" i="1" dirty="0">
              <a:solidFill>
                <a:srgbClr val="00B050"/>
              </a:solidFill>
            </a:endParaRPr>
          </a:p>
        </p:txBody>
      </p:sp>
      <p:sp>
        <p:nvSpPr>
          <p:cNvPr id="6" name="TextBox 5"/>
          <p:cNvSpPr txBox="1"/>
          <p:nvPr/>
        </p:nvSpPr>
        <p:spPr>
          <a:xfrm>
            <a:off x="2411760" y="979113"/>
            <a:ext cx="1891553" cy="1323439"/>
          </a:xfrm>
          <a:prstGeom prst="rect">
            <a:avLst/>
          </a:prstGeom>
          <a:solidFill>
            <a:schemeClr val="bg1"/>
          </a:solidFill>
          <a:ln>
            <a:solidFill>
              <a:schemeClr val="tx1"/>
            </a:solidFill>
          </a:ln>
        </p:spPr>
        <p:txBody>
          <a:bodyPr wrap="square" rtlCol="0">
            <a:spAutoFit/>
          </a:bodyPr>
          <a:lstStyle/>
          <a:p>
            <a:pPr algn="ctr"/>
            <a:r>
              <a:rPr lang="en-GB" sz="1400" b="1" dirty="0"/>
              <a:t>2. Calculate latitude longitude mean temperature &amp; temperature range from NGR</a:t>
            </a:r>
          </a:p>
          <a:p>
            <a:pPr algn="ctr"/>
            <a:r>
              <a:rPr lang="en-GB" sz="900" dirty="0">
                <a:solidFill>
                  <a:srgbClr val="FFC000"/>
                </a:solidFill>
              </a:rPr>
              <a:t>WE1.4 </a:t>
            </a:r>
            <a:r>
              <a:rPr lang="en-GB" sz="900" dirty="0">
                <a:solidFill>
                  <a:srgbClr val="FF0000"/>
                </a:solidFill>
              </a:rPr>
              <a:t>(Section 6)</a:t>
            </a:r>
          </a:p>
        </p:txBody>
      </p:sp>
      <p:sp>
        <p:nvSpPr>
          <p:cNvPr id="7" name="TextBox 6"/>
          <p:cNvSpPr txBox="1"/>
          <p:nvPr/>
        </p:nvSpPr>
        <p:spPr>
          <a:xfrm>
            <a:off x="6937841" y="1715694"/>
            <a:ext cx="1931389" cy="2246769"/>
          </a:xfrm>
          <a:prstGeom prst="rect">
            <a:avLst/>
          </a:prstGeom>
          <a:noFill/>
        </p:spPr>
        <p:txBody>
          <a:bodyPr wrap="square" rtlCol="0">
            <a:spAutoFit/>
          </a:bodyPr>
          <a:lstStyle/>
          <a:p>
            <a:r>
              <a:rPr lang="en-GB" sz="1000" u="sng" dirty="0">
                <a:solidFill>
                  <a:srgbClr val="0070C0"/>
                </a:solidFill>
              </a:rPr>
              <a:t>Original sources of data and algorithms</a:t>
            </a:r>
          </a:p>
          <a:p>
            <a:endParaRPr lang="en-US" sz="1000" dirty="0">
              <a:solidFill>
                <a:srgbClr val="00B050"/>
              </a:solidFill>
            </a:endParaRPr>
          </a:p>
          <a:p>
            <a:r>
              <a:rPr lang="en-US" sz="1000" dirty="0">
                <a:solidFill>
                  <a:srgbClr val="FFC000"/>
                </a:solidFill>
              </a:rPr>
              <a:t>WFD72c Final Report</a:t>
            </a:r>
          </a:p>
          <a:p>
            <a:endParaRPr lang="en-US" sz="1000" dirty="0">
              <a:solidFill>
                <a:srgbClr val="FFC000"/>
              </a:solidFill>
            </a:endParaRPr>
          </a:p>
          <a:p>
            <a:r>
              <a:rPr lang="en-US" sz="1000" dirty="0">
                <a:solidFill>
                  <a:srgbClr val="FF0000"/>
                </a:solidFill>
              </a:rPr>
              <a:t>Relevant section in the new Functional Spec</a:t>
            </a:r>
          </a:p>
          <a:p>
            <a:endParaRPr lang="en-US" sz="1000" dirty="0">
              <a:solidFill>
                <a:srgbClr val="FF0000"/>
              </a:solidFill>
            </a:endParaRPr>
          </a:p>
          <a:p>
            <a:r>
              <a:rPr lang="en-US" sz="1000" dirty="0">
                <a:solidFill>
                  <a:schemeClr val="accent6">
                    <a:lumMod val="60000"/>
                    <a:lumOff val="40000"/>
                  </a:schemeClr>
                </a:solidFill>
              </a:rPr>
              <a:t>From last tab on Ralph’s spreadsheet </a:t>
            </a:r>
            <a:r>
              <a:rPr lang="en-US" sz="1000" i="1" dirty="0">
                <a:solidFill>
                  <a:schemeClr val="accent6">
                    <a:lumMod val="60000"/>
                    <a:lumOff val="40000"/>
                  </a:schemeClr>
                </a:solidFill>
              </a:rPr>
              <a:t>RICT (R and MS Azure) software - Independent code Testing Results v2.xls</a:t>
            </a:r>
            <a:r>
              <a:rPr lang="en-US" sz="1000" dirty="0">
                <a:solidFill>
                  <a:schemeClr val="accent6">
                    <a:lumMod val="60000"/>
                    <a:lumOff val="40000"/>
                  </a:schemeClr>
                </a:solidFill>
              </a:rPr>
              <a:t>, worksheet </a:t>
            </a:r>
            <a:r>
              <a:rPr lang="en-US" sz="1000" i="1" dirty="0">
                <a:solidFill>
                  <a:schemeClr val="accent6">
                    <a:lumMod val="60000"/>
                    <a:lumOff val="40000"/>
                  </a:schemeClr>
                </a:solidFill>
              </a:rPr>
              <a:t>Predictions_M44_GB</a:t>
            </a:r>
          </a:p>
        </p:txBody>
      </p:sp>
      <p:sp>
        <p:nvSpPr>
          <p:cNvPr id="8" name="TextBox 7"/>
          <p:cNvSpPr txBox="1"/>
          <p:nvPr/>
        </p:nvSpPr>
        <p:spPr>
          <a:xfrm>
            <a:off x="2411760" y="304135"/>
            <a:ext cx="1891553" cy="446276"/>
          </a:xfrm>
          <a:prstGeom prst="rect">
            <a:avLst/>
          </a:prstGeom>
          <a:solidFill>
            <a:schemeClr val="bg1"/>
          </a:solidFill>
          <a:ln>
            <a:solidFill>
              <a:schemeClr val="tx1"/>
            </a:solidFill>
          </a:ln>
        </p:spPr>
        <p:txBody>
          <a:bodyPr wrap="square" rtlCol="0">
            <a:spAutoFit/>
          </a:bodyPr>
          <a:lstStyle/>
          <a:p>
            <a:pPr algn="ctr"/>
            <a:r>
              <a:rPr lang="en-GB" sz="1400" b="1" dirty="0"/>
              <a:t>1. Data validation</a:t>
            </a:r>
          </a:p>
          <a:p>
            <a:pPr algn="ctr"/>
            <a:r>
              <a:rPr lang="en-GB" sz="900" dirty="0">
                <a:solidFill>
                  <a:srgbClr val="FFC000"/>
                </a:solidFill>
              </a:rPr>
              <a:t>WE1.6 </a:t>
            </a:r>
            <a:r>
              <a:rPr lang="en-GB" sz="900" dirty="0">
                <a:solidFill>
                  <a:srgbClr val="FF0000"/>
                </a:solidFill>
              </a:rPr>
              <a:t>(Section 5)</a:t>
            </a:r>
          </a:p>
        </p:txBody>
      </p:sp>
      <p:sp>
        <p:nvSpPr>
          <p:cNvPr id="9" name="TextBox 8"/>
          <p:cNvSpPr txBox="1"/>
          <p:nvPr/>
        </p:nvSpPr>
        <p:spPr>
          <a:xfrm>
            <a:off x="4785117" y="267790"/>
            <a:ext cx="1800200" cy="523220"/>
          </a:xfrm>
          <a:prstGeom prst="rect">
            <a:avLst/>
          </a:prstGeom>
          <a:solidFill>
            <a:schemeClr val="bg1"/>
          </a:solidFill>
          <a:ln>
            <a:solidFill>
              <a:schemeClr val="tx1"/>
            </a:solidFill>
          </a:ln>
        </p:spPr>
        <p:txBody>
          <a:bodyPr wrap="square" rtlCol="0">
            <a:spAutoFit/>
          </a:bodyPr>
          <a:lstStyle/>
          <a:p>
            <a:pPr algn="ctr"/>
            <a:r>
              <a:rPr lang="en-GB" sz="1400" b="1" dirty="0"/>
              <a:t>warning and fail reports</a:t>
            </a:r>
            <a:endParaRPr lang="en-GB" sz="700" b="1" dirty="0">
              <a:solidFill>
                <a:srgbClr val="00B050"/>
              </a:solidFill>
            </a:endParaRPr>
          </a:p>
        </p:txBody>
      </p:sp>
      <p:sp>
        <p:nvSpPr>
          <p:cNvPr id="11" name="TextBox 10"/>
          <p:cNvSpPr txBox="1"/>
          <p:nvPr/>
        </p:nvSpPr>
        <p:spPr>
          <a:xfrm>
            <a:off x="2411760" y="2520700"/>
            <a:ext cx="1891553" cy="446276"/>
          </a:xfrm>
          <a:prstGeom prst="rect">
            <a:avLst/>
          </a:prstGeom>
          <a:solidFill>
            <a:schemeClr val="bg1"/>
          </a:solidFill>
          <a:ln>
            <a:solidFill>
              <a:schemeClr val="tx1"/>
            </a:solidFill>
          </a:ln>
        </p:spPr>
        <p:txBody>
          <a:bodyPr wrap="square" rtlCol="0">
            <a:spAutoFit/>
          </a:bodyPr>
          <a:lstStyle/>
          <a:p>
            <a:pPr algn="ctr"/>
            <a:r>
              <a:rPr lang="en-GB" sz="1400" b="1" dirty="0"/>
              <a:t>3. Transform data</a:t>
            </a:r>
          </a:p>
          <a:p>
            <a:pPr algn="ctr"/>
            <a:r>
              <a:rPr lang="en-GB" sz="900" dirty="0">
                <a:solidFill>
                  <a:srgbClr val="FFC000"/>
                </a:solidFill>
              </a:rPr>
              <a:t>WE1.4(v) </a:t>
            </a:r>
            <a:r>
              <a:rPr lang="en-GB" sz="800" dirty="0">
                <a:solidFill>
                  <a:srgbClr val="FF0000"/>
                </a:solidFill>
              </a:rPr>
              <a:t>(Section 6.6)</a:t>
            </a:r>
          </a:p>
        </p:txBody>
      </p:sp>
      <p:sp>
        <p:nvSpPr>
          <p:cNvPr id="12" name="TextBox 11"/>
          <p:cNvSpPr txBox="1"/>
          <p:nvPr/>
        </p:nvSpPr>
        <p:spPr>
          <a:xfrm>
            <a:off x="2411760" y="3197294"/>
            <a:ext cx="1891553" cy="1015663"/>
          </a:xfrm>
          <a:prstGeom prst="rect">
            <a:avLst/>
          </a:prstGeom>
          <a:solidFill>
            <a:schemeClr val="bg1"/>
          </a:solidFill>
          <a:ln>
            <a:solidFill>
              <a:schemeClr val="tx1"/>
            </a:solidFill>
          </a:ln>
        </p:spPr>
        <p:txBody>
          <a:bodyPr wrap="square" rtlCol="0">
            <a:spAutoFit/>
          </a:bodyPr>
          <a:lstStyle/>
          <a:p>
            <a:pPr algn="ctr"/>
            <a:r>
              <a:rPr lang="en-GB" sz="1400" b="1" dirty="0"/>
              <a:t>4. Discriminant function score</a:t>
            </a:r>
          </a:p>
          <a:p>
            <a:pPr algn="ctr"/>
            <a:r>
              <a:rPr lang="en-GB" sz="1400" dirty="0" err="1"/>
              <a:t>DFScore</a:t>
            </a:r>
            <a:r>
              <a:rPr lang="en-GB" sz="1400" baseline="-25000" dirty="0" err="1"/>
              <a:t>d</a:t>
            </a:r>
            <a:endParaRPr lang="en-GB" sz="1400" baseline="-25000" dirty="0"/>
          </a:p>
          <a:p>
            <a:pPr algn="ctr"/>
            <a:r>
              <a:rPr lang="en-GB" sz="900" dirty="0">
                <a:solidFill>
                  <a:schemeClr val="accent6">
                    <a:lumMod val="60000"/>
                    <a:lumOff val="40000"/>
                  </a:schemeClr>
                </a:solidFill>
              </a:rPr>
              <a:t>Ralph’s spreadsheet</a:t>
            </a:r>
          </a:p>
          <a:p>
            <a:pPr algn="ctr"/>
            <a:r>
              <a:rPr lang="en-GB" sz="900" dirty="0">
                <a:solidFill>
                  <a:srgbClr val="FFC000"/>
                </a:solidFill>
              </a:rPr>
              <a:t>WE1.3 </a:t>
            </a:r>
            <a:r>
              <a:rPr lang="en-GB" sz="900" dirty="0">
                <a:solidFill>
                  <a:srgbClr val="FF0000"/>
                </a:solidFill>
              </a:rPr>
              <a:t>(Section 7.5)</a:t>
            </a:r>
          </a:p>
        </p:txBody>
      </p:sp>
      <p:sp>
        <p:nvSpPr>
          <p:cNvPr id="13" name="TextBox 12"/>
          <p:cNvSpPr txBox="1"/>
          <p:nvPr/>
        </p:nvSpPr>
        <p:spPr>
          <a:xfrm>
            <a:off x="2411760" y="4443359"/>
            <a:ext cx="1891553" cy="1015663"/>
          </a:xfrm>
          <a:prstGeom prst="rect">
            <a:avLst/>
          </a:prstGeom>
          <a:solidFill>
            <a:schemeClr val="bg1"/>
          </a:solidFill>
          <a:ln>
            <a:solidFill>
              <a:schemeClr val="tx1"/>
            </a:solidFill>
          </a:ln>
        </p:spPr>
        <p:txBody>
          <a:bodyPr wrap="square" rtlCol="0">
            <a:spAutoFit/>
          </a:bodyPr>
          <a:lstStyle/>
          <a:p>
            <a:pPr algn="ctr"/>
            <a:r>
              <a:rPr lang="en-GB" sz="1400" b="1" dirty="0"/>
              <a:t>5. </a:t>
            </a:r>
            <a:r>
              <a:rPr lang="en-GB" sz="1400" b="1" dirty="0" err="1"/>
              <a:t>Mahalanobis</a:t>
            </a:r>
            <a:r>
              <a:rPr lang="en-GB" sz="1400" b="1" dirty="0"/>
              <a:t> distance</a:t>
            </a:r>
          </a:p>
          <a:p>
            <a:pPr algn="ctr"/>
            <a:r>
              <a:rPr lang="en-GB" sz="1400" dirty="0" err="1"/>
              <a:t>MahDist</a:t>
            </a:r>
            <a:r>
              <a:rPr lang="en-GB" sz="1400" baseline="-25000" dirty="0" err="1"/>
              <a:t>g</a:t>
            </a:r>
            <a:endParaRPr lang="en-GB" sz="1400" baseline="-25000" dirty="0"/>
          </a:p>
          <a:p>
            <a:pPr algn="ctr"/>
            <a:r>
              <a:rPr lang="en-GB" sz="900" dirty="0">
                <a:solidFill>
                  <a:schemeClr val="accent6">
                    <a:lumMod val="60000"/>
                    <a:lumOff val="40000"/>
                  </a:schemeClr>
                </a:solidFill>
              </a:rPr>
              <a:t>Ralph’s spreadsheet</a:t>
            </a:r>
          </a:p>
          <a:p>
            <a:pPr algn="ctr"/>
            <a:r>
              <a:rPr lang="en-GB" sz="900" dirty="0">
                <a:solidFill>
                  <a:srgbClr val="FFC000"/>
                </a:solidFill>
              </a:rPr>
              <a:t>WE1.3 </a:t>
            </a:r>
            <a:r>
              <a:rPr lang="en-GB" sz="900" dirty="0">
                <a:solidFill>
                  <a:srgbClr val="FF0000"/>
                </a:solidFill>
              </a:rPr>
              <a:t>(Section 7.6)</a:t>
            </a:r>
          </a:p>
        </p:txBody>
      </p:sp>
      <p:cxnSp>
        <p:nvCxnSpPr>
          <p:cNvPr id="15" name="Straight Arrow Connector 14"/>
          <p:cNvCxnSpPr>
            <a:stCxn id="5" idx="3"/>
            <a:endCxn id="8" idx="1"/>
          </p:cNvCxnSpPr>
          <p:nvPr/>
        </p:nvCxnSpPr>
        <p:spPr>
          <a:xfrm flipV="1">
            <a:off x="2053063" y="527273"/>
            <a:ext cx="358697" cy="31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4303313" y="527273"/>
            <a:ext cx="481804" cy="21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6" idx="0"/>
          </p:cNvCxnSpPr>
          <p:nvPr/>
        </p:nvCxnSpPr>
        <p:spPr>
          <a:xfrm>
            <a:off x="3357537" y="750411"/>
            <a:ext cx="0" cy="228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1" idx="0"/>
          </p:cNvCxnSpPr>
          <p:nvPr/>
        </p:nvCxnSpPr>
        <p:spPr>
          <a:xfrm>
            <a:off x="3357537" y="2302552"/>
            <a:ext cx="0" cy="2181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40" idx="3"/>
          </p:cNvCxnSpPr>
          <p:nvPr/>
        </p:nvCxnSpPr>
        <p:spPr>
          <a:xfrm flipH="1" flipV="1">
            <a:off x="2053063" y="4951190"/>
            <a:ext cx="35869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2"/>
            <a:endCxn id="13" idx="0"/>
          </p:cNvCxnSpPr>
          <p:nvPr/>
        </p:nvCxnSpPr>
        <p:spPr>
          <a:xfrm>
            <a:off x="3357537" y="4212957"/>
            <a:ext cx="0" cy="2304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52863" y="4551080"/>
            <a:ext cx="1800200" cy="800219"/>
          </a:xfrm>
          <a:prstGeom prst="rect">
            <a:avLst/>
          </a:prstGeom>
          <a:solidFill>
            <a:schemeClr val="bg1"/>
          </a:solidFill>
          <a:ln>
            <a:solidFill>
              <a:schemeClr val="tx1"/>
            </a:solidFill>
          </a:ln>
        </p:spPr>
        <p:txBody>
          <a:bodyPr wrap="square" rtlCol="0">
            <a:spAutoFit/>
          </a:bodyPr>
          <a:lstStyle/>
          <a:p>
            <a:pPr algn="ctr"/>
            <a:r>
              <a:rPr lang="en-GB" sz="1400" b="1" dirty="0"/>
              <a:t>7. Environmental suitability</a:t>
            </a:r>
            <a:endParaRPr lang="en-GB" sz="1400" b="1" baseline="-25000" dirty="0"/>
          </a:p>
          <a:p>
            <a:pPr algn="ctr"/>
            <a:r>
              <a:rPr lang="en-GB" sz="900" dirty="0">
                <a:solidFill>
                  <a:srgbClr val="FFC000"/>
                </a:solidFill>
              </a:rPr>
              <a:t>WE1.3, WE1.6(ii)</a:t>
            </a:r>
          </a:p>
          <a:p>
            <a:pPr algn="ctr"/>
            <a:r>
              <a:rPr lang="en-GB" sz="900" dirty="0">
                <a:solidFill>
                  <a:srgbClr val="FFC000"/>
                </a:solidFill>
              </a:rPr>
              <a:t>WE1.6(ii) </a:t>
            </a:r>
            <a:r>
              <a:rPr lang="en-GB" sz="900" dirty="0">
                <a:solidFill>
                  <a:srgbClr val="FF0000"/>
                </a:solidFill>
              </a:rPr>
              <a:t>(Section 7.8)</a:t>
            </a:r>
          </a:p>
        </p:txBody>
      </p:sp>
      <p:sp>
        <p:nvSpPr>
          <p:cNvPr id="43" name="TextBox 42"/>
          <p:cNvSpPr txBox="1"/>
          <p:nvPr/>
        </p:nvSpPr>
        <p:spPr>
          <a:xfrm>
            <a:off x="4785117" y="4585696"/>
            <a:ext cx="1800200" cy="1015663"/>
          </a:xfrm>
          <a:prstGeom prst="rect">
            <a:avLst/>
          </a:prstGeom>
          <a:solidFill>
            <a:schemeClr val="bg1"/>
          </a:solidFill>
          <a:ln>
            <a:solidFill>
              <a:schemeClr val="tx1"/>
            </a:solidFill>
          </a:ln>
        </p:spPr>
        <p:txBody>
          <a:bodyPr wrap="square" rtlCol="0">
            <a:spAutoFit/>
          </a:bodyPr>
          <a:lstStyle/>
          <a:p>
            <a:pPr algn="ctr"/>
            <a:r>
              <a:rPr lang="en-GB" sz="1400" b="1" dirty="0"/>
              <a:t>8. Prediction of index</a:t>
            </a:r>
            <a:endParaRPr lang="en-GB" sz="900" b="1" baseline="-25000" dirty="0"/>
          </a:p>
          <a:p>
            <a:pPr algn="ctr"/>
            <a:r>
              <a:rPr lang="en-GB" sz="1400" dirty="0" err="1"/>
              <a:t>ExpIDX</a:t>
            </a:r>
            <a:r>
              <a:rPr lang="en-GB" sz="1400" baseline="-25000" dirty="0" err="1"/>
              <a:t>i</a:t>
            </a:r>
            <a:endParaRPr lang="en-GB" sz="1400" baseline="-25000" dirty="0"/>
          </a:p>
          <a:p>
            <a:pPr algn="ctr"/>
            <a:r>
              <a:rPr lang="en-GB" sz="900" dirty="0" err="1"/>
              <a:t>IDXMean</a:t>
            </a:r>
            <a:endParaRPr lang="en-GB" sz="900" dirty="0"/>
          </a:p>
          <a:p>
            <a:pPr algn="ctr"/>
            <a:r>
              <a:rPr lang="en-GB" sz="900" dirty="0">
                <a:solidFill>
                  <a:srgbClr val="FFC000"/>
                </a:solidFill>
              </a:rPr>
              <a:t>WE1.5 </a:t>
            </a:r>
            <a:r>
              <a:rPr lang="en-GB" sz="900" dirty="0">
                <a:solidFill>
                  <a:srgbClr val="FF0000"/>
                </a:solidFill>
              </a:rPr>
              <a:t>(Section 7.9)</a:t>
            </a:r>
          </a:p>
        </p:txBody>
      </p:sp>
      <p:sp>
        <p:nvSpPr>
          <p:cNvPr id="44" name="TextBox 43"/>
          <p:cNvSpPr txBox="1"/>
          <p:nvPr/>
        </p:nvSpPr>
        <p:spPr>
          <a:xfrm>
            <a:off x="2411760" y="5689424"/>
            <a:ext cx="1891553" cy="877163"/>
          </a:xfrm>
          <a:prstGeom prst="rect">
            <a:avLst/>
          </a:prstGeom>
          <a:solidFill>
            <a:schemeClr val="bg1"/>
          </a:solidFill>
          <a:ln>
            <a:solidFill>
              <a:schemeClr val="tx1"/>
            </a:solidFill>
          </a:ln>
        </p:spPr>
        <p:txBody>
          <a:bodyPr wrap="square" rtlCol="0">
            <a:spAutoFit/>
          </a:bodyPr>
          <a:lstStyle/>
          <a:p>
            <a:pPr algn="ctr"/>
            <a:r>
              <a:rPr lang="en-GB" sz="1400" b="1" dirty="0"/>
              <a:t>6. Probability of end group membership</a:t>
            </a:r>
          </a:p>
          <a:p>
            <a:pPr algn="ctr"/>
            <a:r>
              <a:rPr lang="en-GB" sz="1400" dirty="0" err="1"/>
              <a:t>Prob</a:t>
            </a:r>
            <a:r>
              <a:rPr lang="en-GB" sz="1400" baseline="-25000" dirty="0" err="1"/>
              <a:t>g</a:t>
            </a:r>
            <a:endParaRPr lang="en-GB" sz="900" baseline="-25000" dirty="0"/>
          </a:p>
          <a:p>
            <a:pPr algn="ctr"/>
            <a:r>
              <a:rPr lang="en-GB" sz="900" dirty="0">
                <a:solidFill>
                  <a:srgbClr val="FFC000"/>
                </a:solidFill>
              </a:rPr>
              <a:t>WE1.3 </a:t>
            </a:r>
            <a:r>
              <a:rPr lang="en-GB" sz="900" dirty="0">
                <a:solidFill>
                  <a:srgbClr val="FF0000"/>
                </a:solidFill>
              </a:rPr>
              <a:t>(Section 7.7)</a:t>
            </a:r>
            <a:endParaRPr lang="en-GB" sz="900" dirty="0">
              <a:solidFill>
                <a:srgbClr val="FFC000"/>
              </a:solidFill>
            </a:endParaRPr>
          </a:p>
        </p:txBody>
      </p:sp>
      <p:sp>
        <p:nvSpPr>
          <p:cNvPr id="57" name="TextBox 56"/>
          <p:cNvSpPr txBox="1"/>
          <p:nvPr/>
        </p:nvSpPr>
        <p:spPr>
          <a:xfrm>
            <a:off x="4785117" y="2601827"/>
            <a:ext cx="1800200" cy="1415772"/>
          </a:xfrm>
          <a:prstGeom prst="rect">
            <a:avLst/>
          </a:prstGeom>
          <a:solidFill>
            <a:schemeClr val="bg1"/>
          </a:solidFill>
          <a:ln>
            <a:solidFill>
              <a:schemeClr val="tx1"/>
            </a:solidFill>
          </a:ln>
        </p:spPr>
        <p:txBody>
          <a:bodyPr wrap="square" rtlCol="0">
            <a:spAutoFit/>
          </a:bodyPr>
          <a:lstStyle/>
          <a:p>
            <a:pPr algn="ctr"/>
            <a:r>
              <a:rPr lang="en-GB" sz="1400" b="1" dirty="0"/>
              <a:t>Prediction of taxa</a:t>
            </a:r>
            <a:endParaRPr lang="en-GB" sz="900" b="1" baseline="-25000" dirty="0"/>
          </a:p>
          <a:p>
            <a:pPr algn="ctr"/>
            <a:r>
              <a:rPr lang="en-GB" sz="1200" dirty="0" err="1"/>
              <a:t>ExpTAXAPRt,s</a:t>
            </a:r>
            <a:endParaRPr lang="en-GB" sz="1200" dirty="0"/>
          </a:p>
          <a:p>
            <a:pPr algn="ctr"/>
            <a:r>
              <a:rPr lang="en-GB" sz="1200" dirty="0" err="1"/>
              <a:t>ExpTAXAAB</a:t>
            </a:r>
            <a:r>
              <a:rPr lang="en-GB" sz="1200" baseline="-25000" dirty="0" err="1"/>
              <a:t>t,s</a:t>
            </a:r>
            <a:endParaRPr lang="en-GB" sz="1200" baseline="-25000" dirty="0"/>
          </a:p>
          <a:p>
            <a:pPr algn="ctr"/>
            <a:r>
              <a:rPr lang="en-GB" sz="1200" dirty="0" err="1"/>
              <a:t>ExpTAXAPRAB</a:t>
            </a:r>
            <a:r>
              <a:rPr lang="en-GB" sz="1200" baseline="-25000" dirty="0" err="1"/>
              <a:t>t,s,a</a:t>
            </a:r>
            <a:endParaRPr lang="en-GB" sz="1200" baseline="-25000" dirty="0"/>
          </a:p>
          <a:p>
            <a:pPr algn="ctr"/>
            <a:r>
              <a:rPr lang="en-GB" sz="900" dirty="0"/>
              <a:t>TAXAAB</a:t>
            </a:r>
          </a:p>
          <a:p>
            <a:pPr algn="ctr"/>
            <a:r>
              <a:rPr lang="en-GB" sz="900" dirty="0"/>
              <a:t>TAXAPR</a:t>
            </a:r>
          </a:p>
          <a:p>
            <a:pPr algn="ctr"/>
            <a:r>
              <a:rPr lang="en-GB" sz="900" dirty="0"/>
              <a:t>TAXAPRAB</a:t>
            </a:r>
          </a:p>
          <a:p>
            <a:pPr algn="ctr"/>
            <a:r>
              <a:rPr lang="en-GB" sz="900" dirty="0">
                <a:solidFill>
                  <a:srgbClr val="FFC000"/>
                </a:solidFill>
              </a:rPr>
              <a:t>WE1.5 </a:t>
            </a:r>
            <a:r>
              <a:rPr lang="en-GB" sz="900" dirty="0">
                <a:solidFill>
                  <a:srgbClr val="FF0000"/>
                </a:solidFill>
              </a:rPr>
              <a:t>(Section 7.10)</a:t>
            </a:r>
          </a:p>
        </p:txBody>
      </p:sp>
      <p:cxnSp>
        <p:nvCxnSpPr>
          <p:cNvPr id="107" name="Straight Arrow Connector 106"/>
          <p:cNvCxnSpPr>
            <a:stCxn id="11" idx="2"/>
            <a:endCxn id="12" idx="0"/>
          </p:cNvCxnSpPr>
          <p:nvPr/>
        </p:nvCxnSpPr>
        <p:spPr>
          <a:xfrm>
            <a:off x="3357537" y="2966976"/>
            <a:ext cx="0" cy="230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 idx="2"/>
            <a:endCxn id="44" idx="0"/>
          </p:cNvCxnSpPr>
          <p:nvPr/>
        </p:nvCxnSpPr>
        <p:spPr>
          <a:xfrm>
            <a:off x="3357537" y="5459022"/>
            <a:ext cx="0" cy="2304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6" name="Elbow Connector 235"/>
          <p:cNvCxnSpPr>
            <a:stCxn id="44" idx="3"/>
            <a:endCxn id="57" idx="1"/>
          </p:cNvCxnSpPr>
          <p:nvPr/>
        </p:nvCxnSpPr>
        <p:spPr>
          <a:xfrm flipV="1">
            <a:off x="4303313" y="3309713"/>
            <a:ext cx="481804" cy="281829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44" idx="3"/>
            <a:endCxn id="43" idx="1"/>
          </p:cNvCxnSpPr>
          <p:nvPr/>
        </p:nvCxnSpPr>
        <p:spPr>
          <a:xfrm flipV="1">
            <a:off x="4303313" y="5093528"/>
            <a:ext cx="481804" cy="103447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7067121" y="4939639"/>
            <a:ext cx="1800200" cy="307777"/>
          </a:xfrm>
          <a:prstGeom prst="rect">
            <a:avLst/>
          </a:prstGeom>
          <a:solidFill>
            <a:schemeClr val="bg1"/>
          </a:solidFill>
          <a:ln>
            <a:solidFill>
              <a:schemeClr val="tx1"/>
            </a:solidFill>
          </a:ln>
        </p:spPr>
        <p:txBody>
          <a:bodyPr wrap="square" rtlCol="0">
            <a:spAutoFit/>
          </a:bodyPr>
          <a:lstStyle/>
          <a:p>
            <a:pPr algn="ctr"/>
            <a:r>
              <a:rPr lang="en-GB" sz="1400" b="1" dirty="0"/>
              <a:t>Classification</a:t>
            </a:r>
            <a:endParaRPr lang="en-GB" sz="700" b="1" dirty="0">
              <a:solidFill>
                <a:srgbClr val="FFC000"/>
              </a:solidFill>
            </a:endParaRPr>
          </a:p>
        </p:txBody>
      </p:sp>
      <p:cxnSp>
        <p:nvCxnSpPr>
          <p:cNvPr id="259" name="Straight Arrow Connector 258"/>
          <p:cNvCxnSpPr>
            <a:stCxn id="43" idx="3"/>
            <a:endCxn id="258" idx="1"/>
          </p:cNvCxnSpPr>
          <p:nvPr/>
        </p:nvCxnSpPr>
        <p:spPr>
          <a:xfrm>
            <a:off x="6585317" y="5093528"/>
            <a:ext cx="4818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58" idx="2"/>
          </p:cNvCxnSpPr>
          <p:nvPr/>
        </p:nvCxnSpPr>
        <p:spPr>
          <a:xfrm>
            <a:off x="7967221" y="5247416"/>
            <a:ext cx="0" cy="1262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8109" y="3159939"/>
            <a:ext cx="1800200" cy="954107"/>
          </a:xfrm>
          <a:prstGeom prst="rect">
            <a:avLst/>
          </a:prstGeom>
          <a:solidFill>
            <a:schemeClr val="bg1"/>
          </a:solidFill>
          <a:ln>
            <a:solidFill>
              <a:schemeClr val="tx1"/>
            </a:solidFill>
          </a:ln>
        </p:spPr>
        <p:txBody>
          <a:bodyPr wrap="square" rtlCol="0">
            <a:spAutoFit/>
          </a:bodyPr>
          <a:lstStyle/>
          <a:p>
            <a:pPr algn="ctr"/>
            <a:r>
              <a:rPr lang="en-GB" sz="1400" b="1" dirty="0"/>
              <a:t>If new site, check location and if necessary, alter grid reference</a:t>
            </a:r>
            <a:endParaRPr lang="en-GB" sz="900" b="1" i="1" dirty="0">
              <a:solidFill>
                <a:srgbClr val="00B050"/>
              </a:solidFill>
            </a:endParaRPr>
          </a:p>
        </p:txBody>
      </p:sp>
      <p:sp>
        <p:nvSpPr>
          <p:cNvPr id="30" name="TextBox 29"/>
          <p:cNvSpPr txBox="1"/>
          <p:nvPr/>
        </p:nvSpPr>
        <p:spPr>
          <a:xfrm>
            <a:off x="248109" y="1229618"/>
            <a:ext cx="1800200" cy="1600438"/>
          </a:xfrm>
          <a:prstGeom prst="rect">
            <a:avLst/>
          </a:prstGeom>
          <a:solidFill>
            <a:schemeClr val="bg1"/>
          </a:solidFill>
          <a:ln>
            <a:solidFill>
              <a:schemeClr val="tx1"/>
            </a:solidFill>
          </a:ln>
        </p:spPr>
        <p:txBody>
          <a:bodyPr wrap="square" rtlCol="0">
            <a:spAutoFit/>
          </a:bodyPr>
          <a:lstStyle/>
          <a:p>
            <a:pPr algn="ctr"/>
            <a:r>
              <a:rPr lang="en-GB" sz="1400" b="1" dirty="0"/>
              <a:t>Extract EV data from database.</a:t>
            </a:r>
          </a:p>
          <a:p>
            <a:pPr algn="ctr"/>
            <a:r>
              <a:rPr lang="en-GB" sz="1400" b="1" dirty="0"/>
              <a:t>If system unable to provide data (near source or flat) derive EV data manually</a:t>
            </a:r>
            <a:endParaRPr lang="en-GB" sz="1400" b="1" i="1" dirty="0">
              <a:solidFill>
                <a:srgbClr val="00B050"/>
              </a:solidFill>
            </a:endParaRPr>
          </a:p>
        </p:txBody>
      </p:sp>
      <p:cxnSp>
        <p:nvCxnSpPr>
          <p:cNvPr id="32" name="Straight Arrow Connector 31"/>
          <p:cNvCxnSpPr>
            <a:stCxn id="29" idx="0"/>
            <a:endCxn id="30" idx="2"/>
          </p:cNvCxnSpPr>
          <p:nvPr/>
        </p:nvCxnSpPr>
        <p:spPr>
          <a:xfrm flipV="1">
            <a:off x="1148209" y="2830056"/>
            <a:ext cx="0" cy="3298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0"/>
            <a:endCxn id="5" idx="2"/>
          </p:cNvCxnSpPr>
          <p:nvPr/>
        </p:nvCxnSpPr>
        <p:spPr>
          <a:xfrm flipV="1">
            <a:off x="1148209" y="899736"/>
            <a:ext cx="4754" cy="3298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29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3267" y="22136"/>
            <a:ext cx="9144000" cy="6791239"/>
          </a:xfrm>
          <a:prstGeom prst="rect">
            <a:avLst/>
          </a:prstGeom>
          <a:solidFill>
            <a:srgbClr val="FDF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 name="Title 1"/>
          <p:cNvSpPr>
            <a:spLocks noGrp="1"/>
          </p:cNvSpPr>
          <p:nvPr>
            <p:ph type="title"/>
          </p:nvPr>
        </p:nvSpPr>
        <p:spPr>
          <a:xfrm>
            <a:off x="5040474" y="22137"/>
            <a:ext cx="4071386" cy="1752084"/>
          </a:xfrm>
        </p:spPr>
        <p:txBody>
          <a:bodyPr/>
          <a:lstStyle/>
          <a:p>
            <a:r>
              <a:rPr lang="en-GB" sz="2800" dirty="0"/>
              <a:t>RICT</a:t>
            </a:r>
            <a:r>
              <a:rPr lang="en-GB" sz="2400" dirty="0"/>
              <a:t> classification</a:t>
            </a:r>
            <a:br>
              <a:rPr lang="en-GB" sz="1600" dirty="0"/>
            </a:br>
            <a:r>
              <a:rPr lang="en-GB" sz="1600" b="0" dirty="0"/>
              <a:t>Applying the conversion to the adjusted expected to give reference values</a:t>
            </a:r>
          </a:p>
        </p:txBody>
      </p:sp>
      <p:sp>
        <p:nvSpPr>
          <p:cNvPr id="14" name="TextBox 13"/>
          <p:cNvSpPr txBox="1"/>
          <p:nvPr/>
        </p:nvSpPr>
        <p:spPr>
          <a:xfrm>
            <a:off x="2399515" y="2383660"/>
            <a:ext cx="2168164" cy="723275"/>
          </a:xfrm>
          <a:prstGeom prst="rect">
            <a:avLst/>
          </a:prstGeom>
          <a:solidFill>
            <a:schemeClr val="bg1"/>
          </a:solidFill>
          <a:ln>
            <a:solidFill>
              <a:schemeClr val="tx1"/>
            </a:solidFill>
          </a:ln>
        </p:spPr>
        <p:txBody>
          <a:bodyPr wrap="square" rtlCol="0">
            <a:spAutoFit/>
          </a:bodyPr>
          <a:lstStyle/>
          <a:p>
            <a:pPr algn="ctr"/>
            <a:r>
              <a:rPr lang="en-GB" sz="1100" b="1" dirty="0"/>
              <a:t>4. Convert adjusted expected to reference value</a:t>
            </a:r>
            <a:endParaRPr lang="en-GB" sz="1100" b="1" baseline="-25000" dirty="0"/>
          </a:p>
          <a:p>
            <a:pPr algn="ctr"/>
            <a:r>
              <a:rPr lang="en-GB" sz="1100" dirty="0" err="1"/>
              <a:t>ExpIDX</a:t>
            </a:r>
            <a:r>
              <a:rPr lang="en-GB" sz="1100" baseline="-25000" dirty="0" err="1"/>
              <a:t>Ref,i</a:t>
            </a:r>
            <a:r>
              <a:rPr lang="en-GB" sz="1100" baseline="-25000" dirty="0"/>
              <a:t> </a:t>
            </a:r>
            <a:r>
              <a:rPr lang="en-GB" sz="1100" dirty="0"/>
              <a:t> = </a:t>
            </a:r>
            <a:r>
              <a:rPr lang="en-GB" sz="1100" dirty="0" err="1"/>
              <a:t>ExpIDX</a:t>
            </a:r>
            <a:r>
              <a:rPr lang="en-GB" sz="1100" baseline="-25000" dirty="0" err="1"/>
              <a:t>adj,i</a:t>
            </a:r>
            <a:r>
              <a:rPr lang="en-GB" sz="1100" dirty="0"/>
              <a:t> / K</a:t>
            </a:r>
            <a:r>
              <a:rPr lang="en-GB" sz="1100" baseline="-25000" dirty="0"/>
              <a:t>i</a:t>
            </a:r>
          </a:p>
          <a:p>
            <a:pPr algn="ctr"/>
            <a:r>
              <a:rPr lang="en-GB" sz="800" dirty="0">
                <a:solidFill>
                  <a:srgbClr val="FF0000"/>
                </a:solidFill>
              </a:rPr>
              <a:t>(Section 8.4)</a:t>
            </a:r>
          </a:p>
        </p:txBody>
      </p:sp>
      <p:cxnSp>
        <p:nvCxnSpPr>
          <p:cNvPr id="30" name="Straight Arrow Connector 29"/>
          <p:cNvCxnSpPr>
            <a:stCxn id="22" idx="2"/>
            <a:endCxn id="14" idx="0"/>
          </p:cNvCxnSpPr>
          <p:nvPr/>
        </p:nvCxnSpPr>
        <p:spPr>
          <a:xfrm>
            <a:off x="3471246" y="2055526"/>
            <a:ext cx="12351" cy="3281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3"/>
            <a:endCxn id="48" idx="1"/>
          </p:cNvCxnSpPr>
          <p:nvPr/>
        </p:nvCxnSpPr>
        <p:spPr>
          <a:xfrm>
            <a:off x="4567679" y="2745298"/>
            <a:ext cx="369823" cy="661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5" idx="2"/>
            <a:endCxn id="84" idx="0"/>
          </p:cNvCxnSpPr>
          <p:nvPr/>
        </p:nvCxnSpPr>
        <p:spPr>
          <a:xfrm flipH="1">
            <a:off x="3501758" y="4396952"/>
            <a:ext cx="25470" cy="1105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2" idx="2"/>
            <a:endCxn id="22" idx="0"/>
          </p:cNvCxnSpPr>
          <p:nvPr/>
        </p:nvCxnSpPr>
        <p:spPr>
          <a:xfrm flipH="1">
            <a:off x="3471246" y="901045"/>
            <a:ext cx="7158" cy="231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92357" y="1132196"/>
            <a:ext cx="2157778" cy="923330"/>
          </a:xfrm>
          <a:prstGeom prst="rect">
            <a:avLst/>
          </a:prstGeom>
          <a:solidFill>
            <a:schemeClr val="bg1"/>
          </a:solidFill>
          <a:ln>
            <a:solidFill>
              <a:srgbClr val="0070C0"/>
            </a:solidFill>
          </a:ln>
        </p:spPr>
        <p:txBody>
          <a:bodyPr wrap="square" rtlCol="0">
            <a:spAutoFit/>
          </a:bodyPr>
          <a:lstStyle/>
          <a:p>
            <a:pPr algn="ctr"/>
            <a:r>
              <a:rPr lang="en-GB" sz="1100" b="1" dirty="0"/>
              <a:t>2. Adjust expected</a:t>
            </a:r>
          </a:p>
          <a:p>
            <a:pPr algn="ctr"/>
            <a:r>
              <a:rPr lang="en-GB" sz="1100" dirty="0" err="1"/>
              <a:t>ExpIDX</a:t>
            </a:r>
            <a:r>
              <a:rPr lang="en-GB" sz="1100" baseline="-25000" dirty="0" err="1"/>
              <a:t>adj,i</a:t>
            </a:r>
            <a:endParaRPr lang="en-GB" sz="1100" dirty="0"/>
          </a:p>
          <a:p>
            <a:pPr algn="ctr"/>
            <a:r>
              <a:rPr lang="en-GB" sz="800" dirty="0">
                <a:solidFill>
                  <a:srgbClr val="000000"/>
                </a:solidFill>
              </a:rPr>
              <a:t>Adjustment parameters WHPT </a:t>
            </a:r>
            <a:r>
              <a:rPr lang="en-GB" sz="800" dirty="0" err="1">
                <a:solidFill>
                  <a:srgbClr val="000000"/>
                </a:solidFill>
              </a:rPr>
              <a:t>A</a:t>
            </a:r>
            <a:r>
              <a:rPr lang="en-GB" sz="800" baseline="-25000" dirty="0" err="1">
                <a:solidFill>
                  <a:srgbClr val="000000"/>
                </a:solidFill>
              </a:rPr>
              <a:t>j</a:t>
            </a:r>
            <a:endParaRPr lang="en-GB" sz="800" baseline="-25000" dirty="0">
              <a:solidFill>
                <a:srgbClr val="000000"/>
              </a:solidFill>
            </a:endParaRPr>
          </a:p>
          <a:p>
            <a:pPr algn="ctr"/>
            <a:r>
              <a:rPr lang="en-GB" sz="800" dirty="0">
                <a:solidFill>
                  <a:srgbClr val="FFC000"/>
                </a:solidFill>
              </a:rPr>
              <a:t>Section WE 4.5</a:t>
            </a:r>
          </a:p>
          <a:p>
            <a:pPr algn="ctr"/>
            <a:r>
              <a:rPr lang="en-GB" sz="800" dirty="0">
                <a:solidFill>
                  <a:srgbClr val="E749C9"/>
                </a:solidFill>
              </a:rPr>
              <a:t>Section 4.6 (Table 6)</a:t>
            </a:r>
          </a:p>
          <a:p>
            <a:pPr algn="ctr"/>
            <a:r>
              <a:rPr lang="en-GB" sz="800" dirty="0">
                <a:solidFill>
                  <a:srgbClr val="FF0000"/>
                </a:solidFill>
              </a:rPr>
              <a:t>(Section 8.2)</a:t>
            </a:r>
          </a:p>
        </p:txBody>
      </p:sp>
      <p:sp>
        <p:nvSpPr>
          <p:cNvPr id="37" name="TextBox 36"/>
          <p:cNvSpPr txBox="1"/>
          <p:nvPr/>
        </p:nvSpPr>
        <p:spPr>
          <a:xfrm>
            <a:off x="6975495" y="1859971"/>
            <a:ext cx="1931389" cy="1938992"/>
          </a:xfrm>
          <a:prstGeom prst="rect">
            <a:avLst/>
          </a:prstGeom>
          <a:noFill/>
        </p:spPr>
        <p:txBody>
          <a:bodyPr wrap="square" rtlCol="0">
            <a:spAutoFit/>
          </a:bodyPr>
          <a:lstStyle/>
          <a:p>
            <a:r>
              <a:rPr lang="en-GB" sz="800" u="sng" dirty="0">
                <a:solidFill>
                  <a:srgbClr val="0070C0"/>
                </a:solidFill>
              </a:rPr>
              <a:t>Sources of data and algorithms</a:t>
            </a:r>
          </a:p>
          <a:p>
            <a:endParaRPr lang="en-US" sz="800" dirty="0">
              <a:solidFill>
                <a:srgbClr val="00B050"/>
              </a:solidFill>
            </a:endParaRPr>
          </a:p>
          <a:p>
            <a:r>
              <a:rPr lang="en-US" sz="800" dirty="0">
                <a:solidFill>
                  <a:srgbClr val="00B050"/>
                </a:solidFill>
              </a:rPr>
              <a:t>WHPT and other Abundance-Weighted Indices A Report to the Scottish Environment Protection Agency.</a:t>
            </a:r>
          </a:p>
          <a:p>
            <a:r>
              <a:rPr lang="en-US" sz="800" dirty="0">
                <a:solidFill>
                  <a:srgbClr val="FFC000"/>
                </a:solidFill>
              </a:rPr>
              <a:t>WFD72c Final Report</a:t>
            </a:r>
          </a:p>
          <a:p>
            <a:r>
              <a:rPr lang="en-US" sz="800" dirty="0">
                <a:solidFill>
                  <a:srgbClr val="E749C9"/>
                </a:solidFill>
              </a:rPr>
              <a:t>Testing RICT predictions and classifications report</a:t>
            </a:r>
          </a:p>
          <a:p>
            <a:r>
              <a:rPr lang="en-US" sz="800" dirty="0">
                <a:solidFill>
                  <a:srgbClr val="FF0000"/>
                </a:solidFill>
              </a:rPr>
              <a:t>Relevant section in the new Functional Spec</a:t>
            </a:r>
          </a:p>
          <a:p>
            <a:endParaRPr lang="en-US" sz="800" dirty="0">
              <a:solidFill>
                <a:srgbClr val="FF0000"/>
              </a:solidFill>
            </a:endParaRPr>
          </a:p>
          <a:p>
            <a:r>
              <a:rPr lang="en-US" sz="800" dirty="0">
                <a:solidFill>
                  <a:srgbClr val="000000"/>
                </a:solidFill>
              </a:rPr>
              <a:t>Blue boxes indicate a process step which is simulated</a:t>
            </a:r>
          </a:p>
          <a:p>
            <a:endParaRPr lang="en-GB" sz="800" dirty="0">
              <a:solidFill>
                <a:srgbClr val="FF0000"/>
              </a:solidFill>
            </a:endParaRPr>
          </a:p>
        </p:txBody>
      </p:sp>
      <p:cxnSp>
        <p:nvCxnSpPr>
          <p:cNvPr id="102" name="Elbow Connector 101"/>
          <p:cNvCxnSpPr>
            <a:stCxn id="84" idx="3"/>
            <a:endCxn id="40" idx="1"/>
          </p:cNvCxnSpPr>
          <p:nvPr/>
        </p:nvCxnSpPr>
        <p:spPr>
          <a:xfrm flipV="1">
            <a:off x="4586408" y="5424686"/>
            <a:ext cx="351950" cy="5931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8" idx="1"/>
            <a:endCxn id="15" idx="3"/>
          </p:cNvCxnSpPr>
          <p:nvPr/>
        </p:nvCxnSpPr>
        <p:spPr>
          <a:xfrm rot="10800000" flipV="1">
            <a:off x="4606118" y="3406548"/>
            <a:ext cx="331385" cy="54412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0943" y="3448719"/>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9. Bias corrected observed </a:t>
            </a:r>
          </a:p>
          <a:p>
            <a:pPr algn="ctr"/>
            <a:r>
              <a:rPr lang="en-GB" sz="1100" dirty="0" err="1"/>
              <a:t>ObsIDX</a:t>
            </a:r>
            <a:r>
              <a:rPr lang="en-GB" sz="1100" baseline="-25000" dirty="0" err="1"/>
              <a:t>irB</a:t>
            </a:r>
            <a:r>
              <a:rPr lang="en-GB" sz="1100" dirty="0"/>
              <a:t> = </a:t>
            </a:r>
            <a:r>
              <a:rPr lang="en-GB" sz="1100" dirty="0" err="1"/>
              <a:t>ObsIDX</a:t>
            </a:r>
            <a:r>
              <a:rPr lang="en-GB" sz="1100" baseline="-25000" dirty="0" err="1"/>
              <a:t>ir</a:t>
            </a:r>
            <a:r>
              <a:rPr lang="en-GB" sz="1100" dirty="0"/>
              <a:t> + </a:t>
            </a:r>
            <a:r>
              <a:rPr lang="en-GB" sz="1100" dirty="0" err="1"/>
              <a:t>Ubias</a:t>
            </a:r>
            <a:r>
              <a:rPr lang="en-GB" sz="1100" baseline="-25000" dirty="0" err="1"/>
              <a:t>ir</a:t>
            </a:r>
            <a:endParaRPr lang="en-GB" sz="1100" dirty="0"/>
          </a:p>
          <a:p>
            <a:pPr algn="ctr"/>
            <a:r>
              <a:rPr lang="en-GB" sz="800" dirty="0">
                <a:solidFill>
                  <a:srgbClr val="00B050"/>
                </a:solidFill>
              </a:rPr>
              <a:t>Section 6.3.3</a:t>
            </a:r>
          </a:p>
          <a:p>
            <a:pPr algn="ctr"/>
            <a:r>
              <a:rPr lang="en-GB" sz="800" dirty="0">
                <a:solidFill>
                  <a:srgbClr val="FF0000"/>
                </a:solidFill>
              </a:rPr>
              <a:t>(Section 8.8)</a:t>
            </a:r>
          </a:p>
        </p:txBody>
      </p:sp>
      <p:cxnSp>
        <p:nvCxnSpPr>
          <p:cNvPr id="39" name="Straight Arrow Connector 38"/>
          <p:cNvCxnSpPr>
            <a:stCxn id="31" idx="2"/>
            <a:endCxn id="38" idx="0"/>
          </p:cNvCxnSpPr>
          <p:nvPr/>
        </p:nvCxnSpPr>
        <p:spPr>
          <a:xfrm flipH="1">
            <a:off x="1141043" y="3049391"/>
            <a:ext cx="7365" cy="39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5" idx="2"/>
            <a:endCxn id="40" idx="1"/>
          </p:cNvCxnSpPr>
          <p:nvPr/>
        </p:nvCxnSpPr>
        <p:spPr>
          <a:xfrm>
            <a:off x="3527228" y="4396952"/>
            <a:ext cx="1411130" cy="10277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61" idx="1"/>
            <a:endCxn id="14" idx="3"/>
          </p:cNvCxnSpPr>
          <p:nvPr/>
        </p:nvCxnSpPr>
        <p:spPr>
          <a:xfrm rot="10800000" flipV="1">
            <a:off x="4567680" y="2283164"/>
            <a:ext cx="360405" cy="46213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28084" y="1859971"/>
            <a:ext cx="1809618" cy="846386"/>
          </a:xfrm>
          <a:prstGeom prst="rect">
            <a:avLst/>
          </a:prstGeom>
          <a:solidFill>
            <a:schemeClr val="bg1"/>
          </a:solidFill>
          <a:ln>
            <a:solidFill>
              <a:schemeClr val="tx1"/>
            </a:solidFill>
          </a:ln>
        </p:spPr>
        <p:txBody>
          <a:bodyPr wrap="square" rtlCol="0">
            <a:spAutoFit/>
          </a:bodyPr>
          <a:lstStyle/>
          <a:p>
            <a:pPr algn="ctr"/>
            <a:r>
              <a:rPr lang="en-GB" sz="1100" b="1" dirty="0"/>
              <a:t>3. EQR conversion factor</a:t>
            </a:r>
          </a:p>
          <a:p>
            <a:pPr algn="ctr"/>
            <a:r>
              <a:rPr lang="en-GB" sz="1100" dirty="0"/>
              <a:t>K</a:t>
            </a:r>
            <a:r>
              <a:rPr lang="en-GB" sz="1100" baseline="-25000" dirty="0"/>
              <a:t>i</a:t>
            </a:r>
          </a:p>
          <a:p>
            <a:pPr algn="ctr"/>
            <a:r>
              <a:rPr lang="en-GB" sz="800" dirty="0">
                <a:solidFill>
                  <a:srgbClr val="E749C9"/>
                </a:solidFill>
              </a:rPr>
              <a:t>Section 5.5</a:t>
            </a:r>
          </a:p>
          <a:p>
            <a:pPr algn="ctr"/>
            <a:r>
              <a:rPr lang="en-GB" sz="800" dirty="0">
                <a:solidFill>
                  <a:srgbClr val="FF0000"/>
                </a:solidFill>
              </a:rPr>
              <a:t>(Section 8.3)</a:t>
            </a:r>
          </a:p>
        </p:txBody>
      </p:sp>
      <p:sp>
        <p:nvSpPr>
          <p:cNvPr id="48" name="TextBox 47"/>
          <p:cNvSpPr txBox="1"/>
          <p:nvPr/>
        </p:nvSpPr>
        <p:spPr>
          <a:xfrm>
            <a:off x="4937502" y="2898716"/>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5. Simulated uncertainty in reference value </a:t>
            </a:r>
            <a:r>
              <a:rPr lang="en-GB" sz="1100" dirty="0" err="1"/>
              <a:t>ExpIDX</a:t>
            </a:r>
            <a:r>
              <a:rPr lang="en-GB" sz="1100" baseline="-25000" dirty="0" err="1"/>
              <a:t>Ref,ir</a:t>
            </a:r>
            <a:endParaRPr lang="en-GB" sz="1100" dirty="0"/>
          </a:p>
          <a:p>
            <a:pPr algn="ctr"/>
            <a:r>
              <a:rPr lang="en-GB" sz="1100" dirty="0"/>
              <a:t>= </a:t>
            </a:r>
            <a:r>
              <a:rPr lang="en-GB" sz="1100" dirty="0" err="1"/>
              <a:t>ExpIDX</a:t>
            </a:r>
            <a:r>
              <a:rPr lang="en-GB" sz="1100" baseline="-25000" dirty="0" err="1"/>
              <a:t>Ref,i</a:t>
            </a:r>
            <a:r>
              <a:rPr lang="en-GB" sz="1100" dirty="0"/>
              <a:t> + </a:t>
            </a:r>
            <a:r>
              <a:rPr lang="en-GB" sz="1100" dirty="0" err="1"/>
              <a:t>e</a:t>
            </a:r>
            <a:r>
              <a:rPr lang="en-GB" sz="1100" baseline="-25000" dirty="0" err="1"/>
              <a:t>ir</a:t>
            </a:r>
            <a:endParaRPr lang="en-GB" sz="1100" baseline="-25000" dirty="0"/>
          </a:p>
          <a:p>
            <a:pPr algn="ctr"/>
            <a:r>
              <a:rPr lang="en-GB" sz="800" dirty="0">
                <a:solidFill>
                  <a:srgbClr val="00B050"/>
                </a:solidFill>
              </a:rPr>
              <a:t>Section 6.4 (amended)</a:t>
            </a:r>
            <a:endParaRPr lang="en-GB" sz="800" baseline="-25000" dirty="0"/>
          </a:p>
          <a:p>
            <a:pPr algn="ctr"/>
            <a:r>
              <a:rPr lang="en-GB" sz="800" dirty="0">
                <a:solidFill>
                  <a:srgbClr val="FF0000"/>
                </a:solidFill>
              </a:rPr>
              <a:t>(Section 8.5)</a:t>
            </a:r>
          </a:p>
        </p:txBody>
      </p:sp>
      <p:cxnSp>
        <p:nvCxnSpPr>
          <p:cNvPr id="43" name="Straight Arrow Connector 42"/>
          <p:cNvCxnSpPr>
            <a:stCxn id="41" idx="2"/>
            <a:endCxn id="31" idx="0"/>
          </p:cNvCxnSpPr>
          <p:nvPr/>
        </p:nvCxnSpPr>
        <p:spPr>
          <a:xfrm>
            <a:off x="1148408" y="1514924"/>
            <a:ext cx="0" cy="518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48308" y="4847689"/>
            <a:ext cx="1800200" cy="846386"/>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8. Simulated variation in bias</a:t>
            </a:r>
          </a:p>
          <a:p>
            <a:pPr algn="ctr"/>
            <a:r>
              <a:rPr lang="en-GB" sz="1100" dirty="0" err="1"/>
              <a:t>Ubias</a:t>
            </a:r>
            <a:r>
              <a:rPr lang="en-GB" sz="1100" baseline="-25000" dirty="0" err="1"/>
              <a:t>ir</a:t>
            </a:r>
            <a:endParaRPr lang="en-GB" sz="1100" baseline="-25000" dirty="0"/>
          </a:p>
          <a:p>
            <a:pPr algn="ctr"/>
            <a:r>
              <a:rPr lang="en-GB" sz="800" dirty="0">
                <a:solidFill>
                  <a:srgbClr val="00B050"/>
                </a:solidFill>
              </a:rPr>
              <a:t>Section 6.3.3.3</a:t>
            </a:r>
            <a:endParaRPr lang="en-GB" sz="800" baseline="-25000" dirty="0"/>
          </a:p>
          <a:p>
            <a:pPr algn="ctr"/>
            <a:r>
              <a:rPr lang="en-GB" sz="800" dirty="0">
                <a:solidFill>
                  <a:srgbClr val="FF0000"/>
                </a:solidFill>
              </a:rPr>
              <a:t>(Section 8.9)</a:t>
            </a:r>
          </a:p>
        </p:txBody>
      </p:sp>
      <p:cxnSp>
        <p:nvCxnSpPr>
          <p:cNvPr id="62" name="Straight Arrow Connector 61"/>
          <p:cNvCxnSpPr>
            <a:stCxn id="38" idx="3"/>
            <a:endCxn id="15" idx="1"/>
          </p:cNvCxnSpPr>
          <p:nvPr/>
        </p:nvCxnSpPr>
        <p:spPr>
          <a:xfrm flipV="1">
            <a:off x="2041143" y="3950676"/>
            <a:ext cx="407196" cy="5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6" idx="0"/>
            <a:endCxn id="38" idx="2"/>
          </p:cNvCxnSpPr>
          <p:nvPr/>
        </p:nvCxnSpPr>
        <p:spPr>
          <a:xfrm flipH="1" flipV="1">
            <a:off x="1141043" y="4464382"/>
            <a:ext cx="7365" cy="3833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2" idx="0"/>
          </p:cNvCxnSpPr>
          <p:nvPr/>
        </p:nvCxnSpPr>
        <p:spPr>
          <a:xfrm>
            <a:off x="3478404" y="99392"/>
            <a:ext cx="0" cy="247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2"/>
            <a:endCxn id="42" idx="0"/>
          </p:cNvCxnSpPr>
          <p:nvPr/>
        </p:nvCxnSpPr>
        <p:spPr>
          <a:xfrm>
            <a:off x="7952210" y="5694642"/>
            <a:ext cx="0" cy="2532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2" idx="2"/>
          </p:cNvCxnSpPr>
          <p:nvPr/>
        </p:nvCxnSpPr>
        <p:spPr>
          <a:xfrm>
            <a:off x="7952210" y="6378793"/>
            <a:ext cx="0" cy="362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3"/>
            <a:endCxn id="33" idx="1"/>
          </p:cNvCxnSpPr>
          <p:nvPr/>
        </p:nvCxnSpPr>
        <p:spPr>
          <a:xfrm>
            <a:off x="6738558" y="5424686"/>
            <a:ext cx="313552" cy="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2297986">
            <a:off x="3718385" y="4692958"/>
            <a:ext cx="1210810" cy="261610"/>
          </a:xfrm>
          <a:prstGeom prst="rect">
            <a:avLst/>
          </a:prstGeom>
          <a:noFill/>
        </p:spPr>
        <p:txBody>
          <a:bodyPr wrap="square" rtlCol="0">
            <a:spAutoFit/>
          </a:bodyPr>
          <a:lstStyle/>
          <a:p>
            <a:pPr algn="ctr"/>
            <a:r>
              <a:rPr lang="en-GB" sz="1100" dirty="0"/>
              <a:t>single season</a:t>
            </a:r>
          </a:p>
        </p:txBody>
      </p:sp>
      <p:sp>
        <p:nvSpPr>
          <p:cNvPr id="49" name="TextBox 48"/>
          <p:cNvSpPr txBox="1"/>
          <p:nvPr/>
        </p:nvSpPr>
        <p:spPr>
          <a:xfrm>
            <a:off x="2976867" y="4853415"/>
            <a:ext cx="1210810" cy="430887"/>
          </a:xfrm>
          <a:prstGeom prst="rect">
            <a:avLst/>
          </a:prstGeom>
          <a:noFill/>
        </p:spPr>
        <p:txBody>
          <a:bodyPr wrap="square" rtlCol="0">
            <a:spAutoFit/>
          </a:bodyPr>
          <a:lstStyle/>
          <a:p>
            <a:pPr algn="ctr"/>
            <a:r>
              <a:rPr lang="en-GB" sz="1100" dirty="0"/>
              <a:t>spring and autumn season</a:t>
            </a:r>
          </a:p>
        </p:txBody>
      </p:sp>
      <p:sp>
        <p:nvSpPr>
          <p:cNvPr id="33" name="TextBox 32"/>
          <p:cNvSpPr txBox="1"/>
          <p:nvPr/>
        </p:nvSpPr>
        <p:spPr>
          <a:xfrm>
            <a:off x="7052110" y="5186811"/>
            <a:ext cx="1800200" cy="507831"/>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13. MINTA</a:t>
            </a:r>
            <a:endParaRPr lang="en-GB" sz="800" b="1" i="1" dirty="0">
              <a:solidFill>
                <a:srgbClr val="92D050"/>
              </a:solidFill>
            </a:endParaRPr>
          </a:p>
          <a:p>
            <a:pPr algn="ctr"/>
            <a:r>
              <a:rPr lang="en-GB" sz="800" dirty="0">
                <a:solidFill>
                  <a:srgbClr val="FFC000"/>
                </a:solidFill>
              </a:rPr>
              <a:t>Section 1.7</a:t>
            </a:r>
          </a:p>
          <a:p>
            <a:pPr algn="ctr"/>
            <a:r>
              <a:rPr lang="en-GB" sz="800" dirty="0">
                <a:solidFill>
                  <a:srgbClr val="FF0000"/>
                </a:solidFill>
              </a:rPr>
              <a:t>(Section 8.13)</a:t>
            </a:r>
          </a:p>
        </p:txBody>
      </p:sp>
      <p:sp>
        <p:nvSpPr>
          <p:cNvPr id="42" name="TextBox 41"/>
          <p:cNvSpPr txBox="1"/>
          <p:nvPr/>
        </p:nvSpPr>
        <p:spPr>
          <a:xfrm>
            <a:off x="7052110" y="5947906"/>
            <a:ext cx="1800200" cy="430887"/>
          </a:xfrm>
          <a:prstGeom prst="rect">
            <a:avLst/>
          </a:prstGeom>
          <a:solidFill>
            <a:schemeClr val="bg1"/>
          </a:solidFill>
          <a:ln>
            <a:solidFill>
              <a:schemeClr val="tx1"/>
            </a:solidFill>
          </a:ln>
        </p:spPr>
        <p:txBody>
          <a:bodyPr wrap="square" rtlCol="0">
            <a:spAutoFit/>
          </a:bodyPr>
          <a:lstStyle/>
          <a:p>
            <a:pPr algn="ctr"/>
            <a:r>
              <a:rPr lang="en-GB" sz="1100" b="1" dirty="0"/>
              <a:t>Compare</a:t>
            </a:r>
          </a:p>
          <a:p>
            <a:pPr algn="ctr"/>
            <a:r>
              <a:rPr lang="en-GB" sz="1100" dirty="0"/>
              <a:t>(optional)</a:t>
            </a:r>
          </a:p>
        </p:txBody>
      </p:sp>
      <p:sp>
        <p:nvSpPr>
          <p:cNvPr id="15" name="TextBox 14"/>
          <p:cNvSpPr txBox="1"/>
          <p:nvPr/>
        </p:nvSpPr>
        <p:spPr>
          <a:xfrm>
            <a:off x="2448339" y="3504400"/>
            <a:ext cx="2157778" cy="892552"/>
          </a:xfrm>
          <a:prstGeom prst="rect">
            <a:avLst/>
          </a:prstGeom>
          <a:solidFill>
            <a:schemeClr val="tx2">
              <a:lumMod val="20000"/>
              <a:lumOff val="80000"/>
            </a:schemeClr>
          </a:solidFill>
          <a:ln>
            <a:solidFill>
              <a:schemeClr val="tx1"/>
            </a:solidFill>
          </a:ln>
        </p:spPr>
        <p:txBody>
          <a:bodyPr wrap="square" rtlCol="0">
            <a:spAutoFit/>
          </a:bodyPr>
          <a:lstStyle/>
          <a:p>
            <a:pPr algn="ctr"/>
            <a:r>
              <a:rPr lang="en-GB" sz="1100" b="1" dirty="0"/>
              <a:t>10. EQR = Bias corrected observed ÷ reference value</a:t>
            </a:r>
          </a:p>
          <a:p>
            <a:pPr algn="ctr"/>
            <a:r>
              <a:rPr lang="en-GB" sz="1100" dirty="0" err="1"/>
              <a:t>EQR</a:t>
            </a:r>
            <a:r>
              <a:rPr lang="en-GB" sz="1100" baseline="-25000" dirty="0" err="1"/>
              <a:t>irB</a:t>
            </a:r>
            <a:endParaRPr lang="en-GB" sz="1100" dirty="0"/>
          </a:p>
          <a:p>
            <a:pPr algn="ctr"/>
            <a:r>
              <a:rPr lang="en-GB" sz="1100" dirty="0"/>
              <a:t>= (</a:t>
            </a:r>
            <a:r>
              <a:rPr lang="en-GB" sz="1100" dirty="0" err="1"/>
              <a:t>ObsIDX</a:t>
            </a:r>
            <a:r>
              <a:rPr lang="en-GB" sz="1100" baseline="-25000" dirty="0" err="1"/>
              <a:t>irB</a:t>
            </a:r>
            <a:r>
              <a:rPr lang="en-GB" sz="1100" dirty="0"/>
              <a:t> ÷ </a:t>
            </a:r>
            <a:r>
              <a:rPr lang="en-GB" sz="1100" dirty="0" err="1"/>
              <a:t>ExpIDX</a:t>
            </a:r>
            <a:r>
              <a:rPr lang="en-GB" sz="1100" baseline="-25000" dirty="0" err="1"/>
              <a:t>Ref,ir</a:t>
            </a:r>
            <a:r>
              <a:rPr lang="en-GB" sz="1100" dirty="0"/>
              <a:t>)</a:t>
            </a:r>
          </a:p>
          <a:p>
            <a:pPr algn="ctr"/>
            <a:r>
              <a:rPr lang="en-GB" sz="800" dirty="0">
                <a:solidFill>
                  <a:srgbClr val="FF0000"/>
                </a:solidFill>
              </a:rPr>
              <a:t>(Section 8.10)</a:t>
            </a:r>
          </a:p>
        </p:txBody>
      </p:sp>
      <p:sp>
        <p:nvSpPr>
          <p:cNvPr id="84" name="TextBox 83"/>
          <p:cNvSpPr txBox="1"/>
          <p:nvPr/>
        </p:nvSpPr>
        <p:spPr>
          <a:xfrm>
            <a:off x="2417107" y="5502278"/>
            <a:ext cx="2169301" cy="1031051"/>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11. Simulated two season average</a:t>
            </a:r>
          </a:p>
          <a:p>
            <a:pPr algn="ctr"/>
            <a:r>
              <a:rPr lang="en-GB" sz="1100" dirty="0" err="1"/>
              <a:t>EQR</a:t>
            </a:r>
            <a:r>
              <a:rPr lang="en-GB" sz="1100" baseline="-25000" dirty="0" err="1"/>
              <a:t>irB,SpAu</a:t>
            </a:r>
            <a:endParaRPr lang="en-GB" sz="1100" dirty="0"/>
          </a:p>
          <a:p>
            <a:pPr algn="ctr"/>
            <a:r>
              <a:rPr lang="en-GB" sz="1100" dirty="0"/>
              <a:t>= (</a:t>
            </a:r>
            <a:r>
              <a:rPr lang="en-GB" sz="1100" dirty="0" err="1"/>
              <a:t>EQR</a:t>
            </a:r>
            <a:r>
              <a:rPr lang="en-GB" sz="1100" baseline="-25000" dirty="0" err="1"/>
              <a:t>irB,Sp</a:t>
            </a:r>
            <a:r>
              <a:rPr lang="en-GB" sz="1100" dirty="0"/>
              <a:t> + </a:t>
            </a:r>
            <a:r>
              <a:rPr lang="en-GB" sz="1100" dirty="0" err="1"/>
              <a:t>EQR</a:t>
            </a:r>
            <a:r>
              <a:rPr lang="en-GB" sz="1100" baseline="-25000" dirty="0" err="1"/>
              <a:t>irB,Au</a:t>
            </a:r>
            <a:r>
              <a:rPr lang="en-GB" sz="1100" dirty="0"/>
              <a:t>) / 2</a:t>
            </a:r>
          </a:p>
          <a:p>
            <a:pPr algn="ctr"/>
            <a:r>
              <a:rPr lang="en-GB" sz="900" i="1" dirty="0">
                <a:solidFill>
                  <a:schemeClr val="tx2"/>
                </a:solidFill>
              </a:rPr>
              <a:t>(i.e. average of all seasons involved)</a:t>
            </a:r>
          </a:p>
          <a:p>
            <a:pPr algn="ctr"/>
            <a:r>
              <a:rPr lang="en-GB" sz="800" dirty="0">
                <a:solidFill>
                  <a:srgbClr val="FF0000"/>
                </a:solidFill>
              </a:rPr>
              <a:t>(Section 8.11)</a:t>
            </a:r>
          </a:p>
        </p:txBody>
      </p:sp>
      <p:sp>
        <p:nvSpPr>
          <p:cNvPr id="40" name="TextBox 39"/>
          <p:cNvSpPr txBox="1"/>
          <p:nvPr/>
        </p:nvSpPr>
        <p:spPr>
          <a:xfrm>
            <a:off x="4938358" y="4493662"/>
            <a:ext cx="1800200" cy="1862048"/>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12. Identify class using published EQR class </a:t>
            </a:r>
            <a:r>
              <a:rPr lang="en-GB" sz="1100" dirty="0"/>
              <a:t>(Monte-Carlo simulation)</a:t>
            </a:r>
          </a:p>
          <a:p>
            <a:pPr algn="ctr"/>
            <a:r>
              <a:rPr lang="en-GB" sz="1100" dirty="0" err="1"/>
              <a:t>Prob</a:t>
            </a:r>
            <a:r>
              <a:rPr lang="en-GB" sz="1100" dirty="0"/>
              <a:t> H</a:t>
            </a:r>
          </a:p>
          <a:p>
            <a:pPr algn="ctr"/>
            <a:r>
              <a:rPr lang="en-GB" sz="1100" dirty="0" err="1"/>
              <a:t>Prob</a:t>
            </a:r>
            <a:r>
              <a:rPr lang="en-GB" sz="1100" dirty="0"/>
              <a:t> G</a:t>
            </a:r>
          </a:p>
          <a:p>
            <a:pPr algn="ctr"/>
            <a:r>
              <a:rPr lang="en-GB" sz="1100" dirty="0" err="1"/>
              <a:t>Prob</a:t>
            </a:r>
            <a:r>
              <a:rPr lang="en-GB" sz="1100" dirty="0"/>
              <a:t> M</a:t>
            </a:r>
          </a:p>
          <a:p>
            <a:pPr algn="ctr"/>
            <a:r>
              <a:rPr lang="en-GB" sz="1100" dirty="0" err="1"/>
              <a:t>Prob</a:t>
            </a:r>
            <a:r>
              <a:rPr lang="en-GB" sz="1100" dirty="0"/>
              <a:t> P</a:t>
            </a:r>
          </a:p>
          <a:p>
            <a:pPr algn="ctr"/>
            <a:r>
              <a:rPr lang="en-GB" sz="1100" dirty="0" err="1"/>
              <a:t>Prob</a:t>
            </a:r>
            <a:r>
              <a:rPr lang="en-GB" sz="1100" dirty="0"/>
              <a:t> B</a:t>
            </a:r>
          </a:p>
          <a:p>
            <a:pPr algn="ctr"/>
            <a:r>
              <a:rPr lang="en-GB" sz="1100" dirty="0"/>
              <a:t>Most probable class</a:t>
            </a:r>
          </a:p>
          <a:p>
            <a:pPr algn="ctr"/>
            <a:r>
              <a:rPr lang="en-GB" sz="800" dirty="0">
                <a:solidFill>
                  <a:srgbClr val="00B050"/>
                </a:solidFill>
              </a:rPr>
              <a:t>Section 6.5</a:t>
            </a:r>
          </a:p>
          <a:p>
            <a:pPr algn="ctr"/>
            <a:r>
              <a:rPr lang="en-GB" sz="800" dirty="0">
                <a:solidFill>
                  <a:srgbClr val="FF0000"/>
                </a:solidFill>
              </a:rPr>
              <a:t>(Section 8.12)</a:t>
            </a:r>
          </a:p>
        </p:txBody>
      </p:sp>
      <p:sp>
        <p:nvSpPr>
          <p:cNvPr id="31" name="TextBox 30"/>
          <p:cNvSpPr txBox="1"/>
          <p:nvPr/>
        </p:nvSpPr>
        <p:spPr>
          <a:xfrm>
            <a:off x="248308" y="2033728"/>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7. Simulated sampling variation in observed</a:t>
            </a:r>
          </a:p>
          <a:p>
            <a:pPr algn="ctr"/>
            <a:r>
              <a:rPr lang="en-GB" sz="1100" dirty="0" err="1"/>
              <a:t>ObsIDX</a:t>
            </a:r>
            <a:r>
              <a:rPr lang="en-GB" sz="1100" baseline="-25000" dirty="0" err="1"/>
              <a:t>ir</a:t>
            </a:r>
            <a:r>
              <a:rPr lang="en-GB" sz="1100" dirty="0"/>
              <a:t>= </a:t>
            </a:r>
            <a:r>
              <a:rPr lang="en-GB" sz="1100" dirty="0" err="1"/>
              <a:t>ObsIDX</a:t>
            </a:r>
            <a:r>
              <a:rPr lang="en-GB" sz="1100" baseline="-25000" dirty="0" err="1"/>
              <a:t>i</a:t>
            </a:r>
            <a:r>
              <a:rPr lang="en-GB" sz="1100" dirty="0"/>
              <a:t> </a:t>
            </a:r>
            <a:r>
              <a:rPr lang="en-GB" sz="1100" dirty="0" err="1"/>
              <a:t>ZNorm</a:t>
            </a:r>
            <a:r>
              <a:rPr lang="en-GB" sz="1100" baseline="-25000" dirty="0" err="1"/>
              <a:t>ir</a:t>
            </a:r>
            <a:r>
              <a:rPr lang="en-GB" sz="1100" dirty="0"/>
              <a:t> * </a:t>
            </a:r>
            <a:r>
              <a:rPr lang="en-GB" sz="1100" dirty="0" err="1"/>
              <a:t>SDObs</a:t>
            </a:r>
            <a:r>
              <a:rPr lang="en-GB" sz="1100" baseline="-25000" dirty="0" err="1"/>
              <a:t>i</a:t>
            </a:r>
            <a:r>
              <a:rPr lang="en-GB" sz="1100" dirty="0"/>
              <a:t> </a:t>
            </a:r>
            <a:endParaRPr lang="en-GB" sz="1100" baseline="-25000" dirty="0"/>
          </a:p>
          <a:p>
            <a:pPr algn="ctr"/>
            <a:r>
              <a:rPr lang="en-GB" sz="800" dirty="0">
                <a:solidFill>
                  <a:srgbClr val="00B050"/>
                </a:solidFill>
              </a:rPr>
              <a:t>Section 6.3.2</a:t>
            </a:r>
          </a:p>
          <a:p>
            <a:pPr algn="ctr"/>
            <a:r>
              <a:rPr lang="en-GB" sz="800" dirty="0">
                <a:solidFill>
                  <a:srgbClr val="FF0000"/>
                </a:solidFill>
              </a:rPr>
              <a:t>(Section 8.7)</a:t>
            </a:r>
          </a:p>
        </p:txBody>
      </p:sp>
      <p:sp>
        <p:nvSpPr>
          <p:cNvPr id="41" name="TextBox 40"/>
          <p:cNvSpPr txBox="1"/>
          <p:nvPr/>
        </p:nvSpPr>
        <p:spPr>
          <a:xfrm>
            <a:off x="248308" y="499261"/>
            <a:ext cx="1800200" cy="1015663"/>
          </a:xfrm>
          <a:prstGeom prst="rect">
            <a:avLst/>
          </a:prstGeom>
          <a:solidFill>
            <a:schemeClr val="bg1"/>
          </a:solidFill>
          <a:ln>
            <a:solidFill>
              <a:schemeClr val="tx1"/>
            </a:solidFill>
          </a:ln>
        </p:spPr>
        <p:txBody>
          <a:bodyPr wrap="square" rtlCol="0">
            <a:spAutoFit/>
          </a:bodyPr>
          <a:lstStyle/>
          <a:p>
            <a:pPr algn="ctr"/>
            <a:r>
              <a:rPr lang="en-GB" sz="1100" b="1" dirty="0">
                <a:solidFill>
                  <a:srgbClr val="0070C0"/>
                </a:solidFill>
              </a:rPr>
              <a:t>6. User input observed</a:t>
            </a:r>
          </a:p>
          <a:p>
            <a:pPr algn="ctr"/>
            <a:r>
              <a:rPr lang="en-GB" sz="1100" b="1" dirty="0" err="1">
                <a:solidFill>
                  <a:srgbClr val="0070C0"/>
                </a:solidFill>
              </a:rPr>
              <a:t>ObsIDX</a:t>
            </a:r>
            <a:r>
              <a:rPr lang="en-GB" sz="1100" b="1" baseline="-25000" dirty="0" err="1">
                <a:solidFill>
                  <a:srgbClr val="0070C0"/>
                </a:solidFill>
              </a:rPr>
              <a:t>i</a:t>
            </a:r>
            <a:endParaRPr lang="en-GB" sz="1100" b="1" baseline="-25000" dirty="0">
              <a:solidFill>
                <a:srgbClr val="0070C0"/>
              </a:solidFill>
            </a:endParaRPr>
          </a:p>
          <a:p>
            <a:pPr algn="ctr"/>
            <a:r>
              <a:rPr lang="en-GB" sz="1100" b="1" dirty="0"/>
              <a:t>User input observed sample bias </a:t>
            </a:r>
            <a:r>
              <a:rPr lang="en-GB" sz="1100" b="1" dirty="0" err="1"/>
              <a:t>UBias</a:t>
            </a:r>
            <a:r>
              <a:rPr lang="en-GB" sz="1100" b="1" baseline="-25000" dirty="0" err="1"/>
              <a:t>is</a:t>
            </a:r>
            <a:r>
              <a:rPr lang="en-GB" sz="1100" b="1" dirty="0"/>
              <a:t> </a:t>
            </a:r>
          </a:p>
          <a:p>
            <a:pPr algn="ctr"/>
            <a:r>
              <a:rPr lang="en-GB" sz="800" dirty="0">
                <a:solidFill>
                  <a:srgbClr val="00B050"/>
                </a:solidFill>
              </a:rPr>
              <a:t>Section 6.3.3</a:t>
            </a:r>
          </a:p>
          <a:p>
            <a:pPr algn="ctr"/>
            <a:r>
              <a:rPr lang="en-GB" sz="800" dirty="0">
                <a:solidFill>
                  <a:srgbClr val="FF0000"/>
                </a:solidFill>
              </a:rPr>
              <a:t>(Section 8.6)</a:t>
            </a:r>
          </a:p>
        </p:txBody>
      </p:sp>
      <p:sp>
        <p:nvSpPr>
          <p:cNvPr id="82" name="TextBox 81"/>
          <p:cNvSpPr txBox="1"/>
          <p:nvPr/>
        </p:nvSpPr>
        <p:spPr>
          <a:xfrm>
            <a:off x="2399515" y="347047"/>
            <a:ext cx="2157778" cy="553998"/>
          </a:xfrm>
          <a:prstGeom prst="rect">
            <a:avLst/>
          </a:prstGeom>
          <a:solidFill>
            <a:schemeClr val="bg1"/>
          </a:solidFill>
          <a:ln>
            <a:solidFill>
              <a:schemeClr val="tx1"/>
            </a:solidFill>
          </a:ln>
        </p:spPr>
        <p:txBody>
          <a:bodyPr wrap="square" rtlCol="0">
            <a:spAutoFit/>
          </a:bodyPr>
          <a:lstStyle/>
          <a:p>
            <a:pPr algn="ctr"/>
            <a:r>
              <a:rPr lang="en-GB" sz="1100" b="1" dirty="0"/>
              <a:t>1. Prediction</a:t>
            </a:r>
          </a:p>
          <a:p>
            <a:pPr algn="ctr"/>
            <a:r>
              <a:rPr lang="en-GB" sz="1100" dirty="0" err="1"/>
              <a:t>ExpIDX</a:t>
            </a:r>
            <a:r>
              <a:rPr lang="en-GB" sz="1100" baseline="-25000" dirty="0" err="1"/>
              <a:t>i</a:t>
            </a:r>
            <a:endParaRPr lang="en-GB" sz="1100" baseline="-25000" dirty="0"/>
          </a:p>
          <a:p>
            <a:pPr algn="ctr"/>
            <a:r>
              <a:rPr lang="en-GB" sz="800" dirty="0">
                <a:solidFill>
                  <a:srgbClr val="FF0000"/>
                </a:solidFill>
              </a:rPr>
              <a:t>(Section 8.1)</a:t>
            </a:r>
          </a:p>
        </p:txBody>
      </p:sp>
    </p:spTree>
    <p:extLst>
      <p:ext uri="{BB962C8B-B14F-4D97-AF65-F5344CB8AC3E}">
        <p14:creationId xmlns:p14="http://schemas.microsoft.com/office/powerpoint/2010/main" val="218767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3267" y="22136"/>
            <a:ext cx="9144000" cy="6791239"/>
          </a:xfrm>
          <a:prstGeom prst="rect">
            <a:avLst/>
          </a:prstGeom>
          <a:solidFill>
            <a:srgbClr val="FDF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2" name="Title 1"/>
          <p:cNvSpPr>
            <a:spLocks noGrp="1"/>
          </p:cNvSpPr>
          <p:nvPr>
            <p:ph type="title"/>
          </p:nvPr>
        </p:nvSpPr>
        <p:spPr>
          <a:xfrm>
            <a:off x="5040474" y="22137"/>
            <a:ext cx="4071386" cy="1752084"/>
          </a:xfrm>
        </p:spPr>
        <p:txBody>
          <a:bodyPr/>
          <a:lstStyle/>
          <a:p>
            <a:r>
              <a:rPr lang="en-GB" sz="2800" dirty="0"/>
              <a:t>RICT</a:t>
            </a:r>
            <a:r>
              <a:rPr lang="en-GB" sz="2400" dirty="0"/>
              <a:t> classification – Model 44</a:t>
            </a:r>
            <a:br>
              <a:rPr lang="en-GB" sz="1600" dirty="0"/>
            </a:br>
            <a:r>
              <a:rPr lang="en-GB" sz="1600" b="0" dirty="0"/>
              <a:t>Applying the conversion to the adjusted expected to give reference values</a:t>
            </a:r>
          </a:p>
        </p:txBody>
      </p:sp>
      <p:sp>
        <p:nvSpPr>
          <p:cNvPr id="14" name="TextBox 13"/>
          <p:cNvSpPr txBox="1"/>
          <p:nvPr/>
        </p:nvSpPr>
        <p:spPr>
          <a:xfrm>
            <a:off x="2399515" y="2383660"/>
            <a:ext cx="2168164" cy="723275"/>
          </a:xfrm>
          <a:prstGeom prst="rect">
            <a:avLst/>
          </a:prstGeom>
          <a:solidFill>
            <a:schemeClr val="bg1"/>
          </a:solidFill>
          <a:ln>
            <a:solidFill>
              <a:schemeClr val="tx1"/>
            </a:solidFill>
          </a:ln>
        </p:spPr>
        <p:txBody>
          <a:bodyPr wrap="square" rtlCol="0">
            <a:spAutoFit/>
          </a:bodyPr>
          <a:lstStyle/>
          <a:p>
            <a:pPr algn="ctr"/>
            <a:r>
              <a:rPr lang="en-GB" sz="1100" b="1" dirty="0"/>
              <a:t>4. Convert adjusted expected to reference value</a:t>
            </a:r>
            <a:endParaRPr lang="en-GB" sz="1100" b="1" baseline="-25000" dirty="0"/>
          </a:p>
          <a:p>
            <a:pPr algn="ctr"/>
            <a:r>
              <a:rPr lang="en-GB" sz="1100" dirty="0" err="1"/>
              <a:t>ExpIDX</a:t>
            </a:r>
            <a:r>
              <a:rPr lang="en-GB" sz="1100" baseline="-25000" dirty="0" err="1"/>
              <a:t>Ref,i</a:t>
            </a:r>
            <a:r>
              <a:rPr lang="en-GB" sz="1100" baseline="-25000" dirty="0"/>
              <a:t> </a:t>
            </a:r>
            <a:r>
              <a:rPr lang="en-GB" sz="1100" dirty="0"/>
              <a:t> = </a:t>
            </a:r>
            <a:r>
              <a:rPr lang="en-GB" sz="1100" dirty="0" err="1"/>
              <a:t>ExpIDX</a:t>
            </a:r>
            <a:r>
              <a:rPr lang="en-GB" sz="1100" baseline="-25000" dirty="0" err="1"/>
              <a:t>adj,i</a:t>
            </a:r>
            <a:r>
              <a:rPr lang="en-GB" sz="1100" dirty="0"/>
              <a:t> / K</a:t>
            </a:r>
            <a:r>
              <a:rPr lang="en-GB" sz="1100" baseline="-25000" dirty="0"/>
              <a:t>i</a:t>
            </a:r>
          </a:p>
          <a:p>
            <a:pPr algn="ctr"/>
            <a:r>
              <a:rPr lang="en-GB" sz="800" dirty="0">
                <a:solidFill>
                  <a:srgbClr val="FF0000"/>
                </a:solidFill>
              </a:rPr>
              <a:t>(Section 8.4)</a:t>
            </a:r>
          </a:p>
        </p:txBody>
      </p:sp>
      <p:cxnSp>
        <p:nvCxnSpPr>
          <p:cNvPr id="30" name="Straight Arrow Connector 29"/>
          <p:cNvCxnSpPr>
            <a:stCxn id="22" idx="2"/>
            <a:endCxn id="14" idx="0"/>
          </p:cNvCxnSpPr>
          <p:nvPr/>
        </p:nvCxnSpPr>
        <p:spPr>
          <a:xfrm>
            <a:off x="3471246" y="2178636"/>
            <a:ext cx="12351" cy="205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3"/>
            <a:endCxn id="48" idx="1"/>
          </p:cNvCxnSpPr>
          <p:nvPr/>
        </p:nvCxnSpPr>
        <p:spPr>
          <a:xfrm>
            <a:off x="4567679" y="2745298"/>
            <a:ext cx="359375" cy="8357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5" idx="2"/>
            <a:endCxn id="84" idx="0"/>
          </p:cNvCxnSpPr>
          <p:nvPr/>
        </p:nvCxnSpPr>
        <p:spPr>
          <a:xfrm flipH="1">
            <a:off x="3501758" y="4396952"/>
            <a:ext cx="25470" cy="1105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2" idx="2"/>
            <a:endCxn id="22" idx="0"/>
          </p:cNvCxnSpPr>
          <p:nvPr/>
        </p:nvCxnSpPr>
        <p:spPr>
          <a:xfrm flipH="1">
            <a:off x="3471246" y="901045"/>
            <a:ext cx="7158" cy="231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92357" y="1132196"/>
            <a:ext cx="2157778" cy="1046440"/>
          </a:xfrm>
          <a:prstGeom prst="rect">
            <a:avLst/>
          </a:prstGeom>
          <a:solidFill>
            <a:schemeClr val="bg1"/>
          </a:solidFill>
          <a:ln>
            <a:solidFill>
              <a:srgbClr val="0070C0"/>
            </a:solidFill>
          </a:ln>
        </p:spPr>
        <p:txBody>
          <a:bodyPr wrap="square" rtlCol="0">
            <a:spAutoFit/>
          </a:bodyPr>
          <a:lstStyle/>
          <a:p>
            <a:pPr algn="ctr"/>
            <a:r>
              <a:rPr lang="en-GB" sz="1100" b="1" dirty="0"/>
              <a:t>2. Adjust expected</a:t>
            </a:r>
          </a:p>
          <a:p>
            <a:pPr algn="ctr"/>
            <a:r>
              <a:rPr lang="en-GB" sz="1100" dirty="0" err="1"/>
              <a:t>ExpIDX</a:t>
            </a:r>
            <a:r>
              <a:rPr lang="en-GB" sz="1100" baseline="-25000" dirty="0" err="1"/>
              <a:t>adj,i</a:t>
            </a:r>
            <a:endParaRPr lang="en-GB" sz="1100" dirty="0"/>
          </a:p>
          <a:p>
            <a:pPr algn="ctr"/>
            <a:r>
              <a:rPr lang="en-GB" sz="800" dirty="0">
                <a:solidFill>
                  <a:srgbClr val="000000"/>
                </a:solidFill>
              </a:rPr>
              <a:t>Adjustment parameters WHPT </a:t>
            </a:r>
            <a:r>
              <a:rPr lang="en-GB" sz="800" dirty="0" err="1">
                <a:solidFill>
                  <a:srgbClr val="000000"/>
                </a:solidFill>
              </a:rPr>
              <a:t>A</a:t>
            </a:r>
            <a:r>
              <a:rPr lang="en-GB" sz="800" baseline="-25000" dirty="0" err="1">
                <a:solidFill>
                  <a:srgbClr val="000000"/>
                </a:solidFill>
              </a:rPr>
              <a:t>j</a:t>
            </a:r>
            <a:endParaRPr lang="en-GB" sz="800" baseline="-25000" dirty="0">
              <a:solidFill>
                <a:srgbClr val="000000"/>
              </a:solidFill>
            </a:endParaRPr>
          </a:p>
          <a:p>
            <a:pPr algn="ctr"/>
            <a:r>
              <a:rPr lang="en-GB" sz="800" dirty="0">
                <a:solidFill>
                  <a:srgbClr val="FFC000"/>
                </a:solidFill>
              </a:rPr>
              <a:t>Section WE 4.5</a:t>
            </a:r>
          </a:p>
          <a:p>
            <a:pPr algn="ctr"/>
            <a:r>
              <a:rPr lang="en-GB" sz="800" dirty="0">
                <a:solidFill>
                  <a:srgbClr val="E749C9"/>
                </a:solidFill>
              </a:rPr>
              <a:t>Section 4.6 (Table 6)</a:t>
            </a:r>
          </a:p>
          <a:p>
            <a:pPr algn="ctr"/>
            <a:r>
              <a:rPr lang="en-GB" sz="800" dirty="0">
                <a:solidFill>
                  <a:schemeClr val="accent6">
                    <a:lumMod val="60000"/>
                    <a:lumOff val="40000"/>
                  </a:schemeClr>
                </a:solidFill>
              </a:rPr>
              <a:t>Ralph’s spreadsheet</a:t>
            </a:r>
          </a:p>
          <a:p>
            <a:pPr algn="ctr"/>
            <a:r>
              <a:rPr lang="en-GB" sz="800" dirty="0">
                <a:solidFill>
                  <a:srgbClr val="FF0000"/>
                </a:solidFill>
              </a:rPr>
              <a:t>(Section 8.2)</a:t>
            </a:r>
          </a:p>
        </p:txBody>
      </p:sp>
      <p:sp>
        <p:nvSpPr>
          <p:cNvPr id="37" name="TextBox 36"/>
          <p:cNvSpPr txBox="1"/>
          <p:nvPr/>
        </p:nvSpPr>
        <p:spPr>
          <a:xfrm>
            <a:off x="6975495" y="1859971"/>
            <a:ext cx="1931389" cy="2800767"/>
          </a:xfrm>
          <a:prstGeom prst="rect">
            <a:avLst/>
          </a:prstGeom>
          <a:noFill/>
        </p:spPr>
        <p:txBody>
          <a:bodyPr wrap="square" rtlCol="0">
            <a:spAutoFit/>
          </a:bodyPr>
          <a:lstStyle/>
          <a:p>
            <a:r>
              <a:rPr lang="en-GB" sz="800" u="sng" dirty="0">
                <a:solidFill>
                  <a:srgbClr val="0070C0"/>
                </a:solidFill>
              </a:rPr>
              <a:t>Sources of data and algorithms</a:t>
            </a:r>
          </a:p>
          <a:p>
            <a:endParaRPr lang="en-US" sz="800" dirty="0">
              <a:solidFill>
                <a:srgbClr val="00B050"/>
              </a:solidFill>
            </a:endParaRPr>
          </a:p>
          <a:p>
            <a:r>
              <a:rPr lang="en-US" sz="800" dirty="0">
                <a:solidFill>
                  <a:srgbClr val="00B050"/>
                </a:solidFill>
              </a:rPr>
              <a:t>WHPT and other Abundance-Weighted Indices A Report to the Scottish Environment Protection Agency.</a:t>
            </a:r>
          </a:p>
          <a:p>
            <a:r>
              <a:rPr lang="en-US" sz="800" dirty="0">
                <a:solidFill>
                  <a:srgbClr val="FFC000"/>
                </a:solidFill>
              </a:rPr>
              <a:t>WFD72c Final Report</a:t>
            </a:r>
          </a:p>
          <a:p>
            <a:r>
              <a:rPr lang="en-US" sz="800" dirty="0">
                <a:solidFill>
                  <a:srgbClr val="E749C9"/>
                </a:solidFill>
              </a:rPr>
              <a:t>Testing RICT predictions and classifications report</a:t>
            </a:r>
          </a:p>
          <a:p>
            <a:r>
              <a:rPr lang="en-US" sz="800" dirty="0">
                <a:solidFill>
                  <a:srgbClr val="FF0000"/>
                </a:solidFill>
              </a:rPr>
              <a:t>Relevant section in the new Functional Spec</a:t>
            </a:r>
          </a:p>
          <a:p>
            <a:endParaRPr lang="en-US" sz="800" dirty="0">
              <a:solidFill>
                <a:srgbClr val="FF0000"/>
              </a:solidFill>
            </a:endParaRPr>
          </a:p>
          <a:p>
            <a:r>
              <a:rPr lang="en-US" sz="800" dirty="0">
                <a:solidFill>
                  <a:schemeClr val="accent6">
                    <a:lumMod val="60000"/>
                    <a:lumOff val="40000"/>
                  </a:schemeClr>
                </a:solidFill>
              </a:rPr>
              <a:t>From last tab on Ralph’s spreadsheet </a:t>
            </a:r>
            <a:r>
              <a:rPr lang="en-US" sz="800" i="1" dirty="0">
                <a:solidFill>
                  <a:schemeClr val="accent6">
                    <a:lumMod val="60000"/>
                    <a:lumOff val="40000"/>
                  </a:schemeClr>
                </a:solidFill>
              </a:rPr>
              <a:t>RICT (R and MS Azure) software - Independent code Testing Results v2.xls</a:t>
            </a:r>
            <a:r>
              <a:rPr lang="en-US" sz="800" dirty="0">
                <a:solidFill>
                  <a:schemeClr val="accent6">
                    <a:lumMod val="60000"/>
                    <a:lumOff val="40000"/>
                  </a:schemeClr>
                </a:solidFill>
              </a:rPr>
              <a:t>, worksheet </a:t>
            </a:r>
            <a:r>
              <a:rPr lang="en-US" sz="800" i="1" dirty="0">
                <a:solidFill>
                  <a:schemeClr val="accent6">
                    <a:lumMod val="60000"/>
                    <a:lumOff val="40000"/>
                  </a:schemeClr>
                </a:solidFill>
              </a:rPr>
              <a:t>Predictions_M44_GB</a:t>
            </a:r>
          </a:p>
          <a:p>
            <a:endParaRPr lang="en-US" sz="800" dirty="0">
              <a:solidFill>
                <a:srgbClr val="FF0000"/>
              </a:solidFill>
            </a:endParaRPr>
          </a:p>
          <a:p>
            <a:endParaRPr lang="en-US" sz="800" dirty="0">
              <a:solidFill>
                <a:srgbClr val="FF0000"/>
              </a:solidFill>
            </a:endParaRPr>
          </a:p>
          <a:p>
            <a:r>
              <a:rPr lang="en-US" sz="800" dirty="0">
                <a:solidFill>
                  <a:srgbClr val="000000"/>
                </a:solidFill>
              </a:rPr>
              <a:t>Blue boxes indicate a process step which is simulated</a:t>
            </a:r>
          </a:p>
          <a:p>
            <a:endParaRPr lang="en-GB" sz="800" dirty="0">
              <a:solidFill>
                <a:srgbClr val="FF0000"/>
              </a:solidFill>
            </a:endParaRPr>
          </a:p>
        </p:txBody>
      </p:sp>
      <p:cxnSp>
        <p:nvCxnSpPr>
          <p:cNvPr id="102" name="Elbow Connector 101"/>
          <p:cNvCxnSpPr>
            <a:stCxn id="84" idx="3"/>
            <a:endCxn id="40" idx="1"/>
          </p:cNvCxnSpPr>
          <p:nvPr/>
        </p:nvCxnSpPr>
        <p:spPr>
          <a:xfrm flipV="1">
            <a:off x="4586408" y="5424686"/>
            <a:ext cx="351950" cy="5931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8" idx="1"/>
            <a:endCxn id="15" idx="3"/>
          </p:cNvCxnSpPr>
          <p:nvPr/>
        </p:nvCxnSpPr>
        <p:spPr>
          <a:xfrm rot="10800000" flipV="1">
            <a:off x="4606118" y="3581036"/>
            <a:ext cx="320937" cy="36963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0943" y="3448719"/>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9. Bias corrected observed </a:t>
            </a:r>
          </a:p>
          <a:p>
            <a:pPr algn="ctr"/>
            <a:r>
              <a:rPr lang="en-GB" sz="1100" dirty="0" err="1"/>
              <a:t>ObsIDX</a:t>
            </a:r>
            <a:r>
              <a:rPr lang="en-GB" sz="1100" baseline="-25000" dirty="0" err="1"/>
              <a:t>irB</a:t>
            </a:r>
            <a:r>
              <a:rPr lang="en-GB" sz="1100" dirty="0"/>
              <a:t> = </a:t>
            </a:r>
            <a:r>
              <a:rPr lang="en-GB" sz="1100" dirty="0" err="1"/>
              <a:t>ObsIDX</a:t>
            </a:r>
            <a:r>
              <a:rPr lang="en-GB" sz="1100" baseline="-25000" dirty="0" err="1"/>
              <a:t>ir</a:t>
            </a:r>
            <a:r>
              <a:rPr lang="en-GB" sz="1100" dirty="0"/>
              <a:t> + </a:t>
            </a:r>
            <a:r>
              <a:rPr lang="en-GB" sz="1100" dirty="0" err="1"/>
              <a:t>Ubias</a:t>
            </a:r>
            <a:r>
              <a:rPr lang="en-GB" sz="1100" baseline="-25000" dirty="0" err="1"/>
              <a:t>ir</a:t>
            </a:r>
            <a:endParaRPr lang="en-GB" sz="1100" dirty="0"/>
          </a:p>
          <a:p>
            <a:pPr algn="ctr"/>
            <a:r>
              <a:rPr lang="en-GB" sz="800" dirty="0">
                <a:solidFill>
                  <a:srgbClr val="00B050"/>
                </a:solidFill>
              </a:rPr>
              <a:t>Section 6.3.3</a:t>
            </a:r>
          </a:p>
          <a:p>
            <a:pPr algn="ctr"/>
            <a:r>
              <a:rPr lang="en-GB" sz="800" dirty="0">
                <a:solidFill>
                  <a:srgbClr val="FF0000"/>
                </a:solidFill>
              </a:rPr>
              <a:t>(Section 8.8)</a:t>
            </a:r>
          </a:p>
        </p:txBody>
      </p:sp>
      <p:cxnSp>
        <p:nvCxnSpPr>
          <p:cNvPr id="39" name="Straight Arrow Connector 38"/>
          <p:cNvCxnSpPr>
            <a:stCxn id="31" idx="2"/>
            <a:endCxn id="38" idx="0"/>
          </p:cNvCxnSpPr>
          <p:nvPr/>
        </p:nvCxnSpPr>
        <p:spPr>
          <a:xfrm flipH="1">
            <a:off x="1141043" y="3049391"/>
            <a:ext cx="7365" cy="3993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5" idx="2"/>
            <a:endCxn id="40" idx="1"/>
          </p:cNvCxnSpPr>
          <p:nvPr/>
        </p:nvCxnSpPr>
        <p:spPr>
          <a:xfrm>
            <a:off x="3527228" y="4396952"/>
            <a:ext cx="1411130" cy="10277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61" idx="1"/>
            <a:endCxn id="14" idx="3"/>
          </p:cNvCxnSpPr>
          <p:nvPr/>
        </p:nvCxnSpPr>
        <p:spPr>
          <a:xfrm rot="10800000" flipV="1">
            <a:off x="4567680" y="2283164"/>
            <a:ext cx="360405" cy="46213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928084" y="1859971"/>
            <a:ext cx="1809618" cy="846386"/>
          </a:xfrm>
          <a:prstGeom prst="rect">
            <a:avLst/>
          </a:prstGeom>
          <a:solidFill>
            <a:schemeClr val="bg1"/>
          </a:solidFill>
          <a:ln>
            <a:solidFill>
              <a:schemeClr val="tx1"/>
            </a:solidFill>
          </a:ln>
        </p:spPr>
        <p:txBody>
          <a:bodyPr wrap="square" rtlCol="0">
            <a:spAutoFit/>
          </a:bodyPr>
          <a:lstStyle/>
          <a:p>
            <a:pPr algn="ctr"/>
            <a:r>
              <a:rPr lang="en-GB" sz="1100" b="1" dirty="0"/>
              <a:t>3. EQR conversion factor</a:t>
            </a:r>
          </a:p>
          <a:p>
            <a:pPr algn="ctr"/>
            <a:r>
              <a:rPr lang="en-GB" sz="1100" dirty="0"/>
              <a:t>K</a:t>
            </a:r>
            <a:r>
              <a:rPr lang="en-GB" sz="1100" baseline="-25000" dirty="0"/>
              <a:t>i</a:t>
            </a:r>
          </a:p>
          <a:p>
            <a:pPr algn="ctr"/>
            <a:r>
              <a:rPr lang="en-GB" sz="800" dirty="0">
                <a:solidFill>
                  <a:srgbClr val="E749C9"/>
                </a:solidFill>
              </a:rPr>
              <a:t>Section 5.5</a:t>
            </a:r>
          </a:p>
          <a:p>
            <a:pPr algn="ctr"/>
            <a:r>
              <a:rPr lang="en-GB" sz="800" dirty="0">
                <a:solidFill>
                  <a:srgbClr val="FF0000"/>
                </a:solidFill>
              </a:rPr>
              <a:t>(Section 8.3)</a:t>
            </a:r>
          </a:p>
        </p:txBody>
      </p:sp>
      <p:sp>
        <p:nvSpPr>
          <p:cNvPr id="48" name="TextBox 47"/>
          <p:cNvSpPr txBox="1"/>
          <p:nvPr/>
        </p:nvSpPr>
        <p:spPr>
          <a:xfrm>
            <a:off x="4927054" y="2765429"/>
            <a:ext cx="1800200" cy="1631216"/>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5. Simulated uncertainty in reference value </a:t>
            </a:r>
            <a:r>
              <a:rPr lang="en-GB" sz="1100" dirty="0" err="1"/>
              <a:t>ExpIDX</a:t>
            </a:r>
            <a:r>
              <a:rPr lang="en-GB" sz="1100" baseline="-25000" dirty="0" err="1"/>
              <a:t>Ref,ir</a:t>
            </a:r>
            <a:endParaRPr lang="en-GB" sz="1100" dirty="0"/>
          </a:p>
          <a:p>
            <a:pPr algn="ctr"/>
            <a:r>
              <a:rPr lang="en-GB" sz="1100" dirty="0"/>
              <a:t>= </a:t>
            </a:r>
            <a:r>
              <a:rPr lang="en-GB" sz="1100" dirty="0" err="1"/>
              <a:t>ExpIDX</a:t>
            </a:r>
            <a:r>
              <a:rPr lang="en-GB" sz="1100" baseline="-25000" dirty="0" err="1"/>
              <a:t>Ref,i</a:t>
            </a:r>
            <a:r>
              <a:rPr lang="en-GB" sz="1100" dirty="0"/>
              <a:t> + </a:t>
            </a:r>
            <a:r>
              <a:rPr lang="en-GB" sz="1100" dirty="0" err="1"/>
              <a:t>e</a:t>
            </a:r>
            <a:r>
              <a:rPr lang="en-GB" sz="1100" baseline="-25000" dirty="0" err="1"/>
              <a:t>ir</a:t>
            </a:r>
            <a:endParaRPr lang="en-GB" sz="1100" baseline="-25000" dirty="0"/>
          </a:p>
          <a:p>
            <a:pPr algn="ctr"/>
            <a:r>
              <a:rPr lang="en-GB" sz="800" dirty="0">
                <a:solidFill>
                  <a:srgbClr val="00B050"/>
                </a:solidFill>
              </a:rPr>
              <a:t>Section 6.4 (amended)</a:t>
            </a:r>
            <a:endParaRPr lang="en-GB" sz="800" baseline="-25000" dirty="0"/>
          </a:p>
          <a:p>
            <a:pPr algn="ctr"/>
            <a:r>
              <a:rPr lang="en-GB" sz="800" dirty="0">
                <a:solidFill>
                  <a:srgbClr val="FF0000"/>
                </a:solidFill>
              </a:rPr>
              <a:t>(Section 8.5)</a:t>
            </a:r>
          </a:p>
          <a:p>
            <a:pPr algn="ctr"/>
            <a:r>
              <a:rPr lang="en-GB" sz="800" dirty="0">
                <a:solidFill>
                  <a:srgbClr val="0070C0"/>
                </a:solidFill>
              </a:rPr>
              <a:t>Technically, this will differ from Model 1 because most EV data derived from GIS, but we don’t know its true error. Use same error values as Model 1 for safety</a:t>
            </a:r>
          </a:p>
        </p:txBody>
      </p:sp>
      <p:cxnSp>
        <p:nvCxnSpPr>
          <p:cNvPr id="43" name="Straight Arrow Connector 42"/>
          <p:cNvCxnSpPr>
            <a:stCxn id="41" idx="2"/>
            <a:endCxn id="31" idx="0"/>
          </p:cNvCxnSpPr>
          <p:nvPr/>
        </p:nvCxnSpPr>
        <p:spPr>
          <a:xfrm>
            <a:off x="1148408" y="1514924"/>
            <a:ext cx="0" cy="518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48308" y="4847689"/>
            <a:ext cx="1800200" cy="846386"/>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8. Simulated variation in bias</a:t>
            </a:r>
          </a:p>
          <a:p>
            <a:pPr algn="ctr"/>
            <a:r>
              <a:rPr lang="en-GB" sz="1100" dirty="0" err="1"/>
              <a:t>Ubias</a:t>
            </a:r>
            <a:r>
              <a:rPr lang="en-GB" sz="1100" baseline="-25000" dirty="0" err="1"/>
              <a:t>ir</a:t>
            </a:r>
            <a:endParaRPr lang="en-GB" sz="1100" baseline="-25000" dirty="0"/>
          </a:p>
          <a:p>
            <a:pPr algn="ctr"/>
            <a:r>
              <a:rPr lang="en-GB" sz="800" dirty="0">
                <a:solidFill>
                  <a:srgbClr val="00B050"/>
                </a:solidFill>
              </a:rPr>
              <a:t>Section 6.3.3.3</a:t>
            </a:r>
            <a:endParaRPr lang="en-GB" sz="800" baseline="-25000" dirty="0"/>
          </a:p>
          <a:p>
            <a:pPr algn="ctr"/>
            <a:r>
              <a:rPr lang="en-GB" sz="800" dirty="0">
                <a:solidFill>
                  <a:srgbClr val="FF0000"/>
                </a:solidFill>
              </a:rPr>
              <a:t>(Section 8.9)</a:t>
            </a:r>
          </a:p>
        </p:txBody>
      </p:sp>
      <p:cxnSp>
        <p:nvCxnSpPr>
          <p:cNvPr id="62" name="Straight Arrow Connector 61"/>
          <p:cNvCxnSpPr>
            <a:stCxn id="38" idx="3"/>
            <a:endCxn id="15" idx="1"/>
          </p:cNvCxnSpPr>
          <p:nvPr/>
        </p:nvCxnSpPr>
        <p:spPr>
          <a:xfrm flipV="1">
            <a:off x="2041143" y="3950676"/>
            <a:ext cx="407196" cy="5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6" idx="0"/>
            <a:endCxn id="38" idx="2"/>
          </p:cNvCxnSpPr>
          <p:nvPr/>
        </p:nvCxnSpPr>
        <p:spPr>
          <a:xfrm flipH="1" flipV="1">
            <a:off x="1141043" y="4464382"/>
            <a:ext cx="7365" cy="3833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2" idx="0"/>
          </p:cNvCxnSpPr>
          <p:nvPr/>
        </p:nvCxnSpPr>
        <p:spPr>
          <a:xfrm>
            <a:off x="3478404" y="99392"/>
            <a:ext cx="0" cy="2476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2"/>
            <a:endCxn id="42" idx="0"/>
          </p:cNvCxnSpPr>
          <p:nvPr/>
        </p:nvCxnSpPr>
        <p:spPr>
          <a:xfrm>
            <a:off x="7952210" y="5694642"/>
            <a:ext cx="0" cy="2532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2" idx="2"/>
          </p:cNvCxnSpPr>
          <p:nvPr/>
        </p:nvCxnSpPr>
        <p:spPr>
          <a:xfrm>
            <a:off x="7952210" y="6378793"/>
            <a:ext cx="0" cy="3625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3"/>
            <a:endCxn id="33" idx="1"/>
          </p:cNvCxnSpPr>
          <p:nvPr/>
        </p:nvCxnSpPr>
        <p:spPr>
          <a:xfrm>
            <a:off x="6738558" y="5424686"/>
            <a:ext cx="313552" cy="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2297986">
            <a:off x="3718385" y="4692958"/>
            <a:ext cx="1210810" cy="261610"/>
          </a:xfrm>
          <a:prstGeom prst="rect">
            <a:avLst/>
          </a:prstGeom>
          <a:noFill/>
        </p:spPr>
        <p:txBody>
          <a:bodyPr wrap="square" rtlCol="0">
            <a:spAutoFit/>
          </a:bodyPr>
          <a:lstStyle/>
          <a:p>
            <a:pPr algn="ctr"/>
            <a:r>
              <a:rPr lang="en-GB" sz="1100" dirty="0"/>
              <a:t>single season</a:t>
            </a:r>
          </a:p>
        </p:txBody>
      </p:sp>
      <p:sp>
        <p:nvSpPr>
          <p:cNvPr id="49" name="TextBox 48"/>
          <p:cNvSpPr txBox="1"/>
          <p:nvPr/>
        </p:nvSpPr>
        <p:spPr>
          <a:xfrm>
            <a:off x="2976867" y="4853415"/>
            <a:ext cx="1210810" cy="430887"/>
          </a:xfrm>
          <a:prstGeom prst="rect">
            <a:avLst/>
          </a:prstGeom>
          <a:noFill/>
        </p:spPr>
        <p:txBody>
          <a:bodyPr wrap="square" rtlCol="0">
            <a:spAutoFit/>
          </a:bodyPr>
          <a:lstStyle/>
          <a:p>
            <a:pPr algn="ctr"/>
            <a:r>
              <a:rPr lang="en-GB" sz="1100" dirty="0"/>
              <a:t>spring and autumn season</a:t>
            </a:r>
          </a:p>
        </p:txBody>
      </p:sp>
      <p:sp>
        <p:nvSpPr>
          <p:cNvPr id="33" name="TextBox 32"/>
          <p:cNvSpPr txBox="1"/>
          <p:nvPr/>
        </p:nvSpPr>
        <p:spPr>
          <a:xfrm>
            <a:off x="7052110" y="5186811"/>
            <a:ext cx="1800200" cy="507831"/>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13. MINTA</a:t>
            </a:r>
            <a:endParaRPr lang="en-GB" sz="800" b="1" i="1" dirty="0">
              <a:solidFill>
                <a:srgbClr val="92D050"/>
              </a:solidFill>
            </a:endParaRPr>
          </a:p>
          <a:p>
            <a:pPr algn="ctr"/>
            <a:r>
              <a:rPr lang="en-GB" sz="800" dirty="0">
                <a:solidFill>
                  <a:srgbClr val="FFC000"/>
                </a:solidFill>
              </a:rPr>
              <a:t>Section 1.7</a:t>
            </a:r>
          </a:p>
          <a:p>
            <a:pPr algn="ctr"/>
            <a:r>
              <a:rPr lang="en-GB" sz="800" dirty="0">
                <a:solidFill>
                  <a:srgbClr val="FF0000"/>
                </a:solidFill>
              </a:rPr>
              <a:t>(Section 8.13)</a:t>
            </a:r>
          </a:p>
        </p:txBody>
      </p:sp>
      <p:sp>
        <p:nvSpPr>
          <p:cNvPr id="42" name="TextBox 41"/>
          <p:cNvSpPr txBox="1"/>
          <p:nvPr/>
        </p:nvSpPr>
        <p:spPr>
          <a:xfrm>
            <a:off x="7052110" y="5947906"/>
            <a:ext cx="1800200" cy="430887"/>
          </a:xfrm>
          <a:prstGeom prst="rect">
            <a:avLst/>
          </a:prstGeom>
          <a:solidFill>
            <a:schemeClr val="bg1"/>
          </a:solidFill>
          <a:ln>
            <a:solidFill>
              <a:schemeClr val="tx1"/>
            </a:solidFill>
          </a:ln>
        </p:spPr>
        <p:txBody>
          <a:bodyPr wrap="square" rtlCol="0">
            <a:spAutoFit/>
          </a:bodyPr>
          <a:lstStyle/>
          <a:p>
            <a:pPr algn="ctr"/>
            <a:r>
              <a:rPr lang="en-GB" sz="1100" b="1" dirty="0"/>
              <a:t>Compare</a:t>
            </a:r>
          </a:p>
          <a:p>
            <a:pPr algn="ctr"/>
            <a:r>
              <a:rPr lang="en-GB" sz="1100" dirty="0"/>
              <a:t>(optional)</a:t>
            </a:r>
          </a:p>
        </p:txBody>
      </p:sp>
      <p:sp>
        <p:nvSpPr>
          <p:cNvPr id="15" name="TextBox 14"/>
          <p:cNvSpPr txBox="1"/>
          <p:nvPr/>
        </p:nvSpPr>
        <p:spPr>
          <a:xfrm>
            <a:off x="2448339" y="3504400"/>
            <a:ext cx="2157778" cy="892552"/>
          </a:xfrm>
          <a:prstGeom prst="rect">
            <a:avLst/>
          </a:prstGeom>
          <a:solidFill>
            <a:schemeClr val="tx2">
              <a:lumMod val="20000"/>
              <a:lumOff val="80000"/>
            </a:schemeClr>
          </a:solidFill>
          <a:ln>
            <a:solidFill>
              <a:schemeClr val="tx1"/>
            </a:solidFill>
          </a:ln>
        </p:spPr>
        <p:txBody>
          <a:bodyPr wrap="square" rtlCol="0">
            <a:spAutoFit/>
          </a:bodyPr>
          <a:lstStyle/>
          <a:p>
            <a:pPr algn="ctr"/>
            <a:r>
              <a:rPr lang="en-GB" sz="1100" b="1" dirty="0"/>
              <a:t>10. EQR = Bias corrected observed ÷ reference value</a:t>
            </a:r>
          </a:p>
          <a:p>
            <a:pPr algn="ctr"/>
            <a:r>
              <a:rPr lang="en-GB" sz="1100" dirty="0" err="1"/>
              <a:t>EQR</a:t>
            </a:r>
            <a:r>
              <a:rPr lang="en-GB" sz="1100" baseline="-25000" dirty="0" err="1"/>
              <a:t>irB</a:t>
            </a:r>
            <a:endParaRPr lang="en-GB" sz="1100" dirty="0"/>
          </a:p>
          <a:p>
            <a:pPr algn="ctr"/>
            <a:r>
              <a:rPr lang="en-GB" sz="1100" dirty="0"/>
              <a:t>= (</a:t>
            </a:r>
            <a:r>
              <a:rPr lang="en-GB" sz="1100" dirty="0" err="1"/>
              <a:t>ObsIDX</a:t>
            </a:r>
            <a:r>
              <a:rPr lang="en-GB" sz="1100" baseline="-25000" dirty="0" err="1"/>
              <a:t>irB</a:t>
            </a:r>
            <a:r>
              <a:rPr lang="en-GB" sz="1100" dirty="0"/>
              <a:t> ÷ </a:t>
            </a:r>
            <a:r>
              <a:rPr lang="en-GB" sz="1100" dirty="0" err="1"/>
              <a:t>ExpIDX</a:t>
            </a:r>
            <a:r>
              <a:rPr lang="en-GB" sz="1100" baseline="-25000" dirty="0" err="1"/>
              <a:t>Ref,ir</a:t>
            </a:r>
            <a:r>
              <a:rPr lang="en-GB" sz="1100" dirty="0"/>
              <a:t>)</a:t>
            </a:r>
          </a:p>
          <a:p>
            <a:pPr algn="ctr"/>
            <a:r>
              <a:rPr lang="en-GB" sz="800" dirty="0">
                <a:solidFill>
                  <a:srgbClr val="FF0000"/>
                </a:solidFill>
              </a:rPr>
              <a:t>(Section 8.10)</a:t>
            </a:r>
          </a:p>
        </p:txBody>
      </p:sp>
      <p:sp>
        <p:nvSpPr>
          <p:cNvPr id="84" name="TextBox 83"/>
          <p:cNvSpPr txBox="1"/>
          <p:nvPr/>
        </p:nvSpPr>
        <p:spPr>
          <a:xfrm>
            <a:off x="2417107" y="5502278"/>
            <a:ext cx="2169301" cy="1031051"/>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11. Simulated two season average</a:t>
            </a:r>
          </a:p>
          <a:p>
            <a:pPr algn="ctr"/>
            <a:r>
              <a:rPr lang="en-GB" sz="1100" dirty="0" err="1"/>
              <a:t>EQR</a:t>
            </a:r>
            <a:r>
              <a:rPr lang="en-GB" sz="1100" baseline="-25000" dirty="0" err="1"/>
              <a:t>irB,SpAu</a:t>
            </a:r>
            <a:endParaRPr lang="en-GB" sz="1100" dirty="0"/>
          </a:p>
          <a:p>
            <a:pPr algn="ctr"/>
            <a:r>
              <a:rPr lang="en-GB" sz="1100" dirty="0"/>
              <a:t>= (</a:t>
            </a:r>
            <a:r>
              <a:rPr lang="en-GB" sz="1100" dirty="0" err="1"/>
              <a:t>EQR</a:t>
            </a:r>
            <a:r>
              <a:rPr lang="en-GB" sz="1100" baseline="-25000" dirty="0" err="1"/>
              <a:t>irB,Sp</a:t>
            </a:r>
            <a:r>
              <a:rPr lang="en-GB" sz="1100" dirty="0"/>
              <a:t> + </a:t>
            </a:r>
            <a:r>
              <a:rPr lang="en-GB" sz="1100" dirty="0" err="1"/>
              <a:t>EQR</a:t>
            </a:r>
            <a:r>
              <a:rPr lang="en-GB" sz="1100" baseline="-25000" dirty="0" err="1"/>
              <a:t>irB,Au</a:t>
            </a:r>
            <a:r>
              <a:rPr lang="en-GB" sz="1100" dirty="0"/>
              <a:t>) / 2</a:t>
            </a:r>
          </a:p>
          <a:p>
            <a:pPr algn="ctr"/>
            <a:r>
              <a:rPr lang="en-GB" sz="900" i="1" dirty="0">
                <a:solidFill>
                  <a:schemeClr val="tx2"/>
                </a:solidFill>
              </a:rPr>
              <a:t>(i.e. average of all seasons involved)</a:t>
            </a:r>
          </a:p>
          <a:p>
            <a:pPr algn="ctr"/>
            <a:r>
              <a:rPr lang="en-GB" sz="800" dirty="0">
                <a:solidFill>
                  <a:srgbClr val="FF0000"/>
                </a:solidFill>
              </a:rPr>
              <a:t>(Section 8.11)</a:t>
            </a:r>
          </a:p>
        </p:txBody>
      </p:sp>
      <p:sp>
        <p:nvSpPr>
          <p:cNvPr id="40" name="TextBox 39"/>
          <p:cNvSpPr txBox="1"/>
          <p:nvPr/>
        </p:nvSpPr>
        <p:spPr>
          <a:xfrm>
            <a:off x="4938358" y="4493662"/>
            <a:ext cx="1800200" cy="1862048"/>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12. Identify class using published EQR class </a:t>
            </a:r>
            <a:r>
              <a:rPr lang="en-GB" sz="1100" dirty="0"/>
              <a:t>(Monte-Carlo simulation)</a:t>
            </a:r>
          </a:p>
          <a:p>
            <a:pPr algn="ctr"/>
            <a:r>
              <a:rPr lang="en-GB" sz="1100" dirty="0" err="1"/>
              <a:t>Prob</a:t>
            </a:r>
            <a:r>
              <a:rPr lang="en-GB" sz="1100" dirty="0"/>
              <a:t> H</a:t>
            </a:r>
          </a:p>
          <a:p>
            <a:pPr algn="ctr"/>
            <a:r>
              <a:rPr lang="en-GB" sz="1100" dirty="0" err="1"/>
              <a:t>Prob</a:t>
            </a:r>
            <a:r>
              <a:rPr lang="en-GB" sz="1100" dirty="0"/>
              <a:t> G</a:t>
            </a:r>
          </a:p>
          <a:p>
            <a:pPr algn="ctr"/>
            <a:r>
              <a:rPr lang="en-GB" sz="1100" dirty="0" err="1"/>
              <a:t>Prob</a:t>
            </a:r>
            <a:r>
              <a:rPr lang="en-GB" sz="1100" dirty="0"/>
              <a:t> M</a:t>
            </a:r>
          </a:p>
          <a:p>
            <a:pPr algn="ctr"/>
            <a:r>
              <a:rPr lang="en-GB" sz="1100" dirty="0" err="1"/>
              <a:t>Prob</a:t>
            </a:r>
            <a:r>
              <a:rPr lang="en-GB" sz="1100" dirty="0"/>
              <a:t> P</a:t>
            </a:r>
          </a:p>
          <a:p>
            <a:pPr algn="ctr"/>
            <a:r>
              <a:rPr lang="en-GB" sz="1100" dirty="0" err="1"/>
              <a:t>Prob</a:t>
            </a:r>
            <a:r>
              <a:rPr lang="en-GB" sz="1100" dirty="0"/>
              <a:t> B</a:t>
            </a:r>
          </a:p>
          <a:p>
            <a:pPr algn="ctr"/>
            <a:r>
              <a:rPr lang="en-GB" sz="1100" dirty="0"/>
              <a:t>Most probable class</a:t>
            </a:r>
          </a:p>
          <a:p>
            <a:pPr algn="ctr"/>
            <a:r>
              <a:rPr lang="en-GB" sz="800" dirty="0">
                <a:solidFill>
                  <a:srgbClr val="00B050"/>
                </a:solidFill>
              </a:rPr>
              <a:t>Section 6.5</a:t>
            </a:r>
          </a:p>
          <a:p>
            <a:pPr algn="ctr"/>
            <a:r>
              <a:rPr lang="en-GB" sz="800" dirty="0">
                <a:solidFill>
                  <a:srgbClr val="FF0000"/>
                </a:solidFill>
              </a:rPr>
              <a:t>(Section 8.12)</a:t>
            </a:r>
          </a:p>
        </p:txBody>
      </p:sp>
      <p:sp>
        <p:nvSpPr>
          <p:cNvPr id="31" name="TextBox 30"/>
          <p:cNvSpPr txBox="1"/>
          <p:nvPr/>
        </p:nvSpPr>
        <p:spPr>
          <a:xfrm>
            <a:off x="248308" y="2033728"/>
            <a:ext cx="1800200" cy="1015663"/>
          </a:xfrm>
          <a:prstGeom prst="rect">
            <a:avLst/>
          </a:prstGeom>
          <a:solidFill>
            <a:schemeClr val="tx1">
              <a:lumMod val="20000"/>
              <a:lumOff val="80000"/>
            </a:schemeClr>
          </a:solidFill>
          <a:ln>
            <a:solidFill>
              <a:schemeClr val="tx1"/>
            </a:solidFill>
          </a:ln>
        </p:spPr>
        <p:txBody>
          <a:bodyPr wrap="square" rtlCol="0">
            <a:spAutoFit/>
          </a:bodyPr>
          <a:lstStyle/>
          <a:p>
            <a:pPr algn="ctr"/>
            <a:r>
              <a:rPr lang="en-GB" sz="1100" b="1" dirty="0"/>
              <a:t>7. Simulated sampling variation in observed</a:t>
            </a:r>
          </a:p>
          <a:p>
            <a:pPr algn="ctr"/>
            <a:r>
              <a:rPr lang="en-GB" sz="1100" dirty="0" err="1"/>
              <a:t>ObsIDX</a:t>
            </a:r>
            <a:r>
              <a:rPr lang="en-GB" sz="1100" baseline="-25000" dirty="0" err="1"/>
              <a:t>ir</a:t>
            </a:r>
            <a:r>
              <a:rPr lang="en-GB" sz="1100" dirty="0"/>
              <a:t>= </a:t>
            </a:r>
            <a:r>
              <a:rPr lang="en-GB" sz="1100" dirty="0" err="1"/>
              <a:t>ObsIDX</a:t>
            </a:r>
            <a:r>
              <a:rPr lang="en-GB" sz="1100" baseline="-25000" dirty="0" err="1"/>
              <a:t>i</a:t>
            </a:r>
            <a:r>
              <a:rPr lang="en-GB" sz="1100" dirty="0"/>
              <a:t> </a:t>
            </a:r>
            <a:r>
              <a:rPr lang="en-GB" sz="1100" dirty="0" err="1"/>
              <a:t>ZNorm</a:t>
            </a:r>
            <a:r>
              <a:rPr lang="en-GB" sz="1100" baseline="-25000" dirty="0" err="1"/>
              <a:t>ir</a:t>
            </a:r>
            <a:r>
              <a:rPr lang="en-GB" sz="1100" dirty="0"/>
              <a:t> * </a:t>
            </a:r>
            <a:r>
              <a:rPr lang="en-GB" sz="1100" dirty="0" err="1"/>
              <a:t>SDObs</a:t>
            </a:r>
            <a:r>
              <a:rPr lang="en-GB" sz="1100" baseline="-25000" dirty="0" err="1"/>
              <a:t>i</a:t>
            </a:r>
            <a:r>
              <a:rPr lang="en-GB" sz="1100" dirty="0"/>
              <a:t> </a:t>
            </a:r>
            <a:endParaRPr lang="en-GB" sz="1100" baseline="-25000" dirty="0"/>
          </a:p>
          <a:p>
            <a:pPr algn="ctr"/>
            <a:r>
              <a:rPr lang="en-GB" sz="800" dirty="0">
                <a:solidFill>
                  <a:srgbClr val="00B050"/>
                </a:solidFill>
              </a:rPr>
              <a:t>Section 6.3.2</a:t>
            </a:r>
          </a:p>
          <a:p>
            <a:pPr algn="ctr"/>
            <a:r>
              <a:rPr lang="en-GB" sz="800" dirty="0">
                <a:solidFill>
                  <a:srgbClr val="FF0000"/>
                </a:solidFill>
              </a:rPr>
              <a:t>(Section 8.7)</a:t>
            </a:r>
          </a:p>
        </p:txBody>
      </p:sp>
      <p:sp>
        <p:nvSpPr>
          <p:cNvPr id="41" name="TextBox 40"/>
          <p:cNvSpPr txBox="1"/>
          <p:nvPr/>
        </p:nvSpPr>
        <p:spPr>
          <a:xfrm>
            <a:off x="248308" y="499261"/>
            <a:ext cx="1800200" cy="1015663"/>
          </a:xfrm>
          <a:prstGeom prst="rect">
            <a:avLst/>
          </a:prstGeom>
          <a:solidFill>
            <a:schemeClr val="bg1"/>
          </a:solidFill>
          <a:ln>
            <a:solidFill>
              <a:schemeClr val="tx1"/>
            </a:solidFill>
          </a:ln>
        </p:spPr>
        <p:txBody>
          <a:bodyPr wrap="square" rtlCol="0">
            <a:spAutoFit/>
          </a:bodyPr>
          <a:lstStyle/>
          <a:p>
            <a:pPr algn="ctr"/>
            <a:r>
              <a:rPr lang="en-GB" sz="1100" b="1" dirty="0">
                <a:solidFill>
                  <a:srgbClr val="0070C0"/>
                </a:solidFill>
              </a:rPr>
              <a:t>6. User input observed</a:t>
            </a:r>
          </a:p>
          <a:p>
            <a:pPr algn="ctr"/>
            <a:r>
              <a:rPr lang="en-GB" sz="1100" b="1" dirty="0" err="1">
                <a:solidFill>
                  <a:srgbClr val="0070C0"/>
                </a:solidFill>
              </a:rPr>
              <a:t>ObsIDX</a:t>
            </a:r>
            <a:r>
              <a:rPr lang="en-GB" sz="1100" b="1" baseline="-25000" dirty="0" err="1">
                <a:solidFill>
                  <a:srgbClr val="0070C0"/>
                </a:solidFill>
              </a:rPr>
              <a:t>i</a:t>
            </a:r>
            <a:endParaRPr lang="en-GB" sz="1100" b="1" baseline="-25000" dirty="0">
              <a:solidFill>
                <a:srgbClr val="0070C0"/>
              </a:solidFill>
            </a:endParaRPr>
          </a:p>
          <a:p>
            <a:pPr algn="ctr"/>
            <a:r>
              <a:rPr lang="en-GB" sz="1100" b="1" dirty="0"/>
              <a:t>User input observed sample bias </a:t>
            </a:r>
            <a:r>
              <a:rPr lang="en-GB" sz="1100" b="1" dirty="0" err="1"/>
              <a:t>UBias</a:t>
            </a:r>
            <a:r>
              <a:rPr lang="en-GB" sz="1100" b="1" baseline="-25000" dirty="0" err="1"/>
              <a:t>is</a:t>
            </a:r>
            <a:r>
              <a:rPr lang="en-GB" sz="1100" b="1" dirty="0"/>
              <a:t> </a:t>
            </a:r>
          </a:p>
          <a:p>
            <a:pPr algn="ctr"/>
            <a:r>
              <a:rPr lang="en-GB" sz="800" dirty="0">
                <a:solidFill>
                  <a:srgbClr val="00B050"/>
                </a:solidFill>
              </a:rPr>
              <a:t>Section 6.3.3</a:t>
            </a:r>
          </a:p>
          <a:p>
            <a:pPr algn="ctr"/>
            <a:r>
              <a:rPr lang="en-GB" sz="800" dirty="0">
                <a:solidFill>
                  <a:srgbClr val="FF0000"/>
                </a:solidFill>
              </a:rPr>
              <a:t>(Section 8.6)</a:t>
            </a:r>
          </a:p>
        </p:txBody>
      </p:sp>
      <p:sp>
        <p:nvSpPr>
          <p:cNvPr id="82" name="TextBox 81"/>
          <p:cNvSpPr txBox="1"/>
          <p:nvPr/>
        </p:nvSpPr>
        <p:spPr>
          <a:xfrm>
            <a:off x="2399515" y="347047"/>
            <a:ext cx="2157778" cy="553998"/>
          </a:xfrm>
          <a:prstGeom prst="rect">
            <a:avLst/>
          </a:prstGeom>
          <a:solidFill>
            <a:schemeClr val="bg1"/>
          </a:solidFill>
          <a:ln>
            <a:solidFill>
              <a:schemeClr val="tx1"/>
            </a:solidFill>
          </a:ln>
        </p:spPr>
        <p:txBody>
          <a:bodyPr wrap="square" rtlCol="0">
            <a:spAutoFit/>
          </a:bodyPr>
          <a:lstStyle/>
          <a:p>
            <a:pPr algn="ctr"/>
            <a:r>
              <a:rPr lang="en-GB" sz="1100" b="1" dirty="0"/>
              <a:t>1. Prediction</a:t>
            </a:r>
          </a:p>
          <a:p>
            <a:pPr algn="ctr"/>
            <a:r>
              <a:rPr lang="en-GB" sz="1100" dirty="0" err="1"/>
              <a:t>ExpIDX</a:t>
            </a:r>
            <a:r>
              <a:rPr lang="en-GB" sz="1100" baseline="-25000" dirty="0" err="1"/>
              <a:t>i</a:t>
            </a:r>
            <a:endParaRPr lang="en-GB" sz="1100" baseline="-25000" dirty="0"/>
          </a:p>
          <a:p>
            <a:pPr algn="ctr"/>
            <a:r>
              <a:rPr lang="en-GB" sz="800" dirty="0">
                <a:solidFill>
                  <a:srgbClr val="FF0000"/>
                </a:solidFill>
              </a:rPr>
              <a:t>(Section 8.1)</a:t>
            </a:r>
          </a:p>
        </p:txBody>
      </p:sp>
    </p:spTree>
    <p:extLst>
      <p:ext uri="{BB962C8B-B14F-4D97-AF65-F5344CB8AC3E}">
        <p14:creationId xmlns:p14="http://schemas.microsoft.com/office/powerpoint/2010/main" val="256920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0" y="0"/>
            <a:ext cx="9124160" cy="6858000"/>
          </a:xfrm>
          <a:prstGeom prst="rect">
            <a:avLst/>
          </a:prstGeom>
          <a:solidFill>
            <a:srgbClr val="EAF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txBox="1">
            <a:spLocks/>
          </p:cNvSpPr>
          <p:nvPr/>
        </p:nvSpPr>
        <p:spPr>
          <a:xfrm>
            <a:off x="6789298" y="391017"/>
            <a:ext cx="2334862" cy="1056837"/>
          </a:xfrm>
          <a:prstGeom prst="rect">
            <a:avLst/>
          </a:prstGeom>
        </p:spPr>
        <p:txBody>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cs typeface="Arial" charset="0"/>
              </a:defRPr>
            </a:lvl2pPr>
            <a:lvl3pPr algn="l" rtl="0" eaLnBrk="0" fontAlgn="base" hangingPunct="0">
              <a:spcBef>
                <a:spcPct val="0"/>
              </a:spcBef>
              <a:spcAft>
                <a:spcPct val="0"/>
              </a:spcAft>
              <a:defRPr sz="3600" b="1">
                <a:solidFill>
                  <a:schemeClr val="tx2"/>
                </a:solidFill>
                <a:latin typeface="Arial" charset="0"/>
                <a:cs typeface="Arial" charset="0"/>
              </a:defRPr>
            </a:lvl3pPr>
            <a:lvl4pPr algn="l" rtl="0" eaLnBrk="0" fontAlgn="base" hangingPunct="0">
              <a:spcBef>
                <a:spcPct val="0"/>
              </a:spcBef>
              <a:spcAft>
                <a:spcPct val="0"/>
              </a:spcAft>
              <a:defRPr sz="3600" b="1">
                <a:solidFill>
                  <a:schemeClr val="tx2"/>
                </a:solidFill>
                <a:latin typeface="Arial" charset="0"/>
                <a:cs typeface="Arial" charset="0"/>
              </a:defRPr>
            </a:lvl4pPr>
            <a:lvl5pPr algn="l" rtl="0" eaLnBrk="0" fontAlgn="base" hangingPunct="0">
              <a:spcBef>
                <a:spcPct val="0"/>
              </a:spcBef>
              <a:spcAft>
                <a:spcPct val="0"/>
              </a:spcAft>
              <a:defRPr sz="3600" b="1">
                <a:solidFill>
                  <a:schemeClr val="tx2"/>
                </a:solidFill>
                <a:latin typeface="Arial" charset="0"/>
                <a:cs typeface="Arial" charset="0"/>
              </a:defRPr>
            </a:lvl5pPr>
            <a:lvl6pPr marL="457200" algn="l" rtl="0" fontAlgn="base">
              <a:spcBef>
                <a:spcPct val="0"/>
              </a:spcBef>
              <a:spcAft>
                <a:spcPct val="0"/>
              </a:spcAft>
              <a:defRPr sz="3600" b="1">
                <a:solidFill>
                  <a:schemeClr val="tx2"/>
                </a:solidFill>
                <a:latin typeface="Arial" charset="0"/>
                <a:cs typeface="Arial" charset="0"/>
              </a:defRPr>
            </a:lvl6pPr>
            <a:lvl7pPr marL="914400" algn="l" rtl="0" fontAlgn="base">
              <a:spcBef>
                <a:spcPct val="0"/>
              </a:spcBef>
              <a:spcAft>
                <a:spcPct val="0"/>
              </a:spcAft>
              <a:defRPr sz="3600" b="1">
                <a:solidFill>
                  <a:schemeClr val="tx2"/>
                </a:solidFill>
                <a:latin typeface="Arial" charset="0"/>
                <a:cs typeface="Arial" charset="0"/>
              </a:defRPr>
            </a:lvl7pPr>
            <a:lvl8pPr marL="1371600" algn="l" rtl="0" fontAlgn="base">
              <a:spcBef>
                <a:spcPct val="0"/>
              </a:spcBef>
              <a:spcAft>
                <a:spcPct val="0"/>
              </a:spcAft>
              <a:defRPr sz="3600" b="1">
                <a:solidFill>
                  <a:schemeClr val="tx2"/>
                </a:solidFill>
                <a:latin typeface="Arial" charset="0"/>
                <a:cs typeface="Arial" charset="0"/>
              </a:defRPr>
            </a:lvl8pPr>
            <a:lvl9pPr marL="1828800" algn="l" rtl="0" fontAlgn="base">
              <a:spcBef>
                <a:spcPct val="0"/>
              </a:spcBef>
              <a:spcAft>
                <a:spcPct val="0"/>
              </a:spcAft>
              <a:defRPr sz="3600" b="1">
                <a:solidFill>
                  <a:schemeClr val="tx2"/>
                </a:solidFill>
                <a:latin typeface="Arial" charset="0"/>
                <a:cs typeface="Arial" charset="0"/>
              </a:defRPr>
            </a:lvl9pPr>
          </a:lstStyle>
          <a:p>
            <a:pPr algn="ctr"/>
            <a:r>
              <a:rPr lang="en-GB" sz="2800" kern="0" dirty="0"/>
              <a:t>RICT compare</a:t>
            </a:r>
          </a:p>
        </p:txBody>
      </p:sp>
      <p:sp>
        <p:nvSpPr>
          <p:cNvPr id="3" name="TextBox 2"/>
          <p:cNvSpPr txBox="1"/>
          <p:nvPr/>
        </p:nvSpPr>
        <p:spPr>
          <a:xfrm>
            <a:off x="6932763" y="1601741"/>
            <a:ext cx="1931389" cy="1323439"/>
          </a:xfrm>
          <a:prstGeom prst="rect">
            <a:avLst/>
          </a:prstGeom>
          <a:noFill/>
        </p:spPr>
        <p:txBody>
          <a:bodyPr wrap="square" rtlCol="0">
            <a:spAutoFit/>
          </a:bodyPr>
          <a:lstStyle/>
          <a:p>
            <a:r>
              <a:rPr lang="en-GB" sz="1000" u="sng" dirty="0">
                <a:solidFill>
                  <a:srgbClr val="0070C0"/>
                </a:solidFill>
              </a:rPr>
              <a:t>Sources of data and algorithms</a:t>
            </a:r>
          </a:p>
          <a:p>
            <a:endParaRPr lang="en-US" sz="1000" dirty="0">
              <a:solidFill>
                <a:srgbClr val="00B050"/>
              </a:solidFill>
            </a:endParaRPr>
          </a:p>
          <a:p>
            <a:r>
              <a:rPr lang="en-US" sz="1000" dirty="0">
                <a:solidFill>
                  <a:srgbClr val="FFC000"/>
                </a:solidFill>
              </a:rPr>
              <a:t>WFD72c Final Report, section 1.7 Procedure COMPARE: page 58</a:t>
            </a:r>
          </a:p>
          <a:p>
            <a:r>
              <a:rPr lang="en-GB" sz="1000" u="sng" dirty="0">
                <a:solidFill>
                  <a:srgbClr val="0070C0"/>
                </a:solidFill>
              </a:rPr>
              <a:t>Information type</a:t>
            </a:r>
            <a:r>
              <a:rPr lang="en-GB" sz="1000" dirty="0">
                <a:solidFill>
                  <a:srgbClr val="0070C0"/>
                </a:solidFill>
              </a:rPr>
              <a:t>:</a:t>
            </a:r>
          </a:p>
          <a:p>
            <a:r>
              <a:rPr lang="en-GB" sz="1000" i="1" dirty="0">
                <a:solidFill>
                  <a:srgbClr val="0070C0"/>
                </a:solidFill>
              </a:rPr>
              <a:t>	Algorithms</a:t>
            </a:r>
          </a:p>
          <a:p>
            <a:r>
              <a:rPr lang="en-GB" sz="1000" i="1" dirty="0">
                <a:solidFill>
                  <a:srgbClr val="0070C0"/>
                </a:solidFill>
              </a:rPr>
              <a:t>	</a:t>
            </a:r>
            <a:r>
              <a:rPr lang="en-GB" sz="1000" dirty="0">
                <a:solidFill>
                  <a:srgbClr val="0070C0"/>
                </a:solidFill>
              </a:rPr>
              <a:t>Data</a:t>
            </a:r>
            <a:endParaRPr lang="en-GB" sz="1000" dirty="0">
              <a:solidFill>
                <a:srgbClr val="FF0000"/>
              </a:solidFill>
            </a:endParaRPr>
          </a:p>
        </p:txBody>
      </p:sp>
      <p:sp>
        <p:nvSpPr>
          <p:cNvPr id="4" name="TextBox 3"/>
          <p:cNvSpPr txBox="1"/>
          <p:nvPr/>
        </p:nvSpPr>
        <p:spPr>
          <a:xfrm>
            <a:off x="658089" y="396215"/>
            <a:ext cx="1800200" cy="523220"/>
          </a:xfrm>
          <a:prstGeom prst="rect">
            <a:avLst/>
          </a:prstGeom>
          <a:solidFill>
            <a:schemeClr val="bg1"/>
          </a:solidFill>
          <a:ln>
            <a:solidFill>
              <a:schemeClr val="tx1"/>
            </a:solidFill>
          </a:ln>
        </p:spPr>
        <p:txBody>
          <a:bodyPr wrap="square" rtlCol="0">
            <a:spAutoFit/>
          </a:bodyPr>
          <a:lstStyle/>
          <a:p>
            <a:pPr algn="ctr"/>
            <a:r>
              <a:rPr lang="en-GB" sz="1400" b="1" dirty="0"/>
              <a:t>Classification</a:t>
            </a:r>
          </a:p>
          <a:p>
            <a:pPr algn="ctr"/>
            <a:r>
              <a:rPr lang="en-GB" sz="1400" b="1" dirty="0"/>
              <a:t>Site A</a:t>
            </a:r>
          </a:p>
        </p:txBody>
      </p:sp>
      <p:sp>
        <p:nvSpPr>
          <p:cNvPr id="5" name="TextBox 4"/>
          <p:cNvSpPr txBox="1"/>
          <p:nvPr/>
        </p:nvSpPr>
        <p:spPr>
          <a:xfrm>
            <a:off x="3275856" y="396215"/>
            <a:ext cx="1800200" cy="523220"/>
          </a:xfrm>
          <a:prstGeom prst="rect">
            <a:avLst/>
          </a:prstGeom>
          <a:solidFill>
            <a:schemeClr val="bg1"/>
          </a:solidFill>
          <a:ln>
            <a:solidFill>
              <a:schemeClr val="tx1"/>
            </a:solidFill>
          </a:ln>
        </p:spPr>
        <p:txBody>
          <a:bodyPr wrap="square" rtlCol="0">
            <a:spAutoFit/>
          </a:bodyPr>
          <a:lstStyle/>
          <a:p>
            <a:pPr algn="ctr"/>
            <a:r>
              <a:rPr lang="en-GB" sz="1400" b="1" dirty="0"/>
              <a:t>Classification</a:t>
            </a:r>
          </a:p>
          <a:p>
            <a:pPr algn="ctr"/>
            <a:r>
              <a:rPr lang="en-GB" sz="1400" b="1" dirty="0"/>
              <a:t>Site B</a:t>
            </a:r>
          </a:p>
        </p:txBody>
      </p:sp>
      <p:sp>
        <p:nvSpPr>
          <p:cNvPr id="6" name="TextBox 5"/>
          <p:cNvSpPr txBox="1"/>
          <p:nvPr/>
        </p:nvSpPr>
        <p:spPr>
          <a:xfrm>
            <a:off x="1990649" y="1289596"/>
            <a:ext cx="1800200" cy="861774"/>
          </a:xfrm>
          <a:prstGeom prst="rect">
            <a:avLst/>
          </a:prstGeom>
          <a:solidFill>
            <a:schemeClr val="bg1"/>
          </a:solidFill>
          <a:ln>
            <a:solidFill>
              <a:schemeClr val="tx1"/>
            </a:solidFill>
          </a:ln>
        </p:spPr>
        <p:txBody>
          <a:bodyPr wrap="square" rtlCol="0">
            <a:spAutoFit/>
          </a:bodyPr>
          <a:lstStyle/>
          <a:p>
            <a:pPr algn="ctr"/>
            <a:r>
              <a:rPr lang="en-GB" sz="1400" b="1" dirty="0"/>
              <a:t>Difference</a:t>
            </a:r>
          </a:p>
          <a:p>
            <a:pPr algn="ctr"/>
            <a:r>
              <a:rPr lang="en-GB" sz="1400" dirty="0"/>
              <a:t>EQR</a:t>
            </a:r>
            <a:r>
              <a:rPr lang="en-GB" sz="1400" baseline="-25000" dirty="0"/>
              <a:t>B</a:t>
            </a:r>
            <a:r>
              <a:rPr lang="en-GB" sz="1400" dirty="0"/>
              <a:t> – EQR</a:t>
            </a:r>
            <a:r>
              <a:rPr lang="en-GB" sz="1400" baseline="-25000" dirty="0"/>
              <a:t>A</a:t>
            </a:r>
            <a:r>
              <a:rPr lang="en-GB" sz="1400" dirty="0"/>
              <a:t> = </a:t>
            </a:r>
          </a:p>
          <a:p>
            <a:pPr algn="ctr"/>
            <a:r>
              <a:rPr lang="en-GB" sz="1400" dirty="0" err="1"/>
              <a:t>DiffEQR</a:t>
            </a:r>
            <a:r>
              <a:rPr lang="en-GB" sz="1400" baseline="-25000" dirty="0" err="1"/>
              <a:t>irB</a:t>
            </a:r>
            <a:endParaRPr lang="en-GB" sz="1400" baseline="-25000" dirty="0"/>
          </a:p>
          <a:p>
            <a:pPr algn="ctr"/>
            <a:r>
              <a:rPr lang="en-US" sz="800" dirty="0">
                <a:solidFill>
                  <a:srgbClr val="FFC000"/>
                </a:solidFill>
              </a:rPr>
              <a:t>1.7</a:t>
            </a:r>
          </a:p>
        </p:txBody>
      </p:sp>
      <p:sp>
        <p:nvSpPr>
          <p:cNvPr id="7" name="TextBox 6"/>
          <p:cNvSpPr txBox="1"/>
          <p:nvPr/>
        </p:nvSpPr>
        <p:spPr>
          <a:xfrm>
            <a:off x="1990649" y="2377444"/>
            <a:ext cx="1800200" cy="1077218"/>
          </a:xfrm>
          <a:prstGeom prst="rect">
            <a:avLst/>
          </a:prstGeom>
          <a:solidFill>
            <a:schemeClr val="bg1"/>
          </a:solidFill>
          <a:ln>
            <a:solidFill>
              <a:schemeClr val="tx1"/>
            </a:solidFill>
          </a:ln>
        </p:spPr>
        <p:txBody>
          <a:bodyPr wrap="square" rtlCol="0">
            <a:spAutoFit/>
          </a:bodyPr>
          <a:lstStyle/>
          <a:p>
            <a:pPr algn="ctr"/>
            <a:r>
              <a:rPr lang="en-GB" sz="1400" b="1" dirty="0"/>
              <a:t>Confidence of change of class</a:t>
            </a:r>
          </a:p>
          <a:p>
            <a:pPr algn="ctr"/>
            <a:r>
              <a:rPr lang="en-GB" sz="1400" dirty="0" err="1"/>
              <a:t>Pdiff</a:t>
            </a:r>
            <a:r>
              <a:rPr lang="en-GB" sz="1400" dirty="0"/>
              <a:t> = 2 * minimum of (Pdiff0, PDiff1)</a:t>
            </a:r>
            <a:endParaRPr lang="en-GB" sz="1400" baseline="-25000" dirty="0"/>
          </a:p>
          <a:p>
            <a:pPr algn="ctr"/>
            <a:r>
              <a:rPr lang="en-US" sz="800" dirty="0">
                <a:solidFill>
                  <a:srgbClr val="FFC000"/>
                </a:solidFill>
              </a:rPr>
              <a:t>1.7</a:t>
            </a:r>
          </a:p>
        </p:txBody>
      </p:sp>
      <p:sp>
        <p:nvSpPr>
          <p:cNvPr id="8" name="TextBox 7"/>
          <p:cNvSpPr txBox="1"/>
          <p:nvPr/>
        </p:nvSpPr>
        <p:spPr>
          <a:xfrm>
            <a:off x="1990649" y="3680737"/>
            <a:ext cx="1800200" cy="3016210"/>
          </a:xfrm>
          <a:prstGeom prst="rect">
            <a:avLst/>
          </a:prstGeom>
          <a:solidFill>
            <a:schemeClr val="bg1"/>
          </a:solidFill>
          <a:ln>
            <a:solidFill>
              <a:schemeClr val="tx1"/>
            </a:solidFill>
          </a:ln>
        </p:spPr>
        <p:txBody>
          <a:bodyPr wrap="square" rtlCol="0">
            <a:spAutoFit/>
          </a:bodyPr>
          <a:lstStyle/>
          <a:p>
            <a:pPr algn="ctr"/>
            <a:r>
              <a:rPr lang="en-GB" sz="1400" b="1" dirty="0"/>
              <a:t>Estimated probability of change in status from class </a:t>
            </a:r>
            <a:r>
              <a:rPr lang="en-GB" sz="1400" b="1" i="1" dirty="0" err="1"/>
              <a:t>i</a:t>
            </a:r>
            <a:r>
              <a:rPr lang="en-GB" sz="1400" b="1" dirty="0"/>
              <a:t> to class </a:t>
            </a:r>
            <a:r>
              <a:rPr lang="en-GB" sz="1400" b="1" i="1" dirty="0"/>
              <a:t>j</a:t>
            </a:r>
            <a:endParaRPr lang="en-GB" sz="1400" b="1" i="1" baseline="-25000" dirty="0"/>
          </a:p>
          <a:p>
            <a:pPr algn="ctr"/>
            <a:r>
              <a:rPr lang="en-GB" sz="1400" dirty="0" err="1"/>
              <a:t>PrCh</a:t>
            </a:r>
            <a:r>
              <a:rPr lang="en-GB" sz="1400" baseline="-25000" dirty="0" err="1"/>
              <a:t>ij</a:t>
            </a:r>
            <a:r>
              <a:rPr lang="en-GB" sz="1400" dirty="0"/>
              <a:t> = proportion of simulations for which simulated sample A was classified as class </a:t>
            </a:r>
            <a:r>
              <a:rPr lang="en-GB" sz="1400" i="1" dirty="0" err="1"/>
              <a:t>i</a:t>
            </a:r>
            <a:r>
              <a:rPr lang="en-GB" sz="1400" dirty="0"/>
              <a:t> and simulated sample B was classified as class </a:t>
            </a:r>
            <a:r>
              <a:rPr lang="en-GB" sz="1400" i="1" dirty="0"/>
              <a:t>j</a:t>
            </a:r>
            <a:endParaRPr lang="en-GB" sz="1400" dirty="0"/>
          </a:p>
          <a:p>
            <a:pPr algn="ctr"/>
            <a:r>
              <a:rPr lang="en-US" sz="800" dirty="0">
                <a:solidFill>
                  <a:srgbClr val="FFC000"/>
                </a:solidFill>
              </a:rPr>
              <a:t>1.7</a:t>
            </a:r>
          </a:p>
        </p:txBody>
      </p:sp>
      <p:sp>
        <p:nvSpPr>
          <p:cNvPr id="9" name="TextBox 8"/>
          <p:cNvSpPr txBox="1"/>
          <p:nvPr/>
        </p:nvSpPr>
        <p:spPr>
          <a:xfrm>
            <a:off x="5132563" y="3680737"/>
            <a:ext cx="1800200" cy="3016210"/>
          </a:xfrm>
          <a:prstGeom prst="rect">
            <a:avLst/>
          </a:prstGeom>
          <a:solidFill>
            <a:schemeClr val="bg1"/>
          </a:solidFill>
          <a:ln>
            <a:solidFill>
              <a:schemeClr val="tx1"/>
            </a:solidFill>
          </a:ln>
        </p:spPr>
        <p:txBody>
          <a:bodyPr wrap="square" rtlCol="0">
            <a:spAutoFit/>
          </a:bodyPr>
          <a:lstStyle/>
          <a:p>
            <a:pPr algn="ctr"/>
            <a:r>
              <a:rPr lang="en-GB" sz="1400" b="1" dirty="0"/>
              <a:t>Report</a:t>
            </a:r>
          </a:p>
          <a:p>
            <a:pPr algn="ctr"/>
            <a:r>
              <a:rPr lang="en-GB" sz="1400" dirty="0" err="1"/>
              <a:t>Pr</a:t>
            </a:r>
            <a:r>
              <a:rPr lang="en-GB" sz="1400" dirty="0"/>
              <a:t> </a:t>
            </a:r>
            <a:r>
              <a:rPr lang="en-GB" sz="1400" dirty="0" err="1"/>
              <a:t>Ch</a:t>
            </a:r>
            <a:r>
              <a:rPr lang="en-GB" sz="1400" baseline="-25000" dirty="0" err="1"/>
              <a:t>ii</a:t>
            </a:r>
            <a:endParaRPr lang="en-GB" sz="1400" baseline="-25000" dirty="0"/>
          </a:p>
          <a:p>
            <a:pPr algn="ctr"/>
            <a:r>
              <a:rPr lang="en-GB" sz="1400" dirty="0"/>
              <a:t>PrCh</a:t>
            </a:r>
            <a:r>
              <a:rPr lang="en-GB" sz="1400" baseline="-25000" dirty="0"/>
              <a:t>11</a:t>
            </a:r>
            <a:r>
              <a:rPr lang="en-GB" sz="1400" dirty="0"/>
              <a:t> + PrCh</a:t>
            </a:r>
            <a:r>
              <a:rPr lang="en-GB" sz="1400" baseline="-25000" dirty="0"/>
              <a:t>22</a:t>
            </a:r>
            <a:r>
              <a:rPr lang="en-GB" sz="1400" dirty="0"/>
              <a:t> + PrCh</a:t>
            </a:r>
            <a:r>
              <a:rPr lang="en-GB" sz="1400" baseline="-25000" dirty="0"/>
              <a:t>33</a:t>
            </a:r>
            <a:r>
              <a:rPr lang="en-GB" sz="1400" dirty="0"/>
              <a:t> + PrCh</a:t>
            </a:r>
            <a:r>
              <a:rPr lang="en-GB" sz="1400" baseline="-25000" dirty="0"/>
              <a:t>44</a:t>
            </a:r>
            <a:r>
              <a:rPr lang="en-GB" sz="1400" dirty="0"/>
              <a:t> + PrCh</a:t>
            </a:r>
            <a:r>
              <a:rPr lang="en-GB" sz="1400" baseline="-25000" dirty="0"/>
              <a:t>55</a:t>
            </a:r>
          </a:p>
          <a:p>
            <a:pPr algn="ctr"/>
            <a:r>
              <a:rPr lang="en-GB" sz="1400" dirty="0"/>
              <a:t>Sum of all {</a:t>
            </a:r>
            <a:r>
              <a:rPr lang="en-GB" sz="1400" dirty="0" err="1"/>
              <a:t>PrCh</a:t>
            </a:r>
            <a:r>
              <a:rPr lang="en-GB" sz="1400" baseline="-25000" dirty="0" err="1"/>
              <a:t>ij</a:t>
            </a:r>
            <a:r>
              <a:rPr lang="en-GB" sz="1400" dirty="0"/>
              <a:t>} for which j &gt; </a:t>
            </a:r>
            <a:r>
              <a:rPr lang="en-GB" sz="1400" dirty="0" err="1"/>
              <a:t>i</a:t>
            </a:r>
            <a:endParaRPr lang="en-GB" sz="1400" dirty="0"/>
          </a:p>
          <a:p>
            <a:pPr algn="ctr"/>
            <a:r>
              <a:rPr lang="en-GB" sz="1400" dirty="0"/>
              <a:t>Sum of all {</a:t>
            </a:r>
            <a:r>
              <a:rPr lang="en-GB" sz="1400" dirty="0" err="1"/>
              <a:t>PrCh</a:t>
            </a:r>
            <a:r>
              <a:rPr lang="en-GB" sz="1400" baseline="-25000" dirty="0" err="1"/>
              <a:t>ij</a:t>
            </a:r>
            <a:r>
              <a:rPr lang="en-GB" sz="1400" dirty="0"/>
              <a:t>} for which j &lt; </a:t>
            </a:r>
            <a:r>
              <a:rPr lang="en-GB" sz="1400" dirty="0" err="1"/>
              <a:t>i</a:t>
            </a:r>
            <a:endParaRPr lang="en-GB" sz="1400" dirty="0"/>
          </a:p>
          <a:p>
            <a:pPr algn="ctr"/>
            <a:r>
              <a:rPr lang="en-GB" sz="1400" dirty="0"/>
              <a:t>Sum of all {</a:t>
            </a:r>
            <a:r>
              <a:rPr lang="en-GB" sz="1400" dirty="0" err="1"/>
              <a:t>PrCh</a:t>
            </a:r>
            <a:r>
              <a:rPr lang="en-GB" sz="1400" baseline="-25000" dirty="0" err="1"/>
              <a:t>ij</a:t>
            </a:r>
            <a:r>
              <a:rPr lang="en-GB" sz="1400" dirty="0"/>
              <a:t>} for which j = </a:t>
            </a:r>
            <a:r>
              <a:rPr lang="en-GB" sz="1400" dirty="0" err="1"/>
              <a:t>i</a:t>
            </a:r>
            <a:r>
              <a:rPr lang="en-GB" sz="1400" dirty="0"/>
              <a:t> + 1</a:t>
            </a:r>
          </a:p>
          <a:p>
            <a:pPr algn="ctr"/>
            <a:r>
              <a:rPr lang="en-GB" sz="1400" dirty="0"/>
              <a:t>Sum of all {</a:t>
            </a:r>
            <a:r>
              <a:rPr lang="en-GB" sz="1400" dirty="0" err="1"/>
              <a:t>PrCh</a:t>
            </a:r>
            <a:r>
              <a:rPr lang="en-GB" sz="1400" baseline="-25000" dirty="0" err="1"/>
              <a:t>ij</a:t>
            </a:r>
            <a:r>
              <a:rPr lang="en-GB" sz="1400" dirty="0"/>
              <a:t>} for which j = </a:t>
            </a:r>
            <a:r>
              <a:rPr lang="en-GB" sz="1400" dirty="0" err="1"/>
              <a:t>i</a:t>
            </a:r>
            <a:r>
              <a:rPr lang="en-GB" sz="1400" dirty="0"/>
              <a:t> - 1</a:t>
            </a:r>
          </a:p>
          <a:p>
            <a:pPr algn="ctr"/>
            <a:r>
              <a:rPr lang="en-US" sz="800" dirty="0">
                <a:solidFill>
                  <a:srgbClr val="FFC000"/>
                </a:solidFill>
              </a:rPr>
              <a:t>1.7</a:t>
            </a:r>
          </a:p>
        </p:txBody>
      </p:sp>
      <p:cxnSp>
        <p:nvCxnSpPr>
          <p:cNvPr id="10" name="Elbow Connector 9"/>
          <p:cNvCxnSpPr>
            <a:stCxn id="4" idx="2"/>
            <a:endCxn id="6" idx="0"/>
          </p:cNvCxnSpPr>
          <p:nvPr/>
        </p:nvCxnSpPr>
        <p:spPr>
          <a:xfrm rot="16200000" flipH="1">
            <a:off x="2039389" y="438235"/>
            <a:ext cx="370161" cy="133256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0"/>
          </p:cNvCxnSpPr>
          <p:nvPr/>
        </p:nvCxnSpPr>
        <p:spPr>
          <a:xfrm rot="5400000">
            <a:off x="3348273" y="461912"/>
            <a:ext cx="370161" cy="128520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a:off x="2890749" y="2151370"/>
            <a:ext cx="0" cy="2260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2890749" y="3454662"/>
            <a:ext cx="0" cy="226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9" idx="1"/>
          </p:cNvCxnSpPr>
          <p:nvPr/>
        </p:nvCxnSpPr>
        <p:spPr>
          <a:xfrm>
            <a:off x="3790849" y="5188842"/>
            <a:ext cx="13417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4" idx="0"/>
          </p:cNvCxnSpPr>
          <p:nvPr/>
        </p:nvCxnSpPr>
        <p:spPr>
          <a:xfrm>
            <a:off x="1558189" y="103235"/>
            <a:ext cx="0" cy="2929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5" idx="0"/>
          </p:cNvCxnSpPr>
          <p:nvPr/>
        </p:nvCxnSpPr>
        <p:spPr>
          <a:xfrm>
            <a:off x="4175956" y="103235"/>
            <a:ext cx="0" cy="2929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93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1340768"/>
            <a:ext cx="7344816" cy="3139321"/>
          </a:xfrm>
          <a:prstGeom prst="rect">
            <a:avLst/>
          </a:prstGeom>
          <a:noFill/>
        </p:spPr>
        <p:txBody>
          <a:bodyPr wrap="square" rtlCol="0">
            <a:spAutoFit/>
          </a:bodyPr>
          <a:lstStyle/>
          <a:p>
            <a:r>
              <a:rPr lang="en-GB" b="1" dirty="0"/>
              <a:t>Prediction</a:t>
            </a:r>
          </a:p>
          <a:p>
            <a:endParaRPr lang="en-GB" dirty="0"/>
          </a:p>
          <a:p>
            <a:r>
              <a:rPr lang="en-GB" dirty="0">
                <a:solidFill>
                  <a:srgbClr val="92D050"/>
                </a:solidFill>
              </a:rPr>
              <a:t>Aim: the prediction of the value of the index expected at the site if it was in the best quality available for that type of site, based on samples collected from best available reference sites.</a:t>
            </a:r>
          </a:p>
          <a:p>
            <a:endParaRPr lang="en-GB" dirty="0">
              <a:solidFill>
                <a:srgbClr val="92D050"/>
              </a:solidFill>
            </a:endParaRPr>
          </a:p>
          <a:p>
            <a:r>
              <a:rPr lang="en-GB" dirty="0"/>
              <a:t>This is the raw predicted value calculated by RIVPACS prediction, based on environmental variable data input by the user</a:t>
            </a:r>
          </a:p>
          <a:p>
            <a:endParaRPr lang="en-GB" dirty="0"/>
          </a:p>
          <a:p>
            <a:r>
              <a:rPr lang="en-GB" dirty="0"/>
              <a:t>See separate flow chart for prediction</a:t>
            </a:r>
          </a:p>
          <a:p>
            <a:endParaRPr lang="en-GB" dirty="0"/>
          </a:p>
        </p:txBody>
      </p:sp>
      <p:sp>
        <p:nvSpPr>
          <p:cNvPr id="6" name="TextBox 5"/>
          <p:cNvSpPr txBox="1"/>
          <p:nvPr/>
        </p:nvSpPr>
        <p:spPr>
          <a:xfrm>
            <a:off x="899592" y="332656"/>
            <a:ext cx="2157778" cy="430887"/>
          </a:xfrm>
          <a:prstGeom prst="rect">
            <a:avLst/>
          </a:prstGeom>
          <a:solidFill>
            <a:schemeClr val="bg1"/>
          </a:solidFill>
          <a:ln>
            <a:solidFill>
              <a:schemeClr val="tx1"/>
            </a:solidFill>
          </a:ln>
        </p:spPr>
        <p:txBody>
          <a:bodyPr wrap="square" rtlCol="0">
            <a:spAutoFit/>
          </a:bodyPr>
          <a:lstStyle/>
          <a:p>
            <a:pPr algn="ctr"/>
            <a:r>
              <a:rPr lang="en-GB" sz="1100" dirty="0"/>
              <a:t>Prediction</a:t>
            </a:r>
          </a:p>
          <a:p>
            <a:pPr algn="ctr"/>
            <a:r>
              <a:rPr lang="en-GB" sz="1100" dirty="0" err="1"/>
              <a:t>ExpIDX</a:t>
            </a:r>
            <a:r>
              <a:rPr lang="en-GB" sz="1100" baseline="-25000" dirty="0" err="1"/>
              <a:t>i</a:t>
            </a:r>
            <a:endParaRPr lang="en-GB" sz="1100" baseline="-25000" dirty="0"/>
          </a:p>
        </p:txBody>
      </p:sp>
    </p:spTree>
    <p:extLst>
      <p:ext uri="{BB962C8B-B14F-4D97-AF65-F5344CB8AC3E}">
        <p14:creationId xmlns:p14="http://schemas.microsoft.com/office/powerpoint/2010/main" val="28910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1844824"/>
            <a:ext cx="7344816" cy="3970318"/>
          </a:xfrm>
          <a:prstGeom prst="rect">
            <a:avLst/>
          </a:prstGeom>
          <a:noFill/>
        </p:spPr>
        <p:txBody>
          <a:bodyPr wrap="square" rtlCol="0">
            <a:spAutoFit/>
          </a:bodyPr>
          <a:lstStyle/>
          <a:p>
            <a:r>
              <a:rPr lang="en-GB" b="1" dirty="0"/>
              <a:t>Adjustment of expected values to take account of variation in environmental quality of RIVPACS reference sites</a:t>
            </a:r>
          </a:p>
          <a:p>
            <a:endParaRPr lang="en-GB" dirty="0"/>
          </a:p>
          <a:p>
            <a:r>
              <a:rPr lang="en-GB" dirty="0">
                <a:solidFill>
                  <a:srgbClr val="92D050"/>
                </a:solidFill>
              </a:rPr>
              <a:t>Aim: to get standardise raw predictions so that they relate to the same environmental quality (the high/good boundary quality). This is necessary because the best available quality for different types of river varies</a:t>
            </a:r>
          </a:p>
          <a:p>
            <a:endParaRPr lang="en-GB" dirty="0"/>
          </a:p>
          <a:p>
            <a:r>
              <a:rPr lang="en-GB" dirty="0"/>
              <a:t>Table 9 – adjustment factors and algorithms in WE 4.5</a:t>
            </a:r>
          </a:p>
          <a:p>
            <a:r>
              <a:rPr lang="en-GB" dirty="0"/>
              <a:t>There is one set of adjustment factors for each index</a:t>
            </a:r>
          </a:p>
          <a:p>
            <a:endParaRPr lang="en-GB" dirty="0"/>
          </a:p>
          <a:p>
            <a:r>
              <a:rPr lang="en-GB" dirty="0"/>
              <a:t>Adjustment factors </a:t>
            </a:r>
            <a:r>
              <a:rPr lang="en-GB" dirty="0" err="1"/>
              <a:t>A</a:t>
            </a:r>
            <a:r>
              <a:rPr lang="en-GB" baseline="-25000" dirty="0" err="1"/>
              <a:t>j</a:t>
            </a:r>
            <a:r>
              <a:rPr lang="en-GB" dirty="0"/>
              <a:t> have only been calculated for a small number of indices, so predictions can only be adjusted for a few indices.  Predictions for other indices in RICT cannot be adjusted</a:t>
            </a:r>
          </a:p>
        </p:txBody>
      </p:sp>
      <p:sp>
        <p:nvSpPr>
          <p:cNvPr id="7" name="TextBox 6"/>
          <p:cNvSpPr txBox="1"/>
          <p:nvPr/>
        </p:nvSpPr>
        <p:spPr>
          <a:xfrm>
            <a:off x="827584" y="404664"/>
            <a:ext cx="2157778" cy="1169551"/>
          </a:xfrm>
          <a:prstGeom prst="rect">
            <a:avLst/>
          </a:prstGeom>
          <a:solidFill>
            <a:schemeClr val="bg1"/>
          </a:solidFill>
          <a:ln>
            <a:solidFill>
              <a:srgbClr val="0070C0"/>
            </a:solidFill>
          </a:ln>
        </p:spPr>
        <p:txBody>
          <a:bodyPr wrap="square" rtlCol="0">
            <a:spAutoFit/>
          </a:bodyPr>
          <a:lstStyle/>
          <a:p>
            <a:pPr algn="ctr"/>
            <a:r>
              <a:rPr lang="en-GB" sz="1100" dirty="0"/>
              <a:t>Adjust expected</a:t>
            </a:r>
          </a:p>
          <a:p>
            <a:pPr algn="ctr"/>
            <a:r>
              <a:rPr lang="en-GB" sz="1100" dirty="0" err="1"/>
              <a:t>ExpIDX</a:t>
            </a:r>
            <a:r>
              <a:rPr lang="en-GB" sz="1100" baseline="-25000" dirty="0" err="1"/>
              <a:t>adj,i</a:t>
            </a:r>
            <a:endParaRPr lang="en-GB" sz="1100" dirty="0"/>
          </a:p>
          <a:p>
            <a:pPr algn="ctr"/>
            <a:r>
              <a:rPr lang="en-GB" sz="800" dirty="0">
                <a:solidFill>
                  <a:srgbClr val="FF0000"/>
                </a:solidFill>
              </a:rPr>
              <a:t>Biologists’ assessment values for each end group</a:t>
            </a:r>
          </a:p>
          <a:p>
            <a:pPr algn="ctr"/>
            <a:r>
              <a:rPr lang="en-GB" sz="800" dirty="0">
                <a:solidFill>
                  <a:srgbClr val="000000"/>
                </a:solidFill>
              </a:rPr>
              <a:t>Adjustment parameters WHPT </a:t>
            </a:r>
            <a:r>
              <a:rPr lang="en-GB" sz="800" dirty="0" err="1">
                <a:solidFill>
                  <a:srgbClr val="000000"/>
                </a:solidFill>
              </a:rPr>
              <a:t>A</a:t>
            </a:r>
            <a:r>
              <a:rPr lang="en-GB" sz="800" baseline="-25000" dirty="0" err="1">
                <a:solidFill>
                  <a:srgbClr val="000000"/>
                </a:solidFill>
              </a:rPr>
              <a:t>j</a:t>
            </a:r>
            <a:endParaRPr lang="en-GB" sz="800" baseline="-25000" dirty="0">
              <a:solidFill>
                <a:srgbClr val="000000"/>
              </a:solidFill>
            </a:endParaRPr>
          </a:p>
          <a:p>
            <a:pPr algn="ctr"/>
            <a:r>
              <a:rPr lang="en-GB" sz="800" i="1" dirty="0">
                <a:solidFill>
                  <a:srgbClr val="FFC000"/>
                </a:solidFill>
              </a:rPr>
              <a:t>Section WE 4.5</a:t>
            </a:r>
          </a:p>
          <a:p>
            <a:pPr algn="ctr"/>
            <a:r>
              <a:rPr lang="en-GB" sz="800" i="1" dirty="0">
                <a:solidFill>
                  <a:srgbClr val="E749C9"/>
                </a:solidFill>
              </a:rPr>
              <a:t>Table 6</a:t>
            </a:r>
          </a:p>
          <a:p>
            <a:pPr algn="ctr"/>
            <a:r>
              <a:rPr lang="en-GB" sz="800" b="1" dirty="0">
                <a:solidFill>
                  <a:srgbClr val="92D050"/>
                </a:solidFill>
              </a:rPr>
              <a:t>(11.1 + 11.1.1, 4.3.7 + 4.7.3.1)</a:t>
            </a:r>
          </a:p>
        </p:txBody>
      </p:sp>
    </p:spTree>
    <p:extLst>
      <p:ext uri="{BB962C8B-B14F-4D97-AF65-F5344CB8AC3E}">
        <p14:creationId xmlns:p14="http://schemas.microsoft.com/office/powerpoint/2010/main" val="687077191"/>
      </p:ext>
    </p:extLst>
  </p:cSld>
  <p:clrMapOvr>
    <a:masterClrMapping/>
  </p:clrMapOvr>
</p:sld>
</file>

<file path=ppt/theme/theme1.xml><?xml version="1.0" encoding="utf-8"?>
<a:theme xmlns:a="http://schemas.openxmlformats.org/drawingml/2006/main" name="EA Presentation 2009">
  <a:themeElements>
    <a:clrScheme name="EA Presentation 2009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fontScheme name="EA Presentation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A Presentation 2009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A Presentation 2009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A Presentation 2009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69AA"/>
        </a:hlink>
        <a:folHlink>
          <a:srgbClr val="99CC00"/>
        </a:folHlink>
      </a:clrScheme>
      <a:clrMap bg1="lt1" tx1="dk1" bg2="lt2" tx2="dk2" accent1="accent1" accent2="accent2" accent3="accent3" accent4="accent4" accent5="accent5" accent6="accent6" hlink="hlink" folHlink="folHlink"/>
    </a:extraClrScheme>
    <a:extraClrScheme>
      <a:clrScheme name="EA Presentation 2009 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69AA"/>
        </a:hlink>
        <a:folHlink>
          <a:srgbClr val="99CC00"/>
        </a:folHlink>
      </a:clrScheme>
      <a:clrMap bg1="lt1" tx1="dk1" bg2="lt2" tx2="dk2" accent1="accent1" accent2="accent2" accent3="accent3" accent4="accent4" accent5="accent5" accent6="accent6" hlink="hlink" folHlink="folHlink"/>
    </a:extraClrScheme>
    <a:extraClrScheme>
      <a:clrScheme name="Default Design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69AA"/>
        </a:hlink>
        <a:folHlink>
          <a:srgbClr val="99CC00"/>
        </a:folHlink>
      </a:clrScheme>
      <a:clrMap bg1="lt1" tx1="dk1" bg2="lt2" tx2="dk2" accent1="accent1" accent2="accent2" accent3="accent3" accent4="accent4" accent5="accent5" accent6="accent6" hlink="hlink" folHlink="folHlink"/>
    </a:extraClrScheme>
    <a:extraClrScheme>
      <a:clrScheme name="Default Design 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1_Default Design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69AA"/>
        </a:dk1>
        <a:lt1>
          <a:srgbClr val="FFFFFF"/>
        </a:lt1>
        <a:dk2>
          <a:srgbClr val="0069AA"/>
        </a:dk2>
        <a:lt2>
          <a:srgbClr val="808080"/>
        </a:lt2>
        <a:accent1>
          <a:srgbClr val="BBE0E3"/>
        </a:accent1>
        <a:accent2>
          <a:srgbClr val="333399"/>
        </a:accent2>
        <a:accent3>
          <a:srgbClr val="FFFFFF"/>
        </a:accent3>
        <a:accent4>
          <a:srgbClr val="005991"/>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69AA"/>
        </a:hlink>
        <a:folHlink>
          <a:srgbClr val="99CC00"/>
        </a:folHlink>
      </a:clrScheme>
      <a:clrMap bg1="lt1" tx1="dk1" bg2="lt2" tx2="dk2" accent1="accent1" accent2="accent2" accent3="accent3" accent4="accent4" accent5="accent5" accent6="accent6" hlink="hlink" folHlink="folHlink"/>
    </a:extraClrScheme>
    <a:extraClrScheme>
      <a:clrScheme name="1_Default Design 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77A22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 Presentation 2009</Template>
  <TotalTime>16803</TotalTime>
  <Words>3471</Words>
  <Application>Microsoft Office PowerPoint</Application>
  <PresentationFormat>On-screen Show (4:3)</PresentationFormat>
  <Paragraphs>493</Paragraphs>
  <Slides>22</Slides>
  <Notes>1</Notes>
  <HiddenSlides>0</HiddenSlides>
  <MMClips>0</MMClips>
  <ScaleCrop>false</ScaleCrop>
  <HeadingPairs>
    <vt:vector size="6" baseType="variant">
      <vt:variant>
        <vt:lpstr>Fonts Used</vt:lpstr>
      </vt:variant>
      <vt:variant>
        <vt:i4>1</vt:i4>
      </vt:variant>
      <vt:variant>
        <vt:lpstr>Theme</vt:lpstr>
      </vt:variant>
      <vt:variant>
        <vt:i4>4</vt:i4>
      </vt:variant>
      <vt:variant>
        <vt:lpstr>Slide Titles</vt:lpstr>
      </vt:variant>
      <vt:variant>
        <vt:i4>22</vt:i4>
      </vt:variant>
    </vt:vector>
  </HeadingPairs>
  <TitlesOfParts>
    <vt:vector size="27" baseType="lpstr">
      <vt:lpstr>Arial</vt:lpstr>
      <vt:lpstr>EA Presentation 2009</vt:lpstr>
      <vt:lpstr>Default Design</vt:lpstr>
      <vt:lpstr>1_Default Design</vt:lpstr>
      <vt:lpstr>2_Default Design</vt:lpstr>
      <vt:lpstr>Flow Chart for predict, classification and compare in new RICT </vt:lpstr>
      <vt:lpstr>PowerPoint Presentation</vt:lpstr>
      <vt:lpstr>PowerPoint Presentation</vt:lpstr>
      <vt:lpstr>PowerPoint Presentation</vt:lpstr>
      <vt:lpstr>RICT classification Applying the conversion to the adjusted expected to give reference values</vt:lpstr>
      <vt:lpstr>RICT classification – Model 44 Applying the conversion to the adjusted expected to give reference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process in the current RICT</vt:lpstr>
    </vt:vector>
  </TitlesOfParts>
  <Company>Environment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VQUILLBISHOP</dc:creator>
  <cp:lastModifiedBy>Maybin Muyeba</cp:lastModifiedBy>
  <cp:revision>919</cp:revision>
  <cp:lastPrinted>2018-10-04T10:16:25Z</cp:lastPrinted>
  <dcterms:created xsi:type="dcterms:W3CDTF">2009-01-29T12:01:55Z</dcterms:created>
  <dcterms:modified xsi:type="dcterms:W3CDTF">2019-11-26T10:19:42Z</dcterms:modified>
</cp:coreProperties>
</file>