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7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5/24/2023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484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846905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77087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0576611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12301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5/24/2023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070373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5/24/2023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150348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133365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5/24/2023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212169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5/24/2023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545541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5/24/2023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6758228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5/24/2023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39176912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rinquedo de lego&#10;&#10;Descrição gerada automaticamente com confiança baixa">
            <a:extLst>
              <a:ext uri="{FF2B5EF4-FFF2-40B4-BE49-F238E27FC236}">
                <a16:creationId xmlns:a16="http://schemas.microsoft.com/office/drawing/2014/main" id="{8C414E4A-09C1-2802-BBEF-73D3B3C7C5F8}"/>
              </a:ext>
            </a:extLst>
          </p:cNvPr>
          <p:cNvPicPr>
            <a:picLocks noChangeAspect="1"/>
          </p:cNvPicPr>
          <p:nvPr/>
        </p:nvPicPr>
        <p:blipFill rotWithShape="1">
          <a:blip r:embed="rId2"/>
          <a:srcRect t="4517" b="23135"/>
          <a:stretch/>
        </p:blipFill>
        <p:spPr>
          <a:xfrm>
            <a:off x="20" y="10"/>
            <a:ext cx="12191980" cy="6857990"/>
          </a:xfrm>
          <a:prstGeom prst="rect">
            <a:avLst/>
          </a:prstGeom>
        </p:spPr>
      </p:pic>
      <p:sp>
        <p:nvSpPr>
          <p:cNvPr id="33" name="Rectangle 3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19979D8-52F2-C8C5-27CE-5599B1BE164C}"/>
              </a:ext>
            </a:extLst>
          </p:cNvPr>
          <p:cNvSpPr>
            <a:spLocks noGrp="1"/>
          </p:cNvSpPr>
          <p:nvPr>
            <p:ph type="ctrTitle"/>
          </p:nvPr>
        </p:nvSpPr>
        <p:spPr>
          <a:xfrm>
            <a:off x="404553" y="3091928"/>
            <a:ext cx="9078562" cy="2387600"/>
          </a:xfrm>
        </p:spPr>
        <p:txBody>
          <a:bodyPr>
            <a:normAutofit/>
          </a:bodyPr>
          <a:lstStyle/>
          <a:p>
            <a:r>
              <a:rPr lang="pt-BR" sz="6600">
                <a:solidFill>
                  <a:schemeClr val="bg1"/>
                </a:solidFill>
              </a:rPr>
              <a:t>UML</a:t>
            </a:r>
            <a:endParaRPr lang="en-US" sz="6600">
              <a:solidFill>
                <a:schemeClr val="bg1"/>
              </a:solidFill>
            </a:endParaRPr>
          </a:p>
        </p:txBody>
      </p:sp>
      <p:sp>
        <p:nvSpPr>
          <p:cNvPr id="3" name="Subtítulo 2">
            <a:extLst>
              <a:ext uri="{FF2B5EF4-FFF2-40B4-BE49-F238E27FC236}">
                <a16:creationId xmlns:a16="http://schemas.microsoft.com/office/drawing/2014/main" id="{BEE5D509-FF53-E482-F0DA-AEB99591B57D}"/>
              </a:ext>
            </a:extLst>
          </p:cNvPr>
          <p:cNvSpPr>
            <a:spLocks noGrp="1"/>
          </p:cNvSpPr>
          <p:nvPr>
            <p:ph type="subTitle" idx="1"/>
          </p:nvPr>
        </p:nvSpPr>
        <p:spPr>
          <a:xfrm>
            <a:off x="404553" y="5551469"/>
            <a:ext cx="9078562" cy="592975"/>
          </a:xfrm>
        </p:spPr>
        <p:txBody>
          <a:bodyPr anchor="ctr">
            <a:normAutofit/>
          </a:bodyPr>
          <a:lstStyle/>
          <a:p>
            <a:r>
              <a:rPr lang="pt-BR">
                <a:solidFill>
                  <a:schemeClr val="bg1"/>
                </a:solidFill>
              </a:rPr>
              <a:t>DIAGRAMAS</a:t>
            </a:r>
          </a:p>
        </p:txBody>
      </p:sp>
      <p:sp>
        <p:nvSpPr>
          <p:cNvPr id="5" name="CaixaDeTexto 4">
            <a:extLst>
              <a:ext uri="{FF2B5EF4-FFF2-40B4-BE49-F238E27FC236}">
                <a16:creationId xmlns:a16="http://schemas.microsoft.com/office/drawing/2014/main" id="{DFC1DBB7-0001-A0A3-3CCC-5B8DEA64779C}"/>
              </a:ext>
            </a:extLst>
          </p:cNvPr>
          <p:cNvSpPr txBox="1"/>
          <p:nvPr/>
        </p:nvSpPr>
        <p:spPr>
          <a:xfrm>
            <a:off x="6442822" y="6479618"/>
            <a:ext cx="5570482" cy="378372"/>
          </a:xfrm>
          <a:prstGeom prst="rect">
            <a:avLst/>
          </a:prstGeom>
          <a:noFill/>
        </p:spPr>
        <p:txBody>
          <a:bodyPr wrap="square" rtlCol="0">
            <a:spAutoFit/>
          </a:bodyPr>
          <a:lstStyle/>
          <a:p>
            <a:pPr algn="r"/>
            <a:r>
              <a:rPr lang="pt-BR" dirty="0">
                <a:solidFill>
                  <a:schemeClr val="bg1"/>
                </a:solidFill>
              </a:rPr>
              <a:t>Mayck Eduardo</a:t>
            </a:r>
            <a:endParaRPr lang="en-US" dirty="0">
              <a:solidFill>
                <a:schemeClr val="bg1"/>
              </a:solidFill>
            </a:endParaRPr>
          </a:p>
        </p:txBody>
      </p:sp>
      <p:cxnSp>
        <p:nvCxnSpPr>
          <p:cNvPr id="7" name="Conector reto 6">
            <a:extLst>
              <a:ext uri="{FF2B5EF4-FFF2-40B4-BE49-F238E27FC236}">
                <a16:creationId xmlns:a16="http://schemas.microsoft.com/office/drawing/2014/main" id="{11FD33FB-7470-FFF1-CC83-9A056FB9506E}"/>
              </a:ext>
            </a:extLst>
          </p:cNvPr>
          <p:cNvCxnSpPr>
            <a:cxnSpLocks/>
          </p:cNvCxnSpPr>
          <p:nvPr/>
        </p:nvCxnSpPr>
        <p:spPr>
          <a:xfrm>
            <a:off x="0" y="6836970"/>
            <a:ext cx="1030014" cy="10"/>
          </a:xfrm>
          <a:prstGeom prst="line">
            <a:avLst/>
          </a:prstGeom>
          <a:ln w="57150">
            <a:solidFill>
              <a:srgbClr val="2467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6781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953D96B-C587-ED33-471D-C833A1F9AFA5}"/>
              </a:ext>
            </a:extLst>
          </p:cNvPr>
          <p:cNvSpPr>
            <a:spLocks noGrp="1"/>
          </p:cNvSpPr>
          <p:nvPr>
            <p:ph type="title"/>
          </p:nvPr>
        </p:nvSpPr>
        <p:spPr>
          <a:xfrm>
            <a:off x="1115568" y="548640"/>
            <a:ext cx="10168128" cy="1179576"/>
          </a:xfrm>
        </p:spPr>
        <p:txBody>
          <a:bodyPr>
            <a:normAutofit/>
          </a:bodyPr>
          <a:lstStyle/>
          <a:p>
            <a:r>
              <a:rPr lang="pt-BR"/>
              <a:t>1- Definição</a:t>
            </a:r>
            <a:endParaRPr lang="en-US"/>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1C654B4B-6422-4499-536D-64B526000F39}"/>
              </a:ext>
            </a:extLst>
          </p:cNvPr>
          <p:cNvSpPr>
            <a:spLocks noGrp="1"/>
          </p:cNvSpPr>
          <p:nvPr>
            <p:ph idx="1"/>
          </p:nvPr>
        </p:nvSpPr>
        <p:spPr>
          <a:xfrm>
            <a:off x="1115568" y="2481943"/>
            <a:ext cx="10168128" cy="3695020"/>
          </a:xfrm>
        </p:spPr>
        <p:txBody>
          <a:bodyPr>
            <a:normAutofit/>
          </a:bodyPr>
          <a:lstStyle/>
          <a:p>
            <a:r>
              <a:rPr lang="pt-BR" sz="2200"/>
              <a:t>UML é a sigla em inglês para Linguagem de Modelagem Unificada, que é uma notação gráfica utilizada para representar modelos de software.</a:t>
            </a:r>
            <a:endParaRPr lang="en-US" sz="2200"/>
          </a:p>
        </p:txBody>
      </p:sp>
      <p:cxnSp>
        <p:nvCxnSpPr>
          <p:cNvPr id="4" name="Conector reto 3">
            <a:extLst>
              <a:ext uri="{FF2B5EF4-FFF2-40B4-BE49-F238E27FC236}">
                <a16:creationId xmlns:a16="http://schemas.microsoft.com/office/drawing/2014/main" id="{76DDE96E-7E30-6DD1-A866-254B377BE5B8}"/>
              </a:ext>
            </a:extLst>
          </p:cNvPr>
          <p:cNvCxnSpPr>
            <a:cxnSpLocks/>
          </p:cNvCxnSpPr>
          <p:nvPr/>
        </p:nvCxnSpPr>
        <p:spPr>
          <a:xfrm>
            <a:off x="0" y="6836970"/>
            <a:ext cx="3689131" cy="0"/>
          </a:xfrm>
          <a:prstGeom prst="line">
            <a:avLst/>
          </a:prstGeom>
          <a:ln w="57150">
            <a:solidFill>
              <a:srgbClr val="2467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36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D694B-120A-746E-802A-D3E8B0DB5A63}"/>
              </a:ext>
            </a:extLst>
          </p:cNvPr>
          <p:cNvSpPr>
            <a:spLocks noGrp="1"/>
          </p:cNvSpPr>
          <p:nvPr>
            <p:ph type="title"/>
          </p:nvPr>
        </p:nvSpPr>
        <p:spPr/>
        <p:txBody>
          <a:bodyPr/>
          <a:lstStyle/>
          <a:p>
            <a:r>
              <a:rPr lang="pt-BR" dirty="0"/>
              <a:t>2- Objetivos</a:t>
            </a:r>
            <a:endParaRPr lang="en-US" dirty="0"/>
          </a:p>
        </p:txBody>
      </p:sp>
      <p:sp>
        <p:nvSpPr>
          <p:cNvPr id="3" name="Espaço Reservado para Conteúdo 2">
            <a:extLst>
              <a:ext uri="{FF2B5EF4-FFF2-40B4-BE49-F238E27FC236}">
                <a16:creationId xmlns:a16="http://schemas.microsoft.com/office/drawing/2014/main" id="{A7933AEA-F346-4E96-0251-E8D4C06ADE4B}"/>
              </a:ext>
            </a:extLst>
          </p:cNvPr>
          <p:cNvSpPr>
            <a:spLocks noGrp="1"/>
          </p:cNvSpPr>
          <p:nvPr>
            <p:ph idx="1"/>
          </p:nvPr>
        </p:nvSpPr>
        <p:spPr/>
        <p:txBody>
          <a:bodyPr/>
          <a:lstStyle/>
          <a:p>
            <a:r>
              <a:rPr lang="pt-BR" dirty="0"/>
              <a:t>A linguagem UML procura fornecer meios para auxiliar no levantamento dos requisitos que irão constituir um sistema, além de recursos para a modelagem de estruturas que farão parte do mesmo.</a:t>
            </a:r>
          </a:p>
          <a:p>
            <a:r>
              <a:rPr lang="pt-BR" dirty="0"/>
              <a:t>UML contempla uma série de notações para a construção de diagramas representando diferentes aspectos de um software.</a:t>
            </a:r>
          </a:p>
          <a:p>
            <a:r>
              <a:rPr lang="pt-BR" dirty="0"/>
              <a:t>A UML foca na representação visual de diferentes elementos e aspectos de um software.</a:t>
            </a:r>
          </a:p>
          <a:p>
            <a:endParaRPr lang="en-US" dirty="0"/>
          </a:p>
        </p:txBody>
      </p:sp>
      <p:cxnSp>
        <p:nvCxnSpPr>
          <p:cNvPr id="4" name="Conector reto 3">
            <a:extLst>
              <a:ext uri="{FF2B5EF4-FFF2-40B4-BE49-F238E27FC236}">
                <a16:creationId xmlns:a16="http://schemas.microsoft.com/office/drawing/2014/main" id="{2A4F10B5-A3AD-0A22-6315-E3A9FCEDB2EF}"/>
              </a:ext>
            </a:extLst>
          </p:cNvPr>
          <p:cNvCxnSpPr>
            <a:cxnSpLocks/>
          </p:cNvCxnSpPr>
          <p:nvPr/>
        </p:nvCxnSpPr>
        <p:spPr>
          <a:xfrm>
            <a:off x="0" y="6836970"/>
            <a:ext cx="5393803" cy="0"/>
          </a:xfrm>
          <a:prstGeom prst="line">
            <a:avLst/>
          </a:prstGeom>
          <a:ln w="57150">
            <a:solidFill>
              <a:srgbClr val="2467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46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E7A1F-FBF8-DB0A-6F8B-C1221546B63C}"/>
              </a:ext>
            </a:extLst>
          </p:cNvPr>
          <p:cNvSpPr>
            <a:spLocks noGrp="1"/>
          </p:cNvSpPr>
          <p:nvPr>
            <p:ph type="title"/>
          </p:nvPr>
        </p:nvSpPr>
        <p:spPr/>
        <p:txBody>
          <a:bodyPr/>
          <a:lstStyle/>
          <a:p>
            <a:r>
              <a:rPr lang="pt-BR" dirty="0"/>
              <a:t>3.1- Categorias</a:t>
            </a:r>
            <a:endParaRPr lang="en-US" dirty="0"/>
          </a:p>
        </p:txBody>
      </p:sp>
      <p:sp>
        <p:nvSpPr>
          <p:cNvPr id="3" name="Espaço Reservado para Conteúdo 2">
            <a:extLst>
              <a:ext uri="{FF2B5EF4-FFF2-40B4-BE49-F238E27FC236}">
                <a16:creationId xmlns:a16="http://schemas.microsoft.com/office/drawing/2014/main" id="{D2884E9F-C5F4-E64E-FE5C-0F023CA68E1F}"/>
              </a:ext>
            </a:extLst>
          </p:cNvPr>
          <p:cNvSpPr>
            <a:spLocks noGrp="1"/>
          </p:cNvSpPr>
          <p:nvPr>
            <p:ph idx="1"/>
          </p:nvPr>
        </p:nvSpPr>
        <p:spPr>
          <a:xfrm>
            <a:off x="1011936" y="2323521"/>
            <a:ext cx="10168128" cy="4248597"/>
          </a:xfrm>
        </p:spPr>
        <p:txBody>
          <a:bodyPr>
            <a:noAutofit/>
          </a:bodyPr>
          <a:lstStyle/>
          <a:p>
            <a:pPr marL="0" indent="0">
              <a:buNone/>
            </a:pPr>
            <a:r>
              <a:rPr lang="pt-BR" dirty="0"/>
              <a:t>Os diferentes diagramas que compõem a UML podem ser agrupados em categorias, levando em conta para isto o contexto em que cada uma dessas representações pode vir a ser empregada:</a:t>
            </a:r>
          </a:p>
          <a:p>
            <a:r>
              <a:rPr lang="pt-BR" dirty="0"/>
              <a:t>Diagramas Estruturais: priorizam a descrição estática de estruturas de um sistema, como classes, atributos e operações destas últimas, além de prováveis relacionamentos entre tais construções. A Tabela 1 lista os diversos diagramas que pertencem a esta classificação;</a:t>
            </a:r>
          </a:p>
        </p:txBody>
      </p:sp>
      <p:cxnSp>
        <p:nvCxnSpPr>
          <p:cNvPr id="4" name="Conector reto 3">
            <a:extLst>
              <a:ext uri="{FF2B5EF4-FFF2-40B4-BE49-F238E27FC236}">
                <a16:creationId xmlns:a16="http://schemas.microsoft.com/office/drawing/2014/main" id="{87FE85DD-AAED-767A-15BC-38571C52038F}"/>
              </a:ext>
            </a:extLst>
          </p:cNvPr>
          <p:cNvCxnSpPr>
            <a:cxnSpLocks/>
          </p:cNvCxnSpPr>
          <p:nvPr/>
        </p:nvCxnSpPr>
        <p:spPr>
          <a:xfrm>
            <a:off x="0" y="6836970"/>
            <a:ext cx="7477246" cy="0"/>
          </a:xfrm>
          <a:prstGeom prst="line">
            <a:avLst/>
          </a:prstGeom>
          <a:ln w="57150">
            <a:solidFill>
              <a:srgbClr val="2467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725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E7A1F-FBF8-DB0A-6F8B-C1221546B63C}"/>
              </a:ext>
            </a:extLst>
          </p:cNvPr>
          <p:cNvSpPr>
            <a:spLocks noGrp="1"/>
          </p:cNvSpPr>
          <p:nvPr>
            <p:ph type="title"/>
          </p:nvPr>
        </p:nvSpPr>
        <p:spPr/>
        <p:txBody>
          <a:bodyPr/>
          <a:lstStyle/>
          <a:p>
            <a:r>
              <a:rPr lang="pt-BR" dirty="0"/>
              <a:t>3.2- Categorias</a:t>
            </a:r>
            <a:endParaRPr lang="en-US" dirty="0"/>
          </a:p>
        </p:txBody>
      </p:sp>
      <p:sp>
        <p:nvSpPr>
          <p:cNvPr id="3" name="Espaço Reservado para Conteúdo 2">
            <a:extLst>
              <a:ext uri="{FF2B5EF4-FFF2-40B4-BE49-F238E27FC236}">
                <a16:creationId xmlns:a16="http://schemas.microsoft.com/office/drawing/2014/main" id="{D2884E9F-C5F4-E64E-FE5C-0F023CA68E1F}"/>
              </a:ext>
            </a:extLst>
          </p:cNvPr>
          <p:cNvSpPr>
            <a:spLocks noGrp="1"/>
          </p:cNvSpPr>
          <p:nvPr>
            <p:ph idx="1"/>
          </p:nvPr>
        </p:nvSpPr>
        <p:spPr>
          <a:xfrm>
            <a:off x="1011936" y="2302501"/>
            <a:ext cx="10168128" cy="4248597"/>
          </a:xfrm>
        </p:spPr>
        <p:txBody>
          <a:bodyPr>
            <a:noAutofit/>
          </a:bodyPr>
          <a:lstStyle/>
          <a:p>
            <a:r>
              <a:rPr lang="pt-BR" dirty="0"/>
              <a:t>Diagramas Comportamentais: detalha o funcionamento (comportamento) de partes de um sistema ou processos de negócio relacionados a tal aplicação. Na Tabela 2 são apresentados os diversos diagramas que se enquadram nesta categoria;</a:t>
            </a:r>
          </a:p>
          <a:p>
            <a:r>
              <a:rPr lang="pt-BR" dirty="0"/>
              <a:t>Diagramas de Interação: considerados um subgrupo dos diagramas comportamentais, sendo normalmente utilizados na representação de interações entre objetos de uma aplicação. Os diferentes diagramas que fazem parte deste conjunto de representações foram descritos na Tabela 3.</a:t>
            </a:r>
            <a:endParaRPr lang="en-US" dirty="0"/>
          </a:p>
        </p:txBody>
      </p:sp>
      <p:cxnSp>
        <p:nvCxnSpPr>
          <p:cNvPr id="4" name="Conector reto 3">
            <a:extLst>
              <a:ext uri="{FF2B5EF4-FFF2-40B4-BE49-F238E27FC236}">
                <a16:creationId xmlns:a16="http://schemas.microsoft.com/office/drawing/2014/main" id="{23AB87BD-2B95-5B3D-2939-7101DFFD91D2}"/>
              </a:ext>
            </a:extLst>
          </p:cNvPr>
          <p:cNvCxnSpPr>
            <a:cxnSpLocks/>
          </p:cNvCxnSpPr>
          <p:nvPr/>
        </p:nvCxnSpPr>
        <p:spPr>
          <a:xfrm>
            <a:off x="0" y="6836970"/>
            <a:ext cx="9757458" cy="0"/>
          </a:xfrm>
          <a:prstGeom prst="line">
            <a:avLst/>
          </a:prstGeom>
          <a:ln w="57150">
            <a:solidFill>
              <a:srgbClr val="2467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668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A98D40C9-5907-FB8F-9A34-B802BBD58CFC}"/>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backgroundRemoval t="2778" b="99306" l="2273" r="99495">
                        <a14:foregroundMark x1="27146" y1="30324" x2="27146" y2="30324"/>
                        <a14:foregroundMark x1="56187" y1="8333" x2="56187" y2="8333"/>
                        <a14:foregroundMark x1="53030" y1="3472" x2="63384" y2="10648"/>
                        <a14:foregroundMark x1="63384" y1="10648" x2="63763" y2="13889"/>
                        <a14:foregroundMark x1="60480" y1="4630" x2="53662" y2="17824"/>
                        <a14:foregroundMark x1="53662" y1="17824" x2="52652" y2="21296"/>
                        <a14:foregroundMark x1="20328" y1="30787" x2="30177" y2="62500"/>
                        <a14:foregroundMark x1="30177" y1="62500" x2="30177" y2="62500"/>
                        <a14:foregroundMark x1="11364" y1="31250" x2="14773" y2="50926"/>
                        <a14:foregroundMark x1="14773" y1="50926" x2="22096" y2="69907"/>
                        <a14:foregroundMark x1="18434" y1="40509" x2="9722" y2="68056"/>
                        <a14:foregroundMark x1="9722" y1="68056" x2="9343" y2="68287"/>
                        <a14:foregroundMark x1="18056" y1="34722" x2="4040" y2="63657"/>
                        <a14:foregroundMark x1="4040" y1="63657" x2="2273" y2="69444"/>
                        <a14:foregroundMark x1="28409" y1="36111" x2="29419" y2="71065"/>
                        <a14:foregroundMark x1="46970" y1="28935" x2="48864" y2="85417"/>
                        <a14:foregroundMark x1="48864" y1="85417" x2="48990" y2="85417"/>
                        <a14:foregroundMark x1="48232" y1="41204" x2="54545" y2="86574"/>
                        <a14:foregroundMark x1="54545" y1="86574" x2="54924" y2="87500"/>
                        <a14:foregroundMark x1="53409" y1="37500" x2="47854" y2="67824"/>
                        <a14:foregroundMark x1="47854" y1="67824" x2="47854" y2="70139"/>
                        <a14:foregroundMark x1="56944" y1="43287" x2="42803" y2="63194"/>
                        <a14:foregroundMark x1="38889" y1="36806" x2="38889" y2="62500"/>
                        <a14:foregroundMark x1="40909" y1="35880" x2="41919" y2="60648"/>
                        <a14:foregroundMark x1="44697" y1="34954" x2="44697" y2="56944"/>
                        <a14:foregroundMark x1="37374" y1="40278" x2="31061" y2="56019"/>
                        <a14:foregroundMark x1="33460" y1="22685" x2="32576" y2="38194"/>
                        <a14:foregroundMark x1="38131" y1="25926" x2="30934" y2="33102"/>
                        <a14:foregroundMark x1="36995" y1="19676" x2="33712" y2="34028"/>
                        <a14:foregroundMark x1="38763" y1="31019" x2="32702" y2="32870"/>
                        <a14:foregroundMark x1="33586" y1="13889" x2="33207" y2="32407"/>
                        <a14:foregroundMark x1="45455" y1="15972" x2="43687" y2="47454"/>
                        <a14:foregroundMark x1="40783" y1="16898" x2="39015" y2="36806"/>
                        <a14:foregroundMark x1="45581" y1="15972" x2="48611" y2="28935"/>
                        <a14:foregroundMark x1="53535" y1="14583" x2="51768" y2="32407"/>
                        <a14:foregroundMark x1="64394" y1="2778" x2="53662" y2="31713"/>
                        <a14:foregroundMark x1="53662" y1="31713" x2="53409" y2="34028"/>
                        <a14:foregroundMark x1="67045" y1="15972" x2="61111" y2="36111"/>
                        <a14:foregroundMark x1="70833" y1="18056" x2="69318" y2="36343"/>
                        <a14:foregroundMark x1="77399" y1="19676" x2="73611" y2="34028"/>
                        <a14:foregroundMark x1="76263" y1="18519" x2="71970" y2="37963"/>
                        <a14:foregroundMark x1="75000" y1="18287" x2="72348" y2="28935"/>
                        <a14:foregroundMark x1="80682" y1="21991" x2="74495" y2="45370"/>
                        <a14:foregroundMark x1="81692" y1="23611" x2="72096" y2="46065"/>
                        <a14:foregroundMark x1="78157" y1="23843" x2="75126" y2="46065"/>
                        <a14:foregroundMark x1="83333" y1="23380" x2="74369" y2="49074"/>
                        <a14:foregroundMark x1="85606" y1="26620" x2="76263" y2="41204"/>
                        <a14:foregroundMark x1="76263" y1="41204" x2="76263" y2="41204"/>
                        <a14:foregroundMark x1="85985" y1="25694" x2="76641" y2="40972"/>
                        <a14:foregroundMark x1="76641" y1="40972" x2="76641" y2="41204"/>
                        <a14:foregroundMark x1="82576" y1="20370" x2="82071" y2="37500"/>
                        <a14:foregroundMark x1="84848" y1="21065" x2="80556" y2="42593"/>
                        <a14:foregroundMark x1="83333" y1="29861" x2="78283" y2="50000"/>
                        <a14:foregroundMark x1="82071" y1="30324" x2="81187" y2="45370"/>
                        <a14:foregroundMark x1="84470" y1="32407" x2="81439" y2="50926"/>
                        <a14:foregroundMark x1="85354" y1="34259" x2="81818" y2="65278"/>
                        <a14:foregroundMark x1="88384" y1="36111" x2="82576" y2="73380"/>
                        <a14:foregroundMark x1="91288" y1="46759" x2="76010" y2="80556"/>
                        <a14:foregroundMark x1="96843" y1="57639" x2="85985" y2="83565"/>
                        <a14:foregroundMark x1="93561" y1="46296" x2="83460" y2="65741"/>
                        <a14:foregroundMark x1="90278" y1="39815" x2="82702" y2="70833"/>
                        <a14:foregroundMark x1="94192" y1="40046" x2="83838" y2="62269"/>
                        <a14:foregroundMark x1="83838" y1="62269" x2="82702" y2="65741"/>
                        <a14:foregroundMark x1="89646" y1="49769" x2="73485" y2="69213"/>
                        <a14:foregroundMark x1="79040" y1="43750" x2="70960" y2="59259"/>
                        <a14:foregroundMark x1="73611" y1="37269" x2="65278" y2="61574"/>
                        <a14:foregroundMark x1="69949" y1="41435" x2="57197" y2="71065"/>
                        <a14:foregroundMark x1="93056" y1="53472" x2="76894" y2="59722"/>
                        <a14:foregroundMark x1="76894" y1="59722" x2="67424" y2="54630"/>
                        <a14:foregroundMark x1="67424" y1="54630" x2="63763" y2="50000"/>
                        <a14:foregroundMark x1="63763" y1="50000" x2="61995" y2="52083"/>
                        <a14:foregroundMark x1="76641" y1="51620" x2="64141" y2="64352"/>
                        <a14:foregroundMark x1="93056" y1="51852" x2="84848" y2="61574"/>
                        <a14:foregroundMark x1="93182" y1="58333" x2="87500" y2="61343"/>
                        <a14:foregroundMark x1="90530" y1="53009" x2="90025" y2="73843"/>
                        <a14:foregroundMark x1="97980" y1="59028" x2="89773" y2="85185"/>
                        <a14:foregroundMark x1="97222" y1="61574" x2="93434" y2="81713"/>
                        <a14:foregroundMark x1="93434" y1="81713" x2="93434" y2="81713"/>
                        <a14:foregroundMark x1="97727" y1="71991" x2="93308" y2="77546"/>
                        <a14:foregroundMark x1="88005" y1="72685" x2="83460" y2="75926"/>
                        <a14:foregroundMark x1="93813" y1="65972" x2="97854" y2="73380"/>
                        <a14:foregroundMark x1="96591" y1="71991" x2="97601" y2="77546"/>
                        <a14:foregroundMark x1="98232" y1="65046" x2="99621" y2="66204"/>
                        <a14:foregroundMark x1="97222" y1="70833" x2="98737" y2="73380"/>
                        <a14:foregroundMark x1="95202" y1="85417" x2="95328" y2="86111"/>
                        <a14:foregroundMark x1="94949" y1="89815" x2="97475" y2="91898"/>
                        <a14:foregroundMark x1="90530" y1="91898" x2="84596" y2="93056"/>
                        <a14:foregroundMark x1="91414" y1="94676" x2="60859" y2="94444"/>
                        <a14:foregroundMark x1="71591" y1="75000" x2="71717" y2="93287"/>
                        <a14:foregroundMark x1="70455" y1="79861" x2="63763" y2="96296"/>
                        <a14:foregroundMark x1="72727" y1="64583" x2="62500" y2="80787"/>
                        <a14:foregroundMark x1="68434" y1="98843" x2="68056" y2="94907"/>
                        <a14:foregroundMark x1="56944" y1="92361" x2="44571" y2="92593"/>
                        <a14:foregroundMark x1="41288" y1="80324" x2="46843" y2="92130"/>
                        <a14:foregroundMark x1="48611" y1="80556" x2="49621" y2="88426"/>
                        <a14:foregroundMark x1="46970" y1="81713" x2="47980" y2="92361"/>
                        <a14:foregroundMark x1="48864" y1="81944" x2="45960" y2="89120"/>
                        <a14:foregroundMark x1="45833" y1="78935" x2="45455" y2="90278"/>
                        <a14:foregroundMark x1="41667" y1="83102" x2="42424" y2="91204"/>
                        <a14:foregroundMark x1="41393" y1="92844" x2="43308" y2="94676"/>
                        <a14:foregroundMark x1="40909" y1="87731" x2="43434" y2="87731"/>
                        <a14:foregroundMark x1="43687" y1="87269" x2="40278" y2="87731"/>
                        <a14:foregroundMark x1="40657" y1="87963" x2="43939" y2="87037"/>
                        <a14:foregroundMark x1="42929" y1="86574" x2="40909" y2="86806"/>
                        <a14:foregroundMark x1="40909" y1="84954" x2="42929" y2="85880"/>
                        <a14:foregroundMark x1="42424" y1="98380" x2="45076" y2="93056"/>
                        <a14:foregroundMark x1="40909" y1="96065" x2="44697" y2="94444"/>
                        <a14:foregroundMark x1="44697" y1="95602" x2="47601" y2="95602"/>
                        <a14:foregroundMark x1="47096" y1="96296" x2="48485" y2="97685"/>
                        <a14:foregroundMark x1="51010" y1="94444" x2="52273" y2="98611"/>
                        <a14:foregroundMark x1="53662" y1="94213" x2="56439" y2="94676"/>
                        <a14:foregroundMark x1="53283" y1="96759" x2="55808" y2="97222"/>
                        <a14:foregroundMark x1="68308" y1="93287" x2="71591" y2="98148"/>
                        <a14:foregroundMark x1="73611" y1="93981" x2="77020" y2="97222"/>
                        <a14:foregroundMark x1="77020" y1="94907" x2="80429" y2="98380"/>
                        <a14:foregroundMark x1="81566" y1="96296" x2="84091" y2="99074"/>
                        <a14:foregroundMark x1="86616" y1="93981" x2="89141" y2="99306"/>
                        <a14:foregroundMark x1="94444" y1="94907" x2="94444" y2="94907"/>
                        <a14:backgroundMark x1="8081" y1="89815" x2="11869" y2="92361"/>
                        <a14:backgroundMark x1="1641" y1="93056" x2="26010" y2="90278"/>
                        <a14:backgroundMark x1="26010" y1="90278" x2="37879" y2="93287"/>
                        <a14:backgroundMark x1="2652" y1="91898" x2="6313" y2="93287"/>
                        <a14:backgroundMark x1="1641" y1="92593" x2="8081" y2="92824"/>
                        <a14:backgroundMark x1="3030" y1="91898" x2="6818" y2="92593"/>
                        <a14:backgroundMark x1="1389" y1="91435" x2="6566" y2="91435"/>
                        <a14:backgroundMark x1="34217" y1="92361" x2="38005" y2="91898"/>
                        <a14:backgroundMark x1="33838" y1="91898" x2="35985" y2="91898"/>
                        <a14:backgroundMark x1="11616" y1="91204" x2="13763" y2="93519"/>
                        <a14:backgroundMark x1="36995" y1="92130" x2="39646" y2="93287"/>
                        <a14:backgroundMark x1="39646" y1="90509" x2="38510" y2="94213"/>
                      </a14:backgroundRemoval>
                    </a14:imgEffect>
                  </a14:imgLayer>
                </a14:imgProps>
              </a:ext>
              <a:ext uri="{28A0092B-C50C-407E-A947-70E740481C1C}">
                <a14:useLocalDpi xmlns:a14="http://schemas.microsoft.com/office/drawing/2010/main" val="0"/>
              </a:ext>
            </a:extLst>
          </a:blip>
          <a:srcRect t="5318" r="1" b="1"/>
          <a:stretch/>
        </p:blipFill>
        <p:spPr bwMode="auto">
          <a:xfrm>
            <a:off x="583656" y="499236"/>
            <a:ext cx="11024687" cy="568891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to 7">
            <a:extLst>
              <a:ext uri="{FF2B5EF4-FFF2-40B4-BE49-F238E27FC236}">
                <a16:creationId xmlns:a16="http://schemas.microsoft.com/office/drawing/2014/main" id="{5CF65FAD-42E7-BC7D-1022-D882C10F935D}"/>
              </a:ext>
            </a:extLst>
          </p:cNvPr>
          <p:cNvCxnSpPr>
            <a:cxnSpLocks/>
          </p:cNvCxnSpPr>
          <p:nvPr/>
        </p:nvCxnSpPr>
        <p:spPr>
          <a:xfrm>
            <a:off x="0" y="6836970"/>
            <a:ext cx="10776030" cy="0"/>
          </a:xfrm>
          <a:prstGeom prst="line">
            <a:avLst/>
          </a:prstGeom>
          <a:ln w="57150">
            <a:solidFill>
              <a:srgbClr val="2467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9541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4">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56">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UML Example">
            <a:extLst>
              <a:ext uri="{FF2B5EF4-FFF2-40B4-BE49-F238E27FC236}">
                <a16:creationId xmlns:a16="http://schemas.microsoft.com/office/drawing/2014/main" id="{7D84085B-F44A-0475-8E98-8BFAF2CB6A2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t="-928" r="2" b="747"/>
          <a:stretch/>
        </p:blipFill>
        <p:spPr bwMode="auto">
          <a:xfrm>
            <a:off x="972273" y="335166"/>
            <a:ext cx="10699490" cy="6220405"/>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Conector reto 3">
            <a:extLst>
              <a:ext uri="{FF2B5EF4-FFF2-40B4-BE49-F238E27FC236}">
                <a16:creationId xmlns:a16="http://schemas.microsoft.com/office/drawing/2014/main" id="{5E9600FD-923E-C55A-C7FC-214BD7DB1927}"/>
              </a:ext>
            </a:extLst>
          </p:cNvPr>
          <p:cNvCxnSpPr>
            <a:cxnSpLocks/>
          </p:cNvCxnSpPr>
          <p:nvPr/>
        </p:nvCxnSpPr>
        <p:spPr>
          <a:xfrm>
            <a:off x="0" y="6836970"/>
            <a:ext cx="12192000" cy="0"/>
          </a:xfrm>
          <a:prstGeom prst="line">
            <a:avLst/>
          </a:prstGeom>
          <a:ln w="57150">
            <a:solidFill>
              <a:srgbClr val="2467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495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AccentBoxVTI">
  <a:themeElements>
    <a:clrScheme name="AnalogousFromRegularSeedLeftStep">
      <a:dk1>
        <a:srgbClr val="000000"/>
      </a:dk1>
      <a:lt1>
        <a:srgbClr val="FFFFFF"/>
      </a:lt1>
      <a:dk2>
        <a:srgbClr val="1A212F"/>
      </a:dk2>
      <a:lt2>
        <a:srgbClr val="F3F3F0"/>
      </a:lt2>
      <a:accent1>
        <a:srgbClr val="3D2CE7"/>
      </a:accent1>
      <a:accent2>
        <a:srgbClr val="1755D5"/>
      </a:accent2>
      <a:accent3>
        <a:srgbClr val="29B6E7"/>
      </a:accent3>
      <a:accent4>
        <a:srgbClr val="15C2A6"/>
      </a:accent4>
      <a:accent5>
        <a:srgbClr val="23C467"/>
      </a:accent5>
      <a:accent6>
        <a:srgbClr val="16C917"/>
      </a:accent6>
      <a:hlink>
        <a:srgbClr val="899230"/>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42</TotalTime>
  <Words>253</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Calibri</vt:lpstr>
      <vt:lpstr>Neue Haas Grotesk Text Pro</vt:lpstr>
      <vt:lpstr>AccentBoxVTI</vt:lpstr>
      <vt:lpstr>UML</vt:lpstr>
      <vt:lpstr>1- Definição</vt:lpstr>
      <vt:lpstr>2- Objetivos</vt:lpstr>
      <vt:lpstr>3.1- Categorias</vt:lpstr>
      <vt:lpstr>3.2- Categorias</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MAYCK EDUARDO DOS SANTOS</dc:creator>
  <cp:lastModifiedBy>MAYCK EDUARDO DOS SANTOS</cp:lastModifiedBy>
  <cp:revision>2</cp:revision>
  <dcterms:created xsi:type="dcterms:W3CDTF">2023-05-25T00:19:37Z</dcterms:created>
  <dcterms:modified xsi:type="dcterms:W3CDTF">2023-05-25T01:02:11Z</dcterms:modified>
</cp:coreProperties>
</file>