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96" r:id="rId51"/>
    <p:sldId id="297" r:id="rId52"/>
    <p:sldId id="30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F4BF5-ACCE-A638-0994-199EF3900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09272-9EB3-D076-28D3-F6D2559F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B755AC-CFF7-EAFC-7B3F-6DC0E372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E625C-0B5D-3049-3964-7A1E3C7D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1024A-5FCD-72F1-E933-AB68290F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10208-6573-4F05-4CEB-860E8BEA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C01A14-1CAA-95A8-AF76-26969A02E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3819C-5909-61B2-7A3C-F104FC6B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6F807-6557-F674-21F9-8BFD946A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479265-D74F-4623-FB01-830C2AB3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71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FD740D-F269-E754-AD28-84C6498EE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17ED8B-8160-D401-5F90-5F78D56FF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750EE-4038-0620-4B5C-0E38C07B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7FC773-9538-F5C3-F4CD-8BE94832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4B5440-7FEA-9C06-F320-96ABC8CC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3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62AFF-B5F7-68F7-8F85-90CCB961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63689-39DC-FD1A-CE34-7881232D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A8D74A-BC5D-D207-2D31-3436BFE7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56C16-DB90-B94F-B4DF-8D4259B9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78080-9D6F-ACEC-2436-267F79B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39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C57A8-3248-3834-3A58-D85E08B8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0ADED5-7905-FA13-3EAC-297398E1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5EF69-CE9E-2D29-8C21-620195F0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6C250-09D7-24A7-B4FC-EA879FF3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BC543-612B-5213-49F0-0C0573A5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D9105-FE48-E478-B3C6-1A01639D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0D1E8-EC24-3B6E-2D8A-839ED0AB8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0CD89-8F82-9319-24FA-CB4A55A7B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B77FD3-510A-483F-F902-D937A746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63E0FD-9278-28A6-A2DE-9A66E95D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584648-620C-FCEF-8C3B-467B766B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50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3582D-5283-5C11-926D-665388FD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78DBC-A455-2E8C-E56E-50D9F2632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FE696F-25C9-2976-3B09-6883172C5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DD003F-833A-9185-796F-D9FD897E0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CC5A5C-97C0-E957-2993-440107C6A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2C16CA-53E8-F75C-7521-B56F24BB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4F3360-03B6-E874-5E42-E9F7DF3F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1289CA-02B3-DC1A-FB7A-6A9D1EF5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42A16-297B-EE9F-BA31-7267B74B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B315E9-2390-2F1C-0380-7ECEB7A2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4F3B0A-A833-9D6F-F155-DD18B693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C279D5-3BB2-1C31-F33F-33234ECC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4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A39290-07D4-0816-B2F3-D2C4E439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DA0A0D-3754-4289-8F0B-976FA4E4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0E9EB6-4A85-7576-E593-295E8F36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73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6C57A-3046-0855-E8DA-693FD6BB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B6A2E-A776-3323-47C7-5124124D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F94AB7-6005-974C-71A9-5D498528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78300A-B44D-00D5-13F3-0526F054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898C3-7AB5-08F7-0EE4-EC950B12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8E1CD0-1D96-18B8-4A9E-F46D64A9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28434-7292-0A43-152B-E66E5EA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AFDA87-BF43-CFB7-26A7-FFD43BD45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9C577-A330-8996-9828-A3601BBD8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C9005E-86A4-4F19-F0ED-F7D5BA0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7656B4-CF04-040F-0916-1BA04987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CFBB51-5E6A-7EEC-595F-3D51475B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1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2F1454-AB22-144A-9C6A-2EB1FC05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6DAFC-92B3-693C-47C7-AA90E59A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FE743-06F9-DC48-E058-E2D8CE133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74BA-3DA4-4373-A21B-E3508F1E389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E4DA1-BAFF-4A61-66C8-67FDAFC2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E3F02-9097-7B38-3554-A43EC44E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D91E-6048-49B1-98DE-AFFCBBD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cionhoy.com/contents/blog/2018-01-08/que-significa-fork-cuando-hablamos-de-cm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br.wordpress.org/download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omla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upal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ockcontent.com/br/blog/c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E440C-1087-90F1-7F55-940058C87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pt-BR" sz="4800">
                <a:solidFill>
                  <a:srgbClr val="FFFFFF"/>
                </a:solidFill>
              </a:rPr>
              <a:t>CMS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A6DA3F-CD3A-970A-BF2B-2F7A39E8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rgbClr val="FFFFFF"/>
                </a:solidFill>
              </a:rPr>
              <a:t>Content Management System</a:t>
            </a:r>
          </a:p>
          <a:p>
            <a:r>
              <a:rPr lang="pt-BR" sz="2000" b="1" i="0">
                <a:solidFill>
                  <a:srgbClr val="FFFFFF"/>
                </a:solidFill>
                <a:effectLst/>
                <a:latin typeface="inter"/>
              </a:rPr>
              <a:t>Sistema de Gestão de Conteúdo</a:t>
            </a:r>
            <a:endParaRPr lang="pt-BR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Placa com letras pretas&#10;&#10;Descrição gerada automaticamente com confiança baixa">
            <a:extLst>
              <a:ext uri="{FF2B5EF4-FFF2-40B4-BE49-F238E27FC236}">
                <a16:creationId xmlns:a16="http://schemas.microsoft.com/office/drawing/2014/main" id="{1D1E85A3-835C-C4A7-AFC6-8960D136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3822" y="1466907"/>
            <a:ext cx="6553545" cy="39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1. Facilidade de criação e manutenção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3200" dirty="0"/>
              <a:t>Pode ser que a principal vantagem de usar um software CMS seja a grande facilidade que ele oferece para quem deseja desenvolver uma página e manter a sua atualização em dia.</a:t>
            </a:r>
          </a:p>
          <a:p>
            <a:pPr marL="0" indent="0" algn="just">
              <a:buNone/>
            </a:pPr>
            <a:r>
              <a:rPr lang="pt-BR" sz="3200" dirty="0"/>
              <a:t>O acesso ao trabalho é diretamente no navegador, ou seja, você não precisa baixar nenhum sistema específico e complexo. Nada de ocupar espaço do seu computador ou celular.</a:t>
            </a:r>
          </a:p>
          <a:p>
            <a:pPr marL="0" indent="0" algn="just">
              <a:buNone/>
            </a:pPr>
            <a:r>
              <a:rPr lang="pt-BR" sz="3200" dirty="0"/>
              <a:t>Isso permite que você crie suas páginas com rapidez e aproveite melhor as oportunidades de mercado por entregar conteúdos de maior qualidade aos usuários.</a:t>
            </a:r>
          </a:p>
        </p:txBody>
      </p:sp>
    </p:spTree>
    <p:extLst>
      <p:ext uri="{BB962C8B-B14F-4D97-AF65-F5344CB8AC3E}">
        <p14:creationId xmlns:p14="http://schemas.microsoft.com/office/powerpoint/2010/main" val="4570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2. Facilidade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Quem tem um site sabe que é preciso prestar atenção constante às novidades e às tendências que aparecem no mercado.</a:t>
            </a:r>
          </a:p>
          <a:p>
            <a:pPr marL="0" indent="0" algn="just">
              <a:buNone/>
            </a:pPr>
            <a:r>
              <a:rPr lang="pt-BR" sz="3200" dirty="0"/>
              <a:t>Diante disso, as suas páginas precisam ser flexíveis para aproveitar essas novas possibilidades e usar os recursos inovadores em todo o seu potencial.</a:t>
            </a:r>
          </a:p>
          <a:p>
            <a:pPr marL="0" indent="0" algn="just">
              <a:buNone/>
            </a:pPr>
            <a:r>
              <a:rPr lang="pt-BR" sz="3200" dirty="0"/>
              <a:t>Com um bom sistema de gestão de conteúdos, além da facilidade que citamos, qualquer pessoa da sua equipe consegue ajudar na manutenção da sua estratégia digital.</a:t>
            </a:r>
          </a:p>
        </p:txBody>
      </p:sp>
    </p:spTree>
    <p:extLst>
      <p:ext uri="{BB962C8B-B14F-4D97-AF65-F5344CB8AC3E}">
        <p14:creationId xmlns:p14="http://schemas.microsoft.com/office/powerpoint/2010/main" val="263680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2. Facilidade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Isso inclui criar páginas do site da empresa, adicionar imagens, vídeos, depoimentos de clientes e muito mais.</a:t>
            </a:r>
          </a:p>
          <a:p>
            <a:pPr marL="0" indent="0" algn="just">
              <a:buNone/>
            </a:pPr>
            <a:r>
              <a:rPr lang="pt-BR" sz="3200" dirty="0"/>
              <a:t>Tudo isso pode ser feito com extrema facilidade e rapidez, sem a necessidade de um conhecimento aprofundado em lógica de programação, design ou diagramação.</a:t>
            </a:r>
          </a:p>
          <a:p>
            <a:pPr marL="0" indent="0" algn="just">
              <a:buNone/>
            </a:pPr>
            <a:r>
              <a:rPr lang="pt-BR" sz="3200" dirty="0"/>
              <a:t>E tem mais: um dos principais recursos do CMS está, como o nome diz, na sua capacidade de gerenciar o conteúdo em vez de apenas criá-lo.</a:t>
            </a:r>
          </a:p>
        </p:txBody>
      </p:sp>
    </p:spTree>
    <p:extLst>
      <p:ext uri="{BB962C8B-B14F-4D97-AF65-F5344CB8AC3E}">
        <p14:creationId xmlns:p14="http://schemas.microsoft.com/office/powerpoint/2010/main" val="184318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2. Facilidade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Em outras palavras, não adianta nada ter muitas possibilidade e fazer uso do sistema de modo simples sem acompanhar sempre o progresso dos resultados.</a:t>
            </a:r>
          </a:p>
          <a:p>
            <a:pPr marL="0" indent="0" algn="just">
              <a:buNone/>
            </a:pPr>
            <a:r>
              <a:rPr lang="pt-BR" sz="3200" dirty="0"/>
              <a:t>E mais uma vez um CMS de qualidade facilita essa parte do trabalho. Afinal, tudo pode ser testado e otimizado para dar resultados melhores e mais rápidos.</a:t>
            </a:r>
          </a:p>
        </p:txBody>
      </p:sp>
    </p:spTree>
    <p:extLst>
      <p:ext uri="{BB962C8B-B14F-4D97-AF65-F5344CB8AC3E}">
        <p14:creationId xmlns:p14="http://schemas.microsoft.com/office/powerpoint/2010/main" val="247094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3. Quantidade enorme de recursos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Os principais CMS do mercado têm uma gama extensa de recursos adicionais. Estes podem ser incluídos no site com poucos cliques para criar a melhor experiência possível ao consumidor e tornar a gestão seja mais eficiente.</a:t>
            </a:r>
          </a:p>
          <a:p>
            <a:pPr marL="0" indent="0" algn="just">
              <a:buNone/>
            </a:pPr>
            <a:r>
              <a:rPr lang="pt-BR" sz="3200" dirty="0"/>
              <a:t>Aqui só vale um alerta, sobre o qual vamos nos aprofundar mais abaixo: </a:t>
            </a:r>
            <a:r>
              <a:rPr lang="pt-BR" sz="3200" b="1" dirty="0"/>
              <a:t>vale a pena observar as características do software escolhido para ter certeza de que elas atendem todas as suas necessidades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92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4. Possibilidade de otimização para busca orgânica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Todo empreendedor que busca estabelecer o seu site como uma referência no mercado online sabe (se não sabe, deveria saber!) que é preciso conhecer e aplicar as técnicas de otimização para a busca orgânica, ou Search </a:t>
            </a:r>
            <a:r>
              <a:rPr lang="pt-BR" sz="3200" dirty="0" err="1"/>
              <a:t>Engine</a:t>
            </a:r>
            <a:r>
              <a:rPr lang="pt-BR" sz="3200" dirty="0"/>
              <a:t> </a:t>
            </a:r>
            <a:r>
              <a:rPr lang="pt-BR" sz="3200" dirty="0" err="1"/>
              <a:t>Optimization</a:t>
            </a:r>
            <a:r>
              <a:rPr lang="pt-BR" sz="3200" dirty="0"/>
              <a:t> (SEO).</a:t>
            </a:r>
          </a:p>
          <a:p>
            <a:pPr marL="0" indent="0" algn="just">
              <a:buNone/>
            </a:pPr>
            <a:r>
              <a:rPr lang="pt-BR" sz="3200" dirty="0"/>
              <a:t>O trabalho de SEO visa aumentar as chances de as páginas do seu site serem encontradas pelos mecanismos de busca, como o Google.</a:t>
            </a:r>
          </a:p>
        </p:txBody>
      </p:sp>
    </p:spTree>
    <p:extLst>
      <p:ext uri="{BB962C8B-B14F-4D97-AF65-F5344CB8AC3E}">
        <p14:creationId xmlns:p14="http://schemas.microsoft.com/office/powerpoint/2010/main" val="387113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4. Possibilidade de otimização para busca orgânica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E quanto mais gente encontrar seu site de forma orgânica (sem anúncios), melhor para o seu processo de aquisição de clientes, desde que você tenha uma estratégia sólida de conteúdo e um plano de marketing adequado.</a:t>
            </a:r>
          </a:p>
          <a:p>
            <a:pPr marL="0" indent="0" algn="just">
              <a:buNone/>
            </a:pPr>
            <a:r>
              <a:rPr lang="pt-BR" sz="3200" dirty="0"/>
              <a:t>É possível usar diferentes técnicas, como:</a:t>
            </a:r>
          </a:p>
          <a:p>
            <a:pPr algn="just"/>
            <a:r>
              <a:rPr lang="pt-BR" sz="3200" dirty="0"/>
              <a:t>link </a:t>
            </a:r>
            <a:r>
              <a:rPr lang="pt-BR" sz="3200" dirty="0" err="1"/>
              <a:t>building</a:t>
            </a:r>
            <a:r>
              <a:rPr lang="pt-BR" sz="3200" dirty="0"/>
              <a:t> para aumentar a autoridade e melhorar o posicionamento nos rankings;</a:t>
            </a:r>
          </a:p>
        </p:txBody>
      </p:sp>
    </p:spTree>
    <p:extLst>
      <p:ext uri="{BB962C8B-B14F-4D97-AF65-F5344CB8AC3E}">
        <p14:creationId xmlns:p14="http://schemas.microsoft.com/office/powerpoint/2010/main" val="91368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4. Possibilidade de otimização para busca orgânica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otimização de imagens para que seu conteúdo seja encontrado também pelas buscas visuais;</a:t>
            </a:r>
          </a:p>
          <a:p>
            <a:pPr algn="just"/>
            <a:r>
              <a:rPr lang="pt-BR" sz="3200" dirty="0"/>
              <a:t>uso estratégico de palavras-chave, principalmente de cauda longa; </a:t>
            </a:r>
          </a:p>
          <a:p>
            <a:pPr algn="just"/>
            <a:r>
              <a:rPr lang="pt-BR" sz="3200" dirty="0"/>
              <a:t>e estruturação dos conteúdos de forma agradável à leitura, para aumentar o tempo de retenção dos leitores.</a:t>
            </a:r>
          </a:p>
          <a:p>
            <a:pPr marL="0" indent="0" algn="just">
              <a:buNone/>
            </a:pPr>
            <a:r>
              <a:rPr lang="pt-BR" sz="3200" dirty="0"/>
              <a:t>É muito importante que cada página do website receba esse trabalho, com bastante atenção.</a:t>
            </a:r>
          </a:p>
        </p:txBody>
      </p:sp>
    </p:spTree>
    <p:extLst>
      <p:ext uri="{BB962C8B-B14F-4D97-AF65-F5344CB8AC3E}">
        <p14:creationId xmlns:p14="http://schemas.microsoft.com/office/powerpoint/2010/main" val="105829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4. Possibilidade de otimização para busca orgânica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Se o seu site é complexo, feito com um software específico, pode ser bastante difícil manter essa otimização de forma correta, ainda mais conforme o site escala.</a:t>
            </a:r>
          </a:p>
          <a:p>
            <a:pPr marL="0" indent="0" algn="just">
              <a:buNone/>
            </a:pPr>
            <a:r>
              <a:rPr lang="pt-BR" sz="3200" dirty="0"/>
              <a:t>Já com o CMS isso pode ser feito de forma muito simples e prática. Alguns minutos bem trabalhados por dia podem ser suficiente para que as suas páginas apareçam nas primeiras posições da busca orgânica, sem precisar investir 1 centavo em links patrocinados.</a:t>
            </a:r>
          </a:p>
        </p:txBody>
      </p:sp>
    </p:spTree>
    <p:extLst>
      <p:ext uri="{BB962C8B-B14F-4D97-AF65-F5344CB8AC3E}">
        <p14:creationId xmlns:p14="http://schemas.microsoft.com/office/powerpoint/2010/main" val="218930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5. Versatilidade para projetos de todos os tipos e tamanhos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Não importa o que você quer que o seu site seja, é provável que consiga de forma tranquila com um bom CMS. </a:t>
            </a:r>
          </a:p>
          <a:p>
            <a:pPr marL="0" indent="0" algn="just">
              <a:buNone/>
            </a:pPr>
            <a:r>
              <a:rPr lang="pt-BR" sz="3200" dirty="0"/>
              <a:t>Quer criar um blog para publicar conteúdo relevante toda semana? Tudo bem. Precisa criar uma loja virtual integrada com vários recursos? Sem problemas! </a:t>
            </a:r>
          </a:p>
          <a:p>
            <a:pPr marL="0" indent="0" algn="just">
              <a:buNone/>
            </a:pPr>
            <a:r>
              <a:rPr lang="pt-BR" sz="3200" dirty="0"/>
              <a:t>E essas são apenas algumas das possibilidades. </a:t>
            </a:r>
            <a:r>
              <a:rPr lang="pt-BR" sz="3200" b="1" dirty="0"/>
              <a:t>Você pode criar áreas de membros, landing </a:t>
            </a:r>
            <a:r>
              <a:rPr lang="pt-BR" sz="3200" b="1" dirty="0" err="1"/>
              <a:t>pages</a:t>
            </a:r>
            <a:r>
              <a:rPr lang="pt-BR" sz="3200" b="1" dirty="0"/>
              <a:t> e até criar um tipo de rede social, dependendo do seu objetivo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6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b="0" i="0" dirty="0">
                <a:solidFill>
                  <a:srgbClr val="171923"/>
                </a:solidFill>
                <a:effectLst/>
                <a:latin typeface="manrope"/>
              </a:rPr>
              <a:t>O que é um CMS?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termo CMS vem do inglês </a:t>
            </a:r>
            <a:r>
              <a:rPr lang="pt-BR" sz="3200" dirty="0" err="1"/>
              <a:t>Content</a:t>
            </a:r>
            <a:r>
              <a:rPr lang="pt-BR" sz="3200" dirty="0"/>
              <a:t> Management System, que significa </a:t>
            </a:r>
            <a:r>
              <a:rPr lang="pt-BR" sz="3200" b="1" dirty="0"/>
              <a:t>Sistema de Gestão de Conteúdo</a:t>
            </a:r>
            <a:r>
              <a:rPr lang="pt-BR" sz="3200" dirty="0"/>
              <a:t>. </a:t>
            </a:r>
          </a:p>
          <a:p>
            <a:pPr marL="0" indent="0" algn="just">
              <a:buNone/>
            </a:pPr>
            <a:r>
              <a:rPr lang="pt-BR" sz="3200" dirty="0"/>
              <a:t>Em resumo, é um sistema online que permite colocar um site no ar de forma prática e rápida.</a:t>
            </a:r>
          </a:p>
          <a:p>
            <a:pPr marL="0" indent="0" algn="just">
              <a:buNone/>
            </a:pPr>
            <a:r>
              <a:rPr lang="pt-BR" sz="3200" dirty="0"/>
              <a:t>O grande diferencial do CMS, como o próprio nome diz, é a possibilidade de gerenciar conteúdo dinâmico de forma simples, ou seja, manter um blog, loja virtual ou outro tipo de site que precisa ser atualizado de forma constante.</a:t>
            </a:r>
          </a:p>
        </p:txBody>
      </p:sp>
    </p:spTree>
    <p:extLst>
      <p:ext uri="{BB962C8B-B14F-4D97-AF65-F5344CB8AC3E}">
        <p14:creationId xmlns:p14="http://schemas.microsoft.com/office/powerpoint/2010/main" val="347727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5. Versatilidade para projetos de todos os tipos e tamanhos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Esse é mais um trunfo do CMS: ele consegue comportar diferentes projetos de variados portes com a mesma estrutura e funcionamento interno.</a:t>
            </a:r>
          </a:p>
          <a:p>
            <a:pPr marL="0" indent="0" algn="just">
              <a:buNone/>
            </a:pPr>
            <a:r>
              <a:rPr lang="pt-BR" sz="3200" dirty="0"/>
              <a:t>Tudo que você precisa fazer é moldar os recursos oferecidos pela plataforma de sua escolha de acordo com a necessidade do projeto.</a:t>
            </a:r>
          </a:p>
        </p:txBody>
      </p:sp>
    </p:spTree>
    <p:extLst>
      <p:ext uri="{BB962C8B-B14F-4D97-AF65-F5344CB8AC3E}">
        <p14:creationId xmlns:p14="http://schemas.microsoft.com/office/powerpoint/2010/main" val="34903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6. Boa velocidade de carregamento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3200" dirty="0"/>
              <a:t>Outro grande benefício de contar com uma solução de CMS é que ele geralmente contribui para aumentar a velocidade de carregamento das páginas.</a:t>
            </a:r>
          </a:p>
          <a:p>
            <a:pPr marL="0" indent="0" algn="just">
              <a:buNone/>
            </a:pPr>
            <a:r>
              <a:rPr lang="pt-BR" sz="3200" dirty="0"/>
              <a:t>Esse elemento é crucial para oferecer uma boa experiência do consumidor, sem contar que é um fator considerado no </a:t>
            </a:r>
            <a:r>
              <a:rPr lang="pt-BR" sz="3200" dirty="0" err="1"/>
              <a:t>rankeamento</a:t>
            </a:r>
            <a:r>
              <a:rPr lang="pt-BR" sz="3200" dirty="0"/>
              <a:t> de SEO!</a:t>
            </a:r>
          </a:p>
          <a:p>
            <a:pPr marL="0" indent="0" algn="just">
              <a:buNone/>
            </a:pPr>
            <a:r>
              <a:rPr lang="pt-BR" sz="3200" dirty="0"/>
              <a:t>Quanto mais as páginas demoram a carregar — e estamos falando de diferenças de segundos — , maior será a chance de o potencial cliente fechar a janela e buscar uma outra opção na Internet.</a:t>
            </a:r>
          </a:p>
        </p:txBody>
      </p:sp>
    </p:spTree>
    <p:extLst>
      <p:ext uri="{BB962C8B-B14F-4D97-AF65-F5344CB8AC3E}">
        <p14:creationId xmlns:p14="http://schemas.microsoft.com/office/powerpoint/2010/main" val="338142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6. Boa velocidade de carregamento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Por isso, é muito importante que você sempre monitore o tempo de carregamento de suas páginas, buscando otimizá-las. </a:t>
            </a:r>
          </a:p>
          <a:p>
            <a:pPr marL="0" indent="0" algn="just">
              <a:buNone/>
            </a:pPr>
            <a:r>
              <a:rPr lang="pt-BR" sz="3200" dirty="0"/>
              <a:t>Isso fica ainda mais importante nos dispositivos móveis, que vêm recebendo atenção especial do Google com o novo modelo de </a:t>
            </a:r>
            <a:r>
              <a:rPr lang="pt-BR" sz="3200" dirty="0" err="1"/>
              <a:t>rankeamento</a:t>
            </a:r>
            <a:r>
              <a:rPr lang="pt-BR" sz="3200" dirty="0"/>
              <a:t>.</a:t>
            </a:r>
          </a:p>
          <a:p>
            <a:pPr marL="0" indent="0" algn="just">
              <a:buNone/>
            </a:pPr>
            <a:r>
              <a:rPr lang="pt-BR" sz="3200" dirty="0"/>
              <a:t>Conhecido como Mobile-</a:t>
            </a:r>
            <a:r>
              <a:rPr lang="pt-BR" sz="3200" dirty="0" err="1"/>
              <a:t>First</a:t>
            </a:r>
            <a:r>
              <a:rPr lang="pt-BR" sz="3200" dirty="0"/>
              <a:t> Index, ele prioriza páginas que carregam rapidamente em aparelhos móveis. Felizmente, os CMS de ponta já oferecem total suporte a sites Mobile </a:t>
            </a:r>
            <a:r>
              <a:rPr lang="pt-BR" sz="3200" dirty="0" err="1"/>
              <a:t>First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768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7. Baixo custo de atualização e manutenção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Imagine que você construa seu site com um programador específico, em uma linguagem complexa que poucos profissionais dominam em todo o mercado.</a:t>
            </a:r>
          </a:p>
          <a:p>
            <a:pPr marL="0" indent="0" algn="just">
              <a:buNone/>
            </a:pPr>
            <a:r>
              <a:rPr lang="pt-BR" sz="3200" dirty="0"/>
              <a:t>Consegue perceber como isso poderá tornar mais caro manter a estrutura funcionando e sempre bem atualizada? Afinal, a escassez do profissional vai permitir que ele cobre mais caro pelo serviço.</a:t>
            </a:r>
          </a:p>
          <a:p>
            <a:pPr marL="0" indent="0" algn="just">
              <a:buNone/>
            </a:pPr>
            <a:r>
              <a:rPr lang="pt-BR" sz="3200" dirty="0"/>
              <a:t>Já com o CMS tudo é mais barato, desde a implantação até a atualização e a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07499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7. Baixo custo de atualização e manutenção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software utilizado, em geral, é livre, pois a maioria dos sistemas de gerenciamento de conteúdo são criados por programadores espalhados ao redor do mundo, que trabalham de forma colaborativa.</a:t>
            </a:r>
          </a:p>
          <a:p>
            <a:pPr marL="0" indent="0" algn="just">
              <a:buNone/>
            </a:pPr>
            <a:r>
              <a:rPr lang="pt-BR" sz="3200" dirty="0"/>
              <a:t>É claro que você ainda pode contratar um desenvolvedor ou designer para adaptar o site desejado aos seus interesses e necessidades. Mas isso não é diferente de criar um site 100% personalizado.</a:t>
            </a:r>
          </a:p>
        </p:txBody>
      </p:sp>
    </p:spTree>
    <p:extLst>
      <p:ext uri="{BB962C8B-B14F-4D97-AF65-F5344CB8AC3E}">
        <p14:creationId xmlns:p14="http://schemas.microsoft.com/office/powerpoint/2010/main" val="326217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7. Baixo custo de atualização e manutenção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Aliás, mesmo as alterações para um CMS costumam ser mais em conta que a criação do zero.</a:t>
            </a:r>
          </a:p>
          <a:p>
            <a:pPr marL="0" indent="0" algn="just">
              <a:buNone/>
            </a:pPr>
            <a:r>
              <a:rPr lang="pt-BR" sz="3200" dirty="0"/>
              <a:t>Então, a diferença dos valores fica na atualização e manutenção, tornando o CMS uma opção muito mais vantajosa em termos financeiros.</a:t>
            </a:r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65980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b="0" i="0" dirty="0">
                <a:solidFill>
                  <a:srgbClr val="171923"/>
                </a:solidFill>
                <a:effectLst/>
                <a:latin typeface="manrope"/>
              </a:rPr>
              <a:t>Como escolher um CMS?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A tarefa de escolher um CMS pode ficar um pouco nebulosa pela quantidade de opções disponíveis no mercado, e pela similaridade entre o que eles oferecem. </a:t>
            </a:r>
          </a:p>
          <a:p>
            <a:pPr marL="0" indent="0" algn="just">
              <a:buNone/>
            </a:pPr>
            <a:r>
              <a:rPr lang="pt-BR" sz="3200" dirty="0"/>
              <a:t>Quando você olha para 10 opções e todas prometem coisas parecidas, qual escolher? A verdade é que você precisa de poucos elementos para tomar sua decisão.</a:t>
            </a:r>
          </a:p>
          <a:p>
            <a:pPr marL="0" indent="0" algn="just">
              <a:buNone/>
            </a:pPr>
            <a:r>
              <a:rPr lang="pt-BR" sz="3200" dirty="0"/>
              <a:t>A escolha é muito importante, não estamos dizendo o contrário. Mas em vez de passar muito tempo na dúvida, siga essas recomendações práticas:</a:t>
            </a:r>
          </a:p>
        </p:txBody>
      </p:sp>
    </p:spTree>
    <p:extLst>
      <p:ext uri="{BB962C8B-B14F-4D97-AF65-F5344CB8AC3E}">
        <p14:creationId xmlns:p14="http://schemas.microsoft.com/office/powerpoint/2010/main" val="201246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b="0" i="0" dirty="0">
                <a:solidFill>
                  <a:srgbClr val="171923"/>
                </a:solidFill>
                <a:effectLst/>
                <a:latin typeface="manrope"/>
              </a:rPr>
              <a:t>Como escolher um CMS?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qual o histórico do sistema? Descubra se a comunidade de usuários é grande e ativa, o sistema tem boa reputação e o suporte técnico é elogiado;</a:t>
            </a:r>
          </a:p>
          <a:p>
            <a:pPr algn="just"/>
            <a:r>
              <a:rPr lang="pt-BR" sz="3200" dirty="0"/>
              <a:t>qual a proposta básica do sistema? Se o foco central do CMS em questão é muito diferente do que você busca, parta para outra. (exemplo: você quer um blog e encontra um CMS voltado para e-commerce);</a:t>
            </a:r>
          </a:p>
        </p:txBody>
      </p:sp>
    </p:spTree>
    <p:extLst>
      <p:ext uri="{BB962C8B-B14F-4D97-AF65-F5344CB8AC3E}">
        <p14:creationId xmlns:p14="http://schemas.microsoft.com/office/powerpoint/2010/main" val="2169798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b="0" i="0" dirty="0">
                <a:solidFill>
                  <a:srgbClr val="171923"/>
                </a:solidFill>
                <a:effectLst/>
                <a:latin typeface="manrope"/>
              </a:rPr>
              <a:t>Como escolher um CMS?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como é a experiência de uso? De nada adianta ter o melhor CMS, em teoria, mas não gostar da experiência de uso todos os dias. Teste e veja o que funciona para a sua empresa.</a:t>
            </a:r>
          </a:p>
          <a:p>
            <a:pPr marL="0" indent="0" algn="just">
              <a:buNone/>
            </a:pPr>
            <a:r>
              <a:rPr lang="pt-BR" sz="3200" dirty="0"/>
              <a:t>Um exemplo é o WordPress. Ele é o mais usado no mundo e tem soluções para tudo que é tipo de projeto. </a:t>
            </a:r>
          </a:p>
        </p:txBody>
      </p:sp>
    </p:spTree>
    <p:extLst>
      <p:ext uri="{BB962C8B-B14F-4D97-AF65-F5344CB8AC3E}">
        <p14:creationId xmlns:p14="http://schemas.microsoft.com/office/powerpoint/2010/main" val="4267150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Como migrar o seu CMS?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E o que fazer caso você já tenha um CMS em uso, mas perceba que faz mais sentido usar outra solução? A resposta é: migrar para o novo CMS. </a:t>
            </a:r>
          </a:p>
          <a:p>
            <a:pPr marL="0" indent="0" algn="just">
              <a:buNone/>
            </a:pPr>
            <a:r>
              <a:rPr lang="pt-BR" sz="3200" dirty="0"/>
              <a:t>A quantidade de opções de CMS é imensa, o que torna impossível saber qual você usa hoje e para qual quer migrar.</a:t>
            </a:r>
          </a:p>
          <a:p>
            <a:pPr marL="0" indent="0" algn="just">
              <a:buNone/>
            </a:pPr>
            <a:r>
              <a:rPr lang="pt-BR" sz="3200" dirty="0"/>
              <a:t>Mas há apenas 2 regras de ouro para a migração de CMS:</a:t>
            </a:r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1901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Como funciona um </a:t>
            </a:r>
            <a:r>
              <a:rPr lang="pt-BR" dirty="0" err="1"/>
              <a:t>Content</a:t>
            </a:r>
            <a:r>
              <a:rPr lang="pt-BR" dirty="0"/>
              <a:t> Management System?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Imagine que você trabalha em um jornal ou em uma revista.</a:t>
            </a:r>
          </a:p>
          <a:p>
            <a:pPr marL="0" indent="0" algn="just">
              <a:buNone/>
            </a:pPr>
            <a:r>
              <a:rPr lang="pt-BR" sz="3200" dirty="0"/>
              <a:t>Seu público está sempre em busca de novas notícias e assuntos e, por isso, você e sua equipe precisam produzir novos textos a cada dia.</a:t>
            </a:r>
          </a:p>
          <a:p>
            <a:pPr marL="0" indent="0" algn="just">
              <a:buNone/>
            </a:pPr>
            <a:r>
              <a:rPr lang="pt-BR" sz="3200" dirty="0"/>
              <a:t>Mas esse processo de criação é complexo e, para cada novo conteúdo, vocês precisam criar toda a estrutura técnica da página. Para piorar, cada atualização tem de ser feita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145798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Como migrar o seu CMS?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Faça backup das suas informações e bancos de dados: se tudo der errado, você ainda vai conseguir restaurar seu site no CMS antigo com os bancos de dados 100% preservados.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Procure o suporte do CMS novo: em geral, a documentação dos CMS de ponta é muito boa, assim como a comunidade de membros. Isso pode dar a você a direção necessária para migrar sem dificuldades.</a:t>
            </a:r>
          </a:p>
        </p:txBody>
      </p:sp>
    </p:spTree>
    <p:extLst>
      <p:ext uri="{BB962C8B-B14F-4D97-AF65-F5344CB8AC3E}">
        <p14:creationId xmlns:p14="http://schemas.microsoft.com/office/powerpoint/2010/main" val="3107530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Como avaliar a melhor hospedagem para o CMS?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É claro que o CMS não é o único elemento importante na manutenção do seu site.</a:t>
            </a:r>
          </a:p>
          <a:p>
            <a:pPr marL="0" indent="0" algn="just">
              <a:buNone/>
            </a:pPr>
            <a:r>
              <a:rPr lang="pt-BR" sz="3200" dirty="0"/>
              <a:t>A hospedagem tem papel de destaque nisso também, até porque se a hospedagem não oferecer suporte ao CMS que você quer usar, nada feito.</a:t>
            </a:r>
          </a:p>
          <a:p>
            <a:pPr marL="0" indent="0" algn="just">
              <a:buNone/>
            </a:pPr>
            <a:r>
              <a:rPr lang="pt-BR" sz="3200" dirty="0"/>
              <a:t>E mais uma vez entramos na questão da quantidade de opções disponíveis. Não dá para analisar uma a uma, mas dá para te dar um passo a passo simples para orientar sua escolha:</a:t>
            </a:r>
          </a:p>
        </p:txBody>
      </p:sp>
    </p:spTree>
    <p:extLst>
      <p:ext uri="{BB962C8B-B14F-4D97-AF65-F5344CB8AC3E}">
        <p14:creationId xmlns:p14="http://schemas.microsoft.com/office/powerpoint/2010/main" val="4024026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Como avaliar a melhor hospedagem para o CMS?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decida primeiro qual tipo de hospedagem quer. Existem 4: compartilhada, em </a:t>
            </a:r>
            <a:r>
              <a:rPr lang="pt-BR" sz="3200" dirty="0" err="1"/>
              <a:t>núvem</a:t>
            </a:r>
            <a:r>
              <a:rPr lang="pt-BR" sz="3200" dirty="0"/>
              <a:t>, VPS e servidor dedicado;</a:t>
            </a:r>
          </a:p>
          <a:p>
            <a:pPr algn="just"/>
            <a:r>
              <a:rPr lang="pt-BR" sz="3200" dirty="0"/>
              <a:t>reduza a lista de opções para as empresas mais bem avaliadas do setor, que oferecem suporte ao CMS que você busca;</a:t>
            </a:r>
          </a:p>
          <a:p>
            <a:pPr algn="just"/>
            <a:r>
              <a:rPr lang="pt-BR" sz="3200" dirty="0"/>
              <a:t>compare recursos, atendimento e preços entre as “finalistas” da sua seleção.</a:t>
            </a:r>
          </a:p>
        </p:txBody>
      </p:sp>
    </p:spTree>
    <p:extLst>
      <p:ext uri="{BB962C8B-B14F-4D97-AF65-F5344CB8AC3E}">
        <p14:creationId xmlns:p14="http://schemas.microsoft.com/office/powerpoint/2010/main" val="223344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Quais são as diferenças entre CMS, WCM, ECM, DAM e DXP?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CMS é um sistema que abrange vários tipos de softwares e cada um deles foi pensado para atender necessidades diferentes.</a:t>
            </a:r>
          </a:p>
          <a:p>
            <a:pPr marL="0" indent="0" algn="just">
              <a:buNone/>
            </a:pPr>
            <a:r>
              <a:rPr lang="pt-BR" sz="3200" dirty="0"/>
              <a:t>Por isso, mostraremos a seguir algumas dessas subcategorias e suas diferenças.</a:t>
            </a:r>
          </a:p>
        </p:txBody>
      </p:sp>
    </p:spTree>
    <p:extLst>
      <p:ext uri="{BB962C8B-B14F-4D97-AF65-F5344CB8AC3E}">
        <p14:creationId xmlns:p14="http://schemas.microsoft.com/office/powerpoint/2010/main" val="3050666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WCM — Web </a:t>
            </a:r>
            <a:r>
              <a:rPr lang="pt-BR" dirty="0" err="1"/>
              <a:t>Content</a:t>
            </a:r>
            <a:r>
              <a:rPr lang="pt-BR" dirty="0"/>
              <a:t> Management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WCM é um software utilizado para criar, gerenciar, armazenar e exibir conteúdo em páginas da web.</a:t>
            </a:r>
          </a:p>
          <a:p>
            <a:pPr marL="0" indent="0" algn="just">
              <a:buNone/>
            </a:pPr>
            <a:r>
              <a:rPr lang="pt-BR" sz="3200" dirty="0"/>
              <a:t>Ele tem a capacidade de projetar e organizar sites para que os conteúdos continuem sempre atualizados e fáceis de acessar a qualquer momento.</a:t>
            </a:r>
          </a:p>
          <a:p>
            <a:pPr marL="0" indent="0" algn="just">
              <a:buNone/>
            </a:pPr>
            <a:r>
              <a:rPr lang="pt-BR" sz="3200" dirty="0"/>
              <a:t>Ainda, permite o controle e a preparação do conteúdo para publicação, possibilitando a avaliação e aprovação antes da divulgação.</a:t>
            </a:r>
          </a:p>
        </p:txBody>
      </p:sp>
    </p:spTree>
    <p:extLst>
      <p:ext uri="{BB962C8B-B14F-4D97-AF65-F5344CB8AC3E}">
        <p14:creationId xmlns:p14="http://schemas.microsoft.com/office/powerpoint/2010/main" val="3486532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WCM — Web </a:t>
            </a:r>
            <a:r>
              <a:rPr lang="pt-BR" dirty="0" err="1"/>
              <a:t>Content</a:t>
            </a:r>
            <a:r>
              <a:rPr lang="pt-BR" dirty="0"/>
              <a:t> Management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WCM também possibilita a automação do conteúdo para a publicação, gerando um melhor desempenho.</a:t>
            </a:r>
          </a:p>
        </p:txBody>
      </p:sp>
    </p:spTree>
    <p:extLst>
      <p:ext uri="{BB962C8B-B14F-4D97-AF65-F5344CB8AC3E}">
        <p14:creationId xmlns:p14="http://schemas.microsoft.com/office/powerpoint/2010/main" val="1490277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ECM — Enterprise </a:t>
            </a:r>
            <a:r>
              <a:rPr lang="pt-BR" dirty="0" err="1"/>
              <a:t>Content</a:t>
            </a:r>
            <a:r>
              <a:rPr lang="pt-BR" dirty="0"/>
              <a:t> Management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ECM é a tecnologia por trás da captura, do gerenciamento, da preservação e da distribuição de conteúdos e documentos relacionados aos processos das empresas.</a:t>
            </a:r>
          </a:p>
          <a:p>
            <a:pPr marL="0" indent="0" algn="just">
              <a:buNone/>
            </a:pPr>
            <a:r>
              <a:rPr lang="pt-BR" sz="3200" dirty="0"/>
              <a:t>As ferramentas e estratégias de ECM permitem estruturar as informações das organizações durante todo o tempo que elas existirem.</a:t>
            </a:r>
          </a:p>
          <a:p>
            <a:pPr marL="0" indent="0" algn="just">
              <a:buNone/>
            </a:pPr>
            <a:r>
              <a:rPr lang="pt-BR" sz="3200" dirty="0"/>
              <a:t>Entre essas ferramentas estão o WCM, que acabamos de ver, e o DAM, que vamos conhecer a seguir.</a:t>
            </a:r>
          </a:p>
        </p:txBody>
      </p:sp>
    </p:spTree>
    <p:extLst>
      <p:ext uri="{BB962C8B-B14F-4D97-AF65-F5344CB8AC3E}">
        <p14:creationId xmlns:p14="http://schemas.microsoft.com/office/powerpoint/2010/main" val="2897924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DAM — Digital </a:t>
            </a:r>
            <a:r>
              <a:rPr lang="pt-BR" dirty="0" err="1"/>
              <a:t>Asset</a:t>
            </a:r>
            <a:r>
              <a:rPr lang="pt-BR" dirty="0"/>
              <a:t> Management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DAM, ou Digital </a:t>
            </a:r>
            <a:r>
              <a:rPr lang="pt-BR" sz="3200" dirty="0" err="1"/>
              <a:t>Asset</a:t>
            </a:r>
            <a:r>
              <a:rPr lang="pt-BR" sz="3200" dirty="0"/>
              <a:t> Management, é um conceito bem similar ao ECM, mostrado logo acima.</a:t>
            </a:r>
          </a:p>
          <a:p>
            <a:pPr marL="0" indent="0" algn="just">
              <a:buNone/>
            </a:pPr>
            <a:r>
              <a:rPr lang="pt-BR" sz="3200" dirty="0"/>
              <a:t>A principal diferença é que o DAM tem o foco mais especializado e é usado principalmente no gerenciamento de </a:t>
            </a:r>
            <a:r>
              <a:rPr lang="pt-BR" sz="3200" dirty="0" err="1"/>
              <a:t>rich</a:t>
            </a:r>
            <a:r>
              <a:rPr lang="pt-BR" sz="3200" dirty="0"/>
              <a:t> media, como vídeos, áudio, imagens, entre outros.</a:t>
            </a:r>
          </a:p>
          <a:p>
            <a:pPr marL="0" indent="0" algn="just">
              <a:buNone/>
            </a:pPr>
            <a:r>
              <a:rPr lang="pt-BR" sz="3200" dirty="0"/>
              <a:t>Enquanto isso, o ECM trabalha no gerenciamento de arquivos em geral. Então, se você precisa de uma solução que concentra arquivos multimídia com eficácia, o DAM é relevante.</a:t>
            </a:r>
          </a:p>
        </p:txBody>
      </p:sp>
    </p:spTree>
    <p:extLst>
      <p:ext uri="{BB962C8B-B14F-4D97-AF65-F5344CB8AC3E}">
        <p14:creationId xmlns:p14="http://schemas.microsoft.com/office/powerpoint/2010/main" val="1280295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DXP — Digital Experience Platform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Com o crescente número de canais de acesso aos clientes, criar estratégias de integração entre eles para melhorar a experiência de compra não é mais opção.</a:t>
            </a:r>
          </a:p>
          <a:p>
            <a:pPr marL="0" indent="0" algn="just">
              <a:buNone/>
            </a:pPr>
            <a:r>
              <a:rPr lang="pt-BR" sz="3200" dirty="0"/>
              <a:t>O sistema DXP torna isso realidade e faz com que a mesma sensação seja experimentada em qualquer ponto de interação com a empresa, o que fortalece a identidade da marca.</a:t>
            </a:r>
          </a:p>
          <a:p>
            <a:pPr marL="0" indent="0" algn="just">
              <a:buNone/>
            </a:pPr>
            <a:r>
              <a:rPr lang="pt-BR" sz="3200" dirty="0"/>
              <a:t>Estamos falando de uma plataforma feita para criar e oferecer experiências integradas e otimizadas para o usuário. </a:t>
            </a:r>
          </a:p>
        </p:txBody>
      </p:sp>
    </p:spTree>
    <p:extLst>
      <p:ext uri="{BB962C8B-B14F-4D97-AF65-F5344CB8AC3E}">
        <p14:creationId xmlns:p14="http://schemas.microsoft.com/office/powerpoint/2010/main" val="1614318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DXP — Digital Experience Platform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Isso deve acontecer em diversos canais e levar sempre em consideração não só as preferências do cliente, mas também todo o ciclo de vida dele.</a:t>
            </a:r>
          </a:p>
        </p:txBody>
      </p:sp>
    </p:spTree>
    <p:extLst>
      <p:ext uri="{BB962C8B-B14F-4D97-AF65-F5344CB8AC3E}">
        <p14:creationId xmlns:p14="http://schemas.microsoft.com/office/powerpoint/2010/main" val="32713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Como funciona um </a:t>
            </a:r>
            <a:r>
              <a:rPr lang="pt-BR" dirty="0" err="1"/>
              <a:t>Content</a:t>
            </a:r>
            <a:r>
              <a:rPr lang="pt-BR" dirty="0"/>
              <a:t> Management System?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Em um cenário desses, consegue imaginar o quanto esse trabalho seria caro e demorado? Ele tornaria inviável, em termos de tempo e dinheiro, que o veículo continuasse a existir.</a:t>
            </a:r>
          </a:p>
          <a:p>
            <a:pPr marL="0" indent="0" algn="just">
              <a:buNone/>
            </a:pPr>
            <a:r>
              <a:rPr lang="pt-BR" sz="3200" dirty="0"/>
              <a:t>Além disso, supondo que você conseguisse manter o projeto de pé, a necessidade de contar com profissionais altamente capacitados com os conhecimentos técnicos necessários também poderia limitar bastante o aparecimento de novos negócios.</a:t>
            </a:r>
          </a:p>
        </p:txBody>
      </p:sp>
    </p:spTree>
    <p:extLst>
      <p:ext uri="{BB962C8B-B14F-4D97-AF65-F5344CB8AC3E}">
        <p14:creationId xmlns:p14="http://schemas.microsoft.com/office/powerpoint/2010/main" val="147297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Quais são os melhores </a:t>
            </a:r>
            <a:r>
              <a:rPr lang="pt-BR" dirty="0" err="1"/>
              <a:t>CMS’s</a:t>
            </a:r>
            <a:r>
              <a:rPr lang="pt-BR" dirty="0"/>
              <a:t> do mercado?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Agora que você já sabe o que é um sistema de gestão de conteúdo, a seguir, quais são as principais opções no mercado. </a:t>
            </a:r>
          </a:p>
          <a:p>
            <a:pPr marL="0" indent="0" algn="just">
              <a:buNone/>
            </a:pPr>
            <a:r>
              <a:rPr lang="pt-BR" sz="3200" dirty="0"/>
              <a:t>WordPress</a:t>
            </a:r>
          </a:p>
          <a:p>
            <a:pPr marL="0" indent="0" algn="just">
              <a:buNone/>
            </a:pPr>
            <a:r>
              <a:rPr lang="pt-BR" sz="3200" dirty="0" err="1"/>
              <a:t>Joomla</a:t>
            </a:r>
            <a:endParaRPr lang="pt-BR" sz="3200" dirty="0"/>
          </a:p>
          <a:p>
            <a:pPr marL="0" indent="0" algn="just">
              <a:buNone/>
            </a:pPr>
            <a:r>
              <a:rPr lang="pt-BR" sz="3200" dirty="0" err="1"/>
              <a:t>Drupal</a:t>
            </a:r>
            <a:endParaRPr lang="pt-BR" sz="3200" dirty="0"/>
          </a:p>
          <a:p>
            <a:pPr marL="0" indent="0" algn="just">
              <a:buNone/>
            </a:pPr>
            <a:r>
              <a:rPr lang="pt-BR" sz="3200" dirty="0" err="1"/>
              <a:t>TextPattern</a:t>
            </a:r>
            <a:endParaRPr lang="pt-BR" sz="3200" dirty="0"/>
          </a:p>
          <a:p>
            <a:pPr marL="0" indent="0" algn="just">
              <a:buNone/>
            </a:pPr>
            <a:r>
              <a:rPr lang="pt-BR" sz="3200" dirty="0" err="1"/>
              <a:t>Radiant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86888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WordPress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WordPress é a plataforma de CMS mais utilizada em todo o mundo. Para começar, se trata de uma opção gratuita, usada para blogs, lojas virtuais e muitos outros projetos.</a:t>
            </a:r>
          </a:p>
          <a:p>
            <a:pPr marL="0" indent="0" algn="just">
              <a:buNone/>
            </a:pPr>
            <a:r>
              <a:rPr lang="pt-BR" sz="3200" dirty="0"/>
              <a:t>Existem diversos recursos adicionais, como plugins e </a:t>
            </a:r>
            <a:r>
              <a:rPr lang="pt-BR" sz="3200" dirty="0" err="1"/>
              <a:t>templates</a:t>
            </a:r>
            <a:r>
              <a:rPr lang="pt-BR" sz="3200" dirty="0"/>
              <a:t> já montados, para que os usuários possam customizar a solução de acordo com suas necessidades e estratégias de negócios.</a:t>
            </a:r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49288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WordPress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3200" dirty="0"/>
              <a:t>Uma das grandes vantagens do WordPress é sua comunidade ativa. Há milhares de programadores que têm o conhecimento necessário para manter o sistema atualizado, agregando melhorias.</a:t>
            </a:r>
          </a:p>
          <a:p>
            <a:pPr marL="0" indent="0" algn="just">
              <a:buNone/>
            </a:pPr>
            <a:r>
              <a:rPr lang="pt-BR" sz="3200" dirty="0"/>
              <a:t>Apesar disso, nunca deixe de prestar atenção a segurança. Como se trata de uma solução de código aberto, pessoas mal intencionadas podem buscar brechas no sistema para atacar informações sigilosas.</a:t>
            </a:r>
          </a:p>
          <a:p>
            <a:pPr marL="0" indent="0" algn="just">
              <a:buNone/>
            </a:pPr>
            <a:r>
              <a:rPr lang="pt-BR" sz="3200" dirty="0"/>
              <a:t>É recomendado contar com recursos extras para garantir a confiabilidade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89773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WordPress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hlinkClick r:id="rId2"/>
              </a:rPr>
              <a:t>https://br.wordpress.org/download/</a:t>
            </a:r>
            <a:endParaRPr lang="pt-BR" sz="3200" dirty="0"/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39254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 err="1"/>
              <a:t>Joomla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Outra grande opção para sistema de gestão de conteúdo é o </a:t>
            </a:r>
            <a:r>
              <a:rPr lang="pt-BR" sz="3200" dirty="0" err="1"/>
              <a:t>Joomla</a:t>
            </a:r>
            <a:r>
              <a:rPr lang="pt-BR" sz="3200" dirty="0"/>
              <a:t>, utilizado por grandes empresas e marcas. Entre elas está a aclamada Universidade de Harvard, dos Estados Unidos.</a:t>
            </a:r>
          </a:p>
          <a:p>
            <a:pPr marL="0" indent="0" algn="just">
              <a:buNone/>
            </a:pPr>
            <a:r>
              <a:rPr lang="pt-BR" sz="3200" dirty="0"/>
              <a:t>Assim como o WordPress, é um sistema gratuito e baseado em PHP, que tem inúmeros recursos adicionais.</a:t>
            </a:r>
          </a:p>
          <a:p>
            <a:pPr marL="0" indent="0" algn="just">
              <a:buNone/>
            </a:pPr>
            <a:r>
              <a:rPr lang="pt-BR" sz="3200" dirty="0"/>
              <a:t>Apesar de a comunidade e o suporte não serem tão massivos quanto a opção mais famosa, o </a:t>
            </a:r>
            <a:r>
              <a:rPr lang="pt-BR" sz="3200" dirty="0" err="1"/>
              <a:t>Joomla</a:t>
            </a:r>
            <a:r>
              <a:rPr lang="pt-BR" sz="3200" dirty="0"/>
              <a:t> é sim uma alternativa robusta e confiável de CMS.</a:t>
            </a:r>
          </a:p>
        </p:txBody>
      </p:sp>
    </p:spTree>
    <p:extLst>
      <p:ext uri="{BB962C8B-B14F-4D97-AF65-F5344CB8AC3E}">
        <p14:creationId xmlns:p14="http://schemas.microsoft.com/office/powerpoint/2010/main" val="807433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 err="1"/>
              <a:t>Joomla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hlinkClick r:id="rId2"/>
              </a:rPr>
              <a:t>https://www.joomla.org/</a:t>
            </a:r>
            <a:endParaRPr lang="pt-BR" sz="3200" dirty="0"/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2019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 err="1"/>
              <a:t>Drupal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que dizer de um CMS que é usado pelo governo dos Estados Unidos? Isso mesmo, o governo norte-americano escolheu o </a:t>
            </a:r>
            <a:r>
              <a:rPr lang="pt-BR" sz="3200" dirty="0" err="1"/>
              <a:t>Drupal</a:t>
            </a:r>
            <a:r>
              <a:rPr lang="pt-BR" sz="3200" dirty="0"/>
              <a:t> como plataforma de conteúdo.</a:t>
            </a:r>
          </a:p>
          <a:p>
            <a:pPr marL="0" indent="0" algn="just">
              <a:buNone/>
            </a:pPr>
            <a:r>
              <a:rPr lang="pt-BR" sz="3200" dirty="0"/>
              <a:t>A plataforma funciona em módulos que interagem entre si, o que permite um alto poder de customização do sistema.</a:t>
            </a:r>
          </a:p>
          <a:p>
            <a:pPr marL="0" indent="0" algn="just">
              <a:buNone/>
            </a:pPr>
            <a:r>
              <a:rPr lang="pt-BR" sz="3200" dirty="0"/>
              <a:t>Uma das vantagens do WordPress (ampla comunidade de programadores com o conhecimento no sistema) também se aplica com o </a:t>
            </a:r>
            <a:r>
              <a:rPr lang="pt-BR" sz="3200" dirty="0" err="1"/>
              <a:t>Drupal</a:t>
            </a:r>
            <a:r>
              <a:rPr lang="pt-BR" sz="3200" dirty="0"/>
              <a:t>.</a:t>
            </a:r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0715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 err="1"/>
              <a:t>Drupal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hlinkClick r:id="rId2"/>
              </a:rPr>
              <a:t>https://www.drupal.org/</a:t>
            </a:r>
            <a:endParaRPr lang="pt-BR" sz="3200" dirty="0"/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49855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 err="1"/>
              <a:t>TextPattern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Quem pensa em criar páginas simples e busca por alta velocidade de carregamento certamente deve considerar o </a:t>
            </a:r>
            <a:r>
              <a:rPr lang="pt-BR" sz="3200" dirty="0" err="1"/>
              <a:t>TextPattern</a:t>
            </a:r>
            <a:r>
              <a:rPr lang="pt-BR" sz="3200" dirty="0"/>
              <a:t> como uma das principais opções.</a:t>
            </a:r>
          </a:p>
          <a:p>
            <a:pPr marL="0" indent="0" algn="just">
              <a:buNone/>
            </a:pPr>
            <a:r>
              <a:rPr lang="pt-BR" sz="3200" dirty="0"/>
              <a:t>Ele perde um pouco para as opções mostradas anteriormente no quesito de variedade de </a:t>
            </a:r>
            <a:r>
              <a:rPr lang="pt-BR" sz="3200" dirty="0" err="1"/>
              <a:t>templates</a:t>
            </a:r>
            <a:r>
              <a:rPr lang="pt-BR" sz="3200" dirty="0"/>
              <a:t> prontos, mas ainda têm vários recursos extras disponíveis.</a:t>
            </a:r>
          </a:p>
          <a:p>
            <a:pPr marL="0" indent="0" algn="just">
              <a:buNone/>
            </a:pPr>
            <a:r>
              <a:rPr lang="pt-BR" sz="3200" dirty="0"/>
              <a:t>https://textpattern.com/</a:t>
            </a:r>
          </a:p>
        </p:txBody>
      </p:sp>
    </p:spTree>
    <p:extLst>
      <p:ext uri="{BB962C8B-B14F-4D97-AF65-F5344CB8AC3E}">
        <p14:creationId xmlns:p14="http://schemas.microsoft.com/office/powerpoint/2010/main" val="2647434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 err="1"/>
              <a:t>Radiant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Por fim, não podemos nos esquecer do </a:t>
            </a:r>
            <a:r>
              <a:rPr lang="pt-BR" sz="3200" dirty="0" err="1"/>
              <a:t>Radiant</a:t>
            </a:r>
            <a:r>
              <a:rPr lang="pt-BR" sz="3200" dirty="0"/>
              <a:t>, um sistema de gerenciamento de conteúdo e permissões baseado em Ruby, mais indicado para projetos de menor tamanho.</a:t>
            </a:r>
          </a:p>
          <a:p>
            <a:pPr marL="0" indent="0" algn="just">
              <a:buNone/>
            </a:pPr>
            <a:r>
              <a:rPr lang="pt-BR" sz="3200" dirty="0"/>
              <a:t>Ele tem uma linguagem própria, bem próxima ao HTML, e oferece boas opções de plugins.</a:t>
            </a:r>
          </a:p>
          <a:p>
            <a:pPr marL="0" indent="0" algn="just">
              <a:buNone/>
            </a:pPr>
            <a:r>
              <a:rPr lang="pt-BR" sz="3200" dirty="0"/>
              <a:t>https://radiantcms.org/</a:t>
            </a:r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0231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Como funciona um </a:t>
            </a:r>
            <a:r>
              <a:rPr lang="pt-BR" dirty="0" err="1"/>
              <a:t>Content</a:t>
            </a:r>
            <a:r>
              <a:rPr lang="pt-BR" dirty="0"/>
              <a:t> Management System?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3200" dirty="0"/>
              <a:t>Felizmente a nossa realidade é bem diferente. Para solucionar esse tipo de problema estrutural e operacional é que surgiu o CMS.</a:t>
            </a:r>
          </a:p>
          <a:p>
            <a:pPr marL="0" indent="0" algn="just">
              <a:buNone/>
            </a:pPr>
            <a:r>
              <a:rPr lang="pt-BR" sz="3200" dirty="0"/>
              <a:t>O conceito de CMS representa, na maioria das vezes, softwares livres, criados e divulgados por programadores espalhados por todo o mundo, em que uma pessoa pode criar seu site, blog e demais opções, com extrema facilidade.</a:t>
            </a:r>
          </a:p>
          <a:p>
            <a:pPr marL="0" indent="0" algn="just">
              <a:buNone/>
            </a:pPr>
            <a:r>
              <a:rPr lang="pt-BR" sz="3200" dirty="0"/>
              <a:t>Um dos maiores trunfos do CMS é sua simplicidade de uso que permite focar mais na estratégia e menos na parte operacional. </a:t>
            </a:r>
          </a:p>
        </p:txBody>
      </p:sp>
    </p:spTree>
    <p:extLst>
      <p:ext uri="{BB962C8B-B14F-4D97-AF65-F5344CB8AC3E}">
        <p14:creationId xmlns:p14="http://schemas.microsoft.com/office/powerpoint/2010/main" val="354643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Por que as empresas devem adotar um sistema de gestão de conteúdos?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ambiente virtual é bastante disputado, com uma concorrência ferrenha entre as empresas.</a:t>
            </a:r>
          </a:p>
          <a:p>
            <a:pPr marL="0" indent="0" algn="just">
              <a:buNone/>
            </a:pPr>
            <a:r>
              <a:rPr lang="pt-BR" sz="3200" dirty="0"/>
              <a:t>Os empreendedores e responsáveis pelas organizações devem sempre buscar novas maneiras para melhorar a experiência dos usuários em seus sites e fornecer novos recursos, mantendo uma boa gestão das ações.</a:t>
            </a:r>
          </a:p>
          <a:p>
            <a:pPr marL="0" indent="0" algn="just">
              <a:buNone/>
            </a:pPr>
            <a:r>
              <a:rPr lang="pt-BR" sz="3200" dirty="0"/>
              <a:t>Esses objetivos são mais facilmente conquistados com o uso de um sistema de gestão de conteúdos. Porém, no mercado existem diversas opções.</a:t>
            </a:r>
          </a:p>
        </p:txBody>
      </p:sp>
    </p:spTree>
    <p:extLst>
      <p:ext uri="{BB962C8B-B14F-4D97-AF65-F5344CB8AC3E}">
        <p14:creationId xmlns:p14="http://schemas.microsoft.com/office/powerpoint/2010/main" val="3843010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Por que as empresas devem adotar um sistema de gestão de conteúdos?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Mas não pense que a escolha do sistema pela organização pode ser feita de qualquer maneira.</a:t>
            </a:r>
          </a:p>
          <a:p>
            <a:pPr marL="0" indent="0" algn="just">
              <a:buNone/>
            </a:pPr>
            <a:r>
              <a:rPr lang="pt-BR" sz="3200" dirty="0"/>
              <a:t>O grande desafio das empresas é alinhar a necessidade com os recursos disponíveis. Não há uma melhor plataforma para uso geral. O que é preciso notar é a necessidade da companhia em atender o seu público e oferecer as soluções certas.</a:t>
            </a:r>
          </a:p>
          <a:p>
            <a:pPr marL="0" indent="0" algn="just">
              <a:buNone/>
            </a:pPr>
            <a:r>
              <a:rPr lang="pt-BR" sz="3200" dirty="0"/>
              <a:t>Então, deve-se analisar qual CMS conta com tais atribuições, de forma mais acertada ao seu negócio.</a:t>
            </a:r>
          </a:p>
        </p:txBody>
      </p:sp>
    </p:spTree>
    <p:extLst>
      <p:ext uri="{BB962C8B-B14F-4D97-AF65-F5344CB8AC3E}">
        <p14:creationId xmlns:p14="http://schemas.microsoft.com/office/powerpoint/2010/main" val="6630017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Referencia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hlinkClick r:id="rId2"/>
              </a:rPr>
              <a:t>https://rockcontent.com/br/blog/cms/</a:t>
            </a:r>
            <a:endParaRPr lang="pt-BR" sz="3200" dirty="0"/>
          </a:p>
          <a:p>
            <a:pPr marL="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3309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Como funciona um </a:t>
            </a:r>
            <a:r>
              <a:rPr lang="pt-BR" dirty="0" err="1"/>
              <a:t>Content</a:t>
            </a:r>
            <a:r>
              <a:rPr lang="pt-BR" dirty="0"/>
              <a:t> Management System?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usuário não precisa se preocupar com a parte técnica da criação. Ele só precisa alimentar um banco de dados com o conteúdo que deseja apresentar, de forma simples e rápida.</a:t>
            </a:r>
          </a:p>
          <a:p>
            <a:pPr marL="0" indent="0" algn="just">
              <a:buNone/>
            </a:pPr>
            <a:r>
              <a:rPr lang="pt-BR" sz="3200" dirty="0"/>
              <a:t>Todo o conteúdo é gerenciado de forma eficiente e a estrutura é feita para garantir um melhor desempenho das páginas, uma boa experiência do usuário e a possibilidade de escalar o site sem problemas no futuro.</a:t>
            </a:r>
          </a:p>
        </p:txBody>
      </p:sp>
    </p:spTree>
    <p:extLst>
      <p:ext uri="{BB962C8B-B14F-4D97-AF65-F5344CB8AC3E}">
        <p14:creationId xmlns:p14="http://schemas.microsoft.com/office/powerpoint/2010/main" val="178241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Quais são as principais funcionalidades de um CMS?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Pode até não parecer, mas há muita coisa envolvida na produção e publicação de um simples conteúdo ou página de um site. E cada um desses elementos precisa ter o suporte do CMS para aparecer.</a:t>
            </a:r>
          </a:p>
          <a:p>
            <a:pPr marL="0" indent="0" algn="just">
              <a:buNone/>
            </a:pPr>
            <a:r>
              <a:rPr lang="pt-BR" sz="3200" dirty="0"/>
              <a:t>Isso fica claro quando olhamos para algumas das funcionalidades principais desse tipo de sistema, que incluem:</a:t>
            </a:r>
          </a:p>
        </p:txBody>
      </p:sp>
    </p:spTree>
    <p:extLst>
      <p:ext uri="{BB962C8B-B14F-4D97-AF65-F5344CB8AC3E}">
        <p14:creationId xmlns:p14="http://schemas.microsoft.com/office/powerpoint/2010/main" val="219858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Quais são as principais funcionalidades de um CMS?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3200" dirty="0"/>
              <a:t>criação e publicação de páginas;</a:t>
            </a:r>
          </a:p>
          <a:p>
            <a:pPr algn="just"/>
            <a:r>
              <a:rPr lang="pt-BR" sz="3200" dirty="0"/>
              <a:t>edição de texto e de código do site;</a:t>
            </a:r>
          </a:p>
          <a:p>
            <a:pPr algn="just"/>
            <a:r>
              <a:rPr lang="pt-BR" sz="3200" dirty="0"/>
              <a:t>moderação de comentários;</a:t>
            </a:r>
          </a:p>
          <a:p>
            <a:pPr algn="just"/>
            <a:r>
              <a:rPr lang="pt-BR" sz="3200" dirty="0"/>
              <a:t>controle de estoque e sistema de vendas (caso seja e-commerce);</a:t>
            </a:r>
          </a:p>
          <a:p>
            <a:pPr algn="just"/>
            <a:r>
              <a:rPr lang="pt-BR" sz="3200" dirty="0"/>
              <a:t>instalação de plugins e extensões para aumentar as funções do site;</a:t>
            </a:r>
          </a:p>
          <a:p>
            <a:pPr algn="just"/>
            <a:r>
              <a:rPr lang="pt-BR" sz="3200" dirty="0"/>
              <a:t>biblioteca de mídias, para carregar imagens e vídeos que serão usados no site;</a:t>
            </a:r>
          </a:p>
        </p:txBody>
      </p:sp>
    </p:spTree>
    <p:extLst>
      <p:ext uri="{BB962C8B-B14F-4D97-AF65-F5344CB8AC3E}">
        <p14:creationId xmlns:p14="http://schemas.microsoft.com/office/powerpoint/2010/main" val="178918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D1B2-EB3B-BF3B-A64B-2B5B6C6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pt-BR" dirty="0"/>
              <a:t>Quais são os benefícios do CMS? Conheça 7 deles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4CEFC-FA95-AE5A-A0EC-DFFD75F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pt-BR" sz="3200" dirty="0"/>
              <a:t>Facilidade de criação e manutenção</a:t>
            </a:r>
          </a:p>
          <a:p>
            <a:pPr marL="514350" indent="-514350" algn="just">
              <a:buAutoNum type="arabicPeriod"/>
            </a:pPr>
            <a:r>
              <a:rPr lang="pt-BR" sz="3200" dirty="0"/>
              <a:t>Facilidade de uso</a:t>
            </a:r>
          </a:p>
          <a:p>
            <a:pPr marL="514350" indent="-514350" algn="just">
              <a:buAutoNum type="arabicPeriod"/>
            </a:pPr>
            <a:r>
              <a:rPr lang="pt-BR" sz="3200" dirty="0"/>
              <a:t>Quantidade enorme de recursos adicionais</a:t>
            </a:r>
          </a:p>
          <a:p>
            <a:pPr marL="514350" indent="-514350" algn="just">
              <a:buAutoNum type="arabicPeriod"/>
            </a:pPr>
            <a:r>
              <a:rPr lang="pt-BR" sz="3200" dirty="0"/>
              <a:t>Possibilidade de otimização para busca orgânica</a:t>
            </a:r>
          </a:p>
          <a:p>
            <a:pPr marL="514350" indent="-514350" algn="just">
              <a:buAutoNum type="arabicPeriod"/>
            </a:pPr>
            <a:r>
              <a:rPr lang="pt-BR" sz="3200" dirty="0"/>
              <a:t>Versatilidade para projetos de todos os tipos e tamanhos</a:t>
            </a:r>
          </a:p>
          <a:p>
            <a:pPr marL="514350" indent="-514350" algn="just">
              <a:buAutoNum type="arabicPeriod"/>
            </a:pPr>
            <a:r>
              <a:rPr lang="pt-BR" sz="3200" dirty="0"/>
              <a:t>Boa velocidade de carregamento</a:t>
            </a:r>
          </a:p>
          <a:p>
            <a:pPr marL="514350" indent="-514350" algn="just">
              <a:buAutoNum type="arabicPeriod"/>
            </a:pPr>
            <a:r>
              <a:rPr lang="pt-BR" sz="3200" dirty="0"/>
              <a:t>Baixo custo de atualização e manutenção</a:t>
            </a:r>
          </a:p>
        </p:txBody>
      </p:sp>
    </p:spTree>
    <p:extLst>
      <p:ext uri="{BB962C8B-B14F-4D97-AF65-F5344CB8AC3E}">
        <p14:creationId xmlns:p14="http://schemas.microsoft.com/office/powerpoint/2010/main" val="1772708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3488</Words>
  <Application>Microsoft Office PowerPoint</Application>
  <PresentationFormat>Widescreen</PresentationFormat>
  <Paragraphs>191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inter</vt:lpstr>
      <vt:lpstr>manrope</vt:lpstr>
      <vt:lpstr>Tema do Office</vt:lpstr>
      <vt:lpstr>CMS</vt:lpstr>
      <vt:lpstr>O que é um CMS?</vt:lpstr>
      <vt:lpstr>Como funciona um Content Management System?</vt:lpstr>
      <vt:lpstr>Como funciona um Content Management System?</vt:lpstr>
      <vt:lpstr>Como funciona um Content Management System?</vt:lpstr>
      <vt:lpstr>Como funciona um Content Management System?</vt:lpstr>
      <vt:lpstr>Quais são as principais funcionalidades de um CMS?</vt:lpstr>
      <vt:lpstr>Quais são as principais funcionalidades de um CMS?</vt:lpstr>
      <vt:lpstr>Quais são os benefícios do CMS? Conheça 7 deles</vt:lpstr>
      <vt:lpstr>1. Facilidade de criação e manutenção</vt:lpstr>
      <vt:lpstr>2. Facilidade de uso</vt:lpstr>
      <vt:lpstr>2. Facilidade de uso</vt:lpstr>
      <vt:lpstr>2. Facilidade de uso</vt:lpstr>
      <vt:lpstr>3. Quantidade enorme de recursos adicionais</vt:lpstr>
      <vt:lpstr>4. Possibilidade de otimização para busca orgânica</vt:lpstr>
      <vt:lpstr>4. Possibilidade de otimização para busca orgânica</vt:lpstr>
      <vt:lpstr>4. Possibilidade de otimização para busca orgânica</vt:lpstr>
      <vt:lpstr>4. Possibilidade de otimização para busca orgânica</vt:lpstr>
      <vt:lpstr>5. Versatilidade para projetos de todos os tipos e tamanhos</vt:lpstr>
      <vt:lpstr>5. Versatilidade para projetos de todos os tipos e tamanhos</vt:lpstr>
      <vt:lpstr>6. Boa velocidade de carregamento</vt:lpstr>
      <vt:lpstr>6. Boa velocidade de carregamento</vt:lpstr>
      <vt:lpstr>7. Baixo custo de atualização e manutenção</vt:lpstr>
      <vt:lpstr>7. Baixo custo de atualização e manutenção</vt:lpstr>
      <vt:lpstr>7. Baixo custo de atualização e manutenção</vt:lpstr>
      <vt:lpstr>Como escolher um CMS?</vt:lpstr>
      <vt:lpstr>Como escolher um CMS?</vt:lpstr>
      <vt:lpstr>Como escolher um CMS?</vt:lpstr>
      <vt:lpstr>Como migrar o seu CMS?</vt:lpstr>
      <vt:lpstr>Como migrar o seu CMS?</vt:lpstr>
      <vt:lpstr>Como avaliar a melhor hospedagem para o CMS?</vt:lpstr>
      <vt:lpstr>Como avaliar a melhor hospedagem para o CMS?</vt:lpstr>
      <vt:lpstr>Quais são as diferenças entre CMS, WCM, ECM, DAM e DXP?</vt:lpstr>
      <vt:lpstr>WCM — Web Content Management</vt:lpstr>
      <vt:lpstr>WCM — Web Content Management</vt:lpstr>
      <vt:lpstr>ECM — Enterprise Content Management</vt:lpstr>
      <vt:lpstr>DAM — Digital Asset Management</vt:lpstr>
      <vt:lpstr>DXP — Digital Experience Platform</vt:lpstr>
      <vt:lpstr>DXP — Digital Experience Platform</vt:lpstr>
      <vt:lpstr>Quais são os melhores CMS’s do mercado?</vt:lpstr>
      <vt:lpstr>WordPress</vt:lpstr>
      <vt:lpstr>WordPress</vt:lpstr>
      <vt:lpstr>WordPress</vt:lpstr>
      <vt:lpstr>Joomla</vt:lpstr>
      <vt:lpstr>Joomla</vt:lpstr>
      <vt:lpstr>Drupal</vt:lpstr>
      <vt:lpstr>Drupal</vt:lpstr>
      <vt:lpstr>TextPattern</vt:lpstr>
      <vt:lpstr>Radiant</vt:lpstr>
      <vt:lpstr>Por que as empresas devem adotar um sistema de gestão de conteúdos?</vt:lpstr>
      <vt:lpstr>Por que as empresas devem adotar um sistema de gestão de conteúdos?</vt:lpstr>
      <vt:lpstr>Referencia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</dc:title>
  <dc:creator>Rodrigo</dc:creator>
  <cp:lastModifiedBy>Rodrigo</cp:lastModifiedBy>
  <cp:revision>32</cp:revision>
  <dcterms:created xsi:type="dcterms:W3CDTF">2022-05-09T23:41:11Z</dcterms:created>
  <dcterms:modified xsi:type="dcterms:W3CDTF">2022-05-22T21:52:42Z</dcterms:modified>
</cp:coreProperties>
</file>