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62" r:id="rId3"/>
    <p:sldId id="258" r:id="rId4"/>
    <p:sldId id="257" r:id="rId5"/>
    <p:sldId id="261" r:id="rId6"/>
    <p:sldId id="259" r:id="rId7"/>
    <p:sldId id="260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3333CC"/>
    <a:srgbClr val="660066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9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12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6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0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4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1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2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7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itayneeman.com/posts/standardizing-node.js-version-in-an-npm-packag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itayneeman.com/posts/standardizing-node.js-version-in-an-npm-packag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JavaScript_community_log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77B0B42F-5046-334F-CCFA-18A0805EB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78" b="25072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683C7FD-8CFA-1CAF-79B7-C92F3CD28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 fontScale="90000"/>
          </a:bodyPr>
          <a:lstStyle/>
          <a:p>
            <a:r>
              <a:rPr lang="pt-BR" sz="8000" dirty="0">
                <a:solidFill>
                  <a:schemeClr val="accent6"/>
                </a:solidFill>
              </a:rPr>
              <a:t>NODEJS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9FDCCF-1C9C-F839-CB7B-CEE3A7CE2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5554" y="5825892"/>
            <a:ext cx="2729948" cy="370979"/>
          </a:xfrm>
        </p:spPr>
        <p:txBody>
          <a:bodyPr>
            <a:normAutofit lnSpcReduction="10000"/>
          </a:bodyPr>
          <a:lstStyle/>
          <a:p>
            <a:r>
              <a:rPr lang="pt-BR" sz="2000" dirty="0">
                <a:solidFill>
                  <a:srgbClr val="FFC000"/>
                </a:solidFill>
              </a:rPr>
              <a:t>Fábio M. Apóstolo</a:t>
            </a:r>
          </a:p>
        </p:txBody>
      </p:sp>
    </p:spTree>
    <p:extLst>
      <p:ext uri="{BB962C8B-B14F-4D97-AF65-F5344CB8AC3E}">
        <p14:creationId xmlns:p14="http://schemas.microsoft.com/office/powerpoint/2010/main" val="67761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A8430-B796-9575-A4F3-93970EC7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660066"/>
                </a:solidFill>
              </a:rPr>
              <a:t>Dependências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828547-68A3-C94D-805E-4137E0F33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>
                <a:solidFill>
                  <a:srgbClr val="3333CC"/>
                </a:solidFill>
              </a:rPr>
              <a:t>express</a:t>
            </a:r>
            <a:r>
              <a:rPr lang="pt-BR" dirty="0">
                <a:solidFill>
                  <a:srgbClr val="3333CC"/>
                </a:solidFill>
              </a:rPr>
              <a:t>: é uma estrutura de aplicação web para Node.js que permite </a:t>
            </a:r>
            <a:r>
              <a:rPr lang="pt-BR" dirty="0" err="1">
                <a:solidFill>
                  <a:srgbClr val="3333CC"/>
                </a:solidFill>
              </a:rPr>
              <a:t>gerarAPIs</a:t>
            </a:r>
            <a:r>
              <a:rPr lang="pt-BR" dirty="0">
                <a:solidFill>
                  <a:srgbClr val="3333CC"/>
                </a:solidFill>
              </a:rPr>
              <a:t> e servidores web</a:t>
            </a:r>
          </a:p>
          <a:p>
            <a:r>
              <a:rPr lang="pt-BR" dirty="0" err="1">
                <a:solidFill>
                  <a:srgbClr val="3333CC"/>
                </a:solidFill>
              </a:rPr>
              <a:t>mongoose</a:t>
            </a:r>
            <a:r>
              <a:rPr lang="pt-BR" dirty="0">
                <a:solidFill>
                  <a:srgbClr val="3333CC"/>
                </a:solidFill>
              </a:rPr>
              <a:t>:  é uma biblioteca do </a:t>
            </a:r>
            <a:r>
              <a:rPr lang="pt-BR" dirty="0" err="1">
                <a:solidFill>
                  <a:srgbClr val="3333CC"/>
                </a:solidFill>
              </a:rPr>
              <a:t>Nodejs</a:t>
            </a:r>
            <a:r>
              <a:rPr lang="pt-BR" dirty="0">
                <a:solidFill>
                  <a:srgbClr val="3333CC"/>
                </a:solidFill>
              </a:rPr>
              <a:t> que proporciona uma solução baseada em esquemas para modelar os dados de uma aplicação.</a:t>
            </a:r>
          </a:p>
          <a:p>
            <a:r>
              <a:rPr lang="pt-BR" dirty="0" err="1">
                <a:solidFill>
                  <a:srgbClr val="3333CC"/>
                </a:solidFill>
              </a:rPr>
              <a:t>nodemon</a:t>
            </a:r>
            <a:r>
              <a:rPr lang="pt-BR" dirty="0">
                <a:solidFill>
                  <a:srgbClr val="3333CC"/>
                </a:solidFill>
              </a:rPr>
              <a:t>: é uma biblioteca que ajuda no desenvolvimento de sistemas com o Node. </a:t>
            </a:r>
            <a:r>
              <a:rPr lang="pt-BR" dirty="0" err="1">
                <a:solidFill>
                  <a:srgbClr val="3333CC"/>
                </a:solidFill>
              </a:rPr>
              <a:t>js</a:t>
            </a:r>
            <a:r>
              <a:rPr lang="pt-BR" dirty="0">
                <a:solidFill>
                  <a:srgbClr val="3333CC"/>
                </a:solidFill>
              </a:rPr>
              <a:t> reiniciando automaticamente o servidor.</a:t>
            </a:r>
          </a:p>
          <a:p>
            <a:r>
              <a:rPr lang="pt-BR" dirty="0" err="1">
                <a:solidFill>
                  <a:srgbClr val="3333CC"/>
                </a:solidFill>
              </a:rPr>
              <a:t>dotenv</a:t>
            </a:r>
            <a:r>
              <a:rPr lang="pt-BR" dirty="0">
                <a:solidFill>
                  <a:srgbClr val="3333CC"/>
                </a:solidFill>
              </a:rPr>
              <a:t>: é um módulo de dependência que carrega variáveis de ambiente de um arquivo . </a:t>
            </a:r>
            <a:r>
              <a:rPr lang="pt-BR" dirty="0" err="1">
                <a:solidFill>
                  <a:srgbClr val="3333CC"/>
                </a:solidFill>
              </a:rPr>
              <a:t>env</a:t>
            </a:r>
            <a:r>
              <a:rPr lang="pt-BR" dirty="0">
                <a:solidFill>
                  <a:srgbClr val="3333CC"/>
                </a:solidFill>
              </a:rPr>
              <a:t> para </a:t>
            </a:r>
            <a:r>
              <a:rPr lang="pt-BR" dirty="0" err="1">
                <a:solidFill>
                  <a:srgbClr val="3333CC"/>
                </a:solidFill>
              </a:rPr>
              <a:t>process</a:t>
            </a:r>
            <a:r>
              <a:rPr lang="pt-BR" dirty="0">
                <a:solidFill>
                  <a:srgbClr val="3333CC"/>
                </a:solidFill>
              </a:rPr>
              <a:t>. </a:t>
            </a:r>
            <a:r>
              <a:rPr lang="pt-BR" dirty="0" err="1">
                <a:solidFill>
                  <a:srgbClr val="3333CC"/>
                </a:solidFill>
              </a:rPr>
              <a:t>env</a:t>
            </a:r>
            <a:r>
              <a:rPr lang="pt-BR" dirty="0">
                <a:solidFill>
                  <a:srgbClr val="33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985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1189C-D068-1E62-6E89-B5D5A903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npm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(node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manager)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B5709-C515-FD67-E884-972EC6A1C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990099"/>
                </a:solidFill>
              </a:rPr>
              <a:t>É um gerenciador de pacotes para </a:t>
            </a:r>
            <a:r>
              <a:rPr lang="pt-BR" dirty="0" err="1">
                <a:solidFill>
                  <a:srgbClr val="990099"/>
                </a:solidFill>
              </a:rPr>
              <a:t>NodeJS</a:t>
            </a:r>
            <a:r>
              <a:rPr lang="pt-BR" dirty="0">
                <a:solidFill>
                  <a:srgbClr val="990099"/>
                </a:solidFill>
              </a:rPr>
              <a:t>.</a:t>
            </a:r>
          </a:p>
          <a:p>
            <a:endParaRPr lang="pt-BR" dirty="0">
              <a:solidFill>
                <a:srgbClr val="990099"/>
              </a:solidFill>
            </a:endParaRPr>
          </a:p>
          <a:p>
            <a:r>
              <a:rPr lang="pt-BR" dirty="0">
                <a:solidFill>
                  <a:srgbClr val="990099"/>
                </a:solidFill>
              </a:rPr>
              <a:t>Sintaxe: </a:t>
            </a:r>
            <a:r>
              <a:rPr lang="pt-BR" dirty="0" err="1">
                <a:solidFill>
                  <a:srgbClr val="990099"/>
                </a:solidFill>
              </a:rPr>
              <a:t>npm</a:t>
            </a:r>
            <a:r>
              <a:rPr lang="pt-BR" dirty="0">
                <a:solidFill>
                  <a:srgbClr val="990099"/>
                </a:solidFill>
              </a:rPr>
              <a:t> i </a:t>
            </a:r>
            <a:r>
              <a:rPr lang="pt-BR" dirty="0" err="1">
                <a:solidFill>
                  <a:srgbClr val="990099"/>
                </a:solidFill>
              </a:rPr>
              <a:t>nome_da_dependência</a:t>
            </a:r>
            <a:endParaRPr lang="pt-BR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2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3C2C-A338-972D-6CB1-A4C017A4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Objetivo da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BF6509-D5E1-020F-5F45-F78CB564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Conhecer o </a:t>
            </a:r>
            <a:r>
              <a:rPr lang="pt-BR" sz="3200" dirty="0" err="1">
                <a:solidFill>
                  <a:srgbClr val="FF0000"/>
                </a:solidFill>
              </a:rPr>
              <a:t>nodejs</a:t>
            </a:r>
            <a:r>
              <a:rPr lang="pt-BR" sz="3200" dirty="0">
                <a:solidFill>
                  <a:srgbClr val="FF0000"/>
                </a:solidFill>
              </a:rPr>
              <a:t> e sua aplicabilidade.</a:t>
            </a:r>
          </a:p>
        </p:txBody>
      </p:sp>
    </p:spTree>
    <p:extLst>
      <p:ext uri="{BB962C8B-B14F-4D97-AF65-F5344CB8AC3E}">
        <p14:creationId xmlns:p14="http://schemas.microsoft.com/office/powerpoint/2010/main" val="281442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B91AD1-4512-B493-7E80-C36F4E87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4"/>
                </a:solidFill>
              </a:rPr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F4A3BF-112A-E916-FC9F-5146C22DF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 lnSpcReduction="10000"/>
          </a:bodyPr>
          <a:lstStyle/>
          <a:p>
            <a:r>
              <a:rPr lang="pt-BR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 Node.js não é uma linguagem de programação.</a:t>
            </a:r>
          </a:p>
          <a:p>
            <a:pPr marL="0" indent="0">
              <a:buNone/>
            </a:pPr>
            <a:endParaRPr lang="pt-BR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pt-BR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 Node.js não é um framework </a:t>
            </a:r>
            <a:r>
              <a:rPr lang="pt-BR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JavaScript</a:t>
            </a:r>
            <a:r>
              <a:rPr lang="pt-BR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como o </a:t>
            </a:r>
            <a:r>
              <a:rPr lang="pt-BR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r>
              <a:rPr lang="pt-BR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ou o Vue.js, mas sim um ambiente de execução.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7FFC319C-0C2A-F6D3-F0A3-4849C7018F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8222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368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7E2063-6E90-4A23-0D34-E7E63EE6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4"/>
                </a:solidFill>
              </a:rPr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D2F558-55F7-7264-EBCF-345CDA512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097" y="2333297"/>
            <a:ext cx="4832302" cy="4159578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pt-BR" sz="2400" dirty="0">
                <a:solidFill>
                  <a:srgbClr val="FF0000"/>
                </a:solidFill>
              </a:rPr>
              <a:t>É um ambiente de execução </a:t>
            </a:r>
            <a:r>
              <a:rPr lang="pt-BR" sz="2400" dirty="0" err="1">
                <a:solidFill>
                  <a:srgbClr val="FF0000"/>
                </a:solidFill>
              </a:rPr>
              <a:t>JavaScript</a:t>
            </a:r>
            <a:r>
              <a:rPr lang="pt-BR" sz="2400" dirty="0">
                <a:solidFill>
                  <a:srgbClr val="FF0000"/>
                </a:solidFill>
              </a:rPr>
              <a:t> que permite executar aplicações desenvolvidas com a linguagem de forma autônoma, sem depender de um navegador.</a:t>
            </a:r>
          </a:p>
          <a:p>
            <a:pPr algn="ctr">
              <a:lnSpc>
                <a:spcPct val="90000"/>
              </a:lnSpc>
            </a:pPr>
            <a:r>
              <a:rPr lang="pt-BR" sz="2400" dirty="0">
                <a:solidFill>
                  <a:srgbClr val="FF0000"/>
                </a:solidFill>
              </a:rPr>
              <a:t>Com ele, é possível criar praticamente qualquer tipo de aplicações web, desde servidores para sites estáticos e dinâmicos, até APIs.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66E2CFE1-B1E0-AB7F-24A4-6B430D37CA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8222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0422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25FDE-D59A-B34D-0C53-08805ADD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 que são APIs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E58785-B399-BA53-C391-AD0FF68B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2" y="1508098"/>
            <a:ext cx="10515600" cy="225552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>
                <a:solidFill>
                  <a:srgbClr val="00B050"/>
                </a:solidFill>
              </a:rPr>
              <a:t>As APIs (</a:t>
            </a:r>
            <a:r>
              <a:rPr lang="pt-BR" sz="2400" dirty="0" err="1">
                <a:solidFill>
                  <a:srgbClr val="00B050"/>
                </a:solidFill>
              </a:rPr>
              <a:t>Application</a:t>
            </a:r>
            <a:r>
              <a:rPr lang="pt-BR" sz="2400" dirty="0">
                <a:solidFill>
                  <a:srgbClr val="00B050"/>
                </a:solidFill>
              </a:rPr>
              <a:t> </a:t>
            </a:r>
            <a:r>
              <a:rPr lang="pt-BR" sz="2400" dirty="0" err="1">
                <a:solidFill>
                  <a:srgbClr val="00B050"/>
                </a:solidFill>
              </a:rPr>
              <a:t>Programming</a:t>
            </a:r>
            <a:r>
              <a:rPr lang="pt-BR" sz="2400" dirty="0">
                <a:solidFill>
                  <a:srgbClr val="00B050"/>
                </a:solidFill>
              </a:rPr>
              <a:t> Interfaces ou Interfaces de Programação de Aplicações) são interfaces que funcionam como pontes, transportando dados entre um cliente e um servidor. Sem que esse processo seja sequer percebido pelo usuário, elas estão presentes por trás do funcionamento de diversos programas e aplicativos.</a:t>
            </a:r>
          </a:p>
        </p:txBody>
      </p:sp>
      <p:pic>
        <p:nvPicPr>
          <p:cNvPr id="1026" name="Picture 2" descr="O que é uma API? [Definição e exemplos] - Blog Cod3r">
            <a:extLst>
              <a:ext uri="{FF2B5EF4-FFF2-40B4-BE49-F238E27FC236}">
                <a16:creationId xmlns:a16="http://schemas.microsoft.com/office/drawing/2014/main" id="{B54BD60D-E69F-AB22-C211-5BCE948F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527" y="3648324"/>
            <a:ext cx="91344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7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8EBBB4-DF6A-4503-AA1C-A6E78AF32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27A7B7-1B6D-432E-B2C4-E71C6C361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27DBEE0-99A4-4464-9371-C89D97E7A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136182 w 12192000"/>
              <a:gd name="connsiteY1" fmla="*/ 0 h 6858000"/>
              <a:gd name="connsiteX2" fmla="*/ 7136182 w 12192000"/>
              <a:gd name="connsiteY2" fmla="*/ 335 h 6858000"/>
              <a:gd name="connsiteX3" fmla="*/ 7215619 w 12192000"/>
              <a:gd name="connsiteY3" fmla="*/ 2368586 h 6858000"/>
              <a:gd name="connsiteX4" fmla="*/ 7295436 w 12192000"/>
              <a:gd name="connsiteY4" fmla="*/ 3753611 h 6858000"/>
              <a:gd name="connsiteX5" fmla="*/ 7397299 w 12192000"/>
              <a:gd name="connsiteY5" fmla="*/ 4072305 h 6858000"/>
              <a:gd name="connsiteX6" fmla="*/ 7445569 w 12192000"/>
              <a:gd name="connsiteY6" fmla="*/ 4526719 h 6858000"/>
              <a:gd name="connsiteX7" fmla="*/ 7531468 w 12192000"/>
              <a:gd name="connsiteY7" fmla="*/ 5116854 h 6858000"/>
              <a:gd name="connsiteX8" fmla="*/ 7590760 w 12192000"/>
              <a:gd name="connsiteY8" fmla="*/ 5630249 h 6858000"/>
              <a:gd name="connsiteX9" fmla="*/ 7884185 w 12192000"/>
              <a:gd name="connsiteY9" fmla="*/ 5724081 h 6858000"/>
              <a:gd name="connsiteX10" fmla="*/ 8115655 w 12192000"/>
              <a:gd name="connsiteY10" fmla="*/ 5424488 h 6858000"/>
              <a:gd name="connsiteX11" fmla="*/ 8264267 w 12192000"/>
              <a:gd name="connsiteY11" fmla="*/ 5616845 h 6858000"/>
              <a:gd name="connsiteX12" fmla="*/ 8453928 w 12192000"/>
              <a:gd name="connsiteY12" fmla="*/ 5348754 h 6858000"/>
              <a:gd name="connsiteX13" fmla="*/ 8615844 w 12192000"/>
              <a:gd name="connsiteY13" fmla="*/ 5190580 h 6858000"/>
              <a:gd name="connsiteX14" fmla="*/ 8701363 w 12192000"/>
              <a:gd name="connsiteY14" fmla="*/ 4645684 h 6858000"/>
              <a:gd name="connsiteX15" fmla="*/ 8801704 w 12192000"/>
              <a:gd name="connsiteY15" fmla="*/ 4490862 h 6858000"/>
              <a:gd name="connsiteX16" fmla="*/ 8859097 w 12192000"/>
              <a:gd name="connsiteY16" fmla="*/ 4649036 h 6858000"/>
              <a:gd name="connsiteX17" fmla="*/ 8816528 w 12192000"/>
              <a:gd name="connsiteY17" fmla="*/ 5258608 h 6858000"/>
              <a:gd name="connsiteX18" fmla="*/ 8908507 w 12192000"/>
              <a:gd name="connsiteY18" fmla="*/ 5148354 h 6858000"/>
              <a:gd name="connsiteX19" fmla="*/ 9112612 w 12192000"/>
              <a:gd name="connsiteY19" fmla="*/ 4460032 h 6858000"/>
              <a:gd name="connsiteX20" fmla="*/ 9242220 w 12192000"/>
              <a:gd name="connsiteY20" fmla="*/ 4342071 h 6858000"/>
              <a:gd name="connsiteX21" fmla="*/ 9341422 w 12192000"/>
              <a:gd name="connsiteY21" fmla="*/ 4562911 h 6858000"/>
              <a:gd name="connsiteX22" fmla="*/ 9480152 w 12192000"/>
              <a:gd name="connsiteY22" fmla="*/ 5150031 h 6858000"/>
              <a:gd name="connsiteX23" fmla="*/ 9561110 w 12192000"/>
              <a:gd name="connsiteY23" fmla="*/ 4866524 h 6858000"/>
              <a:gd name="connsiteX24" fmla="*/ 9881520 w 12192000"/>
              <a:gd name="connsiteY24" fmla="*/ 4313922 h 6858000"/>
              <a:gd name="connsiteX25" fmla="*/ 10094366 w 12192000"/>
              <a:gd name="connsiteY25" fmla="*/ 4813241 h 6858000"/>
              <a:gd name="connsiteX26" fmla="*/ 10237276 w 12192000"/>
              <a:gd name="connsiteY26" fmla="*/ 4416132 h 6858000"/>
              <a:gd name="connsiteX27" fmla="*/ 10324315 w 12192000"/>
              <a:gd name="connsiteY27" fmla="*/ 4322299 h 6858000"/>
              <a:gd name="connsiteX28" fmla="*/ 10344080 w 12192000"/>
              <a:gd name="connsiteY28" fmla="*/ 4373907 h 6858000"/>
              <a:gd name="connsiteX29" fmla="*/ 10527280 w 12192000"/>
              <a:gd name="connsiteY29" fmla="*/ 3490211 h 6858000"/>
              <a:gd name="connsiteX30" fmla="*/ 10594174 w 12192000"/>
              <a:gd name="connsiteY30" fmla="*/ 3861183 h 6858000"/>
              <a:gd name="connsiteX31" fmla="*/ 11258180 w 12192000"/>
              <a:gd name="connsiteY31" fmla="*/ 1488576 h 6858000"/>
              <a:gd name="connsiteX32" fmla="*/ 11362322 w 12192000"/>
              <a:gd name="connsiteY32" fmla="*/ 0 h 6858000"/>
              <a:gd name="connsiteX33" fmla="*/ 12192000 w 12192000"/>
              <a:gd name="connsiteY33" fmla="*/ 0 h 6858000"/>
              <a:gd name="connsiteX34" fmla="*/ 12192000 w 12192000"/>
              <a:gd name="connsiteY34" fmla="*/ 6858000 h 6858000"/>
              <a:gd name="connsiteX35" fmla="*/ 0 w 12192000"/>
              <a:gd name="connsiteY3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136182" y="0"/>
                </a:lnTo>
                <a:lnTo>
                  <a:pt x="7136182" y="335"/>
                </a:lnTo>
                <a:cubicBezTo>
                  <a:pt x="7149485" y="1194346"/>
                  <a:pt x="7215999" y="2368586"/>
                  <a:pt x="7215619" y="2368586"/>
                </a:cubicBezTo>
                <a:cubicBezTo>
                  <a:pt x="7215999" y="2370261"/>
                  <a:pt x="7261609" y="3524058"/>
                  <a:pt x="7295436" y="3753611"/>
                </a:cubicBezTo>
                <a:cubicBezTo>
                  <a:pt x="7329643" y="3986516"/>
                  <a:pt x="7366892" y="3841746"/>
                  <a:pt x="7397299" y="4072305"/>
                </a:cubicBezTo>
                <a:cubicBezTo>
                  <a:pt x="7410602" y="4226792"/>
                  <a:pt x="7396538" y="4381615"/>
                  <a:pt x="7445569" y="4526719"/>
                </a:cubicBezTo>
                <a:cubicBezTo>
                  <a:pt x="7442148" y="4749905"/>
                  <a:pt x="7507522" y="4896349"/>
                  <a:pt x="7531468" y="5116854"/>
                </a:cubicBezTo>
                <a:cubicBezTo>
                  <a:pt x="7542490" y="5292454"/>
                  <a:pt x="7518165" y="5467049"/>
                  <a:pt x="7590760" y="5630249"/>
                </a:cubicBezTo>
                <a:cubicBezTo>
                  <a:pt x="7648913" y="5755916"/>
                  <a:pt x="7723029" y="5854440"/>
                  <a:pt x="7884185" y="5724081"/>
                </a:cubicBezTo>
                <a:cubicBezTo>
                  <a:pt x="7883045" y="5562555"/>
                  <a:pt x="8152523" y="5586684"/>
                  <a:pt x="8115655" y="5424488"/>
                </a:cubicBezTo>
                <a:cubicBezTo>
                  <a:pt x="8237281" y="5459341"/>
                  <a:pt x="8173428" y="5573280"/>
                  <a:pt x="8264267" y="5616845"/>
                </a:cubicBezTo>
                <a:cubicBezTo>
                  <a:pt x="8342565" y="5535411"/>
                  <a:pt x="8290493" y="5372882"/>
                  <a:pt x="8453928" y="5348754"/>
                </a:cubicBezTo>
                <a:cubicBezTo>
                  <a:pt x="8621165" y="5384611"/>
                  <a:pt x="8603300" y="5278045"/>
                  <a:pt x="8615844" y="5190580"/>
                </a:cubicBezTo>
                <a:cubicBezTo>
                  <a:pt x="8640930" y="4983479"/>
                  <a:pt x="8661074" y="4848093"/>
                  <a:pt x="8701363" y="4645684"/>
                </a:cubicBezTo>
                <a:cubicBezTo>
                  <a:pt x="8712764" y="4595082"/>
                  <a:pt x="8689960" y="4479468"/>
                  <a:pt x="8801704" y="4490862"/>
                </a:cubicBezTo>
                <a:cubicBezTo>
                  <a:pt x="8887983" y="4501920"/>
                  <a:pt x="8855296" y="4593407"/>
                  <a:pt x="8859097" y="4649036"/>
                </a:cubicBezTo>
                <a:cubicBezTo>
                  <a:pt x="8892544" y="4963372"/>
                  <a:pt x="8818808" y="4944941"/>
                  <a:pt x="8816528" y="5258608"/>
                </a:cubicBezTo>
                <a:cubicBezTo>
                  <a:pt x="8816147" y="5271006"/>
                  <a:pt x="8871260" y="5282066"/>
                  <a:pt x="8908507" y="5148354"/>
                </a:cubicBezTo>
                <a:cubicBezTo>
                  <a:pt x="8981484" y="4884620"/>
                  <a:pt x="9068522" y="4676850"/>
                  <a:pt x="9112612" y="4460032"/>
                </a:cubicBezTo>
                <a:cubicBezTo>
                  <a:pt x="9165063" y="4506612"/>
                  <a:pt x="9210294" y="4296495"/>
                  <a:pt x="9242220" y="4342071"/>
                </a:cubicBezTo>
                <a:cubicBezTo>
                  <a:pt x="9257044" y="4418812"/>
                  <a:pt x="9283648" y="4492872"/>
                  <a:pt x="9341422" y="4562911"/>
                </a:cubicBezTo>
                <a:cubicBezTo>
                  <a:pt x="9391213" y="4774703"/>
                  <a:pt x="9336860" y="4972085"/>
                  <a:pt x="9480152" y="5150031"/>
                </a:cubicBezTo>
                <a:cubicBezTo>
                  <a:pt x="9480152" y="5150031"/>
                  <a:pt x="9482432" y="5095407"/>
                  <a:pt x="9561110" y="4866524"/>
                </a:cubicBezTo>
                <a:cubicBezTo>
                  <a:pt x="9624583" y="4682212"/>
                  <a:pt x="9705921" y="4777385"/>
                  <a:pt x="9881520" y="4313922"/>
                </a:cubicBezTo>
                <a:cubicBezTo>
                  <a:pt x="9929790" y="4492202"/>
                  <a:pt x="9821466" y="4720414"/>
                  <a:pt x="10094366" y="4813241"/>
                </a:cubicBezTo>
                <a:cubicBezTo>
                  <a:pt x="10147197" y="4677855"/>
                  <a:pt x="10106528" y="4511974"/>
                  <a:pt x="10237276" y="4416132"/>
                </a:cubicBezTo>
                <a:cubicBezTo>
                  <a:pt x="10275285" y="4388317"/>
                  <a:pt x="10302651" y="4356481"/>
                  <a:pt x="10324315" y="4322299"/>
                </a:cubicBezTo>
                <a:cubicBezTo>
                  <a:pt x="10330777" y="4339726"/>
                  <a:pt x="10337619" y="4357821"/>
                  <a:pt x="10344080" y="4373907"/>
                </a:cubicBezTo>
                <a:cubicBezTo>
                  <a:pt x="10370306" y="4346763"/>
                  <a:pt x="10519678" y="3662796"/>
                  <a:pt x="10527280" y="3490211"/>
                </a:cubicBezTo>
                <a:cubicBezTo>
                  <a:pt x="10565288" y="3612863"/>
                  <a:pt x="10594174" y="3861183"/>
                  <a:pt x="10594174" y="3861183"/>
                </a:cubicBezTo>
                <a:cubicBezTo>
                  <a:pt x="10594174" y="3861183"/>
                  <a:pt x="10758371" y="3809910"/>
                  <a:pt x="11258180" y="1488576"/>
                </a:cubicBezTo>
                <a:cubicBezTo>
                  <a:pt x="11297708" y="1305268"/>
                  <a:pt x="11334195" y="675255"/>
                  <a:pt x="11362322" y="0"/>
                </a:cubicBez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7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73303C-E6DD-14FF-BEA1-D38B4E8F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406005"/>
            <a:ext cx="5257800" cy="28067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Qual linguagem usaremos?</a:t>
            </a:r>
          </a:p>
        </p:txBody>
      </p:sp>
      <p:pic>
        <p:nvPicPr>
          <p:cNvPr id="7" name="Imagem 6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35834294-5BA3-DA8C-CC01-9AC4ACF1C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46791" y="676274"/>
            <a:ext cx="2743201" cy="274320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95B18C8-D5FE-31E6-414B-A74BB92E9037}"/>
              </a:ext>
            </a:extLst>
          </p:cNvPr>
          <p:cNvSpPr txBox="1"/>
          <p:nvPr/>
        </p:nvSpPr>
        <p:spPr>
          <a:xfrm>
            <a:off x="9232535" y="6657945"/>
            <a:ext cx="295946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commons.wikimedia.org/wiki/Category:JavaScript_community_log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7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BF44-A638-2320-1435-9B4FA7AA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4"/>
                </a:solidFill>
              </a:rPr>
              <a:t>PHP X NODEJS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CBE68-D3FA-1BBE-FA1B-7FBF41186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1221850"/>
          </a:xfrm>
        </p:spPr>
        <p:txBody>
          <a:bodyPr/>
          <a:lstStyle/>
          <a:p>
            <a:r>
              <a:rPr lang="pt-BR" dirty="0"/>
              <a:t>São usados ​​para o desenvolvimento do lado do servidor e, portanto, tornaram-se concorrentes um do outro.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26EDF7D-703B-E757-04FA-2C031AD9948A}"/>
              </a:ext>
            </a:extLst>
          </p:cNvPr>
          <p:cNvSpPr/>
          <p:nvPr/>
        </p:nvSpPr>
        <p:spPr>
          <a:xfrm>
            <a:off x="2252869" y="3326297"/>
            <a:ext cx="2955235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 PHP é síncrono, mas existem algumas APIs que se comportam de forma assíncrona, independentemente do lote síncrono.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C4584B-7149-D6A9-443F-6DDB6FEDFF36}"/>
              </a:ext>
            </a:extLst>
          </p:cNvPr>
          <p:cNvSpPr/>
          <p:nvPr/>
        </p:nvSpPr>
        <p:spPr>
          <a:xfrm>
            <a:off x="6096000" y="3326297"/>
            <a:ext cx="2955235" cy="3352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 Node.js é de natureza assíncrona, o que significa que o mecanismo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JavaScript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é executado por todo o código de uma vez e não espera o retorno de uma função.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9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F182A-7ED3-B2F0-AE66-79B3A153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4"/>
                </a:solidFill>
              </a:rPr>
              <a:t>Formato de arquivo usado no </a:t>
            </a:r>
            <a:r>
              <a:rPr lang="pt-BR" dirty="0" err="1">
                <a:solidFill>
                  <a:schemeClr val="accent4"/>
                </a:solidFill>
              </a:rPr>
              <a:t>Nodejs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65207B-74FF-A007-B458-9EAFB6AC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>
                <a:solidFill>
                  <a:srgbClr val="00B050"/>
                </a:solidFill>
              </a:rPr>
              <a:t>O formato JSON (</a:t>
            </a:r>
            <a:r>
              <a:rPr lang="pt-BR" dirty="0" err="1">
                <a:solidFill>
                  <a:srgbClr val="00B050"/>
                </a:solidFill>
              </a:rPr>
              <a:t>JavaScript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Object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Notation</a:t>
            </a:r>
            <a:r>
              <a:rPr lang="pt-BR" dirty="0">
                <a:solidFill>
                  <a:srgbClr val="00B050"/>
                </a:solidFill>
              </a:rPr>
              <a:t>) é um formato aberto usado como alternativa ao XML* para a transferência de dados estruturados entre um servidor de Web e uma aplicação Web.</a:t>
            </a:r>
          </a:p>
          <a:p>
            <a:pPr algn="just"/>
            <a:endParaRPr lang="pt-BR" dirty="0">
              <a:solidFill>
                <a:srgbClr val="00B050"/>
              </a:solidFill>
            </a:endParaRPr>
          </a:p>
          <a:p>
            <a:pPr algn="just"/>
            <a:r>
              <a:rPr lang="pt-BR" dirty="0">
                <a:solidFill>
                  <a:srgbClr val="00B050"/>
                </a:solidFill>
              </a:rPr>
              <a:t>* A sigla significa “</a:t>
            </a:r>
            <a:r>
              <a:rPr lang="pt-BR" dirty="0" err="1">
                <a:solidFill>
                  <a:srgbClr val="00B050"/>
                </a:solidFill>
              </a:rPr>
              <a:t>eXtensible</a:t>
            </a:r>
            <a:r>
              <a:rPr lang="pt-BR" dirty="0">
                <a:solidFill>
                  <a:srgbClr val="00B050"/>
                </a:solidFill>
              </a:rPr>
              <a:t> Markup </a:t>
            </a:r>
            <a:r>
              <a:rPr lang="pt-BR" dirty="0" err="1">
                <a:solidFill>
                  <a:srgbClr val="00B050"/>
                </a:solidFill>
              </a:rPr>
              <a:t>Language</a:t>
            </a:r>
            <a:r>
              <a:rPr lang="pt-BR" dirty="0">
                <a:solidFill>
                  <a:srgbClr val="00B050"/>
                </a:solidFill>
              </a:rPr>
              <a:t>” em inglês, que é basicamente um formato de arquivo universal usado para criar documentos com dados organizados.</a:t>
            </a:r>
          </a:p>
        </p:txBody>
      </p:sp>
    </p:spTree>
    <p:extLst>
      <p:ext uri="{BB962C8B-B14F-4D97-AF65-F5344CB8AC3E}">
        <p14:creationId xmlns:p14="http://schemas.microsoft.com/office/powerpoint/2010/main" val="69412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2A5E5-9731-8EE4-C596-BDF03774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Package</a:t>
            </a:r>
            <a:r>
              <a:rPr lang="pt-BR" dirty="0">
                <a:solidFill>
                  <a:srgbClr val="FF0000"/>
                </a:solidFill>
              </a:rPr>
              <a:t> JSON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DF0848-732C-105E-B792-9F201C443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99CC00"/>
                </a:solidFill>
              </a:rPr>
              <a:t>É um arquivo de configuração utilizado para estipular e configurar dependências do seu projeto (quais outros pacotes ele vai precisar para ser executado) e scripts automatizados.</a:t>
            </a:r>
          </a:p>
        </p:txBody>
      </p:sp>
    </p:spTree>
    <p:extLst>
      <p:ext uri="{BB962C8B-B14F-4D97-AF65-F5344CB8AC3E}">
        <p14:creationId xmlns:p14="http://schemas.microsoft.com/office/powerpoint/2010/main" val="219821182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31321C"/>
      </a:dk2>
      <a:lt2>
        <a:srgbClr val="F0F3F3"/>
      </a:lt2>
      <a:accent1>
        <a:srgbClr val="E72936"/>
      </a:accent1>
      <a:accent2>
        <a:srgbClr val="D51773"/>
      </a:accent2>
      <a:accent3>
        <a:srgbClr val="E729D4"/>
      </a:accent3>
      <a:accent4>
        <a:srgbClr val="9919D5"/>
      </a:accent4>
      <a:accent5>
        <a:srgbClr val="6535E8"/>
      </a:accent5>
      <a:accent6>
        <a:srgbClr val="213CD7"/>
      </a:accent6>
      <a:hlink>
        <a:srgbClr val="339B94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462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Elephant</vt:lpstr>
      <vt:lpstr>Roboto</vt:lpstr>
      <vt:lpstr>BrushVTI</vt:lpstr>
      <vt:lpstr>NODEJS</vt:lpstr>
      <vt:lpstr>Objetivo da aula</vt:lpstr>
      <vt:lpstr>O que é?</vt:lpstr>
      <vt:lpstr>O que é?</vt:lpstr>
      <vt:lpstr>O que são APIs</vt:lpstr>
      <vt:lpstr>Qual linguagem usaremos?</vt:lpstr>
      <vt:lpstr>PHP X NODEJS</vt:lpstr>
      <vt:lpstr>Formato de arquivo usado no Nodejs</vt:lpstr>
      <vt:lpstr>Package JSON</vt:lpstr>
      <vt:lpstr>Dependências</vt:lpstr>
      <vt:lpstr>npm(node package manager)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FABIO MARCELO APOSTOLO</dc:creator>
  <cp:lastModifiedBy>FABIO MARCELO APOSTOLO</cp:lastModifiedBy>
  <cp:revision>67</cp:revision>
  <dcterms:created xsi:type="dcterms:W3CDTF">2022-08-10T18:27:35Z</dcterms:created>
  <dcterms:modified xsi:type="dcterms:W3CDTF">2022-08-18T21:04:03Z</dcterms:modified>
</cp:coreProperties>
</file>