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72" r:id="rId3"/>
  </p:sldMasterIdLst>
  <p:notesMasterIdLst>
    <p:notesMasterId r:id="rId111"/>
  </p:notesMasterIdLst>
  <p:sldIdLst>
    <p:sldId id="256" r:id="rId4"/>
    <p:sldId id="259" r:id="rId5"/>
    <p:sldId id="289" r:id="rId6"/>
    <p:sldId id="282" r:id="rId7"/>
    <p:sldId id="283" r:id="rId8"/>
    <p:sldId id="284" r:id="rId9"/>
    <p:sldId id="290" r:id="rId10"/>
    <p:sldId id="386" r:id="rId11"/>
    <p:sldId id="291" r:id="rId12"/>
    <p:sldId id="292" r:id="rId13"/>
    <p:sldId id="293" r:id="rId14"/>
    <p:sldId id="294" r:id="rId15"/>
    <p:sldId id="295" r:id="rId16"/>
    <p:sldId id="285" r:id="rId17"/>
    <p:sldId id="296" r:id="rId18"/>
    <p:sldId id="288" r:id="rId19"/>
    <p:sldId id="286" r:id="rId20"/>
    <p:sldId id="287"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3" r:id="rId37"/>
    <p:sldId id="312" r:id="rId38"/>
    <p:sldId id="314" r:id="rId39"/>
    <p:sldId id="315" r:id="rId40"/>
    <p:sldId id="316" r:id="rId41"/>
    <p:sldId id="317" r:id="rId42"/>
    <p:sldId id="318" r:id="rId43"/>
    <p:sldId id="319" r:id="rId44"/>
    <p:sldId id="320" r:id="rId45"/>
    <p:sldId id="321" r:id="rId46"/>
    <p:sldId id="322" r:id="rId47"/>
    <p:sldId id="324" r:id="rId48"/>
    <p:sldId id="326" r:id="rId49"/>
    <p:sldId id="325"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3" r:id="rId87"/>
    <p:sldId id="364" r:id="rId88"/>
    <p:sldId id="365" r:id="rId89"/>
    <p:sldId id="366"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3" r:id="rId107"/>
    <p:sldId id="384" r:id="rId108"/>
    <p:sldId id="385" r:id="rId109"/>
    <p:sldId id="269" r:id="rId11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9" autoAdjust="0"/>
    <p:restoredTop sz="95501" autoAdjust="0"/>
  </p:normalViewPr>
  <p:slideViewPr>
    <p:cSldViewPr snapToGrid="0">
      <p:cViewPr varScale="1">
        <p:scale>
          <a:sx n="106" d="100"/>
          <a:sy n="106" d="100"/>
        </p:scale>
        <p:origin x="1626"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presProps" Target="presProps.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E2F6A-2F3C-4486-8C77-9E4529982965}" type="datetimeFigureOut">
              <a:rPr lang="pt-BR" smtClean="0"/>
              <a:t>12/04/2022</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18D7C-A8BF-4BD1-AC1F-FF7D5005C7AD}" type="slidenum">
              <a:rPr lang="pt-BR" smtClean="0"/>
              <a:t>‹nº›</a:t>
            </a:fld>
            <a:endParaRPr lang="pt-BR"/>
          </a:p>
        </p:txBody>
      </p:sp>
    </p:spTree>
    <p:extLst>
      <p:ext uri="{BB962C8B-B14F-4D97-AF65-F5344CB8AC3E}">
        <p14:creationId xmlns:p14="http://schemas.microsoft.com/office/powerpoint/2010/main" val="2279534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HTML é um acrônimo para Hypertext (hipertexto) Markup (marcação) </a:t>
            </a:r>
            <a:r>
              <a:rPr lang="pt-BR" dirty="0" err="1"/>
              <a:t>Language</a:t>
            </a:r>
            <a:r>
              <a:rPr lang="pt-BR" dirty="0"/>
              <a:t> (linguagem), ela não é uma linguagem de programação em si, porém é uma linguagem na forma de escrever, tendo sintaxe e semântica, Hypertext é uma marcação especifica que nos leva a outro texto, isso mais no passado, agora sendo relacionado a imagens, a </a:t>
            </a:r>
            <a:r>
              <a:rPr lang="pt-BR" dirty="0" err="1"/>
              <a:t>videos</a:t>
            </a:r>
            <a:r>
              <a:rPr lang="pt-BR" dirty="0"/>
              <a:t>. Bastante simples usar o HTML, podemos ver ele clicando com o botão direito na pagina e selecionar a opção "</a:t>
            </a:r>
            <a:r>
              <a:rPr lang="pt-BR" dirty="0" err="1"/>
              <a:t>view</a:t>
            </a:r>
            <a:r>
              <a:rPr lang="pt-BR" dirty="0"/>
              <a:t> Page </a:t>
            </a:r>
            <a:r>
              <a:rPr lang="pt-BR" dirty="0" err="1"/>
              <a:t>Source</a:t>
            </a:r>
            <a:r>
              <a:rPr lang="pt-BR" dirty="0"/>
              <a:t>". Agora vamos ver mais sobre o HTML.</a:t>
            </a:r>
          </a:p>
        </p:txBody>
      </p:sp>
      <p:sp>
        <p:nvSpPr>
          <p:cNvPr id="4" name="Espaço Reservado para Número de Slide 3"/>
          <p:cNvSpPr>
            <a:spLocks noGrp="1"/>
          </p:cNvSpPr>
          <p:nvPr>
            <p:ph type="sldNum" sz="quarter" idx="5"/>
          </p:nvPr>
        </p:nvSpPr>
        <p:spPr/>
        <p:txBody>
          <a:bodyPr/>
          <a:lstStyle/>
          <a:p>
            <a:fld id="{A8418D7C-A8BF-4BD1-AC1F-FF7D5005C7AD}" type="slidenum">
              <a:rPr lang="pt-BR" smtClean="0"/>
              <a:t>1</a:t>
            </a:fld>
            <a:endParaRPr lang="pt-BR"/>
          </a:p>
        </p:txBody>
      </p:sp>
    </p:spTree>
    <p:extLst>
      <p:ext uri="{BB962C8B-B14F-4D97-AF65-F5344CB8AC3E}">
        <p14:creationId xmlns:p14="http://schemas.microsoft.com/office/powerpoint/2010/main" val="632364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856216"/>
            <a:ext cx="9144000" cy="1801920"/>
          </a:xfrm>
        </p:spPr>
        <p:txBody>
          <a:bodyPr anchor="b">
            <a:normAutofit/>
          </a:bodyPr>
          <a:lstStyle>
            <a:lvl1pPr algn="ctr">
              <a:defRPr sz="5600">
                <a:solidFill>
                  <a:srgbClr val="014A8E"/>
                </a:solidFill>
                <a:latin typeface="Helvetica" panose="020B0604020202020204" pitchFamily="34" charset="0"/>
              </a:defRPr>
            </a:lvl1pPr>
          </a:lstStyle>
          <a:p>
            <a:r>
              <a:rPr lang="pt-BR" dirty="0"/>
              <a:t>Clique para editar o título mestre</a:t>
            </a:r>
            <a:endParaRPr lang="en-US" dirty="0"/>
          </a:p>
        </p:txBody>
      </p:sp>
      <p:sp>
        <p:nvSpPr>
          <p:cNvPr id="3" name="Subtitle 2"/>
          <p:cNvSpPr>
            <a:spLocks noGrp="1"/>
          </p:cNvSpPr>
          <p:nvPr>
            <p:ph type="subTitle" idx="1"/>
          </p:nvPr>
        </p:nvSpPr>
        <p:spPr>
          <a:xfrm>
            <a:off x="1235467" y="5310218"/>
            <a:ext cx="6858000" cy="394051"/>
          </a:xfrm>
        </p:spPr>
        <p:txBody>
          <a:bodyPr/>
          <a:lstStyle>
            <a:lvl1pPr marL="0" indent="0" algn="ctr">
              <a:buNone/>
              <a:defRPr sz="2400">
                <a:solidFill>
                  <a:srgbClr val="014A8E"/>
                </a:solidFill>
                <a:latin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endParaRPr lang="en-US" dirty="0"/>
          </a:p>
        </p:txBody>
      </p:sp>
      <p:sp>
        <p:nvSpPr>
          <p:cNvPr id="4" name="Date Placeholder 3"/>
          <p:cNvSpPr>
            <a:spLocks noGrp="1"/>
          </p:cNvSpPr>
          <p:nvPr>
            <p:ph type="dt" sz="half" idx="10"/>
          </p:nvPr>
        </p:nvSpPr>
        <p:spPr/>
        <p:txBody>
          <a:bodyPr/>
          <a:lstStyle/>
          <a:p>
            <a:fld id="{9642BF85-54FF-46CE-B398-87F998CFD60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835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42BF85-54FF-46CE-B398-87F998CFD60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91910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42BF85-54FF-46CE-B398-87F998CFD60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20183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8976D9E7-26E6-483F-B67E-DB7AD6959327}"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86130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976D9E7-26E6-483F-B67E-DB7AD6959327}"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388561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8976D9E7-26E6-483F-B67E-DB7AD6959327}"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4960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976D9E7-26E6-483F-B67E-DB7AD6959327}" type="datetimeFigureOut">
              <a:rPr lang="pt-BR" smtClean="0"/>
              <a:t>12/04/2022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58505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8976D9E7-26E6-483F-B67E-DB7AD6959327}" type="datetimeFigureOut">
              <a:rPr lang="pt-BR" smtClean="0"/>
              <a:t>12/04/2022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3743334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8976D9E7-26E6-483F-B67E-DB7AD6959327}" type="datetimeFigureOut">
              <a:rPr lang="pt-BR" smtClean="0"/>
              <a:t>12/04/2022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3854451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976D9E7-26E6-483F-B67E-DB7AD6959327}" type="datetimeFigureOut">
              <a:rPr lang="pt-BR" smtClean="0"/>
              <a:t>12/04/2022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03794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8976D9E7-26E6-483F-B67E-DB7AD6959327}" type="datetimeFigureOut">
              <a:rPr lang="pt-BR" smtClean="0"/>
              <a:t>12/04/2022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253290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42BF85-54FF-46CE-B398-87F998CFD60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8495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8976D9E7-26E6-483F-B67E-DB7AD6959327}" type="datetimeFigureOut">
              <a:rPr lang="pt-BR" smtClean="0"/>
              <a:t>12/04/2022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909175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976D9E7-26E6-483F-B67E-DB7AD6959327}"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1844095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8976D9E7-26E6-483F-B67E-DB7AD6959327}"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46EA400-D514-44B1-A5BA-3C8661B41D6D}" type="slidenum">
              <a:rPr lang="pt-BR" smtClean="0"/>
              <a:t>‹nº›</a:t>
            </a:fld>
            <a:endParaRPr lang="pt-BR"/>
          </a:p>
        </p:txBody>
      </p:sp>
    </p:spTree>
    <p:extLst>
      <p:ext uri="{BB962C8B-B14F-4D97-AF65-F5344CB8AC3E}">
        <p14:creationId xmlns:p14="http://schemas.microsoft.com/office/powerpoint/2010/main" val="1921595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99E8320-B052-423A-9080-4C58351FCE95}"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5012169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99E8320-B052-423A-9080-4C58351FCE95}"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1372273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999E8320-B052-423A-9080-4C58351FCE95}"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1854950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99E8320-B052-423A-9080-4C58351FCE95}" type="datetimeFigureOut">
              <a:rPr lang="pt-BR" smtClean="0"/>
              <a:t>12/04/2022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421860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99E8320-B052-423A-9080-4C58351FCE95}" type="datetimeFigureOut">
              <a:rPr lang="pt-BR" smtClean="0"/>
              <a:t>12/04/2022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1832305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999E8320-B052-423A-9080-4C58351FCE95}" type="datetimeFigureOut">
              <a:rPr lang="pt-BR" smtClean="0"/>
              <a:t>12/04/2022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481906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99E8320-B052-423A-9080-4C58351FCE95}" type="datetimeFigureOut">
              <a:rPr lang="pt-BR" smtClean="0"/>
              <a:t>12/04/2022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97228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642BF85-54FF-46CE-B398-87F998CFD60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044895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99E8320-B052-423A-9080-4C58351FCE95}" type="datetimeFigureOut">
              <a:rPr lang="pt-BR" smtClean="0"/>
              <a:t>12/04/2022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709405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99E8320-B052-423A-9080-4C58351FCE95}" type="datetimeFigureOut">
              <a:rPr lang="pt-BR" smtClean="0"/>
              <a:t>12/04/2022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3468052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99E8320-B052-423A-9080-4C58351FCE95}"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539789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99E8320-B052-423A-9080-4C58351FCE95}" type="datetimeFigureOut">
              <a:rPr lang="pt-BR" smtClean="0"/>
              <a:t>12/04/2022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8F5A725-704E-4F6D-BB53-652E99FABDE4}" type="slidenum">
              <a:rPr lang="pt-BR" smtClean="0"/>
              <a:t>‹nº›</a:t>
            </a:fld>
            <a:endParaRPr lang="pt-BR"/>
          </a:p>
        </p:txBody>
      </p:sp>
    </p:spTree>
    <p:extLst>
      <p:ext uri="{BB962C8B-B14F-4D97-AF65-F5344CB8AC3E}">
        <p14:creationId xmlns:p14="http://schemas.microsoft.com/office/powerpoint/2010/main" val="202469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42BF85-54FF-46CE-B398-87F998CFD60B}" type="datetimeFigureOut">
              <a:rPr lang="pt-BR" smtClean="0"/>
              <a:t>12/04/2022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56955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42BF85-54FF-46CE-B398-87F998CFD60B}" type="datetimeFigureOut">
              <a:rPr lang="pt-BR" smtClean="0"/>
              <a:t>12/04/2022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22513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42BF85-54FF-46CE-B398-87F998CFD60B}" type="datetimeFigureOut">
              <a:rPr lang="pt-BR" smtClean="0"/>
              <a:t>12/04/2022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64076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2BF85-54FF-46CE-B398-87F998CFD60B}" type="datetimeFigureOut">
              <a:rPr lang="pt-BR" smtClean="0"/>
              <a:t>12/04/2022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61764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642BF85-54FF-46CE-B398-87F998CFD60B}" type="datetimeFigureOut">
              <a:rPr lang="pt-BR" smtClean="0"/>
              <a:t>12/04/2022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4255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642BF85-54FF-46CE-B398-87F998CFD60B}" type="datetimeFigureOut">
              <a:rPr lang="pt-BR" smtClean="0"/>
              <a:t>12/04/2022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346705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12/04/2022</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496093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rgbClr val="014A8E"/>
          </a:solidFill>
          <a:latin typeface="Helvetica"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14A8E"/>
          </a:solidFill>
          <a:latin typeface="Helvetica"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14A8E"/>
          </a:solidFill>
          <a:latin typeface="Helvetica"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14A8E"/>
          </a:solidFill>
          <a:latin typeface="Helvetica"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14A8E"/>
          </a:solidFill>
          <a:latin typeface="Helvetica"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14A8E"/>
          </a:solidFill>
          <a:latin typeface="Helvetica"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6D9E7-26E6-483F-B67E-DB7AD6959327}" type="datetimeFigureOut">
              <a:rPr lang="pt-BR" smtClean="0"/>
              <a:t>12/04/2022</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EA400-D514-44B1-A5BA-3C8661B41D6D}" type="slidenum">
              <a:rPr lang="pt-BR" smtClean="0"/>
              <a:t>‹nº›</a:t>
            </a:fld>
            <a:endParaRPr lang="pt-BR"/>
          </a:p>
        </p:txBody>
      </p:sp>
    </p:spTree>
    <p:extLst>
      <p:ext uri="{BB962C8B-B14F-4D97-AF65-F5344CB8AC3E}">
        <p14:creationId xmlns:p14="http://schemas.microsoft.com/office/powerpoint/2010/main" val="23552860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E8320-B052-423A-9080-4C58351FCE95}" type="datetimeFigureOut">
              <a:rPr lang="pt-BR" smtClean="0"/>
              <a:t>12/04/2022</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5A725-704E-4F6D-BB53-652E99FABDE4}" type="slidenum">
              <a:rPr lang="pt-BR" smtClean="0"/>
              <a:t>‹nº›</a:t>
            </a:fld>
            <a:endParaRPr lang="pt-BR"/>
          </a:p>
        </p:txBody>
      </p:sp>
    </p:spTree>
    <p:extLst>
      <p:ext uri="{BB962C8B-B14F-4D97-AF65-F5344CB8AC3E}">
        <p14:creationId xmlns:p14="http://schemas.microsoft.com/office/powerpoint/2010/main" val="32004422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developer.mozilla.org/pt-BR/" TargetMode="External"/><Relationship Id="rId2" Type="http://schemas.openxmlformats.org/officeDocument/2006/relationships/hyperlink" Target="https://www.w3c.b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seusite.com.br/(aqu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0" y="2856216"/>
            <a:ext cx="9144000" cy="975555"/>
          </a:xfrm>
        </p:spPr>
        <p:txBody>
          <a:bodyPr>
            <a:normAutofit/>
          </a:bodyPr>
          <a:lstStyle/>
          <a:p>
            <a:r>
              <a:rPr lang="pt-BR" dirty="0"/>
              <a:t>HTML5</a:t>
            </a:r>
          </a:p>
        </p:txBody>
      </p:sp>
      <p:sp>
        <p:nvSpPr>
          <p:cNvPr id="5" name="Subtítulo 4"/>
          <p:cNvSpPr>
            <a:spLocks noGrp="1"/>
          </p:cNvSpPr>
          <p:nvPr>
            <p:ph type="subTitle" idx="1"/>
          </p:nvPr>
        </p:nvSpPr>
        <p:spPr>
          <a:xfrm>
            <a:off x="1108333" y="4205868"/>
            <a:ext cx="7188591" cy="548108"/>
          </a:xfrm>
        </p:spPr>
        <p:txBody>
          <a:bodyPr>
            <a:normAutofit fontScale="62500" lnSpcReduction="20000"/>
          </a:bodyPr>
          <a:lstStyle/>
          <a:p>
            <a:r>
              <a:rPr lang="pt-BR" dirty="0"/>
              <a:t>Hypertext Markup </a:t>
            </a:r>
            <a:r>
              <a:rPr lang="pt-BR" dirty="0" err="1"/>
              <a:t>Language</a:t>
            </a:r>
            <a:endParaRPr lang="pt-BR" dirty="0"/>
          </a:p>
          <a:p>
            <a:r>
              <a:rPr lang="pt-BR" dirty="0"/>
              <a:t>Linguagem de marcação de hipertexto.</a:t>
            </a:r>
          </a:p>
        </p:txBody>
      </p:sp>
    </p:spTree>
    <p:extLst>
      <p:ext uri="{BB962C8B-B14F-4D97-AF65-F5344CB8AC3E}">
        <p14:creationId xmlns:p14="http://schemas.microsoft.com/office/powerpoint/2010/main" val="256979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Estrutura Básica do HTML5</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de elemento conteúdo(Normal </a:t>
            </a:r>
            <a:r>
              <a:rPr lang="pt-BR" dirty="0" err="1">
                <a:latin typeface="Arial" panose="020B0604020202020204" pitchFamily="34" charset="0"/>
                <a:cs typeface="Arial" panose="020B0604020202020204" pitchFamily="34" charset="0"/>
              </a:rPr>
              <a:t>element</a:t>
            </a:r>
            <a:r>
              <a:rPr lang="pt-BR" dirty="0">
                <a:latin typeface="Arial" panose="020B0604020202020204" pitchFamily="34" charset="0"/>
                <a:cs typeface="Arial" panose="020B0604020202020204" pitchFamily="34" charset="0"/>
              </a:rPr>
              <a:t>): </a:t>
            </a:r>
          </a:p>
          <a:p>
            <a:pPr marL="0" indent="457200" algn="just">
              <a:lnSpc>
                <a:spcPct val="100000"/>
              </a:lnSpc>
              <a:spcBef>
                <a:spcPts val="0"/>
              </a:spcBef>
              <a:buNone/>
            </a:pP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de elemento conteúdo possuem uma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de abertura e de fechamento, e dentro entre as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temos um conteúdo ou outros elementos, por exemplo:</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&lt;p&gt;</a:t>
            </a:r>
            <a:r>
              <a:rPr lang="pt-BR" dirty="0">
                <a:latin typeface="Arial" panose="020B0604020202020204" pitchFamily="34" charset="0"/>
                <a:cs typeface="Arial" panose="020B0604020202020204" pitchFamily="34" charset="0"/>
              </a:rPr>
              <a:t>Algum texto aqui</a:t>
            </a:r>
            <a:r>
              <a:rPr lang="pt-BR" dirty="0">
                <a:solidFill>
                  <a:srgbClr val="FF0000"/>
                </a:solidFill>
                <a:latin typeface="Arial" panose="020B0604020202020204" pitchFamily="34" charset="0"/>
                <a:cs typeface="Arial" panose="020B0604020202020204" pitchFamily="34" charset="0"/>
              </a:rPr>
              <a:t>&lt;/p&gt;</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&lt;b&gt;</a:t>
            </a:r>
            <a:r>
              <a:rPr lang="pt-BR" dirty="0">
                <a:latin typeface="Arial" panose="020B0604020202020204" pitchFamily="34" charset="0"/>
                <a:cs typeface="Arial" panose="020B0604020202020204" pitchFamily="34" charset="0"/>
              </a:rPr>
              <a:t>Texto em negrito aqui</a:t>
            </a:r>
            <a:r>
              <a:rPr lang="pt-BR" dirty="0">
                <a:solidFill>
                  <a:srgbClr val="FF0000"/>
                </a:solidFill>
                <a:latin typeface="Arial" panose="020B0604020202020204" pitchFamily="34" charset="0"/>
                <a:cs typeface="Arial" panose="020B0604020202020204" pitchFamily="34" charset="0"/>
              </a:rPr>
              <a:t>&lt;/b&gt;</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&lt;i&gt;</a:t>
            </a:r>
            <a:r>
              <a:rPr lang="pt-BR" dirty="0">
                <a:latin typeface="Arial" panose="020B0604020202020204" pitchFamily="34" charset="0"/>
                <a:cs typeface="Arial" panose="020B0604020202020204" pitchFamily="34" charset="0"/>
              </a:rPr>
              <a:t>Texto em itálico</a:t>
            </a:r>
            <a:r>
              <a:rPr lang="pt-BR" dirty="0">
                <a:solidFill>
                  <a:srgbClr val="FF0000"/>
                </a:solidFill>
                <a:latin typeface="Arial" panose="020B0604020202020204" pitchFamily="34" charset="0"/>
                <a:cs typeface="Arial" panose="020B0604020202020204" pitchFamily="34" charset="0"/>
              </a:rPr>
              <a:t>&lt;/i&gt;</a:t>
            </a:r>
          </a:p>
        </p:txBody>
      </p:sp>
    </p:spTree>
    <p:extLst>
      <p:ext uri="{BB962C8B-B14F-4D97-AF65-F5344CB8AC3E}">
        <p14:creationId xmlns:p14="http://schemas.microsoft.com/office/powerpoint/2010/main" val="21757755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INPUT TYPE=“file”</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Este tipo de caixa permite que você faça o upload de um arquivo pelo seu formulário. (é necessário ter o </a:t>
            </a:r>
            <a:r>
              <a:rPr lang="pt-BR" dirty="0" err="1"/>
              <a:t>enctype</a:t>
            </a:r>
            <a:r>
              <a:rPr lang="pt-BR" dirty="0"/>
              <a:t>=“</a:t>
            </a:r>
            <a:r>
              <a:rPr lang="pt-BR" dirty="0" err="1"/>
              <a:t>multipart</a:t>
            </a:r>
            <a:r>
              <a:rPr lang="pt-BR" dirty="0"/>
              <a:t>/</a:t>
            </a:r>
            <a:r>
              <a:rPr lang="pt-BR" dirty="0" err="1"/>
              <a:t>form-data</a:t>
            </a:r>
            <a:r>
              <a:rPr lang="pt-BR" dirty="0"/>
              <a:t>” atribuído ao elemento </a:t>
            </a:r>
            <a:r>
              <a:rPr lang="pt-BR" dirty="0" err="1"/>
              <a:t>form</a:t>
            </a:r>
            <a:r>
              <a:rPr lang="pt-BR" dirty="0"/>
              <a:t>).</a:t>
            </a:r>
          </a:p>
          <a:p>
            <a:pPr marL="0" indent="0">
              <a:buNone/>
            </a:pPr>
            <a:endParaRPr lang="pt-BR" dirty="0"/>
          </a:p>
        </p:txBody>
      </p:sp>
    </p:spTree>
    <p:extLst>
      <p:ext uri="{BB962C8B-B14F-4D97-AF65-F5344CB8AC3E}">
        <p14:creationId xmlns:p14="http://schemas.microsoft.com/office/powerpoint/2010/main" val="30224290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INPUT TYPE=“</a:t>
            </a:r>
            <a:r>
              <a:rPr lang="pt-BR" b="1" dirty="0" err="1">
                <a:latin typeface="Arial" panose="020B0604020202020204" pitchFamily="34" charset="0"/>
                <a:cs typeface="Arial" panose="020B0604020202020204" pitchFamily="34" charset="0"/>
              </a:rPr>
              <a:t>submit</a:t>
            </a:r>
            <a:r>
              <a:rPr lang="pt-BR" b="1" dirty="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Esse input é utilizado para criar um botão para envio do nosso formulário. É importante definir o </a:t>
            </a:r>
            <a:r>
              <a:rPr lang="pt-BR" b="1" dirty="0"/>
              <a:t>atributo </a:t>
            </a:r>
            <a:r>
              <a:rPr lang="pt-BR" b="1" dirty="0" err="1"/>
              <a:t>value</a:t>
            </a:r>
            <a:r>
              <a:rPr lang="pt-BR" dirty="0"/>
              <a:t>, pois será nesse atributo que vamos colocar o nome para nosso botão (o que será exibido dentro dele).</a:t>
            </a:r>
          </a:p>
          <a:p>
            <a:pPr marL="0" indent="0">
              <a:buNone/>
            </a:pPr>
            <a:endParaRPr lang="pt-BR" dirty="0"/>
          </a:p>
        </p:txBody>
      </p:sp>
    </p:spTree>
    <p:extLst>
      <p:ext uri="{BB962C8B-B14F-4D97-AF65-F5344CB8AC3E}">
        <p14:creationId xmlns:p14="http://schemas.microsoft.com/office/powerpoint/2010/main" val="2862474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CAIXA DE TEXTO EXTENSA</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Para criar uma caixa de texto extensa utilizamos a </a:t>
            </a:r>
            <a:r>
              <a:rPr lang="pt-BR" dirty="0" err="1"/>
              <a:t>tag</a:t>
            </a:r>
            <a:r>
              <a:rPr lang="pt-BR" dirty="0"/>
              <a:t> </a:t>
            </a:r>
            <a:r>
              <a:rPr lang="pt-BR" b="1" dirty="0"/>
              <a:t>&lt;</a:t>
            </a:r>
            <a:r>
              <a:rPr lang="pt-BR" b="1" dirty="0" err="1"/>
              <a:t>textarea</a:t>
            </a:r>
            <a:r>
              <a:rPr lang="pt-BR" b="1" dirty="0"/>
              <a:t>&gt;</a:t>
            </a:r>
            <a:r>
              <a:rPr lang="pt-BR" dirty="0"/>
              <a:t>, que não é uma </a:t>
            </a:r>
            <a:r>
              <a:rPr lang="pt-BR" dirty="0" err="1"/>
              <a:t>tag</a:t>
            </a:r>
            <a:r>
              <a:rPr lang="pt-BR" dirty="0"/>
              <a:t> de elemento vazio, então temos uma </a:t>
            </a:r>
            <a:r>
              <a:rPr lang="pt-BR" dirty="0" err="1"/>
              <a:t>tag</a:t>
            </a:r>
            <a:r>
              <a:rPr lang="pt-BR" dirty="0"/>
              <a:t> que se fecha. Também possui o </a:t>
            </a:r>
            <a:r>
              <a:rPr lang="pt-BR" b="1" dirty="0"/>
              <a:t>atributo “</a:t>
            </a:r>
            <a:r>
              <a:rPr lang="pt-BR" b="1" dirty="0" err="1"/>
              <a:t>name</a:t>
            </a:r>
            <a:r>
              <a:rPr lang="pt-BR" b="1" dirty="0"/>
              <a:t>”</a:t>
            </a:r>
            <a:r>
              <a:rPr lang="pt-BR" dirty="0"/>
              <a:t>, e possui os </a:t>
            </a:r>
            <a:r>
              <a:rPr lang="pt-BR" b="1" dirty="0"/>
              <a:t>atributos </a:t>
            </a:r>
            <a:r>
              <a:rPr lang="pt-BR" b="1" dirty="0" err="1"/>
              <a:t>rows</a:t>
            </a:r>
            <a:r>
              <a:rPr lang="pt-BR" b="1" dirty="0"/>
              <a:t> e </a:t>
            </a:r>
            <a:r>
              <a:rPr lang="pt-BR" b="1" dirty="0" err="1"/>
              <a:t>cols</a:t>
            </a:r>
            <a:r>
              <a:rPr lang="pt-BR" dirty="0"/>
              <a:t>, que basicamente define a quantidade de linhas e colunas que a caixa terá.</a:t>
            </a:r>
          </a:p>
          <a:p>
            <a:pPr marL="0" indent="0">
              <a:buNone/>
            </a:pPr>
            <a:endParaRPr lang="pt-BR" dirty="0"/>
          </a:p>
        </p:txBody>
      </p:sp>
    </p:spTree>
    <p:extLst>
      <p:ext uri="{BB962C8B-B14F-4D97-AF65-F5344CB8AC3E}">
        <p14:creationId xmlns:p14="http://schemas.microsoft.com/office/powerpoint/2010/main" val="24338109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CAMPO DE SELEÇÃO EM LISTA</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Para criar um campo de seleção utilizamos a </a:t>
            </a:r>
            <a:r>
              <a:rPr lang="pt-BR" b="1" dirty="0" err="1"/>
              <a:t>tag</a:t>
            </a:r>
            <a:r>
              <a:rPr lang="pt-BR" b="1" dirty="0"/>
              <a:t> &lt;</a:t>
            </a:r>
            <a:r>
              <a:rPr lang="pt-BR" b="1" dirty="0" err="1"/>
              <a:t>select</a:t>
            </a:r>
            <a:r>
              <a:rPr lang="pt-BR" b="1" dirty="0"/>
              <a:t>&gt;</a:t>
            </a:r>
            <a:r>
              <a:rPr lang="pt-BR" dirty="0"/>
              <a:t> e é importante o uso do </a:t>
            </a:r>
            <a:r>
              <a:rPr lang="pt-BR" b="1" dirty="0"/>
              <a:t>atributo “</a:t>
            </a:r>
            <a:r>
              <a:rPr lang="pt-BR" b="1" dirty="0" err="1"/>
              <a:t>name</a:t>
            </a:r>
            <a:r>
              <a:rPr lang="pt-BR" b="1" dirty="0"/>
              <a:t>”</a:t>
            </a:r>
            <a:r>
              <a:rPr lang="pt-BR" dirty="0"/>
              <a:t>. Para definir os itens (opções) dessa caixa de seleção, utilizamos a </a:t>
            </a:r>
            <a:r>
              <a:rPr lang="pt-BR" b="1" dirty="0" err="1"/>
              <a:t>tag</a:t>
            </a:r>
            <a:r>
              <a:rPr lang="pt-BR" b="1" dirty="0"/>
              <a:t> &lt;</a:t>
            </a:r>
            <a:r>
              <a:rPr lang="pt-BR" b="1" dirty="0" err="1"/>
              <a:t>option</a:t>
            </a:r>
            <a:r>
              <a:rPr lang="pt-BR" b="1" dirty="0"/>
              <a:t>&gt;</a:t>
            </a:r>
            <a:r>
              <a:rPr lang="pt-BR" dirty="0"/>
              <a:t> que contém o </a:t>
            </a:r>
            <a:r>
              <a:rPr lang="pt-BR" b="1" dirty="0"/>
              <a:t>atributo </a:t>
            </a:r>
            <a:r>
              <a:rPr lang="pt-BR" b="1" dirty="0" err="1"/>
              <a:t>value</a:t>
            </a:r>
            <a:r>
              <a:rPr lang="pt-BR" b="1" dirty="0"/>
              <a:t> </a:t>
            </a:r>
            <a:r>
              <a:rPr lang="pt-BR" dirty="0"/>
              <a:t>e seu respectivo valor.</a:t>
            </a:r>
          </a:p>
          <a:p>
            <a:pPr marL="0" indent="0">
              <a:buNone/>
            </a:pPr>
            <a:endParaRPr lang="pt-BR" dirty="0"/>
          </a:p>
        </p:txBody>
      </p:sp>
    </p:spTree>
    <p:extLst>
      <p:ext uri="{BB962C8B-B14F-4D97-AF65-F5344CB8AC3E}">
        <p14:creationId xmlns:p14="http://schemas.microsoft.com/office/powerpoint/2010/main" val="9143949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ATRIBUTO PLACEHOLDER</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Esse atributo permite que você preencha com algum texto intuitivo ao usuário. Já se deparou com campos onde havia algo escrito do tipo “Preencha seu nome” e quando clicou, o que estava escrito se apagou? Essa é a função do </a:t>
            </a:r>
            <a:r>
              <a:rPr lang="pt-BR" b="1" dirty="0" err="1"/>
              <a:t>placeholder</a:t>
            </a:r>
            <a:r>
              <a:rPr lang="pt-BR" dirty="0"/>
              <a:t>.</a:t>
            </a:r>
          </a:p>
          <a:p>
            <a:pPr marL="0" indent="0">
              <a:buNone/>
            </a:pPr>
            <a:endParaRPr lang="pt-BR" dirty="0"/>
          </a:p>
        </p:txBody>
      </p:sp>
    </p:spTree>
    <p:extLst>
      <p:ext uri="{BB962C8B-B14F-4D97-AF65-F5344CB8AC3E}">
        <p14:creationId xmlns:p14="http://schemas.microsoft.com/office/powerpoint/2010/main" val="3349874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A TAG &lt;LABEL&gt;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A </a:t>
            </a:r>
            <a:r>
              <a:rPr lang="pt-BR" dirty="0" err="1"/>
              <a:t>tag</a:t>
            </a:r>
            <a:r>
              <a:rPr lang="pt-BR" dirty="0"/>
              <a:t> &lt;</a:t>
            </a:r>
            <a:r>
              <a:rPr lang="pt-BR" dirty="0" err="1"/>
              <a:t>label</a:t>
            </a:r>
            <a:r>
              <a:rPr lang="pt-BR" dirty="0"/>
              <a:t>&gt; também utilizamos para usabilidade do site. Com ela, criamos uma “camada” no nome do campo antes do elemento input. Se o usuário clicar nesse nome, automaticamente o cursor irá se direcionar ao elemento input. Esse elemento tem o atributo “for”, que faz referencia com o “id” da </a:t>
            </a:r>
            <a:r>
              <a:rPr lang="pt-BR" dirty="0" err="1"/>
              <a:t>tag</a:t>
            </a:r>
            <a:r>
              <a:rPr lang="pt-BR" dirty="0"/>
              <a:t> &lt;input&gt;.</a:t>
            </a:r>
          </a:p>
          <a:p>
            <a:pPr marL="0" indent="0">
              <a:buNone/>
            </a:pPr>
            <a:endParaRPr lang="pt-BR" dirty="0"/>
          </a:p>
        </p:txBody>
      </p:sp>
    </p:spTree>
    <p:extLst>
      <p:ext uri="{BB962C8B-B14F-4D97-AF65-F5344CB8AC3E}">
        <p14:creationId xmlns:p14="http://schemas.microsoft.com/office/powerpoint/2010/main" val="9683019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TAG &lt;BUTTON&gt; - BOTÕES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Para adicionar botões utilizamos a </a:t>
            </a:r>
            <a:r>
              <a:rPr lang="pt-BR" dirty="0" err="1"/>
              <a:t>tag</a:t>
            </a:r>
            <a:r>
              <a:rPr lang="pt-BR" dirty="0"/>
              <a:t> &lt;</a:t>
            </a:r>
            <a:r>
              <a:rPr lang="pt-BR" dirty="0" err="1"/>
              <a:t>button</a:t>
            </a:r>
            <a:r>
              <a:rPr lang="pt-BR" dirty="0"/>
              <a:t>&gt;.</a:t>
            </a:r>
          </a:p>
          <a:p>
            <a:pPr marL="0" indent="0" algn="just">
              <a:buNone/>
            </a:pPr>
            <a:r>
              <a:rPr lang="pt-BR" dirty="0"/>
              <a:t>Podemos adicionar imagens (opcional) ao botão ao invés de apenas texto.</a:t>
            </a:r>
          </a:p>
          <a:p>
            <a:pPr marL="0" indent="0" algn="just">
              <a:buNone/>
            </a:pPr>
            <a:r>
              <a:rPr lang="pt-BR" dirty="0"/>
              <a:t>Podemos definir uma imagem como botão. Devemos utilizar o elemento input, definindo o atributo </a:t>
            </a:r>
            <a:r>
              <a:rPr lang="pt-BR" dirty="0" err="1"/>
              <a:t>type</a:t>
            </a:r>
            <a:r>
              <a:rPr lang="pt-BR" dirty="0"/>
              <a:t>=“</a:t>
            </a:r>
            <a:r>
              <a:rPr lang="pt-BR" dirty="0" err="1"/>
              <a:t>image</a:t>
            </a:r>
            <a:r>
              <a:rPr lang="pt-BR" dirty="0"/>
              <a:t>” e para passar o caminho da imagem utiliza-se o atributo </a:t>
            </a:r>
            <a:r>
              <a:rPr lang="pt-BR" dirty="0" err="1"/>
              <a:t>src</a:t>
            </a:r>
            <a:r>
              <a:rPr lang="pt-BR" dirty="0"/>
              <a:t>. E por precaução, utilizamos o atributo “</a:t>
            </a:r>
            <a:r>
              <a:rPr lang="pt-BR" dirty="0" err="1"/>
              <a:t>alt</a:t>
            </a:r>
            <a:r>
              <a:rPr lang="pt-BR" dirty="0"/>
              <a:t>” que serve de alternativa, caso ocorra um erro ao carregar </a:t>
            </a:r>
            <a:r>
              <a:rPr lang="pt-BR"/>
              <a:t>a imagem.</a:t>
            </a:r>
            <a:endParaRPr lang="pt-BR" dirty="0"/>
          </a:p>
          <a:p>
            <a:pPr marL="0" indent="0">
              <a:buNone/>
            </a:pPr>
            <a:endParaRPr lang="pt-BR" dirty="0"/>
          </a:p>
        </p:txBody>
      </p:sp>
    </p:spTree>
    <p:extLst>
      <p:ext uri="{BB962C8B-B14F-4D97-AF65-F5344CB8AC3E}">
        <p14:creationId xmlns:p14="http://schemas.microsoft.com/office/powerpoint/2010/main" val="23999196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Fonte</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hlinkClick r:id="rId2"/>
              </a:rPr>
              <a:t>https://www.w3c.br/</a:t>
            </a: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a:hlinkClick r:id="rId3"/>
              </a:rPr>
              <a:t>https://developer.mozilla.org/pt-BR/</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606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Estrutura Básica do HTML5</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de elemento vazio(</a:t>
            </a:r>
            <a:r>
              <a:rPr lang="pt-BR" dirty="0" err="1">
                <a:latin typeface="Arial" panose="020B0604020202020204" pitchFamily="34" charset="0"/>
                <a:cs typeface="Arial" panose="020B0604020202020204" pitchFamily="34" charset="0"/>
              </a:rPr>
              <a:t>Void</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element</a:t>
            </a:r>
            <a:r>
              <a:rPr lang="pt-BR" dirty="0">
                <a:latin typeface="Arial" panose="020B0604020202020204" pitchFamily="34" charset="0"/>
                <a:cs typeface="Arial" panose="020B0604020202020204" pitchFamily="34" charset="0"/>
              </a:rPr>
              <a:t>): </a:t>
            </a:r>
          </a:p>
          <a:p>
            <a:pPr marL="0" indent="457200" algn="just">
              <a:lnSpc>
                <a:spcPct val="100000"/>
              </a:lnSpc>
              <a:spcBef>
                <a:spcPts val="0"/>
              </a:spcBef>
              <a:buNone/>
            </a:pP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de elemento vazio possuem apenas 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de abertura e é fechada nela mesma com “/”(barra) antes do sinal “&gt;”(maior). Estas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não armazenam elementos ou conteúdos filhos e são utilizadas para uma quebra de linha, linha horizontal para dividir conteúdo, inserir imagem, definir o </a:t>
            </a:r>
            <a:r>
              <a:rPr lang="pt-BR" dirty="0" err="1">
                <a:latin typeface="Arial" panose="020B0604020202020204" pitchFamily="34" charset="0"/>
                <a:cs typeface="Arial" panose="020B0604020202020204" pitchFamily="34" charset="0"/>
              </a:rPr>
              <a:t>charset</a:t>
            </a:r>
            <a:r>
              <a:rPr lang="pt-BR" dirty="0">
                <a:latin typeface="Arial" panose="020B0604020202020204" pitchFamily="34" charset="0"/>
                <a:cs typeface="Arial" panose="020B0604020202020204" pitchFamily="34" charset="0"/>
              </a:rPr>
              <a:t> do documento, como mostrada no exemplo a seguir:</a:t>
            </a:r>
          </a:p>
        </p:txBody>
      </p:sp>
    </p:spTree>
    <p:extLst>
      <p:ext uri="{BB962C8B-B14F-4D97-AF65-F5344CB8AC3E}">
        <p14:creationId xmlns:p14="http://schemas.microsoft.com/office/powerpoint/2010/main" val="253421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Estrutura Básica do HTML5</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&lt;</a:t>
            </a:r>
            <a:r>
              <a:rPr lang="pt-BR" dirty="0" err="1">
                <a:solidFill>
                  <a:srgbClr val="FF0000"/>
                </a:solidFill>
                <a:latin typeface="Arial" panose="020B0604020202020204" pitchFamily="34" charset="0"/>
                <a:cs typeface="Arial" panose="020B0604020202020204" pitchFamily="34" charset="0"/>
              </a:rPr>
              <a:t>img</a:t>
            </a:r>
            <a:r>
              <a:rPr lang="pt-BR" dirty="0">
                <a:solidFill>
                  <a:srgbClr val="FF0000"/>
                </a:solidFill>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src</a:t>
            </a:r>
            <a:r>
              <a:rPr lang="pt-BR" dirty="0">
                <a:latin typeface="Arial" panose="020B0604020202020204" pitchFamily="34" charset="0"/>
                <a:cs typeface="Arial" panose="020B0604020202020204" pitchFamily="34" charset="0"/>
              </a:rPr>
              <a:t>="</a:t>
            </a:r>
            <a:r>
              <a:rPr lang="pt-BR" dirty="0" err="1">
                <a:latin typeface="Arial" panose="020B0604020202020204" pitchFamily="34" charset="0"/>
                <a:cs typeface="Arial" panose="020B0604020202020204" pitchFamily="34" charset="0"/>
              </a:rPr>
              <a:t>img</a:t>
            </a:r>
            <a:r>
              <a:rPr lang="pt-BR" dirty="0">
                <a:latin typeface="Arial" panose="020B0604020202020204" pitchFamily="34" charset="0"/>
                <a:cs typeface="Arial" panose="020B0604020202020204" pitchFamily="34" charset="0"/>
              </a:rPr>
              <a:t>/imagem.jpg" </a:t>
            </a:r>
            <a:r>
              <a:rPr lang="pt-BR" dirty="0" err="1">
                <a:latin typeface="Arial" panose="020B0604020202020204" pitchFamily="34" charset="0"/>
                <a:cs typeface="Arial" panose="020B0604020202020204" pitchFamily="34" charset="0"/>
              </a:rPr>
              <a:t>alt</a:t>
            </a:r>
            <a:r>
              <a:rPr lang="pt-BR" dirty="0">
                <a:latin typeface="Arial" panose="020B0604020202020204" pitchFamily="34" charset="0"/>
                <a:cs typeface="Arial" panose="020B0604020202020204" pitchFamily="34" charset="0"/>
              </a:rPr>
              <a:t>=" " </a:t>
            </a:r>
            <a:r>
              <a:rPr lang="pt-BR" dirty="0">
                <a:solidFill>
                  <a:srgbClr val="FF0000"/>
                </a:solidFill>
                <a:latin typeface="Arial" panose="020B0604020202020204" pitchFamily="34" charset="0"/>
                <a:cs typeface="Arial" panose="020B0604020202020204" pitchFamily="34" charset="0"/>
              </a:rPr>
              <a:t>/&gt;</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&lt;</a:t>
            </a:r>
            <a:r>
              <a:rPr lang="pt-BR" dirty="0" err="1">
                <a:solidFill>
                  <a:srgbClr val="FF0000"/>
                </a:solidFill>
                <a:latin typeface="Arial" panose="020B0604020202020204" pitchFamily="34" charset="0"/>
                <a:cs typeface="Arial" panose="020B0604020202020204" pitchFamily="34" charset="0"/>
              </a:rPr>
              <a:t>br</a:t>
            </a:r>
            <a:r>
              <a:rPr lang="pt-BR" dirty="0">
                <a:solidFill>
                  <a:srgbClr val="FF0000"/>
                </a:solidFill>
                <a:latin typeface="Arial" panose="020B0604020202020204" pitchFamily="34" charset="0"/>
                <a:cs typeface="Arial" panose="020B0604020202020204" pitchFamily="34" charset="0"/>
              </a:rPr>
              <a:t> /&gt;</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&lt;</a:t>
            </a:r>
            <a:r>
              <a:rPr lang="pt-BR" dirty="0" err="1">
                <a:solidFill>
                  <a:srgbClr val="FF0000"/>
                </a:solidFill>
                <a:latin typeface="Arial" panose="020B0604020202020204" pitchFamily="34" charset="0"/>
                <a:cs typeface="Arial" panose="020B0604020202020204" pitchFamily="34" charset="0"/>
              </a:rPr>
              <a:t>hr</a:t>
            </a:r>
            <a:r>
              <a:rPr lang="pt-BR" dirty="0">
                <a:solidFill>
                  <a:srgbClr val="FF0000"/>
                </a:solidFill>
                <a:latin typeface="Arial" panose="020B0604020202020204" pitchFamily="34" charset="0"/>
                <a:cs typeface="Arial" panose="020B0604020202020204" pitchFamily="34" charset="0"/>
              </a:rPr>
              <a:t> /&gt;</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&lt;meta </a:t>
            </a:r>
            <a:r>
              <a:rPr lang="pt-BR" dirty="0" err="1">
                <a:latin typeface="Arial" panose="020B0604020202020204" pitchFamily="34" charset="0"/>
                <a:cs typeface="Arial" panose="020B0604020202020204" pitchFamily="34" charset="0"/>
              </a:rPr>
              <a:t>charset</a:t>
            </a:r>
            <a:r>
              <a:rPr lang="pt-BR" dirty="0">
                <a:latin typeface="Arial" panose="020B0604020202020204" pitchFamily="34" charset="0"/>
                <a:cs typeface="Arial" panose="020B0604020202020204" pitchFamily="34" charset="0"/>
              </a:rPr>
              <a:t>="utf-8" </a:t>
            </a:r>
            <a:r>
              <a:rPr lang="pt-BR" dirty="0">
                <a:solidFill>
                  <a:srgbClr val="FF0000"/>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330380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&lt;!DOCTYPE&gt;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O </a:t>
            </a:r>
            <a:r>
              <a:rPr lang="pt-BR" dirty="0" err="1">
                <a:latin typeface="Arial" panose="020B0604020202020204" pitchFamily="34" charset="0"/>
                <a:cs typeface="Arial" panose="020B0604020202020204" pitchFamily="34" charset="0"/>
              </a:rPr>
              <a:t>Doctype</a:t>
            </a:r>
            <a:r>
              <a:rPr lang="pt-BR" dirty="0">
                <a:latin typeface="Arial" panose="020B0604020202020204" pitchFamily="34" charset="0"/>
                <a:cs typeface="Arial" panose="020B0604020202020204" pitchFamily="34" charset="0"/>
              </a:rPr>
              <a:t> deve ser indicado no inicio do documento antes da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&gt;. Basicamente, o </a:t>
            </a:r>
            <a:r>
              <a:rPr lang="pt-BR" dirty="0" err="1">
                <a:latin typeface="Arial" panose="020B0604020202020204" pitchFamily="34" charset="0"/>
                <a:cs typeface="Arial" panose="020B0604020202020204" pitchFamily="34" charset="0"/>
              </a:rPr>
              <a:t>Doctype</a:t>
            </a:r>
            <a:r>
              <a:rPr lang="pt-BR" dirty="0">
                <a:latin typeface="Arial" panose="020B0604020202020204" pitchFamily="34" charset="0"/>
                <a:cs typeface="Arial" panose="020B0604020202020204" pitchFamily="34" charset="0"/>
              </a:rPr>
              <a:t> informa ao navegador explicitamente o tipo de documento que será utilizado.</a:t>
            </a:r>
          </a:p>
          <a:p>
            <a:pPr marL="0" indent="0" algn="just">
              <a:lnSpc>
                <a:spcPct val="100000"/>
              </a:lnSpc>
              <a:spcBef>
                <a:spcPts val="0"/>
              </a:spcBef>
              <a:buNone/>
            </a:pPr>
            <a:endParaRPr lang="en-US" dirty="0">
              <a:latin typeface="Arial" panose="020B0604020202020204" pitchFamily="34" charset="0"/>
              <a:cs typeface="Arial" panose="020B0604020202020204" pitchFamily="34" charset="0"/>
            </a:endParaRPr>
          </a:p>
          <a:p>
            <a:pPr marL="0" indent="0" algn="ctr">
              <a:lnSpc>
                <a:spcPct val="100000"/>
              </a:lnSpc>
              <a:spcBef>
                <a:spcPts val="0"/>
              </a:spcBef>
              <a:buNone/>
            </a:pPr>
            <a:r>
              <a:rPr lang="en-US" dirty="0">
                <a:solidFill>
                  <a:srgbClr val="FF0000"/>
                </a:solidFill>
                <a:latin typeface="Arial" panose="020B0604020202020204" pitchFamily="34" charset="0"/>
                <a:cs typeface="Arial" panose="020B0604020202020204" pitchFamily="34" charset="0"/>
              </a:rPr>
              <a:t>&lt;!DOCTYPE</a:t>
            </a:r>
            <a:r>
              <a:rPr lang="en-US" dirty="0">
                <a:latin typeface="Arial" panose="020B0604020202020204" pitchFamily="34" charset="0"/>
                <a:cs typeface="Arial" panose="020B0604020202020204" pitchFamily="34" charset="0"/>
              </a:rPr>
              <a:t> html</a:t>
            </a:r>
            <a:r>
              <a:rPr lang="en-US" dirty="0">
                <a:solidFill>
                  <a:srgbClr val="FF0000"/>
                </a:solidFill>
                <a:latin typeface="Arial" panose="020B0604020202020204" pitchFamily="34" charset="0"/>
                <a:cs typeface="Arial" panose="020B0604020202020204" pitchFamily="34" charset="0"/>
              </a:rPr>
              <a:t>&gt;</a:t>
            </a:r>
          </a:p>
          <a:p>
            <a:pPr marL="0" indent="0" algn="just">
              <a:lnSpc>
                <a:spcPct val="100000"/>
              </a:lnSpc>
              <a:spcBef>
                <a:spcPts val="0"/>
              </a:spcBef>
              <a:buNone/>
            </a:pP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O </a:t>
            </a:r>
            <a:r>
              <a:rPr lang="pt-BR" dirty="0" err="1">
                <a:latin typeface="Arial" panose="020B0604020202020204" pitchFamily="34" charset="0"/>
                <a:cs typeface="Arial" panose="020B0604020202020204" pitchFamily="34" charset="0"/>
              </a:rPr>
              <a:t>Doctype</a:t>
            </a:r>
            <a:r>
              <a:rPr lang="pt-BR" dirty="0">
                <a:latin typeface="Arial" panose="020B0604020202020204" pitchFamily="34" charset="0"/>
                <a:cs typeface="Arial" panose="020B0604020202020204" pitchFamily="34" charset="0"/>
              </a:rPr>
              <a:t> não é uma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do &lt;</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&gt; e sim uma instrução para o navegador saber qual o tipo de código que está sendo utilizado.</a:t>
            </a:r>
          </a:p>
        </p:txBody>
      </p:sp>
    </p:spTree>
    <p:extLst>
      <p:ext uri="{BB962C8B-B14F-4D97-AF65-F5344CB8AC3E}">
        <p14:creationId xmlns:p14="http://schemas.microsoft.com/office/powerpoint/2010/main" val="316113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28650" y="365126"/>
            <a:ext cx="7886700" cy="1325563"/>
          </a:xfrm>
        </p:spPr>
        <p:txBody>
          <a:bodyPr/>
          <a:lstStyle/>
          <a:p>
            <a:endParaRPr lang="pt-BR" dirty="0">
              <a:latin typeface="Arial" panose="020B0604020202020204" pitchFamily="34" charset="0"/>
              <a:cs typeface="Arial" panose="020B0604020202020204" pitchFamily="34" charset="0"/>
            </a:endParaRPr>
          </a:p>
        </p:txBody>
      </p:sp>
      <p:pic>
        <p:nvPicPr>
          <p:cNvPr id="3" name="Espaço Reservado para Conteúdo 2">
            <a:extLst>
              <a:ext uri="{FF2B5EF4-FFF2-40B4-BE49-F238E27FC236}">
                <a16:creationId xmlns:a16="http://schemas.microsoft.com/office/drawing/2014/main" id="{C9B7DBB9-7B12-4311-9B7A-193B7D41D3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2089" y="1614605"/>
            <a:ext cx="4779822" cy="4351338"/>
          </a:xfrm>
        </p:spPr>
      </p:pic>
    </p:spTree>
    <p:extLst>
      <p:ext uri="{BB962C8B-B14F-4D97-AF65-F5344CB8AC3E}">
        <p14:creationId xmlns:p14="http://schemas.microsoft.com/office/powerpoint/2010/main" val="407552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&lt;HTML&gt;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 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&gt; é o grande pai de todos em nossa “árvore genealógica”. É aberta com 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&gt; e fechada com &lt;/</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&gt;. O atributo “</a:t>
            </a:r>
            <a:r>
              <a:rPr lang="pt-BR" dirty="0" err="1">
                <a:latin typeface="Arial" panose="020B0604020202020204" pitchFamily="34" charset="0"/>
                <a:cs typeface="Arial" panose="020B0604020202020204" pitchFamily="34" charset="0"/>
              </a:rPr>
              <a:t>lang</a:t>
            </a:r>
            <a:r>
              <a:rPr lang="pt-BR" dirty="0">
                <a:latin typeface="Arial" panose="020B0604020202020204" pitchFamily="34" charset="0"/>
                <a:cs typeface="Arial" panose="020B0604020202020204" pitchFamily="34" charset="0"/>
              </a:rPr>
              <a:t>” é necessário para que os </a:t>
            </a:r>
            <a:r>
              <a:rPr lang="pt-BR" dirty="0" err="1">
                <a:latin typeface="Arial" panose="020B0604020202020204" pitchFamily="34" charset="0"/>
                <a:cs typeface="Arial" panose="020B0604020202020204" pitchFamily="34" charset="0"/>
              </a:rPr>
              <a:t>user-agents</a:t>
            </a:r>
            <a:r>
              <a:rPr lang="pt-BR" dirty="0">
                <a:latin typeface="Arial" panose="020B0604020202020204" pitchFamily="34" charset="0"/>
                <a:cs typeface="Arial" panose="020B0604020202020204" pitchFamily="34" charset="0"/>
              </a:rPr>
              <a:t> saibam qual a linguagem do documento, porém, esse atributo pode ser definido em qualquer outra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não se restringindo apenas 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&gt;.</a:t>
            </a:r>
          </a:p>
          <a:p>
            <a:pPr marL="0" indent="457200">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&lt;</a:t>
            </a:r>
            <a:r>
              <a:rPr lang="pt-BR" dirty="0" err="1">
                <a:solidFill>
                  <a:srgbClr val="FF0000"/>
                </a:solidFill>
                <a:latin typeface="Arial" panose="020B0604020202020204" pitchFamily="34" charset="0"/>
                <a:cs typeface="Arial" panose="020B0604020202020204" pitchFamily="34" charset="0"/>
              </a:rPr>
              <a:t>html</a:t>
            </a:r>
            <a:r>
              <a:rPr lang="pt-BR" dirty="0">
                <a:solidFill>
                  <a:srgbClr val="FF0000"/>
                </a:solidFill>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lang</a:t>
            </a:r>
            <a:r>
              <a:rPr lang="pt-BR" dirty="0">
                <a:latin typeface="Arial" panose="020B0604020202020204" pitchFamily="34" charset="0"/>
                <a:cs typeface="Arial" panose="020B0604020202020204" pitchFamily="34" charset="0"/>
              </a:rPr>
              <a:t>=“</a:t>
            </a:r>
            <a:r>
              <a:rPr lang="pt-BR" dirty="0" err="1">
                <a:latin typeface="Arial" panose="020B0604020202020204" pitchFamily="34" charset="0"/>
                <a:cs typeface="Arial" panose="020B0604020202020204" pitchFamily="34" charset="0"/>
              </a:rPr>
              <a:t>pt-br</a:t>
            </a:r>
            <a:r>
              <a:rPr lang="pt-BR" dirty="0">
                <a:solidFill>
                  <a:srgbClr val="FF0000"/>
                </a:solidFill>
                <a:latin typeface="Arial" panose="020B0604020202020204" pitchFamily="34" charset="0"/>
                <a:cs typeface="Arial" panose="020B0604020202020204" pitchFamily="34" charset="0"/>
              </a:rPr>
              <a:t>”&gt;</a:t>
            </a:r>
          </a:p>
          <a:p>
            <a:pPr marL="0" indent="457200">
              <a:lnSpc>
                <a:spcPct val="100000"/>
              </a:lnSpc>
              <a:spcBef>
                <a:spcPts val="0"/>
              </a:spcBef>
              <a:buNone/>
            </a:pPr>
            <a:r>
              <a:rPr lang="pt-BR" dirty="0">
                <a:latin typeface="Arial" panose="020B0604020202020204" pitchFamily="34" charset="0"/>
                <a:cs typeface="Arial" panose="020B0604020202020204" pitchFamily="34" charset="0"/>
              </a:rPr>
              <a:t>	&lt;-- Aqui vai o site --&gt;</a:t>
            </a:r>
          </a:p>
          <a:p>
            <a:pPr marL="0" indent="457200">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&lt;/</a:t>
            </a:r>
            <a:r>
              <a:rPr lang="pt-BR" dirty="0" err="1">
                <a:solidFill>
                  <a:srgbClr val="FF0000"/>
                </a:solidFill>
                <a:latin typeface="Arial" panose="020B0604020202020204" pitchFamily="34" charset="0"/>
                <a:cs typeface="Arial" panose="020B0604020202020204" pitchFamily="34" charset="0"/>
              </a:rPr>
              <a:t>html</a:t>
            </a:r>
            <a:r>
              <a:rPr lang="pt-BR" dirty="0">
                <a:solidFill>
                  <a:srgbClr val="FF0000"/>
                </a:solidFill>
                <a:latin typeface="Arial" panose="020B0604020202020204" pitchFamily="34" charset="0"/>
                <a:cs typeface="Arial" panose="020B0604020202020204" pitchFamily="34" charset="0"/>
              </a:rPr>
              <a:t>&gt;</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2845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&lt;HEAD&gt;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head</a:t>
            </a:r>
            <a:r>
              <a:rPr lang="pt-BR" dirty="0">
                <a:latin typeface="Arial" panose="020B0604020202020204" pitchFamily="34" charset="0"/>
                <a:cs typeface="Arial" panose="020B0604020202020204" pitchFamily="34" charset="0"/>
              </a:rPr>
              <a:t>&gt; é onde fica a parte pensante da página. É aberta com 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head</a:t>
            </a:r>
            <a:r>
              <a:rPr lang="pt-BR" dirty="0">
                <a:latin typeface="Arial" panose="020B0604020202020204" pitchFamily="34" charset="0"/>
                <a:cs typeface="Arial" panose="020B0604020202020204" pitchFamily="34" charset="0"/>
              </a:rPr>
              <a:t>&gt; e fechada com 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head</a:t>
            </a:r>
            <a:r>
              <a:rPr lang="pt-BR" dirty="0">
                <a:latin typeface="Arial" panose="020B0604020202020204" pitchFamily="34" charset="0"/>
                <a:cs typeface="Arial" panose="020B0604020202020204" pitchFamily="34" charset="0"/>
              </a:rPr>
              <a:t>&gt;.</a:t>
            </a:r>
          </a:p>
          <a:p>
            <a:pPr marL="0" indent="457200" algn="just">
              <a:lnSpc>
                <a:spcPct val="100000"/>
              </a:lnSpc>
              <a:spcBef>
                <a:spcPts val="0"/>
              </a:spcBef>
              <a:buNone/>
            </a:pP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No HEAD ficam os metadados. </a:t>
            </a:r>
          </a:p>
          <a:p>
            <a:pPr marL="0" indent="457200" algn="just">
              <a:lnSpc>
                <a:spcPct val="100000"/>
              </a:lnSpc>
              <a:spcBef>
                <a:spcPts val="0"/>
              </a:spcBef>
              <a:buNone/>
            </a:pP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Metadados são informações sobre a página e o conteúdo publicado.</a:t>
            </a:r>
          </a:p>
        </p:txBody>
      </p:sp>
    </p:spTree>
    <p:extLst>
      <p:ext uri="{BB962C8B-B14F-4D97-AF65-F5344CB8AC3E}">
        <p14:creationId xmlns:p14="http://schemas.microsoft.com/office/powerpoint/2010/main" val="228829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&lt;HEAD&gt;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algn="just">
              <a:lnSpc>
                <a:spcPct val="100000"/>
              </a:lnSpc>
              <a:spcBef>
                <a:spcPts val="0"/>
              </a:spcBef>
            </a:pPr>
            <a:r>
              <a:rPr lang="pt-BR" dirty="0" err="1">
                <a:latin typeface="Arial" panose="020B0604020202020204" pitchFamily="34" charset="0"/>
                <a:cs typeface="Arial" panose="020B0604020202020204" pitchFamily="34" charset="0"/>
              </a:rPr>
              <a:t>title</a:t>
            </a:r>
            <a:endParaRPr lang="pt-BR" dirty="0">
              <a:latin typeface="Arial" panose="020B0604020202020204" pitchFamily="34" charset="0"/>
              <a:cs typeface="Arial" panose="020B0604020202020204" pitchFamily="34" charset="0"/>
            </a:endParaRPr>
          </a:p>
          <a:p>
            <a:pPr algn="just">
              <a:lnSpc>
                <a:spcPct val="100000"/>
              </a:lnSpc>
              <a:spcBef>
                <a:spcPts val="0"/>
              </a:spcBef>
            </a:pPr>
            <a:r>
              <a:rPr lang="pt-BR" dirty="0">
                <a:latin typeface="Arial" panose="020B0604020202020204" pitchFamily="34" charset="0"/>
                <a:cs typeface="Arial" panose="020B0604020202020204" pitchFamily="34" charset="0"/>
              </a:rPr>
              <a:t>base</a:t>
            </a:r>
          </a:p>
          <a:p>
            <a:pPr algn="just">
              <a:lnSpc>
                <a:spcPct val="100000"/>
              </a:lnSpc>
              <a:spcBef>
                <a:spcPts val="0"/>
              </a:spcBef>
            </a:pPr>
            <a:r>
              <a:rPr lang="pt-BR" dirty="0">
                <a:latin typeface="Arial" panose="020B0604020202020204" pitchFamily="34" charset="0"/>
                <a:cs typeface="Arial" panose="020B0604020202020204" pitchFamily="34" charset="0"/>
              </a:rPr>
              <a:t>link</a:t>
            </a:r>
          </a:p>
          <a:p>
            <a:pPr algn="just">
              <a:lnSpc>
                <a:spcPct val="100000"/>
              </a:lnSpc>
              <a:spcBef>
                <a:spcPts val="0"/>
              </a:spcBef>
            </a:pPr>
            <a:r>
              <a:rPr lang="pt-BR" dirty="0">
                <a:latin typeface="Arial" panose="020B0604020202020204" pitchFamily="34" charset="0"/>
                <a:cs typeface="Arial" panose="020B0604020202020204" pitchFamily="34" charset="0"/>
              </a:rPr>
              <a:t>meta</a:t>
            </a:r>
          </a:p>
          <a:p>
            <a:pPr algn="just">
              <a:lnSpc>
                <a:spcPct val="100000"/>
              </a:lnSpc>
              <a:spcBef>
                <a:spcPts val="0"/>
              </a:spcBef>
            </a:pPr>
            <a:r>
              <a:rPr lang="pt-BR" dirty="0" err="1">
                <a:latin typeface="Arial" panose="020B0604020202020204" pitchFamily="34" charset="0"/>
                <a:cs typeface="Arial" panose="020B0604020202020204" pitchFamily="34" charset="0"/>
              </a:rPr>
              <a:t>style</a:t>
            </a: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85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&lt;HEAD&gt;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&lt;!DOCTYPE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&gt;</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&lt;</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lang</a:t>
            </a:r>
            <a:r>
              <a:rPr lang="pt-BR" dirty="0">
                <a:latin typeface="Arial" panose="020B0604020202020204" pitchFamily="34" charset="0"/>
                <a:cs typeface="Arial" panose="020B0604020202020204" pitchFamily="34" charset="0"/>
              </a:rPr>
              <a:t>="</a:t>
            </a:r>
            <a:r>
              <a:rPr lang="pt-BR" dirty="0" err="1">
                <a:latin typeface="Arial" panose="020B0604020202020204" pitchFamily="34" charset="0"/>
                <a:cs typeface="Arial" panose="020B0604020202020204" pitchFamily="34" charset="0"/>
              </a:rPr>
              <a:t>pt</a:t>
            </a:r>
            <a:r>
              <a:rPr lang="pt-BR" dirty="0">
                <a:latin typeface="Arial" panose="020B0604020202020204" pitchFamily="34" charset="0"/>
                <a:cs typeface="Arial" panose="020B0604020202020204" pitchFamily="34" charset="0"/>
              </a:rPr>
              <a:t>-BR" &gt;</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    </a:t>
            </a:r>
            <a:r>
              <a:rPr lang="pt-BR" dirty="0">
                <a:solidFill>
                  <a:srgbClr val="FF0000"/>
                </a:solidFill>
                <a:latin typeface="Arial" panose="020B0604020202020204" pitchFamily="34" charset="0"/>
                <a:cs typeface="Arial" panose="020B0604020202020204" pitchFamily="34" charset="0"/>
              </a:rPr>
              <a:t>&lt;</a:t>
            </a:r>
            <a:r>
              <a:rPr lang="pt-BR" dirty="0" err="1">
                <a:solidFill>
                  <a:srgbClr val="FF0000"/>
                </a:solidFill>
                <a:latin typeface="Arial" panose="020B0604020202020204" pitchFamily="34" charset="0"/>
                <a:cs typeface="Arial" panose="020B0604020202020204" pitchFamily="34" charset="0"/>
              </a:rPr>
              <a:t>head</a:t>
            </a:r>
            <a:r>
              <a:rPr lang="pt-BR" dirty="0">
                <a:solidFill>
                  <a:srgbClr val="FF0000"/>
                </a:solidFill>
                <a:latin typeface="Arial" panose="020B0604020202020204" pitchFamily="34" charset="0"/>
                <a:cs typeface="Arial" panose="020B0604020202020204" pitchFamily="34" charset="0"/>
              </a:rPr>
              <a:t>&gt;</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        &lt;</a:t>
            </a:r>
            <a:r>
              <a:rPr lang="pt-BR" dirty="0" err="1">
                <a:solidFill>
                  <a:srgbClr val="FF0000"/>
                </a:solidFill>
                <a:latin typeface="Arial" panose="020B0604020202020204" pitchFamily="34" charset="0"/>
                <a:cs typeface="Arial" panose="020B0604020202020204" pitchFamily="34" charset="0"/>
              </a:rPr>
              <a:t>title</a:t>
            </a:r>
            <a:r>
              <a:rPr lang="pt-BR" dirty="0">
                <a:solidFill>
                  <a:srgbClr val="FF0000"/>
                </a:solidFill>
                <a:latin typeface="Arial" panose="020B0604020202020204" pitchFamily="34" charset="0"/>
                <a:cs typeface="Arial" panose="020B0604020202020204" pitchFamily="34" charset="0"/>
              </a:rPr>
              <a:t>&gt;UC14 - Criar interface Sites&lt;/</a:t>
            </a:r>
            <a:r>
              <a:rPr lang="pt-BR" dirty="0" err="1">
                <a:solidFill>
                  <a:srgbClr val="FF0000"/>
                </a:solidFill>
                <a:latin typeface="Arial" panose="020B0604020202020204" pitchFamily="34" charset="0"/>
                <a:cs typeface="Arial" panose="020B0604020202020204" pitchFamily="34" charset="0"/>
              </a:rPr>
              <a:t>title</a:t>
            </a:r>
            <a:r>
              <a:rPr lang="pt-BR" dirty="0">
                <a:solidFill>
                  <a:srgbClr val="FF0000"/>
                </a:solidFill>
                <a:latin typeface="Arial" panose="020B0604020202020204" pitchFamily="34" charset="0"/>
                <a:cs typeface="Arial" panose="020B0604020202020204" pitchFamily="34" charset="0"/>
              </a:rPr>
              <a:t>&gt;</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        &lt;meta </a:t>
            </a:r>
            <a:r>
              <a:rPr lang="pt-BR" dirty="0" err="1">
                <a:solidFill>
                  <a:srgbClr val="FF0000"/>
                </a:solidFill>
                <a:latin typeface="Arial" panose="020B0604020202020204" pitchFamily="34" charset="0"/>
                <a:cs typeface="Arial" panose="020B0604020202020204" pitchFamily="34" charset="0"/>
              </a:rPr>
              <a:t>charset</a:t>
            </a:r>
            <a:r>
              <a:rPr lang="pt-BR" dirty="0">
                <a:solidFill>
                  <a:srgbClr val="FF0000"/>
                </a:solidFill>
                <a:latin typeface="Arial" panose="020B0604020202020204" pitchFamily="34" charset="0"/>
                <a:cs typeface="Arial" panose="020B0604020202020204" pitchFamily="34" charset="0"/>
              </a:rPr>
              <a:t>="utf-8"&gt;</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        &lt;link </a:t>
            </a:r>
            <a:r>
              <a:rPr lang="pt-BR" dirty="0" err="1">
                <a:solidFill>
                  <a:srgbClr val="FF0000"/>
                </a:solidFill>
                <a:latin typeface="Arial" panose="020B0604020202020204" pitchFamily="34" charset="0"/>
                <a:cs typeface="Arial" panose="020B0604020202020204" pitchFamily="34" charset="0"/>
              </a:rPr>
              <a:t>rel</a:t>
            </a:r>
            <a:r>
              <a:rPr lang="pt-BR" dirty="0">
                <a:solidFill>
                  <a:srgbClr val="FF0000"/>
                </a:solidFill>
                <a:latin typeface="Arial" panose="020B0604020202020204" pitchFamily="34" charset="0"/>
                <a:cs typeface="Arial" panose="020B0604020202020204" pitchFamily="34" charset="0"/>
              </a:rPr>
              <a:t>="</a:t>
            </a:r>
            <a:r>
              <a:rPr lang="pt-BR" dirty="0" err="1">
                <a:solidFill>
                  <a:srgbClr val="FF0000"/>
                </a:solidFill>
                <a:latin typeface="Arial" panose="020B0604020202020204" pitchFamily="34" charset="0"/>
                <a:cs typeface="Arial" panose="020B0604020202020204" pitchFamily="34" charset="0"/>
              </a:rPr>
              <a:t>stylesheet</a:t>
            </a:r>
            <a:r>
              <a:rPr lang="pt-BR" dirty="0">
                <a:solidFill>
                  <a:srgbClr val="FF0000"/>
                </a:solidFill>
                <a:latin typeface="Arial" panose="020B0604020202020204" pitchFamily="34" charset="0"/>
                <a:cs typeface="Arial" panose="020B0604020202020204" pitchFamily="34" charset="0"/>
              </a:rPr>
              <a:t>" </a:t>
            </a:r>
            <a:r>
              <a:rPr lang="pt-BR" dirty="0" err="1">
                <a:solidFill>
                  <a:srgbClr val="FF0000"/>
                </a:solidFill>
                <a:latin typeface="Arial" panose="020B0604020202020204" pitchFamily="34" charset="0"/>
                <a:cs typeface="Arial" panose="020B0604020202020204" pitchFamily="34" charset="0"/>
              </a:rPr>
              <a:t>href</a:t>
            </a:r>
            <a:r>
              <a:rPr lang="pt-BR" dirty="0">
                <a:solidFill>
                  <a:srgbClr val="FF0000"/>
                </a:solidFill>
                <a:latin typeface="Arial" panose="020B0604020202020204" pitchFamily="34" charset="0"/>
                <a:cs typeface="Arial" panose="020B0604020202020204" pitchFamily="34" charset="0"/>
              </a:rPr>
              <a:t>="estilos.css"&gt;</a:t>
            </a: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    &lt;/</a:t>
            </a:r>
            <a:r>
              <a:rPr lang="pt-BR" dirty="0" err="1">
                <a:solidFill>
                  <a:srgbClr val="FF0000"/>
                </a:solidFill>
                <a:latin typeface="Arial" panose="020B0604020202020204" pitchFamily="34" charset="0"/>
                <a:cs typeface="Arial" panose="020B0604020202020204" pitchFamily="34" charset="0"/>
              </a:rPr>
              <a:t>head</a:t>
            </a:r>
            <a:r>
              <a:rPr lang="pt-BR" dirty="0">
                <a:solidFill>
                  <a:srgbClr val="FF0000"/>
                </a:solidFill>
                <a:latin typeface="Arial" panose="020B0604020202020204" pitchFamily="34" charset="0"/>
                <a:cs typeface="Arial" panose="020B0604020202020204" pitchFamily="34" charset="0"/>
              </a:rPr>
              <a:t>&gt;</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body</a:t>
            </a:r>
            <a:r>
              <a:rPr lang="pt-BR" dirty="0">
                <a:latin typeface="Arial" panose="020B0604020202020204" pitchFamily="34" charset="0"/>
                <a:cs typeface="Arial" panose="020B0604020202020204" pitchFamily="34" charset="0"/>
              </a:rPr>
              <a:t>&gt;</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body</a:t>
            </a:r>
            <a:r>
              <a:rPr lang="pt-BR" dirty="0">
                <a:latin typeface="Arial" panose="020B0604020202020204" pitchFamily="34" charset="0"/>
                <a:cs typeface="Arial" panose="020B0604020202020204" pitchFamily="34" charset="0"/>
              </a:rPr>
              <a:t>&gt;</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&lt;/</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213285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&lt;TITLE&gt;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Enquanto você navega em uma página, no topo de seu navegador terá o título da página em que está navegando.</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Quem define esse título é justamente 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title</a:t>
            </a:r>
            <a:r>
              <a:rPr lang="pt-BR" dirty="0">
                <a:latin typeface="Arial" panose="020B0604020202020204" pitchFamily="34" charset="0"/>
                <a:cs typeface="Arial" panose="020B0604020202020204" pitchFamily="34" charset="0"/>
              </a:rPr>
              <a:t>&gt;, adicionada na seção &lt;</a:t>
            </a:r>
            <a:r>
              <a:rPr lang="pt-BR" dirty="0" err="1">
                <a:latin typeface="Arial" panose="020B0604020202020204" pitchFamily="34" charset="0"/>
                <a:cs typeface="Arial" panose="020B0604020202020204" pitchFamily="34" charset="0"/>
              </a:rPr>
              <a:t>head</a:t>
            </a:r>
            <a:r>
              <a:rPr lang="pt-BR" dirty="0">
                <a:latin typeface="Arial" panose="020B0604020202020204" pitchFamily="34" charset="0"/>
                <a:cs typeface="Arial" panose="020B0604020202020204" pitchFamily="34" charset="0"/>
              </a:rPr>
              <a:t>&gt; do documento. Entre ela, deve-se colocar o título da página.</a:t>
            </a:r>
          </a:p>
        </p:txBody>
      </p:sp>
    </p:spTree>
    <p:extLst>
      <p:ext uri="{BB962C8B-B14F-4D97-AF65-F5344CB8AC3E}">
        <p14:creationId xmlns:p14="http://schemas.microsoft.com/office/powerpoint/2010/main" val="275046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O QUE IREMOS APRENDER?</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algn="just">
              <a:lnSpc>
                <a:spcPct val="100000"/>
              </a:lnSpc>
              <a:spcBef>
                <a:spcPts val="0"/>
              </a:spcBef>
            </a:pPr>
            <a:r>
              <a:rPr lang="pt-BR" dirty="0">
                <a:latin typeface="Arial" panose="020B0604020202020204" pitchFamily="34" charset="0"/>
                <a:cs typeface="Arial" panose="020B0604020202020204" pitchFamily="34" charset="0"/>
              </a:rPr>
              <a:t>Estrutura padrão de um documento;</a:t>
            </a:r>
          </a:p>
          <a:p>
            <a:pPr algn="just">
              <a:lnSpc>
                <a:spcPct val="100000"/>
              </a:lnSpc>
              <a:spcBef>
                <a:spcPts val="0"/>
              </a:spcBef>
            </a:pPr>
            <a:r>
              <a:rPr lang="pt-BR" dirty="0">
                <a:latin typeface="Arial" panose="020B0604020202020204" pitchFamily="34" charset="0"/>
                <a:cs typeface="Arial" panose="020B0604020202020204" pitchFamily="34" charset="0"/>
              </a:rPr>
              <a:t>Partes de um documento;</a:t>
            </a:r>
          </a:p>
          <a:p>
            <a:pPr algn="just">
              <a:lnSpc>
                <a:spcPct val="100000"/>
              </a:lnSpc>
              <a:spcBef>
                <a:spcPts val="0"/>
              </a:spcBef>
            </a:pPr>
            <a:r>
              <a:rPr lang="pt-BR" dirty="0">
                <a:latin typeface="Arial" panose="020B0604020202020204" pitchFamily="34" charset="0"/>
                <a:cs typeface="Arial" panose="020B0604020202020204" pitchFamily="34" charset="0"/>
              </a:rPr>
              <a:t>Manipulação de textos;</a:t>
            </a:r>
          </a:p>
          <a:p>
            <a:pPr algn="just">
              <a:lnSpc>
                <a:spcPct val="100000"/>
              </a:lnSpc>
              <a:spcBef>
                <a:spcPts val="0"/>
              </a:spcBef>
            </a:pPr>
            <a:r>
              <a:rPr lang="pt-BR" dirty="0">
                <a:latin typeface="Arial" panose="020B0604020202020204" pitchFamily="34" charset="0"/>
                <a:cs typeface="Arial" panose="020B0604020202020204" pitchFamily="34" charset="0"/>
              </a:rPr>
              <a:t>Links e âncoras;</a:t>
            </a:r>
          </a:p>
          <a:p>
            <a:pPr algn="just">
              <a:lnSpc>
                <a:spcPct val="100000"/>
              </a:lnSpc>
              <a:spcBef>
                <a:spcPts val="0"/>
              </a:spcBef>
            </a:pPr>
            <a:r>
              <a:rPr lang="pt-BR" dirty="0">
                <a:latin typeface="Arial" panose="020B0604020202020204" pitchFamily="34" charset="0"/>
                <a:cs typeface="Arial" panose="020B0604020202020204" pitchFamily="34" charset="0"/>
              </a:rPr>
              <a:t>Listas;</a:t>
            </a:r>
          </a:p>
          <a:p>
            <a:pPr algn="just">
              <a:lnSpc>
                <a:spcPct val="100000"/>
              </a:lnSpc>
              <a:spcBef>
                <a:spcPts val="0"/>
              </a:spcBef>
            </a:pPr>
            <a:r>
              <a:rPr lang="pt-BR" dirty="0">
                <a:latin typeface="Arial" panose="020B0604020202020204" pitchFamily="34" charset="0"/>
                <a:cs typeface="Arial" panose="020B0604020202020204" pitchFamily="34" charset="0"/>
              </a:rPr>
              <a:t>Imagens;</a:t>
            </a:r>
          </a:p>
          <a:p>
            <a:pPr algn="just">
              <a:lnSpc>
                <a:spcPct val="100000"/>
              </a:lnSpc>
              <a:spcBef>
                <a:spcPts val="0"/>
              </a:spcBef>
            </a:pPr>
            <a:r>
              <a:rPr lang="pt-BR" dirty="0">
                <a:latin typeface="Arial" panose="020B0604020202020204" pitchFamily="34" charset="0"/>
                <a:cs typeface="Arial" panose="020B0604020202020204" pitchFamily="34" charset="0"/>
              </a:rPr>
              <a:t>Tabelas;</a:t>
            </a:r>
          </a:p>
          <a:p>
            <a:pPr algn="just">
              <a:lnSpc>
                <a:spcPct val="100000"/>
              </a:lnSpc>
              <a:spcBef>
                <a:spcPts val="0"/>
              </a:spcBef>
            </a:pPr>
            <a:r>
              <a:rPr lang="pt-BR" dirty="0">
                <a:latin typeface="Arial" panose="020B0604020202020204" pitchFamily="34" charset="0"/>
                <a:cs typeface="Arial" panose="020B0604020202020204" pitchFamily="34" charset="0"/>
              </a:rPr>
              <a:t>Formulários.</a:t>
            </a:r>
          </a:p>
        </p:txBody>
      </p:sp>
    </p:spTree>
    <p:extLst>
      <p:ext uri="{BB962C8B-B14F-4D97-AF65-F5344CB8AC3E}">
        <p14:creationId xmlns:p14="http://schemas.microsoft.com/office/powerpoint/2010/main" val="36119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&lt;TITLE&gt;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&lt;</a:t>
            </a:r>
            <a:r>
              <a:rPr lang="pt-BR" dirty="0" err="1">
                <a:latin typeface="Arial" panose="020B0604020202020204" pitchFamily="34" charset="0"/>
                <a:cs typeface="Arial" panose="020B0604020202020204" pitchFamily="34" charset="0"/>
              </a:rPr>
              <a:t>head</a:t>
            </a:r>
            <a:r>
              <a:rPr lang="pt-BR" dirty="0">
                <a:latin typeface="Arial" panose="020B0604020202020204" pitchFamily="34" charset="0"/>
                <a:cs typeface="Arial" panose="020B0604020202020204" pitchFamily="34" charset="0"/>
              </a:rPr>
              <a:t>&gt;</a:t>
            </a:r>
          </a:p>
          <a:p>
            <a:pPr marL="0" indent="457200" algn="just">
              <a:lnSpc>
                <a:spcPct val="100000"/>
              </a:lnSpc>
              <a:spcBef>
                <a:spcPts val="0"/>
              </a:spcBef>
              <a:buNone/>
            </a:pPr>
            <a:endParaRPr lang="pt-BR" dirty="0">
              <a:solidFill>
                <a:srgbClr val="FF0000"/>
              </a:solidFill>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a:solidFill>
                  <a:srgbClr val="FF0000"/>
                </a:solidFill>
                <a:latin typeface="Arial" panose="020B0604020202020204" pitchFamily="34" charset="0"/>
                <a:cs typeface="Arial" panose="020B0604020202020204" pitchFamily="34" charset="0"/>
              </a:rPr>
              <a:t>        &lt;</a:t>
            </a:r>
            <a:r>
              <a:rPr lang="pt-BR" dirty="0" err="1">
                <a:solidFill>
                  <a:srgbClr val="FF0000"/>
                </a:solidFill>
                <a:latin typeface="Arial" panose="020B0604020202020204" pitchFamily="34" charset="0"/>
                <a:cs typeface="Arial" panose="020B0604020202020204" pitchFamily="34" charset="0"/>
              </a:rPr>
              <a:t>title</a:t>
            </a:r>
            <a:r>
              <a:rPr lang="pt-BR" dirty="0">
                <a:solidFill>
                  <a:srgbClr val="FF0000"/>
                </a:solidFill>
                <a:latin typeface="Arial" panose="020B0604020202020204" pitchFamily="34" charset="0"/>
                <a:cs typeface="Arial" panose="020B0604020202020204" pitchFamily="34" charset="0"/>
              </a:rPr>
              <a:t>&gt;</a:t>
            </a:r>
            <a:r>
              <a:rPr lang="pt-BR" dirty="0">
                <a:latin typeface="Arial" panose="020B0604020202020204" pitchFamily="34" charset="0"/>
                <a:cs typeface="Arial" panose="020B0604020202020204" pitchFamily="34" charset="0"/>
              </a:rPr>
              <a:t>UC14 - Desenvolver e organizar elementos estruturais de sites</a:t>
            </a:r>
            <a:r>
              <a:rPr lang="pt-BR" dirty="0">
                <a:solidFill>
                  <a:srgbClr val="FF0000"/>
                </a:solidFill>
                <a:latin typeface="Arial" panose="020B0604020202020204" pitchFamily="34" charset="0"/>
                <a:cs typeface="Arial" panose="020B0604020202020204" pitchFamily="34" charset="0"/>
              </a:rPr>
              <a:t>&lt;/</a:t>
            </a:r>
            <a:r>
              <a:rPr lang="pt-BR" dirty="0" err="1">
                <a:solidFill>
                  <a:srgbClr val="FF0000"/>
                </a:solidFill>
                <a:latin typeface="Arial" panose="020B0604020202020204" pitchFamily="34" charset="0"/>
                <a:cs typeface="Arial" panose="020B0604020202020204" pitchFamily="34" charset="0"/>
              </a:rPr>
              <a:t>title</a:t>
            </a:r>
            <a:r>
              <a:rPr lang="pt-BR" dirty="0">
                <a:solidFill>
                  <a:srgbClr val="FF0000"/>
                </a:solidFill>
                <a:latin typeface="Arial" panose="020B0604020202020204" pitchFamily="34" charset="0"/>
                <a:cs typeface="Arial" panose="020B0604020202020204" pitchFamily="34" charset="0"/>
              </a:rPr>
              <a:t>&gt;</a:t>
            </a:r>
          </a:p>
          <a:p>
            <a:pPr marL="0" indent="457200" algn="just">
              <a:lnSpc>
                <a:spcPct val="100000"/>
              </a:lnSpc>
              <a:spcBef>
                <a:spcPts val="0"/>
              </a:spcBef>
              <a:buNone/>
            </a:pPr>
            <a:endParaRPr lang="pt-BR" dirty="0">
              <a:solidFill>
                <a:srgbClr val="FF0000"/>
              </a:solidFill>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&lt;/</a:t>
            </a:r>
            <a:r>
              <a:rPr lang="pt-BR" dirty="0" err="1">
                <a:latin typeface="Arial" panose="020B0604020202020204" pitchFamily="34" charset="0"/>
                <a:cs typeface="Arial" panose="020B0604020202020204" pitchFamily="34" charset="0"/>
              </a:rPr>
              <a:t>head</a:t>
            </a:r>
            <a:r>
              <a:rPr lang="pt-BR" dirty="0">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188659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&lt;META TAGS&gt;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As meta-</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são de extrema importância em um documento HTML, afinal são nelas onde definimos o autor da página, a descrição do site, palavras-chaves, tipos de caracteres utilizados e uma infinidade de outras coisas.</a:t>
            </a:r>
          </a:p>
        </p:txBody>
      </p:sp>
    </p:spTree>
    <p:extLst>
      <p:ext uri="{BB962C8B-B14F-4D97-AF65-F5344CB8AC3E}">
        <p14:creationId xmlns:p14="http://schemas.microsoft.com/office/powerpoint/2010/main" val="3319113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&lt;META CHARSET&gt;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No HTML utilizamos a meta-</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charset</a:t>
            </a:r>
            <a:r>
              <a:rPr lang="pt-BR" dirty="0">
                <a:latin typeface="Arial" panose="020B0604020202020204" pitchFamily="34" charset="0"/>
                <a:cs typeface="Arial" panose="020B0604020202020204" pitchFamily="34" charset="0"/>
              </a:rPr>
              <a:t>” para definir o tipo de caracteres, sendo um padrão W3C para qualquer documento HTML5. É um dever declarar o tipo de caractere utilizado, caso não seja, você terá um problema em palavras que contiverem acentos e com caracteres especiais. Ainda assim, você pode usar códigos que geram o caractere desejado, mas é um caminho bem mais trabalhoso que não precisa ser traçado.</a:t>
            </a:r>
          </a:p>
        </p:txBody>
      </p:sp>
    </p:spTree>
    <p:extLst>
      <p:ext uri="{BB962C8B-B14F-4D97-AF65-F5344CB8AC3E}">
        <p14:creationId xmlns:p14="http://schemas.microsoft.com/office/powerpoint/2010/main" val="173470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&lt;META DESCRIPTION&gt;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 meta-</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description</a:t>
            </a:r>
            <a:r>
              <a:rPr lang="pt-BR" dirty="0">
                <a:latin typeface="Arial" panose="020B0604020202020204" pitchFamily="34" charset="0"/>
                <a:cs typeface="Arial" panose="020B0604020202020204" pitchFamily="34" charset="0"/>
              </a:rPr>
              <a:t>” é responsável por exibir a descrição de um site quando procurado em um dispositivo de busca (Google, Bing, Yahoo, </a:t>
            </a:r>
            <a:r>
              <a:rPr lang="pt-BR" dirty="0" err="1">
                <a:latin typeface="Arial" panose="020B0604020202020204" pitchFamily="34" charset="0"/>
                <a:cs typeface="Arial" panose="020B0604020202020204" pitchFamily="34" charset="0"/>
              </a:rPr>
              <a:t>etc</a:t>
            </a:r>
            <a:r>
              <a:rPr lang="pt-B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58754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&lt;META KEYWORDS&gt;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 meta-</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keywords</a:t>
            </a:r>
            <a:r>
              <a:rPr lang="pt-BR" dirty="0">
                <a:latin typeface="Arial" panose="020B0604020202020204" pitchFamily="34" charset="0"/>
                <a:cs typeface="Arial" panose="020B0604020202020204" pitchFamily="34" charset="0"/>
              </a:rPr>
              <a:t>” informa as palavras chave de seu site, é feita a referencia de seu site nos dispositivos de busca.</a:t>
            </a:r>
          </a:p>
        </p:txBody>
      </p:sp>
    </p:spTree>
    <p:extLst>
      <p:ext uri="{BB962C8B-B14F-4D97-AF65-F5344CB8AC3E}">
        <p14:creationId xmlns:p14="http://schemas.microsoft.com/office/powerpoint/2010/main" val="4173372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&lt;META AUTHOR&gt;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 meta-</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author</a:t>
            </a:r>
            <a:r>
              <a:rPr lang="pt-BR" dirty="0">
                <a:latin typeface="Arial" panose="020B0604020202020204" pitchFamily="34" charset="0"/>
                <a:cs typeface="Arial" panose="020B0604020202020204" pitchFamily="34" charset="0"/>
              </a:rPr>
              <a:t>” informa o profissional ou empresa de autoria do site.</a:t>
            </a:r>
          </a:p>
        </p:txBody>
      </p:sp>
    </p:spTree>
    <p:extLst>
      <p:ext uri="{BB962C8B-B14F-4D97-AF65-F5344CB8AC3E}">
        <p14:creationId xmlns:p14="http://schemas.microsoft.com/office/powerpoint/2010/main" val="3516881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&lt;META COPYRIGHT&gt;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 meta-</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“copyright” define parâmetros de direitos autorais da página ou do conteúdo.</a:t>
            </a:r>
          </a:p>
        </p:txBody>
      </p:sp>
    </p:spTree>
    <p:extLst>
      <p:ext uri="{BB962C8B-B14F-4D97-AF65-F5344CB8AC3E}">
        <p14:creationId xmlns:p14="http://schemas.microsoft.com/office/powerpoint/2010/main" val="3631531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&lt;LINK&gt;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&lt;link /&gt; é comumente inserida na seção &lt;</a:t>
            </a:r>
            <a:r>
              <a:rPr lang="pt-BR" dirty="0" err="1">
                <a:latin typeface="Arial" panose="020B0604020202020204" pitchFamily="34" charset="0"/>
                <a:cs typeface="Arial" panose="020B0604020202020204" pitchFamily="34" charset="0"/>
              </a:rPr>
              <a:t>head</a:t>
            </a:r>
            <a:r>
              <a:rPr lang="pt-BR" dirty="0">
                <a:latin typeface="Arial" panose="020B0604020202020204" pitchFamily="34" charset="0"/>
                <a:cs typeface="Arial" panose="020B0604020202020204" pitchFamily="34" charset="0"/>
              </a:rPr>
              <a:t>&gt;&lt;/</a:t>
            </a:r>
            <a:r>
              <a:rPr lang="pt-BR" dirty="0" err="1">
                <a:latin typeface="Arial" panose="020B0604020202020204" pitchFamily="34" charset="0"/>
                <a:cs typeface="Arial" panose="020B0604020202020204" pitchFamily="34" charset="0"/>
              </a:rPr>
              <a:t>head</a:t>
            </a:r>
            <a:r>
              <a:rPr lang="pt-BR" dirty="0">
                <a:latin typeface="Arial" panose="020B0604020202020204" pitchFamily="34" charset="0"/>
                <a:cs typeface="Arial" panose="020B0604020202020204" pitchFamily="34" charset="0"/>
              </a:rPr>
              <a:t>&gt; do documento HTML. Será responsável por inserir um arquivo externo que afete no comportamento  ou estilização do documento. Um exemplo claro disto é ao </a:t>
            </a:r>
            <a:r>
              <a:rPr lang="pt-BR" dirty="0" err="1">
                <a:latin typeface="Arial" panose="020B0604020202020204" pitchFamily="34" charset="0"/>
                <a:cs typeface="Arial" panose="020B0604020202020204" pitchFamily="34" charset="0"/>
              </a:rPr>
              <a:t>linkar</a:t>
            </a:r>
            <a:r>
              <a:rPr lang="pt-BR" dirty="0">
                <a:latin typeface="Arial" panose="020B0604020202020204" pitchFamily="34" charset="0"/>
                <a:cs typeface="Arial" panose="020B0604020202020204" pitchFamily="34" charset="0"/>
              </a:rPr>
              <a:t> uma folha de estilo CSS.</a:t>
            </a:r>
          </a:p>
        </p:txBody>
      </p:sp>
    </p:spTree>
    <p:extLst>
      <p:ext uri="{BB962C8B-B14F-4D97-AF65-F5344CB8AC3E}">
        <p14:creationId xmlns:p14="http://schemas.microsoft.com/office/powerpoint/2010/main" val="391477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&lt;BODY&gt;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body</a:t>
            </a:r>
            <a:r>
              <a:rPr lang="pt-BR" dirty="0">
                <a:latin typeface="Arial" panose="020B0604020202020204" pitchFamily="34" charset="0"/>
                <a:cs typeface="Arial" panose="020B0604020202020204" pitchFamily="34" charset="0"/>
              </a:rPr>
              <a:t>&gt; é inserida logo após 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head</a:t>
            </a:r>
            <a:r>
              <a:rPr lang="pt-BR" dirty="0">
                <a:latin typeface="Arial" panose="020B0604020202020204" pitchFamily="34" charset="0"/>
                <a:cs typeface="Arial" panose="020B0604020202020204" pitchFamily="34" charset="0"/>
              </a:rPr>
              <a:t>&gt;, será dentro desta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onde vamos colocar todo conteúdo do site que estamos construindo e outros elementos. Aqui ficará o conteúdo que os usuários irão visualizar no site.</a:t>
            </a:r>
          </a:p>
        </p:txBody>
      </p:sp>
    </p:spTree>
    <p:extLst>
      <p:ext uri="{BB962C8B-B14F-4D97-AF65-F5344CB8AC3E}">
        <p14:creationId xmlns:p14="http://schemas.microsoft.com/office/powerpoint/2010/main" val="2221347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Partes de um documento</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Antigamente, no HTML, eram utilizados elementos de armazenamento em bloco (</a:t>
            </a:r>
            <a:r>
              <a:rPr lang="pt-BR" dirty="0" err="1">
                <a:latin typeface="Arial" panose="020B0604020202020204" pitchFamily="34" charset="0"/>
                <a:cs typeface="Arial" panose="020B0604020202020204" pitchFamily="34" charset="0"/>
              </a:rPr>
              <a:t>div’s</a:t>
            </a:r>
            <a:r>
              <a:rPr lang="pt-BR" dirty="0">
                <a:latin typeface="Arial" panose="020B0604020202020204" pitchFamily="34" charset="0"/>
                <a:cs typeface="Arial" panose="020B0604020202020204" pitchFamily="34" charset="0"/>
              </a:rPr>
              <a:t>) para separar partes do documento, mas o que são partes de um documento HTML? </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É extremamente semântico a separação de um documento HTML em partes, que nada mais é do que dividir o documento em blocos sendo cabeçalho, menu, conteúdo, barra lateral e rodapé. </a:t>
            </a:r>
          </a:p>
        </p:txBody>
      </p:sp>
    </p:spTree>
    <p:extLst>
      <p:ext uri="{BB962C8B-B14F-4D97-AF65-F5344CB8AC3E}">
        <p14:creationId xmlns:p14="http://schemas.microsoft.com/office/powerpoint/2010/main" val="207707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Breve História do HTML5</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Em 2004, a W3C iniciou o desenvolvimento do XHTML 2.0.</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Frustrados com os rumos do XHTML 2.0, um grupo de profissionais e corporações iniciam o desenvolvimento do HTML5.</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Este grupo é chamado de Web </a:t>
            </a:r>
            <a:r>
              <a:rPr lang="pt-BR" dirty="0" err="1">
                <a:latin typeface="Arial" panose="020B0604020202020204" pitchFamily="34" charset="0"/>
                <a:cs typeface="Arial" panose="020B0604020202020204" pitchFamily="34" charset="0"/>
              </a:rPr>
              <a:t>Hipertext</a:t>
            </a:r>
            <a:r>
              <a:rPr lang="pt-BR" dirty="0">
                <a:latin typeface="Arial" panose="020B0604020202020204" pitchFamily="34" charset="0"/>
                <a:cs typeface="Arial" panose="020B0604020202020204" pitchFamily="34" charset="0"/>
              </a:rPr>
              <a:t> Application Technology </a:t>
            </a:r>
            <a:r>
              <a:rPr lang="pt-BR" dirty="0" err="1">
                <a:latin typeface="Arial" panose="020B0604020202020204" pitchFamily="34" charset="0"/>
                <a:cs typeface="Arial" panose="020B0604020202020204" pitchFamily="34" charset="0"/>
              </a:rPr>
              <a:t>Working</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Group</a:t>
            </a:r>
            <a:r>
              <a:rPr lang="pt-BR" dirty="0">
                <a:latin typeface="Arial" panose="020B0604020202020204" pitchFamily="34" charset="0"/>
                <a:cs typeface="Arial" panose="020B0604020202020204" pitchFamily="34" charset="0"/>
              </a:rPr>
              <a:t> ou WHATWG.</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O grupo inicia as especificações do que eles chamaram de Web Applications 1.0.</a:t>
            </a:r>
          </a:p>
        </p:txBody>
      </p:sp>
    </p:spTree>
    <p:extLst>
      <p:ext uri="{BB962C8B-B14F-4D97-AF65-F5344CB8AC3E}">
        <p14:creationId xmlns:p14="http://schemas.microsoft.com/office/powerpoint/2010/main" val="2044593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Partes de um documento</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Como dito anteriormente, essas divisões eram feitas por elementos que armazenam blocos de conteúdo, mais conhecidas como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div</a:t>
            </a:r>
            <a:r>
              <a:rPr lang="pt-BR" dirty="0">
                <a:latin typeface="Arial" panose="020B0604020202020204" pitchFamily="34" charset="0"/>
                <a:cs typeface="Arial" panose="020B0604020202020204" pitchFamily="34" charset="0"/>
              </a:rPr>
              <a:t>&gt;, hoje em dia as coisas mudaram, e com o HTML5, ganhamos uma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especial para cada parte do documento, tornando nosso código muito mais semântico e também, facilitando nossa vida em uma futura manutenção.</a:t>
            </a:r>
          </a:p>
        </p:txBody>
      </p:sp>
    </p:spTree>
    <p:extLst>
      <p:ext uri="{BB962C8B-B14F-4D97-AF65-F5344CB8AC3E}">
        <p14:creationId xmlns:p14="http://schemas.microsoft.com/office/powerpoint/2010/main" val="3352660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Partes de um documento</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Vale ressaltar que por mais que hoje, com o HTML5, temos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específicas para cada parte do documento, 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&lt;</a:t>
            </a:r>
            <a:r>
              <a:rPr lang="pt-BR" dirty="0" err="1">
                <a:latin typeface="Arial" panose="020B0604020202020204" pitchFamily="34" charset="0"/>
                <a:cs typeface="Arial" panose="020B0604020202020204" pitchFamily="34" charset="0"/>
              </a:rPr>
              <a:t>div</a:t>
            </a:r>
            <a:r>
              <a:rPr lang="pt-BR" dirty="0">
                <a:latin typeface="Arial" panose="020B0604020202020204" pitchFamily="34" charset="0"/>
                <a:cs typeface="Arial" panose="020B0604020202020204" pitchFamily="34" charset="0"/>
              </a:rPr>
              <a:t>&gt; não está obsoleta, ainda usamos essa </a:t>
            </a:r>
            <a:r>
              <a:rPr lang="pt-BR" dirty="0" err="1">
                <a:latin typeface="Arial" panose="020B0604020202020204" pitchFamily="34" charset="0"/>
                <a:cs typeface="Arial" panose="020B0604020202020204" pitchFamily="34" charset="0"/>
              </a:rPr>
              <a:t>tag</a:t>
            </a:r>
            <a:r>
              <a:rPr lang="pt-BR" dirty="0">
                <a:latin typeface="Arial" panose="020B0604020202020204" pitchFamily="34" charset="0"/>
                <a:cs typeface="Arial" panose="020B0604020202020204" pitchFamily="34" charset="0"/>
              </a:rPr>
              <a:t> para algumas ocasiões, com moderação.</a:t>
            </a:r>
          </a:p>
        </p:txBody>
      </p:sp>
    </p:spTree>
    <p:extLst>
      <p:ext uri="{BB962C8B-B14F-4D97-AF65-F5344CB8AC3E}">
        <p14:creationId xmlns:p14="http://schemas.microsoft.com/office/powerpoint/2010/main" val="1521206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Partes de um documento</a:t>
            </a:r>
            <a:endParaRPr lang="pt-BR" dirty="0">
              <a:latin typeface="Arial" panose="020B0604020202020204" pitchFamily="34" charset="0"/>
              <a:cs typeface="Arial" panose="020B0604020202020204" pitchFamily="34" charset="0"/>
            </a:endParaRPr>
          </a:p>
        </p:txBody>
      </p:sp>
      <p:pic>
        <p:nvPicPr>
          <p:cNvPr id="7" name="Espaço Reservado para Conteúdo 6" descr="Interface gráfica do usuário, Aplicativo, Email&#10;&#10;Descrição gerada automaticamente">
            <a:extLst>
              <a:ext uri="{FF2B5EF4-FFF2-40B4-BE49-F238E27FC236}">
                <a16:creationId xmlns:a16="http://schemas.microsoft.com/office/drawing/2014/main" id="{DC40FC84-490B-458E-9765-82637E679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271" y="1825625"/>
            <a:ext cx="7025457" cy="4351338"/>
          </a:xfrm>
        </p:spPr>
      </p:pic>
    </p:spTree>
    <p:extLst>
      <p:ext uri="{BB962C8B-B14F-4D97-AF65-F5344CB8AC3E}">
        <p14:creationId xmlns:p14="http://schemas.microsoft.com/office/powerpoint/2010/main" val="1173557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&lt;header&gt;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O elemento &lt;header&gt; é utilizado para definir o cabeçalho do documento HTML. </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Nesse elemento é definido um conteúdo de introdução e/ou navegação. </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É muito comum encontrarmos nesse elemento logos, campos de busca, índices,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&lt;h1&gt;, &lt;h2&gt;, &lt;h3&gt;, &lt;h4&gt;, &lt;h5&gt; e &lt;h6&gt;.</a:t>
            </a:r>
          </a:p>
        </p:txBody>
      </p:sp>
    </p:spTree>
    <p:extLst>
      <p:ext uri="{BB962C8B-B14F-4D97-AF65-F5344CB8AC3E}">
        <p14:creationId xmlns:p14="http://schemas.microsoft.com/office/powerpoint/2010/main" val="997237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&lt;header&gt;</a:t>
            </a:r>
            <a:endParaRPr lang="pt-BR" dirty="0">
              <a:latin typeface="Arial" panose="020B0604020202020204" pitchFamily="34" charset="0"/>
              <a:cs typeface="Arial" panose="020B0604020202020204" pitchFamily="34" charset="0"/>
            </a:endParaRPr>
          </a:p>
        </p:txBody>
      </p:sp>
      <p:pic>
        <p:nvPicPr>
          <p:cNvPr id="7" name="Imagem 6" descr="Texto&#10;&#10;Descrição gerada automaticamente">
            <a:extLst>
              <a:ext uri="{FF2B5EF4-FFF2-40B4-BE49-F238E27FC236}">
                <a16:creationId xmlns:a16="http://schemas.microsoft.com/office/drawing/2014/main" id="{702F48ED-FCE1-4058-B8C4-2821286F8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79" y="1523734"/>
            <a:ext cx="7468642" cy="3810532"/>
          </a:xfrm>
          <a:prstGeom prst="rect">
            <a:avLst/>
          </a:prstGeom>
        </p:spPr>
      </p:pic>
    </p:spTree>
    <p:extLst>
      <p:ext uri="{BB962C8B-B14F-4D97-AF65-F5344CB8AC3E}">
        <p14:creationId xmlns:p14="http://schemas.microsoft.com/office/powerpoint/2010/main" val="954168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nav</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0">
              <a:buNone/>
            </a:pPr>
            <a:r>
              <a:rPr lang="pt-BR" dirty="0"/>
              <a:t>Na </a:t>
            </a:r>
            <a:r>
              <a:rPr lang="pt-BR" dirty="0" err="1"/>
              <a:t>tag</a:t>
            </a:r>
            <a:r>
              <a:rPr lang="pt-BR" dirty="0"/>
              <a:t> &lt;</a:t>
            </a:r>
            <a:r>
              <a:rPr lang="pt-BR" dirty="0" err="1"/>
              <a:t>nav</a:t>
            </a:r>
            <a:r>
              <a:rPr lang="pt-BR" dirty="0"/>
              <a:t>&gt; se encontram os principais links de um documento, em outras palavras, este será o menu de navegação do nosso site.</a:t>
            </a:r>
          </a:p>
        </p:txBody>
      </p:sp>
    </p:spTree>
    <p:extLst>
      <p:ext uri="{BB962C8B-B14F-4D97-AF65-F5344CB8AC3E}">
        <p14:creationId xmlns:p14="http://schemas.microsoft.com/office/powerpoint/2010/main" val="1751394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nav</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B0A2B733-73E0-454F-BDE7-D8263C0ED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805" y="1825625"/>
            <a:ext cx="5912389" cy="4351338"/>
          </a:xfrm>
        </p:spPr>
      </p:pic>
    </p:spTree>
    <p:extLst>
      <p:ext uri="{BB962C8B-B14F-4D97-AF65-F5344CB8AC3E}">
        <p14:creationId xmlns:p14="http://schemas.microsoft.com/office/powerpoint/2010/main" val="1335138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aside</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2E075D6C-16B5-4E26-A551-7EE1185692CC}"/>
              </a:ext>
            </a:extLst>
          </p:cNvPr>
          <p:cNvSpPr>
            <a:spLocks noGrp="1"/>
          </p:cNvSpPr>
          <p:nvPr>
            <p:ph idx="1"/>
          </p:nvPr>
        </p:nvSpPr>
        <p:spPr/>
        <p:txBody>
          <a:bodyPr>
            <a:normAutofit/>
          </a:bodyPr>
          <a:lstStyle/>
          <a:p>
            <a:pPr marL="0" indent="0" algn="just">
              <a:buNone/>
            </a:pPr>
            <a:r>
              <a:rPr lang="pt-BR" dirty="0"/>
              <a:t>Originalmente a </a:t>
            </a:r>
            <a:r>
              <a:rPr lang="pt-BR" dirty="0" err="1"/>
              <a:t>tag</a:t>
            </a:r>
            <a:r>
              <a:rPr lang="pt-BR" dirty="0"/>
              <a:t> &lt;</a:t>
            </a:r>
            <a:r>
              <a:rPr lang="pt-BR" dirty="0" err="1"/>
              <a:t>aside</a:t>
            </a:r>
            <a:r>
              <a:rPr lang="pt-BR" dirty="0"/>
              <a:t>&gt; foi definida para um conteúdo relacionado ao documento de uma maneira em geral, tais como, NAVBAR, ANUNCIOS, etc. </a:t>
            </a:r>
          </a:p>
          <a:p>
            <a:pPr marL="0" indent="0" algn="just">
              <a:buNone/>
            </a:pPr>
            <a:r>
              <a:rPr lang="pt-BR" dirty="0"/>
              <a:t>Com o tempo alguns desenvolvedores passaram a utilizar o &lt;</a:t>
            </a:r>
            <a:r>
              <a:rPr lang="pt-BR" dirty="0" err="1"/>
              <a:t>aside</a:t>
            </a:r>
            <a:r>
              <a:rPr lang="pt-BR" dirty="0"/>
              <a:t>&gt; dentro de um elemento &lt;</a:t>
            </a:r>
            <a:r>
              <a:rPr lang="pt-BR" dirty="0" err="1"/>
              <a:t>article</a:t>
            </a:r>
            <a:r>
              <a:rPr lang="pt-BR" dirty="0"/>
              <a:t>&gt; e seu conteúdo deve ser especificamente relacionado ao conteúdo do mesmo, por exemplo links de referência no artigo.</a:t>
            </a:r>
          </a:p>
        </p:txBody>
      </p:sp>
    </p:spTree>
    <p:extLst>
      <p:ext uri="{BB962C8B-B14F-4D97-AF65-F5344CB8AC3E}">
        <p14:creationId xmlns:p14="http://schemas.microsoft.com/office/powerpoint/2010/main" val="2494821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aside</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8EF90EDC-C205-48DE-9902-957277B5B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011695"/>
            <a:ext cx="7886700" cy="3979198"/>
          </a:xfrm>
        </p:spPr>
      </p:pic>
    </p:spTree>
    <p:extLst>
      <p:ext uri="{BB962C8B-B14F-4D97-AF65-F5344CB8AC3E}">
        <p14:creationId xmlns:p14="http://schemas.microsoft.com/office/powerpoint/2010/main" val="277150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section</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FDDA1341-1766-4D01-B98F-E4E92EFBCB05}"/>
              </a:ext>
            </a:extLst>
          </p:cNvPr>
          <p:cNvSpPr>
            <a:spLocks noGrp="1"/>
          </p:cNvSpPr>
          <p:nvPr>
            <p:ph idx="1"/>
          </p:nvPr>
        </p:nvSpPr>
        <p:spPr/>
        <p:txBody>
          <a:bodyPr/>
          <a:lstStyle/>
          <a:p>
            <a:pPr marL="0" indent="0" algn="just">
              <a:buNone/>
            </a:pPr>
            <a:r>
              <a:rPr lang="pt-BR" dirty="0"/>
              <a:t>A </a:t>
            </a:r>
            <a:r>
              <a:rPr lang="pt-BR" dirty="0" err="1"/>
              <a:t>tag</a:t>
            </a:r>
            <a:r>
              <a:rPr lang="pt-BR" dirty="0"/>
              <a:t> &lt;</a:t>
            </a:r>
            <a:r>
              <a:rPr lang="pt-BR" dirty="0" err="1"/>
              <a:t>section</a:t>
            </a:r>
            <a:r>
              <a:rPr lang="pt-BR" dirty="0"/>
              <a:t>&gt; é utilizada para “fatiar” o documento em grupos, cada grupo tem sua única temática. Poderíamos ter no documento </a:t>
            </a:r>
          </a:p>
          <a:p>
            <a:pPr marL="0" indent="0" algn="just">
              <a:buNone/>
            </a:pPr>
            <a:r>
              <a:rPr lang="pt-BR" dirty="0"/>
              <a:t>uma </a:t>
            </a:r>
            <a:r>
              <a:rPr lang="pt-BR" dirty="0" err="1"/>
              <a:t>section</a:t>
            </a:r>
            <a:r>
              <a:rPr lang="pt-BR" dirty="0"/>
              <a:t> armazenando artigos de um blog e outra </a:t>
            </a:r>
            <a:r>
              <a:rPr lang="pt-BR" dirty="0" err="1"/>
              <a:t>section</a:t>
            </a:r>
            <a:r>
              <a:rPr lang="pt-BR" dirty="0"/>
              <a:t> armazenando os comentários deste artigo, por exemplo.</a:t>
            </a:r>
          </a:p>
          <a:p>
            <a:pPr marL="0" indent="0" algn="just">
              <a:buNone/>
            </a:pPr>
            <a:endParaRPr lang="pt-BR" dirty="0"/>
          </a:p>
        </p:txBody>
      </p:sp>
    </p:spTree>
    <p:extLst>
      <p:ext uri="{BB962C8B-B14F-4D97-AF65-F5344CB8AC3E}">
        <p14:creationId xmlns:p14="http://schemas.microsoft.com/office/powerpoint/2010/main" val="1166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Breve História do HTML5</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Em 2007, a W3C adotou as especificações do WHATWG e o renomeou para HTML5.</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Desde então, o XHTML 2.0 foi revogado, deixando apenas o HTML5 como substituto do HTML 4.0.</a:t>
            </a:r>
          </a:p>
        </p:txBody>
      </p:sp>
    </p:spTree>
    <p:extLst>
      <p:ext uri="{BB962C8B-B14F-4D97-AF65-F5344CB8AC3E}">
        <p14:creationId xmlns:p14="http://schemas.microsoft.com/office/powerpoint/2010/main" val="121224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section</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pic>
        <p:nvPicPr>
          <p:cNvPr id="4" name="Espaço Reservado para Conteúdo 3" descr="Texto&#10;&#10;Descrição gerada automaticamente">
            <a:extLst>
              <a:ext uri="{FF2B5EF4-FFF2-40B4-BE49-F238E27FC236}">
                <a16:creationId xmlns:a16="http://schemas.microsoft.com/office/drawing/2014/main" id="{CDA331E1-62DA-49F5-9841-22EB9EA5E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372" y="1825625"/>
            <a:ext cx="4895255" cy="4351338"/>
          </a:xfrm>
        </p:spPr>
      </p:pic>
    </p:spTree>
    <p:extLst>
      <p:ext uri="{BB962C8B-B14F-4D97-AF65-F5344CB8AC3E}">
        <p14:creationId xmlns:p14="http://schemas.microsoft.com/office/powerpoint/2010/main" val="56632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article</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DF3CDA2F-0D31-4748-B30C-9B34BF1EA4C0}"/>
              </a:ext>
            </a:extLst>
          </p:cNvPr>
          <p:cNvSpPr>
            <a:spLocks noGrp="1"/>
          </p:cNvSpPr>
          <p:nvPr>
            <p:ph idx="1"/>
          </p:nvPr>
        </p:nvSpPr>
        <p:spPr/>
        <p:txBody>
          <a:bodyPr/>
          <a:lstStyle/>
          <a:p>
            <a:pPr marL="0" indent="0" algn="just">
              <a:buNone/>
            </a:pPr>
            <a:r>
              <a:rPr lang="pt-BR" dirty="0"/>
              <a:t>Utilizamos a </a:t>
            </a:r>
            <a:r>
              <a:rPr lang="pt-BR" dirty="0" err="1"/>
              <a:t>tag</a:t>
            </a:r>
            <a:r>
              <a:rPr lang="pt-BR" dirty="0"/>
              <a:t> &lt;</a:t>
            </a:r>
            <a:r>
              <a:rPr lang="pt-BR" dirty="0" err="1"/>
              <a:t>article</a:t>
            </a:r>
            <a:r>
              <a:rPr lang="pt-BR" dirty="0"/>
              <a:t>&gt; para armazenamento de conteúdo ou outros elementos HTML, podemos por exemplo, colocar artigos de um blog nesta </a:t>
            </a:r>
            <a:r>
              <a:rPr lang="pt-BR" dirty="0" err="1"/>
              <a:t>tag</a:t>
            </a:r>
            <a:r>
              <a:rPr lang="pt-BR" dirty="0"/>
              <a:t>.</a:t>
            </a:r>
          </a:p>
        </p:txBody>
      </p:sp>
    </p:spTree>
    <p:extLst>
      <p:ext uri="{BB962C8B-B14F-4D97-AF65-F5344CB8AC3E}">
        <p14:creationId xmlns:p14="http://schemas.microsoft.com/office/powerpoint/2010/main" val="131833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article</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1D7421F0-8C47-45E6-83ED-611555253A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889" y="2115081"/>
            <a:ext cx="7678222" cy="3772426"/>
          </a:xfrm>
        </p:spPr>
      </p:pic>
    </p:spTree>
    <p:extLst>
      <p:ext uri="{BB962C8B-B14F-4D97-AF65-F5344CB8AC3E}">
        <p14:creationId xmlns:p14="http://schemas.microsoft.com/office/powerpoint/2010/main" val="1135731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footer</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DF3CDA2F-0D31-4748-B30C-9B34BF1EA4C0}"/>
              </a:ext>
            </a:extLst>
          </p:cNvPr>
          <p:cNvSpPr>
            <a:spLocks noGrp="1"/>
          </p:cNvSpPr>
          <p:nvPr>
            <p:ph idx="1"/>
          </p:nvPr>
        </p:nvSpPr>
        <p:spPr/>
        <p:txBody>
          <a:bodyPr/>
          <a:lstStyle/>
          <a:p>
            <a:pPr marL="0" indent="0" algn="just">
              <a:buNone/>
            </a:pPr>
            <a:r>
              <a:rPr lang="pt-BR" dirty="0"/>
              <a:t>A </a:t>
            </a:r>
            <a:r>
              <a:rPr lang="pt-BR" dirty="0" err="1"/>
              <a:t>tag</a:t>
            </a:r>
            <a:r>
              <a:rPr lang="pt-BR" dirty="0"/>
              <a:t> &lt;</a:t>
            </a:r>
            <a:r>
              <a:rPr lang="pt-BR" dirty="0" err="1"/>
              <a:t>footer</a:t>
            </a:r>
            <a:r>
              <a:rPr lang="pt-BR" dirty="0"/>
              <a:t>&gt; cria um seção para inserção do rodapé no documento.</a:t>
            </a:r>
          </a:p>
        </p:txBody>
      </p:sp>
    </p:spTree>
    <p:extLst>
      <p:ext uri="{BB962C8B-B14F-4D97-AF65-F5344CB8AC3E}">
        <p14:creationId xmlns:p14="http://schemas.microsoft.com/office/powerpoint/2010/main" val="1940791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footer</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EFC07BA2-6482-40E4-94F4-607202C3F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669" y="1825625"/>
            <a:ext cx="7436661" cy="4351338"/>
          </a:xfrm>
        </p:spPr>
      </p:pic>
    </p:spTree>
    <p:extLst>
      <p:ext uri="{BB962C8B-B14F-4D97-AF65-F5344CB8AC3E}">
        <p14:creationId xmlns:p14="http://schemas.microsoft.com/office/powerpoint/2010/main" val="346003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&lt;figure&gt;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A9F66D9F-D485-4EE3-8A6F-03788D74D5D6}"/>
              </a:ext>
            </a:extLst>
          </p:cNvPr>
          <p:cNvSpPr>
            <a:spLocks noGrp="1"/>
          </p:cNvSpPr>
          <p:nvPr>
            <p:ph idx="1"/>
          </p:nvPr>
        </p:nvSpPr>
        <p:spPr/>
        <p:txBody>
          <a:bodyPr>
            <a:normAutofit lnSpcReduction="10000"/>
          </a:bodyPr>
          <a:lstStyle/>
          <a:p>
            <a:pPr marL="0" indent="0" algn="just">
              <a:buNone/>
            </a:pPr>
            <a:r>
              <a:rPr lang="pt-BR" dirty="0"/>
              <a:t>Diversas vezes nos deparamos com situações em que precisamos de uma imagem com legenda, ou então trechos de código, diagramas e </a:t>
            </a:r>
            <a:r>
              <a:rPr lang="pt-BR" dirty="0" err="1"/>
              <a:t>etc</a:t>
            </a:r>
            <a:r>
              <a:rPr lang="pt-BR" dirty="0"/>
              <a:t>, sendo assim, a </a:t>
            </a:r>
            <a:r>
              <a:rPr lang="pt-BR" dirty="0" err="1"/>
              <a:t>tag</a:t>
            </a:r>
            <a:r>
              <a:rPr lang="pt-BR" dirty="0"/>
              <a:t> &lt;figure&gt; nasceu para resolver nossos problemas. Ela é nada mais do que uma </a:t>
            </a:r>
            <a:r>
              <a:rPr lang="pt-BR" dirty="0" err="1"/>
              <a:t>tag</a:t>
            </a:r>
            <a:r>
              <a:rPr lang="pt-BR" dirty="0"/>
              <a:t> de marcação que deve formar um conjunto com a </a:t>
            </a:r>
            <a:r>
              <a:rPr lang="pt-BR" dirty="0" err="1"/>
              <a:t>tag</a:t>
            </a:r>
            <a:r>
              <a:rPr lang="pt-BR" dirty="0"/>
              <a:t> &lt;</a:t>
            </a:r>
            <a:r>
              <a:rPr lang="pt-BR" dirty="0" err="1"/>
              <a:t>figcaption</a:t>
            </a:r>
            <a:r>
              <a:rPr lang="pt-BR" dirty="0"/>
              <a:t>&gt; que é responsável pelas legendas. Podemos por exemplo, ter um artigo em um blog relacionado a um livro, e entre o artigo, possuir um bloco (&lt;figure&gt;) contendo a imagem junto a sua legenda.</a:t>
            </a:r>
          </a:p>
        </p:txBody>
      </p:sp>
    </p:spTree>
    <p:extLst>
      <p:ext uri="{BB962C8B-B14F-4D97-AF65-F5344CB8AC3E}">
        <p14:creationId xmlns:p14="http://schemas.microsoft.com/office/powerpoint/2010/main" val="763330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&lt;figure&gt;</a:t>
            </a:r>
            <a:endParaRPr lang="pt-BR" dirty="0">
              <a:latin typeface="Arial" panose="020B0604020202020204" pitchFamily="34" charset="0"/>
              <a:cs typeface="Arial" panose="020B0604020202020204" pitchFamily="34" charset="0"/>
            </a:endParaRPr>
          </a:p>
        </p:txBody>
      </p:sp>
      <p:pic>
        <p:nvPicPr>
          <p:cNvPr id="7" name="Imagem 6" descr="Texto&#10;&#10;Descrição gerada automaticamente">
            <a:extLst>
              <a:ext uri="{FF2B5EF4-FFF2-40B4-BE49-F238E27FC236}">
                <a16:creationId xmlns:a16="http://schemas.microsoft.com/office/drawing/2014/main" id="{99386AB2-1FF5-43AC-9A14-4057C81A8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971" y="2105016"/>
            <a:ext cx="1996030" cy="2864167"/>
          </a:xfrm>
          <a:prstGeom prst="rect">
            <a:avLst/>
          </a:prstGeom>
        </p:spPr>
      </p:pic>
      <p:sp>
        <p:nvSpPr>
          <p:cNvPr id="9" name="Retângulo 8">
            <a:extLst>
              <a:ext uri="{FF2B5EF4-FFF2-40B4-BE49-F238E27FC236}">
                <a16:creationId xmlns:a16="http://schemas.microsoft.com/office/drawing/2014/main" id="{610C22F6-FFD9-459A-BBCB-3BD39F760B22}"/>
              </a:ext>
            </a:extLst>
          </p:cNvPr>
          <p:cNvSpPr/>
          <p:nvPr/>
        </p:nvSpPr>
        <p:spPr>
          <a:xfrm>
            <a:off x="3235569" y="1828800"/>
            <a:ext cx="2630659" cy="34747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10" name="Retângulo 9">
            <a:extLst>
              <a:ext uri="{FF2B5EF4-FFF2-40B4-BE49-F238E27FC236}">
                <a16:creationId xmlns:a16="http://schemas.microsoft.com/office/drawing/2014/main" id="{A9BFD9BC-91A2-4407-AADC-14CB96B8AE3A}"/>
              </a:ext>
            </a:extLst>
          </p:cNvPr>
          <p:cNvSpPr/>
          <p:nvPr/>
        </p:nvSpPr>
        <p:spPr>
          <a:xfrm>
            <a:off x="2897945" y="1533378"/>
            <a:ext cx="3404381" cy="447352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t-BR" dirty="0"/>
          </a:p>
        </p:txBody>
      </p:sp>
      <p:sp>
        <p:nvSpPr>
          <p:cNvPr id="11" name="CaixaDeTexto 10">
            <a:extLst>
              <a:ext uri="{FF2B5EF4-FFF2-40B4-BE49-F238E27FC236}">
                <a16:creationId xmlns:a16="http://schemas.microsoft.com/office/drawing/2014/main" id="{72B3B49F-C057-41C9-B501-6EB130967008}"/>
              </a:ext>
            </a:extLst>
          </p:cNvPr>
          <p:cNvSpPr txBox="1"/>
          <p:nvPr/>
        </p:nvSpPr>
        <p:spPr>
          <a:xfrm>
            <a:off x="5105666" y="1488383"/>
            <a:ext cx="1098186" cy="369332"/>
          </a:xfrm>
          <a:prstGeom prst="rect">
            <a:avLst/>
          </a:prstGeom>
          <a:noFill/>
        </p:spPr>
        <p:txBody>
          <a:bodyPr wrap="none" rtlCol="0">
            <a:spAutoFit/>
          </a:bodyPr>
          <a:lstStyle/>
          <a:p>
            <a:r>
              <a:rPr lang="pt-BR" dirty="0" err="1"/>
              <a:t>Tag</a:t>
            </a:r>
            <a:r>
              <a:rPr lang="pt-BR" dirty="0"/>
              <a:t> figure</a:t>
            </a:r>
          </a:p>
        </p:txBody>
      </p:sp>
      <p:sp>
        <p:nvSpPr>
          <p:cNvPr id="12" name="CaixaDeTexto 11">
            <a:extLst>
              <a:ext uri="{FF2B5EF4-FFF2-40B4-BE49-F238E27FC236}">
                <a16:creationId xmlns:a16="http://schemas.microsoft.com/office/drawing/2014/main" id="{3B2B6251-C342-4E92-8369-7BD4DBE265F0}"/>
              </a:ext>
            </a:extLst>
          </p:cNvPr>
          <p:cNvSpPr txBox="1"/>
          <p:nvPr/>
        </p:nvSpPr>
        <p:spPr>
          <a:xfrm>
            <a:off x="4968610" y="1735684"/>
            <a:ext cx="897618" cy="369332"/>
          </a:xfrm>
          <a:prstGeom prst="rect">
            <a:avLst/>
          </a:prstGeom>
          <a:noFill/>
        </p:spPr>
        <p:txBody>
          <a:bodyPr wrap="none" rtlCol="0">
            <a:spAutoFit/>
          </a:bodyPr>
          <a:lstStyle/>
          <a:p>
            <a:r>
              <a:rPr lang="pt-BR" dirty="0" err="1"/>
              <a:t>Tag</a:t>
            </a:r>
            <a:r>
              <a:rPr lang="pt-BR" dirty="0"/>
              <a:t> </a:t>
            </a:r>
            <a:r>
              <a:rPr lang="pt-BR" dirty="0" err="1"/>
              <a:t>img</a:t>
            </a:r>
            <a:endParaRPr lang="pt-BR" dirty="0"/>
          </a:p>
        </p:txBody>
      </p:sp>
      <p:sp>
        <p:nvSpPr>
          <p:cNvPr id="13" name="Retângulo 12">
            <a:extLst>
              <a:ext uri="{FF2B5EF4-FFF2-40B4-BE49-F238E27FC236}">
                <a16:creationId xmlns:a16="http://schemas.microsoft.com/office/drawing/2014/main" id="{4F02FB55-5D6B-416D-891C-818EDFB28F78}"/>
              </a:ext>
            </a:extLst>
          </p:cNvPr>
          <p:cNvSpPr/>
          <p:nvPr/>
        </p:nvSpPr>
        <p:spPr>
          <a:xfrm>
            <a:off x="3235569" y="5472332"/>
            <a:ext cx="2630659" cy="33762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pt-BR"/>
          </a:p>
        </p:txBody>
      </p:sp>
      <p:sp>
        <p:nvSpPr>
          <p:cNvPr id="14" name="CaixaDeTexto 13">
            <a:extLst>
              <a:ext uri="{FF2B5EF4-FFF2-40B4-BE49-F238E27FC236}">
                <a16:creationId xmlns:a16="http://schemas.microsoft.com/office/drawing/2014/main" id="{ECB9F9B4-11A7-44D0-BC13-3C0DC62A4420}"/>
              </a:ext>
            </a:extLst>
          </p:cNvPr>
          <p:cNvSpPr txBox="1"/>
          <p:nvPr/>
        </p:nvSpPr>
        <p:spPr>
          <a:xfrm>
            <a:off x="3830386" y="5441631"/>
            <a:ext cx="1483227" cy="369332"/>
          </a:xfrm>
          <a:prstGeom prst="rect">
            <a:avLst/>
          </a:prstGeom>
          <a:noFill/>
        </p:spPr>
        <p:txBody>
          <a:bodyPr wrap="none" rtlCol="0">
            <a:spAutoFit/>
          </a:bodyPr>
          <a:lstStyle/>
          <a:p>
            <a:r>
              <a:rPr lang="pt-BR" dirty="0" err="1"/>
              <a:t>Tag</a:t>
            </a:r>
            <a:r>
              <a:rPr lang="pt-BR" dirty="0"/>
              <a:t> </a:t>
            </a:r>
            <a:r>
              <a:rPr lang="pt-BR" dirty="0" err="1"/>
              <a:t>figcaption</a:t>
            </a:r>
            <a:endParaRPr lang="pt-BR" dirty="0"/>
          </a:p>
        </p:txBody>
      </p:sp>
    </p:spTree>
    <p:extLst>
      <p:ext uri="{BB962C8B-B14F-4D97-AF65-F5344CB8AC3E}">
        <p14:creationId xmlns:p14="http://schemas.microsoft.com/office/powerpoint/2010/main" val="1437580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&lt;figure&gt;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9C338870-EF91-4DC2-B240-47CC3430E0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785" y="1825625"/>
            <a:ext cx="7722429" cy="4351338"/>
          </a:xfrm>
        </p:spPr>
      </p:pic>
    </p:spTree>
    <p:extLst>
      <p:ext uri="{BB962C8B-B14F-4D97-AF65-F5344CB8AC3E}">
        <p14:creationId xmlns:p14="http://schemas.microsoft.com/office/powerpoint/2010/main" val="768060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TEXTOS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6AF9A05E-F8F7-4F13-B37B-9022A9FAB1E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27053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Cabeçalhos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6AF9A05E-F8F7-4F13-B37B-9022A9FAB1EA}"/>
              </a:ext>
            </a:extLst>
          </p:cNvPr>
          <p:cNvSpPr>
            <a:spLocks noGrp="1"/>
          </p:cNvSpPr>
          <p:nvPr>
            <p:ph idx="1"/>
          </p:nvPr>
        </p:nvSpPr>
        <p:spPr/>
        <p:txBody>
          <a:bodyPr>
            <a:normAutofit fontScale="92500"/>
          </a:bodyPr>
          <a:lstStyle/>
          <a:p>
            <a:pPr marL="0" indent="0">
              <a:buNone/>
            </a:pPr>
            <a:r>
              <a:rPr lang="pt-BR" dirty="0"/>
              <a:t>As </a:t>
            </a:r>
            <a:r>
              <a:rPr lang="pt-BR" dirty="0" err="1"/>
              <a:t>tags</a:t>
            </a:r>
            <a:r>
              <a:rPr lang="pt-BR" dirty="0"/>
              <a:t> de cabeçalho ou </a:t>
            </a:r>
            <a:r>
              <a:rPr lang="pt-BR" dirty="0" err="1"/>
              <a:t>headings</a:t>
            </a:r>
            <a:r>
              <a:rPr lang="pt-BR" dirty="0"/>
              <a:t> (como preferir), são partes muito importantes em nosso documento HTML. Você está iniciando um projeto, e chegou na parte onde deve colocar o nome e slogan da empresa para qual trabalha, pois então, é aí que entram as </a:t>
            </a:r>
            <a:r>
              <a:rPr lang="pt-BR" dirty="0" err="1"/>
              <a:t>tags</a:t>
            </a:r>
            <a:r>
              <a:rPr lang="pt-BR" dirty="0"/>
              <a:t> de cabeçalho.</a:t>
            </a:r>
          </a:p>
          <a:p>
            <a:pPr marL="0" indent="0">
              <a:buNone/>
            </a:pPr>
            <a:r>
              <a:rPr lang="pt-BR" dirty="0"/>
              <a:t>Ao total temos 6 níveis de cabeçalhos, </a:t>
            </a:r>
            <a:r>
              <a:rPr lang="pt-BR" dirty="0" err="1"/>
              <a:t>sendos</a:t>
            </a:r>
            <a:r>
              <a:rPr lang="pt-BR" dirty="0"/>
              <a:t> eles: &lt;h1&gt;,&lt;h2&gt;,&lt;h3&gt;,&lt;h4&gt;,&lt;h5&gt; e &lt;h6&gt;.</a:t>
            </a:r>
          </a:p>
          <a:p>
            <a:pPr marL="0" indent="0">
              <a:buNone/>
            </a:pPr>
            <a:r>
              <a:rPr lang="pt-BR" dirty="0"/>
              <a:t>Cada um tem seu tamanho, todos em negrito e com quebra de linha automática, no caso, h1 é o maior cabeçalho e o h6, o menor.</a:t>
            </a:r>
          </a:p>
        </p:txBody>
      </p:sp>
    </p:spTree>
    <p:extLst>
      <p:ext uri="{BB962C8B-B14F-4D97-AF65-F5344CB8AC3E}">
        <p14:creationId xmlns:p14="http://schemas.microsoft.com/office/powerpoint/2010/main" val="52352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Alguns destaques do HTML5</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Mantém a compatibilidade com as versões anteriores do HTML.</a:t>
            </a:r>
          </a:p>
          <a:p>
            <a:pPr marL="0" indent="457200" algn="just">
              <a:lnSpc>
                <a:spcPct val="100000"/>
              </a:lnSpc>
              <a:spcBef>
                <a:spcPts val="0"/>
              </a:spcBef>
              <a:buNone/>
            </a:pP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HTML5 contém muitas características que facilitam o desenvolvimento de aplicações.</a:t>
            </a:r>
          </a:p>
          <a:p>
            <a:pPr marL="0" indent="457200" algn="just">
              <a:lnSpc>
                <a:spcPct val="100000"/>
              </a:lnSpc>
              <a:spcBef>
                <a:spcPts val="0"/>
              </a:spcBef>
              <a:buNone/>
            </a:pP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Foco no desenvolvimento de Web Application.</a:t>
            </a:r>
          </a:p>
        </p:txBody>
      </p:sp>
    </p:spTree>
    <p:extLst>
      <p:ext uri="{BB962C8B-B14F-4D97-AF65-F5344CB8AC3E}">
        <p14:creationId xmlns:p14="http://schemas.microsoft.com/office/powerpoint/2010/main" val="3920055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Cabeçalhos</a:t>
            </a:r>
            <a:endParaRPr lang="pt-BR" dirty="0">
              <a:latin typeface="Arial" panose="020B0604020202020204" pitchFamily="34" charset="0"/>
              <a:cs typeface="Arial" panose="020B0604020202020204" pitchFamily="34" charset="0"/>
            </a:endParaRPr>
          </a:p>
        </p:txBody>
      </p:sp>
      <p:pic>
        <p:nvPicPr>
          <p:cNvPr id="11" name="Espaço Reservado para Conteúdo 10" descr="Texto&#10;&#10;Descrição gerada automaticamente">
            <a:extLst>
              <a:ext uri="{FF2B5EF4-FFF2-40B4-BE49-F238E27FC236}">
                <a16:creationId xmlns:a16="http://schemas.microsoft.com/office/drawing/2014/main" id="{8306B699-A0AF-46A8-B6E9-973BF53CF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072" y="1825625"/>
            <a:ext cx="7851855" cy="4351338"/>
          </a:xfrm>
        </p:spPr>
      </p:pic>
    </p:spTree>
    <p:extLst>
      <p:ext uri="{BB962C8B-B14F-4D97-AF65-F5344CB8AC3E}">
        <p14:creationId xmlns:p14="http://schemas.microsoft.com/office/powerpoint/2010/main" val="3319557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Parágrafos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03172A44-4245-4E70-ADCA-2180AC92D475}"/>
              </a:ext>
            </a:extLst>
          </p:cNvPr>
          <p:cNvSpPr>
            <a:spLocks noGrp="1"/>
          </p:cNvSpPr>
          <p:nvPr>
            <p:ph idx="1"/>
          </p:nvPr>
        </p:nvSpPr>
        <p:spPr/>
        <p:txBody>
          <a:bodyPr/>
          <a:lstStyle/>
          <a:p>
            <a:pPr marL="0" indent="0" algn="just">
              <a:buNone/>
            </a:pPr>
            <a:r>
              <a:rPr lang="pt-BR" dirty="0"/>
              <a:t>Utilizamos a </a:t>
            </a:r>
            <a:r>
              <a:rPr lang="pt-BR" dirty="0" err="1"/>
              <a:t>tag</a:t>
            </a:r>
            <a:r>
              <a:rPr lang="pt-BR" dirty="0"/>
              <a:t> &lt;p&gt; no HTML para definir parágrafos, por padrão, essa </a:t>
            </a:r>
            <a:r>
              <a:rPr lang="pt-BR" dirty="0" err="1"/>
              <a:t>tag</a:t>
            </a:r>
            <a:r>
              <a:rPr lang="pt-BR" dirty="0"/>
              <a:t> ocupa 100% do elemento pai e define apenas as quebras de linha quando ultrapassa os 100% do pai.</a:t>
            </a:r>
          </a:p>
        </p:txBody>
      </p:sp>
    </p:spTree>
    <p:extLst>
      <p:ext uri="{BB962C8B-B14F-4D97-AF65-F5344CB8AC3E}">
        <p14:creationId xmlns:p14="http://schemas.microsoft.com/office/powerpoint/2010/main" val="3033259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Parágrafos</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D8C01DE0-89BD-44FF-BE79-D27DB9BCC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097" y="1825625"/>
            <a:ext cx="7289806" cy="4351338"/>
          </a:xfrm>
        </p:spPr>
      </p:pic>
    </p:spTree>
    <p:extLst>
      <p:ext uri="{BB962C8B-B14F-4D97-AF65-F5344CB8AC3E}">
        <p14:creationId xmlns:p14="http://schemas.microsoft.com/office/powerpoint/2010/main" val="3935393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pre</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F2B80278-ECD2-461E-A934-E03027DF2C30}"/>
              </a:ext>
            </a:extLst>
          </p:cNvPr>
          <p:cNvSpPr>
            <a:spLocks noGrp="1"/>
          </p:cNvSpPr>
          <p:nvPr>
            <p:ph idx="1"/>
          </p:nvPr>
        </p:nvSpPr>
        <p:spPr/>
        <p:txBody>
          <a:bodyPr>
            <a:normAutofit/>
          </a:bodyPr>
          <a:lstStyle/>
          <a:p>
            <a:pPr marL="0" indent="0" algn="just">
              <a:buNone/>
            </a:pPr>
            <a:r>
              <a:rPr lang="pt-BR" dirty="0"/>
              <a:t>A </a:t>
            </a:r>
            <a:r>
              <a:rPr lang="pt-BR" dirty="0" err="1"/>
              <a:t>tag</a:t>
            </a:r>
            <a:r>
              <a:rPr lang="pt-BR" dirty="0"/>
              <a:t> &lt;</a:t>
            </a:r>
            <a:r>
              <a:rPr lang="pt-BR" dirty="0" err="1"/>
              <a:t>pre</a:t>
            </a:r>
            <a:r>
              <a:rPr lang="pt-BR" dirty="0"/>
              <a:t>&gt; tem um comportamento de </a:t>
            </a:r>
            <a:r>
              <a:rPr lang="pt-BR" dirty="0" err="1"/>
              <a:t>pré-formatação</a:t>
            </a:r>
            <a:r>
              <a:rPr lang="pt-BR" dirty="0"/>
              <a:t> do texto que ela contém. Por padrão, o navegador desconsidera os espaços excedentes entre linhas e   também as quebras de linha. Porém, a </a:t>
            </a:r>
            <a:r>
              <a:rPr lang="pt-BR" dirty="0" err="1"/>
              <a:t>tag</a:t>
            </a:r>
            <a:r>
              <a:rPr lang="pt-BR" dirty="0"/>
              <a:t> &lt;</a:t>
            </a:r>
            <a:r>
              <a:rPr lang="pt-BR" dirty="0" err="1"/>
              <a:t>pre</a:t>
            </a:r>
            <a:r>
              <a:rPr lang="pt-BR" dirty="0"/>
              <a:t>&gt; informa ao navegador que todo conteúdo contido dentro de si deve ser formatado da maneira que estiver. Dessa forma, você pode adicionar quantos espaços e quebras de linhas quiser. Horizontalmente, ela ocupa 100% do espaço do elemento pai.</a:t>
            </a:r>
          </a:p>
        </p:txBody>
      </p:sp>
    </p:spTree>
    <p:extLst>
      <p:ext uri="{BB962C8B-B14F-4D97-AF65-F5344CB8AC3E}">
        <p14:creationId xmlns:p14="http://schemas.microsoft.com/office/powerpoint/2010/main" val="2253070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pre</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010C3165-3E7F-4D31-83B3-91436AE86E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559" y="1825625"/>
            <a:ext cx="6872881" cy="4351338"/>
          </a:xfrm>
        </p:spPr>
      </p:pic>
    </p:spTree>
    <p:extLst>
      <p:ext uri="{BB962C8B-B14F-4D97-AF65-F5344CB8AC3E}">
        <p14:creationId xmlns:p14="http://schemas.microsoft.com/office/powerpoint/2010/main" val="1513570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code</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67C0C3BB-06B0-4284-8506-3C6E8D3D8D29}"/>
              </a:ext>
            </a:extLst>
          </p:cNvPr>
          <p:cNvSpPr>
            <a:spLocks noGrp="1"/>
          </p:cNvSpPr>
          <p:nvPr>
            <p:ph idx="1"/>
          </p:nvPr>
        </p:nvSpPr>
        <p:spPr/>
        <p:txBody>
          <a:bodyPr/>
          <a:lstStyle/>
          <a:p>
            <a:pPr marL="0" indent="0">
              <a:buNone/>
            </a:pPr>
            <a:r>
              <a:rPr lang="pt-BR" dirty="0"/>
              <a:t>A </a:t>
            </a:r>
            <a:r>
              <a:rPr lang="pt-BR" dirty="0" err="1"/>
              <a:t>tag</a:t>
            </a:r>
            <a:r>
              <a:rPr lang="pt-BR" dirty="0"/>
              <a:t> &lt;</a:t>
            </a:r>
            <a:r>
              <a:rPr lang="pt-BR" dirty="0" err="1"/>
              <a:t>code</a:t>
            </a:r>
            <a:r>
              <a:rPr lang="pt-BR" dirty="0"/>
              <a:t>&gt; é utilizada para adicionar códigos em um documento HTML, normalmente para definir códigos em alguma linguagem de programação.</a:t>
            </a:r>
          </a:p>
          <a:p>
            <a:pPr marL="0" indent="0">
              <a:buNone/>
            </a:pPr>
            <a:r>
              <a:rPr lang="pt-BR" dirty="0"/>
              <a:t>Horizontalmente, a </a:t>
            </a:r>
            <a:r>
              <a:rPr lang="pt-BR" dirty="0" err="1"/>
              <a:t>tag</a:t>
            </a:r>
            <a:r>
              <a:rPr lang="pt-BR" dirty="0"/>
              <a:t> &lt;</a:t>
            </a:r>
            <a:r>
              <a:rPr lang="pt-BR" dirty="0" err="1"/>
              <a:t>code</a:t>
            </a:r>
            <a:r>
              <a:rPr lang="pt-BR" dirty="0"/>
              <a:t>&gt; ocupa apenas o espaço necessário na linha, não ocupando assim os 100%.</a:t>
            </a:r>
          </a:p>
        </p:txBody>
      </p:sp>
    </p:spTree>
    <p:extLst>
      <p:ext uri="{BB962C8B-B14F-4D97-AF65-F5344CB8AC3E}">
        <p14:creationId xmlns:p14="http://schemas.microsoft.com/office/powerpoint/2010/main" val="2856731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code</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961C3157-08A6-43FA-AA05-F5329EB4C5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805" y="1825625"/>
            <a:ext cx="7244389" cy="4351338"/>
          </a:xfrm>
        </p:spPr>
      </p:pic>
    </p:spTree>
    <p:extLst>
      <p:ext uri="{BB962C8B-B14F-4D97-AF65-F5344CB8AC3E}">
        <p14:creationId xmlns:p14="http://schemas.microsoft.com/office/powerpoint/2010/main" val="7907419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&lt;i&gt;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8553219C-6400-4105-9252-4AACDD6C73CE}"/>
              </a:ext>
            </a:extLst>
          </p:cNvPr>
          <p:cNvSpPr>
            <a:spLocks noGrp="1"/>
          </p:cNvSpPr>
          <p:nvPr>
            <p:ph idx="1"/>
          </p:nvPr>
        </p:nvSpPr>
        <p:spPr/>
        <p:txBody>
          <a:bodyPr/>
          <a:lstStyle/>
          <a:p>
            <a:pPr marL="0" indent="0" algn="just">
              <a:buNone/>
            </a:pPr>
            <a:r>
              <a:rPr lang="pt-BR" dirty="0"/>
              <a:t>A </a:t>
            </a:r>
            <a:r>
              <a:rPr lang="pt-BR" dirty="0" err="1"/>
              <a:t>tag</a:t>
            </a:r>
            <a:r>
              <a:rPr lang="pt-BR" dirty="0"/>
              <a:t> &lt;i&gt; utiliza-se para definir frase, texto ou palavra em itálico, porém seu uso, semanticamente falando, é indicado para alguns termos específicos, como nomes científicos, termos técnicos, expressões em outras línguas, pensamentos, etc.</a:t>
            </a:r>
          </a:p>
        </p:txBody>
      </p:sp>
    </p:spTree>
    <p:extLst>
      <p:ext uri="{BB962C8B-B14F-4D97-AF65-F5344CB8AC3E}">
        <p14:creationId xmlns:p14="http://schemas.microsoft.com/office/powerpoint/2010/main" val="4174141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&lt;i&gt;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0AB5BA9B-D5F7-4D4C-8A8E-BDC0A39F7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347" y="1825625"/>
            <a:ext cx="7467305" cy="4351338"/>
          </a:xfrm>
        </p:spPr>
      </p:pic>
    </p:spTree>
    <p:extLst>
      <p:ext uri="{BB962C8B-B14F-4D97-AF65-F5344CB8AC3E}">
        <p14:creationId xmlns:p14="http://schemas.microsoft.com/office/powerpoint/2010/main" val="35165638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&lt;b&gt;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4BF335E6-DF16-4CDA-8E6A-34A0526AF235}"/>
              </a:ext>
            </a:extLst>
          </p:cNvPr>
          <p:cNvSpPr>
            <a:spLocks noGrp="1"/>
          </p:cNvSpPr>
          <p:nvPr>
            <p:ph idx="1"/>
          </p:nvPr>
        </p:nvSpPr>
        <p:spPr/>
        <p:txBody>
          <a:bodyPr/>
          <a:lstStyle/>
          <a:p>
            <a:pPr marL="0" indent="0" algn="just">
              <a:buNone/>
            </a:pPr>
            <a:r>
              <a:rPr lang="pt-BR" dirty="0"/>
              <a:t>A </a:t>
            </a:r>
            <a:r>
              <a:rPr lang="pt-BR" dirty="0" err="1"/>
              <a:t>tag</a:t>
            </a:r>
            <a:r>
              <a:rPr lang="pt-BR" dirty="0"/>
              <a:t> &lt;b&gt; é utilizada para definir uma frase, texto ou palavra em negrito, mas, é aconselhável seu uso em palavras, frases que resumem um documento, nome de produto, profissão, etc.</a:t>
            </a:r>
          </a:p>
        </p:txBody>
      </p:sp>
    </p:spTree>
    <p:extLst>
      <p:ext uri="{BB962C8B-B14F-4D97-AF65-F5344CB8AC3E}">
        <p14:creationId xmlns:p14="http://schemas.microsoft.com/office/powerpoint/2010/main" val="397407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Alguns destaques do HMTL5</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Incluindo melhores campos de formulário e suporte a vários tipos de </a:t>
            </a:r>
            <a:r>
              <a:rPr lang="pt-BR" dirty="0" err="1">
                <a:latin typeface="Arial" panose="020B0604020202020204" pitchFamily="34" charset="0"/>
                <a:cs typeface="Arial" panose="020B0604020202020204" pitchFamily="34" charset="0"/>
              </a:rPr>
              <a:t>API’s</a:t>
            </a:r>
            <a:r>
              <a:rPr lang="pt-BR" dirty="0">
                <a:latin typeface="Arial" panose="020B0604020202020204" pitchFamily="34" charset="0"/>
                <a:cs typeface="Arial" panose="020B0604020202020204" pitchFamily="34" charset="0"/>
              </a:rPr>
              <a:t>.</a:t>
            </a:r>
          </a:p>
          <a:p>
            <a:pPr marL="0" indent="457200" algn="just">
              <a:lnSpc>
                <a:spcPct val="100000"/>
              </a:lnSpc>
              <a:spcBef>
                <a:spcPts val="0"/>
              </a:spcBef>
              <a:buNone/>
            </a:pP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Estas características ajudam a profissionais a criarem web e mobile applications, disponibilizar vídeos e áudios, além de um conteúdo mais interativo.</a:t>
            </a:r>
          </a:p>
        </p:txBody>
      </p:sp>
    </p:spTree>
    <p:extLst>
      <p:ext uri="{BB962C8B-B14F-4D97-AF65-F5344CB8AC3E}">
        <p14:creationId xmlns:p14="http://schemas.microsoft.com/office/powerpoint/2010/main" val="765870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&lt;b&gt;</a:t>
            </a:r>
            <a:endParaRPr lang="pt-BR" dirty="0">
              <a:latin typeface="Arial" panose="020B0604020202020204" pitchFamily="34" charset="0"/>
              <a:cs typeface="Arial" panose="020B0604020202020204" pitchFamily="34" charset="0"/>
            </a:endParaRPr>
          </a:p>
        </p:txBody>
      </p:sp>
      <p:pic>
        <p:nvPicPr>
          <p:cNvPr id="13" name="Espaço Reservado para Conteúdo 12" descr="Texto&#10;&#10;Descrição gerada automaticamente">
            <a:extLst>
              <a:ext uri="{FF2B5EF4-FFF2-40B4-BE49-F238E27FC236}">
                <a16:creationId xmlns:a16="http://schemas.microsoft.com/office/drawing/2014/main" id="{9911848E-0798-46FC-80D6-3D036E71A0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81529"/>
            <a:ext cx="7886700" cy="4039529"/>
          </a:xfrm>
        </p:spPr>
      </p:pic>
    </p:spTree>
    <p:extLst>
      <p:ext uri="{BB962C8B-B14F-4D97-AF65-F5344CB8AC3E}">
        <p14:creationId xmlns:p14="http://schemas.microsoft.com/office/powerpoint/2010/main" val="3833136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&lt;sub&gt; e &lt;</a:t>
            </a:r>
            <a:r>
              <a:rPr lang="pt-BR" b="1" dirty="0" err="1">
                <a:latin typeface="Arial" panose="020B0604020202020204" pitchFamily="34" charset="0"/>
                <a:cs typeface="Arial" panose="020B0604020202020204" pitchFamily="34" charset="0"/>
              </a:rPr>
              <a:t>sup</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6FA8D46E-8134-4900-8EC1-9D0BACC8C111}"/>
              </a:ext>
            </a:extLst>
          </p:cNvPr>
          <p:cNvSpPr>
            <a:spLocks noGrp="1"/>
          </p:cNvSpPr>
          <p:nvPr>
            <p:ph idx="1"/>
          </p:nvPr>
        </p:nvSpPr>
        <p:spPr/>
        <p:txBody>
          <a:bodyPr/>
          <a:lstStyle/>
          <a:p>
            <a:pPr marL="0" indent="0">
              <a:buNone/>
            </a:pPr>
            <a:r>
              <a:rPr lang="pt-BR" dirty="0"/>
              <a:t>Essas </a:t>
            </a:r>
            <a:r>
              <a:rPr lang="pt-BR" dirty="0" err="1"/>
              <a:t>tags</a:t>
            </a:r>
            <a:r>
              <a:rPr lang="pt-BR" dirty="0"/>
              <a:t> são responsáveis por textos subscritos e sobrescritos. Para que fique menos abstrato, olha o seguinte exemplo:</a:t>
            </a:r>
          </a:p>
          <a:p>
            <a:pPr marL="0" indent="0">
              <a:buNone/>
            </a:pPr>
            <a:r>
              <a:rPr lang="pt-BR" dirty="0"/>
              <a:t>Essa casa possui 45m².</a:t>
            </a:r>
          </a:p>
          <a:p>
            <a:pPr marL="0" indent="0">
              <a:buNone/>
            </a:pPr>
            <a:r>
              <a:rPr lang="pt-BR" dirty="0"/>
              <a:t>H</a:t>
            </a:r>
            <a:r>
              <a:rPr lang="pt-BR" baseline="-25000" dirty="0"/>
              <a:t>2</a:t>
            </a:r>
            <a:r>
              <a:rPr lang="pt-BR" dirty="0"/>
              <a:t>O é magnífico!</a:t>
            </a:r>
          </a:p>
        </p:txBody>
      </p:sp>
    </p:spTree>
    <p:extLst>
      <p:ext uri="{BB962C8B-B14F-4D97-AF65-F5344CB8AC3E}">
        <p14:creationId xmlns:p14="http://schemas.microsoft.com/office/powerpoint/2010/main" val="1489263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&lt;sub&gt; e &lt;</a:t>
            </a:r>
            <a:r>
              <a:rPr lang="pt-BR" b="1" dirty="0" err="1">
                <a:latin typeface="Arial" panose="020B0604020202020204" pitchFamily="34" charset="0"/>
                <a:cs typeface="Arial" panose="020B0604020202020204" pitchFamily="34" charset="0"/>
              </a:rPr>
              <a:t>sup</a:t>
            </a:r>
            <a:r>
              <a:rPr lang="pt-BR" b="1" dirty="0">
                <a:latin typeface="Arial" panose="020B0604020202020204" pitchFamily="34" charset="0"/>
                <a:cs typeface="Arial" panose="020B0604020202020204" pitchFamily="34" charset="0"/>
              </a:rPr>
              <a:t>&gt;</a:t>
            </a:r>
            <a:endParaRPr lang="pt-BR" dirty="0">
              <a:latin typeface="Arial" panose="020B0604020202020204" pitchFamily="34" charset="0"/>
              <a:cs typeface="Arial" panose="020B0604020202020204" pitchFamily="34" charset="0"/>
            </a:endParaRPr>
          </a:p>
        </p:txBody>
      </p:sp>
      <p:pic>
        <p:nvPicPr>
          <p:cNvPr id="4" name="Espaço Reservado para Conteúdo 3" descr="Texto&#10;&#10;Descrição gerada automaticamente">
            <a:extLst>
              <a:ext uri="{FF2B5EF4-FFF2-40B4-BE49-F238E27FC236}">
                <a16:creationId xmlns:a16="http://schemas.microsoft.com/office/drawing/2014/main" id="{EDFA8970-EF68-460C-BC78-3391457973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78737"/>
            <a:ext cx="7886700" cy="4045113"/>
          </a:xfrm>
        </p:spPr>
      </p:pic>
    </p:spTree>
    <p:extLst>
      <p:ext uri="{BB962C8B-B14F-4D97-AF65-F5344CB8AC3E}">
        <p14:creationId xmlns:p14="http://schemas.microsoft.com/office/powerpoint/2010/main" val="21266081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sz="3600" b="1" dirty="0">
                <a:latin typeface="Arial" panose="020B0604020202020204" pitchFamily="34" charset="0"/>
                <a:cs typeface="Arial" panose="020B0604020202020204" pitchFamily="34" charset="0"/>
              </a:rPr>
              <a:t>Texto importantes ou enfatizados</a:t>
            </a:r>
            <a:endParaRPr lang="pt-BR" sz="3600"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C203D269-C2FB-442A-8D00-DB50B2E4282B}"/>
              </a:ext>
            </a:extLst>
          </p:cNvPr>
          <p:cNvSpPr>
            <a:spLocks noGrp="1"/>
          </p:cNvSpPr>
          <p:nvPr>
            <p:ph idx="1"/>
          </p:nvPr>
        </p:nvSpPr>
        <p:spPr/>
        <p:txBody>
          <a:bodyPr>
            <a:normAutofit lnSpcReduction="10000"/>
          </a:bodyPr>
          <a:lstStyle/>
          <a:p>
            <a:pPr marL="0" indent="0" algn="just">
              <a:buNone/>
            </a:pPr>
            <a:r>
              <a:rPr lang="pt-BR" dirty="0"/>
              <a:t>Neste ponto entramos mais uma vez na questão semântica. Podemos dizer que as </a:t>
            </a:r>
            <a:r>
              <a:rPr lang="pt-BR" dirty="0" err="1"/>
              <a:t>tags</a:t>
            </a:r>
            <a:r>
              <a:rPr lang="pt-BR" dirty="0"/>
              <a:t> &lt;</a:t>
            </a:r>
            <a:r>
              <a:rPr lang="pt-BR" dirty="0" err="1"/>
              <a:t>strong</a:t>
            </a:r>
            <a:r>
              <a:rPr lang="pt-BR" dirty="0"/>
              <a:t>&gt; e &lt;em&gt;, de forma visual, não tem nenhuma diferença das </a:t>
            </a:r>
            <a:r>
              <a:rPr lang="pt-BR" dirty="0" err="1"/>
              <a:t>tags</a:t>
            </a:r>
            <a:r>
              <a:rPr lang="pt-BR" dirty="0"/>
              <a:t> &lt;b&gt; e &lt;i&gt;, na verdade, a diferença está justamente na semântica de cada. A </a:t>
            </a:r>
            <a:r>
              <a:rPr lang="pt-BR" dirty="0" err="1"/>
              <a:t>tag</a:t>
            </a:r>
            <a:r>
              <a:rPr lang="pt-BR" dirty="0"/>
              <a:t> &lt;</a:t>
            </a:r>
            <a:r>
              <a:rPr lang="pt-BR" dirty="0" err="1"/>
              <a:t>strong</a:t>
            </a:r>
            <a:r>
              <a:rPr lang="pt-BR" dirty="0"/>
              <a:t>&gt; define um sentido para o texto em que aplicamos, enquanto a </a:t>
            </a:r>
            <a:r>
              <a:rPr lang="pt-BR" dirty="0" err="1"/>
              <a:t>tag</a:t>
            </a:r>
            <a:r>
              <a:rPr lang="pt-BR" dirty="0"/>
              <a:t> &lt;b&gt; apenas define a marcação em negrito. Pensando em acessibilidade, vamos supor um navegador para deficientes visuais, ao definir um texto com </a:t>
            </a:r>
            <a:r>
              <a:rPr lang="pt-BR" dirty="0" err="1"/>
              <a:t>tag</a:t>
            </a:r>
            <a:r>
              <a:rPr lang="pt-BR" dirty="0"/>
              <a:t> &lt;</a:t>
            </a:r>
            <a:r>
              <a:rPr lang="pt-BR" dirty="0" err="1"/>
              <a:t>strong</a:t>
            </a:r>
            <a:r>
              <a:rPr lang="pt-BR" dirty="0"/>
              <a:t>&gt;, o tom da narração deverá ter uma maior ênfase.</a:t>
            </a:r>
          </a:p>
        </p:txBody>
      </p:sp>
    </p:spTree>
    <p:extLst>
      <p:ext uri="{BB962C8B-B14F-4D97-AF65-F5344CB8AC3E}">
        <p14:creationId xmlns:p14="http://schemas.microsoft.com/office/powerpoint/2010/main" val="4068705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sz="3600" b="1" dirty="0">
                <a:latin typeface="Arial" panose="020B0604020202020204" pitchFamily="34" charset="0"/>
                <a:cs typeface="Arial" panose="020B0604020202020204" pitchFamily="34" charset="0"/>
              </a:rPr>
              <a:t>Texto importantes ou enfatizados</a:t>
            </a:r>
            <a:endParaRPr lang="pt-BR" sz="3600"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605D2DF1-6A79-4241-85A8-2F5D9A10D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922" y="1825625"/>
            <a:ext cx="7474156" cy="4351338"/>
          </a:xfrm>
        </p:spPr>
      </p:pic>
    </p:spTree>
    <p:extLst>
      <p:ext uri="{BB962C8B-B14F-4D97-AF65-F5344CB8AC3E}">
        <p14:creationId xmlns:p14="http://schemas.microsoft.com/office/powerpoint/2010/main" val="18450416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A </a:t>
            </a:r>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blockquote</a:t>
            </a:r>
            <a:r>
              <a:rPr lang="pt-BR" b="1" dirty="0">
                <a:latin typeface="Arial" panose="020B0604020202020204" pitchFamily="34" charset="0"/>
                <a:cs typeface="Arial" panose="020B0604020202020204" pitchFamily="34" charset="0"/>
              </a:rPr>
              <a:t>&gt; e &lt;q&gt;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CECD6385-235C-4E6A-9C1C-1C01D20B6137}"/>
              </a:ext>
            </a:extLst>
          </p:cNvPr>
          <p:cNvSpPr>
            <a:spLocks noGrp="1"/>
          </p:cNvSpPr>
          <p:nvPr>
            <p:ph idx="1"/>
          </p:nvPr>
        </p:nvSpPr>
        <p:spPr/>
        <p:txBody>
          <a:bodyPr/>
          <a:lstStyle/>
          <a:p>
            <a:pPr marL="0" indent="0" algn="just">
              <a:buNone/>
            </a:pPr>
            <a:r>
              <a:rPr lang="pt-BR" dirty="0"/>
              <a:t>Podemos definir citações com as </a:t>
            </a:r>
            <a:r>
              <a:rPr lang="pt-BR" dirty="0" err="1"/>
              <a:t>tags</a:t>
            </a:r>
            <a:r>
              <a:rPr lang="pt-BR" dirty="0"/>
              <a:t> &lt;</a:t>
            </a:r>
            <a:r>
              <a:rPr lang="pt-BR" dirty="0" err="1"/>
              <a:t>blockquote</a:t>
            </a:r>
            <a:r>
              <a:rPr lang="pt-BR" dirty="0"/>
              <a:t>&gt; e &lt;q&gt;. A </a:t>
            </a:r>
            <a:r>
              <a:rPr lang="pt-BR" dirty="0" err="1"/>
              <a:t>tag</a:t>
            </a:r>
            <a:r>
              <a:rPr lang="pt-BR" dirty="0"/>
              <a:t> &lt;</a:t>
            </a:r>
            <a:r>
              <a:rPr lang="pt-BR" dirty="0" err="1"/>
              <a:t>blockquote</a:t>
            </a:r>
            <a:r>
              <a:rPr lang="pt-BR" dirty="0"/>
              <a:t>&gt; por padrão, é considerada um elemento de bloco, já a </a:t>
            </a:r>
            <a:r>
              <a:rPr lang="pt-BR" dirty="0" err="1"/>
              <a:t>tag</a:t>
            </a:r>
            <a:r>
              <a:rPr lang="pt-BR" dirty="0"/>
              <a:t> &lt;q&gt; é considerada um elemento de linha. Ambos possuem o atributo “cite” para referenciar a fonte da citação.</a:t>
            </a:r>
          </a:p>
          <a:p>
            <a:pPr marL="0" indent="0" algn="just">
              <a:buNone/>
            </a:pPr>
            <a:r>
              <a:rPr lang="pt-BR" dirty="0"/>
              <a:t>Temos também a </a:t>
            </a:r>
            <a:r>
              <a:rPr lang="pt-BR" dirty="0" err="1"/>
              <a:t>tag</a:t>
            </a:r>
            <a:r>
              <a:rPr lang="pt-BR" dirty="0"/>
              <a:t> &lt;cite&gt;, utilizada para citar nome de séries, filmes, peças teatrais, etc.</a:t>
            </a:r>
          </a:p>
        </p:txBody>
      </p:sp>
    </p:spTree>
    <p:extLst>
      <p:ext uri="{BB962C8B-B14F-4D97-AF65-F5344CB8AC3E}">
        <p14:creationId xmlns:p14="http://schemas.microsoft.com/office/powerpoint/2010/main" val="11880733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A </a:t>
            </a:r>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blockquote</a:t>
            </a:r>
            <a:r>
              <a:rPr lang="pt-BR" b="1" dirty="0">
                <a:latin typeface="Arial" panose="020B0604020202020204" pitchFamily="34" charset="0"/>
                <a:cs typeface="Arial" panose="020B0604020202020204" pitchFamily="34" charset="0"/>
              </a:rPr>
              <a:t>&gt; e &lt;q&gt;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E713553F-C209-4C9B-8CF2-24BEBC3FB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766" y="1825625"/>
            <a:ext cx="7146468" cy="4351338"/>
          </a:xfrm>
        </p:spPr>
      </p:pic>
    </p:spTree>
    <p:extLst>
      <p:ext uri="{BB962C8B-B14F-4D97-AF65-F5344CB8AC3E}">
        <p14:creationId xmlns:p14="http://schemas.microsoft.com/office/powerpoint/2010/main" val="2046843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br</a:t>
            </a:r>
            <a:r>
              <a:rPr lang="pt-BR" b="1" dirty="0">
                <a:latin typeface="Arial" panose="020B0604020202020204" pitchFamily="34" charset="0"/>
                <a:cs typeface="Arial" panose="020B0604020202020204" pitchFamily="34" charset="0"/>
              </a:rPr>
              <a:t> /&gt;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0C0DABE7-ED67-4F31-9777-DCC3565026E0}"/>
              </a:ext>
            </a:extLst>
          </p:cNvPr>
          <p:cNvSpPr>
            <a:spLocks noGrp="1"/>
          </p:cNvSpPr>
          <p:nvPr>
            <p:ph idx="1"/>
          </p:nvPr>
        </p:nvSpPr>
        <p:spPr/>
        <p:txBody>
          <a:bodyPr/>
          <a:lstStyle/>
          <a:p>
            <a:pPr marL="0" indent="0" algn="just">
              <a:buNone/>
            </a:pPr>
            <a:r>
              <a:rPr lang="pt-BR" dirty="0"/>
              <a:t>Utilizamos a </a:t>
            </a:r>
            <a:r>
              <a:rPr lang="pt-BR" dirty="0" err="1"/>
              <a:t>tag</a:t>
            </a:r>
            <a:r>
              <a:rPr lang="pt-BR" dirty="0"/>
              <a:t> &lt;</a:t>
            </a:r>
            <a:r>
              <a:rPr lang="pt-BR" dirty="0" err="1"/>
              <a:t>br</a:t>
            </a:r>
            <a:r>
              <a:rPr lang="pt-BR" dirty="0"/>
              <a:t> /&gt; para adicionarmos quebras de linha em nosso documento. É uma </a:t>
            </a:r>
            <a:r>
              <a:rPr lang="pt-BR" dirty="0" err="1"/>
              <a:t>tag</a:t>
            </a:r>
            <a:r>
              <a:rPr lang="pt-BR" dirty="0"/>
              <a:t> de elemento vazio, então, não possui conteúdo e se fecha nela mesmo.</a:t>
            </a:r>
          </a:p>
        </p:txBody>
      </p:sp>
    </p:spTree>
    <p:extLst>
      <p:ext uri="{BB962C8B-B14F-4D97-AF65-F5344CB8AC3E}">
        <p14:creationId xmlns:p14="http://schemas.microsoft.com/office/powerpoint/2010/main" val="2835697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&lt;</a:t>
            </a:r>
            <a:r>
              <a:rPr lang="pt-BR" b="1" dirty="0" err="1">
                <a:latin typeface="Arial" panose="020B0604020202020204" pitchFamily="34" charset="0"/>
                <a:cs typeface="Arial" panose="020B0604020202020204" pitchFamily="34" charset="0"/>
              </a:rPr>
              <a:t>br</a:t>
            </a:r>
            <a:r>
              <a:rPr lang="pt-BR" b="1" dirty="0">
                <a:latin typeface="Arial" panose="020B0604020202020204" pitchFamily="34" charset="0"/>
                <a:cs typeface="Arial" panose="020B0604020202020204" pitchFamily="34" charset="0"/>
              </a:rPr>
              <a:t> /&gt;</a:t>
            </a:r>
            <a:endParaRPr lang="pt-BR" dirty="0">
              <a:latin typeface="Arial" panose="020B0604020202020204" pitchFamily="34" charset="0"/>
              <a:cs typeface="Arial" panose="020B0604020202020204" pitchFamily="34" charset="0"/>
            </a:endParaRPr>
          </a:p>
        </p:txBody>
      </p:sp>
      <p:pic>
        <p:nvPicPr>
          <p:cNvPr id="4" name="Imagem 3" descr="Tela de computador com texto preto sobre fundo branco&#10;&#10;Descrição gerada automaticamente">
            <a:extLst>
              <a:ext uri="{FF2B5EF4-FFF2-40B4-BE49-F238E27FC236}">
                <a16:creationId xmlns:a16="http://schemas.microsoft.com/office/drawing/2014/main" id="{FE686030-2561-4D12-8A28-FE21C0ED8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0" y="1657102"/>
            <a:ext cx="9059539" cy="3543795"/>
          </a:xfrm>
          <a:prstGeom prst="rect">
            <a:avLst/>
          </a:prstGeom>
        </p:spPr>
      </p:pic>
    </p:spTree>
    <p:extLst>
      <p:ext uri="{BB962C8B-B14F-4D97-AF65-F5344CB8AC3E}">
        <p14:creationId xmlns:p14="http://schemas.microsoft.com/office/powerpoint/2010/main" val="31456145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de Divisão &lt;</a:t>
            </a:r>
            <a:r>
              <a:rPr lang="pt-BR" b="1" dirty="0" err="1">
                <a:latin typeface="Arial" panose="020B0604020202020204" pitchFamily="34" charset="0"/>
                <a:cs typeface="Arial" panose="020B0604020202020204" pitchFamily="34" charset="0"/>
              </a:rPr>
              <a:t>hr</a:t>
            </a:r>
            <a:r>
              <a:rPr lang="pt-BR" b="1" dirty="0">
                <a:latin typeface="Arial" panose="020B0604020202020204" pitchFamily="34" charset="0"/>
                <a:cs typeface="Arial" panose="020B0604020202020204" pitchFamily="34" charset="0"/>
              </a:rPr>
              <a:t> /&gt;</a:t>
            </a:r>
            <a:endParaRPr lang="pt-BR" dirty="0">
              <a:latin typeface="Arial" panose="020B0604020202020204" pitchFamily="34" charset="0"/>
              <a:cs typeface="Arial" panose="020B0604020202020204" pitchFamily="34" charset="0"/>
            </a:endParaRPr>
          </a:p>
        </p:txBody>
      </p:sp>
      <p:sp>
        <p:nvSpPr>
          <p:cNvPr id="2" name="Espaço Reservado para Conteúdo 1">
            <a:extLst>
              <a:ext uri="{FF2B5EF4-FFF2-40B4-BE49-F238E27FC236}">
                <a16:creationId xmlns:a16="http://schemas.microsoft.com/office/drawing/2014/main" id="{C50CF774-BDF0-4E1E-B991-8798FA4255C5}"/>
              </a:ext>
            </a:extLst>
          </p:cNvPr>
          <p:cNvSpPr>
            <a:spLocks noGrp="1"/>
          </p:cNvSpPr>
          <p:nvPr>
            <p:ph idx="1"/>
          </p:nvPr>
        </p:nvSpPr>
        <p:spPr/>
        <p:txBody>
          <a:bodyPr/>
          <a:lstStyle/>
          <a:p>
            <a:pPr marL="0" indent="0" algn="just">
              <a:buNone/>
            </a:pPr>
            <a:r>
              <a:rPr lang="pt-BR" dirty="0"/>
              <a:t>A </a:t>
            </a:r>
            <a:r>
              <a:rPr lang="pt-BR" dirty="0" err="1"/>
              <a:t>tag</a:t>
            </a:r>
            <a:r>
              <a:rPr lang="pt-BR" dirty="0"/>
              <a:t> &lt;</a:t>
            </a:r>
            <a:r>
              <a:rPr lang="pt-BR" dirty="0" err="1"/>
              <a:t>hr</a:t>
            </a:r>
            <a:r>
              <a:rPr lang="pt-BR" dirty="0"/>
              <a:t> /&gt; insere uma linha horizontal dividindo um conteúdo de outro. Assim com a </a:t>
            </a:r>
            <a:r>
              <a:rPr lang="pt-BR" dirty="0" err="1"/>
              <a:t>tag</a:t>
            </a:r>
            <a:r>
              <a:rPr lang="pt-BR" dirty="0"/>
              <a:t> BR, também é uma </a:t>
            </a:r>
            <a:r>
              <a:rPr lang="pt-BR" dirty="0" err="1"/>
              <a:t>tag</a:t>
            </a:r>
            <a:r>
              <a:rPr lang="pt-BR" dirty="0"/>
              <a:t> de elemento vazio.</a:t>
            </a:r>
          </a:p>
        </p:txBody>
      </p:sp>
    </p:spTree>
    <p:extLst>
      <p:ext uri="{BB962C8B-B14F-4D97-AF65-F5344CB8AC3E}">
        <p14:creationId xmlns:p14="http://schemas.microsoft.com/office/powerpoint/2010/main" val="330115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Comentários no HTML</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Comentários servem para nos ajudar a não nos perder em nossos códigos, sendo bem simples abrir um comentário, dessa forma:</a:t>
            </a:r>
          </a:p>
          <a:p>
            <a:pPr marL="0" indent="457200" algn="just">
              <a:lnSpc>
                <a:spcPct val="100000"/>
              </a:lnSpc>
              <a:spcBef>
                <a:spcPts val="0"/>
              </a:spcBef>
              <a:buNone/>
            </a:pP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 &lt;!-- comentários --&gt;</a:t>
            </a:r>
          </a:p>
          <a:p>
            <a:pPr marL="0" indent="457200" algn="just">
              <a:lnSpc>
                <a:spcPct val="100000"/>
              </a:lnSpc>
              <a:spcBef>
                <a:spcPts val="0"/>
              </a:spcBef>
              <a:buNone/>
            </a:pPr>
            <a:endParaRPr lang="pt-BR" dirty="0">
              <a:latin typeface="Arial" panose="020B0604020202020204" pitchFamily="34" charset="0"/>
              <a:cs typeface="Arial" panose="020B0604020202020204" pitchFamily="34" charset="0"/>
            </a:endParaRPr>
          </a:p>
          <a:p>
            <a:pPr marL="0" indent="457200" algn="just">
              <a:lnSpc>
                <a:spcPct val="100000"/>
              </a:lnSpc>
              <a:spcBef>
                <a:spcPts val="0"/>
              </a:spcBef>
              <a:buNone/>
            </a:pPr>
            <a:r>
              <a:rPr lang="pt-BR">
                <a:latin typeface="Arial" panose="020B0604020202020204" pitchFamily="34" charset="0"/>
                <a:cs typeface="Arial" panose="020B0604020202020204" pitchFamily="34" charset="0"/>
              </a:rPr>
              <a:t>O </a:t>
            </a:r>
            <a:r>
              <a:rPr lang="pt-BR" dirty="0">
                <a:latin typeface="Arial" panose="020B0604020202020204" pitchFamily="34" charset="0"/>
                <a:cs typeface="Arial" panose="020B0604020202020204" pitchFamily="34" charset="0"/>
              </a:rPr>
              <a:t>que há em um comentário não afetará o código.</a:t>
            </a:r>
          </a:p>
        </p:txBody>
      </p:sp>
    </p:spTree>
    <p:extLst>
      <p:ext uri="{BB962C8B-B14F-4D97-AF65-F5344CB8AC3E}">
        <p14:creationId xmlns:p14="http://schemas.microsoft.com/office/powerpoint/2010/main" val="6575857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err="1">
                <a:latin typeface="Arial" panose="020B0604020202020204" pitchFamily="34" charset="0"/>
                <a:cs typeface="Arial" panose="020B0604020202020204" pitchFamily="34" charset="0"/>
              </a:rPr>
              <a:t>Tag</a:t>
            </a:r>
            <a:r>
              <a:rPr lang="pt-BR" b="1" dirty="0">
                <a:latin typeface="Arial" panose="020B0604020202020204" pitchFamily="34" charset="0"/>
                <a:cs typeface="Arial" panose="020B0604020202020204" pitchFamily="34" charset="0"/>
              </a:rPr>
              <a:t> de Divisão &lt;</a:t>
            </a:r>
            <a:r>
              <a:rPr lang="pt-BR" b="1" dirty="0" err="1">
                <a:latin typeface="Arial" panose="020B0604020202020204" pitchFamily="34" charset="0"/>
                <a:cs typeface="Arial" panose="020B0604020202020204" pitchFamily="34" charset="0"/>
              </a:rPr>
              <a:t>hr</a:t>
            </a:r>
            <a:r>
              <a:rPr lang="pt-BR" b="1" dirty="0">
                <a:latin typeface="Arial" panose="020B0604020202020204" pitchFamily="34" charset="0"/>
                <a:cs typeface="Arial" panose="020B0604020202020204" pitchFamily="34" charset="0"/>
              </a:rPr>
              <a:t> /&gt;</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E19A7931-93BD-4210-92C1-9835C36CD8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134051"/>
            <a:ext cx="7886700" cy="3734485"/>
          </a:xfrm>
        </p:spPr>
      </p:pic>
    </p:spTree>
    <p:extLst>
      <p:ext uri="{BB962C8B-B14F-4D97-AF65-F5344CB8AC3E}">
        <p14:creationId xmlns:p14="http://schemas.microsoft.com/office/powerpoint/2010/main" val="1358127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Atributos Globais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6A53C381-9464-45DB-B340-98BAB42FC373}"/>
              </a:ext>
            </a:extLst>
          </p:cNvPr>
          <p:cNvSpPr>
            <a:spLocks noGrp="1"/>
          </p:cNvSpPr>
          <p:nvPr>
            <p:ph idx="1"/>
          </p:nvPr>
        </p:nvSpPr>
        <p:spPr/>
        <p:txBody>
          <a:bodyPr/>
          <a:lstStyle/>
          <a:p>
            <a:pPr marL="0" indent="0">
              <a:buNone/>
            </a:pPr>
            <a:r>
              <a:rPr lang="pt-BR" dirty="0"/>
              <a:t>Atributos globais podem ser adicionados em qualquer </a:t>
            </a:r>
            <a:r>
              <a:rPr lang="pt-BR" dirty="0" err="1"/>
              <a:t>tag</a:t>
            </a:r>
            <a:r>
              <a:rPr lang="pt-BR" dirty="0"/>
              <a:t> HTML.</a:t>
            </a:r>
          </a:p>
          <a:p>
            <a:pPr marL="0" indent="0">
              <a:buNone/>
            </a:pPr>
            <a:endParaRPr lang="pt-BR" dirty="0"/>
          </a:p>
        </p:txBody>
      </p:sp>
      <p:graphicFrame>
        <p:nvGraphicFramePr>
          <p:cNvPr id="4" name="Tabela 5">
            <a:extLst>
              <a:ext uri="{FF2B5EF4-FFF2-40B4-BE49-F238E27FC236}">
                <a16:creationId xmlns:a16="http://schemas.microsoft.com/office/drawing/2014/main" id="{8A04CC1C-0CD8-4D7C-9AE1-C1412A028FD3}"/>
              </a:ext>
            </a:extLst>
          </p:cNvPr>
          <p:cNvGraphicFramePr>
            <a:graphicFrameLocks noGrp="1"/>
          </p:cNvGraphicFramePr>
          <p:nvPr>
            <p:extLst>
              <p:ext uri="{D42A27DB-BD31-4B8C-83A1-F6EECF244321}">
                <p14:modId xmlns:p14="http://schemas.microsoft.com/office/powerpoint/2010/main" val="1310222523"/>
              </p:ext>
            </p:extLst>
          </p:nvPr>
        </p:nvGraphicFramePr>
        <p:xfrm>
          <a:off x="1524000" y="2663691"/>
          <a:ext cx="6096000" cy="3307080"/>
        </p:xfrm>
        <a:graphic>
          <a:graphicData uri="http://schemas.openxmlformats.org/drawingml/2006/table">
            <a:tbl>
              <a:tblPr firstRow="1" bandRow="1">
                <a:tableStyleId>{5C22544A-7EE6-4342-B048-85BDC9FD1C3A}</a:tableStyleId>
              </a:tblPr>
              <a:tblGrid>
                <a:gridCol w="1500554">
                  <a:extLst>
                    <a:ext uri="{9D8B030D-6E8A-4147-A177-3AD203B41FA5}">
                      <a16:colId xmlns:a16="http://schemas.microsoft.com/office/drawing/2014/main" val="2220716646"/>
                    </a:ext>
                  </a:extLst>
                </a:gridCol>
                <a:gridCol w="4595446">
                  <a:extLst>
                    <a:ext uri="{9D8B030D-6E8A-4147-A177-3AD203B41FA5}">
                      <a16:colId xmlns:a16="http://schemas.microsoft.com/office/drawing/2014/main" val="2047352641"/>
                    </a:ext>
                  </a:extLst>
                </a:gridCol>
              </a:tblGrid>
              <a:tr h="370840">
                <a:tc>
                  <a:txBody>
                    <a:bodyPr/>
                    <a:lstStyle/>
                    <a:p>
                      <a:r>
                        <a:rPr lang="pt-BR" dirty="0"/>
                        <a:t>Atributo</a:t>
                      </a:r>
                    </a:p>
                  </a:txBody>
                  <a:tcPr/>
                </a:tc>
                <a:tc>
                  <a:txBody>
                    <a:bodyPr/>
                    <a:lstStyle/>
                    <a:p>
                      <a:r>
                        <a:rPr lang="pt-BR" dirty="0"/>
                        <a:t>Função</a:t>
                      </a:r>
                    </a:p>
                  </a:txBody>
                  <a:tcPr/>
                </a:tc>
                <a:extLst>
                  <a:ext uri="{0D108BD9-81ED-4DB2-BD59-A6C34878D82A}">
                    <a16:rowId xmlns:a16="http://schemas.microsoft.com/office/drawing/2014/main" val="4066889651"/>
                  </a:ext>
                </a:extLst>
              </a:tr>
              <a:tr h="370840">
                <a:tc>
                  <a:txBody>
                    <a:bodyPr/>
                    <a:lstStyle/>
                    <a:p>
                      <a:r>
                        <a:rPr lang="pt-BR" dirty="0"/>
                        <a:t>Id</a:t>
                      </a:r>
                    </a:p>
                  </a:txBody>
                  <a:tcPr/>
                </a:tc>
                <a:tc>
                  <a:txBody>
                    <a:bodyPr/>
                    <a:lstStyle/>
                    <a:p>
                      <a:r>
                        <a:rPr lang="pt-BR" dirty="0"/>
                        <a:t>Define um identificador para a </a:t>
                      </a:r>
                      <a:r>
                        <a:rPr lang="pt-BR" dirty="0" err="1"/>
                        <a:t>tag</a:t>
                      </a:r>
                      <a:r>
                        <a:rPr lang="pt-BR" dirty="0"/>
                        <a:t>, o nome utilizado deve sempre ser único!</a:t>
                      </a:r>
                    </a:p>
                  </a:txBody>
                  <a:tcPr/>
                </a:tc>
                <a:extLst>
                  <a:ext uri="{0D108BD9-81ED-4DB2-BD59-A6C34878D82A}">
                    <a16:rowId xmlns:a16="http://schemas.microsoft.com/office/drawing/2014/main" val="882399978"/>
                  </a:ext>
                </a:extLst>
              </a:tr>
              <a:tr h="370840">
                <a:tc>
                  <a:txBody>
                    <a:bodyPr/>
                    <a:lstStyle/>
                    <a:p>
                      <a:r>
                        <a:rPr lang="pt-BR" dirty="0" err="1"/>
                        <a:t>class</a:t>
                      </a:r>
                      <a:endParaRPr lang="pt-BR" dirty="0"/>
                    </a:p>
                  </a:txBody>
                  <a:tcPr/>
                </a:tc>
                <a:tc>
                  <a:txBody>
                    <a:bodyPr/>
                    <a:lstStyle/>
                    <a:p>
                      <a:r>
                        <a:rPr lang="pt-BR" dirty="0"/>
                        <a:t>Define uma ou mais </a:t>
                      </a:r>
                      <a:r>
                        <a:rPr lang="pt-BR" dirty="0" err="1"/>
                        <a:t>classnames</a:t>
                      </a:r>
                      <a:r>
                        <a:rPr lang="pt-BR" dirty="0"/>
                        <a:t> para a </a:t>
                      </a:r>
                      <a:r>
                        <a:rPr lang="pt-BR" dirty="0" err="1"/>
                        <a:t>tag</a:t>
                      </a:r>
                      <a:r>
                        <a:rPr lang="pt-BR" dirty="0"/>
                        <a:t>, utilizamos para manipulação nas folhas de estilo (CSS).</a:t>
                      </a:r>
                    </a:p>
                  </a:txBody>
                  <a:tcPr/>
                </a:tc>
                <a:extLst>
                  <a:ext uri="{0D108BD9-81ED-4DB2-BD59-A6C34878D82A}">
                    <a16:rowId xmlns:a16="http://schemas.microsoft.com/office/drawing/2014/main" val="4107970074"/>
                  </a:ext>
                </a:extLst>
              </a:tr>
              <a:tr h="370840">
                <a:tc>
                  <a:txBody>
                    <a:bodyPr/>
                    <a:lstStyle/>
                    <a:p>
                      <a:r>
                        <a:rPr lang="pt-BR" dirty="0" err="1"/>
                        <a:t>title</a:t>
                      </a:r>
                      <a:endParaRPr lang="pt-BR" dirty="0"/>
                    </a:p>
                  </a:txBody>
                  <a:tcPr/>
                </a:tc>
                <a:tc>
                  <a:txBody>
                    <a:bodyPr/>
                    <a:lstStyle/>
                    <a:p>
                      <a:r>
                        <a:rPr lang="pt-BR" dirty="0"/>
                        <a:t>Define uma informação extra para a </a:t>
                      </a:r>
                      <a:r>
                        <a:rPr lang="pt-BR" dirty="0" err="1"/>
                        <a:t>tag</a:t>
                      </a:r>
                      <a:r>
                        <a:rPr lang="pt-BR" dirty="0"/>
                        <a:t>.</a:t>
                      </a:r>
                    </a:p>
                  </a:txBody>
                  <a:tcPr/>
                </a:tc>
                <a:extLst>
                  <a:ext uri="{0D108BD9-81ED-4DB2-BD59-A6C34878D82A}">
                    <a16:rowId xmlns:a16="http://schemas.microsoft.com/office/drawing/2014/main" val="3925218081"/>
                  </a:ext>
                </a:extLst>
              </a:tr>
              <a:tr h="370840">
                <a:tc>
                  <a:txBody>
                    <a:bodyPr/>
                    <a:lstStyle/>
                    <a:p>
                      <a:r>
                        <a:rPr lang="pt-BR" dirty="0" err="1"/>
                        <a:t>lang</a:t>
                      </a:r>
                      <a:endParaRPr lang="pt-BR" dirty="0"/>
                    </a:p>
                  </a:txBody>
                  <a:tcPr/>
                </a:tc>
                <a:tc>
                  <a:txBody>
                    <a:bodyPr/>
                    <a:lstStyle/>
                    <a:p>
                      <a:r>
                        <a:rPr lang="pt-BR" dirty="0"/>
                        <a:t>Especifica a linguagem utilizada no documento</a:t>
                      </a:r>
                    </a:p>
                  </a:txBody>
                  <a:tcPr/>
                </a:tc>
                <a:extLst>
                  <a:ext uri="{0D108BD9-81ED-4DB2-BD59-A6C34878D82A}">
                    <a16:rowId xmlns:a16="http://schemas.microsoft.com/office/drawing/2014/main" val="3360653307"/>
                  </a:ext>
                </a:extLst>
              </a:tr>
              <a:tr h="370840">
                <a:tc>
                  <a:txBody>
                    <a:bodyPr/>
                    <a:lstStyle/>
                    <a:p>
                      <a:r>
                        <a:rPr lang="pt-BR" dirty="0" err="1"/>
                        <a:t>style</a:t>
                      </a:r>
                      <a:endParaRPr lang="pt-BR" dirty="0"/>
                    </a:p>
                  </a:txBody>
                  <a:tcPr/>
                </a:tc>
                <a:tc>
                  <a:txBody>
                    <a:bodyPr/>
                    <a:lstStyle/>
                    <a:p>
                      <a:r>
                        <a:rPr lang="pt-BR" dirty="0"/>
                        <a:t>Aplica as folhas de estilo em linha (</a:t>
                      </a:r>
                      <a:r>
                        <a:rPr lang="pt-BR" dirty="0" err="1"/>
                        <a:t>inline</a:t>
                      </a:r>
                      <a:r>
                        <a:rPr lang="pt-BR" dirty="0"/>
                        <a:t>) na própria </a:t>
                      </a:r>
                      <a:r>
                        <a:rPr lang="pt-BR" dirty="0" err="1"/>
                        <a:t>tag</a:t>
                      </a:r>
                      <a:r>
                        <a:rPr lang="pt-BR" dirty="0"/>
                        <a:t>.</a:t>
                      </a:r>
                    </a:p>
                  </a:txBody>
                  <a:tcPr/>
                </a:tc>
                <a:extLst>
                  <a:ext uri="{0D108BD9-81ED-4DB2-BD59-A6C34878D82A}">
                    <a16:rowId xmlns:a16="http://schemas.microsoft.com/office/drawing/2014/main" val="1853515664"/>
                  </a:ext>
                </a:extLst>
              </a:tr>
            </a:tbl>
          </a:graphicData>
        </a:graphic>
      </p:graphicFrame>
    </p:spTree>
    <p:extLst>
      <p:ext uri="{BB962C8B-B14F-4D97-AF65-F5344CB8AC3E}">
        <p14:creationId xmlns:p14="http://schemas.microsoft.com/office/powerpoint/2010/main" val="39998252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LINKS e ANCORAS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6A53C381-9464-45DB-B340-98BAB42FC373}"/>
              </a:ext>
            </a:extLst>
          </p:cNvPr>
          <p:cNvSpPr>
            <a:spLocks noGrp="1"/>
          </p:cNvSpPr>
          <p:nvPr>
            <p:ph idx="1"/>
          </p:nvPr>
        </p:nvSpPr>
        <p:spPr/>
        <p:txBody>
          <a:bodyPr/>
          <a:lstStyle/>
          <a:p>
            <a:pPr marL="0" indent="0">
              <a:buNone/>
            </a:pPr>
            <a:endParaRPr lang="pt-BR" dirty="0"/>
          </a:p>
        </p:txBody>
      </p:sp>
    </p:spTree>
    <p:extLst>
      <p:ext uri="{BB962C8B-B14F-4D97-AF65-F5344CB8AC3E}">
        <p14:creationId xmlns:p14="http://schemas.microsoft.com/office/powerpoint/2010/main" val="29361951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LINKS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6A53C381-9464-45DB-B340-98BAB42FC373}"/>
              </a:ext>
            </a:extLst>
          </p:cNvPr>
          <p:cNvSpPr>
            <a:spLocks noGrp="1"/>
          </p:cNvSpPr>
          <p:nvPr>
            <p:ph idx="1"/>
          </p:nvPr>
        </p:nvSpPr>
        <p:spPr/>
        <p:txBody>
          <a:bodyPr>
            <a:normAutofit lnSpcReduction="10000"/>
          </a:bodyPr>
          <a:lstStyle/>
          <a:p>
            <a:pPr marL="0" indent="0" algn="just">
              <a:buNone/>
            </a:pPr>
            <a:r>
              <a:rPr lang="pt-BR" dirty="0"/>
              <a:t>Boa maioria dos sites que encontramos por aí, são formados por um conjunto de páginas (Ex.: home, nossos serviços, contato, etc.), que são acessadas através de links. Um link faz a ligação de uma página com outra, essa ligação pode ser no mesmo site (link interno) ou em uma página de outro site (link externo).</a:t>
            </a:r>
          </a:p>
          <a:p>
            <a:pPr marL="0" indent="0" algn="just">
              <a:buNone/>
            </a:pPr>
            <a:r>
              <a:rPr lang="pt-BR" dirty="0"/>
              <a:t>Para criar um link, devemos utilizar a </a:t>
            </a:r>
            <a:r>
              <a:rPr lang="pt-BR" dirty="0" err="1"/>
              <a:t>tag</a:t>
            </a:r>
            <a:r>
              <a:rPr lang="pt-BR" dirty="0"/>
              <a:t> &lt;a&gt;, que possui um atributo chamado “</a:t>
            </a:r>
            <a:r>
              <a:rPr lang="pt-BR" dirty="0" err="1"/>
              <a:t>href</a:t>
            </a:r>
            <a:r>
              <a:rPr lang="pt-BR" dirty="0"/>
              <a:t>”.Esse atributo indica o caminho relativo ou absoluto do link para determinada página.</a:t>
            </a:r>
          </a:p>
        </p:txBody>
      </p:sp>
    </p:spTree>
    <p:extLst>
      <p:ext uri="{BB962C8B-B14F-4D97-AF65-F5344CB8AC3E}">
        <p14:creationId xmlns:p14="http://schemas.microsoft.com/office/powerpoint/2010/main" val="16216435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LINKS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6A53C381-9464-45DB-B340-98BAB42FC373}"/>
              </a:ext>
            </a:extLst>
          </p:cNvPr>
          <p:cNvSpPr>
            <a:spLocks noGrp="1"/>
          </p:cNvSpPr>
          <p:nvPr>
            <p:ph idx="1"/>
          </p:nvPr>
        </p:nvSpPr>
        <p:spPr/>
        <p:txBody>
          <a:bodyPr>
            <a:normAutofit fontScale="92500"/>
          </a:bodyPr>
          <a:lstStyle/>
          <a:p>
            <a:pPr marL="0" indent="0" algn="just">
              <a:buNone/>
            </a:pPr>
            <a:r>
              <a:rPr lang="pt-BR" b="1" dirty="0"/>
              <a:t>Caminho absoluto:</a:t>
            </a:r>
          </a:p>
          <a:p>
            <a:pPr marL="0" indent="0" algn="just">
              <a:buNone/>
            </a:pPr>
            <a:r>
              <a:rPr lang="pt-BR" dirty="0"/>
              <a:t>Referencia o local da imagem desde a raiz de seu site. Ex.: </a:t>
            </a:r>
            <a:r>
              <a:rPr lang="pt-BR" dirty="0">
                <a:hlinkClick r:id="rId2"/>
              </a:rPr>
              <a:t>www.seusite.com.br/(aqui</a:t>
            </a:r>
            <a:r>
              <a:rPr lang="pt-BR" dirty="0"/>
              <a:t> temos as pastas </a:t>
            </a:r>
            <a:r>
              <a:rPr lang="pt-BR" dirty="0" err="1"/>
              <a:t>img</a:t>
            </a:r>
            <a:r>
              <a:rPr lang="pt-BR" dirty="0"/>
              <a:t>, </a:t>
            </a:r>
            <a:r>
              <a:rPr lang="pt-BR" dirty="0" err="1"/>
              <a:t>javascript</a:t>
            </a:r>
            <a:r>
              <a:rPr lang="pt-BR" dirty="0"/>
              <a:t>, </a:t>
            </a:r>
            <a:r>
              <a:rPr lang="pt-BR" dirty="0" err="1"/>
              <a:t>css</a:t>
            </a:r>
            <a:r>
              <a:rPr lang="pt-BR" dirty="0"/>
              <a:t>...);</a:t>
            </a:r>
          </a:p>
          <a:p>
            <a:pPr marL="0" indent="0" algn="just">
              <a:buNone/>
            </a:pPr>
            <a:endParaRPr lang="pt-BR" dirty="0"/>
          </a:p>
          <a:p>
            <a:pPr marL="0" indent="0" algn="just">
              <a:buNone/>
            </a:pPr>
            <a:r>
              <a:rPr lang="pt-BR" b="1" dirty="0"/>
              <a:t>Caminho relativo:</a:t>
            </a:r>
          </a:p>
          <a:p>
            <a:pPr marL="0" indent="0" algn="just">
              <a:buNone/>
            </a:pPr>
            <a:r>
              <a:rPr lang="pt-BR" dirty="0"/>
              <a:t>Faz a referencia da imagem a partir do seu local atual. </a:t>
            </a:r>
            <a:r>
              <a:rPr lang="pt-BR" dirty="0" err="1"/>
              <a:t>Ex</a:t>
            </a:r>
            <a:r>
              <a:rPr lang="pt-BR" dirty="0"/>
              <a:t>: se você está na pasta raiz do seu projeto, o caminho seria: </a:t>
            </a:r>
            <a:r>
              <a:rPr lang="pt-BR" dirty="0" err="1"/>
              <a:t>img</a:t>
            </a:r>
            <a:r>
              <a:rPr lang="pt-BR" dirty="0"/>
              <a:t>/imagem.jpg. Caso estive-se na pasta CSS, o caminho seria:../</a:t>
            </a:r>
            <a:r>
              <a:rPr lang="pt-BR" dirty="0" err="1"/>
              <a:t>img</a:t>
            </a:r>
            <a:r>
              <a:rPr lang="pt-BR" dirty="0"/>
              <a:t>/imagem.jpg.</a:t>
            </a:r>
          </a:p>
        </p:txBody>
      </p:sp>
    </p:spTree>
    <p:extLst>
      <p:ext uri="{BB962C8B-B14F-4D97-AF65-F5344CB8AC3E}">
        <p14:creationId xmlns:p14="http://schemas.microsoft.com/office/powerpoint/2010/main" val="23851657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LINKS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6A53C381-9464-45DB-B340-98BAB42FC373}"/>
              </a:ext>
            </a:extLst>
          </p:cNvPr>
          <p:cNvSpPr>
            <a:spLocks noGrp="1"/>
          </p:cNvSpPr>
          <p:nvPr>
            <p:ph idx="1"/>
          </p:nvPr>
        </p:nvSpPr>
        <p:spPr/>
        <p:txBody>
          <a:bodyPr>
            <a:normAutofit/>
          </a:bodyPr>
          <a:lstStyle/>
          <a:p>
            <a:pPr marL="0" indent="0" algn="just">
              <a:buNone/>
            </a:pPr>
            <a:r>
              <a:rPr lang="pt-BR" dirty="0"/>
              <a:t>Outro detalhe importante sobre os links é o atributo “target”. Esse atributo determina onde o documento “</a:t>
            </a:r>
            <a:r>
              <a:rPr lang="pt-BR" dirty="0" err="1"/>
              <a:t>linkado</a:t>
            </a:r>
            <a:r>
              <a:rPr lang="pt-BR" dirty="0"/>
              <a:t>” será carregado. Os valores mais comuns para o target são:</a:t>
            </a:r>
          </a:p>
          <a:p>
            <a:pPr marL="0" indent="0" algn="just">
              <a:buNone/>
            </a:pPr>
            <a:r>
              <a:rPr lang="pt-BR" b="1" dirty="0"/>
              <a:t>_</a:t>
            </a:r>
            <a:r>
              <a:rPr lang="pt-BR" b="1" dirty="0" err="1"/>
              <a:t>blank</a:t>
            </a:r>
            <a:r>
              <a:rPr lang="pt-BR" dirty="0"/>
              <a:t>: carrega o documento em uma nova janela.</a:t>
            </a:r>
          </a:p>
          <a:p>
            <a:pPr marL="0" indent="0" algn="just">
              <a:buNone/>
            </a:pPr>
            <a:r>
              <a:rPr lang="pt-BR" b="1" dirty="0"/>
              <a:t>_self</a:t>
            </a:r>
            <a:r>
              <a:rPr lang="pt-BR" dirty="0"/>
              <a:t>: carrega o documento na mesma janela em que foi clicado, esse é o comportamento default.</a:t>
            </a:r>
          </a:p>
        </p:txBody>
      </p:sp>
    </p:spTree>
    <p:extLst>
      <p:ext uri="{BB962C8B-B14F-4D97-AF65-F5344CB8AC3E}">
        <p14:creationId xmlns:p14="http://schemas.microsoft.com/office/powerpoint/2010/main" val="15640524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LINKS</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F77DF9B4-293F-4272-9BD8-73DAD5B725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830" y="1825625"/>
            <a:ext cx="7026340" cy="4351338"/>
          </a:xfrm>
        </p:spPr>
      </p:pic>
    </p:spTree>
    <p:extLst>
      <p:ext uri="{BB962C8B-B14F-4D97-AF65-F5344CB8AC3E}">
        <p14:creationId xmlns:p14="http://schemas.microsoft.com/office/powerpoint/2010/main" val="4048037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ÂNCORAS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F98A5208-E333-4F42-916A-2CBD1550A589}"/>
              </a:ext>
            </a:extLst>
          </p:cNvPr>
          <p:cNvSpPr>
            <a:spLocks noGrp="1"/>
          </p:cNvSpPr>
          <p:nvPr>
            <p:ph idx="1"/>
          </p:nvPr>
        </p:nvSpPr>
        <p:spPr/>
        <p:txBody>
          <a:bodyPr>
            <a:normAutofit/>
          </a:bodyPr>
          <a:lstStyle/>
          <a:p>
            <a:pPr marL="0" indent="0" algn="just">
              <a:buNone/>
            </a:pPr>
            <a:r>
              <a:rPr lang="pt-BR" dirty="0"/>
              <a:t>Não pense que utilizamos links apenas para referenciar outras páginas. Também podemos referenciar uma seção na mesma página. Você já navegou por páginas onde todas as seções do documento (home, serviços, contato, </a:t>
            </a:r>
            <a:r>
              <a:rPr lang="pt-BR" dirty="0" err="1"/>
              <a:t>etc</a:t>
            </a:r>
            <a:r>
              <a:rPr lang="pt-BR" dirty="0"/>
              <a:t>) estão em uma mesma página, se você notar, verá ao lado uma barra de rolagem gigante. </a:t>
            </a:r>
          </a:p>
        </p:txBody>
      </p:sp>
    </p:spTree>
    <p:extLst>
      <p:ext uri="{BB962C8B-B14F-4D97-AF65-F5344CB8AC3E}">
        <p14:creationId xmlns:p14="http://schemas.microsoft.com/office/powerpoint/2010/main" val="5392405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ÂNCORAS</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A35F5E04-E7CE-47D1-B9CC-FD305A1CB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045" y="1825625"/>
            <a:ext cx="6803910" cy="4351338"/>
          </a:xfrm>
        </p:spPr>
      </p:pic>
    </p:spTree>
    <p:extLst>
      <p:ext uri="{BB962C8B-B14F-4D97-AF65-F5344CB8AC3E}">
        <p14:creationId xmlns:p14="http://schemas.microsoft.com/office/powerpoint/2010/main" val="2227834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LISTAS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908BA2DC-5AB2-457E-8D8D-698A55ACB438}"/>
              </a:ext>
            </a:extLst>
          </p:cNvPr>
          <p:cNvSpPr>
            <a:spLocks noGrp="1"/>
          </p:cNvSpPr>
          <p:nvPr>
            <p:ph idx="1"/>
          </p:nvPr>
        </p:nvSpPr>
        <p:spPr/>
        <p:txBody>
          <a:bodyPr/>
          <a:lstStyle/>
          <a:p>
            <a:r>
              <a:rPr lang="pt-BR" dirty="0"/>
              <a:t>Lista de descrição</a:t>
            </a:r>
          </a:p>
          <a:p>
            <a:r>
              <a:rPr lang="pt-BR" dirty="0"/>
              <a:t>Lista ordenada</a:t>
            </a:r>
          </a:p>
          <a:p>
            <a:r>
              <a:rPr lang="pt-BR" dirty="0"/>
              <a:t>Lista não ordenada</a:t>
            </a:r>
          </a:p>
        </p:txBody>
      </p:sp>
    </p:spTree>
    <p:extLst>
      <p:ext uri="{BB962C8B-B14F-4D97-AF65-F5344CB8AC3E}">
        <p14:creationId xmlns:p14="http://schemas.microsoft.com/office/powerpoint/2010/main" val="306948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Estrutura Básica do HTML5</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Um documento HTML é composto basicamente por elementos organizados como uma árvore genealógica, ou seja, onde elementos são filhos de outros e assim por diante. </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Para inserir um elemento no documento, devemos utilizar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correspondente ao elemento. </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As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são definidas com os sinais de “&lt;” e “&gt;” (menor, maior).</a:t>
            </a:r>
          </a:p>
        </p:txBody>
      </p:sp>
    </p:spTree>
    <p:extLst>
      <p:ext uri="{BB962C8B-B14F-4D97-AF65-F5344CB8AC3E}">
        <p14:creationId xmlns:p14="http://schemas.microsoft.com/office/powerpoint/2010/main" val="1420777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LISTA </a:t>
            </a:r>
            <a:r>
              <a:rPr lang="pt-BR" b="1">
                <a:latin typeface="Arial" panose="020B0604020202020204" pitchFamily="34" charset="0"/>
                <a:cs typeface="Arial" panose="020B0604020202020204" pitchFamily="34" charset="0"/>
              </a:rPr>
              <a:t>DE DESCRIÇÕES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908BA2DC-5AB2-457E-8D8D-698A55ACB438}"/>
              </a:ext>
            </a:extLst>
          </p:cNvPr>
          <p:cNvSpPr>
            <a:spLocks noGrp="1"/>
          </p:cNvSpPr>
          <p:nvPr>
            <p:ph idx="1"/>
          </p:nvPr>
        </p:nvSpPr>
        <p:spPr/>
        <p:txBody>
          <a:bodyPr/>
          <a:lstStyle/>
          <a:p>
            <a:pPr marL="0" indent="0" algn="just">
              <a:buNone/>
            </a:pPr>
            <a:r>
              <a:rPr lang="pt-BR" dirty="0"/>
              <a:t>Para a criação de listas de descrições utilizamos a </a:t>
            </a:r>
            <a:r>
              <a:rPr lang="pt-BR" dirty="0" err="1"/>
              <a:t>tag</a:t>
            </a:r>
            <a:r>
              <a:rPr lang="pt-BR" dirty="0"/>
              <a:t> &lt;dl&gt;. Formamos estas listas por termos/nome e suas descrições. Para os termos utilizamos a </a:t>
            </a:r>
            <a:r>
              <a:rPr lang="pt-BR" dirty="0" err="1"/>
              <a:t>tag</a:t>
            </a:r>
            <a:r>
              <a:rPr lang="pt-BR" dirty="0"/>
              <a:t> &lt;</a:t>
            </a:r>
            <a:r>
              <a:rPr lang="pt-BR" dirty="0" err="1"/>
              <a:t>dt</a:t>
            </a:r>
            <a:r>
              <a:rPr lang="pt-BR" dirty="0"/>
              <a:t>&gt; e para suas descrições, utilizamos &lt;</a:t>
            </a:r>
            <a:r>
              <a:rPr lang="pt-BR" dirty="0" err="1"/>
              <a:t>dd</a:t>
            </a:r>
            <a:r>
              <a:rPr lang="pt-BR" dirty="0"/>
              <a:t>&gt;.</a:t>
            </a:r>
          </a:p>
        </p:txBody>
      </p:sp>
    </p:spTree>
    <p:extLst>
      <p:ext uri="{BB962C8B-B14F-4D97-AF65-F5344CB8AC3E}">
        <p14:creationId xmlns:p14="http://schemas.microsoft.com/office/powerpoint/2010/main" val="16767246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LISTA </a:t>
            </a:r>
            <a:r>
              <a:rPr lang="pt-BR" b="1">
                <a:latin typeface="Arial" panose="020B0604020202020204" pitchFamily="34" charset="0"/>
                <a:cs typeface="Arial" panose="020B0604020202020204" pitchFamily="34" charset="0"/>
              </a:rPr>
              <a:t>DE DESCRIÇÕES</a:t>
            </a:r>
            <a:endParaRPr lang="pt-BR" dirty="0">
              <a:latin typeface="Arial" panose="020B0604020202020204" pitchFamily="34" charset="0"/>
              <a:cs typeface="Arial" panose="020B0604020202020204" pitchFamily="34" charset="0"/>
            </a:endParaRPr>
          </a:p>
        </p:txBody>
      </p:sp>
      <p:pic>
        <p:nvPicPr>
          <p:cNvPr id="7" name="Espaço Reservado para Conteúdo 6">
            <a:extLst>
              <a:ext uri="{FF2B5EF4-FFF2-40B4-BE49-F238E27FC236}">
                <a16:creationId xmlns:a16="http://schemas.microsoft.com/office/drawing/2014/main" id="{7BB1F518-6A84-420C-9D85-A081864998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083" y="1825625"/>
            <a:ext cx="6755833" cy="4351338"/>
          </a:xfrm>
        </p:spPr>
      </p:pic>
    </p:spTree>
    <p:extLst>
      <p:ext uri="{BB962C8B-B14F-4D97-AF65-F5344CB8AC3E}">
        <p14:creationId xmlns:p14="http://schemas.microsoft.com/office/powerpoint/2010/main" val="17044196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LISTA ORDENADA</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D57BAA72-E250-413C-8CC9-3D966DF108D6}"/>
              </a:ext>
            </a:extLst>
          </p:cNvPr>
          <p:cNvSpPr>
            <a:spLocks noGrp="1"/>
          </p:cNvSpPr>
          <p:nvPr>
            <p:ph idx="1"/>
          </p:nvPr>
        </p:nvSpPr>
        <p:spPr/>
        <p:txBody>
          <a:bodyPr/>
          <a:lstStyle/>
          <a:p>
            <a:pPr marL="0" indent="0" algn="just">
              <a:buNone/>
            </a:pPr>
            <a:r>
              <a:rPr lang="pt-BR" dirty="0"/>
              <a:t>Listas Ordenadas definimos com a </a:t>
            </a:r>
            <a:r>
              <a:rPr lang="pt-BR" dirty="0" err="1"/>
              <a:t>tag</a:t>
            </a:r>
            <a:r>
              <a:rPr lang="pt-BR" dirty="0"/>
              <a:t> &lt;</a:t>
            </a:r>
            <a:r>
              <a:rPr lang="pt-BR" dirty="0" err="1"/>
              <a:t>ol</a:t>
            </a:r>
            <a:r>
              <a:rPr lang="pt-BR" dirty="0"/>
              <a:t>&gt;, e seus itens utilizamos a </a:t>
            </a:r>
            <a:r>
              <a:rPr lang="pt-BR" dirty="0" err="1"/>
              <a:t>tag</a:t>
            </a:r>
            <a:r>
              <a:rPr lang="pt-BR" dirty="0"/>
              <a:t> &lt;li&gt;. Com muita frequência utilizamos listas ordenadas, seja para receita de um bolo, passo a passo para a instalação de algum programa e qualquer outra situação que exija uma lista sequenciada.</a:t>
            </a:r>
          </a:p>
        </p:txBody>
      </p:sp>
    </p:spTree>
    <p:extLst>
      <p:ext uri="{BB962C8B-B14F-4D97-AF65-F5344CB8AC3E}">
        <p14:creationId xmlns:p14="http://schemas.microsoft.com/office/powerpoint/2010/main" val="26168460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LISTA ORDENADA</a:t>
            </a:r>
            <a:endParaRPr lang="pt-BR" dirty="0">
              <a:latin typeface="Arial" panose="020B0604020202020204" pitchFamily="34" charset="0"/>
              <a:cs typeface="Arial" panose="020B0604020202020204" pitchFamily="34" charset="0"/>
            </a:endParaRPr>
          </a:p>
        </p:txBody>
      </p:sp>
      <p:pic>
        <p:nvPicPr>
          <p:cNvPr id="7" name="Espaço Reservado para Conteúdo 6">
            <a:extLst>
              <a:ext uri="{FF2B5EF4-FFF2-40B4-BE49-F238E27FC236}">
                <a16:creationId xmlns:a16="http://schemas.microsoft.com/office/drawing/2014/main" id="{D2621DA0-50DD-483A-8800-4C4B1106CA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988" y="1825625"/>
            <a:ext cx="6986024" cy="4351338"/>
          </a:xfrm>
        </p:spPr>
      </p:pic>
    </p:spTree>
    <p:extLst>
      <p:ext uri="{BB962C8B-B14F-4D97-AF65-F5344CB8AC3E}">
        <p14:creationId xmlns:p14="http://schemas.microsoft.com/office/powerpoint/2010/main" val="9108644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LISTA NÃO ORDENADA</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D7FDFB38-018E-4C52-A8BC-96116093A2F5}"/>
              </a:ext>
            </a:extLst>
          </p:cNvPr>
          <p:cNvSpPr>
            <a:spLocks noGrp="1"/>
          </p:cNvSpPr>
          <p:nvPr>
            <p:ph idx="1"/>
          </p:nvPr>
        </p:nvSpPr>
        <p:spPr/>
        <p:txBody>
          <a:bodyPr/>
          <a:lstStyle/>
          <a:p>
            <a:pPr marL="0" indent="0">
              <a:buNone/>
            </a:pPr>
            <a:r>
              <a:rPr lang="pt-BR" dirty="0"/>
              <a:t>O nome é bem sugestivo, lista não ordenada não ordena os itens dentro de si. Para definir uma lista não ordenada utiliza-se a </a:t>
            </a:r>
            <a:r>
              <a:rPr lang="pt-BR" dirty="0" err="1"/>
              <a:t>tag</a:t>
            </a:r>
            <a:r>
              <a:rPr lang="pt-BR" dirty="0"/>
              <a:t> &lt;</a:t>
            </a:r>
            <a:r>
              <a:rPr lang="pt-BR" dirty="0" err="1"/>
              <a:t>ul</a:t>
            </a:r>
            <a:r>
              <a:rPr lang="pt-BR" dirty="0"/>
              <a:t>&gt;, e seus itens são definidos pela </a:t>
            </a:r>
            <a:r>
              <a:rPr lang="pt-BR" dirty="0" err="1"/>
              <a:t>tag</a:t>
            </a:r>
            <a:r>
              <a:rPr lang="pt-BR" dirty="0"/>
              <a:t> &lt;li&gt;.</a:t>
            </a:r>
          </a:p>
        </p:txBody>
      </p:sp>
    </p:spTree>
    <p:extLst>
      <p:ext uri="{BB962C8B-B14F-4D97-AF65-F5344CB8AC3E}">
        <p14:creationId xmlns:p14="http://schemas.microsoft.com/office/powerpoint/2010/main" val="35642442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LISTA NÃO ORDENADA</a:t>
            </a:r>
            <a:endParaRPr lang="pt-BR" dirty="0">
              <a:latin typeface="Arial" panose="020B0604020202020204" pitchFamily="34" charset="0"/>
              <a:cs typeface="Arial" panose="020B0604020202020204" pitchFamily="34" charset="0"/>
            </a:endParaRPr>
          </a:p>
        </p:txBody>
      </p:sp>
      <p:pic>
        <p:nvPicPr>
          <p:cNvPr id="7" name="Espaço Reservado para Conteúdo 6">
            <a:extLst>
              <a:ext uri="{FF2B5EF4-FFF2-40B4-BE49-F238E27FC236}">
                <a16:creationId xmlns:a16="http://schemas.microsoft.com/office/drawing/2014/main" id="{0D2ED04B-782D-414E-B7CF-65111F9CA5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737" y="1825625"/>
            <a:ext cx="7352526" cy="4351338"/>
          </a:xfrm>
        </p:spPr>
      </p:pic>
    </p:spTree>
    <p:extLst>
      <p:ext uri="{BB962C8B-B14F-4D97-AF65-F5344CB8AC3E}">
        <p14:creationId xmlns:p14="http://schemas.microsoft.com/office/powerpoint/2010/main" val="19812000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IMAGENS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7DDBADB9-82AF-4308-A708-04B63E1F24EF}"/>
              </a:ext>
            </a:extLst>
          </p:cNvPr>
          <p:cNvSpPr>
            <a:spLocks noGrp="1"/>
          </p:cNvSpPr>
          <p:nvPr>
            <p:ph idx="1"/>
          </p:nvPr>
        </p:nvSpPr>
        <p:spPr/>
        <p:txBody>
          <a:bodyPr>
            <a:normAutofit lnSpcReduction="10000"/>
          </a:bodyPr>
          <a:lstStyle/>
          <a:p>
            <a:pPr marL="0" indent="0" algn="just">
              <a:buNone/>
            </a:pPr>
            <a:r>
              <a:rPr lang="pt-BR" dirty="0"/>
              <a:t>Imagens são elementos de extrema importância em um documento web. Imagine se as páginas fossem baseadas em apenas texto? Que chato seria navegar na internet!</a:t>
            </a:r>
          </a:p>
          <a:p>
            <a:pPr marL="0" indent="0" algn="just">
              <a:buNone/>
            </a:pPr>
            <a:r>
              <a:rPr lang="pt-BR" dirty="0"/>
              <a:t>Bom, felizmente, não é o caso e podemos inseri-las em nosso documento com a </a:t>
            </a:r>
            <a:r>
              <a:rPr lang="pt-BR" dirty="0" err="1"/>
              <a:t>tag</a:t>
            </a:r>
            <a:r>
              <a:rPr lang="pt-BR" dirty="0"/>
              <a:t> &lt;</a:t>
            </a:r>
            <a:r>
              <a:rPr lang="pt-BR" dirty="0" err="1"/>
              <a:t>img</a:t>
            </a:r>
            <a:r>
              <a:rPr lang="pt-BR" dirty="0"/>
              <a:t>&gt;. A </a:t>
            </a:r>
            <a:r>
              <a:rPr lang="pt-BR" dirty="0" err="1"/>
              <a:t>tag</a:t>
            </a:r>
            <a:r>
              <a:rPr lang="pt-BR" dirty="0"/>
              <a:t> &lt;</a:t>
            </a:r>
            <a:r>
              <a:rPr lang="pt-BR" dirty="0" err="1"/>
              <a:t>img</a:t>
            </a:r>
            <a:r>
              <a:rPr lang="pt-BR" dirty="0"/>
              <a:t>&gt; possui o atributo “</a:t>
            </a:r>
            <a:r>
              <a:rPr lang="pt-BR" dirty="0" err="1"/>
              <a:t>src</a:t>
            </a:r>
            <a:r>
              <a:rPr lang="pt-BR" dirty="0"/>
              <a:t>” onde definimos o caminho absoluto ou relativo de nossa imagem. Outro atributo importante é o “</a:t>
            </a:r>
            <a:r>
              <a:rPr lang="pt-BR" dirty="0" err="1"/>
              <a:t>alt</a:t>
            </a:r>
            <a:r>
              <a:rPr lang="pt-BR" dirty="0"/>
              <a:t>”, onde definimos um texto alternativo para a imagem, isso em caso da imagem quebrar ao carregar.</a:t>
            </a:r>
          </a:p>
        </p:txBody>
      </p:sp>
    </p:spTree>
    <p:extLst>
      <p:ext uri="{BB962C8B-B14F-4D97-AF65-F5344CB8AC3E}">
        <p14:creationId xmlns:p14="http://schemas.microsoft.com/office/powerpoint/2010/main" val="13447766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IMAGENS</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A40F05B9-E297-46CF-A045-89E7D4E90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280869"/>
            <a:ext cx="7886700" cy="3440849"/>
          </a:xfrm>
        </p:spPr>
      </p:pic>
    </p:spTree>
    <p:extLst>
      <p:ext uri="{BB962C8B-B14F-4D97-AF65-F5344CB8AC3E}">
        <p14:creationId xmlns:p14="http://schemas.microsoft.com/office/powerpoint/2010/main" val="13254550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TABELAS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F8BDE168-0550-4786-B754-A6AB93289355}"/>
              </a:ext>
            </a:extLst>
          </p:cNvPr>
          <p:cNvSpPr>
            <a:spLocks noGrp="1"/>
          </p:cNvSpPr>
          <p:nvPr>
            <p:ph idx="1"/>
          </p:nvPr>
        </p:nvSpPr>
        <p:spPr/>
        <p:txBody>
          <a:bodyPr>
            <a:normAutofit lnSpcReduction="10000"/>
          </a:bodyPr>
          <a:lstStyle/>
          <a:p>
            <a:pPr marL="0" indent="0">
              <a:buNone/>
            </a:pPr>
            <a:r>
              <a:rPr lang="pt-BR" dirty="0"/>
              <a:t>Formar tabelas é um trabalho simples, porém, exige uma certa atenção, pois possui outros elementos dentro da </a:t>
            </a:r>
            <a:r>
              <a:rPr lang="pt-BR" dirty="0" err="1"/>
              <a:t>tag</a:t>
            </a:r>
            <a:r>
              <a:rPr lang="pt-BR" dirty="0"/>
              <a:t> &lt;</a:t>
            </a:r>
            <a:r>
              <a:rPr lang="pt-BR" dirty="0" err="1"/>
              <a:t>table</a:t>
            </a:r>
            <a:r>
              <a:rPr lang="pt-BR" dirty="0"/>
              <a:t>&gt; que a princípio, torna-se um pouco complicada a sua visualização. Vejamos suas </a:t>
            </a:r>
            <a:r>
              <a:rPr lang="pt-BR" dirty="0" err="1"/>
              <a:t>tags</a:t>
            </a:r>
            <a:r>
              <a:rPr lang="pt-BR" dirty="0"/>
              <a:t>:</a:t>
            </a:r>
          </a:p>
          <a:p>
            <a:pPr marL="0" indent="0">
              <a:buNone/>
            </a:pPr>
            <a:r>
              <a:rPr lang="pt-BR" b="1" dirty="0"/>
              <a:t>&lt;</a:t>
            </a:r>
            <a:r>
              <a:rPr lang="pt-BR" b="1" dirty="0" err="1"/>
              <a:t>table</a:t>
            </a:r>
            <a:r>
              <a:rPr lang="pt-BR" b="1" dirty="0"/>
              <a:t>&gt;</a:t>
            </a:r>
            <a:r>
              <a:rPr lang="pt-BR" dirty="0"/>
              <a:t>: Inicia uma tabela e apresenta os dados em forma tabular;</a:t>
            </a:r>
          </a:p>
          <a:p>
            <a:pPr marL="0" indent="0">
              <a:buNone/>
            </a:pPr>
            <a:r>
              <a:rPr lang="pt-BR" b="1" dirty="0"/>
              <a:t>&lt;</a:t>
            </a:r>
            <a:r>
              <a:rPr lang="pt-BR" b="1" dirty="0" err="1"/>
              <a:t>tr</a:t>
            </a:r>
            <a:r>
              <a:rPr lang="pt-BR" b="1" dirty="0"/>
              <a:t>&gt;</a:t>
            </a:r>
            <a:r>
              <a:rPr lang="pt-BR" dirty="0"/>
              <a:t>: Define as linhas dentro da tabela;</a:t>
            </a:r>
          </a:p>
          <a:p>
            <a:pPr marL="0" indent="0">
              <a:buNone/>
            </a:pPr>
            <a:r>
              <a:rPr lang="pt-BR" b="1" dirty="0"/>
              <a:t>&lt;</a:t>
            </a:r>
            <a:r>
              <a:rPr lang="pt-BR" b="1" dirty="0" err="1"/>
              <a:t>th</a:t>
            </a:r>
            <a:r>
              <a:rPr lang="pt-BR" b="1" dirty="0"/>
              <a:t>&gt;</a:t>
            </a:r>
            <a:r>
              <a:rPr lang="pt-BR" dirty="0"/>
              <a:t>: Define células de título da tabela;</a:t>
            </a:r>
          </a:p>
          <a:p>
            <a:pPr marL="0" indent="0">
              <a:buNone/>
            </a:pPr>
            <a:r>
              <a:rPr lang="pt-BR" b="1" dirty="0"/>
              <a:t>&lt;</a:t>
            </a:r>
            <a:r>
              <a:rPr lang="pt-BR" b="1" dirty="0" err="1"/>
              <a:t>td</a:t>
            </a:r>
            <a:r>
              <a:rPr lang="pt-BR" b="1" dirty="0"/>
              <a:t>&gt;</a:t>
            </a:r>
            <a:r>
              <a:rPr lang="pt-BR" dirty="0"/>
              <a:t>: Define células de dados da tabela.</a:t>
            </a:r>
          </a:p>
        </p:txBody>
      </p:sp>
    </p:spTree>
    <p:extLst>
      <p:ext uri="{BB962C8B-B14F-4D97-AF65-F5344CB8AC3E}">
        <p14:creationId xmlns:p14="http://schemas.microsoft.com/office/powerpoint/2010/main" val="10223544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TABELAS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F8BDE168-0550-4786-B754-A6AB93289355}"/>
              </a:ext>
            </a:extLst>
          </p:cNvPr>
          <p:cNvSpPr>
            <a:spLocks noGrp="1"/>
          </p:cNvSpPr>
          <p:nvPr>
            <p:ph idx="1"/>
          </p:nvPr>
        </p:nvSpPr>
        <p:spPr/>
        <p:txBody>
          <a:bodyPr>
            <a:normAutofit/>
          </a:bodyPr>
          <a:lstStyle/>
          <a:p>
            <a:pPr marL="0" indent="0">
              <a:buNone/>
            </a:pPr>
            <a:r>
              <a:rPr lang="pt-BR" dirty="0"/>
              <a:t>As </a:t>
            </a:r>
            <a:r>
              <a:rPr lang="pt-BR" dirty="0" err="1"/>
              <a:t>tags</a:t>
            </a:r>
            <a:r>
              <a:rPr lang="pt-BR" dirty="0"/>
              <a:t> </a:t>
            </a:r>
            <a:r>
              <a:rPr lang="pt-BR" b="1" dirty="0"/>
              <a:t>&lt;</a:t>
            </a:r>
            <a:r>
              <a:rPr lang="pt-BR" b="1" dirty="0" err="1"/>
              <a:t>th</a:t>
            </a:r>
            <a:r>
              <a:rPr lang="pt-BR" b="1" dirty="0"/>
              <a:t>&gt; </a:t>
            </a:r>
            <a:r>
              <a:rPr lang="pt-BR" dirty="0"/>
              <a:t>e </a:t>
            </a:r>
            <a:r>
              <a:rPr lang="pt-BR" b="1" dirty="0"/>
              <a:t>&lt;</a:t>
            </a:r>
            <a:r>
              <a:rPr lang="pt-BR" b="1" dirty="0" err="1"/>
              <a:t>td</a:t>
            </a:r>
            <a:r>
              <a:rPr lang="pt-BR" b="1" dirty="0"/>
              <a:t>&gt; </a:t>
            </a:r>
            <a:r>
              <a:rPr lang="pt-BR" dirty="0"/>
              <a:t>possuem os atributos </a:t>
            </a:r>
            <a:r>
              <a:rPr lang="pt-BR" b="1" dirty="0" err="1"/>
              <a:t>colspan</a:t>
            </a:r>
            <a:r>
              <a:rPr lang="pt-BR" dirty="0"/>
              <a:t> e </a:t>
            </a:r>
            <a:r>
              <a:rPr lang="pt-BR" b="1" dirty="0" err="1"/>
              <a:t>rowspan</a:t>
            </a:r>
            <a:r>
              <a:rPr lang="pt-BR" dirty="0"/>
              <a:t>.</a:t>
            </a:r>
          </a:p>
          <a:p>
            <a:pPr marL="0" indent="0">
              <a:buNone/>
            </a:pPr>
            <a:r>
              <a:rPr lang="pt-BR" b="1" dirty="0" err="1"/>
              <a:t>Colspan</a:t>
            </a:r>
            <a:r>
              <a:rPr lang="pt-BR" dirty="0"/>
              <a:t>: Define quantas colunas uma célula irá ocupar.</a:t>
            </a:r>
          </a:p>
          <a:p>
            <a:pPr marL="0" indent="0">
              <a:buNone/>
            </a:pPr>
            <a:r>
              <a:rPr lang="pt-BR" b="1" dirty="0" err="1"/>
              <a:t>Rowspan</a:t>
            </a:r>
            <a:r>
              <a:rPr lang="pt-BR" dirty="0"/>
              <a:t>: Define quantas linhas uma célula irá ocupar.</a:t>
            </a:r>
          </a:p>
        </p:txBody>
      </p:sp>
    </p:spTree>
    <p:extLst>
      <p:ext uri="{BB962C8B-B14F-4D97-AF65-F5344CB8AC3E}">
        <p14:creationId xmlns:p14="http://schemas.microsoft.com/office/powerpoint/2010/main" val="345405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latin typeface="Arial" panose="020B0604020202020204" pitchFamily="34" charset="0"/>
                <a:cs typeface="Arial" panose="020B0604020202020204" pitchFamily="34" charset="0"/>
              </a:rPr>
              <a:t>Estrutura Básica do HTML5</a:t>
            </a:r>
            <a:endParaRPr lang="pt-BR" dirty="0">
              <a:latin typeface="Arial" panose="020B0604020202020204" pitchFamily="34" charset="0"/>
              <a:cs typeface="Arial" panose="020B0604020202020204" pitchFamily="34" charset="0"/>
            </a:endParaRPr>
          </a:p>
        </p:txBody>
      </p:sp>
      <p:sp>
        <p:nvSpPr>
          <p:cNvPr id="6" name="Espaço Reservado para Conteúdo 5"/>
          <p:cNvSpPr>
            <a:spLocks noGrp="1"/>
          </p:cNvSpPr>
          <p:nvPr>
            <p:ph idx="1"/>
          </p:nvPr>
        </p:nvSpPr>
        <p:spPr/>
        <p:txBody>
          <a:bodyPr>
            <a:noAutofit/>
          </a:bodyPr>
          <a:lstStyle/>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Existem no HTML dois tipos de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sendo elas de elemento conteúdo e de elemento vazio.</a:t>
            </a:r>
          </a:p>
          <a:p>
            <a:pPr marL="0" indent="457200" algn="just">
              <a:lnSpc>
                <a:spcPct val="100000"/>
              </a:lnSpc>
              <a:spcBef>
                <a:spcPts val="0"/>
              </a:spcBef>
              <a:buNone/>
            </a:pPr>
            <a:r>
              <a:rPr lang="pt-BR"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463170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TABELAS</a:t>
            </a:r>
            <a:endParaRPr lang="pt-BR" dirty="0">
              <a:latin typeface="Arial" panose="020B0604020202020204" pitchFamily="34" charset="0"/>
              <a:cs typeface="Arial" panose="020B0604020202020204" pitchFamily="34" charset="0"/>
            </a:endParaRPr>
          </a:p>
        </p:txBody>
      </p:sp>
      <p:pic>
        <p:nvPicPr>
          <p:cNvPr id="7" name="Espaço Reservado para Conteúdo 6" descr="Texto&#10;&#10;Descrição gerada automaticamente">
            <a:extLst>
              <a:ext uri="{FF2B5EF4-FFF2-40B4-BE49-F238E27FC236}">
                <a16:creationId xmlns:a16="http://schemas.microsoft.com/office/drawing/2014/main" id="{1606EDF2-E122-4B28-B366-00FB3017AA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764" y="1825625"/>
            <a:ext cx="4194471" cy="4351338"/>
          </a:xfrm>
        </p:spPr>
      </p:pic>
    </p:spTree>
    <p:extLst>
      <p:ext uri="{BB962C8B-B14F-4D97-AF65-F5344CB8AC3E}">
        <p14:creationId xmlns:p14="http://schemas.microsoft.com/office/powerpoint/2010/main" val="1666886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FORMULÁRIOS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lstStyle/>
          <a:p>
            <a:pPr marL="0" indent="0" algn="just">
              <a:buNone/>
            </a:pPr>
            <a:r>
              <a:rPr lang="pt-BR" dirty="0"/>
              <a:t>Para criar um formulário é utilizado a </a:t>
            </a:r>
            <a:r>
              <a:rPr lang="pt-BR" dirty="0" err="1"/>
              <a:t>tag</a:t>
            </a:r>
            <a:r>
              <a:rPr lang="pt-BR" dirty="0"/>
              <a:t> &lt;</a:t>
            </a:r>
            <a:r>
              <a:rPr lang="pt-BR" dirty="0" err="1"/>
              <a:t>form</a:t>
            </a:r>
            <a:r>
              <a:rPr lang="pt-BR" dirty="0"/>
              <a:t>&gt;</a:t>
            </a:r>
          </a:p>
          <a:p>
            <a:pPr marL="0" indent="0" algn="just">
              <a:buNone/>
            </a:pPr>
            <a:r>
              <a:rPr lang="pt-BR" dirty="0"/>
              <a:t>Esta </a:t>
            </a:r>
            <a:r>
              <a:rPr lang="pt-BR" dirty="0" err="1"/>
              <a:t>tag</a:t>
            </a:r>
            <a:r>
              <a:rPr lang="pt-BR" dirty="0"/>
              <a:t> possui os seguintes atributos:</a:t>
            </a:r>
          </a:p>
          <a:p>
            <a:pPr marL="0" indent="0" algn="just">
              <a:buNone/>
            </a:pPr>
            <a:r>
              <a:rPr lang="pt-BR" dirty="0"/>
              <a:t>ACTION: Nome do arquivo que receberá os dados do formulário.</a:t>
            </a:r>
          </a:p>
          <a:p>
            <a:pPr marL="0" indent="0" algn="just">
              <a:buNone/>
            </a:pPr>
            <a:r>
              <a:rPr lang="pt-BR" dirty="0"/>
              <a:t>METHOD(GET, POST): Define o tipo da requisição HTTP. (Se não for passado esse atributo, por padrão será assumido o método GET):</a:t>
            </a:r>
          </a:p>
          <a:p>
            <a:pPr marL="0" indent="0">
              <a:buNone/>
            </a:pPr>
            <a:endParaRPr lang="pt-BR" dirty="0"/>
          </a:p>
        </p:txBody>
      </p:sp>
    </p:spTree>
    <p:extLst>
      <p:ext uri="{BB962C8B-B14F-4D97-AF65-F5344CB8AC3E}">
        <p14:creationId xmlns:p14="http://schemas.microsoft.com/office/powerpoint/2010/main" val="35835487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FORMULÁRIOS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lstStyle/>
          <a:p>
            <a:pPr marL="0" indent="0" algn="just">
              <a:buNone/>
            </a:pPr>
            <a:r>
              <a:rPr lang="pt-BR" dirty="0"/>
              <a:t>GET: Neste tipo, os valores enviados são passados na URL da requisição.</a:t>
            </a:r>
          </a:p>
          <a:p>
            <a:pPr marL="0" indent="0" algn="just">
              <a:buNone/>
            </a:pPr>
            <a:r>
              <a:rPr lang="pt-BR" dirty="0"/>
              <a:t>POST: No POST, os valores são adicionados no conteúdo da requisição.</a:t>
            </a:r>
          </a:p>
          <a:p>
            <a:pPr marL="0" indent="0" algn="just">
              <a:buNone/>
            </a:pPr>
            <a:endParaRPr lang="pt-BR" dirty="0"/>
          </a:p>
          <a:p>
            <a:pPr marL="0" indent="0" algn="just">
              <a:buNone/>
            </a:pPr>
            <a:r>
              <a:rPr lang="pt-BR" dirty="0"/>
              <a:t>ENCTYPE: Especifica como os dados do formulário devem ser codificados ao enviar (apenas no método POST), os valores são:</a:t>
            </a:r>
          </a:p>
          <a:p>
            <a:pPr marL="0" indent="0">
              <a:buNone/>
            </a:pPr>
            <a:endParaRPr lang="pt-BR" dirty="0"/>
          </a:p>
        </p:txBody>
      </p:sp>
    </p:spTree>
    <p:extLst>
      <p:ext uri="{BB962C8B-B14F-4D97-AF65-F5344CB8AC3E}">
        <p14:creationId xmlns:p14="http://schemas.microsoft.com/office/powerpoint/2010/main" val="25132692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FORMULÁRIOS</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lstStyle/>
          <a:p>
            <a:pPr algn="just"/>
            <a:r>
              <a:rPr lang="pt-BR" dirty="0" err="1"/>
              <a:t>application</a:t>
            </a:r>
            <a:r>
              <a:rPr lang="pt-BR" dirty="0"/>
              <a:t>/x-</a:t>
            </a:r>
            <a:r>
              <a:rPr lang="pt-BR" dirty="0" err="1"/>
              <a:t>www</a:t>
            </a:r>
            <a:r>
              <a:rPr lang="pt-BR" dirty="0"/>
              <a:t>-</a:t>
            </a:r>
            <a:r>
              <a:rPr lang="pt-BR" dirty="0" err="1"/>
              <a:t>form-urlencoded</a:t>
            </a:r>
            <a:endParaRPr lang="pt-BR" dirty="0"/>
          </a:p>
          <a:p>
            <a:pPr algn="just"/>
            <a:r>
              <a:rPr lang="pt-BR" dirty="0" err="1"/>
              <a:t>multipart</a:t>
            </a:r>
            <a:r>
              <a:rPr lang="pt-BR" dirty="0"/>
              <a:t>/</a:t>
            </a:r>
            <a:r>
              <a:rPr lang="pt-BR" dirty="0" err="1"/>
              <a:t>form-data</a:t>
            </a:r>
            <a:endParaRPr lang="pt-BR" dirty="0"/>
          </a:p>
          <a:p>
            <a:pPr algn="just"/>
            <a:r>
              <a:rPr lang="pt-BR" dirty="0" err="1"/>
              <a:t>text</a:t>
            </a:r>
            <a:r>
              <a:rPr lang="pt-BR" dirty="0"/>
              <a:t>/</a:t>
            </a:r>
            <a:r>
              <a:rPr lang="pt-BR" dirty="0" err="1"/>
              <a:t>plain</a:t>
            </a:r>
            <a:endParaRPr lang="pt-BR" dirty="0"/>
          </a:p>
          <a:p>
            <a:pPr algn="just"/>
            <a:endParaRPr lang="pt-BR" dirty="0"/>
          </a:p>
          <a:p>
            <a:pPr marL="0" indent="0">
              <a:buNone/>
            </a:pP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form</a:t>
            </a:r>
            <a:r>
              <a:rPr lang="pt-BR" b="0" dirty="0">
                <a:solidFill>
                  <a:srgbClr val="D4D4D4"/>
                </a:solidFill>
                <a:effectLst/>
                <a:latin typeface="Consolas" panose="020B0609020204030204" pitchFamily="49" charset="0"/>
              </a:rPr>
              <a:t> </a:t>
            </a:r>
            <a:r>
              <a:rPr lang="pt-BR" b="0" dirty="0" err="1">
                <a:solidFill>
                  <a:srgbClr val="9CDCFE"/>
                </a:solidFill>
                <a:effectLst/>
                <a:latin typeface="Consolas" panose="020B0609020204030204" pitchFamily="49" charset="0"/>
              </a:rPr>
              <a:t>action</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valida_formulario.php</a:t>
            </a:r>
            <a:r>
              <a:rPr lang="pt-BR" b="0" dirty="0">
                <a:solidFill>
                  <a:srgbClr val="CE9178"/>
                </a:solidFill>
                <a:effectLst/>
                <a:latin typeface="Consolas" panose="020B0609020204030204" pitchFamily="49" charset="0"/>
              </a:rPr>
              <a:t>"</a:t>
            </a:r>
            <a:r>
              <a:rPr lang="pt-BR" b="0" dirty="0">
                <a:solidFill>
                  <a:srgbClr val="D4D4D4"/>
                </a:solidFill>
                <a:effectLst/>
                <a:latin typeface="Consolas" panose="020B0609020204030204" pitchFamily="49" charset="0"/>
              </a:rPr>
              <a:t> </a:t>
            </a:r>
            <a:r>
              <a:rPr lang="pt-BR" b="0" dirty="0" err="1">
                <a:solidFill>
                  <a:srgbClr val="9CDCFE"/>
                </a:solidFill>
                <a:effectLst/>
                <a:latin typeface="Consolas" panose="020B0609020204030204" pitchFamily="49" charset="0"/>
              </a:rPr>
              <a:t>method</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"POST"</a:t>
            </a:r>
            <a:r>
              <a:rPr lang="pt-BR" b="0" dirty="0">
                <a:solidFill>
                  <a:srgbClr val="D4D4D4"/>
                </a:solidFill>
                <a:effectLst/>
                <a:latin typeface="Consolas" panose="020B0609020204030204" pitchFamily="49" charset="0"/>
              </a:rPr>
              <a:t> </a:t>
            </a:r>
            <a:r>
              <a:rPr lang="pt-BR" b="0" dirty="0" err="1">
                <a:solidFill>
                  <a:srgbClr val="9CDCFE"/>
                </a:solidFill>
                <a:effectLst/>
                <a:latin typeface="Consolas" panose="020B0609020204030204" pitchFamily="49" charset="0"/>
              </a:rPr>
              <a:t>enctype</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multipart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form-data</a:t>
            </a:r>
            <a:r>
              <a:rPr lang="pt-BR" b="0" dirty="0">
                <a:solidFill>
                  <a:srgbClr val="CE9178"/>
                </a:solidFill>
                <a:effectLst/>
                <a:latin typeface="Consolas" panose="020B0609020204030204" pitchFamily="49" charset="0"/>
              </a:rPr>
              <a:t>"</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pPr marL="0" indent="0">
              <a:buNone/>
            </a:pPr>
            <a:r>
              <a:rPr lang="pt-BR" dirty="0">
                <a:solidFill>
                  <a:srgbClr val="D4D4D4"/>
                </a:solidFill>
                <a:latin typeface="Consolas" panose="020B0609020204030204" pitchFamily="49" charset="0"/>
              </a:rPr>
              <a:t>....</a:t>
            </a:r>
          </a:p>
          <a:p>
            <a:pPr marL="0" indent="0">
              <a:buNone/>
            </a:pP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form</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pPr marL="0" indent="0" algn="just">
              <a:buNone/>
            </a:pPr>
            <a:endParaRPr lang="pt-BR" dirty="0"/>
          </a:p>
          <a:p>
            <a:pPr marL="0" indent="0" algn="just">
              <a:buNone/>
            </a:pPr>
            <a:endParaRPr lang="pt-BR" dirty="0"/>
          </a:p>
          <a:p>
            <a:pPr marL="0" indent="0">
              <a:buNone/>
            </a:pPr>
            <a:endParaRPr lang="pt-BR" dirty="0"/>
          </a:p>
        </p:txBody>
      </p:sp>
    </p:spTree>
    <p:extLst>
      <p:ext uri="{BB962C8B-B14F-4D97-AF65-F5344CB8AC3E}">
        <p14:creationId xmlns:p14="http://schemas.microsoft.com/office/powerpoint/2010/main" val="3697842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TAG &lt;INPUT /&gt;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lstStyle/>
          <a:p>
            <a:pPr marL="0" indent="0" algn="just">
              <a:buNone/>
            </a:pPr>
            <a:endParaRPr lang="pt-BR" dirty="0"/>
          </a:p>
          <a:p>
            <a:pPr marL="0" indent="0" algn="just">
              <a:buNone/>
            </a:pPr>
            <a:endParaRPr lang="pt-BR" dirty="0"/>
          </a:p>
          <a:p>
            <a:pPr marL="0" indent="0">
              <a:buNone/>
            </a:pPr>
            <a:endParaRPr lang="pt-BR" dirty="0"/>
          </a:p>
        </p:txBody>
      </p:sp>
      <p:pic>
        <p:nvPicPr>
          <p:cNvPr id="4" name="Imagem 3" descr="Interface gráfica do usuário, Texto&#10;&#10;Descrição gerada automaticamente">
            <a:extLst>
              <a:ext uri="{FF2B5EF4-FFF2-40B4-BE49-F238E27FC236}">
                <a16:creationId xmlns:a16="http://schemas.microsoft.com/office/drawing/2014/main" id="{84894A29-F5CB-46EA-A915-117C610CE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68" y="1736104"/>
            <a:ext cx="7983064" cy="2105319"/>
          </a:xfrm>
          <a:prstGeom prst="rect">
            <a:avLst/>
          </a:prstGeom>
        </p:spPr>
      </p:pic>
      <p:sp>
        <p:nvSpPr>
          <p:cNvPr id="6" name="CaixaDeTexto 5">
            <a:extLst>
              <a:ext uri="{FF2B5EF4-FFF2-40B4-BE49-F238E27FC236}">
                <a16:creationId xmlns:a16="http://schemas.microsoft.com/office/drawing/2014/main" id="{18997C29-A2B7-4273-87ED-743876A4FECC}"/>
              </a:ext>
            </a:extLst>
          </p:cNvPr>
          <p:cNvSpPr txBox="1"/>
          <p:nvPr/>
        </p:nvSpPr>
        <p:spPr>
          <a:xfrm>
            <a:off x="580468" y="4178105"/>
            <a:ext cx="7886700" cy="1384995"/>
          </a:xfrm>
          <a:prstGeom prst="rect">
            <a:avLst/>
          </a:prstGeom>
          <a:noFill/>
        </p:spPr>
        <p:txBody>
          <a:bodyPr wrap="square" rtlCol="0">
            <a:spAutoFit/>
          </a:bodyPr>
          <a:lstStyle/>
          <a:p>
            <a:pPr algn="just"/>
            <a:r>
              <a:rPr lang="pt-BR" sz="2800" dirty="0">
                <a:solidFill>
                  <a:srgbClr val="014A8E"/>
                </a:solidFill>
                <a:latin typeface="Helvetica" panose="020B0604020202020204" pitchFamily="34" charset="0"/>
                <a:cs typeface="Helvetica" panose="020B0604020202020204" pitchFamily="34" charset="0"/>
              </a:rPr>
              <a:t>O atributo “</a:t>
            </a:r>
            <a:r>
              <a:rPr lang="pt-BR" sz="2800" dirty="0" err="1">
                <a:solidFill>
                  <a:srgbClr val="014A8E"/>
                </a:solidFill>
                <a:latin typeface="Helvetica" panose="020B0604020202020204" pitchFamily="34" charset="0"/>
                <a:cs typeface="Helvetica" panose="020B0604020202020204" pitchFamily="34" charset="0"/>
              </a:rPr>
              <a:t>type</a:t>
            </a:r>
            <a:r>
              <a:rPr lang="pt-BR" sz="2800" dirty="0">
                <a:solidFill>
                  <a:srgbClr val="014A8E"/>
                </a:solidFill>
                <a:latin typeface="Helvetica" panose="020B0604020202020204" pitchFamily="34" charset="0"/>
                <a:cs typeface="Helvetica" panose="020B0604020202020204" pitchFamily="34" charset="0"/>
              </a:rPr>
              <a:t>” é obrigatório e deve ter seu valor de acordo com o tipo de caixa que deseja exibir.</a:t>
            </a:r>
          </a:p>
        </p:txBody>
      </p:sp>
    </p:spTree>
    <p:extLst>
      <p:ext uri="{BB962C8B-B14F-4D97-AF65-F5344CB8AC3E}">
        <p14:creationId xmlns:p14="http://schemas.microsoft.com/office/powerpoint/2010/main" val="35661432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TAG &lt;INPUT /&gt;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b="1" dirty="0" err="1"/>
              <a:t>type</a:t>
            </a:r>
            <a:r>
              <a:rPr lang="pt-BR" b="1" dirty="0"/>
              <a:t>=“</a:t>
            </a:r>
            <a:r>
              <a:rPr lang="pt-BR" b="1" dirty="0" err="1"/>
              <a:t>text</a:t>
            </a:r>
            <a:r>
              <a:rPr lang="pt-BR" b="1" dirty="0"/>
              <a:t>”</a:t>
            </a:r>
            <a:r>
              <a:rPr lang="pt-BR" dirty="0"/>
              <a:t>: Define uma caixa de texto;</a:t>
            </a:r>
          </a:p>
          <a:p>
            <a:pPr marL="0" indent="0" algn="just">
              <a:buNone/>
            </a:pPr>
            <a:r>
              <a:rPr lang="pt-BR" b="1" dirty="0" err="1"/>
              <a:t>type</a:t>
            </a:r>
            <a:r>
              <a:rPr lang="pt-BR" b="1" dirty="0"/>
              <a:t>=“</a:t>
            </a:r>
            <a:r>
              <a:rPr lang="pt-BR" b="1" dirty="0" err="1"/>
              <a:t>password</a:t>
            </a:r>
            <a:r>
              <a:rPr lang="pt-BR" b="1" dirty="0"/>
              <a:t>”</a:t>
            </a:r>
            <a:r>
              <a:rPr lang="pt-BR" dirty="0"/>
              <a:t>: Define uma caixa para senha;</a:t>
            </a:r>
          </a:p>
          <a:p>
            <a:pPr marL="0" indent="0" algn="just">
              <a:buNone/>
            </a:pPr>
            <a:r>
              <a:rPr lang="pt-BR" b="1" dirty="0" err="1"/>
              <a:t>type</a:t>
            </a:r>
            <a:r>
              <a:rPr lang="pt-BR" b="1" dirty="0"/>
              <a:t>=“</a:t>
            </a:r>
            <a:r>
              <a:rPr lang="pt-BR" b="1" dirty="0" err="1"/>
              <a:t>email</a:t>
            </a:r>
            <a:r>
              <a:rPr lang="pt-BR" b="1" dirty="0"/>
              <a:t>”</a:t>
            </a:r>
            <a:r>
              <a:rPr lang="pt-BR" dirty="0"/>
              <a:t>: Define uma caixa para </a:t>
            </a:r>
            <a:r>
              <a:rPr lang="pt-BR" dirty="0" err="1"/>
              <a:t>email</a:t>
            </a:r>
            <a:r>
              <a:rPr lang="pt-BR" dirty="0"/>
              <a:t>(precisa definir o atributo </a:t>
            </a:r>
            <a:r>
              <a:rPr lang="pt-BR" dirty="0" err="1"/>
              <a:t>pattern</a:t>
            </a:r>
            <a:r>
              <a:rPr lang="pt-BR" dirty="0"/>
              <a:t>);</a:t>
            </a:r>
          </a:p>
          <a:p>
            <a:pPr marL="0" indent="0" algn="just">
              <a:buNone/>
            </a:pPr>
            <a:r>
              <a:rPr lang="pt-BR" b="1" dirty="0" err="1"/>
              <a:t>type</a:t>
            </a:r>
            <a:r>
              <a:rPr lang="pt-BR" b="1" dirty="0"/>
              <a:t>=“</a:t>
            </a:r>
            <a:r>
              <a:rPr lang="pt-BR" b="1" dirty="0" err="1"/>
              <a:t>tel</a:t>
            </a:r>
            <a:r>
              <a:rPr lang="pt-BR" b="1" dirty="0"/>
              <a:t>”</a:t>
            </a:r>
            <a:r>
              <a:rPr lang="pt-BR" dirty="0"/>
              <a:t>: Define uma caixa para telefone(precisa definir o atributo </a:t>
            </a:r>
            <a:r>
              <a:rPr lang="pt-BR" dirty="0" err="1"/>
              <a:t>pattern</a:t>
            </a:r>
            <a:r>
              <a:rPr lang="pt-BR" dirty="0"/>
              <a:t>);</a:t>
            </a:r>
          </a:p>
          <a:p>
            <a:pPr marL="0" indent="0" algn="just">
              <a:buNone/>
            </a:pPr>
            <a:r>
              <a:rPr lang="pt-BR" b="1" dirty="0" err="1"/>
              <a:t>type</a:t>
            </a:r>
            <a:r>
              <a:rPr lang="pt-BR" b="1" dirty="0"/>
              <a:t>=“</a:t>
            </a:r>
            <a:r>
              <a:rPr lang="pt-BR" b="1" dirty="0" err="1"/>
              <a:t>checkbox</a:t>
            </a:r>
            <a:r>
              <a:rPr lang="pt-BR" b="1" dirty="0"/>
              <a:t>”</a:t>
            </a:r>
            <a:r>
              <a:rPr lang="pt-BR" dirty="0"/>
              <a:t>: Define caixa para múltiplas escolhas;</a:t>
            </a:r>
          </a:p>
          <a:p>
            <a:pPr marL="0" indent="0">
              <a:buNone/>
            </a:pPr>
            <a:endParaRPr lang="pt-BR" dirty="0"/>
          </a:p>
        </p:txBody>
      </p:sp>
    </p:spTree>
    <p:extLst>
      <p:ext uri="{BB962C8B-B14F-4D97-AF65-F5344CB8AC3E}">
        <p14:creationId xmlns:p14="http://schemas.microsoft.com/office/powerpoint/2010/main" val="853725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TAG &lt;INPUT /&gt;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b="1" dirty="0" err="1"/>
              <a:t>type</a:t>
            </a:r>
            <a:r>
              <a:rPr lang="pt-BR" b="1" dirty="0"/>
              <a:t>=“radio”</a:t>
            </a:r>
            <a:r>
              <a:rPr lang="pt-BR" dirty="0"/>
              <a:t>: Define uma caixa para única escolha;</a:t>
            </a:r>
          </a:p>
          <a:p>
            <a:pPr marL="0" indent="0" algn="just">
              <a:buNone/>
            </a:pPr>
            <a:r>
              <a:rPr lang="pt-BR" b="1" dirty="0" err="1"/>
              <a:t>type</a:t>
            </a:r>
            <a:r>
              <a:rPr lang="pt-BR" b="1" dirty="0"/>
              <a:t>=“file”</a:t>
            </a:r>
            <a:r>
              <a:rPr lang="pt-BR" dirty="0"/>
              <a:t>: Define uma caixa de entrada para um arquivo;</a:t>
            </a:r>
          </a:p>
          <a:p>
            <a:pPr marL="0" indent="0" algn="just">
              <a:buNone/>
            </a:pPr>
            <a:r>
              <a:rPr lang="pt-BR" b="1" dirty="0" err="1"/>
              <a:t>type</a:t>
            </a:r>
            <a:r>
              <a:rPr lang="pt-BR" b="1" dirty="0"/>
              <a:t>=“</a:t>
            </a:r>
            <a:r>
              <a:rPr lang="pt-BR" b="1" dirty="0" err="1"/>
              <a:t>submit</a:t>
            </a:r>
            <a:r>
              <a:rPr lang="pt-BR" b="1" dirty="0"/>
              <a:t>”</a:t>
            </a:r>
            <a:r>
              <a:rPr lang="pt-BR" dirty="0"/>
              <a:t>: Define um botão que faz o envio do formulário.</a:t>
            </a:r>
          </a:p>
          <a:p>
            <a:pPr marL="0" indent="0" algn="just">
              <a:buNone/>
            </a:pPr>
            <a:endParaRPr lang="pt-BR" dirty="0"/>
          </a:p>
          <a:p>
            <a:pPr marL="0" indent="0">
              <a:buNone/>
            </a:pPr>
            <a:endParaRPr lang="pt-BR" dirty="0"/>
          </a:p>
        </p:txBody>
      </p:sp>
    </p:spTree>
    <p:extLst>
      <p:ext uri="{BB962C8B-B14F-4D97-AF65-F5344CB8AC3E}">
        <p14:creationId xmlns:p14="http://schemas.microsoft.com/office/powerpoint/2010/main" val="13270787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INPUT TYPE=“</a:t>
            </a:r>
            <a:r>
              <a:rPr lang="pt-BR" b="1" dirty="0" err="1">
                <a:latin typeface="Arial" panose="020B0604020202020204" pitchFamily="34" charset="0"/>
                <a:cs typeface="Arial" panose="020B0604020202020204" pitchFamily="34" charset="0"/>
              </a:rPr>
              <a:t>email</a:t>
            </a:r>
            <a:r>
              <a:rPr lang="pt-BR" b="1" dirty="0">
                <a:latin typeface="Arial" panose="020B0604020202020204" pitchFamily="34" charset="0"/>
                <a:cs typeface="Arial" panose="020B0604020202020204" pitchFamily="34" charset="0"/>
              </a:rPr>
              <a:t>” e “</a:t>
            </a:r>
            <a:r>
              <a:rPr lang="pt-BR" b="1" dirty="0" err="1">
                <a:latin typeface="Arial" panose="020B0604020202020204" pitchFamily="34" charset="0"/>
                <a:cs typeface="Arial" panose="020B0604020202020204" pitchFamily="34" charset="0"/>
              </a:rPr>
              <a:t>tel</a:t>
            </a:r>
            <a:r>
              <a:rPr lang="pt-BR" b="1" dirty="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Para esses campos funcionarem de forma correta, precisamos definir dois atributos adicionais no elemento input, o </a:t>
            </a:r>
            <a:r>
              <a:rPr lang="pt-BR" b="1" dirty="0" err="1"/>
              <a:t>pattern</a:t>
            </a:r>
            <a:r>
              <a:rPr lang="pt-BR" dirty="0"/>
              <a:t> e </a:t>
            </a:r>
            <a:r>
              <a:rPr lang="pt-BR" b="1" dirty="0" err="1"/>
              <a:t>required</a:t>
            </a:r>
            <a:r>
              <a:rPr lang="pt-BR" dirty="0"/>
              <a:t>.</a:t>
            </a:r>
          </a:p>
          <a:p>
            <a:pPr marL="0" indent="0" algn="just">
              <a:buNone/>
            </a:pPr>
            <a:r>
              <a:rPr lang="pt-BR" dirty="0"/>
              <a:t>O atributo </a:t>
            </a:r>
            <a:r>
              <a:rPr lang="pt-BR" dirty="0" err="1"/>
              <a:t>pattern</a:t>
            </a:r>
            <a:r>
              <a:rPr lang="pt-BR" dirty="0"/>
              <a:t> será responsável por fazer a verificação se o campo está correto. Nele é passado uma expressão regular que fará a verificação se o valor digitado pelo usuário é correspondente com a expressão.</a:t>
            </a:r>
          </a:p>
          <a:p>
            <a:pPr marL="0" indent="0">
              <a:buNone/>
            </a:pPr>
            <a:endParaRPr lang="pt-BR" dirty="0"/>
          </a:p>
        </p:txBody>
      </p:sp>
    </p:spTree>
    <p:extLst>
      <p:ext uri="{BB962C8B-B14F-4D97-AF65-F5344CB8AC3E}">
        <p14:creationId xmlns:p14="http://schemas.microsoft.com/office/powerpoint/2010/main" val="29880854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INPUT TYPE=“</a:t>
            </a:r>
            <a:r>
              <a:rPr lang="pt-BR" b="1" dirty="0" err="1">
                <a:latin typeface="Arial" panose="020B0604020202020204" pitchFamily="34" charset="0"/>
                <a:cs typeface="Arial" panose="020B0604020202020204" pitchFamily="34" charset="0"/>
              </a:rPr>
              <a:t>email</a:t>
            </a:r>
            <a:r>
              <a:rPr lang="pt-BR" b="1" dirty="0">
                <a:latin typeface="Arial" panose="020B0604020202020204" pitchFamily="34" charset="0"/>
                <a:cs typeface="Arial" panose="020B0604020202020204" pitchFamily="34" charset="0"/>
              </a:rPr>
              <a:t>” e “</a:t>
            </a:r>
            <a:r>
              <a:rPr lang="pt-BR" b="1" dirty="0" err="1">
                <a:latin typeface="Arial" panose="020B0604020202020204" pitchFamily="34" charset="0"/>
                <a:cs typeface="Arial" panose="020B0604020202020204" pitchFamily="34" charset="0"/>
              </a:rPr>
              <a:t>tel</a:t>
            </a:r>
            <a:r>
              <a:rPr lang="pt-BR" b="1" dirty="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Mas de nada irá adiantar ter um padrão no nosso campo input (</a:t>
            </a:r>
            <a:r>
              <a:rPr lang="pt-BR" dirty="0" err="1"/>
              <a:t>pattern</a:t>
            </a:r>
            <a:r>
              <a:rPr lang="pt-BR" dirty="0"/>
              <a:t>), se ele apenas verificar mas não bloquear o envio </a:t>
            </a:r>
            <a:r>
              <a:rPr lang="pt-BR" dirty="0" err="1"/>
              <a:t>qunado</a:t>
            </a:r>
            <a:r>
              <a:rPr lang="pt-BR" dirty="0"/>
              <a:t> estiver no formato errado. Para isso utilizamos o </a:t>
            </a:r>
            <a:r>
              <a:rPr lang="pt-BR" b="1" dirty="0"/>
              <a:t>atributo </a:t>
            </a:r>
            <a:r>
              <a:rPr lang="pt-BR" b="1" dirty="0" err="1"/>
              <a:t>required</a:t>
            </a:r>
            <a:r>
              <a:rPr lang="pt-BR" dirty="0"/>
              <a:t>, que só enviará o formulário quando o campo estiver correto. </a:t>
            </a:r>
          </a:p>
          <a:p>
            <a:pPr marL="0" indent="0" algn="just">
              <a:buNone/>
            </a:pPr>
            <a:endParaRPr lang="pt-BR" dirty="0"/>
          </a:p>
          <a:p>
            <a:pPr marL="0" indent="0" algn="just">
              <a:buNone/>
            </a:pPr>
            <a:r>
              <a:rPr lang="pt-BR" dirty="0"/>
              <a:t>Referencia em expressões regulares:</a:t>
            </a:r>
          </a:p>
          <a:p>
            <a:pPr marL="0" indent="0" algn="just">
              <a:buNone/>
            </a:pPr>
            <a:r>
              <a:rPr lang="pt-BR" dirty="0"/>
              <a:t>https://aurelio.net/regex/</a:t>
            </a:r>
          </a:p>
          <a:p>
            <a:pPr marL="0" indent="0">
              <a:buNone/>
            </a:pPr>
            <a:endParaRPr lang="pt-BR" dirty="0"/>
          </a:p>
        </p:txBody>
      </p:sp>
    </p:spTree>
    <p:extLst>
      <p:ext uri="{BB962C8B-B14F-4D97-AF65-F5344CB8AC3E}">
        <p14:creationId xmlns:p14="http://schemas.microsoft.com/office/powerpoint/2010/main" val="3923204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b="1" dirty="0">
                <a:latin typeface="Arial" panose="020B0604020202020204" pitchFamily="34" charset="0"/>
                <a:cs typeface="Arial" panose="020B0604020202020204" pitchFamily="34" charset="0"/>
              </a:rPr>
              <a:t>INPUT TYPE=“</a:t>
            </a:r>
            <a:r>
              <a:rPr lang="pt-BR" b="1" dirty="0" err="1">
                <a:latin typeface="Arial" panose="020B0604020202020204" pitchFamily="34" charset="0"/>
                <a:cs typeface="Arial" panose="020B0604020202020204" pitchFamily="34" charset="0"/>
              </a:rPr>
              <a:t>checkbox</a:t>
            </a:r>
            <a:r>
              <a:rPr lang="pt-BR" b="1" dirty="0">
                <a:latin typeface="Arial" panose="020B0604020202020204" pitchFamily="34" charset="0"/>
                <a:cs typeface="Arial" panose="020B0604020202020204" pitchFamily="34" charset="0"/>
              </a:rPr>
              <a:t>” e “radio”</a:t>
            </a:r>
            <a:endParaRPr lang="pt-BR" dirty="0">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E47826D3-E632-4AB8-A46F-2F932FE7DB2B}"/>
              </a:ext>
            </a:extLst>
          </p:cNvPr>
          <p:cNvSpPr>
            <a:spLocks noGrp="1"/>
          </p:cNvSpPr>
          <p:nvPr>
            <p:ph idx="1"/>
          </p:nvPr>
        </p:nvSpPr>
        <p:spPr/>
        <p:txBody>
          <a:bodyPr>
            <a:normAutofit/>
          </a:bodyPr>
          <a:lstStyle/>
          <a:p>
            <a:pPr marL="0" indent="0" algn="just">
              <a:buNone/>
            </a:pPr>
            <a:r>
              <a:rPr lang="pt-BR" dirty="0"/>
              <a:t>Para definir uma caixa do tipo </a:t>
            </a:r>
            <a:r>
              <a:rPr lang="pt-BR" dirty="0" err="1"/>
              <a:t>checkbox</a:t>
            </a:r>
            <a:r>
              <a:rPr lang="pt-BR" dirty="0"/>
              <a:t>, devemos atribuir no </a:t>
            </a:r>
            <a:r>
              <a:rPr lang="pt-BR" dirty="0" err="1"/>
              <a:t>type</a:t>
            </a:r>
            <a:r>
              <a:rPr lang="pt-BR" dirty="0"/>
              <a:t> o valor </a:t>
            </a:r>
            <a:r>
              <a:rPr lang="pt-BR" dirty="0" err="1"/>
              <a:t>checkbox</a:t>
            </a:r>
            <a:r>
              <a:rPr lang="pt-BR" dirty="0"/>
              <a:t>. É importante definir também, os atributos </a:t>
            </a:r>
            <a:r>
              <a:rPr lang="pt-BR" dirty="0" err="1"/>
              <a:t>name</a:t>
            </a:r>
            <a:r>
              <a:rPr lang="pt-BR" dirty="0"/>
              <a:t> e </a:t>
            </a:r>
            <a:r>
              <a:rPr lang="pt-BR" dirty="0" err="1"/>
              <a:t>value</a:t>
            </a:r>
            <a:r>
              <a:rPr lang="pt-BR" dirty="0"/>
              <a:t>. Quando o formulário for enviado, o servidor web vai receber os valores dos campos marcados.</a:t>
            </a:r>
          </a:p>
          <a:p>
            <a:pPr marL="0" indent="0" algn="just">
              <a:buNone/>
            </a:pPr>
            <a:r>
              <a:rPr lang="pt-BR" dirty="0"/>
              <a:t>Tanto para caixas do tipo </a:t>
            </a:r>
            <a:r>
              <a:rPr lang="pt-BR" dirty="0" err="1"/>
              <a:t>checkbox</a:t>
            </a:r>
            <a:r>
              <a:rPr lang="pt-BR" dirty="0"/>
              <a:t> quanto radio, podemos definir um atributo </a:t>
            </a:r>
            <a:r>
              <a:rPr lang="pt-BR" dirty="0" err="1"/>
              <a:t>boleano</a:t>
            </a:r>
            <a:r>
              <a:rPr lang="pt-BR" dirty="0"/>
              <a:t> “</a:t>
            </a:r>
            <a:r>
              <a:rPr lang="pt-BR" dirty="0" err="1"/>
              <a:t>checked</a:t>
            </a:r>
            <a:r>
              <a:rPr lang="pt-BR" dirty="0"/>
              <a:t>”, que irá deixar um item marcado por padrão.</a:t>
            </a:r>
          </a:p>
          <a:p>
            <a:pPr marL="0" indent="0">
              <a:buNone/>
            </a:pPr>
            <a:endParaRPr lang="pt-BR" dirty="0"/>
          </a:p>
        </p:txBody>
      </p:sp>
    </p:spTree>
    <p:extLst>
      <p:ext uri="{BB962C8B-B14F-4D97-AF65-F5344CB8AC3E}">
        <p14:creationId xmlns:p14="http://schemas.microsoft.com/office/powerpoint/2010/main" val="1237726724"/>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ersonalizar design">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2006</TotalTime>
  <Words>4353</Words>
  <Application>Microsoft Office PowerPoint</Application>
  <PresentationFormat>Apresentação na tela (4:3)</PresentationFormat>
  <Paragraphs>319</Paragraphs>
  <Slides>107</Slides>
  <Notes>1</Notes>
  <HiddenSlides>0</HiddenSlides>
  <MMClips>0</MMClips>
  <ScaleCrop>false</ScaleCrop>
  <HeadingPairs>
    <vt:vector size="6" baseType="variant">
      <vt:variant>
        <vt:lpstr>Fontes usadas</vt:lpstr>
      </vt:variant>
      <vt:variant>
        <vt:i4>5</vt:i4>
      </vt:variant>
      <vt:variant>
        <vt:lpstr>Tema</vt:lpstr>
      </vt:variant>
      <vt:variant>
        <vt:i4>3</vt:i4>
      </vt:variant>
      <vt:variant>
        <vt:lpstr>Títulos de slides</vt:lpstr>
      </vt:variant>
      <vt:variant>
        <vt:i4>107</vt:i4>
      </vt:variant>
    </vt:vector>
  </HeadingPairs>
  <TitlesOfParts>
    <vt:vector size="115" baseType="lpstr">
      <vt:lpstr>Arial</vt:lpstr>
      <vt:lpstr>Calibri</vt:lpstr>
      <vt:lpstr>Calibri Light</vt:lpstr>
      <vt:lpstr>Consolas</vt:lpstr>
      <vt:lpstr>Helvetica</vt:lpstr>
      <vt:lpstr>Tema do Office</vt:lpstr>
      <vt:lpstr>1_Personalizar design</vt:lpstr>
      <vt:lpstr>Personalizar design</vt:lpstr>
      <vt:lpstr>HTML5</vt:lpstr>
      <vt:lpstr>O QUE IREMOS APRENDER?</vt:lpstr>
      <vt:lpstr>Breve História do HTML5</vt:lpstr>
      <vt:lpstr>Breve História do HTML5</vt:lpstr>
      <vt:lpstr>Alguns destaques do HTML5</vt:lpstr>
      <vt:lpstr>Alguns destaques do HMTL5</vt:lpstr>
      <vt:lpstr>Comentários no HTML</vt:lpstr>
      <vt:lpstr>Estrutura Básica do HTML5</vt:lpstr>
      <vt:lpstr>Estrutura Básica do HTML5</vt:lpstr>
      <vt:lpstr>Estrutura Básica do HTML5</vt:lpstr>
      <vt:lpstr>Estrutura Básica do HTML5</vt:lpstr>
      <vt:lpstr>Estrutura Básica do HTML5</vt:lpstr>
      <vt:lpstr>&lt;!DOCTYPE&gt;</vt:lpstr>
      <vt:lpstr>Apresentação do PowerPoint</vt:lpstr>
      <vt:lpstr>&lt;HTML&gt;</vt:lpstr>
      <vt:lpstr>&lt;HEAD&gt;</vt:lpstr>
      <vt:lpstr>&lt;HEAD&gt;</vt:lpstr>
      <vt:lpstr>&lt;HEAD&gt;</vt:lpstr>
      <vt:lpstr>&lt;TITLE&gt;</vt:lpstr>
      <vt:lpstr>&lt;TITLE&gt;</vt:lpstr>
      <vt:lpstr>&lt;META TAGS&gt;</vt:lpstr>
      <vt:lpstr>&lt;META CHARSET&gt;</vt:lpstr>
      <vt:lpstr>&lt;META DESCRIPTION&gt;</vt:lpstr>
      <vt:lpstr>&lt;META KEYWORDS&gt;</vt:lpstr>
      <vt:lpstr>&lt;META AUTHOR&gt;</vt:lpstr>
      <vt:lpstr>&lt;META COPYRIGHT&gt;</vt:lpstr>
      <vt:lpstr>&lt;LINK&gt;</vt:lpstr>
      <vt:lpstr>&lt;BODY&gt;</vt:lpstr>
      <vt:lpstr>Partes de um documento</vt:lpstr>
      <vt:lpstr>Partes de um documento</vt:lpstr>
      <vt:lpstr>Partes de um documento</vt:lpstr>
      <vt:lpstr>Partes de um documento</vt:lpstr>
      <vt:lpstr>Tag &lt;header&gt;</vt:lpstr>
      <vt:lpstr>Tag &lt;header&gt;</vt:lpstr>
      <vt:lpstr>Tag &lt;nav&gt;</vt:lpstr>
      <vt:lpstr>Tag &lt;nav&gt;</vt:lpstr>
      <vt:lpstr>Tag &lt;aside&gt;</vt:lpstr>
      <vt:lpstr>Tag &lt;aside&gt;</vt:lpstr>
      <vt:lpstr>Tag &lt;section&gt;</vt:lpstr>
      <vt:lpstr>Tag &lt;section&gt;</vt:lpstr>
      <vt:lpstr>Tag &lt;article&gt;</vt:lpstr>
      <vt:lpstr>Tag &lt;article&gt;</vt:lpstr>
      <vt:lpstr>Tag &lt;footer&gt;</vt:lpstr>
      <vt:lpstr>Tag &lt;footer&gt;</vt:lpstr>
      <vt:lpstr>Tag &lt;figure&gt;</vt:lpstr>
      <vt:lpstr>Tag &lt;figure&gt;</vt:lpstr>
      <vt:lpstr>Tag &lt;figure&gt;</vt:lpstr>
      <vt:lpstr>TEXTOS</vt:lpstr>
      <vt:lpstr>Cabeçalhos</vt:lpstr>
      <vt:lpstr>Cabeçalhos</vt:lpstr>
      <vt:lpstr>Parágrafos</vt:lpstr>
      <vt:lpstr>Parágrafos</vt:lpstr>
      <vt:lpstr>Tag &lt;pre&gt;</vt:lpstr>
      <vt:lpstr>Tag &lt;pre&gt;</vt:lpstr>
      <vt:lpstr>Tag &lt;code&gt;</vt:lpstr>
      <vt:lpstr>Tag &lt;code&gt;</vt:lpstr>
      <vt:lpstr>Tag &lt;i&gt;</vt:lpstr>
      <vt:lpstr>Tag &lt;i&gt;</vt:lpstr>
      <vt:lpstr>Tag &lt;b&gt;</vt:lpstr>
      <vt:lpstr>Tag &lt;b&gt;</vt:lpstr>
      <vt:lpstr>Tag &lt;sub&gt; e &lt;sup&gt;</vt:lpstr>
      <vt:lpstr>Tag &lt;sub&gt; e &lt;sup&gt;</vt:lpstr>
      <vt:lpstr>Texto importantes ou enfatizados</vt:lpstr>
      <vt:lpstr>Texto importantes ou enfatizados</vt:lpstr>
      <vt:lpstr>A tag &lt;blockquote&gt; e &lt;q&gt;</vt:lpstr>
      <vt:lpstr>A tag &lt;blockquote&gt; e &lt;q&gt;</vt:lpstr>
      <vt:lpstr>Tag &lt;br /&gt;</vt:lpstr>
      <vt:lpstr>Tag &lt;br /&gt;</vt:lpstr>
      <vt:lpstr>Tag de Divisão &lt;hr /&gt;</vt:lpstr>
      <vt:lpstr>Tag de Divisão &lt;hr /&gt;</vt:lpstr>
      <vt:lpstr>Atributos Globais</vt:lpstr>
      <vt:lpstr>LINKS e ANCORAS</vt:lpstr>
      <vt:lpstr>LINKS</vt:lpstr>
      <vt:lpstr>LINKS</vt:lpstr>
      <vt:lpstr>LINKS</vt:lpstr>
      <vt:lpstr>LINKS</vt:lpstr>
      <vt:lpstr>ÂNCORAS</vt:lpstr>
      <vt:lpstr>ÂNCORAS</vt:lpstr>
      <vt:lpstr>LISTAS</vt:lpstr>
      <vt:lpstr>LISTA DE DESCRIÇÕES</vt:lpstr>
      <vt:lpstr>LISTA DE DESCRIÇÕES</vt:lpstr>
      <vt:lpstr>LISTA ORDENADA</vt:lpstr>
      <vt:lpstr>LISTA ORDENADA</vt:lpstr>
      <vt:lpstr>LISTA NÃO ORDENADA</vt:lpstr>
      <vt:lpstr>LISTA NÃO ORDENADA</vt:lpstr>
      <vt:lpstr>IMAGENS</vt:lpstr>
      <vt:lpstr>IMAGENS</vt:lpstr>
      <vt:lpstr>TABELAS</vt:lpstr>
      <vt:lpstr>TABELAS</vt:lpstr>
      <vt:lpstr>TABELAS</vt:lpstr>
      <vt:lpstr>FORMULÁRIOS</vt:lpstr>
      <vt:lpstr>FORMULÁRIOS</vt:lpstr>
      <vt:lpstr>FORMULÁRIOS</vt:lpstr>
      <vt:lpstr>TAG &lt;INPUT /&gt;</vt:lpstr>
      <vt:lpstr>TAG &lt;INPUT /&gt;</vt:lpstr>
      <vt:lpstr>TAG &lt;INPUT /&gt;</vt:lpstr>
      <vt:lpstr>INPUT TYPE=“email” e “tel”</vt:lpstr>
      <vt:lpstr>INPUT TYPE=“email” e “tel”</vt:lpstr>
      <vt:lpstr>INPUT TYPE=“checkbox” e “radio”</vt:lpstr>
      <vt:lpstr>INPUT TYPE=“file”</vt:lpstr>
      <vt:lpstr>INPUT TYPE=“submit”</vt:lpstr>
      <vt:lpstr>CAIXA DE TEXTO EXTENSA</vt:lpstr>
      <vt:lpstr>CAMPO DE SELEÇÃO EM LISTA</vt:lpstr>
      <vt:lpstr>ATRIBUTO PLACEHOLDER</vt:lpstr>
      <vt:lpstr>A TAG &lt;LABEL&gt;</vt:lpstr>
      <vt:lpstr>TAG &lt;BUTTON&gt; - BOTÕES</vt:lpstr>
      <vt:lpstr>Fonte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Rodrigo</cp:lastModifiedBy>
  <cp:revision>148</cp:revision>
  <dcterms:created xsi:type="dcterms:W3CDTF">2017-01-10T17:35:04Z</dcterms:created>
  <dcterms:modified xsi:type="dcterms:W3CDTF">2022-04-12T17:43:32Z</dcterms:modified>
</cp:coreProperties>
</file>