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1"/>
  </p:notesMasterIdLst>
  <p:sldIdLst>
    <p:sldId id="256" r:id="rId2"/>
    <p:sldId id="259" r:id="rId3"/>
    <p:sldId id="348" r:id="rId4"/>
    <p:sldId id="349" r:id="rId5"/>
    <p:sldId id="350" r:id="rId6"/>
    <p:sldId id="351" r:id="rId7"/>
    <p:sldId id="352" r:id="rId8"/>
    <p:sldId id="324"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23" r:id="rId3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F07AEB-2904-40AA-B9AA-88D72FAAA751}" type="doc">
      <dgm:prSet loTypeId="urn:microsoft.com/office/officeart/2005/8/layout/process1" loCatId="process" qsTypeId="urn:microsoft.com/office/officeart/2005/8/quickstyle/simple1" qsCatId="simple" csTypeId="urn:microsoft.com/office/officeart/2005/8/colors/accent1_2" csCatId="accent1" phldr="1"/>
      <dgm:spPr/>
    </dgm:pt>
    <dgm:pt modelId="{691CA33E-2438-4AB9-8BC8-A40932F4B17B}">
      <dgm:prSet phldrT="[Texto]" custT="1"/>
      <dgm:spPr/>
      <dgm:t>
        <a:bodyPr/>
        <a:lstStyle/>
        <a:p>
          <a:r>
            <a:rPr lang="pt-BR" sz="1600" dirty="0"/>
            <a:t>Tabelas com problemas</a:t>
          </a:r>
        </a:p>
      </dgm:t>
    </dgm:pt>
    <dgm:pt modelId="{876D0E28-2004-4E5F-91B9-07EC18ABD538}" type="parTrans" cxnId="{FD6AA6D7-97E3-4B03-B2A8-F1965914600F}">
      <dgm:prSet/>
      <dgm:spPr/>
      <dgm:t>
        <a:bodyPr/>
        <a:lstStyle/>
        <a:p>
          <a:endParaRPr lang="pt-BR"/>
        </a:p>
      </dgm:t>
    </dgm:pt>
    <dgm:pt modelId="{995FB69A-54B7-455F-9C1C-DF2A521D88E8}" type="sibTrans" cxnId="{FD6AA6D7-97E3-4B03-B2A8-F1965914600F}">
      <dgm:prSet/>
      <dgm:spPr/>
      <dgm:t>
        <a:bodyPr/>
        <a:lstStyle/>
        <a:p>
          <a:endParaRPr lang="pt-BR"/>
        </a:p>
      </dgm:t>
    </dgm:pt>
    <dgm:pt modelId="{8D052757-4C51-4A47-A012-1FF2C6889DD9}">
      <dgm:prSet phldrT="[Texto]" custT="1"/>
      <dgm:spPr/>
      <dgm:t>
        <a:bodyPr/>
        <a:lstStyle/>
        <a:p>
          <a:r>
            <a:rPr lang="pt-BR" sz="1600" dirty="0"/>
            <a:t>1FN</a:t>
          </a:r>
        </a:p>
      </dgm:t>
    </dgm:pt>
    <dgm:pt modelId="{536A8D40-2370-4B95-9BF3-840A8D2CDBC8}" type="parTrans" cxnId="{F7BD1CAE-CE15-44A0-BA5C-53AC4CFEB2E7}">
      <dgm:prSet/>
      <dgm:spPr/>
      <dgm:t>
        <a:bodyPr/>
        <a:lstStyle/>
        <a:p>
          <a:endParaRPr lang="pt-BR"/>
        </a:p>
      </dgm:t>
    </dgm:pt>
    <dgm:pt modelId="{8130355A-64A8-4846-B0A1-18E4B33AE2BF}" type="sibTrans" cxnId="{F7BD1CAE-CE15-44A0-BA5C-53AC4CFEB2E7}">
      <dgm:prSet/>
      <dgm:spPr/>
      <dgm:t>
        <a:bodyPr/>
        <a:lstStyle/>
        <a:p>
          <a:endParaRPr lang="pt-BR"/>
        </a:p>
      </dgm:t>
    </dgm:pt>
    <dgm:pt modelId="{714758E5-65B2-46A0-9248-1A9D9B567F94}">
      <dgm:prSet phldrT="[Texto]" custT="1"/>
      <dgm:spPr/>
      <dgm:t>
        <a:bodyPr/>
        <a:lstStyle/>
        <a:p>
          <a:r>
            <a:rPr lang="pt-BR" sz="1600" dirty="0"/>
            <a:t>2FN</a:t>
          </a:r>
        </a:p>
      </dgm:t>
    </dgm:pt>
    <dgm:pt modelId="{B2529B16-7AA7-4FF8-9B70-1313D5C22876}" type="parTrans" cxnId="{DAF48076-1F63-4E51-8727-B2186DE5DB73}">
      <dgm:prSet/>
      <dgm:spPr/>
      <dgm:t>
        <a:bodyPr/>
        <a:lstStyle/>
        <a:p>
          <a:endParaRPr lang="pt-BR"/>
        </a:p>
      </dgm:t>
    </dgm:pt>
    <dgm:pt modelId="{D3E4F49E-C559-4A22-BE80-58DAB79B8AA7}" type="sibTrans" cxnId="{DAF48076-1F63-4E51-8727-B2186DE5DB73}">
      <dgm:prSet/>
      <dgm:spPr/>
      <dgm:t>
        <a:bodyPr/>
        <a:lstStyle/>
        <a:p>
          <a:endParaRPr lang="pt-BR"/>
        </a:p>
      </dgm:t>
    </dgm:pt>
    <dgm:pt modelId="{6E6013EA-E22A-4545-AF8B-F400169A55C2}">
      <dgm:prSet custT="1"/>
      <dgm:spPr/>
      <dgm:t>
        <a:bodyPr/>
        <a:lstStyle/>
        <a:p>
          <a:r>
            <a:rPr lang="pt-BR" sz="1600" dirty="0"/>
            <a:t>3FN</a:t>
          </a:r>
        </a:p>
      </dgm:t>
    </dgm:pt>
    <dgm:pt modelId="{3A0562CA-D776-4995-92FD-70224BA5E901}" type="parTrans" cxnId="{F5C9367F-7FB1-4C9B-9342-14DD3FDFDF67}">
      <dgm:prSet/>
      <dgm:spPr/>
      <dgm:t>
        <a:bodyPr/>
        <a:lstStyle/>
        <a:p>
          <a:endParaRPr lang="pt-BR"/>
        </a:p>
      </dgm:t>
    </dgm:pt>
    <dgm:pt modelId="{55EFC7A7-EFB1-450F-A7C6-D418156600ED}" type="sibTrans" cxnId="{F5C9367F-7FB1-4C9B-9342-14DD3FDFDF67}">
      <dgm:prSet/>
      <dgm:spPr/>
      <dgm:t>
        <a:bodyPr/>
        <a:lstStyle/>
        <a:p>
          <a:endParaRPr lang="pt-BR"/>
        </a:p>
      </dgm:t>
    </dgm:pt>
    <dgm:pt modelId="{66B8DF75-5DD2-4990-8B38-54941B4B0950}">
      <dgm:prSet custT="1"/>
      <dgm:spPr/>
      <dgm:t>
        <a:bodyPr/>
        <a:lstStyle/>
        <a:p>
          <a:r>
            <a:rPr lang="pt-BR" sz="1600" dirty="0"/>
            <a:t>4FN</a:t>
          </a:r>
        </a:p>
      </dgm:t>
    </dgm:pt>
    <dgm:pt modelId="{E9B3294D-C9C2-405E-84E4-CAB479475E58}" type="parTrans" cxnId="{A3420B00-893A-441B-85A1-241D753F5C8B}">
      <dgm:prSet/>
      <dgm:spPr/>
      <dgm:t>
        <a:bodyPr/>
        <a:lstStyle/>
        <a:p>
          <a:endParaRPr lang="pt-BR"/>
        </a:p>
      </dgm:t>
    </dgm:pt>
    <dgm:pt modelId="{FE790467-CD78-4488-9A76-455A4F99F89B}" type="sibTrans" cxnId="{A3420B00-893A-441B-85A1-241D753F5C8B}">
      <dgm:prSet/>
      <dgm:spPr/>
      <dgm:t>
        <a:bodyPr/>
        <a:lstStyle/>
        <a:p>
          <a:endParaRPr lang="pt-BR"/>
        </a:p>
      </dgm:t>
    </dgm:pt>
    <dgm:pt modelId="{AA826C72-AFFF-4C9E-B47D-407F4C034A35}">
      <dgm:prSet custT="1"/>
      <dgm:spPr/>
      <dgm:t>
        <a:bodyPr/>
        <a:lstStyle/>
        <a:p>
          <a:r>
            <a:rPr lang="pt-BR" sz="1600" dirty="0"/>
            <a:t>5FN</a:t>
          </a:r>
        </a:p>
      </dgm:t>
    </dgm:pt>
    <dgm:pt modelId="{1586E8FA-09EF-4180-A2BE-BED490AA053A}" type="parTrans" cxnId="{36181E0B-50EE-4C6C-A660-35505F83FCF1}">
      <dgm:prSet/>
      <dgm:spPr/>
      <dgm:t>
        <a:bodyPr/>
        <a:lstStyle/>
        <a:p>
          <a:endParaRPr lang="pt-BR"/>
        </a:p>
      </dgm:t>
    </dgm:pt>
    <dgm:pt modelId="{32D0BFD9-2AEA-4B63-976B-954EC70BBFDC}" type="sibTrans" cxnId="{36181E0B-50EE-4C6C-A660-35505F83FCF1}">
      <dgm:prSet/>
      <dgm:spPr/>
      <dgm:t>
        <a:bodyPr/>
        <a:lstStyle/>
        <a:p>
          <a:endParaRPr lang="pt-BR"/>
        </a:p>
      </dgm:t>
    </dgm:pt>
    <dgm:pt modelId="{FC8DAF6B-46AC-4D84-AEDA-9693514C5EA6}">
      <dgm:prSet custT="1"/>
      <dgm:spPr/>
      <dgm:t>
        <a:bodyPr/>
        <a:lstStyle/>
        <a:p>
          <a:r>
            <a:rPr lang="pt-BR" sz="1600" dirty="0"/>
            <a:t>Tabelas Normalizadas</a:t>
          </a:r>
        </a:p>
      </dgm:t>
    </dgm:pt>
    <dgm:pt modelId="{D37AA8B3-1008-4033-B335-D9376353EBFE}" type="parTrans" cxnId="{750135F1-2995-4713-8F4A-4A23CF2A20FC}">
      <dgm:prSet/>
      <dgm:spPr/>
      <dgm:t>
        <a:bodyPr/>
        <a:lstStyle/>
        <a:p>
          <a:endParaRPr lang="pt-BR"/>
        </a:p>
      </dgm:t>
    </dgm:pt>
    <dgm:pt modelId="{806632F6-7456-4FEE-89DE-EBD3EA507215}" type="sibTrans" cxnId="{750135F1-2995-4713-8F4A-4A23CF2A20FC}">
      <dgm:prSet/>
      <dgm:spPr/>
      <dgm:t>
        <a:bodyPr/>
        <a:lstStyle/>
        <a:p>
          <a:endParaRPr lang="pt-BR"/>
        </a:p>
      </dgm:t>
    </dgm:pt>
    <dgm:pt modelId="{A28EC98A-5B84-413A-85C0-0AD4380775B2}" type="pres">
      <dgm:prSet presAssocID="{93F07AEB-2904-40AA-B9AA-88D72FAAA751}" presName="Name0" presStyleCnt="0">
        <dgm:presLayoutVars>
          <dgm:dir/>
          <dgm:resizeHandles val="exact"/>
        </dgm:presLayoutVars>
      </dgm:prSet>
      <dgm:spPr/>
    </dgm:pt>
    <dgm:pt modelId="{DE4F7BB2-2763-49BD-8F26-D7ABB4352D18}" type="pres">
      <dgm:prSet presAssocID="{691CA33E-2438-4AB9-8BC8-A40932F4B17B}" presName="node" presStyleLbl="node1" presStyleIdx="0" presStyleCnt="7" custScaleX="153880" custScaleY="113176" custLinFactY="-40405" custLinFactNeighborX="21969" custLinFactNeighborY="-100000">
        <dgm:presLayoutVars>
          <dgm:bulletEnabled val="1"/>
        </dgm:presLayoutVars>
      </dgm:prSet>
      <dgm:spPr/>
    </dgm:pt>
    <dgm:pt modelId="{333CE993-A7C8-49A1-9986-9FD21D85855D}" type="pres">
      <dgm:prSet presAssocID="{995FB69A-54B7-455F-9C1C-DF2A521D88E8}" presName="sibTrans" presStyleLbl="sibTrans2D1" presStyleIdx="0" presStyleCnt="6"/>
      <dgm:spPr/>
    </dgm:pt>
    <dgm:pt modelId="{445B4E00-B088-44A4-83AC-1EE71603D3F5}" type="pres">
      <dgm:prSet presAssocID="{995FB69A-54B7-455F-9C1C-DF2A521D88E8}" presName="connectorText" presStyleLbl="sibTrans2D1" presStyleIdx="0" presStyleCnt="6"/>
      <dgm:spPr/>
    </dgm:pt>
    <dgm:pt modelId="{0617194C-AB69-4AA9-B5A1-0B21CA53BC8E}" type="pres">
      <dgm:prSet presAssocID="{8D052757-4C51-4A47-A012-1FF2C6889DD9}" presName="node" presStyleLbl="node1" presStyleIdx="1" presStyleCnt="7" custLinFactX="24448" custLinFactY="-40387" custLinFactNeighborX="100000" custLinFactNeighborY="-100000">
        <dgm:presLayoutVars>
          <dgm:bulletEnabled val="1"/>
        </dgm:presLayoutVars>
      </dgm:prSet>
      <dgm:spPr/>
    </dgm:pt>
    <dgm:pt modelId="{E2BB4099-44CA-45D8-B17B-4B2F77124307}" type="pres">
      <dgm:prSet presAssocID="{8130355A-64A8-4846-B0A1-18E4B33AE2BF}" presName="sibTrans" presStyleLbl="sibTrans2D1" presStyleIdx="1" presStyleCnt="6"/>
      <dgm:spPr/>
    </dgm:pt>
    <dgm:pt modelId="{3C69A22A-0BFD-4F22-80D6-518DDD647B6C}" type="pres">
      <dgm:prSet presAssocID="{8130355A-64A8-4846-B0A1-18E4B33AE2BF}" presName="connectorText" presStyleLbl="sibTrans2D1" presStyleIdx="1" presStyleCnt="6"/>
      <dgm:spPr/>
    </dgm:pt>
    <dgm:pt modelId="{675A7AAE-7084-45EA-BB9C-BF3C58A5B1DE}" type="pres">
      <dgm:prSet presAssocID="{714758E5-65B2-46A0-9248-1A9D9B567F94}" presName="node" presStyleLbl="node1" presStyleIdx="2" presStyleCnt="7" custLinFactX="81160" custLinFactY="-40387" custLinFactNeighborX="100000" custLinFactNeighborY="-100000">
        <dgm:presLayoutVars>
          <dgm:bulletEnabled val="1"/>
        </dgm:presLayoutVars>
      </dgm:prSet>
      <dgm:spPr/>
    </dgm:pt>
    <dgm:pt modelId="{112C4B9D-9A91-463E-A837-0A71DAF060A7}" type="pres">
      <dgm:prSet presAssocID="{D3E4F49E-C559-4A22-BE80-58DAB79B8AA7}" presName="sibTrans" presStyleLbl="sibTrans2D1" presStyleIdx="2" presStyleCnt="6"/>
      <dgm:spPr/>
    </dgm:pt>
    <dgm:pt modelId="{841E777E-7BC8-4C2E-9940-750A93D9CA3A}" type="pres">
      <dgm:prSet presAssocID="{D3E4F49E-C559-4A22-BE80-58DAB79B8AA7}" presName="connectorText" presStyleLbl="sibTrans2D1" presStyleIdx="2" presStyleCnt="6"/>
      <dgm:spPr/>
    </dgm:pt>
    <dgm:pt modelId="{48BC1362-A03C-4213-9391-BD9F23FFA126}" type="pres">
      <dgm:prSet presAssocID="{6E6013EA-E22A-4545-AF8B-F400169A55C2}" presName="node" presStyleLbl="node1" presStyleIdx="3" presStyleCnt="7" custLinFactX="109652" custLinFactY="-41488" custLinFactNeighborX="200000" custLinFactNeighborY="-100000">
        <dgm:presLayoutVars>
          <dgm:bulletEnabled val="1"/>
        </dgm:presLayoutVars>
      </dgm:prSet>
      <dgm:spPr/>
    </dgm:pt>
    <dgm:pt modelId="{8E41CEC4-A003-4441-A365-3D3233B87587}" type="pres">
      <dgm:prSet presAssocID="{55EFC7A7-EFB1-450F-A7C6-D418156600ED}" presName="sibTrans" presStyleLbl="sibTrans2D1" presStyleIdx="3" presStyleCnt="6"/>
      <dgm:spPr/>
    </dgm:pt>
    <dgm:pt modelId="{7EB1E61A-7872-4E32-8810-F834FE3138E1}" type="pres">
      <dgm:prSet presAssocID="{55EFC7A7-EFB1-450F-A7C6-D418156600ED}" presName="connectorText" presStyleLbl="sibTrans2D1" presStyleIdx="3" presStyleCnt="6"/>
      <dgm:spPr/>
    </dgm:pt>
    <dgm:pt modelId="{A2FB8010-00F9-44AC-A723-BC06A0BCF96F}" type="pres">
      <dgm:prSet presAssocID="{66B8DF75-5DD2-4990-8B38-54941B4B0950}" presName="node" presStyleLbl="node1" presStyleIdx="4" presStyleCnt="7" custLinFactX="7632" custLinFactNeighborX="100000" custLinFactNeighborY="39900">
        <dgm:presLayoutVars>
          <dgm:bulletEnabled val="1"/>
        </dgm:presLayoutVars>
      </dgm:prSet>
      <dgm:spPr/>
    </dgm:pt>
    <dgm:pt modelId="{F0E16281-A619-4146-B4B1-4E5A88D003B2}" type="pres">
      <dgm:prSet presAssocID="{FE790467-CD78-4488-9A76-455A4F99F89B}" presName="sibTrans" presStyleLbl="sibTrans2D1" presStyleIdx="4" presStyleCnt="6"/>
      <dgm:spPr/>
    </dgm:pt>
    <dgm:pt modelId="{7A306AE8-A50B-4AFE-86A4-451B2AB41BAB}" type="pres">
      <dgm:prSet presAssocID="{FE790467-CD78-4488-9A76-455A4F99F89B}" presName="connectorText" presStyleLbl="sibTrans2D1" presStyleIdx="4" presStyleCnt="6"/>
      <dgm:spPr/>
    </dgm:pt>
    <dgm:pt modelId="{1F9CD8E6-7F85-49C4-B20B-BBB3E19FDFF4}" type="pres">
      <dgm:prSet presAssocID="{AA826C72-AFFF-4C9E-B47D-407F4C034A35}" presName="node" presStyleLbl="node1" presStyleIdx="5" presStyleCnt="7" custLinFactX="-200000" custLinFactNeighborX="-241832" custLinFactNeighborY="39900">
        <dgm:presLayoutVars>
          <dgm:bulletEnabled val="1"/>
        </dgm:presLayoutVars>
      </dgm:prSet>
      <dgm:spPr/>
    </dgm:pt>
    <dgm:pt modelId="{CB1DBC28-C31B-460E-9B48-6BF9F752481E}" type="pres">
      <dgm:prSet presAssocID="{32D0BFD9-2AEA-4B63-976B-954EC70BBFDC}" presName="sibTrans" presStyleLbl="sibTrans2D1" presStyleIdx="5" presStyleCnt="6"/>
      <dgm:spPr/>
    </dgm:pt>
    <dgm:pt modelId="{A7A53429-36CD-486C-AE73-94772CE52DA6}" type="pres">
      <dgm:prSet presAssocID="{32D0BFD9-2AEA-4B63-976B-954EC70BBFDC}" presName="connectorText" presStyleLbl="sibTrans2D1" presStyleIdx="5" presStyleCnt="6"/>
      <dgm:spPr/>
    </dgm:pt>
    <dgm:pt modelId="{BC0E87FC-B175-4E12-BFEE-7FB68A0BBF3A}" type="pres">
      <dgm:prSet presAssocID="{FC8DAF6B-46AC-4D84-AEDA-9693514C5EA6}" presName="node" presStyleLbl="node1" presStyleIdx="6" presStyleCnt="7" custScaleX="154762" custLinFactX="-489833" custLinFactNeighborX="-500000" custLinFactNeighborY="37800">
        <dgm:presLayoutVars>
          <dgm:bulletEnabled val="1"/>
        </dgm:presLayoutVars>
      </dgm:prSet>
      <dgm:spPr/>
    </dgm:pt>
  </dgm:ptLst>
  <dgm:cxnLst>
    <dgm:cxn modelId="{A3420B00-893A-441B-85A1-241D753F5C8B}" srcId="{93F07AEB-2904-40AA-B9AA-88D72FAAA751}" destId="{66B8DF75-5DD2-4990-8B38-54941B4B0950}" srcOrd="4" destOrd="0" parTransId="{E9B3294D-C9C2-405E-84E4-CAB479475E58}" sibTransId="{FE790467-CD78-4488-9A76-455A4F99F89B}"/>
    <dgm:cxn modelId="{034C1404-A1C4-4B57-B3C0-B083656209FA}" type="presOf" srcId="{93F07AEB-2904-40AA-B9AA-88D72FAAA751}" destId="{A28EC98A-5B84-413A-85C0-0AD4380775B2}" srcOrd="0" destOrd="0" presId="urn:microsoft.com/office/officeart/2005/8/layout/process1"/>
    <dgm:cxn modelId="{36181E0B-50EE-4C6C-A660-35505F83FCF1}" srcId="{93F07AEB-2904-40AA-B9AA-88D72FAAA751}" destId="{AA826C72-AFFF-4C9E-B47D-407F4C034A35}" srcOrd="5" destOrd="0" parTransId="{1586E8FA-09EF-4180-A2BE-BED490AA053A}" sibTransId="{32D0BFD9-2AEA-4B63-976B-954EC70BBFDC}"/>
    <dgm:cxn modelId="{C430EC13-0E05-4B7F-93E9-1550D3622381}" type="presOf" srcId="{8130355A-64A8-4846-B0A1-18E4B33AE2BF}" destId="{E2BB4099-44CA-45D8-B17B-4B2F77124307}" srcOrd="0" destOrd="0" presId="urn:microsoft.com/office/officeart/2005/8/layout/process1"/>
    <dgm:cxn modelId="{64E0651F-5BF1-4970-8424-AFBB3CBFD9C3}" type="presOf" srcId="{995FB69A-54B7-455F-9C1C-DF2A521D88E8}" destId="{333CE993-A7C8-49A1-9986-9FD21D85855D}" srcOrd="0" destOrd="0" presId="urn:microsoft.com/office/officeart/2005/8/layout/process1"/>
    <dgm:cxn modelId="{A9578A1F-EB71-4BE1-AF83-7B200B232251}" type="presOf" srcId="{66B8DF75-5DD2-4990-8B38-54941B4B0950}" destId="{A2FB8010-00F9-44AC-A723-BC06A0BCF96F}" srcOrd="0" destOrd="0" presId="urn:microsoft.com/office/officeart/2005/8/layout/process1"/>
    <dgm:cxn modelId="{35278F28-33FD-4A9F-95B3-03DDAE098381}" type="presOf" srcId="{FE790467-CD78-4488-9A76-455A4F99F89B}" destId="{7A306AE8-A50B-4AFE-86A4-451B2AB41BAB}" srcOrd="1" destOrd="0" presId="urn:microsoft.com/office/officeart/2005/8/layout/process1"/>
    <dgm:cxn modelId="{77EEFB28-1C92-4664-A07E-E6208996B508}" type="presOf" srcId="{FC8DAF6B-46AC-4D84-AEDA-9693514C5EA6}" destId="{BC0E87FC-B175-4E12-BFEE-7FB68A0BBF3A}" srcOrd="0" destOrd="0" presId="urn:microsoft.com/office/officeart/2005/8/layout/process1"/>
    <dgm:cxn modelId="{51468C5C-E54F-47CC-A99C-706955EFFA24}" type="presOf" srcId="{D3E4F49E-C559-4A22-BE80-58DAB79B8AA7}" destId="{841E777E-7BC8-4C2E-9940-750A93D9CA3A}" srcOrd="1" destOrd="0" presId="urn:microsoft.com/office/officeart/2005/8/layout/process1"/>
    <dgm:cxn modelId="{03F0AD6B-9EB2-475A-8C6E-0BBF43B429AB}" type="presOf" srcId="{8D052757-4C51-4A47-A012-1FF2C6889DD9}" destId="{0617194C-AB69-4AA9-B5A1-0B21CA53BC8E}" srcOrd="0" destOrd="0" presId="urn:microsoft.com/office/officeart/2005/8/layout/process1"/>
    <dgm:cxn modelId="{DAF48076-1F63-4E51-8727-B2186DE5DB73}" srcId="{93F07AEB-2904-40AA-B9AA-88D72FAAA751}" destId="{714758E5-65B2-46A0-9248-1A9D9B567F94}" srcOrd="2" destOrd="0" parTransId="{B2529B16-7AA7-4FF8-9B70-1313D5C22876}" sibTransId="{D3E4F49E-C559-4A22-BE80-58DAB79B8AA7}"/>
    <dgm:cxn modelId="{F5C9367F-7FB1-4C9B-9342-14DD3FDFDF67}" srcId="{93F07AEB-2904-40AA-B9AA-88D72FAAA751}" destId="{6E6013EA-E22A-4545-AF8B-F400169A55C2}" srcOrd="3" destOrd="0" parTransId="{3A0562CA-D776-4995-92FD-70224BA5E901}" sibTransId="{55EFC7A7-EFB1-450F-A7C6-D418156600ED}"/>
    <dgm:cxn modelId="{8884C180-B6E9-465C-90FE-845DA572C976}" type="presOf" srcId="{691CA33E-2438-4AB9-8BC8-A40932F4B17B}" destId="{DE4F7BB2-2763-49BD-8F26-D7ABB4352D18}" srcOrd="0" destOrd="0" presId="urn:microsoft.com/office/officeart/2005/8/layout/process1"/>
    <dgm:cxn modelId="{CDEC968B-A1A0-4DD8-9236-17A6D7D62C87}" type="presOf" srcId="{32D0BFD9-2AEA-4B63-976B-954EC70BBFDC}" destId="{CB1DBC28-C31B-460E-9B48-6BF9F752481E}" srcOrd="0" destOrd="0" presId="urn:microsoft.com/office/officeart/2005/8/layout/process1"/>
    <dgm:cxn modelId="{CB7222A9-E96A-46C2-929C-0DD7A16815AA}" type="presOf" srcId="{FE790467-CD78-4488-9A76-455A4F99F89B}" destId="{F0E16281-A619-4146-B4B1-4E5A88D003B2}" srcOrd="0" destOrd="0" presId="urn:microsoft.com/office/officeart/2005/8/layout/process1"/>
    <dgm:cxn modelId="{F7BD1CAE-CE15-44A0-BA5C-53AC4CFEB2E7}" srcId="{93F07AEB-2904-40AA-B9AA-88D72FAAA751}" destId="{8D052757-4C51-4A47-A012-1FF2C6889DD9}" srcOrd="1" destOrd="0" parTransId="{536A8D40-2370-4B95-9BF3-840A8D2CDBC8}" sibTransId="{8130355A-64A8-4846-B0A1-18E4B33AE2BF}"/>
    <dgm:cxn modelId="{335AF7BA-7700-4887-8515-5609735687A7}" type="presOf" srcId="{55EFC7A7-EFB1-450F-A7C6-D418156600ED}" destId="{7EB1E61A-7872-4E32-8810-F834FE3138E1}" srcOrd="1" destOrd="0" presId="urn:microsoft.com/office/officeart/2005/8/layout/process1"/>
    <dgm:cxn modelId="{143FDCC0-43C0-453D-AB97-703F74E73DE8}" type="presOf" srcId="{D3E4F49E-C559-4A22-BE80-58DAB79B8AA7}" destId="{112C4B9D-9A91-463E-A837-0A71DAF060A7}" srcOrd="0" destOrd="0" presId="urn:microsoft.com/office/officeart/2005/8/layout/process1"/>
    <dgm:cxn modelId="{A03E60C4-3586-4ADD-AE83-60CF46DF594F}" type="presOf" srcId="{6E6013EA-E22A-4545-AF8B-F400169A55C2}" destId="{48BC1362-A03C-4213-9391-BD9F23FFA126}" srcOrd="0" destOrd="0" presId="urn:microsoft.com/office/officeart/2005/8/layout/process1"/>
    <dgm:cxn modelId="{B46B03CE-381D-46F3-8115-A48630464E2C}" type="presOf" srcId="{8130355A-64A8-4846-B0A1-18E4B33AE2BF}" destId="{3C69A22A-0BFD-4F22-80D6-518DDD647B6C}" srcOrd="1" destOrd="0" presId="urn:microsoft.com/office/officeart/2005/8/layout/process1"/>
    <dgm:cxn modelId="{FD6AA6D7-97E3-4B03-B2A8-F1965914600F}" srcId="{93F07AEB-2904-40AA-B9AA-88D72FAAA751}" destId="{691CA33E-2438-4AB9-8BC8-A40932F4B17B}" srcOrd="0" destOrd="0" parTransId="{876D0E28-2004-4E5F-91B9-07EC18ABD538}" sibTransId="{995FB69A-54B7-455F-9C1C-DF2A521D88E8}"/>
    <dgm:cxn modelId="{94337DEA-F2A4-4863-9ABA-F7E8C45D271D}" type="presOf" srcId="{55EFC7A7-EFB1-450F-A7C6-D418156600ED}" destId="{8E41CEC4-A003-4441-A365-3D3233B87587}" srcOrd="0" destOrd="0" presId="urn:microsoft.com/office/officeart/2005/8/layout/process1"/>
    <dgm:cxn modelId="{B8B996EE-9642-46A8-80CD-95F48054DBF6}" type="presOf" srcId="{995FB69A-54B7-455F-9C1C-DF2A521D88E8}" destId="{445B4E00-B088-44A4-83AC-1EE71603D3F5}" srcOrd="1" destOrd="0" presId="urn:microsoft.com/office/officeart/2005/8/layout/process1"/>
    <dgm:cxn modelId="{750135F1-2995-4713-8F4A-4A23CF2A20FC}" srcId="{93F07AEB-2904-40AA-B9AA-88D72FAAA751}" destId="{FC8DAF6B-46AC-4D84-AEDA-9693514C5EA6}" srcOrd="6" destOrd="0" parTransId="{D37AA8B3-1008-4033-B335-D9376353EBFE}" sibTransId="{806632F6-7456-4FEE-89DE-EBD3EA507215}"/>
    <dgm:cxn modelId="{1D7EB0F1-E0EF-4666-9D45-F6C444BA22F1}" type="presOf" srcId="{714758E5-65B2-46A0-9248-1A9D9B567F94}" destId="{675A7AAE-7084-45EA-BB9C-BF3C58A5B1DE}" srcOrd="0" destOrd="0" presId="urn:microsoft.com/office/officeart/2005/8/layout/process1"/>
    <dgm:cxn modelId="{9DB3D4F3-1D73-4072-9B22-61C94F585C89}" type="presOf" srcId="{32D0BFD9-2AEA-4B63-976B-954EC70BBFDC}" destId="{A7A53429-36CD-486C-AE73-94772CE52DA6}" srcOrd="1" destOrd="0" presId="urn:microsoft.com/office/officeart/2005/8/layout/process1"/>
    <dgm:cxn modelId="{BC6867F9-C4E0-470B-B461-5EBF6C385452}" type="presOf" srcId="{AA826C72-AFFF-4C9E-B47D-407F4C034A35}" destId="{1F9CD8E6-7F85-49C4-B20B-BBB3E19FDFF4}" srcOrd="0" destOrd="0" presId="urn:microsoft.com/office/officeart/2005/8/layout/process1"/>
    <dgm:cxn modelId="{DFC78997-E821-4B9C-AF05-EFA9535D0512}" type="presParOf" srcId="{A28EC98A-5B84-413A-85C0-0AD4380775B2}" destId="{DE4F7BB2-2763-49BD-8F26-D7ABB4352D18}" srcOrd="0" destOrd="0" presId="urn:microsoft.com/office/officeart/2005/8/layout/process1"/>
    <dgm:cxn modelId="{AC27A5BE-55B8-4D18-AA54-0175773A7BAE}" type="presParOf" srcId="{A28EC98A-5B84-413A-85C0-0AD4380775B2}" destId="{333CE993-A7C8-49A1-9986-9FD21D85855D}" srcOrd="1" destOrd="0" presId="urn:microsoft.com/office/officeart/2005/8/layout/process1"/>
    <dgm:cxn modelId="{4239A37C-B7DE-4EEA-8C53-EE6B46D0CF7F}" type="presParOf" srcId="{333CE993-A7C8-49A1-9986-9FD21D85855D}" destId="{445B4E00-B088-44A4-83AC-1EE71603D3F5}" srcOrd="0" destOrd="0" presId="urn:microsoft.com/office/officeart/2005/8/layout/process1"/>
    <dgm:cxn modelId="{5F31DE14-571E-4401-A475-E238AF5B676A}" type="presParOf" srcId="{A28EC98A-5B84-413A-85C0-0AD4380775B2}" destId="{0617194C-AB69-4AA9-B5A1-0B21CA53BC8E}" srcOrd="2" destOrd="0" presId="urn:microsoft.com/office/officeart/2005/8/layout/process1"/>
    <dgm:cxn modelId="{17880D3D-6851-4137-B463-041CBE37B8A1}" type="presParOf" srcId="{A28EC98A-5B84-413A-85C0-0AD4380775B2}" destId="{E2BB4099-44CA-45D8-B17B-4B2F77124307}" srcOrd="3" destOrd="0" presId="urn:microsoft.com/office/officeart/2005/8/layout/process1"/>
    <dgm:cxn modelId="{C1636EEB-A10E-48E8-881E-2DB4F6907143}" type="presParOf" srcId="{E2BB4099-44CA-45D8-B17B-4B2F77124307}" destId="{3C69A22A-0BFD-4F22-80D6-518DDD647B6C}" srcOrd="0" destOrd="0" presId="urn:microsoft.com/office/officeart/2005/8/layout/process1"/>
    <dgm:cxn modelId="{99E85CBD-12A8-4672-A26A-D153027332C7}" type="presParOf" srcId="{A28EC98A-5B84-413A-85C0-0AD4380775B2}" destId="{675A7AAE-7084-45EA-BB9C-BF3C58A5B1DE}" srcOrd="4" destOrd="0" presId="urn:microsoft.com/office/officeart/2005/8/layout/process1"/>
    <dgm:cxn modelId="{3AECB1CA-83C7-4E3F-9F14-62FC4C422D79}" type="presParOf" srcId="{A28EC98A-5B84-413A-85C0-0AD4380775B2}" destId="{112C4B9D-9A91-463E-A837-0A71DAF060A7}" srcOrd="5" destOrd="0" presId="urn:microsoft.com/office/officeart/2005/8/layout/process1"/>
    <dgm:cxn modelId="{0E6B163B-3D8C-40D7-8391-4D7C66AB0A5A}" type="presParOf" srcId="{112C4B9D-9A91-463E-A837-0A71DAF060A7}" destId="{841E777E-7BC8-4C2E-9940-750A93D9CA3A}" srcOrd="0" destOrd="0" presId="urn:microsoft.com/office/officeart/2005/8/layout/process1"/>
    <dgm:cxn modelId="{E3CDEFA0-19C0-4473-8716-5EAD25621DA7}" type="presParOf" srcId="{A28EC98A-5B84-413A-85C0-0AD4380775B2}" destId="{48BC1362-A03C-4213-9391-BD9F23FFA126}" srcOrd="6" destOrd="0" presId="urn:microsoft.com/office/officeart/2005/8/layout/process1"/>
    <dgm:cxn modelId="{B3EBC7A1-E174-49CD-A3D5-AB8D35753CA1}" type="presParOf" srcId="{A28EC98A-5B84-413A-85C0-0AD4380775B2}" destId="{8E41CEC4-A003-4441-A365-3D3233B87587}" srcOrd="7" destOrd="0" presId="urn:microsoft.com/office/officeart/2005/8/layout/process1"/>
    <dgm:cxn modelId="{1EEC20F2-1723-422B-A0AF-CF4D9B4FF651}" type="presParOf" srcId="{8E41CEC4-A003-4441-A365-3D3233B87587}" destId="{7EB1E61A-7872-4E32-8810-F834FE3138E1}" srcOrd="0" destOrd="0" presId="urn:microsoft.com/office/officeart/2005/8/layout/process1"/>
    <dgm:cxn modelId="{5A0F2781-5224-4BCB-BEDE-EF80FDBA1BA2}" type="presParOf" srcId="{A28EC98A-5B84-413A-85C0-0AD4380775B2}" destId="{A2FB8010-00F9-44AC-A723-BC06A0BCF96F}" srcOrd="8" destOrd="0" presId="urn:microsoft.com/office/officeart/2005/8/layout/process1"/>
    <dgm:cxn modelId="{B92E5570-212C-4BFB-A036-AE98FC75EC63}" type="presParOf" srcId="{A28EC98A-5B84-413A-85C0-0AD4380775B2}" destId="{F0E16281-A619-4146-B4B1-4E5A88D003B2}" srcOrd="9" destOrd="0" presId="urn:microsoft.com/office/officeart/2005/8/layout/process1"/>
    <dgm:cxn modelId="{DB7D7200-10A9-4E1F-B25E-9425E1BEAD98}" type="presParOf" srcId="{F0E16281-A619-4146-B4B1-4E5A88D003B2}" destId="{7A306AE8-A50B-4AFE-86A4-451B2AB41BAB}" srcOrd="0" destOrd="0" presId="urn:microsoft.com/office/officeart/2005/8/layout/process1"/>
    <dgm:cxn modelId="{FE8A9DF2-2EC7-4ECA-BFFE-0B7411FFCDC2}" type="presParOf" srcId="{A28EC98A-5B84-413A-85C0-0AD4380775B2}" destId="{1F9CD8E6-7F85-49C4-B20B-BBB3E19FDFF4}" srcOrd="10" destOrd="0" presId="urn:microsoft.com/office/officeart/2005/8/layout/process1"/>
    <dgm:cxn modelId="{BB6A6FE6-F305-49A5-8EDE-4002F25D11DF}" type="presParOf" srcId="{A28EC98A-5B84-413A-85C0-0AD4380775B2}" destId="{CB1DBC28-C31B-460E-9B48-6BF9F752481E}" srcOrd="11" destOrd="0" presId="urn:microsoft.com/office/officeart/2005/8/layout/process1"/>
    <dgm:cxn modelId="{3449A926-4557-419F-9F72-383195CC6B4C}" type="presParOf" srcId="{CB1DBC28-C31B-460E-9B48-6BF9F752481E}" destId="{A7A53429-36CD-486C-AE73-94772CE52DA6}" srcOrd="0" destOrd="0" presId="urn:microsoft.com/office/officeart/2005/8/layout/process1"/>
    <dgm:cxn modelId="{CD70171A-2CCC-42FF-8C11-A4644F9C0F29}" type="presParOf" srcId="{A28EC98A-5B84-413A-85C0-0AD4380775B2}" destId="{BC0E87FC-B175-4E12-BFEE-7FB68A0BBF3A}"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F7BB2-2763-49BD-8F26-D7ABB4352D18}">
      <dsp:nvSpPr>
        <dsp:cNvPr id="0" name=""/>
        <dsp:cNvSpPr/>
      </dsp:nvSpPr>
      <dsp:spPr>
        <a:xfrm>
          <a:off x="98712" y="1122614"/>
          <a:ext cx="1609927" cy="8048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Tabelas com problemas</a:t>
          </a:r>
        </a:p>
      </dsp:txBody>
      <dsp:txXfrm>
        <a:off x="122285" y="1146187"/>
        <a:ext cx="1562781" cy="757691"/>
      </dsp:txXfrm>
    </dsp:sp>
    <dsp:sp modelId="{333CE993-A7C8-49A1-9986-9FD21D85855D}">
      <dsp:nvSpPr>
        <dsp:cNvPr id="0" name=""/>
        <dsp:cNvSpPr/>
      </dsp:nvSpPr>
      <dsp:spPr>
        <a:xfrm rot="189">
          <a:off x="1958844" y="1395374"/>
          <a:ext cx="530434" cy="2594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pt-BR" sz="1100" kern="1200"/>
        </a:p>
      </dsp:txBody>
      <dsp:txXfrm>
        <a:off x="1958844" y="1447265"/>
        <a:ext cx="452595" cy="155677"/>
      </dsp:txXfrm>
    </dsp:sp>
    <dsp:sp modelId="{0617194C-AB69-4AA9-B5A1-0B21CA53BC8E}">
      <dsp:nvSpPr>
        <dsp:cNvPr id="0" name=""/>
        <dsp:cNvSpPr/>
      </dsp:nvSpPr>
      <dsp:spPr>
        <a:xfrm>
          <a:off x="2709459" y="1169592"/>
          <a:ext cx="1046222" cy="711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1FN</a:t>
          </a:r>
        </a:p>
      </dsp:txBody>
      <dsp:txXfrm>
        <a:off x="2730288" y="1190421"/>
        <a:ext cx="1004564" cy="669480"/>
      </dsp:txXfrm>
    </dsp:sp>
    <dsp:sp modelId="{E2BB4099-44CA-45D8-B17B-4B2F77124307}">
      <dsp:nvSpPr>
        <dsp:cNvPr id="0" name=""/>
        <dsp:cNvSpPr/>
      </dsp:nvSpPr>
      <dsp:spPr>
        <a:xfrm>
          <a:off x="4008637" y="1395429"/>
          <a:ext cx="536265" cy="2594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pt-BR" sz="1100" kern="1200"/>
        </a:p>
      </dsp:txBody>
      <dsp:txXfrm>
        <a:off x="4008637" y="1447322"/>
        <a:ext cx="458426" cy="155677"/>
      </dsp:txXfrm>
    </dsp:sp>
    <dsp:sp modelId="{675A7AAE-7084-45EA-BB9C-BF3C58A5B1DE}">
      <dsp:nvSpPr>
        <dsp:cNvPr id="0" name=""/>
        <dsp:cNvSpPr/>
      </dsp:nvSpPr>
      <dsp:spPr>
        <a:xfrm>
          <a:off x="4767504" y="1169592"/>
          <a:ext cx="1046222" cy="711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2FN</a:t>
          </a:r>
        </a:p>
      </dsp:txBody>
      <dsp:txXfrm>
        <a:off x="4788333" y="1190421"/>
        <a:ext cx="1004564" cy="669480"/>
      </dsp:txXfrm>
    </dsp:sp>
    <dsp:sp modelId="{112C4B9D-9A91-463E-A837-0A71DAF060A7}">
      <dsp:nvSpPr>
        <dsp:cNvPr id="0" name=""/>
        <dsp:cNvSpPr/>
      </dsp:nvSpPr>
      <dsp:spPr>
        <a:xfrm rot="21587660">
          <a:off x="6097492" y="1391453"/>
          <a:ext cx="601589" cy="2594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pt-BR" sz="1100" kern="1200"/>
        </a:p>
      </dsp:txBody>
      <dsp:txXfrm>
        <a:off x="6097492" y="1443486"/>
        <a:ext cx="523750" cy="155677"/>
      </dsp:txXfrm>
    </dsp:sp>
    <dsp:sp modelId="{48BC1362-A03C-4213-9391-BD9F23FFA126}">
      <dsp:nvSpPr>
        <dsp:cNvPr id="0" name=""/>
        <dsp:cNvSpPr/>
      </dsp:nvSpPr>
      <dsp:spPr>
        <a:xfrm>
          <a:off x="6948794" y="1161762"/>
          <a:ext cx="1046222" cy="711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3FN</a:t>
          </a:r>
        </a:p>
      </dsp:txBody>
      <dsp:txXfrm>
        <a:off x="6969623" y="1182591"/>
        <a:ext cx="1004564" cy="669480"/>
      </dsp:txXfrm>
    </dsp:sp>
    <dsp:sp modelId="{8E41CEC4-A003-4441-A365-3D3233B87587}">
      <dsp:nvSpPr>
        <dsp:cNvPr id="0" name=""/>
        <dsp:cNvSpPr/>
      </dsp:nvSpPr>
      <dsp:spPr>
        <a:xfrm rot="5456318">
          <a:off x="7307799" y="2041241"/>
          <a:ext cx="306795" cy="2594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pt-BR" sz="1100" kern="1200"/>
        </a:p>
      </dsp:txBody>
      <dsp:txXfrm rot="10800000">
        <a:off x="7347356" y="2054220"/>
        <a:ext cx="228956" cy="155677"/>
      </dsp:txXfrm>
    </dsp:sp>
    <dsp:sp modelId="{A2FB8010-00F9-44AC-A723-BC06A0BCF96F}">
      <dsp:nvSpPr>
        <dsp:cNvPr id="0" name=""/>
        <dsp:cNvSpPr/>
      </dsp:nvSpPr>
      <dsp:spPr>
        <a:xfrm>
          <a:off x="6927660" y="2451681"/>
          <a:ext cx="1046222" cy="711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4FN</a:t>
          </a:r>
        </a:p>
      </dsp:txBody>
      <dsp:txXfrm>
        <a:off x="6948489" y="2472510"/>
        <a:ext cx="1004564" cy="669480"/>
      </dsp:txXfrm>
    </dsp:sp>
    <dsp:sp modelId="{F0E16281-A619-4146-B4B1-4E5A88D003B2}">
      <dsp:nvSpPr>
        <dsp:cNvPr id="0" name=""/>
        <dsp:cNvSpPr/>
      </dsp:nvSpPr>
      <dsp:spPr>
        <a:xfrm rot="10800000">
          <a:off x="6075988" y="2677519"/>
          <a:ext cx="578700" cy="2594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pt-BR" sz="1100" kern="1200"/>
        </a:p>
      </dsp:txBody>
      <dsp:txXfrm rot="10800000">
        <a:off x="6153827" y="2729412"/>
        <a:ext cx="500861" cy="155677"/>
      </dsp:txXfrm>
    </dsp:sp>
    <dsp:sp modelId="{1F9CD8E6-7F85-49C4-B20B-BBB3E19FDFF4}">
      <dsp:nvSpPr>
        <dsp:cNvPr id="0" name=""/>
        <dsp:cNvSpPr/>
      </dsp:nvSpPr>
      <dsp:spPr>
        <a:xfrm>
          <a:off x="4789550" y="2451681"/>
          <a:ext cx="1046222" cy="711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5FN</a:t>
          </a:r>
        </a:p>
      </dsp:txBody>
      <dsp:txXfrm>
        <a:off x="4810379" y="2472510"/>
        <a:ext cx="1004564" cy="669480"/>
      </dsp:txXfrm>
    </dsp:sp>
    <dsp:sp modelId="{CB1DBC28-C31B-460E-9B48-6BF9F752481E}">
      <dsp:nvSpPr>
        <dsp:cNvPr id="0" name=""/>
        <dsp:cNvSpPr/>
      </dsp:nvSpPr>
      <dsp:spPr>
        <a:xfrm rot="10821739">
          <a:off x="3987052" y="2670860"/>
          <a:ext cx="545294" cy="2594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pt-BR" sz="1100" kern="1200"/>
        </a:p>
      </dsp:txBody>
      <dsp:txXfrm rot="10800000">
        <a:off x="4064890" y="2722999"/>
        <a:ext cx="467455" cy="155677"/>
      </dsp:txXfrm>
    </dsp:sp>
    <dsp:sp modelId="{BC0E87FC-B175-4E12-BFEE-7FB68A0BBF3A}">
      <dsp:nvSpPr>
        <dsp:cNvPr id="0" name=""/>
        <dsp:cNvSpPr/>
      </dsp:nvSpPr>
      <dsp:spPr>
        <a:xfrm>
          <a:off x="2141559" y="2436747"/>
          <a:ext cx="1619154" cy="711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Tabelas Normalizadas</a:t>
          </a:r>
        </a:p>
      </dsp:txBody>
      <dsp:txXfrm>
        <a:off x="2162388" y="2457576"/>
        <a:ext cx="1577496" cy="6694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2DA57-4A04-4488-BDE4-38C4952AC20C}" type="datetimeFigureOut">
              <a:rPr lang="pt-BR" smtClean="0"/>
              <a:t>15/12/2020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5D995-E607-45F9-8924-D809495D9BC3}" type="slidenum">
              <a:rPr lang="pt-BR" smtClean="0"/>
              <a:t>‹nº›</a:t>
            </a:fld>
            <a:endParaRPr lang="pt-BR"/>
          </a:p>
        </p:txBody>
      </p:sp>
    </p:spTree>
    <p:extLst>
      <p:ext uri="{BB962C8B-B14F-4D97-AF65-F5344CB8AC3E}">
        <p14:creationId xmlns:p14="http://schemas.microsoft.com/office/powerpoint/2010/main" val="3429903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Agora, caso seja necessário mudar o nome do contato, a alteração será feita em apenas uma linha da tabela Livraria.</a:t>
            </a:r>
          </a:p>
        </p:txBody>
      </p:sp>
      <p:sp>
        <p:nvSpPr>
          <p:cNvPr id="4" name="Espaço Reservado para Número de Slide 3"/>
          <p:cNvSpPr>
            <a:spLocks noGrp="1"/>
          </p:cNvSpPr>
          <p:nvPr>
            <p:ph type="sldNum" sz="quarter" idx="5"/>
          </p:nvPr>
        </p:nvSpPr>
        <p:spPr/>
        <p:txBody>
          <a:bodyPr/>
          <a:lstStyle/>
          <a:p>
            <a:fld id="{77A5D995-E607-45F9-8924-D809495D9BC3}" type="slidenum">
              <a:rPr lang="pt-BR" smtClean="0"/>
              <a:t>17</a:t>
            </a:fld>
            <a:endParaRPr lang="pt-BR"/>
          </a:p>
        </p:txBody>
      </p:sp>
    </p:spTree>
    <p:extLst>
      <p:ext uri="{BB962C8B-B14F-4D97-AF65-F5344CB8AC3E}">
        <p14:creationId xmlns:p14="http://schemas.microsoft.com/office/powerpoint/2010/main" val="115358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Agora, caso seja necessário mudar o nome do contato, a alteração será feita em apenas uma linha da tabela Livraria.</a:t>
            </a:r>
          </a:p>
        </p:txBody>
      </p:sp>
      <p:sp>
        <p:nvSpPr>
          <p:cNvPr id="4" name="Espaço Reservado para Número de Slide 3"/>
          <p:cNvSpPr>
            <a:spLocks noGrp="1"/>
          </p:cNvSpPr>
          <p:nvPr>
            <p:ph type="sldNum" sz="quarter" idx="5"/>
          </p:nvPr>
        </p:nvSpPr>
        <p:spPr/>
        <p:txBody>
          <a:bodyPr/>
          <a:lstStyle/>
          <a:p>
            <a:fld id="{77A5D995-E607-45F9-8924-D809495D9BC3}" type="slidenum">
              <a:rPr lang="pt-BR" smtClean="0"/>
              <a:t>19</a:t>
            </a:fld>
            <a:endParaRPr lang="pt-BR"/>
          </a:p>
        </p:txBody>
      </p:sp>
    </p:spTree>
    <p:extLst>
      <p:ext uri="{BB962C8B-B14F-4D97-AF65-F5344CB8AC3E}">
        <p14:creationId xmlns:p14="http://schemas.microsoft.com/office/powerpoint/2010/main" val="400975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Agora, caso seja necessário mudar o nome do contato, a alteração será feita em apenas uma linha da tabela Livraria.</a:t>
            </a:r>
          </a:p>
        </p:txBody>
      </p:sp>
      <p:sp>
        <p:nvSpPr>
          <p:cNvPr id="4" name="Espaço Reservado para Número de Slide 3"/>
          <p:cNvSpPr>
            <a:spLocks noGrp="1"/>
          </p:cNvSpPr>
          <p:nvPr>
            <p:ph type="sldNum" sz="quarter" idx="5"/>
          </p:nvPr>
        </p:nvSpPr>
        <p:spPr/>
        <p:txBody>
          <a:bodyPr/>
          <a:lstStyle/>
          <a:p>
            <a:fld id="{77A5D995-E607-45F9-8924-D809495D9BC3}" type="slidenum">
              <a:rPr lang="pt-BR" smtClean="0"/>
              <a:t>20</a:t>
            </a:fld>
            <a:endParaRPr lang="pt-BR"/>
          </a:p>
        </p:txBody>
      </p:sp>
    </p:spTree>
    <p:extLst>
      <p:ext uri="{BB962C8B-B14F-4D97-AF65-F5344CB8AC3E}">
        <p14:creationId xmlns:p14="http://schemas.microsoft.com/office/powerpoint/2010/main" val="415334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12/15/2020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720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12/15/2020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05390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12/15/2020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65230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011680"/>
            <a:ext cx="10168128" cy="42976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12/15/2020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644961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12/15/2020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71754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12/15/2020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1446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12/15/2020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24214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12/15/2020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07257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12/15/2020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14064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12/15/2020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73811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12/15/2020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49697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12/15/2020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195940697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onolitonimbus.com.br/banco-de-dados-mysql/" TargetMode="External"/><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772AD4-3EC6-45C1-968E-DFF6FBA6A802}"/>
              </a:ext>
            </a:extLst>
          </p:cNvPr>
          <p:cNvSpPr>
            <a:spLocks noGrp="1"/>
          </p:cNvSpPr>
          <p:nvPr>
            <p:ph type="ctrTitle"/>
          </p:nvPr>
        </p:nvSpPr>
        <p:spPr>
          <a:xfrm>
            <a:off x="7552706" y="1122363"/>
            <a:ext cx="4273534" cy="3204134"/>
          </a:xfrm>
        </p:spPr>
        <p:txBody>
          <a:bodyPr anchor="b">
            <a:normAutofit/>
          </a:bodyPr>
          <a:lstStyle/>
          <a:p>
            <a:pPr algn="ctr"/>
            <a:r>
              <a:rPr lang="pt-BR" sz="4800" dirty="0"/>
              <a:t>Normalização de banco de dados relacionais</a:t>
            </a:r>
          </a:p>
        </p:txBody>
      </p:sp>
      <p:pic>
        <p:nvPicPr>
          <p:cNvPr id="8" name="Imagem 7" descr="Diagrama&#10;&#10;Descrição gerada automaticamente">
            <a:extLst>
              <a:ext uri="{FF2B5EF4-FFF2-40B4-BE49-F238E27FC236}">
                <a16:creationId xmlns:a16="http://schemas.microsoft.com/office/drawing/2014/main" id="{D9A58963-4773-405E-8FE9-DB42B47D203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 b="10422"/>
          <a:stretch/>
        </p:blipFill>
        <p:spPr>
          <a:xfrm>
            <a:off x="20" y="10"/>
            <a:ext cx="7443196" cy="6857990"/>
          </a:xfrm>
          <a:prstGeom prst="rect">
            <a:avLst/>
          </a:prstGeom>
        </p:spPr>
      </p:pic>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ixaDeTexto 8">
            <a:extLst>
              <a:ext uri="{FF2B5EF4-FFF2-40B4-BE49-F238E27FC236}">
                <a16:creationId xmlns:a16="http://schemas.microsoft.com/office/drawing/2014/main" id="{88F3C101-4B65-44F3-ACCF-C6D212B570D4}"/>
              </a:ext>
            </a:extLst>
          </p:cNvPr>
          <p:cNvSpPr txBox="1"/>
          <p:nvPr/>
        </p:nvSpPr>
        <p:spPr>
          <a:xfrm>
            <a:off x="4661684" y="6657945"/>
            <a:ext cx="2781532" cy="200055"/>
          </a:xfrm>
          <a:prstGeom prst="rect">
            <a:avLst/>
          </a:prstGeom>
          <a:solidFill>
            <a:srgbClr val="000000"/>
          </a:solidFill>
        </p:spPr>
        <p:txBody>
          <a:bodyPr wrap="none" rtlCol="0">
            <a:spAutoFit/>
          </a:bodyPr>
          <a:lstStyle/>
          <a:p>
            <a:pPr algn="r">
              <a:spcAft>
                <a:spcPts val="600"/>
              </a:spcAft>
            </a:pPr>
            <a:r>
              <a:rPr lang="pt-BR" sz="700">
                <a:solidFill>
                  <a:srgbClr val="FFFFFF"/>
                </a:solidFill>
                <a:hlinkClick r:id="rId3" tooltip="https://www.monolitonimbus.com.br/banco-de-dados-mysql/">
                  <a:extLst>
                    <a:ext uri="{A12FA001-AC4F-418D-AE19-62706E023703}">
                      <ahyp:hlinkClr xmlns:ahyp="http://schemas.microsoft.com/office/drawing/2018/hyperlinkcolor" val="tx"/>
                    </a:ext>
                  </a:extLst>
                </a:hlinkClick>
              </a:rPr>
              <a:t>Esta Foto</a:t>
            </a:r>
            <a:r>
              <a:rPr lang="pt-BR" sz="700">
                <a:solidFill>
                  <a:srgbClr val="FFFFFF"/>
                </a:solidFill>
              </a:rPr>
              <a:t> de Autor Desconhecido está licenciado em </a:t>
            </a:r>
            <a:r>
              <a:rPr lang="pt-BR"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pt-BR" sz="700">
              <a:solidFill>
                <a:srgbClr val="FFFFFF"/>
              </a:solidFill>
            </a:endParaRPr>
          </a:p>
        </p:txBody>
      </p:sp>
    </p:spTree>
    <p:extLst>
      <p:ext uri="{BB962C8B-B14F-4D97-AF65-F5344CB8AC3E}">
        <p14:creationId xmlns:p14="http://schemas.microsoft.com/office/powerpoint/2010/main" val="230216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a:t>A primeira forma normal ou 1FN</a:t>
            </a:r>
            <a:endParaRPr lang="pt-BR" dirty="0"/>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Percebe-se que Endereço não possui um valor atômico, já que é composto por Rua, Cidade e CEP. O primeiro passo para normalizar isso é desmembrar cada informação do Endereço como um novo atributo na tabela:</a:t>
            </a:r>
          </a:p>
        </p:txBody>
      </p:sp>
      <p:graphicFrame>
        <p:nvGraphicFramePr>
          <p:cNvPr id="4" name="Tabela 4">
            <a:extLst>
              <a:ext uri="{FF2B5EF4-FFF2-40B4-BE49-F238E27FC236}">
                <a16:creationId xmlns:a16="http://schemas.microsoft.com/office/drawing/2014/main" id="{759A6785-6DD0-443A-87CE-75AB00CAF495}"/>
              </a:ext>
            </a:extLst>
          </p:cNvPr>
          <p:cNvGraphicFramePr>
            <a:graphicFrameLocks noGrp="1"/>
          </p:cNvGraphicFramePr>
          <p:nvPr>
            <p:extLst>
              <p:ext uri="{D42A27DB-BD31-4B8C-83A1-F6EECF244321}">
                <p14:modId xmlns:p14="http://schemas.microsoft.com/office/powerpoint/2010/main" val="3305421138"/>
              </p:ext>
            </p:extLst>
          </p:nvPr>
        </p:nvGraphicFramePr>
        <p:xfrm>
          <a:off x="1261584" y="4018788"/>
          <a:ext cx="9668832" cy="1483360"/>
        </p:xfrm>
        <a:graphic>
          <a:graphicData uri="http://schemas.openxmlformats.org/drawingml/2006/table">
            <a:tbl>
              <a:tblPr firstRow="1" bandRow="1">
                <a:tableStyleId>{5C22544A-7EE6-4342-B048-85BDC9FD1C3A}</a:tableStyleId>
              </a:tblPr>
              <a:tblGrid>
                <a:gridCol w="1591294">
                  <a:extLst>
                    <a:ext uri="{9D8B030D-6E8A-4147-A177-3AD203B41FA5}">
                      <a16:colId xmlns:a16="http://schemas.microsoft.com/office/drawing/2014/main" val="2606708688"/>
                    </a:ext>
                  </a:extLst>
                </a:gridCol>
                <a:gridCol w="1520041">
                  <a:extLst>
                    <a:ext uri="{9D8B030D-6E8A-4147-A177-3AD203B41FA5}">
                      <a16:colId xmlns:a16="http://schemas.microsoft.com/office/drawing/2014/main" val="1745678677"/>
                    </a:ext>
                  </a:extLst>
                </a:gridCol>
                <a:gridCol w="1163782">
                  <a:extLst>
                    <a:ext uri="{9D8B030D-6E8A-4147-A177-3AD203B41FA5}">
                      <a16:colId xmlns:a16="http://schemas.microsoft.com/office/drawing/2014/main" val="2817457563"/>
                    </a:ext>
                  </a:extLst>
                </a:gridCol>
                <a:gridCol w="1781299">
                  <a:extLst>
                    <a:ext uri="{9D8B030D-6E8A-4147-A177-3AD203B41FA5}">
                      <a16:colId xmlns:a16="http://schemas.microsoft.com/office/drawing/2014/main" val="2012807323"/>
                    </a:ext>
                  </a:extLst>
                </a:gridCol>
                <a:gridCol w="1379855">
                  <a:extLst>
                    <a:ext uri="{9D8B030D-6E8A-4147-A177-3AD203B41FA5}">
                      <a16:colId xmlns:a16="http://schemas.microsoft.com/office/drawing/2014/main" val="2388401788"/>
                    </a:ext>
                  </a:extLst>
                </a:gridCol>
                <a:gridCol w="2232561">
                  <a:extLst>
                    <a:ext uri="{9D8B030D-6E8A-4147-A177-3AD203B41FA5}">
                      <a16:colId xmlns:a16="http://schemas.microsoft.com/office/drawing/2014/main" val="3162095759"/>
                    </a:ext>
                  </a:extLst>
                </a:gridCol>
              </a:tblGrid>
              <a:tr h="370840">
                <a:tc>
                  <a:txBody>
                    <a:bodyPr/>
                    <a:lstStyle/>
                    <a:p>
                      <a:r>
                        <a:rPr lang="pt-BR" dirty="0" err="1"/>
                        <a:t>Cod_editora</a:t>
                      </a:r>
                      <a:endParaRPr lang="pt-BR" dirty="0"/>
                    </a:p>
                  </a:txBody>
                  <a:tcPr/>
                </a:tc>
                <a:tc>
                  <a:txBody>
                    <a:bodyPr/>
                    <a:lstStyle/>
                    <a:p>
                      <a:r>
                        <a:rPr lang="pt-BR" dirty="0"/>
                        <a:t>Nome</a:t>
                      </a:r>
                    </a:p>
                  </a:txBody>
                  <a:tcPr/>
                </a:tc>
                <a:tc>
                  <a:txBody>
                    <a:bodyPr/>
                    <a:lstStyle/>
                    <a:p>
                      <a:r>
                        <a:rPr lang="pt-BR" dirty="0"/>
                        <a:t>Rua</a:t>
                      </a:r>
                    </a:p>
                  </a:txBody>
                  <a:tcPr/>
                </a:tc>
                <a:tc>
                  <a:txBody>
                    <a:bodyPr/>
                    <a:lstStyle/>
                    <a:p>
                      <a:r>
                        <a:rPr lang="pt-BR" dirty="0"/>
                        <a:t>Cidade</a:t>
                      </a:r>
                    </a:p>
                  </a:txBody>
                  <a:tcPr/>
                </a:tc>
                <a:tc>
                  <a:txBody>
                    <a:bodyPr/>
                    <a:lstStyle/>
                    <a:p>
                      <a:r>
                        <a:rPr lang="pt-BR" dirty="0"/>
                        <a:t>CEP</a:t>
                      </a:r>
                    </a:p>
                  </a:txBody>
                  <a:tcPr/>
                </a:tc>
                <a:tc>
                  <a:txBody>
                    <a:bodyPr/>
                    <a:lstStyle/>
                    <a:p>
                      <a:r>
                        <a:rPr lang="pt-BR" dirty="0" err="1"/>
                        <a:t>Livro_publicado</a:t>
                      </a:r>
                      <a:endParaRPr lang="pt-BR" dirty="0"/>
                    </a:p>
                  </a:txBody>
                  <a:tcPr/>
                </a:tc>
                <a:extLst>
                  <a:ext uri="{0D108BD9-81ED-4DB2-BD59-A6C34878D82A}">
                    <a16:rowId xmlns:a16="http://schemas.microsoft.com/office/drawing/2014/main" val="1173749014"/>
                  </a:ext>
                </a:extLst>
              </a:tr>
              <a:tr h="370840">
                <a:tc>
                  <a:txBody>
                    <a:bodyPr/>
                    <a:lstStyle/>
                    <a:p>
                      <a:r>
                        <a:rPr lang="pt-BR" dirty="0"/>
                        <a:t>001</a:t>
                      </a:r>
                    </a:p>
                  </a:txBody>
                  <a:tcPr/>
                </a:tc>
                <a:tc>
                  <a:txBody>
                    <a:bodyPr/>
                    <a:lstStyle/>
                    <a:p>
                      <a:r>
                        <a:rPr lang="pt-BR" dirty="0"/>
                        <a:t>Editora </a:t>
                      </a:r>
                      <a:r>
                        <a:rPr lang="pt-BR" dirty="0" err="1"/>
                        <a:t>One</a:t>
                      </a:r>
                      <a:endParaRPr lang="pt-BR" dirty="0"/>
                    </a:p>
                  </a:txBody>
                  <a:tcPr/>
                </a:tc>
                <a:tc>
                  <a:txBody>
                    <a:bodyPr/>
                    <a:lstStyle/>
                    <a:p>
                      <a:r>
                        <a:rPr lang="pt-BR" dirty="0"/>
                        <a:t>Rua </a:t>
                      </a:r>
                      <a:r>
                        <a:rPr lang="pt-BR" dirty="0" err="1"/>
                        <a:t>One</a:t>
                      </a:r>
                      <a:endParaRPr lang="pt-BR" dirty="0"/>
                    </a:p>
                  </a:txBody>
                  <a:tcPr/>
                </a:tc>
                <a:tc>
                  <a:txBody>
                    <a:bodyPr/>
                    <a:lstStyle/>
                    <a:p>
                      <a:r>
                        <a:rPr lang="pt-BR" dirty="0"/>
                        <a:t>Rio de Janeiro</a:t>
                      </a:r>
                    </a:p>
                  </a:txBody>
                  <a:tcPr/>
                </a:tc>
                <a:tc>
                  <a:txBody>
                    <a:bodyPr/>
                    <a:lstStyle/>
                    <a:p>
                      <a:r>
                        <a:rPr lang="pt-BR" dirty="0"/>
                        <a:t>11300-000</a:t>
                      </a:r>
                    </a:p>
                  </a:txBody>
                  <a:tcPr/>
                </a:tc>
                <a:tc>
                  <a:txBody>
                    <a:bodyPr/>
                    <a:lstStyle/>
                    <a:p>
                      <a:r>
                        <a:rPr lang="pt-BR" dirty="0"/>
                        <a:t>Livro </a:t>
                      </a:r>
                      <a:r>
                        <a:rPr lang="pt-BR" dirty="0" err="1"/>
                        <a:t>One</a:t>
                      </a:r>
                      <a:endParaRPr lang="pt-BR" dirty="0"/>
                    </a:p>
                  </a:txBody>
                  <a:tcPr/>
                </a:tc>
                <a:extLst>
                  <a:ext uri="{0D108BD9-81ED-4DB2-BD59-A6C34878D82A}">
                    <a16:rowId xmlns:a16="http://schemas.microsoft.com/office/drawing/2014/main" val="699730273"/>
                  </a:ext>
                </a:extLst>
              </a:tr>
              <a:tr h="370840">
                <a:tc>
                  <a:txBody>
                    <a:bodyPr/>
                    <a:lstStyle/>
                    <a:p>
                      <a:r>
                        <a:rPr lang="pt-BR" dirty="0"/>
                        <a:t>001</a:t>
                      </a:r>
                    </a:p>
                  </a:txBody>
                  <a:tcPr/>
                </a:tc>
                <a:tc>
                  <a:txBody>
                    <a:bodyPr/>
                    <a:lstStyle/>
                    <a:p>
                      <a:r>
                        <a:rPr lang="pt-BR" dirty="0"/>
                        <a:t>Editora </a:t>
                      </a:r>
                      <a:r>
                        <a:rPr lang="pt-BR" dirty="0" err="1"/>
                        <a:t>One</a:t>
                      </a:r>
                      <a:endParaRPr lang="pt-BR" dirty="0"/>
                    </a:p>
                  </a:txBody>
                  <a:tcPr/>
                </a:tc>
                <a:tc>
                  <a:txBody>
                    <a:bodyPr/>
                    <a:lstStyle/>
                    <a:p>
                      <a:r>
                        <a:rPr lang="pt-BR" dirty="0"/>
                        <a:t>Rua </a:t>
                      </a:r>
                      <a:r>
                        <a:rPr lang="pt-BR" dirty="0" err="1"/>
                        <a:t>One</a:t>
                      </a:r>
                      <a:endParaRPr lang="pt-BR" dirty="0"/>
                    </a:p>
                  </a:txBody>
                  <a:tcPr/>
                </a:tc>
                <a:tc>
                  <a:txBody>
                    <a:bodyPr/>
                    <a:lstStyle/>
                    <a:p>
                      <a:r>
                        <a:rPr lang="pt-BR" dirty="0"/>
                        <a:t>Rio de Janeiro</a:t>
                      </a:r>
                    </a:p>
                  </a:txBody>
                  <a:tcPr/>
                </a:tc>
                <a:tc>
                  <a:txBody>
                    <a:bodyPr/>
                    <a:lstStyle/>
                    <a:p>
                      <a:r>
                        <a:rPr lang="pt-BR" dirty="0"/>
                        <a:t>11300-000</a:t>
                      </a:r>
                    </a:p>
                  </a:txBody>
                  <a:tcPr/>
                </a:tc>
                <a:tc>
                  <a:txBody>
                    <a:bodyPr/>
                    <a:lstStyle/>
                    <a:p>
                      <a:r>
                        <a:rPr lang="pt-BR" dirty="0"/>
                        <a:t>Livro </a:t>
                      </a:r>
                      <a:r>
                        <a:rPr lang="pt-BR" dirty="0" err="1"/>
                        <a:t>One</a:t>
                      </a:r>
                      <a:r>
                        <a:rPr lang="pt-BR" dirty="0"/>
                        <a:t> Novo</a:t>
                      </a:r>
                    </a:p>
                  </a:txBody>
                  <a:tcPr/>
                </a:tc>
                <a:extLst>
                  <a:ext uri="{0D108BD9-81ED-4DB2-BD59-A6C34878D82A}">
                    <a16:rowId xmlns:a16="http://schemas.microsoft.com/office/drawing/2014/main" val="1377179973"/>
                  </a:ext>
                </a:extLst>
              </a:tr>
              <a:tr h="370840">
                <a:tc>
                  <a:txBody>
                    <a:bodyPr/>
                    <a:lstStyle/>
                    <a:p>
                      <a:r>
                        <a:rPr lang="pt-BR" dirty="0"/>
                        <a:t>002</a:t>
                      </a:r>
                    </a:p>
                  </a:txBody>
                  <a:tcPr/>
                </a:tc>
                <a:tc>
                  <a:txBody>
                    <a:bodyPr/>
                    <a:lstStyle/>
                    <a:p>
                      <a:r>
                        <a:rPr lang="pt-BR" dirty="0"/>
                        <a:t>Editora </a:t>
                      </a:r>
                      <a:r>
                        <a:rPr lang="pt-BR" dirty="0" err="1"/>
                        <a:t>Two</a:t>
                      </a:r>
                      <a:endParaRPr lang="pt-BR" dirty="0"/>
                    </a:p>
                  </a:txBody>
                  <a:tcPr/>
                </a:tc>
                <a:tc>
                  <a:txBody>
                    <a:bodyPr/>
                    <a:lstStyle/>
                    <a:p>
                      <a:r>
                        <a:rPr lang="pt-BR" dirty="0"/>
                        <a:t>Rua </a:t>
                      </a:r>
                      <a:r>
                        <a:rPr lang="pt-BR" dirty="0" err="1"/>
                        <a:t>Two</a:t>
                      </a:r>
                      <a:endParaRPr lang="pt-BR" dirty="0"/>
                    </a:p>
                  </a:txBody>
                  <a:tcPr/>
                </a:tc>
                <a:tc>
                  <a:txBody>
                    <a:bodyPr/>
                    <a:lstStyle/>
                    <a:p>
                      <a:r>
                        <a:rPr lang="pt-BR" dirty="0"/>
                        <a:t>São Paulo</a:t>
                      </a:r>
                    </a:p>
                  </a:txBody>
                  <a:tcPr/>
                </a:tc>
                <a:tc>
                  <a:txBody>
                    <a:bodyPr/>
                    <a:lstStyle/>
                    <a:p>
                      <a:r>
                        <a:rPr lang="pt-BR" dirty="0"/>
                        <a:t>01222-903</a:t>
                      </a:r>
                    </a:p>
                  </a:txBody>
                  <a:tcPr/>
                </a:tc>
                <a:tc>
                  <a:txBody>
                    <a:bodyPr/>
                    <a:lstStyle/>
                    <a:p>
                      <a:r>
                        <a:rPr lang="pt-BR" dirty="0"/>
                        <a:t>Livro </a:t>
                      </a:r>
                      <a:r>
                        <a:rPr lang="pt-BR" dirty="0" err="1"/>
                        <a:t>Two</a:t>
                      </a:r>
                      <a:endParaRPr lang="pt-BR" dirty="0"/>
                    </a:p>
                  </a:txBody>
                  <a:tcPr/>
                </a:tc>
                <a:extLst>
                  <a:ext uri="{0D108BD9-81ED-4DB2-BD59-A6C34878D82A}">
                    <a16:rowId xmlns:a16="http://schemas.microsoft.com/office/drawing/2014/main" val="3863698476"/>
                  </a:ext>
                </a:extLst>
              </a:tr>
            </a:tbl>
          </a:graphicData>
        </a:graphic>
      </p:graphicFrame>
    </p:spTree>
    <p:extLst>
      <p:ext uri="{BB962C8B-B14F-4D97-AF65-F5344CB8AC3E}">
        <p14:creationId xmlns:p14="http://schemas.microsoft.com/office/powerpoint/2010/main" val="281434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a:t>A primeira forma normal ou 1FN</a:t>
            </a:r>
            <a:endParaRPr lang="pt-BR" dirty="0"/>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Note agora que temos várias informações redundantes na tabela anterior, pois como a Editora </a:t>
            </a:r>
            <a:r>
              <a:rPr lang="pt-BR" dirty="0" err="1"/>
              <a:t>One</a:t>
            </a:r>
            <a:r>
              <a:rPr lang="pt-BR" dirty="0"/>
              <a:t> tem mais de um livro, várias informações aparecem repetidas em cada um dos livros existentes na tabela, como o próprio nome da editora e seus dados. Para normalizar isso, precisamos criar uma nova tabela chamada Livro, assim como um relacionamento entre as tabelas, ligadas pela chave </a:t>
            </a:r>
            <a:r>
              <a:rPr lang="pt-BR" dirty="0" err="1"/>
              <a:t>Cod_editora</a:t>
            </a:r>
            <a:r>
              <a:rPr lang="pt-BR" dirty="0"/>
              <a:t>, como no exemplo a seguir:</a:t>
            </a:r>
          </a:p>
        </p:txBody>
      </p:sp>
    </p:spTree>
    <p:extLst>
      <p:ext uri="{BB962C8B-B14F-4D97-AF65-F5344CB8AC3E}">
        <p14:creationId xmlns:p14="http://schemas.microsoft.com/office/powerpoint/2010/main" val="283673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a:t>A primeira forma normal ou 1FN</a:t>
            </a:r>
            <a:endParaRPr lang="pt-BR" dirty="0"/>
          </a:p>
        </p:txBody>
      </p:sp>
      <p:graphicFrame>
        <p:nvGraphicFramePr>
          <p:cNvPr id="4" name="Tabela 4">
            <a:extLst>
              <a:ext uri="{FF2B5EF4-FFF2-40B4-BE49-F238E27FC236}">
                <a16:creationId xmlns:a16="http://schemas.microsoft.com/office/drawing/2014/main" id="{F71DF68B-75D2-49DD-8BD4-2AD63AEC9A63}"/>
              </a:ext>
            </a:extLst>
          </p:cNvPr>
          <p:cNvGraphicFramePr>
            <a:graphicFrameLocks noGrp="1"/>
          </p:cNvGraphicFramePr>
          <p:nvPr>
            <p:ph idx="1"/>
            <p:extLst>
              <p:ext uri="{D42A27DB-BD31-4B8C-83A1-F6EECF244321}">
                <p14:modId xmlns:p14="http://schemas.microsoft.com/office/powerpoint/2010/main" val="2809312833"/>
              </p:ext>
            </p:extLst>
          </p:nvPr>
        </p:nvGraphicFramePr>
        <p:xfrm>
          <a:off x="1116013" y="2011363"/>
          <a:ext cx="1627187" cy="1285240"/>
        </p:xfrm>
        <a:graphic>
          <a:graphicData uri="http://schemas.openxmlformats.org/drawingml/2006/table">
            <a:tbl>
              <a:tblPr firstRow="1" bandRow="1">
                <a:tableStyleId>{5C22544A-7EE6-4342-B048-85BDC9FD1C3A}</a:tableStyleId>
              </a:tblPr>
              <a:tblGrid>
                <a:gridCol w="1627187">
                  <a:extLst>
                    <a:ext uri="{9D8B030D-6E8A-4147-A177-3AD203B41FA5}">
                      <a16:colId xmlns:a16="http://schemas.microsoft.com/office/drawing/2014/main" val="3551239896"/>
                    </a:ext>
                  </a:extLst>
                </a:gridCol>
              </a:tblGrid>
              <a:tr h="370840">
                <a:tc>
                  <a:txBody>
                    <a:bodyPr/>
                    <a:lstStyle/>
                    <a:p>
                      <a:r>
                        <a:rPr lang="pt-BR" dirty="0"/>
                        <a:t>Editora</a:t>
                      </a:r>
                    </a:p>
                  </a:txBody>
                  <a:tcPr/>
                </a:tc>
                <a:extLst>
                  <a:ext uri="{0D108BD9-81ED-4DB2-BD59-A6C34878D82A}">
                    <a16:rowId xmlns:a16="http://schemas.microsoft.com/office/drawing/2014/main" val="1163161851"/>
                  </a:ext>
                </a:extLst>
              </a:tr>
              <a:tr h="370840">
                <a:tc>
                  <a:txBody>
                    <a:bodyPr/>
                    <a:lstStyle/>
                    <a:p>
                      <a:r>
                        <a:rPr lang="pt-BR" dirty="0" err="1"/>
                        <a:t>Cod_editora</a:t>
                      </a:r>
                      <a:endParaRPr lang="pt-BR" dirty="0"/>
                    </a:p>
                    <a:p>
                      <a:r>
                        <a:rPr lang="pt-BR" dirty="0"/>
                        <a:t>Nome</a:t>
                      </a:r>
                    </a:p>
                    <a:p>
                      <a:r>
                        <a:rPr lang="pt-BR" dirty="0"/>
                        <a:t>Endereço</a:t>
                      </a:r>
                    </a:p>
                  </a:txBody>
                  <a:tcPr/>
                </a:tc>
                <a:extLst>
                  <a:ext uri="{0D108BD9-81ED-4DB2-BD59-A6C34878D82A}">
                    <a16:rowId xmlns:a16="http://schemas.microsoft.com/office/drawing/2014/main" val="3483155432"/>
                  </a:ext>
                </a:extLst>
              </a:tr>
            </a:tbl>
          </a:graphicData>
        </a:graphic>
      </p:graphicFrame>
      <p:graphicFrame>
        <p:nvGraphicFramePr>
          <p:cNvPr id="5" name="Tabela 5">
            <a:extLst>
              <a:ext uri="{FF2B5EF4-FFF2-40B4-BE49-F238E27FC236}">
                <a16:creationId xmlns:a16="http://schemas.microsoft.com/office/drawing/2014/main" id="{3A427D2F-B5A6-4E84-8DE2-FF7288CA5D4B}"/>
              </a:ext>
            </a:extLst>
          </p:cNvPr>
          <p:cNvGraphicFramePr>
            <a:graphicFrameLocks noGrp="1"/>
          </p:cNvGraphicFramePr>
          <p:nvPr>
            <p:extLst>
              <p:ext uri="{D42A27DB-BD31-4B8C-83A1-F6EECF244321}">
                <p14:modId xmlns:p14="http://schemas.microsoft.com/office/powerpoint/2010/main" val="1769387180"/>
              </p:ext>
            </p:extLst>
          </p:nvPr>
        </p:nvGraphicFramePr>
        <p:xfrm>
          <a:off x="3077029" y="2011363"/>
          <a:ext cx="1627187" cy="1010920"/>
        </p:xfrm>
        <a:graphic>
          <a:graphicData uri="http://schemas.openxmlformats.org/drawingml/2006/table">
            <a:tbl>
              <a:tblPr firstRow="1" bandRow="1">
                <a:tableStyleId>{5C22544A-7EE6-4342-B048-85BDC9FD1C3A}</a:tableStyleId>
              </a:tblPr>
              <a:tblGrid>
                <a:gridCol w="1627187">
                  <a:extLst>
                    <a:ext uri="{9D8B030D-6E8A-4147-A177-3AD203B41FA5}">
                      <a16:colId xmlns:a16="http://schemas.microsoft.com/office/drawing/2014/main" val="435370254"/>
                    </a:ext>
                  </a:extLst>
                </a:gridCol>
              </a:tblGrid>
              <a:tr h="370840">
                <a:tc>
                  <a:txBody>
                    <a:bodyPr/>
                    <a:lstStyle/>
                    <a:p>
                      <a:r>
                        <a:rPr lang="pt-BR" dirty="0"/>
                        <a:t>Livro</a:t>
                      </a:r>
                    </a:p>
                  </a:txBody>
                  <a:tcPr/>
                </a:tc>
                <a:extLst>
                  <a:ext uri="{0D108BD9-81ED-4DB2-BD59-A6C34878D82A}">
                    <a16:rowId xmlns:a16="http://schemas.microsoft.com/office/drawing/2014/main" val="1899895545"/>
                  </a:ext>
                </a:extLst>
              </a:tr>
              <a:tr h="370840">
                <a:tc>
                  <a:txBody>
                    <a:bodyPr/>
                    <a:lstStyle/>
                    <a:p>
                      <a:r>
                        <a:rPr lang="pt-BR" dirty="0" err="1"/>
                        <a:t>Cod_editora</a:t>
                      </a:r>
                      <a:endParaRPr lang="pt-BR" dirty="0"/>
                    </a:p>
                    <a:p>
                      <a:r>
                        <a:rPr lang="pt-BR" dirty="0" err="1"/>
                        <a:t>Nome_livro</a:t>
                      </a:r>
                      <a:endParaRPr lang="pt-BR" dirty="0"/>
                    </a:p>
                  </a:txBody>
                  <a:tcPr/>
                </a:tc>
                <a:extLst>
                  <a:ext uri="{0D108BD9-81ED-4DB2-BD59-A6C34878D82A}">
                    <a16:rowId xmlns:a16="http://schemas.microsoft.com/office/drawing/2014/main" val="3895779742"/>
                  </a:ext>
                </a:extLst>
              </a:tr>
            </a:tbl>
          </a:graphicData>
        </a:graphic>
      </p:graphicFrame>
      <p:graphicFrame>
        <p:nvGraphicFramePr>
          <p:cNvPr id="6" name="Tabela 6">
            <a:extLst>
              <a:ext uri="{FF2B5EF4-FFF2-40B4-BE49-F238E27FC236}">
                <a16:creationId xmlns:a16="http://schemas.microsoft.com/office/drawing/2014/main" id="{CEFC91D7-EB74-4E88-A09B-ACAEFFDD2885}"/>
              </a:ext>
            </a:extLst>
          </p:cNvPr>
          <p:cNvGraphicFramePr>
            <a:graphicFrameLocks noGrp="1"/>
          </p:cNvGraphicFramePr>
          <p:nvPr>
            <p:extLst>
              <p:ext uri="{D42A27DB-BD31-4B8C-83A1-F6EECF244321}">
                <p14:modId xmlns:p14="http://schemas.microsoft.com/office/powerpoint/2010/main" val="1753627870"/>
              </p:ext>
            </p:extLst>
          </p:nvPr>
        </p:nvGraphicFramePr>
        <p:xfrm>
          <a:off x="1115568" y="3579750"/>
          <a:ext cx="8527195" cy="1112520"/>
        </p:xfrm>
        <a:graphic>
          <a:graphicData uri="http://schemas.openxmlformats.org/drawingml/2006/table">
            <a:tbl>
              <a:tblPr firstRow="1" bandRow="1">
                <a:tableStyleId>{5C22544A-7EE6-4342-B048-85BDC9FD1C3A}</a:tableStyleId>
              </a:tblPr>
              <a:tblGrid>
                <a:gridCol w="1705439">
                  <a:extLst>
                    <a:ext uri="{9D8B030D-6E8A-4147-A177-3AD203B41FA5}">
                      <a16:colId xmlns:a16="http://schemas.microsoft.com/office/drawing/2014/main" val="2926836014"/>
                    </a:ext>
                  </a:extLst>
                </a:gridCol>
                <a:gridCol w="1705439">
                  <a:extLst>
                    <a:ext uri="{9D8B030D-6E8A-4147-A177-3AD203B41FA5}">
                      <a16:colId xmlns:a16="http://schemas.microsoft.com/office/drawing/2014/main" val="2145634438"/>
                    </a:ext>
                  </a:extLst>
                </a:gridCol>
                <a:gridCol w="1705439">
                  <a:extLst>
                    <a:ext uri="{9D8B030D-6E8A-4147-A177-3AD203B41FA5}">
                      <a16:colId xmlns:a16="http://schemas.microsoft.com/office/drawing/2014/main" val="861946552"/>
                    </a:ext>
                  </a:extLst>
                </a:gridCol>
                <a:gridCol w="1705439">
                  <a:extLst>
                    <a:ext uri="{9D8B030D-6E8A-4147-A177-3AD203B41FA5}">
                      <a16:colId xmlns:a16="http://schemas.microsoft.com/office/drawing/2014/main" val="880786502"/>
                    </a:ext>
                  </a:extLst>
                </a:gridCol>
                <a:gridCol w="1705439">
                  <a:extLst>
                    <a:ext uri="{9D8B030D-6E8A-4147-A177-3AD203B41FA5}">
                      <a16:colId xmlns:a16="http://schemas.microsoft.com/office/drawing/2014/main" val="2468062458"/>
                    </a:ext>
                  </a:extLst>
                </a:gridCol>
              </a:tblGrid>
              <a:tr h="370840">
                <a:tc>
                  <a:txBody>
                    <a:bodyPr/>
                    <a:lstStyle/>
                    <a:p>
                      <a:r>
                        <a:rPr lang="pt-BR" dirty="0" err="1"/>
                        <a:t>Cod_editora</a:t>
                      </a:r>
                      <a:endParaRPr lang="pt-BR" dirty="0"/>
                    </a:p>
                  </a:txBody>
                  <a:tcPr/>
                </a:tc>
                <a:tc>
                  <a:txBody>
                    <a:bodyPr/>
                    <a:lstStyle/>
                    <a:p>
                      <a:r>
                        <a:rPr lang="pt-BR" dirty="0"/>
                        <a:t>Nome</a:t>
                      </a:r>
                    </a:p>
                  </a:txBody>
                  <a:tcPr/>
                </a:tc>
                <a:tc>
                  <a:txBody>
                    <a:bodyPr/>
                    <a:lstStyle/>
                    <a:p>
                      <a:r>
                        <a:rPr lang="pt-BR" dirty="0"/>
                        <a:t>Rua</a:t>
                      </a:r>
                    </a:p>
                  </a:txBody>
                  <a:tcPr/>
                </a:tc>
                <a:tc>
                  <a:txBody>
                    <a:bodyPr/>
                    <a:lstStyle/>
                    <a:p>
                      <a:r>
                        <a:rPr lang="pt-BR" dirty="0"/>
                        <a:t>Cidade</a:t>
                      </a:r>
                    </a:p>
                  </a:txBody>
                  <a:tcPr/>
                </a:tc>
                <a:tc>
                  <a:txBody>
                    <a:bodyPr/>
                    <a:lstStyle/>
                    <a:p>
                      <a:r>
                        <a:rPr lang="pt-BR" dirty="0"/>
                        <a:t>CEP</a:t>
                      </a:r>
                    </a:p>
                  </a:txBody>
                  <a:tcPr/>
                </a:tc>
                <a:extLst>
                  <a:ext uri="{0D108BD9-81ED-4DB2-BD59-A6C34878D82A}">
                    <a16:rowId xmlns:a16="http://schemas.microsoft.com/office/drawing/2014/main" val="3374359776"/>
                  </a:ext>
                </a:extLst>
              </a:tr>
              <a:tr h="370840">
                <a:tc>
                  <a:txBody>
                    <a:bodyPr/>
                    <a:lstStyle/>
                    <a:p>
                      <a:r>
                        <a:rPr lang="pt-BR" dirty="0"/>
                        <a:t>001</a:t>
                      </a:r>
                    </a:p>
                  </a:txBody>
                  <a:tcPr/>
                </a:tc>
                <a:tc>
                  <a:txBody>
                    <a:bodyPr/>
                    <a:lstStyle/>
                    <a:p>
                      <a:r>
                        <a:rPr lang="pt-BR" dirty="0"/>
                        <a:t>Editora </a:t>
                      </a:r>
                      <a:r>
                        <a:rPr lang="pt-BR" dirty="0" err="1"/>
                        <a:t>One</a:t>
                      </a:r>
                      <a:endParaRPr lang="pt-BR" dirty="0"/>
                    </a:p>
                  </a:txBody>
                  <a:tcPr/>
                </a:tc>
                <a:tc>
                  <a:txBody>
                    <a:bodyPr/>
                    <a:lstStyle/>
                    <a:p>
                      <a:r>
                        <a:rPr lang="pt-BR" dirty="0"/>
                        <a:t>Rua </a:t>
                      </a:r>
                      <a:r>
                        <a:rPr lang="pt-BR" dirty="0" err="1"/>
                        <a:t>One</a:t>
                      </a:r>
                      <a:endParaRPr lang="pt-BR" dirty="0"/>
                    </a:p>
                  </a:txBody>
                  <a:tcPr/>
                </a:tc>
                <a:tc>
                  <a:txBody>
                    <a:bodyPr/>
                    <a:lstStyle/>
                    <a:p>
                      <a:r>
                        <a:rPr lang="pt-BR" dirty="0"/>
                        <a:t>Rio de Janeiro</a:t>
                      </a:r>
                    </a:p>
                  </a:txBody>
                  <a:tcPr/>
                </a:tc>
                <a:tc>
                  <a:txBody>
                    <a:bodyPr/>
                    <a:lstStyle/>
                    <a:p>
                      <a:r>
                        <a:rPr lang="pt-BR" dirty="0"/>
                        <a:t>11300-000</a:t>
                      </a:r>
                    </a:p>
                  </a:txBody>
                  <a:tcPr/>
                </a:tc>
                <a:extLst>
                  <a:ext uri="{0D108BD9-81ED-4DB2-BD59-A6C34878D82A}">
                    <a16:rowId xmlns:a16="http://schemas.microsoft.com/office/drawing/2014/main" val="2155747347"/>
                  </a:ext>
                </a:extLst>
              </a:tr>
              <a:tr h="370840">
                <a:tc>
                  <a:txBody>
                    <a:bodyPr/>
                    <a:lstStyle/>
                    <a:p>
                      <a:r>
                        <a:rPr lang="pt-BR" dirty="0"/>
                        <a:t>002</a:t>
                      </a:r>
                    </a:p>
                  </a:txBody>
                  <a:tcPr/>
                </a:tc>
                <a:tc>
                  <a:txBody>
                    <a:bodyPr/>
                    <a:lstStyle/>
                    <a:p>
                      <a:r>
                        <a:rPr lang="pt-BR" dirty="0"/>
                        <a:t>Editora </a:t>
                      </a:r>
                      <a:r>
                        <a:rPr lang="pt-BR" dirty="0" err="1"/>
                        <a:t>Two</a:t>
                      </a:r>
                      <a:endParaRPr lang="pt-BR" dirty="0"/>
                    </a:p>
                  </a:txBody>
                  <a:tcPr/>
                </a:tc>
                <a:tc>
                  <a:txBody>
                    <a:bodyPr/>
                    <a:lstStyle/>
                    <a:p>
                      <a:r>
                        <a:rPr lang="pt-BR" dirty="0"/>
                        <a:t>Rua </a:t>
                      </a:r>
                      <a:r>
                        <a:rPr lang="pt-BR" dirty="0" err="1"/>
                        <a:t>Two</a:t>
                      </a:r>
                      <a:endParaRPr lang="pt-BR" dirty="0"/>
                    </a:p>
                  </a:txBody>
                  <a:tcPr/>
                </a:tc>
                <a:tc>
                  <a:txBody>
                    <a:bodyPr/>
                    <a:lstStyle/>
                    <a:p>
                      <a:r>
                        <a:rPr lang="pt-BR" dirty="0"/>
                        <a:t>São Paulo</a:t>
                      </a:r>
                    </a:p>
                  </a:txBody>
                  <a:tcPr/>
                </a:tc>
                <a:tc>
                  <a:txBody>
                    <a:bodyPr/>
                    <a:lstStyle/>
                    <a:p>
                      <a:r>
                        <a:rPr lang="pt-BR" dirty="0"/>
                        <a:t>01222-000</a:t>
                      </a:r>
                    </a:p>
                  </a:txBody>
                  <a:tcPr/>
                </a:tc>
                <a:extLst>
                  <a:ext uri="{0D108BD9-81ED-4DB2-BD59-A6C34878D82A}">
                    <a16:rowId xmlns:a16="http://schemas.microsoft.com/office/drawing/2014/main" val="1696851374"/>
                  </a:ext>
                </a:extLst>
              </a:tr>
            </a:tbl>
          </a:graphicData>
        </a:graphic>
      </p:graphicFrame>
      <p:graphicFrame>
        <p:nvGraphicFramePr>
          <p:cNvPr id="7" name="Tabela 7">
            <a:extLst>
              <a:ext uri="{FF2B5EF4-FFF2-40B4-BE49-F238E27FC236}">
                <a16:creationId xmlns:a16="http://schemas.microsoft.com/office/drawing/2014/main" id="{5E41AA42-C297-4173-8ED8-BDCF34EB4421}"/>
              </a:ext>
            </a:extLst>
          </p:cNvPr>
          <p:cNvGraphicFramePr>
            <a:graphicFrameLocks noGrp="1"/>
          </p:cNvGraphicFramePr>
          <p:nvPr>
            <p:extLst>
              <p:ext uri="{D42A27DB-BD31-4B8C-83A1-F6EECF244321}">
                <p14:modId xmlns:p14="http://schemas.microsoft.com/office/powerpoint/2010/main" val="2139731501"/>
              </p:ext>
            </p:extLst>
          </p:nvPr>
        </p:nvGraphicFramePr>
        <p:xfrm>
          <a:off x="1115568" y="4975417"/>
          <a:ext cx="4121450" cy="1483360"/>
        </p:xfrm>
        <a:graphic>
          <a:graphicData uri="http://schemas.openxmlformats.org/drawingml/2006/table">
            <a:tbl>
              <a:tblPr firstRow="1" bandRow="1">
                <a:tableStyleId>{5C22544A-7EE6-4342-B048-85BDC9FD1C3A}</a:tableStyleId>
              </a:tblPr>
              <a:tblGrid>
                <a:gridCol w="1568255">
                  <a:extLst>
                    <a:ext uri="{9D8B030D-6E8A-4147-A177-3AD203B41FA5}">
                      <a16:colId xmlns:a16="http://schemas.microsoft.com/office/drawing/2014/main" val="2810448220"/>
                    </a:ext>
                  </a:extLst>
                </a:gridCol>
                <a:gridCol w="2553195">
                  <a:extLst>
                    <a:ext uri="{9D8B030D-6E8A-4147-A177-3AD203B41FA5}">
                      <a16:colId xmlns:a16="http://schemas.microsoft.com/office/drawing/2014/main" val="380753569"/>
                    </a:ext>
                  </a:extLst>
                </a:gridCol>
              </a:tblGrid>
              <a:tr h="370840">
                <a:tc>
                  <a:txBody>
                    <a:bodyPr/>
                    <a:lstStyle/>
                    <a:p>
                      <a:r>
                        <a:rPr lang="pt-BR" dirty="0" err="1"/>
                        <a:t>Cod_editora</a:t>
                      </a:r>
                      <a:endParaRPr lang="pt-BR" dirty="0"/>
                    </a:p>
                  </a:txBody>
                  <a:tcPr/>
                </a:tc>
                <a:tc>
                  <a:txBody>
                    <a:bodyPr/>
                    <a:lstStyle/>
                    <a:p>
                      <a:r>
                        <a:rPr lang="pt-BR" dirty="0" err="1"/>
                        <a:t>Nome_livro</a:t>
                      </a:r>
                      <a:endParaRPr lang="pt-BR" dirty="0"/>
                    </a:p>
                  </a:txBody>
                  <a:tcPr/>
                </a:tc>
                <a:extLst>
                  <a:ext uri="{0D108BD9-81ED-4DB2-BD59-A6C34878D82A}">
                    <a16:rowId xmlns:a16="http://schemas.microsoft.com/office/drawing/2014/main" val="1801015935"/>
                  </a:ext>
                </a:extLst>
              </a:tr>
              <a:tr h="370840">
                <a:tc>
                  <a:txBody>
                    <a:bodyPr/>
                    <a:lstStyle/>
                    <a:p>
                      <a:r>
                        <a:rPr lang="pt-BR" dirty="0"/>
                        <a:t>001</a:t>
                      </a:r>
                    </a:p>
                  </a:txBody>
                  <a:tcPr/>
                </a:tc>
                <a:tc>
                  <a:txBody>
                    <a:bodyPr/>
                    <a:lstStyle/>
                    <a:p>
                      <a:r>
                        <a:rPr lang="pt-BR" dirty="0"/>
                        <a:t>Livro </a:t>
                      </a:r>
                      <a:r>
                        <a:rPr lang="pt-BR" dirty="0" err="1"/>
                        <a:t>One</a:t>
                      </a:r>
                      <a:endParaRPr lang="pt-BR" dirty="0"/>
                    </a:p>
                  </a:txBody>
                  <a:tcPr/>
                </a:tc>
                <a:extLst>
                  <a:ext uri="{0D108BD9-81ED-4DB2-BD59-A6C34878D82A}">
                    <a16:rowId xmlns:a16="http://schemas.microsoft.com/office/drawing/2014/main" val="509271665"/>
                  </a:ext>
                </a:extLst>
              </a:tr>
              <a:tr h="370840">
                <a:tc>
                  <a:txBody>
                    <a:bodyPr/>
                    <a:lstStyle/>
                    <a:p>
                      <a:r>
                        <a:rPr lang="pt-BR" dirty="0"/>
                        <a:t>001</a:t>
                      </a:r>
                    </a:p>
                  </a:txBody>
                  <a:tcPr/>
                </a:tc>
                <a:tc>
                  <a:txBody>
                    <a:bodyPr/>
                    <a:lstStyle/>
                    <a:p>
                      <a:r>
                        <a:rPr lang="pt-BR" dirty="0"/>
                        <a:t>Livro </a:t>
                      </a:r>
                      <a:r>
                        <a:rPr lang="pt-BR" dirty="0" err="1"/>
                        <a:t>One</a:t>
                      </a:r>
                      <a:r>
                        <a:rPr lang="pt-BR" dirty="0"/>
                        <a:t> Novo</a:t>
                      </a:r>
                    </a:p>
                  </a:txBody>
                  <a:tcPr/>
                </a:tc>
                <a:extLst>
                  <a:ext uri="{0D108BD9-81ED-4DB2-BD59-A6C34878D82A}">
                    <a16:rowId xmlns:a16="http://schemas.microsoft.com/office/drawing/2014/main" val="1116494425"/>
                  </a:ext>
                </a:extLst>
              </a:tr>
              <a:tr h="370840">
                <a:tc>
                  <a:txBody>
                    <a:bodyPr/>
                    <a:lstStyle/>
                    <a:p>
                      <a:r>
                        <a:rPr lang="pt-BR" dirty="0"/>
                        <a:t>002</a:t>
                      </a:r>
                    </a:p>
                  </a:txBody>
                  <a:tcPr/>
                </a:tc>
                <a:tc>
                  <a:txBody>
                    <a:bodyPr/>
                    <a:lstStyle/>
                    <a:p>
                      <a:r>
                        <a:rPr lang="pt-BR" dirty="0"/>
                        <a:t>Livro </a:t>
                      </a:r>
                      <a:r>
                        <a:rPr lang="pt-BR" dirty="0" err="1"/>
                        <a:t>Two</a:t>
                      </a:r>
                      <a:endParaRPr lang="pt-BR" dirty="0"/>
                    </a:p>
                  </a:txBody>
                  <a:tcPr/>
                </a:tc>
                <a:extLst>
                  <a:ext uri="{0D108BD9-81ED-4DB2-BD59-A6C34878D82A}">
                    <a16:rowId xmlns:a16="http://schemas.microsoft.com/office/drawing/2014/main" val="413519349"/>
                  </a:ext>
                </a:extLst>
              </a:tr>
            </a:tbl>
          </a:graphicData>
        </a:graphic>
      </p:graphicFrame>
    </p:spTree>
    <p:extLst>
      <p:ext uri="{BB962C8B-B14F-4D97-AF65-F5344CB8AC3E}">
        <p14:creationId xmlns:p14="http://schemas.microsoft.com/office/powerpoint/2010/main" val="12771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a:t>A primeira forma normal ou 1FN</a:t>
            </a:r>
            <a:endParaRPr lang="pt-BR" dirty="0"/>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Repare agora que não há mais redundância de informação. Apenas o atributo </a:t>
            </a:r>
            <a:r>
              <a:rPr lang="pt-BR" dirty="0" err="1"/>
              <a:t>Cod_editora</a:t>
            </a:r>
            <a:r>
              <a:rPr lang="pt-BR" dirty="0"/>
              <a:t> aparece nas duas tabelas, já que é necessário para se fazer a ligação e o relacionamento entre as tabelas, por meio de chaves primária e estrangeira.</a:t>
            </a:r>
          </a:p>
          <a:p>
            <a:pPr marL="0" indent="0" algn="just">
              <a:buNone/>
            </a:pPr>
            <a:r>
              <a:rPr lang="pt-BR" dirty="0"/>
              <a:t>Vale destacar que a primeira forma normal é muito básica, ou seja, modelamos naturalmente o banco de dados seguindo as suas regras. Mesmo assim, após a modelagem, verifique se todas as tabelas estão na primeira forma normal (1FN), pois alguma coisa pode ter passado despercebida.</a:t>
            </a:r>
          </a:p>
        </p:txBody>
      </p:sp>
    </p:spTree>
    <p:extLst>
      <p:ext uri="{BB962C8B-B14F-4D97-AF65-F5344CB8AC3E}">
        <p14:creationId xmlns:p14="http://schemas.microsoft.com/office/powerpoint/2010/main" val="59638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dirty="0"/>
              <a:t>A segunda forma normal ou 2FN</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Uma tabela somente estará na segunda forma normal se antes ela estiver na primeira forma normal, e se as suas colunas que não forem a chave primária dependerem apenas e inteiramente da chave primária. Como exemplo, repare na tabela Estoque, a seguir:</a:t>
            </a:r>
          </a:p>
          <a:p>
            <a:pPr marL="0" indent="0" algn="just">
              <a:buNone/>
            </a:pPr>
            <a:endParaRPr lang="pt-BR" dirty="0"/>
          </a:p>
        </p:txBody>
      </p:sp>
    </p:spTree>
    <p:extLst>
      <p:ext uri="{BB962C8B-B14F-4D97-AF65-F5344CB8AC3E}">
        <p14:creationId xmlns:p14="http://schemas.microsoft.com/office/powerpoint/2010/main" val="80125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dirty="0"/>
              <a:t>A segunda forma normal ou 2FN</a:t>
            </a:r>
          </a:p>
        </p:txBody>
      </p:sp>
      <p:graphicFrame>
        <p:nvGraphicFramePr>
          <p:cNvPr id="4" name="Tabela 4">
            <a:extLst>
              <a:ext uri="{FF2B5EF4-FFF2-40B4-BE49-F238E27FC236}">
                <a16:creationId xmlns:a16="http://schemas.microsoft.com/office/drawing/2014/main" id="{8AB3E3E7-08BC-47EF-837A-A47ADC43347A}"/>
              </a:ext>
            </a:extLst>
          </p:cNvPr>
          <p:cNvGraphicFramePr>
            <a:graphicFrameLocks noGrp="1"/>
          </p:cNvGraphicFramePr>
          <p:nvPr>
            <p:ph idx="1"/>
            <p:extLst>
              <p:ext uri="{D42A27DB-BD31-4B8C-83A1-F6EECF244321}">
                <p14:modId xmlns:p14="http://schemas.microsoft.com/office/powerpoint/2010/main" val="747748442"/>
              </p:ext>
            </p:extLst>
          </p:nvPr>
        </p:nvGraphicFramePr>
        <p:xfrm>
          <a:off x="5098339" y="1553913"/>
          <a:ext cx="1995322" cy="1833880"/>
        </p:xfrm>
        <a:graphic>
          <a:graphicData uri="http://schemas.openxmlformats.org/drawingml/2006/table">
            <a:tbl>
              <a:tblPr firstRow="1" bandRow="1">
                <a:tableStyleId>{5C22544A-7EE6-4342-B048-85BDC9FD1C3A}</a:tableStyleId>
              </a:tblPr>
              <a:tblGrid>
                <a:gridCol w="1995322">
                  <a:extLst>
                    <a:ext uri="{9D8B030D-6E8A-4147-A177-3AD203B41FA5}">
                      <a16:colId xmlns:a16="http://schemas.microsoft.com/office/drawing/2014/main" val="465312601"/>
                    </a:ext>
                  </a:extLst>
                </a:gridCol>
              </a:tblGrid>
              <a:tr h="370840">
                <a:tc>
                  <a:txBody>
                    <a:bodyPr/>
                    <a:lstStyle/>
                    <a:p>
                      <a:r>
                        <a:rPr lang="pt-BR" dirty="0"/>
                        <a:t>Estoque</a:t>
                      </a:r>
                    </a:p>
                  </a:txBody>
                  <a:tcPr/>
                </a:tc>
                <a:extLst>
                  <a:ext uri="{0D108BD9-81ED-4DB2-BD59-A6C34878D82A}">
                    <a16:rowId xmlns:a16="http://schemas.microsoft.com/office/drawing/2014/main" val="3058493088"/>
                  </a:ext>
                </a:extLst>
              </a:tr>
              <a:tr h="370840">
                <a:tc>
                  <a:txBody>
                    <a:bodyPr/>
                    <a:lstStyle/>
                    <a:p>
                      <a:r>
                        <a:rPr lang="pt-BR" dirty="0" err="1"/>
                        <a:t>Cod_livro</a:t>
                      </a:r>
                      <a:endParaRPr lang="pt-BR" dirty="0"/>
                    </a:p>
                    <a:p>
                      <a:r>
                        <a:rPr lang="pt-BR" dirty="0"/>
                        <a:t>Livraria</a:t>
                      </a:r>
                    </a:p>
                    <a:p>
                      <a:r>
                        <a:rPr lang="pt-BR" dirty="0" err="1"/>
                        <a:t>Contato_livraria</a:t>
                      </a:r>
                      <a:endParaRPr lang="pt-BR" dirty="0"/>
                    </a:p>
                    <a:p>
                      <a:r>
                        <a:rPr lang="pt-BR" dirty="0"/>
                        <a:t>Quantidade</a:t>
                      </a:r>
                    </a:p>
                    <a:p>
                      <a:r>
                        <a:rPr lang="pt-BR" dirty="0"/>
                        <a:t>Caixas</a:t>
                      </a:r>
                    </a:p>
                  </a:txBody>
                  <a:tcPr/>
                </a:tc>
                <a:extLst>
                  <a:ext uri="{0D108BD9-81ED-4DB2-BD59-A6C34878D82A}">
                    <a16:rowId xmlns:a16="http://schemas.microsoft.com/office/drawing/2014/main" val="3935121245"/>
                  </a:ext>
                </a:extLst>
              </a:tr>
            </a:tbl>
          </a:graphicData>
        </a:graphic>
      </p:graphicFrame>
      <p:graphicFrame>
        <p:nvGraphicFramePr>
          <p:cNvPr id="5" name="Tabela 5">
            <a:extLst>
              <a:ext uri="{FF2B5EF4-FFF2-40B4-BE49-F238E27FC236}">
                <a16:creationId xmlns:a16="http://schemas.microsoft.com/office/drawing/2014/main" id="{86876C84-32B9-4A9D-B7E1-37EBE254833C}"/>
              </a:ext>
            </a:extLst>
          </p:cNvPr>
          <p:cNvGraphicFramePr>
            <a:graphicFrameLocks noGrp="1"/>
          </p:cNvGraphicFramePr>
          <p:nvPr>
            <p:extLst>
              <p:ext uri="{D42A27DB-BD31-4B8C-83A1-F6EECF244321}">
                <p14:modId xmlns:p14="http://schemas.microsoft.com/office/powerpoint/2010/main" val="3578645916"/>
              </p:ext>
            </p:extLst>
          </p:nvPr>
        </p:nvGraphicFramePr>
        <p:xfrm>
          <a:off x="2032000" y="3931783"/>
          <a:ext cx="8128000" cy="25958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996633252"/>
                    </a:ext>
                  </a:extLst>
                </a:gridCol>
                <a:gridCol w="1625600">
                  <a:extLst>
                    <a:ext uri="{9D8B030D-6E8A-4147-A177-3AD203B41FA5}">
                      <a16:colId xmlns:a16="http://schemas.microsoft.com/office/drawing/2014/main" val="2461082506"/>
                    </a:ext>
                  </a:extLst>
                </a:gridCol>
                <a:gridCol w="1998406">
                  <a:extLst>
                    <a:ext uri="{9D8B030D-6E8A-4147-A177-3AD203B41FA5}">
                      <a16:colId xmlns:a16="http://schemas.microsoft.com/office/drawing/2014/main" val="1600338970"/>
                    </a:ext>
                  </a:extLst>
                </a:gridCol>
                <a:gridCol w="1531917">
                  <a:extLst>
                    <a:ext uri="{9D8B030D-6E8A-4147-A177-3AD203B41FA5}">
                      <a16:colId xmlns:a16="http://schemas.microsoft.com/office/drawing/2014/main" val="6922260"/>
                    </a:ext>
                  </a:extLst>
                </a:gridCol>
                <a:gridCol w="1346477">
                  <a:extLst>
                    <a:ext uri="{9D8B030D-6E8A-4147-A177-3AD203B41FA5}">
                      <a16:colId xmlns:a16="http://schemas.microsoft.com/office/drawing/2014/main" val="806678534"/>
                    </a:ext>
                  </a:extLst>
                </a:gridCol>
              </a:tblGrid>
              <a:tr h="370840">
                <a:tc>
                  <a:txBody>
                    <a:bodyPr/>
                    <a:lstStyle/>
                    <a:p>
                      <a:r>
                        <a:rPr lang="pt-BR" dirty="0" err="1"/>
                        <a:t>Cod_livro</a:t>
                      </a:r>
                      <a:endParaRPr lang="pt-BR" dirty="0"/>
                    </a:p>
                  </a:txBody>
                  <a:tcPr/>
                </a:tc>
                <a:tc>
                  <a:txBody>
                    <a:bodyPr/>
                    <a:lstStyle/>
                    <a:p>
                      <a:r>
                        <a:rPr lang="pt-BR" dirty="0"/>
                        <a:t>Livraria</a:t>
                      </a:r>
                    </a:p>
                  </a:txBody>
                  <a:tcPr/>
                </a:tc>
                <a:tc>
                  <a:txBody>
                    <a:bodyPr/>
                    <a:lstStyle/>
                    <a:p>
                      <a:r>
                        <a:rPr lang="pt-BR" dirty="0" err="1"/>
                        <a:t>Contato_livraria</a:t>
                      </a:r>
                      <a:endParaRPr lang="pt-BR" dirty="0"/>
                    </a:p>
                  </a:txBody>
                  <a:tcPr/>
                </a:tc>
                <a:tc>
                  <a:txBody>
                    <a:bodyPr/>
                    <a:lstStyle/>
                    <a:p>
                      <a:r>
                        <a:rPr lang="pt-BR" dirty="0"/>
                        <a:t>Quantidade</a:t>
                      </a:r>
                    </a:p>
                  </a:txBody>
                  <a:tcPr/>
                </a:tc>
                <a:tc>
                  <a:txBody>
                    <a:bodyPr/>
                    <a:lstStyle/>
                    <a:p>
                      <a:r>
                        <a:rPr lang="pt-BR" dirty="0"/>
                        <a:t>Caixas</a:t>
                      </a:r>
                    </a:p>
                  </a:txBody>
                  <a:tcPr/>
                </a:tc>
                <a:extLst>
                  <a:ext uri="{0D108BD9-81ED-4DB2-BD59-A6C34878D82A}">
                    <a16:rowId xmlns:a16="http://schemas.microsoft.com/office/drawing/2014/main" val="1216684239"/>
                  </a:ext>
                </a:extLst>
              </a:tr>
              <a:tr h="370840">
                <a:tc>
                  <a:txBody>
                    <a:bodyPr/>
                    <a:lstStyle/>
                    <a:p>
                      <a:r>
                        <a:rPr lang="pt-BR" dirty="0"/>
                        <a:t>L001</a:t>
                      </a:r>
                    </a:p>
                  </a:txBody>
                  <a:tcPr/>
                </a:tc>
                <a:tc>
                  <a:txBody>
                    <a:bodyPr/>
                    <a:lstStyle/>
                    <a:p>
                      <a:r>
                        <a:rPr lang="pt-BR" dirty="0"/>
                        <a:t>Senac </a:t>
                      </a:r>
                    </a:p>
                  </a:txBody>
                  <a:tcPr/>
                </a:tc>
                <a:tc>
                  <a:txBody>
                    <a:bodyPr/>
                    <a:lstStyle/>
                    <a:p>
                      <a:r>
                        <a:rPr lang="pt-BR" dirty="0"/>
                        <a:t>Paulo</a:t>
                      </a:r>
                    </a:p>
                  </a:txBody>
                  <a:tcPr/>
                </a:tc>
                <a:tc>
                  <a:txBody>
                    <a:bodyPr/>
                    <a:lstStyle/>
                    <a:p>
                      <a:r>
                        <a:rPr lang="pt-BR" dirty="0"/>
                        <a:t>10</a:t>
                      </a:r>
                    </a:p>
                  </a:txBody>
                  <a:tcPr/>
                </a:tc>
                <a:tc>
                  <a:txBody>
                    <a:bodyPr/>
                    <a:lstStyle/>
                    <a:p>
                      <a:r>
                        <a:rPr lang="pt-BR" dirty="0"/>
                        <a:t>1</a:t>
                      </a:r>
                    </a:p>
                  </a:txBody>
                  <a:tcPr/>
                </a:tc>
                <a:extLst>
                  <a:ext uri="{0D108BD9-81ED-4DB2-BD59-A6C34878D82A}">
                    <a16:rowId xmlns:a16="http://schemas.microsoft.com/office/drawing/2014/main" val="1446682267"/>
                  </a:ext>
                </a:extLst>
              </a:tr>
              <a:tr h="370840">
                <a:tc>
                  <a:txBody>
                    <a:bodyPr/>
                    <a:lstStyle/>
                    <a:p>
                      <a:r>
                        <a:rPr lang="pt-BR" dirty="0"/>
                        <a:t>L001</a:t>
                      </a:r>
                    </a:p>
                  </a:txBody>
                  <a:tcPr/>
                </a:tc>
                <a:tc>
                  <a:txBody>
                    <a:bodyPr/>
                    <a:lstStyle/>
                    <a:p>
                      <a:r>
                        <a:rPr lang="pt-BR" dirty="0"/>
                        <a:t>Cultura</a:t>
                      </a:r>
                    </a:p>
                  </a:txBody>
                  <a:tcPr/>
                </a:tc>
                <a:tc>
                  <a:txBody>
                    <a:bodyPr/>
                    <a:lstStyle/>
                    <a:p>
                      <a:r>
                        <a:rPr lang="pt-BR" dirty="0"/>
                        <a:t>Richard</a:t>
                      </a:r>
                    </a:p>
                  </a:txBody>
                  <a:tcPr/>
                </a:tc>
                <a:tc>
                  <a:txBody>
                    <a:bodyPr/>
                    <a:lstStyle/>
                    <a:p>
                      <a:r>
                        <a:rPr lang="pt-BR" dirty="0"/>
                        <a:t>30</a:t>
                      </a:r>
                    </a:p>
                  </a:txBody>
                  <a:tcPr/>
                </a:tc>
                <a:tc>
                  <a:txBody>
                    <a:bodyPr/>
                    <a:lstStyle/>
                    <a:p>
                      <a:r>
                        <a:rPr lang="pt-BR" dirty="0"/>
                        <a:t>3</a:t>
                      </a:r>
                    </a:p>
                  </a:txBody>
                  <a:tcPr/>
                </a:tc>
                <a:extLst>
                  <a:ext uri="{0D108BD9-81ED-4DB2-BD59-A6C34878D82A}">
                    <a16:rowId xmlns:a16="http://schemas.microsoft.com/office/drawing/2014/main" val="3212397214"/>
                  </a:ext>
                </a:extLst>
              </a:tr>
              <a:tr h="370840">
                <a:tc>
                  <a:txBody>
                    <a:bodyPr/>
                    <a:lstStyle/>
                    <a:p>
                      <a:r>
                        <a:rPr lang="pt-BR" dirty="0"/>
                        <a:t>L001</a:t>
                      </a:r>
                    </a:p>
                  </a:txBody>
                  <a:tcPr/>
                </a:tc>
                <a:tc>
                  <a:txBody>
                    <a:bodyPr/>
                    <a:lstStyle/>
                    <a:p>
                      <a:r>
                        <a:rPr lang="pt-BR" dirty="0"/>
                        <a:t>Saraiva</a:t>
                      </a:r>
                    </a:p>
                  </a:txBody>
                  <a:tcPr/>
                </a:tc>
                <a:tc>
                  <a:txBody>
                    <a:bodyPr/>
                    <a:lstStyle/>
                    <a:p>
                      <a:r>
                        <a:rPr lang="pt-BR" dirty="0"/>
                        <a:t>Alex</a:t>
                      </a:r>
                    </a:p>
                  </a:txBody>
                  <a:tcPr/>
                </a:tc>
                <a:tc>
                  <a:txBody>
                    <a:bodyPr/>
                    <a:lstStyle/>
                    <a:p>
                      <a:r>
                        <a:rPr lang="pt-BR" dirty="0"/>
                        <a:t>20</a:t>
                      </a:r>
                    </a:p>
                  </a:txBody>
                  <a:tcPr/>
                </a:tc>
                <a:tc>
                  <a:txBody>
                    <a:bodyPr/>
                    <a:lstStyle/>
                    <a:p>
                      <a:r>
                        <a:rPr lang="pt-BR" dirty="0"/>
                        <a:t>2</a:t>
                      </a:r>
                    </a:p>
                  </a:txBody>
                  <a:tcPr/>
                </a:tc>
                <a:extLst>
                  <a:ext uri="{0D108BD9-81ED-4DB2-BD59-A6C34878D82A}">
                    <a16:rowId xmlns:a16="http://schemas.microsoft.com/office/drawing/2014/main" val="3935945057"/>
                  </a:ext>
                </a:extLst>
              </a:tr>
              <a:tr h="370840">
                <a:tc>
                  <a:txBody>
                    <a:bodyPr/>
                    <a:lstStyle/>
                    <a:p>
                      <a:r>
                        <a:rPr lang="pt-BR" dirty="0"/>
                        <a:t>L002</a:t>
                      </a:r>
                    </a:p>
                  </a:txBody>
                  <a:tcPr/>
                </a:tc>
                <a:tc>
                  <a:txBody>
                    <a:bodyPr/>
                    <a:lstStyle/>
                    <a:p>
                      <a:r>
                        <a:rPr lang="pt-BR" dirty="0"/>
                        <a:t>Cultura</a:t>
                      </a:r>
                    </a:p>
                  </a:txBody>
                  <a:tcPr/>
                </a:tc>
                <a:tc>
                  <a:txBody>
                    <a:bodyPr/>
                    <a:lstStyle/>
                    <a:p>
                      <a:r>
                        <a:rPr lang="pt-BR" dirty="0"/>
                        <a:t>Richard</a:t>
                      </a:r>
                    </a:p>
                  </a:txBody>
                  <a:tcPr/>
                </a:tc>
                <a:tc>
                  <a:txBody>
                    <a:bodyPr/>
                    <a:lstStyle/>
                    <a:p>
                      <a:r>
                        <a:rPr lang="pt-BR" dirty="0"/>
                        <a:t>40</a:t>
                      </a:r>
                    </a:p>
                  </a:txBody>
                  <a:tcPr/>
                </a:tc>
                <a:tc>
                  <a:txBody>
                    <a:bodyPr/>
                    <a:lstStyle/>
                    <a:p>
                      <a:r>
                        <a:rPr lang="pt-BR" dirty="0"/>
                        <a:t>4</a:t>
                      </a:r>
                    </a:p>
                  </a:txBody>
                  <a:tcPr/>
                </a:tc>
                <a:extLst>
                  <a:ext uri="{0D108BD9-81ED-4DB2-BD59-A6C34878D82A}">
                    <a16:rowId xmlns:a16="http://schemas.microsoft.com/office/drawing/2014/main" val="220362332"/>
                  </a:ext>
                </a:extLst>
              </a:tr>
              <a:tr h="370840">
                <a:tc>
                  <a:txBody>
                    <a:bodyPr/>
                    <a:lstStyle/>
                    <a:p>
                      <a:r>
                        <a:rPr lang="pt-BR" dirty="0"/>
                        <a:t>L002</a:t>
                      </a:r>
                    </a:p>
                  </a:txBody>
                  <a:tcPr/>
                </a:tc>
                <a:tc>
                  <a:txBody>
                    <a:bodyPr/>
                    <a:lstStyle/>
                    <a:p>
                      <a:r>
                        <a:rPr lang="pt-BR" dirty="0"/>
                        <a:t>Senac</a:t>
                      </a:r>
                    </a:p>
                  </a:txBody>
                  <a:tcPr/>
                </a:tc>
                <a:tc>
                  <a:txBody>
                    <a:bodyPr/>
                    <a:lstStyle/>
                    <a:p>
                      <a:r>
                        <a:rPr lang="pt-BR" dirty="0"/>
                        <a:t>Paulo</a:t>
                      </a:r>
                    </a:p>
                  </a:txBody>
                  <a:tcPr/>
                </a:tc>
                <a:tc>
                  <a:txBody>
                    <a:bodyPr/>
                    <a:lstStyle/>
                    <a:p>
                      <a:r>
                        <a:rPr lang="pt-BR" dirty="0"/>
                        <a:t>80</a:t>
                      </a:r>
                    </a:p>
                  </a:txBody>
                  <a:tcPr/>
                </a:tc>
                <a:tc>
                  <a:txBody>
                    <a:bodyPr/>
                    <a:lstStyle/>
                    <a:p>
                      <a:r>
                        <a:rPr lang="pt-BR" dirty="0"/>
                        <a:t>8</a:t>
                      </a:r>
                    </a:p>
                  </a:txBody>
                  <a:tcPr/>
                </a:tc>
                <a:extLst>
                  <a:ext uri="{0D108BD9-81ED-4DB2-BD59-A6C34878D82A}">
                    <a16:rowId xmlns:a16="http://schemas.microsoft.com/office/drawing/2014/main" val="2106913735"/>
                  </a:ext>
                </a:extLst>
              </a:tr>
              <a:tr h="370840">
                <a:tc>
                  <a:txBody>
                    <a:bodyPr/>
                    <a:lstStyle/>
                    <a:p>
                      <a:r>
                        <a:rPr lang="pt-BR" dirty="0"/>
                        <a:t>L002</a:t>
                      </a:r>
                    </a:p>
                  </a:txBody>
                  <a:tcPr/>
                </a:tc>
                <a:tc>
                  <a:txBody>
                    <a:bodyPr/>
                    <a:lstStyle/>
                    <a:p>
                      <a:r>
                        <a:rPr lang="pt-BR" dirty="0"/>
                        <a:t>Saraiva</a:t>
                      </a:r>
                    </a:p>
                  </a:txBody>
                  <a:tcPr/>
                </a:tc>
                <a:tc>
                  <a:txBody>
                    <a:bodyPr/>
                    <a:lstStyle/>
                    <a:p>
                      <a:r>
                        <a:rPr lang="pt-BR" dirty="0"/>
                        <a:t>Alex</a:t>
                      </a:r>
                    </a:p>
                  </a:txBody>
                  <a:tcPr/>
                </a:tc>
                <a:tc>
                  <a:txBody>
                    <a:bodyPr/>
                    <a:lstStyle/>
                    <a:p>
                      <a:r>
                        <a:rPr lang="pt-BR" dirty="0"/>
                        <a:t>50</a:t>
                      </a:r>
                    </a:p>
                  </a:txBody>
                  <a:tcPr/>
                </a:tc>
                <a:tc>
                  <a:txBody>
                    <a:bodyPr/>
                    <a:lstStyle/>
                    <a:p>
                      <a:r>
                        <a:rPr lang="pt-BR" dirty="0"/>
                        <a:t>5</a:t>
                      </a:r>
                    </a:p>
                  </a:txBody>
                  <a:tcPr/>
                </a:tc>
                <a:extLst>
                  <a:ext uri="{0D108BD9-81ED-4DB2-BD59-A6C34878D82A}">
                    <a16:rowId xmlns:a16="http://schemas.microsoft.com/office/drawing/2014/main" val="604787239"/>
                  </a:ext>
                </a:extLst>
              </a:tr>
            </a:tbl>
          </a:graphicData>
        </a:graphic>
      </p:graphicFrame>
      <p:sp>
        <p:nvSpPr>
          <p:cNvPr id="6" name="CaixaDeTexto 5">
            <a:extLst>
              <a:ext uri="{FF2B5EF4-FFF2-40B4-BE49-F238E27FC236}">
                <a16:creationId xmlns:a16="http://schemas.microsoft.com/office/drawing/2014/main" id="{7D590C67-C169-4897-BE5F-1A899F500BAE}"/>
              </a:ext>
            </a:extLst>
          </p:cNvPr>
          <p:cNvSpPr txBox="1"/>
          <p:nvPr/>
        </p:nvSpPr>
        <p:spPr>
          <a:xfrm>
            <a:off x="2129946" y="3558248"/>
            <a:ext cx="7932108" cy="369332"/>
          </a:xfrm>
          <a:prstGeom prst="rect">
            <a:avLst/>
          </a:prstGeom>
          <a:noFill/>
        </p:spPr>
        <p:txBody>
          <a:bodyPr wrap="none" rtlCol="0">
            <a:spAutoFit/>
          </a:bodyPr>
          <a:lstStyle/>
          <a:p>
            <a:r>
              <a:rPr lang="pt-BR" dirty="0"/>
              <a:t>Poderíamos preencher essa tabela com dados semelhantes aos seguintes:</a:t>
            </a:r>
          </a:p>
        </p:txBody>
      </p:sp>
    </p:spTree>
    <p:extLst>
      <p:ext uri="{BB962C8B-B14F-4D97-AF65-F5344CB8AC3E}">
        <p14:creationId xmlns:p14="http://schemas.microsoft.com/office/powerpoint/2010/main" val="163831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dirty="0"/>
              <a:t>A segunda forma normal ou 2FN</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Agora, observe na tabela anterior que o contato da livraria depende apenas do campo Livraria e não depende do campo </a:t>
            </a:r>
            <a:r>
              <a:rPr lang="pt-BR" dirty="0" err="1"/>
              <a:t>Cod_livro</a:t>
            </a:r>
            <a:r>
              <a:rPr lang="pt-BR" dirty="0"/>
              <a:t>, que é a chave primária da tabela Estoque. Isso pode gerar problemas futuros e inconsistência de dados, já que se o contato de uma livraria for alterado temos que alterar todas as linhas da tabela Estoque que contenham essa livraria. Para normalizar e diminuir a possibilidade de esse problema ocorrer, devemos criar outra tabela Livraria, que contenha o nome de contato, como a que aparece a seguir:</a:t>
            </a:r>
          </a:p>
          <a:p>
            <a:pPr marL="0" indent="0" algn="just">
              <a:buNone/>
            </a:pPr>
            <a:endParaRPr lang="pt-BR" dirty="0"/>
          </a:p>
        </p:txBody>
      </p:sp>
    </p:spTree>
    <p:extLst>
      <p:ext uri="{BB962C8B-B14F-4D97-AF65-F5344CB8AC3E}">
        <p14:creationId xmlns:p14="http://schemas.microsoft.com/office/powerpoint/2010/main" val="350643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dirty="0"/>
              <a:t>A segunda forma normal ou 2FN</a:t>
            </a:r>
          </a:p>
        </p:txBody>
      </p:sp>
      <p:graphicFrame>
        <p:nvGraphicFramePr>
          <p:cNvPr id="4" name="Tabela 4">
            <a:extLst>
              <a:ext uri="{FF2B5EF4-FFF2-40B4-BE49-F238E27FC236}">
                <a16:creationId xmlns:a16="http://schemas.microsoft.com/office/drawing/2014/main" id="{4B327CBC-450D-4CC0-894F-A9893E2273CD}"/>
              </a:ext>
            </a:extLst>
          </p:cNvPr>
          <p:cNvGraphicFramePr>
            <a:graphicFrameLocks noGrp="1"/>
          </p:cNvGraphicFramePr>
          <p:nvPr>
            <p:ph idx="1"/>
            <p:extLst>
              <p:ext uri="{D42A27DB-BD31-4B8C-83A1-F6EECF244321}">
                <p14:modId xmlns:p14="http://schemas.microsoft.com/office/powerpoint/2010/main" val="69320763"/>
              </p:ext>
            </p:extLst>
          </p:nvPr>
        </p:nvGraphicFramePr>
        <p:xfrm>
          <a:off x="1115568" y="1728216"/>
          <a:ext cx="1710314" cy="1559560"/>
        </p:xfrm>
        <a:graphic>
          <a:graphicData uri="http://schemas.openxmlformats.org/drawingml/2006/table">
            <a:tbl>
              <a:tblPr firstRow="1" bandRow="1">
                <a:tableStyleId>{5C22544A-7EE6-4342-B048-85BDC9FD1C3A}</a:tableStyleId>
              </a:tblPr>
              <a:tblGrid>
                <a:gridCol w="1710314">
                  <a:extLst>
                    <a:ext uri="{9D8B030D-6E8A-4147-A177-3AD203B41FA5}">
                      <a16:colId xmlns:a16="http://schemas.microsoft.com/office/drawing/2014/main" val="95274074"/>
                    </a:ext>
                  </a:extLst>
                </a:gridCol>
              </a:tblGrid>
              <a:tr h="370840">
                <a:tc>
                  <a:txBody>
                    <a:bodyPr/>
                    <a:lstStyle/>
                    <a:p>
                      <a:r>
                        <a:rPr lang="pt-BR" dirty="0"/>
                        <a:t>Estoque</a:t>
                      </a:r>
                    </a:p>
                  </a:txBody>
                  <a:tcPr/>
                </a:tc>
                <a:extLst>
                  <a:ext uri="{0D108BD9-81ED-4DB2-BD59-A6C34878D82A}">
                    <a16:rowId xmlns:a16="http://schemas.microsoft.com/office/drawing/2014/main" val="591203873"/>
                  </a:ext>
                </a:extLst>
              </a:tr>
              <a:tr h="370840">
                <a:tc>
                  <a:txBody>
                    <a:bodyPr/>
                    <a:lstStyle/>
                    <a:p>
                      <a:r>
                        <a:rPr lang="pt-BR" dirty="0" err="1"/>
                        <a:t>Cod_livro</a:t>
                      </a:r>
                      <a:endParaRPr lang="pt-BR" dirty="0"/>
                    </a:p>
                    <a:p>
                      <a:r>
                        <a:rPr lang="pt-BR" dirty="0" err="1"/>
                        <a:t>Cod_livraria</a:t>
                      </a:r>
                      <a:endParaRPr lang="pt-BR" dirty="0"/>
                    </a:p>
                    <a:p>
                      <a:r>
                        <a:rPr lang="pt-BR" dirty="0"/>
                        <a:t>Quantidade</a:t>
                      </a:r>
                    </a:p>
                    <a:p>
                      <a:r>
                        <a:rPr lang="pt-BR" dirty="0"/>
                        <a:t>Caixas</a:t>
                      </a:r>
                    </a:p>
                  </a:txBody>
                  <a:tcPr/>
                </a:tc>
                <a:extLst>
                  <a:ext uri="{0D108BD9-81ED-4DB2-BD59-A6C34878D82A}">
                    <a16:rowId xmlns:a16="http://schemas.microsoft.com/office/drawing/2014/main" val="613978970"/>
                  </a:ext>
                </a:extLst>
              </a:tr>
            </a:tbl>
          </a:graphicData>
        </a:graphic>
      </p:graphicFrame>
      <p:graphicFrame>
        <p:nvGraphicFramePr>
          <p:cNvPr id="5" name="Tabela 5">
            <a:extLst>
              <a:ext uri="{FF2B5EF4-FFF2-40B4-BE49-F238E27FC236}">
                <a16:creationId xmlns:a16="http://schemas.microsoft.com/office/drawing/2014/main" id="{61EB0CE9-BAB6-4A55-AEC2-1ABD19C291DF}"/>
              </a:ext>
            </a:extLst>
          </p:cNvPr>
          <p:cNvGraphicFramePr>
            <a:graphicFrameLocks noGrp="1"/>
          </p:cNvGraphicFramePr>
          <p:nvPr>
            <p:extLst>
              <p:ext uri="{D42A27DB-BD31-4B8C-83A1-F6EECF244321}">
                <p14:modId xmlns:p14="http://schemas.microsoft.com/office/powerpoint/2010/main" val="394742344"/>
              </p:ext>
            </p:extLst>
          </p:nvPr>
        </p:nvGraphicFramePr>
        <p:xfrm>
          <a:off x="1115568" y="3429000"/>
          <a:ext cx="1885271" cy="1285240"/>
        </p:xfrm>
        <a:graphic>
          <a:graphicData uri="http://schemas.openxmlformats.org/drawingml/2006/table">
            <a:tbl>
              <a:tblPr firstRow="1" bandRow="1">
                <a:tableStyleId>{5C22544A-7EE6-4342-B048-85BDC9FD1C3A}</a:tableStyleId>
              </a:tblPr>
              <a:tblGrid>
                <a:gridCol w="1885271">
                  <a:extLst>
                    <a:ext uri="{9D8B030D-6E8A-4147-A177-3AD203B41FA5}">
                      <a16:colId xmlns:a16="http://schemas.microsoft.com/office/drawing/2014/main" val="121464074"/>
                    </a:ext>
                  </a:extLst>
                </a:gridCol>
              </a:tblGrid>
              <a:tr h="370840">
                <a:tc>
                  <a:txBody>
                    <a:bodyPr/>
                    <a:lstStyle/>
                    <a:p>
                      <a:r>
                        <a:rPr lang="pt-BR" dirty="0"/>
                        <a:t>Livraria</a:t>
                      </a:r>
                    </a:p>
                  </a:txBody>
                  <a:tcPr/>
                </a:tc>
                <a:extLst>
                  <a:ext uri="{0D108BD9-81ED-4DB2-BD59-A6C34878D82A}">
                    <a16:rowId xmlns:a16="http://schemas.microsoft.com/office/drawing/2014/main" val="3886636868"/>
                  </a:ext>
                </a:extLst>
              </a:tr>
              <a:tr h="370840">
                <a:tc>
                  <a:txBody>
                    <a:bodyPr/>
                    <a:lstStyle/>
                    <a:p>
                      <a:r>
                        <a:rPr lang="pt-BR" dirty="0" err="1"/>
                        <a:t>Cod_livraria</a:t>
                      </a:r>
                      <a:endParaRPr lang="pt-BR" dirty="0"/>
                    </a:p>
                    <a:p>
                      <a:r>
                        <a:rPr lang="pt-BR" dirty="0"/>
                        <a:t>Livraria</a:t>
                      </a:r>
                    </a:p>
                    <a:p>
                      <a:r>
                        <a:rPr lang="pt-BR" dirty="0" err="1"/>
                        <a:t>Contato_livraria</a:t>
                      </a:r>
                      <a:endParaRPr lang="pt-BR" dirty="0"/>
                    </a:p>
                  </a:txBody>
                  <a:tcPr/>
                </a:tc>
                <a:extLst>
                  <a:ext uri="{0D108BD9-81ED-4DB2-BD59-A6C34878D82A}">
                    <a16:rowId xmlns:a16="http://schemas.microsoft.com/office/drawing/2014/main" val="3245874437"/>
                  </a:ext>
                </a:extLst>
              </a:tr>
            </a:tbl>
          </a:graphicData>
        </a:graphic>
      </p:graphicFrame>
      <p:graphicFrame>
        <p:nvGraphicFramePr>
          <p:cNvPr id="6" name="Tabela 6">
            <a:extLst>
              <a:ext uri="{FF2B5EF4-FFF2-40B4-BE49-F238E27FC236}">
                <a16:creationId xmlns:a16="http://schemas.microsoft.com/office/drawing/2014/main" id="{4E0763C4-CF1E-453D-90B5-B02D266751D4}"/>
              </a:ext>
            </a:extLst>
          </p:cNvPr>
          <p:cNvGraphicFramePr>
            <a:graphicFrameLocks noGrp="1"/>
          </p:cNvGraphicFramePr>
          <p:nvPr>
            <p:extLst>
              <p:ext uri="{D42A27DB-BD31-4B8C-83A1-F6EECF244321}">
                <p14:modId xmlns:p14="http://schemas.microsoft.com/office/powerpoint/2010/main" val="1629697190"/>
              </p:ext>
            </p:extLst>
          </p:nvPr>
        </p:nvGraphicFramePr>
        <p:xfrm>
          <a:off x="3155696" y="1728216"/>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40984382"/>
                    </a:ext>
                  </a:extLst>
                </a:gridCol>
                <a:gridCol w="2032000">
                  <a:extLst>
                    <a:ext uri="{9D8B030D-6E8A-4147-A177-3AD203B41FA5}">
                      <a16:colId xmlns:a16="http://schemas.microsoft.com/office/drawing/2014/main" val="1375850423"/>
                    </a:ext>
                  </a:extLst>
                </a:gridCol>
                <a:gridCol w="2032000">
                  <a:extLst>
                    <a:ext uri="{9D8B030D-6E8A-4147-A177-3AD203B41FA5}">
                      <a16:colId xmlns:a16="http://schemas.microsoft.com/office/drawing/2014/main" val="4199117571"/>
                    </a:ext>
                  </a:extLst>
                </a:gridCol>
                <a:gridCol w="2032000">
                  <a:extLst>
                    <a:ext uri="{9D8B030D-6E8A-4147-A177-3AD203B41FA5}">
                      <a16:colId xmlns:a16="http://schemas.microsoft.com/office/drawing/2014/main" val="3839400270"/>
                    </a:ext>
                  </a:extLst>
                </a:gridCol>
              </a:tblGrid>
              <a:tr h="370840">
                <a:tc>
                  <a:txBody>
                    <a:bodyPr/>
                    <a:lstStyle/>
                    <a:p>
                      <a:r>
                        <a:rPr lang="pt-BR" dirty="0" err="1"/>
                        <a:t>Cod_livro</a:t>
                      </a:r>
                      <a:endParaRPr lang="pt-BR" dirty="0"/>
                    </a:p>
                  </a:txBody>
                  <a:tcPr/>
                </a:tc>
                <a:tc>
                  <a:txBody>
                    <a:bodyPr/>
                    <a:lstStyle/>
                    <a:p>
                      <a:r>
                        <a:rPr lang="pt-BR" dirty="0" err="1"/>
                        <a:t>Cod_livraria</a:t>
                      </a:r>
                      <a:endParaRPr lang="pt-BR" dirty="0"/>
                    </a:p>
                  </a:txBody>
                  <a:tcPr/>
                </a:tc>
                <a:tc>
                  <a:txBody>
                    <a:bodyPr/>
                    <a:lstStyle/>
                    <a:p>
                      <a:r>
                        <a:rPr lang="pt-BR" dirty="0"/>
                        <a:t>Quantidade</a:t>
                      </a:r>
                    </a:p>
                  </a:txBody>
                  <a:tcPr/>
                </a:tc>
                <a:tc>
                  <a:txBody>
                    <a:bodyPr/>
                    <a:lstStyle/>
                    <a:p>
                      <a:r>
                        <a:rPr lang="pt-BR" dirty="0"/>
                        <a:t>Caixas</a:t>
                      </a:r>
                    </a:p>
                  </a:txBody>
                  <a:tcPr/>
                </a:tc>
                <a:extLst>
                  <a:ext uri="{0D108BD9-81ED-4DB2-BD59-A6C34878D82A}">
                    <a16:rowId xmlns:a16="http://schemas.microsoft.com/office/drawing/2014/main" val="2052593099"/>
                  </a:ext>
                </a:extLst>
              </a:tr>
              <a:tr h="370840">
                <a:tc>
                  <a:txBody>
                    <a:bodyPr/>
                    <a:lstStyle/>
                    <a:p>
                      <a:r>
                        <a:rPr lang="pt-BR" dirty="0"/>
                        <a:t>L001</a:t>
                      </a:r>
                    </a:p>
                  </a:txBody>
                  <a:tcPr/>
                </a:tc>
                <a:tc>
                  <a:txBody>
                    <a:bodyPr/>
                    <a:lstStyle/>
                    <a:p>
                      <a:r>
                        <a:rPr lang="pt-BR" dirty="0"/>
                        <a:t>LV001</a:t>
                      </a:r>
                    </a:p>
                  </a:txBody>
                  <a:tcPr/>
                </a:tc>
                <a:tc>
                  <a:txBody>
                    <a:bodyPr/>
                    <a:lstStyle/>
                    <a:p>
                      <a:r>
                        <a:rPr lang="pt-BR" dirty="0"/>
                        <a:t>10</a:t>
                      </a:r>
                    </a:p>
                  </a:txBody>
                  <a:tcPr/>
                </a:tc>
                <a:tc>
                  <a:txBody>
                    <a:bodyPr/>
                    <a:lstStyle/>
                    <a:p>
                      <a:r>
                        <a:rPr lang="pt-BR" dirty="0"/>
                        <a:t>1</a:t>
                      </a:r>
                    </a:p>
                  </a:txBody>
                  <a:tcPr/>
                </a:tc>
                <a:extLst>
                  <a:ext uri="{0D108BD9-81ED-4DB2-BD59-A6C34878D82A}">
                    <a16:rowId xmlns:a16="http://schemas.microsoft.com/office/drawing/2014/main" val="2514742974"/>
                  </a:ext>
                </a:extLst>
              </a:tr>
              <a:tr h="370840">
                <a:tc>
                  <a:txBody>
                    <a:bodyPr/>
                    <a:lstStyle/>
                    <a:p>
                      <a:r>
                        <a:rPr lang="pt-BR" dirty="0"/>
                        <a:t>L001</a:t>
                      </a:r>
                    </a:p>
                  </a:txBody>
                  <a:tcPr/>
                </a:tc>
                <a:tc>
                  <a:txBody>
                    <a:bodyPr/>
                    <a:lstStyle/>
                    <a:p>
                      <a:r>
                        <a:rPr lang="pt-BR" dirty="0"/>
                        <a:t>LV002</a:t>
                      </a:r>
                    </a:p>
                  </a:txBody>
                  <a:tcPr/>
                </a:tc>
                <a:tc>
                  <a:txBody>
                    <a:bodyPr/>
                    <a:lstStyle/>
                    <a:p>
                      <a:r>
                        <a:rPr lang="pt-BR" dirty="0"/>
                        <a:t>30</a:t>
                      </a:r>
                    </a:p>
                  </a:txBody>
                  <a:tcPr/>
                </a:tc>
                <a:tc>
                  <a:txBody>
                    <a:bodyPr/>
                    <a:lstStyle/>
                    <a:p>
                      <a:r>
                        <a:rPr lang="pt-BR" dirty="0"/>
                        <a:t>3</a:t>
                      </a:r>
                    </a:p>
                  </a:txBody>
                  <a:tcPr/>
                </a:tc>
                <a:extLst>
                  <a:ext uri="{0D108BD9-81ED-4DB2-BD59-A6C34878D82A}">
                    <a16:rowId xmlns:a16="http://schemas.microsoft.com/office/drawing/2014/main" val="2280819039"/>
                  </a:ext>
                </a:extLst>
              </a:tr>
              <a:tr h="370840">
                <a:tc>
                  <a:txBody>
                    <a:bodyPr/>
                    <a:lstStyle/>
                    <a:p>
                      <a:r>
                        <a:rPr lang="pt-BR" dirty="0"/>
                        <a:t>L001</a:t>
                      </a:r>
                    </a:p>
                  </a:txBody>
                  <a:tcPr/>
                </a:tc>
                <a:tc>
                  <a:txBody>
                    <a:bodyPr/>
                    <a:lstStyle/>
                    <a:p>
                      <a:r>
                        <a:rPr lang="pt-BR" dirty="0"/>
                        <a:t>LV003</a:t>
                      </a:r>
                    </a:p>
                  </a:txBody>
                  <a:tcPr/>
                </a:tc>
                <a:tc>
                  <a:txBody>
                    <a:bodyPr/>
                    <a:lstStyle/>
                    <a:p>
                      <a:r>
                        <a:rPr lang="pt-BR" dirty="0"/>
                        <a:t>20</a:t>
                      </a:r>
                    </a:p>
                  </a:txBody>
                  <a:tcPr/>
                </a:tc>
                <a:tc>
                  <a:txBody>
                    <a:bodyPr/>
                    <a:lstStyle/>
                    <a:p>
                      <a:r>
                        <a:rPr lang="pt-BR" dirty="0"/>
                        <a:t>2</a:t>
                      </a:r>
                    </a:p>
                  </a:txBody>
                  <a:tcPr/>
                </a:tc>
                <a:extLst>
                  <a:ext uri="{0D108BD9-81ED-4DB2-BD59-A6C34878D82A}">
                    <a16:rowId xmlns:a16="http://schemas.microsoft.com/office/drawing/2014/main" val="538039615"/>
                  </a:ext>
                </a:extLst>
              </a:tr>
              <a:tr h="370840">
                <a:tc>
                  <a:txBody>
                    <a:bodyPr/>
                    <a:lstStyle/>
                    <a:p>
                      <a:r>
                        <a:rPr lang="pt-BR" dirty="0"/>
                        <a:t>L002</a:t>
                      </a:r>
                    </a:p>
                  </a:txBody>
                  <a:tcPr/>
                </a:tc>
                <a:tc>
                  <a:txBody>
                    <a:bodyPr/>
                    <a:lstStyle/>
                    <a:p>
                      <a:r>
                        <a:rPr lang="pt-BR" dirty="0"/>
                        <a:t>LV002</a:t>
                      </a:r>
                    </a:p>
                  </a:txBody>
                  <a:tcPr/>
                </a:tc>
                <a:tc>
                  <a:txBody>
                    <a:bodyPr/>
                    <a:lstStyle/>
                    <a:p>
                      <a:r>
                        <a:rPr lang="pt-BR" dirty="0"/>
                        <a:t>40</a:t>
                      </a:r>
                    </a:p>
                  </a:txBody>
                  <a:tcPr/>
                </a:tc>
                <a:tc>
                  <a:txBody>
                    <a:bodyPr/>
                    <a:lstStyle/>
                    <a:p>
                      <a:r>
                        <a:rPr lang="pt-BR" dirty="0"/>
                        <a:t>4</a:t>
                      </a:r>
                    </a:p>
                  </a:txBody>
                  <a:tcPr/>
                </a:tc>
                <a:extLst>
                  <a:ext uri="{0D108BD9-81ED-4DB2-BD59-A6C34878D82A}">
                    <a16:rowId xmlns:a16="http://schemas.microsoft.com/office/drawing/2014/main" val="426546279"/>
                  </a:ext>
                </a:extLst>
              </a:tr>
              <a:tr h="370840">
                <a:tc>
                  <a:txBody>
                    <a:bodyPr/>
                    <a:lstStyle/>
                    <a:p>
                      <a:r>
                        <a:rPr lang="pt-BR" dirty="0"/>
                        <a:t>L002</a:t>
                      </a:r>
                    </a:p>
                  </a:txBody>
                  <a:tcPr/>
                </a:tc>
                <a:tc>
                  <a:txBody>
                    <a:bodyPr/>
                    <a:lstStyle/>
                    <a:p>
                      <a:r>
                        <a:rPr lang="pt-BR" dirty="0"/>
                        <a:t>LV001</a:t>
                      </a:r>
                    </a:p>
                  </a:txBody>
                  <a:tcPr/>
                </a:tc>
                <a:tc>
                  <a:txBody>
                    <a:bodyPr/>
                    <a:lstStyle/>
                    <a:p>
                      <a:r>
                        <a:rPr lang="pt-BR" dirty="0"/>
                        <a:t>80</a:t>
                      </a:r>
                    </a:p>
                  </a:txBody>
                  <a:tcPr/>
                </a:tc>
                <a:tc>
                  <a:txBody>
                    <a:bodyPr/>
                    <a:lstStyle/>
                    <a:p>
                      <a:r>
                        <a:rPr lang="pt-BR" dirty="0"/>
                        <a:t>8</a:t>
                      </a:r>
                    </a:p>
                  </a:txBody>
                  <a:tcPr/>
                </a:tc>
                <a:extLst>
                  <a:ext uri="{0D108BD9-81ED-4DB2-BD59-A6C34878D82A}">
                    <a16:rowId xmlns:a16="http://schemas.microsoft.com/office/drawing/2014/main" val="3759575339"/>
                  </a:ext>
                </a:extLst>
              </a:tr>
              <a:tr h="370840">
                <a:tc>
                  <a:txBody>
                    <a:bodyPr/>
                    <a:lstStyle/>
                    <a:p>
                      <a:r>
                        <a:rPr lang="pt-BR" dirty="0"/>
                        <a:t>L002</a:t>
                      </a:r>
                    </a:p>
                  </a:txBody>
                  <a:tcPr/>
                </a:tc>
                <a:tc>
                  <a:txBody>
                    <a:bodyPr/>
                    <a:lstStyle/>
                    <a:p>
                      <a:r>
                        <a:rPr lang="pt-BR" dirty="0"/>
                        <a:t>LV003</a:t>
                      </a:r>
                    </a:p>
                  </a:txBody>
                  <a:tcPr/>
                </a:tc>
                <a:tc>
                  <a:txBody>
                    <a:bodyPr/>
                    <a:lstStyle/>
                    <a:p>
                      <a:r>
                        <a:rPr lang="pt-BR" dirty="0"/>
                        <a:t>50</a:t>
                      </a:r>
                    </a:p>
                  </a:txBody>
                  <a:tcPr/>
                </a:tc>
                <a:tc>
                  <a:txBody>
                    <a:bodyPr/>
                    <a:lstStyle/>
                    <a:p>
                      <a:r>
                        <a:rPr lang="pt-BR" dirty="0"/>
                        <a:t>5</a:t>
                      </a:r>
                    </a:p>
                  </a:txBody>
                  <a:tcPr/>
                </a:tc>
                <a:extLst>
                  <a:ext uri="{0D108BD9-81ED-4DB2-BD59-A6C34878D82A}">
                    <a16:rowId xmlns:a16="http://schemas.microsoft.com/office/drawing/2014/main" val="810184408"/>
                  </a:ext>
                </a:extLst>
              </a:tr>
            </a:tbl>
          </a:graphicData>
        </a:graphic>
      </p:graphicFrame>
      <p:graphicFrame>
        <p:nvGraphicFramePr>
          <p:cNvPr id="7" name="Tabela 7">
            <a:extLst>
              <a:ext uri="{FF2B5EF4-FFF2-40B4-BE49-F238E27FC236}">
                <a16:creationId xmlns:a16="http://schemas.microsoft.com/office/drawing/2014/main" id="{4761C7FD-1A59-42A8-B561-46C4FFAE2C6E}"/>
              </a:ext>
            </a:extLst>
          </p:cNvPr>
          <p:cNvGraphicFramePr>
            <a:graphicFrameLocks noGrp="1"/>
          </p:cNvGraphicFramePr>
          <p:nvPr>
            <p:extLst>
              <p:ext uri="{D42A27DB-BD31-4B8C-83A1-F6EECF244321}">
                <p14:modId xmlns:p14="http://schemas.microsoft.com/office/powerpoint/2010/main" val="949213166"/>
              </p:ext>
            </p:extLst>
          </p:nvPr>
        </p:nvGraphicFramePr>
        <p:xfrm>
          <a:off x="3155696" y="471424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51013562"/>
                    </a:ext>
                  </a:extLst>
                </a:gridCol>
                <a:gridCol w="2709333">
                  <a:extLst>
                    <a:ext uri="{9D8B030D-6E8A-4147-A177-3AD203B41FA5}">
                      <a16:colId xmlns:a16="http://schemas.microsoft.com/office/drawing/2014/main" val="2656598016"/>
                    </a:ext>
                  </a:extLst>
                </a:gridCol>
                <a:gridCol w="2709333">
                  <a:extLst>
                    <a:ext uri="{9D8B030D-6E8A-4147-A177-3AD203B41FA5}">
                      <a16:colId xmlns:a16="http://schemas.microsoft.com/office/drawing/2014/main" val="1772780789"/>
                    </a:ext>
                  </a:extLst>
                </a:gridCol>
              </a:tblGrid>
              <a:tr h="370840">
                <a:tc>
                  <a:txBody>
                    <a:bodyPr/>
                    <a:lstStyle/>
                    <a:p>
                      <a:r>
                        <a:rPr lang="pt-BR" dirty="0" err="1"/>
                        <a:t>Cod_livraria</a:t>
                      </a:r>
                      <a:endParaRPr lang="pt-BR" dirty="0"/>
                    </a:p>
                  </a:txBody>
                  <a:tcPr/>
                </a:tc>
                <a:tc>
                  <a:txBody>
                    <a:bodyPr/>
                    <a:lstStyle/>
                    <a:p>
                      <a:r>
                        <a:rPr lang="pt-BR" dirty="0"/>
                        <a:t>Livraria</a:t>
                      </a:r>
                    </a:p>
                  </a:txBody>
                  <a:tcPr/>
                </a:tc>
                <a:tc>
                  <a:txBody>
                    <a:bodyPr/>
                    <a:lstStyle/>
                    <a:p>
                      <a:r>
                        <a:rPr lang="pt-BR" dirty="0" err="1"/>
                        <a:t>Contato_livraria</a:t>
                      </a:r>
                      <a:endParaRPr lang="pt-BR" dirty="0"/>
                    </a:p>
                  </a:txBody>
                  <a:tcPr/>
                </a:tc>
                <a:extLst>
                  <a:ext uri="{0D108BD9-81ED-4DB2-BD59-A6C34878D82A}">
                    <a16:rowId xmlns:a16="http://schemas.microsoft.com/office/drawing/2014/main" val="3766419896"/>
                  </a:ext>
                </a:extLst>
              </a:tr>
              <a:tr h="370840">
                <a:tc>
                  <a:txBody>
                    <a:bodyPr/>
                    <a:lstStyle/>
                    <a:p>
                      <a:r>
                        <a:rPr lang="pt-BR" dirty="0"/>
                        <a:t>LV001</a:t>
                      </a:r>
                    </a:p>
                  </a:txBody>
                  <a:tcPr/>
                </a:tc>
                <a:tc>
                  <a:txBody>
                    <a:bodyPr/>
                    <a:lstStyle/>
                    <a:p>
                      <a:r>
                        <a:rPr lang="pt-BR" dirty="0"/>
                        <a:t>Senac</a:t>
                      </a:r>
                    </a:p>
                  </a:txBody>
                  <a:tcPr/>
                </a:tc>
                <a:tc>
                  <a:txBody>
                    <a:bodyPr/>
                    <a:lstStyle/>
                    <a:p>
                      <a:r>
                        <a:rPr lang="pt-BR" dirty="0"/>
                        <a:t>Paulo</a:t>
                      </a:r>
                    </a:p>
                  </a:txBody>
                  <a:tcPr/>
                </a:tc>
                <a:extLst>
                  <a:ext uri="{0D108BD9-81ED-4DB2-BD59-A6C34878D82A}">
                    <a16:rowId xmlns:a16="http://schemas.microsoft.com/office/drawing/2014/main" val="1248506496"/>
                  </a:ext>
                </a:extLst>
              </a:tr>
              <a:tr h="370840">
                <a:tc>
                  <a:txBody>
                    <a:bodyPr/>
                    <a:lstStyle/>
                    <a:p>
                      <a:r>
                        <a:rPr lang="pt-BR" dirty="0"/>
                        <a:t>LV002</a:t>
                      </a:r>
                    </a:p>
                  </a:txBody>
                  <a:tcPr/>
                </a:tc>
                <a:tc>
                  <a:txBody>
                    <a:bodyPr/>
                    <a:lstStyle/>
                    <a:p>
                      <a:r>
                        <a:rPr lang="pt-BR" dirty="0"/>
                        <a:t>Cultura </a:t>
                      </a:r>
                    </a:p>
                  </a:txBody>
                  <a:tcPr/>
                </a:tc>
                <a:tc>
                  <a:txBody>
                    <a:bodyPr/>
                    <a:lstStyle/>
                    <a:p>
                      <a:r>
                        <a:rPr lang="pt-BR" dirty="0"/>
                        <a:t>Richard</a:t>
                      </a:r>
                    </a:p>
                  </a:txBody>
                  <a:tcPr/>
                </a:tc>
                <a:extLst>
                  <a:ext uri="{0D108BD9-81ED-4DB2-BD59-A6C34878D82A}">
                    <a16:rowId xmlns:a16="http://schemas.microsoft.com/office/drawing/2014/main" val="3864168004"/>
                  </a:ext>
                </a:extLst>
              </a:tr>
              <a:tr h="370840">
                <a:tc>
                  <a:txBody>
                    <a:bodyPr/>
                    <a:lstStyle/>
                    <a:p>
                      <a:r>
                        <a:rPr lang="pt-BR" dirty="0"/>
                        <a:t>LV003</a:t>
                      </a:r>
                    </a:p>
                  </a:txBody>
                  <a:tcPr/>
                </a:tc>
                <a:tc>
                  <a:txBody>
                    <a:bodyPr/>
                    <a:lstStyle/>
                    <a:p>
                      <a:r>
                        <a:rPr lang="pt-BR" dirty="0"/>
                        <a:t>Saraiva</a:t>
                      </a:r>
                    </a:p>
                  </a:txBody>
                  <a:tcPr/>
                </a:tc>
                <a:tc>
                  <a:txBody>
                    <a:bodyPr/>
                    <a:lstStyle/>
                    <a:p>
                      <a:r>
                        <a:rPr lang="pt-BR" dirty="0"/>
                        <a:t>Alex</a:t>
                      </a:r>
                    </a:p>
                  </a:txBody>
                  <a:tcPr/>
                </a:tc>
                <a:extLst>
                  <a:ext uri="{0D108BD9-81ED-4DB2-BD59-A6C34878D82A}">
                    <a16:rowId xmlns:a16="http://schemas.microsoft.com/office/drawing/2014/main" val="2868126313"/>
                  </a:ext>
                </a:extLst>
              </a:tr>
            </a:tbl>
          </a:graphicData>
        </a:graphic>
      </p:graphicFrame>
    </p:spTree>
    <p:extLst>
      <p:ext uri="{BB962C8B-B14F-4D97-AF65-F5344CB8AC3E}">
        <p14:creationId xmlns:p14="http://schemas.microsoft.com/office/powerpoint/2010/main" val="241828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dirty="0"/>
              <a:t>A terceira forma normal ou 3FN</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Uma tabela somente estará na terceira forma normal se antes estiver na segunda forma normal, e se cada uma de suas colunas depender apenas da chave primária e não de qualquer outra coluna da tabela.</a:t>
            </a:r>
          </a:p>
          <a:p>
            <a:pPr marL="0" indent="0" algn="just">
              <a:buNone/>
            </a:pPr>
            <a:r>
              <a:rPr lang="pt-BR" dirty="0"/>
              <a:t>Por exemplo, veja que na tabela Estoque o numero de caixas depende da quantidade e vice-versa. A quantidade é exatamente o numero de caixas multiplicado por 10, como mostra a tabela a seguir:</a:t>
            </a:r>
          </a:p>
        </p:txBody>
      </p:sp>
    </p:spTree>
    <p:extLst>
      <p:ext uri="{BB962C8B-B14F-4D97-AF65-F5344CB8AC3E}">
        <p14:creationId xmlns:p14="http://schemas.microsoft.com/office/powerpoint/2010/main" val="3320510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dirty="0"/>
              <a:t>A terceira forma normal ou 3FN</a:t>
            </a:r>
          </a:p>
        </p:txBody>
      </p:sp>
      <p:graphicFrame>
        <p:nvGraphicFramePr>
          <p:cNvPr id="6" name="Tabela 6">
            <a:extLst>
              <a:ext uri="{FF2B5EF4-FFF2-40B4-BE49-F238E27FC236}">
                <a16:creationId xmlns:a16="http://schemas.microsoft.com/office/drawing/2014/main" id="{4E0763C4-CF1E-453D-90B5-B02D266751D4}"/>
              </a:ext>
            </a:extLst>
          </p:cNvPr>
          <p:cNvGraphicFramePr>
            <a:graphicFrameLocks noGrp="1"/>
          </p:cNvGraphicFramePr>
          <p:nvPr>
            <p:extLst>
              <p:ext uri="{D42A27DB-BD31-4B8C-83A1-F6EECF244321}">
                <p14:modId xmlns:p14="http://schemas.microsoft.com/office/powerpoint/2010/main" val="453707387"/>
              </p:ext>
            </p:extLst>
          </p:nvPr>
        </p:nvGraphicFramePr>
        <p:xfrm>
          <a:off x="2032000" y="2233274"/>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40984382"/>
                    </a:ext>
                  </a:extLst>
                </a:gridCol>
                <a:gridCol w="2032000">
                  <a:extLst>
                    <a:ext uri="{9D8B030D-6E8A-4147-A177-3AD203B41FA5}">
                      <a16:colId xmlns:a16="http://schemas.microsoft.com/office/drawing/2014/main" val="1375850423"/>
                    </a:ext>
                  </a:extLst>
                </a:gridCol>
                <a:gridCol w="2032000">
                  <a:extLst>
                    <a:ext uri="{9D8B030D-6E8A-4147-A177-3AD203B41FA5}">
                      <a16:colId xmlns:a16="http://schemas.microsoft.com/office/drawing/2014/main" val="4199117571"/>
                    </a:ext>
                  </a:extLst>
                </a:gridCol>
                <a:gridCol w="2032000">
                  <a:extLst>
                    <a:ext uri="{9D8B030D-6E8A-4147-A177-3AD203B41FA5}">
                      <a16:colId xmlns:a16="http://schemas.microsoft.com/office/drawing/2014/main" val="3839400270"/>
                    </a:ext>
                  </a:extLst>
                </a:gridCol>
              </a:tblGrid>
              <a:tr h="370840">
                <a:tc>
                  <a:txBody>
                    <a:bodyPr/>
                    <a:lstStyle/>
                    <a:p>
                      <a:r>
                        <a:rPr lang="pt-BR" dirty="0" err="1"/>
                        <a:t>Cod_livro</a:t>
                      </a:r>
                      <a:endParaRPr lang="pt-BR" dirty="0"/>
                    </a:p>
                  </a:txBody>
                  <a:tcPr/>
                </a:tc>
                <a:tc>
                  <a:txBody>
                    <a:bodyPr/>
                    <a:lstStyle/>
                    <a:p>
                      <a:r>
                        <a:rPr lang="pt-BR" dirty="0" err="1"/>
                        <a:t>Cod_livraria</a:t>
                      </a:r>
                      <a:endParaRPr lang="pt-BR" dirty="0"/>
                    </a:p>
                  </a:txBody>
                  <a:tcPr/>
                </a:tc>
                <a:tc>
                  <a:txBody>
                    <a:bodyPr/>
                    <a:lstStyle/>
                    <a:p>
                      <a:r>
                        <a:rPr lang="pt-BR" dirty="0"/>
                        <a:t>Quantidade</a:t>
                      </a:r>
                    </a:p>
                  </a:txBody>
                  <a:tcPr/>
                </a:tc>
                <a:tc>
                  <a:txBody>
                    <a:bodyPr/>
                    <a:lstStyle/>
                    <a:p>
                      <a:r>
                        <a:rPr lang="pt-BR" dirty="0"/>
                        <a:t>Caixas</a:t>
                      </a:r>
                    </a:p>
                  </a:txBody>
                  <a:tcPr/>
                </a:tc>
                <a:extLst>
                  <a:ext uri="{0D108BD9-81ED-4DB2-BD59-A6C34878D82A}">
                    <a16:rowId xmlns:a16="http://schemas.microsoft.com/office/drawing/2014/main" val="2052593099"/>
                  </a:ext>
                </a:extLst>
              </a:tr>
              <a:tr h="370840">
                <a:tc>
                  <a:txBody>
                    <a:bodyPr/>
                    <a:lstStyle/>
                    <a:p>
                      <a:r>
                        <a:rPr lang="pt-BR" dirty="0"/>
                        <a:t>L001</a:t>
                      </a:r>
                    </a:p>
                  </a:txBody>
                  <a:tcPr/>
                </a:tc>
                <a:tc>
                  <a:txBody>
                    <a:bodyPr/>
                    <a:lstStyle/>
                    <a:p>
                      <a:r>
                        <a:rPr lang="pt-BR" dirty="0"/>
                        <a:t>LV001</a:t>
                      </a:r>
                    </a:p>
                  </a:txBody>
                  <a:tcPr/>
                </a:tc>
                <a:tc>
                  <a:txBody>
                    <a:bodyPr/>
                    <a:lstStyle/>
                    <a:p>
                      <a:r>
                        <a:rPr lang="pt-BR" dirty="0"/>
                        <a:t>10</a:t>
                      </a:r>
                    </a:p>
                  </a:txBody>
                  <a:tcPr/>
                </a:tc>
                <a:tc>
                  <a:txBody>
                    <a:bodyPr/>
                    <a:lstStyle/>
                    <a:p>
                      <a:r>
                        <a:rPr lang="pt-BR" dirty="0"/>
                        <a:t>1</a:t>
                      </a:r>
                    </a:p>
                  </a:txBody>
                  <a:tcPr/>
                </a:tc>
                <a:extLst>
                  <a:ext uri="{0D108BD9-81ED-4DB2-BD59-A6C34878D82A}">
                    <a16:rowId xmlns:a16="http://schemas.microsoft.com/office/drawing/2014/main" val="2514742974"/>
                  </a:ext>
                </a:extLst>
              </a:tr>
              <a:tr h="370840">
                <a:tc>
                  <a:txBody>
                    <a:bodyPr/>
                    <a:lstStyle/>
                    <a:p>
                      <a:r>
                        <a:rPr lang="pt-BR" dirty="0"/>
                        <a:t>L001</a:t>
                      </a:r>
                    </a:p>
                  </a:txBody>
                  <a:tcPr/>
                </a:tc>
                <a:tc>
                  <a:txBody>
                    <a:bodyPr/>
                    <a:lstStyle/>
                    <a:p>
                      <a:r>
                        <a:rPr lang="pt-BR" dirty="0"/>
                        <a:t>LV002</a:t>
                      </a:r>
                    </a:p>
                  </a:txBody>
                  <a:tcPr/>
                </a:tc>
                <a:tc>
                  <a:txBody>
                    <a:bodyPr/>
                    <a:lstStyle/>
                    <a:p>
                      <a:r>
                        <a:rPr lang="pt-BR" dirty="0"/>
                        <a:t>30</a:t>
                      </a:r>
                    </a:p>
                  </a:txBody>
                  <a:tcPr/>
                </a:tc>
                <a:tc>
                  <a:txBody>
                    <a:bodyPr/>
                    <a:lstStyle/>
                    <a:p>
                      <a:r>
                        <a:rPr lang="pt-BR" dirty="0"/>
                        <a:t>3</a:t>
                      </a:r>
                    </a:p>
                  </a:txBody>
                  <a:tcPr/>
                </a:tc>
                <a:extLst>
                  <a:ext uri="{0D108BD9-81ED-4DB2-BD59-A6C34878D82A}">
                    <a16:rowId xmlns:a16="http://schemas.microsoft.com/office/drawing/2014/main" val="2280819039"/>
                  </a:ext>
                </a:extLst>
              </a:tr>
              <a:tr h="370840">
                <a:tc>
                  <a:txBody>
                    <a:bodyPr/>
                    <a:lstStyle/>
                    <a:p>
                      <a:r>
                        <a:rPr lang="pt-BR" dirty="0"/>
                        <a:t>L001</a:t>
                      </a:r>
                    </a:p>
                  </a:txBody>
                  <a:tcPr/>
                </a:tc>
                <a:tc>
                  <a:txBody>
                    <a:bodyPr/>
                    <a:lstStyle/>
                    <a:p>
                      <a:r>
                        <a:rPr lang="pt-BR" dirty="0"/>
                        <a:t>LV003</a:t>
                      </a:r>
                    </a:p>
                  </a:txBody>
                  <a:tcPr/>
                </a:tc>
                <a:tc>
                  <a:txBody>
                    <a:bodyPr/>
                    <a:lstStyle/>
                    <a:p>
                      <a:r>
                        <a:rPr lang="pt-BR" dirty="0"/>
                        <a:t>20</a:t>
                      </a:r>
                    </a:p>
                  </a:txBody>
                  <a:tcPr/>
                </a:tc>
                <a:tc>
                  <a:txBody>
                    <a:bodyPr/>
                    <a:lstStyle/>
                    <a:p>
                      <a:r>
                        <a:rPr lang="pt-BR" dirty="0"/>
                        <a:t>2</a:t>
                      </a:r>
                    </a:p>
                  </a:txBody>
                  <a:tcPr/>
                </a:tc>
                <a:extLst>
                  <a:ext uri="{0D108BD9-81ED-4DB2-BD59-A6C34878D82A}">
                    <a16:rowId xmlns:a16="http://schemas.microsoft.com/office/drawing/2014/main" val="538039615"/>
                  </a:ext>
                </a:extLst>
              </a:tr>
              <a:tr h="370840">
                <a:tc>
                  <a:txBody>
                    <a:bodyPr/>
                    <a:lstStyle/>
                    <a:p>
                      <a:r>
                        <a:rPr lang="pt-BR" dirty="0"/>
                        <a:t>L002</a:t>
                      </a:r>
                    </a:p>
                  </a:txBody>
                  <a:tcPr/>
                </a:tc>
                <a:tc>
                  <a:txBody>
                    <a:bodyPr/>
                    <a:lstStyle/>
                    <a:p>
                      <a:r>
                        <a:rPr lang="pt-BR" dirty="0"/>
                        <a:t>LV002</a:t>
                      </a:r>
                    </a:p>
                  </a:txBody>
                  <a:tcPr/>
                </a:tc>
                <a:tc>
                  <a:txBody>
                    <a:bodyPr/>
                    <a:lstStyle/>
                    <a:p>
                      <a:r>
                        <a:rPr lang="pt-BR" dirty="0"/>
                        <a:t>40</a:t>
                      </a:r>
                    </a:p>
                  </a:txBody>
                  <a:tcPr/>
                </a:tc>
                <a:tc>
                  <a:txBody>
                    <a:bodyPr/>
                    <a:lstStyle/>
                    <a:p>
                      <a:r>
                        <a:rPr lang="pt-BR" dirty="0"/>
                        <a:t>4</a:t>
                      </a:r>
                    </a:p>
                  </a:txBody>
                  <a:tcPr/>
                </a:tc>
                <a:extLst>
                  <a:ext uri="{0D108BD9-81ED-4DB2-BD59-A6C34878D82A}">
                    <a16:rowId xmlns:a16="http://schemas.microsoft.com/office/drawing/2014/main" val="426546279"/>
                  </a:ext>
                </a:extLst>
              </a:tr>
              <a:tr h="370840">
                <a:tc>
                  <a:txBody>
                    <a:bodyPr/>
                    <a:lstStyle/>
                    <a:p>
                      <a:r>
                        <a:rPr lang="pt-BR" dirty="0"/>
                        <a:t>L002</a:t>
                      </a:r>
                    </a:p>
                  </a:txBody>
                  <a:tcPr/>
                </a:tc>
                <a:tc>
                  <a:txBody>
                    <a:bodyPr/>
                    <a:lstStyle/>
                    <a:p>
                      <a:r>
                        <a:rPr lang="pt-BR" dirty="0"/>
                        <a:t>LV001</a:t>
                      </a:r>
                    </a:p>
                  </a:txBody>
                  <a:tcPr/>
                </a:tc>
                <a:tc>
                  <a:txBody>
                    <a:bodyPr/>
                    <a:lstStyle/>
                    <a:p>
                      <a:r>
                        <a:rPr lang="pt-BR" dirty="0"/>
                        <a:t>80</a:t>
                      </a:r>
                    </a:p>
                  </a:txBody>
                  <a:tcPr/>
                </a:tc>
                <a:tc>
                  <a:txBody>
                    <a:bodyPr/>
                    <a:lstStyle/>
                    <a:p>
                      <a:r>
                        <a:rPr lang="pt-BR" dirty="0"/>
                        <a:t>8</a:t>
                      </a:r>
                    </a:p>
                  </a:txBody>
                  <a:tcPr/>
                </a:tc>
                <a:extLst>
                  <a:ext uri="{0D108BD9-81ED-4DB2-BD59-A6C34878D82A}">
                    <a16:rowId xmlns:a16="http://schemas.microsoft.com/office/drawing/2014/main" val="3759575339"/>
                  </a:ext>
                </a:extLst>
              </a:tr>
              <a:tr h="370840">
                <a:tc>
                  <a:txBody>
                    <a:bodyPr/>
                    <a:lstStyle/>
                    <a:p>
                      <a:r>
                        <a:rPr lang="pt-BR" dirty="0"/>
                        <a:t>L002</a:t>
                      </a:r>
                    </a:p>
                  </a:txBody>
                  <a:tcPr/>
                </a:tc>
                <a:tc>
                  <a:txBody>
                    <a:bodyPr/>
                    <a:lstStyle/>
                    <a:p>
                      <a:r>
                        <a:rPr lang="pt-BR" dirty="0"/>
                        <a:t>LV003</a:t>
                      </a:r>
                    </a:p>
                  </a:txBody>
                  <a:tcPr/>
                </a:tc>
                <a:tc>
                  <a:txBody>
                    <a:bodyPr/>
                    <a:lstStyle/>
                    <a:p>
                      <a:r>
                        <a:rPr lang="pt-BR" dirty="0"/>
                        <a:t>50</a:t>
                      </a:r>
                    </a:p>
                  </a:txBody>
                  <a:tcPr/>
                </a:tc>
                <a:tc>
                  <a:txBody>
                    <a:bodyPr/>
                    <a:lstStyle/>
                    <a:p>
                      <a:r>
                        <a:rPr lang="pt-BR" dirty="0"/>
                        <a:t>5</a:t>
                      </a:r>
                    </a:p>
                  </a:txBody>
                  <a:tcPr/>
                </a:tc>
                <a:extLst>
                  <a:ext uri="{0D108BD9-81ED-4DB2-BD59-A6C34878D82A}">
                    <a16:rowId xmlns:a16="http://schemas.microsoft.com/office/drawing/2014/main" val="810184408"/>
                  </a:ext>
                </a:extLst>
              </a:tr>
            </a:tbl>
          </a:graphicData>
        </a:graphic>
      </p:graphicFrame>
    </p:spTree>
    <p:extLst>
      <p:ext uri="{BB962C8B-B14F-4D97-AF65-F5344CB8AC3E}">
        <p14:creationId xmlns:p14="http://schemas.microsoft.com/office/powerpoint/2010/main" val="368853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fontScale="90000"/>
          </a:bodyPr>
          <a:lstStyle/>
          <a:p>
            <a:r>
              <a:rPr lang="pt-BR" dirty="0"/>
              <a:t>Normalização de banco de dados relacionais</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lnSpcReduction="10000"/>
          </a:bodyPr>
          <a:lstStyle/>
          <a:p>
            <a:pPr marL="0" indent="0" algn="just">
              <a:buNone/>
            </a:pPr>
            <a:r>
              <a:rPr lang="pt-BR" dirty="0"/>
              <a:t>O conceito de normalização de banco de dados foi introduzido em 1970 por Edgar F. </a:t>
            </a:r>
            <a:r>
              <a:rPr lang="pt-BR" dirty="0" err="1"/>
              <a:t>Codd</a:t>
            </a:r>
            <a:r>
              <a:rPr lang="pt-BR" dirty="0"/>
              <a:t> e consiste em otimizar a estrutura do banco de dados de forma a diminuir a redundância e aumentar a consistência ou estabilidade dos dados contidos nas tabelas.</a:t>
            </a:r>
          </a:p>
          <a:p>
            <a:pPr marL="0" indent="0" algn="just">
              <a:buNone/>
            </a:pPr>
            <a:r>
              <a:rPr lang="pt-BR" dirty="0"/>
              <a:t>A normalização resume-se em analisar o conjunto de tabelas, depois de terem sido criadas a partir do diagrama ER, para verificar se estão de acordo com cada uma das formas normais, que são definições criadas por </a:t>
            </a:r>
            <a:r>
              <a:rPr lang="pt-BR" dirty="0" err="1"/>
              <a:t>Codd</a:t>
            </a:r>
            <a:r>
              <a:rPr lang="pt-BR" dirty="0"/>
              <a:t> quando desenvolveu o conceito de normalização do banco de dados</a:t>
            </a:r>
          </a:p>
        </p:txBody>
      </p:sp>
    </p:spTree>
    <p:extLst>
      <p:ext uri="{BB962C8B-B14F-4D97-AF65-F5344CB8AC3E}">
        <p14:creationId xmlns:p14="http://schemas.microsoft.com/office/powerpoint/2010/main" val="1375191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dirty="0"/>
              <a:t>A terceira forma normal ou 3FN</a:t>
            </a:r>
          </a:p>
        </p:txBody>
      </p:sp>
      <p:graphicFrame>
        <p:nvGraphicFramePr>
          <p:cNvPr id="6" name="Tabela 6">
            <a:extLst>
              <a:ext uri="{FF2B5EF4-FFF2-40B4-BE49-F238E27FC236}">
                <a16:creationId xmlns:a16="http://schemas.microsoft.com/office/drawing/2014/main" id="{4E0763C4-CF1E-453D-90B5-B02D266751D4}"/>
              </a:ext>
            </a:extLst>
          </p:cNvPr>
          <p:cNvGraphicFramePr>
            <a:graphicFrameLocks noGrp="1"/>
          </p:cNvGraphicFramePr>
          <p:nvPr>
            <p:extLst>
              <p:ext uri="{D42A27DB-BD31-4B8C-83A1-F6EECF244321}">
                <p14:modId xmlns:p14="http://schemas.microsoft.com/office/powerpoint/2010/main" val="3964497045"/>
              </p:ext>
            </p:extLst>
          </p:nvPr>
        </p:nvGraphicFramePr>
        <p:xfrm>
          <a:off x="3048000" y="3974985"/>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40984382"/>
                    </a:ext>
                  </a:extLst>
                </a:gridCol>
                <a:gridCol w="2032000">
                  <a:extLst>
                    <a:ext uri="{9D8B030D-6E8A-4147-A177-3AD203B41FA5}">
                      <a16:colId xmlns:a16="http://schemas.microsoft.com/office/drawing/2014/main" val="1375850423"/>
                    </a:ext>
                  </a:extLst>
                </a:gridCol>
                <a:gridCol w="2032000">
                  <a:extLst>
                    <a:ext uri="{9D8B030D-6E8A-4147-A177-3AD203B41FA5}">
                      <a16:colId xmlns:a16="http://schemas.microsoft.com/office/drawing/2014/main" val="4199117571"/>
                    </a:ext>
                  </a:extLst>
                </a:gridCol>
              </a:tblGrid>
              <a:tr h="370840">
                <a:tc>
                  <a:txBody>
                    <a:bodyPr/>
                    <a:lstStyle/>
                    <a:p>
                      <a:r>
                        <a:rPr lang="pt-BR" dirty="0" err="1"/>
                        <a:t>Cod_livro</a:t>
                      </a:r>
                      <a:endParaRPr lang="pt-BR" dirty="0"/>
                    </a:p>
                  </a:txBody>
                  <a:tcPr/>
                </a:tc>
                <a:tc>
                  <a:txBody>
                    <a:bodyPr/>
                    <a:lstStyle/>
                    <a:p>
                      <a:r>
                        <a:rPr lang="pt-BR" dirty="0" err="1"/>
                        <a:t>Cod_livraria</a:t>
                      </a:r>
                      <a:endParaRPr lang="pt-BR" dirty="0"/>
                    </a:p>
                  </a:txBody>
                  <a:tcPr/>
                </a:tc>
                <a:tc>
                  <a:txBody>
                    <a:bodyPr/>
                    <a:lstStyle/>
                    <a:p>
                      <a:r>
                        <a:rPr lang="pt-BR" dirty="0"/>
                        <a:t>Quantidade</a:t>
                      </a:r>
                    </a:p>
                  </a:txBody>
                  <a:tcPr/>
                </a:tc>
                <a:extLst>
                  <a:ext uri="{0D108BD9-81ED-4DB2-BD59-A6C34878D82A}">
                    <a16:rowId xmlns:a16="http://schemas.microsoft.com/office/drawing/2014/main" val="2052593099"/>
                  </a:ext>
                </a:extLst>
              </a:tr>
              <a:tr h="370840">
                <a:tc>
                  <a:txBody>
                    <a:bodyPr/>
                    <a:lstStyle/>
                    <a:p>
                      <a:r>
                        <a:rPr lang="pt-BR" dirty="0"/>
                        <a:t>L001</a:t>
                      </a:r>
                    </a:p>
                  </a:txBody>
                  <a:tcPr/>
                </a:tc>
                <a:tc>
                  <a:txBody>
                    <a:bodyPr/>
                    <a:lstStyle/>
                    <a:p>
                      <a:r>
                        <a:rPr lang="pt-BR" dirty="0"/>
                        <a:t>LV001</a:t>
                      </a:r>
                    </a:p>
                  </a:txBody>
                  <a:tcPr/>
                </a:tc>
                <a:tc>
                  <a:txBody>
                    <a:bodyPr/>
                    <a:lstStyle/>
                    <a:p>
                      <a:r>
                        <a:rPr lang="pt-BR" dirty="0"/>
                        <a:t>10</a:t>
                      </a:r>
                    </a:p>
                  </a:txBody>
                  <a:tcPr/>
                </a:tc>
                <a:extLst>
                  <a:ext uri="{0D108BD9-81ED-4DB2-BD59-A6C34878D82A}">
                    <a16:rowId xmlns:a16="http://schemas.microsoft.com/office/drawing/2014/main" val="2514742974"/>
                  </a:ext>
                </a:extLst>
              </a:tr>
              <a:tr h="370840">
                <a:tc>
                  <a:txBody>
                    <a:bodyPr/>
                    <a:lstStyle/>
                    <a:p>
                      <a:r>
                        <a:rPr lang="pt-BR" dirty="0"/>
                        <a:t>L001</a:t>
                      </a:r>
                    </a:p>
                  </a:txBody>
                  <a:tcPr/>
                </a:tc>
                <a:tc>
                  <a:txBody>
                    <a:bodyPr/>
                    <a:lstStyle/>
                    <a:p>
                      <a:r>
                        <a:rPr lang="pt-BR" dirty="0"/>
                        <a:t>LV002</a:t>
                      </a:r>
                    </a:p>
                  </a:txBody>
                  <a:tcPr/>
                </a:tc>
                <a:tc>
                  <a:txBody>
                    <a:bodyPr/>
                    <a:lstStyle/>
                    <a:p>
                      <a:r>
                        <a:rPr lang="pt-BR" dirty="0"/>
                        <a:t>30</a:t>
                      </a:r>
                    </a:p>
                  </a:txBody>
                  <a:tcPr/>
                </a:tc>
                <a:extLst>
                  <a:ext uri="{0D108BD9-81ED-4DB2-BD59-A6C34878D82A}">
                    <a16:rowId xmlns:a16="http://schemas.microsoft.com/office/drawing/2014/main" val="2280819039"/>
                  </a:ext>
                </a:extLst>
              </a:tr>
              <a:tr h="370840">
                <a:tc>
                  <a:txBody>
                    <a:bodyPr/>
                    <a:lstStyle/>
                    <a:p>
                      <a:r>
                        <a:rPr lang="pt-BR" dirty="0"/>
                        <a:t>L001</a:t>
                      </a:r>
                    </a:p>
                  </a:txBody>
                  <a:tcPr/>
                </a:tc>
                <a:tc>
                  <a:txBody>
                    <a:bodyPr/>
                    <a:lstStyle/>
                    <a:p>
                      <a:r>
                        <a:rPr lang="pt-BR" dirty="0"/>
                        <a:t>LV003</a:t>
                      </a:r>
                    </a:p>
                  </a:txBody>
                  <a:tcPr/>
                </a:tc>
                <a:tc>
                  <a:txBody>
                    <a:bodyPr/>
                    <a:lstStyle/>
                    <a:p>
                      <a:r>
                        <a:rPr lang="pt-BR" dirty="0"/>
                        <a:t>20</a:t>
                      </a:r>
                    </a:p>
                  </a:txBody>
                  <a:tcPr/>
                </a:tc>
                <a:extLst>
                  <a:ext uri="{0D108BD9-81ED-4DB2-BD59-A6C34878D82A}">
                    <a16:rowId xmlns:a16="http://schemas.microsoft.com/office/drawing/2014/main" val="538039615"/>
                  </a:ext>
                </a:extLst>
              </a:tr>
              <a:tr h="370840">
                <a:tc>
                  <a:txBody>
                    <a:bodyPr/>
                    <a:lstStyle/>
                    <a:p>
                      <a:r>
                        <a:rPr lang="pt-BR" dirty="0"/>
                        <a:t>L002</a:t>
                      </a:r>
                    </a:p>
                  </a:txBody>
                  <a:tcPr/>
                </a:tc>
                <a:tc>
                  <a:txBody>
                    <a:bodyPr/>
                    <a:lstStyle/>
                    <a:p>
                      <a:r>
                        <a:rPr lang="pt-BR" dirty="0"/>
                        <a:t>LV002</a:t>
                      </a:r>
                    </a:p>
                  </a:txBody>
                  <a:tcPr/>
                </a:tc>
                <a:tc>
                  <a:txBody>
                    <a:bodyPr/>
                    <a:lstStyle/>
                    <a:p>
                      <a:r>
                        <a:rPr lang="pt-BR" dirty="0"/>
                        <a:t>40</a:t>
                      </a:r>
                    </a:p>
                  </a:txBody>
                  <a:tcPr/>
                </a:tc>
                <a:extLst>
                  <a:ext uri="{0D108BD9-81ED-4DB2-BD59-A6C34878D82A}">
                    <a16:rowId xmlns:a16="http://schemas.microsoft.com/office/drawing/2014/main" val="426546279"/>
                  </a:ext>
                </a:extLst>
              </a:tr>
              <a:tr h="370840">
                <a:tc>
                  <a:txBody>
                    <a:bodyPr/>
                    <a:lstStyle/>
                    <a:p>
                      <a:r>
                        <a:rPr lang="pt-BR" dirty="0"/>
                        <a:t>L002</a:t>
                      </a:r>
                    </a:p>
                  </a:txBody>
                  <a:tcPr/>
                </a:tc>
                <a:tc>
                  <a:txBody>
                    <a:bodyPr/>
                    <a:lstStyle/>
                    <a:p>
                      <a:r>
                        <a:rPr lang="pt-BR" dirty="0"/>
                        <a:t>LV001</a:t>
                      </a:r>
                    </a:p>
                  </a:txBody>
                  <a:tcPr/>
                </a:tc>
                <a:tc>
                  <a:txBody>
                    <a:bodyPr/>
                    <a:lstStyle/>
                    <a:p>
                      <a:r>
                        <a:rPr lang="pt-BR" dirty="0"/>
                        <a:t>80</a:t>
                      </a:r>
                    </a:p>
                  </a:txBody>
                  <a:tcPr/>
                </a:tc>
                <a:extLst>
                  <a:ext uri="{0D108BD9-81ED-4DB2-BD59-A6C34878D82A}">
                    <a16:rowId xmlns:a16="http://schemas.microsoft.com/office/drawing/2014/main" val="3759575339"/>
                  </a:ext>
                </a:extLst>
              </a:tr>
              <a:tr h="370840">
                <a:tc>
                  <a:txBody>
                    <a:bodyPr/>
                    <a:lstStyle/>
                    <a:p>
                      <a:r>
                        <a:rPr lang="pt-BR" dirty="0"/>
                        <a:t>L002</a:t>
                      </a:r>
                    </a:p>
                  </a:txBody>
                  <a:tcPr/>
                </a:tc>
                <a:tc>
                  <a:txBody>
                    <a:bodyPr/>
                    <a:lstStyle/>
                    <a:p>
                      <a:r>
                        <a:rPr lang="pt-BR" dirty="0"/>
                        <a:t>LV003</a:t>
                      </a:r>
                    </a:p>
                  </a:txBody>
                  <a:tcPr/>
                </a:tc>
                <a:tc>
                  <a:txBody>
                    <a:bodyPr/>
                    <a:lstStyle/>
                    <a:p>
                      <a:r>
                        <a:rPr lang="pt-BR" dirty="0"/>
                        <a:t>50</a:t>
                      </a:r>
                    </a:p>
                  </a:txBody>
                  <a:tcPr/>
                </a:tc>
                <a:extLst>
                  <a:ext uri="{0D108BD9-81ED-4DB2-BD59-A6C34878D82A}">
                    <a16:rowId xmlns:a16="http://schemas.microsoft.com/office/drawing/2014/main" val="810184408"/>
                  </a:ext>
                </a:extLst>
              </a:tr>
            </a:tbl>
          </a:graphicData>
        </a:graphic>
      </p:graphicFrame>
      <p:sp>
        <p:nvSpPr>
          <p:cNvPr id="9" name="CaixaDeTexto 8">
            <a:extLst>
              <a:ext uri="{FF2B5EF4-FFF2-40B4-BE49-F238E27FC236}">
                <a16:creationId xmlns:a16="http://schemas.microsoft.com/office/drawing/2014/main" id="{DF5B9C00-BC11-4E7B-8C99-A283C8FA126C}"/>
              </a:ext>
            </a:extLst>
          </p:cNvPr>
          <p:cNvSpPr txBox="1"/>
          <p:nvPr/>
        </p:nvSpPr>
        <p:spPr>
          <a:xfrm>
            <a:off x="1115569" y="1728216"/>
            <a:ext cx="9960864" cy="2246769"/>
          </a:xfrm>
          <a:prstGeom prst="rect">
            <a:avLst/>
          </a:prstGeom>
          <a:noFill/>
        </p:spPr>
        <p:txBody>
          <a:bodyPr wrap="square" rtlCol="0">
            <a:spAutoFit/>
          </a:bodyPr>
          <a:lstStyle/>
          <a:p>
            <a:pPr algn="just"/>
            <a:r>
              <a:rPr lang="pt-BR" sz="2800" dirty="0"/>
              <a:t>Isto significa que um desses dois atributos não depende da chave primária. Neste caso, basta eliminar uma das colunas para normalizar a tabela. Pode-se, por exemplo, eliminar a coluna Caixas, já que para ter o número de caixas, basta dividir a quantidade de livros por 10.</a:t>
            </a:r>
          </a:p>
        </p:txBody>
      </p:sp>
    </p:spTree>
    <p:extLst>
      <p:ext uri="{BB962C8B-B14F-4D97-AF65-F5344CB8AC3E}">
        <p14:creationId xmlns:p14="http://schemas.microsoft.com/office/powerpoint/2010/main" val="536929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sz="3800" dirty="0"/>
              <a:t>A forma normal de </a:t>
            </a:r>
            <a:r>
              <a:rPr lang="pt-BR" sz="3800" dirty="0" err="1"/>
              <a:t>Boyce</a:t>
            </a:r>
            <a:r>
              <a:rPr lang="pt-BR" sz="3800" dirty="0"/>
              <a:t>/</a:t>
            </a:r>
            <a:r>
              <a:rPr lang="pt-BR" sz="3800" dirty="0" err="1"/>
              <a:t>Codd</a:t>
            </a:r>
            <a:r>
              <a:rPr lang="pt-BR" sz="3800" dirty="0"/>
              <a:t> ou BCFN</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A forma normal de </a:t>
            </a:r>
            <a:r>
              <a:rPr lang="pt-BR" dirty="0" err="1"/>
              <a:t>Boyce</a:t>
            </a:r>
            <a:r>
              <a:rPr lang="pt-BR" dirty="0"/>
              <a:t>/</a:t>
            </a:r>
            <a:r>
              <a:rPr lang="pt-BR" dirty="0" err="1"/>
              <a:t>Codd</a:t>
            </a:r>
            <a:r>
              <a:rPr lang="pt-BR" dirty="0"/>
              <a:t> é uma melhoria da terceira forma normal, conhecida como BCFN, foi criada por Raymond F. </a:t>
            </a:r>
            <a:r>
              <a:rPr lang="pt-BR" dirty="0" err="1"/>
              <a:t>Boyce</a:t>
            </a:r>
            <a:r>
              <a:rPr lang="pt-BR" dirty="0"/>
              <a:t> e Edgar F. </a:t>
            </a:r>
            <a:r>
              <a:rPr lang="pt-BR" dirty="0" err="1"/>
              <a:t>Codd</a:t>
            </a:r>
            <a:r>
              <a:rPr lang="pt-BR" dirty="0"/>
              <a:t>, em 1974. O objetivo é lidar com situações em que haja mais de uma chave candidata, e em que duas chaves candidatas tenham elementos em comum. Uma tabela está na forma normal de </a:t>
            </a:r>
            <a:r>
              <a:rPr lang="pt-BR" dirty="0" err="1"/>
              <a:t>Boyce</a:t>
            </a:r>
            <a:r>
              <a:rPr lang="pt-BR" dirty="0"/>
              <a:t>/</a:t>
            </a:r>
            <a:r>
              <a:rPr lang="pt-BR" dirty="0" err="1"/>
              <a:t>Codd</a:t>
            </a:r>
            <a:r>
              <a:rPr lang="pt-BR" dirty="0"/>
              <a:t> quando todos os atributos dependem apenas da chave primária.</a:t>
            </a:r>
          </a:p>
        </p:txBody>
      </p:sp>
    </p:spTree>
    <p:extLst>
      <p:ext uri="{BB962C8B-B14F-4D97-AF65-F5344CB8AC3E}">
        <p14:creationId xmlns:p14="http://schemas.microsoft.com/office/powerpoint/2010/main" val="4177602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sz="3800" dirty="0"/>
              <a:t>A forma normal de </a:t>
            </a:r>
            <a:r>
              <a:rPr lang="pt-BR" sz="3800" dirty="0" err="1"/>
              <a:t>Boyce</a:t>
            </a:r>
            <a:r>
              <a:rPr lang="pt-BR" sz="3800" dirty="0"/>
              <a:t>/</a:t>
            </a:r>
            <a:r>
              <a:rPr lang="pt-BR" sz="3800" dirty="0" err="1"/>
              <a:t>Codd</a:t>
            </a:r>
            <a:r>
              <a:rPr lang="pt-BR" sz="3800" dirty="0"/>
              <a:t> ou BCFN</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Por exemplo, imagine a seguinte tabela Pedido:</a:t>
            </a:r>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Neste caso, o atributo </a:t>
            </a:r>
            <a:r>
              <a:rPr lang="pt-BR" dirty="0" err="1"/>
              <a:t>Descrição_livro</a:t>
            </a:r>
            <a:r>
              <a:rPr lang="pt-BR" dirty="0"/>
              <a:t> depende do atributo </a:t>
            </a:r>
            <a:r>
              <a:rPr lang="pt-BR" dirty="0" err="1"/>
              <a:t>Cod_livro</a:t>
            </a:r>
            <a:r>
              <a:rPr lang="pt-BR" dirty="0"/>
              <a:t>, que, por sua vez, não é a chave primária da tabela. Para normalizar, basta criar uma nova tabela, chamada Livro, conforme a seguir.</a:t>
            </a:r>
          </a:p>
        </p:txBody>
      </p:sp>
      <p:graphicFrame>
        <p:nvGraphicFramePr>
          <p:cNvPr id="4" name="Tabela 4">
            <a:extLst>
              <a:ext uri="{FF2B5EF4-FFF2-40B4-BE49-F238E27FC236}">
                <a16:creationId xmlns:a16="http://schemas.microsoft.com/office/drawing/2014/main" id="{5A1CE17E-4E5E-4034-91C0-97E0B5905E8C}"/>
              </a:ext>
            </a:extLst>
          </p:cNvPr>
          <p:cNvGraphicFramePr>
            <a:graphicFrameLocks noGrp="1"/>
          </p:cNvGraphicFramePr>
          <p:nvPr>
            <p:extLst>
              <p:ext uri="{D42A27DB-BD31-4B8C-83A1-F6EECF244321}">
                <p14:modId xmlns:p14="http://schemas.microsoft.com/office/powerpoint/2010/main" val="2398630366"/>
              </p:ext>
            </p:extLst>
          </p:nvPr>
        </p:nvGraphicFramePr>
        <p:xfrm>
          <a:off x="5163431" y="2459228"/>
          <a:ext cx="1865138" cy="1559560"/>
        </p:xfrm>
        <a:graphic>
          <a:graphicData uri="http://schemas.openxmlformats.org/drawingml/2006/table">
            <a:tbl>
              <a:tblPr firstRow="1" bandRow="1">
                <a:tableStyleId>{5C22544A-7EE6-4342-B048-85BDC9FD1C3A}</a:tableStyleId>
              </a:tblPr>
              <a:tblGrid>
                <a:gridCol w="1865138">
                  <a:extLst>
                    <a:ext uri="{9D8B030D-6E8A-4147-A177-3AD203B41FA5}">
                      <a16:colId xmlns:a16="http://schemas.microsoft.com/office/drawing/2014/main" val="4067758161"/>
                    </a:ext>
                  </a:extLst>
                </a:gridCol>
              </a:tblGrid>
              <a:tr h="370840">
                <a:tc>
                  <a:txBody>
                    <a:bodyPr/>
                    <a:lstStyle/>
                    <a:p>
                      <a:r>
                        <a:rPr lang="pt-BR" dirty="0"/>
                        <a:t>Pedido</a:t>
                      </a:r>
                    </a:p>
                  </a:txBody>
                  <a:tcPr/>
                </a:tc>
                <a:extLst>
                  <a:ext uri="{0D108BD9-81ED-4DB2-BD59-A6C34878D82A}">
                    <a16:rowId xmlns:a16="http://schemas.microsoft.com/office/drawing/2014/main" val="3938265834"/>
                  </a:ext>
                </a:extLst>
              </a:tr>
              <a:tr h="370840">
                <a:tc>
                  <a:txBody>
                    <a:bodyPr/>
                    <a:lstStyle/>
                    <a:p>
                      <a:r>
                        <a:rPr lang="pt-BR" dirty="0" err="1"/>
                        <a:t>Cod_pedido</a:t>
                      </a:r>
                      <a:endParaRPr lang="pt-BR" dirty="0"/>
                    </a:p>
                    <a:p>
                      <a:r>
                        <a:rPr lang="pt-BR" dirty="0" err="1"/>
                        <a:t>Cod_livro</a:t>
                      </a:r>
                      <a:endParaRPr lang="pt-BR" dirty="0"/>
                    </a:p>
                    <a:p>
                      <a:r>
                        <a:rPr lang="pt-BR" dirty="0" err="1"/>
                        <a:t>Descrição_livro</a:t>
                      </a:r>
                      <a:endParaRPr lang="pt-BR" dirty="0"/>
                    </a:p>
                    <a:p>
                      <a:r>
                        <a:rPr lang="pt-BR" dirty="0"/>
                        <a:t>Quantidade</a:t>
                      </a:r>
                    </a:p>
                  </a:txBody>
                  <a:tcPr/>
                </a:tc>
                <a:extLst>
                  <a:ext uri="{0D108BD9-81ED-4DB2-BD59-A6C34878D82A}">
                    <a16:rowId xmlns:a16="http://schemas.microsoft.com/office/drawing/2014/main" val="4120919081"/>
                  </a:ext>
                </a:extLst>
              </a:tr>
            </a:tbl>
          </a:graphicData>
        </a:graphic>
      </p:graphicFrame>
    </p:spTree>
    <p:extLst>
      <p:ext uri="{BB962C8B-B14F-4D97-AF65-F5344CB8AC3E}">
        <p14:creationId xmlns:p14="http://schemas.microsoft.com/office/powerpoint/2010/main" val="12666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sz="3800" dirty="0"/>
              <a:t>A forma normal de </a:t>
            </a:r>
            <a:r>
              <a:rPr lang="pt-BR" sz="3800" dirty="0" err="1"/>
              <a:t>Boyce</a:t>
            </a:r>
            <a:r>
              <a:rPr lang="pt-BR" sz="3800" dirty="0"/>
              <a:t>/</a:t>
            </a:r>
            <a:r>
              <a:rPr lang="pt-BR" sz="3800" dirty="0" err="1"/>
              <a:t>Codd</a:t>
            </a:r>
            <a:r>
              <a:rPr lang="pt-BR" sz="3800" dirty="0"/>
              <a:t> ou BCFN</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Agora, todos os atributos das duas tabelas dependem apenas da chave primária de sua respectiva tabela.</a:t>
            </a:r>
          </a:p>
        </p:txBody>
      </p:sp>
      <p:graphicFrame>
        <p:nvGraphicFramePr>
          <p:cNvPr id="4" name="Tabela 4">
            <a:extLst>
              <a:ext uri="{FF2B5EF4-FFF2-40B4-BE49-F238E27FC236}">
                <a16:creationId xmlns:a16="http://schemas.microsoft.com/office/drawing/2014/main" id="{5A1CE17E-4E5E-4034-91C0-97E0B5905E8C}"/>
              </a:ext>
            </a:extLst>
          </p:cNvPr>
          <p:cNvGraphicFramePr>
            <a:graphicFrameLocks noGrp="1"/>
          </p:cNvGraphicFramePr>
          <p:nvPr>
            <p:extLst>
              <p:ext uri="{D42A27DB-BD31-4B8C-83A1-F6EECF244321}">
                <p14:modId xmlns:p14="http://schemas.microsoft.com/office/powerpoint/2010/main" val="3310310960"/>
              </p:ext>
            </p:extLst>
          </p:nvPr>
        </p:nvGraphicFramePr>
        <p:xfrm>
          <a:off x="3251503" y="1898205"/>
          <a:ext cx="1865138" cy="1285240"/>
        </p:xfrm>
        <a:graphic>
          <a:graphicData uri="http://schemas.openxmlformats.org/drawingml/2006/table">
            <a:tbl>
              <a:tblPr firstRow="1" bandRow="1">
                <a:tableStyleId>{5C22544A-7EE6-4342-B048-85BDC9FD1C3A}</a:tableStyleId>
              </a:tblPr>
              <a:tblGrid>
                <a:gridCol w="1865138">
                  <a:extLst>
                    <a:ext uri="{9D8B030D-6E8A-4147-A177-3AD203B41FA5}">
                      <a16:colId xmlns:a16="http://schemas.microsoft.com/office/drawing/2014/main" val="4067758161"/>
                    </a:ext>
                  </a:extLst>
                </a:gridCol>
              </a:tblGrid>
              <a:tr h="370840">
                <a:tc>
                  <a:txBody>
                    <a:bodyPr/>
                    <a:lstStyle/>
                    <a:p>
                      <a:r>
                        <a:rPr lang="pt-BR" dirty="0"/>
                        <a:t>Pedido</a:t>
                      </a:r>
                    </a:p>
                  </a:txBody>
                  <a:tcPr/>
                </a:tc>
                <a:extLst>
                  <a:ext uri="{0D108BD9-81ED-4DB2-BD59-A6C34878D82A}">
                    <a16:rowId xmlns:a16="http://schemas.microsoft.com/office/drawing/2014/main" val="3938265834"/>
                  </a:ext>
                </a:extLst>
              </a:tr>
              <a:tr h="370840">
                <a:tc>
                  <a:txBody>
                    <a:bodyPr/>
                    <a:lstStyle/>
                    <a:p>
                      <a:r>
                        <a:rPr lang="pt-BR" dirty="0" err="1"/>
                        <a:t>Cod_pedido</a:t>
                      </a:r>
                      <a:endParaRPr lang="pt-BR" dirty="0"/>
                    </a:p>
                    <a:p>
                      <a:r>
                        <a:rPr lang="pt-BR" dirty="0" err="1"/>
                        <a:t>Cod_livro</a:t>
                      </a:r>
                      <a:endParaRPr lang="pt-BR" dirty="0"/>
                    </a:p>
                    <a:p>
                      <a:r>
                        <a:rPr lang="pt-BR" dirty="0"/>
                        <a:t>Quantidade</a:t>
                      </a:r>
                    </a:p>
                  </a:txBody>
                  <a:tcPr/>
                </a:tc>
                <a:extLst>
                  <a:ext uri="{0D108BD9-81ED-4DB2-BD59-A6C34878D82A}">
                    <a16:rowId xmlns:a16="http://schemas.microsoft.com/office/drawing/2014/main" val="4120919081"/>
                  </a:ext>
                </a:extLst>
              </a:tr>
            </a:tbl>
          </a:graphicData>
        </a:graphic>
      </p:graphicFrame>
      <p:graphicFrame>
        <p:nvGraphicFramePr>
          <p:cNvPr id="5" name="Tabela 5">
            <a:extLst>
              <a:ext uri="{FF2B5EF4-FFF2-40B4-BE49-F238E27FC236}">
                <a16:creationId xmlns:a16="http://schemas.microsoft.com/office/drawing/2014/main" id="{13BE8D79-60CA-48C9-8D5C-A3EA882263C8}"/>
              </a:ext>
            </a:extLst>
          </p:cNvPr>
          <p:cNvGraphicFramePr>
            <a:graphicFrameLocks noGrp="1"/>
          </p:cNvGraphicFramePr>
          <p:nvPr>
            <p:extLst>
              <p:ext uri="{D42A27DB-BD31-4B8C-83A1-F6EECF244321}">
                <p14:modId xmlns:p14="http://schemas.microsoft.com/office/powerpoint/2010/main" val="1183378292"/>
              </p:ext>
            </p:extLst>
          </p:nvPr>
        </p:nvGraphicFramePr>
        <p:xfrm>
          <a:off x="6096000" y="1896872"/>
          <a:ext cx="1865138" cy="1010920"/>
        </p:xfrm>
        <a:graphic>
          <a:graphicData uri="http://schemas.openxmlformats.org/drawingml/2006/table">
            <a:tbl>
              <a:tblPr firstRow="1" bandRow="1">
                <a:tableStyleId>{5C22544A-7EE6-4342-B048-85BDC9FD1C3A}</a:tableStyleId>
              </a:tblPr>
              <a:tblGrid>
                <a:gridCol w="1865138">
                  <a:extLst>
                    <a:ext uri="{9D8B030D-6E8A-4147-A177-3AD203B41FA5}">
                      <a16:colId xmlns:a16="http://schemas.microsoft.com/office/drawing/2014/main" val="398876311"/>
                    </a:ext>
                  </a:extLst>
                </a:gridCol>
              </a:tblGrid>
              <a:tr h="370840">
                <a:tc>
                  <a:txBody>
                    <a:bodyPr/>
                    <a:lstStyle/>
                    <a:p>
                      <a:r>
                        <a:rPr lang="pt-BR" dirty="0"/>
                        <a:t>Livro</a:t>
                      </a:r>
                    </a:p>
                  </a:txBody>
                  <a:tcPr/>
                </a:tc>
                <a:extLst>
                  <a:ext uri="{0D108BD9-81ED-4DB2-BD59-A6C34878D82A}">
                    <a16:rowId xmlns:a16="http://schemas.microsoft.com/office/drawing/2014/main" val="1691290267"/>
                  </a:ext>
                </a:extLst>
              </a:tr>
              <a:tr h="370840">
                <a:tc>
                  <a:txBody>
                    <a:bodyPr/>
                    <a:lstStyle/>
                    <a:p>
                      <a:r>
                        <a:rPr lang="pt-BR" dirty="0" err="1"/>
                        <a:t>Cod_livro</a:t>
                      </a:r>
                      <a:endParaRPr lang="pt-BR" dirty="0"/>
                    </a:p>
                    <a:p>
                      <a:r>
                        <a:rPr lang="pt-BR" dirty="0" err="1"/>
                        <a:t>Descrição_livro</a:t>
                      </a:r>
                      <a:endParaRPr lang="pt-BR" dirty="0"/>
                    </a:p>
                  </a:txBody>
                  <a:tcPr/>
                </a:tc>
                <a:extLst>
                  <a:ext uri="{0D108BD9-81ED-4DB2-BD59-A6C34878D82A}">
                    <a16:rowId xmlns:a16="http://schemas.microsoft.com/office/drawing/2014/main" val="3408544407"/>
                  </a:ext>
                </a:extLst>
              </a:tr>
            </a:tbl>
          </a:graphicData>
        </a:graphic>
      </p:graphicFrame>
    </p:spTree>
    <p:extLst>
      <p:ext uri="{BB962C8B-B14F-4D97-AF65-F5344CB8AC3E}">
        <p14:creationId xmlns:p14="http://schemas.microsoft.com/office/powerpoint/2010/main" val="1512062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sz="3800" dirty="0"/>
              <a:t>A quarta forma normal ou 4FN</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Uma tabela somente estará na quarta forma normal se ela estiver na terceira forma normal e se não existirem dependências multivaloradas. Por exemplo, observe as tabelas a seguir:</a:t>
            </a:r>
          </a:p>
        </p:txBody>
      </p:sp>
      <p:graphicFrame>
        <p:nvGraphicFramePr>
          <p:cNvPr id="4" name="Tabela 4">
            <a:extLst>
              <a:ext uri="{FF2B5EF4-FFF2-40B4-BE49-F238E27FC236}">
                <a16:creationId xmlns:a16="http://schemas.microsoft.com/office/drawing/2014/main" id="{5A1CE17E-4E5E-4034-91C0-97E0B5905E8C}"/>
              </a:ext>
            </a:extLst>
          </p:cNvPr>
          <p:cNvGraphicFramePr>
            <a:graphicFrameLocks noGrp="1"/>
          </p:cNvGraphicFramePr>
          <p:nvPr>
            <p:extLst>
              <p:ext uri="{D42A27DB-BD31-4B8C-83A1-F6EECF244321}">
                <p14:modId xmlns:p14="http://schemas.microsoft.com/office/powerpoint/2010/main" val="2060556440"/>
              </p:ext>
            </p:extLst>
          </p:nvPr>
        </p:nvGraphicFramePr>
        <p:xfrm>
          <a:off x="3227752" y="4018788"/>
          <a:ext cx="2009266" cy="1010920"/>
        </p:xfrm>
        <a:graphic>
          <a:graphicData uri="http://schemas.openxmlformats.org/drawingml/2006/table">
            <a:tbl>
              <a:tblPr firstRow="1" bandRow="1">
                <a:tableStyleId>{5C22544A-7EE6-4342-B048-85BDC9FD1C3A}</a:tableStyleId>
              </a:tblPr>
              <a:tblGrid>
                <a:gridCol w="2009266">
                  <a:extLst>
                    <a:ext uri="{9D8B030D-6E8A-4147-A177-3AD203B41FA5}">
                      <a16:colId xmlns:a16="http://schemas.microsoft.com/office/drawing/2014/main" val="4067758161"/>
                    </a:ext>
                  </a:extLst>
                </a:gridCol>
              </a:tblGrid>
              <a:tr h="370840">
                <a:tc>
                  <a:txBody>
                    <a:bodyPr/>
                    <a:lstStyle/>
                    <a:p>
                      <a:r>
                        <a:rPr lang="pt-BR" dirty="0"/>
                        <a:t>Editora</a:t>
                      </a:r>
                    </a:p>
                  </a:txBody>
                  <a:tcPr/>
                </a:tc>
                <a:extLst>
                  <a:ext uri="{0D108BD9-81ED-4DB2-BD59-A6C34878D82A}">
                    <a16:rowId xmlns:a16="http://schemas.microsoft.com/office/drawing/2014/main" val="3938265834"/>
                  </a:ext>
                </a:extLst>
              </a:tr>
              <a:tr h="370840">
                <a:tc>
                  <a:txBody>
                    <a:bodyPr/>
                    <a:lstStyle/>
                    <a:p>
                      <a:r>
                        <a:rPr lang="pt-BR" dirty="0"/>
                        <a:t>Editora</a:t>
                      </a:r>
                    </a:p>
                    <a:p>
                      <a:r>
                        <a:rPr lang="pt-BR" dirty="0" err="1"/>
                        <a:t>Contato_editora</a:t>
                      </a:r>
                      <a:endParaRPr lang="pt-BR" dirty="0"/>
                    </a:p>
                  </a:txBody>
                  <a:tcPr/>
                </a:tc>
                <a:extLst>
                  <a:ext uri="{0D108BD9-81ED-4DB2-BD59-A6C34878D82A}">
                    <a16:rowId xmlns:a16="http://schemas.microsoft.com/office/drawing/2014/main" val="4120919081"/>
                  </a:ext>
                </a:extLst>
              </a:tr>
            </a:tbl>
          </a:graphicData>
        </a:graphic>
      </p:graphicFrame>
      <p:graphicFrame>
        <p:nvGraphicFramePr>
          <p:cNvPr id="5" name="Tabela 5">
            <a:extLst>
              <a:ext uri="{FF2B5EF4-FFF2-40B4-BE49-F238E27FC236}">
                <a16:creationId xmlns:a16="http://schemas.microsoft.com/office/drawing/2014/main" id="{13BE8D79-60CA-48C9-8D5C-A3EA882263C8}"/>
              </a:ext>
            </a:extLst>
          </p:cNvPr>
          <p:cNvGraphicFramePr>
            <a:graphicFrameLocks noGrp="1"/>
          </p:cNvGraphicFramePr>
          <p:nvPr>
            <p:extLst>
              <p:ext uri="{D42A27DB-BD31-4B8C-83A1-F6EECF244321}">
                <p14:modId xmlns:p14="http://schemas.microsoft.com/office/powerpoint/2010/main" val="3259404919"/>
              </p:ext>
            </p:extLst>
          </p:nvPr>
        </p:nvGraphicFramePr>
        <p:xfrm>
          <a:off x="1115568" y="4018788"/>
          <a:ext cx="1865138" cy="1559560"/>
        </p:xfrm>
        <a:graphic>
          <a:graphicData uri="http://schemas.openxmlformats.org/drawingml/2006/table">
            <a:tbl>
              <a:tblPr firstRow="1" bandRow="1">
                <a:tableStyleId>{5C22544A-7EE6-4342-B048-85BDC9FD1C3A}</a:tableStyleId>
              </a:tblPr>
              <a:tblGrid>
                <a:gridCol w="1865138">
                  <a:extLst>
                    <a:ext uri="{9D8B030D-6E8A-4147-A177-3AD203B41FA5}">
                      <a16:colId xmlns:a16="http://schemas.microsoft.com/office/drawing/2014/main" val="398876311"/>
                    </a:ext>
                  </a:extLst>
                </a:gridCol>
              </a:tblGrid>
              <a:tr h="370840">
                <a:tc>
                  <a:txBody>
                    <a:bodyPr/>
                    <a:lstStyle/>
                    <a:p>
                      <a:r>
                        <a:rPr lang="pt-BR" dirty="0"/>
                        <a:t>Livro</a:t>
                      </a:r>
                    </a:p>
                  </a:txBody>
                  <a:tcPr/>
                </a:tc>
                <a:extLst>
                  <a:ext uri="{0D108BD9-81ED-4DB2-BD59-A6C34878D82A}">
                    <a16:rowId xmlns:a16="http://schemas.microsoft.com/office/drawing/2014/main" val="1691290267"/>
                  </a:ext>
                </a:extLst>
              </a:tr>
              <a:tr h="370840">
                <a:tc>
                  <a:txBody>
                    <a:bodyPr/>
                    <a:lstStyle/>
                    <a:p>
                      <a:r>
                        <a:rPr lang="pt-BR" dirty="0" err="1"/>
                        <a:t>Cod_livro</a:t>
                      </a:r>
                      <a:endParaRPr lang="pt-BR" dirty="0"/>
                    </a:p>
                    <a:p>
                      <a:r>
                        <a:rPr lang="pt-BR" dirty="0"/>
                        <a:t>Título</a:t>
                      </a:r>
                    </a:p>
                    <a:p>
                      <a:r>
                        <a:rPr lang="pt-BR" dirty="0"/>
                        <a:t>Editora</a:t>
                      </a:r>
                    </a:p>
                    <a:p>
                      <a:r>
                        <a:rPr lang="pt-BR" dirty="0"/>
                        <a:t>Data</a:t>
                      </a:r>
                    </a:p>
                  </a:txBody>
                  <a:tcPr/>
                </a:tc>
                <a:extLst>
                  <a:ext uri="{0D108BD9-81ED-4DB2-BD59-A6C34878D82A}">
                    <a16:rowId xmlns:a16="http://schemas.microsoft.com/office/drawing/2014/main" val="3408544407"/>
                  </a:ext>
                </a:extLst>
              </a:tr>
            </a:tbl>
          </a:graphicData>
        </a:graphic>
      </p:graphicFrame>
      <p:graphicFrame>
        <p:nvGraphicFramePr>
          <p:cNvPr id="6" name="Tabela 4">
            <a:extLst>
              <a:ext uri="{FF2B5EF4-FFF2-40B4-BE49-F238E27FC236}">
                <a16:creationId xmlns:a16="http://schemas.microsoft.com/office/drawing/2014/main" id="{7C281960-EC05-4F36-8D4E-171121B009E8}"/>
              </a:ext>
            </a:extLst>
          </p:cNvPr>
          <p:cNvGraphicFramePr>
            <a:graphicFrameLocks noGrp="1"/>
          </p:cNvGraphicFramePr>
          <p:nvPr>
            <p:extLst>
              <p:ext uri="{D42A27DB-BD31-4B8C-83A1-F6EECF244321}">
                <p14:modId xmlns:p14="http://schemas.microsoft.com/office/powerpoint/2010/main" val="3845981431"/>
              </p:ext>
            </p:extLst>
          </p:nvPr>
        </p:nvGraphicFramePr>
        <p:xfrm>
          <a:off x="5484064" y="4021737"/>
          <a:ext cx="2009266" cy="1285240"/>
        </p:xfrm>
        <a:graphic>
          <a:graphicData uri="http://schemas.openxmlformats.org/drawingml/2006/table">
            <a:tbl>
              <a:tblPr firstRow="1" bandRow="1">
                <a:tableStyleId>{5C22544A-7EE6-4342-B048-85BDC9FD1C3A}</a:tableStyleId>
              </a:tblPr>
              <a:tblGrid>
                <a:gridCol w="2009266">
                  <a:extLst>
                    <a:ext uri="{9D8B030D-6E8A-4147-A177-3AD203B41FA5}">
                      <a16:colId xmlns:a16="http://schemas.microsoft.com/office/drawing/2014/main" val="4067758161"/>
                    </a:ext>
                  </a:extLst>
                </a:gridCol>
              </a:tblGrid>
              <a:tr h="370840">
                <a:tc>
                  <a:txBody>
                    <a:bodyPr/>
                    <a:lstStyle/>
                    <a:p>
                      <a:r>
                        <a:rPr lang="pt-BR" dirty="0"/>
                        <a:t>Autor e Assunto</a:t>
                      </a:r>
                    </a:p>
                  </a:txBody>
                  <a:tcPr/>
                </a:tc>
                <a:extLst>
                  <a:ext uri="{0D108BD9-81ED-4DB2-BD59-A6C34878D82A}">
                    <a16:rowId xmlns:a16="http://schemas.microsoft.com/office/drawing/2014/main" val="3938265834"/>
                  </a:ext>
                </a:extLst>
              </a:tr>
              <a:tr h="370840">
                <a:tc>
                  <a:txBody>
                    <a:bodyPr/>
                    <a:lstStyle/>
                    <a:p>
                      <a:r>
                        <a:rPr lang="pt-BR" dirty="0" err="1"/>
                        <a:t>Cod_livro</a:t>
                      </a:r>
                      <a:endParaRPr lang="pt-BR" dirty="0"/>
                    </a:p>
                    <a:p>
                      <a:r>
                        <a:rPr lang="pt-BR" dirty="0"/>
                        <a:t>Autor</a:t>
                      </a:r>
                    </a:p>
                    <a:p>
                      <a:r>
                        <a:rPr lang="pt-BR" dirty="0"/>
                        <a:t>Assunto</a:t>
                      </a:r>
                    </a:p>
                  </a:txBody>
                  <a:tcPr/>
                </a:tc>
                <a:extLst>
                  <a:ext uri="{0D108BD9-81ED-4DB2-BD59-A6C34878D82A}">
                    <a16:rowId xmlns:a16="http://schemas.microsoft.com/office/drawing/2014/main" val="4120919081"/>
                  </a:ext>
                </a:extLst>
              </a:tr>
            </a:tbl>
          </a:graphicData>
        </a:graphic>
      </p:graphicFrame>
    </p:spTree>
    <p:extLst>
      <p:ext uri="{BB962C8B-B14F-4D97-AF65-F5344CB8AC3E}">
        <p14:creationId xmlns:p14="http://schemas.microsoft.com/office/powerpoint/2010/main" val="321075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sz="3800" dirty="0"/>
              <a:t>A quarta forma normal ou 4FN</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As tabelas apresentadas estão na 3FN, mas suas informações ainda são redundantes e elas não estão uniformes. Isso ocorre porque um autor pode escrever sobre assuntos diferentes, por exemplo. Neste caso, temos Autor e Assunto com dependência multivalorada de </a:t>
            </a:r>
            <a:r>
              <a:rPr lang="pt-BR" dirty="0" err="1"/>
              <a:t>Cod_livro</a:t>
            </a:r>
            <a:r>
              <a:rPr lang="pt-BR" dirty="0"/>
              <a:t>. Para normalizar, basta criar novas tabelas, eliminando dependências multivaloradas.</a:t>
            </a:r>
          </a:p>
        </p:txBody>
      </p:sp>
      <p:graphicFrame>
        <p:nvGraphicFramePr>
          <p:cNvPr id="4" name="Tabela 4">
            <a:extLst>
              <a:ext uri="{FF2B5EF4-FFF2-40B4-BE49-F238E27FC236}">
                <a16:creationId xmlns:a16="http://schemas.microsoft.com/office/drawing/2014/main" id="{5A1CE17E-4E5E-4034-91C0-97E0B5905E8C}"/>
              </a:ext>
            </a:extLst>
          </p:cNvPr>
          <p:cNvGraphicFramePr>
            <a:graphicFrameLocks noGrp="1"/>
          </p:cNvGraphicFramePr>
          <p:nvPr>
            <p:extLst>
              <p:ext uri="{D42A27DB-BD31-4B8C-83A1-F6EECF244321}">
                <p14:modId xmlns:p14="http://schemas.microsoft.com/office/powerpoint/2010/main" val="549926079"/>
              </p:ext>
            </p:extLst>
          </p:nvPr>
        </p:nvGraphicFramePr>
        <p:xfrm>
          <a:off x="3132749" y="5029708"/>
          <a:ext cx="2009266" cy="1010920"/>
        </p:xfrm>
        <a:graphic>
          <a:graphicData uri="http://schemas.openxmlformats.org/drawingml/2006/table">
            <a:tbl>
              <a:tblPr firstRow="1" bandRow="1">
                <a:tableStyleId>{5C22544A-7EE6-4342-B048-85BDC9FD1C3A}</a:tableStyleId>
              </a:tblPr>
              <a:tblGrid>
                <a:gridCol w="2009266">
                  <a:extLst>
                    <a:ext uri="{9D8B030D-6E8A-4147-A177-3AD203B41FA5}">
                      <a16:colId xmlns:a16="http://schemas.microsoft.com/office/drawing/2014/main" val="4067758161"/>
                    </a:ext>
                  </a:extLst>
                </a:gridCol>
              </a:tblGrid>
              <a:tr h="370840">
                <a:tc>
                  <a:txBody>
                    <a:bodyPr/>
                    <a:lstStyle/>
                    <a:p>
                      <a:r>
                        <a:rPr lang="pt-BR" dirty="0"/>
                        <a:t>Editora</a:t>
                      </a:r>
                    </a:p>
                  </a:txBody>
                  <a:tcPr/>
                </a:tc>
                <a:extLst>
                  <a:ext uri="{0D108BD9-81ED-4DB2-BD59-A6C34878D82A}">
                    <a16:rowId xmlns:a16="http://schemas.microsoft.com/office/drawing/2014/main" val="3938265834"/>
                  </a:ext>
                </a:extLst>
              </a:tr>
              <a:tr h="370840">
                <a:tc>
                  <a:txBody>
                    <a:bodyPr/>
                    <a:lstStyle/>
                    <a:p>
                      <a:r>
                        <a:rPr lang="pt-BR" dirty="0"/>
                        <a:t>Editora</a:t>
                      </a:r>
                    </a:p>
                    <a:p>
                      <a:r>
                        <a:rPr lang="pt-BR" dirty="0" err="1"/>
                        <a:t>Contato_editora</a:t>
                      </a:r>
                      <a:endParaRPr lang="pt-BR" dirty="0"/>
                    </a:p>
                  </a:txBody>
                  <a:tcPr/>
                </a:tc>
                <a:extLst>
                  <a:ext uri="{0D108BD9-81ED-4DB2-BD59-A6C34878D82A}">
                    <a16:rowId xmlns:a16="http://schemas.microsoft.com/office/drawing/2014/main" val="4120919081"/>
                  </a:ext>
                </a:extLst>
              </a:tr>
            </a:tbl>
          </a:graphicData>
        </a:graphic>
      </p:graphicFrame>
      <p:graphicFrame>
        <p:nvGraphicFramePr>
          <p:cNvPr id="5" name="Tabela 5">
            <a:extLst>
              <a:ext uri="{FF2B5EF4-FFF2-40B4-BE49-F238E27FC236}">
                <a16:creationId xmlns:a16="http://schemas.microsoft.com/office/drawing/2014/main" id="{13BE8D79-60CA-48C9-8D5C-A3EA882263C8}"/>
              </a:ext>
            </a:extLst>
          </p:cNvPr>
          <p:cNvGraphicFramePr>
            <a:graphicFrameLocks noGrp="1"/>
          </p:cNvGraphicFramePr>
          <p:nvPr>
            <p:extLst>
              <p:ext uri="{D42A27DB-BD31-4B8C-83A1-F6EECF244321}">
                <p14:modId xmlns:p14="http://schemas.microsoft.com/office/powerpoint/2010/main" val="1888630733"/>
              </p:ext>
            </p:extLst>
          </p:nvPr>
        </p:nvGraphicFramePr>
        <p:xfrm>
          <a:off x="1115568" y="5029708"/>
          <a:ext cx="1865138" cy="1559560"/>
        </p:xfrm>
        <a:graphic>
          <a:graphicData uri="http://schemas.openxmlformats.org/drawingml/2006/table">
            <a:tbl>
              <a:tblPr firstRow="1" bandRow="1">
                <a:tableStyleId>{5C22544A-7EE6-4342-B048-85BDC9FD1C3A}</a:tableStyleId>
              </a:tblPr>
              <a:tblGrid>
                <a:gridCol w="1865138">
                  <a:extLst>
                    <a:ext uri="{9D8B030D-6E8A-4147-A177-3AD203B41FA5}">
                      <a16:colId xmlns:a16="http://schemas.microsoft.com/office/drawing/2014/main" val="398876311"/>
                    </a:ext>
                  </a:extLst>
                </a:gridCol>
              </a:tblGrid>
              <a:tr h="370840">
                <a:tc>
                  <a:txBody>
                    <a:bodyPr/>
                    <a:lstStyle/>
                    <a:p>
                      <a:r>
                        <a:rPr lang="pt-BR" dirty="0"/>
                        <a:t>Livro</a:t>
                      </a:r>
                    </a:p>
                  </a:txBody>
                  <a:tcPr/>
                </a:tc>
                <a:extLst>
                  <a:ext uri="{0D108BD9-81ED-4DB2-BD59-A6C34878D82A}">
                    <a16:rowId xmlns:a16="http://schemas.microsoft.com/office/drawing/2014/main" val="1691290267"/>
                  </a:ext>
                </a:extLst>
              </a:tr>
              <a:tr h="370840">
                <a:tc>
                  <a:txBody>
                    <a:bodyPr/>
                    <a:lstStyle/>
                    <a:p>
                      <a:r>
                        <a:rPr lang="pt-BR" dirty="0" err="1"/>
                        <a:t>Cod_livro</a:t>
                      </a:r>
                      <a:endParaRPr lang="pt-BR" dirty="0"/>
                    </a:p>
                    <a:p>
                      <a:r>
                        <a:rPr lang="pt-BR" dirty="0"/>
                        <a:t>Título</a:t>
                      </a:r>
                    </a:p>
                    <a:p>
                      <a:r>
                        <a:rPr lang="pt-BR" dirty="0"/>
                        <a:t>Editora</a:t>
                      </a:r>
                    </a:p>
                    <a:p>
                      <a:r>
                        <a:rPr lang="pt-BR" dirty="0"/>
                        <a:t>Data</a:t>
                      </a:r>
                    </a:p>
                  </a:txBody>
                  <a:tcPr/>
                </a:tc>
                <a:extLst>
                  <a:ext uri="{0D108BD9-81ED-4DB2-BD59-A6C34878D82A}">
                    <a16:rowId xmlns:a16="http://schemas.microsoft.com/office/drawing/2014/main" val="3408544407"/>
                  </a:ext>
                </a:extLst>
              </a:tr>
            </a:tbl>
          </a:graphicData>
        </a:graphic>
      </p:graphicFrame>
      <p:graphicFrame>
        <p:nvGraphicFramePr>
          <p:cNvPr id="6" name="Tabela 4">
            <a:extLst>
              <a:ext uri="{FF2B5EF4-FFF2-40B4-BE49-F238E27FC236}">
                <a16:creationId xmlns:a16="http://schemas.microsoft.com/office/drawing/2014/main" id="{7C281960-EC05-4F36-8D4E-171121B009E8}"/>
              </a:ext>
            </a:extLst>
          </p:cNvPr>
          <p:cNvGraphicFramePr>
            <a:graphicFrameLocks noGrp="1"/>
          </p:cNvGraphicFramePr>
          <p:nvPr>
            <p:extLst>
              <p:ext uri="{D42A27DB-BD31-4B8C-83A1-F6EECF244321}">
                <p14:modId xmlns:p14="http://schemas.microsoft.com/office/powerpoint/2010/main" val="3286249092"/>
              </p:ext>
            </p:extLst>
          </p:nvPr>
        </p:nvGraphicFramePr>
        <p:xfrm>
          <a:off x="5294058" y="5040924"/>
          <a:ext cx="2009266" cy="1010920"/>
        </p:xfrm>
        <a:graphic>
          <a:graphicData uri="http://schemas.openxmlformats.org/drawingml/2006/table">
            <a:tbl>
              <a:tblPr firstRow="1" bandRow="1">
                <a:tableStyleId>{5C22544A-7EE6-4342-B048-85BDC9FD1C3A}</a:tableStyleId>
              </a:tblPr>
              <a:tblGrid>
                <a:gridCol w="2009266">
                  <a:extLst>
                    <a:ext uri="{9D8B030D-6E8A-4147-A177-3AD203B41FA5}">
                      <a16:colId xmlns:a16="http://schemas.microsoft.com/office/drawing/2014/main" val="4067758161"/>
                    </a:ext>
                  </a:extLst>
                </a:gridCol>
              </a:tblGrid>
              <a:tr h="370840">
                <a:tc>
                  <a:txBody>
                    <a:bodyPr/>
                    <a:lstStyle/>
                    <a:p>
                      <a:r>
                        <a:rPr lang="pt-BR" dirty="0"/>
                        <a:t>Autor</a:t>
                      </a:r>
                    </a:p>
                  </a:txBody>
                  <a:tcPr/>
                </a:tc>
                <a:extLst>
                  <a:ext uri="{0D108BD9-81ED-4DB2-BD59-A6C34878D82A}">
                    <a16:rowId xmlns:a16="http://schemas.microsoft.com/office/drawing/2014/main" val="3938265834"/>
                  </a:ext>
                </a:extLst>
              </a:tr>
              <a:tr h="370840">
                <a:tc>
                  <a:txBody>
                    <a:bodyPr/>
                    <a:lstStyle/>
                    <a:p>
                      <a:r>
                        <a:rPr lang="pt-BR" dirty="0" err="1"/>
                        <a:t>Cod_livro</a:t>
                      </a:r>
                      <a:endParaRPr lang="pt-BR" dirty="0"/>
                    </a:p>
                    <a:p>
                      <a:r>
                        <a:rPr lang="pt-BR" dirty="0"/>
                        <a:t>Autor</a:t>
                      </a:r>
                    </a:p>
                  </a:txBody>
                  <a:tcPr/>
                </a:tc>
                <a:extLst>
                  <a:ext uri="{0D108BD9-81ED-4DB2-BD59-A6C34878D82A}">
                    <a16:rowId xmlns:a16="http://schemas.microsoft.com/office/drawing/2014/main" val="4120919081"/>
                  </a:ext>
                </a:extLst>
              </a:tr>
            </a:tbl>
          </a:graphicData>
        </a:graphic>
      </p:graphicFrame>
      <p:graphicFrame>
        <p:nvGraphicFramePr>
          <p:cNvPr id="7" name="Tabela 4">
            <a:extLst>
              <a:ext uri="{FF2B5EF4-FFF2-40B4-BE49-F238E27FC236}">
                <a16:creationId xmlns:a16="http://schemas.microsoft.com/office/drawing/2014/main" id="{9C0FDFCF-DBC7-43A0-ABFC-68276E475DBA}"/>
              </a:ext>
            </a:extLst>
          </p:cNvPr>
          <p:cNvGraphicFramePr>
            <a:graphicFrameLocks noGrp="1"/>
          </p:cNvGraphicFramePr>
          <p:nvPr>
            <p:extLst>
              <p:ext uri="{D42A27DB-BD31-4B8C-83A1-F6EECF244321}">
                <p14:modId xmlns:p14="http://schemas.microsoft.com/office/powerpoint/2010/main" val="1611694482"/>
              </p:ext>
            </p:extLst>
          </p:nvPr>
        </p:nvGraphicFramePr>
        <p:xfrm>
          <a:off x="7455367" y="5024120"/>
          <a:ext cx="2009266" cy="1010920"/>
        </p:xfrm>
        <a:graphic>
          <a:graphicData uri="http://schemas.openxmlformats.org/drawingml/2006/table">
            <a:tbl>
              <a:tblPr firstRow="1" bandRow="1">
                <a:tableStyleId>{5C22544A-7EE6-4342-B048-85BDC9FD1C3A}</a:tableStyleId>
              </a:tblPr>
              <a:tblGrid>
                <a:gridCol w="2009266">
                  <a:extLst>
                    <a:ext uri="{9D8B030D-6E8A-4147-A177-3AD203B41FA5}">
                      <a16:colId xmlns:a16="http://schemas.microsoft.com/office/drawing/2014/main" val="4067758161"/>
                    </a:ext>
                  </a:extLst>
                </a:gridCol>
              </a:tblGrid>
              <a:tr h="370840">
                <a:tc>
                  <a:txBody>
                    <a:bodyPr/>
                    <a:lstStyle/>
                    <a:p>
                      <a:r>
                        <a:rPr lang="pt-BR" dirty="0"/>
                        <a:t>Assunto</a:t>
                      </a:r>
                    </a:p>
                  </a:txBody>
                  <a:tcPr/>
                </a:tc>
                <a:extLst>
                  <a:ext uri="{0D108BD9-81ED-4DB2-BD59-A6C34878D82A}">
                    <a16:rowId xmlns:a16="http://schemas.microsoft.com/office/drawing/2014/main" val="3938265834"/>
                  </a:ext>
                </a:extLst>
              </a:tr>
              <a:tr h="370840">
                <a:tc>
                  <a:txBody>
                    <a:bodyPr/>
                    <a:lstStyle/>
                    <a:p>
                      <a:r>
                        <a:rPr lang="pt-BR" dirty="0" err="1"/>
                        <a:t>Cod_livro</a:t>
                      </a:r>
                      <a:endParaRPr lang="pt-BR" dirty="0"/>
                    </a:p>
                    <a:p>
                      <a:r>
                        <a:rPr lang="pt-BR" dirty="0"/>
                        <a:t>Assunto</a:t>
                      </a:r>
                    </a:p>
                  </a:txBody>
                  <a:tcPr/>
                </a:tc>
                <a:extLst>
                  <a:ext uri="{0D108BD9-81ED-4DB2-BD59-A6C34878D82A}">
                    <a16:rowId xmlns:a16="http://schemas.microsoft.com/office/drawing/2014/main" val="4120919081"/>
                  </a:ext>
                </a:extLst>
              </a:tr>
            </a:tbl>
          </a:graphicData>
        </a:graphic>
      </p:graphicFrame>
    </p:spTree>
    <p:extLst>
      <p:ext uri="{BB962C8B-B14F-4D97-AF65-F5344CB8AC3E}">
        <p14:creationId xmlns:p14="http://schemas.microsoft.com/office/powerpoint/2010/main" val="462794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sz="3800" dirty="0"/>
              <a:t>A quinta forma normal ou 5FN</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Uma tabela somente estará na quinta forma normal se ela já estiver na quarta forma normal e se não for possível ser decomposta sem perder informações. Ela está ligada ao conceito de dependência de junção: se um relacionamento for decomposto em vários relacionamentos, e a reconstrução não for possível pela junção desses relacionamentos, dizemos que existe uma dependência de junção. Podem existir tabelas na 4FN que, ao serem divididas em dois relacionamentos, perdem os dados originais.</a:t>
            </a:r>
          </a:p>
        </p:txBody>
      </p:sp>
    </p:spTree>
    <p:extLst>
      <p:ext uri="{BB962C8B-B14F-4D97-AF65-F5344CB8AC3E}">
        <p14:creationId xmlns:p14="http://schemas.microsoft.com/office/powerpoint/2010/main" val="4167126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sz="3800" dirty="0" err="1"/>
              <a:t>Desnormalização</a:t>
            </a:r>
            <a:endParaRPr lang="pt-BR" sz="3800" dirty="0"/>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Agora que você aprendeu como fazer a normalização do seu banco de dados, precisa entender também que é necessário bom senso e avaliação do desempenho do banco de dados quando implementado em um sistema gerenciador de banco de dados (SGBD), pois a medida que você avança nas formas normais, apesar de diminuir a redundância de informações e melhorar a consistência dos dados, você está também criando mais relacionamentos e tabelas no banco de dados.</a:t>
            </a:r>
          </a:p>
        </p:txBody>
      </p:sp>
    </p:spTree>
    <p:extLst>
      <p:ext uri="{BB962C8B-B14F-4D97-AF65-F5344CB8AC3E}">
        <p14:creationId xmlns:p14="http://schemas.microsoft.com/office/powerpoint/2010/main" val="1252473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sz="3800" dirty="0" err="1"/>
              <a:t>Desnormalização</a:t>
            </a:r>
            <a:endParaRPr lang="pt-BR" sz="3800" dirty="0"/>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Portanto, dependendo de uma avaliação de desempenho, pode ser necessário fazer a </a:t>
            </a:r>
            <a:r>
              <a:rPr lang="pt-BR" dirty="0" err="1"/>
              <a:t>desnormalização</a:t>
            </a:r>
            <a:r>
              <a:rPr lang="pt-BR" dirty="0"/>
              <a:t> do banco de dados. Mas, não se preocupe, esse bom senso você irá adquirir à medida que ganhar experiência com a criação e manutenção de banco </a:t>
            </a:r>
            <a:r>
              <a:rPr lang="pt-BR"/>
              <a:t>de dados.</a:t>
            </a:r>
            <a:endParaRPr lang="pt-BR" dirty="0"/>
          </a:p>
        </p:txBody>
      </p:sp>
    </p:spTree>
    <p:extLst>
      <p:ext uri="{BB962C8B-B14F-4D97-AF65-F5344CB8AC3E}">
        <p14:creationId xmlns:p14="http://schemas.microsoft.com/office/powerpoint/2010/main" val="40872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dirty="0"/>
              <a:t>DER - Livraria</a:t>
            </a:r>
          </a:p>
        </p:txBody>
      </p:sp>
      <p:pic>
        <p:nvPicPr>
          <p:cNvPr id="8" name="Imagem 7" descr="Diagrama&#10;&#10;Descrição gerada automaticamente">
            <a:extLst>
              <a:ext uri="{FF2B5EF4-FFF2-40B4-BE49-F238E27FC236}">
                <a16:creationId xmlns:a16="http://schemas.microsoft.com/office/drawing/2014/main" id="{017AA5D3-CFF5-4985-AAC3-A1D110A65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855" y="1433191"/>
            <a:ext cx="7925553" cy="5424809"/>
          </a:xfrm>
          <a:prstGeom prst="rect">
            <a:avLst/>
          </a:prstGeom>
        </p:spPr>
      </p:pic>
    </p:spTree>
    <p:extLst>
      <p:ext uri="{BB962C8B-B14F-4D97-AF65-F5344CB8AC3E}">
        <p14:creationId xmlns:p14="http://schemas.microsoft.com/office/powerpoint/2010/main" val="269208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fontScale="90000"/>
          </a:bodyPr>
          <a:lstStyle/>
          <a:p>
            <a:r>
              <a:rPr lang="pt-BR" dirty="0"/>
              <a:t>Normalização de banco de dados relacionais</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Cada uma das formas normais tem algumas regrinhas, explicadas a seguir. Para isso, deve-se cumprir com a regra da respectiva forma normal, como veremos adiante. Caso consiga verificar todas as formas normais, suas tabelas provavelmente estarão bem estruturadas, consistentes e sem redundância, o que minimiza a possibilidade de perda e de repetição de dados. É possível que, durante o processo de normalização, você descubra que seu banco de dados está com problemas. </a:t>
            </a:r>
          </a:p>
        </p:txBody>
      </p:sp>
    </p:spTree>
    <p:extLst>
      <p:ext uri="{BB962C8B-B14F-4D97-AF65-F5344CB8AC3E}">
        <p14:creationId xmlns:p14="http://schemas.microsoft.com/office/powerpoint/2010/main" val="408908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fontScale="90000"/>
          </a:bodyPr>
          <a:lstStyle/>
          <a:p>
            <a:r>
              <a:rPr lang="pt-BR" dirty="0"/>
              <a:t>Normalização de banco de dados relacionais</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Você pode fazer as correções necessárias diretamente no modelo lógico, inclusive ser refletidas no modelo conceitual ou no diagrama ER. Isso significa que talvez será necessário refazer seu modelo conceitual para que ele fique de acordo com o modelo lógico normalizado.</a:t>
            </a:r>
          </a:p>
          <a:p>
            <a:pPr marL="0" indent="0" algn="just">
              <a:buNone/>
            </a:pPr>
            <a:r>
              <a:rPr lang="pt-BR" dirty="0"/>
              <a:t>A normalização de um banco de dados é feita em etapas, ou seja, você deve considerar uma sequencia de formas normais. Em seu trabalho original, Edgar F. </a:t>
            </a:r>
            <a:r>
              <a:rPr lang="pt-BR" dirty="0" err="1"/>
              <a:t>Codd</a:t>
            </a:r>
            <a:r>
              <a:rPr lang="pt-BR" dirty="0"/>
              <a:t> definiu apenas três formas normais, mas atualmente existem outras</a:t>
            </a:r>
          </a:p>
        </p:txBody>
      </p:sp>
    </p:spTree>
    <p:extLst>
      <p:ext uri="{BB962C8B-B14F-4D97-AF65-F5344CB8AC3E}">
        <p14:creationId xmlns:p14="http://schemas.microsoft.com/office/powerpoint/2010/main" val="16312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fontScale="90000"/>
          </a:bodyPr>
          <a:lstStyle/>
          <a:p>
            <a:r>
              <a:rPr lang="pt-BR" dirty="0"/>
              <a:t>Normalização de banco de dados relacionais</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Formas aceitas pelos especialistas em banco de dados. Na verdade, muitos acreditam que apenas as três primeiras são suficientes para elaborar um modelo lógico de dados consistente e sem redundância.</a:t>
            </a:r>
          </a:p>
        </p:txBody>
      </p:sp>
    </p:spTree>
    <p:extLst>
      <p:ext uri="{BB962C8B-B14F-4D97-AF65-F5344CB8AC3E}">
        <p14:creationId xmlns:p14="http://schemas.microsoft.com/office/powerpoint/2010/main" val="254555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fontScale="90000"/>
          </a:bodyPr>
          <a:lstStyle/>
          <a:p>
            <a:r>
              <a:rPr lang="pt-BR" dirty="0"/>
              <a:t>Normalização de banco de dados relacionais</a:t>
            </a:r>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Agora que você sabe os conceitos sobre a normalização, é preciso entender o mais importante, que são as regras de cada uma das formas normais. A primeira regra básica é entender que o banco de dados só poderá estar em uma determinada forma normal N, se estiver de acordo com as regras da forma normal N-1. Ou seja, existe uma sequencia que deve ser seguida, da primeira forma normal até a ultima.</a:t>
            </a:r>
          </a:p>
        </p:txBody>
      </p:sp>
    </p:spTree>
    <p:extLst>
      <p:ext uri="{BB962C8B-B14F-4D97-AF65-F5344CB8AC3E}">
        <p14:creationId xmlns:p14="http://schemas.microsoft.com/office/powerpoint/2010/main" val="77484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fontScale="90000"/>
          </a:bodyPr>
          <a:lstStyle/>
          <a:p>
            <a:r>
              <a:rPr lang="pt-BR" dirty="0"/>
              <a:t>Normalização de banco de dados relacionais</a:t>
            </a:r>
          </a:p>
        </p:txBody>
      </p:sp>
      <p:graphicFrame>
        <p:nvGraphicFramePr>
          <p:cNvPr id="4" name="Espaço Reservado para Conteúdo 3">
            <a:extLst>
              <a:ext uri="{FF2B5EF4-FFF2-40B4-BE49-F238E27FC236}">
                <a16:creationId xmlns:a16="http://schemas.microsoft.com/office/drawing/2014/main" id="{4E41B2B1-AD1B-4B19-9B6C-8A8C7150A806}"/>
              </a:ext>
            </a:extLst>
          </p:cNvPr>
          <p:cNvGraphicFramePr>
            <a:graphicFrameLocks noGrp="1"/>
          </p:cNvGraphicFramePr>
          <p:nvPr>
            <p:ph idx="1"/>
            <p:extLst>
              <p:ext uri="{D42A27DB-BD31-4B8C-83A1-F6EECF244321}">
                <p14:modId xmlns:p14="http://schemas.microsoft.com/office/powerpoint/2010/main" val="3687045688"/>
              </p:ext>
            </p:extLst>
          </p:nvPr>
        </p:nvGraphicFramePr>
        <p:xfrm>
          <a:off x="1294411" y="1728216"/>
          <a:ext cx="10984676" cy="5047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691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a:t>A primeira forma normal ou 1FN</a:t>
            </a:r>
            <a:endParaRPr lang="pt-BR" dirty="0"/>
          </a:p>
        </p:txBody>
      </p:sp>
      <p:sp>
        <p:nvSpPr>
          <p:cNvPr id="3" name="Espaço Reservado para Conteúdo 2">
            <a:extLst>
              <a:ext uri="{FF2B5EF4-FFF2-40B4-BE49-F238E27FC236}">
                <a16:creationId xmlns:a16="http://schemas.microsoft.com/office/drawing/2014/main" id="{FC0C5EF3-AAF4-4413-BC48-DFE59A6F4707}"/>
              </a:ext>
            </a:extLst>
          </p:cNvPr>
          <p:cNvSpPr>
            <a:spLocks noGrp="1"/>
          </p:cNvSpPr>
          <p:nvPr>
            <p:ph idx="1"/>
          </p:nvPr>
        </p:nvSpPr>
        <p:spPr>
          <a:xfrm>
            <a:off x="1115568" y="1728216"/>
            <a:ext cx="10168128" cy="4581144"/>
          </a:xfrm>
        </p:spPr>
        <p:txBody>
          <a:bodyPr>
            <a:normAutofit/>
          </a:bodyPr>
          <a:lstStyle/>
          <a:p>
            <a:pPr marL="0" indent="0" algn="just">
              <a:buNone/>
            </a:pPr>
            <a:r>
              <a:rPr lang="pt-BR" dirty="0"/>
              <a:t>Uma tabela só estará na primeira forma normal caso todos os valores das colunas sejam atômicos (unidade indivisível). Aqui também procura-se eliminar grupos repetidos, criando-se novas tabelas conectadas com uma chave primária ou estrangeira.</a:t>
            </a:r>
          </a:p>
          <a:p>
            <a:pPr marL="0" indent="0" algn="just">
              <a:buNone/>
            </a:pPr>
            <a:r>
              <a:rPr lang="pt-BR" dirty="0"/>
              <a:t>Por exemplo, observe a seguir a tabela Editora.</a:t>
            </a:r>
          </a:p>
        </p:txBody>
      </p:sp>
    </p:spTree>
    <p:extLst>
      <p:ext uri="{BB962C8B-B14F-4D97-AF65-F5344CB8AC3E}">
        <p14:creationId xmlns:p14="http://schemas.microsoft.com/office/powerpoint/2010/main" val="203163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05A7-E9BB-48F3-AAAB-A14009A58024}"/>
              </a:ext>
            </a:extLst>
          </p:cNvPr>
          <p:cNvSpPr>
            <a:spLocks noGrp="1"/>
          </p:cNvSpPr>
          <p:nvPr>
            <p:ph type="title"/>
          </p:nvPr>
        </p:nvSpPr>
        <p:spPr/>
        <p:txBody>
          <a:bodyPr>
            <a:normAutofit/>
          </a:bodyPr>
          <a:lstStyle/>
          <a:p>
            <a:r>
              <a:rPr lang="pt-BR"/>
              <a:t>A primeira forma normal ou 1FN</a:t>
            </a:r>
            <a:endParaRPr lang="pt-BR" dirty="0"/>
          </a:p>
        </p:txBody>
      </p:sp>
      <p:graphicFrame>
        <p:nvGraphicFramePr>
          <p:cNvPr id="4" name="Tabela 4">
            <a:extLst>
              <a:ext uri="{FF2B5EF4-FFF2-40B4-BE49-F238E27FC236}">
                <a16:creationId xmlns:a16="http://schemas.microsoft.com/office/drawing/2014/main" id="{DCCD8C0E-48B9-4816-AF49-098AAE5FC5B1}"/>
              </a:ext>
            </a:extLst>
          </p:cNvPr>
          <p:cNvGraphicFramePr>
            <a:graphicFrameLocks noGrp="1"/>
          </p:cNvGraphicFramePr>
          <p:nvPr>
            <p:ph idx="1"/>
            <p:extLst>
              <p:ext uri="{D42A27DB-BD31-4B8C-83A1-F6EECF244321}">
                <p14:modId xmlns:p14="http://schemas.microsoft.com/office/powerpoint/2010/main" val="1772794319"/>
              </p:ext>
            </p:extLst>
          </p:nvPr>
        </p:nvGraphicFramePr>
        <p:xfrm>
          <a:off x="5110214" y="1945547"/>
          <a:ext cx="1971571" cy="1559560"/>
        </p:xfrm>
        <a:graphic>
          <a:graphicData uri="http://schemas.openxmlformats.org/drawingml/2006/table">
            <a:tbl>
              <a:tblPr firstRow="1" bandRow="1">
                <a:tableStyleId>{5C22544A-7EE6-4342-B048-85BDC9FD1C3A}</a:tableStyleId>
              </a:tblPr>
              <a:tblGrid>
                <a:gridCol w="1971571">
                  <a:extLst>
                    <a:ext uri="{9D8B030D-6E8A-4147-A177-3AD203B41FA5}">
                      <a16:colId xmlns:a16="http://schemas.microsoft.com/office/drawing/2014/main" val="4117016363"/>
                    </a:ext>
                  </a:extLst>
                </a:gridCol>
              </a:tblGrid>
              <a:tr h="370840">
                <a:tc>
                  <a:txBody>
                    <a:bodyPr/>
                    <a:lstStyle/>
                    <a:p>
                      <a:r>
                        <a:rPr lang="pt-BR" dirty="0"/>
                        <a:t>Editora</a:t>
                      </a:r>
                    </a:p>
                  </a:txBody>
                  <a:tcPr/>
                </a:tc>
                <a:extLst>
                  <a:ext uri="{0D108BD9-81ED-4DB2-BD59-A6C34878D82A}">
                    <a16:rowId xmlns:a16="http://schemas.microsoft.com/office/drawing/2014/main" val="2883901637"/>
                  </a:ext>
                </a:extLst>
              </a:tr>
              <a:tr h="370840">
                <a:tc>
                  <a:txBody>
                    <a:bodyPr/>
                    <a:lstStyle/>
                    <a:p>
                      <a:r>
                        <a:rPr lang="pt-BR" dirty="0" err="1"/>
                        <a:t>Cod_editora</a:t>
                      </a:r>
                      <a:endParaRPr lang="pt-BR" dirty="0"/>
                    </a:p>
                    <a:p>
                      <a:r>
                        <a:rPr lang="pt-BR" dirty="0"/>
                        <a:t>Nome</a:t>
                      </a:r>
                    </a:p>
                    <a:p>
                      <a:r>
                        <a:rPr lang="pt-BR" dirty="0" err="1"/>
                        <a:t>Endereco</a:t>
                      </a:r>
                      <a:endParaRPr lang="pt-BR" dirty="0"/>
                    </a:p>
                    <a:p>
                      <a:r>
                        <a:rPr lang="pt-BR" dirty="0" err="1"/>
                        <a:t>Livro_publicado</a:t>
                      </a:r>
                      <a:endParaRPr lang="pt-BR" dirty="0"/>
                    </a:p>
                  </a:txBody>
                  <a:tcPr/>
                </a:tc>
                <a:extLst>
                  <a:ext uri="{0D108BD9-81ED-4DB2-BD59-A6C34878D82A}">
                    <a16:rowId xmlns:a16="http://schemas.microsoft.com/office/drawing/2014/main" val="2329513521"/>
                  </a:ext>
                </a:extLst>
              </a:tr>
            </a:tbl>
          </a:graphicData>
        </a:graphic>
      </p:graphicFrame>
      <p:graphicFrame>
        <p:nvGraphicFramePr>
          <p:cNvPr id="5" name="Tabela 5">
            <a:extLst>
              <a:ext uri="{FF2B5EF4-FFF2-40B4-BE49-F238E27FC236}">
                <a16:creationId xmlns:a16="http://schemas.microsoft.com/office/drawing/2014/main" id="{8EC3D68D-DEA7-4947-BBF3-0EA645396CCC}"/>
              </a:ext>
            </a:extLst>
          </p:cNvPr>
          <p:cNvGraphicFramePr>
            <a:graphicFrameLocks noGrp="1"/>
          </p:cNvGraphicFramePr>
          <p:nvPr>
            <p:extLst>
              <p:ext uri="{D42A27DB-BD31-4B8C-83A1-F6EECF244321}">
                <p14:modId xmlns:p14="http://schemas.microsoft.com/office/powerpoint/2010/main" val="2545844641"/>
              </p:ext>
            </p:extLst>
          </p:nvPr>
        </p:nvGraphicFramePr>
        <p:xfrm>
          <a:off x="1784899" y="4224450"/>
          <a:ext cx="8622199" cy="2291080"/>
        </p:xfrm>
        <a:graphic>
          <a:graphicData uri="http://schemas.openxmlformats.org/drawingml/2006/table">
            <a:tbl>
              <a:tblPr firstRow="1" bandRow="1">
                <a:tableStyleId>{5C22544A-7EE6-4342-B048-85BDC9FD1C3A}</a:tableStyleId>
              </a:tblPr>
              <a:tblGrid>
                <a:gridCol w="2155550">
                  <a:extLst>
                    <a:ext uri="{9D8B030D-6E8A-4147-A177-3AD203B41FA5}">
                      <a16:colId xmlns:a16="http://schemas.microsoft.com/office/drawing/2014/main" val="1650189448"/>
                    </a:ext>
                  </a:extLst>
                </a:gridCol>
                <a:gridCol w="2155550">
                  <a:extLst>
                    <a:ext uri="{9D8B030D-6E8A-4147-A177-3AD203B41FA5}">
                      <a16:colId xmlns:a16="http://schemas.microsoft.com/office/drawing/2014/main" val="2146212809"/>
                    </a:ext>
                  </a:extLst>
                </a:gridCol>
                <a:gridCol w="2328470">
                  <a:extLst>
                    <a:ext uri="{9D8B030D-6E8A-4147-A177-3AD203B41FA5}">
                      <a16:colId xmlns:a16="http://schemas.microsoft.com/office/drawing/2014/main" val="374235703"/>
                    </a:ext>
                  </a:extLst>
                </a:gridCol>
                <a:gridCol w="1982629">
                  <a:extLst>
                    <a:ext uri="{9D8B030D-6E8A-4147-A177-3AD203B41FA5}">
                      <a16:colId xmlns:a16="http://schemas.microsoft.com/office/drawing/2014/main" val="1168025275"/>
                    </a:ext>
                  </a:extLst>
                </a:gridCol>
              </a:tblGrid>
              <a:tr h="370840">
                <a:tc>
                  <a:txBody>
                    <a:bodyPr/>
                    <a:lstStyle/>
                    <a:p>
                      <a:r>
                        <a:rPr lang="pt-BR" dirty="0" err="1"/>
                        <a:t>Cod_editora</a:t>
                      </a:r>
                      <a:endParaRPr lang="pt-BR" dirty="0"/>
                    </a:p>
                  </a:txBody>
                  <a:tcPr/>
                </a:tc>
                <a:tc>
                  <a:txBody>
                    <a:bodyPr/>
                    <a:lstStyle/>
                    <a:p>
                      <a:r>
                        <a:rPr lang="pt-BR" dirty="0"/>
                        <a:t>Nome</a:t>
                      </a:r>
                    </a:p>
                  </a:txBody>
                  <a:tcPr/>
                </a:tc>
                <a:tc>
                  <a:txBody>
                    <a:bodyPr/>
                    <a:lstStyle/>
                    <a:p>
                      <a:r>
                        <a:rPr lang="pt-BR" dirty="0" err="1"/>
                        <a:t>Endereco</a:t>
                      </a:r>
                      <a:endParaRPr lang="pt-BR" dirty="0"/>
                    </a:p>
                  </a:txBody>
                  <a:tcPr/>
                </a:tc>
                <a:tc>
                  <a:txBody>
                    <a:bodyPr/>
                    <a:lstStyle/>
                    <a:p>
                      <a:r>
                        <a:rPr lang="pt-BR" dirty="0" err="1"/>
                        <a:t>Livro_publicado</a:t>
                      </a:r>
                      <a:endParaRPr lang="pt-BR" dirty="0"/>
                    </a:p>
                  </a:txBody>
                  <a:tcPr/>
                </a:tc>
                <a:extLst>
                  <a:ext uri="{0D108BD9-81ED-4DB2-BD59-A6C34878D82A}">
                    <a16:rowId xmlns:a16="http://schemas.microsoft.com/office/drawing/2014/main" val="2068218419"/>
                  </a:ext>
                </a:extLst>
              </a:tr>
              <a:tr h="370840">
                <a:tc>
                  <a:txBody>
                    <a:bodyPr/>
                    <a:lstStyle/>
                    <a:p>
                      <a:r>
                        <a:rPr lang="pt-BR" dirty="0"/>
                        <a:t>001</a:t>
                      </a:r>
                    </a:p>
                  </a:txBody>
                  <a:tcPr/>
                </a:tc>
                <a:tc>
                  <a:txBody>
                    <a:bodyPr/>
                    <a:lstStyle/>
                    <a:p>
                      <a:r>
                        <a:rPr lang="pt-BR" dirty="0"/>
                        <a:t>Editora </a:t>
                      </a:r>
                      <a:r>
                        <a:rPr lang="pt-BR" dirty="0" err="1"/>
                        <a:t>One</a:t>
                      </a:r>
                      <a:endParaRPr lang="pt-BR" dirty="0"/>
                    </a:p>
                  </a:txBody>
                  <a:tcPr/>
                </a:tc>
                <a:tc>
                  <a:txBody>
                    <a:bodyPr/>
                    <a:lstStyle/>
                    <a:p>
                      <a:r>
                        <a:rPr lang="pt-BR" dirty="0"/>
                        <a:t>Rua </a:t>
                      </a:r>
                      <a:r>
                        <a:rPr lang="pt-BR" dirty="0" err="1"/>
                        <a:t>One</a:t>
                      </a:r>
                      <a:r>
                        <a:rPr lang="pt-BR" dirty="0"/>
                        <a:t>, Rio de Janeiro, 11300-000</a:t>
                      </a:r>
                    </a:p>
                  </a:txBody>
                  <a:tcPr/>
                </a:tc>
                <a:tc>
                  <a:txBody>
                    <a:bodyPr/>
                    <a:lstStyle/>
                    <a:p>
                      <a:r>
                        <a:rPr lang="pt-BR" dirty="0"/>
                        <a:t>Livro </a:t>
                      </a:r>
                      <a:r>
                        <a:rPr lang="pt-BR" dirty="0" err="1"/>
                        <a:t>One</a:t>
                      </a:r>
                      <a:endParaRPr lang="pt-BR" dirty="0"/>
                    </a:p>
                  </a:txBody>
                  <a:tcPr/>
                </a:tc>
                <a:extLst>
                  <a:ext uri="{0D108BD9-81ED-4DB2-BD59-A6C34878D82A}">
                    <a16:rowId xmlns:a16="http://schemas.microsoft.com/office/drawing/2014/main" val="3676595850"/>
                  </a:ext>
                </a:extLst>
              </a:tr>
              <a:tr h="370840">
                <a:tc>
                  <a:txBody>
                    <a:bodyPr/>
                    <a:lstStyle/>
                    <a:p>
                      <a:r>
                        <a:rPr lang="pt-BR" dirty="0"/>
                        <a:t>001</a:t>
                      </a:r>
                    </a:p>
                  </a:txBody>
                  <a:tcPr/>
                </a:tc>
                <a:tc>
                  <a:txBody>
                    <a:bodyPr/>
                    <a:lstStyle/>
                    <a:p>
                      <a:r>
                        <a:rPr lang="pt-BR" dirty="0"/>
                        <a:t>Editora </a:t>
                      </a:r>
                      <a:r>
                        <a:rPr lang="pt-BR" dirty="0" err="1"/>
                        <a:t>One</a:t>
                      </a:r>
                      <a:endParaRPr lang="pt-B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Rua </a:t>
                      </a:r>
                      <a:r>
                        <a:rPr lang="pt-BR" dirty="0" err="1"/>
                        <a:t>One</a:t>
                      </a:r>
                      <a:r>
                        <a:rPr lang="pt-BR" dirty="0"/>
                        <a:t>, Rio de Janeiro, 11300-000</a:t>
                      </a:r>
                    </a:p>
                  </a:txBody>
                  <a:tcPr/>
                </a:tc>
                <a:tc>
                  <a:txBody>
                    <a:bodyPr/>
                    <a:lstStyle/>
                    <a:p>
                      <a:r>
                        <a:rPr lang="pt-BR" dirty="0"/>
                        <a:t>Livro </a:t>
                      </a:r>
                      <a:r>
                        <a:rPr lang="pt-BR" dirty="0" err="1"/>
                        <a:t>One</a:t>
                      </a:r>
                      <a:r>
                        <a:rPr lang="pt-BR" dirty="0"/>
                        <a:t> Novo</a:t>
                      </a:r>
                    </a:p>
                  </a:txBody>
                  <a:tcPr/>
                </a:tc>
                <a:extLst>
                  <a:ext uri="{0D108BD9-81ED-4DB2-BD59-A6C34878D82A}">
                    <a16:rowId xmlns:a16="http://schemas.microsoft.com/office/drawing/2014/main" val="1031162708"/>
                  </a:ext>
                </a:extLst>
              </a:tr>
              <a:tr h="370840">
                <a:tc>
                  <a:txBody>
                    <a:bodyPr/>
                    <a:lstStyle/>
                    <a:p>
                      <a:r>
                        <a:rPr lang="pt-BR" dirty="0"/>
                        <a:t>002</a:t>
                      </a:r>
                    </a:p>
                  </a:txBody>
                  <a:tcPr/>
                </a:tc>
                <a:tc>
                  <a:txBody>
                    <a:bodyPr/>
                    <a:lstStyle/>
                    <a:p>
                      <a:r>
                        <a:rPr lang="pt-BR" dirty="0"/>
                        <a:t>Editora </a:t>
                      </a:r>
                      <a:r>
                        <a:rPr lang="pt-BR" dirty="0" err="1"/>
                        <a:t>Two</a:t>
                      </a:r>
                      <a:endParaRPr lang="pt-BR" dirty="0"/>
                    </a:p>
                  </a:txBody>
                  <a:tcPr/>
                </a:tc>
                <a:tc>
                  <a:txBody>
                    <a:bodyPr/>
                    <a:lstStyle/>
                    <a:p>
                      <a:r>
                        <a:rPr lang="pt-BR" dirty="0"/>
                        <a:t>Rua </a:t>
                      </a:r>
                      <a:r>
                        <a:rPr lang="pt-BR" dirty="0" err="1"/>
                        <a:t>Two</a:t>
                      </a:r>
                      <a:r>
                        <a:rPr lang="pt-BR" dirty="0"/>
                        <a:t>, São Paulo, 01222-903</a:t>
                      </a:r>
                    </a:p>
                  </a:txBody>
                  <a:tcPr/>
                </a:tc>
                <a:tc>
                  <a:txBody>
                    <a:bodyPr/>
                    <a:lstStyle/>
                    <a:p>
                      <a:r>
                        <a:rPr lang="pt-BR" dirty="0"/>
                        <a:t>Livro </a:t>
                      </a:r>
                      <a:r>
                        <a:rPr lang="pt-BR" dirty="0" err="1"/>
                        <a:t>Two</a:t>
                      </a:r>
                      <a:endParaRPr lang="pt-BR" dirty="0"/>
                    </a:p>
                  </a:txBody>
                  <a:tcPr/>
                </a:tc>
                <a:extLst>
                  <a:ext uri="{0D108BD9-81ED-4DB2-BD59-A6C34878D82A}">
                    <a16:rowId xmlns:a16="http://schemas.microsoft.com/office/drawing/2014/main" val="1593492875"/>
                  </a:ext>
                </a:extLst>
              </a:tr>
            </a:tbl>
          </a:graphicData>
        </a:graphic>
      </p:graphicFrame>
      <p:sp>
        <p:nvSpPr>
          <p:cNvPr id="6" name="CaixaDeTexto 5">
            <a:extLst>
              <a:ext uri="{FF2B5EF4-FFF2-40B4-BE49-F238E27FC236}">
                <a16:creationId xmlns:a16="http://schemas.microsoft.com/office/drawing/2014/main" id="{1C2F0C76-AFFF-46A1-B5B9-EE35FB68B513}"/>
              </a:ext>
            </a:extLst>
          </p:cNvPr>
          <p:cNvSpPr txBox="1"/>
          <p:nvPr/>
        </p:nvSpPr>
        <p:spPr>
          <a:xfrm>
            <a:off x="768882" y="3689823"/>
            <a:ext cx="10861500" cy="461665"/>
          </a:xfrm>
          <a:prstGeom prst="rect">
            <a:avLst/>
          </a:prstGeom>
          <a:noFill/>
        </p:spPr>
        <p:txBody>
          <a:bodyPr wrap="none" rtlCol="0">
            <a:spAutoFit/>
          </a:bodyPr>
          <a:lstStyle/>
          <a:p>
            <a:r>
              <a:rPr lang="pt-BR" sz="2400" dirty="0"/>
              <a:t>Seria possível preencher essa tabela com dados semelhantes aos seguintes:</a:t>
            </a:r>
          </a:p>
        </p:txBody>
      </p:sp>
    </p:spTree>
    <p:extLst>
      <p:ext uri="{BB962C8B-B14F-4D97-AF65-F5344CB8AC3E}">
        <p14:creationId xmlns:p14="http://schemas.microsoft.com/office/powerpoint/2010/main" val="61958277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2045</Words>
  <Application>Microsoft Office PowerPoint</Application>
  <PresentationFormat>Widescreen</PresentationFormat>
  <Paragraphs>330</Paragraphs>
  <Slides>29</Slides>
  <Notes>3</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29</vt:i4>
      </vt:variant>
    </vt:vector>
  </HeadingPairs>
  <TitlesOfParts>
    <vt:vector size="33" baseType="lpstr">
      <vt:lpstr>Arial</vt:lpstr>
      <vt:lpstr>Avenir Next LT Pro</vt:lpstr>
      <vt:lpstr>Calibri</vt:lpstr>
      <vt:lpstr>AccentBoxVTI</vt:lpstr>
      <vt:lpstr>Normalização de banco de dados relacionais</vt:lpstr>
      <vt:lpstr>Normalização de banco de dados relacionais</vt:lpstr>
      <vt:lpstr>Normalização de banco de dados relacionais</vt:lpstr>
      <vt:lpstr>Normalização de banco de dados relacionais</vt:lpstr>
      <vt:lpstr>Normalização de banco de dados relacionais</vt:lpstr>
      <vt:lpstr>Normalização de banco de dados relacionais</vt:lpstr>
      <vt:lpstr>Normalização de banco de dados relacionais</vt:lpstr>
      <vt:lpstr>A primeira forma normal ou 1FN</vt:lpstr>
      <vt:lpstr>A primeira forma normal ou 1FN</vt:lpstr>
      <vt:lpstr>A primeira forma normal ou 1FN</vt:lpstr>
      <vt:lpstr>A primeira forma normal ou 1FN</vt:lpstr>
      <vt:lpstr>A primeira forma normal ou 1FN</vt:lpstr>
      <vt:lpstr>A primeira forma normal ou 1FN</vt:lpstr>
      <vt:lpstr>A segunda forma normal ou 2FN</vt:lpstr>
      <vt:lpstr>A segunda forma normal ou 2FN</vt:lpstr>
      <vt:lpstr>A segunda forma normal ou 2FN</vt:lpstr>
      <vt:lpstr>A segunda forma normal ou 2FN</vt:lpstr>
      <vt:lpstr>A terceira forma normal ou 3FN</vt:lpstr>
      <vt:lpstr>A terceira forma normal ou 3FN</vt:lpstr>
      <vt:lpstr>A terceira forma normal ou 3FN</vt:lpstr>
      <vt:lpstr>A forma normal de Boyce/Codd ou BCFN</vt:lpstr>
      <vt:lpstr>A forma normal de Boyce/Codd ou BCFN</vt:lpstr>
      <vt:lpstr>A forma normal de Boyce/Codd ou BCFN</vt:lpstr>
      <vt:lpstr>A quarta forma normal ou 4FN</vt:lpstr>
      <vt:lpstr>A quarta forma normal ou 4FN</vt:lpstr>
      <vt:lpstr>A quinta forma normal ou 5FN</vt:lpstr>
      <vt:lpstr>Desnormalização</vt:lpstr>
      <vt:lpstr>Desnormalização</vt:lpstr>
      <vt:lpstr>DER - Livraria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Lógico</dc:title>
  <dc:creator>Rodrigo</dc:creator>
  <cp:lastModifiedBy>Rodrigo</cp:lastModifiedBy>
  <cp:revision>53</cp:revision>
  <dcterms:created xsi:type="dcterms:W3CDTF">2020-11-30T18:50:49Z</dcterms:created>
  <dcterms:modified xsi:type="dcterms:W3CDTF">2020-12-15T15:05:57Z</dcterms:modified>
</cp:coreProperties>
</file>