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0099"/>
    <a:srgbClr val="FF9966"/>
    <a:srgbClr val="CCCC00"/>
    <a:srgbClr val="336600"/>
    <a:srgbClr val="0066FF"/>
    <a:srgbClr val="FF6600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784DA-E3E0-4099-8BC4-1813584CD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415" y="800100"/>
            <a:ext cx="8447314" cy="3314694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BD63B-9405-4E42-9E2F-07573F9B1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6415" y="4909459"/>
            <a:ext cx="8292874" cy="914395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8D03A-9A11-476C-B52A-593F3C01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0168-EB40-45AF-89A1-87DE0A55FFC6}" type="datetime1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50CD1-7906-4885-9A4D-B764220DD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ECA96-1AD5-41FE-AB5C-68ABD6522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09E39A-DA3F-4BDC-A89A-6545C1DD3721}"/>
              </a:ext>
            </a:extLst>
          </p:cNvPr>
          <p:cNvCxnSpPr>
            <a:cxnSpLocks/>
          </p:cNvCxnSpPr>
          <p:nvPr/>
        </p:nvCxnSpPr>
        <p:spPr>
          <a:xfrm>
            <a:off x="360154" y="460266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970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4882-AC48-4F1E-837D-E154BEEDC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613106" cy="128288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D34B7-C335-425E-BF89-DB1A0C235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914525"/>
            <a:ext cx="9613106" cy="3883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63754-C885-4DC6-962D-C861267B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A68F-747D-436A-B5BB-2EBC3ED499E4}" type="datetime1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C9693-03CD-4EBD-A3D7-BE310CD5F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BBD01-5E50-4FF1-A1D6-B24B7B75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9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EA1D39-AB23-4CEE-BBAA-55B29415D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78644"/>
            <a:ext cx="1912144" cy="5272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20688-FA9B-4ABD-9E9E-C7EADE949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578643"/>
            <a:ext cx="7943848" cy="5272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B1A6B-AE19-4BD4-AE49-43E78CC0B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DC11-9E39-40A0-B3DC-E3F2AD04A616}" type="datetime1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62144-27EE-4CE0-B167-F5DBA41B3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A40B2-EFB0-47EA-878B-6405E1DC1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842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BEE8-2E4A-4A4A-833E-89D8D794E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5914"/>
            <a:ext cx="9527275" cy="1241944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6CFDA-CDBF-4B24-9EC3-827F540F7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08595"/>
            <a:ext cx="9527275" cy="36439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5871D-4A14-4A17-A0ED-7DDA7752B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BD654-899B-4DAF-93B9-1CBCAB5F6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F7FCA-B968-443D-90A7-E0F3C6D6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F5CC56-CBE8-4152-AD5E-982DD286AA28}"/>
              </a:ext>
            </a:extLst>
          </p:cNvPr>
          <p:cNvCxnSpPr>
            <a:cxnSpLocks/>
          </p:cNvCxnSpPr>
          <p:nvPr/>
        </p:nvCxnSpPr>
        <p:spPr>
          <a:xfrm>
            <a:off x="386707" y="19050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340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895B8-786F-418B-9367-52B195268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3426"/>
            <a:ext cx="8840344" cy="34890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CF574-9044-4964-B6AE-A3983D595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8488"/>
            <a:ext cx="8840344" cy="900772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2A109-E9F9-428E-858A-38375BF1D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5506-6815-4E0E-B1DE-ECA35C2016DF}" type="datetime1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9BA6F-665B-4D62-84D1-23E03428C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1A2D7-4390-4B51-90D4-900EAAB1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47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166EE-5127-48B4-A6F6-F5F6B38DB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87828"/>
            <a:ext cx="9578683" cy="990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7B8A9-5914-49F9-8E0E-C8723C533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2057407"/>
            <a:ext cx="4318906" cy="3725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7D0C2-CAEA-4E31-8FA6-D866315DF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69577" y="2057407"/>
            <a:ext cx="4405746" cy="37251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E5DE2-0BD6-45B3-BDB1-675BA058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85F7-A724-48A4-9D33-CEBC5174E865}" type="datetime1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622B7-97C1-4C72-BCA9-290DC716F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7BEE3-B3AE-45B6-924A-08ABC9518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10397D-8A25-4307-B58D-8DE617EFD26D}"/>
              </a:ext>
            </a:extLst>
          </p:cNvPr>
          <p:cNvCxnSpPr>
            <a:cxnSpLocks/>
          </p:cNvCxnSpPr>
          <p:nvPr/>
        </p:nvCxnSpPr>
        <p:spPr>
          <a:xfrm>
            <a:off x="375523" y="176040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B747697-5C57-4DA6-8ED6-CAB14CDD220A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093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22296-2B01-4044-AD7B-497BAC8AE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09600"/>
            <a:ext cx="10515600" cy="95149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08880-DE5D-4299-BAC3-D45377C49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89859"/>
            <a:ext cx="4381644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A655D-7A3A-4BA5-B82A-744276BE2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713126"/>
            <a:ext cx="4381644" cy="31213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037933-BDAC-4317-9B7E-E30CF0B42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50530" y="1989859"/>
            <a:ext cx="4487137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5878F-AE56-4F8C-A84A-A8534180D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50531" y="2713127"/>
            <a:ext cx="4487136" cy="31213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FF249A-9D93-4A8E-9284-5AB19AC0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6E7A-BDD3-46A3-BEE2-EB821F9236B4}" type="datetime1">
              <a:rPr lang="en-US" smtClean="0"/>
              <a:t>11/29/2022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563883-9438-44C9-877E-EC771D1B3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5ED3CC-D7BA-43BD-973A-B09921FE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B03ADF-AEED-49C1-9CF7-7749387E2A4F}"/>
              </a:ext>
            </a:extLst>
          </p:cNvPr>
          <p:cNvCxnSpPr>
            <a:cxnSpLocks/>
          </p:cNvCxnSpPr>
          <p:nvPr/>
        </p:nvCxnSpPr>
        <p:spPr>
          <a:xfrm>
            <a:off x="378503" y="17526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5345CA-2FC8-42B9-85F7-84F77724D011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736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F8770-E2EE-4C9B-9F89-128DAC66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116" y="703687"/>
            <a:ext cx="9406190" cy="17225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1CE391-8E22-4716-8A8B-C39BA61A7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540C-9440-4E7A-B71A-BEFEE06869E3}" type="datetime1">
              <a:rPr lang="en-US" smtClean="0"/>
              <a:t>11/29/2022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6C042F-179F-4DBC-80B7-34B89EA27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86EA4-4BE5-4D17-A1DC-196FEA972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1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649B6B-2C1C-452D-9F93-BD9A6F2B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8DDB-88AC-4039-B59C-B05DC4C9C16C}" type="datetime1">
              <a:rPr lang="en-US" smtClean="0"/>
              <a:t>11/29/2022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7CA8ED-78AC-4474-8874-E4C424297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0B764-0B68-4801-ADE7-93105912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30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717A-ED7D-43FE-881F-9407FF220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97476"/>
            <a:ext cx="3932237" cy="169371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FE954-332E-4D66-AFFD-A15389A76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597475"/>
            <a:ext cx="5140180" cy="526357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15CDA-9FC3-4F17-963C-DD9E226EC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91194"/>
            <a:ext cx="3932237" cy="357779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C30BE-8EE8-4A41-B20E-ACEFC980C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2ABFB-60E7-4BA1-866A-7059F058065B}" type="datetime1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B6719-F550-42EF-B377-8E41A46D0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A6636-5EF9-499C-A3A0-3021812D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43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38CB-27F1-47CF-B05A-CC0688301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59822"/>
            <a:ext cx="3932237" cy="165215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9C67EA-3155-4708-9B86-D7B2B54FC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03687"/>
            <a:ext cx="5212917" cy="49690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434F1-C813-4E9B-98A4-B0B372CE2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26277"/>
            <a:ext cx="3932237" cy="32464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2A0B8-75E7-465D-84CB-BC9C3FB2F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112F-55F4-4776-A323-7418930321C8}" type="datetime1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879C9-B751-43BD-8B27-FA18290E1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998FB-27B9-46E5-90E3-09B108B0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43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FBA68A5-A7C7-4D91-AB95-6E0B6FFD87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F93EBF-655A-4373-ADBE-9606BFA94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485160" cy="1282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F2994-4D2E-43BB-9D9B-117ED94AB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91757"/>
            <a:ext cx="9485163" cy="3706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28926-9DF1-4A3E-8B81-2191D6F75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300" baseline="0">
                <a:solidFill>
                  <a:schemeClr val="accent1"/>
                </a:solidFill>
              </a:defRPr>
            </a:lvl1pPr>
          </a:lstStyle>
          <a:p>
            <a:fld id="{CFBEA57F-793F-4683-BD8A-741FD4B89154}" type="datetime1">
              <a:rPr lang="en-US" smtClean="0"/>
              <a:t>11/29/2022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1BD4F-CE83-48A3-9683-19CF03C0A5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1" cap="all" spc="300" baseline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94939-09B3-4A6E-88F8-4D923A56D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fld id="{81D2C36F-4504-47C0-B82F-A167342A275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4051E3-92B2-42FC-BB3D-372E4A614439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425084-C97A-4C25-AE47-DDECF2DD3ABC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A478A1-0B34-4F2B-88FA-CF47551E5DF9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828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4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luizricardo.org/2014/03/entenda-como-zebrar-uma-tabela-com-css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551580BD-7D80-4957-A58D-916E994AB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BDD2E98-F85F-4C9F-B090-4DF4DA71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69AC1B-5598-43B1-BDF9-8425B01E0B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5491" y="5050235"/>
            <a:ext cx="1951123" cy="442748"/>
          </a:xfrm>
        </p:spPr>
        <p:txBody>
          <a:bodyPr anchor="t">
            <a:normAutofit/>
          </a:bodyPr>
          <a:lstStyle/>
          <a:p>
            <a:r>
              <a:rPr lang="pt-BR" sz="1800" dirty="0"/>
              <a:t>Fábio Apóstolo</a:t>
            </a:r>
          </a:p>
        </p:txBody>
      </p:sp>
      <p:pic>
        <p:nvPicPr>
          <p:cNvPr id="36" name="Picture 3" descr="Tela de fundo abstrata de arco-íris">
            <a:extLst>
              <a:ext uri="{FF2B5EF4-FFF2-40B4-BE49-F238E27FC236}">
                <a16:creationId xmlns:a16="http://schemas.microsoft.com/office/drawing/2014/main" id="{330902E5-1455-B057-3E85-D259600D85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31" r="-1" b="20619"/>
          <a:stretch/>
        </p:blipFill>
        <p:spPr>
          <a:xfrm>
            <a:off x="367738" y="434426"/>
            <a:ext cx="7785656" cy="5613008"/>
          </a:xfrm>
          <a:prstGeom prst="rect">
            <a:avLst/>
          </a:prstGeom>
        </p:spPr>
      </p:pic>
      <p:pic>
        <p:nvPicPr>
          <p:cNvPr id="10" name="Imagem 9" descr="Logotipo&#10;&#10;Descrição gerada automaticamente">
            <a:extLst>
              <a:ext uri="{FF2B5EF4-FFF2-40B4-BE49-F238E27FC236}">
                <a16:creationId xmlns:a16="http://schemas.microsoft.com/office/drawing/2014/main" id="{8EE7B23E-5BC3-410E-B0BB-87DCAC071F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3782" r="19161" b="-3"/>
          <a:stretch/>
        </p:blipFill>
        <p:spPr>
          <a:xfrm>
            <a:off x="8153405" y="434426"/>
            <a:ext cx="2595297" cy="4061365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B01E4D6-816B-4BC8-BA07-2CD0CE4A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0" y="4495795"/>
            <a:ext cx="10391227" cy="0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2329AE4-60E2-4C33-8487-E0A326902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30620"/>
            <a:ext cx="0" cy="5616817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73C7C39-C73B-4051-B742-C9086B7B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6047437"/>
            <a:ext cx="10380954" cy="0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E687E3B-9C6D-4102-8F38-DCB77C49C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430620"/>
            <a:ext cx="0" cy="6092454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CB59DE95-F3B9-4A35-9681-78FA926F0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430621"/>
            <a:ext cx="11456511" cy="6092453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28F66E20-4630-44C5-9C03-98540DFE7788}"/>
              </a:ext>
            </a:extLst>
          </p:cNvPr>
          <p:cNvSpPr txBox="1"/>
          <p:nvPr/>
        </p:nvSpPr>
        <p:spPr>
          <a:xfrm>
            <a:off x="507782" y="2113157"/>
            <a:ext cx="75055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err="1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Cascading</a:t>
            </a:r>
            <a:r>
              <a:rPr lang="pt-BR" sz="4800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pt-BR" sz="4800" dirty="0" err="1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Style</a:t>
            </a:r>
            <a:r>
              <a:rPr lang="pt-BR" sz="4800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pt-BR" sz="4800" dirty="0" err="1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Sheets</a:t>
            </a:r>
            <a:r>
              <a:rPr lang="pt-BR" sz="4800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 (CSS)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2880DF3-9A86-4282-BA81-9BB9B9322AFE}"/>
              </a:ext>
            </a:extLst>
          </p:cNvPr>
          <p:cNvSpPr txBox="1"/>
          <p:nvPr/>
        </p:nvSpPr>
        <p:spPr>
          <a:xfrm>
            <a:off x="460741" y="4926417"/>
            <a:ext cx="750878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Desenvolver e organizar elementos estruturais de sites</a:t>
            </a:r>
          </a:p>
        </p:txBody>
      </p:sp>
    </p:spTree>
    <p:extLst>
      <p:ext uri="{BB962C8B-B14F-4D97-AF65-F5344CB8AC3E}">
        <p14:creationId xmlns:p14="http://schemas.microsoft.com/office/powerpoint/2010/main" val="2258208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D4461B-6F54-4E2F-AA23-BBF6F67CA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0099"/>
                </a:solidFill>
              </a:rPr>
              <a:t>Unidades de medidas CSS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A0469E-044E-490D-8A8A-4E990EE35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695450"/>
            <a:ext cx="9527275" cy="2040324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pt-BR" sz="3200" dirty="0">
                <a:solidFill>
                  <a:srgbClr val="000099"/>
                </a:solidFill>
              </a:rPr>
              <a:t>Para visualização na tela é recomendado pela W3C, o uso em pixels(</a:t>
            </a:r>
            <a:r>
              <a:rPr lang="pt-BR" sz="3200" u="sng" dirty="0" err="1">
                <a:solidFill>
                  <a:srgbClr val="000099"/>
                </a:solidFill>
              </a:rPr>
              <a:t>px</a:t>
            </a:r>
            <a:r>
              <a:rPr lang="pt-BR" sz="3200">
                <a:solidFill>
                  <a:srgbClr val="000099"/>
                </a:solidFill>
              </a:rPr>
              <a:t>), em, </a:t>
            </a:r>
            <a:r>
              <a:rPr lang="pt-BR" sz="3200" u="sng">
                <a:solidFill>
                  <a:srgbClr val="000099"/>
                </a:solidFill>
              </a:rPr>
              <a:t>rem</a:t>
            </a:r>
            <a:r>
              <a:rPr lang="pt-BR" sz="3200">
                <a:solidFill>
                  <a:srgbClr val="000099"/>
                </a:solidFill>
              </a:rPr>
              <a:t> </a:t>
            </a:r>
            <a:r>
              <a:rPr lang="pt-BR" sz="3200" dirty="0">
                <a:solidFill>
                  <a:srgbClr val="000099"/>
                </a:solidFill>
              </a:rPr>
              <a:t>ou porcentagem(%).</a:t>
            </a:r>
          </a:p>
        </p:txBody>
      </p:sp>
    </p:spTree>
    <p:extLst>
      <p:ext uri="{BB962C8B-B14F-4D97-AF65-F5344CB8AC3E}">
        <p14:creationId xmlns:p14="http://schemas.microsoft.com/office/powerpoint/2010/main" val="3283578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D4461B-6F54-4E2F-AA23-BBF6F67CA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336600"/>
                </a:solidFill>
              </a:rPr>
              <a:t>Unidades de medidas CSS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A0469E-044E-490D-8A8A-4E990EE35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695449"/>
            <a:ext cx="9527275" cy="3002985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pt-BR" sz="3200" dirty="0">
                <a:solidFill>
                  <a:srgbClr val="336600"/>
                </a:solidFill>
              </a:rPr>
              <a:t>REM: (o “r” significa “root”: “root em”), que é igual ao tamanho da fonte fixada ao elemento-raiz (quase sempre &lt;</a:t>
            </a:r>
            <a:r>
              <a:rPr lang="pt-BR" sz="3200" dirty="0" err="1">
                <a:solidFill>
                  <a:srgbClr val="336600"/>
                </a:solidFill>
              </a:rPr>
              <a:t>html</a:t>
            </a:r>
            <a:r>
              <a:rPr lang="pt-BR" sz="3200" dirty="0">
                <a:solidFill>
                  <a:srgbClr val="336600"/>
                </a:solidFill>
              </a:rPr>
              <a:t>&gt; ).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pt-BR" sz="3200" dirty="0">
                <a:solidFill>
                  <a:srgbClr val="336600"/>
                </a:solidFill>
              </a:rPr>
              <a:t>Ex. 1 rem = 16px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pt-BR" sz="3200" dirty="0">
              <a:solidFill>
                <a:srgbClr val="336600"/>
              </a:solidFill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pt-BR" sz="3200" dirty="0">
                <a:solidFill>
                  <a:srgbClr val="336600"/>
                </a:solidFill>
              </a:rPr>
              <a:t>ideal quando o site precisa ser exibido em diferentes tamanhos de telas, onde em cada tamanho de tela a fonte deve ser exibida em escalas de tamanhos diferentes e proporcionais entre si.</a:t>
            </a:r>
          </a:p>
        </p:txBody>
      </p:sp>
    </p:spTree>
    <p:extLst>
      <p:ext uri="{BB962C8B-B14F-4D97-AF65-F5344CB8AC3E}">
        <p14:creationId xmlns:p14="http://schemas.microsoft.com/office/powerpoint/2010/main" val="4031493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D4461B-6F54-4E2F-AA23-BBF6F67CA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3300"/>
                </a:solidFill>
              </a:rPr>
              <a:t>Unidades de medidas CSS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A0469E-044E-490D-8A8A-4E990EE35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695449"/>
            <a:ext cx="9527275" cy="3002985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pt-BR" sz="3200" dirty="0">
                <a:solidFill>
                  <a:srgbClr val="FF3300"/>
                </a:solidFill>
              </a:rPr>
              <a:t>REM: (o “r” significa “root”: “root em”), que é igual ao tamanho da fonte fixada ao elemento-raiz (quase sempre &lt;</a:t>
            </a:r>
            <a:r>
              <a:rPr lang="pt-BR" sz="3200" dirty="0" err="1">
                <a:solidFill>
                  <a:srgbClr val="FF3300"/>
                </a:solidFill>
              </a:rPr>
              <a:t>html</a:t>
            </a:r>
            <a:r>
              <a:rPr lang="pt-BR" sz="3200" dirty="0">
                <a:solidFill>
                  <a:srgbClr val="FF3300"/>
                </a:solidFill>
              </a:rPr>
              <a:t>&gt; ).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pt-BR" sz="3200" dirty="0">
                <a:solidFill>
                  <a:srgbClr val="FF3300"/>
                </a:solidFill>
              </a:rPr>
              <a:t>Ex. 1 rem = 16px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pt-BR" sz="3200" dirty="0">
              <a:solidFill>
                <a:srgbClr val="FF3300"/>
              </a:solidFill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pt-BR" sz="3200" dirty="0">
                <a:solidFill>
                  <a:srgbClr val="FF3300"/>
                </a:solidFill>
              </a:rPr>
              <a:t>ideal quando o site precisa ser exibido em diferentes tamanhos de telas, onde em cada tamanho de tela a fonte deve ser exibida em escalas de tamanhos diferentes e proporcionais entre si.</a:t>
            </a:r>
          </a:p>
        </p:txBody>
      </p:sp>
    </p:spTree>
    <p:extLst>
      <p:ext uri="{BB962C8B-B14F-4D97-AF65-F5344CB8AC3E}">
        <p14:creationId xmlns:p14="http://schemas.microsoft.com/office/powerpoint/2010/main" val="669348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134C3A-82D8-4568-8E41-B45499013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Animações em CSS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70CF3E-B81A-43EB-B0FA-5057F9FAC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 </a:t>
            </a:r>
            <a:r>
              <a:rPr lang="pt-BR" sz="2400" dirty="0" err="1"/>
              <a:t>Transition</a:t>
            </a:r>
            <a:r>
              <a:rPr lang="pt-BR" sz="2400" dirty="0"/>
              <a:t>:   recurso para a criação de efeitos de animação nos elementos HTML.</a:t>
            </a:r>
          </a:p>
          <a:p>
            <a:r>
              <a:rPr lang="pt-BR" sz="2400" dirty="0" err="1"/>
              <a:t>Transform</a:t>
            </a:r>
            <a:r>
              <a:rPr lang="pt-BR" sz="2400" dirty="0"/>
              <a:t>:  modifica o espaço coordenado do modelo de formatação CSS.</a:t>
            </a:r>
          </a:p>
          <a:p>
            <a:r>
              <a:rPr lang="pt-BR" sz="2400" dirty="0" err="1"/>
              <a:t>Translate</a:t>
            </a:r>
            <a:r>
              <a:rPr lang="pt-BR" sz="2400" dirty="0"/>
              <a:t>: reposiciona um elemento na direção horizontal e/ou vertical.</a:t>
            </a:r>
          </a:p>
        </p:txBody>
      </p:sp>
    </p:spTree>
    <p:extLst>
      <p:ext uri="{BB962C8B-B14F-4D97-AF65-F5344CB8AC3E}">
        <p14:creationId xmlns:p14="http://schemas.microsoft.com/office/powerpoint/2010/main" val="1624440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134C3A-82D8-4568-8E41-B45499013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0099"/>
                </a:solidFill>
              </a:rPr>
              <a:t>Animações em CSS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70CF3E-B81A-43EB-B0FA-5057F9FAC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>
                <a:solidFill>
                  <a:srgbClr val="000099"/>
                </a:solidFill>
              </a:rPr>
              <a:t> Animation: Cria uma sequencia de animações.</a:t>
            </a:r>
          </a:p>
          <a:p>
            <a:r>
              <a:rPr lang="pt-BR" sz="2400" dirty="0" err="1">
                <a:solidFill>
                  <a:srgbClr val="000099"/>
                </a:solidFill>
              </a:rPr>
              <a:t>animation-delay</a:t>
            </a:r>
            <a:r>
              <a:rPr lang="pt-BR" sz="2400" dirty="0">
                <a:solidFill>
                  <a:srgbClr val="000099"/>
                </a:solidFill>
              </a:rPr>
              <a:t>: configura o </a:t>
            </a:r>
            <a:r>
              <a:rPr lang="pt-BR" sz="2400" dirty="0" err="1">
                <a:solidFill>
                  <a:srgbClr val="000099"/>
                </a:solidFill>
              </a:rPr>
              <a:t>delay</a:t>
            </a:r>
            <a:r>
              <a:rPr lang="pt-BR" sz="2400" dirty="0">
                <a:solidFill>
                  <a:srgbClr val="000099"/>
                </a:solidFill>
              </a:rPr>
              <a:t> entre o tempo em que o elemento é carregado e o inicio da sequência de animação.</a:t>
            </a:r>
          </a:p>
          <a:p>
            <a:r>
              <a:rPr lang="pt-BR" sz="2400" dirty="0" err="1">
                <a:solidFill>
                  <a:srgbClr val="000099"/>
                </a:solidFill>
              </a:rPr>
              <a:t>animation-direction</a:t>
            </a:r>
            <a:r>
              <a:rPr lang="pt-BR" sz="2400" dirty="0">
                <a:solidFill>
                  <a:srgbClr val="000099"/>
                </a:solidFill>
              </a:rPr>
              <a:t>:  configura a direção em cada execução durante a sequência ou voltar ao ponto inicial e se repetir.</a:t>
            </a:r>
          </a:p>
        </p:txBody>
      </p:sp>
    </p:spTree>
    <p:extLst>
      <p:ext uri="{BB962C8B-B14F-4D97-AF65-F5344CB8AC3E}">
        <p14:creationId xmlns:p14="http://schemas.microsoft.com/office/powerpoint/2010/main" val="3315694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134C3A-82D8-4568-8E41-B45499013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3300"/>
                </a:solidFill>
              </a:rPr>
              <a:t>Animações em CSS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70CF3E-B81A-43EB-B0FA-5057F9FAC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err="1">
                <a:solidFill>
                  <a:srgbClr val="FF3300"/>
                </a:solidFill>
              </a:rPr>
              <a:t>animation-iteration-count</a:t>
            </a:r>
            <a:r>
              <a:rPr lang="pt-BR" sz="2400" dirty="0">
                <a:solidFill>
                  <a:srgbClr val="FF3300"/>
                </a:solidFill>
              </a:rPr>
              <a:t> : configura o numero de vezes que uma animação deveria se repete; </a:t>
            </a:r>
          </a:p>
          <a:p>
            <a:r>
              <a:rPr lang="pt-BR" sz="2400" dirty="0" err="1">
                <a:solidFill>
                  <a:srgbClr val="FF3300"/>
                </a:solidFill>
              </a:rPr>
              <a:t>animation-name</a:t>
            </a:r>
            <a:r>
              <a:rPr lang="pt-BR" sz="2400" dirty="0">
                <a:solidFill>
                  <a:srgbClr val="FF3300"/>
                </a:solidFill>
              </a:rPr>
              <a:t>: especifica o nome animação.</a:t>
            </a:r>
          </a:p>
        </p:txBody>
      </p:sp>
    </p:spTree>
    <p:extLst>
      <p:ext uri="{BB962C8B-B14F-4D97-AF65-F5344CB8AC3E}">
        <p14:creationId xmlns:p14="http://schemas.microsoft.com/office/powerpoint/2010/main" val="552161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D4461B-6F54-4E2F-AA23-BBF6F67CA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A0469E-044E-490D-8A8A-4E990EE35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695450"/>
            <a:ext cx="9527275" cy="2040324"/>
          </a:xfrm>
        </p:spPr>
        <p:txBody>
          <a:bodyPr>
            <a:normAutofit/>
          </a:bodyPr>
          <a:lstStyle/>
          <a:p>
            <a:r>
              <a:rPr lang="pt-BR" sz="4400" dirty="0"/>
              <a:t>O que você vê nesta primeira versão do site? Por que ele está com este visual?</a:t>
            </a:r>
          </a:p>
          <a:p>
            <a:pPr marL="0" indent="0">
              <a:buNone/>
            </a:pP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2504362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D4461B-6F54-4E2F-AA23-BBF6F67CA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50000"/>
                  </a:schemeClr>
                </a:solidFill>
              </a:rPr>
              <a:t>Análises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A0469E-044E-490D-8A8A-4E990EE35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695450"/>
            <a:ext cx="9527275" cy="2040324"/>
          </a:xfrm>
        </p:spPr>
        <p:txBody>
          <a:bodyPr>
            <a:normAutofit/>
          </a:bodyPr>
          <a:lstStyle/>
          <a:p>
            <a:r>
              <a:rPr lang="pt-BR" sz="4400" dirty="0">
                <a:solidFill>
                  <a:schemeClr val="accent3">
                    <a:lumMod val="50000"/>
                  </a:schemeClr>
                </a:solidFill>
              </a:rPr>
              <a:t>O que falta para este site ficar com o visual atraente?</a:t>
            </a:r>
          </a:p>
          <a:p>
            <a:pPr marL="0" indent="0">
              <a:buNone/>
            </a:pP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1997859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D4461B-6F54-4E2F-AA23-BBF6F67CA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2"/>
                </a:solidFill>
              </a:rPr>
              <a:t>O que é CSS?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A0469E-044E-490D-8A8A-4E990EE35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695450"/>
            <a:ext cx="9527275" cy="2040324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chemeClr val="accent2"/>
                </a:solidFill>
              </a:rPr>
              <a:t>Linguagem de marcação, amplamente utilizada com HTML, com o objetivo de estilizar um site. </a:t>
            </a:r>
          </a:p>
        </p:txBody>
      </p:sp>
    </p:spTree>
    <p:extLst>
      <p:ext uri="{BB962C8B-B14F-4D97-AF65-F5344CB8AC3E}">
        <p14:creationId xmlns:p14="http://schemas.microsoft.com/office/powerpoint/2010/main" val="464814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D4461B-6F54-4E2F-AA23-BBF6F67CA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Tipos de folhas de estilo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A0469E-044E-490D-8A8A-4E990EE35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695450"/>
            <a:ext cx="9527275" cy="2040324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rgbClr val="FF0000"/>
                </a:solidFill>
              </a:rPr>
              <a:t>Interno</a:t>
            </a:r>
          </a:p>
          <a:p>
            <a:r>
              <a:rPr lang="pt-BR" sz="3200" dirty="0">
                <a:solidFill>
                  <a:srgbClr val="FF0000"/>
                </a:solidFill>
              </a:rPr>
              <a:t>Externo</a:t>
            </a:r>
          </a:p>
        </p:txBody>
      </p:sp>
    </p:spTree>
    <p:extLst>
      <p:ext uri="{BB962C8B-B14F-4D97-AF65-F5344CB8AC3E}">
        <p14:creationId xmlns:p14="http://schemas.microsoft.com/office/powerpoint/2010/main" val="2941830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D4461B-6F54-4E2F-AA23-BBF6F67CA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6600"/>
                </a:solidFill>
              </a:rPr>
              <a:t>Seletores em CSS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A0469E-044E-490D-8A8A-4E990EE35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695450"/>
            <a:ext cx="9527275" cy="2040324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pt-BR" sz="3200" dirty="0" err="1">
                <a:solidFill>
                  <a:srgbClr val="FF6600"/>
                </a:solidFill>
              </a:rPr>
              <a:t>Tag</a:t>
            </a:r>
            <a:r>
              <a:rPr lang="pt-BR" sz="3200" dirty="0">
                <a:solidFill>
                  <a:srgbClr val="FF6600"/>
                </a:solidFill>
              </a:rPr>
              <a:t>: escolhe todos os elementos que correspondem ao nome fornecido. Ex.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pt-BR" sz="3200" dirty="0">
                <a:solidFill>
                  <a:srgbClr val="FF6600"/>
                </a:solidFill>
              </a:rPr>
              <a:t>&lt;body&gt;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pt-BR" sz="3200" dirty="0">
                <a:solidFill>
                  <a:srgbClr val="FF6600"/>
                </a:solidFill>
              </a:rPr>
              <a:t>Referência no </a:t>
            </a:r>
            <a:r>
              <a:rPr lang="pt-BR" sz="3200" dirty="0" err="1">
                <a:solidFill>
                  <a:srgbClr val="FF6600"/>
                </a:solidFill>
              </a:rPr>
              <a:t>css</a:t>
            </a:r>
            <a:r>
              <a:rPr lang="pt-BR" sz="3200" dirty="0">
                <a:solidFill>
                  <a:srgbClr val="FF6600"/>
                </a:solidFill>
              </a:rPr>
              <a:t>: body{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pt-BR" sz="3200" dirty="0">
                <a:solidFill>
                  <a:srgbClr val="FF66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72467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D4461B-6F54-4E2F-AA23-BBF6F67CA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6600CC"/>
                </a:solidFill>
              </a:rPr>
              <a:t>Seletores em CSS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A0469E-044E-490D-8A8A-4E990EE35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695450"/>
            <a:ext cx="9527275" cy="2040324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pt-BR" sz="3200" dirty="0">
                <a:solidFill>
                  <a:srgbClr val="6600CC"/>
                </a:solidFill>
              </a:rPr>
              <a:t>ID: definição/identificação única e só pode ser utilizada para apenas um elemento em cada página. Ex.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pt-BR" sz="3200" dirty="0">
                <a:solidFill>
                  <a:srgbClr val="6600CC"/>
                </a:solidFill>
              </a:rPr>
              <a:t>&lt;</a:t>
            </a:r>
            <a:r>
              <a:rPr lang="pt-BR" sz="3200" dirty="0" err="1">
                <a:solidFill>
                  <a:srgbClr val="6600CC"/>
                </a:solidFill>
              </a:rPr>
              <a:t>div</a:t>
            </a:r>
            <a:r>
              <a:rPr lang="pt-BR" sz="3200" dirty="0">
                <a:solidFill>
                  <a:srgbClr val="6600CC"/>
                </a:solidFill>
              </a:rPr>
              <a:t> id=“</a:t>
            </a:r>
            <a:r>
              <a:rPr lang="pt-BR" sz="3200" dirty="0" err="1">
                <a:solidFill>
                  <a:srgbClr val="6600CC"/>
                </a:solidFill>
              </a:rPr>
              <a:t>head</a:t>
            </a:r>
            <a:r>
              <a:rPr lang="pt-BR" sz="3200" dirty="0">
                <a:solidFill>
                  <a:srgbClr val="6600CC"/>
                </a:solidFill>
              </a:rPr>
              <a:t>”&gt;&lt;/</a:t>
            </a:r>
            <a:r>
              <a:rPr lang="pt-BR" sz="3200" dirty="0" err="1">
                <a:solidFill>
                  <a:srgbClr val="6600CC"/>
                </a:solidFill>
              </a:rPr>
              <a:t>div</a:t>
            </a:r>
            <a:r>
              <a:rPr lang="pt-BR" sz="3200" dirty="0">
                <a:solidFill>
                  <a:srgbClr val="6600CC"/>
                </a:solidFill>
              </a:rPr>
              <a:t>&gt;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pt-BR" sz="3200" dirty="0">
                <a:solidFill>
                  <a:srgbClr val="6600CC"/>
                </a:solidFill>
              </a:rPr>
              <a:t>Referência no </a:t>
            </a:r>
            <a:r>
              <a:rPr lang="pt-BR" sz="3200" dirty="0" err="1">
                <a:solidFill>
                  <a:srgbClr val="6600CC"/>
                </a:solidFill>
              </a:rPr>
              <a:t>css</a:t>
            </a:r>
            <a:r>
              <a:rPr lang="pt-BR" sz="3200" dirty="0">
                <a:solidFill>
                  <a:srgbClr val="6600CC"/>
                </a:solidFill>
              </a:rPr>
              <a:t>: #head{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pt-BR" sz="3200" dirty="0">
                <a:solidFill>
                  <a:srgbClr val="6600CC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51337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D4461B-6F54-4E2F-AA23-BBF6F67CA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66FF"/>
                </a:solidFill>
              </a:rPr>
              <a:t>Seletores em CSS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A0469E-044E-490D-8A8A-4E990EE35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695450"/>
            <a:ext cx="9527275" cy="2040324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pt-BR" sz="3200" dirty="0">
                <a:solidFill>
                  <a:srgbClr val="0066FF"/>
                </a:solidFill>
              </a:rPr>
              <a:t>Classe:  forma de identificar um grupo de elementos. Ex.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pt-BR" sz="3200" dirty="0">
                <a:solidFill>
                  <a:srgbClr val="0066FF"/>
                </a:solidFill>
              </a:rPr>
              <a:t>&lt;</a:t>
            </a:r>
            <a:r>
              <a:rPr lang="pt-BR" sz="3200" dirty="0" err="1">
                <a:solidFill>
                  <a:srgbClr val="0066FF"/>
                </a:solidFill>
              </a:rPr>
              <a:t>div</a:t>
            </a:r>
            <a:r>
              <a:rPr lang="pt-BR" sz="3200" dirty="0">
                <a:solidFill>
                  <a:srgbClr val="0066FF"/>
                </a:solidFill>
              </a:rPr>
              <a:t> </a:t>
            </a:r>
            <a:r>
              <a:rPr lang="pt-BR" sz="3200" dirty="0" err="1">
                <a:solidFill>
                  <a:srgbClr val="0066FF"/>
                </a:solidFill>
              </a:rPr>
              <a:t>class</a:t>
            </a:r>
            <a:r>
              <a:rPr lang="pt-BR" sz="3200" dirty="0">
                <a:solidFill>
                  <a:srgbClr val="0066FF"/>
                </a:solidFill>
              </a:rPr>
              <a:t>=“</a:t>
            </a:r>
            <a:r>
              <a:rPr lang="pt-BR" sz="3200" dirty="0" err="1">
                <a:solidFill>
                  <a:srgbClr val="0066FF"/>
                </a:solidFill>
              </a:rPr>
              <a:t>head</a:t>
            </a:r>
            <a:r>
              <a:rPr lang="pt-BR" sz="3200" dirty="0">
                <a:solidFill>
                  <a:srgbClr val="0066FF"/>
                </a:solidFill>
              </a:rPr>
              <a:t>”&gt; &lt;/</a:t>
            </a:r>
            <a:r>
              <a:rPr lang="pt-BR" sz="3200" dirty="0" err="1">
                <a:solidFill>
                  <a:srgbClr val="0066FF"/>
                </a:solidFill>
              </a:rPr>
              <a:t>div</a:t>
            </a:r>
            <a:r>
              <a:rPr lang="pt-BR" sz="3200" dirty="0">
                <a:solidFill>
                  <a:srgbClr val="0066FF"/>
                </a:solidFill>
              </a:rPr>
              <a:t>&gt;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pt-BR" sz="3200" dirty="0">
                <a:solidFill>
                  <a:srgbClr val="0066FF"/>
                </a:solidFill>
              </a:rPr>
              <a:t>Referência no </a:t>
            </a:r>
            <a:r>
              <a:rPr lang="pt-BR" sz="3200" dirty="0" err="1">
                <a:solidFill>
                  <a:srgbClr val="0066FF"/>
                </a:solidFill>
              </a:rPr>
              <a:t>css</a:t>
            </a:r>
            <a:r>
              <a:rPr lang="pt-BR" sz="3200" dirty="0">
                <a:solidFill>
                  <a:srgbClr val="0066FF"/>
                </a:solidFill>
              </a:rPr>
              <a:t>: .</a:t>
            </a:r>
            <a:r>
              <a:rPr lang="pt-BR" sz="3200" dirty="0" err="1">
                <a:solidFill>
                  <a:srgbClr val="0066FF"/>
                </a:solidFill>
              </a:rPr>
              <a:t>head</a:t>
            </a:r>
            <a:r>
              <a:rPr lang="pt-BR" sz="3200" dirty="0">
                <a:solidFill>
                  <a:srgbClr val="0066FF"/>
                </a:solidFill>
              </a:rPr>
              <a:t>{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pt-BR" sz="3200" dirty="0">
                <a:solidFill>
                  <a:srgbClr val="0066FF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17355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D4461B-6F54-4E2F-AA23-BBF6F67CA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9966"/>
                </a:solidFill>
              </a:rPr>
              <a:t>Seletores em CSS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A0469E-044E-490D-8A8A-4E990EE35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695450"/>
            <a:ext cx="9527275" cy="2040324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pt-BR" sz="3200" dirty="0">
                <a:solidFill>
                  <a:srgbClr val="FF9966"/>
                </a:solidFill>
              </a:rPr>
              <a:t>Universal:  aplica estilos a elementos de qualquer tipo.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pt-BR" sz="3200" dirty="0">
                <a:solidFill>
                  <a:srgbClr val="FF9966"/>
                </a:solidFill>
              </a:rPr>
              <a:t>Ex. * {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pt-BR" sz="3200" dirty="0">
                <a:solidFill>
                  <a:srgbClr val="FF9966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44241303"/>
      </p:ext>
    </p:extLst>
  </p:cSld>
  <p:clrMapOvr>
    <a:masterClrMapping/>
  </p:clrMapOvr>
</p:sld>
</file>

<file path=ppt/theme/theme1.xml><?xml version="1.0" encoding="utf-8"?>
<a:theme xmlns:a="http://schemas.openxmlformats.org/drawingml/2006/main" name="MemoVTI">
  <a:themeElements>
    <a:clrScheme name="AnalogousFromRegularSeedLeftStep">
      <a:dk1>
        <a:srgbClr val="000000"/>
      </a:dk1>
      <a:lt1>
        <a:srgbClr val="FFFFFF"/>
      </a:lt1>
      <a:dk2>
        <a:srgbClr val="392820"/>
      </a:dk2>
      <a:lt2>
        <a:srgbClr val="E8E2E8"/>
      </a:lt2>
      <a:accent1>
        <a:srgbClr val="27B821"/>
      </a:accent1>
      <a:accent2>
        <a:srgbClr val="5DB414"/>
      </a:accent2>
      <a:accent3>
        <a:srgbClr val="98A91E"/>
      </a:accent3>
      <a:accent4>
        <a:srgbClr val="CF9917"/>
      </a:accent4>
      <a:accent5>
        <a:srgbClr val="E76029"/>
      </a:accent5>
      <a:accent6>
        <a:srgbClr val="D5172F"/>
      </a:accent6>
      <a:hlink>
        <a:srgbClr val="B93FBF"/>
      </a:hlink>
      <a:folHlink>
        <a:srgbClr val="7F7F7F"/>
      </a:folHlink>
    </a:clrScheme>
    <a:fontScheme name="Elephant Univers Condensed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moVTI" id="{DF30D94D-D909-45F8-8565-C675708280D4}" vid="{636A8D8B-0354-48FA-9492-83E81C2616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492</Words>
  <Application>Microsoft Office PowerPoint</Application>
  <PresentationFormat>Widescreen</PresentationFormat>
  <Paragraphs>54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Elephant</vt:lpstr>
      <vt:lpstr>Univers Condensed</vt:lpstr>
      <vt:lpstr>MemoVTI</vt:lpstr>
      <vt:lpstr>Apresentação do PowerPoint</vt:lpstr>
      <vt:lpstr>Análises</vt:lpstr>
      <vt:lpstr>Análises</vt:lpstr>
      <vt:lpstr>O que é CSS?</vt:lpstr>
      <vt:lpstr>Tipos de folhas de estilo</vt:lpstr>
      <vt:lpstr>Seletores em CSS</vt:lpstr>
      <vt:lpstr>Seletores em CSS</vt:lpstr>
      <vt:lpstr>Seletores em CSS</vt:lpstr>
      <vt:lpstr>Seletores em CSS</vt:lpstr>
      <vt:lpstr>Unidades de medidas CSS</vt:lpstr>
      <vt:lpstr>Unidades de medidas CSS</vt:lpstr>
      <vt:lpstr>Unidades de medidas CSS</vt:lpstr>
      <vt:lpstr>Animações em CSS</vt:lpstr>
      <vt:lpstr>Animações em CSS</vt:lpstr>
      <vt:lpstr>Animações em CSS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Cascading Style Sheets (CSS)</dc:title>
  <dc:creator>FABIO MARCELO APOSTOLO</dc:creator>
  <cp:lastModifiedBy>FABIO MARCELO APOSTOLO</cp:lastModifiedBy>
  <cp:revision>85</cp:revision>
  <dcterms:created xsi:type="dcterms:W3CDTF">2022-04-12T17:55:04Z</dcterms:created>
  <dcterms:modified xsi:type="dcterms:W3CDTF">2022-11-29T22:59:04Z</dcterms:modified>
</cp:coreProperties>
</file>