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7" roundtripDataSignature="AMtx7mhnW1qmdrKwyasbuW8zvrfiamUV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1" name="Google Shape;38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7" name="Google Shape;407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4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4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" name="Google Shape;25;p14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" name="Google Shape;26;p14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4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4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4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4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4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14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14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4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3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3" name="Google Shape;93;p2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4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99" name="Google Shape;99;p24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0" name="Google Shape;100;p2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3" name="Google Shape;103;p2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5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5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8" name="Google Shape;108;p2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2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6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6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4" name="Google Shape;114;p26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5" name="Google Shape;115;p2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26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6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7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7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3" name="Google Shape;123;p27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4" name="Google Shape;124;p2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0" name="Google Shape;130;p2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9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6" name="Google Shape;136;p2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7" name="Google Shape;137;p2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2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5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2" name="Google Shape;42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6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4" name="Google Shape;54;p17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5" name="Google Shape;55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1" name="Google Shape;61;p18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2" name="Google Shape;62;p18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3" name="Google Shape;63;p18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4" name="Google Shape;64;p1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9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2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1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0" name="Google Shape;80;p2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2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2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22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7" name="Google Shape;87;p2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2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13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8" name="Google Shape;8;p13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9" name="Google Shape;9;p13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13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1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13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13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13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13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13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7" name="Google Shape;17;p1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19" name="Google Shape;19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0" name="Google Shape;20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1" name="Google Shape;21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6.png"/><Relationship Id="rId4" Type="http://schemas.openxmlformats.org/officeDocument/2006/relationships/image" Target="../media/image34.png"/><Relationship Id="rId5" Type="http://schemas.openxmlformats.org/officeDocument/2006/relationships/image" Target="../media/image3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9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7.jpg"/><Relationship Id="rId4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0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image" Target="../media/image35.png"/><Relationship Id="rId9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14.png"/><Relationship Id="rId7" Type="http://schemas.openxmlformats.org/officeDocument/2006/relationships/image" Target="../media/image7.png"/><Relationship Id="rId8" Type="http://schemas.openxmlformats.org/officeDocument/2006/relationships/image" Target="../media/image20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8.png"/><Relationship Id="rId4" Type="http://schemas.openxmlformats.org/officeDocument/2006/relationships/image" Target="../media/image13.png"/><Relationship Id="rId5" Type="http://schemas.openxmlformats.org/officeDocument/2006/relationships/image" Target="../media/image11.png"/><Relationship Id="rId6" Type="http://schemas.openxmlformats.org/officeDocument/2006/relationships/image" Target="../media/image2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9" Type="http://schemas.openxmlformats.org/officeDocument/2006/relationships/image" Target="../media/image30.png"/><Relationship Id="rId5" Type="http://schemas.openxmlformats.org/officeDocument/2006/relationships/image" Target="../media/image15.png"/><Relationship Id="rId6" Type="http://schemas.openxmlformats.org/officeDocument/2006/relationships/image" Target="../media/image21.png"/><Relationship Id="rId7" Type="http://schemas.openxmlformats.org/officeDocument/2006/relationships/image" Target="../media/image26.png"/><Relationship Id="rId8" Type="http://schemas.openxmlformats.org/officeDocument/2006/relationships/image" Target="../media/image3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0.png"/><Relationship Id="rId4" Type="http://schemas.openxmlformats.org/officeDocument/2006/relationships/image" Target="../media/image28.png"/><Relationship Id="rId5" Type="http://schemas.openxmlformats.org/officeDocument/2006/relationships/image" Target="../media/image39.png"/><Relationship Id="rId6" Type="http://schemas.openxmlformats.org/officeDocument/2006/relationships/image" Target="../media/image2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12.png"/><Relationship Id="rId6" Type="http://schemas.openxmlformats.org/officeDocument/2006/relationships/image" Target="../media/image33.png"/><Relationship Id="rId7" Type="http://schemas.openxmlformats.org/officeDocument/2006/relationships/image" Target="../media/image3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lustración de personas en una cadena de bloques" id="143" name="Google Shape;143;p1"/>
          <p:cNvPicPr preferRelativeResize="0"/>
          <p:nvPr/>
        </p:nvPicPr>
        <p:blipFill rotWithShape="1">
          <a:blip r:embed="rId3">
            <a:alphaModFix/>
          </a:blip>
          <a:srcRect b="0" l="15787" r="10860" t="0"/>
          <a:stretch/>
        </p:blipFill>
        <p:spPr>
          <a:xfrm>
            <a:off x="4269854" y="-1"/>
            <a:ext cx="7922146" cy="6858001"/>
          </a:xfrm>
          <a:custGeom>
            <a:rect b="b" l="l" r="r" t="t"/>
            <a:pathLst>
              <a:path extrusionOk="0" h="6858001" w="7922146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144" name="Google Shape;144;p1"/>
          <p:cNvSpPr txBox="1"/>
          <p:nvPr>
            <p:ph type="ctrTitle"/>
          </p:nvPr>
        </p:nvSpPr>
        <p:spPr>
          <a:xfrm>
            <a:off x="668867" y="1678666"/>
            <a:ext cx="4088190" cy="23690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Trebuchet MS"/>
              <a:buNone/>
            </a:pPr>
            <a:r>
              <a:rPr b="1" lang="en-US" sz="3000"/>
              <a:t>Presentación Etapa 1 Proyecto Capstone</a:t>
            </a:r>
            <a:br>
              <a:rPr b="0" lang="en-US" sz="3000"/>
            </a:br>
            <a:br>
              <a:rPr lang="en-US" sz="3000"/>
            </a:br>
            <a:endParaRPr sz="3000"/>
          </a:p>
        </p:txBody>
      </p:sp>
      <p:sp>
        <p:nvSpPr>
          <p:cNvPr id="145" name="Google Shape;145;p1"/>
          <p:cNvSpPr txBox="1"/>
          <p:nvPr>
            <p:ph idx="1" type="subTitle"/>
          </p:nvPr>
        </p:nvSpPr>
        <p:spPr>
          <a:xfrm>
            <a:off x="677335" y="4050831"/>
            <a:ext cx="4079721" cy="109690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280"/>
              <a:buNone/>
            </a:pPr>
            <a:r>
              <a:rPr lang="en-US" sz="1600"/>
              <a:t>Portafolio de Título Ingeniería en Informática</a:t>
            </a:r>
            <a:endParaRPr b="0" sz="1600"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br>
              <a:rPr lang="en-US" sz="1600"/>
            </a:br>
            <a:endParaRPr sz="1600"/>
          </a:p>
        </p:txBody>
      </p:sp>
      <p:cxnSp>
        <p:nvCxnSpPr>
          <p:cNvPr id="146" name="Google Shape;146;p1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47" name="Google Shape;147;p1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8" name="Google Shape;148;p1"/>
          <p:cNvSpPr/>
          <p:nvPr/>
        </p:nvSpPr>
        <p:spPr>
          <a:xfrm>
            <a:off x="9181476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9" name="Google Shape;149;p1"/>
          <p:cNvSpPr/>
          <p:nvPr/>
        </p:nvSpPr>
        <p:spPr>
          <a:xfrm>
            <a:off x="9603442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0" name="Google Shape;150;p1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1" name="Google Shape;151;p1"/>
          <p:cNvSpPr/>
          <p:nvPr/>
        </p:nvSpPr>
        <p:spPr>
          <a:xfrm>
            <a:off x="9334500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4666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1"/>
          <p:cNvSpPr/>
          <p:nvPr/>
        </p:nvSpPr>
        <p:spPr>
          <a:xfrm>
            <a:off x="10898730" y="-8467"/>
            <a:ext cx="1290094" cy="6866467"/>
          </a:xfrm>
          <a:custGeom>
            <a:rect b="b" l="l" r="r" t="t"/>
            <a:pathLst>
              <a:path extrusionOk="0" h="6858000" w="1290094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BFE471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1"/>
          <p:cNvSpPr/>
          <p:nvPr/>
        </p:nvSpPr>
        <p:spPr>
          <a:xfrm>
            <a:off x="10938999" y="-8467"/>
            <a:ext cx="1249825" cy="6866467"/>
          </a:xfrm>
          <a:custGeom>
            <a:rect b="b" l="l" r="r" t="t"/>
            <a:pathLst>
              <a:path extrusionOk="0" h="6858000" w="1249825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1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700"/>
                                        <p:tgtEl>
                                          <p:spTgt spid="1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4" name="Google Shape;364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65" name="Google Shape;365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66" name="Google Shape;366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67" name="Google Shape;367;p10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8" name="Google Shape;368;p10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69" name="Google Shape;369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0" name="Google Shape;370;p10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1" name="Google Shape;371;p10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2" name="Google Shape;372;p10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3" name="Google Shape;373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74" name="Google Shape;374;p1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75" name="Google Shape;375;p10"/>
          <p:cNvSpPr txBox="1"/>
          <p:nvPr>
            <p:ph type="title"/>
          </p:nvPr>
        </p:nvSpPr>
        <p:spPr>
          <a:xfrm>
            <a:off x="985968" y="4473225"/>
            <a:ext cx="8288035" cy="109505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/>
              <a:t>Mockup</a:t>
            </a:r>
            <a:endParaRPr/>
          </a:p>
        </p:txBody>
      </p:sp>
      <p:pic>
        <p:nvPicPr>
          <p:cNvPr descr="Interfaz de usuario gráfica, Texto, Aplicación, Chat o mensaje de texto&#10;&#10;El contenido generado por IA puede ser incorrecto." id="376" name="Google Shape;37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277" y="934221"/>
            <a:ext cx="1526158" cy="33177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Captura de pantalla de un celular en la mano&#10;&#10;El contenido generado por IA puede ser incorrecto." id="377" name="Google Shape;377;p10"/>
          <p:cNvPicPr preferRelativeResize="0"/>
          <p:nvPr>
            <p:ph idx="1" type="body"/>
          </p:nvPr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255368" y="934221"/>
            <a:ext cx="1741811" cy="331773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nterfaz de usuario gráfica, Aplicación&#10;&#10;El contenido generado por IA puede ser incorrecto." id="378" name="Google Shape;378;p1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87728" y="934221"/>
            <a:ext cx="1766694" cy="33177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3" name="Google Shape;383;p1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84" name="Google Shape;384;p1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85" name="Google Shape;385;p1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86" name="Google Shape;386;p1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7" name="Google Shape;387;p1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8" name="Google Shape;388;p1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89" name="Google Shape;389;p1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0" name="Google Shape;390;p1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1" name="Google Shape;391;p1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2" name="Google Shape;392;p1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93" name="Google Shape;393;p11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descr="Bolígrafo situado en la parte superior de una línea de firma" id="394" name="Google Shape;394;p11"/>
          <p:cNvPicPr preferRelativeResize="0"/>
          <p:nvPr/>
        </p:nvPicPr>
        <p:blipFill rotWithShape="1">
          <a:blip r:embed="rId3">
            <a:alphaModFix/>
          </a:blip>
          <a:srcRect b="-2" l="22892" r="-1" t="0"/>
          <a:stretch/>
        </p:blipFill>
        <p:spPr>
          <a:xfrm>
            <a:off x="4269854" y="-1"/>
            <a:ext cx="7922146" cy="6858001"/>
          </a:xfrm>
          <a:custGeom>
            <a:rect b="b" l="l" r="r" t="t"/>
            <a:pathLst>
              <a:path extrusionOk="0" h="6858001" w="7922146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395" name="Google Shape;395;p11"/>
          <p:cNvSpPr txBox="1"/>
          <p:nvPr>
            <p:ph type="title"/>
          </p:nvPr>
        </p:nvSpPr>
        <p:spPr>
          <a:xfrm>
            <a:off x="668867" y="1678666"/>
            <a:ext cx="4088190" cy="23690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/>
              <a:t>Conclusión</a:t>
            </a:r>
            <a:endParaRPr/>
          </a:p>
        </p:txBody>
      </p:sp>
      <p:cxnSp>
        <p:nvCxnSpPr>
          <p:cNvPr id="396" name="Google Shape;396;p11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397" name="Google Shape;397;p11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8" name="Google Shape;398;p11"/>
          <p:cNvSpPr/>
          <p:nvPr/>
        </p:nvSpPr>
        <p:spPr>
          <a:xfrm>
            <a:off x="9181476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99" name="Google Shape;399;p11"/>
          <p:cNvSpPr/>
          <p:nvPr/>
        </p:nvSpPr>
        <p:spPr>
          <a:xfrm>
            <a:off x="9603442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0" name="Google Shape;400;p11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1" name="Google Shape;401;p11"/>
          <p:cNvSpPr/>
          <p:nvPr/>
        </p:nvSpPr>
        <p:spPr>
          <a:xfrm>
            <a:off x="9334500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4666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2" name="Google Shape;402;p11"/>
          <p:cNvSpPr/>
          <p:nvPr/>
        </p:nvSpPr>
        <p:spPr>
          <a:xfrm>
            <a:off x="10898730" y="-8467"/>
            <a:ext cx="1290094" cy="6866467"/>
          </a:xfrm>
          <a:custGeom>
            <a:rect b="b" l="l" r="r" t="t"/>
            <a:pathLst>
              <a:path extrusionOk="0" h="6858000" w="1290094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BFE471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3" name="Google Shape;403;p11"/>
          <p:cNvSpPr/>
          <p:nvPr/>
        </p:nvSpPr>
        <p:spPr>
          <a:xfrm>
            <a:off x="10938999" y="-8467"/>
            <a:ext cx="1249825" cy="6866467"/>
          </a:xfrm>
          <a:custGeom>
            <a:rect b="b" l="l" r="r" t="t"/>
            <a:pathLst>
              <a:path extrusionOk="0" h="6858000" w="1249825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04" name="Google Shape;404;p11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9" name="Google Shape;409;p1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410" name="Google Shape;410;p1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411" name="Google Shape;411;p1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D8D8D8"/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412" name="Google Shape;412;p1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3" name="Google Shape;413;p1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4" name="Google Shape;414;p1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5" name="Google Shape;415;p1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6" name="Google Shape;416;p1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7" name="Google Shape;417;p1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8" name="Google Shape;418;p1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419" name="Google Shape;419;p12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pic>
        <p:nvPicPr>
          <p:cNvPr descr="Reflexiones de los palmeras en una piscina" id="420" name="Google Shape;420;p12"/>
          <p:cNvPicPr preferRelativeResize="0"/>
          <p:nvPr/>
        </p:nvPicPr>
        <p:blipFill rotWithShape="1">
          <a:blip r:embed="rId3">
            <a:alphaModFix/>
          </a:blip>
          <a:srcRect b="-2" l="27466" r="3766" t="0"/>
          <a:stretch/>
        </p:blipFill>
        <p:spPr>
          <a:xfrm>
            <a:off x="5123543" y="-1"/>
            <a:ext cx="7065281" cy="6858001"/>
          </a:xfrm>
          <a:custGeom>
            <a:rect b="b" l="l" r="r" t="t"/>
            <a:pathLst>
              <a:path extrusionOk="0" h="6858001" w="7065281">
                <a:moveTo>
                  <a:pt x="379987" y="0"/>
                </a:moveTo>
                <a:lnTo>
                  <a:pt x="7065281" y="0"/>
                </a:lnTo>
                <a:lnTo>
                  <a:pt x="7065281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421" name="Google Shape;421;p12"/>
          <p:cNvSpPr txBox="1"/>
          <p:nvPr>
            <p:ph type="title"/>
          </p:nvPr>
        </p:nvSpPr>
        <p:spPr>
          <a:xfrm>
            <a:off x="668866" y="1678666"/>
            <a:ext cx="5123515" cy="23690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800"/>
              <a:buFont typeface="Trebuchet MS"/>
              <a:buNone/>
            </a:pPr>
            <a:r>
              <a:rPr lang="en-US" sz="4800"/>
              <a:t>Reflexiones</a:t>
            </a:r>
            <a:endParaRPr/>
          </a:p>
        </p:txBody>
      </p:sp>
      <p:cxnSp>
        <p:nvCxnSpPr>
          <p:cNvPr id="422" name="Google Shape;422;p12"/>
          <p:cNvCxnSpPr/>
          <p:nvPr/>
        </p:nvCxnSpPr>
        <p:spPr>
          <a:xfrm>
            <a:off x="9371012" y="0"/>
            <a:ext cx="1219200" cy="6858000"/>
          </a:xfrm>
          <a:prstGeom prst="straightConnector1">
            <a:avLst/>
          </a:prstGeom>
          <a:noFill/>
          <a:ln cap="flat" cmpd="sng" w="9525">
            <a:solidFill>
              <a:srgbClr val="BFBFBF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423" name="Google Shape;423;p12"/>
          <p:cNvCxnSpPr/>
          <p:nvPr/>
        </p:nvCxnSpPr>
        <p:spPr>
          <a:xfrm flipH="1">
            <a:off x="7425267" y="3681413"/>
            <a:ext cx="4763558" cy="3176587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4" name="Google Shape;424;p12"/>
          <p:cNvSpPr/>
          <p:nvPr/>
        </p:nvSpPr>
        <p:spPr>
          <a:xfrm>
            <a:off x="9181476" y="-8467"/>
            <a:ext cx="3007349" cy="6866467"/>
          </a:xfrm>
          <a:custGeom>
            <a:rect b="b" l="l" r="r" t="t"/>
            <a:pathLst>
              <a:path extrusionOk="0" h="6866467" w="3007349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29803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5" name="Google Shape;425;p12"/>
          <p:cNvSpPr/>
          <p:nvPr/>
        </p:nvSpPr>
        <p:spPr>
          <a:xfrm>
            <a:off x="9603442" y="-8467"/>
            <a:ext cx="2588558" cy="6866467"/>
          </a:xfrm>
          <a:custGeom>
            <a:rect b="b" l="l" r="r" t="t"/>
            <a:pathLst>
              <a:path extrusionOk="0" h="6866467" w="2573311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6" name="Google Shape;426;p12"/>
          <p:cNvSpPr/>
          <p:nvPr/>
        </p:nvSpPr>
        <p:spPr>
          <a:xfrm>
            <a:off x="8932333" y="3048000"/>
            <a:ext cx="3259667" cy="3810000"/>
          </a:xfrm>
          <a:prstGeom prst="triangle">
            <a:avLst>
              <a:gd fmla="val 100000" name="adj"/>
            </a:avLst>
          </a:prstGeom>
          <a:solidFill>
            <a:schemeClr val="accent2">
              <a:alpha val="71764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7" name="Google Shape;427;p12"/>
          <p:cNvSpPr/>
          <p:nvPr/>
        </p:nvSpPr>
        <p:spPr>
          <a:xfrm>
            <a:off x="9334500" y="-8467"/>
            <a:ext cx="2854326" cy="6866467"/>
          </a:xfrm>
          <a:custGeom>
            <a:rect b="b" l="l" r="r" t="t"/>
            <a:pathLst>
              <a:path extrusionOk="0" h="6866467" w="2858013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rgbClr val="3F7818">
              <a:alpha val="46666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8" name="Google Shape;428;p12"/>
          <p:cNvSpPr/>
          <p:nvPr/>
        </p:nvSpPr>
        <p:spPr>
          <a:xfrm>
            <a:off x="10898730" y="-8467"/>
            <a:ext cx="1290094" cy="6866467"/>
          </a:xfrm>
          <a:custGeom>
            <a:rect b="b" l="l" r="r" t="t"/>
            <a:pathLst>
              <a:path extrusionOk="0" h="6858000" w="1290094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rgbClr val="BFE471">
              <a:alpha val="69803"/>
            </a:srgb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29" name="Google Shape;429;p12"/>
          <p:cNvSpPr/>
          <p:nvPr/>
        </p:nvSpPr>
        <p:spPr>
          <a:xfrm>
            <a:off x="10938999" y="-8467"/>
            <a:ext cx="1249825" cy="6866467"/>
          </a:xfrm>
          <a:custGeom>
            <a:rect b="b" l="l" r="r" t="t"/>
            <a:pathLst>
              <a:path extrusionOk="0" h="6858000" w="1249825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430" name="Google Shape;430;p12"/>
          <p:cNvSpPr/>
          <p:nvPr/>
        </p:nvSpPr>
        <p:spPr>
          <a:xfrm>
            <a:off x="10371666" y="3589867"/>
            <a:ext cx="1817159" cy="3268133"/>
          </a:xfrm>
          <a:prstGeom prst="triangle">
            <a:avLst>
              <a:gd fmla="val 100000" name="adj"/>
            </a:avLst>
          </a:prstGeom>
          <a:solidFill>
            <a:schemeClr val="accent1">
              <a:alpha val="80000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Integrantes Equipo de Trabajo​</a:t>
            </a:r>
            <a:br>
              <a:rPr lang="en-US"/>
            </a:br>
            <a:br>
              <a:rPr lang="en-US"/>
            </a:br>
            <a:endParaRPr/>
          </a:p>
        </p:txBody>
      </p:sp>
      <p:sp>
        <p:nvSpPr>
          <p:cNvPr id="160" name="Google Shape;160;p2"/>
          <p:cNvSpPr txBox="1"/>
          <p:nvPr/>
        </p:nvSpPr>
        <p:spPr>
          <a:xfrm>
            <a:off x="59425" y="4230985"/>
            <a:ext cx="6100548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Mayckel Zepeda</a:t>
            </a:r>
            <a:endParaRPr b="0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b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2"/>
          <p:cNvSpPr txBox="1"/>
          <p:nvPr/>
        </p:nvSpPr>
        <p:spPr>
          <a:xfrm>
            <a:off x="4833938" y="4230985"/>
            <a:ext cx="609917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Sebastián Quezada</a:t>
            </a:r>
            <a:endParaRPr b="0"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Trebuchet MS"/>
              <a:buNone/>
            </a:pPr>
            <a:br>
              <a:rPr lang="en-US" sz="18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id="162" name="Google Shape;162;p2" title="WhatsApp Image 2025-08-31 at 17.10.03_35b8aeae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00313" y="1485573"/>
            <a:ext cx="2018774" cy="2691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2" title="e744170d-947b-4f62-aa36-07b1ce8d83db.jfif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660529" y="1360151"/>
            <a:ext cx="2169176" cy="28171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9" name="Google Shape;169;p3"/>
          <p:cNvSpPr txBox="1"/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Contenidos a desarrollar</a:t>
            </a:r>
            <a:endParaRPr/>
          </a:p>
        </p:txBody>
      </p:sp>
      <p:sp>
        <p:nvSpPr>
          <p:cNvPr id="170" name="Google Shape;170;p3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1" name="Google Shape;171;p3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172" name="Google Shape;172;p3"/>
          <p:cNvGrpSpPr/>
          <p:nvPr/>
        </p:nvGrpSpPr>
        <p:grpSpPr>
          <a:xfrm>
            <a:off x="1316397" y="2394006"/>
            <a:ext cx="9559203" cy="3202554"/>
            <a:chOff x="29464" y="445463"/>
            <a:chExt cx="9559203" cy="3202554"/>
          </a:xfrm>
        </p:grpSpPr>
        <p:sp>
          <p:nvSpPr>
            <p:cNvPr id="173" name="Google Shape;173;p3"/>
            <p:cNvSpPr/>
            <p:nvPr/>
          </p:nvSpPr>
          <p:spPr>
            <a:xfrm>
              <a:off x="411832" y="445463"/>
              <a:ext cx="625693" cy="62569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4" name="Google Shape;174;p3"/>
            <p:cNvSpPr/>
            <p:nvPr/>
          </p:nvSpPr>
          <p:spPr>
            <a:xfrm>
              <a:off x="29464" y="1316765"/>
              <a:ext cx="1390429" cy="556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3"/>
            <p:cNvSpPr txBox="1"/>
            <p:nvPr/>
          </p:nvSpPr>
          <p:spPr>
            <a:xfrm>
              <a:off x="29464" y="1316765"/>
              <a:ext cx="1390429" cy="556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lang="en-US" sz="17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Problemática</a:t>
              </a:r>
              <a:endParaRPr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6" name="Google Shape;176;p3"/>
            <p:cNvSpPr/>
            <p:nvPr/>
          </p:nvSpPr>
          <p:spPr>
            <a:xfrm>
              <a:off x="2045587" y="445463"/>
              <a:ext cx="625693" cy="62569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3"/>
            <p:cNvSpPr/>
            <p:nvPr/>
          </p:nvSpPr>
          <p:spPr>
            <a:xfrm>
              <a:off x="1663219" y="1316765"/>
              <a:ext cx="1390429" cy="556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3"/>
            <p:cNvSpPr txBox="1"/>
            <p:nvPr/>
          </p:nvSpPr>
          <p:spPr>
            <a:xfrm>
              <a:off x="1663219" y="1316765"/>
              <a:ext cx="1390429" cy="556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lang="en-US" sz="17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Objetivo Proyecto</a:t>
              </a:r>
              <a:endParaRPr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79" name="Google Shape;179;p3"/>
            <p:cNvSpPr/>
            <p:nvPr/>
          </p:nvSpPr>
          <p:spPr>
            <a:xfrm>
              <a:off x="3679342" y="445463"/>
              <a:ext cx="625693" cy="62569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0" name="Google Shape;180;p3"/>
            <p:cNvSpPr/>
            <p:nvPr/>
          </p:nvSpPr>
          <p:spPr>
            <a:xfrm>
              <a:off x="3296974" y="1316765"/>
              <a:ext cx="1390429" cy="556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3"/>
            <p:cNvSpPr txBox="1"/>
            <p:nvPr/>
          </p:nvSpPr>
          <p:spPr>
            <a:xfrm>
              <a:off x="3296974" y="1316765"/>
              <a:ext cx="1390429" cy="556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lang="en-US" sz="17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Alcance Proyecto</a:t>
              </a:r>
              <a:endParaRPr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2" name="Google Shape;182;p3"/>
            <p:cNvSpPr/>
            <p:nvPr/>
          </p:nvSpPr>
          <p:spPr>
            <a:xfrm>
              <a:off x="5313097" y="445463"/>
              <a:ext cx="625693" cy="62569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3"/>
            <p:cNvSpPr/>
            <p:nvPr/>
          </p:nvSpPr>
          <p:spPr>
            <a:xfrm>
              <a:off x="4930729" y="1316765"/>
              <a:ext cx="1390429" cy="556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3"/>
            <p:cNvSpPr txBox="1"/>
            <p:nvPr/>
          </p:nvSpPr>
          <p:spPr>
            <a:xfrm>
              <a:off x="4930729" y="1316765"/>
              <a:ext cx="1390429" cy="556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lang="en-US" sz="17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Tiempo Asociado</a:t>
              </a:r>
              <a:endParaRPr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5" name="Google Shape;185;p3"/>
            <p:cNvSpPr/>
            <p:nvPr/>
          </p:nvSpPr>
          <p:spPr>
            <a:xfrm>
              <a:off x="6946852" y="445463"/>
              <a:ext cx="625693" cy="62569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"/>
            <p:cNvSpPr/>
            <p:nvPr/>
          </p:nvSpPr>
          <p:spPr>
            <a:xfrm>
              <a:off x="6564483" y="1316765"/>
              <a:ext cx="1390429" cy="556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"/>
            <p:cNvSpPr txBox="1"/>
            <p:nvPr/>
          </p:nvSpPr>
          <p:spPr>
            <a:xfrm>
              <a:off x="6564483" y="1316765"/>
              <a:ext cx="1390429" cy="556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lang="en-US" sz="17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Competencias Asociadas</a:t>
              </a:r>
              <a:endParaRPr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88" name="Google Shape;188;p3"/>
            <p:cNvSpPr/>
            <p:nvPr/>
          </p:nvSpPr>
          <p:spPr>
            <a:xfrm>
              <a:off x="8580607" y="445463"/>
              <a:ext cx="625693" cy="625693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"/>
            <p:cNvSpPr/>
            <p:nvPr/>
          </p:nvSpPr>
          <p:spPr>
            <a:xfrm>
              <a:off x="8198238" y="1316765"/>
              <a:ext cx="1390429" cy="556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"/>
            <p:cNvSpPr txBox="1"/>
            <p:nvPr/>
          </p:nvSpPr>
          <p:spPr>
            <a:xfrm>
              <a:off x="8198238" y="1316765"/>
              <a:ext cx="1390429" cy="556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lang="en-US" sz="17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Solución Propuesta</a:t>
              </a:r>
              <a:endParaRPr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1" name="Google Shape;191;p3"/>
            <p:cNvSpPr/>
            <p:nvPr/>
          </p:nvSpPr>
          <p:spPr>
            <a:xfrm>
              <a:off x="3679342" y="2220544"/>
              <a:ext cx="625693" cy="625693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2" name="Google Shape;192;p3"/>
            <p:cNvSpPr/>
            <p:nvPr/>
          </p:nvSpPr>
          <p:spPr>
            <a:xfrm>
              <a:off x="3296974" y="3091846"/>
              <a:ext cx="1390429" cy="556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3" name="Google Shape;193;p3"/>
            <p:cNvSpPr txBox="1"/>
            <p:nvPr/>
          </p:nvSpPr>
          <p:spPr>
            <a:xfrm>
              <a:off x="3296974" y="3091846"/>
              <a:ext cx="1390429" cy="556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lang="en-US" sz="17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Conclusión</a:t>
              </a:r>
              <a:endParaRPr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194" name="Google Shape;194;p3"/>
            <p:cNvSpPr/>
            <p:nvPr/>
          </p:nvSpPr>
          <p:spPr>
            <a:xfrm>
              <a:off x="5313097" y="2220544"/>
              <a:ext cx="625693" cy="625693"/>
            </a:xfrm>
            <a:prstGeom prst="rect">
              <a:avLst/>
            </a:prstGeom>
            <a:blipFill rotWithShape="1">
              <a:blip r:embed="rId10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5" name="Google Shape;195;p3"/>
            <p:cNvSpPr/>
            <p:nvPr/>
          </p:nvSpPr>
          <p:spPr>
            <a:xfrm>
              <a:off x="4930729" y="3091846"/>
              <a:ext cx="1390429" cy="556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3"/>
            <p:cNvSpPr txBox="1"/>
            <p:nvPr/>
          </p:nvSpPr>
          <p:spPr>
            <a:xfrm>
              <a:off x="4930729" y="3091846"/>
              <a:ext cx="1390429" cy="55617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700"/>
                <a:buFont typeface="Trebuchet MS"/>
                <a:buNone/>
              </a:pPr>
              <a:r>
                <a:rPr lang="en-US" sz="17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Reflexiones</a:t>
              </a:r>
              <a:endParaRPr sz="17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/>
          <p:nvPr>
            <p:ph type="title"/>
          </p:nvPr>
        </p:nvSpPr>
        <p:spPr>
          <a:xfrm>
            <a:off x="5536734" y="609600"/>
            <a:ext cx="37372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Problématica</a:t>
            </a:r>
            <a:endParaRPr/>
          </a:p>
        </p:txBody>
      </p:sp>
      <p:sp>
        <p:nvSpPr>
          <p:cNvPr id="202" name="Google Shape;202;p4"/>
          <p:cNvSpPr txBox="1"/>
          <p:nvPr/>
        </p:nvSpPr>
        <p:spPr>
          <a:xfrm>
            <a:off x="5209563" y="2160589"/>
            <a:ext cx="4064439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91440" lvl="0" marL="0" marR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</a:pPr>
            <a:r>
              <a:rPr b="0" i="0" lang="en-US" sz="1800" u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  <a:t>El abandono de mascotas en Chile es un problema creciente, con miles de animales que terminan en la calle cada año. Esta situación dificulta enormemente la adopción y el cuidado integral de los animales, a pesar de los esfuerzos de rescatistas, fundaciones y clínicas veterinarias por ayudar a estos animales.</a:t>
            </a:r>
            <a:endParaRPr b="0"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indent="0" lvl="0" marL="0" marR="0" rtl="0" algn="l">
              <a:spcBef>
                <a:spcPts val="1000"/>
              </a:spcBef>
              <a:spcAft>
                <a:spcPts val="0"/>
              </a:spcAft>
              <a:buNone/>
            </a:pPr>
            <a:br>
              <a:rPr lang="en-US" sz="1800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rPr>
            </a:br>
            <a:endParaRPr sz="1800">
              <a:solidFill>
                <a:srgbClr val="3F3F3F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pic>
        <p:nvPicPr>
          <p:cNvPr descr="Retrato de un perro pequeño feliz" id="203" name="Google Shape;203;p4"/>
          <p:cNvPicPr preferRelativeResize="0"/>
          <p:nvPr/>
        </p:nvPicPr>
        <p:blipFill rotWithShape="1">
          <a:blip r:embed="rId3">
            <a:alphaModFix/>
          </a:blip>
          <a:srcRect b="-2" l="18206" r="29284" t="0"/>
          <a:stretch/>
        </p:blipFill>
        <p:spPr>
          <a:xfrm>
            <a:off x="20" y="-1"/>
            <a:ext cx="5394940" cy="6858001"/>
          </a:xfrm>
          <a:custGeom>
            <a:rect b="b" l="l" r="r" t="t"/>
            <a:pathLst>
              <a:path extrusionOk="0" h="6858000" w="5394960">
                <a:moveTo>
                  <a:pt x="842596" y="0"/>
                </a:moveTo>
                <a:lnTo>
                  <a:pt x="5394960" y="0"/>
                </a:lnTo>
                <a:lnTo>
                  <a:pt x="5394960" y="21851"/>
                </a:lnTo>
                <a:lnTo>
                  <a:pt x="4365943" y="6858000"/>
                </a:lnTo>
                <a:lnTo>
                  <a:pt x="0" y="6858000"/>
                </a:lnTo>
                <a:lnTo>
                  <a:pt x="0" y="5666154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204" name="Google Shape;204;p4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0" name="Google Shape;210;p5"/>
          <p:cNvSpPr txBox="1"/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Trebuchet MS"/>
              <a:buNone/>
            </a:pPr>
            <a:r>
              <a:rPr b="1" lang="en-US" sz="2300"/>
              <a:t>Objetivo del Proyecto</a:t>
            </a:r>
            <a:br>
              <a:rPr lang="en-US" sz="2300"/>
            </a:br>
            <a:br>
              <a:rPr lang="en-US" sz="2300"/>
            </a:br>
            <a:endParaRPr sz="2300"/>
          </a:p>
        </p:txBody>
      </p:sp>
      <p:sp>
        <p:nvSpPr>
          <p:cNvPr id="211" name="Google Shape;211;p5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12" name="Google Shape;212;p5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13" name="Google Shape;213;p5"/>
          <p:cNvGrpSpPr/>
          <p:nvPr/>
        </p:nvGrpSpPr>
        <p:grpSpPr>
          <a:xfrm>
            <a:off x="1470733" y="2761307"/>
            <a:ext cx="9250532" cy="2467953"/>
            <a:chOff x="183800" y="812764"/>
            <a:chExt cx="9250532" cy="2467953"/>
          </a:xfrm>
        </p:grpSpPr>
        <p:sp>
          <p:nvSpPr>
            <p:cNvPr id="214" name="Google Shape;214;p5"/>
            <p:cNvSpPr/>
            <p:nvPr/>
          </p:nvSpPr>
          <p:spPr>
            <a:xfrm>
              <a:off x="582441" y="812764"/>
              <a:ext cx="1247033" cy="1247033"/>
            </a:xfrm>
            <a:prstGeom prst="ellipse">
              <a:avLst/>
            </a:prstGeom>
            <a:solidFill>
              <a:srgbClr val="52A0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5" name="Google Shape;215;p5"/>
            <p:cNvSpPr/>
            <p:nvPr/>
          </p:nvSpPr>
          <p:spPr>
            <a:xfrm>
              <a:off x="848202" y="1078525"/>
              <a:ext cx="715510" cy="715510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6" name="Google Shape;216;p5"/>
            <p:cNvSpPr/>
            <p:nvPr/>
          </p:nvSpPr>
          <p:spPr>
            <a:xfrm>
              <a:off x="183800" y="2448217"/>
              <a:ext cx="2044316" cy="8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7" name="Google Shape;217;p5"/>
            <p:cNvSpPr txBox="1"/>
            <p:nvPr/>
          </p:nvSpPr>
          <p:spPr>
            <a:xfrm>
              <a:off x="183800" y="2448217"/>
              <a:ext cx="2044316" cy="8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/>
                <a:buNone/>
              </a:pPr>
              <a:r>
                <a:rPr b="0" i="0" lang="en-US" sz="1100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SOLUCIÓN TECNOLÓGICA INTEGRAL</a:t>
              </a:r>
              <a:endParaRPr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18" name="Google Shape;218;p5"/>
            <p:cNvSpPr/>
            <p:nvPr/>
          </p:nvSpPr>
          <p:spPr>
            <a:xfrm>
              <a:off x="2984513" y="812764"/>
              <a:ext cx="1247033" cy="1247033"/>
            </a:xfrm>
            <a:prstGeom prst="ellipse">
              <a:avLst/>
            </a:prstGeom>
            <a:solidFill>
              <a:srgbClr val="E4B9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9" name="Google Shape;219;p5"/>
            <p:cNvSpPr/>
            <p:nvPr/>
          </p:nvSpPr>
          <p:spPr>
            <a:xfrm>
              <a:off x="3250275" y="1078525"/>
              <a:ext cx="715510" cy="715510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0" name="Google Shape;220;p5"/>
            <p:cNvSpPr/>
            <p:nvPr/>
          </p:nvSpPr>
          <p:spPr>
            <a:xfrm>
              <a:off x="2585872" y="2448217"/>
              <a:ext cx="2044316" cy="8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5"/>
            <p:cNvSpPr txBox="1"/>
            <p:nvPr/>
          </p:nvSpPr>
          <p:spPr>
            <a:xfrm>
              <a:off x="2585872" y="2448217"/>
              <a:ext cx="2044316" cy="8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/>
                <a:buNone/>
              </a:pPr>
              <a:r>
                <a:rPr b="0" i="0" lang="en-US" sz="1100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DESARROLLAR UNA APLICACIÓN MÓVIL MULTIPLATAFORMA Y UNA PLATAFORMA WEB COMPLEMENTARIA.</a:t>
              </a:r>
              <a:endParaRPr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2" name="Google Shape;222;p5"/>
            <p:cNvSpPr/>
            <p:nvPr/>
          </p:nvSpPr>
          <p:spPr>
            <a:xfrm>
              <a:off x="5386585" y="812764"/>
              <a:ext cx="1247033" cy="1247033"/>
            </a:xfrm>
            <a:prstGeom prst="ellipse">
              <a:avLst/>
            </a:prstGeom>
            <a:solidFill>
              <a:srgbClr val="E766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5"/>
            <p:cNvSpPr/>
            <p:nvPr/>
          </p:nvSpPr>
          <p:spPr>
            <a:xfrm>
              <a:off x="5652347" y="1078525"/>
              <a:ext cx="715510" cy="715510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5"/>
            <p:cNvSpPr/>
            <p:nvPr/>
          </p:nvSpPr>
          <p:spPr>
            <a:xfrm>
              <a:off x="4987944" y="2448217"/>
              <a:ext cx="2044316" cy="8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5"/>
            <p:cNvSpPr txBox="1"/>
            <p:nvPr/>
          </p:nvSpPr>
          <p:spPr>
            <a:xfrm>
              <a:off x="4987944" y="2448217"/>
              <a:ext cx="2044316" cy="8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/>
                <a:buNone/>
              </a:pPr>
              <a:r>
                <a:rPr b="0" i="0" lang="en-US" sz="1100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FACILITAR ADOPCIÓN RESPONSABLE</a:t>
              </a:r>
              <a:endParaRPr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26" name="Google Shape;226;p5"/>
            <p:cNvSpPr/>
            <p:nvPr/>
          </p:nvSpPr>
          <p:spPr>
            <a:xfrm>
              <a:off x="7788658" y="812764"/>
              <a:ext cx="1247033" cy="1247033"/>
            </a:xfrm>
            <a:prstGeom prst="ellipse">
              <a:avLst/>
            </a:prstGeom>
            <a:solidFill>
              <a:srgbClr val="C42D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7" name="Google Shape;227;p5"/>
            <p:cNvSpPr/>
            <p:nvPr/>
          </p:nvSpPr>
          <p:spPr>
            <a:xfrm>
              <a:off x="8054419" y="1078525"/>
              <a:ext cx="715510" cy="715510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5"/>
            <p:cNvSpPr/>
            <p:nvPr/>
          </p:nvSpPr>
          <p:spPr>
            <a:xfrm>
              <a:off x="7390016" y="2448217"/>
              <a:ext cx="2044316" cy="8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5"/>
            <p:cNvSpPr txBox="1"/>
            <p:nvPr/>
          </p:nvSpPr>
          <p:spPr>
            <a:xfrm>
              <a:off x="7390016" y="2448217"/>
              <a:ext cx="2044316" cy="832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Trebuchet MS"/>
                <a:buNone/>
              </a:pPr>
              <a:r>
                <a:rPr b="0" i="0" lang="en-US" sz="1100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CONECTAR RESCATISTAS, ADOPTANTES Y CLÍNICAS VETERINARIAS EN UN ECOSISTEMA DIGITAL CONFIABLE Y ACCESIBLE.</a:t>
              </a:r>
              <a:endParaRPr sz="11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5" name="Google Shape;235;p6"/>
          <p:cNvSpPr txBox="1"/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300"/>
              <a:buFont typeface="Trebuchet MS"/>
              <a:buNone/>
            </a:pPr>
            <a:r>
              <a:rPr b="1" lang="en-US" sz="2300"/>
              <a:t>Alcance del Proyecto</a:t>
            </a:r>
            <a:br>
              <a:rPr lang="en-US" sz="2300"/>
            </a:br>
            <a:br>
              <a:rPr lang="en-US" sz="2300"/>
            </a:br>
            <a:endParaRPr sz="2300"/>
          </a:p>
        </p:txBody>
      </p:sp>
      <p:sp>
        <p:nvSpPr>
          <p:cNvPr id="236" name="Google Shape;236;p6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37" name="Google Shape;237;p6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38" name="Google Shape;238;p6"/>
          <p:cNvGrpSpPr/>
          <p:nvPr/>
        </p:nvGrpSpPr>
        <p:grpSpPr>
          <a:xfrm>
            <a:off x="1290843" y="2487784"/>
            <a:ext cx="9610312" cy="3015000"/>
            <a:chOff x="3910" y="539241"/>
            <a:chExt cx="9610312" cy="3015000"/>
          </a:xfrm>
        </p:grpSpPr>
        <p:sp>
          <p:nvSpPr>
            <p:cNvPr id="239" name="Google Shape;239;p6"/>
            <p:cNvSpPr/>
            <p:nvPr/>
          </p:nvSpPr>
          <p:spPr>
            <a:xfrm>
              <a:off x="563316" y="539241"/>
              <a:ext cx="1749937" cy="1749937"/>
            </a:xfrm>
            <a:prstGeom prst="ellipse">
              <a:avLst/>
            </a:prstGeom>
            <a:solidFill>
              <a:srgbClr val="52A0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6"/>
            <p:cNvSpPr/>
            <p:nvPr/>
          </p:nvSpPr>
          <p:spPr>
            <a:xfrm>
              <a:off x="936253" y="912178"/>
              <a:ext cx="1004062" cy="1004062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6"/>
            <p:cNvSpPr/>
            <p:nvPr/>
          </p:nvSpPr>
          <p:spPr>
            <a:xfrm>
              <a:off x="3910" y="2834241"/>
              <a:ext cx="28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6"/>
            <p:cNvSpPr txBox="1"/>
            <p:nvPr/>
          </p:nvSpPr>
          <p:spPr>
            <a:xfrm>
              <a:off x="3910" y="2834241"/>
              <a:ext cx="28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b="0" i="0" lang="en-US" sz="2200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APLICACIÓN MÓVIL (ANDROID/IOS)</a:t>
              </a:r>
              <a:endParaRPr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3" name="Google Shape;243;p6"/>
            <p:cNvSpPr/>
            <p:nvPr/>
          </p:nvSpPr>
          <p:spPr>
            <a:xfrm>
              <a:off x="3934097" y="539241"/>
              <a:ext cx="1749937" cy="1749937"/>
            </a:xfrm>
            <a:prstGeom prst="ellipse">
              <a:avLst/>
            </a:prstGeom>
            <a:solidFill>
              <a:srgbClr val="E4B9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6"/>
            <p:cNvSpPr/>
            <p:nvPr/>
          </p:nvSpPr>
          <p:spPr>
            <a:xfrm>
              <a:off x="4307035" y="912178"/>
              <a:ext cx="1004062" cy="1004062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6"/>
            <p:cNvSpPr/>
            <p:nvPr/>
          </p:nvSpPr>
          <p:spPr>
            <a:xfrm>
              <a:off x="3374691" y="2834241"/>
              <a:ext cx="28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6"/>
            <p:cNvSpPr txBox="1"/>
            <p:nvPr/>
          </p:nvSpPr>
          <p:spPr>
            <a:xfrm>
              <a:off x="3374691" y="2834241"/>
              <a:ext cx="28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b="0" i="0" lang="en-US" sz="2200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PLATAFORMA WEB</a:t>
              </a:r>
              <a:endParaRPr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47" name="Google Shape;247;p6"/>
            <p:cNvSpPr/>
            <p:nvPr/>
          </p:nvSpPr>
          <p:spPr>
            <a:xfrm>
              <a:off x="7304879" y="539241"/>
              <a:ext cx="1749937" cy="1749937"/>
            </a:xfrm>
            <a:prstGeom prst="ellipse">
              <a:avLst/>
            </a:prstGeom>
            <a:solidFill>
              <a:srgbClr val="E766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6"/>
            <p:cNvSpPr/>
            <p:nvPr/>
          </p:nvSpPr>
          <p:spPr>
            <a:xfrm>
              <a:off x="7677816" y="912178"/>
              <a:ext cx="1004062" cy="1004062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6"/>
            <p:cNvSpPr/>
            <p:nvPr/>
          </p:nvSpPr>
          <p:spPr>
            <a:xfrm>
              <a:off x="6745472" y="2834241"/>
              <a:ext cx="28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0" name="Google Shape;250;p6"/>
            <p:cNvSpPr txBox="1"/>
            <p:nvPr/>
          </p:nvSpPr>
          <p:spPr>
            <a:xfrm>
              <a:off x="6745472" y="2834241"/>
              <a:ext cx="2868750" cy="720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b="0" i="0" lang="en-US" sz="2200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MÓDULO VETERINARIO</a:t>
              </a:r>
              <a:br>
                <a:rPr lang="en-US" sz="2200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</a:br>
              <a:endParaRPr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56" name="Google Shape;256;p7"/>
          <p:cNvSpPr txBox="1"/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</a:pPr>
            <a:r>
              <a:rPr b="1" lang="en-US" sz="4400"/>
              <a:t>Tiempo Asociado</a:t>
            </a:r>
            <a:br>
              <a:rPr lang="en-US" sz="4400"/>
            </a:br>
            <a:br>
              <a:rPr lang="en-US" sz="4400"/>
            </a:br>
            <a:endParaRPr sz="4400"/>
          </a:p>
        </p:txBody>
      </p:sp>
      <p:grpSp>
        <p:nvGrpSpPr>
          <p:cNvPr id="257" name="Google Shape;257;p7"/>
          <p:cNvGrpSpPr/>
          <p:nvPr/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258" name="Google Shape;258;p7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7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259" name="Google Shape;259;p7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260" name="Google Shape;260;p7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1" name="Google Shape;261;p7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2" name="Google Shape;262;p7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3" name="Google Shape;263;p7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4" name="Google Shape;264;p7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5" name="Google Shape;265;p7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66" name="Google Shape;266;p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267" name="Google Shape;267;p7"/>
          <p:cNvSpPr/>
          <p:nvPr/>
        </p:nvSpPr>
        <p:spPr>
          <a:xfrm>
            <a:off x="5977719" y="0"/>
            <a:ext cx="62142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268" name="Google Shape;268;p7"/>
          <p:cNvGrpSpPr/>
          <p:nvPr/>
        </p:nvGrpSpPr>
        <p:grpSpPr>
          <a:xfrm>
            <a:off x="4916553" y="944988"/>
            <a:ext cx="6628804" cy="4978729"/>
            <a:chOff x="0" y="425"/>
            <a:chExt cx="6628804" cy="4978729"/>
          </a:xfrm>
        </p:grpSpPr>
        <p:sp>
          <p:nvSpPr>
            <p:cNvPr id="269" name="Google Shape;269;p7"/>
            <p:cNvSpPr/>
            <p:nvPr/>
          </p:nvSpPr>
          <p:spPr>
            <a:xfrm>
              <a:off x="0" y="425"/>
              <a:ext cx="6628804" cy="58573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7"/>
            <p:cNvSpPr/>
            <p:nvPr/>
          </p:nvSpPr>
          <p:spPr>
            <a:xfrm>
              <a:off x="177184" y="132215"/>
              <a:ext cx="322153" cy="322153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7"/>
            <p:cNvSpPr/>
            <p:nvPr/>
          </p:nvSpPr>
          <p:spPr>
            <a:xfrm>
              <a:off x="676521" y="425"/>
              <a:ext cx="5952282" cy="585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7"/>
            <p:cNvSpPr txBox="1"/>
            <p:nvPr/>
          </p:nvSpPr>
          <p:spPr>
            <a:xfrm>
              <a:off x="676521" y="425"/>
              <a:ext cx="5952282" cy="585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1975" lIns="61975" spcFirstLastPara="1" rIns="61975" wrap="square" tIns="619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b="1"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Planificación del proyecto</a:t>
              </a:r>
              <a:r>
                <a:rPr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2 semanas</a:t>
              </a:r>
              <a:endPara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3" name="Google Shape;273;p7"/>
            <p:cNvSpPr/>
            <p:nvPr/>
          </p:nvSpPr>
          <p:spPr>
            <a:xfrm>
              <a:off x="0" y="732591"/>
              <a:ext cx="6628804" cy="58573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4" name="Google Shape;274;p7"/>
            <p:cNvSpPr/>
            <p:nvPr/>
          </p:nvSpPr>
          <p:spPr>
            <a:xfrm>
              <a:off x="177184" y="864381"/>
              <a:ext cx="322153" cy="322153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7"/>
            <p:cNvSpPr/>
            <p:nvPr/>
          </p:nvSpPr>
          <p:spPr>
            <a:xfrm>
              <a:off x="676521" y="732591"/>
              <a:ext cx="5952282" cy="585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7"/>
            <p:cNvSpPr txBox="1"/>
            <p:nvPr/>
          </p:nvSpPr>
          <p:spPr>
            <a:xfrm>
              <a:off x="676521" y="732591"/>
              <a:ext cx="5952282" cy="585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1975" lIns="61975" spcFirstLastPara="1" rIns="61975" wrap="square" tIns="619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b="1"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Diseño y creación de BD</a:t>
              </a:r>
              <a:r>
                <a:rPr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1 semana</a:t>
              </a:r>
              <a:endPara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77" name="Google Shape;277;p7"/>
            <p:cNvSpPr/>
            <p:nvPr/>
          </p:nvSpPr>
          <p:spPr>
            <a:xfrm>
              <a:off x="0" y="1464757"/>
              <a:ext cx="6628804" cy="58573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7"/>
            <p:cNvSpPr/>
            <p:nvPr/>
          </p:nvSpPr>
          <p:spPr>
            <a:xfrm>
              <a:off x="177184" y="1596547"/>
              <a:ext cx="322153" cy="322153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7"/>
            <p:cNvSpPr/>
            <p:nvPr/>
          </p:nvSpPr>
          <p:spPr>
            <a:xfrm>
              <a:off x="676521" y="1464757"/>
              <a:ext cx="5952282" cy="585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7"/>
            <p:cNvSpPr txBox="1"/>
            <p:nvPr/>
          </p:nvSpPr>
          <p:spPr>
            <a:xfrm>
              <a:off x="676521" y="1464757"/>
              <a:ext cx="5952282" cy="585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1975" lIns="61975" spcFirstLastPara="1" rIns="61975" wrap="square" tIns="619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b="1"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Desarrollo de app móvil (frontend)</a:t>
              </a:r>
              <a:r>
                <a:rPr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4 semanas</a:t>
              </a:r>
              <a:endPara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1" name="Google Shape;281;p7"/>
            <p:cNvSpPr/>
            <p:nvPr/>
          </p:nvSpPr>
          <p:spPr>
            <a:xfrm>
              <a:off x="0" y="2196924"/>
              <a:ext cx="6628804" cy="58573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7"/>
            <p:cNvSpPr/>
            <p:nvPr/>
          </p:nvSpPr>
          <p:spPr>
            <a:xfrm>
              <a:off x="177184" y="2328713"/>
              <a:ext cx="322153" cy="322153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7"/>
            <p:cNvSpPr/>
            <p:nvPr/>
          </p:nvSpPr>
          <p:spPr>
            <a:xfrm>
              <a:off x="676521" y="2196924"/>
              <a:ext cx="5952282" cy="585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7"/>
            <p:cNvSpPr txBox="1"/>
            <p:nvPr/>
          </p:nvSpPr>
          <p:spPr>
            <a:xfrm>
              <a:off x="676521" y="2196924"/>
              <a:ext cx="5952282" cy="585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1975" lIns="61975" spcFirstLastPara="1" rIns="61975" wrap="square" tIns="619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b="1"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Desarrollo backend y API</a:t>
              </a:r>
              <a:r>
                <a:rPr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4 semanas</a:t>
              </a:r>
              <a:endPara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0" y="2929090"/>
              <a:ext cx="6628804" cy="58573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177184" y="3060880"/>
              <a:ext cx="322153" cy="322153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7"/>
            <p:cNvSpPr/>
            <p:nvPr/>
          </p:nvSpPr>
          <p:spPr>
            <a:xfrm>
              <a:off x="676521" y="2929090"/>
              <a:ext cx="5952282" cy="585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7"/>
            <p:cNvSpPr txBox="1"/>
            <p:nvPr/>
          </p:nvSpPr>
          <p:spPr>
            <a:xfrm>
              <a:off x="676521" y="2929090"/>
              <a:ext cx="5952282" cy="585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1975" lIns="61975" spcFirstLastPara="1" rIns="61975" wrap="square" tIns="619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b="1"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Integración veterinaria</a:t>
              </a:r>
              <a:r>
                <a:rPr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2 semanas</a:t>
              </a:r>
              <a:endPara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89" name="Google Shape;289;p7"/>
            <p:cNvSpPr/>
            <p:nvPr/>
          </p:nvSpPr>
          <p:spPr>
            <a:xfrm>
              <a:off x="0" y="3661256"/>
              <a:ext cx="6628804" cy="58573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7"/>
            <p:cNvSpPr/>
            <p:nvPr/>
          </p:nvSpPr>
          <p:spPr>
            <a:xfrm>
              <a:off x="177184" y="3793046"/>
              <a:ext cx="322153" cy="322153"/>
            </a:xfrm>
            <a:prstGeom prst="rect">
              <a:avLst/>
            </a:prstGeom>
            <a:blipFill rotWithShape="1">
              <a:blip r:embed="rId8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7"/>
            <p:cNvSpPr/>
            <p:nvPr/>
          </p:nvSpPr>
          <p:spPr>
            <a:xfrm>
              <a:off x="676521" y="3661256"/>
              <a:ext cx="5952282" cy="585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7"/>
            <p:cNvSpPr txBox="1"/>
            <p:nvPr/>
          </p:nvSpPr>
          <p:spPr>
            <a:xfrm>
              <a:off x="676521" y="3661256"/>
              <a:ext cx="5952282" cy="585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1975" lIns="61975" spcFirstLastPara="1" rIns="61975" wrap="square" tIns="619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b="1"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Pruebas y validación</a:t>
              </a:r>
              <a:r>
                <a:rPr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2 semanas</a:t>
              </a:r>
              <a:endPara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293" name="Google Shape;293;p7"/>
            <p:cNvSpPr/>
            <p:nvPr/>
          </p:nvSpPr>
          <p:spPr>
            <a:xfrm>
              <a:off x="0" y="4393422"/>
              <a:ext cx="6628804" cy="58573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4" name="Google Shape;294;p7"/>
            <p:cNvSpPr/>
            <p:nvPr/>
          </p:nvSpPr>
          <p:spPr>
            <a:xfrm>
              <a:off x="177184" y="4525212"/>
              <a:ext cx="322153" cy="322153"/>
            </a:xfrm>
            <a:prstGeom prst="rect">
              <a:avLst/>
            </a:prstGeom>
            <a:blipFill rotWithShape="1">
              <a:blip r:embed="rId9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5" name="Google Shape;295;p7"/>
            <p:cNvSpPr/>
            <p:nvPr/>
          </p:nvSpPr>
          <p:spPr>
            <a:xfrm>
              <a:off x="676521" y="4393422"/>
              <a:ext cx="5952282" cy="585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7"/>
            <p:cNvSpPr txBox="1"/>
            <p:nvPr/>
          </p:nvSpPr>
          <p:spPr>
            <a:xfrm>
              <a:off x="676521" y="4393422"/>
              <a:ext cx="5952282" cy="5857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61975" lIns="61975" spcFirstLastPara="1" rIns="61975" wrap="square" tIns="6197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600"/>
                <a:buFont typeface="Trebuchet MS"/>
                <a:buNone/>
              </a:pPr>
              <a:r>
                <a:rPr b="1"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Documentación e informe final</a:t>
              </a:r>
              <a:r>
                <a:rPr lang="en-US" sz="16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 → 2 semanas</a:t>
              </a:r>
              <a:endParaRPr sz="16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8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02" name="Google Shape;302;p8"/>
          <p:cNvSpPr txBox="1"/>
          <p:nvPr>
            <p:ph type="title"/>
          </p:nvPr>
        </p:nvSpPr>
        <p:spPr>
          <a:xfrm>
            <a:off x="652481" y="1382486"/>
            <a:ext cx="3547581" cy="409302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100"/>
              <a:buFont typeface="Trebuchet MS"/>
              <a:buNone/>
            </a:pPr>
            <a:r>
              <a:rPr lang="en-US" sz="4100"/>
              <a:t>Competencias Asociadas</a:t>
            </a:r>
            <a:endParaRPr/>
          </a:p>
        </p:txBody>
      </p:sp>
      <p:grpSp>
        <p:nvGrpSpPr>
          <p:cNvPr id="303" name="Google Shape;303;p8"/>
          <p:cNvGrpSpPr/>
          <p:nvPr/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304" name="Google Shape;304;p8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7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5" name="Google Shape;305;p8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rgbClr val="BFBFBF">
                  <a:alpha val="80000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06" name="Google Shape;306;p8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7" name="Google Shape;307;p8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8" name="Google Shape;308;p8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09" name="Google Shape;309;p8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0" name="Google Shape;310;p8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1" name="Google Shape;311;p8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12" name="Google Shape;312;p8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  <p:sp>
        <p:nvSpPr>
          <p:cNvPr id="313" name="Google Shape;313;p8"/>
          <p:cNvSpPr/>
          <p:nvPr/>
        </p:nvSpPr>
        <p:spPr>
          <a:xfrm>
            <a:off x="5977719" y="0"/>
            <a:ext cx="62142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14" name="Google Shape;314;p8"/>
          <p:cNvGrpSpPr/>
          <p:nvPr/>
        </p:nvGrpSpPr>
        <p:grpSpPr>
          <a:xfrm>
            <a:off x="4916553" y="946629"/>
            <a:ext cx="6628804" cy="4975447"/>
            <a:chOff x="0" y="2066"/>
            <a:chExt cx="6628804" cy="4975447"/>
          </a:xfrm>
        </p:grpSpPr>
        <p:sp>
          <p:nvSpPr>
            <p:cNvPr id="315" name="Google Shape;315;p8"/>
            <p:cNvSpPr/>
            <p:nvPr/>
          </p:nvSpPr>
          <p:spPr>
            <a:xfrm>
              <a:off x="0" y="2066"/>
              <a:ext cx="6628804" cy="104746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8"/>
            <p:cNvSpPr/>
            <p:nvPr/>
          </p:nvSpPr>
          <p:spPr>
            <a:xfrm>
              <a:off x="316857" y="237745"/>
              <a:ext cx="576104" cy="576104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8"/>
            <p:cNvSpPr/>
            <p:nvPr/>
          </p:nvSpPr>
          <p:spPr>
            <a:xfrm>
              <a:off x="1209819" y="2066"/>
              <a:ext cx="5418984" cy="1047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8"/>
            <p:cNvSpPr txBox="1"/>
            <p:nvPr/>
          </p:nvSpPr>
          <p:spPr>
            <a:xfrm>
              <a:off x="1209819" y="2066"/>
              <a:ext cx="5418984" cy="1047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850" lIns="110850" spcFirstLastPara="1" rIns="110850" wrap="square" tIns="110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lang="en-US" sz="22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Gestionar proyectos informáticos</a:t>
              </a:r>
              <a:endParaRPr/>
            </a:p>
          </p:txBody>
        </p:sp>
        <p:sp>
          <p:nvSpPr>
            <p:cNvPr id="319" name="Google Shape;319;p8"/>
            <p:cNvSpPr/>
            <p:nvPr/>
          </p:nvSpPr>
          <p:spPr>
            <a:xfrm>
              <a:off x="0" y="1311395"/>
              <a:ext cx="6628804" cy="104746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8"/>
            <p:cNvSpPr/>
            <p:nvPr/>
          </p:nvSpPr>
          <p:spPr>
            <a:xfrm>
              <a:off x="316857" y="1547074"/>
              <a:ext cx="576104" cy="576104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1" name="Google Shape;321;p8"/>
            <p:cNvSpPr/>
            <p:nvPr/>
          </p:nvSpPr>
          <p:spPr>
            <a:xfrm>
              <a:off x="1209819" y="1311395"/>
              <a:ext cx="5418984" cy="1047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8"/>
            <p:cNvSpPr txBox="1"/>
            <p:nvPr/>
          </p:nvSpPr>
          <p:spPr>
            <a:xfrm>
              <a:off x="1209819" y="1311395"/>
              <a:ext cx="5418984" cy="1047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850" lIns="110850" spcFirstLastPara="1" rIns="110850" wrap="square" tIns="110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lang="en-US" sz="22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Administrar recursos tecnológicos</a:t>
              </a:r>
              <a:endParaRPr/>
            </a:p>
          </p:txBody>
        </p:sp>
        <p:sp>
          <p:nvSpPr>
            <p:cNvPr id="323" name="Google Shape;323;p8"/>
            <p:cNvSpPr/>
            <p:nvPr/>
          </p:nvSpPr>
          <p:spPr>
            <a:xfrm>
              <a:off x="0" y="2620723"/>
              <a:ext cx="6628804" cy="104746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8"/>
            <p:cNvSpPr/>
            <p:nvPr/>
          </p:nvSpPr>
          <p:spPr>
            <a:xfrm>
              <a:off x="316857" y="2856402"/>
              <a:ext cx="576104" cy="576104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8"/>
            <p:cNvSpPr/>
            <p:nvPr/>
          </p:nvSpPr>
          <p:spPr>
            <a:xfrm>
              <a:off x="1209819" y="2620723"/>
              <a:ext cx="5418984" cy="1047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8"/>
            <p:cNvSpPr txBox="1"/>
            <p:nvPr/>
          </p:nvSpPr>
          <p:spPr>
            <a:xfrm>
              <a:off x="1209819" y="2620723"/>
              <a:ext cx="5418984" cy="1047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850" lIns="110850" spcFirstLastPara="1" rIns="110850" wrap="square" tIns="110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lang="en-US" sz="22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Desarrollar soluciones tecnológicas</a:t>
              </a:r>
              <a:endParaRPr/>
            </a:p>
          </p:txBody>
        </p:sp>
        <p:sp>
          <p:nvSpPr>
            <p:cNvPr id="327" name="Google Shape;327;p8"/>
            <p:cNvSpPr/>
            <p:nvPr/>
          </p:nvSpPr>
          <p:spPr>
            <a:xfrm>
              <a:off x="0" y="3930051"/>
              <a:ext cx="6628804" cy="1047462"/>
            </a:xfrm>
            <a:prstGeom prst="roundRect">
              <a:avLst>
                <a:gd fmla="val 10000" name="adj"/>
              </a:avLst>
            </a:prstGeom>
            <a:solidFill>
              <a:srgbClr val="F2F2F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8" name="Google Shape;328;p8"/>
            <p:cNvSpPr/>
            <p:nvPr/>
          </p:nvSpPr>
          <p:spPr>
            <a:xfrm>
              <a:off x="316857" y="4165730"/>
              <a:ext cx="576104" cy="576104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1209819" y="3930051"/>
              <a:ext cx="5418984" cy="1047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8"/>
            <p:cNvSpPr txBox="1"/>
            <p:nvPr/>
          </p:nvSpPr>
          <p:spPr>
            <a:xfrm>
              <a:off x="1209819" y="3930051"/>
              <a:ext cx="5418984" cy="104746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10850" lIns="110850" spcFirstLastPara="1" rIns="110850" wrap="square" tIns="11085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200"/>
                <a:buFont typeface="Trebuchet MS"/>
                <a:buNone/>
              </a:pPr>
              <a:r>
                <a:rPr lang="en-US" sz="2200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Diseñar y administrar bases de datos</a:t>
              </a:r>
              <a:endParaRPr sz="22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6" name="Google Shape;336;p9"/>
          <p:cNvSpPr txBox="1"/>
          <p:nvPr>
            <p:ph type="title"/>
          </p:nvPr>
        </p:nvSpPr>
        <p:spPr>
          <a:xfrm>
            <a:off x="1286933" y="609600"/>
            <a:ext cx="10197494" cy="10994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</a:pPr>
            <a:r>
              <a:rPr lang="en-US"/>
              <a:t>Solución Propuesta</a:t>
            </a:r>
            <a:endParaRPr/>
          </a:p>
        </p:txBody>
      </p:sp>
      <p:sp>
        <p:nvSpPr>
          <p:cNvPr id="337" name="Google Shape;337;p9"/>
          <p:cNvSpPr/>
          <p:nvPr/>
        </p:nvSpPr>
        <p:spPr>
          <a:xfrm rot="10800000">
            <a:off x="0" y="0"/>
            <a:ext cx="842596" cy="5666154"/>
          </a:xfrm>
          <a:prstGeom prst="triangle">
            <a:avLst>
              <a:gd fmla="val 10000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338" name="Google Shape;338;p9"/>
          <p:cNvSpPr/>
          <p:nvPr/>
        </p:nvSpPr>
        <p:spPr>
          <a:xfrm flipH="1">
            <a:off x="11743267" y="4013200"/>
            <a:ext cx="448733" cy="2844800"/>
          </a:xfrm>
          <a:prstGeom prst="triangle">
            <a:avLst>
              <a:gd fmla="val 0" name="adj"/>
            </a:avLst>
          </a:prstGeom>
          <a:solidFill>
            <a:schemeClr val="accent1">
              <a:alpha val="84705"/>
            </a:schemeClr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grpSp>
        <p:nvGrpSpPr>
          <p:cNvPr id="339" name="Google Shape;339;p9"/>
          <p:cNvGrpSpPr/>
          <p:nvPr/>
        </p:nvGrpSpPr>
        <p:grpSpPr>
          <a:xfrm>
            <a:off x="1291634" y="2983838"/>
            <a:ext cx="9608730" cy="2022890"/>
            <a:chOff x="4701" y="1035295"/>
            <a:chExt cx="9608730" cy="2022890"/>
          </a:xfrm>
        </p:grpSpPr>
        <p:sp>
          <p:nvSpPr>
            <p:cNvPr id="340" name="Google Shape;340;p9"/>
            <p:cNvSpPr/>
            <p:nvPr/>
          </p:nvSpPr>
          <p:spPr>
            <a:xfrm>
              <a:off x="333420" y="1035295"/>
              <a:ext cx="1028302" cy="1028302"/>
            </a:xfrm>
            <a:prstGeom prst="ellipse">
              <a:avLst/>
            </a:prstGeom>
            <a:solidFill>
              <a:srgbClr val="52A01E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9"/>
            <p:cNvSpPr/>
            <p:nvPr/>
          </p:nvSpPr>
          <p:spPr>
            <a:xfrm>
              <a:off x="552567" y="1254442"/>
              <a:ext cx="590009" cy="590009"/>
            </a:xfrm>
            <a:prstGeom prst="rect">
              <a:avLst/>
            </a:prstGeom>
            <a:blipFill rotWithShape="1">
              <a:blip r:embed="rId3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9"/>
            <p:cNvSpPr/>
            <p:nvPr/>
          </p:nvSpPr>
          <p:spPr>
            <a:xfrm>
              <a:off x="4701" y="2383889"/>
              <a:ext cx="1685742" cy="674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9"/>
            <p:cNvSpPr txBox="1"/>
            <p:nvPr/>
          </p:nvSpPr>
          <p:spPr>
            <a:xfrm>
              <a:off x="4701" y="2383889"/>
              <a:ext cx="1685742" cy="674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None/>
              </a:pPr>
              <a:r>
                <a:rPr lang="en-US" sz="1500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APLICACIÓN MÓVIL MULTIPLATAFORMA (ANDROID/IOS)</a:t>
              </a:r>
              <a:endParaRPr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  <p:sp>
          <p:nvSpPr>
            <p:cNvPr id="344" name="Google Shape;344;p9"/>
            <p:cNvSpPr/>
            <p:nvPr/>
          </p:nvSpPr>
          <p:spPr>
            <a:xfrm>
              <a:off x="2314168" y="1035295"/>
              <a:ext cx="1028302" cy="1028302"/>
            </a:xfrm>
            <a:prstGeom prst="ellipse">
              <a:avLst/>
            </a:prstGeom>
            <a:solidFill>
              <a:srgbClr val="E4B91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9"/>
            <p:cNvSpPr/>
            <p:nvPr/>
          </p:nvSpPr>
          <p:spPr>
            <a:xfrm>
              <a:off x="2533314" y="1254442"/>
              <a:ext cx="590009" cy="590009"/>
            </a:xfrm>
            <a:prstGeom prst="rect">
              <a:avLst/>
            </a:prstGeom>
            <a:blipFill rotWithShape="1">
              <a:blip r:embed="rId4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9"/>
            <p:cNvSpPr/>
            <p:nvPr/>
          </p:nvSpPr>
          <p:spPr>
            <a:xfrm>
              <a:off x="1985448" y="2383889"/>
              <a:ext cx="1685742" cy="674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9"/>
            <p:cNvSpPr txBox="1"/>
            <p:nvPr/>
          </p:nvSpPr>
          <p:spPr>
            <a:xfrm>
              <a:off x="1985448" y="2383889"/>
              <a:ext cx="1685742" cy="674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None/>
              </a:pPr>
              <a:r>
                <a:rPr lang="en-US" sz="1500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PLATAFORMA WEB COMPLEMENTARIA</a:t>
              </a:r>
              <a:endParaRPr/>
            </a:p>
          </p:txBody>
        </p:sp>
        <p:sp>
          <p:nvSpPr>
            <p:cNvPr id="348" name="Google Shape;348;p9"/>
            <p:cNvSpPr/>
            <p:nvPr/>
          </p:nvSpPr>
          <p:spPr>
            <a:xfrm>
              <a:off x="4294915" y="1035295"/>
              <a:ext cx="1028302" cy="1028302"/>
            </a:xfrm>
            <a:prstGeom prst="ellipse">
              <a:avLst/>
            </a:prstGeom>
            <a:solidFill>
              <a:srgbClr val="E7661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9"/>
            <p:cNvSpPr/>
            <p:nvPr/>
          </p:nvSpPr>
          <p:spPr>
            <a:xfrm>
              <a:off x="4514061" y="1254442"/>
              <a:ext cx="590009" cy="590009"/>
            </a:xfrm>
            <a:prstGeom prst="rect">
              <a:avLst/>
            </a:prstGeom>
            <a:blipFill rotWithShape="1">
              <a:blip r:embed="rId5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0" name="Google Shape;350;p9"/>
            <p:cNvSpPr/>
            <p:nvPr/>
          </p:nvSpPr>
          <p:spPr>
            <a:xfrm>
              <a:off x="3966195" y="2383889"/>
              <a:ext cx="1685742" cy="674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9"/>
            <p:cNvSpPr txBox="1"/>
            <p:nvPr/>
          </p:nvSpPr>
          <p:spPr>
            <a:xfrm>
              <a:off x="3966195" y="2383889"/>
              <a:ext cx="1685742" cy="674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None/>
              </a:pPr>
              <a:r>
                <a:rPr lang="en-US" sz="1500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MÓDULO VETERINARIO INTEGRADO</a:t>
              </a:r>
              <a:endParaRPr/>
            </a:p>
          </p:txBody>
        </p:sp>
        <p:sp>
          <p:nvSpPr>
            <p:cNvPr id="352" name="Google Shape;352;p9"/>
            <p:cNvSpPr/>
            <p:nvPr/>
          </p:nvSpPr>
          <p:spPr>
            <a:xfrm>
              <a:off x="6275662" y="1035295"/>
              <a:ext cx="1028302" cy="1028302"/>
            </a:xfrm>
            <a:prstGeom prst="ellipse">
              <a:avLst/>
            </a:prstGeom>
            <a:solidFill>
              <a:srgbClr val="C42D1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9"/>
            <p:cNvSpPr/>
            <p:nvPr/>
          </p:nvSpPr>
          <p:spPr>
            <a:xfrm>
              <a:off x="6494808" y="1254442"/>
              <a:ext cx="590009" cy="590009"/>
            </a:xfrm>
            <a:prstGeom prst="rect">
              <a:avLst/>
            </a:prstGeom>
            <a:blipFill rotWithShape="1">
              <a:blip r:embed="rId6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9"/>
            <p:cNvSpPr/>
            <p:nvPr/>
          </p:nvSpPr>
          <p:spPr>
            <a:xfrm>
              <a:off x="5946942" y="2383889"/>
              <a:ext cx="1685742" cy="674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9"/>
            <p:cNvSpPr txBox="1"/>
            <p:nvPr/>
          </p:nvSpPr>
          <p:spPr>
            <a:xfrm>
              <a:off x="5946942" y="2383889"/>
              <a:ext cx="1685742" cy="674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None/>
              </a:pPr>
              <a:r>
                <a:rPr lang="en-US" sz="1500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BASE DE DATOS CENTRALIZADA</a:t>
              </a:r>
              <a:endParaRPr/>
            </a:p>
          </p:txBody>
        </p:sp>
        <p:sp>
          <p:nvSpPr>
            <p:cNvPr id="356" name="Google Shape;356;p9"/>
            <p:cNvSpPr/>
            <p:nvPr/>
          </p:nvSpPr>
          <p:spPr>
            <a:xfrm>
              <a:off x="8256409" y="1035295"/>
              <a:ext cx="1028302" cy="1028302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7" name="Google Shape;357;p9"/>
            <p:cNvSpPr/>
            <p:nvPr/>
          </p:nvSpPr>
          <p:spPr>
            <a:xfrm>
              <a:off x="8475555" y="1254442"/>
              <a:ext cx="590009" cy="590009"/>
            </a:xfrm>
            <a:prstGeom prst="rect">
              <a:avLst/>
            </a:prstGeom>
            <a:blipFill rotWithShape="1">
              <a:blip r:embed="rId7">
                <a:alphaModFix/>
              </a:blip>
              <a:stretch>
                <a:fillRect b="0" l="0" r="0" t="0"/>
              </a:stretch>
            </a:blip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9"/>
            <p:cNvSpPr/>
            <p:nvPr/>
          </p:nvSpPr>
          <p:spPr>
            <a:xfrm>
              <a:off x="7927689" y="2383889"/>
              <a:ext cx="1685742" cy="674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9" name="Google Shape;359;p9"/>
            <p:cNvSpPr txBox="1"/>
            <p:nvPr/>
          </p:nvSpPr>
          <p:spPr>
            <a:xfrm>
              <a:off x="7927689" y="2383889"/>
              <a:ext cx="1685742" cy="674296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500"/>
                <a:buFont typeface="Trebuchet MS"/>
                <a:buNone/>
              </a:pPr>
              <a:r>
                <a:rPr lang="en-US" sz="1500" cap="none">
                  <a:solidFill>
                    <a:schemeClr val="dk1"/>
                  </a:solidFill>
                  <a:latin typeface="Trebuchet MS"/>
                  <a:ea typeface="Trebuchet MS"/>
                  <a:cs typeface="Trebuchet MS"/>
                  <a:sym typeface="Trebuchet MS"/>
                </a:rPr>
                <a:t>METODOLOGÍA DE DESARROLLO ÁGIL (SCRUM)</a:t>
              </a:r>
              <a:endParaRPr sz="15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a">
  <a:themeElements>
    <a:clrScheme name="Faceta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2025-08-31T12:59:11Z</dcterms:created>
  <dc:creator>MAYCKEL NICOLAS ISMAEL ZEPEDA CISTERNAS</dc:creator>
</cp:coreProperties>
</file>