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43" r:id="rId28"/>
    <p:sldId id="282" r:id="rId29"/>
    <p:sldId id="283" r:id="rId30"/>
    <p:sldId id="324" r:id="rId31"/>
    <p:sldId id="325" r:id="rId32"/>
    <p:sldId id="284" r:id="rId33"/>
    <p:sldId id="285" r:id="rId34"/>
    <p:sldId id="315" r:id="rId35"/>
    <p:sldId id="286" r:id="rId36"/>
    <p:sldId id="309" r:id="rId37"/>
    <p:sldId id="310" r:id="rId38"/>
    <p:sldId id="287" r:id="rId39"/>
    <p:sldId id="331" r:id="rId40"/>
    <p:sldId id="288" r:id="rId41"/>
    <p:sldId id="322" r:id="rId42"/>
    <p:sldId id="330" r:id="rId43"/>
    <p:sldId id="289" r:id="rId44"/>
    <p:sldId id="292" r:id="rId45"/>
    <p:sldId id="290" r:id="rId46"/>
    <p:sldId id="291" r:id="rId47"/>
    <p:sldId id="293" r:id="rId48"/>
    <p:sldId id="296" r:id="rId49"/>
    <p:sldId id="294" r:id="rId50"/>
    <p:sldId id="338" r:id="rId51"/>
    <p:sldId id="295" r:id="rId52"/>
    <p:sldId id="297" r:id="rId53"/>
    <p:sldId id="298" r:id="rId54"/>
    <p:sldId id="305" r:id="rId55"/>
    <p:sldId id="299" r:id="rId56"/>
    <p:sldId id="317" r:id="rId57"/>
    <p:sldId id="307" r:id="rId58"/>
    <p:sldId id="308" r:id="rId59"/>
    <p:sldId id="304" r:id="rId60"/>
    <p:sldId id="318" r:id="rId61"/>
    <p:sldId id="306" r:id="rId62"/>
    <p:sldId id="319" r:id="rId63"/>
    <p:sldId id="321" r:id="rId64"/>
    <p:sldId id="311" r:id="rId65"/>
    <p:sldId id="316" r:id="rId66"/>
    <p:sldId id="312" r:id="rId67"/>
    <p:sldId id="313" r:id="rId68"/>
    <p:sldId id="314" r:id="rId69"/>
    <p:sldId id="320" r:id="rId70"/>
    <p:sldId id="333" r:id="rId71"/>
    <p:sldId id="332" r:id="rId72"/>
    <p:sldId id="337" r:id="rId73"/>
    <p:sldId id="300" r:id="rId74"/>
    <p:sldId id="301" r:id="rId75"/>
    <p:sldId id="302" r:id="rId76"/>
    <p:sldId id="303" r:id="rId77"/>
    <p:sldId id="323" r:id="rId78"/>
    <p:sldId id="326" r:id="rId79"/>
    <p:sldId id="334" r:id="rId80"/>
    <p:sldId id="327" r:id="rId81"/>
    <p:sldId id="328" r:id="rId82"/>
    <p:sldId id="329" r:id="rId83"/>
    <p:sldId id="335" r:id="rId84"/>
    <p:sldId id="336" r:id="rId85"/>
    <p:sldId id="339" r:id="rId86"/>
    <p:sldId id="342" r:id="rId87"/>
    <p:sldId id="341" r:id="rId8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0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customschemas.google.com/relationships/presentationmetadata" Target="meta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pernas: int</a:t>
                </a:r>
              </a:p>
              <a:p>
                <a:r>
                  <a:rPr lang="pt-BR" sz="1200" dirty="0"/>
                  <a:t>idade: int</a:t>
                </a:r>
              </a:p>
              <a:p>
                <a:r>
                  <a:rPr lang="pt-BR" sz="1200" dirty="0"/>
                  <a:t>peso: float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comer()</a:t>
                </a:r>
              </a:p>
              <a:p>
                <a:r>
                  <a:rPr lang="pt-BR" sz="1200" dirty="0"/>
                  <a:t>dormir()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Réptil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corDaPena: string</a:t>
                </a:r>
              </a:p>
              <a:p>
                <a:r>
                  <a:rPr lang="pt-BR" sz="1200" dirty="0"/>
                  <a:t>tipoDoBico: string</a:t>
                </a:r>
              </a:p>
              <a:p>
                <a:r>
                  <a:rPr lang="pt-BR" sz="1200" dirty="0"/>
                  <a:t>envergadura: float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voar()</a:t>
                </a:r>
              </a:p>
              <a:p>
                <a:r>
                  <a:rPr lang="pt-BR" sz="1200" dirty="0"/>
                  <a:t>piar()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nadar()</a:t>
                </a:r>
              </a:p>
              <a:p>
                <a:r>
                  <a:rPr lang="pt-BR" sz="1200" dirty="0"/>
                  <a:t>grasnar()</a:t>
                </a:r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Agrupar 69">
            <a:extLst>
              <a:ext uri="{FF2B5EF4-FFF2-40B4-BE49-F238E27FC236}">
                <a16:creationId xmlns:a16="http://schemas.microsoft.com/office/drawing/2014/main" id="{6E1AAEEB-3D64-A4A3-70BD-716041A12009}"/>
              </a:ext>
            </a:extLst>
          </p:cNvPr>
          <p:cNvGrpSpPr/>
          <p:nvPr/>
        </p:nvGrpSpPr>
        <p:grpSpPr>
          <a:xfrm>
            <a:off x="1600643" y="91440"/>
            <a:ext cx="8471037" cy="6266099"/>
            <a:chOff x="1600643" y="91440"/>
            <a:chExt cx="8471037" cy="6266099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1C1F6EC2-3B95-7065-6FE2-2C3819C10908}"/>
                </a:ext>
              </a:extLst>
            </p:cNvPr>
            <p:cNvGrpSpPr/>
            <p:nvPr/>
          </p:nvGrpSpPr>
          <p:grpSpPr>
            <a:xfrm>
              <a:off x="5577666" y="91440"/>
              <a:ext cx="2344184" cy="1621838"/>
              <a:chOff x="4834716" y="146304"/>
              <a:chExt cx="2344184" cy="162183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834716" y="146304"/>
                <a:ext cx="2336397" cy="16218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834716" y="474470"/>
                <a:ext cx="233639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834716" y="166157"/>
                <a:ext cx="2336397" cy="36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834716" y="1120014"/>
                <a:ext cx="233639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858077" y="454736"/>
                <a:ext cx="2320823" cy="768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# pernas: int</a:t>
                </a:r>
              </a:p>
              <a:p>
                <a:r>
                  <a:rPr lang="pt-BR" sz="1200" dirty="0"/>
                  <a:t>+ idade: int</a:t>
                </a:r>
              </a:p>
              <a:p>
                <a:r>
                  <a:rPr lang="pt-BR" sz="1200" dirty="0"/>
                  <a:t>+ peso: float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834716" y="1100636"/>
                <a:ext cx="23208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Animal(pernas, idade, peso)</a:t>
                </a:r>
              </a:p>
              <a:p>
                <a:r>
                  <a:rPr lang="pt-BR" sz="1200" dirty="0"/>
                  <a:t>+ comer(): </a:t>
                </a:r>
                <a:r>
                  <a:rPr lang="pt-BR" sz="1200" dirty="0" err="1"/>
                  <a:t>void</a:t>
                </a:r>
                <a:endParaRPr lang="pt-BR" sz="1200" dirty="0"/>
              </a:p>
              <a:p>
                <a:r>
                  <a:rPr lang="pt-BR" sz="1200" dirty="0"/>
                  <a:t>+ dormir(): </a:t>
                </a:r>
                <a:r>
                  <a:rPr lang="pt-BR" sz="1200" dirty="0" err="1"/>
                  <a:t>void</a:t>
                </a:r>
                <a:endParaRPr lang="pt-BR" sz="12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766537" y="2487660"/>
              <a:ext cx="1969288" cy="1639611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8115432" y="2496546"/>
              <a:ext cx="1956248" cy="1621838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Réptil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/>
            <p:cNvCxnSpPr>
              <a:cxnSpLocks/>
              <a:stCxn id="21" idx="0"/>
              <a:endCxn id="11" idx="2"/>
            </p:cNvCxnSpPr>
            <p:nvPr/>
          </p:nvCxnSpPr>
          <p:spPr>
            <a:xfrm flipV="1">
              <a:off x="6744661" y="1713278"/>
              <a:ext cx="1204" cy="77438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cxnSpLocks/>
              <a:stCxn id="5" idx="0"/>
              <a:endCxn id="11" idx="2"/>
            </p:cNvCxnSpPr>
            <p:nvPr/>
          </p:nvCxnSpPr>
          <p:spPr>
            <a:xfrm flipV="1">
              <a:off x="3487268" y="1713278"/>
              <a:ext cx="3258597" cy="7739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cxnSpLocks/>
              <a:stCxn id="25" idx="0"/>
              <a:endCxn id="11" idx="2"/>
            </p:cNvCxnSpPr>
            <p:nvPr/>
          </p:nvCxnSpPr>
          <p:spPr>
            <a:xfrm flipH="1" flipV="1">
              <a:off x="6745865" y="1713278"/>
              <a:ext cx="2341215" cy="7832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C48CFC9B-4185-ECC8-BD65-4A6870BEEC3F}"/>
                </a:ext>
              </a:extLst>
            </p:cNvPr>
            <p:cNvGrpSpPr/>
            <p:nvPr/>
          </p:nvGrpSpPr>
          <p:grpSpPr>
            <a:xfrm>
              <a:off x="1600643" y="2487256"/>
              <a:ext cx="3784474" cy="1621838"/>
              <a:chOff x="145446" y="2387388"/>
              <a:chExt cx="3784474" cy="1621838"/>
            </a:xfrm>
          </p:grpSpPr>
          <p:sp>
            <p:nvSpPr>
              <p:cNvPr id="5" name="Rectangle 10">
                <a:extLst>
                  <a:ext uri="{FF2B5EF4-FFF2-40B4-BE49-F238E27FC236}">
                    <a16:creationId xmlns:a16="http://schemas.microsoft.com/office/drawing/2014/main" id="{D92770A3-8ACA-F62D-352F-454E8DC0599C}"/>
                  </a:ext>
                </a:extLst>
              </p:cNvPr>
              <p:cNvSpPr/>
              <p:nvPr/>
            </p:nvSpPr>
            <p:spPr>
              <a:xfrm>
                <a:off x="149921" y="2387388"/>
                <a:ext cx="3764299" cy="16218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11">
                <a:extLst>
                  <a:ext uri="{FF2B5EF4-FFF2-40B4-BE49-F238E27FC236}">
                    <a16:creationId xmlns:a16="http://schemas.microsoft.com/office/drawing/2014/main" id="{6DA29C9C-04D7-CE93-88B1-E9E3326E3AB5}"/>
                  </a:ext>
                </a:extLst>
              </p:cNvPr>
              <p:cNvCxnSpPr/>
              <p:nvPr/>
            </p:nvCxnSpPr>
            <p:spPr>
              <a:xfrm>
                <a:off x="149920" y="2715554"/>
                <a:ext cx="37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12">
                <a:extLst>
                  <a:ext uri="{FF2B5EF4-FFF2-40B4-BE49-F238E27FC236}">
                    <a16:creationId xmlns:a16="http://schemas.microsoft.com/office/drawing/2014/main" id="{2FFF00A5-BE93-FCDD-A951-CC5AFD63C23F}"/>
                  </a:ext>
                </a:extLst>
              </p:cNvPr>
              <p:cNvSpPr txBox="1"/>
              <p:nvPr/>
            </p:nvSpPr>
            <p:spPr>
              <a:xfrm>
                <a:off x="170797" y="2405566"/>
                <a:ext cx="3740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8" name="Straight Connector 13">
                <a:extLst>
                  <a:ext uri="{FF2B5EF4-FFF2-40B4-BE49-F238E27FC236}">
                    <a16:creationId xmlns:a16="http://schemas.microsoft.com/office/drawing/2014/main" id="{0DC027A5-E7CA-5895-80FC-7F0084DDCA7B}"/>
                  </a:ext>
                </a:extLst>
              </p:cNvPr>
              <p:cNvCxnSpPr/>
              <p:nvPr/>
            </p:nvCxnSpPr>
            <p:spPr>
              <a:xfrm>
                <a:off x="149920" y="3361098"/>
                <a:ext cx="3744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14">
                <a:extLst>
                  <a:ext uri="{FF2B5EF4-FFF2-40B4-BE49-F238E27FC236}">
                    <a16:creationId xmlns:a16="http://schemas.microsoft.com/office/drawing/2014/main" id="{BFF5F3BA-010D-86C3-8A9D-E795DF32301D}"/>
                  </a:ext>
                </a:extLst>
              </p:cNvPr>
              <p:cNvSpPr txBox="1"/>
              <p:nvPr/>
            </p:nvSpPr>
            <p:spPr>
              <a:xfrm>
                <a:off x="161600" y="2729340"/>
                <a:ext cx="37409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</a:t>
                </a:r>
                <a:r>
                  <a:rPr lang="pt-BR" sz="1200" dirty="0" err="1"/>
                  <a:t>corDaPena</a:t>
                </a:r>
                <a:r>
                  <a:rPr lang="pt-BR" sz="1200" dirty="0"/>
                  <a:t>: </a:t>
                </a:r>
                <a:r>
                  <a:rPr lang="pt-BR" sz="1200" dirty="0" err="1"/>
                  <a:t>string</a:t>
                </a:r>
                <a:endParaRPr lang="pt-BR" sz="1200" dirty="0"/>
              </a:p>
              <a:p>
                <a:r>
                  <a:rPr lang="pt-BR" sz="1200" dirty="0"/>
                  <a:t>- </a:t>
                </a:r>
                <a:r>
                  <a:rPr lang="pt-BR" sz="1200" dirty="0" err="1"/>
                  <a:t>tipoDoBico</a:t>
                </a:r>
                <a:r>
                  <a:rPr lang="pt-BR" sz="1200" dirty="0"/>
                  <a:t>: </a:t>
                </a:r>
                <a:r>
                  <a:rPr lang="pt-BR" sz="1200" dirty="0" err="1"/>
                  <a:t>string</a:t>
                </a:r>
                <a:endParaRPr lang="pt-BR" sz="1200" dirty="0"/>
              </a:p>
              <a:p>
                <a:r>
                  <a:rPr lang="pt-BR" sz="1200" dirty="0"/>
                  <a:t>- envergadura: </a:t>
                </a:r>
                <a:r>
                  <a:rPr lang="pt-BR" sz="1200" dirty="0" err="1"/>
                  <a:t>float</a:t>
                </a:r>
                <a:endParaRPr lang="pt-BR" sz="1200" dirty="0"/>
              </a:p>
            </p:txBody>
          </p:sp>
          <p:sp>
            <p:nvSpPr>
              <p:cNvPr id="10" name="TextBox 15">
                <a:extLst>
                  <a:ext uri="{FF2B5EF4-FFF2-40B4-BE49-F238E27FC236}">
                    <a16:creationId xmlns:a16="http://schemas.microsoft.com/office/drawing/2014/main" id="{AF0114D3-314A-834B-03F7-72A6B94C3033}"/>
                  </a:ext>
                </a:extLst>
              </p:cNvPr>
              <p:cNvSpPr txBox="1"/>
              <p:nvPr/>
            </p:nvSpPr>
            <p:spPr>
              <a:xfrm>
                <a:off x="145446" y="3342162"/>
                <a:ext cx="37732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Pássaro(pernas, idade, peso, cor, bico, envergadura)</a:t>
                </a:r>
              </a:p>
              <a:p>
                <a:r>
                  <a:rPr lang="pt-BR" sz="1200" dirty="0"/>
                  <a:t>+ voar(): </a:t>
                </a:r>
                <a:r>
                  <a:rPr lang="pt-BR" sz="1200" dirty="0" err="1"/>
                  <a:t>void</a:t>
                </a:r>
                <a:endParaRPr lang="pt-BR" sz="1200" dirty="0"/>
              </a:p>
              <a:p>
                <a:r>
                  <a:rPr lang="pt-BR" sz="1200" dirty="0"/>
                  <a:t>+ piar(): </a:t>
                </a:r>
                <a:r>
                  <a:rPr lang="pt-BR" sz="1200" dirty="0" err="1"/>
                  <a:t>void</a:t>
                </a:r>
                <a:endParaRPr lang="pt-BR" sz="1200" dirty="0"/>
              </a:p>
            </p:txBody>
          </p:sp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759851C9-BF1F-B0D9-00BC-F44187B91002}"/>
                </a:ext>
              </a:extLst>
            </p:cNvPr>
            <p:cNvGrpSpPr/>
            <p:nvPr/>
          </p:nvGrpSpPr>
          <p:grpSpPr>
            <a:xfrm>
              <a:off x="1723187" y="4735701"/>
              <a:ext cx="3578957" cy="1621838"/>
              <a:chOff x="-1274669" y="4601315"/>
              <a:chExt cx="3578957" cy="1621838"/>
            </a:xfrm>
          </p:grpSpPr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id="{4EC88ED2-4FFE-D388-E22C-28FFA070EC4C}"/>
                  </a:ext>
                </a:extLst>
              </p:cNvPr>
              <p:cNvSpPr/>
              <p:nvPr/>
            </p:nvSpPr>
            <p:spPr>
              <a:xfrm>
                <a:off x="-1270194" y="4601315"/>
                <a:ext cx="3574481" cy="16218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" name="Straight Connector 11">
                <a:extLst>
                  <a:ext uri="{FF2B5EF4-FFF2-40B4-BE49-F238E27FC236}">
                    <a16:creationId xmlns:a16="http://schemas.microsoft.com/office/drawing/2014/main" id="{53C967C2-66C5-723D-B772-61BD237267BB}"/>
                  </a:ext>
                </a:extLst>
              </p:cNvPr>
              <p:cNvCxnSpPr/>
              <p:nvPr/>
            </p:nvCxnSpPr>
            <p:spPr>
              <a:xfrm>
                <a:off x="-1270195" y="4929481"/>
                <a:ext cx="3564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2">
                <a:extLst>
                  <a:ext uri="{FF2B5EF4-FFF2-40B4-BE49-F238E27FC236}">
                    <a16:creationId xmlns:a16="http://schemas.microsoft.com/office/drawing/2014/main" id="{29282B30-8ECB-E322-A641-8C77EAA83E25}"/>
                  </a:ext>
                </a:extLst>
              </p:cNvPr>
              <p:cNvSpPr txBox="1"/>
              <p:nvPr/>
            </p:nvSpPr>
            <p:spPr>
              <a:xfrm>
                <a:off x="-1249318" y="4619493"/>
                <a:ext cx="34713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20" name="Straight Connector 13">
                <a:extLst>
                  <a:ext uri="{FF2B5EF4-FFF2-40B4-BE49-F238E27FC236}">
                    <a16:creationId xmlns:a16="http://schemas.microsoft.com/office/drawing/2014/main" id="{B2EF96E4-ED48-6ECD-F583-75EDDD700E2E}"/>
                  </a:ext>
                </a:extLst>
              </p:cNvPr>
              <p:cNvCxnSpPr/>
              <p:nvPr/>
            </p:nvCxnSpPr>
            <p:spPr>
              <a:xfrm>
                <a:off x="-1270195" y="5575025"/>
                <a:ext cx="3564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15">
                <a:extLst>
                  <a:ext uri="{FF2B5EF4-FFF2-40B4-BE49-F238E27FC236}">
                    <a16:creationId xmlns:a16="http://schemas.microsoft.com/office/drawing/2014/main" id="{B0A2DDDF-229E-5D9E-5610-24562898751E}"/>
                  </a:ext>
                </a:extLst>
              </p:cNvPr>
              <p:cNvSpPr txBox="1"/>
              <p:nvPr/>
            </p:nvSpPr>
            <p:spPr>
              <a:xfrm>
                <a:off x="-1274669" y="5556089"/>
                <a:ext cx="35789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Pato(pernas, idade, peso, cor, bico, envergadura)</a:t>
                </a:r>
              </a:p>
              <a:p>
                <a:r>
                  <a:rPr lang="pt-BR" sz="1200" dirty="0"/>
                  <a:t>+ nadar(): </a:t>
                </a:r>
                <a:r>
                  <a:rPr lang="pt-BR" sz="1200" dirty="0" err="1"/>
                  <a:t>void</a:t>
                </a:r>
                <a:endParaRPr lang="pt-BR" sz="1200" dirty="0"/>
              </a:p>
              <a:p>
                <a:r>
                  <a:rPr lang="pt-BR" sz="1200" dirty="0"/>
                  <a:t>+ grasnar(): </a:t>
                </a:r>
                <a:r>
                  <a:rPr lang="pt-BR" sz="1200" dirty="0" err="1"/>
                  <a:t>void</a:t>
                </a:r>
                <a:endParaRPr lang="pt-BR" sz="1200" dirty="0"/>
              </a:p>
            </p:txBody>
          </p:sp>
        </p:grpSp>
        <p:cxnSp>
          <p:nvCxnSpPr>
            <p:cNvPr id="67" name="Straight Arrow Connector 46">
              <a:extLst>
                <a:ext uri="{FF2B5EF4-FFF2-40B4-BE49-F238E27FC236}">
                  <a16:creationId xmlns:a16="http://schemas.microsoft.com/office/drawing/2014/main" id="{18440D3F-5C23-4C1A-033F-E72E6F6C4BE6}"/>
                </a:ext>
              </a:extLst>
            </p:cNvPr>
            <p:cNvCxnSpPr>
              <a:cxnSpLocks/>
              <a:stCxn id="19" idx="0"/>
              <a:endCxn id="5" idx="2"/>
            </p:cNvCxnSpPr>
            <p:nvPr/>
          </p:nvCxnSpPr>
          <p:spPr>
            <a:xfrm flipV="1">
              <a:off x="3484194" y="4109094"/>
              <a:ext cx="3074" cy="64478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3873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Mãe</a:t>
                  </a: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Pai</a:t>
                  </a: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Filho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pernas: int</a:t>
              </a:r>
            </a:p>
            <a:p>
              <a:r>
                <a:rPr lang="pt-BR" sz="1200" dirty="0"/>
                <a:t>idade: int</a:t>
              </a:r>
            </a:p>
            <a:p>
              <a:r>
                <a:rPr lang="pt-BR" sz="1200" dirty="0"/>
                <a:t>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  <a:p>
              <a:r>
                <a:rPr lang="pt-BR" sz="1200" dirty="0"/>
                <a:t>dormir()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Felino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andar()</a:t>
              </a:r>
            </a:p>
            <a:p>
              <a:r>
                <a:rPr lang="pt-BR" sz="1200" dirty="0"/>
                <a:t>miar()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Gato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# pernas: int</a:t>
              </a:r>
            </a:p>
            <a:p>
              <a:r>
                <a:rPr lang="pt-BR" sz="1200" dirty="0"/>
                <a:t>+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dormir(): void</a:t>
              </a:r>
            </a:p>
            <a:p>
              <a:r>
                <a:rPr lang="pt-BR" sz="1200" dirty="0"/>
                <a:t>- digerir(): void</a:t>
              </a:r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corDoPelo: string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Mamífero(pernas, idade, peso, corDoPelo)</a:t>
              </a:r>
            </a:p>
            <a:p>
              <a:r>
                <a:rPr lang="pt-BR" sz="1200" dirty="0"/>
                <a:t>+ mamar(): void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Vaca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Vaca(pernas, idade, peso, corDoPelo)</a:t>
              </a:r>
            </a:p>
            <a:p>
              <a:r>
                <a:rPr lang="pt-BR" sz="1200" dirty="0"/>
                <a:t>- ruminar(): void</a:t>
              </a:r>
            </a:p>
            <a:p>
              <a:r>
                <a:rPr lang="pt-BR" sz="1200" dirty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85651" y="857990"/>
            <a:ext cx="7639579" cy="4972297"/>
            <a:chOff x="1285651" y="857990"/>
            <a:chExt cx="7639579" cy="4972297"/>
          </a:xfrm>
        </p:grpSpPr>
        <p:sp>
          <p:nvSpPr>
            <p:cNvPr id="11" name="Rectangle 10"/>
            <p:cNvSpPr/>
            <p:nvPr/>
          </p:nvSpPr>
          <p:spPr>
            <a:xfrm>
              <a:off x="1288876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8875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8874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Biblioteca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5652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5653" y="1193917"/>
              <a:ext cx="306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651" y="1844714"/>
              <a:ext cx="3062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Biblioteca(nome)</a:t>
              </a:r>
            </a:p>
            <a:p>
              <a:r>
                <a:rPr lang="pt-BR" sz="1200" dirty="0"/>
                <a:t>+ emprestar(cliente, livro): boolean</a:t>
              </a:r>
            </a:p>
            <a:p>
              <a:r>
                <a:rPr lang="pt-BR" sz="1200" dirty="0"/>
                <a:t>+ devolver(cliente, livro): boolean</a:t>
              </a:r>
            </a:p>
            <a:p>
              <a:r>
                <a:rPr lang="pt-BR" sz="1200" dirty="0"/>
                <a:t>+ listar(cliente): int</a:t>
              </a:r>
            </a:p>
            <a:p>
              <a:endParaRPr lang="pt-B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6521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56520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56519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53297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298" y="1193917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clienteID: int</a:t>
              </a:r>
            </a:p>
            <a:p>
              <a:r>
                <a:rPr lang="pt-BR" sz="1200" dirty="0"/>
                <a:t>- livros: list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3296" y="1844714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Cliente(nome, clienteID)</a:t>
              </a:r>
            </a:p>
            <a:p>
              <a:r>
                <a:rPr lang="pt-BR" sz="1200" dirty="0"/>
                <a:t>+ adicionarLivro(livro): boolean</a:t>
              </a:r>
            </a:p>
            <a:p>
              <a:r>
                <a:rPr lang="pt-BR" sz="1200" dirty="0"/>
                <a:t>+ removerLivro(livro): boolean</a:t>
              </a:r>
            </a:p>
            <a:p>
              <a:r>
                <a:rPr lang="pt-BR" sz="1200" dirty="0"/>
                <a:t>+ listarLivros(): int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5231" y="3924486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5230" y="4264879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65229" y="3924486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2007" y="491281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62008" y="4260413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título: string</a:t>
              </a:r>
            </a:p>
            <a:p>
              <a:r>
                <a:rPr lang="pt-BR" sz="1200" dirty="0"/>
                <a:t>- dataEmpréstimo: string</a:t>
              </a:r>
            </a:p>
            <a:p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006" y="4911210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Livro(título)</a:t>
              </a:r>
            </a:p>
            <a:p>
              <a:r>
                <a:rPr lang="pt-BR" sz="1200" dirty="0"/>
                <a:t>+ getTítulo(): string</a:t>
              </a:r>
            </a:p>
            <a:p>
              <a:r>
                <a:rPr lang="pt-BR" sz="1200" dirty="0"/>
                <a:t>+ getDataEmpréstimo(): string</a:t>
              </a:r>
            </a:p>
            <a:p>
              <a:r>
                <a:rPr lang="pt-BR" sz="1200" dirty="0"/>
                <a:t>+ setDataEmpréstimo(data): void</a:t>
              </a:r>
            </a:p>
          </p:txBody>
        </p:sp>
        <p:cxnSp>
          <p:nvCxnSpPr>
            <p:cNvPr id="5" name="Straight Arrow Connector 4"/>
            <p:cNvCxnSpPr>
              <a:stCxn id="11" idx="3"/>
              <a:endCxn id="27" idx="1"/>
            </p:cNvCxnSpPr>
            <p:nvPr/>
          </p:nvCxnSpPr>
          <p:spPr>
            <a:xfrm>
              <a:off x="4339311" y="1810891"/>
              <a:ext cx="15172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810556" y="3252920"/>
              <a:ext cx="1162219" cy="180913"/>
              <a:chOff x="6798724" y="3365581"/>
              <a:chExt cx="1011715" cy="180913"/>
            </a:xfrm>
          </p:grpSpPr>
          <p:sp>
            <p:nvSpPr>
              <p:cNvPr id="41" name="Diamond 40"/>
              <p:cNvSpPr/>
              <p:nvPr/>
            </p:nvSpPr>
            <p:spPr>
              <a:xfrm rot="5400000">
                <a:off x="6817669" y="334663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10800000">
                <a:off x="7018439" y="3449815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482124" y="2762267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cxnSp>
          <p:nvCxnSpPr>
            <p:cNvPr id="49" name="Straight Arrow Connector 48"/>
            <p:cNvCxnSpPr>
              <a:stCxn id="11" idx="3"/>
              <a:endCxn id="36" idx="0"/>
            </p:cNvCxnSpPr>
            <p:nvPr/>
          </p:nvCxnSpPr>
          <p:spPr>
            <a:xfrm>
              <a:off x="4339311" y="1810891"/>
              <a:ext cx="3055492" cy="2113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9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Pessoa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nome: string</a:t>
              </a:r>
            </a:p>
            <a:p>
              <a:r>
                <a:rPr lang="pt-BR" sz="1200" dirty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dataDeContratacao: Date</a:t>
              </a:r>
            </a:p>
            <a:p>
              <a:r>
                <a:rPr lang="pt-BR" sz="1200" dirty="0"/>
                <a:t>salário:float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adicionarDisciplina(string)</a:t>
              </a:r>
            </a:p>
            <a:p>
              <a:r>
                <a:rPr lang="pt-BR" sz="1200" dirty="0"/>
                <a:t>obterDisciplinas(): disciplinas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disciplinas: lista de strings</a:t>
            </a:r>
          </a:p>
          <a:p>
            <a:endParaRPr lang="pt-B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Secretária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definirSetor(string)</a:t>
              </a:r>
            </a:p>
            <a:p>
              <a:r>
                <a:rPr lang="pt-BR" sz="1200" dirty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ServiçosGerais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Organização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Membro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nome: string</a:t>
                </a:r>
              </a:p>
              <a:p>
                <a:r>
                  <a:rPr lang="pt-BR" sz="1200" dirty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Membro(nome, dataDeNascimento)</a:t>
                </a:r>
              </a:p>
              <a:p>
                <a:r>
                  <a:rPr lang="pt-BR" sz="1200" dirty="0"/>
                  <a:t>calcularIdade(): integer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Professor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disciplinas: lista de strings</a:t>
                </a:r>
              </a:p>
              <a:p>
                <a:r>
                  <a:rPr lang="pt-BR" sz="1200" dirty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Professor(nome, dataDeNascimento, salário)</a:t>
                </a:r>
              </a:p>
              <a:p>
                <a:r>
                  <a:rPr lang="pt-BR" sz="1200" dirty="0"/>
                  <a:t>adicionarDisciplina(disciplina)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Aluno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Aluno(nome, dataDeNascimento, matrícula)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Universidade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nomeDaInstituição: string</a:t>
                </a:r>
              </a:p>
              <a:p>
                <a:r>
                  <a:rPr lang="pt-BR" sz="1200" dirty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Universidade(nomeDaInstituição)</a:t>
                </a:r>
              </a:p>
              <a:p>
                <a:r>
                  <a:rPr lang="pt-BR" sz="1200" dirty="0"/>
                  <a:t>adicionarMembro(membro)</a:t>
                </a:r>
              </a:p>
              <a:p>
                <a:r>
                  <a:rPr lang="pt-BR" sz="1200" dirty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Uma universidade pode ter 0 ou vários membros.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Membro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dataDeNascimento: string</a:t>
              </a:r>
            </a:p>
            <a:p>
              <a:r>
                <a:rPr lang="pt-BR" sz="1200" dirty="0"/>
                <a:t>- disciplinas: list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Membro(nome, dataDeNascimento)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addDisciplina(disciplina)</a:t>
              </a:r>
            </a:p>
            <a:p>
              <a:r>
                <a:rPr lang="pt-BR" sz="1200" dirty="0"/>
                <a:t>+ removeDisciplina(disciplina)</a:t>
              </a:r>
            </a:p>
            <a:p>
              <a:r>
                <a:rPr lang="pt-BR" sz="1200" dirty="0"/>
                <a:t>+ getDisciplinas(): list</a:t>
              </a:r>
            </a:p>
            <a:p>
              <a:r>
                <a:rPr lang="pt-BR" sz="1200" dirty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Professor(nome, dataDeNascimento, salário)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setSalário(salário): void</a:t>
              </a:r>
            </a:p>
            <a:p>
              <a:r>
                <a:rPr lang="pt-BR" sz="1200" dirty="0"/>
                <a:t>+ getSalário(): float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Aluno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Aluno(nome, dataDeNascimento, matrícula)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getMatrícula(): integer</a:t>
              </a:r>
            </a:p>
            <a:p>
              <a:r>
                <a:rPr lang="pt-BR" sz="1200" dirty="0"/>
                <a:t>+ setMatrícula(matrícula): void</a:t>
              </a:r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Calculadora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1..*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Composição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Vaca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748780" y="2838262"/>
            <a:ext cx="3119310" cy="1753234"/>
            <a:chOff x="1748780" y="2838262"/>
            <a:chExt cx="3119310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111135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80" y="2838263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68324" y="3784064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74221" y="3131763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4353" y="3758147"/>
              <a:ext cx="31137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 : </a:t>
              </a:r>
              <a:r>
                <a:rPr lang="pt-BR" sz="1200" dirty="0" err="1"/>
                <a:t>int</a:t>
              </a:r>
              <a:r>
                <a:rPr lang="pt-BR" sz="1200" dirty="0"/>
                <a:t>, idade : </a:t>
              </a:r>
              <a:r>
                <a:rPr lang="pt-BR" sz="1200" dirty="0" err="1"/>
                <a:t>int</a:t>
              </a:r>
              <a:r>
                <a:rPr lang="pt-BR" sz="1200" dirty="0"/>
                <a:t>, peso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+ getPernas(): integer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51805" y="137852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- fazerDigestão(): void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955694" y="3889898"/>
            <a:ext cx="3119310" cy="1935548"/>
            <a:chOff x="6955694" y="3889898"/>
            <a:chExt cx="3119310" cy="1935548"/>
          </a:xfrm>
        </p:grpSpPr>
        <p:sp>
          <p:nvSpPr>
            <p:cNvPr id="19" name="Rectangle 4"/>
            <p:cNvSpPr/>
            <p:nvPr/>
          </p:nvSpPr>
          <p:spPr>
            <a:xfrm>
              <a:off x="6963868" y="3889898"/>
              <a:ext cx="3111135" cy="1935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Straight Connector 5"/>
            <p:cNvCxnSpPr/>
            <p:nvPr/>
          </p:nvCxnSpPr>
          <p:spPr>
            <a:xfrm>
              <a:off x="6975238" y="4207737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6955694" y="3889899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22" name="Straight Connector 7"/>
            <p:cNvCxnSpPr/>
            <p:nvPr/>
          </p:nvCxnSpPr>
          <p:spPr>
            <a:xfrm>
              <a:off x="6975238" y="4835700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8"/>
            <p:cNvSpPr txBox="1"/>
            <p:nvPr/>
          </p:nvSpPr>
          <p:spPr>
            <a:xfrm>
              <a:off x="6981135" y="4183399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6961267" y="4809783"/>
              <a:ext cx="31137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 : </a:t>
              </a:r>
              <a:r>
                <a:rPr lang="pt-BR" sz="1200" dirty="0" err="1"/>
                <a:t>int</a:t>
              </a:r>
              <a:r>
                <a:rPr lang="pt-BR" sz="1200" dirty="0"/>
                <a:t>, idade : </a:t>
              </a:r>
              <a:r>
                <a:rPr lang="pt-BR" sz="1200" dirty="0" err="1"/>
                <a:t>int</a:t>
              </a:r>
              <a:r>
                <a:rPr lang="pt-BR" sz="1200" dirty="0"/>
                <a:t>, peso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# </a:t>
              </a:r>
              <a:r>
                <a:rPr lang="pt-BR" sz="1200" dirty="0" err="1"/>
                <a:t>bombearSangue</a:t>
              </a:r>
              <a:r>
                <a:rPr lang="pt-BR" sz="1200" dirty="0"/>
                <a:t>(): </a:t>
              </a:r>
              <a:r>
                <a:rPr lang="pt-BR" sz="1200" dirty="0" err="1"/>
                <a:t>void</a:t>
              </a:r>
              <a:endParaRPr lang="pt-BR" sz="1200" dirty="0"/>
            </a:p>
            <a:p>
              <a:r>
                <a:rPr lang="pt-BR" sz="1200" dirty="0"/>
                <a:t>- </a:t>
              </a:r>
              <a:r>
                <a:rPr lang="pt-BR" sz="1200" dirty="0" err="1"/>
                <a:t>fazerDigestão</a:t>
              </a:r>
              <a:r>
                <a:rPr lang="pt-BR" sz="1200" dirty="0"/>
                <a:t>(): </a:t>
              </a:r>
              <a:r>
                <a:rPr lang="pt-BR" sz="1200" dirty="0" err="1"/>
                <a:t>void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748779" y="2838262"/>
            <a:ext cx="4015545" cy="1753234"/>
            <a:chOff x="1748779" y="2838262"/>
            <a:chExt cx="4015545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79" y="2838263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56954" y="393598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68324" y="3143001"/>
              <a:ext cx="3990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título: </a:t>
              </a:r>
              <a:r>
                <a:rPr lang="pt-BR" sz="1200" dirty="0" err="1"/>
                <a:t>str</a:t>
              </a:r>
              <a:endParaRPr lang="pt-BR" sz="1200" dirty="0"/>
            </a:p>
            <a:p>
              <a:r>
                <a:rPr lang="pt-BR" sz="1200" dirty="0"/>
                <a:t>+ </a:t>
              </a:r>
              <a:r>
                <a:rPr lang="pt-BR" sz="1200" dirty="0" err="1"/>
                <a:t>qtdPaginas</a:t>
              </a:r>
              <a:r>
                <a:rPr lang="pt-BR" sz="1200" dirty="0"/>
                <a:t>: int</a:t>
              </a:r>
            </a:p>
            <a:p>
              <a:r>
                <a:rPr lang="pt-BR" sz="1200" dirty="0"/>
                <a:t>+ autor: </a:t>
              </a:r>
              <a:r>
                <a:rPr lang="pt-BR" sz="1200" dirty="0" err="1"/>
                <a:t>str</a:t>
              </a:r>
              <a:endParaRPr lang="pt-BR" sz="1200" dirty="0"/>
            </a:p>
            <a:p>
              <a:r>
                <a:rPr lang="pt-BR" sz="1200" dirty="0"/>
                <a:t>- preço: </a:t>
              </a:r>
              <a:r>
                <a:rPr lang="pt-BR" sz="1200" dirty="0" err="1"/>
                <a:t>float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8780" y="3935981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 : </a:t>
              </a:r>
              <a:r>
                <a:rPr lang="pt-BR" sz="1200" dirty="0" err="1"/>
                <a:t>str</a:t>
              </a:r>
              <a:r>
                <a:rPr lang="pt-BR" sz="1200" dirty="0"/>
                <a:t>, </a:t>
              </a:r>
              <a:r>
                <a:rPr lang="pt-BR" sz="1200" dirty="0" err="1"/>
                <a:t>qtdPaginas</a:t>
              </a:r>
              <a:r>
                <a:rPr lang="pt-BR" sz="1200" dirty="0"/>
                <a:t> : </a:t>
              </a:r>
              <a:r>
                <a:rPr lang="pt-BR" sz="1200" dirty="0" err="1"/>
                <a:t>int</a:t>
              </a:r>
              <a:r>
                <a:rPr lang="pt-BR" sz="1200" dirty="0"/>
                <a:t>, autor : </a:t>
              </a:r>
              <a:r>
                <a:rPr lang="pt-BR" sz="1200" dirty="0" err="1"/>
                <a:t>str</a:t>
              </a:r>
              <a:r>
                <a:rPr lang="pt-BR" sz="1200" dirty="0"/>
                <a:t>, preço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</a:t>
              </a:r>
              <a:r>
                <a:rPr lang="pt-BR" sz="1200" dirty="0" err="1"/>
                <a:t>getPreço</a:t>
              </a:r>
              <a:r>
                <a:rPr lang="pt-BR" sz="1200" dirty="0"/>
                <a:t>(): </a:t>
              </a:r>
              <a:r>
                <a:rPr lang="pt-BR" sz="1200" dirty="0" err="1"/>
                <a:t>float</a:t>
              </a:r>
              <a:endParaRPr lang="pt-BR" sz="1200" dirty="0"/>
            </a:p>
            <a:p>
              <a:r>
                <a:rPr lang="pt-BR" sz="1200" dirty="0"/>
                <a:t>+ </a:t>
              </a:r>
              <a:r>
                <a:rPr lang="pt-BR" sz="1200" dirty="0" err="1"/>
                <a:t>setPreço</a:t>
              </a:r>
              <a:r>
                <a:rPr lang="pt-BR" sz="1200" dirty="0"/>
                <a:t>(preço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047945" y="2912285"/>
            <a:ext cx="4015545" cy="1753234"/>
            <a:chOff x="7047945" y="2912285"/>
            <a:chExt cx="4015545" cy="1753234"/>
          </a:xfrm>
        </p:grpSpPr>
        <p:sp>
          <p:nvSpPr>
            <p:cNvPr id="14" name="Rectangle 4"/>
            <p:cNvSpPr/>
            <p:nvPr/>
          </p:nvSpPr>
          <p:spPr>
            <a:xfrm>
              <a:off x="7056120" y="2912285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Straight Connector 5"/>
            <p:cNvCxnSpPr/>
            <p:nvPr/>
          </p:nvCxnSpPr>
          <p:spPr>
            <a:xfrm>
              <a:off x="7067490" y="323012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6"/>
            <p:cNvSpPr txBox="1"/>
            <p:nvPr/>
          </p:nvSpPr>
          <p:spPr>
            <a:xfrm>
              <a:off x="7047945" y="2912286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17" name="Straight Connector 7"/>
            <p:cNvCxnSpPr/>
            <p:nvPr/>
          </p:nvCxnSpPr>
          <p:spPr>
            <a:xfrm>
              <a:off x="7056120" y="401000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8"/>
            <p:cNvSpPr txBox="1"/>
            <p:nvPr/>
          </p:nvSpPr>
          <p:spPr>
            <a:xfrm>
              <a:off x="7067490" y="3217024"/>
              <a:ext cx="39906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nome : </a:t>
              </a:r>
              <a:r>
                <a:rPr lang="pt-BR" sz="1200" dirty="0" err="1"/>
                <a:t>str</a:t>
              </a:r>
              <a:endParaRPr lang="pt-BR" sz="1200" dirty="0"/>
            </a:p>
            <a:p>
              <a:r>
                <a:rPr lang="pt-BR" sz="1200" dirty="0"/>
                <a:t>+ salário : </a:t>
              </a:r>
              <a:r>
                <a:rPr lang="pt-BR" sz="1200" dirty="0" err="1"/>
                <a:t>float</a:t>
              </a:r>
              <a:endParaRPr lang="pt-BR" sz="1200" dirty="0"/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7047946" y="4010004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Funcionário(nome : </a:t>
              </a:r>
              <a:r>
                <a:rPr lang="pt-BR" sz="1200" dirty="0" err="1"/>
                <a:t>str</a:t>
              </a:r>
              <a:r>
                <a:rPr lang="pt-BR" sz="1200" dirty="0"/>
                <a:t>, salário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</a:t>
              </a:r>
              <a:r>
                <a:rPr lang="pt-BR" sz="1200" dirty="0" err="1"/>
                <a:t>aumentarSalário</a:t>
              </a:r>
              <a:r>
                <a:rPr lang="pt-BR" sz="1200" dirty="0"/>
                <a:t>(</a:t>
              </a:r>
              <a:r>
                <a:rPr lang="pt-BR" sz="1200" dirty="0" err="1"/>
                <a:t>percentualDeAumento</a:t>
              </a:r>
              <a:r>
                <a:rPr lang="pt-BR" sz="1200" dirty="0"/>
                <a:t> : </a:t>
              </a:r>
              <a:r>
                <a:rPr lang="pt-BR" sz="1200" dirty="0" err="1"/>
                <a:t>float</a:t>
              </a:r>
              <a:r>
                <a:rPr lang="pt-BR" sz="1200" dirty="0"/>
                <a:t>): </a:t>
              </a:r>
              <a:r>
                <a:rPr lang="pt-BR" sz="1200" dirty="0" err="1"/>
                <a:t>void</a:t>
              </a:r>
              <a:endParaRPr lang="pt-BR" sz="1200" dirty="0"/>
            </a:p>
            <a:p>
              <a:r>
                <a:rPr lang="pt-BR" sz="1200" dirty="0"/>
                <a:t>+ </a:t>
              </a:r>
              <a:r>
                <a:rPr lang="pt-BR" sz="1200" dirty="0" err="1"/>
                <a:t>info</a:t>
              </a:r>
              <a:r>
                <a:rPr lang="pt-BR" sz="1200" dirty="0"/>
                <a:t>() : </a:t>
              </a:r>
              <a:r>
                <a:rPr lang="pt-BR" sz="1200" dirty="0" err="1"/>
                <a:t>str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122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/>
              <a:t>vasto repertório de bibliotecas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</a:t>
              </a:r>
              <a:r>
                <a:rPr lang="pt-BR" dirty="0" err="1">
                  <a:solidFill>
                    <a:schemeClr val="tx1"/>
                  </a:solidFill>
                </a:rPr>
                <a:t>return</a:t>
              </a:r>
              <a:r>
                <a:rPr lang="pt-BR" dirty="0">
                  <a:solidFill>
                    <a:schemeClr val="tx1"/>
                  </a:solidFill>
                </a:rPr>
                <a:t>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</a:t>
              </a:r>
              <a:r>
                <a:rPr lang="pt-BR" dirty="0" err="1">
                  <a:solidFill>
                    <a:schemeClr val="tx1"/>
                  </a:solidFill>
                </a:rPr>
                <a:t>return</a:t>
              </a:r>
              <a:r>
                <a:rPr lang="pt-BR" dirty="0">
                  <a:solidFill>
                    <a:schemeClr val="tx1"/>
                  </a:solidFill>
                </a:rPr>
                <a:t>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</a:t>
              </a:r>
              <a:r>
                <a:rPr lang="pt-BR" dirty="0" err="1">
                  <a:solidFill>
                    <a:schemeClr val="tx1"/>
                  </a:solidFill>
                </a:rPr>
                <a:t>return</a:t>
              </a:r>
              <a:r>
                <a:rPr lang="pt-BR" dirty="0">
                  <a:solidFill>
                    <a:schemeClr val="tx1"/>
                  </a:solidFill>
                </a:rPr>
                <a:t>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</a:t>
              </a:r>
              <a:r>
                <a:rPr lang="pt-BR" dirty="0" err="1">
                  <a:solidFill>
                    <a:schemeClr val="tx1"/>
                  </a:solidFill>
                </a:rPr>
                <a:t>return</a:t>
              </a:r>
              <a:r>
                <a:rPr lang="pt-BR" dirty="0">
                  <a:solidFill>
                    <a:schemeClr val="tx1"/>
                  </a:solidFill>
                </a:rPr>
                <a:t>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</a:t>
              </a:r>
              <a:r>
                <a:rPr lang="pt-BR" dirty="0" err="1">
                  <a:solidFill>
                    <a:schemeClr val="tx1"/>
                  </a:solidFill>
                </a:rPr>
                <a:t>return</a:t>
              </a:r>
              <a:r>
                <a:rPr lang="pt-BR" dirty="0">
                  <a:solidFill>
                    <a:schemeClr val="tx1"/>
                  </a:solidFill>
                </a:rPr>
                <a:t>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50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1.0</a:t>
              </a: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3-1)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2-1)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fun(56)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fun(67)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99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fun(78)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98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fun(100)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fun(111)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Veículo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float</a:t>
            </a:r>
          </a:p>
          <a:p>
            <a:r>
              <a:rPr lang="pt-BR" sz="1200" dirty="0"/>
              <a:t># cor: string</a:t>
            </a:r>
          </a:p>
          <a:p>
            <a:r>
              <a:rPr lang="pt-BR" sz="1200" dirty="0"/>
              <a:t>- marca: string</a:t>
            </a:r>
          </a:p>
          <a:p>
            <a:r>
              <a:rPr lang="pt-BR" sz="1200" dirty="0"/>
              <a:t>- modelo: string</a:t>
            </a:r>
          </a:p>
          <a:p>
            <a:r>
              <a:rPr lang="pt-BR" sz="1200" dirty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Veículo(marca, modelo, cor, placa, kilometragem)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acelerar(): void</a:t>
            </a:r>
          </a:p>
          <a:p>
            <a:r>
              <a:rPr lang="pt-BR" sz="1200" dirty="0"/>
              <a:t>+ frear(): void</a:t>
            </a:r>
          </a:p>
          <a:p>
            <a:r>
              <a:rPr lang="pt-BR" sz="1200" dirty="0"/>
              <a:t>+ getPlaca(): string</a:t>
            </a:r>
          </a:p>
          <a:p>
            <a:r>
              <a:rPr lang="pt-BR" sz="1200" dirty="0"/>
              <a:t>- injetarCombustivel(): void</a:t>
            </a:r>
          </a:p>
          <a:p>
            <a:r>
              <a:rPr lang="pt-BR" sz="1200" dirty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Ônibus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Ônibus(marca, modelo, cor, kilometragem, placa)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Motocicleta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Motocicleta(marca, modelo, cor, 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adicionarVeículo(placa, veículo):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Carro(marca, modelo, cor, kilometragem, placa)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Animal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nome: String</a:t>
            </a:r>
          </a:p>
          <a:p>
            <a:r>
              <a:rPr lang="pt-BR" sz="1200" dirty="0"/>
              <a:t># pernas: integer</a:t>
            </a:r>
          </a:p>
          <a:p>
            <a:r>
              <a:rPr lang="pt-BR" sz="1200" dirty="0"/>
              <a:t>+ idade: integer</a:t>
            </a:r>
          </a:p>
          <a:p>
            <a:r>
              <a:rPr lang="pt-BR" sz="1200" dirty="0"/>
              <a:t>- peso: float</a:t>
            </a:r>
          </a:p>
          <a:p>
            <a:r>
              <a:rPr lang="pt-BR" sz="1200" dirty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Animal(nome, registro, pernas, idade, peso)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andar(): void</a:t>
            </a:r>
          </a:p>
          <a:p>
            <a:r>
              <a:rPr lang="pt-BR" sz="1200" dirty="0"/>
              <a:t>+ comer(): void</a:t>
            </a:r>
          </a:p>
          <a:p>
            <a:r>
              <a:rPr lang="pt-BR" sz="1200" dirty="0"/>
              <a:t>+ getRegistro(): integer</a:t>
            </a:r>
          </a:p>
          <a:p>
            <a:r>
              <a:rPr lang="pt-BR" sz="1200" dirty="0"/>
              <a:t>-  movimentarPernas(): void</a:t>
            </a:r>
          </a:p>
          <a:p>
            <a:r>
              <a:rPr lang="pt-BR" sz="1200" dirty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Pássaro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Pássaro(nome,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Réptil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Réptil(nome,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adicionarAnimal(registro, 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Mamífero(nome,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Imagem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19616" y="1009933"/>
            <a:ext cx="8934752" cy="4501485"/>
            <a:chOff x="1719616" y="1009933"/>
            <a:chExt cx="8934752" cy="4501485"/>
          </a:xfrm>
        </p:grpSpPr>
        <p:grpSp>
          <p:nvGrpSpPr>
            <p:cNvPr id="36" name="Group 35"/>
            <p:cNvGrpSpPr/>
            <p:nvPr/>
          </p:nvGrpSpPr>
          <p:grpSpPr>
            <a:xfrm>
              <a:off x="2606856" y="1009933"/>
              <a:ext cx="8047512" cy="4501485"/>
              <a:chOff x="527711" y="782477"/>
              <a:chExt cx="11450491" cy="569793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02930" y="782477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Pacote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02930" y="1123671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Game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2930" y="2788695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Sub-Pacote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502930" y="3129889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Áudio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740567" y="2788695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Sub-Pacote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740567" y="3129889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Vídeo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215731" y="5463655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Módulo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15731" y="5804849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audio_process.py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453366" y="5470477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Módulo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453366" y="5811671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video_process.py</a:t>
                </a:r>
              </a:p>
            </p:txBody>
          </p:sp>
          <p:cxnSp>
            <p:nvCxnSpPr>
              <p:cNvPr id="25" name="Elbow Connector 24"/>
              <p:cNvCxnSpPr>
                <a:stCxn id="9" idx="2"/>
                <a:endCxn id="16" idx="1"/>
              </p:cNvCxnSpPr>
              <p:nvPr/>
            </p:nvCxnSpPr>
            <p:spPr>
              <a:xfrm rot="16200000" flipH="1">
                <a:off x="8054469" y="4747144"/>
                <a:ext cx="2347412" cy="450381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/>
              <p:nvPr/>
            </p:nvCxnSpPr>
            <p:spPr>
              <a:xfrm rot="16200000" flipH="1">
                <a:off x="3816835" y="4747144"/>
                <a:ext cx="2347412" cy="450381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5" idx="2"/>
                <a:endCxn id="6" idx="0"/>
              </p:cNvCxnSpPr>
              <p:nvPr/>
            </p:nvCxnSpPr>
            <p:spPr>
              <a:xfrm>
                <a:off x="4765348" y="1792411"/>
                <a:ext cx="0" cy="9962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5" idx="2"/>
                <a:endCxn id="8" idx="0"/>
              </p:cNvCxnSpPr>
              <p:nvPr/>
            </p:nvCxnSpPr>
            <p:spPr>
              <a:xfrm rot="16200000" flipH="1">
                <a:off x="6386024" y="171734"/>
                <a:ext cx="996284" cy="4237637"/>
              </a:xfrm>
              <a:prstGeom prst="bentConnector3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>
                <a:stCxn id="5" idx="2"/>
              </p:cNvCxnSpPr>
              <p:nvPr/>
            </p:nvCxnSpPr>
            <p:spPr>
              <a:xfrm rot="5400000">
                <a:off x="2148388" y="171735"/>
                <a:ext cx="996284" cy="4237637"/>
              </a:xfrm>
              <a:prstGeom prst="bentConnector3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12"/>
            <p:cNvSpPr/>
            <p:nvPr/>
          </p:nvSpPr>
          <p:spPr>
            <a:xfrm>
              <a:off x="1719616" y="259488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24" name="Rectangle 13"/>
            <p:cNvSpPr/>
            <p:nvPr/>
          </p:nvSpPr>
          <p:spPr>
            <a:xfrm>
              <a:off x="1719616" y="286443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main.py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16250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Robot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Sound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Design.py</a:t>
              </a: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Aplicativo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API Cliente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Servidor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SGBD</a:t>
              </a:r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dados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0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6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</a:t>
                      </a:r>
                      <a:r>
                        <a:rPr lang="pt-BR" baseline="0" dirty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I,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Santa Rita do Sapucaí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37540-000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José</a:t>
                      </a:r>
                      <a:r>
                        <a:rPr lang="pt-BR" baseline="0" dirty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Avenida Sul,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45356-001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 Valadares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Alameda João</a:t>
                      </a:r>
                      <a:r>
                        <a:rPr lang="pt-BR" baseline="0" dirty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Tabela: Clientes</a:t>
            </a:r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  <a:p>
              <a:r>
                <a:rPr lang="pt-BR" sz="1200" dirty="0"/>
                <a:t>+ getDuracao(placa): timedelta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Universidade(nome,capacidade)</a:t>
              </a:r>
            </a:p>
            <a:p>
              <a:r>
                <a:rPr lang="pt-BR" sz="1200" dirty="0"/>
                <a:t>+ adicionarAluno(aluno): boolean</a:t>
              </a:r>
            </a:p>
            <a:p>
              <a:r>
                <a:rPr lang="pt-BR" sz="1200" dirty="0"/>
                <a:t>+ removerAluno(matrícula): boolean</a:t>
              </a:r>
            </a:p>
            <a:p>
              <a:r>
                <a:rPr lang="pt-BR" sz="1200" dirty="0"/>
                <a:t>+ listarAlunos():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768284" y="2357263"/>
            <a:ext cx="5229266" cy="2713066"/>
            <a:chOff x="3768284" y="2357263"/>
            <a:chExt cx="5229266" cy="2713066"/>
          </a:xfrm>
        </p:grpSpPr>
        <p:sp>
          <p:nvSpPr>
            <p:cNvPr id="4" name="Rectangle 3"/>
            <p:cNvSpPr/>
            <p:nvPr/>
          </p:nvSpPr>
          <p:spPr>
            <a:xfrm>
              <a:off x="3768284" y="2357263"/>
              <a:ext cx="5218961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5197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76778"/>
              <a:ext cx="52200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85334"/>
              <a:ext cx="51960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 : </a:t>
              </a:r>
              <a:r>
                <a:rPr lang="pt-BR" sz="1200" dirty="0" err="1"/>
                <a:t>str</a:t>
              </a:r>
              <a:r>
                <a:rPr lang="pt-BR" sz="1200" dirty="0"/>
                <a:t>, modelo : </a:t>
              </a:r>
              <a:r>
                <a:rPr lang="pt-BR" sz="1200" dirty="0" err="1"/>
                <a:t>str</a:t>
              </a:r>
              <a:r>
                <a:rPr lang="pt-BR" sz="1200" dirty="0"/>
                <a:t>, cor : </a:t>
              </a:r>
              <a:r>
                <a:rPr lang="pt-BR" sz="1200" dirty="0" err="1"/>
                <a:t>str</a:t>
              </a:r>
              <a:r>
                <a:rPr lang="pt-BR" sz="1200" dirty="0"/>
                <a:t>, placa : </a:t>
              </a:r>
              <a:r>
                <a:rPr lang="pt-BR" sz="1200" dirty="0" err="1"/>
                <a:t>str</a:t>
              </a:r>
              <a:r>
                <a:rPr lang="pt-BR" sz="1200" dirty="0"/>
                <a:t>, quilometragem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# injetarCombustível(): void</a:t>
              </a:r>
            </a:p>
            <a:p>
              <a:r>
                <a:rPr lang="pt-BR" sz="1200" dirty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obterConceitoDoAluno(aluno): string</a:t>
              </a:r>
            </a:p>
            <a:p>
              <a:r>
                <a:rPr lang="pt-BR" sz="1200" dirty="0"/>
                <a:t>+ calcularMédiaGeralDaClasse(alunos): float, string</a:t>
              </a:r>
            </a:p>
            <a:p>
              <a:r>
                <a:rPr lang="pt-BR" sz="1200" dirty="0"/>
                <a:t>+ 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Ingresso(valor)</a:t>
                </a:r>
              </a:p>
              <a:p>
                <a:r>
                  <a:rPr lang="pt-BR" sz="1200" dirty="0"/>
                  <a:t>+ getValor()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IngressoVIP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IngressoVIP(valor, adicional)</a:t>
                </a:r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Forma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área: float</a:t>
              </a:r>
            </a:p>
            <a:p>
              <a:r>
                <a:rPr lang="pt-BR" sz="1200" dirty="0"/>
                <a:t>+ perímetro: float</a:t>
              </a:r>
            </a:p>
            <a:p>
              <a:r>
                <a:rPr lang="pt-BR" sz="1200" dirty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Forma()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Retângulo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Triângulo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altura: 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Círculo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Empresa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Empresa()</a:t>
                </a:r>
              </a:p>
              <a:p>
                <a:r>
                  <a:rPr lang="pt-BR" sz="1200" dirty="0"/>
                  <a:t>+ contratar(nome, salário): void</a:t>
                </a:r>
              </a:p>
              <a:p>
                <a:r>
                  <a:rPr lang="pt-BR" sz="1200" dirty="0"/>
                  <a:t>+ demitir(nome): void</a:t>
                </a:r>
              </a:p>
              <a:p>
                <a:r>
                  <a:rPr lang="pt-BR" sz="1200" dirty="0"/>
                  <a:t>+ darAumento(nome, percentualDeAumento): void</a:t>
                </a:r>
              </a:p>
              <a:p>
                <a:r>
                  <a:rPr lang="pt-BR" sz="1200" dirty="0"/>
                  <a:t>+ consultarSalário(nome): float</a:t>
                </a:r>
              </a:p>
              <a:p>
                <a:r>
                  <a:rPr lang="pt-BR" sz="1200" dirty="0"/>
                  <a:t>+ 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Funcionário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nome: string</a:t>
                  </a:r>
                </a:p>
                <a:p>
                  <a:r>
                    <a:rPr lang="pt-BR" sz="1200" dirty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/>
                  <a:t>Funcionário(nome, salário)</a:t>
                </a:r>
              </a:p>
              <a:p>
                <a:r>
                  <a:rPr lang="pt-BR" sz="1200" dirty="0"/>
                  <a:t>+ aumentarSalário(percentualDeAumento): void</a:t>
                </a:r>
              </a:p>
              <a:p>
                <a:r>
                  <a:rPr lang="pt-BR" sz="1200" dirty="0"/>
                  <a:t>+ getNome(): string</a:t>
                </a:r>
              </a:p>
              <a:p>
                <a:r>
                  <a:rPr lang="pt-BR" sz="1200" dirty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88794" y="113919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423389" y="1161916"/>
            <a:ext cx="4619625" cy="4228231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65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quilometragem: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quilometragem)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#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426720" y="1318670"/>
            <a:ext cx="6183632" cy="3697467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7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quilometragem: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</a:t>
              </a:r>
              <a:r>
                <a:rPr lang="pt-BR" sz="1200" dirty="0" err="1"/>
                <a:t>string</a:t>
              </a:r>
              <a:endParaRPr lang="pt-BR" sz="1200" dirty="0"/>
            </a:p>
            <a:p>
              <a:r>
                <a:rPr lang="pt-BR" sz="1200" dirty="0"/>
                <a:t>- motor : Motor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24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 : </a:t>
              </a:r>
              <a:r>
                <a:rPr lang="pt-BR" sz="1200" dirty="0" err="1"/>
                <a:t>string</a:t>
              </a:r>
              <a:r>
                <a:rPr lang="pt-BR" sz="1200" dirty="0"/>
                <a:t>, modelo : </a:t>
              </a:r>
              <a:r>
                <a:rPr lang="pt-BR" sz="1200" dirty="0" err="1"/>
                <a:t>string</a:t>
              </a:r>
              <a:r>
                <a:rPr lang="pt-BR" sz="1200" dirty="0"/>
                <a:t>, cor : </a:t>
              </a:r>
              <a:r>
                <a:rPr lang="pt-BR" sz="1200" dirty="0" err="1"/>
                <a:t>string</a:t>
              </a:r>
              <a:r>
                <a:rPr lang="pt-BR" sz="1200" dirty="0"/>
                <a:t>, placa : </a:t>
              </a:r>
              <a:r>
                <a:rPr lang="pt-BR" sz="1200" dirty="0" err="1"/>
                <a:t>string</a:t>
              </a:r>
              <a:r>
                <a:rPr lang="pt-BR" sz="1200" dirty="0"/>
                <a:t>, quilometragem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</a:t>
              </a:r>
              <a:r>
                <a:rPr lang="pt-BR" sz="1200" dirty="0" err="1"/>
                <a:t>setPlaca</a:t>
              </a:r>
              <a:r>
                <a:rPr lang="pt-BR" sz="1200" dirty="0"/>
                <a:t>(placa : </a:t>
              </a:r>
              <a:r>
                <a:rPr lang="pt-BR" sz="1200" dirty="0" err="1"/>
                <a:t>string</a:t>
              </a:r>
              <a:r>
                <a:rPr lang="pt-BR" sz="1200" dirty="0"/>
                <a:t>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  <p:grpSp>
        <p:nvGrpSpPr>
          <p:cNvPr id="18" name="Group 10"/>
          <p:cNvGrpSpPr/>
          <p:nvPr/>
        </p:nvGrpSpPr>
        <p:grpSpPr>
          <a:xfrm>
            <a:off x="7652852" y="2531952"/>
            <a:ext cx="3419033" cy="1702165"/>
            <a:chOff x="3172267" y="3422285"/>
            <a:chExt cx="3419033" cy="1702165"/>
          </a:xfrm>
        </p:grpSpPr>
        <p:grpSp>
          <p:nvGrpSpPr>
            <p:cNvPr id="19" name="Group 25"/>
            <p:cNvGrpSpPr/>
            <p:nvPr/>
          </p:nvGrpSpPr>
          <p:grpSpPr>
            <a:xfrm>
              <a:off x="3172267" y="3422285"/>
              <a:ext cx="3419033" cy="1702165"/>
              <a:chOff x="4683568" y="2960991"/>
              <a:chExt cx="2107544" cy="1761134"/>
            </a:xfrm>
          </p:grpSpPr>
          <p:sp>
            <p:nvSpPr>
              <p:cNvPr id="21" name="Rectangle 26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8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9"/>
              <p:cNvSpPr txBox="1"/>
              <p:nvPr/>
            </p:nvSpPr>
            <p:spPr>
              <a:xfrm>
                <a:off x="4683568" y="2960991"/>
                <a:ext cx="2088000" cy="327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Motor</a:t>
                </a:r>
              </a:p>
            </p:txBody>
          </p:sp>
          <p:cxnSp>
            <p:nvCxnSpPr>
              <p:cNvPr id="24" name="Straight Connector 30"/>
              <p:cNvCxnSpPr/>
              <p:nvPr/>
            </p:nvCxnSpPr>
            <p:spPr>
              <a:xfrm>
                <a:off x="4692375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31"/>
              <p:cNvSpPr txBox="1"/>
              <p:nvPr/>
            </p:nvSpPr>
            <p:spPr>
              <a:xfrm>
                <a:off x="4697639" y="3276798"/>
                <a:ext cx="2079825" cy="286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</p:grpSp>
        <p:sp>
          <p:nvSpPr>
            <p:cNvPr id="20" name="Rectangle 2"/>
            <p:cNvSpPr/>
            <p:nvPr/>
          </p:nvSpPr>
          <p:spPr>
            <a:xfrm>
              <a:off x="3180961" y="4338176"/>
              <a:ext cx="34103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/>
                <a:t>Motor()</a:t>
              </a:r>
            </a:p>
            <a:p>
              <a:r>
                <a:rPr lang="pt-BR" sz="1200" dirty="0"/>
                <a:t># </a:t>
              </a:r>
              <a:r>
                <a:rPr lang="pt-BR" sz="1200" dirty="0" err="1"/>
                <a:t>injetarCombustível</a:t>
              </a:r>
              <a:r>
                <a:rPr lang="pt-BR" sz="1200" dirty="0"/>
                <a:t>(): </a:t>
              </a:r>
              <a:r>
                <a:rPr lang="pt-BR" sz="1200" dirty="0" err="1"/>
                <a:t>string</a:t>
              </a:r>
              <a:endParaRPr lang="pt-BR" sz="1200" dirty="0"/>
            </a:p>
          </p:txBody>
        </p:sp>
      </p:grpSp>
      <p:sp>
        <p:nvSpPr>
          <p:cNvPr id="26" name="Diamond 32"/>
          <p:cNvSpPr/>
          <p:nvPr/>
        </p:nvSpPr>
        <p:spPr>
          <a:xfrm rot="16200000">
            <a:off x="6613951" y="3231676"/>
            <a:ext cx="251466" cy="31711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Straight Connector 49"/>
          <p:cNvCxnSpPr>
            <a:stCxn id="21" idx="1"/>
            <a:endCxn id="26" idx="2"/>
          </p:cNvCxnSpPr>
          <p:nvPr/>
        </p:nvCxnSpPr>
        <p:spPr>
          <a:xfrm flipH="1">
            <a:off x="6898242" y="3386852"/>
            <a:ext cx="767872" cy="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0"/>
          <p:cNvSpPr txBox="1"/>
          <p:nvPr/>
        </p:nvSpPr>
        <p:spPr>
          <a:xfrm>
            <a:off x="6577429" y="2922565"/>
            <a:ext cx="33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65380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2417445" y="731551"/>
            <a:ext cx="7775938" cy="5137497"/>
            <a:chOff x="2417445" y="731551"/>
            <a:chExt cx="7775938" cy="5137497"/>
          </a:xfrm>
        </p:grpSpPr>
        <p:grpSp>
          <p:nvGrpSpPr>
            <p:cNvPr id="19" name="Grupo 18"/>
            <p:cNvGrpSpPr/>
            <p:nvPr/>
          </p:nvGrpSpPr>
          <p:grpSpPr>
            <a:xfrm>
              <a:off x="2417445" y="731596"/>
              <a:ext cx="5075031" cy="5137452"/>
              <a:chOff x="4350748" y="313584"/>
              <a:chExt cx="5075031" cy="5137452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4350748" y="313584"/>
                <a:ext cx="5063216" cy="2283417"/>
                <a:chOff x="3658416" y="268333"/>
                <a:chExt cx="4611692" cy="22834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658416" y="268333"/>
                  <a:ext cx="4597792" cy="22413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658416" y="1366467"/>
                  <a:ext cx="459779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3685933" y="280380"/>
                  <a:ext cx="4570273" cy="254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Veículo</a:t>
                  </a: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662108" y="593111"/>
                  <a:ext cx="460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3670041" y="628673"/>
                  <a:ext cx="45861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marca: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- modelo: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# cor: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87170" y="1351421"/>
                  <a:ext cx="456903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Veículo(marca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modelo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cor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)</a:t>
                  </a:r>
                </a:p>
                <a:p>
                  <a:r>
                    <a:rPr lang="pt-BR" sz="1200" dirty="0"/>
                    <a:t>+ getMarca():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getModelo():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getCor():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frear():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imprimirInfo(): </a:t>
                  </a:r>
                  <a:r>
                    <a:rPr lang="pt-BR" sz="1200" dirty="0" err="1"/>
                    <a:t>void</a:t>
                  </a:r>
                  <a:endParaRPr lang="pt-BR" sz="1200" dirty="0"/>
                </a:p>
              </p:txBody>
            </p:sp>
          </p:grpSp>
          <p:grpSp>
            <p:nvGrpSpPr>
              <p:cNvPr id="10" name="Group 10"/>
              <p:cNvGrpSpPr/>
              <p:nvPr/>
            </p:nvGrpSpPr>
            <p:grpSpPr>
              <a:xfrm>
                <a:off x="4353853" y="3144102"/>
                <a:ext cx="5071926" cy="2306934"/>
                <a:chOff x="4082184" y="2302671"/>
                <a:chExt cx="3681264" cy="2732312"/>
              </a:xfrm>
            </p:grpSpPr>
            <p:sp>
              <p:nvSpPr>
                <p:cNvPr id="12" name="Rectangle 3"/>
                <p:cNvSpPr/>
                <p:nvPr/>
              </p:nvSpPr>
              <p:spPr>
                <a:xfrm>
                  <a:off x="4082184" y="2302671"/>
                  <a:ext cx="3663866" cy="2712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" name="Straight Connector 4"/>
                <p:cNvCxnSpPr/>
                <p:nvPr/>
              </p:nvCxnSpPr>
              <p:spPr>
                <a:xfrm>
                  <a:off x="4082184" y="3631531"/>
                  <a:ext cx="366386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5"/>
                <p:cNvSpPr txBox="1"/>
                <p:nvPr/>
              </p:nvSpPr>
              <p:spPr>
                <a:xfrm>
                  <a:off x="4104112" y="2317249"/>
                  <a:ext cx="3641937" cy="197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Carro</a:t>
                  </a:r>
                </a:p>
              </p:txBody>
            </p:sp>
            <p:cxnSp>
              <p:nvCxnSpPr>
                <p:cNvPr id="15" name="Straight Connector 6"/>
                <p:cNvCxnSpPr/>
                <p:nvPr/>
              </p:nvCxnSpPr>
              <p:spPr>
                <a:xfrm>
                  <a:off x="4091448" y="2673266"/>
                  <a:ext cx="367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7"/>
                <p:cNvSpPr txBox="1"/>
                <p:nvPr/>
              </p:nvSpPr>
              <p:spPr>
                <a:xfrm>
                  <a:off x="4091448" y="2689867"/>
                  <a:ext cx="3654602" cy="7655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+ quilometragem: float</a:t>
                  </a:r>
                </a:p>
                <a:p>
                  <a:r>
                    <a:rPr lang="pt-BR" sz="1200" dirty="0"/>
                    <a:t>- placa: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- motor: Motor</a:t>
                  </a:r>
                </a:p>
              </p:txBody>
            </p:sp>
            <p:sp>
              <p:nvSpPr>
                <p:cNvPr id="17" name="TextBox 8"/>
                <p:cNvSpPr txBox="1"/>
                <p:nvPr/>
              </p:nvSpPr>
              <p:spPr>
                <a:xfrm>
                  <a:off x="4105097" y="3613324"/>
                  <a:ext cx="3640953" cy="1421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Carro(marca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modelo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cor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placa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quilometragem : </a:t>
                  </a:r>
                  <a:r>
                    <a:rPr lang="pt-BR" sz="1200" dirty="0" err="1"/>
                    <a:t>int</a:t>
                  </a:r>
                  <a:r>
                    <a:rPr lang="pt-BR" sz="1200" dirty="0"/>
                    <a:t>)</a:t>
                  </a:r>
                </a:p>
                <a:p>
                  <a:r>
                    <a:rPr lang="pt-BR" sz="1200" dirty="0"/>
                    <a:t>+ getPlaca():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</a:t>
                  </a:r>
                  <a:r>
                    <a:rPr lang="pt-BR" sz="1200" dirty="0" err="1"/>
                    <a:t>setPlaca</a:t>
                  </a:r>
                  <a:r>
                    <a:rPr lang="pt-BR" sz="1200" dirty="0"/>
                    <a:t>(placa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): void</a:t>
                  </a:r>
                </a:p>
                <a:p>
                  <a:r>
                    <a:rPr lang="pt-BR" sz="1200" dirty="0"/>
                    <a:t>+ acelerar():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- </a:t>
                  </a:r>
                  <a:r>
                    <a:rPr lang="pt-BR" sz="1200" dirty="0" err="1"/>
                    <a:t>injetarCombustível</a:t>
                  </a:r>
                  <a:r>
                    <a:rPr lang="pt-BR" sz="1200" dirty="0"/>
                    <a:t>(): </a:t>
                  </a:r>
                  <a:r>
                    <a:rPr lang="pt-BR" sz="1200" dirty="0" err="1"/>
                    <a:t>void</a:t>
                  </a:r>
                  <a:endParaRPr lang="pt-BR" sz="1200" dirty="0"/>
                </a:p>
                <a:p>
                  <a:r>
                    <a:rPr lang="pt-BR" sz="1200" dirty="0"/>
                    <a:t>- </a:t>
                  </a:r>
                  <a:r>
                    <a:rPr lang="pt-BR" sz="1200" dirty="0" err="1"/>
                    <a:t>acionarPastilhaDeFreio</a:t>
                  </a:r>
                  <a:r>
                    <a:rPr lang="pt-BR" sz="1200" dirty="0"/>
                    <a:t>(): </a:t>
                  </a:r>
                  <a:r>
                    <a:rPr lang="pt-BR" sz="1200" dirty="0" err="1"/>
                    <a:t>void</a:t>
                  </a:r>
                  <a:endParaRPr lang="pt-BR" sz="1200" dirty="0"/>
                </a:p>
              </p:txBody>
            </p:sp>
          </p:grpSp>
          <p:cxnSp>
            <p:nvCxnSpPr>
              <p:cNvPr id="18" name="Conector de seta reta 17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6874726" y="2554965"/>
                <a:ext cx="3105" cy="5891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aixaDeTexto 19"/>
            <p:cNvSpPr txBox="1"/>
            <p:nvPr/>
          </p:nvSpPr>
          <p:spPr>
            <a:xfrm>
              <a:off x="8038012" y="731551"/>
              <a:ext cx="1672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Classe menos especializada.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038012" y="3510284"/>
              <a:ext cx="215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Classe mais especializada, criada a partir de herança.</a:t>
              </a:r>
            </a:p>
          </p:txBody>
        </p:sp>
        <p:cxnSp>
          <p:nvCxnSpPr>
            <p:cNvPr id="25" name="Conector de seta reta 24"/>
            <p:cNvCxnSpPr>
              <a:endCxn id="20" idx="1"/>
            </p:cNvCxnSpPr>
            <p:nvPr/>
          </p:nvCxnSpPr>
          <p:spPr>
            <a:xfrm flipV="1">
              <a:off x="7510872" y="962384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7534842" y="3741116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194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2417445" y="731596"/>
            <a:ext cx="5075031" cy="5120565"/>
            <a:chOff x="4350748" y="313584"/>
            <a:chExt cx="5075031" cy="5120565"/>
          </a:xfrm>
        </p:grpSpPr>
        <p:grpSp>
          <p:nvGrpSpPr>
            <p:cNvPr id="2" name="Grupo 1"/>
            <p:cNvGrpSpPr/>
            <p:nvPr/>
          </p:nvGrpSpPr>
          <p:grpSpPr>
            <a:xfrm>
              <a:off x="4350748" y="313584"/>
              <a:ext cx="5063216" cy="2241381"/>
              <a:chOff x="3658416" y="268333"/>
              <a:chExt cx="4611692" cy="22413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658416" y="268333"/>
                <a:ext cx="4597792" cy="22413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3658416" y="1366467"/>
                <a:ext cx="45977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3685933" y="280380"/>
                <a:ext cx="4570273" cy="254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Veículo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662108" y="593111"/>
                <a:ext cx="460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670041" y="628673"/>
                <a:ext cx="45861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marca: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- modelo: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# cor: </a:t>
                </a:r>
                <a:r>
                  <a:rPr lang="pt-BR" sz="1200" dirty="0" err="1"/>
                  <a:t>str</a:t>
                </a:r>
                <a:endParaRPr lang="pt-BR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87170" y="1351421"/>
                <a:ext cx="456903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Veículo(marca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modelo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cor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)</a:t>
                </a:r>
              </a:p>
              <a:p>
                <a:r>
                  <a:rPr lang="pt-BR" sz="1200" dirty="0"/>
                  <a:t>+ getMarca():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+ getModelo():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+ getCor():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+ frear(): </a:t>
                </a:r>
                <a:r>
                  <a:rPr lang="pt-BR" sz="1200" dirty="0" err="1"/>
                  <a:t>str</a:t>
                </a:r>
                <a:endParaRPr lang="pt-BR" sz="1200" dirty="0"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4353853" y="3144102"/>
              <a:ext cx="5071926" cy="2290047"/>
              <a:chOff x="4082184" y="2302671"/>
              <a:chExt cx="3681264" cy="2712311"/>
            </a:xfrm>
          </p:grpSpPr>
          <p:sp>
            <p:nvSpPr>
              <p:cNvPr id="12" name="Rectangle 3"/>
              <p:cNvSpPr/>
              <p:nvPr/>
            </p:nvSpPr>
            <p:spPr>
              <a:xfrm>
                <a:off x="4082184" y="2302671"/>
                <a:ext cx="3663866" cy="2712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" name="Straight Connector 4"/>
              <p:cNvCxnSpPr/>
              <p:nvPr/>
            </p:nvCxnSpPr>
            <p:spPr>
              <a:xfrm>
                <a:off x="4082184" y="3631531"/>
                <a:ext cx="366386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5"/>
              <p:cNvSpPr txBox="1"/>
              <p:nvPr/>
            </p:nvSpPr>
            <p:spPr>
              <a:xfrm>
                <a:off x="4104112" y="2317249"/>
                <a:ext cx="3641937" cy="197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Carro</a:t>
                </a:r>
              </a:p>
            </p:txBody>
          </p:sp>
          <p:cxnSp>
            <p:nvCxnSpPr>
              <p:cNvPr id="15" name="Straight Connector 6"/>
              <p:cNvCxnSpPr/>
              <p:nvPr/>
            </p:nvCxnSpPr>
            <p:spPr>
              <a:xfrm>
                <a:off x="4091448" y="2673266"/>
                <a:ext cx="367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7"/>
              <p:cNvSpPr txBox="1"/>
              <p:nvPr/>
            </p:nvSpPr>
            <p:spPr>
              <a:xfrm>
                <a:off x="4091448" y="2689867"/>
                <a:ext cx="3654602" cy="546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+ quilometragem: </a:t>
                </a:r>
                <a:r>
                  <a:rPr lang="pt-BR" sz="1200" dirty="0" err="1"/>
                  <a:t>int</a:t>
                </a:r>
                <a:endParaRPr lang="pt-BR" sz="1200" dirty="0"/>
              </a:p>
              <a:p>
                <a:r>
                  <a:rPr lang="pt-BR" sz="1200" dirty="0"/>
                  <a:t>- placa: </a:t>
                </a:r>
                <a:r>
                  <a:rPr lang="pt-BR" sz="1200" dirty="0" err="1"/>
                  <a:t>str</a:t>
                </a:r>
                <a:endParaRPr lang="pt-BR" sz="1200" dirty="0"/>
              </a:p>
            </p:txBody>
          </p:sp>
          <p:sp>
            <p:nvSpPr>
              <p:cNvPr id="17" name="TextBox 8"/>
              <p:cNvSpPr txBox="1"/>
              <p:nvPr/>
            </p:nvSpPr>
            <p:spPr>
              <a:xfrm>
                <a:off x="4105097" y="3613324"/>
                <a:ext cx="3640953" cy="1202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Carro(marca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modelo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cor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placa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quilometragem : </a:t>
                </a:r>
                <a:r>
                  <a:rPr lang="pt-BR" sz="1200" dirty="0" err="1"/>
                  <a:t>int</a:t>
                </a:r>
                <a:r>
                  <a:rPr lang="pt-BR" sz="1200" dirty="0"/>
                  <a:t>)</a:t>
                </a:r>
              </a:p>
              <a:p>
                <a:r>
                  <a:rPr lang="pt-BR" sz="1200" dirty="0"/>
                  <a:t>+ getPlaca():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+ </a:t>
                </a:r>
                <a:r>
                  <a:rPr lang="pt-BR" sz="1200" dirty="0" err="1"/>
                  <a:t>setPlaca</a:t>
                </a:r>
                <a:r>
                  <a:rPr lang="pt-BR" sz="1200" dirty="0"/>
                  <a:t>(placa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): void</a:t>
                </a:r>
              </a:p>
              <a:p>
                <a:r>
                  <a:rPr lang="pt-BR" sz="1200" dirty="0"/>
                  <a:t>+ acelerar():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- </a:t>
                </a:r>
                <a:r>
                  <a:rPr lang="pt-BR" sz="1200" dirty="0" err="1"/>
                  <a:t>injetarCombustível</a:t>
                </a:r>
                <a:r>
                  <a:rPr lang="pt-BR" sz="1200" dirty="0"/>
                  <a:t>(): </a:t>
                </a:r>
                <a:r>
                  <a:rPr lang="pt-BR" sz="1200" dirty="0" err="1"/>
                  <a:t>str</a:t>
                </a:r>
                <a:endParaRPr lang="pt-BR" sz="1200" dirty="0"/>
              </a:p>
            </p:txBody>
          </p:sp>
        </p:grpSp>
        <p:cxnSp>
          <p:nvCxnSpPr>
            <p:cNvPr id="18" name="Conector de seta reta 17"/>
            <p:cNvCxnSpPr>
              <a:stCxn id="12" idx="0"/>
              <a:endCxn id="4" idx="2"/>
            </p:cNvCxnSpPr>
            <p:nvPr/>
          </p:nvCxnSpPr>
          <p:spPr>
            <a:xfrm flipH="1" flipV="1">
              <a:off x="6874726" y="2554965"/>
              <a:ext cx="3105" cy="5891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6966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x**2</a:t>
              </a: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x%2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Resultado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 + y</a:t>
              </a: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 + 1 = 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+ 2 = 3</a:t>
              </a:r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 + 3 = 6</a:t>
              </a:r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zip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2</a:t>
              </a: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393646" y="1698436"/>
            <a:ext cx="6969549" cy="2607646"/>
            <a:chOff x="3393646" y="1698436"/>
            <a:chExt cx="6969549" cy="2607646"/>
          </a:xfrm>
        </p:grpSpPr>
        <p:cxnSp>
          <p:nvCxnSpPr>
            <p:cNvPr id="10" name="Straight Arrow Connector 9"/>
            <p:cNvCxnSpPr>
              <a:endCxn id="27" idx="1"/>
            </p:cNvCxnSpPr>
            <p:nvPr/>
          </p:nvCxnSpPr>
          <p:spPr>
            <a:xfrm>
              <a:off x="6561636" y="2692514"/>
              <a:ext cx="12418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925" y="3885281"/>
              <a:ext cx="1339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Dependência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03473" y="1698436"/>
              <a:ext cx="25597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803472" y="2066925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803472" y="1715143"/>
              <a:ext cx="255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Conta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806298" y="2642411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925" y="4306082"/>
              <a:ext cx="12985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815439" y="2067983"/>
              <a:ext cx="20546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idCliente: string</a:t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saldo: </a:t>
              </a:r>
              <a:r>
                <a:rPr lang="pt-BR" sz="1200" dirty="0" err="1">
                  <a:latin typeface="Calibri" panose="020F0502020204030204" pitchFamily="34" charset="0"/>
                </a:rPr>
                <a:t>float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15439" y="2670928"/>
              <a:ext cx="254775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Conta(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idCliente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string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, saldo : 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getIdCliente() : string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getSaldo() : 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setSaldo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(saldo : 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 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960" y="1698436"/>
              <a:ext cx="3157594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960" y="2066925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960" y="1715143"/>
              <a:ext cx="3157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925" y="2067983"/>
              <a:ext cx="20546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localização: string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927" y="2670928"/>
              <a:ext cx="31456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: string)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 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: float) : 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4617" y="2377440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Paradigma de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00949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Imperativa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17281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94598" y="237743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Orientada a objetos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00948" y="351390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Funcional</a:t>
            </a:r>
          </a:p>
        </p:txBody>
      </p: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V="1">
            <a:off x="5677988" y="1615440"/>
            <a:ext cx="822961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 flipV="1">
            <a:off x="5677988" y="2751908"/>
            <a:ext cx="8166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9" idx="1"/>
          </p:cNvCxnSpPr>
          <p:nvPr/>
        </p:nvCxnSpPr>
        <p:spPr>
          <a:xfrm>
            <a:off x="5677988" y="2751909"/>
            <a:ext cx="822960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7" idx="1"/>
          </p:cNvCxnSpPr>
          <p:nvPr/>
        </p:nvCxnSpPr>
        <p:spPr>
          <a:xfrm>
            <a:off x="7894320" y="1615440"/>
            <a:ext cx="822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485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84617" y="1240971"/>
            <a:ext cx="3609703" cy="3021875"/>
            <a:chOff x="4284617" y="1240971"/>
            <a:chExt cx="3609703" cy="3021875"/>
          </a:xfrm>
        </p:grpSpPr>
        <p:sp>
          <p:nvSpPr>
            <p:cNvPr id="5" name="Rounded Rectangle 4"/>
            <p:cNvSpPr/>
            <p:nvPr/>
          </p:nvSpPr>
          <p:spPr>
            <a:xfrm>
              <a:off x="4284617" y="2377440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Paradigma 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Programação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500949" y="1240971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Procedural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94598" y="237743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Orientada a objetos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500948" y="351390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Funcional</a:t>
              </a:r>
            </a:p>
          </p:txBody>
        </p:sp>
        <p:cxnSp>
          <p:nvCxnSpPr>
            <p:cNvPr id="13" name="Elbow Connector 12"/>
            <p:cNvCxnSpPr>
              <a:stCxn id="5" idx="3"/>
              <a:endCxn id="6" idx="1"/>
            </p:cNvCxnSpPr>
            <p:nvPr/>
          </p:nvCxnSpPr>
          <p:spPr>
            <a:xfrm flipV="1">
              <a:off x="5677988" y="1615440"/>
              <a:ext cx="822961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5" idx="3"/>
              <a:endCxn id="8" idx="1"/>
            </p:cNvCxnSpPr>
            <p:nvPr/>
          </p:nvCxnSpPr>
          <p:spPr>
            <a:xfrm flipV="1">
              <a:off x="5677988" y="2751908"/>
              <a:ext cx="816610" cy="1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" idx="3"/>
              <a:endCxn id="9" idx="1"/>
            </p:cNvCxnSpPr>
            <p:nvPr/>
          </p:nvCxnSpPr>
          <p:spPr>
            <a:xfrm>
              <a:off x="5677988" y="2751909"/>
              <a:ext cx="822960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95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2774" y="2276476"/>
            <a:ext cx="5467351" cy="1717675"/>
            <a:chOff x="3152774" y="2276476"/>
            <a:chExt cx="5467351" cy="1717675"/>
          </a:xfrm>
        </p:grpSpPr>
        <p:pic>
          <p:nvPicPr>
            <p:cNvPr id="1026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8" t="17922" r="13267" b="40185"/>
            <a:stretch/>
          </p:blipFill>
          <p:spPr bwMode="auto">
            <a:xfrm>
              <a:off x="3152774" y="2276476"/>
              <a:ext cx="5467351" cy="171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8" t="46394" r="60440" b="41038"/>
            <a:stretch/>
          </p:blipFill>
          <p:spPr bwMode="auto">
            <a:xfrm>
              <a:off x="6921499" y="3479801"/>
              <a:ext cx="298451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9646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/>
          <p:cNvGrpSpPr/>
          <p:nvPr/>
        </p:nvGrpSpPr>
        <p:grpSpPr>
          <a:xfrm>
            <a:off x="4341181" y="2324618"/>
            <a:ext cx="2397474" cy="3453413"/>
            <a:chOff x="4341181" y="2324618"/>
            <a:chExt cx="2397474" cy="3453413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5BFE512C-F5D0-4ADC-89E7-F334E3F7538E}"/>
                </a:ext>
              </a:extLst>
            </p:cNvPr>
            <p:cNvGrpSpPr/>
            <p:nvPr/>
          </p:nvGrpSpPr>
          <p:grpSpPr>
            <a:xfrm>
              <a:off x="4341181" y="2324618"/>
              <a:ext cx="2397474" cy="3453413"/>
              <a:chOff x="4332303" y="2325949"/>
              <a:chExt cx="2397474" cy="3453413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3A06681-ACE5-4B8D-92CA-7CC5AE49AEE0}"/>
                  </a:ext>
                </a:extLst>
              </p:cNvPr>
              <p:cNvSpPr/>
              <p:nvPr/>
            </p:nvSpPr>
            <p:spPr>
              <a:xfrm>
                <a:off x="4886709" y="3973490"/>
                <a:ext cx="1617750" cy="1544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BE8C46CE-FE72-4462-9AD0-2EDB63657B3D}"/>
                  </a:ext>
                </a:extLst>
              </p:cNvPr>
              <p:cNvSpPr/>
              <p:nvPr/>
            </p:nvSpPr>
            <p:spPr>
              <a:xfrm>
                <a:off x="4643021" y="3098307"/>
                <a:ext cx="1979721" cy="2558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3F99AFA3-3280-4538-81F0-630625717E9D}"/>
                  </a:ext>
                </a:extLst>
              </p:cNvPr>
              <p:cNvSpPr/>
              <p:nvPr/>
            </p:nvSpPr>
            <p:spPr>
              <a:xfrm>
                <a:off x="4645219" y="3109714"/>
                <a:ext cx="19797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Global</a:t>
                </a: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28FF7AE5-DF90-4A4F-8234-CD4774A5BC82}"/>
                  </a:ext>
                </a:extLst>
              </p:cNvPr>
              <p:cNvSpPr/>
              <p:nvPr/>
            </p:nvSpPr>
            <p:spPr>
              <a:xfrm>
                <a:off x="4332303" y="2325949"/>
                <a:ext cx="2396971" cy="34534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860D4E43-E73C-477F-B490-42579402B25F}"/>
                  </a:ext>
                </a:extLst>
              </p:cNvPr>
              <p:cNvSpPr/>
              <p:nvPr/>
            </p:nvSpPr>
            <p:spPr>
              <a:xfrm>
                <a:off x="4332806" y="2334886"/>
                <a:ext cx="239697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</a:t>
                </a:r>
                <a:r>
                  <a:rPr lang="en-US" dirty="0" err="1"/>
                  <a:t>Embutido</a:t>
                </a:r>
                <a:endParaRPr lang="en-US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44B70F4D-6F6E-442B-8695-677A8848DE08}"/>
                  </a:ext>
                </a:extLst>
              </p:cNvPr>
              <p:cNvSpPr/>
              <p:nvPr/>
            </p:nvSpPr>
            <p:spPr>
              <a:xfrm>
                <a:off x="4889758" y="3977747"/>
                <a:ext cx="16177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Namespace Local</a:t>
                </a:r>
              </a:p>
            </p:txBody>
          </p:sp>
        </p:grpSp>
        <p:sp>
          <p:nvSpPr>
            <p:cNvPr id="16" name="Retângulo 15"/>
            <p:cNvSpPr/>
            <p:nvPr/>
          </p:nvSpPr>
          <p:spPr>
            <a:xfrm>
              <a:off x="6076173" y="3088471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em curva 20"/>
            <p:cNvCxnSpPr>
              <a:stCxn id="32" idx="3"/>
              <a:endCxn id="16" idx="3"/>
            </p:cNvCxnSpPr>
            <p:nvPr/>
          </p:nvCxnSpPr>
          <p:spPr>
            <a:xfrm flipV="1">
              <a:off x="6516929" y="3232162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>
              <a:off x="6206929" y="2324618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985706" y="3981569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Conector em curva 62"/>
            <p:cNvCxnSpPr/>
            <p:nvPr/>
          </p:nvCxnSpPr>
          <p:spPr>
            <a:xfrm flipV="1">
              <a:off x="6645542" y="2326251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7831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“A”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“B”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variável1</a:t>
                  </a:r>
                </a:p>
                <a:p>
                  <a:pPr algn="ctr"/>
                  <a:r>
                    <a:rPr lang="pt-BR" dirty="0"/>
                    <a:t>variável2</a:t>
                  </a:r>
                </a:p>
                <a:p>
                  <a:pPr algn="ctr"/>
                  <a:r>
                    <a:rPr lang="pt-BR" dirty="0"/>
                    <a:t>variável3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variável1</a:t>
                  </a:r>
                </a:p>
                <a:p>
                  <a:pPr algn="ctr"/>
                  <a:r>
                    <a:rPr lang="pt-BR" dirty="0"/>
                    <a:t>variável2</a:t>
                  </a:r>
                </a:p>
                <a:p>
                  <a:pPr algn="ctr"/>
                  <a:r>
                    <a:rPr lang="pt-BR" dirty="0"/>
                    <a:t>variável3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12558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“A”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“B”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variável1 = 1</a:t>
                  </a:r>
                </a:p>
                <a:p>
                  <a:r>
                    <a:rPr lang="pt-BR" dirty="0"/>
                    <a:t>variável2 = ‘b’</a:t>
                  </a:r>
                </a:p>
                <a:p>
                  <a:r>
                    <a:rPr lang="pt-BR" dirty="0"/>
                    <a:t>variável3 = </a:t>
                  </a:r>
                  <a:r>
                    <a:rPr lang="pt-BR" dirty="0" err="1"/>
                    <a:t>True</a:t>
                  </a:r>
                  <a:endParaRPr lang="pt-BR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32"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variável1 = ‘olá’</a:t>
                  </a:r>
                </a:p>
                <a:p>
                  <a:r>
                    <a:rPr lang="pt-BR" dirty="0"/>
                    <a:t>variável2 = 2.1</a:t>
                  </a:r>
                </a:p>
                <a:p>
                  <a:r>
                    <a:rPr lang="pt-BR" dirty="0"/>
                    <a:t>variável3 = ‘casa’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28"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83043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8281853" y="4014906"/>
            <a:ext cx="1698173" cy="1259061"/>
            <a:chOff x="4093027" y="3803354"/>
            <a:chExt cx="1698173" cy="1259061"/>
          </a:xfrm>
        </p:grpSpPr>
        <p:grpSp>
          <p:nvGrpSpPr>
            <p:cNvPr id="10" name="Grupo 9"/>
            <p:cNvGrpSpPr/>
            <p:nvPr/>
          </p:nvGrpSpPr>
          <p:grpSpPr>
            <a:xfrm>
              <a:off x="4484914" y="3803354"/>
              <a:ext cx="1306286" cy="935064"/>
              <a:chOff x="6187438" y="4029777"/>
              <a:chExt cx="1306286" cy="93506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222274" y="4038487"/>
                <a:ext cx="1224000" cy="923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/>
                  <p:cNvSpPr txBox="1"/>
                  <p:nvPr/>
                </p:nvSpPr>
                <p:spPr>
                  <a:xfrm>
                    <a:off x="6187438" y="4029777"/>
                    <a:ext cx="1306286" cy="935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9" name="CaixaDeTexto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7438" y="4029777"/>
                    <a:ext cx="1306286" cy="93506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tângulo 6"/>
            <p:cNvSpPr/>
            <p:nvPr/>
          </p:nvSpPr>
          <p:spPr>
            <a:xfrm>
              <a:off x="4127863" y="4138636"/>
              <a:ext cx="1224000" cy="923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4093027" y="4129926"/>
                  <a:ext cx="1306286" cy="9237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027" y="4129926"/>
                  <a:ext cx="1306286" cy="9237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upo 21"/>
          <p:cNvGrpSpPr/>
          <p:nvPr/>
        </p:nvGrpSpPr>
        <p:grpSpPr>
          <a:xfrm>
            <a:off x="6392092" y="1000031"/>
            <a:ext cx="4850674" cy="2132717"/>
            <a:chOff x="6392092" y="1000031"/>
            <a:chExt cx="4850674" cy="21327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392092" y="1695880"/>
                  <a:ext cx="4850674" cy="14368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   3</m:t>
                                        </m:r>
                                      </m:e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  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3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7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8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3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092" y="1695880"/>
                  <a:ext cx="4850674" cy="143686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tângulo 19"/>
            <p:cNvSpPr/>
            <p:nvPr/>
          </p:nvSpPr>
          <p:spPr>
            <a:xfrm>
              <a:off x="8368940" y="1646362"/>
              <a:ext cx="1611086" cy="1053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8860358" y="1000031"/>
                  <a:ext cx="62824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358" y="1000031"/>
                  <a:ext cx="628249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o 5"/>
          <p:cNvGrpSpPr/>
          <p:nvPr/>
        </p:nvGrpSpPr>
        <p:grpSpPr>
          <a:xfrm>
            <a:off x="1418735" y="853440"/>
            <a:ext cx="3933128" cy="1319790"/>
            <a:chOff x="1418735" y="853440"/>
            <a:chExt cx="3933128" cy="13197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1506583" y="853440"/>
                  <a:ext cx="1660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83" y="853440"/>
                  <a:ext cx="166071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1418735" y="1803898"/>
                  <a:ext cx="3933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735" y="1803898"/>
                  <a:ext cx="393312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aixaDeTexto 2"/>
            <p:cNvSpPr txBox="1"/>
            <p:nvPr/>
          </p:nvSpPr>
          <p:spPr>
            <a:xfrm>
              <a:off x="2989441" y="1388103"/>
              <a:ext cx="791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difusão</a:t>
              </a:r>
            </a:p>
          </p:txBody>
        </p:sp>
        <p:sp>
          <p:nvSpPr>
            <p:cNvPr id="4" name="Seta para baixo 3"/>
            <p:cNvSpPr/>
            <p:nvPr/>
          </p:nvSpPr>
          <p:spPr>
            <a:xfrm>
              <a:off x="2560319" y="1323196"/>
              <a:ext cx="383178" cy="4444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039467" y="2540077"/>
            <a:ext cx="4457887" cy="1801401"/>
            <a:chOff x="1401318" y="853440"/>
            <a:chExt cx="4457887" cy="18014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/>
                <p:cNvSpPr txBox="1"/>
                <p:nvPr/>
              </p:nvSpPr>
              <p:spPr>
                <a:xfrm>
                  <a:off x="1506583" y="853440"/>
                  <a:ext cx="1835631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19" name="CaixaDe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83" y="853440"/>
                  <a:ext cx="1835631" cy="6295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aixaDeTexto 23"/>
            <p:cNvSpPr txBox="1"/>
            <p:nvPr/>
          </p:nvSpPr>
          <p:spPr>
            <a:xfrm>
              <a:off x="3144621" y="1584730"/>
              <a:ext cx="791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difusão</a:t>
              </a:r>
            </a:p>
          </p:txBody>
        </p:sp>
        <p:sp>
          <p:nvSpPr>
            <p:cNvPr id="25" name="Seta para baixo 24"/>
            <p:cNvSpPr/>
            <p:nvPr/>
          </p:nvSpPr>
          <p:spPr>
            <a:xfrm>
              <a:off x="2742331" y="1516394"/>
              <a:ext cx="383178" cy="4444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156354" y="4677281"/>
            <a:ext cx="4457887" cy="1801401"/>
            <a:chOff x="1401318" y="853440"/>
            <a:chExt cx="4457887" cy="18014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1506583" y="853440"/>
                  <a:ext cx="2715359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83" y="853440"/>
                  <a:ext cx="2715359" cy="62959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/>
                <p:cNvSpPr txBox="1"/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8" name="CaixaDe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CaixaDeTexto 28"/>
            <p:cNvSpPr txBox="1"/>
            <p:nvPr/>
          </p:nvSpPr>
          <p:spPr>
            <a:xfrm>
              <a:off x="3144621" y="1584730"/>
              <a:ext cx="791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difusão</a:t>
              </a:r>
            </a:p>
          </p:txBody>
        </p:sp>
        <p:sp>
          <p:nvSpPr>
            <p:cNvPr id="30" name="Seta para baixo 29"/>
            <p:cNvSpPr/>
            <p:nvPr/>
          </p:nvSpPr>
          <p:spPr>
            <a:xfrm>
              <a:off x="2742331" y="1516394"/>
              <a:ext cx="383178" cy="4444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082721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DB53832-9842-AAA0-CBFE-BAABA8DF5E1B}"/>
              </a:ext>
            </a:extLst>
          </p:cNvPr>
          <p:cNvGrpSpPr/>
          <p:nvPr/>
        </p:nvGrpSpPr>
        <p:grpSpPr>
          <a:xfrm>
            <a:off x="3737267" y="1934220"/>
            <a:ext cx="2614935" cy="2676966"/>
            <a:chOff x="3737267" y="1934220"/>
            <a:chExt cx="2614935" cy="26769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/>
                <p:cNvSpPr txBox="1"/>
                <p:nvPr/>
              </p:nvSpPr>
              <p:spPr>
                <a:xfrm>
                  <a:off x="3737267" y="1934220"/>
                  <a:ext cx="2514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pt-BR" sz="1800" i="1" dirty="0" smtClean="0"/>
                          <m:t>somarLista</m:t>
                        </m:r>
                        <m:r>
                          <m:rPr>
                            <m:nor/>
                          </m:rPr>
                          <a:rPr lang="pt-BR" sz="1800" b="0" dirty="0" smtClean="0"/>
                          <m:t>(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1, 3, 5, 7, 9</m:t>
                            </m:r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4" name="CaixaDe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267" y="1934220"/>
                  <a:ext cx="251479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695" r="-2663" b="-3478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4798623" y="2520783"/>
                  <a:ext cx="14536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3, 5, 7, 9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623" y="2520783"/>
                  <a:ext cx="145360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929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/>
                <p:cNvSpPr/>
                <p:nvPr/>
              </p:nvSpPr>
              <p:spPr>
                <a:xfrm>
                  <a:off x="4928735" y="3032918"/>
                  <a:ext cx="14234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3+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5, 7, 9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6" name="Retângulo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735" y="3032918"/>
                  <a:ext cx="14234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5143538" y="3637386"/>
                  <a:ext cx="12086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7" name="Retângul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38" y="3637386"/>
                  <a:ext cx="120866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5525424" y="4241854"/>
                  <a:ext cx="7809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+9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8" name="Retângul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5424" y="4241854"/>
                  <a:ext cx="78098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have direita 8"/>
            <p:cNvSpPr/>
            <p:nvPr/>
          </p:nvSpPr>
          <p:spPr>
            <a:xfrm rot="5400000">
              <a:off x="5633597" y="2531956"/>
              <a:ext cx="245963" cy="85623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have direita 9"/>
            <p:cNvSpPr/>
            <p:nvPr/>
          </p:nvSpPr>
          <p:spPr>
            <a:xfrm rot="5400000">
              <a:off x="5747566" y="3219853"/>
              <a:ext cx="245963" cy="637123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have direita 10"/>
            <p:cNvSpPr/>
            <p:nvPr/>
          </p:nvSpPr>
          <p:spPr>
            <a:xfrm rot="5400000">
              <a:off x="5851143" y="3926828"/>
              <a:ext cx="261262" cy="449464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have direita 8">
              <a:extLst>
                <a:ext uri="{FF2B5EF4-FFF2-40B4-BE49-F238E27FC236}">
                  <a16:creationId xmlns:a16="http://schemas.microsoft.com/office/drawing/2014/main" id="{B91D4D94-7B68-0F61-B6FF-C98B0A597129}"/>
                </a:ext>
              </a:extLst>
            </p:cNvPr>
            <p:cNvSpPr/>
            <p:nvPr/>
          </p:nvSpPr>
          <p:spPr>
            <a:xfrm rot="5400000">
              <a:off x="5441317" y="1847943"/>
              <a:ext cx="245963" cy="1081689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921307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92745BD-0D2E-FE99-99EF-07BCC7746690}"/>
              </a:ext>
            </a:extLst>
          </p:cNvPr>
          <p:cNvGrpSpPr/>
          <p:nvPr/>
        </p:nvGrpSpPr>
        <p:grpSpPr>
          <a:xfrm>
            <a:off x="4798623" y="1914789"/>
            <a:ext cx="1553579" cy="3024759"/>
            <a:chOff x="4798623" y="1914789"/>
            <a:chExt cx="1553579" cy="3024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/>
                <p:cNvSpPr txBox="1"/>
                <p:nvPr/>
              </p:nvSpPr>
              <p:spPr>
                <a:xfrm>
                  <a:off x="5039765" y="1914789"/>
                  <a:ext cx="12131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1, 3, 5, 7, 9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4" name="CaixaDe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765" y="1914789"/>
                  <a:ext cx="1213153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4798623" y="2520783"/>
                  <a:ext cx="14536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3, 5, 7, 9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623" y="2520783"/>
                  <a:ext cx="145360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929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/>
                <p:cNvSpPr/>
                <p:nvPr/>
              </p:nvSpPr>
              <p:spPr>
                <a:xfrm>
                  <a:off x="4928735" y="3032918"/>
                  <a:ext cx="14234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3+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5, 7, 9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6" name="Retângulo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735" y="3032918"/>
                  <a:ext cx="14234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5143538" y="3637386"/>
                  <a:ext cx="12086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7" name="Retângul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38" y="3637386"/>
                  <a:ext cx="120866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5525424" y="4196134"/>
                  <a:ext cx="7809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+9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8" name="Retângul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5424" y="4196134"/>
                  <a:ext cx="78098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have direita 8"/>
            <p:cNvSpPr/>
            <p:nvPr/>
          </p:nvSpPr>
          <p:spPr>
            <a:xfrm rot="5400000">
              <a:off x="5633597" y="2531956"/>
              <a:ext cx="245963" cy="85623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have direita 9"/>
            <p:cNvSpPr/>
            <p:nvPr/>
          </p:nvSpPr>
          <p:spPr>
            <a:xfrm rot="5400000">
              <a:off x="5747566" y="3219853"/>
              <a:ext cx="245963" cy="637123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have direita 10"/>
            <p:cNvSpPr/>
            <p:nvPr/>
          </p:nvSpPr>
          <p:spPr>
            <a:xfrm rot="5400000">
              <a:off x="5888934" y="3918899"/>
              <a:ext cx="185679" cy="449464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have direita 8">
              <a:extLst>
                <a:ext uri="{FF2B5EF4-FFF2-40B4-BE49-F238E27FC236}">
                  <a16:creationId xmlns:a16="http://schemas.microsoft.com/office/drawing/2014/main" id="{B91D4D94-7B68-0F61-B6FF-C98B0A597129}"/>
                </a:ext>
              </a:extLst>
            </p:cNvPr>
            <p:cNvSpPr/>
            <p:nvPr/>
          </p:nvSpPr>
          <p:spPr>
            <a:xfrm rot="5400000">
              <a:off x="5523012" y="1825545"/>
              <a:ext cx="245963" cy="1081689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tângulo 1">
                  <a:extLst>
                    <a:ext uri="{FF2B5EF4-FFF2-40B4-BE49-F238E27FC236}">
                      <a16:creationId xmlns:a16="http://schemas.microsoft.com/office/drawing/2014/main" id="{E6EB3E45-A211-17A7-3CC3-095063D7285C}"/>
                    </a:ext>
                  </a:extLst>
                </p:cNvPr>
                <p:cNvSpPr/>
                <p:nvPr/>
              </p:nvSpPr>
              <p:spPr>
                <a:xfrm>
                  <a:off x="5929381" y="4570216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" name="Retângulo 1">
                  <a:extLst>
                    <a:ext uri="{FF2B5EF4-FFF2-40B4-BE49-F238E27FC236}">
                      <a16:creationId xmlns:a16="http://schemas.microsoft.com/office/drawing/2014/main" id="{E6EB3E45-A211-17A7-3CC3-095063D728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381" y="4570216"/>
                  <a:ext cx="37702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have direita 10">
              <a:extLst>
                <a:ext uri="{FF2B5EF4-FFF2-40B4-BE49-F238E27FC236}">
                  <a16:creationId xmlns:a16="http://schemas.microsoft.com/office/drawing/2014/main" id="{FDFB35A8-AE46-0914-B316-A01018D14571}"/>
                </a:ext>
              </a:extLst>
            </p:cNvPr>
            <p:cNvSpPr/>
            <p:nvPr/>
          </p:nvSpPr>
          <p:spPr>
            <a:xfrm rot="5400000">
              <a:off x="6051327" y="4489240"/>
              <a:ext cx="133132" cy="157203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139394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737267" y="1934220"/>
                <a:ext cx="2514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800" i="1" dirty="0" smtClean="0"/>
                        <m:t>somarLista</m:t>
                      </m:r>
                      <m:r>
                        <m:rPr>
                          <m:nor/>
                        </m:rPr>
                        <a:rPr lang="pt-BR" sz="1800" b="0" dirty="0" smtClean="0"/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1, 3, 5, 7, 9</m:t>
                          </m:r>
                        </m:e>
                      </m:d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267" y="1934220"/>
                <a:ext cx="2514791" cy="276999"/>
              </a:xfrm>
              <a:prstGeom prst="rect">
                <a:avLst/>
              </a:prstGeom>
              <a:blipFill>
                <a:blip r:embed="rId2"/>
                <a:stretch>
                  <a:fillRect l="-1695" r="-2663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3528877" y="2502435"/>
                <a:ext cx="2723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nor/>
                        </m:rPr>
                        <a:rPr lang="pt-BR" sz="1800" i="1" dirty="0"/>
                        <m:t>somarLista</m:t>
                      </m:r>
                      <m:r>
                        <a:rPr lang="pt-BR" sz="18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3, 5, 7, 9</m:t>
                          </m:r>
                        </m:e>
                      </m:d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877" y="2502435"/>
                <a:ext cx="2723181" cy="276999"/>
              </a:xfrm>
              <a:prstGeom prst="rect">
                <a:avLst/>
              </a:prstGeom>
              <a:blipFill>
                <a:blip r:embed="rId3"/>
                <a:stretch>
                  <a:fillRect l="-1566" t="-2222" r="-2461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5191999" y="3070111"/>
                <a:ext cx="2596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800" b="0" i="0" smtClean="0">
                        <a:latin typeface="Cambria Math" panose="02040503050406030204" pitchFamily="18" charset="0"/>
                      </a:rPr>
                      <m:t>3+</m:t>
                    </m:r>
                    <m:r>
                      <m:rPr>
                        <m:nor/>
                      </m:rPr>
                      <a:rPr lang="pt-BR" sz="1800" i="1" dirty="0"/>
                      <m:t>somarLista</m:t>
                    </m:r>
                    <m:r>
                      <a:rPr lang="pt-BR" sz="1800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5, 7, 9</m:t>
                        </m:r>
                      </m:e>
                    </m:d>
                  </m:oMath>
                </a14:m>
                <a:r>
                  <a:rPr lang="pt-BR" sz="1800" dirty="0"/>
                  <a:t>)</a:t>
                </a: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999" y="3070111"/>
                <a:ext cx="2596865" cy="369332"/>
              </a:xfrm>
              <a:prstGeom prst="rect">
                <a:avLst/>
              </a:prstGeom>
              <a:blipFill>
                <a:blip r:embed="rId4"/>
                <a:stretch>
                  <a:fillRect t="-10000" r="-1408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5406802" y="3637386"/>
                <a:ext cx="2382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800">
                        <a:latin typeface="Cambria Math" panose="02040503050406030204" pitchFamily="18" charset="0"/>
                      </a:rPr>
                      <m:t>5</m:t>
                    </m:r>
                    <m:r>
                      <a:rPr lang="pt-BR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pt-BR" sz="1800" i="1" dirty="0"/>
                      <m:t>somarLista</m:t>
                    </m:r>
                    <m:r>
                      <a:rPr lang="pt-BR" sz="1800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7, 9</m:t>
                        </m:r>
                      </m:e>
                    </m:d>
                  </m:oMath>
                </a14:m>
                <a:r>
                  <a:rPr lang="pt-BR" sz="1800" dirty="0"/>
                  <a:t>)</a:t>
                </a: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802" y="3637386"/>
                <a:ext cx="2382062" cy="369332"/>
              </a:xfrm>
              <a:prstGeom prst="rect">
                <a:avLst/>
              </a:prstGeom>
              <a:blipFill>
                <a:blip r:embed="rId5"/>
                <a:stretch>
                  <a:fillRect t="-10000" r="-179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5525424" y="4241854"/>
                <a:ext cx="2263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pt-BR" sz="1800" i="1" dirty="0"/>
                        <m:t>somarLista</m:t>
                      </m:r>
                      <m:r>
                        <a:rPr lang="pt-BR" sz="1800" dirty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424" y="4241854"/>
                <a:ext cx="2263440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have direita 8"/>
          <p:cNvSpPr/>
          <p:nvPr/>
        </p:nvSpPr>
        <p:spPr>
          <a:xfrm rot="5400000">
            <a:off x="5633597" y="2531956"/>
            <a:ext cx="245963" cy="85623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direita 9"/>
          <p:cNvSpPr/>
          <p:nvPr/>
        </p:nvSpPr>
        <p:spPr>
          <a:xfrm rot="5400000">
            <a:off x="5747566" y="3219853"/>
            <a:ext cx="245963" cy="63712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direita 10"/>
          <p:cNvSpPr/>
          <p:nvPr/>
        </p:nvSpPr>
        <p:spPr>
          <a:xfrm rot="5400000">
            <a:off x="5851143" y="3926828"/>
            <a:ext cx="261262" cy="44946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have direita 8">
            <a:extLst>
              <a:ext uri="{FF2B5EF4-FFF2-40B4-BE49-F238E27FC236}">
                <a16:creationId xmlns:a16="http://schemas.microsoft.com/office/drawing/2014/main" id="{B91D4D94-7B68-0F61-B6FF-C98B0A597129}"/>
              </a:ext>
            </a:extLst>
          </p:cNvPr>
          <p:cNvSpPr/>
          <p:nvPr/>
        </p:nvSpPr>
        <p:spPr>
          <a:xfrm rot="5400000">
            <a:off x="5441317" y="1847943"/>
            <a:ext cx="245963" cy="108168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1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10733</TotalTime>
  <Words>6437</Words>
  <Application>Microsoft Office PowerPoint</Application>
  <PresentationFormat>Widescreen</PresentationFormat>
  <Paragraphs>1279</Paragraphs>
  <Slides>87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87</vt:i4>
      </vt:variant>
    </vt:vector>
  </HeadingPairs>
  <TitlesOfParts>
    <vt:vector size="93" baseType="lpstr">
      <vt:lpstr>Arial</vt:lpstr>
      <vt:lpstr>Calibri</vt:lpstr>
      <vt:lpstr>Cambria Math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316</cp:revision>
  <dcterms:created xsi:type="dcterms:W3CDTF">2019-10-18T11:10:08Z</dcterms:created>
  <dcterms:modified xsi:type="dcterms:W3CDTF">2023-11-30T11:18:08Z</dcterms:modified>
</cp:coreProperties>
</file>