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24" r:id="rId30"/>
    <p:sldId id="325" r:id="rId31"/>
    <p:sldId id="284" r:id="rId32"/>
    <p:sldId id="285" r:id="rId33"/>
    <p:sldId id="315" r:id="rId34"/>
    <p:sldId id="286" r:id="rId35"/>
    <p:sldId id="309" r:id="rId36"/>
    <p:sldId id="310" r:id="rId37"/>
    <p:sldId id="287" r:id="rId38"/>
    <p:sldId id="331" r:id="rId39"/>
    <p:sldId id="288" r:id="rId40"/>
    <p:sldId id="322" r:id="rId41"/>
    <p:sldId id="330" r:id="rId42"/>
    <p:sldId id="289" r:id="rId43"/>
    <p:sldId id="292" r:id="rId44"/>
    <p:sldId id="290" r:id="rId45"/>
    <p:sldId id="291" r:id="rId46"/>
    <p:sldId id="293" r:id="rId47"/>
    <p:sldId id="296" r:id="rId48"/>
    <p:sldId id="294" r:id="rId49"/>
    <p:sldId id="338" r:id="rId50"/>
    <p:sldId id="295" r:id="rId51"/>
    <p:sldId id="297" r:id="rId52"/>
    <p:sldId id="298" r:id="rId53"/>
    <p:sldId id="305" r:id="rId54"/>
    <p:sldId id="299" r:id="rId55"/>
    <p:sldId id="317" r:id="rId56"/>
    <p:sldId id="307" r:id="rId57"/>
    <p:sldId id="308" r:id="rId58"/>
    <p:sldId id="304" r:id="rId59"/>
    <p:sldId id="318" r:id="rId60"/>
    <p:sldId id="306" r:id="rId61"/>
    <p:sldId id="319" r:id="rId62"/>
    <p:sldId id="321" r:id="rId63"/>
    <p:sldId id="311" r:id="rId64"/>
    <p:sldId id="316" r:id="rId65"/>
    <p:sldId id="312" r:id="rId66"/>
    <p:sldId id="313" r:id="rId67"/>
    <p:sldId id="314" r:id="rId68"/>
    <p:sldId id="320" r:id="rId69"/>
    <p:sldId id="333" r:id="rId70"/>
    <p:sldId id="332" r:id="rId71"/>
    <p:sldId id="337" r:id="rId72"/>
    <p:sldId id="300" r:id="rId73"/>
    <p:sldId id="301" r:id="rId74"/>
    <p:sldId id="302" r:id="rId75"/>
    <p:sldId id="303" r:id="rId76"/>
    <p:sldId id="323" r:id="rId77"/>
    <p:sldId id="326" r:id="rId78"/>
    <p:sldId id="334" r:id="rId79"/>
    <p:sldId id="327" r:id="rId80"/>
    <p:sldId id="328" r:id="rId81"/>
    <p:sldId id="329" r:id="rId82"/>
    <p:sldId id="335" r:id="rId83"/>
    <p:sldId id="336" r:id="rId8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86" roundtripDataSignature="AMtx7mhQWI0jALdg6/rQkwHSGUUq9Avp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4810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%C3%B3digo_de_m%C3%A1quina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t.wikipedia.org/wiki/Linguagem_humana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952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2768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7238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1100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806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3126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276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5439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2952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1182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0582b999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70582b99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2183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2643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0582b999c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Ajuste de Curvas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é um método que consiste em encontrar uma curva que se ajuste a uma série de pontos e que possivelmente cumpra uma série de parâmetros adicionais. </a:t>
            </a:r>
            <a:endParaRPr/>
          </a:p>
        </p:txBody>
      </p:sp>
      <p:sp>
        <p:nvSpPr>
          <p:cNvPr id="375" name="Google Shape;375;g70582b999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6318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0582b999c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3D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regression problem in machine learning, and train some model to fit the data well.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70582b999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9806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5214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6482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15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Alto nivel: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longe do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código de máquina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 mais próximo à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linguagem humana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Interpretada: programa </a:t>
            </a:r>
            <a:r>
              <a:rPr lang="en-US"/>
              <a:t>é executado por um interpretador e em seguida é executado pelo processador.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Script: que pode ser utilizada para automatizar pequenas tarefas, porem, python </a:t>
            </a:r>
            <a:r>
              <a:rPr lang="en-US"/>
              <a:t>é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muito poderosa e vai alem da linguagem de script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Imperativa: comandos que dizem como o processador deve acessar e modificar dados armazenados em memoria. O programador diz 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programa deve realizar.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Orientada a objetos: sw baseado na composição e interação entre diversos 'objetos'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Funcional: programacao atraves de funcoes e metodos que sao avaliadas como se fossem funcoes matematicas</a:t>
            </a:r>
            <a:endParaRPr/>
          </a:p>
        </p:txBody>
      </p:sp>
      <p:sp>
        <p:nvSpPr>
          <p:cNvPr id="250" name="Google Shape;25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3773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– Com uma taxa de crescimento constante, projecoes mostram que Python sera a linguagem mais utilizada em 2020, superando ate o JavaScript.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– Google, Uber, Netflix, Facebook, Instagram dentre varias outras utilizam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– Por exemplo, TensorFlow, que eh um framework para machine learning, utiliza principalmente python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 – Milhares de tutoriais, videos,  e temos o StackOverflow dando suporte para questoes desde nivel basico ate niveis avancadissimos, existe ate uma versao de MineCraft que ensina como programar em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– Muitas plataformas que promovem o ensino de computacao e eletronica como Raspberry Pi e LEGO Mindstorms tem suas aplicacoes desenvolvidas em python.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 – Voce pode criar e distribuir sua propria biblioteca, modificar/melhorar bibliotecas ja existentes e uma grande suporte da comunidade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 – TensorFlow: Machine Learning, OpenCV: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visao computacional (reconhecimento facial, de movimentos, etc.)</a:t>
            </a:r>
            <a:r>
              <a:rPr lang="en-US"/>
              <a:t>, Scrappy: Data Mining,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Ipython: execucao de codigos pyhon no web browser.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02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88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18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7766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197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59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3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3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23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3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3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3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3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3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3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23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3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3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3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3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3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3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3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3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3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3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3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3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3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3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3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3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3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3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3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3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3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3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3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3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23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3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3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3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3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3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3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3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3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3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3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3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3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3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3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3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3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3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3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3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3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3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2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89" name="Google Shape;189;p34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34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36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3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37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37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5" name="Google Shape;215;p37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37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37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8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3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9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3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2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22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22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2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2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22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2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22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22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2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2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22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22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22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22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22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2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2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22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2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22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2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22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2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2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2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22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22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22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22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2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2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22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22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2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22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2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2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outhampton.ac.uk/~fangohr/training/python/pdfs/Python-for-Computational-Science-and-Engineering.pdf" TargetMode="External"/><Relationship Id="rId3" Type="http://schemas.openxmlformats.org/officeDocument/2006/relationships/hyperlink" Target="http://www.scipy-lectures.org/downloads/ScipyLectures.pdf" TargetMode="External"/><Relationship Id="rId7" Type="http://schemas.openxmlformats.org/officeDocument/2006/relationships/hyperlink" Target="http://web.stanford.edu/~schmit/cme193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cipy.org/doc/numpy-dev/user/numpy-for-matlab-users.html" TargetMode="External"/><Relationship Id="rId5" Type="http://schemas.openxmlformats.org/officeDocument/2006/relationships/hyperlink" Target="http://www.scipy-lectures.org/index.html" TargetMode="External"/><Relationship Id="rId4" Type="http://schemas.openxmlformats.org/officeDocument/2006/relationships/hyperlink" Target="http://matplotlib.org/" TargetMode="External"/><Relationship Id="rId9" Type="http://schemas.openxmlformats.org/officeDocument/2006/relationships/hyperlink" Target="https://kitchingroup.cheme.cmu.edu/pycse/pycse.pd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r.org/" TargetMode="Externa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PYTHON PARA ENGENHEIROS</a:t>
            </a:r>
            <a:endParaRPr/>
          </a:p>
        </p:txBody>
      </p:sp>
      <p:sp>
        <p:nvSpPr>
          <p:cNvPr id="239" name="Google Shape;239;p1"/>
          <p:cNvSpPr txBox="1"/>
          <p:nvPr/>
        </p:nvSpPr>
        <p:spPr>
          <a:xfrm>
            <a:off x="6392092" y="5860870"/>
            <a:ext cx="49290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Felipe Augusto P. de Figueiredo</a:t>
            </a:r>
            <a:endParaRPr sz="2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0" name="Google Shape;240;p1"/>
          <p:cNvPicPr preferRelativeResize="0"/>
          <p:nvPr/>
        </p:nvPicPr>
        <p:blipFill rotWithShape="1">
          <a:blip r:embed="rId3">
            <a:alphaModFix/>
          </a:blip>
          <a:srcRect l="34000" t="-1" r="32984" b="38699"/>
          <a:stretch/>
        </p:blipFill>
        <p:spPr>
          <a:xfrm>
            <a:off x="4773162" y="893444"/>
            <a:ext cx="1618930" cy="1502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OPERAÇÕES BÁSICAS</a:t>
            </a:r>
            <a:endParaRPr/>
          </a:p>
        </p:txBody>
      </p:sp>
      <p:sp>
        <p:nvSpPr>
          <p:cNvPr id="312" name="Google Shape;312;p10"/>
          <p:cNvSpPr txBox="1"/>
          <p:nvPr/>
        </p:nvSpPr>
        <p:spPr>
          <a:xfrm>
            <a:off x="1141412" y="1656080"/>
            <a:ext cx="9905999" cy="510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math as m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operacao com inteiros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2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2.0 para operacao em ponto flutuante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3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3.0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 = a +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 = a –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 = a * b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 = a /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potenciacao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a_ao_quadrado = a ** 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a_ao_quadrado = m.pow(a,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radiciacao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raiz_quadrada_de_a = a ** (1 /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raiz_quadrada_de_a = m.sqrt(a)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raiz_cubica_de_a = a ** (1 / 3)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operacoes inteiras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= 3.456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floor(c) 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maior valor inteiro menor do que c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ceil(c)   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menor valor inteiro maior do que c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round(c)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valor inteiro mais proximo de c</a:t>
            </a:r>
            <a:endParaRPr sz="132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ARRAYS E MATRIZES</a:t>
            </a:r>
            <a:endParaRPr/>
          </a:p>
        </p:txBody>
      </p:sp>
      <p:sp>
        <p:nvSpPr>
          <p:cNvPr id="318" name="Google Shape;318;p11"/>
          <p:cNvSpPr txBox="1">
            <a:spLocks noGrp="1"/>
          </p:cNvSpPr>
          <p:nvPr>
            <p:ph type="body" idx="1"/>
          </p:nvPr>
        </p:nvSpPr>
        <p:spPr>
          <a:xfrm>
            <a:off x="1141413" y="1564640"/>
            <a:ext cx="9905999" cy="529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matriz 2x3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 = np.array([[1, 2, 3], [4, 5, 6]])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multiplicacao de matrizes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matriz.matmul(matriz.transpose()))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utiliza o metodo matmul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determinante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np.linalg.det(matriz)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necessita do pacote de algebra linear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sequences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np.arange(0, 10, 0.1)</a:t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np.linspace(0, 2 * np.pi, 100)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eyes, zeros &amp; ones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np.eye(10)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np.zeros((5, 5))</a:t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np.ones((5, 5))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random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np.random.random(size=(3, 4))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matriz 3x4 com numeros aleatorios dentro do intervalo 0.0 a 1.0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np.random.normal(size=(3, 4, 5))</a:t>
            </a:r>
            <a:r>
              <a:rPr lang="en-US" sz="1320"/>
              <a:t>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matriz 3x4x5 com numeros aleatorios seguindo dist. Gaussiana normal</a:t>
            </a:r>
            <a:endParaRPr sz="13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NÚMEROS COMPLEXOS</a:t>
            </a:r>
            <a:endParaRPr/>
          </a:p>
        </p:txBody>
      </p:sp>
      <p:sp>
        <p:nvSpPr>
          <p:cNvPr id="324" name="Google Shape;324;p12"/>
          <p:cNvSpPr txBox="1"/>
          <p:nvPr/>
        </p:nvSpPr>
        <p:spPr>
          <a:xfrm>
            <a:off x="1141413" y="1727200"/>
            <a:ext cx="10359708" cy="319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cmath as cm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complexo = 2 + 3j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complexo = complex(2, 3)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complex é um tipo de dado padrao/basico do python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Font typeface="Arial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multiplicacao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 = (7 + 4j)*complex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mul.real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acesso a parte real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mul.imag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acesso a parte imaginaria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abs(mul)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valor absoluto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mul.conjugate()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conjugado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cm.phase(mul)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retorna a “fase” ou “argumento” de mul, necessita da lib cmath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ESTATISTICA</a:t>
            </a:r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body" idx="1"/>
          </p:nvPr>
        </p:nvSpPr>
        <p:spPr>
          <a:xfrm>
            <a:off x="1141412" y="1696720"/>
            <a:ext cx="9905999" cy="503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importamos para plotar o histograma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math as m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importamos para poder usar a funcao erro, erf, e raiz quadrada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inclua a linha abaixo se estiver usando Jupyter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array com valores aleatorios vindos da dist. Gaussiana normal padrao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np.random.randn(1000000)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a.mean()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media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a.std()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desvio padrao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plota o histograma da array aleatoria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num_bins = 100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plt.hist(a, num_bins)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probabilidade da v.a. X ter um valor menor do que um determinado valor, x: Pr[X &lt; x]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0.0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 = 0.5*(1.0 + m.erf(x / m.sqrt(2.0)))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ALGEBRA LINEAR</a:t>
            </a:r>
            <a:endParaRPr/>
          </a:p>
        </p:txBody>
      </p:sp>
      <p:sp>
        <p:nvSpPr>
          <p:cNvPr id="337" name="Google Shape;337;p14"/>
          <p:cNvSpPr txBox="1">
            <a:spLocks noGrp="1"/>
          </p:cNvSpPr>
          <p:nvPr>
            <p:ph type="body" idx="1"/>
          </p:nvPr>
        </p:nvSpPr>
        <p:spPr>
          <a:xfrm>
            <a:off x="1141412" y="1605280"/>
            <a:ext cx="9905999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matrix = [[1, 3, 4], [2, 3, 5], [5, 7, 9]]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np.array(matrix)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np.array([4, 4, 4])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solucao de matrix de equacoes lineares: Ax = 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np.linalg.solve(A, b)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encontrar o inverso de uma matriz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inverse = np.linalg.inv(matrix)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encontar os auto-valores de uma matriz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eigvals = np.linalg.eigvals(matrix)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encontrar a decomposicao em valores singulares: U, Σ, V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svd = np.linalg.svd(matrix)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 = svd[0]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sigma = svd[1]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 = svd[2]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MATEMÁTICA</a:t>
            </a:r>
            <a:endParaRPr/>
          </a:p>
        </p:txBody>
      </p:sp>
      <p:sp>
        <p:nvSpPr>
          <p:cNvPr id="343" name="Google Shape;343;p15"/>
          <p:cNvSpPr txBox="1">
            <a:spLocks noGrp="1"/>
          </p:cNvSpPr>
          <p:nvPr>
            <p:ph type="body" idx="1"/>
          </p:nvPr>
        </p:nvSpPr>
        <p:spPr>
          <a:xfrm>
            <a:off x="1141400" y="1772925"/>
            <a:ext cx="9906000" cy="48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encontar as raizes de um polinomio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= np.poly1d([2, 0, -1])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raizes sao +- sqrt(2)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roots = np.roots(p)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print(roots)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calculo integral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sympy import integrate, solve, symbols, pprint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 b, c, x = symbols('a b c x')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definicao dos simbolos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a*x**2 + b*x + c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funcao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print(integrate(f, x))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integral indefinida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print(integrate(f, (x, 0, 1)))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integral definida de x = 0 ate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calculo diferencial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sympy import diff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print(diff(f, x))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print(diff(f, x, 2))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derivada de segunda ordem da funcao f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PLOTANDO LINHAS</a:t>
            </a:r>
            <a:endParaRPr/>
          </a:p>
        </p:txBody>
      </p:sp>
      <p:sp>
        <p:nvSpPr>
          <p:cNvPr id="349" name="Google Shape;349;p16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np.linspace(0, 10, 1000)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gera 1000 numeros linearmente espacados entre 0 e 10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y1 = np.power(x, 2)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x **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y2 = np.power(x, 3)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x ** 3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plt.plot(x, y1, 'b-', x, y2, 'go')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plt.xlim((1, 5))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plt.ylim((0, 30))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plt.xlabel('label para eixo x')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plt.ylabel('label para eixo y')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plt.title('titulo do grafico')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plt.legend(('$x^2$', '$x^3$'))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plt.savefig('plot_linha.png')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6959" y="3506893"/>
            <a:ext cx="4775201" cy="3183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HISTOGRAMAS</a:t>
            </a:r>
            <a:endParaRPr b="1"/>
          </a:p>
        </p:txBody>
      </p:sp>
      <p:sp>
        <p:nvSpPr>
          <p:cNvPr id="356" name="Google Shape;356;p17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= np.random.randn(1000000)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histograma (pdf)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1)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plt.title(‘PDF')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plt.hist(data , bins=100, normed=True , color='b')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CDF empirica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2)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plt.title('CDF')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plt.hist(data , bins=100, normed=True , color='g', cumulative=True)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plt.savefig('histogram.png')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4412" y="1935480"/>
            <a:ext cx="5262881" cy="350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BOX PLOT</a:t>
            </a:r>
            <a:endParaRPr b="1"/>
          </a:p>
        </p:txBody>
      </p:sp>
      <p:sp>
        <p:nvSpPr>
          <p:cNvPr id="363" name="Google Shape;363;p18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gero vetores com parâmetros diferentes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samp1 = np.random.normal(loc=0., scale=1., size=10000)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samp2 = np.random.normal(loc=2., scale=2., size=10000)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plt.boxplot((samp1 , samp2))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plt.grid()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plt.title('boxplot')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plt.savefig('boxplot.png')</a:t>
            </a:r>
            <a:endParaRPr/>
          </a:p>
        </p:txBody>
      </p:sp>
      <p:pic>
        <p:nvPicPr>
          <p:cNvPr id="364" name="Google Shape;36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9986" y="3611881"/>
            <a:ext cx="4572000" cy="30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8" descr="https://upload.wikimedia.org/wikipedia/commons/thumb/c/c9/Elements_of_a_boxplot_pt.svg/400px-Elements_of_a_boxplot_pt.sv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9986" y="1873580"/>
            <a:ext cx="4571999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0582b999c_0_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FIGURAS EM 3D</a:t>
            </a:r>
            <a:endParaRPr b="1"/>
          </a:p>
        </p:txBody>
      </p:sp>
      <p:sp>
        <p:nvSpPr>
          <p:cNvPr id="371" name="Google Shape;371;g70582b999c_0_0"/>
          <p:cNvSpPr txBox="1">
            <a:spLocks noGrp="1"/>
          </p:cNvSpPr>
          <p:nvPr>
            <p:ph type="body" idx="1"/>
          </p:nvPr>
        </p:nvSpPr>
        <p:spPr>
          <a:xfrm>
            <a:off x="1141425" y="1921425"/>
            <a:ext cx="9790800" cy="48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facilita visualizacao de figuras 3D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mpl_toolkits.mplot3d import axes3d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graficos 3D sao habilitados importando axes3d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para figuras interativas usar “notebook” ao inves de “inline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notebook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 = plt.subplot(111, projection='3d')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 Y, Z = axes3d.get_test_data (0.1)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ax.plot_wireframe(X, Y, Z)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plt.savefig('figura3d.png')</a:t>
            </a:r>
            <a:endParaRPr/>
          </a:p>
        </p:txBody>
      </p:sp>
      <p:pic>
        <p:nvPicPr>
          <p:cNvPr id="372" name="Google Shape;372;g70582b999c_0_0"/>
          <p:cNvPicPr preferRelativeResize="0"/>
          <p:nvPr/>
        </p:nvPicPr>
        <p:blipFill rotWithShape="1">
          <a:blip r:embed="rId3">
            <a:alphaModFix/>
          </a:blip>
          <a:srcRect l="19564" t="15120" r="9523" b="8204"/>
          <a:stretch/>
        </p:blipFill>
        <p:spPr>
          <a:xfrm>
            <a:off x="6842200" y="3204925"/>
            <a:ext cx="4829625" cy="3481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OBJETIVO</a:t>
            </a:r>
            <a:endParaRPr/>
          </a:p>
        </p:txBody>
      </p:sp>
      <p:sp>
        <p:nvSpPr>
          <p:cNvPr id="246" name="Google Shape;246;p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Desenvolver</a:t>
            </a:r>
            <a:r>
              <a:rPr lang="en-US" dirty="0"/>
              <a:t> o </a:t>
            </a:r>
            <a:r>
              <a:rPr lang="en-US" dirty="0" err="1"/>
              <a:t>interesse</a:t>
            </a:r>
            <a:r>
              <a:rPr lang="en-US" dirty="0"/>
              <a:t> pela </a:t>
            </a:r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exemplos</a:t>
            </a:r>
            <a:r>
              <a:rPr lang="en-US" dirty="0"/>
              <a:t> de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engenharia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0582b999c_0_18"/>
          <p:cNvSpPr txBox="1">
            <a:spLocks noGrp="1"/>
          </p:cNvSpPr>
          <p:nvPr>
            <p:ph type="title"/>
          </p:nvPr>
        </p:nvSpPr>
        <p:spPr>
          <a:xfrm>
            <a:off x="1141413" y="-37208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AJUSTE DE CURVAS COM POLINÔMIOS</a:t>
            </a:r>
            <a:endParaRPr b="1"/>
          </a:p>
        </p:txBody>
      </p:sp>
      <p:sp>
        <p:nvSpPr>
          <p:cNvPr id="378" name="Google Shape;378;g70582b999c_0_18"/>
          <p:cNvSpPr txBox="1">
            <a:spLocks noGrp="1"/>
          </p:cNvSpPr>
          <p:nvPr>
            <p:ph type="body" idx="1"/>
          </p:nvPr>
        </p:nvSpPr>
        <p:spPr>
          <a:xfrm>
            <a:off x="1141425" y="721400"/>
            <a:ext cx="10397100" cy="60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scipy.interpolate import UnivariateSpline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usado quando nao sabemos a forma da funcao</a:t>
            </a:r>
            <a:endParaRPr sz="12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np.arange(-10, 10, 0.1) 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retorna array com valores igualmente espacados entre -10 e 10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os dados originais sao gerados for esta funcao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3 * np.exp(-0.05*x) + 12 + 1.4 * np.sin(1.2*x) + 2.1 * np.sin(-2.2*x + 3)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np.random.seed(42)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faz com que o gerador de numeros aleatorios sempre forneca os mesmos valores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adicionando ruido aos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y_noise = y + np.random.normal(0, 0.5, size = len(y))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UnivariateSpline(x, y_noise, s=35)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o fator the suavizacao/smoothness eh importante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xs = np.linspace(-10, 10, 100)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ys = s(xs)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 = (10, 8))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y_noise, 'o', label = 'dado original + ruido')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y, 'k', label = 'dado original')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plt.plot(xs, ys, 'r', label = 'curva ajustada com Spline')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plt.xlabel('X')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plt.ylabel('y')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plt.legend(loc = 1)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g70582b999c_0_18"/>
          <p:cNvPicPr preferRelativeResize="0"/>
          <p:nvPr/>
        </p:nvPicPr>
        <p:blipFill rotWithShape="1">
          <a:blip r:embed="rId3">
            <a:alphaModFix/>
          </a:blip>
          <a:srcRect l="7544" t="10836" r="9087" b="5739"/>
          <a:stretch/>
        </p:blipFill>
        <p:spPr>
          <a:xfrm>
            <a:off x="7544425" y="3364150"/>
            <a:ext cx="4235857" cy="33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g70582b999c_0_28"/>
          <p:cNvPicPr preferRelativeResize="0"/>
          <p:nvPr/>
        </p:nvPicPr>
        <p:blipFill rotWithShape="1">
          <a:blip r:embed="rId3">
            <a:alphaModFix/>
          </a:blip>
          <a:srcRect l="7331" t="11374" r="9728" b="6557"/>
          <a:stretch/>
        </p:blipFill>
        <p:spPr>
          <a:xfrm>
            <a:off x="8017200" y="1144875"/>
            <a:ext cx="3906425" cy="30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70582b999c_0_28"/>
          <p:cNvSpPr txBox="1">
            <a:spLocks noGrp="1"/>
          </p:cNvSpPr>
          <p:nvPr>
            <p:ph type="title"/>
          </p:nvPr>
        </p:nvSpPr>
        <p:spPr>
          <a:xfrm>
            <a:off x="1141413" y="-44828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AJUSTE DE CURVAS COM REDES NEURAIS</a:t>
            </a:r>
            <a:endParaRPr b="1"/>
          </a:p>
        </p:txBody>
      </p:sp>
      <p:sp>
        <p:nvSpPr>
          <p:cNvPr id="386" name="Google Shape;386;g70582b999c_0_28"/>
          <p:cNvSpPr txBox="1">
            <a:spLocks noGrp="1"/>
          </p:cNvSpPr>
          <p:nvPr>
            <p:ph type="body" idx="1"/>
          </p:nvPr>
        </p:nvSpPr>
        <p:spPr>
          <a:xfrm>
            <a:off x="1141425" y="478241"/>
            <a:ext cx="10397100" cy="6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sklearn.neural_network import MLPRegressor 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 MLPRegressor da biblioteca rede neural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np.arange(-10, 10, 0.1)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3 * np.exp(-0.05*x) + 12 + 1.4 * np.sin(1.2*x) + 2.1 * np.sin(-2.2*x + 3)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faz com que o gerador de numeros aleatorios sempre forneca os mesmos valores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np.random.seed(42)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adicionando ruido aos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y_noise = y + np.random.normal(0, 0.5, size = len(y))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trata o ajuste de curva como um problema de regressao e treina um modelo para que se ajuste aos dados.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mlp = MLPRegressor(hidden_layer_sizes=(30,20,10), max_iter=5000, solver='lbfgs', alpha=0.9, activation='tanh', random_state=8)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yfit = mlp.fit(x[:, None], y_noise).predict(x[:, None])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 = (10,8))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y_noise, 'o', label = 'dado original + ruido')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y, 'k', label = 'dado original')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yfit, '-r', label = 'curva ajustada com MLP', zorder = 10)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plt.xlabel('X')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plt.ylabel('y')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OUTRAS BIBLIOTECAS CIENTIFICAS</a:t>
            </a:r>
            <a:endParaRPr/>
          </a:p>
        </p:txBody>
      </p:sp>
      <p:sp>
        <p:nvSpPr>
          <p:cNvPr id="392" name="Google Shape;392;p19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946562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Muitas outras possibilidades através do uso de diversas outras bibliotecas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Alguns exemplos: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Pandas</a:t>
            </a:r>
            <a:r>
              <a:rPr lang="en-US"/>
              <a:t>: manipulação e análise de dados. 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SymPy</a:t>
            </a:r>
            <a:r>
              <a:rPr lang="en-US"/>
              <a:t>: manipulações simbólicas estilo </a:t>
            </a:r>
            <a:r>
              <a:rPr lang="en-US" i="1"/>
              <a:t>Mathematica</a:t>
            </a:r>
            <a:r>
              <a:rPr lang="en-US"/>
              <a:t>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AstroPy</a:t>
            </a:r>
            <a:r>
              <a:rPr lang="en-US"/>
              <a:t>: funcionalidades para astrônomos e astrofísicos.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NetworkX</a:t>
            </a:r>
            <a:r>
              <a:rPr lang="en-US"/>
              <a:t>: usada para estudo de grafos e redes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etc.</a:t>
            </a:r>
            <a:endParaRPr/>
          </a:p>
        </p:txBody>
      </p:sp>
      <p:pic>
        <p:nvPicPr>
          <p:cNvPr id="393" name="Google Shape;393;p19" descr="https://miro.medium.com/max/602/0*BE34e7EPbuDC53D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5708" y="3068321"/>
            <a:ext cx="3875115" cy="272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REFERENCIAS</a:t>
            </a:r>
            <a:endParaRPr/>
          </a:p>
        </p:txBody>
      </p:sp>
      <p:sp>
        <p:nvSpPr>
          <p:cNvPr id="400" name="Google Shape;400;p20"/>
          <p:cNvSpPr txBox="1">
            <a:spLocks noGrp="1"/>
          </p:cNvSpPr>
          <p:nvPr>
            <p:ph type="body" idx="1"/>
          </p:nvPr>
        </p:nvSpPr>
        <p:spPr>
          <a:xfrm>
            <a:off x="1141425" y="1640600"/>
            <a:ext cx="10634100" cy="48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3"/>
              </a:rPr>
              <a:t>http://www.scipy-lectures.org/downloads/ScipyLectures.pdf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4"/>
              </a:rPr>
              <a:t>http://matplotlib.org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5"/>
              </a:rPr>
              <a:t>http://www.scipy-lectures.org/index.html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3"/>
              </a:rPr>
              <a:t>http://www.scipy-lectures.org/downloads/ScipyLectures.pdf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6"/>
              </a:rPr>
              <a:t>https://docs.scipy.org/doc/numpy-dev/user/numpy-for-matlab-users.html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7"/>
              </a:rPr>
              <a:t>http://web.stanford.edu/~schmit/cme193/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b="1" i="1"/>
              <a:t>GOOGLE</a:t>
            </a:r>
            <a:r>
              <a:rPr lang="en-US" sz="1942"/>
              <a:t>: &lt;keyword&gt; python</a:t>
            </a:r>
            <a:endParaRPr sz="222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69"/>
              <a:buNone/>
            </a:pPr>
            <a:r>
              <a:rPr lang="en-US" sz="2775" b="1"/>
              <a:t>Leitura Adicional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None/>
            </a:pPr>
            <a:r>
              <a:rPr lang="en-US" sz="1942" u="sng">
                <a:solidFill>
                  <a:schemeClr val="hlink"/>
                </a:solidFill>
                <a:hlinkClick r:id="rId8"/>
              </a:rPr>
              <a:t>http://www.southampton.ac.uk/~fangohr/training/python/pdfs/Python-for-Computational-Science-and-Engineering.pdf</a:t>
            </a:r>
            <a:endParaRPr sz="1942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13"/>
              <a:buNone/>
            </a:pPr>
            <a:r>
              <a:rPr lang="en-US" sz="1850" u="sng">
                <a:solidFill>
                  <a:schemeClr val="hlink"/>
                </a:solidFill>
                <a:hlinkClick r:id="rId9"/>
              </a:rPr>
              <a:t>https://kitchingroup.cheme.cmu.edu/pycse/pycse.pdf</a:t>
            </a:r>
            <a:endParaRPr sz="1942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None/>
            </a:pPr>
            <a:endParaRPr sz="222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"/>
          <p:cNvSpPr txBox="1">
            <a:spLocks noGrp="1"/>
          </p:cNvSpPr>
          <p:nvPr>
            <p:ph type="body" idx="1"/>
          </p:nvPr>
        </p:nvSpPr>
        <p:spPr>
          <a:xfrm>
            <a:off x="1110932" y="2757487"/>
            <a:ext cx="9905999" cy="51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4800"/>
              <a:t>OBRIGADO</a:t>
            </a:r>
            <a:endParaRPr sz="4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5104263" y="818864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5" name="Diamond 4"/>
          <p:cNvSpPr/>
          <p:nvPr/>
        </p:nvSpPr>
        <p:spPr>
          <a:xfrm>
            <a:off x="5104263" y="2295096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6" name="Diamond 5"/>
          <p:cNvSpPr/>
          <p:nvPr/>
        </p:nvSpPr>
        <p:spPr>
          <a:xfrm>
            <a:off x="5104263" y="3771328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7" name="Rectangle 6"/>
          <p:cNvSpPr/>
          <p:nvPr/>
        </p:nvSpPr>
        <p:spPr>
          <a:xfrm>
            <a:off x="9460262" y="998864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0262" y="2475096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00262" y="3933212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6004263" y="1898864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04263" y="3375096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04263" y="4851328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464263" y="5247560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cxnSp>
        <p:nvCxnSpPr>
          <p:cNvPr id="27" name="Straight Arrow Connector 26"/>
          <p:cNvCxnSpPr>
            <a:stCxn id="4" idx="3"/>
            <a:endCxn id="7" idx="1"/>
          </p:cNvCxnSpPr>
          <p:nvPr/>
        </p:nvCxnSpPr>
        <p:spPr>
          <a:xfrm>
            <a:off x="6904263" y="1358864"/>
            <a:ext cx="2555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1"/>
          </p:cNvCxnSpPr>
          <p:nvPr/>
        </p:nvCxnSpPr>
        <p:spPr>
          <a:xfrm>
            <a:off x="6904262" y="2835096"/>
            <a:ext cx="14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904262" y="4311328"/>
            <a:ext cx="39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914263" y="6363792"/>
            <a:ext cx="180000" cy="18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004675" y="5967560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2"/>
            <a:endCxn id="31" idx="6"/>
          </p:cNvCxnSpPr>
          <p:nvPr/>
        </p:nvCxnSpPr>
        <p:spPr>
          <a:xfrm rot="5400000">
            <a:off x="6066973" y="4680503"/>
            <a:ext cx="1800580" cy="17459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2"/>
            <a:endCxn id="31" idx="6"/>
          </p:cNvCxnSpPr>
          <p:nvPr/>
        </p:nvCxnSpPr>
        <p:spPr>
          <a:xfrm rot="5400000">
            <a:off x="5877915" y="3411445"/>
            <a:ext cx="3258696" cy="28259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7" idx="2"/>
            <a:endCxn id="31" idx="6"/>
          </p:cNvCxnSpPr>
          <p:nvPr/>
        </p:nvCxnSpPr>
        <p:spPr>
          <a:xfrm rot="5400000">
            <a:off x="5679799" y="2133329"/>
            <a:ext cx="4734928" cy="39059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04262" y="1059083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04262" y="2527319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96578" y="3985435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94441" y="3375288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94440" y="1894803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04263" y="4824444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994440" y="422632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331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32471" y="404940"/>
            <a:ext cx="5943437" cy="5360778"/>
            <a:chOff x="3332471" y="404940"/>
            <a:chExt cx="5943437" cy="5360778"/>
          </a:xfrm>
        </p:grpSpPr>
        <p:grpSp>
          <p:nvGrpSpPr>
            <p:cNvPr id="43" name="Group 42"/>
            <p:cNvGrpSpPr/>
            <p:nvPr/>
          </p:nvGrpSpPr>
          <p:grpSpPr>
            <a:xfrm>
              <a:off x="5464786" y="404940"/>
              <a:ext cx="1721900" cy="1373130"/>
              <a:chOff x="3530213" y="490176"/>
              <a:chExt cx="2411110" cy="137313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537045" y="490176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537045" y="858664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537045" y="506882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Animal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3552965" y="143415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552965" y="808942"/>
                <a:ext cx="2372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pernas: int</a:t>
                </a:r>
              </a:p>
              <a:p>
                <a:r>
                  <a:rPr lang="pt-BR" sz="1200" dirty="0"/>
                  <a:t>idade: int</a:t>
                </a:r>
              </a:p>
              <a:p>
                <a:r>
                  <a:rPr lang="pt-BR" sz="1200" dirty="0"/>
                  <a:t>peso: float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530213" y="1401641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comer()</a:t>
                </a:r>
              </a:p>
              <a:p>
                <a:r>
                  <a:rPr lang="pt-BR" sz="1200" dirty="0"/>
                  <a:t>dormir()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447730" y="2392922"/>
              <a:ext cx="1721900" cy="1364776"/>
              <a:chOff x="6566848" y="3046512"/>
              <a:chExt cx="2404278" cy="136477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Mamífero</a:t>
                </a: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7554008" y="2392922"/>
              <a:ext cx="1721900" cy="1364776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Réptil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341419" y="2392922"/>
              <a:ext cx="1721900" cy="1373130"/>
              <a:chOff x="2822804" y="2892187"/>
              <a:chExt cx="2411110" cy="137313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829636" y="2892187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2829636" y="3260675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829636" y="2908893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Pássaro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2845556" y="3836161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845556" y="3210953"/>
                <a:ext cx="2372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corDaPena: string</a:t>
                </a:r>
              </a:p>
              <a:p>
                <a:r>
                  <a:rPr lang="pt-BR" sz="1200" dirty="0"/>
                  <a:t>tipoDoBico: string</a:t>
                </a:r>
              </a:p>
              <a:p>
                <a:r>
                  <a:rPr lang="pt-BR" sz="1200" dirty="0"/>
                  <a:t>envergadura: float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822804" y="3803652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voar()</a:t>
                </a:r>
              </a:p>
              <a:p>
                <a:r>
                  <a:rPr lang="pt-BR" sz="1200" dirty="0"/>
                  <a:t>piar()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332471" y="4392588"/>
              <a:ext cx="1694282" cy="1373130"/>
              <a:chOff x="1741220" y="5018930"/>
              <a:chExt cx="2411110" cy="137313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748052" y="5018930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1748052" y="5387418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1748052" y="5035636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Pato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1763972" y="5962904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1741220" y="5930395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nadar()</a:t>
                </a:r>
              </a:p>
              <a:p>
                <a:r>
                  <a:rPr lang="pt-BR" sz="1200" dirty="0"/>
                  <a:t>grasnar()</a:t>
                </a:r>
              </a:p>
            </p:txBody>
          </p:sp>
        </p:grpSp>
        <p:cxnSp>
          <p:nvCxnSpPr>
            <p:cNvPr id="48" name="Straight Arrow Connector 47"/>
            <p:cNvCxnSpPr>
              <a:stCxn id="30" idx="0"/>
              <a:endCxn id="11" idx="2"/>
            </p:cNvCxnSpPr>
            <p:nvPr/>
          </p:nvCxnSpPr>
          <p:spPr>
            <a:xfrm flipV="1">
              <a:off x="4199124" y="1769716"/>
              <a:ext cx="2123367" cy="6232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1" idx="0"/>
              <a:endCxn id="16" idx="2"/>
            </p:cNvCxnSpPr>
            <p:nvPr/>
          </p:nvCxnSpPr>
          <p:spPr>
            <a:xfrm flipV="1">
              <a:off x="6302979" y="1778070"/>
              <a:ext cx="8948" cy="614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5" idx="0"/>
              <a:endCxn id="11" idx="2"/>
            </p:cNvCxnSpPr>
            <p:nvPr/>
          </p:nvCxnSpPr>
          <p:spPr>
            <a:xfrm flipH="1" flipV="1">
              <a:off x="6322491" y="1769716"/>
              <a:ext cx="2086766" cy="6232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179612" y="3771894"/>
              <a:ext cx="8948" cy="614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322491" y="5150165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342135" y="4996276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6304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341419" y="2392922"/>
            <a:ext cx="3828211" cy="3444926"/>
            <a:chOff x="3341419" y="2392922"/>
            <a:chExt cx="3828211" cy="3444926"/>
          </a:xfrm>
        </p:grpSpPr>
        <p:grpSp>
          <p:nvGrpSpPr>
            <p:cNvPr id="44" name="Group 43"/>
            <p:cNvGrpSpPr/>
            <p:nvPr/>
          </p:nvGrpSpPr>
          <p:grpSpPr>
            <a:xfrm>
              <a:off x="3346298" y="2392922"/>
              <a:ext cx="3823332" cy="3444926"/>
              <a:chOff x="3346298" y="2392922"/>
              <a:chExt cx="3823332" cy="344492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447730" y="2392922"/>
                <a:ext cx="1721900" cy="1364776"/>
                <a:chOff x="6566848" y="3046512"/>
                <a:chExt cx="2404278" cy="1364776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6566848" y="3046512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6566848" y="3415000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6566848" y="3063218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Mãe</a:t>
                  </a:r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582768" y="3990486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3346298" y="2392922"/>
                <a:ext cx="1717021" cy="1364776"/>
                <a:chOff x="2829636" y="2892187"/>
                <a:chExt cx="2404278" cy="1364776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829636" y="2892187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829636" y="3260675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2829636" y="2908893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Pai</a:t>
                  </a:r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845556" y="3836161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4483262" y="4473072"/>
                <a:ext cx="1689481" cy="1364776"/>
                <a:chOff x="1748052" y="5018930"/>
                <a:chExt cx="2404278" cy="136477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748052" y="5018930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748052" y="5387418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1748052" y="5035636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Filho</a:t>
                  </a:r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763972" y="5962904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/>
              <p:cNvCxnSpPr>
                <a:stCxn id="16" idx="0"/>
                <a:endCxn id="19" idx="2"/>
              </p:cNvCxnSpPr>
              <p:nvPr/>
            </p:nvCxnSpPr>
            <p:spPr>
              <a:xfrm flipH="1" flipV="1">
                <a:off x="4199124" y="3757698"/>
                <a:ext cx="1123285" cy="732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14" idx="0"/>
                <a:endCxn id="29" idx="2"/>
              </p:cNvCxnSpPr>
              <p:nvPr/>
            </p:nvCxnSpPr>
            <p:spPr>
              <a:xfrm flipV="1">
                <a:off x="5322409" y="3757698"/>
                <a:ext cx="980570" cy="7153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3341419" y="3304387"/>
              <a:ext cx="169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61512" y="3338285"/>
              <a:ext cx="169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923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936285" y="124802"/>
            <a:ext cx="1721900" cy="1373130"/>
            <a:chOff x="3530213" y="490176"/>
            <a:chExt cx="2411110" cy="1373130"/>
          </a:xfrm>
        </p:grpSpPr>
        <p:sp>
          <p:nvSpPr>
            <p:cNvPr id="11" name="Rectangle 10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52965" y="808942"/>
              <a:ext cx="2372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pernas: int</a:t>
              </a:r>
            </a:p>
            <a:p>
              <a:r>
                <a:rPr lang="pt-BR" sz="1200" dirty="0"/>
                <a:t>idade: int</a:t>
              </a:r>
            </a:p>
            <a:p>
              <a:r>
                <a:rPr lang="pt-BR" sz="1200" dirty="0"/>
                <a:t>peso: float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0213" y="1401641"/>
              <a:ext cx="2372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  <a:p>
              <a:r>
                <a:rPr lang="pt-BR" sz="1200" dirty="0"/>
                <a:t>dormir()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62692" y="1730932"/>
            <a:ext cx="1721900" cy="1364776"/>
            <a:chOff x="2822804" y="2892187"/>
            <a:chExt cx="2411110" cy="1364776"/>
          </a:xfrm>
        </p:grpSpPr>
        <p:sp>
          <p:nvSpPr>
            <p:cNvPr id="30" name="Rectangle 29"/>
            <p:cNvSpPr/>
            <p:nvPr/>
          </p:nvSpPr>
          <p:spPr>
            <a:xfrm>
              <a:off x="2829636" y="2892187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29636" y="3260675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9636" y="2908893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45556" y="3836161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5555" y="3210953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corDoPelo: string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2804" y="3803652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mamar()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958218" y="3320608"/>
            <a:ext cx="1694282" cy="1373130"/>
            <a:chOff x="1741220" y="5018930"/>
            <a:chExt cx="2411110" cy="1373130"/>
          </a:xfrm>
        </p:grpSpPr>
        <p:sp>
          <p:nvSpPr>
            <p:cNvPr id="36" name="Rectangle 35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Felino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41220" y="5930395"/>
              <a:ext cx="2372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andar()</a:t>
              </a:r>
            </a:p>
            <a:p>
              <a:r>
                <a:rPr lang="pt-BR" sz="1200" dirty="0"/>
                <a:t>miar()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823642" y="1497932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843888" y="3095708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47031" y="4918638"/>
            <a:ext cx="1694282" cy="1364776"/>
            <a:chOff x="1741220" y="5018930"/>
            <a:chExt cx="2411110" cy="1364776"/>
          </a:xfrm>
        </p:grpSpPr>
        <p:sp>
          <p:nvSpPr>
            <p:cNvPr id="62" name="Rectangle 61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Gato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741220" y="5930395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aa</a:t>
              </a:r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5844070" y="4691665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228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850674" y="117761"/>
            <a:ext cx="3155772" cy="6424287"/>
            <a:chOff x="4850674" y="117761"/>
            <a:chExt cx="3155772" cy="6424287"/>
          </a:xfrm>
        </p:grpSpPr>
        <p:sp>
          <p:nvSpPr>
            <p:cNvPr id="11" name="Rectangle 10"/>
            <p:cNvSpPr/>
            <p:nvPr/>
          </p:nvSpPr>
          <p:spPr>
            <a:xfrm>
              <a:off x="4941814" y="117761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941813" y="458154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941812" y="117761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938590" y="1106091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938591" y="453688"/>
              <a:ext cx="1940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# pernas: int</a:t>
              </a:r>
            </a:p>
            <a:p>
              <a:r>
                <a:rPr lang="pt-BR" sz="1200" dirty="0"/>
                <a:t>+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8589" y="1104485"/>
              <a:ext cx="21176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Animal(pernas, idade, peso)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dormir(): void</a:t>
              </a:r>
            </a:p>
            <a:p>
              <a:r>
                <a:rPr lang="pt-BR" sz="1200" dirty="0"/>
                <a:t>- digerir(): void</a:t>
              </a:r>
            </a:p>
          </p:txBody>
        </p:sp>
        <p:cxnSp>
          <p:nvCxnSpPr>
            <p:cNvPr id="50" name="Straight Arrow Connector 49"/>
            <p:cNvCxnSpPr>
              <a:stCxn id="45" idx="0"/>
              <a:endCxn id="11" idx="2"/>
            </p:cNvCxnSpPr>
            <p:nvPr/>
          </p:nvCxnSpPr>
          <p:spPr>
            <a:xfrm flipV="1">
              <a:off x="6466604" y="2023562"/>
              <a:ext cx="428" cy="53118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940959" y="2554743"/>
              <a:ext cx="3051290" cy="1477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4940960" y="2895136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946446" y="2554743"/>
              <a:ext cx="304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946446" y="354307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937738" y="2890670"/>
              <a:ext cx="1940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corDoPelo: string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37735" y="3541467"/>
              <a:ext cx="3065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Mamífero(pernas, idade, peso, corDoPelo)</a:t>
              </a:r>
            </a:p>
            <a:p>
              <a:r>
                <a:rPr lang="pt-BR" sz="1200" dirty="0"/>
                <a:t>+ mamar(): void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40959" y="4604415"/>
              <a:ext cx="3051290" cy="1448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4940960" y="4944807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946445" y="4604414"/>
              <a:ext cx="304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Vaca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4946445" y="5408255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940958" y="5408255"/>
              <a:ext cx="30622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Vaca(pernas, idade, peso, corDoPelo)</a:t>
              </a:r>
            </a:p>
            <a:p>
              <a:r>
                <a:rPr lang="pt-BR" sz="1200" dirty="0"/>
                <a:t>- ruminar(): void</a:t>
              </a:r>
            </a:p>
            <a:p>
              <a:r>
                <a:rPr lang="pt-BR" sz="1200" dirty="0"/>
                <a:t>+ mamar(): void</a:t>
              </a:r>
            </a:p>
          </p:txBody>
        </p:sp>
        <p:cxnSp>
          <p:nvCxnSpPr>
            <p:cNvPr id="59" name="Straight Arrow Connector 58"/>
            <p:cNvCxnSpPr>
              <a:stCxn id="55" idx="0"/>
              <a:endCxn id="45" idx="2"/>
            </p:cNvCxnSpPr>
            <p:nvPr/>
          </p:nvCxnSpPr>
          <p:spPr>
            <a:xfrm flipH="1" flipV="1">
              <a:off x="6466604" y="4032702"/>
              <a:ext cx="2743" cy="57171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4937735" y="6532814"/>
              <a:ext cx="1152000" cy="34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850674" y="6234271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54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 QUE É PYTHON?</a:t>
            </a:r>
            <a:endParaRPr/>
          </a:p>
        </p:txBody>
      </p:sp>
      <p:sp>
        <p:nvSpPr>
          <p:cNvPr id="253" name="Google Shape;253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1013618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É uma Linguagem de programação de alto nível, interpretada, de script, imperativa, orientada a objetos e funcional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Foi lançada por Guido van Rossum em 1991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Possui um modelo de desenvolvimento comunitário, aberto e gerenciado pela Python Software Foundation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 nome Python é uma homenagem ao grupo de humor britânico, Monty Python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285651" y="857990"/>
            <a:ext cx="7639579" cy="4972297"/>
            <a:chOff x="1285651" y="857990"/>
            <a:chExt cx="7639579" cy="4972297"/>
          </a:xfrm>
        </p:grpSpPr>
        <p:sp>
          <p:nvSpPr>
            <p:cNvPr id="11" name="Rectangle 10"/>
            <p:cNvSpPr/>
            <p:nvPr/>
          </p:nvSpPr>
          <p:spPr>
            <a:xfrm>
              <a:off x="1288876" y="857990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88875" y="119838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88874" y="857990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Biblioteca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285652" y="1846320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85653" y="1193917"/>
              <a:ext cx="3062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651" y="1844714"/>
              <a:ext cx="30623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Biblioteca(nome)</a:t>
              </a:r>
            </a:p>
            <a:p>
              <a:r>
                <a:rPr lang="pt-BR" sz="1200" dirty="0"/>
                <a:t>+ emprestar(cliente, livro): boolean</a:t>
              </a:r>
            </a:p>
            <a:p>
              <a:r>
                <a:rPr lang="pt-BR" sz="1200" dirty="0"/>
                <a:t>+ devolver(cliente, livro): boolean</a:t>
              </a:r>
            </a:p>
            <a:p>
              <a:r>
                <a:rPr lang="pt-BR" sz="1200" dirty="0"/>
                <a:t>+ listar(cliente): int</a:t>
              </a:r>
            </a:p>
            <a:p>
              <a:endParaRPr lang="pt-BR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56521" y="857990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856520" y="119838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856519" y="857990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Cliente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5853297" y="1846320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298" y="1193917"/>
              <a:ext cx="306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clienteID: int</a:t>
              </a:r>
            </a:p>
            <a:p>
              <a:r>
                <a:rPr lang="pt-BR" sz="1200" dirty="0"/>
                <a:t>- livros: list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53296" y="1844714"/>
              <a:ext cx="3062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Cliente(nome, clienteID)</a:t>
              </a:r>
            </a:p>
            <a:p>
              <a:r>
                <a:rPr lang="pt-BR" sz="1200" dirty="0"/>
                <a:t>+ adicionarLivro(livro): boolean</a:t>
              </a:r>
            </a:p>
            <a:p>
              <a:r>
                <a:rPr lang="pt-BR" sz="1200" dirty="0"/>
                <a:t>+ removerLivro(livro): boolean</a:t>
              </a:r>
            </a:p>
            <a:p>
              <a:r>
                <a:rPr lang="pt-BR" sz="1200" dirty="0"/>
                <a:t>+ listarLivros(): int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65231" y="3924486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865230" y="4264879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865229" y="3924486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Livro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5862007" y="4912816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862008" y="4260413"/>
              <a:ext cx="306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título: string</a:t>
              </a:r>
            </a:p>
            <a:p>
              <a:r>
                <a:rPr lang="pt-BR" sz="1200" dirty="0"/>
                <a:t>- dataEmpréstimo: string</a:t>
              </a:r>
            </a:p>
            <a:p>
              <a:endParaRPr lang="pt-BR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62006" y="4911210"/>
              <a:ext cx="3062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Livro(título)</a:t>
              </a:r>
            </a:p>
            <a:p>
              <a:r>
                <a:rPr lang="pt-BR" sz="1200" dirty="0"/>
                <a:t>+ getTítulo(): string</a:t>
              </a:r>
            </a:p>
            <a:p>
              <a:r>
                <a:rPr lang="pt-BR" sz="1200" dirty="0"/>
                <a:t>+ getDataEmpréstimo(): string</a:t>
              </a:r>
            </a:p>
            <a:p>
              <a:r>
                <a:rPr lang="pt-BR" sz="1200" dirty="0"/>
                <a:t>+ setDataEmpréstimo(data): void</a:t>
              </a:r>
            </a:p>
          </p:txBody>
        </p:sp>
        <p:cxnSp>
          <p:nvCxnSpPr>
            <p:cNvPr id="5" name="Straight Arrow Connector 4"/>
            <p:cNvCxnSpPr>
              <a:stCxn id="11" idx="3"/>
              <a:endCxn id="27" idx="1"/>
            </p:cNvCxnSpPr>
            <p:nvPr/>
          </p:nvCxnSpPr>
          <p:spPr>
            <a:xfrm>
              <a:off x="4339311" y="1810891"/>
              <a:ext cx="15172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 rot="5400000">
              <a:off x="6810556" y="3252920"/>
              <a:ext cx="1162219" cy="180913"/>
              <a:chOff x="6798724" y="3365581"/>
              <a:chExt cx="1011715" cy="180913"/>
            </a:xfrm>
          </p:grpSpPr>
          <p:sp>
            <p:nvSpPr>
              <p:cNvPr id="41" name="Diamond 40"/>
              <p:cNvSpPr/>
              <p:nvPr/>
            </p:nvSpPr>
            <p:spPr>
              <a:xfrm rot="5400000">
                <a:off x="6817669" y="334663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rot="10800000">
                <a:off x="7018439" y="3449815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7482124" y="2762267"/>
              <a:ext cx="658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0...*</a:t>
              </a:r>
            </a:p>
          </p:txBody>
        </p:sp>
        <p:cxnSp>
          <p:nvCxnSpPr>
            <p:cNvPr id="49" name="Straight Arrow Connector 48"/>
            <p:cNvCxnSpPr>
              <a:stCxn id="11" idx="3"/>
              <a:endCxn id="36" idx="0"/>
            </p:cNvCxnSpPr>
            <p:nvPr/>
          </p:nvCxnSpPr>
          <p:spPr>
            <a:xfrm>
              <a:off x="4339311" y="1810891"/>
              <a:ext cx="3055492" cy="211359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279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326684" y="1242402"/>
            <a:ext cx="2484000" cy="1368000"/>
            <a:chOff x="3530213" y="490176"/>
            <a:chExt cx="2411110" cy="1364776"/>
          </a:xfrm>
        </p:grpSpPr>
        <p:sp>
          <p:nvSpPr>
            <p:cNvPr id="11" name="Rectangle 10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Pessoa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52964" y="821612"/>
              <a:ext cx="2372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nome: string</a:t>
              </a:r>
            </a:p>
            <a:p>
              <a:r>
                <a:rPr lang="pt-BR" sz="1200" dirty="0"/>
                <a:t>dataDeNascimento: Date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0213" y="1401641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idade(): float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13847" y="2850137"/>
            <a:ext cx="2484000" cy="1368000"/>
            <a:chOff x="2822804" y="2892187"/>
            <a:chExt cx="2411110" cy="1364776"/>
          </a:xfrm>
        </p:grpSpPr>
        <p:sp>
          <p:nvSpPr>
            <p:cNvPr id="30" name="Rectangle 29"/>
            <p:cNvSpPr/>
            <p:nvPr/>
          </p:nvSpPr>
          <p:spPr>
            <a:xfrm>
              <a:off x="2829636" y="2892187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29636" y="3260675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9636" y="2908893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Funcionário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45556" y="3836161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5556" y="3261542"/>
              <a:ext cx="2372438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dataDeContratacao: Date</a:t>
              </a:r>
            </a:p>
            <a:p>
              <a:r>
                <a:rPr lang="pt-BR" sz="1200" dirty="0"/>
                <a:t>salário:float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2804" y="3803652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723047" y="4881186"/>
            <a:ext cx="2484000" cy="1375283"/>
            <a:chOff x="1741220" y="5018930"/>
            <a:chExt cx="2411110" cy="1372042"/>
          </a:xfrm>
        </p:grpSpPr>
        <p:sp>
          <p:nvSpPr>
            <p:cNvPr id="36" name="Rectangle 35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Professor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41220" y="5930395"/>
              <a:ext cx="2411109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adicionarDisciplina(string)</a:t>
              </a:r>
            </a:p>
            <a:p>
              <a:r>
                <a:rPr lang="pt-BR" sz="1200" dirty="0"/>
                <a:t>obterDisciplinas(): disciplinas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571126" y="2610402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0" idx="2"/>
          </p:cNvCxnSpPr>
          <p:nvPr/>
        </p:nvCxnSpPr>
        <p:spPr>
          <a:xfrm flipV="1">
            <a:off x="2980038" y="4218137"/>
            <a:ext cx="2571128" cy="6506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13686" y="5265119"/>
            <a:ext cx="2071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disciplinas: lista de strings</a:t>
            </a:r>
          </a:p>
          <a:p>
            <a:endParaRPr lang="pt-BR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268353" y="3821941"/>
            <a:ext cx="2483999" cy="27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tempoNaEmpresa(): Date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315692" y="4881186"/>
            <a:ext cx="2484000" cy="1375283"/>
            <a:chOff x="1741220" y="5018930"/>
            <a:chExt cx="2411110" cy="1372042"/>
          </a:xfrm>
        </p:grpSpPr>
        <p:sp>
          <p:nvSpPr>
            <p:cNvPr id="47" name="Rectangle 46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Secretária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741220" y="5930395"/>
              <a:ext cx="2411109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definirSetor(string)</a:t>
              </a:r>
            </a:p>
            <a:p>
              <a:r>
                <a:rPr lang="pt-BR" sz="1200" dirty="0"/>
                <a:t>obterSetor(): string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06376" y="4886480"/>
            <a:ext cx="2484000" cy="1368000"/>
            <a:chOff x="1741220" y="5018930"/>
            <a:chExt cx="2411110" cy="1364776"/>
          </a:xfrm>
        </p:grpSpPr>
        <p:sp>
          <p:nvSpPr>
            <p:cNvPr id="55" name="Rectangle 54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ServiçosGerais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741220" y="5930395"/>
              <a:ext cx="2411109" cy="278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315692" y="5290853"/>
            <a:ext cx="207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setor: string</a:t>
            </a:r>
          </a:p>
        </p:txBody>
      </p:sp>
      <p:cxnSp>
        <p:nvCxnSpPr>
          <p:cNvPr id="69" name="Straight Arrow Connector 68"/>
          <p:cNvCxnSpPr>
            <a:stCxn id="55" idx="0"/>
            <a:endCxn id="30" idx="2"/>
          </p:cNvCxnSpPr>
          <p:nvPr/>
        </p:nvCxnSpPr>
        <p:spPr>
          <a:xfrm flipH="1" flipV="1">
            <a:off x="5551166" y="4218137"/>
            <a:ext cx="2592529" cy="66834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7" idx="0"/>
            <a:endCxn id="30" idx="2"/>
          </p:cNvCxnSpPr>
          <p:nvPr/>
        </p:nvCxnSpPr>
        <p:spPr>
          <a:xfrm flipH="1" flipV="1">
            <a:off x="5551166" y="4218137"/>
            <a:ext cx="1845" cy="6630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571943" y="1214550"/>
            <a:ext cx="2476961" cy="1368000"/>
            <a:chOff x="3537045" y="490176"/>
            <a:chExt cx="2404278" cy="1364776"/>
          </a:xfrm>
        </p:grpSpPr>
        <p:sp>
          <p:nvSpPr>
            <p:cNvPr id="72" name="Rectangle 71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Organização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586685" y="2939865"/>
            <a:ext cx="2476961" cy="1368000"/>
            <a:chOff x="1748052" y="5018930"/>
            <a:chExt cx="2404278" cy="1364776"/>
          </a:xfrm>
        </p:grpSpPr>
        <p:sp>
          <p:nvSpPr>
            <p:cNvPr id="85" name="Rectangle 84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Universidade</a:t>
              </a:r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/>
          <p:cNvCxnSpPr/>
          <p:nvPr/>
        </p:nvCxnSpPr>
        <p:spPr>
          <a:xfrm flipV="1">
            <a:off x="1823449" y="2585604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961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67150" y="579272"/>
            <a:ext cx="9805650" cy="4912540"/>
            <a:chOff x="1167150" y="579272"/>
            <a:chExt cx="9805650" cy="4912540"/>
          </a:xfrm>
        </p:grpSpPr>
        <p:grpSp>
          <p:nvGrpSpPr>
            <p:cNvPr id="2" name="Group 1"/>
            <p:cNvGrpSpPr/>
            <p:nvPr/>
          </p:nvGrpSpPr>
          <p:grpSpPr>
            <a:xfrm>
              <a:off x="5562020" y="1599682"/>
              <a:ext cx="3364401" cy="1559203"/>
              <a:chOff x="4333722" y="1242401"/>
              <a:chExt cx="3364401" cy="1559203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333722" y="1242401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333722" y="1595595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4339130" y="1248610"/>
                <a:ext cx="3342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Membro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4350123" y="2111308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347369" y="1612341"/>
                <a:ext cx="333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nome: string</a:t>
                </a:r>
              </a:p>
              <a:p>
                <a:r>
                  <a:rPr lang="pt-BR" sz="1200" dirty="0"/>
                  <a:t>dataDeNascimento: Date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356636" y="2111973"/>
                <a:ext cx="3325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Membro(nome, dataDeNascimento)</a:t>
                </a:r>
              </a:p>
              <a:p>
                <a:r>
                  <a:rPr lang="pt-BR" sz="1200" dirty="0"/>
                  <a:t>calcularIdade(): integer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cxnSp>
          <p:nvCxnSpPr>
            <p:cNvPr id="49" name="Straight Arrow Connector 48"/>
            <p:cNvCxnSpPr>
              <a:stCxn id="61" idx="0"/>
              <a:endCxn id="11" idx="2"/>
            </p:cNvCxnSpPr>
            <p:nvPr/>
          </p:nvCxnSpPr>
          <p:spPr>
            <a:xfrm flipV="1">
              <a:off x="5368551" y="3158885"/>
              <a:ext cx="1867469" cy="77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694551" y="3932609"/>
              <a:ext cx="3348001" cy="1559203"/>
              <a:chOff x="3694551" y="3932609"/>
              <a:chExt cx="3348001" cy="1559203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694551" y="3932609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3694552" y="4285803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3699960" y="3938818"/>
                <a:ext cx="332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Professor</a:t>
                </a: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3710953" y="4801516"/>
                <a:ext cx="331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3708199" y="4302549"/>
                <a:ext cx="3320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disciplinas: lista de strings</a:t>
                </a:r>
              </a:p>
              <a:p>
                <a:r>
                  <a:rPr lang="pt-BR" sz="1200" dirty="0"/>
                  <a:t>salário: float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717466" y="4802181"/>
                <a:ext cx="33111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Professor(nome, dataDeNascimento, salário)</a:t>
                </a:r>
              </a:p>
              <a:p>
                <a:r>
                  <a:rPr lang="pt-BR" sz="1200" dirty="0"/>
                  <a:t>adicionarDisciplina(disciplina)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7490904" y="3932609"/>
              <a:ext cx="3481896" cy="1559203"/>
              <a:chOff x="7490904" y="3932609"/>
              <a:chExt cx="3481896" cy="1559203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490904" y="3932609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7490905" y="4285803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7496313" y="3938818"/>
                <a:ext cx="332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Aluno</a:t>
                </a: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7507306" y="4801516"/>
                <a:ext cx="331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7504552" y="4302549"/>
                <a:ext cx="33203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matrícula: integer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513819" y="4802181"/>
                <a:ext cx="34589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Aluno(nome, dataDeNascimento, matrícula)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cxnSp>
          <p:nvCxnSpPr>
            <p:cNvPr id="80" name="Straight Arrow Connector 79"/>
            <p:cNvCxnSpPr>
              <a:stCxn id="67" idx="0"/>
              <a:endCxn id="11" idx="2"/>
            </p:cNvCxnSpPr>
            <p:nvPr/>
          </p:nvCxnSpPr>
          <p:spPr>
            <a:xfrm flipH="1" flipV="1">
              <a:off x="7236020" y="3158885"/>
              <a:ext cx="1928884" cy="77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1167150" y="1599681"/>
              <a:ext cx="3364401" cy="1559203"/>
              <a:chOff x="4333722" y="1242401"/>
              <a:chExt cx="3364401" cy="1559203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4333722" y="1242401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4333722" y="1595595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4339130" y="1248610"/>
                <a:ext cx="3342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Universidade</a:t>
                </a:r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4350123" y="2111308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4347369" y="1612341"/>
                <a:ext cx="333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nomeDaInstituição: string</a:t>
                </a:r>
              </a:p>
              <a:p>
                <a:r>
                  <a:rPr lang="pt-BR" sz="1200" dirty="0"/>
                  <a:t>membros: lista de Membros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356636" y="2111973"/>
                <a:ext cx="3325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Universidade(nomeDaInstituição)</a:t>
                </a:r>
              </a:p>
              <a:p>
                <a:r>
                  <a:rPr lang="pt-BR" sz="1200" dirty="0"/>
                  <a:t>adicionarMembro(membro)</a:t>
                </a:r>
              </a:p>
              <a:p>
                <a:r>
                  <a:rPr lang="pt-BR" sz="1200" dirty="0"/>
                  <a:t>listarMembros()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4525784" y="2154831"/>
              <a:ext cx="1011716" cy="180913"/>
              <a:chOff x="4525784" y="2154831"/>
              <a:chExt cx="1011716" cy="180913"/>
            </a:xfrm>
          </p:grpSpPr>
          <p:sp>
            <p:nvSpPr>
              <p:cNvPr id="9" name="Diamond 8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5072825" y="1966639"/>
              <a:ext cx="658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0...*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644071" y="1966638"/>
              <a:ext cx="129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grpSp>
          <p:nvGrpSpPr>
            <p:cNvPr id="95" name="Group 94"/>
            <p:cNvGrpSpPr/>
            <p:nvPr/>
          </p:nvGrpSpPr>
          <p:grpSpPr>
            <a:xfrm rot="10800000">
              <a:off x="1209445" y="4735797"/>
              <a:ext cx="1011716" cy="180913"/>
              <a:chOff x="4525784" y="2154831"/>
              <a:chExt cx="1011716" cy="180913"/>
            </a:xfrm>
          </p:grpSpPr>
          <p:sp>
            <p:nvSpPr>
              <p:cNvPr id="96" name="Diamond 95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2213588" y="466149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1193943" y="510995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213587" y="49560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  <p:sp>
          <p:nvSpPr>
            <p:cNvPr id="25" name="Rectangular Callout 24"/>
            <p:cNvSpPr/>
            <p:nvPr/>
          </p:nvSpPr>
          <p:spPr>
            <a:xfrm>
              <a:off x="4783655" y="579272"/>
              <a:ext cx="1950128" cy="641594"/>
            </a:xfrm>
            <a:prstGeom prst="wedgeRectCallout">
              <a:avLst>
                <a:gd name="adj1" fmla="val -40508"/>
                <a:gd name="adj2" fmla="val 183712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Uma universidade pode ter 0 ou vários membros.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202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694551" y="450376"/>
            <a:ext cx="7160755" cy="5605570"/>
            <a:chOff x="3694551" y="450376"/>
            <a:chExt cx="7160755" cy="5605570"/>
          </a:xfrm>
        </p:grpSpPr>
        <p:sp>
          <p:nvSpPr>
            <p:cNvPr id="11" name="Rectangle 10"/>
            <p:cNvSpPr/>
            <p:nvPr/>
          </p:nvSpPr>
          <p:spPr>
            <a:xfrm>
              <a:off x="5063320" y="450376"/>
              <a:ext cx="3971890" cy="2453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063319" y="840036"/>
              <a:ext cx="3952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69704" y="465956"/>
              <a:ext cx="3946144" cy="494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Membro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082681" y="1668052"/>
              <a:ext cx="3952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079430" y="866923"/>
              <a:ext cx="3936418" cy="776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dataDeNascimento: string</a:t>
              </a:r>
            </a:p>
            <a:p>
              <a:r>
                <a:rPr lang="pt-BR" sz="1200" dirty="0"/>
                <a:t>- disciplinas: list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90370" y="1669119"/>
              <a:ext cx="3925478" cy="1271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Membro(nome, dataDeNascimento)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addDisciplina(disciplina)</a:t>
              </a:r>
            </a:p>
            <a:p>
              <a:r>
                <a:rPr lang="pt-BR" sz="1200" dirty="0"/>
                <a:t>+ removeDisciplina(disciplina)</a:t>
              </a:r>
            </a:p>
            <a:p>
              <a:r>
                <a:rPr lang="pt-BR" sz="1200" dirty="0"/>
                <a:t>+ getDisciplinas(): list</a:t>
              </a:r>
            </a:p>
            <a:p>
              <a:r>
                <a:rPr lang="pt-BR" sz="1200" dirty="0"/>
                <a:t>+ getDisciplina(disciplina): boolean</a:t>
              </a:r>
            </a:p>
          </p:txBody>
        </p:sp>
        <p:cxnSp>
          <p:nvCxnSpPr>
            <p:cNvPr id="49" name="Straight Arrow Connector 48"/>
            <p:cNvCxnSpPr>
              <a:stCxn id="61" idx="0"/>
              <a:endCxn id="11" idx="2"/>
            </p:cNvCxnSpPr>
            <p:nvPr/>
          </p:nvCxnSpPr>
          <p:spPr>
            <a:xfrm flipV="1">
              <a:off x="5368551" y="2903941"/>
              <a:ext cx="1680714" cy="10286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3694551" y="3932609"/>
              <a:ext cx="3348000" cy="1700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Professor</a:t>
              </a: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salario: float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17466" y="4802181"/>
              <a:ext cx="33111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Professor(nome, dataDeNascimento, salário)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setSalário(salário): void</a:t>
              </a:r>
            </a:p>
            <a:p>
              <a:r>
                <a:rPr lang="pt-BR" sz="1200" dirty="0"/>
                <a:t>+ getSalário(): float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490904" y="3932609"/>
              <a:ext cx="3348000" cy="1700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Aluno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matrícula: integer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513819" y="4802181"/>
              <a:ext cx="33414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Aluno(nome, dataDeNascimento, matrícula)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getMatrícula(): integer</a:t>
              </a:r>
            </a:p>
            <a:p>
              <a:r>
                <a:rPr lang="pt-BR" sz="1200" dirty="0"/>
                <a:t>+ setMatrícula(matrícula): void</a:t>
              </a:r>
            </a:p>
          </p:txBody>
        </p:sp>
        <p:cxnSp>
          <p:nvCxnSpPr>
            <p:cNvPr id="80" name="Straight Arrow Connector 79"/>
            <p:cNvCxnSpPr>
              <a:stCxn id="67" idx="0"/>
              <a:endCxn id="11" idx="2"/>
            </p:cNvCxnSpPr>
            <p:nvPr/>
          </p:nvCxnSpPr>
          <p:spPr>
            <a:xfrm flipH="1" flipV="1">
              <a:off x="7049265" y="2903941"/>
              <a:ext cx="2115639" cy="10286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6471260" y="590205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7490904" y="57481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061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2155840" y="2365627"/>
            <a:ext cx="7896298" cy="4438314"/>
            <a:chOff x="2155840" y="2365627"/>
            <a:chExt cx="7896298" cy="4438314"/>
          </a:xfrm>
        </p:grpSpPr>
        <p:grpSp>
          <p:nvGrpSpPr>
            <p:cNvPr id="4" name="Group 3"/>
            <p:cNvGrpSpPr/>
            <p:nvPr/>
          </p:nvGrpSpPr>
          <p:grpSpPr>
            <a:xfrm>
              <a:off x="5256660" y="2365627"/>
              <a:ext cx="1721900" cy="1364776"/>
              <a:chOff x="6566848" y="3046512"/>
              <a:chExt cx="2404278" cy="13647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Calculadora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257536" y="4899215"/>
              <a:ext cx="1721900" cy="1364776"/>
              <a:chOff x="10090245" y="3063218"/>
              <a:chExt cx="2404278" cy="13647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Teclado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2155840" y="4903512"/>
              <a:ext cx="1721900" cy="1364776"/>
              <a:chOff x="10090245" y="3063218"/>
              <a:chExt cx="2404278" cy="136477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Bateria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293887" y="4899215"/>
              <a:ext cx="1721900" cy="1364776"/>
              <a:chOff x="10090245" y="3063218"/>
              <a:chExt cx="2404278" cy="136477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Operações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8330238" y="4899215"/>
              <a:ext cx="1721900" cy="1364776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Display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19377287">
              <a:off x="2956853" y="2998178"/>
              <a:ext cx="2584126" cy="1743452"/>
              <a:chOff x="2807211" y="1330377"/>
              <a:chExt cx="2584126" cy="1743452"/>
            </a:xfrm>
          </p:grpSpPr>
          <p:sp>
            <p:nvSpPr>
              <p:cNvPr id="30" name="Diamond 29"/>
              <p:cNvSpPr/>
              <p:nvPr/>
            </p:nvSpPr>
            <p:spPr>
              <a:xfrm rot="16200000">
                <a:off x="5191478" y="2013439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>
                <a:stCxn id="15" idx="0"/>
                <a:endCxn id="30" idx="0"/>
              </p:cNvCxnSpPr>
              <p:nvPr/>
            </p:nvCxnSpPr>
            <p:spPr>
              <a:xfrm rot="2222713" flipV="1">
                <a:off x="2807211" y="1330377"/>
                <a:ext cx="2046708" cy="174345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Diamond 35"/>
            <p:cNvSpPr/>
            <p:nvPr/>
          </p:nvSpPr>
          <p:spPr>
            <a:xfrm rot="11770623">
              <a:off x="5301669" y="374780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8" name="Straight Connector 37"/>
            <p:cNvCxnSpPr>
              <a:stCxn id="10" idx="0"/>
              <a:endCxn id="36" idx="0"/>
            </p:cNvCxnSpPr>
            <p:nvPr/>
          </p:nvCxnSpPr>
          <p:spPr>
            <a:xfrm flipV="1">
              <a:off x="5112785" y="3962278"/>
              <a:ext cx="248860" cy="93693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Diamond 42"/>
            <p:cNvSpPr/>
            <p:nvPr/>
          </p:nvSpPr>
          <p:spPr>
            <a:xfrm rot="9925217">
              <a:off x="6773020" y="3749429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Straight Connector 43"/>
            <p:cNvCxnSpPr>
              <a:stCxn id="20" idx="0"/>
              <a:endCxn id="43" idx="0"/>
            </p:cNvCxnSpPr>
            <p:nvPr/>
          </p:nvCxnSpPr>
          <p:spPr>
            <a:xfrm flipH="1" flipV="1">
              <a:off x="6891015" y="3964710"/>
              <a:ext cx="258121" cy="93450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iamond 47"/>
            <p:cNvSpPr/>
            <p:nvPr/>
          </p:nvSpPr>
          <p:spPr>
            <a:xfrm rot="17855870">
              <a:off x="6994311" y="2935031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9" name="Straight Connector 48"/>
            <p:cNvCxnSpPr>
              <a:stCxn id="25" idx="0"/>
              <a:endCxn id="48" idx="2"/>
            </p:cNvCxnSpPr>
            <p:nvPr/>
          </p:nvCxnSpPr>
          <p:spPr>
            <a:xfrm flipH="1" flipV="1">
              <a:off x="7181722" y="3095114"/>
              <a:ext cx="2003765" cy="180410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 rot="10800000">
              <a:off x="2155840" y="6570467"/>
              <a:ext cx="1011716" cy="180913"/>
              <a:chOff x="4525784" y="2154831"/>
              <a:chExt cx="1011716" cy="180913"/>
            </a:xfrm>
          </p:grpSpPr>
          <p:sp>
            <p:nvSpPr>
              <p:cNvPr id="54" name="Diamond 53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3159983" y="649616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00191" y="2690042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56512" y="3704942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336951" y="3785181"/>
              <a:ext cx="452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1..*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23653" y="2652159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6139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56660" y="1096383"/>
            <a:ext cx="1721900" cy="1364776"/>
            <a:chOff x="6566848" y="3046512"/>
            <a:chExt cx="2404278" cy="1364776"/>
          </a:xfrm>
        </p:grpSpPr>
        <p:sp>
          <p:nvSpPr>
            <p:cNvPr id="5" name="Rectangle 4"/>
            <p:cNvSpPr/>
            <p:nvPr/>
          </p:nvSpPr>
          <p:spPr>
            <a:xfrm>
              <a:off x="6566848" y="3046512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566848" y="341500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566848" y="3063218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582768" y="399048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257536" y="3629971"/>
            <a:ext cx="1721900" cy="1364776"/>
            <a:chOff x="10090245" y="3063218"/>
            <a:chExt cx="2404278" cy="1364776"/>
          </a:xfrm>
        </p:grpSpPr>
        <p:sp>
          <p:nvSpPr>
            <p:cNvPr id="10" name="Rectangle 9"/>
            <p:cNvSpPr/>
            <p:nvPr/>
          </p:nvSpPr>
          <p:spPr>
            <a:xfrm>
              <a:off x="10090245" y="3063218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0090245" y="343170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090245" y="3079924"/>
              <a:ext cx="238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Motor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0106165" y="4007192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293887" y="3629971"/>
            <a:ext cx="1721900" cy="1364776"/>
            <a:chOff x="10090245" y="3063218"/>
            <a:chExt cx="2404278" cy="1364776"/>
          </a:xfrm>
        </p:grpSpPr>
        <p:sp>
          <p:nvSpPr>
            <p:cNvPr id="20" name="Rectangle 19"/>
            <p:cNvSpPr/>
            <p:nvPr/>
          </p:nvSpPr>
          <p:spPr>
            <a:xfrm>
              <a:off x="10090245" y="3063218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0090245" y="343170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090245" y="3079924"/>
              <a:ext cx="238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Porta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0106165" y="4007192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iamond 35"/>
          <p:cNvSpPr/>
          <p:nvPr/>
        </p:nvSpPr>
        <p:spPr>
          <a:xfrm rot="11770623">
            <a:off x="5301669" y="2478562"/>
            <a:ext cx="180913" cy="2188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Straight Connector 37"/>
          <p:cNvCxnSpPr>
            <a:stCxn id="10" idx="0"/>
            <a:endCxn id="36" idx="0"/>
          </p:cNvCxnSpPr>
          <p:nvPr/>
        </p:nvCxnSpPr>
        <p:spPr>
          <a:xfrm flipV="1">
            <a:off x="5112785" y="2693034"/>
            <a:ext cx="248860" cy="9369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iamond 42"/>
          <p:cNvSpPr/>
          <p:nvPr/>
        </p:nvSpPr>
        <p:spPr>
          <a:xfrm rot="9925217">
            <a:off x="6773020" y="2480185"/>
            <a:ext cx="180913" cy="2188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Straight Connector 43"/>
          <p:cNvCxnSpPr>
            <a:stCxn id="20" idx="0"/>
            <a:endCxn id="43" idx="0"/>
          </p:cNvCxnSpPr>
          <p:nvPr/>
        </p:nvCxnSpPr>
        <p:spPr>
          <a:xfrm flipH="1" flipV="1">
            <a:off x="6891015" y="2695466"/>
            <a:ext cx="258121" cy="93450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 rot="10800000">
            <a:off x="2155840" y="5301223"/>
            <a:ext cx="1011716" cy="180913"/>
            <a:chOff x="4525784" y="2154831"/>
            <a:chExt cx="1011716" cy="180913"/>
          </a:xfrm>
        </p:grpSpPr>
        <p:sp>
          <p:nvSpPr>
            <p:cNvPr id="54" name="Diamond 53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3159983" y="5226920"/>
            <a:ext cx="127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Composição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56512" y="2435698"/>
            <a:ext cx="192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18601" y="2461954"/>
            <a:ext cx="26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15808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106535" y="374734"/>
            <a:ext cx="2337125" cy="5826882"/>
            <a:chOff x="5106535" y="374734"/>
            <a:chExt cx="2337125" cy="5826882"/>
          </a:xfrm>
        </p:grpSpPr>
        <p:cxnSp>
          <p:nvCxnSpPr>
            <p:cNvPr id="28" name="Straight Arrow Connector 27"/>
            <p:cNvCxnSpPr>
              <a:stCxn id="41" idx="0"/>
              <a:endCxn id="30" idx="2"/>
            </p:cNvCxnSpPr>
            <p:nvPr/>
          </p:nvCxnSpPr>
          <p:spPr>
            <a:xfrm flipV="1">
              <a:off x="5956121" y="1739510"/>
              <a:ext cx="5663" cy="566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5106535" y="374734"/>
              <a:ext cx="1721900" cy="1364776"/>
              <a:chOff x="6566848" y="3046512"/>
              <a:chExt cx="2404278" cy="136477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Animal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5106535" y="2305748"/>
              <a:ext cx="1710498" cy="1364776"/>
              <a:chOff x="6566848" y="3046512"/>
              <a:chExt cx="2404278" cy="136477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Mamífero</a:t>
                </a: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5106535" y="4261355"/>
              <a:ext cx="1721899" cy="1364776"/>
              <a:chOff x="6566848" y="3046512"/>
              <a:chExt cx="2404278" cy="1364776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Vaca</a:t>
                </a: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/>
            <p:cNvCxnSpPr>
              <a:stCxn id="48" idx="0"/>
              <a:endCxn id="41" idx="2"/>
            </p:cNvCxnSpPr>
            <p:nvPr/>
          </p:nvCxnSpPr>
          <p:spPr>
            <a:xfrm flipH="1" flipV="1">
              <a:off x="5956121" y="3670524"/>
              <a:ext cx="5663" cy="59083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148109" y="604772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167753" y="589383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6930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748780" y="2838262"/>
            <a:ext cx="3119310" cy="1753234"/>
            <a:chOff x="1748780" y="2838262"/>
            <a:chExt cx="3119310" cy="1753234"/>
          </a:xfrm>
        </p:grpSpPr>
        <p:sp>
          <p:nvSpPr>
            <p:cNvPr id="5" name="Rectangle 4"/>
            <p:cNvSpPr/>
            <p:nvPr/>
          </p:nvSpPr>
          <p:spPr>
            <a:xfrm>
              <a:off x="1756954" y="2838262"/>
              <a:ext cx="3111135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68324" y="3156101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48780" y="2838263"/>
              <a:ext cx="311931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768324" y="3784064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74221" y="3131763"/>
              <a:ext cx="3090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54353" y="3758147"/>
              <a:ext cx="31137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Animal(pernas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idade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peso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+ getPernas(): integer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451805" y="1378529"/>
            <a:ext cx="2107544" cy="1753234"/>
            <a:chOff x="4683568" y="2968891"/>
            <a:chExt cx="2107544" cy="1753234"/>
          </a:xfrm>
        </p:grpSpPr>
        <p:sp>
          <p:nvSpPr>
            <p:cNvPr id="12" name="Rectangle 11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683568" y="2968892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697639" y="3276797"/>
              <a:ext cx="2079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89142" y="3888776"/>
              <a:ext cx="2096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Animal(pernas, idade, peso)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- fazerDigestão(): void</a:t>
              </a: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6955694" y="3889898"/>
            <a:ext cx="3119310" cy="1935548"/>
            <a:chOff x="6955694" y="3889898"/>
            <a:chExt cx="3119310" cy="1935548"/>
          </a:xfrm>
        </p:grpSpPr>
        <p:sp>
          <p:nvSpPr>
            <p:cNvPr id="19" name="Rectangle 4"/>
            <p:cNvSpPr/>
            <p:nvPr/>
          </p:nvSpPr>
          <p:spPr>
            <a:xfrm>
              <a:off x="6963868" y="3889898"/>
              <a:ext cx="3111135" cy="1935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" name="Straight Connector 5"/>
            <p:cNvCxnSpPr/>
            <p:nvPr/>
          </p:nvCxnSpPr>
          <p:spPr>
            <a:xfrm>
              <a:off x="6975238" y="4207737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6"/>
            <p:cNvSpPr txBox="1"/>
            <p:nvPr/>
          </p:nvSpPr>
          <p:spPr>
            <a:xfrm>
              <a:off x="6955694" y="3889899"/>
              <a:ext cx="311931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22" name="Straight Connector 7"/>
            <p:cNvCxnSpPr/>
            <p:nvPr/>
          </p:nvCxnSpPr>
          <p:spPr>
            <a:xfrm>
              <a:off x="6975238" y="4835700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8"/>
            <p:cNvSpPr txBox="1"/>
            <p:nvPr/>
          </p:nvSpPr>
          <p:spPr>
            <a:xfrm>
              <a:off x="6981135" y="4183399"/>
              <a:ext cx="3090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24" name="TextBox 9"/>
            <p:cNvSpPr txBox="1"/>
            <p:nvPr/>
          </p:nvSpPr>
          <p:spPr>
            <a:xfrm>
              <a:off x="6961267" y="4809783"/>
              <a:ext cx="31137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Animal(pernas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idade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peso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#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bombearSangue</a:t>
              </a:r>
              <a:r>
                <a:rPr lang="pt-BR" sz="1200" dirty="0" smtClean="0"/>
                <a:t>(): </a:t>
              </a:r>
              <a:r>
                <a:rPr lang="pt-BR" sz="1200" dirty="0" err="1" smtClean="0"/>
                <a:t>void</a:t>
              </a:r>
              <a:endParaRPr lang="pt-BR" sz="1200" dirty="0" smtClean="0"/>
            </a:p>
            <a:p>
              <a:r>
                <a:rPr lang="pt-BR" sz="1200" dirty="0"/>
                <a:t>- </a:t>
              </a:r>
              <a:r>
                <a:rPr lang="pt-BR" sz="1200" dirty="0" err="1"/>
                <a:t>fazerDigestão</a:t>
              </a:r>
              <a:r>
                <a:rPr lang="pt-BR" sz="1200" dirty="0"/>
                <a:t>(): </a:t>
              </a:r>
              <a:r>
                <a:rPr lang="pt-BR" sz="1200" dirty="0" err="1" smtClean="0"/>
                <a:t>void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3666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748779" y="2838262"/>
            <a:ext cx="4015545" cy="1753234"/>
            <a:chOff x="1748779" y="2838262"/>
            <a:chExt cx="4015545" cy="1753234"/>
          </a:xfrm>
        </p:grpSpPr>
        <p:sp>
          <p:nvSpPr>
            <p:cNvPr id="5" name="Rectangle 4"/>
            <p:cNvSpPr/>
            <p:nvPr/>
          </p:nvSpPr>
          <p:spPr>
            <a:xfrm>
              <a:off x="1756954" y="2838262"/>
              <a:ext cx="3993839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68324" y="3156101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48779" y="2838263"/>
              <a:ext cx="4002013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Livro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756954" y="3935981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68324" y="3143001"/>
              <a:ext cx="39906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+ título: </a:t>
              </a:r>
              <a:r>
                <a:rPr lang="pt-BR" sz="1200" dirty="0" err="1" smtClean="0"/>
                <a:t>str</a:t>
              </a:r>
              <a:endParaRPr lang="pt-BR" sz="1200" dirty="0"/>
            </a:p>
            <a:p>
              <a:r>
                <a:rPr lang="pt-BR" sz="1200" dirty="0"/>
                <a:t>+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qtdPaginas</a:t>
              </a:r>
              <a:r>
                <a:rPr lang="pt-BR" sz="1200" dirty="0" smtClean="0"/>
                <a:t>: </a:t>
              </a:r>
              <a:r>
                <a:rPr lang="pt-BR" sz="1200" dirty="0"/>
                <a:t>int</a:t>
              </a:r>
            </a:p>
            <a:p>
              <a:r>
                <a:rPr lang="pt-BR" sz="1200" dirty="0"/>
                <a:t>+ </a:t>
              </a:r>
              <a:r>
                <a:rPr lang="pt-BR" sz="1200" dirty="0" smtClean="0"/>
                <a:t>autor: </a:t>
              </a:r>
              <a:r>
                <a:rPr lang="pt-BR" sz="1200" dirty="0" err="1" smtClean="0"/>
                <a:t>str</a:t>
              </a:r>
              <a:endParaRPr lang="pt-BR" sz="1200" dirty="0" smtClean="0"/>
            </a:p>
            <a:p>
              <a:r>
                <a:rPr lang="pt-BR" sz="1200" dirty="0" smtClean="0"/>
                <a:t>- preço: </a:t>
              </a:r>
              <a:r>
                <a:rPr lang="pt-BR" sz="1200" dirty="0" err="1" smtClean="0"/>
                <a:t>float</a:t>
              </a:r>
              <a:endParaRPr lang="pt-BR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48780" y="3935981"/>
              <a:ext cx="40020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Livro(título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</a:t>
              </a:r>
              <a:r>
                <a:rPr lang="pt-BR" sz="1200" dirty="0" err="1" smtClean="0"/>
                <a:t>qtdPaginas</a:t>
              </a:r>
              <a:r>
                <a:rPr lang="pt-BR" sz="1200" dirty="0" smtClean="0"/>
                <a:t>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autor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preço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</a:p>
            <a:p>
              <a:r>
                <a:rPr lang="pt-BR" sz="1200" dirty="0" smtClean="0"/>
                <a:t>+ </a:t>
              </a:r>
              <a:r>
                <a:rPr lang="pt-BR" sz="1200" dirty="0" err="1" smtClean="0"/>
                <a:t>getPreço</a:t>
              </a:r>
              <a:r>
                <a:rPr lang="pt-BR" sz="1200" dirty="0" smtClean="0"/>
                <a:t>(): </a:t>
              </a:r>
              <a:r>
                <a:rPr lang="pt-BR" sz="1200" dirty="0" err="1" smtClean="0"/>
                <a:t>float</a:t>
              </a:r>
              <a:endParaRPr lang="pt-BR" sz="1200" dirty="0" smtClean="0"/>
            </a:p>
            <a:p>
              <a:r>
                <a:rPr lang="pt-BR" sz="1200" dirty="0" smtClean="0"/>
                <a:t>+ </a:t>
              </a:r>
              <a:r>
                <a:rPr lang="pt-BR" sz="1200" dirty="0" err="1" smtClean="0"/>
                <a:t>setPreço</a:t>
              </a:r>
              <a:r>
                <a:rPr lang="pt-BR" sz="1200" dirty="0" smtClean="0"/>
                <a:t>(preço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7047945" y="2912285"/>
            <a:ext cx="4015545" cy="1753234"/>
            <a:chOff x="7047945" y="2912285"/>
            <a:chExt cx="4015545" cy="1753234"/>
          </a:xfrm>
        </p:grpSpPr>
        <p:sp>
          <p:nvSpPr>
            <p:cNvPr id="14" name="Rectangle 4"/>
            <p:cNvSpPr/>
            <p:nvPr/>
          </p:nvSpPr>
          <p:spPr>
            <a:xfrm>
              <a:off x="7056120" y="2912285"/>
              <a:ext cx="3993839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Straight Connector 5"/>
            <p:cNvCxnSpPr/>
            <p:nvPr/>
          </p:nvCxnSpPr>
          <p:spPr>
            <a:xfrm>
              <a:off x="7067490" y="3230124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6"/>
            <p:cNvSpPr txBox="1"/>
            <p:nvPr/>
          </p:nvSpPr>
          <p:spPr>
            <a:xfrm>
              <a:off x="7047945" y="2912286"/>
              <a:ext cx="4002013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Funcionário</a:t>
              </a:r>
              <a:endParaRPr lang="pt-BR" b="1" dirty="0"/>
            </a:p>
          </p:txBody>
        </p:sp>
        <p:cxnSp>
          <p:nvCxnSpPr>
            <p:cNvPr id="17" name="Straight Connector 7"/>
            <p:cNvCxnSpPr/>
            <p:nvPr/>
          </p:nvCxnSpPr>
          <p:spPr>
            <a:xfrm>
              <a:off x="7056120" y="4010004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8"/>
            <p:cNvSpPr txBox="1"/>
            <p:nvPr/>
          </p:nvSpPr>
          <p:spPr>
            <a:xfrm>
              <a:off x="7067490" y="3217024"/>
              <a:ext cx="39906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+ nome : </a:t>
              </a:r>
              <a:r>
                <a:rPr lang="pt-BR" sz="1200" dirty="0" err="1" smtClean="0"/>
                <a:t>str</a:t>
              </a:r>
              <a:endParaRPr lang="pt-BR" sz="1200" dirty="0" smtClean="0"/>
            </a:p>
            <a:p>
              <a:r>
                <a:rPr lang="pt-BR" sz="1200" dirty="0" smtClean="0"/>
                <a:t>+ salário : </a:t>
              </a:r>
              <a:r>
                <a:rPr lang="pt-BR" sz="1200" dirty="0" err="1" smtClean="0"/>
                <a:t>float</a:t>
              </a:r>
              <a:endParaRPr lang="pt-BR" sz="1200" dirty="0"/>
            </a:p>
          </p:txBody>
        </p:sp>
        <p:sp>
          <p:nvSpPr>
            <p:cNvPr id="19" name="TextBox 9"/>
            <p:cNvSpPr txBox="1"/>
            <p:nvPr/>
          </p:nvSpPr>
          <p:spPr>
            <a:xfrm>
              <a:off x="7047946" y="4010004"/>
              <a:ext cx="40020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Funcionário(nome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salário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</a:p>
            <a:p>
              <a:r>
                <a:rPr lang="pt-BR" sz="1200" dirty="0"/>
                <a:t>+ </a:t>
              </a:r>
              <a:r>
                <a:rPr lang="pt-BR" sz="1200" dirty="0" err="1" smtClean="0"/>
                <a:t>aumentarSalário</a:t>
              </a:r>
              <a:r>
                <a:rPr lang="pt-BR" sz="1200" dirty="0" smtClean="0"/>
                <a:t>(</a:t>
              </a:r>
              <a:r>
                <a:rPr lang="pt-BR" sz="1200" dirty="0" err="1" smtClean="0"/>
                <a:t>percentualDeAumento</a:t>
              </a:r>
              <a:r>
                <a:rPr lang="pt-BR" sz="1200" dirty="0" smtClean="0"/>
                <a:t>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): </a:t>
              </a:r>
              <a:r>
                <a:rPr lang="pt-BR" sz="1200" dirty="0" err="1" smtClean="0"/>
                <a:t>void</a:t>
              </a:r>
              <a:endParaRPr lang="pt-BR" sz="1200" dirty="0" smtClean="0"/>
            </a:p>
            <a:p>
              <a:r>
                <a:rPr lang="pt-BR" sz="1200" dirty="0" smtClean="0"/>
                <a:t>+ </a:t>
              </a:r>
              <a:r>
                <a:rPr lang="pt-BR" sz="1200" dirty="0" err="1" smtClean="0"/>
                <a:t>info</a:t>
              </a:r>
              <a:r>
                <a:rPr lang="pt-BR" sz="1200" dirty="0" smtClean="0"/>
                <a:t>() : </a:t>
              </a:r>
              <a:r>
                <a:rPr lang="pt-BR" sz="1200" dirty="0" err="1" smtClean="0"/>
                <a:t>str</a:t>
              </a:r>
              <a:endParaRPr lang="pt-BR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3512239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9" y="166502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somaLista([1,3,5,7,9])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1 + somaLista([3,5,7,9])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3 + somaLista([5,7,9])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5 + somaLista([7,9])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7 + somaLista([9])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490113" y="1958455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39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POR QUE PYTHON?</a:t>
            </a:r>
            <a:endParaRPr/>
          </a:p>
        </p:txBody>
      </p:sp>
      <p:pic>
        <p:nvPicPr>
          <p:cNvPr id="260" name="Google Shape;260;p4" descr="Image result for programming language of the futur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78985" y="-385814"/>
            <a:ext cx="3511708" cy="300853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"/>
          <p:cNvSpPr txBox="1"/>
          <p:nvPr/>
        </p:nvSpPr>
        <p:spPr>
          <a:xfrm>
            <a:off x="1132159" y="2086278"/>
            <a:ext cx="7201816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das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linguagens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fáceis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se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aprender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alto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nível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lvl="0" indent="-342900"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pt-BR" sz="2400" dirty="0"/>
              <a:t>vasto repertório de bibliotecas</a:t>
            </a:r>
            <a:endParaRPr lang="en-US"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muito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popular 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será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ainda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Grandes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companias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python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Pyhton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é 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usada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para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aplicacoes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Machine Learning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Possui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vasto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suporte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on-line: Tutorials, Videos 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StackOverflow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educação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(e.g., Raspberry Pi, LEGO Mindstorms)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gratuito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seja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é open-source)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Possui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rico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ecosistema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bibliotecas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TensorFlow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OpenCV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Scrappy,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Ipython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etc.</a:t>
            </a:r>
            <a:endParaRPr dirty="0"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2" name="Google Shape;26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92494" y="3733871"/>
            <a:ext cx="1985962" cy="66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16570" y="3733871"/>
            <a:ext cx="1123949" cy="1123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" descr="Image result for netflix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5" name="Google Shape;265;p4" descr="Image result for netflix log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92494" y="4640143"/>
            <a:ext cx="1645920" cy="933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" descr="Image result for Facebook log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7679" y="5058827"/>
            <a:ext cx="1707269" cy="96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" descr="Image result for nasa logo"/>
          <p:cNvPicPr preferRelativeResize="0"/>
          <p:nvPr/>
        </p:nvPicPr>
        <p:blipFill rotWithShape="1">
          <a:blip r:embed="rId8">
            <a:alphaModFix/>
          </a:blip>
          <a:srcRect l="25520" t="7233" r="25310" b="7698"/>
          <a:stretch/>
        </p:blipFill>
        <p:spPr>
          <a:xfrm>
            <a:off x="8678506" y="5621056"/>
            <a:ext cx="1273896" cy="110197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" descr="Image result for youtube logo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9" name="Google Shape;269;p4" descr="Image result for youtube logo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601200" y="5692176"/>
            <a:ext cx="2367280" cy="1473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Música para todos - Spotify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0" t="26716" r="11861" b="27797"/>
          <a:stretch/>
        </p:blipFill>
        <p:spPr bwMode="auto">
          <a:xfrm>
            <a:off x="8961449" y="2740927"/>
            <a:ext cx="2493094" cy="78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8" y="1665028"/>
              <a:ext cx="2893325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somarLista([1,3,5,7,9])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1 + somarLista([3,5,7,9])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3 + somarLista([5,7,9])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5 + somarLista([7,9])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7 + somarLista([9])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544703" y="1958455"/>
              <a:ext cx="32754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9406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8" y="1665028"/>
              <a:ext cx="2893325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somarLista([1,3,5,7,9])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1 + somarLista([3,5,7,9])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somarLista([3,5,7,9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3 + somarLista([5,7,9])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somarLista([5,7,9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5 + somarLista([7,9])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somarLista([7,9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7 + somarLista([9])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544703" y="1958455"/>
              <a:ext cx="32754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3506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5534" y="272955"/>
            <a:ext cx="12474065" cy="5457543"/>
            <a:chOff x="95534" y="272955"/>
            <a:chExt cx="12474065" cy="5457543"/>
          </a:xfrm>
        </p:grpSpPr>
        <p:sp>
          <p:nvSpPr>
            <p:cNvPr id="4" name="Rectangle 3"/>
            <p:cNvSpPr/>
            <p:nvPr/>
          </p:nvSpPr>
          <p:spPr>
            <a:xfrm>
              <a:off x="723331" y="70968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4837" y="159451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4)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4-1)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6343" y="2481619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3)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7849" y="3357351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2)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9357" y="4233083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3562065" y="1003112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5363571" y="188566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165077" y="277049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8966585" y="362803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7547217" y="394420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5745717" y="3082122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3944204" y="220184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2142698" y="13181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51678" y="4542871"/>
              <a:ext cx="477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2.0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5581" y="3664428"/>
              <a:ext cx="53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4.0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543" y="2789477"/>
              <a:ext cx="6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8.0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7039" y="1912964"/>
              <a:ext cx="62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16.0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2696" y="272955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341188" y="43388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534" y="1018332"/>
              <a:ext cx="6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32.0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730865" y="510426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0)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1.0</a:t>
              </a:r>
            </a:p>
          </p:txBody>
        </p:sp>
        <p:cxnSp>
          <p:nvCxnSpPr>
            <p:cNvPr id="28" name="Elbow Connector 27"/>
            <p:cNvCxnSpPr/>
            <p:nvPr/>
          </p:nvCxnSpPr>
          <p:spPr>
            <a:xfrm>
              <a:off x="10768093" y="451741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10800000">
              <a:off x="9348728" y="48506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348724" y="5422721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26765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5534" y="272955"/>
            <a:ext cx="10672557" cy="4577693"/>
            <a:chOff x="95534" y="272955"/>
            <a:chExt cx="10672557" cy="4577693"/>
          </a:xfrm>
        </p:grpSpPr>
        <p:sp>
          <p:nvSpPr>
            <p:cNvPr id="4" name="Rectangle 3"/>
            <p:cNvSpPr/>
            <p:nvPr/>
          </p:nvSpPr>
          <p:spPr>
            <a:xfrm>
              <a:off x="723331" y="70968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4837" y="159451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4)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4-1)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6343" y="2481619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3)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3-1)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7849" y="3357351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2)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2-1)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9357" y="4233083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3562065" y="1003112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5363571" y="188566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165077" y="277049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8966585" y="362803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7547217" y="394420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5745717" y="3082122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3944204" y="220184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2142698" y="13181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51678" y="4542871"/>
              <a:ext cx="477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2.0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5581" y="3664428"/>
              <a:ext cx="53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4.0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543" y="2789477"/>
              <a:ext cx="6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8.0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7039" y="1912964"/>
              <a:ext cx="62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16.0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2696" y="272955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341188" y="43388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534" y="1018332"/>
              <a:ext cx="6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32.0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23190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105" y="156216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fun(45)</a:t>
            </a:r>
          </a:p>
          <a:p>
            <a:r>
              <a:rPr lang="pt-BR" dirty="0">
                <a:solidFill>
                  <a:schemeClr val="tx1"/>
                </a:solidFill>
              </a:rPr>
              <a:t>   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fun(99)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cxnSp>
        <p:nvCxnSpPr>
          <p:cNvPr id="10" name="Elbow Connector 9"/>
          <p:cNvCxnSpPr>
            <a:stCxn id="4" idx="3"/>
            <a:endCxn id="31" idx="0"/>
          </p:cNvCxnSpPr>
          <p:nvPr/>
        </p:nvCxnSpPr>
        <p:spPr>
          <a:xfrm>
            <a:off x="1246105" y="1976165"/>
            <a:ext cx="692114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5" idx="1"/>
            <a:endCxn id="34" idx="2"/>
          </p:cNvCxnSpPr>
          <p:nvPr/>
        </p:nvCxnSpPr>
        <p:spPr>
          <a:xfrm rot="10800000">
            <a:off x="5466168" y="5661043"/>
            <a:ext cx="835925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</p:cNvCxnSpPr>
          <p:nvPr/>
        </p:nvCxnSpPr>
        <p:spPr>
          <a:xfrm rot="10800000">
            <a:off x="-104421" y="1542669"/>
            <a:ext cx="342527" cy="4334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434219" y="239016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fun(98)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30333" y="318964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fun(97)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71855" y="401764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fun(96)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962167" y="4833043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fun(101)</a:t>
            </a:r>
          </a:p>
          <a:p>
            <a:r>
              <a:rPr lang="pt-BR" dirty="0">
                <a:solidFill>
                  <a:schemeClr val="tx1"/>
                </a:solidFill>
              </a:rPr>
              <a:t>   ret 96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02092" y="5661043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fun(111)</a:t>
            </a:r>
          </a:p>
          <a:p>
            <a:r>
              <a:rPr lang="pt-BR" dirty="0">
                <a:solidFill>
                  <a:schemeClr val="tx1"/>
                </a:solidFill>
              </a:rPr>
              <a:t>   fun(106)</a:t>
            </a:r>
          </a:p>
          <a:p>
            <a:r>
              <a:rPr lang="pt-BR" dirty="0">
                <a:solidFill>
                  <a:schemeClr val="tx1"/>
                </a:solidFill>
              </a:rPr>
              <a:t>   ret 101</a:t>
            </a:r>
          </a:p>
        </p:txBody>
      </p:sp>
      <p:cxnSp>
        <p:nvCxnSpPr>
          <p:cNvPr id="36" name="Elbow Connector 35"/>
          <p:cNvCxnSpPr>
            <a:stCxn id="31" idx="3"/>
            <a:endCxn id="32" idx="0"/>
          </p:cNvCxnSpPr>
          <p:nvPr/>
        </p:nvCxnSpPr>
        <p:spPr>
          <a:xfrm>
            <a:off x="2442219" y="2804165"/>
            <a:ext cx="692114" cy="385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</p:cNvCxnSpPr>
          <p:nvPr/>
        </p:nvCxnSpPr>
        <p:spPr>
          <a:xfrm>
            <a:off x="3638333" y="3603642"/>
            <a:ext cx="611194" cy="414000"/>
          </a:xfrm>
          <a:prstGeom prst="bentConnector3">
            <a:avLst>
              <a:gd name="adj1" fmla="val 9833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3" idx="3"/>
            <a:endCxn id="34" idx="0"/>
          </p:cNvCxnSpPr>
          <p:nvPr/>
        </p:nvCxnSpPr>
        <p:spPr>
          <a:xfrm>
            <a:off x="4779855" y="4431642"/>
            <a:ext cx="686312" cy="401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4" idx="3"/>
            <a:endCxn id="35" idx="0"/>
          </p:cNvCxnSpPr>
          <p:nvPr/>
        </p:nvCxnSpPr>
        <p:spPr>
          <a:xfrm>
            <a:off x="5970167" y="5247043"/>
            <a:ext cx="835925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341287" y="5170801"/>
            <a:ext cx="375447" cy="387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ctangle 44"/>
          <p:cNvSpPr/>
          <p:nvPr/>
        </p:nvSpPr>
        <p:spPr>
          <a:xfrm>
            <a:off x="6504739" y="6223970"/>
            <a:ext cx="375447" cy="387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ctangle 51"/>
          <p:cNvSpPr/>
          <p:nvPr/>
        </p:nvSpPr>
        <p:spPr>
          <a:xfrm>
            <a:off x="5317263" y="5013942"/>
            <a:ext cx="545911" cy="701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5" name="Elbow Connector 54"/>
          <p:cNvCxnSpPr>
            <a:stCxn id="34" idx="1"/>
            <a:endCxn id="33" idx="2"/>
          </p:cNvCxnSpPr>
          <p:nvPr/>
        </p:nvCxnSpPr>
        <p:spPr>
          <a:xfrm rot="10800000">
            <a:off x="4275855" y="4845643"/>
            <a:ext cx="686312" cy="401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3" idx="1"/>
            <a:endCxn id="32" idx="2"/>
          </p:cNvCxnSpPr>
          <p:nvPr/>
        </p:nvCxnSpPr>
        <p:spPr>
          <a:xfrm rot="10800000">
            <a:off x="3134333" y="4017642"/>
            <a:ext cx="637522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2" idx="1"/>
            <a:endCxn id="31" idx="2"/>
          </p:cNvCxnSpPr>
          <p:nvPr/>
        </p:nvCxnSpPr>
        <p:spPr>
          <a:xfrm rot="10800000">
            <a:off x="1938219" y="3218166"/>
            <a:ext cx="692114" cy="385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1" idx="1"/>
            <a:endCxn id="4" idx="2"/>
          </p:cNvCxnSpPr>
          <p:nvPr/>
        </p:nvCxnSpPr>
        <p:spPr>
          <a:xfrm rot="10800000">
            <a:off x="742105" y="2390165"/>
            <a:ext cx="692114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-359411" y="1298148"/>
            <a:ext cx="48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100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3745527" y="558992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fun(96)</a:t>
            </a:r>
          </a:p>
          <a:p>
            <a:r>
              <a:rPr lang="pt-BR" dirty="0">
                <a:solidFill>
                  <a:schemeClr val="tx1"/>
                </a:solidFill>
              </a:rPr>
              <a:t>   fun(107)</a:t>
            </a:r>
          </a:p>
          <a:p>
            <a:r>
              <a:rPr lang="pt-BR" dirty="0">
                <a:solidFill>
                  <a:schemeClr val="tx1"/>
                </a:solidFill>
              </a:rPr>
              <a:t>   fun(102)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623891" y="4842510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fun(97)</a:t>
            </a:r>
          </a:p>
          <a:p>
            <a:r>
              <a:rPr lang="pt-BR" dirty="0">
                <a:solidFill>
                  <a:schemeClr val="tx1"/>
                </a:solidFill>
              </a:rPr>
              <a:t>   fun(108)</a:t>
            </a:r>
          </a:p>
          <a:p>
            <a:r>
              <a:rPr lang="pt-BR" dirty="0">
                <a:solidFill>
                  <a:schemeClr val="tx1"/>
                </a:solidFill>
              </a:rPr>
              <a:t>   fun(103)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403864" y="403417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fun(98)</a:t>
            </a:r>
          </a:p>
          <a:p>
            <a:r>
              <a:rPr lang="pt-BR" dirty="0">
                <a:solidFill>
                  <a:schemeClr val="tx1"/>
                </a:solidFill>
              </a:rPr>
              <a:t>   fun(109)</a:t>
            </a:r>
          </a:p>
          <a:p>
            <a:r>
              <a:rPr lang="pt-BR" dirty="0">
                <a:solidFill>
                  <a:schemeClr val="tx1"/>
                </a:solidFill>
              </a:rPr>
              <a:t>   fun(104)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10205" y="3203291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fun(99)</a:t>
            </a:r>
          </a:p>
          <a:p>
            <a:r>
              <a:rPr lang="pt-BR" dirty="0">
                <a:solidFill>
                  <a:schemeClr val="tx1"/>
                </a:solidFill>
              </a:rPr>
              <a:t>   fun(110)</a:t>
            </a:r>
          </a:p>
          <a:p>
            <a:r>
              <a:rPr lang="pt-BR" dirty="0">
                <a:solidFill>
                  <a:schemeClr val="tx1"/>
                </a:solidFill>
              </a:rPr>
              <a:t>   fun(105)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3300869" y="134627"/>
            <a:ext cx="1296000" cy="864000"/>
            <a:chOff x="6951783" y="888052"/>
            <a:chExt cx="1296000" cy="864000"/>
          </a:xfrm>
        </p:grpSpPr>
        <p:sp>
          <p:nvSpPr>
            <p:cNvPr id="101" name="Rectangle 100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fun(45)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fun(56)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fun(99)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100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823537" y="998627"/>
            <a:ext cx="1296000" cy="864000"/>
            <a:chOff x="6951783" y="888052"/>
            <a:chExt cx="1296000" cy="864000"/>
          </a:xfrm>
        </p:grpSpPr>
        <p:sp>
          <p:nvSpPr>
            <p:cNvPr id="107" name="Rectangle 106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fun(56)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fun(67)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99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0516855" y="865136"/>
            <a:ext cx="1296000" cy="864000"/>
            <a:chOff x="6951783" y="888052"/>
            <a:chExt cx="1296000" cy="864000"/>
          </a:xfrm>
        </p:grpSpPr>
        <p:sp>
          <p:nvSpPr>
            <p:cNvPr id="110" name="Rectangle 109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fun(67)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fun(78)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fun(97)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98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427853" y="1967746"/>
            <a:ext cx="1296000" cy="864000"/>
            <a:chOff x="6951783" y="888052"/>
            <a:chExt cx="1296000" cy="864000"/>
          </a:xfrm>
        </p:grpSpPr>
        <p:sp>
          <p:nvSpPr>
            <p:cNvPr id="113" name="Rectangle 112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fun(78)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fun(89)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97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0755175" y="2183746"/>
            <a:ext cx="1296000" cy="864000"/>
            <a:chOff x="6951783" y="888052"/>
            <a:chExt cx="1296000" cy="864000"/>
          </a:xfrm>
        </p:grpSpPr>
        <p:sp>
          <p:nvSpPr>
            <p:cNvPr id="117" name="Rectangle 116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fun(89)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fun(100)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fun(101)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96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480310" y="3563305"/>
            <a:ext cx="1296000" cy="864000"/>
            <a:chOff x="6951783" y="888052"/>
            <a:chExt cx="1296000" cy="864000"/>
          </a:xfrm>
        </p:grpSpPr>
        <p:sp>
          <p:nvSpPr>
            <p:cNvPr id="120" name="Rectangle 119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fun(100)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fun(111)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fun(106)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101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300869" y="1869134"/>
            <a:ext cx="1296000" cy="864000"/>
            <a:chOff x="6951783" y="888052"/>
            <a:chExt cx="1296000" cy="864000"/>
          </a:xfrm>
        </p:grpSpPr>
        <p:sp>
          <p:nvSpPr>
            <p:cNvPr id="123" name="Rectangle 122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fun(78)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fun(89)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3362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196" y="622148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fun(45)</a:t>
            </a:r>
          </a:p>
          <a:p>
            <a:r>
              <a:rPr lang="pt-BR" dirty="0">
                <a:solidFill>
                  <a:schemeClr val="tx1"/>
                </a:solidFill>
              </a:rPr>
              <a:t>   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fun(99)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cxnSp>
        <p:nvCxnSpPr>
          <p:cNvPr id="10" name="Elbow Connector 9"/>
          <p:cNvCxnSpPr>
            <a:stCxn id="59" idx="3"/>
            <a:endCxn id="31" idx="0"/>
          </p:cNvCxnSpPr>
          <p:nvPr/>
        </p:nvCxnSpPr>
        <p:spPr>
          <a:xfrm>
            <a:off x="2110752" y="932480"/>
            <a:ext cx="1719834" cy="1976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</p:cNvCxnSpPr>
          <p:nvPr/>
        </p:nvCxnSpPr>
        <p:spPr>
          <a:xfrm rot="10800000">
            <a:off x="963674" y="602652"/>
            <a:ext cx="342523" cy="43349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90586" y="1130108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fun(98)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90676" y="1643221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fun(97)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27090" y="2149636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fun(96)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90267" y="2673896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fun(101)</a:t>
            </a:r>
          </a:p>
          <a:p>
            <a:r>
              <a:rPr lang="pt-BR" dirty="0">
                <a:solidFill>
                  <a:schemeClr val="tx1"/>
                </a:solidFill>
              </a:rPr>
              <a:t>   ret 96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92497" y="3537215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fun(111)</a:t>
            </a:r>
          </a:p>
          <a:p>
            <a:r>
              <a:rPr lang="pt-BR" dirty="0">
                <a:solidFill>
                  <a:schemeClr val="tx1"/>
                </a:solidFill>
              </a:rPr>
              <a:t>   fun(106)</a:t>
            </a:r>
          </a:p>
          <a:p>
            <a:r>
              <a:rPr lang="pt-BR" dirty="0">
                <a:solidFill>
                  <a:schemeClr val="tx1"/>
                </a:solidFill>
              </a:rPr>
              <a:t>   ret 101</a:t>
            </a:r>
          </a:p>
        </p:txBody>
      </p:sp>
      <p:cxnSp>
        <p:nvCxnSpPr>
          <p:cNvPr id="36" name="Elbow Connector 35"/>
          <p:cNvCxnSpPr>
            <a:stCxn id="65" idx="3"/>
            <a:endCxn id="32" idx="0"/>
          </p:cNvCxnSpPr>
          <p:nvPr/>
        </p:nvCxnSpPr>
        <p:spPr>
          <a:xfrm>
            <a:off x="4115081" y="1436610"/>
            <a:ext cx="1715595" cy="20661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" idx="3"/>
            <a:endCxn id="33" idx="0"/>
          </p:cNvCxnSpPr>
          <p:nvPr/>
        </p:nvCxnSpPr>
        <p:spPr>
          <a:xfrm>
            <a:off x="6174843" y="1959099"/>
            <a:ext cx="1692247" cy="1905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66" idx="3"/>
            <a:endCxn id="34" idx="0"/>
          </p:cNvCxnSpPr>
          <p:nvPr/>
        </p:nvCxnSpPr>
        <p:spPr>
          <a:xfrm>
            <a:off x="8193119" y="2471221"/>
            <a:ext cx="1637148" cy="20267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>
            <a:off x="2103132" y="1211225"/>
            <a:ext cx="434289" cy="5562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08680" y="358131"/>
            <a:ext cx="48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100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8054364" y="3307494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fun(96)</a:t>
            </a:r>
          </a:p>
          <a:p>
            <a:r>
              <a:rPr lang="pt-BR" dirty="0">
                <a:solidFill>
                  <a:schemeClr val="tx1"/>
                </a:solidFill>
              </a:rPr>
              <a:t>   fun(107)</a:t>
            </a:r>
          </a:p>
          <a:p>
            <a:r>
              <a:rPr lang="pt-BR" dirty="0">
                <a:solidFill>
                  <a:schemeClr val="tx1"/>
                </a:solidFill>
              </a:rPr>
              <a:t>   fun(102)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070021" y="2773603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fun(97)</a:t>
            </a:r>
          </a:p>
          <a:p>
            <a:r>
              <a:rPr lang="pt-BR" dirty="0">
                <a:solidFill>
                  <a:schemeClr val="tx1"/>
                </a:solidFill>
              </a:rPr>
              <a:t>   fun(108)</a:t>
            </a:r>
          </a:p>
          <a:p>
            <a:r>
              <a:rPr lang="pt-BR" dirty="0">
                <a:solidFill>
                  <a:schemeClr val="tx1"/>
                </a:solidFill>
              </a:rPr>
              <a:t>   fun(103)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016020" y="2255339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fun(98)</a:t>
            </a:r>
          </a:p>
          <a:p>
            <a:r>
              <a:rPr lang="pt-BR" dirty="0">
                <a:solidFill>
                  <a:schemeClr val="tx1"/>
                </a:solidFill>
              </a:rPr>
              <a:t>   fun(109)</a:t>
            </a:r>
          </a:p>
          <a:p>
            <a:r>
              <a:rPr lang="pt-BR" dirty="0">
                <a:solidFill>
                  <a:schemeClr val="tx1"/>
                </a:solidFill>
              </a:rPr>
              <a:t>   fun(104)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997421" y="1780181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fun(99)</a:t>
            </a:r>
          </a:p>
          <a:p>
            <a:r>
              <a:rPr lang="pt-BR" dirty="0">
                <a:solidFill>
                  <a:schemeClr val="tx1"/>
                </a:solidFill>
              </a:rPr>
              <a:t>   fun(110)</a:t>
            </a:r>
          </a:p>
          <a:p>
            <a:r>
              <a:rPr lang="pt-BR" dirty="0">
                <a:solidFill>
                  <a:schemeClr val="tx1"/>
                </a:solidFill>
              </a:rPr>
              <a:t>   fun(105)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sp>
        <p:nvSpPr>
          <p:cNvPr id="6" name="Rectangle 5"/>
          <p:cNvSpPr/>
          <p:nvPr/>
        </p:nvSpPr>
        <p:spPr>
          <a:xfrm>
            <a:off x="5451513" y="1855430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ctangle 58"/>
          <p:cNvSpPr/>
          <p:nvPr/>
        </p:nvSpPr>
        <p:spPr>
          <a:xfrm>
            <a:off x="1387422" y="82881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ctangle 64"/>
          <p:cNvSpPr/>
          <p:nvPr/>
        </p:nvSpPr>
        <p:spPr>
          <a:xfrm>
            <a:off x="3391751" y="133294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ctangle 65"/>
          <p:cNvSpPr/>
          <p:nvPr/>
        </p:nvSpPr>
        <p:spPr>
          <a:xfrm>
            <a:off x="7469789" y="236755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ctangle 66"/>
          <p:cNvSpPr/>
          <p:nvPr/>
        </p:nvSpPr>
        <p:spPr>
          <a:xfrm>
            <a:off x="9502147" y="289181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ctangle 77"/>
          <p:cNvSpPr/>
          <p:nvPr/>
        </p:nvSpPr>
        <p:spPr>
          <a:xfrm>
            <a:off x="1379802" y="1056756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Elbow Connector 87"/>
          <p:cNvCxnSpPr>
            <a:stCxn id="170" idx="1"/>
            <a:endCxn id="4" idx="2"/>
          </p:cNvCxnSpPr>
          <p:nvPr/>
        </p:nvCxnSpPr>
        <p:spPr>
          <a:xfrm rot="10800000">
            <a:off x="1846197" y="1450148"/>
            <a:ext cx="352061" cy="106115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394509" y="1551570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4" name="Elbow Connector 93"/>
          <p:cNvCxnSpPr>
            <a:stCxn id="168" idx="1"/>
            <a:endCxn id="31" idx="2"/>
          </p:cNvCxnSpPr>
          <p:nvPr/>
        </p:nvCxnSpPr>
        <p:spPr>
          <a:xfrm rot="10800000">
            <a:off x="3830586" y="1958108"/>
            <a:ext cx="340430" cy="100862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>
            <a:off x="4117839" y="1708579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 rot="10800000">
            <a:off x="2117592" y="1103204"/>
            <a:ext cx="1299876" cy="752227"/>
          </a:xfrm>
          <a:prstGeom prst="bentConnector3">
            <a:avLst>
              <a:gd name="adj1" fmla="val 189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62" idx="1"/>
          </p:cNvCxnSpPr>
          <p:nvPr/>
        </p:nvCxnSpPr>
        <p:spPr>
          <a:xfrm rot="10800000">
            <a:off x="4121155" y="1613078"/>
            <a:ext cx="1330359" cy="774747"/>
          </a:xfrm>
          <a:prstGeom prst="bentConnector3">
            <a:avLst>
              <a:gd name="adj1" fmla="val 2021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5451513" y="206204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6" name="Elbow Connector 125"/>
          <p:cNvCxnSpPr/>
          <p:nvPr/>
        </p:nvCxnSpPr>
        <p:spPr>
          <a:xfrm>
            <a:off x="6174843" y="2218805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60" idx="1"/>
          </p:cNvCxnSpPr>
          <p:nvPr/>
        </p:nvCxnSpPr>
        <p:spPr>
          <a:xfrm rot="10800000">
            <a:off x="5871313" y="2496680"/>
            <a:ext cx="410216" cy="99606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56" idx="1"/>
          </p:cNvCxnSpPr>
          <p:nvPr/>
        </p:nvCxnSpPr>
        <p:spPr>
          <a:xfrm rot="10800000">
            <a:off x="6228712" y="2131345"/>
            <a:ext cx="1241290" cy="759922"/>
          </a:xfrm>
          <a:prstGeom prst="bentConnector3">
            <a:avLst>
              <a:gd name="adj1" fmla="val 193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>
            <a:off x="8189459" y="2745104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50" idx="1"/>
          </p:cNvCxnSpPr>
          <p:nvPr/>
        </p:nvCxnSpPr>
        <p:spPr>
          <a:xfrm rot="10800000">
            <a:off x="7867090" y="3010866"/>
            <a:ext cx="358538" cy="10209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7469789" y="258546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2" name="Elbow Connector 131"/>
          <p:cNvCxnSpPr/>
          <p:nvPr/>
        </p:nvCxnSpPr>
        <p:spPr>
          <a:xfrm rot="10800000">
            <a:off x="8206746" y="2642405"/>
            <a:ext cx="1351761" cy="790426"/>
          </a:xfrm>
          <a:prstGeom prst="bentConnector3">
            <a:avLst>
              <a:gd name="adj1" fmla="val 260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67" idx="3"/>
            <a:endCxn id="35" idx="0"/>
          </p:cNvCxnSpPr>
          <p:nvPr/>
        </p:nvCxnSpPr>
        <p:spPr>
          <a:xfrm>
            <a:off x="10225477" y="2995481"/>
            <a:ext cx="1007020" cy="54173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9501292" y="310693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2" name="Elbow Connector 141"/>
          <p:cNvCxnSpPr>
            <a:stCxn id="154" idx="1"/>
            <a:endCxn id="141" idx="3"/>
          </p:cNvCxnSpPr>
          <p:nvPr/>
        </p:nvCxnSpPr>
        <p:spPr>
          <a:xfrm rot="10800000">
            <a:off x="10224622" y="3210601"/>
            <a:ext cx="646210" cy="105094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9501292" y="3329163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ctangle 149"/>
          <p:cNvSpPr/>
          <p:nvPr/>
        </p:nvSpPr>
        <p:spPr>
          <a:xfrm>
            <a:off x="8225628" y="392815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ctangle 153"/>
          <p:cNvSpPr/>
          <p:nvPr/>
        </p:nvSpPr>
        <p:spPr>
          <a:xfrm>
            <a:off x="10870832" y="415787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ctangle 155"/>
          <p:cNvSpPr/>
          <p:nvPr/>
        </p:nvSpPr>
        <p:spPr>
          <a:xfrm>
            <a:off x="7470002" y="278759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ctangle 159"/>
          <p:cNvSpPr/>
          <p:nvPr/>
        </p:nvSpPr>
        <p:spPr>
          <a:xfrm>
            <a:off x="6281529" y="338907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ctangle 161"/>
          <p:cNvSpPr/>
          <p:nvPr/>
        </p:nvSpPr>
        <p:spPr>
          <a:xfrm>
            <a:off x="5451513" y="2284155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ctangle 166"/>
          <p:cNvSpPr/>
          <p:nvPr/>
        </p:nvSpPr>
        <p:spPr>
          <a:xfrm>
            <a:off x="3388820" y="1757284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ctangle 167"/>
          <p:cNvSpPr/>
          <p:nvPr/>
        </p:nvSpPr>
        <p:spPr>
          <a:xfrm>
            <a:off x="4171016" y="2863059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Rectangle 169"/>
          <p:cNvSpPr/>
          <p:nvPr/>
        </p:nvSpPr>
        <p:spPr>
          <a:xfrm>
            <a:off x="2198257" y="240763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Rectangle 175"/>
          <p:cNvSpPr/>
          <p:nvPr/>
        </p:nvSpPr>
        <p:spPr>
          <a:xfrm>
            <a:off x="1397236" y="127507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6762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0673" y="446576"/>
            <a:ext cx="3663866" cy="271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4450673" y="1775436"/>
            <a:ext cx="3663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601" y="461154"/>
            <a:ext cx="364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Veículo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59937" y="755282"/>
            <a:ext cx="36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9937" y="751254"/>
            <a:ext cx="365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+ kilometragem: float</a:t>
            </a:r>
          </a:p>
          <a:p>
            <a:r>
              <a:rPr lang="pt-BR" sz="1200" dirty="0"/>
              <a:t># cor: string</a:t>
            </a:r>
          </a:p>
          <a:p>
            <a:r>
              <a:rPr lang="pt-BR" sz="1200" dirty="0"/>
              <a:t>- marca: string</a:t>
            </a:r>
          </a:p>
          <a:p>
            <a:r>
              <a:rPr lang="pt-BR" sz="1200" dirty="0"/>
              <a:t>- modelo: string</a:t>
            </a:r>
          </a:p>
          <a:p>
            <a:r>
              <a:rPr lang="pt-BR" sz="1200" dirty="0"/>
              <a:t>- placa: string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586" y="1757229"/>
            <a:ext cx="3640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Veículo(marca, modelo, cor, placa, kilometragem)</a:t>
            </a:r>
          </a:p>
          <a:p>
            <a:r>
              <a:rPr lang="pt-BR" sz="1200" dirty="0"/>
              <a:t>+ imprimirInfo(): void</a:t>
            </a:r>
          </a:p>
          <a:p>
            <a:r>
              <a:rPr lang="pt-BR" sz="1200" dirty="0"/>
              <a:t>+ acelerar(): void</a:t>
            </a:r>
          </a:p>
          <a:p>
            <a:r>
              <a:rPr lang="pt-BR" sz="1200" dirty="0"/>
              <a:t>+ frear(): void</a:t>
            </a:r>
          </a:p>
          <a:p>
            <a:r>
              <a:rPr lang="pt-BR" sz="1200" dirty="0"/>
              <a:t>+ getPlaca(): string</a:t>
            </a:r>
          </a:p>
          <a:p>
            <a:r>
              <a:rPr lang="pt-BR" sz="1200" dirty="0"/>
              <a:t>- injetarCombustivel(): void</a:t>
            </a:r>
          </a:p>
          <a:p>
            <a:r>
              <a:rPr lang="pt-BR" sz="1200" dirty="0"/>
              <a:t>- acionarPastilhaDeFreio():void</a:t>
            </a:r>
          </a:p>
        </p:txBody>
      </p:sp>
      <p:cxnSp>
        <p:nvCxnSpPr>
          <p:cNvPr id="11" name="Straight Arrow Connector 10"/>
          <p:cNvCxnSpPr>
            <a:stCxn id="13" idx="0"/>
            <a:endCxn id="5" idx="2"/>
          </p:cNvCxnSpPr>
          <p:nvPr/>
        </p:nvCxnSpPr>
        <p:spPr>
          <a:xfrm flipV="1">
            <a:off x="2550933" y="3158887"/>
            <a:ext cx="3731673" cy="1731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4728" y="4890821"/>
            <a:ext cx="3552410" cy="1559203"/>
            <a:chOff x="3694551" y="3932609"/>
            <a:chExt cx="3348001" cy="1559203"/>
          </a:xfrm>
        </p:grpSpPr>
        <p:sp>
          <p:nvSpPr>
            <p:cNvPr id="13" name="Rectangle 12"/>
            <p:cNvSpPr/>
            <p:nvPr/>
          </p:nvSpPr>
          <p:spPr>
            <a:xfrm>
              <a:off x="3694551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Ônibus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466" y="4802181"/>
              <a:ext cx="3311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Ônibus(marca, modelo, cor, kilometragem, placa)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74450" y="4875386"/>
            <a:ext cx="3942677" cy="1559203"/>
            <a:chOff x="7490904" y="3932609"/>
            <a:chExt cx="3468248" cy="1559203"/>
          </a:xfrm>
        </p:grpSpPr>
        <p:sp>
          <p:nvSpPr>
            <p:cNvPr id="20" name="Rectangle 1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Motocicleta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171" y="4802181"/>
              <a:ext cx="3458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Motocicleta(marca, modelo, cor, kilometragem, placa)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9235" y="1024983"/>
            <a:ext cx="3275201" cy="2145377"/>
            <a:chOff x="54891" y="1024983"/>
            <a:chExt cx="3359546" cy="2145377"/>
          </a:xfrm>
        </p:grpSpPr>
        <p:sp>
          <p:nvSpPr>
            <p:cNvPr id="28" name="Rectangle 27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748" y="1330923"/>
              <a:ext cx="333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dictionary(placa, Veículo)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91" y="2154697"/>
              <a:ext cx="3335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+ adicionarVeículo(placa, veículo):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14437" y="2154831"/>
            <a:ext cx="1011716" cy="180913"/>
            <a:chOff x="4525784" y="2154831"/>
            <a:chExt cx="1011716" cy="180913"/>
          </a:xfrm>
        </p:grpSpPr>
        <p:sp>
          <p:nvSpPr>
            <p:cNvPr id="35" name="Diamond 34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961478" y="1966639"/>
            <a:ext cx="65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0...*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9669013" y="3368202"/>
            <a:ext cx="2295552" cy="602352"/>
            <a:chOff x="-1408580" y="3604569"/>
            <a:chExt cx="2295552" cy="602352"/>
          </a:xfrm>
        </p:grpSpPr>
        <p:grpSp>
          <p:nvGrpSpPr>
            <p:cNvPr id="39" name="Group 38"/>
            <p:cNvGrpSpPr/>
            <p:nvPr/>
          </p:nvGrpSpPr>
          <p:grpSpPr>
            <a:xfrm rot="10800000">
              <a:off x="-1393078" y="3678872"/>
              <a:ext cx="1011716" cy="180913"/>
              <a:chOff x="4525784" y="2154831"/>
              <a:chExt cx="1011716" cy="180913"/>
            </a:xfrm>
          </p:grpSpPr>
          <p:sp>
            <p:nvSpPr>
              <p:cNvPr id="40" name="Diamond 39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88935" y="36045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1408580" y="4053033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88936" y="389914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07077" y="4896785"/>
            <a:ext cx="3643395" cy="1559203"/>
            <a:chOff x="7490904" y="3932609"/>
            <a:chExt cx="3481896" cy="1559203"/>
          </a:xfrm>
        </p:grpSpPr>
        <p:sp>
          <p:nvSpPr>
            <p:cNvPr id="50" name="Rectangle 4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3819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Carro(marca, modelo, cor, kilometragem, placa)</a:t>
              </a:r>
            </a:p>
          </p:txBody>
        </p:sp>
      </p:grpSp>
      <p:cxnSp>
        <p:nvCxnSpPr>
          <p:cNvPr id="66" name="Straight Arrow Connector 65"/>
          <p:cNvCxnSpPr>
            <a:stCxn id="52" idx="0"/>
            <a:endCxn id="5" idx="2"/>
          </p:cNvCxnSpPr>
          <p:nvPr/>
        </p:nvCxnSpPr>
        <p:spPr>
          <a:xfrm flipV="1">
            <a:off x="6251298" y="3158887"/>
            <a:ext cx="31308" cy="17441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0"/>
            <a:endCxn id="5" idx="2"/>
          </p:cNvCxnSpPr>
          <p:nvPr/>
        </p:nvCxnSpPr>
        <p:spPr>
          <a:xfrm flipH="1" flipV="1">
            <a:off x="6282606" y="3158887"/>
            <a:ext cx="3794834" cy="17164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3505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0673" y="446576"/>
            <a:ext cx="3663866" cy="271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4450673" y="1775436"/>
            <a:ext cx="3663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601" y="461154"/>
            <a:ext cx="364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Animal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59937" y="755282"/>
            <a:ext cx="36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9937" y="751254"/>
            <a:ext cx="365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+ nome: String</a:t>
            </a:r>
          </a:p>
          <a:p>
            <a:r>
              <a:rPr lang="pt-BR" sz="1200" dirty="0"/>
              <a:t># pernas: integer</a:t>
            </a:r>
          </a:p>
          <a:p>
            <a:r>
              <a:rPr lang="pt-BR" sz="1200" dirty="0"/>
              <a:t>+ idade: integer</a:t>
            </a:r>
          </a:p>
          <a:p>
            <a:r>
              <a:rPr lang="pt-BR" sz="1200" dirty="0"/>
              <a:t>- peso: float</a:t>
            </a:r>
          </a:p>
          <a:p>
            <a:r>
              <a:rPr lang="pt-BR" sz="1200" dirty="0"/>
              <a:t>- registro: integer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586" y="1757229"/>
            <a:ext cx="3640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Animal(nome, registro, pernas, idade, peso)</a:t>
            </a:r>
          </a:p>
          <a:p>
            <a:r>
              <a:rPr lang="pt-BR" sz="1200" dirty="0"/>
              <a:t>+ imprimirInfo(): void</a:t>
            </a:r>
          </a:p>
          <a:p>
            <a:r>
              <a:rPr lang="pt-BR" sz="1200" dirty="0"/>
              <a:t>+ andar(): void</a:t>
            </a:r>
          </a:p>
          <a:p>
            <a:r>
              <a:rPr lang="pt-BR" sz="1200" dirty="0"/>
              <a:t>+ comer(): void</a:t>
            </a:r>
          </a:p>
          <a:p>
            <a:r>
              <a:rPr lang="pt-BR" sz="1200" dirty="0"/>
              <a:t>+ getRegistro(): integer</a:t>
            </a:r>
          </a:p>
          <a:p>
            <a:r>
              <a:rPr lang="pt-BR" sz="1200" dirty="0"/>
              <a:t>-  movimentarPernas(): void</a:t>
            </a:r>
          </a:p>
          <a:p>
            <a:r>
              <a:rPr lang="pt-BR" sz="1200" dirty="0"/>
              <a:t>-  movimentarMaxilar(): void</a:t>
            </a:r>
          </a:p>
        </p:txBody>
      </p:sp>
      <p:cxnSp>
        <p:nvCxnSpPr>
          <p:cNvPr id="11" name="Straight Arrow Connector 10"/>
          <p:cNvCxnSpPr>
            <a:stCxn id="13" idx="0"/>
            <a:endCxn id="5" idx="2"/>
          </p:cNvCxnSpPr>
          <p:nvPr/>
        </p:nvCxnSpPr>
        <p:spPr>
          <a:xfrm flipV="1">
            <a:off x="2550933" y="3158887"/>
            <a:ext cx="3731673" cy="1731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4728" y="4890821"/>
            <a:ext cx="3552410" cy="1559203"/>
            <a:chOff x="3694551" y="3932609"/>
            <a:chExt cx="3348001" cy="1559203"/>
          </a:xfrm>
        </p:grpSpPr>
        <p:sp>
          <p:nvSpPr>
            <p:cNvPr id="13" name="Rectangle 12"/>
            <p:cNvSpPr/>
            <p:nvPr/>
          </p:nvSpPr>
          <p:spPr>
            <a:xfrm>
              <a:off x="3694551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Pássaro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466" y="4802181"/>
              <a:ext cx="3311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Pássaro(nome, registro, pernas, idade, peso)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74450" y="4875386"/>
            <a:ext cx="3942677" cy="1559203"/>
            <a:chOff x="7490904" y="3932609"/>
            <a:chExt cx="3468248" cy="1559203"/>
          </a:xfrm>
        </p:grpSpPr>
        <p:sp>
          <p:nvSpPr>
            <p:cNvPr id="20" name="Rectangle 1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Réptil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171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Réptil(nome, registro, pernas, idade, peso)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9235" y="1024983"/>
            <a:ext cx="3275201" cy="2145377"/>
            <a:chOff x="54891" y="1024983"/>
            <a:chExt cx="3359546" cy="2145377"/>
          </a:xfrm>
        </p:grpSpPr>
        <p:sp>
          <p:nvSpPr>
            <p:cNvPr id="28" name="Rectangle 27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748" y="1330923"/>
              <a:ext cx="333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dictionary(registro, Animal)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91" y="2154697"/>
              <a:ext cx="3335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adicionarAnimal(registro, 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14437" y="2154831"/>
            <a:ext cx="1011716" cy="180913"/>
            <a:chOff x="4525784" y="2154831"/>
            <a:chExt cx="1011716" cy="180913"/>
          </a:xfrm>
        </p:grpSpPr>
        <p:sp>
          <p:nvSpPr>
            <p:cNvPr id="35" name="Diamond 34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961478" y="1966639"/>
            <a:ext cx="65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0...*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9669013" y="3368202"/>
            <a:ext cx="2295552" cy="602352"/>
            <a:chOff x="-1408580" y="3604569"/>
            <a:chExt cx="2295552" cy="602352"/>
          </a:xfrm>
        </p:grpSpPr>
        <p:grpSp>
          <p:nvGrpSpPr>
            <p:cNvPr id="39" name="Group 38"/>
            <p:cNvGrpSpPr/>
            <p:nvPr/>
          </p:nvGrpSpPr>
          <p:grpSpPr>
            <a:xfrm rot="10800000">
              <a:off x="-1393078" y="3678872"/>
              <a:ext cx="1011716" cy="180913"/>
              <a:chOff x="4525784" y="2154831"/>
              <a:chExt cx="1011716" cy="180913"/>
            </a:xfrm>
          </p:grpSpPr>
          <p:sp>
            <p:nvSpPr>
              <p:cNvPr id="40" name="Diamond 39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88935" y="36045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1408580" y="4053033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88936" y="389914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07077" y="4896785"/>
            <a:ext cx="3643395" cy="1559203"/>
            <a:chOff x="7490904" y="3932609"/>
            <a:chExt cx="3481896" cy="1559203"/>
          </a:xfrm>
        </p:grpSpPr>
        <p:sp>
          <p:nvSpPr>
            <p:cNvPr id="50" name="Rectangle 4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3819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Mamífero(nome, registro, pernas, idade, peso)</a:t>
              </a:r>
            </a:p>
          </p:txBody>
        </p:sp>
      </p:grpSp>
      <p:cxnSp>
        <p:nvCxnSpPr>
          <p:cNvPr id="66" name="Straight Arrow Connector 65"/>
          <p:cNvCxnSpPr>
            <a:stCxn id="52" idx="0"/>
            <a:endCxn id="5" idx="2"/>
          </p:cNvCxnSpPr>
          <p:nvPr/>
        </p:nvCxnSpPr>
        <p:spPr>
          <a:xfrm flipV="1">
            <a:off x="6251298" y="3158887"/>
            <a:ext cx="31308" cy="17441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0"/>
            <a:endCxn id="5" idx="2"/>
          </p:cNvCxnSpPr>
          <p:nvPr/>
        </p:nvCxnSpPr>
        <p:spPr>
          <a:xfrm flipH="1" flipV="1">
            <a:off x="6282606" y="3158887"/>
            <a:ext cx="3794834" cy="17164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885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719617" y="1009933"/>
            <a:ext cx="8934751" cy="4501485"/>
            <a:chOff x="-734707" y="782477"/>
            <a:chExt cx="12712909" cy="5697934"/>
          </a:xfrm>
        </p:grpSpPr>
        <p:sp>
          <p:nvSpPr>
            <p:cNvPr id="4" name="Rectangle 3"/>
            <p:cNvSpPr/>
            <p:nvPr/>
          </p:nvSpPr>
          <p:spPr>
            <a:xfrm>
              <a:off x="3502930" y="782477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Pacote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02930" y="1123671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Game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02930" y="278869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2930" y="312988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Som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40567" y="278869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740567" y="312988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Imagem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15731" y="4112527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15731" y="546365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15731" y="580484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453366" y="5470477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453366" y="5811671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453366" y="4144371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21" name="Elbow Connector 20"/>
            <p:cNvCxnSpPr>
              <a:stCxn id="9" idx="2"/>
              <a:endCxn id="19" idx="1"/>
            </p:cNvCxnSpPr>
            <p:nvPr/>
          </p:nvCxnSpPr>
          <p:spPr>
            <a:xfrm rot="16200000" flipH="1">
              <a:off x="8802821" y="3998792"/>
              <a:ext cx="850709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16" idx="1"/>
            </p:cNvCxnSpPr>
            <p:nvPr/>
          </p:nvCxnSpPr>
          <p:spPr>
            <a:xfrm rot="16200000" flipH="1">
              <a:off x="8054469" y="4747144"/>
              <a:ext cx="2347412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3816835" y="4747144"/>
              <a:ext cx="2347412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2" idx="1"/>
            </p:cNvCxnSpPr>
            <p:nvPr/>
          </p:nvCxnSpPr>
          <p:spPr>
            <a:xfrm rot="16200000" flipH="1">
              <a:off x="4581107" y="3982869"/>
              <a:ext cx="818865" cy="45038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-734707" y="2788695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31" name="Straight Arrow Connector 30"/>
            <p:cNvCxnSpPr>
              <a:stCxn id="5" idx="2"/>
              <a:endCxn id="6" idx="0"/>
            </p:cNvCxnSpPr>
            <p:nvPr/>
          </p:nvCxnSpPr>
          <p:spPr>
            <a:xfrm>
              <a:off x="4765348" y="1792411"/>
              <a:ext cx="0" cy="99628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5" idx="2"/>
              <a:endCxn id="8" idx="0"/>
            </p:cNvCxnSpPr>
            <p:nvPr/>
          </p:nvCxnSpPr>
          <p:spPr>
            <a:xfrm rot="16200000" flipH="1">
              <a:off x="6386024" y="171734"/>
              <a:ext cx="996284" cy="42376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5" idx="2"/>
              <a:endCxn id="29" idx="0"/>
            </p:cNvCxnSpPr>
            <p:nvPr/>
          </p:nvCxnSpPr>
          <p:spPr>
            <a:xfrm rot="5400000">
              <a:off x="2148388" y="171735"/>
              <a:ext cx="996284" cy="42376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7807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719616" y="1009933"/>
            <a:ext cx="8934752" cy="4501485"/>
            <a:chOff x="1719616" y="1009933"/>
            <a:chExt cx="8934752" cy="4501485"/>
          </a:xfrm>
        </p:grpSpPr>
        <p:grpSp>
          <p:nvGrpSpPr>
            <p:cNvPr id="36" name="Group 35"/>
            <p:cNvGrpSpPr/>
            <p:nvPr/>
          </p:nvGrpSpPr>
          <p:grpSpPr>
            <a:xfrm>
              <a:off x="2606856" y="1009933"/>
              <a:ext cx="8047512" cy="4501485"/>
              <a:chOff x="527711" y="782477"/>
              <a:chExt cx="11450491" cy="569793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502930" y="782477"/>
                <a:ext cx="2524836" cy="341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Pacote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502930" y="1123671"/>
                <a:ext cx="2524836" cy="6687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Game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502930" y="2788695"/>
                <a:ext cx="2524836" cy="341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Sub-Pacote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502930" y="3129889"/>
                <a:ext cx="2524836" cy="6687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Áudio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740567" y="2788695"/>
                <a:ext cx="2524836" cy="341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Sub-Pacote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740567" y="3129889"/>
                <a:ext cx="2524836" cy="6687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Vídeo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215731" y="5463655"/>
                <a:ext cx="2524836" cy="341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Módulo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215731" y="5804849"/>
                <a:ext cx="2524836" cy="6687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audio_process.py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9453366" y="5470477"/>
                <a:ext cx="2524836" cy="341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Módulo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453366" y="5811671"/>
                <a:ext cx="2524836" cy="6687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v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ideo_process.py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Elbow Connector 24"/>
              <p:cNvCxnSpPr>
                <a:stCxn id="9" idx="2"/>
                <a:endCxn id="16" idx="1"/>
              </p:cNvCxnSpPr>
              <p:nvPr/>
            </p:nvCxnSpPr>
            <p:spPr>
              <a:xfrm rot="16200000" flipH="1">
                <a:off x="8054469" y="4747144"/>
                <a:ext cx="2347412" cy="450381"/>
              </a:xfrm>
              <a:prstGeom prst="bentConnector2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Elbow Connector 25"/>
              <p:cNvCxnSpPr/>
              <p:nvPr/>
            </p:nvCxnSpPr>
            <p:spPr>
              <a:xfrm rot="16200000" flipH="1">
                <a:off x="3816835" y="4747144"/>
                <a:ext cx="2347412" cy="450381"/>
              </a:xfrm>
              <a:prstGeom prst="bentConnector2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5" idx="2"/>
                <a:endCxn id="6" idx="0"/>
              </p:cNvCxnSpPr>
              <p:nvPr/>
            </p:nvCxnSpPr>
            <p:spPr>
              <a:xfrm>
                <a:off x="4765348" y="1792411"/>
                <a:ext cx="0" cy="9962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>
                <a:stCxn id="5" idx="2"/>
                <a:endCxn id="8" idx="0"/>
              </p:cNvCxnSpPr>
              <p:nvPr/>
            </p:nvCxnSpPr>
            <p:spPr>
              <a:xfrm rot="16200000" flipH="1">
                <a:off x="6386024" y="171734"/>
                <a:ext cx="996284" cy="4237637"/>
              </a:xfrm>
              <a:prstGeom prst="bentConnector3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/>
              <p:cNvCxnSpPr>
                <a:stCxn id="5" idx="2"/>
              </p:cNvCxnSpPr>
              <p:nvPr/>
            </p:nvCxnSpPr>
            <p:spPr>
              <a:xfrm rot="5400000">
                <a:off x="2148388" y="171735"/>
                <a:ext cx="996284" cy="4237637"/>
              </a:xfrm>
              <a:prstGeom prst="bentConnector3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 12"/>
            <p:cNvSpPr/>
            <p:nvPr/>
          </p:nvSpPr>
          <p:spPr>
            <a:xfrm>
              <a:off x="1719616" y="2594886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24" name="Rectangle 13"/>
            <p:cNvSpPr/>
            <p:nvPr/>
          </p:nvSpPr>
          <p:spPr>
            <a:xfrm>
              <a:off x="1719616" y="2864436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main.py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625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PROGRAMAÇÃO CIENTÍFICA E PYTHON</a:t>
            </a:r>
            <a:endParaRPr/>
          </a:p>
        </p:txBody>
      </p:sp>
      <p:sp>
        <p:nvSpPr>
          <p:cNvPr id="275" name="Google Shape;275;p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Teve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rápida</a:t>
            </a:r>
            <a:r>
              <a:rPr lang="en-US" dirty="0"/>
              <a:t> </a:t>
            </a:r>
            <a:r>
              <a:rPr lang="en-US" dirty="0" err="1"/>
              <a:t>adoção</a:t>
            </a:r>
            <a:r>
              <a:rPr lang="en-US" dirty="0"/>
              <a:t> pela </a:t>
            </a:r>
            <a:r>
              <a:rPr lang="en-US" dirty="0" err="1"/>
              <a:t>comunidade</a:t>
            </a:r>
            <a:r>
              <a:rPr lang="en-US" dirty="0"/>
              <a:t> </a:t>
            </a:r>
            <a:r>
              <a:rPr lang="en-US" dirty="0" err="1"/>
              <a:t>científica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Engenharias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Biologia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Quimica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Fisica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/>
              <a:t>Etc.</a:t>
            </a:r>
            <a:endParaRPr dirty="0"/>
          </a:p>
        </p:txBody>
      </p:sp>
      <p:pic>
        <p:nvPicPr>
          <p:cNvPr id="276" name="Google Shape;276;p5" descr="Image result for mad scientist ri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5415" y="3063272"/>
            <a:ext cx="2928366" cy="3477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023585" y="928046"/>
            <a:ext cx="10560944" cy="4501484"/>
            <a:chOff x="1023585" y="928046"/>
            <a:chExt cx="10560944" cy="4501484"/>
          </a:xfrm>
        </p:grpSpPr>
        <p:sp>
          <p:nvSpPr>
            <p:cNvPr id="4" name="Rectangle 3"/>
            <p:cNvSpPr/>
            <p:nvPr/>
          </p:nvSpPr>
          <p:spPr>
            <a:xfrm>
              <a:off x="4001836" y="928046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Pacote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001836" y="1197596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Robot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28029" y="2512998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28029" y="2782549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Actions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606280" y="2512998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06280" y="2782549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Sound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1801" y="3558853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31801" y="4626272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31801" y="4895822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810051" y="4631661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810051" y="4901212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810051" y="3584010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21" name="Elbow Connector 20"/>
            <p:cNvCxnSpPr>
              <a:stCxn id="9" idx="2"/>
              <a:endCxn id="19" idx="1"/>
            </p:cNvCxnSpPr>
            <p:nvPr/>
          </p:nvCxnSpPr>
          <p:spPr>
            <a:xfrm rot="16200000" flipH="1">
              <a:off x="9315746" y="3488639"/>
              <a:ext cx="672078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16" idx="1"/>
            </p:cNvCxnSpPr>
            <p:nvPr/>
          </p:nvCxnSpPr>
          <p:spPr>
            <a:xfrm rot="16200000" flipH="1">
              <a:off x="8724533" y="4079853"/>
              <a:ext cx="1854504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5746284" y="4079853"/>
              <a:ext cx="1854504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2" idx="1"/>
            </p:cNvCxnSpPr>
            <p:nvPr/>
          </p:nvCxnSpPr>
          <p:spPr>
            <a:xfrm rot="16200000" flipH="1">
              <a:off x="6350075" y="3476060"/>
              <a:ext cx="646920" cy="31653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023585" y="2512999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33" name="Elbow Connector 32"/>
            <p:cNvCxnSpPr>
              <a:stCxn id="5" idx="2"/>
              <a:endCxn id="8" idx="0"/>
            </p:cNvCxnSpPr>
            <p:nvPr/>
          </p:nvCxnSpPr>
          <p:spPr>
            <a:xfrm rot="16200000" flipH="1">
              <a:off x="6797755" y="-182766"/>
              <a:ext cx="787084" cy="4604444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5" idx="2"/>
              <a:endCxn id="29" idx="0"/>
            </p:cNvCxnSpPr>
            <p:nvPr/>
          </p:nvCxnSpPr>
          <p:spPr>
            <a:xfrm rot="5400000">
              <a:off x="3006407" y="630332"/>
              <a:ext cx="787085" cy="2978251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25807" y="2512998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Design.py</a:t>
              </a:r>
            </a:p>
          </p:txBody>
        </p:sp>
        <p:cxnSp>
          <p:nvCxnSpPr>
            <p:cNvPr id="17" name="Elbow Connector 16"/>
            <p:cNvCxnSpPr>
              <a:stCxn id="5" idx="2"/>
              <a:endCxn id="23" idx="0"/>
            </p:cNvCxnSpPr>
            <p:nvPr/>
          </p:nvCxnSpPr>
          <p:spPr>
            <a:xfrm rot="5400000">
              <a:off x="4157519" y="1781442"/>
              <a:ext cx="787084" cy="67602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5" idx="2"/>
              <a:endCxn id="6" idx="0"/>
            </p:cNvCxnSpPr>
            <p:nvPr/>
          </p:nvCxnSpPr>
          <p:spPr>
            <a:xfrm rot="16200000" flipH="1">
              <a:off x="5308629" y="1306359"/>
              <a:ext cx="787084" cy="1626193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0759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10938" y="1091821"/>
            <a:ext cx="5952698" cy="3384645"/>
            <a:chOff x="2210938" y="1091821"/>
            <a:chExt cx="5952698" cy="3384645"/>
          </a:xfrm>
        </p:grpSpPr>
        <p:sp>
          <p:nvSpPr>
            <p:cNvPr id="4" name="Rectangle 3"/>
            <p:cNvSpPr/>
            <p:nvPr/>
          </p:nvSpPr>
          <p:spPr>
            <a:xfrm>
              <a:off x="2210938" y="1091821"/>
              <a:ext cx="1815152" cy="29069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10938" y="1091821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Cliente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20120" y="1723029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Aplicativo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20120" y="3046862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API Cliente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763672" y="2480480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516574" y="2480480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348484" y="1091821"/>
              <a:ext cx="1815152" cy="3384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48483" y="1108879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Servidor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62223" y="1641142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SGBD</a:t>
              </a:r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6636231" y="2954738"/>
              <a:ext cx="1221475" cy="1299949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Banco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de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dados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7028606" y="2374708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481258" y="2398593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896447" y="2245054"/>
              <a:ext cx="2572611" cy="1405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3903282" y="1842447"/>
              <a:ext cx="2572611" cy="1405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9885156">
              <a:off x="4114811" y="2238232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Rede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7398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68893"/>
              </p:ext>
            </p:extLst>
          </p:nvPr>
        </p:nvGraphicFramePr>
        <p:xfrm>
          <a:off x="1815151" y="2193624"/>
          <a:ext cx="78747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66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608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062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00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792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Endereço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/>
                        <a:t>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João</a:t>
                      </a:r>
                      <a:r>
                        <a:rPr lang="pt-BR" baseline="0" dirty="0"/>
                        <a:t> da Silva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Rua I,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Santa Rita do Sapucaí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37540-000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José</a:t>
                      </a:r>
                      <a:r>
                        <a:rPr lang="pt-BR" baseline="0" dirty="0"/>
                        <a:t> Alfredo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Avenida Sul, 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Campinas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45356-001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Ana Valadares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Alameda João</a:t>
                      </a:r>
                      <a:r>
                        <a:rPr lang="pt-BR" baseline="0" dirty="0"/>
                        <a:t> Dias, 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/>
                        <a:t>Varginha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78900-000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15151" y="1855070"/>
            <a:ext cx="2101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Tabela: Clientes</a:t>
            </a:r>
          </a:p>
        </p:txBody>
      </p:sp>
    </p:spTree>
    <p:extLst>
      <p:ext uri="{BB962C8B-B14F-4D97-AF65-F5344CB8AC3E}">
        <p14:creationId xmlns:p14="http://schemas.microsoft.com/office/powerpoint/2010/main" val="15955558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8154" y="2553532"/>
            <a:ext cx="4992324" cy="2660983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1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Tabela(Placa,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6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7159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8154" y="2553532"/>
            <a:ext cx="4992324" cy="2660983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1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Arquivo_CSV(Placa,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6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0193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8154" y="2553532"/>
            <a:ext cx="4992324" cy="2660983"/>
            <a:chOff x="4288154" y="2553532"/>
            <a:chExt cx="4992324" cy="2660983"/>
          </a:xfrm>
        </p:grpSpPr>
        <p:sp>
          <p:nvSpPr>
            <p:cNvPr id="5" name="Rectangle 4"/>
            <p:cNvSpPr/>
            <p:nvPr/>
          </p:nvSpPr>
          <p:spPr>
            <a:xfrm>
              <a:off x="4289509" y="2553532"/>
              <a:ext cx="4975167" cy="2660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509" y="2965648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7" y="2553532"/>
              <a:ext cx="4967130" cy="383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05311" y="3987837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6858" y="2935040"/>
              <a:ext cx="4954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88154" y="3962289"/>
              <a:ext cx="49558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listarVeículo(placa):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04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8417" y="2553532"/>
            <a:ext cx="4976259" cy="2660983"/>
            <a:chOff x="4288417" y="2553532"/>
            <a:chExt cx="4976259" cy="2660983"/>
          </a:xfrm>
        </p:grpSpPr>
        <p:sp>
          <p:nvSpPr>
            <p:cNvPr id="5" name="Rectangle 4"/>
            <p:cNvSpPr/>
            <p:nvPr/>
          </p:nvSpPr>
          <p:spPr>
            <a:xfrm>
              <a:off x="4289509" y="2553532"/>
              <a:ext cx="4975167" cy="2660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509" y="2965648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7" y="2553532"/>
              <a:ext cx="4967130" cy="383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89509" y="3809671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6858" y="2935040"/>
              <a:ext cx="49548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veiculos: Arquivo_CSV(Placa,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5141" y="3794354"/>
              <a:ext cx="495588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adicionarVeiculo(veiculo): boolean</a:t>
              </a:r>
            </a:p>
            <a:p>
              <a:r>
                <a:rPr lang="pt-BR" sz="1200" dirty="0"/>
                <a:t>+ removerVeiculo(placa): boolean</a:t>
              </a:r>
            </a:p>
            <a:p>
              <a:r>
                <a:rPr lang="pt-BR" sz="1200" dirty="0"/>
                <a:t>+ listarVeiculos():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listarVeiculo(placa):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58096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288418" y="2553532"/>
            <a:ext cx="5509262" cy="2830400"/>
            <a:chOff x="4288418" y="2553532"/>
            <a:chExt cx="5509262" cy="2830400"/>
          </a:xfrm>
        </p:grpSpPr>
        <p:sp>
          <p:nvSpPr>
            <p:cNvPr id="5" name="Rectangle 4"/>
            <p:cNvSpPr/>
            <p:nvPr/>
          </p:nvSpPr>
          <p:spPr>
            <a:xfrm>
              <a:off x="4289680" y="2553532"/>
              <a:ext cx="5495765" cy="2830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680" y="2965648"/>
              <a:ext cx="5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8" y="2553532"/>
              <a:ext cx="5497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89680" y="3809671"/>
              <a:ext cx="5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8181" y="2935040"/>
              <a:ext cx="5487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veiculos: Arquivo_CSV(Placa, Marca, Modelo, Cor, Kilometragem, Duracao)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6195" y="3814272"/>
              <a:ext cx="54892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adicionarVeiculo(veiculo): boolean</a:t>
              </a:r>
            </a:p>
            <a:p>
              <a:r>
                <a:rPr lang="pt-BR" sz="1200" dirty="0"/>
                <a:t>+ removerVeiculo(placa): boolean</a:t>
              </a:r>
            </a:p>
            <a:p>
              <a:r>
                <a:rPr lang="pt-BR" sz="1200" dirty="0"/>
                <a:t>+ listarVeiculos():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listarVeiculo(placa): boolean</a:t>
              </a:r>
            </a:p>
            <a:p>
              <a:r>
                <a:rPr lang="pt-BR" sz="1200" dirty="0"/>
                <a:t>+ getDuracao(placa): timedelta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67678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8787" y="1884792"/>
            <a:ext cx="4323583" cy="2754284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00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Tabela(Registro, Nome, Pernas, Idade, Peso)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2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~Zoológico()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49781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8787" y="1884792"/>
            <a:ext cx="4323583" cy="2754284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357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786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69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PYTHON VS. MATLAB</a:t>
            </a:r>
            <a:endParaRPr/>
          </a:p>
        </p:txBody>
      </p:sp>
      <p:sp>
        <p:nvSpPr>
          <p:cNvPr id="283" name="Google Shape;283;p6"/>
          <p:cNvSpPr txBox="1">
            <a:spLocks noGrp="1"/>
          </p:cNvSpPr>
          <p:nvPr>
            <p:ph type="body" idx="1"/>
          </p:nvPr>
        </p:nvSpPr>
        <p:spPr>
          <a:xfrm>
            <a:off x="1518600" y="1584900"/>
            <a:ext cx="9708300" cy="50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 b="1"/>
              <a:t>Vantagens do MATLAB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Ótimo ambiente de desenvolvimento integrado (IDE)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Poderoso para plotagem de resultados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Fácil acesso se você está em uma universidade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Vasto suporte on-line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Possui uma enorme biblioteca padrão</a:t>
            </a:r>
            <a:endParaRPr sz="185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 b="1"/>
              <a:t>Desvantagens do MATLAB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Muito caro para acesso pessoal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Codigo-fonte fechado (proprietario)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Apenas pessoas com uma licença poderão rodar seu código…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Cada biblioteca adicional tem um custo extra (e bem alto muitas vezes)	</a:t>
            </a:r>
            <a:endParaRPr/>
          </a:p>
        </p:txBody>
      </p:sp>
      <p:pic>
        <p:nvPicPr>
          <p:cNvPr id="284" name="Google Shape;284;p6" descr="MATLAB vs Python: Why and How to Make the Switch"/>
          <p:cNvPicPr preferRelativeResize="0"/>
          <p:nvPr/>
        </p:nvPicPr>
        <p:blipFill rotWithShape="1">
          <a:blip r:embed="rId3">
            <a:alphaModFix/>
          </a:blip>
          <a:srcRect l="7700" t="5039" r="6651" b="16360"/>
          <a:stretch/>
        </p:blipFill>
        <p:spPr>
          <a:xfrm>
            <a:off x="7844789" y="2913381"/>
            <a:ext cx="3759200" cy="194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9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Tabela(Registro, Nome, Pernas, Idade, Peso)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~Zoológico()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listarAnimal(registro):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81801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9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listarAnimal(registro):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24663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Universidade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Universidade(nome,capacidade)</a:t>
              </a:r>
            </a:p>
            <a:p>
              <a:r>
                <a:rPr lang="pt-BR" sz="1200" dirty="0"/>
                <a:t>+ adicionarAluno(aluno): boolean</a:t>
              </a:r>
            </a:p>
            <a:p>
              <a:r>
                <a:rPr lang="pt-BR" sz="1200" dirty="0"/>
                <a:t>+ removerAluno(matrícula): boolean</a:t>
              </a:r>
            </a:p>
            <a:p>
              <a:r>
                <a:rPr lang="pt-BR" sz="1200" dirty="0"/>
                <a:t>+ listarAlunos():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listarAluno(matrícula):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2244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768284" y="2357263"/>
            <a:ext cx="5229266" cy="2713066"/>
            <a:chOff x="3768284" y="2357263"/>
            <a:chExt cx="5229266" cy="2713066"/>
          </a:xfrm>
        </p:grpSpPr>
        <p:sp>
          <p:nvSpPr>
            <p:cNvPr id="4" name="Rectangle 3"/>
            <p:cNvSpPr/>
            <p:nvPr/>
          </p:nvSpPr>
          <p:spPr>
            <a:xfrm>
              <a:off x="3768284" y="2357263"/>
              <a:ext cx="5218961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68285" y="3686123"/>
              <a:ext cx="522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90213" y="2371841"/>
              <a:ext cx="5197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77549" y="2665969"/>
              <a:ext cx="522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777549" y="2676778"/>
              <a:ext cx="52200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kilometragem: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91198" y="3685334"/>
              <a:ext cx="519604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Carro(marca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modelo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cor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placa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quilometragem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# injetarCombustível(): void</a:t>
              </a:r>
            </a:p>
            <a:p>
              <a:r>
                <a:rPr lang="pt-BR" sz="1200" dirty="0"/>
                <a:t>- acionarPastilhaDeFreio():void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21573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768285" y="2357263"/>
            <a:ext cx="3969264" cy="2105555"/>
            <a:chOff x="3768285" y="2357263"/>
            <a:chExt cx="3969264" cy="2105555"/>
          </a:xfrm>
        </p:grpSpPr>
        <p:sp>
          <p:nvSpPr>
            <p:cNvPr id="4" name="Rectangle 3"/>
            <p:cNvSpPr/>
            <p:nvPr/>
          </p:nvSpPr>
          <p:spPr>
            <a:xfrm>
              <a:off x="3768285" y="2357263"/>
              <a:ext cx="3956348" cy="2105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68285" y="3140213"/>
              <a:ext cx="39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90213" y="2371841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DiárioDeClasse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77549" y="2665969"/>
              <a:ext cx="39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777549" y="3140549"/>
              <a:ext cx="39334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200" dirty="0"/>
                <a:t>calcularMédia(notas):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calcularMédiaGeralDoAluno(aluno):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obterConceito(médiaGeral): string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obterConceitoDoAluno(aluno): string</a:t>
              </a:r>
            </a:p>
            <a:p>
              <a:r>
                <a:rPr lang="pt-BR" sz="1200" dirty="0"/>
                <a:t>+ calcularMédiaGeralDaClasse(alunos): float, string</a:t>
              </a:r>
            </a:p>
            <a:p>
              <a:r>
                <a:rPr lang="pt-BR" sz="1200" dirty="0"/>
                <a:t>+ imprimirInformaçõesDosAlunos(alunos): 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8121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493562" y="799731"/>
            <a:ext cx="2173938" cy="4227981"/>
            <a:chOff x="4493562" y="799731"/>
            <a:chExt cx="2173938" cy="4227981"/>
          </a:xfrm>
        </p:grpSpPr>
        <p:grpSp>
          <p:nvGrpSpPr>
            <p:cNvPr id="4" name="Group 3"/>
            <p:cNvGrpSpPr/>
            <p:nvPr/>
          </p:nvGrpSpPr>
          <p:grpSpPr>
            <a:xfrm>
              <a:off x="4518468" y="799731"/>
              <a:ext cx="2107544" cy="1753234"/>
              <a:chOff x="4683568" y="2968891"/>
              <a:chExt cx="2107544" cy="175323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Ingresso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 valor: float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9142" y="3888776"/>
                <a:ext cx="20960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Ingresso(valor)</a:t>
                </a:r>
              </a:p>
              <a:p>
                <a:r>
                  <a:rPr lang="pt-BR" sz="1200" dirty="0"/>
                  <a:t>+ getValor()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493562" y="3274478"/>
              <a:ext cx="2173938" cy="1753234"/>
              <a:chOff x="4658662" y="2968891"/>
              <a:chExt cx="2173938" cy="175323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IngressoVIP</a:t>
                </a: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58662" y="3888776"/>
                <a:ext cx="21739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IngressoVIP(valor, adicional)</a:t>
                </a:r>
              </a:p>
            </p:txBody>
          </p:sp>
        </p:grpSp>
        <p:cxnSp>
          <p:nvCxnSpPr>
            <p:cNvPr id="25" name="Straight Arrow Connector 24"/>
            <p:cNvCxnSpPr>
              <a:stCxn id="19" idx="0"/>
              <a:endCxn id="5" idx="2"/>
            </p:cNvCxnSpPr>
            <p:nvPr/>
          </p:nvCxnSpPr>
          <p:spPr>
            <a:xfrm flipV="1">
              <a:off x="5572240" y="2552965"/>
              <a:ext cx="0" cy="72151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4606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18467" y="819494"/>
            <a:ext cx="2291907" cy="1503973"/>
            <a:chOff x="4683568" y="2968892"/>
            <a:chExt cx="2107544" cy="1464994"/>
          </a:xfrm>
        </p:grpSpPr>
        <p:sp>
          <p:nvSpPr>
            <p:cNvPr id="5" name="Rectangle 4"/>
            <p:cNvSpPr/>
            <p:nvPr/>
          </p:nvSpPr>
          <p:spPr>
            <a:xfrm>
              <a:off x="4691743" y="2968892"/>
              <a:ext cx="2091194" cy="14649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683568" y="2974381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Forma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97639" y="3276798"/>
              <a:ext cx="2079825" cy="693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área: float</a:t>
              </a:r>
            </a:p>
            <a:p>
              <a:r>
                <a:rPr lang="pt-BR" sz="1200" dirty="0"/>
                <a:t>+ perímetro: float</a:t>
              </a:r>
            </a:p>
            <a:p>
              <a:r>
                <a:rPr lang="pt-BR" sz="1200" dirty="0"/>
                <a:t>+ nome: string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Forma()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 flipV="1">
            <a:off x="7573826" y="2191766"/>
            <a:ext cx="157055" cy="117897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172268" y="3365130"/>
            <a:ext cx="2100772" cy="1350292"/>
            <a:chOff x="4683568" y="2900157"/>
            <a:chExt cx="2107544" cy="1821968"/>
          </a:xfrm>
        </p:grpSpPr>
        <p:sp>
          <p:nvSpPr>
            <p:cNvPr id="27" name="Rectangle 26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Retângulo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37667" y="3365131"/>
            <a:ext cx="2011871" cy="1350292"/>
            <a:chOff x="4683568" y="2900157"/>
            <a:chExt cx="2107544" cy="1821968"/>
          </a:xfrm>
        </p:grpSpPr>
        <p:sp>
          <p:nvSpPr>
            <p:cNvPr id="35" name="Rectangle 34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Triângulo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altura: float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107487" y="3368854"/>
            <a:ext cx="2029411" cy="1346568"/>
            <a:chOff x="4683568" y="2900157"/>
            <a:chExt cx="2107544" cy="1821968"/>
          </a:xfrm>
        </p:grpSpPr>
        <p:sp>
          <p:nvSpPr>
            <p:cNvPr id="42" name="Rectangle 41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Círculo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3180416" y="4129822"/>
            <a:ext cx="2092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742987" y="4112145"/>
            <a:ext cx="2006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130348" y="4118887"/>
            <a:ext cx="2006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</p:spTree>
    <p:extLst>
      <p:ext uri="{BB962C8B-B14F-4D97-AF65-F5344CB8AC3E}">
        <p14:creationId xmlns:p14="http://schemas.microsoft.com/office/powerpoint/2010/main" val="6704822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093095" y="1946421"/>
            <a:ext cx="9260100" cy="2409797"/>
            <a:chOff x="1093095" y="1946421"/>
            <a:chExt cx="9260100" cy="2409797"/>
          </a:xfrm>
        </p:grpSpPr>
        <p:grpSp>
          <p:nvGrpSpPr>
            <p:cNvPr id="4" name="Group 3"/>
            <p:cNvGrpSpPr/>
            <p:nvPr/>
          </p:nvGrpSpPr>
          <p:grpSpPr>
            <a:xfrm>
              <a:off x="1093095" y="1946421"/>
              <a:ext cx="3920683" cy="2409797"/>
              <a:chOff x="4683568" y="2968892"/>
              <a:chExt cx="2109905" cy="171900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2"/>
                <a:ext cx="2091194" cy="16023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74381"/>
                <a:ext cx="2088000" cy="299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Empresa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683568" y="3701389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8"/>
                <a:ext cx="2079825" cy="19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 funcionários: list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97399" y="3699923"/>
                <a:ext cx="2096074" cy="987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Empresa()</a:t>
                </a:r>
              </a:p>
              <a:p>
                <a:r>
                  <a:rPr lang="pt-BR" sz="1200" dirty="0"/>
                  <a:t>+ contratar(nome, salário): void</a:t>
                </a:r>
              </a:p>
              <a:p>
                <a:r>
                  <a:rPr lang="pt-BR" sz="1200" dirty="0"/>
                  <a:t>+ demitir(nome): void</a:t>
                </a:r>
              </a:p>
              <a:p>
                <a:r>
                  <a:rPr lang="pt-BR" sz="1200" dirty="0"/>
                  <a:t>+ darAumento(nome, percentualDeAumento): void</a:t>
                </a:r>
              </a:p>
              <a:p>
                <a:r>
                  <a:rPr lang="pt-BR" sz="1200" dirty="0"/>
                  <a:t>+ consultarSalário(nome): float</a:t>
                </a:r>
              </a:p>
              <a:p>
                <a:r>
                  <a:rPr lang="pt-BR" sz="1200" dirty="0"/>
                  <a:t>+ quantidadeDeFuncionários(): int</a:t>
                </a:r>
              </a:p>
              <a:p>
                <a:endParaRPr lang="pt-BR" sz="12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934162" y="2237497"/>
              <a:ext cx="3419033" cy="1746888"/>
              <a:chOff x="3172267" y="3422285"/>
              <a:chExt cx="3419033" cy="174688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172267" y="3422285"/>
                <a:ext cx="3419033" cy="1702165"/>
                <a:chOff x="4683568" y="2960991"/>
                <a:chExt cx="2107544" cy="1761134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4691743" y="2968891"/>
                  <a:ext cx="2091194" cy="17532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703112" y="3286730"/>
                  <a:ext cx="20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4683568" y="2960991"/>
                  <a:ext cx="2088000" cy="3276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Funcionário</a:t>
                  </a:r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703112" y="3914693"/>
                  <a:ext cx="20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4697639" y="3276798"/>
                  <a:ext cx="2079825" cy="477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/>
                    <a:t>- nome: string</a:t>
                  </a:r>
                </a:p>
                <a:p>
                  <a:r>
                    <a:rPr lang="pt-BR" sz="1200" dirty="0"/>
                    <a:t>- salário: float</a:t>
                  </a:r>
                </a:p>
              </p:txBody>
            </p:sp>
          </p:grpSp>
          <p:sp>
            <p:nvSpPr>
              <p:cNvPr id="3" name="Rectangle 2"/>
              <p:cNvSpPr/>
              <p:nvPr/>
            </p:nvSpPr>
            <p:spPr>
              <a:xfrm>
                <a:off x="3180961" y="4338176"/>
                <a:ext cx="341033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200" dirty="0"/>
                  <a:t>Funcionário(nome, salário)</a:t>
                </a:r>
              </a:p>
              <a:p>
                <a:r>
                  <a:rPr lang="pt-BR" sz="1200" dirty="0"/>
                  <a:t>+ aumentarSalário(percentualDeAumento): void</a:t>
                </a:r>
              </a:p>
              <a:p>
                <a:r>
                  <a:rPr lang="pt-BR" sz="1200" dirty="0"/>
                  <a:t>+ getNome(): string</a:t>
                </a:r>
              </a:p>
              <a:p>
                <a:r>
                  <a:rPr lang="pt-BR" sz="1200" dirty="0"/>
                  <a:t>+ getSalário(): float</a:t>
                </a:r>
              </a:p>
            </p:txBody>
          </p:sp>
        </p:grpSp>
        <p:sp>
          <p:nvSpPr>
            <p:cNvPr id="33" name="Diamond 32"/>
            <p:cNvSpPr/>
            <p:nvPr/>
          </p:nvSpPr>
          <p:spPr>
            <a:xfrm rot="16200000">
              <a:off x="5059238" y="2938398"/>
              <a:ext cx="251466" cy="317116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49"/>
            <p:cNvCxnSpPr>
              <a:stCxn id="27" idx="1"/>
              <a:endCxn id="33" idx="2"/>
            </p:cNvCxnSpPr>
            <p:nvPr/>
          </p:nvCxnSpPr>
          <p:spPr>
            <a:xfrm flipH="1">
              <a:off x="5343529" y="3092397"/>
              <a:ext cx="1603895" cy="455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031595" y="2630168"/>
              <a:ext cx="3303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0866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88794" y="1139190"/>
            <a:ext cx="4619625" cy="4228231"/>
            <a:chOff x="4082184" y="2302671"/>
            <a:chExt cx="3681264" cy="2712311"/>
          </a:xfrm>
        </p:grpSpPr>
        <p:sp>
          <p:nvSpPr>
            <p:cNvPr id="4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Veículo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91448" y="2607349"/>
              <a:ext cx="36546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kilometragem: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05097" y="3613324"/>
              <a:ext cx="3640953" cy="1362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Veículo(marca, modelo, cor, placa, kilometragem)</a:t>
              </a:r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+ setPlaca(placa): void</a:t>
              </a:r>
            </a:p>
            <a:p>
              <a:r>
                <a:rPr lang="pt-BR" sz="1200" dirty="0"/>
                <a:t>+ acelerar(): string</a:t>
              </a:r>
            </a:p>
            <a:p>
              <a:r>
                <a:rPr lang="pt-BR" sz="1200" dirty="0"/>
                <a:t>+ frear(): string</a:t>
              </a:r>
            </a:p>
            <a:p>
              <a:r>
                <a:rPr lang="pt-BR" sz="1200" dirty="0"/>
                <a:t>+ imprimirInfo(): void</a:t>
              </a:r>
            </a:p>
            <a:p>
              <a:r>
                <a:rPr lang="pt-BR" sz="1200" dirty="0"/>
                <a:t>- injetarCombustível(): string</a:t>
              </a:r>
            </a:p>
            <a:p>
              <a:r>
                <a:rPr lang="pt-BR" sz="1200" dirty="0"/>
                <a:t>- acionarPastilhaDeFreio():string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423389" y="1161916"/>
            <a:ext cx="4619625" cy="4228231"/>
            <a:chOff x="4082184" y="2302671"/>
            <a:chExt cx="3681264" cy="2712311"/>
          </a:xfrm>
        </p:grpSpPr>
        <p:sp>
          <p:nvSpPr>
            <p:cNvPr id="12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Veículo</a:t>
              </a:r>
            </a:p>
          </p:txBody>
        </p:sp>
        <p:cxnSp>
          <p:nvCxnSpPr>
            <p:cNvPr id="15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7"/>
            <p:cNvSpPr txBox="1"/>
            <p:nvPr/>
          </p:nvSpPr>
          <p:spPr>
            <a:xfrm>
              <a:off x="4091448" y="2607349"/>
              <a:ext cx="3654602" cy="651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</a:t>
              </a:r>
              <a:r>
                <a:rPr lang="pt-BR" sz="1200" dirty="0" smtClean="0"/>
                <a:t>quilometragem</a:t>
              </a:r>
              <a:r>
                <a:rPr lang="pt-BR" sz="1200" dirty="0"/>
                <a:t>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4105097" y="3613324"/>
              <a:ext cx="3640953" cy="1362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Veículo(marca, modelo, cor, placa, </a:t>
              </a:r>
              <a:r>
                <a:rPr lang="pt-BR" sz="1200" dirty="0" smtClean="0"/>
                <a:t>quilometragem</a:t>
              </a:r>
              <a:r>
                <a:rPr lang="pt-BR" sz="1200" dirty="0"/>
                <a:t>)</a:t>
              </a:r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+ setPlaca(placa): void</a:t>
              </a:r>
            </a:p>
            <a:p>
              <a:r>
                <a:rPr lang="pt-BR" sz="1200" dirty="0"/>
                <a:t>+ acelerar(): string</a:t>
              </a:r>
            </a:p>
            <a:p>
              <a:r>
                <a:rPr lang="pt-BR" sz="1200" dirty="0"/>
                <a:t>+ frear(): string</a:t>
              </a:r>
            </a:p>
            <a:p>
              <a:r>
                <a:rPr lang="pt-BR" sz="1200" dirty="0"/>
                <a:t>+ imprimirInfo(): void</a:t>
              </a:r>
            </a:p>
            <a:p>
              <a:r>
                <a:rPr lang="pt-BR" sz="1200" dirty="0" smtClean="0"/>
                <a:t># </a:t>
              </a:r>
              <a:r>
                <a:rPr lang="pt-BR" sz="1200" dirty="0"/>
                <a:t>injetarCombustível(): string</a:t>
              </a:r>
            </a:p>
            <a:p>
              <a:r>
                <a:rPr lang="pt-BR" sz="1200" dirty="0"/>
                <a:t>- acionarPastilhaDeFreio():string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06052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426720" y="1318670"/>
            <a:ext cx="6183632" cy="3697467"/>
            <a:chOff x="4082184" y="2302671"/>
            <a:chExt cx="3681264" cy="2712311"/>
          </a:xfrm>
        </p:grpSpPr>
        <p:sp>
          <p:nvSpPr>
            <p:cNvPr id="12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Veículo</a:t>
              </a:r>
            </a:p>
          </p:txBody>
        </p:sp>
        <p:cxnSp>
          <p:nvCxnSpPr>
            <p:cNvPr id="15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7"/>
            <p:cNvSpPr txBox="1"/>
            <p:nvPr/>
          </p:nvSpPr>
          <p:spPr>
            <a:xfrm>
              <a:off x="4091448" y="2607349"/>
              <a:ext cx="3654602" cy="769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</a:t>
              </a:r>
              <a:r>
                <a:rPr lang="pt-BR" sz="1200" dirty="0" smtClean="0"/>
                <a:t>quilometragem</a:t>
              </a:r>
              <a:r>
                <a:rPr lang="pt-BR" sz="1200" dirty="0"/>
                <a:t>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 smtClean="0"/>
                <a:t>- placa</a:t>
              </a:r>
              <a:r>
                <a:rPr lang="pt-BR" sz="1200" dirty="0"/>
                <a:t>: </a:t>
              </a:r>
              <a:r>
                <a:rPr lang="pt-BR" sz="1200" dirty="0" err="1" smtClean="0"/>
                <a:t>string</a:t>
              </a:r>
              <a:endParaRPr lang="pt-BR" sz="1200" dirty="0"/>
            </a:p>
            <a:p>
              <a:r>
                <a:rPr lang="pt-BR" sz="1200" dirty="0" smtClean="0"/>
                <a:t>- motor : Motor</a:t>
              </a: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4105097" y="3613324"/>
              <a:ext cx="3640953" cy="124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Veículo(marca : </a:t>
              </a:r>
              <a:r>
                <a:rPr lang="pt-BR" sz="1200" dirty="0" err="1" smtClean="0"/>
                <a:t>string</a:t>
              </a:r>
              <a:r>
                <a:rPr lang="pt-BR" sz="1200" dirty="0" smtClean="0"/>
                <a:t>, modelo </a:t>
              </a:r>
              <a:r>
                <a:rPr lang="pt-BR" sz="1200" dirty="0"/>
                <a:t>: </a:t>
              </a:r>
              <a:r>
                <a:rPr lang="pt-BR" sz="1200" dirty="0" err="1"/>
                <a:t>string</a:t>
              </a:r>
              <a:r>
                <a:rPr lang="pt-BR" sz="1200" dirty="0"/>
                <a:t>, </a:t>
              </a:r>
              <a:r>
                <a:rPr lang="pt-BR" sz="1200" dirty="0" smtClean="0"/>
                <a:t>cor </a:t>
              </a:r>
              <a:r>
                <a:rPr lang="pt-BR" sz="1200" dirty="0"/>
                <a:t>: </a:t>
              </a:r>
              <a:r>
                <a:rPr lang="pt-BR" sz="1200" dirty="0" err="1"/>
                <a:t>string</a:t>
              </a:r>
              <a:r>
                <a:rPr lang="pt-BR" sz="1200" dirty="0"/>
                <a:t>, </a:t>
              </a:r>
              <a:r>
                <a:rPr lang="pt-BR" sz="1200" dirty="0" smtClean="0"/>
                <a:t>placa </a:t>
              </a:r>
              <a:r>
                <a:rPr lang="pt-BR" sz="1200" dirty="0"/>
                <a:t>: </a:t>
              </a:r>
              <a:r>
                <a:rPr lang="pt-BR" sz="1200" dirty="0" err="1"/>
                <a:t>string</a:t>
              </a:r>
              <a:r>
                <a:rPr lang="pt-BR" sz="1200" dirty="0"/>
                <a:t>, </a:t>
              </a:r>
              <a:r>
                <a:rPr lang="pt-BR" sz="1200" dirty="0" smtClean="0"/>
                <a:t>quilometragem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+ </a:t>
              </a:r>
              <a:r>
                <a:rPr lang="pt-BR" sz="1200" dirty="0" err="1" smtClean="0"/>
                <a:t>setPlaca</a:t>
              </a:r>
              <a:r>
                <a:rPr lang="pt-BR" sz="1200" dirty="0" smtClean="0"/>
                <a:t>(placa : </a:t>
              </a:r>
              <a:r>
                <a:rPr lang="pt-BR" sz="1200" dirty="0" err="1" smtClean="0"/>
                <a:t>string</a:t>
              </a:r>
              <a:r>
                <a:rPr lang="pt-BR" sz="1200" dirty="0" smtClean="0"/>
                <a:t>): </a:t>
              </a:r>
              <a:r>
                <a:rPr lang="pt-BR" sz="1200" dirty="0"/>
                <a:t>void</a:t>
              </a:r>
            </a:p>
            <a:p>
              <a:r>
                <a:rPr lang="pt-BR" sz="1200" dirty="0"/>
                <a:t>+ acelerar(): string</a:t>
              </a:r>
            </a:p>
            <a:p>
              <a:r>
                <a:rPr lang="pt-BR" sz="1200" dirty="0"/>
                <a:t>+ frear(): string</a:t>
              </a:r>
            </a:p>
            <a:p>
              <a:r>
                <a:rPr lang="pt-BR" sz="1200" dirty="0"/>
                <a:t>+ imprimirInfo(): void</a:t>
              </a:r>
            </a:p>
            <a:p>
              <a:r>
                <a:rPr lang="pt-BR" sz="1200" dirty="0" smtClean="0"/>
                <a:t>- </a:t>
              </a:r>
              <a:r>
                <a:rPr lang="pt-BR" sz="1200" dirty="0"/>
                <a:t>acionarPastilhaDeFreio():string</a:t>
              </a:r>
            </a:p>
          </p:txBody>
        </p:sp>
      </p:grpSp>
      <p:grpSp>
        <p:nvGrpSpPr>
          <p:cNvPr id="18" name="Group 10"/>
          <p:cNvGrpSpPr/>
          <p:nvPr/>
        </p:nvGrpSpPr>
        <p:grpSpPr>
          <a:xfrm>
            <a:off x="7652852" y="2531952"/>
            <a:ext cx="3419033" cy="1702165"/>
            <a:chOff x="3172267" y="3422285"/>
            <a:chExt cx="3419033" cy="1702165"/>
          </a:xfrm>
        </p:grpSpPr>
        <p:grpSp>
          <p:nvGrpSpPr>
            <p:cNvPr id="19" name="Group 25"/>
            <p:cNvGrpSpPr/>
            <p:nvPr/>
          </p:nvGrpSpPr>
          <p:grpSpPr>
            <a:xfrm>
              <a:off x="3172267" y="3422285"/>
              <a:ext cx="3419033" cy="1702165"/>
              <a:chOff x="4683568" y="2960991"/>
              <a:chExt cx="2107544" cy="1761134"/>
            </a:xfrm>
          </p:grpSpPr>
          <p:sp>
            <p:nvSpPr>
              <p:cNvPr id="21" name="Rectangle 26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2" name="Straight Connector 28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9"/>
              <p:cNvSpPr txBox="1"/>
              <p:nvPr/>
            </p:nvSpPr>
            <p:spPr>
              <a:xfrm>
                <a:off x="4683568" y="2960991"/>
                <a:ext cx="2088000" cy="327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Motor</a:t>
                </a:r>
                <a:endParaRPr lang="pt-BR" b="1" dirty="0"/>
              </a:p>
            </p:txBody>
          </p:sp>
          <p:cxnSp>
            <p:nvCxnSpPr>
              <p:cNvPr id="24" name="Straight Connector 30"/>
              <p:cNvCxnSpPr/>
              <p:nvPr/>
            </p:nvCxnSpPr>
            <p:spPr>
              <a:xfrm>
                <a:off x="4692375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31"/>
              <p:cNvSpPr txBox="1"/>
              <p:nvPr/>
            </p:nvSpPr>
            <p:spPr>
              <a:xfrm>
                <a:off x="4697639" y="3276798"/>
                <a:ext cx="2079825" cy="286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200" dirty="0"/>
              </a:p>
            </p:txBody>
          </p:sp>
        </p:grpSp>
        <p:sp>
          <p:nvSpPr>
            <p:cNvPr id="20" name="Rectangle 2"/>
            <p:cNvSpPr/>
            <p:nvPr/>
          </p:nvSpPr>
          <p:spPr>
            <a:xfrm>
              <a:off x="3180961" y="4338176"/>
              <a:ext cx="34103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 smtClean="0"/>
                <a:t>Motor()</a:t>
              </a:r>
              <a:endParaRPr lang="pt-BR" sz="1200" dirty="0"/>
            </a:p>
            <a:p>
              <a:r>
                <a:rPr lang="pt-BR" sz="1200" dirty="0"/>
                <a:t># </a:t>
              </a:r>
              <a:r>
                <a:rPr lang="pt-BR" sz="1200" dirty="0" err="1"/>
                <a:t>injetarCombustível</a:t>
              </a:r>
              <a:r>
                <a:rPr lang="pt-BR" sz="1200" dirty="0"/>
                <a:t>(): </a:t>
              </a:r>
              <a:r>
                <a:rPr lang="pt-BR" sz="1200" dirty="0" err="1"/>
                <a:t>string</a:t>
              </a:r>
              <a:endParaRPr lang="pt-BR" sz="1200" dirty="0"/>
            </a:p>
          </p:txBody>
        </p:sp>
      </p:grpSp>
      <p:sp>
        <p:nvSpPr>
          <p:cNvPr id="26" name="Diamond 32"/>
          <p:cNvSpPr/>
          <p:nvPr/>
        </p:nvSpPr>
        <p:spPr>
          <a:xfrm rot="16200000">
            <a:off x="6613951" y="3231676"/>
            <a:ext cx="251466" cy="317116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Straight Connector 49"/>
          <p:cNvCxnSpPr>
            <a:stCxn id="21" idx="1"/>
            <a:endCxn id="26" idx="2"/>
          </p:cNvCxnSpPr>
          <p:nvPr/>
        </p:nvCxnSpPr>
        <p:spPr>
          <a:xfrm flipH="1">
            <a:off x="6898242" y="3386852"/>
            <a:ext cx="767872" cy="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50"/>
          <p:cNvSpPr txBox="1"/>
          <p:nvPr/>
        </p:nvSpPr>
        <p:spPr>
          <a:xfrm>
            <a:off x="6577429" y="2922565"/>
            <a:ext cx="330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1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7653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PYTHON VS. MATLAB</a:t>
            </a:r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body" idx="1"/>
          </p:nvPr>
        </p:nvSpPr>
        <p:spPr>
          <a:xfrm>
            <a:off x="1518600" y="1684950"/>
            <a:ext cx="9435300" cy="45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13"/>
              <a:buChar char="•"/>
            </a:pPr>
            <a:r>
              <a:rPr lang="en-US" sz="2170" b="1"/>
              <a:t>Vantagens do PYTHON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Gratis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Open-source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Codigo facil de ler e de programar (intuitivo)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 Linguagem muito poderosa</a:t>
            </a:r>
            <a:endParaRPr sz="1937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Diversas bibliotecas open-source para os mais variados tipos de aplicações.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13"/>
              <a:buChar char="•"/>
            </a:pPr>
            <a:r>
              <a:rPr lang="en-US" sz="2170" b="1"/>
              <a:t>Desvantagens do PYTHON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Programador deve escolher uma das várias IDE disponíveis</a:t>
            </a:r>
            <a:endParaRPr sz="1937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Tradicionalmente menos usado por cientistas não-desenvolvedores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Programador  precisa importar as bibliotecas necessarias (mas isso é muito simples</a:t>
            </a:r>
            <a:r>
              <a:rPr lang="en-US" sz="1937" b="1"/>
              <a:t>)</a:t>
            </a:r>
            <a:endParaRPr/>
          </a:p>
        </p:txBody>
      </p:sp>
      <p:pic>
        <p:nvPicPr>
          <p:cNvPr id="292" name="Google Shape;292;p7" descr="https://statanalytica.com/blog/wp-content/uploads/2019/08/cropped-python_vs_matla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4460" y="1095272"/>
            <a:ext cx="3209290" cy="1805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2417445" y="731551"/>
            <a:ext cx="7775938" cy="5137497"/>
            <a:chOff x="2417445" y="731551"/>
            <a:chExt cx="7775938" cy="5137497"/>
          </a:xfrm>
        </p:grpSpPr>
        <p:grpSp>
          <p:nvGrpSpPr>
            <p:cNvPr id="19" name="Grupo 18"/>
            <p:cNvGrpSpPr/>
            <p:nvPr/>
          </p:nvGrpSpPr>
          <p:grpSpPr>
            <a:xfrm>
              <a:off x="2417445" y="731596"/>
              <a:ext cx="5075031" cy="5137452"/>
              <a:chOff x="4350748" y="313584"/>
              <a:chExt cx="5075031" cy="5137452"/>
            </a:xfrm>
          </p:grpSpPr>
          <p:grpSp>
            <p:nvGrpSpPr>
              <p:cNvPr id="2" name="Grupo 1"/>
              <p:cNvGrpSpPr/>
              <p:nvPr/>
            </p:nvGrpSpPr>
            <p:grpSpPr>
              <a:xfrm>
                <a:off x="4350748" y="313584"/>
                <a:ext cx="5063216" cy="2283417"/>
                <a:chOff x="3658416" y="268333"/>
                <a:chExt cx="4611692" cy="2283417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658416" y="268333"/>
                  <a:ext cx="4597792" cy="224138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5" name="Straight Connector 4"/>
                <p:cNvCxnSpPr/>
                <p:nvPr/>
              </p:nvCxnSpPr>
              <p:spPr>
                <a:xfrm>
                  <a:off x="3658416" y="1366467"/>
                  <a:ext cx="459779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TextBox 5"/>
                <p:cNvSpPr txBox="1"/>
                <p:nvPr/>
              </p:nvSpPr>
              <p:spPr>
                <a:xfrm>
                  <a:off x="3685933" y="280380"/>
                  <a:ext cx="4570273" cy="254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Veículo</a:t>
                  </a:r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>
                  <a:off x="3662108" y="593111"/>
                  <a:ext cx="460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3670041" y="628673"/>
                  <a:ext cx="45861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 smtClean="0"/>
                    <a:t>- </a:t>
                  </a:r>
                  <a:r>
                    <a:rPr lang="pt-BR" sz="1200" dirty="0"/>
                    <a:t>marca: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 smtClean="0"/>
                    <a:t>- modelo</a:t>
                  </a:r>
                  <a:r>
                    <a:rPr lang="pt-BR" sz="1200" dirty="0"/>
                    <a:t>: </a:t>
                  </a:r>
                  <a:r>
                    <a:rPr lang="pt-BR" sz="1200" dirty="0" err="1" smtClean="0"/>
                    <a:t>str</a:t>
                  </a:r>
                  <a:endParaRPr lang="pt-BR" sz="1200" dirty="0" smtClean="0"/>
                </a:p>
                <a:p>
                  <a:r>
                    <a:rPr lang="pt-BR" sz="1200" dirty="0"/>
                    <a:t># cor: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687170" y="1351421"/>
                  <a:ext cx="4569039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 smtClean="0"/>
                    <a:t>Veículo(marca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modelo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cor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)</a:t>
                  </a:r>
                  <a:endParaRPr lang="pt-BR" sz="1200" dirty="0"/>
                </a:p>
                <a:p>
                  <a:r>
                    <a:rPr lang="pt-BR" sz="1200" dirty="0"/>
                    <a:t>+ getMarca():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+ getModelo():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 smtClean="0"/>
                    <a:t>+ </a:t>
                  </a:r>
                  <a:r>
                    <a:rPr lang="pt-BR" sz="1200" dirty="0"/>
                    <a:t>getCor():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 smtClean="0"/>
                    <a:t>+ </a:t>
                  </a:r>
                  <a:r>
                    <a:rPr lang="pt-BR" sz="1200" dirty="0"/>
                    <a:t>frear():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+ imprimirInfo(): </a:t>
                  </a:r>
                  <a:r>
                    <a:rPr lang="pt-BR" sz="1200" dirty="0" err="1" smtClean="0"/>
                    <a:t>void</a:t>
                  </a:r>
                  <a:endParaRPr lang="pt-BR" sz="1200" dirty="0"/>
                </a:p>
              </p:txBody>
            </p:sp>
          </p:grpSp>
          <p:grpSp>
            <p:nvGrpSpPr>
              <p:cNvPr id="10" name="Group 10"/>
              <p:cNvGrpSpPr/>
              <p:nvPr/>
            </p:nvGrpSpPr>
            <p:grpSpPr>
              <a:xfrm>
                <a:off x="4353853" y="3144102"/>
                <a:ext cx="5071926" cy="2306934"/>
                <a:chOff x="4082184" y="2302671"/>
                <a:chExt cx="3681264" cy="2732312"/>
              </a:xfrm>
            </p:grpSpPr>
            <p:sp>
              <p:nvSpPr>
                <p:cNvPr id="12" name="Rectangle 3"/>
                <p:cNvSpPr/>
                <p:nvPr/>
              </p:nvSpPr>
              <p:spPr>
                <a:xfrm>
                  <a:off x="4082184" y="2302671"/>
                  <a:ext cx="3663866" cy="271231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3" name="Straight Connector 4"/>
                <p:cNvCxnSpPr/>
                <p:nvPr/>
              </p:nvCxnSpPr>
              <p:spPr>
                <a:xfrm>
                  <a:off x="4082184" y="3631531"/>
                  <a:ext cx="366386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5"/>
                <p:cNvSpPr txBox="1"/>
                <p:nvPr/>
              </p:nvSpPr>
              <p:spPr>
                <a:xfrm>
                  <a:off x="4104112" y="2317249"/>
                  <a:ext cx="3641937" cy="1974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 smtClean="0"/>
                    <a:t>Carro</a:t>
                  </a:r>
                  <a:endParaRPr lang="pt-BR" b="1" dirty="0"/>
                </a:p>
              </p:txBody>
            </p:sp>
            <p:cxnSp>
              <p:nvCxnSpPr>
                <p:cNvPr id="15" name="Straight Connector 6"/>
                <p:cNvCxnSpPr/>
                <p:nvPr/>
              </p:nvCxnSpPr>
              <p:spPr>
                <a:xfrm>
                  <a:off x="4091448" y="2673266"/>
                  <a:ext cx="367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7"/>
                <p:cNvSpPr txBox="1"/>
                <p:nvPr/>
              </p:nvSpPr>
              <p:spPr>
                <a:xfrm>
                  <a:off x="4091448" y="2689867"/>
                  <a:ext cx="3654602" cy="7655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/>
                    <a:t>+ </a:t>
                  </a:r>
                  <a:r>
                    <a:rPr lang="pt-BR" sz="1200" dirty="0" smtClean="0"/>
                    <a:t>quilometragem</a:t>
                  </a:r>
                  <a:r>
                    <a:rPr lang="pt-BR" sz="1200" dirty="0"/>
                    <a:t>: float</a:t>
                  </a:r>
                </a:p>
                <a:p>
                  <a:r>
                    <a:rPr lang="pt-BR" sz="1200" dirty="0" smtClean="0"/>
                    <a:t>- placa</a:t>
                  </a:r>
                  <a:r>
                    <a:rPr lang="pt-BR" sz="1200" dirty="0"/>
                    <a:t>: </a:t>
                  </a:r>
                  <a:r>
                    <a:rPr lang="pt-BR" sz="1200" dirty="0" err="1" smtClean="0"/>
                    <a:t>str</a:t>
                  </a:r>
                  <a:endParaRPr lang="pt-BR" sz="1200" dirty="0" smtClean="0"/>
                </a:p>
                <a:p>
                  <a:r>
                    <a:rPr lang="pt-BR" sz="1200" dirty="0" smtClean="0"/>
                    <a:t>- motor: Motor</a:t>
                  </a:r>
                  <a:endParaRPr lang="pt-BR" sz="1200" dirty="0"/>
                </a:p>
              </p:txBody>
            </p:sp>
            <p:sp>
              <p:nvSpPr>
                <p:cNvPr id="17" name="TextBox 8"/>
                <p:cNvSpPr txBox="1"/>
                <p:nvPr/>
              </p:nvSpPr>
              <p:spPr>
                <a:xfrm>
                  <a:off x="4105097" y="3613324"/>
                  <a:ext cx="3640953" cy="1421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 smtClean="0"/>
                    <a:t>Carro(marca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modelo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cor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placa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quilometragem : </a:t>
                  </a:r>
                  <a:r>
                    <a:rPr lang="pt-BR" sz="1200" dirty="0" err="1" smtClean="0"/>
                    <a:t>int</a:t>
                  </a:r>
                  <a:r>
                    <a:rPr lang="pt-BR" sz="1200" dirty="0" smtClean="0"/>
                    <a:t>)</a:t>
                  </a:r>
                  <a:endParaRPr lang="pt-BR" sz="1200" dirty="0"/>
                </a:p>
                <a:p>
                  <a:r>
                    <a:rPr lang="pt-BR" sz="1200" dirty="0" smtClean="0"/>
                    <a:t>+ </a:t>
                  </a:r>
                  <a:r>
                    <a:rPr lang="pt-BR" sz="1200" dirty="0"/>
                    <a:t>getPlaca():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 smtClean="0"/>
                    <a:t>+ </a:t>
                  </a:r>
                  <a:r>
                    <a:rPr lang="pt-BR" sz="1200" dirty="0" err="1" smtClean="0"/>
                    <a:t>setPlaca</a:t>
                  </a:r>
                  <a:r>
                    <a:rPr lang="pt-BR" sz="1200" dirty="0" smtClean="0"/>
                    <a:t>(placa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): </a:t>
                  </a:r>
                  <a:r>
                    <a:rPr lang="pt-BR" sz="1200" dirty="0"/>
                    <a:t>void</a:t>
                  </a:r>
                </a:p>
                <a:p>
                  <a:r>
                    <a:rPr lang="pt-BR" sz="1200" dirty="0"/>
                    <a:t>+ acelerar():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 smtClean="0"/>
                    <a:t>- </a:t>
                  </a:r>
                  <a:r>
                    <a:rPr lang="pt-BR" sz="1200" dirty="0" err="1"/>
                    <a:t>injetarCombustível</a:t>
                  </a:r>
                  <a:r>
                    <a:rPr lang="pt-BR" sz="1200" dirty="0" smtClean="0"/>
                    <a:t>(): </a:t>
                  </a:r>
                  <a:r>
                    <a:rPr lang="pt-BR" sz="1200" dirty="0" err="1" smtClean="0"/>
                    <a:t>void</a:t>
                  </a:r>
                  <a:endParaRPr lang="pt-BR" sz="1200" dirty="0"/>
                </a:p>
                <a:p>
                  <a:r>
                    <a:rPr lang="pt-BR" sz="1200" dirty="0"/>
                    <a:t>- </a:t>
                  </a:r>
                  <a:r>
                    <a:rPr lang="pt-BR" sz="1200" dirty="0" err="1"/>
                    <a:t>acionarPastilhaDeFreio</a:t>
                  </a:r>
                  <a:r>
                    <a:rPr lang="pt-BR" sz="1200" dirty="0" smtClean="0"/>
                    <a:t>(): </a:t>
                  </a:r>
                  <a:r>
                    <a:rPr lang="pt-BR" sz="1200" dirty="0" err="1" smtClean="0"/>
                    <a:t>void</a:t>
                  </a:r>
                  <a:endParaRPr lang="pt-BR" sz="1200" dirty="0"/>
                </a:p>
              </p:txBody>
            </p:sp>
          </p:grpSp>
          <p:cxnSp>
            <p:nvCxnSpPr>
              <p:cNvPr id="18" name="Conector de seta reta 17"/>
              <p:cNvCxnSpPr>
                <a:stCxn id="12" idx="0"/>
                <a:endCxn id="4" idx="2"/>
              </p:cNvCxnSpPr>
              <p:nvPr/>
            </p:nvCxnSpPr>
            <p:spPr>
              <a:xfrm flipH="1" flipV="1">
                <a:off x="6874726" y="2554965"/>
                <a:ext cx="3105" cy="5891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CaixaDeTexto 19"/>
            <p:cNvSpPr txBox="1"/>
            <p:nvPr/>
          </p:nvSpPr>
          <p:spPr>
            <a:xfrm>
              <a:off x="8038012" y="731551"/>
              <a:ext cx="1672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Classe menos especializada.</a:t>
              </a:r>
              <a:endParaRPr lang="pt-BR" sz="12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8038012" y="3510284"/>
              <a:ext cx="21553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Classe mais especializada, criada a partir de herança.</a:t>
              </a:r>
              <a:endParaRPr lang="pt-BR" sz="1200" dirty="0"/>
            </a:p>
          </p:txBody>
        </p:sp>
        <p:cxnSp>
          <p:nvCxnSpPr>
            <p:cNvPr id="25" name="Conector de seta reta 24"/>
            <p:cNvCxnSpPr>
              <a:endCxn id="20" idx="1"/>
            </p:cNvCxnSpPr>
            <p:nvPr/>
          </p:nvCxnSpPr>
          <p:spPr>
            <a:xfrm flipV="1">
              <a:off x="7510872" y="962384"/>
              <a:ext cx="527140" cy="5437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7534842" y="3741116"/>
              <a:ext cx="527140" cy="5437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8194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2417445" y="731596"/>
            <a:ext cx="5075031" cy="5120565"/>
            <a:chOff x="4350748" y="313584"/>
            <a:chExt cx="5075031" cy="5120565"/>
          </a:xfrm>
        </p:grpSpPr>
        <p:grpSp>
          <p:nvGrpSpPr>
            <p:cNvPr id="2" name="Grupo 1"/>
            <p:cNvGrpSpPr/>
            <p:nvPr/>
          </p:nvGrpSpPr>
          <p:grpSpPr>
            <a:xfrm>
              <a:off x="4350748" y="313584"/>
              <a:ext cx="5063216" cy="2241381"/>
              <a:chOff x="3658416" y="268333"/>
              <a:chExt cx="4611692" cy="224138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658416" y="268333"/>
                <a:ext cx="4597792" cy="22413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3658416" y="1366467"/>
                <a:ext cx="45977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3685933" y="280380"/>
                <a:ext cx="4570273" cy="254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Veículo</a:t>
                </a: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662108" y="593111"/>
                <a:ext cx="460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670041" y="628673"/>
                <a:ext cx="45861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- </a:t>
                </a:r>
                <a:r>
                  <a:rPr lang="pt-BR" sz="1200" dirty="0"/>
                  <a:t>marca: </a:t>
                </a:r>
                <a:r>
                  <a:rPr lang="pt-BR" sz="1200" dirty="0" err="1" smtClean="0"/>
                  <a:t>str</a:t>
                </a:r>
                <a:endParaRPr lang="pt-BR" sz="1200" dirty="0"/>
              </a:p>
              <a:p>
                <a:r>
                  <a:rPr lang="pt-BR" sz="1200" dirty="0" smtClean="0"/>
                  <a:t>- modelo</a:t>
                </a:r>
                <a:r>
                  <a:rPr lang="pt-BR" sz="1200" dirty="0"/>
                  <a:t>: </a:t>
                </a:r>
                <a:r>
                  <a:rPr lang="pt-BR" sz="1200" dirty="0" err="1" smtClean="0"/>
                  <a:t>str</a:t>
                </a:r>
                <a:endParaRPr lang="pt-BR" sz="1200" dirty="0" smtClean="0"/>
              </a:p>
              <a:p>
                <a:r>
                  <a:rPr lang="pt-BR" sz="1200" dirty="0"/>
                  <a:t># cor: </a:t>
                </a:r>
                <a:r>
                  <a:rPr lang="pt-BR" sz="1200" dirty="0" err="1" smtClean="0"/>
                  <a:t>str</a:t>
                </a:r>
                <a:endParaRPr lang="pt-BR" sz="12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687170" y="1351421"/>
                <a:ext cx="456903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Veículo(marca : </a:t>
                </a:r>
                <a:r>
                  <a:rPr lang="pt-BR" sz="1200" dirty="0" err="1" smtClean="0"/>
                  <a:t>str</a:t>
                </a:r>
                <a:r>
                  <a:rPr lang="pt-BR" sz="1200" dirty="0" smtClean="0"/>
                  <a:t>, modelo : </a:t>
                </a:r>
                <a:r>
                  <a:rPr lang="pt-BR" sz="1200" dirty="0" err="1" smtClean="0"/>
                  <a:t>str</a:t>
                </a:r>
                <a:r>
                  <a:rPr lang="pt-BR" sz="1200" dirty="0" smtClean="0"/>
                  <a:t>, cor : </a:t>
                </a:r>
                <a:r>
                  <a:rPr lang="pt-BR" sz="1200" dirty="0" err="1" smtClean="0"/>
                  <a:t>str</a:t>
                </a:r>
                <a:r>
                  <a:rPr lang="pt-BR" sz="1200" dirty="0" smtClean="0"/>
                  <a:t>)</a:t>
                </a:r>
                <a:endParaRPr lang="pt-BR" sz="1200" dirty="0"/>
              </a:p>
              <a:p>
                <a:r>
                  <a:rPr lang="pt-BR" sz="1200" dirty="0"/>
                  <a:t>+ getMarca(): </a:t>
                </a:r>
                <a:r>
                  <a:rPr lang="pt-BR" sz="1200" dirty="0" err="1" smtClean="0"/>
                  <a:t>str</a:t>
                </a:r>
                <a:endParaRPr lang="pt-BR" sz="1200" dirty="0"/>
              </a:p>
              <a:p>
                <a:r>
                  <a:rPr lang="pt-BR" sz="1200" dirty="0"/>
                  <a:t>+ getModelo(): </a:t>
                </a:r>
                <a:r>
                  <a:rPr lang="pt-BR" sz="1200" dirty="0" err="1" smtClean="0"/>
                  <a:t>str</a:t>
                </a:r>
                <a:endParaRPr lang="pt-BR" sz="1200" dirty="0"/>
              </a:p>
              <a:p>
                <a:r>
                  <a:rPr lang="pt-BR" sz="1200" dirty="0" smtClean="0"/>
                  <a:t>+ </a:t>
                </a:r>
                <a:r>
                  <a:rPr lang="pt-BR" sz="1200" dirty="0"/>
                  <a:t>getCor(): </a:t>
                </a:r>
                <a:r>
                  <a:rPr lang="pt-BR" sz="1200" dirty="0" err="1" smtClean="0"/>
                  <a:t>str</a:t>
                </a:r>
                <a:endParaRPr lang="pt-BR" sz="1200" dirty="0"/>
              </a:p>
              <a:p>
                <a:r>
                  <a:rPr lang="pt-BR" sz="1200" dirty="0" smtClean="0"/>
                  <a:t>+ </a:t>
                </a:r>
                <a:r>
                  <a:rPr lang="pt-BR" sz="1200" dirty="0"/>
                  <a:t>frear(): </a:t>
                </a:r>
                <a:r>
                  <a:rPr lang="pt-BR" sz="1200" dirty="0" err="1" smtClean="0"/>
                  <a:t>str</a:t>
                </a:r>
                <a:endParaRPr lang="pt-BR" sz="1200" dirty="0"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4353853" y="3144102"/>
              <a:ext cx="5071926" cy="2290047"/>
              <a:chOff x="4082184" y="2302671"/>
              <a:chExt cx="3681264" cy="2712311"/>
            </a:xfrm>
          </p:grpSpPr>
          <p:sp>
            <p:nvSpPr>
              <p:cNvPr id="12" name="Rectangle 3"/>
              <p:cNvSpPr/>
              <p:nvPr/>
            </p:nvSpPr>
            <p:spPr>
              <a:xfrm>
                <a:off x="4082184" y="2302671"/>
                <a:ext cx="3663866" cy="27123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3" name="Straight Connector 4"/>
              <p:cNvCxnSpPr/>
              <p:nvPr/>
            </p:nvCxnSpPr>
            <p:spPr>
              <a:xfrm>
                <a:off x="4082184" y="3631531"/>
                <a:ext cx="366386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5"/>
              <p:cNvSpPr txBox="1"/>
              <p:nvPr/>
            </p:nvSpPr>
            <p:spPr>
              <a:xfrm>
                <a:off x="4104112" y="2317249"/>
                <a:ext cx="3641937" cy="197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Carro</a:t>
                </a:r>
                <a:endParaRPr lang="pt-BR" b="1" dirty="0"/>
              </a:p>
            </p:txBody>
          </p:sp>
          <p:cxnSp>
            <p:nvCxnSpPr>
              <p:cNvPr id="15" name="Straight Connector 6"/>
              <p:cNvCxnSpPr/>
              <p:nvPr/>
            </p:nvCxnSpPr>
            <p:spPr>
              <a:xfrm>
                <a:off x="4091448" y="2673266"/>
                <a:ext cx="367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7"/>
              <p:cNvSpPr txBox="1"/>
              <p:nvPr/>
            </p:nvSpPr>
            <p:spPr>
              <a:xfrm>
                <a:off x="4091448" y="2689867"/>
                <a:ext cx="3654602" cy="546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+ </a:t>
                </a:r>
                <a:r>
                  <a:rPr lang="pt-BR" sz="1200" dirty="0" smtClean="0"/>
                  <a:t>quilometragem</a:t>
                </a:r>
                <a:r>
                  <a:rPr lang="pt-BR" sz="1200" dirty="0"/>
                  <a:t>: </a:t>
                </a:r>
                <a:r>
                  <a:rPr lang="pt-BR" sz="1200" dirty="0" err="1" smtClean="0"/>
                  <a:t>int</a:t>
                </a:r>
                <a:endParaRPr lang="pt-BR" sz="1200" dirty="0"/>
              </a:p>
              <a:p>
                <a:r>
                  <a:rPr lang="pt-BR" sz="1200" dirty="0" smtClean="0"/>
                  <a:t>- placa</a:t>
                </a:r>
                <a:r>
                  <a:rPr lang="pt-BR" sz="1200" dirty="0"/>
                  <a:t>: </a:t>
                </a:r>
                <a:r>
                  <a:rPr lang="pt-BR" sz="1200" dirty="0" err="1" smtClean="0"/>
                  <a:t>str</a:t>
                </a:r>
                <a:endParaRPr lang="pt-BR" sz="1200" dirty="0" smtClean="0"/>
              </a:p>
            </p:txBody>
          </p:sp>
          <p:sp>
            <p:nvSpPr>
              <p:cNvPr id="17" name="TextBox 8"/>
              <p:cNvSpPr txBox="1"/>
              <p:nvPr/>
            </p:nvSpPr>
            <p:spPr>
              <a:xfrm>
                <a:off x="4105097" y="3613324"/>
                <a:ext cx="3640953" cy="1202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Carro(marca : </a:t>
                </a:r>
                <a:r>
                  <a:rPr lang="pt-BR" sz="1200" dirty="0" err="1" smtClean="0"/>
                  <a:t>str</a:t>
                </a:r>
                <a:r>
                  <a:rPr lang="pt-BR" sz="1200" dirty="0" smtClean="0"/>
                  <a:t>, modelo : </a:t>
                </a:r>
                <a:r>
                  <a:rPr lang="pt-BR" sz="1200" dirty="0" err="1" smtClean="0"/>
                  <a:t>str</a:t>
                </a:r>
                <a:r>
                  <a:rPr lang="pt-BR" sz="1200" dirty="0" smtClean="0"/>
                  <a:t>, cor : </a:t>
                </a:r>
                <a:r>
                  <a:rPr lang="pt-BR" sz="1200" dirty="0" err="1" smtClean="0"/>
                  <a:t>str</a:t>
                </a:r>
                <a:r>
                  <a:rPr lang="pt-BR" sz="1200" dirty="0" smtClean="0"/>
                  <a:t>, placa : </a:t>
                </a:r>
                <a:r>
                  <a:rPr lang="pt-BR" sz="1200" dirty="0" err="1" smtClean="0"/>
                  <a:t>str</a:t>
                </a:r>
                <a:r>
                  <a:rPr lang="pt-BR" sz="1200" dirty="0" smtClean="0"/>
                  <a:t>, quilometragem : </a:t>
                </a:r>
                <a:r>
                  <a:rPr lang="pt-BR" sz="1200" dirty="0" err="1" smtClean="0"/>
                  <a:t>int</a:t>
                </a:r>
                <a:r>
                  <a:rPr lang="pt-BR" sz="1200" dirty="0" smtClean="0"/>
                  <a:t>)</a:t>
                </a:r>
                <a:endParaRPr lang="pt-BR" sz="1200" dirty="0"/>
              </a:p>
              <a:p>
                <a:r>
                  <a:rPr lang="pt-BR" sz="1200" dirty="0" smtClean="0"/>
                  <a:t>+ </a:t>
                </a:r>
                <a:r>
                  <a:rPr lang="pt-BR" sz="1200" dirty="0"/>
                  <a:t>getPlaca(): </a:t>
                </a:r>
                <a:r>
                  <a:rPr lang="pt-BR" sz="1200" dirty="0" err="1" smtClean="0"/>
                  <a:t>str</a:t>
                </a:r>
                <a:endParaRPr lang="pt-BR" sz="1200" dirty="0"/>
              </a:p>
              <a:p>
                <a:r>
                  <a:rPr lang="pt-BR" sz="1200" dirty="0" smtClean="0"/>
                  <a:t>+ </a:t>
                </a:r>
                <a:r>
                  <a:rPr lang="pt-BR" sz="1200" dirty="0" err="1" smtClean="0"/>
                  <a:t>setPlaca</a:t>
                </a:r>
                <a:r>
                  <a:rPr lang="pt-BR" sz="1200" dirty="0" smtClean="0"/>
                  <a:t>(placa : </a:t>
                </a:r>
                <a:r>
                  <a:rPr lang="pt-BR" sz="1200" dirty="0" err="1" smtClean="0"/>
                  <a:t>str</a:t>
                </a:r>
                <a:r>
                  <a:rPr lang="pt-BR" sz="1200" dirty="0" smtClean="0"/>
                  <a:t>): </a:t>
                </a:r>
                <a:r>
                  <a:rPr lang="pt-BR" sz="1200" dirty="0"/>
                  <a:t>void</a:t>
                </a:r>
              </a:p>
              <a:p>
                <a:r>
                  <a:rPr lang="pt-BR" sz="1200" dirty="0"/>
                  <a:t>+ acelerar(): </a:t>
                </a:r>
                <a:r>
                  <a:rPr lang="pt-BR" sz="1200" dirty="0" err="1" smtClean="0"/>
                  <a:t>str</a:t>
                </a:r>
                <a:endParaRPr lang="pt-BR" sz="1200" dirty="0"/>
              </a:p>
              <a:p>
                <a:r>
                  <a:rPr lang="pt-BR" sz="1200" dirty="0" smtClean="0"/>
                  <a:t>- </a:t>
                </a:r>
                <a:r>
                  <a:rPr lang="pt-BR" sz="1200" dirty="0" err="1"/>
                  <a:t>injetarCombustível</a:t>
                </a:r>
                <a:r>
                  <a:rPr lang="pt-BR" sz="1200" dirty="0" smtClean="0"/>
                  <a:t>(): </a:t>
                </a:r>
                <a:r>
                  <a:rPr lang="pt-BR" sz="1200" dirty="0" err="1" smtClean="0"/>
                  <a:t>str</a:t>
                </a:r>
                <a:endParaRPr lang="pt-BR" sz="1200" dirty="0"/>
              </a:p>
            </p:txBody>
          </p:sp>
        </p:grpSp>
        <p:cxnSp>
          <p:nvCxnSpPr>
            <p:cNvPr id="18" name="Conector de seta reta 17"/>
            <p:cNvCxnSpPr>
              <a:stCxn id="12" idx="0"/>
              <a:endCxn id="4" idx="2"/>
            </p:cNvCxnSpPr>
            <p:nvPr/>
          </p:nvCxnSpPr>
          <p:spPr>
            <a:xfrm flipH="1" flipV="1">
              <a:off x="6874726" y="2554965"/>
              <a:ext cx="3105" cy="5891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16966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487606" y="850900"/>
            <a:ext cx="5586104" cy="3213100"/>
            <a:chOff x="1487606" y="850900"/>
            <a:chExt cx="5586104" cy="3213100"/>
          </a:xfrm>
        </p:grpSpPr>
        <p:sp>
          <p:nvSpPr>
            <p:cNvPr id="4" name="Rounded Rectangle 3"/>
            <p:cNvSpPr/>
            <p:nvPr/>
          </p:nvSpPr>
          <p:spPr>
            <a:xfrm>
              <a:off x="1487606" y="10372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7946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46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94680" y="22109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94679" y="27295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94679" y="32481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72206" y="10372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792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792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79280" y="22109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79279" y="27295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79279" y="32481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81400" y="85090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81400" y="850900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map: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x**2</a:t>
              </a:r>
            </a:p>
          </p:txBody>
        </p:sp>
        <p:cxnSp>
          <p:nvCxnSpPr>
            <p:cNvPr id="19" name="Straight Arrow Connector 18"/>
            <p:cNvCxnSpPr>
              <a:stCxn id="5" idx="3"/>
              <a:endCxn id="11" idx="1"/>
            </p:cNvCxnSpPr>
            <p:nvPr/>
          </p:nvCxnSpPr>
          <p:spPr>
            <a:xfrm>
              <a:off x="2982035" y="1890215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982034" y="2408831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981277" y="2899963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981277" y="3443980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88126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278306" y="1765300"/>
            <a:ext cx="5586104" cy="3213100"/>
            <a:chOff x="3278306" y="1765300"/>
            <a:chExt cx="5586104" cy="3213100"/>
          </a:xfrm>
        </p:grpSpPr>
        <p:sp>
          <p:nvSpPr>
            <p:cNvPr id="5" name="Rounded Rectangle 4"/>
            <p:cNvSpPr/>
            <p:nvPr/>
          </p:nvSpPr>
          <p:spPr>
            <a:xfrm>
              <a:off x="3278306" y="19516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5380" y="26067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5380" y="21252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5380" y="31253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85379" y="36439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5379" y="41625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62906" y="19516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69980" y="26067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69980" y="21252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69979" y="36439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72100" y="176530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72100" y="1765300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filter: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x%2</a:t>
              </a:r>
            </a:p>
          </p:txBody>
        </p:sp>
        <p:cxnSp>
          <p:nvCxnSpPr>
            <p:cNvPr id="19" name="Straight Arrow Connector 18"/>
            <p:cNvCxnSpPr>
              <a:stCxn id="6" idx="3"/>
              <a:endCxn id="12" idx="1"/>
            </p:cNvCxnSpPr>
            <p:nvPr/>
          </p:nvCxnSpPr>
          <p:spPr>
            <a:xfrm>
              <a:off x="4772735" y="2804615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771977" y="3814363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753099" y="3125338"/>
              <a:ext cx="635000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Falso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53099" y="4162572"/>
              <a:ext cx="635000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Falso</a:t>
              </a:r>
            </a:p>
          </p:txBody>
        </p:sp>
        <p:cxnSp>
          <p:nvCxnSpPr>
            <p:cNvPr id="31" name="Straight Arrow Connector 30"/>
            <p:cNvCxnSpPr>
              <a:stCxn id="8" idx="3"/>
              <a:endCxn id="24" idx="1"/>
            </p:cNvCxnSpPr>
            <p:nvPr/>
          </p:nvCxnSpPr>
          <p:spPr>
            <a:xfrm flipV="1">
              <a:off x="4772735" y="3323231"/>
              <a:ext cx="9803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772735" y="4384819"/>
              <a:ext cx="9803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12144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3265606" y="1996493"/>
            <a:ext cx="5470190" cy="3224637"/>
            <a:chOff x="3265606" y="1996493"/>
            <a:chExt cx="5470190" cy="3224637"/>
          </a:xfrm>
        </p:grpSpPr>
        <p:sp>
          <p:nvSpPr>
            <p:cNvPr id="5" name="Rounded Rectangle 4"/>
            <p:cNvSpPr/>
            <p:nvPr/>
          </p:nvSpPr>
          <p:spPr>
            <a:xfrm>
              <a:off x="3265606" y="21929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72680" y="28480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72680" y="23665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72680" y="33666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72679" y="38852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2679" y="44038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934292" y="21929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87827" y="2366588"/>
              <a:ext cx="1494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Resultado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41364" y="44038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61590" y="200803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85282" y="1996493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reduce: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 + y</a:t>
              </a:r>
            </a:p>
          </p:txBody>
        </p:sp>
        <p:cxnSp>
          <p:nvCxnSpPr>
            <p:cNvPr id="29" name="Elbow Connector 28"/>
            <p:cNvCxnSpPr>
              <a:stCxn id="6" idx="3"/>
              <a:endCxn id="8" idx="3"/>
            </p:cNvCxnSpPr>
            <p:nvPr/>
          </p:nvCxnSpPr>
          <p:spPr>
            <a:xfrm>
              <a:off x="4760035" y="3045915"/>
              <a:ext cx="12700" cy="518617"/>
            </a:xfrm>
            <a:prstGeom prst="bentConnector3">
              <a:avLst>
                <a:gd name="adj1" fmla="val 5700000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513600" y="3167349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 + 1 = 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26300" y="3690289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 + 2 = 3</a:t>
              </a:r>
            </a:p>
          </p:txBody>
        </p:sp>
        <p:cxnSp>
          <p:nvCxnSpPr>
            <p:cNvPr id="39" name="Elbow Connector 38"/>
            <p:cNvCxnSpPr/>
            <p:nvPr/>
          </p:nvCxnSpPr>
          <p:spPr>
            <a:xfrm rot="5400000">
              <a:off x="4610187" y="3727080"/>
              <a:ext cx="1038763" cy="713665"/>
            </a:xfrm>
            <a:prstGeom prst="bentConnector3">
              <a:avLst>
                <a:gd name="adj1" fmla="val 100127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513600" y="4210435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 + 3 = 6</a:t>
              </a:r>
            </a:p>
          </p:txBody>
        </p:sp>
        <p:cxnSp>
          <p:nvCxnSpPr>
            <p:cNvPr id="46" name="Elbow Connector 45"/>
            <p:cNvCxnSpPr/>
            <p:nvPr/>
          </p:nvCxnSpPr>
          <p:spPr>
            <a:xfrm rot="10800000">
              <a:off x="4761929" y="4072810"/>
              <a:ext cx="724473" cy="10339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Straight Arrow Connector 49"/>
            <p:cNvCxnSpPr>
              <a:endCxn id="16" idx="1"/>
            </p:cNvCxnSpPr>
            <p:nvPr/>
          </p:nvCxnSpPr>
          <p:spPr>
            <a:xfrm>
              <a:off x="5486401" y="4601765"/>
              <a:ext cx="1754963" cy="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906813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487606" y="1037230"/>
            <a:ext cx="5586104" cy="3971498"/>
            <a:chOff x="1487606" y="1037230"/>
            <a:chExt cx="5586104" cy="3971498"/>
          </a:xfrm>
        </p:grpSpPr>
        <p:sp>
          <p:nvSpPr>
            <p:cNvPr id="5" name="Rounded Rectangle 4"/>
            <p:cNvSpPr/>
            <p:nvPr/>
          </p:nvSpPr>
          <p:spPr>
            <a:xfrm>
              <a:off x="1487606" y="1037231"/>
              <a:ext cx="1801504" cy="39714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946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87606" y="1127283"/>
              <a:ext cx="1799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 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00367" y="2197197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72206" y="1037231"/>
              <a:ext cx="1801504" cy="39714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792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81400" y="1037230"/>
              <a:ext cx="1397000" cy="3971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94668" y="1043352"/>
              <a:ext cx="139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zip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91184" y="1535557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94680" y="358189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‘A’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367" y="4086767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‘B’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91184" y="3425127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87606" y="3011277"/>
              <a:ext cx="1799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 2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77384" y="212886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70310" y="1645712"/>
              <a:ext cx="179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Tupla 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83071" y="2633738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‘A’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73888" y="1972098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77384" y="370452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83071" y="4209404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‘B’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473888" y="3547764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70310" y="3215802"/>
              <a:ext cx="179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Tupla 2</a:t>
              </a:r>
            </a:p>
          </p:txBody>
        </p:sp>
        <p:cxnSp>
          <p:nvCxnSpPr>
            <p:cNvPr id="39" name="Straight Arrow Connector 38"/>
            <p:cNvCxnSpPr>
              <a:stCxn id="6" idx="3"/>
              <a:endCxn id="30" idx="1"/>
            </p:cNvCxnSpPr>
            <p:nvPr/>
          </p:nvCxnSpPr>
          <p:spPr>
            <a:xfrm>
              <a:off x="2982035" y="1890215"/>
              <a:ext cx="2595349" cy="436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4" idx="3"/>
              <a:endCxn id="32" idx="1"/>
            </p:cNvCxnSpPr>
            <p:nvPr/>
          </p:nvCxnSpPr>
          <p:spPr>
            <a:xfrm flipV="1">
              <a:off x="2982035" y="2831631"/>
              <a:ext cx="2601036" cy="9481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8" idx="3"/>
              <a:endCxn id="34" idx="1"/>
            </p:cNvCxnSpPr>
            <p:nvPr/>
          </p:nvCxnSpPr>
          <p:spPr>
            <a:xfrm>
              <a:off x="2987722" y="2395090"/>
              <a:ext cx="2589662" cy="1507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5" idx="3"/>
              <a:endCxn id="35" idx="1"/>
            </p:cNvCxnSpPr>
            <p:nvPr/>
          </p:nvCxnSpPr>
          <p:spPr>
            <a:xfrm>
              <a:off x="2987722" y="4284660"/>
              <a:ext cx="2595349" cy="122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69912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3393646" y="1698436"/>
            <a:ext cx="6969549" cy="2607646"/>
            <a:chOff x="3393646" y="1698436"/>
            <a:chExt cx="6969549" cy="2607646"/>
          </a:xfrm>
        </p:grpSpPr>
        <p:cxnSp>
          <p:nvCxnSpPr>
            <p:cNvPr id="10" name="Straight Arrow Connector 9"/>
            <p:cNvCxnSpPr>
              <a:endCxn id="27" idx="1"/>
            </p:cNvCxnSpPr>
            <p:nvPr/>
          </p:nvCxnSpPr>
          <p:spPr>
            <a:xfrm>
              <a:off x="6561636" y="2692514"/>
              <a:ext cx="12418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11925" y="3885281"/>
              <a:ext cx="1339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Dependência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803473" y="1698436"/>
              <a:ext cx="2559722" cy="1988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7803472" y="2066925"/>
              <a:ext cx="255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803472" y="1715143"/>
              <a:ext cx="2555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Conta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7806298" y="2642411"/>
              <a:ext cx="255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11925" y="4306082"/>
              <a:ext cx="12985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7815439" y="2067983"/>
              <a:ext cx="205460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</a:rPr>
                <a:t>- idCliente: string</a:t>
              </a:r>
              <a:r>
                <a:rPr lang="pt-BR" sz="1200" dirty="0"/>
                <a:t/>
              </a:r>
              <a:br>
                <a:rPr lang="pt-BR" sz="1200" dirty="0"/>
              </a:br>
              <a:r>
                <a:rPr lang="pt-BR" sz="1200" dirty="0">
                  <a:latin typeface="Calibri" panose="020F0502020204030204" pitchFamily="34" charset="0"/>
                </a:rPr>
                <a:t>- saldo: </a:t>
              </a:r>
              <a:r>
                <a:rPr lang="pt-BR" sz="1200" dirty="0" err="1" smtClean="0">
                  <a:latin typeface="Calibri" panose="020F0502020204030204" pitchFamily="34" charset="0"/>
                </a:rPr>
                <a:t>float</a:t>
              </a:r>
              <a:endParaRPr lang="pt-BR" sz="1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815439" y="2670928"/>
              <a:ext cx="254775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Conta(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idCliente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string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, saldo :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float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pt-BR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getIdCliente() : string</a:t>
              </a:r>
              <a:b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getSaldo() :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float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/>
              </a:r>
              <a:b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setSaldo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(saldo :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float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 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void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99960" y="1698436"/>
              <a:ext cx="3157594" cy="1988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3399960" y="2066925"/>
              <a:ext cx="316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399960" y="1715143"/>
              <a:ext cx="31575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CaixaEletrônico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393646" y="2642411"/>
              <a:ext cx="316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411925" y="2067983"/>
              <a:ext cx="205460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- localização: string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11927" y="2670928"/>
              <a:ext cx="314562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CaixaEletrônico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localização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string)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/>
              </a:r>
              <a:b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consultarSaldo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 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void</a:t>
              </a:r>
              <a:b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depositar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quantia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float) 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void</a:t>
              </a:r>
              <a:endParaRPr lang="pt-BR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74488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4617" y="2377440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Paradigma de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Programação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00949" y="1240971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Imperativa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717281" y="1240971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Procedural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94598" y="2377439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Orientada a objetos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00948" y="3513909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Funcional</a:t>
            </a:r>
          </a:p>
        </p:txBody>
      </p:sp>
      <p:cxnSp>
        <p:nvCxnSpPr>
          <p:cNvPr id="13" name="Elbow Connector 12"/>
          <p:cNvCxnSpPr>
            <a:stCxn id="5" idx="3"/>
            <a:endCxn id="6" idx="1"/>
          </p:cNvCxnSpPr>
          <p:nvPr/>
        </p:nvCxnSpPr>
        <p:spPr>
          <a:xfrm flipV="1">
            <a:off x="5677988" y="1615440"/>
            <a:ext cx="822961" cy="11364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8" idx="1"/>
          </p:cNvCxnSpPr>
          <p:nvPr/>
        </p:nvCxnSpPr>
        <p:spPr>
          <a:xfrm flipV="1">
            <a:off x="5677988" y="2751908"/>
            <a:ext cx="816610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3"/>
            <a:endCxn id="9" idx="1"/>
          </p:cNvCxnSpPr>
          <p:nvPr/>
        </p:nvCxnSpPr>
        <p:spPr>
          <a:xfrm>
            <a:off x="5677988" y="2751909"/>
            <a:ext cx="822960" cy="11364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3"/>
            <a:endCxn id="7" idx="1"/>
          </p:cNvCxnSpPr>
          <p:nvPr/>
        </p:nvCxnSpPr>
        <p:spPr>
          <a:xfrm>
            <a:off x="7894320" y="1615440"/>
            <a:ext cx="822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485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284617" y="1240971"/>
            <a:ext cx="3609703" cy="3021875"/>
            <a:chOff x="4284617" y="1240971"/>
            <a:chExt cx="3609703" cy="3021875"/>
          </a:xfrm>
        </p:grpSpPr>
        <p:sp>
          <p:nvSpPr>
            <p:cNvPr id="5" name="Rounded Rectangle 4"/>
            <p:cNvSpPr/>
            <p:nvPr/>
          </p:nvSpPr>
          <p:spPr>
            <a:xfrm>
              <a:off x="4284617" y="2377440"/>
              <a:ext cx="1393371" cy="7489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Paradigma de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Programação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500949" y="1240971"/>
              <a:ext cx="1393371" cy="7489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Procedural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494598" y="2377439"/>
              <a:ext cx="1393371" cy="7489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Orientada a objetos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500948" y="3513909"/>
              <a:ext cx="1393371" cy="7489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Funcional</a:t>
              </a:r>
            </a:p>
          </p:txBody>
        </p:sp>
        <p:cxnSp>
          <p:nvCxnSpPr>
            <p:cNvPr id="13" name="Elbow Connector 12"/>
            <p:cNvCxnSpPr>
              <a:stCxn id="5" idx="3"/>
              <a:endCxn id="6" idx="1"/>
            </p:cNvCxnSpPr>
            <p:nvPr/>
          </p:nvCxnSpPr>
          <p:spPr>
            <a:xfrm flipV="1">
              <a:off x="5677988" y="1615440"/>
              <a:ext cx="822961" cy="113646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5" idx="3"/>
              <a:endCxn id="8" idx="1"/>
            </p:cNvCxnSpPr>
            <p:nvPr/>
          </p:nvCxnSpPr>
          <p:spPr>
            <a:xfrm flipV="1">
              <a:off x="5677988" y="2751908"/>
              <a:ext cx="816610" cy="1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5" idx="3"/>
              <a:endCxn id="9" idx="1"/>
            </p:cNvCxnSpPr>
            <p:nvPr/>
          </p:nvCxnSpPr>
          <p:spPr>
            <a:xfrm>
              <a:off x="5677988" y="2751909"/>
              <a:ext cx="822960" cy="113646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79566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2774" y="2276476"/>
            <a:ext cx="5467351" cy="1717675"/>
            <a:chOff x="3152774" y="2276476"/>
            <a:chExt cx="5467351" cy="1717675"/>
          </a:xfrm>
        </p:grpSpPr>
        <p:pic>
          <p:nvPicPr>
            <p:cNvPr id="1026" name="Picture 2" descr="https://paper-attachments.dropbox.com/s_3554EB98E12103C994A6FAD43AC8A6C91F780BDA0129168385279DB00683FD80_1636601197015_Interpreter-Cycl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88" t="17922" r="13267" b="40185"/>
            <a:stretch/>
          </p:blipFill>
          <p:spPr bwMode="auto">
            <a:xfrm>
              <a:off x="3152774" y="2276476"/>
              <a:ext cx="5467351" cy="171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s://paper-attachments.dropbox.com/s_3554EB98E12103C994A6FAD43AC8A6C91F780BDA0129168385279DB00683FD80_1636601197015_Interpreter-Cycl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8" t="46394" r="60440" b="41038"/>
            <a:stretch/>
          </p:blipFill>
          <p:spPr bwMode="auto">
            <a:xfrm>
              <a:off x="6921499" y="3479801"/>
              <a:ext cx="298451" cy="51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5096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JUPYTER</a:t>
            </a:r>
            <a:endParaRPr/>
          </a:p>
        </p:txBody>
      </p:sp>
      <p:pic>
        <p:nvPicPr>
          <p:cNvPr id="299" name="Google Shape;299;p8" descr="Image result for jupyter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735" y="2097088"/>
            <a:ext cx="2628900" cy="304733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8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806354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Usaremos Jupyter para execução dos exemplos na nuvem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b="1"/>
              <a:t>Jupyter</a:t>
            </a:r>
            <a:r>
              <a:rPr lang="en-US"/>
              <a:t>: aplicacao web que permite criar e compartilhar documentos contendo código, equações, visualizações e texto explicativo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 Suporta execução em dezenas de linguagens de programação: Python, Julia, R, etc.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https://jupyter.org/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o 63"/>
          <p:cNvGrpSpPr/>
          <p:nvPr/>
        </p:nvGrpSpPr>
        <p:grpSpPr>
          <a:xfrm>
            <a:off x="4341181" y="2324618"/>
            <a:ext cx="2397474" cy="3453413"/>
            <a:chOff x="4341181" y="2324618"/>
            <a:chExt cx="2397474" cy="3453413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xmlns="" id="{5BFE512C-F5D0-4ADC-89E7-F334E3F7538E}"/>
                </a:ext>
              </a:extLst>
            </p:cNvPr>
            <p:cNvGrpSpPr/>
            <p:nvPr/>
          </p:nvGrpSpPr>
          <p:grpSpPr>
            <a:xfrm>
              <a:off x="4341181" y="2324618"/>
              <a:ext cx="2397474" cy="3453413"/>
              <a:chOff x="4332303" y="2325949"/>
              <a:chExt cx="2397474" cy="3453413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xmlns="" id="{53A06681-ACE5-4B8D-92CA-7CC5AE49AEE0}"/>
                  </a:ext>
                </a:extLst>
              </p:cNvPr>
              <p:cNvSpPr/>
              <p:nvPr/>
            </p:nvSpPr>
            <p:spPr>
              <a:xfrm>
                <a:off x="4886709" y="3973490"/>
                <a:ext cx="1617750" cy="15447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xmlns="" id="{BE8C46CE-FE72-4462-9AD0-2EDB63657B3D}"/>
                  </a:ext>
                </a:extLst>
              </p:cNvPr>
              <p:cNvSpPr/>
              <p:nvPr/>
            </p:nvSpPr>
            <p:spPr>
              <a:xfrm>
                <a:off x="4643021" y="3098307"/>
                <a:ext cx="1979721" cy="25582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xmlns="" id="{3F99AFA3-3280-4538-81F0-630625717E9D}"/>
                  </a:ext>
                </a:extLst>
              </p:cNvPr>
              <p:cNvSpPr/>
              <p:nvPr/>
            </p:nvSpPr>
            <p:spPr>
              <a:xfrm>
                <a:off x="4645219" y="3109714"/>
                <a:ext cx="197972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Namespace Global</a:t>
                </a:r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xmlns="" id="{28FF7AE5-DF90-4A4F-8234-CD4774A5BC82}"/>
                  </a:ext>
                </a:extLst>
              </p:cNvPr>
              <p:cNvSpPr/>
              <p:nvPr/>
            </p:nvSpPr>
            <p:spPr>
              <a:xfrm>
                <a:off x="4332303" y="2325949"/>
                <a:ext cx="2396971" cy="34534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xmlns="" id="{860D4E43-E73C-477F-B490-42579402B25F}"/>
                  </a:ext>
                </a:extLst>
              </p:cNvPr>
              <p:cNvSpPr/>
              <p:nvPr/>
            </p:nvSpPr>
            <p:spPr>
              <a:xfrm>
                <a:off x="4332806" y="2334886"/>
                <a:ext cx="239697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Namespace </a:t>
                </a:r>
                <a:r>
                  <a:rPr lang="en-US" dirty="0" err="1"/>
                  <a:t>Embutido</a:t>
                </a:r>
                <a:endParaRPr lang="en-US" dirty="0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xmlns="" id="{44B70F4D-6F6E-442B-8695-677A8848DE08}"/>
                  </a:ext>
                </a:extLst>
              </p:cNvPr>
              <p:cNvSpPr/>
              <p:nvPr/>
            </p:nvSpPr>
            <p:spPr>
              <a:xfrm>
                <a:off x="4889758" y="3977747"/>
                <a:ext cx="16177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Namespace Local</a:t>
                </a:r>
              </a:p>
            </p:txBody>
          </p:sp>
        </p:grpSp>
        <p:sp>
          <p:nvSpPr>
            <p:cNvPr id="16" name="Retângulo 15"/>
            <p:cNvSpPr/>
            <p:nvPr/>
          </p:nvSpPr>
          <p:spPr>
            <a:xfrm>
              <a:off x="6076173" y="3088471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em curva 20"/>
            <p:cNvCxnSpPr>
              <a:stCxn id="32" idx="3"/>
              <a:endCxn id="16" idx="3"/>
            </p:cNvCxnSpPr>
            <p:nvPr/>
          </p:nvCxnSpPr>
          <p:spPr>
            <a:xfrm flipV="1">
              <a:off x="6516929" y="3232162"/>
              <a:ext cx="90467" cy="893098"/>
            </a:xfrm>
            <a:prstGeom prst="curvedConnector3">
              <a:avLst>
                <a:gd name="adj1" fmla="val 352689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/>
            <p:cNvSpPr/>
            <p:nvPr/>
          </p:nvSpPr>
          <p:spPr>
            <a:xfrm>
              <a:off x="6206929" y="2324618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985706" y="3981569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3" name="Conector em curva 62"/>
            <p:cNvCxnSpPr/>
            <p:nvPr/>
          </p:nvCxnSpPr>
          <p:spPr>
            <a:xfrm flipV="1">
              <a:off x="6645542" y="2326251"/>
              <a:ext cx="90467" cy="893098"/>
            </a:xfrm>
            <a:prstGeom prst="curvedConnector3">
              <a:avLst>
                <a:gd name="adj1" fmla="val 352689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7831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4886709" y="3658736"/>
            <a:ext cx="3529276" cy="1268861"/>
            <a:chOff x="4886709" y="3658736"/>
            <a:chExt cx="3529276" cy="126886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xmlns="" id="{53A06681-ACE5-4B8D-92CA-7CC5AE49AEE0}"/>
                </a:ext>
              </a:extLst>
            </p:cNvPr>
            <p:cNvSpPr/>
            <p:nvPr/>
          </p:nvSpPr>
          <p:spPr>
            <a:xfrm>
              <a:off x="4886709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xmlns="" id="{44B70F4D-6F6E-442B-8695-677A8848DE08}"/>
                </a:ext>
              </a:extLst>
            </p:cNvPr>
            <p:cNvSpPr/>
            <p:nvPr/>
          </p:nvSpPr>
          <p:spPr>
            <a:xfrm>
              <a:off x="4886709" y="3658736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</a:t>
              </a:r>
              <a:r>
                <a:rPr lang="en-US" dirty="0" smtClean="0">
                  <a:solidFill>
                    <a:schemeClr val="tx1"/>
                  </a:solidFill>
                </a:rPr>
                <a:t>“A”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xmlns="" id="{44B70F4D-6F6E-442B-8695-677A8848DE08}"/>
                </a:ext>
              </a:extLst>
            </p:cNvPr>
            <p:cNvSpPr/>
            <p:nvPr/>
          </p:nvSpPr>
          <p:spPr>
            <a:xfrm>
              <a:off x="6798235" y="3665713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</a:t>
              </a:r>
              <a:r>
                <a:rPr lang="en-US" dirty="0" smtClean="0">
                  <a:solidFill>
                    <a:schemeClr val="tx1"/>
                  </a:solidFill>
                </a:rPr>
                <a:t>“B”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ixaDeTexto 1"/>
                <p:cNvSpPr txBox="1"/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smtClean="0"/>
                    <a:t>variável1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ariável2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ariável3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 smtClean="0"/>
                </a:p>
              </p:txBody>
            </p:sp>
          </mc:Choice>
          <mc:Fallback xmlns="">
            <p:sp>
              <p:nvSpPr>
                <p:cNvPr id="2" name="CaixaDeTexto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xmlns="" id="{53A06681-ACE5-4B8D-92CA-7CC5AE49AEE0}"/>
                </a:ext>
              </a:extLst>
            </p:cNvPr>
            <p:cNvSpPr/>
            <p:nvPr/>
          </p:nvSpPr>
          <p:spPr>
            <a:xfrm>
              <a:off x="6798235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/>
                <p:cNvSpPr txBox="1"/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smtClean="0"/>
                    <a:t>variável1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ariável2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ariável3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 smtClean="0"/>
                </a:p>
              </p:txBody>
            </p:sp>
          </mc:Choice>
          <mc:Fallback xmlns="">
            <p:sp>
              <p:nvSpPr>
                <p:cNvPr id="17" name="CaixaDe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12558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4886709" y="3658736"/>
            <a:ext cx="3529276" cy="1268861"/>
            <a:chOff x="4886709" y="3658736"/>
            <a:chExt cx="3529276" cy="126886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xmlns="" id="{53A06681-ACE5-4B8D-92CA-7CC5AE49AEE0}"/>
                </a:ext>
              </a:extLst>
            </p:cNvPr>
            <p:cNvSpPr/>
            <p:nvPr/>
          </p:nvSpPr>
          <p:spPr>
            <a:xfrm>
              <a:off x="4886709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xmlns="" id="{44B70F4D-6F6E-442B-8695-677A8848DE08}"/>
                </a:ext>
              </a:extLst>
            </p:cNvPr>
            <p:cNvSpPr/>
            <p:nvPr/>
          </p:nvSpPr>
          <p:spPr>
            <a:xfrm>
              <a:off x="4886709" y="3658736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</a:t>
              </a:r>
              <a:r>
                <a:rPr lang="en-US" dirty="0" smtClean="0">
                  <a:solidFill>
                    <a:schemeClr val="tx1"/>
                  </a:solidFill>
                </a:rPr>
                <a:t>“A”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xmlns="" id="{44B70F4D-6F6E-442B-8695-677A8848DE08}"/>
                </a:ext>
              </a:extLst>
            </p:cNvPr>
            <p:cNvSpPr/>
            <p:nvPr/>
          </p:nvSpPr>
          <p:spPr>
            <a:xfrm>
              <a:off x="6798235" y="3665713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</a:t>
              </a:r>
              <a:r>
                <a:rPr lang="en-US" dirty="0" smtClean="0">
                  <a:solidFill>
                    <a:schemeClr val="tx1"/>
                  </a:solidFill>
                </a:rPr>
                <a:t>“B”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ixaDeTexto 1"/>
                <p:cNvSpPr txBox="1"/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v</a:t>
                  </a:r>
                  <a:r>
                    <a:rPr lang="pt-BR" dirty="0" smtClean="0"/>
                    <a:t>ariável1 = 1</a:t>
                  </a:r>
                </a:p>
                <a:p>
                  <a:r>
                    <a:rPr lang="pt-BR" dirty="0"/>
                    <a:t>v</a:t>
                  </a:r>
                  <a:r>
                    <a:rPr lang="pt-BR" dirty="0" smtClean="0"/>
                    <a:t>ariável2 = ‘b’</a:t>
                  </a:r>
                </a:p>
                <a:p>
                  <a:r>
                    <a:rPr lang="pt-BR" dirty="0"/>
                    <a:t>v</a:t>
                  </a:r>
                  <a:r>
                    <a:rPr lang="pt-BR" dirty="0" smtClean="0"/>
                    <a:t>ariável3 = </a:t>
                  </a:r>
                  <a:r>
                    <a:rPr lang="pt-BR" dirty="0" err="1" smtClean="0"/>
                    <a:t>True</a:t>
                  </a:r>
                  <a:endParaRPr lang="pt-BR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 smtClean="0"/>
                </a:p>
              </p:txBody>
            </p:sp>
          </mc:Choice>
          <mc:Fallback xmlns="">
            <p:sp>
              <p:nvSpPr>
                <p:cNvPr id="2" name="CaixaDeTexto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132"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xmlns="" id="{53A06681-ACE5-4B8D-92CA-7CC5AE49AEE0}"/>
                </a:ext>
              </a:extLst>
            </p:cNvPr>
            <p:cNvSpPr/>
            <p:nvPr/>
          </p:nvSpPr>
          <p:spPr>
            <a:xfrm>
              <a:off x="6798235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/>
                <p:cNvSpPr txBox="1"/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v</a:t>
                  </a:r>
                  <a:r>
                    <a:rPr lang="pt-BR" dirty="0" smtClean="0"/>
                    <a:t>ariável1 = ‘olá’</a:t>
                  </a:r>
                </a:p>
                <a:p>
                  <a:r>
                    <a:rPr lang="pt-BR" dirty="0"/>
                    <a:t>v</a:t>
                  </a:r>
                  <a:r>
                    <a:rPr lang="pt-BR" dirty="0" smtClean="0"/>
                    <a:t>ariável2 = 2.1</a:t>
                  </a:r>
                </a:p>
                <a:p>
                  <a:r>
                    <a:rPr lang="pt-BR" dirty="0"/>
                    <a:t>v</a:t>
                  </a:r>
                  <a:r>
                    <a:rPr lang="pt-BR" dirty="0" smtClean="0"/>
                    <a:t>ariável3 = ‘casa’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 smtClean="0"/>
                </a:p>
              </p:txBody>
            </p:sp>
          </mc:Choice>
          <mc:Fallback xmlns="">
            <p:sp>
              <p:nvSpPr>
                <p:cNvPr id="17" name="CaixaDe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28"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083043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8281853" y="4014906"/>
            <a:ext cx="1698173" cy="1259061"/>
            <a:chOff x="4093027" y="3803354"/>
            <a:chExt cx="1698173" cy="1259061"/>
          </a:xfrm>
        </p:grpSpPr>
        <p:grpSp>
          <p:nvGrpSpPr>
            <p:cNvPr id="10" name="Grupo 9"/>
            <p:cNvGrpSpPr/>
            <p:nvPr/>
          </p:nvGrpSpPr>
          <p:grpSpPr>
            <a:xfrm>
              <a:off x="4484914" y="3803354"/>
              <a:ext cx="1306286" cy="935064"/>
              <a:chOff x="6187438" y="4029777"/>
              <a:chExt cx="1306286" cy="935064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6222274" y="4038487"/>
                <a:ext cx="1224000" cy="923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aixaDeTexto 8"/>
                  <p:cNvSpPr txBox="1"/>
                  <p:nvPr/>
                </p:nvSpPr>
                <p:spPr>
                  <a:xfrm>
                    <a:off x="6187438" y="4029777"/>
                    <a:ext cx="1306286" cy="9350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pt-BR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3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pt-BR" sz="3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3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pt-BR" sz="3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pt-BR" sz="3600" dirty="0"/>
                  </a:p>
                </p:txBody>
              </p:sp>
            </mc:Choice>
            <mc:Fallback xmlns="">
              <p:sp>
                <p:nvSpPr>
                  <p:cNvPr id="9" name="CaixaDeTexto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7438" y="4029777"/>
                    <a:ext cx="1306286" cy="93506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Retângulo 6"/>
            <p:cNvSpPr/>
            <p:nvPr/>
          </p:nvSpPr>
          <p:spPr>
            <a:xfrm>
              <a:off x="4127863" y="4138636"/>
              <a:ext cx="1224000" cy="923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/>
                <p:cNvSpPr txBox="1"/>
                <p:nvPr/>
              </p:nvSpPr>
              <p:spPr>
                <a:xfrm>
                  <a:off x="4093027" y="4129926"/>
                  <a:ext cx="1306286" cy="9237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3600" dirty="0"/>
                </a:p>
              </p:txBody>
            </p:sp>
          </mc:Choice>
          <mc:Fallback xmlns="">
            <p:sp>
              <p:nvSpPr>
                <p:cNvPr id="5" name="CaixaDe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3027" y="4129926"/>
                  <a:ext cx="1306286" cy="9237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upo 21"/>
          <p:cNvGrpSpPr/>
          <p:nvPr/>
        </p:nvGrpSpPr>
        <p:grpSpPr>
          <a:xfrm>
            <a:off x="6392092" y="1000031"/>
            <a:ext cx="4850674" cy="2132717"/>
            <a:chOff x="6392092" y="1000031"/>
            <a:chExt cx="4850674" cy="21327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/>
                <p:cNvSpPr txBox="1"/>
                <p:nvPr/>
              </p:nvSpPr>
              <p:spPr>
                <a:xfrm>
                  <a:off x="6392092" y="1695880"/>
                  <a:ext cx="4850674" cy="14368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   3</m:t>
                                        </m:r>
                                      </m:e>
                                      <m:e>
                                        <m: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  4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9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3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7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8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3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3600" dirty="0"/>
                </a:p>
              </p:txBody>
            </p:sp>
          </mc:Choice>
          <mc:Fallback xmlns="">
            <p:sp>
              <p:nvSpPr>
                <p:cNvPr id="17" name="CaixaDe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2092" y="1695880"/>
                  <a:ext cx="4850674" cy="143686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tângulo 19"/>
            <p:cNvSpPr/>
            <p:nvPr/>
          </p:nvSpPr>
          <p:spPr>
            <a:xfrm>
              <a:off x="8368940" y="1646362"/>
              <a:ext cx="1611086" cy="10537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tângulo 20"/>
                <p:cNvSpPr/>
                <p:nvPr/>
              </p:nvSpPr>
              <p:spPr>
                <a:xfrm>
                  <a:off x="8860358" y="1000031"/>
                  <a:ext cx="628249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pt-BR" sz="3600" dirty="0"/>
                </a:p>
              </p:txBody>
            </p:sp>
          </mc:Choice>
          <mc:Fallback xmlns="">
            <p:sp>
              <p:nvSpPr>
                <p:cNvPr id="21" name="Retângulo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358" y="1000031"/>
                  <a:ext cx="628249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upo 5"/>
          <p:cNvGrpSpPr/>
          <p:nvPr/>
        </p:nvGrpSpPr>
        <p:grpSpPr>
          <a:xfrm>
            <a:off x="1418735" y="853440"/>
            <a:ext cx="3933128" cy="1319790"/>
            <a:chOff x="1418735" y="853440"/>
            <a:chExt cx="3933128" cy="13197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ixaDeTexto 1"/>
                <p:cNvSpPr txBox="1"/>
                <p:nvPr/>
              </p:nvSpPr>
              <p:spPr>
                <a:xfrm>
                  <a:off x="1506583" y="853440"/>
                  <a:ext cx="1660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2" name="CaixaDeTexto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583" y="853440"/>
                  <a:ext cx="166071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/>
                <p:cNvSpPr txBox="1"/>
                <p:nvPr/>
              </p:nvSpPr>
              <p:spPr>
                <a:xfrm>
                  <a:off x="1418735" y="1803898"/>
                  <a:ext cx="3933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  <m:e>
                                        <m: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14" name="CaixaDe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735" y="1803898"/>
                  <a:ext cx="393312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CaixaDeTexto 2"/>
            <p:cNvSpPr txBox="1"/>
            <p:nvPr/>
          </p:nvSpPr>
          <p:spPr>
            <a:xfrm>
              <a:off x="2989441" y="1388103"/>
              <a:ext cx="7917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difusão</a:t>
              </a:r>
              <a:endParaRPr lang="pt-BR" dirty="0"/>
            </a:p>
          </p:txBody>
        </p:sp>
        <p:sp>
          <p:nvSpPr>
            <p:cNvPr id="4" name="Seta para baixo 3"/>
            <p:cNvSpPr/>
            <p:nvPr/>
          </p:nvSpPr>
          <p:spPr>
            <a:xfrm>
              <a:off x="2560319" y="1323196"/>
              <a:ext cx="383178" cy="4444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1039467" y="2540077"/>
            <a:ext cx="4457887" cy="1801401"/>
            <a:chOff x="1401318" y="853440"/>
            <a:chExt cx="4457887" cy="18014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/>
                <p:cNvSpPr txBox="1"/>
                <p:nvPr/>
              </p:nvSpPr>
              <p:spPr>
                <a:xfrm>
                  <a:off x="1506583" y="853440"/>
                  <a:ext cx="1835631" cy="629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19" name="CaixaDe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583" y="853440"/>
                  <a:ext cx="1835631" cy="6295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1401318" y="2025245"/>
                  <a:ext cx="4457887" cy="629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5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5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318" y="2025245"/>
                  <a:ext cx="4457887" cy="62959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CaixaDeTexto 23"/>
            <p:cNvSpPr txBox="1"/>
            <p:nvPr/>
          </p:nvSpPr>
          <p:spPr>
            <a:xfrm>
              <a:off x="3144621" y="1584730"/>
              <a:ext cx="7917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difusão</a:t>
              </a:r>
              <a:endParaRPr lang="pt-BR" dirty="0"/>
            </a:p>
          </p:txBody>
        </p:sp>
        <p:sp>
          <p:nvSpPr>
            <p:cNvPr id="25" name="Seta para baixo 24"/>
            <p:cNvSpPr/>
            <p:nvPr/>
          </p:nvSpPr>
          <p:spPr>
            <a:xfrm>
              <a:off x="2742331" y="1516394"/>
              <a:ext cx="383178" cy="4444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1156354" y="4677281"/>
            <a:ext cx="4457887" cy="1801401"/>
            <a:chOff x="1401318" y="853440"/>
            <a:chExt cx="4457887" cy="18014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/>
                <p:cNvSpPr txBox="1"/>
                <p:nvPr/>
              </p:nvSpPr>
              <p:spPr>
                <a:xfrm>
                  <a:off x="1506583" y="853440"/>
                  <a:ext cx="2715359" cy="629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pt-BR" sz="18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27" name="CaixaDe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583" y="853440"/>
                  <a:ext cx="2715359" cy="62959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/>
                <p:cNvSpPr txBox="1"/>
                <p:nvPr/>
              </p:nvSpPr>
              <p:spPr>
                <a:xfrm>
                  <a:off x="1401318" y="2025245"/>
                  <a:ext cx="4457887" cy="629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6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6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28" name="CaixaDe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318" y="2025245"/>
                  <a:ext cx="4457887" cy="62959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CaixaDeTexto 28"/>
            <p:cNvSpPr txBox="1"/>
            <p:nvPr/>
          </p:nvSpPr>
          <p:spPr>
            <a:xfrm>
              <a:off x="3144621" y="1584730"/>
              <a:ext cx="7917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difusão</a:t>
              </a:r>
              <a:endParaRPr lang="pt-BR" dirty="0"/>
            </a:p>
          </p:txBody>
        </p:sp>
        <p:sp>
          <p:nvSpPr>
            <p:cNvPr id="30" name="Seta para baixo 29"/>
            <p:cNvSpPr/>
            <p:nvPr/>
          </p:nvSpPr>
          <p:spPr>
            <a:xfrm>
              <a:off x="2742331" y="1516394"/>
              <a:ext cx="383178" cy="4444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08272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LISTA DE EXEMPLOS</a:t>
            </a:r>
            <a:endParaRPr/>
          </a:p>
        </p:txBody>
      </p:sp>
      <p:sp>
        <p:nvSpPr>
          <p:cNvPr id="306" name="Google Shape;306;p9"/>
          <p:cNvSpPr txBox="1">
            <a:spLocks noGrp="1"/>
          </p:cNvSpPr>
          <p:nvPr>
            <p:ph type="body" idx="1"/>
          </p:nvPr>
        </p:nvSpPr>
        <p:spPr>
          <a:xfrm>
            <a:off x="1141400" y="1684950"/>
            <a:ext cx="9906000" cy="49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Operações básicas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Arrays e matrizes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Números complexos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Estatistica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Algebra linear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Cálculo diferencial e integral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Construção de gráficos</a:t>
            </a:r>
            <a:endParaRPr/>
          </a:p>
          <a:p>
            <a:pPr marL="228600" lvl="0" indent="-1809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Ajuste de curvas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10680</TotalTime>
  <Words>4628</Words>
  <Application>Microsoft Office PowerPoint</Application>
  <PresentationFormat>Widescreen</PresentationFormat>
  <Paragraphs>1242</Paragraphs>
  <Slides>83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83</vt:i4>
      </vt:variant>
    </vt:vector>
  </HeadingPairs>
  <TitlesOfParts>
    <vt:vector size="89" baseType="lpstr">
      <vt:lpstr>Arial</vt:lpstr>
      <vt:lpstr>Calibri</vt:lpstr>
      <vt:lpstr>Cambria Math</vt:lpstr>
      <vt:lpstr>Georgia</vt:lpstr>
      <vt:lpstr>Twentieth Century</vt:lpstr>
      <vt:lpstr>Circuit</vt:lpstr>
      <vt:lpstr>PYTHON PARA ENGENHEIROS</vt:lpstr>
      <vt:lpstr>OBJETIVO</vt:lpstr>
      <vt:lpstr>O QUE É PYTHON?</vt:lpstr>
      <vt:lpstr>POR QUE PYTHON?</vt:lpstr>
      <vt:lpstr>PROGRAMAÇÃO CIENTÍFICA E PYTHON</vt:lpstr>
      <vt:lpstr>PYTHON VS. MATLAB</vt:lpstr>
      <vt:lpstr>PYTHON VS. MATLAB</vt:lpstr>
      <vt:lpstr>JUPYTER</vt:lpstr>
      <vt:lpstr>LISTA DE EXEMPLOS</vt:lpstr>
      <vt:lpstr>OPERAÇÕES BÁSICAS</vt:lpstr>
      <vt:lpstr>ARRAYS E MATRIZES</vt:lpstr>
      <vt:lpstr>NÚMEROS COMPLEXOS</vt:lpstr>
      <vt:lpstr>ESTATISTICA</vt:lpstr>
      <vt:lpstr>ALGEBRA LINEAR</vt:lpstr>
      <vt:lpstr>MATEMÁTICA</vt:lpstr>
      <vt:lpstr>CONSTRUÇÃO DE GRÁFICOS: PLOTANDO LINHAS</vt:lpstr>
      <vt:lpstr>CONSTRUÇÃO DE GRÁFICOS: HISTOGRAMAS</vt:lpstr>
      <vt:lpstr>CONSTRUÇÃO DE GRÁFICOS: BOX PLOT</vt:lpstr>
      <vt:lpstr>CONSTRUÇÃO DE GRÁFICOS: FIGURAS EM 3D</vt:lpstr>
      <vt:lpstr>AJUSTE DE CURVAS COM POLINÔMIOS</vt:lpstr>
      <vt:lpstr>AJUSTE DE CURVAS COM REDES NEURAIS</vt:lpstr>
      <vt:lpstr>OUTRAS BIBLIOTECAS CIENTIFICAS</vt:lpstr>
      <vt:lpstr>REFERENCIAS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PARA ENGENHEIROS</dc:title>
  <dc:creator>Felipe Augusto Pereira de Figueiredo</dc:creator>
  <cp:lastModifiedBy>Felipe Augusto Pereira de Figueiredo</cp:lastModifiedBy>
  <cp:revision>308</cp:revision>
  <dcterms:created xsi:type="dcterms:W3CDTF">2019-10-18T11:10:08Z</dcterms:created>
  <dcterms:modified xsi:type="dcterms:W3CDTF">2023-02-16T19:22:34Z</dcterms:modified>
</cp:coreProperties>
</file>