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8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343" r:id="rId28"/>
    <p:sldId id="282" r:id="rId29"/>
    <p:sldId id="283" r:id="rId30"/>
    <p:sldId id="324" r:id="rId31"/>
    <p:sldId id="325" r:id="rId32"/>
    <p:sldId id="284" r:id="rId33"/>
    <p:sldId id="285" r:id="rId34"/>
    <p:sldId id="315" r:id="rId35"/>
    <p:sldId id="286" r:id="rId36"/>
    <p:sldId id="309" r:id="rId37"/>
    <p:sldId id="310" r:id="rId38"/>
    <p:sldId id="287" r:id="rId39"/>
    <p:sldId id="331" r:id="rId40"/>
    <p:sldId id="288" r:id="rId41"/>
    <p:sldId id="322" r:id="rId42"/>
    <p:sldId id="330" r:id="rId43"/>
    <p:sldId id="289" r:id="rId44"/>
    <p:sldId id="292" r:id="rId45"/>
    <p:sldId id="290" r:id="rId46"/>
    <p:sldId id="291" r:id="rId47"/>
    <p:sldId id="293" r:id="rId48"/>
    <p:sldId id="296" r:id="rId49"/>
    <p:sldId id="294" r:id="rId50"/>
    <p:sldId id="338" r:id="rId51"/>
    <p:sldId id="295" r:id="rId52"/>
    <p:sldId id="297" r:id="rId53"/>
    <p:sldId id="298" r:id="rId54"/>
    <p:sldId id="305" r:id="rId55"/>
    <p:sldId id="299" r:id="rId56"/>
    <p:sldId id="317" r:id="rId57"/>
    <p:sldId id="307" r:id="rId58"/>
    <p:sldId id="308" r:id="rId59"/>
    <p:sldId id="304" r:id="rId60"/>
    <p:sldId id="318" r:id="rId61"/>
    <p:sldId id="306" r:id="rId62"/>
    <p:sldId id="319" r:id="rId63"/>
    <p:sldId id="321" r:id="rId64"/>
    <p:sldId id="311" r:id="rId65"/>
    <p:sldId id="316" r:id="rId66"/>
    <p:sldId id="312" r:id="rId67"/>
    <p:sldId id="313" r:id="rId68"/>
    <p:sldId id="314" r:id="rId69"/>
    <p:sldId id="320" r:id="rId70"/>
    <p:sldId id="333" r:id="rId71"/>
    <p:sldId id="332" r:id="rId72"/>
    <p:sldId id="337" r:id="rId73"/>
    <p:sldId id="300" r:id="rId74"/>
    <p:sldId id="301" r:id="rId75"/>
    <p:sldId id="302" r:id="rId76"/>
    <p:sldId id="303" r:id="rId77"/>
    <p:sldId id="323" r:id="rId78"/>
    <p:sldId id="326" r:id="rId79"/>
    <p:sldId id="334" r:id="rId80"/>
    <p:sldId id="327" r:id="rId81"/>
    <p:sldId id="328" r:id="rId82"/>
    <p:sldId id="329" r:id="rId83"/>
    <p:sldId id="335" r:id="rId84"/>
    <p:sldId id="336" r:id="rId85"/>
    <p:sldId id="339" r:id="rId86"/>
    <p:sldId id="342" r:id="rId87"/>
    <p:sldId id="341" r:id="rId8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90" roundtripDataSignature="AMtx7mhQWI0jALdg6/rQkwHSGUUq9Avp4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customschemas.google.com/relationships/presentationmetadata" Target="metadata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9348103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t.wikipedia.org/wiki/C%C3%B3digo_de_m%C3%A1quina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pt.wikipedia.org/wiki/Linguagem_humana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6" name="Google Shape;23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39529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427687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272385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911005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68061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3" name="Google Shape;333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31261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292766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54390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929526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411822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70582b999c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g70582b999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72183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26430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70582b999c_0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Ajuste de Curvas</a:t>
            </a:r>
            <a:r>
              <a:rPr lang="en-US" sz="105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é um método que consiste em encontrar uma curva que se ajuste a uma série de pontos e que possivelmente cumpra uma série de parâmetros adicionais. </a:t>
            </a:r>
            <a:endParaRPr/>
          </a:p>
        </p:txBody>
      </p:sp>
      <p:sp>
        <p:nvSpPr>
          <p:cNvPr id="375" name="Google Shape;375;g70582b999c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63181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70582b999c_0_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373D4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regression problem in machine learning, and train some model to fit the data well.</a:t>
            </a:r>
            <a:endParaRPr sz="105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g70582b999c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198063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252141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6" name="Google Shape;396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764820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9150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9" name="Google Shape;24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Alto nivel: </a:t>
            </a: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longe do </a:t>
            </a:r>
            <a:r>
              <a:rPr lang="en-US" sz="1200" b="0" i="0" u="sng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código de máquina</a:t>
            </a: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e mais próximo à </a:t>
            </a:r>
            <a:r>
              <a:rPr lang="en-US" sz="1200" b="0" i="0" u="sng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linguagem humana</a:t>
            </a: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 </a:t>
            </a: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Interpretada: programa </a:t>
            </a:r>
            <a:r>
              <a:rPr lang="en-US"/>
              <a:t>é executado por um interpretador e em seguida é executado pelo processador.</a:t>
            </a:r>
            <a:endParaRPr sz="1200" b="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Script: que pode ser utilizada para automatizar pequenas tarefas, porem, python </a:t>
            </a:r>
            <a:r>
              <a:rPr lang="en-US"/>
              <a:t>é</a:t>
            </a: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muito poderosa e vai alem da linguagem de script</a:t>
            </a: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Imperativa: comandos que dizem como o processador deve acessar e modificar dados armazenados em memoria. O programador diz </a:t>
            </a:r>
            <a:r>
              <a:rPr lang="en-US" sz="1200" b="1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como</a:t>
            </a: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1200" b="1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que </a:t>
            </a: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um programa deve realizar.</a:t>
            </a: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Orientada a objetos: sw baseado na composição e interação entre diversos 'objetos'</a:t>
            </a: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Funcional: programacao atraves de funcoes e metodos que sao avaliadas como se fossem funcoes matematicas</a:t>
            </a:r>
            <a:endParaRPr/>
          </a:p>
        </p:txBody>
      </p:sp>
      <p:sp>
        <p:nvSpPr>
          <p:cNvPr id="250" name="Google Shape;250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137735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6" name="Google Shape;25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 – Com uma taxa de crescimento constante, projecoes mostram que Python sera a linguagem mais utilizada em 2020, superando ate o JavaScript.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 – Google, Uber, Netflix, Facebook, Instagram dentre varias outras utilizam python.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 – Por exemplo, TensorFlow, que eh um framework para machine learning, utiliza principalmente python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 – Milhares de tutoriais, videos,  e temos o StackOverflow dando suporte para questoes desde nivel basico ate niveis avancadissimos, existe ate uma versao de MineCraft que ensina como programar em python.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 – Muitas plataformas que promovem o ensino de computacao e eletronica como Raspberry Pi e LEGO Mindstorms tem suas aplicacoes desenvolvidas em python.	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 – Voce pode criar e distribuir sua propria biblioteca, modificar/melhorar bibliotecas ja existentes e uma grande suporte da comunidade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 – TensorFlow: Machine Learning, OpenCV: </a:t>
            </a: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visao computacional (reconhecimento facial, de movimentos, etc.)</a:t>
            </a:r>
            <a:r>
              <a:rPr lang="en-US"/>
              <a:t>, Scrappy: Data Mining, </a:t>
            </a: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Ipython: execucao de codigos pyhon no web browser.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00228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288826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61886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7" name="Google Shape;287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877666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5" name="Google Shape;295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519795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65590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23" descr="\\DROBO-FS\QuickDrops\JB\PPTX NG\Droplets\LightingOverlay.png"/>
          <p:cNvPicPr preferRelativeResize="0"/>
          <p:nvPr/>
        </p:nvPicPr>
        <p:blipFill rotWithShape="1">
          <a:blip r:embed="rId2">
            <a:alphaModFix amt="30000"/>
          </a:blip>
          <a:srcRect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8" name="Google Shape;58;p23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59" name="Google Shape;59;p23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3"/>
            <p:cNvSpPr/>
            <p:nvPr/>
          </p:nvSpPr>
          <p:spPr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3"/>
            <p:cNvSpPr/>
            <p:nvPr/>
          </p:nvSpPr>
          <p:spPr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3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3"/>
            <p:cNvSpPr/>
            <p:nvPr/>
          </p:nvSpPr>
          <p:spPr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3"/>
            <p:cNvSpPr/>
            <p:nvPr/>
          </p:nvSpPr>
          <p:spPr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l" t="t" r="r" b="b"/>
              <a:pathLst>
                <a:path w="96" h="572" extrusionOk="0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5" name="Google Shape;65;p23"/>
            <p:cNvSpPr/>
            <p:nvPr/>
          </p:nvSpPr>
          <p:spPr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l" t="t" r="r" b="b"/>
              <a:pathLst>
                <a:path w="237" h="1135" extrusionOk="0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6" name="Google Shape;66;p23"/>
            <p:cNvSpPr/>
            <p:nvPr/>
          </p:nvSpPr>
          <p:spPr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3"/>
            <p:cNvSpPr/>
            <p:nvPr/>
          </p:nvSpPr>
          <p:spPr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l" t="t" r="r" b="b"/>
              <a:pathLst>
                <a:path w="234" h="898" extrusionOk="0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8" name="Google Shape;68;p23"/>
            <p:cNvSpPr/>
            <p:nvPr/>
          </p:nvSpPr>
          <p:spPr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9" name="Google Shape;69;p23"/>
            <p:cNvSpPr/>
            <p:nvPr/>
          </p:nvSpPr>
          <p:spPr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3"/>
            <p:cNvSpPr/>
            <p:nvPr/>
          </p:nvSpPr>
          <p:spPr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3"/>
            <p:cNvSpPr/>
            <p:nvPr/>
          </p:nvSpPr>
          <p:spPr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l" t="t" r="r" b="b"/>
              <a:pathLst>
                <a:path w="264" h="329" extrusionOk="0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2" name="Google Shape;72;p23"/>
            <p:cNvSpPr/>
            <p:nvPr/>
          </p:nvSpPr>
          <p:spPr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l" t="t" r="r" b="b"/>
              <a:pathLst>
                <a:path w="34" h="31" extrusionOk="0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3"/>
            <p:cNvSpPr/>
            <p:nvPr/>
          </p:nvSpPr>
          <p:spPr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l" t="t" r="r" b="b"/>
              <a:pathLst>
                <a:path w="96" h="572" extrusionOk="0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4" name="Google Shape;74;p23"/>
            <p:cNvSpPr/>
            <p:nvPr/>
          </p:nvSpPr>
          <p:spPr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3"/>
            <p:cNvSpPr/>
            <p:nvPr/>
          </p:nvSpPr>
          <p:spPr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3"/>
            <p:cNvSpPr/>
            <p:nvPr/>
          </p:nvSpPr>
          <p:spPr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l" t="t" r="r" b="b"/>
              <a:pathLst>
                <a:path w="213" h="766" extrusionOk="0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7" name="Google Shape;77;p23"/>
            <p:cNvSpPr/>
            <p:nvPr/>
          </p:nvSpPr>
          <p:spPr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l" t="t" r="r" b="b"/>
              <a:pathLst>
                <a:path w="33" h="33" extrusionOk="0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3"/>
            <p:cNvSpPr/>
            <p:nvPr/>
          </p:nvSpPr>
          <p:spPr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3"/>
            <p:cNvSpPr/>
            <p:nvPr/>
          </p:nvSpPr>
          <p:spPr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l" t="t" r="r" b="b"/>
              <a:pathLst>
                <a:path w="84" h="168" extrusionOk="0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0" name="Google Shape;80;p23"/>
            <p:cNvSpPr/>
            <p:nvPr/>
          </p:nvSpPr>
          <p:spPr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3"/>
            <p:cNvSpPr/>
            <p:nvPr/>
          </p:nvSpPr>
          <p:spPr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l" t="t" r="r" b="b"/>
              <a:pathLst>
                <a:path w="84" h="170" extrusionOk="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2" name="Google Shape;82;p23"/>
            <p:cNvSpPr/>
            <p:nvPr/>
          </p:nvSpPr>
          <p:spPr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3"/>
            <p:cNvSpPr/>
            <p:nvPr/>
          </p:nvSpPr>
          <p:spPr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l" t="t" r="r" b="b"/>
              <a:pathLst>
                <a:path w="195" h="982" extrusionOk="0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4" name="Google Shape;84;p23"/>
            <p:cNvSpPr/>
            <p:nvPr/>
          </p:nvSpPr>
          <p:spPr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3"/>
            <p:cNvSpPr/>
            <p:nvPr/>
          </p:nvSpPr>
          <p:spPr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l" t="t" r="r" b="b"/>
              <a:pathLst>
                <a:path w="192" h="1120" extrusionOk="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6" name="Google Shape;86;p23"/>
            <p:cNvSpPr/>
            <p:nvPr/>
          </p:nvSpPr>
          <p:spPr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3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3"/>
            <p:cNvSpPr/>
            <p:nvPr/>
          </p:nvSpPr>
          <p:spPr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3"/>
            <p:cNvSpPr/>
            <p:nvPr/>
          </p:nvSpPr>
          <p:spPr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l" t="t" r="r" b="b"/>
              <a:pathLst>
                <a:path w="120" h="291" extrusionOk="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0" name="Google Shape;90;p23"/>
            <p:cNvSpPr/>
            <p:nvPr/>
          </p:nvSpPr>
          <p:spPr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l" t="t" r="r" b="b"/>
              <a:pathLst>
                <a:path w="135" h="476" extrusionOk="0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1" name="Google Shape;91;p23"/>
            <p:cNvSpPr/>
            <p:nvPr/>
          </p:nvSpPr>
          <p:spPr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l" t="t" r="r" b="b"/>
              <a:pathLst>
                <a:path w="35" h="34" extrusionOk="0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3"/>
            <p:cNvSpPr/>
            <p:nvPr/>
          </p:nvSpPr>
          <p:spPr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l" t="t" r="r" b="b"/>
              <a:pathLst>
                <a:path w="402" h="2536" extrusionOk="0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3" name="Google Shape;93;p23"/>
            <p:cNvSpPr/>
            <p:nvPr/>
          </p:nvSpPr>
          <p:spPr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l" t="t" r="r" b="b"/>
              <a:pathLst>
                <a:path w="90" h="300" extrusionOk="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4" name="Google Shape;94;p23"/>
            <p:cNvSpPr/>
            <p:nvPr/>
          </p:nvSpPr>
          <p:spPr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3"/>
            <p:cNvSpPr/>
            <p:nvPr/>
          </p:nvSpPr>
          <p:spPr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l" t="t" r="r" b="b"/>
              <a:pathLst>
                <a:path w="90" h="299" extrusionOk="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6" name="Google Shape;96;p23"/>
            <p:cNvSpPr/>
            <p:nvPr/>
          </p:nvSpPr>
          <p:spPr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3"/>
            <p:cNvSpPr/>
            <p:nvPr/>
          </p:nvSpPr>
          <p:spPr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l" t="t" r="r" b="b"/>
              <a:pathLst>
                <a:path w="72" h="285" extrusionOk="0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8" name="Google Shape;98;p23"/>
            <p:cNvSpPr/>
            <p:nvPr/>
          </p:nvSpPr>
          <p:spPr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3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3"/>
            <p:cNvSpPr/>
            <p:nvPr/>
          </p:nvSpPr>
          <p:spPr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l" t="t" r="r" b="b"/>
              <a:pathLst>
                <a:path w="234" h="1135" extrusionOk="0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1" name="Google Shape;101;p23"/>
            <p:cNvSpPr/>
            <p:nvPr/>
          </p:nvSpPr>
          <p:spPr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3"/>
            <p:cNvSpPr/>
            <p:nvPr/>
          </p:nvSpPr>
          <p:spPr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l" t="t" r="r" b="b"/>
              <a:pathLst>
                <a:path w="219" h="1802" extrusionOk="0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3" name="Google Shape;103;p23"/>
            <p:cNvSpPr/>
            <p:nvPr/>
          </p:nvSpPr>
          <p:spPr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3"/>
            <p:cNvSpPr/>
            <p:nvPr/>
          </p:nvSpPr>
          <p:spPr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3"/>
            <p:cNvSpPr/>
            <p:nvPr/>
          </p:nvSpPr>
          <p:spPr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l" t="t" r="r" b="b"/>
              <a:pathLst>
                <a:path w="234" h="898" extrusionOk="0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6" name="Google Shape;106;p23"/>
            <p:cNvSpPr/>
            <p:nvPr/>
          </p:nvSpPr>
          <p:spPr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7" name="Google Shape;107;p23"/>
            <p:cNvSpPr/>
            <p:nvPr/>
          </p:nvSpPr>
          <p:spPr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3"/>
            <p:cNvSpPr/>
            <p:nvPr/>
          </p:nvSpPr>
          <p:spPr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3"/>
            <p:cNvSpPr/>
            <p:nvPr/>
          </p:nvSpPr>
          <p:spPr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l" t="t" r="r" b="b"/>
              <a:pathLst>
                <a:path w="264" h="332" extrusionOk="0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10" name="Google Shape;110;p23"/>
            <p:cNvSpPr/>
            <p:nvPr/>
          </p:nvSpPr>
          <p:spPr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l" t="t" r="r" b="b"/>
              <a:pathLst>
                <a:path w="33" h="31" extrusionOk="0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3"/>
            <p:cNvSpPr/>
            <p:nvPr/>
          </p:nvSpPr>
          <p:spPr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l" t="t" r="r" b="b"/>
              <a:pathLst>
                <a:path w="147" h="3215" extrusionOk="0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12" name="Google Shape;112;p23"/>
            <p:cNvSpPr/>
            <p:nvPr/>
          </p:nvSpPr>
          <p:spPr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l" t="t" r="r" b="b"/>
              <a:pathLst>
                <a:path w="39" h="39" extrusionOk="0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" name="Google Shape;113;p23"/>
          <p:cNvSpPr txBox="1"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3"/>
          <p:cNvSpPr txBox="1"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000" cap="none">
                <a:solidFill>
                  <a:schemeClr val="lt2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dt" idx="10"/>
          </p:nvPr>
        </p:nvSpPr>
        <p:spPr>
          <a:xfrm>
            <a:off x="7077511" y="54102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ftr" idx="11"/>
          </p:nvPr>
        </p:nvSpPr>
        <p:spPr>
          <a:xfrm>
            <a:off x="1876424" y="5410201"/>
            <a:ext cx="51248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sldNum" idx="12"/>
          </p:nvPr>
        </p:nvSpPr>
        <p:spPr>
          <a:xfrm>
            <a:off x="9896911" y="5410199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"/>
          <p:cNvSpPr txBox="1"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32"/>
          <p:cNvSpPr>
            <a:spLocks noGrp="1"/>
          </p:cNvSpPr>
          <p:nvPr>
            <p:ph type="pic" idx="2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72" name="Google Shape;172;p32"/>
          <p:cNvSpPr txBox="1">
            <a:spLocks noGrp="1"/>
          </p:cNvSpPr>
          <p:nvPr>
            <p:ph type="body" idx="1"/>
          </p:nvPr>
        </p:nvSpPr>
        <p:spPr>
          <a:xfrm>
            <a:off x="1141364" y="5124020"/>
            <a:ext cx="9910859" cy="682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73" name="Google Shape;173;p32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32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32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33"/>
          <p:cNvSpPr txBox="1">
            <a:spLocks noGrp="1"/>
          </p:cNvSpPr>
          <p:nvPr>
            <p:ph type="body" idx="1"/>
          </p:nvPr>
        </p:nvSpPr>
        <p:spPr>
          <a:xfrm>
            <a:off x="1141410" y="4419599"/>
            <a:ext cx="9904459" cy="137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79" name="Google Shape;179;p33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33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33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4"/>
          <p:cNvSpPr txBox="1"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34"/>
          <p:cNvSpPr txBox="1">
            <a:spLocks noGrp="1"/>
          </p:cNvSpPr>
          <p:nvPr>
            <p:ph type="body" idx="1"/>
          </p:nvPr>
        </p:nvSpPr>
        <p:spPr>
          <a:xfrm>
            <a:off x="1720644" y="3365557"/>
            <a:ext cx="8752299" cy="548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85" name="Google Shape;185;p34"/>
          <p:cNvSpPr txBox="1">
            <a:spLocks noGrp="1"/>
          </p:cNvSpPr>
          <p:nvPr>
            <p:ph type="body" idx="2"/>
          </p:nvPr>
        </p:nvSpPr>
        <p:spPr>
          <a:xfrm>
            <a:off x="1141411" y="4309919"/>
            <a:ext cx="9906002" cy="148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86" name="Google Shape;186;p34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34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34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189" name="Google Shape;189;p34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lang="en-US" sz="8000" b="0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/>
          </a:p>
        </p:txBody>
      </p:sp>
      <p:sp>
        <p:nvSpPr>
          <p:cNvPr id="190" name="Google Shape;190;p34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lang="en-US" sz="8000" b="0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5"/>
          <p:cNvSpPr txBox="1"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35"/>
          <p:cNvSpPr txBox="1">
            <a:spLocks noGrp="1"/>
          </p:cNvSpPr>
          <p:nvPr>
            <p:ph type="body" idx="1"/>
          </p:nvPr>
        </p:nvSpPr>
        <p:spPr>
          <a:xfrm>
            <a:off x="1141364" y="4657655"/>
            <a:ext cx="9904505" cy="1140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94" name="Google Shape;194;p35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35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35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6"/>
          <p:cNvSpPr txBox="1"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36"/>
          <p:cNvSpPr txBox="1"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00" name="Google Shape;200;p36"/>
          <p:cNvSpPr txBox="1">
            <a:spLocks noGrp="1"/>
          </p:cNvSpPr>
          <p:nvPr>
            <p:ph type="body" idx="2"/>
          </p:nvPr>
        </p:nvSpPr>
        <p:spPr>
          <a:xfrm>
            <a:off x="1127918" y="3360263"/>
            <a:ext cx="3208735" cy="24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01" name="Google Shape;201;p36"/>
          <p:cNvSpPr txBox="1">
            <a:spLocks noGrp="1"/>
          </p:cNvSpPr>
          <p:nvPr>
            <p:ph type="body" idx="3"/>
          </p:nvPr>
        </p:nvSpPr>
        <p:spPr>
          <a:xfrm>
            <a:off x="4514766" y="2677635"/>
            <a:ext cx="3184385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02" name="Google Shape;202;p36"/>
          <p:cNvSpPr txBox="1">
            <a:spLocks noGrp="1"/>
          </p:cNvSpPr>
          <p:nvPr>
            <p:ph type="body" idx="4"/>
          </p:nvPr>
        </p:nvSpPr>
        <p:spPr>
          <a:xfrm>
            <a:off x="4504213" y="3363435"/>
            <a:ext cx="3195830" cy="24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03" name="Google Shape;203;p36"/>
          <p:cNvSpPr txBox="1">
            <a:spLocks noGrp="1"/>
          </p:cNvSpPr>
          <p:nvPr>
            <p:ph type="body" idx="5"/>
          </p:nvPr>
        </p:nvSpPr>
        <p:spPr>
          <a:xfrm>
            <a:off x="7852442" y="2674463"/>
            <a:ext cx="3194968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04" name="Google Shape;204;p36"/>
          <p:cNvSpPr txBox="1">
            <a:spLocks noGrp="1"/>
          </p:cNvSpPr>
          <p:nvPr>
            <p:ph type="body" idx="6"/>
          </p:nvPr>
        </p:nvSpPr>
        <p:spPr>
          <a:xfrm>
            <a:off x="7852442" y="3360263"/>
            <a:ext cx="3194968" cy="24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05" name="Google Shape;205;p36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36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36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7"/>
          <p:cNvSpPr txBox="1"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37"/>
          <p:cNvSpPr txBox="1"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11" name="Google Shape;211;p37"/>
          <p:cNvSpPr>
            <a:spLocks noGrp="1"/>
          </p:cNvSpPr>
          <p:nvPr>
            <p:ph type="pic" idx="2"/>
          </p:nvPr>
        </p:nvSpPr>
        <p:spPr>
          <a:xfrm>
            <a:off x="1141413" y="2666998"/>
            <a:ext cx="3195240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212" name="Google Shape;212;p37"/>
          <p:cNvSpPr txBox="1">
            <a:spLocks noGrp="1"/>
          </p:cNvSpPr>
          <p:nvPr>
            <p:ph type="body" idx="3"/>
          </p:nvPr>
        </p:nvSpPr>
        <p:spPr>
          <a:xfrm>
            <a:off x="1141413" y="4980858"/>
            <a:ext cx="3195240" cy="817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13" name="Google Shape;213;p37"/>
          <p:cNvSpPr txBox="1">
            <a:spLocks noGrp="1"/>
          </p:cNvSpPr>
          <p:nvPr>
            <p:ph type="body" idx="4"/>
          </p:nvPr>
        </p:nvSpPr>
        <p:spPr>
          <a:xfrm>
            <a:off x="4489053" y="4404596"/>
            <a:ext cx="32004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14" name="Google Shape;214;p37"/>
          <p:cNvSpPr>
            <a:spLocks noGrp="1"/>
          </p:cNvSpPr>
          <p:nvPr>
            <p:ph type="pic" idx="5"/>
          </p:nvPr>
        </p:nvSpPr>
        <p:spPr>
          <a:xfrm>
            <a:off x="4489053" y="2666998"/>
            <a:ext cx="3198940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215" name="Google Shape;215;p37"/>
          <p:cNvSpPr txBox="1">
            <a:spLocks noGrp="1"/>
          </p:cNvSpPr>
          <p:nvPr>
            <p:ph type="body" idx="6"/>
          </p:nvPr>
        </p:nvSpPr>
        <p:spPr>
          <a:xfrm>
            <a:off x="4487593" y="4980857"/>
            <a:ext cx="3200400" cy="810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16" name="Google Shape;216;p37"/>
          <p:cNvSpPr txBox="1">
            <a:spLocks noGrp="1"/>
          </p:cNvSpPr>
          <p:nvPr>
            <p:ph type="body" idx="7"/>
          </p:nvPr>
        </p:nvSpPr>
        <p:spPr>
          <a:xfrm>
            <a:off x="7852567" y="4404595"/>
            <a:ext cx="319074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17" name="Google Shape;217;p37"/>
          <p:cNvSpPr>
            <a:spLocks noGrp="1"/>
          </p:cNvSpPr>
          <p:nvPr>
            <p:ph type="pic" idx="8"/>
          </p:nvPr>
        </p:nvSpPr>
        <p:spPr>
          <a:xfrm>
            <a:off x="7852442" y="2666998"/>
            <a:ext cx="3194969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218" name="Google Shape;218;p37"/>
          <p:cNvSpPr txBox="1">
            <a:spLocks noGrp="1"/>
          </p:cNvSpPr>
          <p:nvPr>
            <p:ph type="body" idx="9"/>
          </p:nvPr>
        </p:nvSpPr>
        <p:spPr>
          <a:xfrm>
            <a:off x="7852442" y="4980854"/>
            <a:ext cx="3194968" cy="810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19" name="Google Shape;219;p37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37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37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8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38"/>
          <p:cNvSpPr txBox="1">
            <a:spLocks noGrp="1"/>
          </p:cNvSpPr>
          <p:nvPr>
            <p:ph type="body" idx="1"/>
          </p:nvPr>
        </p:nvSpPr>
        <p:spPr>
          <a:xfrm rot="5400000">
            <a:off x="4323555" y="-932655"/>
            <a:ext cx="3541714" cy="9905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225" name="Google Shape;225;p38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38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38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9"/>
          <p:cNvSpPr txBox="1">
            <a:spLocks noGrp="1"/>
          </p:cNvSpPr>
          <p:nvPr>
            <p:ph type="title"/>
          </p:nvPr>
        </p:nvSpPr>
        <p:spPr>
          <a:xfrm rot="5400000">
            <a:off x="7454105" y="2197894"/>
            <a:ext cx="5181601" cy="2005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39"/>
          <p:cNvSpPr txBox="1">
            <a:spLocks noGrp="1"/>
          </p:cNvSpPr>
          <p:nvPr>
            <p:ph type="body" idx="1"/>
          </p:nvPr>
        </p:nvSpPr>
        <p:spPr>
          <a:xfrm rot="5400000">
            <a:off x="2424904" y="-673895"/>
            <a:ext cx="5181601" cy="7748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231" name="Google Shape;231;p39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39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39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4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5"/>
          <p:cNvSpPr txBox="1"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25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5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5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6"/>
          <p:cNvSpPr txBox="1">
            <a:spLocks noGrp="1"/>
          </p:cNvSpPr>
          <p:nvPr>
            <p:ph type="body" idx="1"/>
          </p:nvPr>
        </p:nvSpPr>
        <p:spPr>
          <a:xfrm>
            <a:off x="1141410" y="2249486"/>
            <a:ext cx="487838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33" name="Google Shape;133;p26"/>
          <p:cNvSpPr txBox="1">
            <a:spLocks noGrp="1"/>
          </p:cNvSpPr>
          <p:nvPr>
            <p:ph type="body" idx="2"/>
          </p:nvPr>
        </p:nvSpPr>
        <p:spPr>
          <a:xfrm>
            <a:off x="6172200" y="2249486"/>
            <a:ext cx="4875211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34" name="Google Shape;134;p26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6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6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7"/>
          <p:cNvSpPr txBox="1"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140" name="Google Shape;140;p27"/>
          <p:cNvSpPr txBox="1">
            <a:spLocks noGrp="1"/>
          </p:cNvSpPr>
          <p:nvPr>
            <p:ph type="body" idx="2"/>
          </p:nvPr>
        </p:nvSpPr>
        <p:spPr>
          <a:xfrm>
            <a:off x="1141410" y="3073397"/>
            <a:ext cx="4878391" cy="271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41" name="Google Shape;141;p27"/>
          <p:cNvSpPr txBox="1">
            <a:spLocks noGrp="1"/>
          </p:cNvSpPr>
          <p:nvPr>
            <p:ph type="body" idx="3"/>
          </p:nvPr>
        </p:nvSpPr>
        <p:spPr>
          <a:xfrm>
            <a:off x="6400808" y="2249485"/>
            <a:ext cx="4646602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142" name="Google Shape;142;p27"/>
          <p:cNvSpPr txBox="1">
            <a:spLocks noGrp="1"/>
          </p:cNvSpPr>
          <p:nvPr>
            <p:ph type="body" idx="4"/>
          </p:nvPr>
        </p:nvSpPr>
        <p:spPr>
          <a:xfrm>
            <a:off x="6172200" y="3073397"/>
            <a:ext cx="4875210" cy="271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43" name="Google Shape;143;p27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7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7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8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8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8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9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9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30"/>
          <p:cNvSpPr txBox="1">
            <a:spLocks noGrp="1"/>
          </p:cNvSpPr>
          <p:nvPr>
            <p:ph type="body" idx="1"/>
          </p:nvPr>
        </p:nvSpPr>
        <p:spPr>
          <a:xfrm>
            <a:off x="5156200" y="592666"/>
            <a:ext cx="5891209" cy="5198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58" name="Google Shape;158;p30"/>
          <p:cNvSpPr txBox="1">
            <a:spLocks noGrp="1"/>
          </p:cNvSpPr>
          <p:nvPr>
            <p:ph type="body" idx="2"/>
          </p:nvPr>
        </p:nvSpPr>
        <p:spPr>
          <a:xfrm>
            <a:off x="1146705" y="2249486"/>
            <a:ext cx="3856037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59" name="Google Shape;159;p30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30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30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1"/>
          <p:cNvSpPr txBox="1"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31"/>
          <p:cNvSpPr>
            <a:spLocks noGrp="1"/>
          </p:cNvSpPr>
          <p:nvPr>
            <p:ph type="pic" idx="2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65" name="Google Shape;165;p31"/>
          <p:cNvSpPr txBox="1">
            <a:spLocks noGrp="1"/>
          </p:cNvSpPr>
          <p:nvPr>
            <p:ph type="body" idx="1"/>
          </p:nvPr>
        </p:nvSpPr>
        <p:spPr>
          <a:xfrm>
            <a:off x="1141410" y="2249486"/>
            <a:ext cx="5934511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66" name="Google Shape;166;p31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31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31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2" descr="\\DROBO-FS\QuickDrops\JB\PPTX NG\Droplets\LightingOverlay.png"/>
          <p:cNvPicPr preferRelativeResize="0"/>
          <p:nvPr/>
        </p:nvPicPr>
        <p:blipFill rotWithShape="1">
          <a:blip r:embed="rId20">
            <a:alphaModFix amt="30000"/>
          </a:blip>
          <a:srcRect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Google Shape;11;p22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2" name="Google Shape;12;p22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13" name="Google Shape;13;p22"/>
              <p:cNvSpPr/>
              <p:nvPr/>
            </p:nvSpPr>
            <p:spPr>
              <a:xfrm>
                <a:off x="114300" y="4763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2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2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2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141" extrusionOk="0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7" name="Google Shape;17;p22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2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l" t="t" r="r" b="b"/>
                <a:pathLst>
                  <a:path w="233" h="901" extrusionOk="0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9" name="Google Shape;19;p22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l" t="t" r="r" b="b"/>
                <a:pathLst>
                  <a:path w="96" h="575" extrusionOk="0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0" name="Google Shape;20;p22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2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2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332" extrusionOk="0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3" name="Google Shape;23;p22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l" t="t" r="r" b="b"/>
                <a:pathLst>
                  <a:path w="34" h="31" extrusionOk="0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4" name="Google Shape;24;p22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 w="9525" cap="flat" cmpd="sng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25" name="Google Shape;25;p22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l" t="t" r="r" b="b"/>
                <a:pathLst>
                  <a:path w="78" h="80" extrusionOk="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6" name="Google Shape;26;p22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l" t="t" r="r" b="b"/>
                <a:pathLst>
                  <a:path w="93" h="303" extrusionOk="0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" name="Google Shape;27;p22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90" h="300" extrusionOk="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8" name="Google Shape;28;p22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24" h="23" extrusionOk="0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2"/>
              <p:cNvSpPr/>
              <p:nvPr/>
            </p:nvSpPr>
            <p:spPr>
              <a:xfrm>
                <a:off x="133350" y="4662488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2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135" extrusionOk="0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" name="Google Shape;31;p22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2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l" t="t" r="r" b="b"/>
                <a:pathLst>
                  <a:path w="54" h="766" extrusionOk="0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3" name="Google Shape;33;p22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2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l" t="t" r="r" b="b"/>
                <a:pathLst>
                  <a:path w="236" h="898" extrusionOk="0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5" name="Google Shape;35;p22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l" t="t" r="r" b="b"/>
                <a:pathLst>
                  <a:path w="96" h="575" extrusionOk="0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6" name="Google Shape;36;p22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2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2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26" extrusionOk="0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9" name="Google Shape;39;p22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l" t="t" r="r" b="b"/>
                <a:pathLst>
                  <a:path w="33" h="31" extrusionOk="0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" name="Google Shape;40;p22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41" name="Google Shape;41;p22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23" extrusionOk="0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2" name="Google Shape;42;p22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l" t="t" r="r" b="b"/>
                <a:pathLst>
                  <a:path w="33" h="32" extrusionOk="0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2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2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l" t="t" r="r" b="b"/>
                <a:pathLst>
                  <a:path w="188" h="727" extrusionOk="0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5" name="Google Shape;45;p22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l" t="t" r="r" b="b"/>
                <a:pathLst>
                  <a:path w="33" h="33" extrusionOk="0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2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l" t="t" r="r" b="b"/>
                <a:pathLst>
                  <a:path w="192" h="973" extrusionOk="0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7" name="Google Shape;47;p22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2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135" extrusionOk="0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9" name="Google Shape;49;p22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2"/>
              <p:cNvSpPr/>
              <p:nvPr/>
            </p:nvSpPr>
            <p:spPr>
              <a:xfrm>
                <a:off x="11939587" y="6596063"/>
                <a:ext cx="23813" cy="252413"/>
              </a:xfrm>
              <a:prstGeom prst="rect">
                <a:avLst/>
              </a:pr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" name="Google Shape;51;p22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22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191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marR="0" lvl="1" indent="-38735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1371600" marR="0" lvl="2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1828800" marR="0" lvl="3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2286000" marR="0" lvl="4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2743200" marR="0" lvl="5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53" name="Google Shape;53;p22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54" name="Google Shape;54;p22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55" name="Google Shape;55;p22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outhampton.ac.uk/~fangohr/training/python/pdfs/Python-for-Computational-Science-and-Engineering.pdf" TargetMode="External"/><Relationship Id="rId3" Type="http://schemas.openxmlformats.org/officeDocument/2006/relationships/hyperlink" Target="http://www.scipy-lectures.org/downloads/ScipyLectures.pdf" TargetMode="External"/><Relationship Id="rId7" Type="http://schemas.openxmlformats.org/officeDocument/2006/relationships/hyperlink" Target="http://web.stanford.edu/~schmit/cme193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scipy.org/doc/numpy-dev/user/numpy-for-matlab-users.html" TargetMode="External"/><Relationship Id="rId5" Type="http://schemas.openxmlformats.org/officeDocument/2006/relationships/hyperlink" Target="http://www.scipy-lectures.org/index.html" TargetMode="External"/><Relationship Id="rId4" Type="http://schemas.openxmlformats.org/officeDocument/2006/relationships/hyperlink" Target="http://matplotlib.org/" TargetMode="External"/><Relationship Id="rId9" Type="http://schemas.openxmlformats.org/officeDocument/2006/relationships/hyperlink" Target="https://kitchingroup.cheme.cmu.edu/pycse/pycse.pdf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upyter.org/" TargetMode="Externa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"/>
          <p:cNvSpPr txBox="1"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</a:pPr>
            <a:r>
              <a:rPr lang="en-US"/>
              <a:t>PYTHON PARA ENGENHEIROS</a:t>
            </a:r>
            <a:endParaRPr/>
          </a:p>
        </p:txBody>
      </p:sp>
      <p:sp>
        <p:nvSpPr>
          <p:cNvPr id="239" name="Google Shape;239;p1"/>
          <p:cNvSpPr txBox="1"/>
          <p:nvPr/>
        </p:nvSpPr>
        <p:spPr>
          <a:xfrm>
            <a:off x="6392092" y="5860870"/>
            <a:ext cx="492905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Felipe Augusto P. de Figueiredo</a:t>
            </a:r>
            <a:endParaRPr sz="2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40" name="Google Shape;240;p1"/>
          <p:cNvPicPr preferRelativeResize="0"/>
          <p:nvPr/>
        </p:nvPicPr>
        <p:blipFill rotWithShape="1">
          <a:blip r:embed="rId3">
            <a:alphaModFix/>
          </a:blip>
          <a:srcRect l="34000" t="-1" r="32984" b="38699"/>
          <a:stretch/>
        </p:blipFill>
        <p:spPr>
          <a:xfrm>
            <a:off x="4773162" y="893444"/>
            <a:ext cx="1618930" cy="15029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0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OPERAÇÕES BÁSICAS</a:t>
            </a:r>
            <a:endParaRPr/>
          </a:p>
        </p:txBody>
      </p:sp>
      <p:sp>
        <p:nvSpPr>
          <p:cNvPr id="312" name="Google Shape;312;p10"/>
          <p:cNvSpPr txBox="1"/>
          <p:nvPr/>
        </p:nvSpPr>
        <p:spPr>
          <a:xfrm>
            <a:off x="1141412" y="1656080"/>
            <a:ext cx="9905999" cy="5100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math as m</a:t>
            </a:r>
            <a:endParaRPr sz="1320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Font typeface="Arial"/>
              <a:buNone/>
            </a:pPr>
            <a:endParaRPr sz="1320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650"/>
              <a:buFont typeface="Arial"/>
              <a:buNone/>
            </a:pP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operacao com inteiros</a:t>
            </a:r>
            <a:b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= 2 </a:t>
            </a: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2.0 para operacao em ponto flutuante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 = 3 </a:t>
            </a: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3.0</a:t>
            </a:r>
            <a:endParaRPr sz="13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 = a + b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 = a – b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 = a * b</a:t>
            </a:r>
            <a:endParaRPr sz="13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div = a / b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Font typeface="Arial"/>
              <a:buNone/>
            </a:pPr>
            <a:endParaRPr sz="13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650"/>
              <a:buFont typeface="Arial"/>
              <a:buNone/>
            </a:pP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potenciacao</a:t>
            </a:r>
            <a:endParaRPr sz="1320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a_ao_quadrado = a ** 2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a_ao_quadrado = m.pow(a, 2)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Font typeface="Arial"/>
              <a:buNone/>
            </a:pPr>
            <a:endParaRPr sz="13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650"/>
              <a:buFont typeface="Arial"/>
              <a:buNone/>
            </a:pP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radiciacao</a:t>
            </a:r>
            <a:endParaRPr sz="1320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raiz_quadrada_de_a = a ** (1 / 2)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raiz_quadrada_de_a = m.sqrt(a)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raiz_cubica_de_a = a ** (1 / 3)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Font typeface="Arial"/>
              <a:buNone/>
            </a:pPr>
            <a:endParaRPr sz="13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650"/>
              <a:buFont typeface="Arial"/>
              <a:buNone/>
            </a:pP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operacoes inteiras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 = 3.456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floor(c)   </a:t>
            </a: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maior valor inteiro menor do que c</a:t>
            </a:r>
            <a:endParaRPr sz="13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ceil(c)     </a:t>
            </a: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menor valor inteiro maior do que c</a:t>
            </a:r>
            <a:endParaRPr sz="13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round(c) </a:t>
            </a: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valor inteiro mais proximo de c</a:t>
            </a:r>
            <a:endParaRPr sz="132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1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ARRAYS E MATRIZES</a:t>
            </a:r>
            <a:endParaRPr/>
          </a:p>
        </p:txBody>
      </p:sp>
      <p:sp>
        <p:nvSpPr>
          <p:cNvPr id="318" name="Google Shape;318;p11"/>
          <p:cNvSpPr txBox="1">
            <a:spLocks noGrp="1"/>
          </p:cNvSpPr>
          <p:nvPr>
            <p:ph type="body" idx="1"/>
          </p:nvPr>
        </p:nvSpPr>
        <p:spPr>
          <a:xfrm>
            <a:off x="1141413" y="1564640"/>
            <a:ext cx="9905999" cy="529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numpy as np</a:t>
            </a:r>
            <a:endParaRPr sz="1320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None/>
            </a:pPr>
            <a:endParaRPr sz="1320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650"/>
              <a:buNone/>
            </a:pP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cria matriz 2x3</a:t>
            </a:r>
            <a:b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matriz = np.array([[1, 2, 3], [4, 5, 6]])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None/>
            </a:pPr>
            <a:endParaRPr sz="13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650"/>
              <a:buNone/>
            </a:pP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multiplicacao de matrizes</a:t>
            </a:r>
            <a:endParaRPr sz="1320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matriz.matmul(matriz.transpose())) </a:t>
            </a: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utiliza o metodo matmul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None/>
            </a:pPr>
            <a:endParaRPr sz="13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650"/>
              <a:buNone/>
            </a:pP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determinante</a:t>
            </a:r>
            <a:endParaRPr sz="13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np.linalg.det(matriz) </a:t>
            </a: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necessita do pacote de algebra linear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650"/>
              <a:buNone/>
            </a:pPr>
            <a:b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sequences</a:t>
            </a:r>
            <a:b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np.arange(0, 10, 0.1)</a:t>
            </a:r>
            <a:b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np.linspace(0, 2 * np.pi, 100)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None/>
            </a:pPr>
            <a:b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eyes, zeros &amp; ones</a:t>
            </a:r>
            <a:b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np.eye(10)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np.zeros((5, 5))</a:t>
            </a:r>
            <a:b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np.ones((5, 5))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None/>
            </a:pPr>
            <a:b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random</a:t>
            </a:r>
            <a:b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np.random.random(size=(3, 4)) </a:t>
            </a: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cria matriz 3x4 com numeros aleatorios dentro do intervalo 0.0 a 1.0</a:t>
            </a:r>
            <a:b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np.random.normal(size=(3, 4, 5))</a:t>
            </a:r>
            <a:r>
              <a:rPr lang="en-US" sz="1320"/>
              <a:t>  </a:t>
            </a: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matriz 3x4x5 com numeros aleatorios seguindo dist. Gaussiana normal</a:t>
            </a:r>
            <a:endParaRPr sz="132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2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NÚMEROS COMPLEXOS</a:t>
            </a:r>
            <a:endParaRPr/>
          </a:p>
        </p:txBody>
      </p:sp>
      <p:sp>
        <p:nvSpPr>
          <p:cNvPr id="324" name="Google Shape;324;p12"/>
          <p:cNvSpPr txBox="1"/>
          <p:nvPr/>
        </p:nvSpPr>
        <p:spPr>
          <a:xfrm>
            <a:off x="1141413" y="1727200"/>
            <a:ext cx="10359708" cy="3190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Font typeface="Arial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cmath as cm 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34"/>
              <a:buFont typeface="Arial"/>
              <a:buNone/>
            </a:pPr>
            <a:endParaRPr sz="138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Font typeface="Arial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complexo = 2 + 3j 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Font typeface="Arial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complexo = complex(2, 3) </a:t>
            </a: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complex é um tipo de dado padrao/basico do python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34"/>
              <a:buFont typeface="Arial"/>
              <a:buNone/>
            </a:pP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734"/>
              <a:buFont typeface="Arial"/>
              <a:buNone/>
            </a:pP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multiplicacao</a:t>
            </a: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Font typeface="Arial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 = (7 + 4j)*complex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34"/>
              <a:buFont typeface="Arial"/>
              <a:buNone/>
            </a:pPr>
            <a:endParaRPr sz="138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Font typeface="Arial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mul.real </a:t>
            </a: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acesso a parte real</a:t>
            </a:r>
            <a:endParaRPr sz="138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Font typeface="Arial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mul.imag </a:t>
            </a: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acesso a parte imaginaria</a:t>
            </a:r>
            <a:endParaRPr sz="138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Font typeface="Arial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abs(mul) </a:t>
            </a: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valor absoluto</a:t>
            </a: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Font typeface="Arial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mul.conjugate() </a:t>
            </a: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conjugado</a:t>
            </a: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Font typeface="Arial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cm.phase(mul) </a:t>
            </a: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retorna a “fase” ou “argumento” de mul, necessita da lib cmath</a:t>
            </a: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3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ESTATISTICA</a:t>
            </a:r>
            <a:endParaRPr/>
          </a:p>
        </p:txBody>
      </p:sp>
      <p:sp>
        <p:nvSpPr>
          <p:cNvPr id="330" name="Google Shape;330;p13"/>
          <p:cNvSpPr txBox="1">
            <a:spLocks noGrp="1"/>
          </p:cNvSpPr>
          <p:nvPr>
            <p:ph type="body" idx="1"/>
          </p:nvPr>
        </p:nvSpPr>
        <p:spPr>
          <a:xfrm>
            <a:off x="1141412" y="1696720"/>
            <a:ext cx="9905999" cy="5039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numpy as np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matplotlib.pyplot as plt </a:t>
            </a: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importamos para plotar o histograma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math as m </a:t>
            </a: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importamos para poder usar a funcao erro, erf, e raiz quadrada</a:t>
            </a: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34"/>
              <a:buNone/>
            </a:pP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734"/>
              <a:buNone/>
            </a:pP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inclua a linha abaixo se estiver usando Jupyter</a:t>
            </a: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%matplotlib inline</a:t>
            </a:r>
            <a:endParaRPr sz="138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34"/>
              <a:buNone/>
            </a:pPr>
            <a:endParaRPr sz="138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734"/>
              <a:buNone/>
            </a:pP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cria array com valores aleatorios vindos da dist. Gaussiana normal padrao</a:t>
            </a: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= np.random.randn(1000000)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34"/>
              <a:buNone/>
            </a:pPr>
            <a:endParaRPr sz="138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a.mean() </a:t>
            </a: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media 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a.std() </a:t>
            </a: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desvio padrao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34"/>
              <a:buNone/>
            </a:pP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734"/>
              <a:buNone/>
            </a:pP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plota o histograma da array aleatoria</a:t>
            </a: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num_bins = 100</a:t>
            </a: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plt.hist(a, num_bins)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34"/>
              <a:buNone/>
            </a:pPr>
            <a:endParaRPr sz="138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734"/>
              <a:buNone/>
            </a:pP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probabilidade da v.a. X ter um valor menor do que um determinado valor, x: Pr[X &lt; x]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 = 0.0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 = 0.5*(1.0 + m.erf(x / m.sqrt(2.0)))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34"/>
              <a:buNone/>
            </a:pPr>
            <a:endParaRPr sz="138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34"/>
              <a:buNone/>
            </a:pP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34"/>
              <a:buNone/>
            </a:pP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4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ALGEBRA LINEAR</a:t>
            </a:r>
            <a:endParaRPr/>
          </a:p>
        </p:txBody>
      </p:sp>
      <p:sp>
        <p:nvSpPr>
          <p:cNvPr id="337" name="Google Shape;337;p14"/>
          <p:cNvSpPr txBox="1">
            <a:spLocks noGrp="1"/>
          </p:cNvSpPr>
          <p:nvPr>
            <p:ph type="body" idx="1"/>
          </p:nvPr>
        </p:nvSpPr>
        <p:spPr>
          <a:xfrm>
            <a:off x="1141412" y="1605280"/>
            <a:ext cx="9905999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numpy as np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matrix = [[1, 3, 4], [2, 3, 5], [5, 7, 9]]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= np.array(matrix)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 = np.array([4, 4, 4])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75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solucao de matrix de equacoes lineares: Ax = b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 = np.linalg.solve(A, b)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75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encontrar o inverso de uma matriz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inverse = np.linalg.inv(matrix)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75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encontar os auto-valores de uma matriz</a:t>
            </a:r>
            <a:endParaRPr sz="15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eigvals = np.linalg.eigvals(matrix)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75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encontrar a decomposicao em valores singulares: U, Σ, V</a:t>
            </a:r>
            <a:endParaRPr sz="15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svd = np.linalg.svd(matrix)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 = svd[0]</a:t>
            </a:r>
            <a:b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sigma = svd[1]</a:t>
            </a:r>
            <a:b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 = svd[2]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5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MATEMÁTICA</a:t>
            </a:r>
            <a:endParaRPr/>
          </a:p>
        </p:txBody>
      </p:sp>
      <p:sp>
        <p:nvSpPr>
          <p:cNvPr id="343" name="Google Shape;343;p15"/>
          <p:cNvSpPr txBox="1">
            <a:spLocks noGrp="1"/>
          </p:cNvSpPr>
          <p:nvPr>
            <p:ph type="body" idx="1"/>
          </p:nvPr>
        </p:nvSpPr>
        <p:spPr>
          <a:xfrm>
            <a:off x="1141400" y="1772925"/>
            <a:ext cx="9906000" cy="48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numpy as np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75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encontar as raizes de um polinomio</a:t>
            </a:r>
            <a:endParaRPr sz="15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 = np.poly1d([2, 0, -1]) </a:t>
            </a: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raizes sao +- sqrt(2)</a:t>
            </a:r>
            <a:endParaRPr sz="15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roots = np.roots(p)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print(roots)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75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calculo integral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sympy import integrate, solve, symbols, pprint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a, b, c, x = symbols('a b c x') </a:t>
            </a: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definicao dos simbolos</a:t>
            </a:r>
            <a:endParaRPr sz="15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 = a*x**2 + b*x + c </a:t>
            </a: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funcao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print(integrate(f, x)) </a:t>
            </a: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integral indefinida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print(integrate(f, (x, 0, 1))) </a:t>
            </a: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integral definida de x = 0 ate 1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75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calculo diferencial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sympy import diff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print(diff(f, x))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print(diff(f, x, 2)) </a:t>
            </a: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derivada de segunda ordem da funcao f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6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CONSTRUÇÃO DE GRÁFICOS: </a:t>
            </a:r>
            <a:r>
              <a:rPr lang="en-US" b="1"/>
              <a:t>PLOTANDO LINHAS</a:t>
            </a:r>
            <a:endParaRPr/>
          </a:p>
        </p:txBody>
      </p:sp>
      <p:sp>
        <p:nvSpPr>
          <p:cNvPr id="349" name="Google Shape;349;p16"/>
          <p:cNvSpPr txBox="1">
            <a:spLocks noGrp="1"/>
          </p:cNvSpPr>
          <p:nvPr>
            <p:ph type="body" idx="1"/>
          </p:nvPr>
        </p:nvSpPr>
        <p:spPr>
          <a:xfrm>
            <a:off x="1141413" y="1706881"/>
            <a:ext cx="9790748" cy="5059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numpy as np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matplotlib.pyplot as plt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%matplotlib inline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 = np.linspace(0, 10, 1000) </a:t>
            </a: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gera 1000 numeros linearmente espacados entre 0 e 10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y1 = np.power(x, 2) </a:t>
            </a: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x ** 2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y2 = np.power(x, 3) </a:t>
            </a: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x ** 3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plt.plot(x, y1, 'b-', x, y2, 'go')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plt.xlim((1, 5))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plt.ylim((0, 30))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plt.xlabel('label para eixo x')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plt.ylabel('label para eixo y')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plt.title('titulo do grafico')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plt.legend(('$x^2$', '$x^3$'))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plt.savefig('plot_linha.png') </a:t>
            </a: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salva figura em arquivo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0" name="Google Shape;350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56959" y="3506893"/>
            <a:ext cx="4775201" cy="3183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7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CONSTRUÇÃO DE GRÁFICOS: </a:t>
            </a:r>
            <a:r>
              <a:rPr lang="en-US" b="1"/>
              <a:t>HISTOGRAMAS</a:t>
            </a:r>
            <a:endParaRPr b="1"/>
          </a:p>
        </p:txBody>
      </p:sp>
      <p:sp>
        <p:nvSpPr>
          <p:cNvPr id="356" name="Google Shape;356;p17"/>
          <p:cNvSpPr txBox="1">
            <a:spLocks noGrp="1"/>
          </p:cNvSpPr>
          <p:nvPr>
            <p:ph type="body" idx="1"/>
          </p:nvPr>
        </p:nvSpPr>
        <p:spPr>
          <a:xfrm>
            <a:off x="1141413" y="1706881"/>
            <a:ext cx="9790748" cy="5059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numpy as np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matplotlib.pyplot as plt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%matplotlib inline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= np.random.randn(1000000)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75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histograma (pdf)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plt.subplot(1, 2, 1)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plt.title(‘PDF')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plt.hist(data , bins=100, normed=True , color='b')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75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CDF empirica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plt.subplot(1, 2, 2)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plt.title('CDF')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plt.hist(data , bins=100, normed=True , color='g', cumulative=True)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plt.savefig('histogram.png') </a:t>
            </a: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salva figura em arquivo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7" name="Google Shape;357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4412" y="1935480"/>
            <a:ext cx="5262881" cy="35085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8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CONSTRUÇÃO DE GRÁFICOS: </a:t>
            </a:r>
            <a:r>
              <a:rPr lang="en-US" b="1"/>
              <a:t>BOX PLOT</a:t>
            </a:r>
            <a:endParaRPr b="1"/>
          </a:p>
        </p:txBody>
      </p:sp>
      <p:sp>
        <p:nvSpPr>
          <p:cNvPr id="363" name="Google Shape;363;p18"/>
          <p:cNvSpPr txBox="1">
            <a:spLocks noGrp="1"/>
          </p:cNvSpPr>
          <p:nvPr>
            <p:ph type="body" idx="1"/>
          </p:nvPr>
        </p:nvSpPr>
        <p:spPr>
          <a:xfrm>
            <a:off x="1141413" y="1706881"/>
            <a:ext cx="9790748" cy="5059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numpy as np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matplotlib.pyplot as plt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%matplotlib inline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75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gero vetores com parâmetros diferentes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samp1 = np.random.normal(loc=0., scale=1., size=10000)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samp2 = np.random.normal(loc=2., scale=2., size=10000)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plt.boxplot((samp1 , samp2))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plt.grid()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plt.title('boxplot')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75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salva figura em arquivo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plt.savefig('boxplot.png')</a:t>
            </a:r>
            <a:endParaRPr/>
          </a:p>
        </p:txBody>
      </p:sp>
      <p:pic>
        <p:nvPicPr>
          <p:cNvPr id="364" name="Google Shape;364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89986" y="3611881"/>
            <a:ext cx="4572000" cy="304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18" descr="https://upload.wikimedia.org/wikipedia/commons/thumb/c/c9/Elements_of_a_boxplot_pt.svg/400px-Elements_of_a_boxplot_pt.svg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89986" y="1873580"/>
            <a:ext cx="4571999" cy="140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70582b999c_0_0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CONSTRUÇÃO DE GRÁFICOS: </a:t>
            </a:r>
            <a:r>
              <a:rPr lang="en-US" b="1"/>
              <a:t>FIGURAS EM 3D</a:t>
            </a:r>
            <a:endParaRPr b="1"/>
          </a:p>
        </p:txBody>
      </p:sp>
      <p:sp>
        <p:nvSpPr>
          <p:cNvPr id="371" name="Google Shape;371;g70582b999c_0_0"/>
          <p:cNvSpPr txBox="1">
            <a:spLocks noGrp="1"/>
          </p:cNvSpPr>
          <p:nvPr>
            <p:ph type="body" idx="1"/>
          </p:nvPr>
        </p:nvSpPr>
        <p:spPr>
          <a:xfrm>
            <a:off x="1141425" y="1921425"/>
            <a:ext cx="9790800" cy="48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None/>
            </a:pP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 matplotlib.pyplot as plt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facilita visualizacao de figuras 3D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mpl_toolkits.mplot3d import axes3d</a:t>
            </a: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 # graficos 3D sao habilitados importando axes3d</a:t>
            </a:r>
            <a:endParaRPr sz="15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para figuras interativas usar “notebook” ao inves de “inline</a:t>
            </a: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%matplotlib notebook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Font typeface="Arial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Font typeface="Arial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ax = plt.subplot(111, projection='3d')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Font typeface="Arial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X, Y, Z = axes3d.get_test_data (0.1)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ax.plot_wireframe(X, Y, Z)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75"/>
              <a:buFont typeface="Arial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salva figura em arquivo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plt.savefig('figura3d.png')</a:t>
            </a:r>
            <a:endParaRPr/>
          </a:p>
        </p:txBody>
      </p:sp>
      <p:pic>
        <p:nvPicPr>
          <p:cNvPr id="372" name="Google Shape;372;g70582b999c_0_0"/>
          <p:cNvPicPr preferRelativeResize="0"/>
          <p:nvPr/>
        </p:nvPicPr>
        <p:blipFill rotWithShape="1">
          <a:blip r:embed="rId3">
            <a:alphaModFix/>
          </a:blip>
          <a:srcRect l="19564" t="15120" r="9523" b="8204"/>
          <a:stretch/>
        </p:blipFill>
        <p:spPr>
          <a:xfrm>
            <a:off x="6842200" y="3204925"/>
            <a:ext cx="4829625" cy="34812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OBJETIVO</a:t>
            </a:r>
            <a:endParaRPr/>
          </a:p>
        </p:txBody>
      </p:sp>
      <p:sp>
        <p:nvSpPr>
          <p:cNvPr id="246" name="Google Shape;246;p2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 dirty="0" err="1"/>
              <a:t>Desenvolver</a:t>
            </a:r>
            <a:r>
              <a:rPr lang="en-US" dirty="0"/>
              <a:t> o </a:t>
            </a:r>
            <a:r>
              <a:rPr lang="en-US" dirty="0" err="1"/>
              <a:t>interesse</a:t>
            </a:r>
            <a:r>
              <a:rPr lang="en-US" dirty="0"/>
              <a:t> pela </a:t>
            </a:r>
            <a:r>
              <a:rPr lang="en-US" dirty="0" err="1"/>
              <a:t>linguagem</a:t>
            </a:r>
            <a:r>
              <a:rPr lang="en-US" dirty="0"/>
              <a:t> </a:t>
            </a:r>
            <a:r>
              <a:rPr lang="en-US" dirty="0" err="1"/>
              <a:t>através</a:t>
            </a:r>
            <a:r>
              <a:rPr lang="en-US" dirty="0"/>
              <a:t> de </a:t>
            </a:r>
            <a:r>
              <a:rPr lang="en-US" dirty="0" err="1"/>
              <a:t>exemplos</a:t>
            </a:r>
            <a:r>
              <a:rPr lang="en-US" dirty="0"/>
              <a:t> de </a:t>
            </a:r>
            <a:r>
              <a:rPr lang="en-US" dirty="0" err="1"/>
              <a:t>aplicações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engenharia</a:t>
            </a:r>
            <a:r>
              <a:rPr lang="en-US" dirty="0"/>
              <a:t>.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70582b999c_0_18"/>
          <p:cNvSpPr txBox="1">
            <a:spLocks noGrp="1"/>
          </p:cNvSpPr>
          <p:nvPr>
            <p:ph type="title"/>
          </p:nvPr>
        </p:nvSpPr>
        <p:spPr>
          <a:xfrm>
            <a:off x="1141413" y="-372082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AJUSTE DE CURVAS COM POLINÔMIOS</a:t>
            </a:r>
            <a:endParaRPr b="1"/>
          </a:p>
        </p:txBody>
      </p:sp>
      <p:sp>
        <p:nvSpPr>
          <p:cNvPr id="378" name="Google Shape;378;g70582b999c_0_18"/>
          <p:cNvSpPr txBox="1">
            <a:spLocks noGrp="1"/>
          </p:cNvSpPr>
          <p:nvPr>
            <p:ph type="body" idx="1"/>
          </p:nvPr>
        </p:nvSpPr>
        <p:spPr>
          <a:xfrm>
            <a:off x="1141425" y="721400"/>
            <a:ext cx="10397100" cy="60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 numpy as np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 matplotlib.pyplot as plt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scipy.interpolate import UnivariateSpline</a:t>
            </a:r>
            <a:r>
              <a:rPr lang="en-US" sz="12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 # usado quando nao sabemos a forma da funcao</a:t>
            </a:r>
            <a:endParaRPr sz="12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%matplotlib inline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 = np.arange(-10, 10, 0.1) </a:t>
            </a:r>
            <a:r>
              <a:rPr lang="en-US" sz="12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retorna array com valores igualmente espacados entre -10 e 10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os dados originais sao gerados for esta funcao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 = 3 * np.exp(-0.05*x) + 12 + 1.4 * np.sin(1.2*x) + 2.1 * np.sin(-2.2*x + 3)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np.random.seed(42)</a:t>
            </a:r>
            <a:r>
              <a:rPr lang="en-US" sz="12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 # faz com que o gerador de numeros aleatorios sempre forneca os mesmos valores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adicionando ruido aos dados originais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y_noise = y + np.random.normal(0, 0.5, size = len(y))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 = UnivariateSpline(x, y_noise, s=35)</a:t>
            </a:r>
            <a:r>
              <a:rPr lang="en-US" sz="12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 # o fator the suavizacao/smoothness eh importante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xs = np.linspace(-10, 10, 100)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ys = s(xs)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plt.figure(figsize = (10, 8))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plt.plot(x, y_noise, 'o', label = 'dado original + ruido')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plt.plot(x, y, 'k', label = 'dado original')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plt.plot(xs, ys, 'r', label = 'curva ajustada com Spline')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plt.xlabel('X')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plt.ylabel('y')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plt.legend(loc = 1)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9" name="Google Shape;379;g70582b999c_0_18"/>
          <p:cNvPicPr preferRelativeResize="0"/>
          <p:nvPr/>
        </p:nvPicPr>
        <p:blipFill rotWithShape="1">
          <a:blip r:embed="rId3">
            <a:alphaModFix/>
          </a:blip>
          <a:srcRect l="7544" t="10836" r="9087" b="5739"/>
          <a:stretch/>
        </p:blipFill>
        <p:spPr>
          <a:xfrm>
            <a:off x="7544425" y="3364150"/>
            <a:ext cx="4235857" cy="339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4" name="Google Shape;384;g70582b999c_0_28"/>
          <p:cNvPicPr preferRelativeResize="0"/>
          <p:nvPr/>
        </p:nvPicPr>
        <p:blipFill rotWithShape="1">
          <a:blip r:embed="rId3">
            <a:alphaModFix/>
          </a:blip>
          <a:srcRect l="7331" t="11374" r="9728" b="6557"/>
          <a:stretch/>
        </p:blipFill>
        <p:spPr>
          <a:xfrm>
            <a:off x="8017200" y="1144875"/>
            <a:ext cx="3906425" cy="30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g70582b999c_0_28"/>
          <p:cNvSpPr txBox="1">
            <a:spLocks noGrp="1"/>
          </p:cNvSpPr>
          <p:nvPr>
            <p:ph type="title"/>
          </p:nvPr>
        </p:nvSpPr>
        <p:spPr>
          <a:xfrm>
            <a:off x="1141413" y="-448282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AJUSTE DE CURVAS COM REDES NEURAIS</a:t>
            </a:r>
            <a:endParaRPr b="1"/>
          </a:p>
        </p:txBody>
      </p:sp>
      <p:sp>
        <p:nvSpPr>
          <p:cNvPr id="386" name="Google Shape;386;g70582b999c_0_28"/>
          <p:cNvSpPr txBox="1">
            <a:spLocks noGrp="1"/>
          </p:cNvSpPr>
          <p:nvPr>
            <p:ph type="body" idx="1"/>
          </p:nvPr>
        </p:nvSpPr>
        <p:spPr>
          <a:xfrm>
            <a:off x="1141425" y="478241"/>
            <a:ext cx="10397100" cy="62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 numpy as np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 matplotlib.pyplot as plt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sklearn.neural_network import MLPRegressor </a:t>
            </a:r>
            <a:r>
              <a:rPr lang="en-US" sz="12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importa MLPRegressor da biblioteca rede neural 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%matplotlib inline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 = np.arange(-10, 10, 0.1)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dados originais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 = 3 * np.exp(-0.05*x) + 12 + 1.4 * np.sin(1.2*x) + 2.1 * np.sin(-2.2*x + 3)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None/>
            </a:pPr>
            <a:r>
              <a:rPr lang="en-US" sz="12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faz com que o gerador de numeros aleatorios sempre forneca os mesmos valores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np.random.seed(42)</a:t>
            </a:r>
            <a:r>
              <a:rPr lang="en-US" sz="12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2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adicionando ruido aos dados originais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y_noise = y + np.random.normal(0, 0.5, size = len(y))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trata o ajuste de curva como um problema de regressao e treina um modelo para que se ajuste aos dados.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mlp = MLPRegressor(hidden_layer_sizes=(30,20,10), max_iter=5000, solver='lbfgs', alpha=0.9, activation='tanh', random_state=8)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yfit = mlp.fit(x[:, None], y_noise).predict(x[:, None])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plt.figure(figsize = (10,8))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plt.plot(x, y_noise, 'o', label = 'dado original + ruido')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plt.plot(x, y, 'k', label = 'dado original')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plt.plot(x, yfit, '-r', label = 'curva ajustada com MLP', zorder = 10)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plt.legend()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plt.xlabel('X')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plt.ylabel('y')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9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OUTRAS BIBLIOTECAS CIENTIFICAS</a:t>
            </a:r>
            <a:endParaRPr/>
          </a:p>
        </p:txBody>
      </p:sp>
      <p:sp>
        <p:nvSpPr>
          <p:cNvPr id="392" name="Google Shape;392;p19"/>
          <p:cNvSpPr txBox="1">
            <a:spLocks noGrp="1"/>
          </p:cNvSpPr>
          <p:nvPr>
            <p:ph type="body" idx="1"/>
          </p:nvPr>
        </p:nvSpPr>
        <p:spPr>
          <a:xfrm>
            <a:off x="1141413" y="2249487"/>
            <a:ext cx="9465627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Muitas outras possibilidades através do uso de diversas outras bibliotecas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Alguns exemplos: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en-US" b="1"/>
              <a:t>Pandas</a:t>
            </a:r>
            <a:r>
              <a:rPr lang="en-US"/>
              <a:t>: manipulação e análise de dados. 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en-US" b="1"/>
              <a:t>SymPy</a:t>
            </a:r>
            <a:r>
              <a:rPr lang="en-US"/>
              <a:t>: manipulações simbólicas estilo </a:t>
            </a:r>
            <a:r>
              <a:rPr lang="en-US" i="1"/>
              <a:t>Mathematica</a:t>
            </a:r>
            <a:r>
              <a:rPr lang="en-US"/>
              <a:t>.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en-US" b="1"/>
              <a:t>AstroPy</a:t>
            </a:r>
            <a:r>
              <a:rPr lang="en-US"/>
              <a:t>: funcionalidades para astrônomos e astrofísicos.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en-US" b="1"/>
              <a:t>NetworkX</a:t>
            </a:r>
            <a:r>
              <a:rPr lang="en-US"/>
              <a:t>: usada para estudo de grafos e redes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en-US"/>
              <a:t>etc.</a:t>
            </a:r>
            <a:endParaRPr/>
          </a:p>
        </p:txBody>
      </p:sp>
      <p:pic>
        <p:nvPicPr>
          <p:cNvPr id="393" name="Google Shape;393;p19" descr="https://miro.medium.com/max/602/0*BE34e7EPbuDC53D9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05708" y="3068321"/>
            <a:ext cx="3875115" cy="2722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0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REFERENCIAS</a:t>
            </a:r>
            <a:endParaRPr/>
          </a:p>
        </p:txBody>
      </p:sp>
      <p:sp>
        <p:nvSpPr>
          <p:cNvPr id="400" name="Google Shape;400;p20"/>
          <p:cNvSpPr txBox="1">
            <a:spLocks noGrp="1"/>
          </p:cNvSpPr>
          <p:nvPr>
            <p:ph type="body" idx="1"/>
          </p:nvPr>
        </p:nvSpPr>
        <p:spPr>
          <a:xfrm>
            <a:off x="1141425" y="1640600"/>
            <a:ext cx="10634100" cy="48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28"/>
              <a:buChar char="•"/>
            </a:pPr>
            <a:r>
              <a:rPr lang="en-US" sz="1942" u="sng">
                <a:solidFill>
                  <a:schemeClr val="hlink"/>
                </a:solidFill>
                <a:hlinkClick r:id="rId3"/>
              </a:rPr>
              <a:t>http://www.scipy-lectures.org/downloads/ScipyLectures.pdf</a:t>
            </a:r>
            <a:endParaRPr sz="1942"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28"/>
              <a:buChar char="•"/>
            </a:pPr>
            <a:r>
              <a:rPr lang="en-US" sz="1942" u="sng">
                <a:solidFill>
                  <a:schemeClr val="hlink"/>
                </a:solidFill>
                <a:hlinkClick r:id="rId4"/>
              </a:rPr>
              <a:t>http://matplotlib.org</a:t>
            </a:r>
            <a:endParaRPr sz="1942"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28"/>
              <a:buChar char="•"/>
            </a:pPr>
            <a:r>
              <a:rPr lang="en-US" sz="1942" u="sng">
                <a:solidFill>
                  <a:schemeClr val="hlink"/>
                </a:solidFill>
                <a:hlinkClick r:id="rId5"/>
              </a:rPr>
              <a:t>http://www.scipy-lectures.org/index.html</a:t>
            </a:r>
            <a:endParaRPr sz="1942"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28"/>
              <a:buChar char="•"/>
            </a:pPr>
            <a:r>
              <a:rPr lang="en-US" sz="1942" u="sng">
                <a:solidFill>
                  <a:schemeClr val="hlink"/>
                </a:solidFill>
                <a:hlinkClick r:id="rId3"/>
              </a:rPr>
              <a:t>http://www.scipy-lectures.org/downloads/ScipyLectures.pdf</a:t>
            </a:r>
            <a:endParaRPr sz="1942"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28"/>
              <a:buChar char="•"/>
            </a:pPr>
            <a:r>
              <a:rPr lang="en-US" sz="1942" u="sng">
                <a:solidFill>
                  <a:schemeClr val="hlink"/>
                </a:solidFill>
                <a:hlinkClick r:id="rId6"/>
              </a:rPr>
              <a:t>https://docs.scipy.org/doc/numpy-dev/user/numpy-for-matlab-users.html</a:t>
            </a:r>
            <a:endParaRPr sz="1942"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28"/>
              <a:buChar char="•"/>
            </a:pPr>
            <a:r>
              <a:rPr lang="en-US" sz="1942" u="sng">
                <a:solidFill>
                  <a:schemeClr val="hlink"/>
                </a:solidFill>
                <a:hlinkClick r:id="rId7"/>
              </a:rPr>
              <a:t>http://web.stanford.edu/~schmit/cme193/</a:t>
            </a:r>
            <a:endParaRPr sz="1942"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28"/>
              <a:buChar char="•"/>
            </a:pPr>
            <a:r>
              <a:rPr lang="en-US" sz="1942" b="1" i="1"/>
              <a:t>GOOGLE</a:t>
            </a:r>
            <a:r>
              <a:rPr lang="en-US" sz="1942"/>
              <a:t>: &lt;keyword&gt; python</a:t>
            </a:r>
            <a:endParaRPr sz="222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469"/>
              <a:buNone/>
            </a:pPr>
            <a:r>
              <a:rPr lang="en-US" sz="2775" b="1"/>
              <a:t>Leitura Adicional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28"/>
              <a:buNone/>
            </a:pPr>
            <a:r>
              <a:rPr lang="en-US" sz="1942" u="sng">
                <a:solidFill>
                  <a:schemeClr val="hlink"/>
                </a:solidFill>
                <a:hlinkClick r:id="rId8"/>
              </a:rPr>
              <a:t>http://www.southampton.ac.uk/~fangohr/training/python/pdfs/Python-for-Computational-Science-and-Engineering.pdf</a:t>
            </a:r>
            <a:endParaRPr sz="1942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313"/>
              <a:buNone/>
            </a:pPr>
            <a:r>
              <a:rPr lang="en-US" sz="1850" u="sng">
                <a:solidFill>
                  <a:schemeClr val="hlink"/>
                </a:solidFill>
                <a:hlinkClick r:id="rId9"/>
              </a:rPr>
              <a:t>https://kitchingroup.cheme.cmu.edu/pycse/pycse.pdf</a:t>
            </a:r>
            <a:endParaRPr sz="1942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775"/>
              <a:buNone/>
            </a:pPr>
            <a:endParaRPr sz="222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1"/>
          <p:cNvSpPr txBox="1">
            <a:spLocks noGrp="1"/>
          </p:cNvSpPr>
          <p:nvPr>
            <p:ph type="body" idx="1"/>
          </p:nvPr>
        </p:nvSpPr>
        <p:spPr>
          <a:xfrm>
            <a:off x="1110932" y="2757487"/>
            <a:ext cx="9905999" cy="514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</a:pPr>
            <a:r>
              <a:rPr lang="en-US" sz="4800"/>
              <a:t>OBRIGADO</a:t>
            </a:r>
            <a:endParaRPr sz="4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mond 3"/>
          <p:cNvSpPr/>
          <p:nvPr/>
        </p:nvSpPr>
        <p:spPr>
          <a:xfrm>
            <a:off x="5104263" y="818864"/>
            <a:ext cx="1800000" cy="1080000"/>
          </a:xfrm>
          <a:prstGeom prst="diamon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condição</a:t>
            </a:r>
          </a:p>
        </p:txBody>
      </p:sp>
      <p:sp>
        <p:nvSpPr>
          <p:cNvPr id="5" name="Diamond 4"/>
          <p:cNvSpPr/>
          <p:nvPr/>
        </p:nvSpPr>
        <p:spPr>
          <a:xfrm>
            <a:off x="5104263" y="2295096"/>
            <a:ext cx="1800000" cy="1080000"/>
          </a:xfrm>
          <a:prstGeom prst="diamon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condição</a:t>
            </a:r>
          </a:p>
        </p:txBody>
      </p:sp>
      <p:sp>
        <p:nvSpPr>
          <p:cNvPr id="6" name="Diamond 5"/>
          <p:cNvSpPr/>
          <p:nvPr/>
        </p:nvSpPr>
        <p:spPr>
          <a:xfrm>
            <a:off x="5104263" y="3771328"/>
            <a:ext cx="1800000" cy="1080000"/>
          </a:xfrm>
          <a:prstGeom prst="diamon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condição</a:t>
            </a:r>
          </a:p>
        </p:txBody>
      </p:sp>
      <p:sp>
        <p:nvSpPr>
          <p:cNvPr id="7" name="Rectangle 6"/>
          <p:cNvSpPr/>
          <p:nvPr/>
        </p:nvSpPr>
        <p:spPr>
          <a:xfrm>
            <a:off x="9460262" y="998864"/>
            <a:ext cx="1080000" cy="72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bloco de código</a:t>
            </a:r>
          </a:p>
        </p:txBody>
      </p:sp>
      <p:sp>
        <p:nvSpPr>
          <p:cNvPr id="10" name="Rectangle 9"/>
          <p:cNvSpPr/>
          <p:nvPr/>
        </p:nvSpPr>
        <p:spPr>
          <a:xfrm>
            <a:off x="8380262" y="2475096"/>
            <a:ext cx="1080000" cy="72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bloco de código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300262" y="3933212"/>
            <a:ext cx="1080000" cy="72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bloco de código</a:t>
            </a:r>
          </a:p>
        </p:txBody>
      </p:sp>
      <p:cxnSp>
        <p:nvCxnSpPr>
          <p:cNvPr id="13" name="Straight Arrow Connector 12"/>
          <p:cNvCxnSpPr>
            <a:stCxn id="4" idx="2"/>
            <a:endCxn id="5" idx="0"/>
          </p:cNvCxnSpPr>
          <p:nvPr/>
        </p:nvCxnSpPr>
        <p:spPr>
          <a:xfrm>
            <a:off x="6004263" y="1898864"/>
            <a:ext cx="0" cy="3962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004263" y="3375096"/>
            <a:ext cx="0" cy="3962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004263" y="4851328"/>
            <a:ext cx="0" cy="3962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464263" y="5247560"/>
            <a:ext cx="1080000" cy="72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bloco de código</a:t>
            </a:r>
          </a:p>
        </p:txBody>
      </p:sp>
      <p:cxnSp>
        <p:nvCxnSpPr>
          <p:cNvPr id="27" name="Straight Arrow Connector 26"/>
          <p:cNvCxnSpPr>
            <a:stCxn id="4" idx="3"/>
            <a:endCxn id="7" idx="1"/>
          </p:cNvCxnSpPr>
          <p:nvPr/>
        </p:nvCxnSpPr>
        <p:spPr>
          <a:xfrm>
            <a:off x="6904263" y="1358864"/>
            <a:ext cx="25559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10" idx="1"/>
          </p:cNvCxnSpPr>
          <p:nvPr/>
        </p:nvCxnSpPr>
        <p:spPr>
          <a:xfrm>
            <a:off x="6904262" y="2835096"/>
            <a:ext cx="1476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904262" y="4311328"/>
            <a:ext cx="396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5914263" y="6363792"/>
            <a:ext cx="180000" cy="18000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6004675" y="5967560"/>
            <a:ext cx="0" cy="3962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11" idx="2"/>
            <a:endCxn id="31" idx="6"/>
          </p:cNvCxnSpPr>
          <p:nvPr/>
        </p:nvCxnSpPr>
        <p:spPr>
          <a:xfrm rot="5400000">
            <a:off x="6066973" y="4680503"/>
            <a:ext cx="1800580" cy="1745999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10" idx="2"/>
            <a:endCxn id="31" idx="6"/>
          </p:cNvCxnSpPr>
          <p:nvPr/>
        </p:nvCxnSpPr>
        <p:spPr>
          <a:xfrm rot="5400000">
            <a:off x="5877915" y="3411445"/>
            <a:ext cx="3258696" cy="2825999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7" idx="2"/>
            <a:endCxn id="31" idx="6"/>
          </p:cNvCxnSpPr>
          <p:nvPr/>
        </p:nvCxnSpPr>
        <p:spPr>
          <a:xfrm rot="5400000">
            <a:off x="5679799" y="2133329"/>
            <a:ext cx="4734928" cy="3905999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904262" y="1059083"/>
            <a:ext cx="684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True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904262" y="2527319"/>
            <a:ext cx="684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True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796578" y="3985435"/>
            <a:ext cx="684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True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994441" y="3375288"/>
            <a:ext cx="684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False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994440" y="1894803"/>
            <a:ext cx="684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False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004263" y="4824444"/>
            <a:ext cx="684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False</a:t>
            </a: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5994440" y="422632"/>
            <a:ext cx="0" cy="3962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63318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332471" y="404940"/>
            <a:ext cx="5943437" cy="5360778"/>
            <a:chOff x="3332471" y="404940"/>
            <a:chExt cx="5943437" cy="5360778"/>
          </a:xfrm>
        </p:grpSpPr>
        <p:grpSp>
          <p:nvGrpSpPr>
            <p:cNvPr id="43" name="Group 42"/>
            <p:cNvGrpSpPr/>
            <p:nvPr/>
          </p:nvGrpSpPr>
          <p:grpSpPr>
            <a:xfrm>
              <a:off x="5464786" y="404940"/>
              <a:ext cx="1721900" cy="1373130"/>
              <a:chOff x="3530213" y="490176"/>
              <a:chExt cx="2411110" cy="1373130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3537045" y="490176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3537045" y="858664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3537045" y="506882"/>
                <a:ext cx="23883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Animal</a:t>
                </a:r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3552965" y="1434150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3552965" y="808942"/>
                <a:ext cx="237243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pernas: int</a:t>
                </a:r>
              </a:p>
              <a:p>
                <a:r>
                  <a:rPr lang="pt-BR" sz="1200" dirty="0"/>
                  <a:t>idade: int</a:t>
                </a:r>
              </a:p>
              <a:p>
                <a:r>
                  <a:rPr lang="pt-BR" sz="1200" dirty="0"/>
                  <a:t>peso: float</a:t>
                </a: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3530213" y="1401641"/>
                <a:ext cx="237243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comer()</a:t>
                </a:r>
              </a:p>
              <a:p>
                <a:r>
                  <a:rPr lang="pt-BR" sz="1200" dirty="0"/>
                  <a:t>dormir()</a:t>
                </a:r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5447730" y="2392922"/>
              <a:ext cx="1721900" cy="1364776"/>
              <a:chOff x="6566848" y="3046512"/>
              <a:chExt cx="2404278" cy="1364776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6566848" y="3046512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22" name="Straight Connector 21"/>
              <p:cNvCxnSpPr/>
              <p:nvPr/>
            </p:nvCxnSpPr>
            <p:spPr>
              <a:xfrm>
                <a:off x="6566848" y="3415000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6566848" y="3063218"/>
                <a:ext cx="23883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Mamífero</a:t>
                </a:r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6582768" y="3990486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/>
            <p:cNvGrpSpPr/>
            <p:nvPr/>
          </p:nvGrpSpPr>
          <p:grpSpPr>
            <a:xfrm>
              <a:off x="7554008" y="2392922"/>
              <a:ext cx="1721900" cy="1364776"/>
              <a:chOff x="10090245" y="3063218"/>
              <a:chExt cx="2404278" cy="1364776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10090245" y="3063218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26" name="Straight Connector 25"/>
              <p:cNvCxnSpPr/>
              <p:nvPr/>
            </p:nvCxnSpPr>
            <p:spPr>
              <a:xfrm>
                <a:off x="10090245" y="3431706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10090245" y="3079924"/>
                <a:ext cx="23883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Réptil</a:t>
                </a:r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10106165" y="4007192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/>
            <p:cNvGrpSpPr/>
            <p:nvPr/>
          </p:nvGrpSpPr>
          <p:grpSpPr>
            <a:xfrm>
              <a:off x="3341419" y="2392922"/>
              <a:ext cx="1721900" cy="1373130"/>
              <a:chOff x="2822804" y="2892187"/>
              <a:chExt cx="2411110" cy="1373130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2829636" y="2892187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31" name="Straight Connector 30"/>
              <p:cNvCxnSpPr/>
              <p:nvPr/>
            </p:nvCxnSpPr>
            <p:spPr>
              <a:xfrm>
                <a:off x="2829636" y="3260675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/>
              <p:cNvSpPr txBox="1"/>
              <p:nvPr/>
            </p:nvSpPr>
            <p:spPr>
              <a:xfrm>
                <a:off x="2829636" y="2908893"/>
                <a:ext cx="23883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Pássaro</a:t>
                </a:r>
              </a:p>
            </p:txBody>
          </p:sp>
          <p:cxnSp>
            <p:nvCxnSpPr>
              <p:cNvPr id="33" name="Straight Connector 32"/>
              <p:cNvCxnSpPr/>
              <p:nvPr/>
            </p:nvCxnSpPr>
            <p:spPr>
              <a:xfrm>
                <a:off x="2845556" y="3836161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/>
              <p:cNvSpPr txBox="1"/>
              <p:nvPr/>
            </p:nvSpPr>
            <p:spPr>
              <a:xfrm>
                <a:off x="2845556" y="3210953"/>
                <a:ext cx="237243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corDaPena: string</a:t>
                </a:r>
              </a:p>
              <a:p>
                <a:r>
                  <a:rPr lang="pt-BR" sz="1200" dirty="0"/>
                  <a:t>tipoDoBico: string</a:t>
                </a:r>
              </a:p>
              <a:p>
                <a:r>
                  <a:rPr lang="pt-BR" sz="1200" dirty="0"/>
                  <a:t>envergadura: float</a:t>
                </a: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2822804" y="3803652"/>
                <a:ext cx="237243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voar()</a:t>
                </a:r>
              </a:p>
              <a:p>
                <a:r>
                  <a:rPr lang="pt-BR" sz="1200" dirty="0"/>
                  <a:t>piar()</a:t>
                </a:r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3332471" y="4392588"/>
              <a:ext cx="1694282" cy="1373130"/>
              <a:chOff x="1741220" y="5018930"/>
              <a:chExt cx="2411110" cy="1373130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1748052" y="5018930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37" name="Straight Connector 36"/>
              <p:cNvCxnSpPr/>
              <p:nvPr/>
            </p:nvCxnSpPr>
            <p:spPr>
              <a:xfrm>
                <a:off x="1748052" y="5387418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/>
              <p:cNvSpPr txBox="1"/>
              <p:nvPr/>
            </p:nvSpPr>
            <p:spPr>
              <a:xfrm>
                <a:off x="1748052" y="5035636"/>
                <a:ext cx="23883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Pato</a:t>
                </a:r>
              </a:p>
            </p:txBody>
          </p:sp>
          <p:cxnSp>
            <p:nvCxnSpPr>
              <p:cNvPr id="39" name="Straight Connector 38"/>
              <p:cNvCxnSpPr/>
              <p:nvPr/>
            </p:nvCxnSpPr>
            <p:spPr>
              <a:xfrm>
                <a:off x="1763972" y="5962904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/>
              <p:cNvSpPr txBox="1"/>
              <p:nvPr/>
            </p:nvSpPr>
            <p:spPr>
              <a:xfrm>
                <a:off x="1741220" y="5930395"/>
                <a:ext cx="237243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nadar()</a:t>
                </a:r>
              </a:p>
              <a:p>
                <a:r>
                  <a:rPr lang="pt-BR" sz="1200" dirty="0"/>
                  <a:t>grasnar()</a:t>
                </a:r>
              </a:p>
            </p:txBody>
          </p:sp>
        </p:grpSp>
        <p:cxnSp>
          <p:nvCxnSpPr>
            <p:cNvPr id="48" name="Straight Arrow Connector 47"/>
            <p:cNvCxnSpPr>
              <a:stCxn id="30" idx="0"/>
              <a:endCxn id="11" idx="2"/>
            </p:cNvCxnSpPr>
            <p:nvPr/>
          </p:nvCxnSpPr>
          <p:spPr>
            <a:xfrm flipV="1">
              <a:off x="4199124" y="1769716"/>
              <a:ext cx="2123367" cy="62320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21" idx="0"/>
              <a:endCxn id="16" idx="2"/>
            </p:cNvCxnSpPr>
            <p:nvPr/>
          </p:nvCxnSpPr>
          <p:spPr>
            <a:xfrm flipV="1">
              <a:off x="6302979" y="1778070"/>
              <a:ext cx="8948" cy="61485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25" idx="0"/>
              <a:endCxn id="11" idx="2"/>
            </p:cNvCxnSpPr>
            <p:nvPr/>
          </p:nvCxnSpPr>
          <p:spPr>
            <a:xfrm flipH="1" flipV="1">
              <a:off x="6322491" y="1769716"/>
              <a:ext cx="2086766" cy="62320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flipV="1">
              <a:off x="4179612" y="3771894"/>
              <a:ext cx="8948" cy="61485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6322491" y="5150165"/>
              <a:ext cx="1044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7342135" y="4996276"/>
              <a:ext cx="12759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Herança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563041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Agrupar 69">
            <a:extLst>
              <a:ext uri="{FF2B5EF4-FFF2-40B4-BE49-F238E27FC236}">
                <a16:creationId xmlns:a16="http://schemas.microsoft.com/office/drawing/2014/main" id="{6E1AAEEB-3D64-A4A3-70BD-716041A12009}"/>
              </a:ext>
            </a:extLst>
          </p:cNvPr>
          <p:cNvGrpSpPr/>
          <p:nvPr/>
        </p:nvGrpSpPr>
        <p:grpSpPr>
          <a:xfrm>
            <a:off x="1600643" y="91440"/>
            <a:ext cx="8471037" cy="6266099"/>
            <a:chOff x="1600643" y="91440"/>
            <a:chExt cx="8471037" cy="6266099"/>
          </a:xfrm>
        </p:grpSpPr>
        <p:grpSp>
          <p:nvGrpSpPr>
            <p:cNvPr id="51" name="Agrupar 50">
              <a:extLst>
                <a:ext uri="{FF2B5EF4-FFF2-40B4-BE49-F238E27FC236}">
                  <a16:creationId xmlns:a16="http://schemas.microsoft.com/office/drawing/2014/main" id="{1C1F6EC2-3B95-7065-6FE2-2C3819C10908}"/>
                </a:ext>
              </a:extLst>
            </p:cNvPr>
            <p:cNvGrpSpPr/>
            <p:nvPr/>
          </p:nvGrpSpPr>
          <p:grpSpPr>
            <a:xfrm>
              <a:off x="5577666" y="91440"/>
              <a:ext cx="2344184" cy="1621838"/>
              <a:chOff x="4834716" y="146304"/>
              <a:chExt cx="2344184" cy="1621838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4834716" y="146304"/>
                <a:ext cx="2336397" cy="16218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4834716" y="474470"/>
                <a:ext cx="2336397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4834716" y="166157"/>
                <a:ext cx="2336397" cy="365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Animal</a:t>
                </a:r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4834716" y="1120014"/>
                <a:ext cx="2336397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4858077" y="454736"/>
                <a:ext cx="2320823" cy="7680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# pernas: int</a:t>
                </a:r>
              </a:p>
              <a:p>
                <a:r>
                  <a:rPr lang="pt-BR" sz="1200" dirty="0"/>
                  <a:t>+ idade: int</a:t>
                </a:r>
              </a:p>
              <a:p>
                <a:r>
                  <a:rPr lang="pt-BR" sz="1200" dirty="0"/>
                  <a:t>+ peso: float</a:t>
                </a: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834716" y="1100636"/>
                <a:ext cx="232082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Animal(pernas, idade, peso)</a:t>
                </a:r>
              </a:p>
              <a:p>
                <a:r>
                  <a:rPr lang="pt-BR" sz="1200" dirty="0"/>
                  <a:t>+ comer(): </a:t>
                </a:r>
                <a:r>
                  <a:rPr lang="pt-BR" sz="1200" dirty="0" err="1"/>
                  <a:t>void</a:t>
                </a:r>
                <a:endParaRPr lang="pt-BR" sz="1200" dirty="0"/>
              </a:p>
              <a:p>
                <a:r>
                  <a:rPr lang="pt-BR" sz="1200" dirty="0"/>
                  <a:t>+ dormir(): </a:t>
                </a:r>
                <a:r>
                  <a:rPr lang="pt-BR" sz="1200" dirty="0" err="1"/>
                  <a:t>void</a:t>
                </a:r>
                <a:endParaRPr lang="pt-BR" sz="1200" dirty="0"/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5766537" y="2487660"/>
              <a:ext cx="1969288" cy="1639611"/>
              <a:chOff x="6566848" y="3046512"/>
              <a:chExt cx="2404278" cy="1364776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6566848" y="3046512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22" name="Straight Connector 21"/>
              <p:cNvCxnSpPr/>
              <p:nvPr/>
            </p:nvCxnSpPr>
            <p:spPr>
              <a:xfrm>
                <a:off x="6566848" y="3415000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6566848" y="3063218"/>
                <a:ext cx="23883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Mamífero</a:t>
                </a:r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6582768" y="3990486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/>
            <p:cNvGrpSpPr/>
            <p:nvPr/>
          </p:nvGrpSpPr>
          <p:grpSpPr>
            <a:xfrm>
              <a:off x="8115432" y="2496546"/>
              <a:ext cx="1956248" cy="1621838"/>
              <a:chOff x="10090245" y="3063218"/>
              <a:chExt cx="2404278" cy="1364776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10090245" y="3063218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26" name="Straight Connector 25"/>
              <p:cNvCxnSpPr/>
              <p:nvPr/>
            </p:nvCxnSpPr>
            <p:spPr>
              <a:xfrm>
                <a:off x="10090245" y="3431706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10090245" y="3079924"/>
                <a:ext cx="23883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Réptil</a:t>
                </a:r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10106165" y="4007192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8" name="Straight Arrow Connector 47"/>
            <p:cNvCxnSpPr>
              <a:cxnSpLocks/>
              <a:stCxn id="21" idx="0"/>
              <a:endCxn id="11" idx="2"/>
            </p:cNvCxnSpPr>
            <p:nvPr/>
          </p:nvCxnSpPr>
          <p:spPr>
            <a:xfrm flipV="1">
              <a:off x="6744661" y="1713278"/>
              <a:ext cx="1204" cy="77438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cxnSpLocks/>
              <a:stCxn id="5" idx="0"/>
              <a:endCxn id="11" idx="2"/>
            </p:cNvCxnSpPr>
            <p:nvPr/>
          </p:nvCxnSpPr>
          <p:spPr>
            <a:xfrm flipV="1">
              <a:off x="3487268" y="1713278"/>
              <a:ext cx="3258597" cy="77397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cxnSpLocks/>
              <a:stCxn id="25" idx="0"/>
              <a:endCxn id="11" idx="2"/>
            </p:cNvCxnSpPr>
            <p:nvPr/>
          </p:nvCxnSpPr>
          <p:spPr>
            <a:xfrm flipH="1" flipV="1">
              <a:off x="6745865" y="1713278"/>
              <a:ext cx="2341215" cy="78326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6322491" y="5150165"/>
              <a:ext cx="1044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7342135" y="4996276"/>
              <a:ext cx="12759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Herança</a:t>
              </a:r>
            </a:p>
          </p:txBody>
        </p:sp>
        <p:grpSp>
          <p:nvGrpSpPr>
            <p:cNvPr id="53" name="Agrupar 52">
              <a:extLst>
                <a:ext uri="{FF2B5EF4-FFF2-40B4-BE49-F238E27FC236}">
                  <a16:creationId xmlns:a16="http://schemas.microsoft.com/office/drawing/2014/main" id="{C48CFC9B-4185-ECC8-BD65-4A6870BEEC3F}"/>
                </a:ext>
              </a:extLst>
            </p:cNvPr>
            <p:cNvGrpSpPr/>
            <p:nvPr/>
          </p:nvGrpSpPr>
          <p:grpSpPr>
            <a:xfrm>
              <a:off x="1600643" y="2487256"/>
              <a:ext cx="3784474" cy="1621838"/>
              <a:chOff x="145446" y="2387388"/>
              <a:chExt cx="3784474" cy="1621838"/>
            </a:xfrm>
          </p:grpSpPr>
          <p:sp>
            <p:nvSpPr>
              <p:cNvPr id="5" name="Rectangle 10">
                <a:extLst>
                  <a:ext uri="{FF2B5EF4-FFF2-40B4-BE49-F238E27FC236}">
                    <a16:creationId xmlns:a16="http://schemas.microsoft.com/office/drawing/2014/main" id="{D92770A3-8ACA-F62D-352F-454E8DC0599C}"/>
                  </a:ext>
                </a:extLst>
              </p:cNvPr>
              <p:cNvSpPr/>
              <p:nvPr/>
            </p:nvSpPr>
            <p:spPr>
              <a:xfrm>
                <a:off x="149921" y="2387388"/>
                <a:ext cx="3764299" cy="16218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6" name="Straight Connector 11">
                <a:extLst>
                  <a:ext uri="{FF2B5EF4-FFF2-40B4-BE49-F238E27FC236}">
                    <a16:creationId xmlns:a16="http://schemas.microsoft.com/office/drawing/2014/main" id="{6DA29C9C-04D7-CE93-88B1-E9E3326E3AB5}"/>
                  </a:ext>
                </a:extLst>
              </p:cNvPr>
              <p:cNvCxnSpPr/>
              <p:nvPr/>
            </p:nvCxnSpPr>
            <p:spPr>
              <a:xfrm>
                <a:off x="149920" y="2715554"/>
                <a:ext cx="3780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Box 12">
                <a:extLst>
                  <a:ext uri="{FF2B5EF4-FFF2-40B4-BE49-F238E27FC236}">
                    <a16:creationId xmlns:a16="http://schemas.microsoft.com/office/drawing/2014/main" id="{2FFF00A5-BE93-FCDD-A951-CC5AFD63C23F}"/>
                  </a:ext>
                </a:extLst>
              </p:cNvPr>
              <p:cNvSpPr txBox="1"/>
              <p:nvPr/>
            </p:nvSpPr>
            <p:spPr>
              <a:xfrm>
                <a:off x="170797" y="2405566"/>
                <a:ext cx="374093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Pássaro</a:t>
                </a:r>
              </a:p>
            </p:txBody>
          </p:sp>
          <p:cxnSp>
            <p:nvCxnSpPr>
              <p:cNvPr id="8" name="Straight Connector 13">
                <a:extLst>
                  <a:ext uri="{FF2B5EF4-FFF2-40B4-BE49-F238E27FC236}">
                    <a16:creationId xmlns:a16="http://schemas.microsoft.com/office/drawing/2014/main" id="{0DC027A5-E7CA-5895-80FC-7F0084DDCA7B}"/>
                  </a:ext>
                </a:extLst>
              </p:cNvPr>
              <p:cNvCxnSpPr/>
              <p:nvPr/>
            </p:nvCxnSpPr>
            <p:spPr>
              <a:xfrm>
                <a:off x="149920" y="3361098"/>
                <a:ext cx="3744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14">
                <a:extLst>
                  <a:ext uri="{FF2B5EF4-FFF2-40B4-BE49-F238E27FC236}">
                    <a16:creationId xmlns:a16="http://schemas.microsoft.com/office/drawing/2014/main" id="{BFF5F3BA-010D-86C3-8A9D-E795DF32301D}"/>
                  </a:ext>
                </a:extLst>
              </p:cNvPr>
              <p:cNvSpPr txBox="1"/>
              <p:nvPr/>
            </p:nvSpPr>
            <p:spPr>
              <a:xfrm>
                <a:off x="161600" y="2729340"/>
                <a:ext cx="374093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- </a:t>
                </a:r>
                <a:r>
                  <a:rPr lang="pt-BR" sz="1200" dirty="0" err="1"/>
                  <a:t>corDaPena</a:t>
                </a:r>
                <a:r>
                  <a:rPr lang="pt-BR" sz="1200" dirty="0"/>
                  <a:t>: </a:t>
                </a:r>
                <a:r>
                  <a:rPr lang="pt-BR" sz="1200" dirty="0" err="1"/>
                  <a:t>string</a:t>
                </a:r>
                <a:endParaRPr lang="pt-BR" sz="1200" dirty="0"/>
              </a:p>
              <a:p>
                <a:r>
                  <a:rPr lang="pt-BR" sz="1200" dirty="0"/>
                  <a:t>- </a:t>
                </a:r>
                <a:r>
                  <a:rPr lang="pt-BR" sz="1200" dirty="0" err="1"/>
                  <a:t>tipoDoBico</a:t>
                </a:r>
                <a:r>
                  <a:rPr lang="pt-BR" sz="1200" dirty="0"/>
                  <a:t>: </a:t>
                </a:r>
                <a:r>
                  <a:rPr lang="pt-BR" sz="1200" dirty="0" err="1"/>
                  <a:t>string</a:t>
                </a:r>
                <a:endParaRPr lang="pt-BR" sz="1200" dirty="0"/>
              </a:p>
              <a:p>
                <a:r>
                  <a:rPr lang="pt-BR" sz="1200" dirty="0"/>
                  <a:t>- envergadura: </a:t>
                </a:r>
                <a:r>
                  <a:rPr lang="pt-BR" sz="1200" dirty="0" err="1"/>
                  <a:t>float</a:t>
                </a:r>
                <a:endParaRPr lang="pt-BR" sz="1200" dirty="0"/>
              </a:p>
            </p:txBody>
          </p:sp>
          <p:sp>
            <p:nvSpPr>
              <p:cNvPr id="10" name="TextBox 15">
                <a:extLst>
                  <a:ext uri="{FF2B5EF4-FFF2-40B4-BE49-F238E27FC236}">
                    <a16:creationId xmlns:a16="http://schemas.microsoft.com/office/drawing/2014/main" id="{AF0114D3-314A-834B-03F7-72A6B94C3033}"/>
                  </a:ext>
                </a:extLst>
              </p:cNvPr>
              <p:cNvSpPr txBox="1"/>
              <p:nvPr/>
            </p:nvSpPr>
            <p:spPr>
              <a:xfrm>
                <a:off x="145446" y="3342162"/>
                <a:ext cx="377324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Pássaro(pernas, idade, peso, cor, bico, envergadura)</a:t>
                </a:r>
              </a:p>
              <a:p>
                <a:r>
                  <a:rPr lang="pt-BR" sz="1200" dirty="0"/>
                  <a:t>+ voar(): </a:t>
                </a:r>
                <a:r>
                  <a:rPr lang="pt-BR" sz="1200" dirty="0" err="1"/>
                  <a:t>void</a:t>
                </a:r>
                <a:endParaRPr lang="pt-BR" sz="1200" dirty="0"/>
              </a:p>
              <a:p>
                <a:r>
                  <a:rPr lang="pt-BR" sz="1200" dirty="0"/>
                  <a:t>+ piar(): </a:t>
                </a:r>
                <a:r>
                  <a:rPr lang="pt-BR" sz="1200" dirty="0" err="1"/>
                  <a:t>void</a:t>
                </a:r>
                <a:endParaRPr lang="pt-BR" sz="1200" dirty="0"/>
              </a:p>
            </p:txBody>
          </p:sp>
        </p:grpSp>
        <p:grpSp>
          <p:nvGrpSpPr>
            <p:cNvPr id="66" name="Agrupar 65">
              <a:extLst>
                <a:ext uri="{FF2B5EF4-FFF2-40B4-BE49-F238E27FC236}">
                  <a16:creationId xmlns:a16="http://schemas.microsoft.com/office/drawing/2014/main" id="{759851C9-BF1F-B0D9-00BC-F44187B91002}"/>
                </a:ext>
              </a:extLst>
            </p:cNvPr>
            <p:cNvGrpSpPr/>
            <p:nvPr/>
          </p:nvGrpSpPr>
          <p:grpSpPr>
            <a:xfrm>
              <a:off x="1723187" y="4735701"/>
              <a:ext cx="3578957" cy="1621838"/>
              <a:chOff x="-1274669" y="4601315"/>
              <a:chExt cx="3578957" cy="1621838"/>
            </a:xfrm>
          </p:grpSpPr>
          <p:sp>
            <p:nvSpPr>
              <p:cNvPr id="17" name="Rectangle 10">
                <a:extLst>
                  <a:ext uri="{FF2B5EF4-FFF2-40B4-BE49-F238E27FC236}">
                    <a16:creationId xmlns:a16="http://schemas.microsoft.com/office/drawing/2014/main" id="{4EC88ED2-4FFE-D388-E22C-28FFA070EC4C}"/>
                  </a:ext>
                </a:extLst>
              </p:cNvPr>
              <p:cNvSpPr/>
              <p:nvPr/>
            </p:nvSpPr>
            <p:spPr>
              <a:xfrm>
                <a:off x="-1270194" y="4601315"/>
                <a:ext cx="3574481" cy="16218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8" name="Straight Connector 11">
                <a:extLst>
                  <a:ext uri="{FF2B5EF4-FFF2-40B4-BE49-F238E27FC236}">
                    <a16:creationId xmlns:a16="http://schemas.microsoft.com/office/drawing/2014/main" id="{53C967C2-66C5-723D-B772-61BD237267BB}"/>
                  </a:ext>
                </a:extLst>
              </p:cNvPr>
              <p:cNvCxnSpPr/>
              <p:nvPr/>
            </p:nvCxnSpPr>
            <p:spPr>
              <a:xfrm>
                <a:off x="-1270195" y="4929481"/>
                <a:ext cx="3564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2">
                <a:extLst>
                  <a:ext uri="{FF2B5EF4-FFF2-40B4-BE49-F238E27FC236}">
                    <a16:creationId xmlns:a16="http://schemas.microsoft.com/office/drawing/2014/main" id="{29282B30-8ECB-E322-A641-8C77EAA83E25}"/>
                  </a:ext>
                </a:extLst>
              </p:cNvPr>
              <p:cNvSpPr txBox="1"/>
              <p:nvPr/>
            </p:nvSpPr>
            <p:spPr>
              <a:xfrm>
                <a:off x="-1249318" y="4619493"/>
                <a:ext cx="34713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Pato</a:t>
                </a:r>
              </a:p>
            </p:txBody>
          </p:sp>
          <p:cxnSp>
            <p:nvCxnSpPr>
              <p:cNvPr id="20" name="Straight Connector 13">
                <a:extLst>
                  <a:ext uri="{FF2B5EF4-FFF2-40B4-BE49-F238E27FC236}">
                    <a16:creationId xmlns:a16="http://schemas.microsoft.com/office/drawing/2014/main" id="{B2EF96E4-ED48-6ECD-F583-75EDDD700E2E}"/>
                  </a:ext>
                </a:extLst>
              </p:cNvPr>
              <p:cNvCxnSpPr/>
              <p:nvPr/>
            </p:nvCxnSpPr>
            <p:spPr>
              <a:xfrm>
                <a:off x="-1270195" y="5575025"/>
                <a:ext cx="3564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15">
                <a:extLst>
                  <a:ext uri="{FF2B5EF4-FFF2-40B4-BE49-F238E27FC236}">
                    <a16:creationId xmlns:a16="http://schemas.microsoft.com/office/drawing/2014/main" id="{B0A2DDDF-229E-5D9E-5610-24562898751E}"/>
                  </a:ext>
                </a:extLst>
              </p:cNvPr>
              <p:cNvSpPr txBox="1"/>
              <p:nvPr/>
            </p:nvSpPr>
            <p:spPr>
              <a:xfrm>
                <a:off x="-1274669" y="5556089"/>
                <a:ext cx="357895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Pato(pernas, idade, peso, cor, bico, envergadura)</a:t>
                </a:r>
              </a:p>
              <a:p>
                <a:r>
                  <a:rPr lang="pt-BR" sz="1200" dirty="0"/>
                  <a:t>+ nadar(): </a:t>
                </a:r>
                <a:r>
                  <a:rPr lang="pt-BR" sz="1200" dirty="0" err="1"/>
                  <a:t>void</a:t>
                </a:r>
                <a:endParaRPr lang="pt-BR" sz="1200" dirty="0"/>
              </a:p>
              <a:p>
                <a:r>
                  <a:rPr lang="pt-BR" sz="1200" dirty="0"/>
                  <a:t>+ grasnar(): </a:t>
                </a:r>
                <a:r>
                  <a:rPr lang="pt-BR" sz="1200" dirty="0" err="1"/>
                  <a:t>void</a:t>
                </a:r>
                <a:endParaRPr lang="pt-BR" sz="1200" dirty="0"/>
              </a:p>
            </p:txBody>
          </p:sp>
        </p:grpSp>
        <p:cxnSp>
          <p:nvCxnSpPr>
            <p:cNvPr id="67" name="Straight Arrow Connector 46">
              <a:extLst>
                <a:ext uri="{FF2B5EF4-FFF2-40B4-BE49-F238E27FC236}">
                  <a16:creationId xmlns:a16="http://schemas.microsoft.com/office/drawing/2014/main" id="{18440D3F-5C23-4C1A-033F-E72E6F6C4BE6}"/>
                </a:ext>
              </a:extLst>
            </p:cNvPr>
            <p:cNvCxnSpPr>
              <a:cxnSpLocks/>
              <a:stCxn id="19" idx="0"/>
              <a:endCxn id="5" idx="2"/>
            </p:cNvCxnSpPr>
            <p:nvPr/>
          </p:nvCxnSpPr>
          <p:spPr>
            <a:xfrm flipV="1">
              <a:off x="3484194" y="4109094"/>
              <a:ext cx="3074" cy="644785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038737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/>
          <p:cNvGrpSpPr/>
          <p:nvPr/>
        </p:nvGrpSpPr>
        <p:grpSpPr>
          <a:xfrm>
            <a:off x="3341419" y="2392922"/>
            <a:ext cx="3828211" cy="3444926"/>
            <a:chOff x="3341419" y="2392922"/>
            <a:chExt cx="3828211" cy="3444926"/>
          </a:xfrm>
        </p:grpSpPr>
        <p:grpSp>
          <p:nvGrpSpPr>
            <p:cNvPr id="44" name="Group 43"/>
            <p:cNvGrpSpPr/>
            <p:nvPr/>
          </p:nvGrpSpPr>
          <p:grpSpPr>
            <a:xfrm>
              <a:off x="3346298" y="2392922"/>
              <a:ext cx="3823332" cy="3444926"/>
              <a:chOff x="3346298" y="2392922"/>
              <a:chExt cx="3823332" cy="3444926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5447730" y="2392922"/>
                <a:ext cx="1721900" cy="1364776"/>
                <a:chOff x="6566848" y="3046512"/>
                <a:chExt cx="2404278" cy="1364776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6566848" y="3046512"/>
                  <a:ext cx="2388358" cy="136477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30" name="Straight Connector 29"/>
                <p:cNvCxnSpPr/>
                <p:nvPr/>
              </p:nvCxnSpPr>
              <p:spPr>
                <a:xfrm>
                  <a:off x="6566848" y="3415000"/>
                  <a:ext cx="238835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TextBox 30"/>
                <p:cNvSpPr txBox="1"/>
                <p:nvPr/>
              </p:nvSpPr>
              <p:spPr>
                <a:xfrm>
                  <a:off x="6566848" y="3063218"/>
                  <a:ext cx="238835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b="1" dirty="0"/>
                    <a:t>Mãe</a:t>
                  </a:r>
                </a:p>
              </p:txBody>
            </p:sp>
            <p:cxnSp>
              <p:nvCxnSpPr>
                <p:cNvPr id="32" name="Straight Connector 31"/>
                <p:cNvCxnSpPr/>
                <p:nvPr/>
              </p:nvCxnSpPr>
              <p:spPr>
                <a:xfrm>
                  <a:off x="6582768" y="3990486"/>
                  <a:ext cx="238835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" name="Group 7"/>
              <p:cNvGrpSpPr/>
              <p:nvPr/>
            </p:nvGrpSpPr>
            <p:grpSpPr>
              <a:xfrm>
                <a:off x="3346298" y="2392922"/>
                <a:ext cx="1717021" cy="1364776"/>
                <a:chOff x="2829636" y="2892187"/>
                <a:chExt cx="2404278" cy="1364776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2829636" y="2892187"/>
                  <a:ext cx="2388358" cy="136477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829636" y="3260675"/>
                  <a:ext cx="238835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TextBox 20"/>
                <p:cNvSpPr txBox="1"/>
                <p:nvPr/>
              </p:nvSpPr>
              <p:spPr>
                <a:xfrm>
                  <a:off x="2829636" y="2908893"/>
                  <a:ext cx="238835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b="1" dirty="0"/>
                    <a:t>Pai</a:t>
                  </a:r>
                </a:p>
              </p:txBody>
            </p:sp>
            <p:cxnSp>
              <p:nvCxnSpPr>
                <p:cNvPr id="22" name="Straight Connector 21"/>
                <p:cNvCxnSpPr/>
                <p:nvPr/>
              </p:nvCxnSpPr>
              <p:spPr>
                <a:xfrm>
                  <a:off x="2845556" y="3836161"/>
                  <a:ext cx="238835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" name="Group 8"/>
              <p:cNvGrpSpPr/>
              <p:nvPr/>
            </p:nvGrpSpPr>
            <p:grpSpPr>
              <a:xfrm>
                <a:off x="4483262" y="4473072"/>
                <a:ext cx="1689481" cy="1364776"/>
                <a:chOff x="1748052" y="5018930"/>
                <a:chExt cx="2404278" cy="1364776"/>
              </a:xfrm>
            </p:grpSpPr>
            <p:sp>
              <p:nvSpPr>
                <p:cNvPr id="14" name="Rectangle 13"/>
                <p:cNvSpPr/>
                <p:nvPr/>
              </p:nvSpPr>
              <p:spPr>
                <a:xfrm>
                  <a:off x="1748052" y="5018930"/>
                  <a:ext cx="2388358" cy="136477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15" name="Straight Connector 14"/>
                <p:cNvCxnSpPr/>
                <p:nvPr/>
              </p:nvCxnSpPr>
              <p:spPr>
                <a:xfrm>
                  <a:off x="1748052" y="5387418"/>
                  <a:ext cx="238835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TextBox 15"/>
                <p:cNvSpPr txBox="1"/>
                <p:nvPr/>
              </p:nvSpPr>
              <p:spPr>
                <a:xfrm>
                  <a:off x="1748052" y="5035636"/>
                  <a:ext cx="238835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b="1" dirty="0"/>
                    <a:t>Filho</a:t>
                  </a:r>
                </a:p>
              </p:txBody>
            </p:sp>
            <p:cxnSp>
              <p:nvCxnSpPr>
                <p:cNvPr id="17" name="Straight Connector 16"/>
                <p:cNvCxnSpPr/>
                <p:nvPr/>
              </p:nvCxnSpPr>
              <p:spPr>
                <a:xfrm>
                  <a:off x="1763972" y="5962904"/>
                  <a:ext cx="238835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" name="Straight Arrow Connector 12"/>
              <p:cNvCxnSpPr>
                <a:stCxn id="16" idx="0"/>
                <a:endCxn id="19" idx="2"/>
              </p:cNvCxnSpPr>
              <p:nvPr/>
            </p:nvCxnSpPr>
            <p:spPr>
              <a:xfrm flipH="1" flipV="1">
                <a:off x="4199124" y="3757698"/>
                <a:ext cx="1123285" cy="73208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>
                <a:stCxn id="14" idx="0"/>
                <a:endCxn id="29" idx="2"/>
              </p:cNvCxnSpPr>
              <p:nvPr/>
            </p:nvCxnSpPr>
            <p:spPr>
              <a:xfrm flipV="1">
                <a:off x="5322409" y="3757698"/>
                <a:ext cx="980570" cy="71537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TextBox 44"/>
            <p:cNvSpPr txBox="1"/>
            <p:nvPr/>
          </p:nvSpPr>
          <p:spPr>
            <a:xfrm>
              <a:off x="3341419" y="3304387"/>
              <a:ext cx="16942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comer()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461512" y="3338285"/>
              <a:ext cx="16942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comer()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69232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4936285" y="124802"/>
            <a:ext cx="1721900" cy="1373130"/>
            <a:chOff x="3530213" y="490176"/>
            <a:chExt cx="2411110" cy="1373130"/>
          </a:xfrm>
        </p:grpSpPr>
        <p:sp>
          <p:nvSpPr>
            <p:cNvPr id="11" name="Rectangle 10"/>
            <p:cNvSpPr/>
            <p:nvPr/>
          </p:nvSpPr>
          <p:spPr>
            <a:xfrm>
              <a:off x="3537045" y="490176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3537045" y="858664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537045" y="506882"/>
              <a:ext cx="2388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Animal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3552965" y="1434150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552965" y="808942"/>
              <a:ext cx="23724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pernas: int</a:t>
              </a:r>
            </a:p>
            <a:p>
              <a:r>
                <a:rPr lang="pt-BR" sz="1200" dirty="0"/>
                <a:t>idade: int</a:t>
              </a:r>
            </a:p>
            <a:p>
              <a:r>
                <a:rPr lang="pt-BR" sz="1200" dirty="0"/>
                <a:t>peso: float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530213" y="1401641"/>
              <a:ext cx="23724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comer()</a:t>
              </a:r>
            </a:p>
            <a:p>
              <a:r>
                <a:rPr lang="pt-BR" sz="1200" dirty="0"/>
                <a:t>dormir()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962692" y="1730932"/>
            <a:ext cx="1721900" cy="1364776"/>
            <a:chOff x="2822804" y="2892187"/>
            <a:chExt cx="2411110" cy="1364776"/>
          </a:xfrm>
        </p:grpSpPr>
        <p:sp>
          <p:nvSpPr>
            <p:cNvPr id="30" name="Rectangle 29"/>
            <p:cNvSpPr/>
            <p:nvPr/>
          </p:nvSpPr>
          <p:spPr>
            <a:xfrm>
              <a:off x="2829636" y="2892187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2829636" y="3260675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2829636" y="2908893"/>
              <a:ext cx="2388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Mamífero</a:t>
              </a:r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2845556" y="3836161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2845555" y="3210953"/>
              <a:ext cx="23724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corDoPelo: string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822804" y="3803652"/>
              <a:ext cx="23724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mamar()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4958218" y="3320608"/>
            <a:ext cx="1694282" cy="1373130"/>
            <a:chOff x="1741220" y="5018930"/>
            <a:chExt cx="2411110" cy="1373130"/>
          </a:xfrm>
        </p:grpSpPr>
        <p:sp>
          <p:nvSpPr>
            <p:cNvPr id="36" name="Rectangle 35"/>
            <p:cNvSpPr/>
            <p:nvPr/>
          </p:nvSpPr>
          <p:spPr>
            <a:xfrm>
              <a:off x="1748052" y="5018930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1748052" y="5387418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1748052" y="5035636"/>
              <a:ext cx="2388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Felino</a:t>
              </a:r>
            </a:p>
          </p:txBody>
        </p:sp>
        <p:cxnSp>
          <p:nvCxnSpPr>
            <p:cNvPr id="39" name="Straight Connector 38"/>
            <p:cNvCxnSpPr/>
            <p:nvPr/>
          </p:nvCxnSpPr>
          <p:spPr>
            <a:xfrm>
              <a:off x="1763972" y="5962904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1741220" y="5930395"/>
              <a:ext cx="23724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andar()</a:t>
              </a:r>
            </a:p>
            <a:p>
              <a:r>
                <a:rPr lang="pt-BR" sz="1200" dirty="0"/>
                <a:t>miar()</a:t>
              </a:r>
            </a:p>
          </p:txBody>
        </p:sp>
      </p:grpSp>
      <p:cxnSp>
        <p:nvCxnSpPr>
          <p:cNvPr id="49" name="Straight Arrow Connector 48"/>
          <p:cNvCxnSpPr/>
          <p:nvPr/>
        </p:nvCxnSpPr>
        <p:spPr>
          <a:xfrm flipV="1">
            <a:off x="5823642" y="1497932"/>
            <a:ext cx="0" cy="2160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5843888" y="3095708"/>
            <a:ext cx="0" cy="2160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4947031" y="4918638"/>
            <a:ext cx="1694282" cy="1364776"/>
            <a:chOff x="1741220" y="5018930"/>
            <a:chExt cx="2411110" cy="1364776"/>
          </a:xfrm>
        </p:grpSpPr>
        <p:sp>
          <p:nvSpPr>
            <p:cNvPr id="62" name="Rectangle 61"/>
            <p:cNvSpPr/>
            <p:nvPr/>
          </p:nvSpPr>
          <p:spPr>
            <a:xfrm>
              <a:off x="1748052" y="5018930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3" name="Straight Connector 62"/>
            <p:cNvCxnSpPr/>
            <p:nvPr/>
          </p:nvCxnSpPr>
          <p:spPr>
            <a:xfrm>
              <a:off x="1748052" y="5387418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1748052" y="5035636"/>
              <a:ext cx="2388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Gato</a:t>
              </a:r>
            </a:p>
          </p:txBody>
        </p:sp>
        <p:cxnSp>
          <p:nvCxnSpPr>
            <p:cNvPr id="65" name="Straight Connector 64"/>
            <p:cNvCxnSpPr/>
            <p:nvPr/>
          </p:nvCxnSpPr>
          <p:spPr>
            <a:xfrm>
              <a:off x="1763972" y="5962904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1741220" y="5930395"/>
              <a:ext cx="23724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aa</a:t>
              </a:r>
            </a:p>
          </p:txBody>
        </p:sp>
      </p:grpSp>
      <p:cxnSp>
        <p:nvCxnSpPr>
          <p:cNvPr id="67" name="Straight Arrow Connector 66"/>
          <p:cNvCxnSpPr/>
          <p:nvPr/>
        </p:nvCxnSpPr>
        <p:spPr>
          <a:xfrm flipV="1">
            <a:off x="5844070" y="4691665"/>
            <a:ext cx="0" cy="2160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228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O QUE É PYTHON?</a:t>
            </a:r>
            <a:endParaRPr/>
          </a:p>
        </p:txBody>
      </p:sp>
      <p:sp>
        <p:nvSpPr>
          <p:cNvPr id="253" name="Google Shape;253;p3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10136188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É uma Linguagem de programação de alto nível, interpretada, de script, imperativa, orientada a objetos e funcional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Foi lançada por Guido van Rossum em 1991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Possui um modelo de desenvolvimento comunitário, aberto e gerenciado pela Python Software Foundation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O nome Python é uma homenagem ao grupo de humor britânico, Monty Python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4850674" y="117761"/>
            <a:ext cx="3155772" cy="6424287"/>
            <a:chOff x="4850674" y="117761"/>
            <a:chExt cx="3155772" cy="6424287"/>
          </a:xfrm>
        </p:grpSpPr>
        <p:sp>
          <p:nvSpPr>
            <p:cNvPr id="11" name="Rectangle 10"/>
            <p:cNvSpPr/>
            <p:nvPr/>
          </p:nvSpPr>
          <p:spPr>
            <a:xfrm>
              <a:off x="4941814" y="117761"/>
              <a:ext cx="3050435" cy="19058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4941813" y="458154"/>
              <a:ext cx="30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4941812" y="117761"/>
              <a:ext cx="30591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Animal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4938590" y="1106091"/>
              <a:ext cx="30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938591" y="453688"/>
              <a:ext cx="19402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# pernas: int</a:t>
              </a:r>
            </a:p>
            <a:p>
              <a:r>
                <a:rPr lang="pt-BR" sz="1200" dirty="0"/>
                <a:t>+ idade: int</a:t>
              </a:r>
            </a:p>
            <a:p>
              <a:r>
                <a:rPr lang="pt-BR" sz="1200" dirty="0"/>
                <a:t>+ peso: float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938589" y="1104485"/>
              <a:ext cx="211765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Animal(pernas, idade, peso)</a:t>
              </a:r>
            </a:p>
            <a:p>
              <a:r>
                <a:rPr lang="pt-BR" sz="1200" dirty="0"/>
                <a:t>+ comer(): void</a:t>
              </a:r>
            </a:p>
            <a:p>
              <a:r>
                <a:rPr lang="pt-BR" sz="1200" dirty="0"/>
                <a:t>+ dormir(): void</a:t>
              </a:r>
            </a:p>
            <a:p>
              <a:r>
                <a:rPr lang="pt-BR" sz="1200" dirty="0"/>
                <a:t>- digerir(): void</a:t>
              </a:r>
            </a:p>
          </p:txBody>
        </p:sp>
        <p:cxnSp>
          <p:nvCxnSpPr>
            <p:cNvPr id="50" name="Straight Arrow Connector 49"/>
            <p:cNvCxnSpPr>
              <a:stCxn id="45" idx="0"/>
              <a:endCxn id="11" idx="2"/>
            </p:cNvCxnSpPr>
            <p:nvPr/>
          </p:nvCxnSpPr>
          <p:spPr>
            <a:xfrm flipV="1">
              <a:off x="6466604" y="2023562"/>
              <a:ext cx="428" cy="53118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44"/>
            <p:cNvSpPr/>
            <p:nvPr/>
          </p:nvSpPr>
          <p:spPr>
            <a:xfrm>
              <a:off x="4940959" y="2554743"/>
              <a:ext cx="3051290" cy="14779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6" name="Straight Connector 45"/>
            <p:cNvCxnSpPr/>
            <p:nvPr/>
          </p:nvCxnSpPr>
          <p:spPr>
            <a:xfrm>
              <a:off x="4940960" y="2895136"/>
              <a:ext cx="30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4946446" y="2554743"/>
              <a:ext cx="30458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Mamífero</a:t>
              </a:r>
            </a:p>
          </p:txBody>
        </p:sp>
        <p:cxnSp>
          <p:nvCxnSpPr>
            <p:cNvPr id="48" name="Straight Connector 47"/>
            <p:cNvCxnSpPr/>
            <p:nvPr/>
          </p:nvCxnSpPr>
          <p:spPr>
            <a:xfrm>
              <a:off x="4946446" y="3543073"/>
              <a:ext cx="30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4937738" y="2890670"/>
              <a:ext cx="19402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+ corDoPelo: string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937735" y="3541467"/>
              <a:ext cx="30654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Mamífero(pernas, idade, peso, corDoPelo)</a:t>
              </a:r>
            </a:p>
            <a:p>
              <a:r>
                <a:rPr lang="pt-BR" sz="1200" dirty="0"/>
                <a:t>+ mamar(): void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4940959" y="4604415"/>
              <a:ext cx="3051290" cy="14483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4" name="Straight Connector 53"/>
            <p:cNvCxnSpPr/>
            <p:nvPr/>
          </p:nvCxnSpPr>
          <p:spPr>
            <a:xfrm>
              <a:off x="4940960" y="4944807"/>
              <a:ext cx="30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4946445" y="4604414"/>
              <a:ext cx="30458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Vaca</a:t>
              </a:r>
            </a:p>
          </p:txBody>
        </p:sp>
        <p:cxnSp>
          <p:nvCxnSpPr>
            <p:cNvPr id="56" name="Straight Connector 55"/>
            <p:cNvCxnSpPr/>
            <p:nvPr/>
          </p:nvCxnSpPr>
          <p:spPr>
            <a:xfrm>
              <a:off x="4946445" y="5408255"/>
              <a:ext cx="30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4940958" y="5408255"/>
              <a:ext cx="30622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Vaca(pernas, idade, peso, corDoPelo)</a:t>
              </a:r>
            </a:p>
            <a:p>
              <a:r>
                <a:rPr lang="pt-BR" sz="1200" dirty="0"/>
                <a:t>- ruminar(): void</a:t>
              </a:r>
            </a:p>
            <a:p>
              <a:r>
                <a:rPr lang="pt-BR" sz="1200" dirty="0"/>
                <a:t>+ mamar(): void</a:t>
              </a:r>
            </a:p>
          </p:txBody>
        </p:sp>
        <p:cxnSp>
          <p:nvCxnSpPr>
            <p:cNvPr id="59" name="Straight Arrow Connector 58"/>
            <p:cNvCxnSpPr>
              <a:stCxn id="55" idx="0"/>
              <a:endCxn id="45" idx="2"/>
            </p:cNvCxnSpPr>
            <p:nvPr/>
          </p:nvCxnSpPr>
          <p:spPr>
            <a:xfrm flipH="1" flipV="1">
              <a:off x="6466604" y="4032702"/>
              <a:ext cx="2743" cy="57171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flipV="1">
              <a:off x="4937735" y="6532814"/>
              <a:ext cx="1152000" cy="343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4850674" y="6234271"/>
              <a:ext cx="8611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Herança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495485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1285651" y="857990"/>
            <a:ext cx="7639579" cy="4972297"/>
            <a:chOff x="1285651" y="857990"/>
            <a:chExt cx="7639579" cy="4972297"/>
          </a:xfrm>
        </p:grpSpPr>
        <p:sp>
          <p:nvSpPr>
            <p:cNvPr id="11" name="Rectangle 10"/>
            <p:cNvSpPr/>
            <p:nvPr/>
          </p:nvSpPr>
          <p:spPr>
            <a:xfrm>
              <a:off x="1288876" y="857990"/>
              <a:ext cx="3050435" cy="19058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1288875" y="1198383"/>
              <a:ext cx="30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288874" y="857990"/>
              <a:ext cx="30591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Biblioteca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1285652" y="1846320"/>
              <a:ext cx="30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285653" y="1193917"/>
              <a:ext cx="30623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nome: string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285651" y="1844714"/>
              <a:ext cx="306237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Biblioteca(nome)</a:t>
              </a:r>
            </a:p>
            <a:p>
              <a:r>
                <a:rPr lang="pt-BR" sz="1200" dirty="0"/>
                <a:t>+ emprestar(cliente, livro): boolean</a:t>
              </a:r>
            </a:p>
            <a:p>
              <a:r>
                <a:rPr lang="pt-BR" sz="1200" dirty="0"/>
                <a:t>+ devolver(cliente, livro): boolean</a:t>
              </a:r>
            </a:p>
            <a:p>
              <a:r>
                <a:rPr lang="pt-BR" sz="1200" dirty="0"/>
                <a:t>+ listar(cliente): int</a:t>
              </a:r>
            </a:p>
            <a:p>
              <a:endParaRPr lang="pt-BR" sz="12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856521" y="857990"/>
              <a:ext cx="3050435" cy="19058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5856520" y="1198383"/>
              <a:ext cx="30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5856519" y="857990"/>
              <a:ext cx="30591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Cliente</a:t>
              </a:r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5853297" y="1846320"/>
              <a:ext cx="30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853298" y="1193917"/>
              <a:ext cx="30623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nome: string</a:t>
              </a:r>
            </a:p>
            <a:p>
              <a:r>
                <a:rPr lang="pt-BR" sz="1200" dirty="0"/>
                <a:t>- clienteID: int</a:t>
              </a:r>
            </a:p>
            <a:p>
              <a:r>
                <a:rPr lang="pt-BR" sz="1200" dirty="0"/>
                <a:t>- livros: list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853296" y="1844714"/>
              <a:ext cx="306237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Cliente(nome, clienteID)</a:t>
              </a:r>
            </a:p>
            <a:p>
              <a:r>
                <a:rPr lang="pt-BR" sz="1200" dirty="0"/>
                <a:t>+ adicionarLivro(livro): boolean</a:t>
              </a:r>
            </a:p>
            <a:p>
              <a:r>
                <a:rPr lang="pt-BR" sz="1200" dirty="0"/>
                <a:t>+ removerLivro(livro): boolean</a:t>
              </a:r>
            </a:p>
            <a:p>
              <a:r>
                <a:rPr lang="pt-BR" sz="1200" dirty="0"/>
                <a:t>+ listarLivros(): int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865231" y="3924486"/>
              <a:ext cx="3050435" cy="19058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5865230" y="4264879"/>
              <a:ext cx="30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5865229" y="3924486"/>
              <a:ext cx="30591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Livro</a:t>
              </a:r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5862007" y="4912816"/>
              <a:ext cx="30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5862008" y="4260413"/>
              <a:ext cx="30623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título: string</a:t>
              </a:r>
            </a:p>
            <a:p>
              <a:r>
                <a:rPr lang="pt-BR" sz="1200" dirty="0"/>
                <a:t>- dataEmpréstimo: string</a:t>
              </a:r>
            </a:p>
            <a:p>
              <a:endParaRPr lang="pt-BR" sz="12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862006" y="4911210"/>
              <a:ext cx="306237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Livro(título)</a:t>
              </a:r>
            </a:p>
            <a:p>
              <a:r>
                <a:rPr lang="pt-BR" sz="1200" dirty="0"/>
                <a:t>+ getTítulo(): string</a:t>
              </a:r>
            </a:p>
            <a:p>
              <a:r>
                <a:rPr lang="pt-BR" sz="1200" dirty="0"/>
                <a:t>+ getDataEmpréstimo(): string</a:t>
              </a:r>
            </a:p>
            <a:p>
              <a:r>
                <a:rPr lang="pt-BR" sz="1200" dirty="0"/>
                <a:t>+ setDataEmpréstimo(data): void</a:t>
              </a:r>
            </a:p>
          </p:txBody>
        </p:sp>
        <p:cxnSp>
          <p:nvCxnSpPr>
            <p:cNvPr id="5" name="Straight Arrow Connector 4"/>
            <p:cNvCxnSpPr>
              <a:stCxn id="11" idx="3"/>
              <a:endCxn id="27" idx="1"/>
            </p:cNvCxnSpPr>
            <p:nvPr/>
          </p:nvCxnSpPr>
          <p:spPr>
            <a:xfrm>
              <a:off x="4339311" y="1810891"/>
              <a:ext cx="151721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7"/>
            <p:cNvGrpSpPr/>
            <p:nvPr/>
          </p:nvGrpSpPr>
          <p:grpSpPr>
            <a:xfrm rot="5400000">
              <a:off x="6810556" y="3252920"/>
              <a:ext cx="1162219" cy="180913"/>
              <a:chOff x="6798724" y="3365581"/>
              <a:chExt cx="1011715" cy="180913"/>
            </a:xfrm>
          </p:grpSpPr>
          <p:sp>
            <p:nvSpPr>
              <p:cNvPr id="41" name="Diamond 40"/>
              <p:cNvSpPr/>
              <p:nvPr/>
            </p:nvSpPr>
            <p:spPr>
              <a:xfrm rot="5400000">
                <a:off x="6817669" y="3346636"/>
                <a:ext cx="180913" cy="218804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42" name="Straight Connector 41"/>
              <p:cNvCxnSpPr/>
              <p:nvPr/>
            </p:nvCxnSpPr>
            <p:spPr>
              <a:xfrm rot="10800000">
                <a:off x="7018439" y="3449815"/>
                <a:ext cx="792000" cy="2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TextBox 42"/>
            <p:cNvSpPr txBox="1"/>
            <p:nvPr/>
          </p:nvSpPr>
          <p:spPr>
            <a:xfrm>
              <a:off x="7482124" y="2762267"/>
              <a:ext cx="6581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0...*</a:t>
              </a:r>
            </a:p>
          </p:txBody>
        </p:sp>
        <p:cxnSp>
          <p:nvCxnSpPr>
            <p:cNvPr id="49" name="Straight Arrow Connector 48"/>
            <p:cNvCxnSpPr>
              <a:stCxn id="11" idx="3"/>
              <a:endCxn id="36" idx="0"/>
            </p:cNvCxnSpPr>
            <p:nvPr/>
          </p:nvCxnSpPr>
          <p:spPr>
            <a:xfrm>
              <a:off x="4339311" y="1810891"/>
              <a:ext cx="3055492" cy="2113595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602799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4326684" y="1242402"/>
            <a:ext cx="2484000" cy="1368000"/>
            <a:chOff x="3530213" y="490176"/>
            <a:chExt cx="2411110" cy="1364776"/>
          </a:xfrm>
        </p:grpSpPr>
        <p:sp>
          <p:nvSpPr>
            <p:cNvPr id="11" name="Rectangle 10"/>
            <p:cNvSpPr/>
            <p:nvPr/>
          </p:nvSpPr>
          <p:spPr>
            <a:xfrm>
              <a:off x="3537045" y="490176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3537045" y="858664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537045" y="506882"/>
              <a:ext cx="2388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Pessoa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3552965" y="1434150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552964" y="821612"/>
              <a:ext cx="23724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nome: string</a:t>
              </a:r>
            </a:p>
            <a:p>
              <a:r>
                <a:rPr lang="pt-BR" sz="1200" dirty="0"/>
                <a:t>dataDeNascimento: Date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530213" y="1401641"/>
              <a:ext cx="23724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idade(): float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313847" y="2850137"/>
            <a:ext cx="2484000" cy="1368000"/>
            <a:chOff x="2822804" y="2892187"/>
            <a:chExt cx="2411110" cy="1364776"/>
          </a:xfrm>
        </p:grpSpPr>
        <p:sp>
          <p:nvSpPr>
            <p:cNvPr id="30" name="Rectangle 29"/>
            <p:cNvSpPr/>
            <p:nvPr/>
          </p:nvSpPr>
          <p:spPr>
            <a:xfrm>
              <a:off x="2829636" y="2892187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2829636" y="3260675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2829636" y="2908893"/>
              <a:ext cx="2388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Funcionário</a:t>
              </a:r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2845556" y="3836161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2845556" y="3261542"/>
              <a:ext cx="2372438" cy="4605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dataDeContratacao: Date</a:t>
              </a:r>
            </a:p>
            <a:p>
              <a:r>
                <a:rPr lang="pt-BR" sz="1200" dirty="0"/>
                <a:t>salário:float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822804" y="3803652"/>
              <a:ext cx="23724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sz="1200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723047" y="4881186"/>
            <a:ext cx="2484000" cy="1375283"/>
            <a:chOff x="1741220" y="5018930"/>
            <a:chExt cx="2411110" cy="1372042"/>
          </a:xfrm>
        </p:grpSpPr>
        <p:sp>
          <p:nvSpPr>
            <p:cNvPr id="36" name="Rectangle 35"/>
            <p:cNvSpPr/>
            <p:nvPr/>
          </p:nvSpPr>
          <p:spPr>
            <a:xfrm>
              <a:off x="1748052" y="5018930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1748052" y="5387418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1748052" y="5035636"/>
              <a:ext cx="2388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Professor</a:t>
              </a:r>
            </a:p>
          </p:txBody>
        </p:sp>
        <p:cxnSp>
          <p:nvCxnSpPr>
            <p:cNvPr id="39" name="Straight Connector 38"/>
            <p:cNvCxnSpPr/>
            <p:nvPr/>
          </p:nvCxnSpPr>
          <p:spPr>
            <a:xfrm>
              <a:off x="1763972" y="5962904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1741220" y="5930395"/>
              <a:ext cx="2411109" cy="4605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adicionarDisciplina(string)</a:t>
              </a:r>
            </a:p>
            <a:p>
              <a:r>
                <a:rPr lang="pt-BR" sz="1200" dirty="0"/>
                <a:t>obterDisciplinas(): disciplinas</a:t>
              </a:r>
            </a:p>
          </p:txBody>
        </p:sp>
      </p:grpSp>
      <p:cxnSp>
        <p:nvCxnSpPr>
          <p:cNvPr id="49" name="Straight Arrow Connector 48"/>
          <p:cNvCxnSpPr/>
          <p:nvPr/>
        </p:nvCxnSpPr>
        <p:spPr>
          <a:xfrm flipV="1">
            <a:off x="5571126" y="2610402"/>
            <a:ext cx="0" cy="2160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30" idx="2"/>
          </p:cNvCxnSpPr>
          <p:nvPr/>
        </p:nvCxnSpPr>
        <p:spPr>
          <a:xfrm flipV="1">
            <a:off x="2980038" y="4218137"/>
            <a:ext cx="2571128" cy="65067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713686" y="5265119"/>
            <a:ext cx="2071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disciplinas: lista de strings</a:t>
            </a:r>
          </a:p>
          <a:p>
            <a:endParaRPr lang="pt-BR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4268353" y="3821941"/>
            <a:ext cx="2483999" cy="278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tempoNaEmpresa(): Date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4315692" y="4881186"/>
            <a:ext cx="2484000" cy="1375283"/>
            <a:chOff x="1741220" y="5018930"/>
            <a:chExt cx="2411110" cy="1372042"/>
          </a:xfrm>
        </p:grpSpPr>
        <p:sp>
          <p:nvSpPr>
            <p:cNvPr id="47" name="Rectangle 46"/>
            <p:cNvSpPr/>
            <p:nvPr/>
          </p:nvSpPr>
          <p:spPr>
            <a:xfrm>
              <a:off x="1748052" y="5018930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8" name="Straight Connector 47"/>
            <p:cNvCxnSpPr/>
            <p:nvPr/>
          </p:nvCxnSpPr>
          <p:spPr>
            <a:xfrm>
              <a:off x="1748052" y="5387418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1748052" y="5035636"/>
              <a:ext cx="2388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Secretária</a:t>
              </a:r>
            </a:p>
          </p:txBody>
        </p:sp>
        <p:cxnSp>
          <p:nvCxnSpPr>
            <p:cNvPr id="52" name="Straight Connector 51"/>
            <p:cNvCxnSpPr/>
            <p:nvPr/>
          </p:nvCxnSpPr>
          <p:spPr>
            <a:xfrm>
              <a:off x="1763972" y="5962904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1741220" y="5930395"/>
              <a:ext cx="2411109" cy="4605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definirSetor(string)</a:t>
              </a:r>
            </a:p>
            <a:p>
              <a:r>
                <a:rPr lang="pt-BR" sz="1200" dirty="0"/>
                <a:t>obterSetor(): string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6906376" y="4886480"/>
            <a:ext cx="2484000" cy="1368000"/>
            <a:chOff x="1741220" y="5018930"/>
            <a:chExt cx="2411110" cy="1364776"/>
          </a:xfrm>
        </p:grpSpPr>
        <p:sp>
          <p:nvSpPr>
            <p:cNvPr id="55" name="Rectangle 54"/>
            <p:cNvSpPr/>
            <p:nvPr/>
          </p:nvSpPr>
          <p:spPr>
            <a:xfrm>
              <a:off x="1748052" y="5018930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6" name="Straight Connector 55"/>
            <p:cNvCxnSpPr/>
            <p:nvPr/>
          </p:nvCxnSpPr>
          <p:spPr>
            <a:xfrm>
              <a:off x="1748052" y="5387418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1748052" y="5035636"/>
              <a:ext cx="2388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ServiçosGerais</a:t>
              </a:r>
            </a:p>
          </p:txBody>
        </p:sp>
        <p:cxnSp>
          <p:nvCxnSpPr>
            <p:cNvPr id="58" name="Straight Connector 57"/>
            <p:cNvCxnSpPr/>
            <p:nvPr/>
          </p:nvCxnSpPr>
          <p:spPr>
            <a:xfrm>
              <a:off x="1763972" y="5962904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1741220" y="5930395"/>
              <a:ext cx="2411109" cy="278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sz="1200" dirty="0"/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4315692" y="5290853"/>
            <a:ext cx="20719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setor: string</a:t>
            </a:r>
          </a:p>
        </p:txBody>
      </p:sp>
      <p:cxnSp>
        <p:nvCxnSpPr>
          <p:cNvPr id="69" name="Straight Arrow Connector 68"/>
          <p:cNvCxnSpPr>
            <a:stCxn id="55" idx="0"/>
            <a:endCxn id="30" idx="2"/>
          </p:cNvCxnSpPr>
          <p:nvPr/>
        </p:nvCxnSpPr>
        <p:spPr>
          <a:xfrm flipH="1" flipV="1">
            <a:off x="5551166" y="4218137"/>
            <a:ext cx="2592529" cy="66834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47" idx="0"/>
            <a:endCxn id="30" idx="2"/>
          </p:cNvCxnSpPr>
          <p:nvPr/>
        </p:nvCxnSpPr>
        <p:spPr>
          <a:xfrm flipH="1" flipV="1">
            <a:off x="5551166" y="4218137"/>
            <a:ext cx="1845" cy="66305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/>
          <p:cNvGrpSpPr/>
          <p:nvPr/>
        </p:nvGrpSpPr>
        <p:grpSpPr>
          <a:xfrm>
            <a:off x="571943" y="1214550"/>
            <a:ext cx="2476961" cy="1368000"/>
            <a:chOff x="3537045" y="490176"/>
            <a:chExt cx="2404278" cy="1364776"/>
          </a:xfrm>
        </p:grpSpPr>
        <p:sp>
          <p:nvSpPr>
            <p:cNvPr id="72" name="Rectangle 71"/>
            <p:cNvSpPr/>
            <p:nvPr/>
          </p:nvSpPr>
          <p:spPr>
            <a:xfrm>
              <a:off x="3537045" y="490176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3" name="Straight Connector 72"/>
            <p:cNvCxnSpPr/>
            <p:nvPr/>
          </p:nvCxnSpPr>
          <p:spPr>
            <a:xfrm>
              <a:off x="3537045" y="858664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3537045" y="506882"/>
              <a:ext cx="2388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Organização</a:t>
              </a:r>
            </a:p>
          </p:txBody>
        </p:sp>
        <p:cxnSp>
          <p:nvCxnSpPr>
            <p:cNvPr id="75" name="Straight Connector 74"/>
            <p:cNvCxnSpPr/>
            <p:nvPr/>
          </p:nvCxnSpPr>
          <p:spPr>
            <a:xfrm>
              <a:off x="3552965" y="1434150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/>
          <p:cNvGrpSpPr/>
          <p:nvPr/>
        </p:nvGrpSpPr>
        <p:grpSpPr>
          <a:xfrm>
            <a:off x="586685" y="2939865"/>
            <a:ext cx="2476961" cy="1368000"/>
            <a:chOff x="1748052" y="5018930"/>
            <a:chExt cx="2404278" cy="1364776"/>
          </a:xfrm>
        </p:grpSpPr>
        <p:sp>
          <p:nvSpPr>
            <p:cNvPr id="85" name="Rectangle 84"/>
            <p:cNvSpPr/>
            <p:nvPr/>
          </p:nvSpPr>
          <p:spPr>
            <a:xfrm>
              <a:off x="1748052" y="5018930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6" name="Straight Connector 85"/>
            <p:cNvCxnSpPr/>
            <p:nvPr/>
          </p:nvCxnSpPr>
          <p:spPr>
            <a:xfrm>
              <a:off x="1748052" y="5387418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1748052" y="5035636"/>
              <a:ext cx="2388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Universidade</a:t>
              </a:r>
            </a:p>
          </p:txBody>
        </p:sp>
        <p:cxnSp>
          <p:nvCxnSpPr>
            <p:cNvPr id="88" name="Straight Connector 87"/>
            <p:cNvCxnSpPr/>
            <p:nvPr/>
          </p:nvCxnSpPr>
          <p:spPr>
            <a:xfrm>
              <a:off x="1763972" y="5962904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0" name="Straight Arrow Connector 89"/>
          <p:cNvCxnSpPr/>
          <p:nvPr/>
        </p:nvCxnSpPr>
        <p:spPr>
          <a:xfrm flipV="1">
            <a:off x="1823449" y="2585604"/>
            <a:ext cx="0" cy="2160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89610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167150" y="579272"/>
            <a:ext cx="9805650" cy="4912540"/>
            <a:chOff x="1167150" y="579272"/>
            <a:chExt cx="9805650" cy="4912540"/>
          </a:xfrm>
        </p:grpSpPr>
        <p:grpSp>
          <p:nvGrpSpPr>
            <p:cNvPr id="2" name="Group 1"/>
            <p:cNvGrpSpPr/>
            <p:nvPr/>
          </p:nvGrpSpPr>
          <p:grpSpPr>
            <a:xfrm>
              <a:off x="5562020" y="1599682"/>
              <a:ext cx="3364401" cy="1559203"/>
              <a:chOff x="4333722" y="1242401"/>
              <a:chExt cx="3364401" cy="1559203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4333722" y="1242401"/>
                <a:ext cx="3348000" cy="155920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4333722" y="1595595"/>
                <a:ext cx="334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4339130" y="1248610"/>
                <a:ext cx="33425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Membro</a:t>
                </a:r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4350123" y="2111308"/>
                <a:ext cx="334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4347369" y="1612341"/>
                <a:ext cx="333435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nome: string</a:t>
                </a:r>
              </a:p>
              <a:p>
                <a:r>
                  <a:rPr lang="pt-BR" sz="1200" dirty="0"/>
                  <a:t>dataDeNascimento: Date</a:t>
                </a: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356636" y="2111973"/>
                <a:ext cx="332508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Membro(nome, dataDeNascimento)</a:t>
                </a:r>
              </a:p>
              <a:p>
                <a:r>
                  <a:rPr lang="pt-BR" sz="1200" dirty="0"/>
                  <a:t>calcularIdade(): integer</a:t>
                </a:r>
              </a:p>
              <a:p>
                <a:r>
                  <a:rPr lang="pt-BR" sz="1200" dirty="0"/>
                  <a:t>obterRelacionamento(): string</a:t>
                </a:r>
              </a:p>
            </p:txBody>
          </p:sp>
        </p:grpSp>
        <p:cxnSp>
          <p:nvCxnSpPr>
            <p:cNvPr id="49" name="Straight Arrow Connector 48"/>
            <p:cNvCxnSpPr>
              <a:stCxn id="61" idx="0"/>
              <a:endCxn id="11" idx="2"/>
            </p:cNvCxnSpPr>
            <p:nvPr/>
          </p:nvCxnSpPr>
          <p:spPr>
            <a:xfrm flipV="1">
              <a:off x="5368551" y="3158885"/>
              <a:ext cx="1867469" cy="77372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2"/>
            <p:cNvGrpSpPr/>
            <p:nvPr/>
          </p:nvGrpSpPr>
          <p:grpSpPr>
            <a:xfrm>
              <a:off x="3694551" y="3932609"/>
              <a:ext cx="3348001" cy="1559203"/>
              <a:chOff x="3694551" y="3932609"/>
              <a:chExt cx="3348001" cy="1559203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3694551" y="3932609"/>
                <a:ext cx="3348000" cy="155920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62" name="Straight Connector 61"/>
              <p:cNvCxnSpPr/>
              <p:nvPr/>
            </p:nvCxnSpPr>
            <p:spPr>
              <a:xfrm>
                <a:off x="3694552" y="4285803"/>
                <a:ext cx="334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TextBox 62"/>
              <p:cNvSpPr txBox="1"/>
              <p:nvPr/>
            </p:nvSpPr>
            <p:spPr>
              <a:xfrm>
                <a:off x="3699960" y="3938818"/>
                <a:ext cx="332299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Professor</a:t>
                </a:r>
              </a:p>
            </p:txBody>
          </p:sp>
          <p:cxnSp>
            <p:nvCxnSpPr>
              <p:cNvPr id="64" name="Straight Connector 63"/>
              <p:cNvCxnSpPr/>
              <p:nvPr/>
            </p:nvCxnSpPr>
            <p:spPr>
              <a:xfrm>
                <a:off x="3710953" y="4801516"/>
                <a:ext cx="3312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TextBox 64"/>
              <p:cNvSpPr txBox="1"/>
              <p:nvPr/>
            </p:nvSpPr>
            <p:spPr>
              <a:xfrm>
                <a:off x="3708199" y="4302549"/>
                <a:ext cx="3320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disciplinas: lista de strings</a:t>
                </a:r>
              </a:p>
              <a:p>
                <a:r>
                  <a:rPr lang="pt-BR" sz="1200" dirty="0"/>
                  <a:t>salário: float</a:t>
                </a: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3717466" y="4802181"/>
                <a:ext cx="331112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Professor(nome, dataDeNascimento, salário)</a:t>
                </a:r>
              </a:p>
              <a:p>
                <a:r>
                  <a:rPr lang="pt-BR" sz="1200" dirty="0"/>
                  <a:t>adicionarDisciplina(disciplina)</a:t>
                </a:r>
              </a:p>
              <a:p>
                <a:r>
                  <a:rPr lang="pt-BR" sz="1200" dirty="0"/>
                  <a:t>obterRelacionamento(): string</a:t>
                </a:r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7490904" y="3932609"/>
              <a:ext cx="3481896" cy="1559203"/>
              <a:chOff x="7490904" y="3932609"/>
              <a:chExt cx="3481896" cy="1559203"/>
            </a:xfrm>
          </p:grpSpPr>
          <p:sp>
            <p:nvSpPr>
              <p:cNvPr id="67" name="Rectangle 66"/>
              <p:cNvSpPr/>
              <p:nvPr/>
            </p:nvSpPr>
            <p:spPr>
              <a:xfrm>
                <a:off x="7490904" y="3932609"/>
                <a:ext cx="3348000" cy="155920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7490905" y="4285803"/>
                <a:ext cx="334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TextBox 75"/>
              <p:cNvSpPr txBox="1"/>
              <p:nvPr/>
            </p:nvSpPr>
            <p:spPr>
              <a:xfrm>
                <a:off x="7496313" y="3938818"/>
                <a:ext cx="332299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Aluno</a:t>
                </a:r>
              </a:p>
            </p:txBody>
          </p:sp>
          <p:cxnSp>
            <p:nvCxnSpPr>
              <p:cNvPr id="77" name="Straight Connector 76"/>
              <p:cNvCxnSpPr/>
              <p:nvPr/>
            </p:nvCxnSpPr>
            <p:spPr>
              <a:xfrm>
                <a:off x="7507306" y="4801516"/>
                <a:ext cx="3312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TextBox 77"/>
              <p:cNvSpPr txBox="1"/>
              <p:nvPr/>
            </p:nvSpPr>
            <p:spPr>
              <a:xfrm>
                <a:off x="7504552" y="4302549"/>
                <a:ext cx="332039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matrícula: integer</a:t>
                </a: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7513819" y="4802181"/>
                <a:ext cx="345898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Aluno(nome, dataDeNascimento, matrícula)</a:t>
                </a:r>
              </a:p>
              <a:p>
                <a:r>
                  <a:rPr lang="pt-BR" sz="1200" dirty="0"/>
                  <a:t>obterRelacionamento(): string</a:t>
                </a:r>
              </a:p>
            </p:txBody>
          </p:sp>
        </p:grpSp>
        <p:cxnSp>
          <p:nvCxnSpPr>
            <p:cNvPr id="80" name="Straight Arrow Connector 79"/>
            <p:cNvCxnSpPr>
              <a:stCxn id="67" idx="0"/>
              <a:endCxn id="11" idx="2"/>
            </p:cNvCxnSpPr>
            <p:nvPr/>
          </p:nvCxnSpPr>
          <p:spPr>
            <a:xfrm flipH="1" flipV="1">
              <a:off x="7236020" y="3158885"/>
              <a:ext cx="1928884" cy="77372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Group 80"/>
            <p:cNvGrpSpPr/>
            <p:nvPr/>
          </p:nvGrpSpPr>
          <p:grpSpPr>
            <a:xfrm>
              <a:off x="1167150" y="1599681"/>
              <a:ext cx="3364401" cy="1559203"/>
              <a:chOff x="4333722" y="1242401"/>
              <a:chExt cx="3364401" cy="1559203"/>
            </a:xfrm>
          </p:grpSpPr>
          <p:sp>
            <p:nvSpPr>
              <p:cNvPr id="82" name="Rectangle 81"/>
              <p:cNvSpPr/>
              <p:nvPr/>
            </p:nvSpPr>
            <p:spPr>
              <a:xfrm>
                <a:off x="4333722" y="1242401"/>
                <a:ext cx="3348000" cy="155920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83" name="Straight Connector 82"/>
              <p:cNvCxnSpPr/>
              <p:nvPr/>
            </p:nvCxnSpPr>
            <p:spPr>
              <a:xfrm>
                <a:off x="4333722" y="1595595"/>
                <a:ext cx="334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TextBox 88"/>
              <p:cNvSpPr txBox="1"/>
              <p:nvPr/>
            </p:nvSpPr>
            <p:spPr>
              <a:xfrm>
                <a:off x="4339130" y="1248610"/>
                <a:ext cx="33425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Universidade</a:t>
                </a:r>
              </a:p>
            </p:txBody>
          </p:sp>
          <p:cxnSp>
            <p:nvCxnSpPr>
              <p:cNvPr id="91" name="Straight Connector 90"/>
              <p:cNvCxnSpPr/>
              <p:nvPr/>
            </p:nvCxnSpPr>
            <p:spPr>
              <a:xfrm>
                <a:off x="4350123" y="2111308"/>
                <a:ext cx="334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TextBox 91"/>
              <p:cNvSpPr txBox="1"/>
              <p:nvPr/>
            </p:nvSpPr>
            <p:spPr>
              <a:xfrm>
                <a:off x="4347369" y="1612341"/>
                <a:ext cx="333435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nomeDaInstituição: string</a:t>
                </a:r>
              </a:p>
              <a:p>
                <a:r>
                  <a:rPr lang="pt-BR" sz="1200" dirty="0"/>
                  <a:t>membros: lista de Membros</a:t>
                </a: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4356636" y="2111973"/>
                <a:ext cx="332508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Universidade(nomeDaInstituição)</a:t>
                </a:r>
              </a:p>
              <a:p>
                <a:r>
                  <a:rPr lang="pt-BR" sz="1200" dirty="0"/>
                  <a:t>adicionarMembro(membro)</a:t>
                </a:r>
              </a:p>
              <a:p>
                <a:r>
                  <a:rPr lang="pt-BR" sz="1200" dirty="0"/>
                  <a:t>listarMembros()</a:t>
                </a: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 rot="10800000">
              <a:off x="4525784" y="2154831"/>
              <a:ext cx="1011716" cy="180913"/>
              <a:chOff x="4525784" y="2154831"/>
              <a:chExt cx="1011716" cy="180913"/>
            </a:xfrm>
          </p:grpSpPr>
          <p:sp>
            <p:nvSpPr>
              <p:cNvPr id="9" name="Diamond 8"/>
              <p:cNvSpPr/>
              <p:nvPr/>
            </p:nvSpPr>
            <p:spPr>
              <a:xfrm rot="16200000">
                <a:off x="5337641" y="2135886"/>
                <a:ext cx="180913" cy="218804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9" name="Straight Connector 18"/>
              <p:cNvCxnSpPr/>
              <p:nvPr/>
            </p:nvCxnSpPr>
            <p:spPr>
              <a:xfrm>
                <a:off x="4525784" y="2251509"/>
                <a:ext cx="792000" cy="2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/>
            <p:cNvSpPr txBox="1"/>
            <p:nvPr/>
          </p:nvSpPr>
          <p:spPr>
            <a:xfrm>
              <a:off x="5072825" y="1966639"/>
              <a:ext cx="6581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0...*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4644071" y="1966638"/>
              <a:ext cx="1290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</a:t>
              </a:r>
            </a:p>
          </p:txBody>
        </p:sp>
        <p:grpSp>
          <p:nvGrpSpPr>
            <p:cNvPr id="95" name="Group 94"/>
            <p:cNvGrpSpPr/>
            <p:nvPr/>
          </p:nvGrpSpPr>
          <p:grpSpPr>
            <a:xfrm rot="10800000">
              <a:off x="1209445" y="4735797"/>
              <a:ext cx="1011716" cy="180913"/>
              <a:chOff x="4525784" y="2154831"/>
              <a:chExt cx="1011716" cy="180913"/>
            </a:xfrm>
          </p:grpSpPr>
          <p:sp>
            <p:nvSpPr>
              <p:cNvPr id="96" name="Diamond 95"/>
              <p:cNvSpPr/>
              <p:nvPr/>
            </p:nvSpPr>
            <p:spPr>
              <a:xfrm rot="16200000">
                <a:off x="5337641" y="2135886"/>
                <a:ext cx="180913" cy="218804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97" name="Straight Connector 96"/>
              <p:cNvCxnSpPr/>
              <p:nvPr/>
            </p:nvCxnSpPr>
            <p:spPr>
              <a:xfrm>
                <a:off x="4525784" y="2251509"/>
                <a:ext cx="792000" cy="2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TextBox 21"/>
            <p:cNvSpPr txBox="1"/>
            <p:nvPr/>
          </p:nvSpPr>
          <p:spPr>
            <a:xfrm>
              <a:off x="2213588" y="4661494"/>
              <a:ext cx="12759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Composição</a:t>
              </a:r>
            </a:p>
          </p:txBody>
        </p:sp>
        <p:cxnSp>
          <p:nvCxnSpPr>
            <p:cNvPr id="98" name="Straight Arrow Connector 97"/>
            <p:cNvCxnSpPr/>
            <p:nvPr/>
          </p:nvCxnSpPr>
          <p:spPr>
            <a:xfrm>
              <a:off x="1193943" y="5109958"/>
              <a:ext cx="1044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2213587" y="4956069"/>
              <a:ext cx="12759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Herança</a:t>
              </a:r>
            </a:p>
          </p:txBody>
        </p:sp>
        <p:sp>
          <p:nvSpPr>
            <p:cNvPr id="25" name="Rectangular Callout 24"/>
            <p:cNvSpPr/>
            <p:nvPr/>
          </p:nvSpPr>
          <p:spPr>
            <a:xfrm>
              <a:off x="4783655" y="579272"/>
              <a:ext cx="1950128" cy="641594"/>
            </a:xfrm>
            <a:prstGeom prst="wedgeRectCallout">
              <a:avLst>
                <a:gd name="adj1" fmla="val -40508"/>
                <a:gd name="adj2" fmla="val 183712"/>
              </a:avLst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Uma universidade pode ter 0 ou vários membros.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72022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3694551" y="450376"/>
            <a:ext cx="7160755" cy="5605570"/>
            <a:chOff x="3694551" y="450376"/>
            <a:chExt cx="7160755" cy="5605570"/>
          </a:xfrm>
        </p:grpSpPr>
        <p:sp>
          <p:nvSpPr>
            <p:cNvPr id="11" name="Rectangle 10"/>
            <p:cNvSpPr/>
            <p:nvPr/>
          </p:nvSpPr>
          <p:spPr>
            <a:xfrm>
              <a:off x="5063320" y="450376"/>
              <a:ext cx="3971890" cy="24535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5063319" y="840036"/>
              <a:ext cx="395252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5069704" y="465956"/>
              <a:ext cx="3946144" cy="4941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Membro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5082681" y="1668052"/>
              <a:ext cx="395252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5079430" y="866923"/>
              <a:ext cx="3936418" cy="776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nome: string</a:t>
              </a:r>
            </a:p>
            <a:p>
              <a:r>
                <a:rPr lang="pt-BR" sz="1200" dirty="0"/>
                <a:t>- dataDeNascimento: string</a:t>
              </a:r>
            </a:p>
            <a:p>
              <a:r>
                <a:rPr lang="pt-BR" sz="1200" dirty="0"/>
                <a:t>- disciplinas: list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090370" y="1669119"/>
              <a:ext cx="3925478" cy="12718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Membro(nome, dataDeNascimento)</a:t>
              </a:r>
            </a:p>
            <a:p>
              <a:r>
                <a:rPr lang="pt-BR" sz="1200" dirty="0"/>
                <a:t>+ getRelacionamento(): string</a:t>
              </a:r>
            </a:p>
            <a:p>
              <a:r>
                <a:rPr lang="pt-BR" sz="1200" dirty="0"/>
                <a:t>+ addDisciplina(disciplina)</a:t>
              </a:r>
            </a:p>
            <a:p>
              <a:r>
                <a:rPr lang="pt-BR" sz="1200" dirty="0"/>
                <a:t>+ removeDisciplina(disciplina)</a:t>
              </a:r>
            </a:p>
            <a:p>
              <a:r>
                <a:rPr lang="pt-BR" sz="1200" dirty="0"/>
                <a:t>+ getDisciplinas(): list</a:t>
              </a:r>
            </a:p>
            <a:p>
              <a:r>
                <a:rPr lang="pt-BR" sz="1200" dirty="0"/>
                <a:t>+ getDisciplina(disciplina): boolean</a:t>
              </a:r>
            </a:p>
          </p:txBody>
        </p:sp>
        <p:cxnSp>
          <p:nvCxnSpPr>
            <p:cNvPr id="49" name="Straight Arrow Connector 48"/>
            <p:cNvCxnSpPr>
              <a:stCxn id="61" idx="0"/>
              <a:endCxn id="11" idx="2"/>
            </p:cNvCxnSpPr>
            <p:nvPr/>
          </p:nvCxnSpPr>
          <p:spPr>
            <a:xfrm flipV="1">
              <a:off x="5368551" y="2903941"/>
              <a:ext cx="1680714" cy="102866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 60"/>
            <p:cNvSpPr/>
            <p:nvPr/>
          </p:nvSpPr>
          <p:spPr>
            <a:xfrm>
              <a:off x="3694551" y="3932609"/>
              <a:ext cx="3348000" cy="17005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2" name="Straight Connector 61"/>
            <p:cNvCxnSpPr/>
            <p:nvPr/>
          </p:nvCxnSpPr>
          <p:spPr>
            <a:xfrm>
              <a:off x="3694552" y="4285803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3699960" y="3938818"/>
              <a:ext cx="33229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Professor</a:t>
              </a:r>
            </a:p>
          </p:txBody>
        </p:sp>
        <p:cxnSp>
          <p:nvCxnSpPr>
            <p:cNvPr id="64" name="Straight Connector 63"/>
            <p:cNvCxnSpPr/>
            <p:nvPr/>
          </p:nvCxnSpPr>
          <p:spPr>
            <a:xfrm>
              <a:off x="3710953" y="4801516"/>
              <a:ext cx="331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3708199" y="4302549"/>
              <a:ext cx="33203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salario: float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717466" y="4802181"/>
              <a:ext cx="331112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Professor(nome, dataDeNascimento, salário)</a:t>
              </a:r>
            </a:p>
            <a:p>
              <a:r>
                <a:rPr lang="pt-BR" sz="1200" dirty="0"/>
                <a:t>+ getRelacionamento(): string</a:t>
              </a:r>
            </a:p>
            <a:p>
              <a:r>
                <a:rPr lang="pt-BR" sz="1200" dirty="0"/>
                <a:t>+ setSalário(salário): void</a:t>
              </a:r>
            </a:p>
            <a:p>
              <a:r>
                <a:rPr lang="pt-BR" sz="1200" dirty="0"/>
                <a:t>+ getSalário(): float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7490904" y="3932609"/>
              <a:ext cx="3348000" cy="17005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8" name="Straight Connector 67"/>
            <p:cNvCxnSpPr/>
            <p:nvPr/>
          </p:nvCxnSpPr>
          <p:spPr>
            <a:xfrm>
              <a:off x="7490905" y="4285803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7496313" y="3938818"/>
              <a:ext cx="33229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Aluno</a:t>
              </a:r>
            </a:p>
          </p:txBody>
        </p:sp>
        <p:cxnSp>
          <p:nvCxnSpPr>
            <p:cNvPr id="77" name="Straight Connector 76"/>
            <p:cNvCxnSpPr/>
            <p:nvPr/>
          </p:nvCxnSpPr>
          <p:spPr>
            <a:xfrm>
              <a:off x="7507306" y="4801516"/>
              <a:ext cx="331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7504552" y="4302549"/>
              <a:ext cx="33203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matrícula: integer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7513819" y="4802181"/>
              <a:ext cx="334148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Aluno(nome, dataDeNascimento, matrícula)</a:t>
              </a:r>
            </a:p>
            <a:p>
              <a:r>
                <a:rPr lang="pt-BR" sz="1200" dirty="0"/>
                <a:t>+ getRelacionamento(): string</a:t>
              </a:r>
            </a:p>
            <a:p>
              <a:r>
                <a:rPr lang="pt-BR" sz="1200" dirty="0"/>
                <a:t>+ getMatrícula(): integer</a:t>
              </a:r>
            </a:p>
            <a:p>
              <a:r>
                <a:rPr lang="pt-BR" sz="1200" dirty="0"/>
                <a:t>+ setMatrícula(matrícula): void</a:t>
              </a:r>
            </a:p>
          </p:txBody>
        </p:sp>
        <p:cxnSp>
          <p:nvCxnSpPr>
            <p:cNvPr id="80" name="Straight Arrow Connector 79"/>
            <p:cNvCxnSpPr>
              <a:stCxn id="67" idx="0"/>
              <a:endCxn id="11" idx="2"/>
            </p:cNvCxnSpPr>
            <p:nvPr/>
          </p:nvCxnSpPr>
          <p:spPr>
            <a:xfrm flipH="1" flipV="1">
              <a:off x="7049265" y="2903941"/>
              <a:ext cx="2115639" cy="102866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>
              <a:off x="6471260" y="5902058"/>
              <a:ext cx="1044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7490904" y="5748169"/>
              <a:ext cx="12759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Herança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230618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/>
          <p:cNvGrpSpPr/>
          <p:nvPr/>
        </p:nvGrpSpPr>
        <p:grpSpPr>
          <a:xfrm>
            <a:off x="2155840" y="2365627"/>
            <a:ext cx="7896298" cy="4438314"/>
            <a:chOff x="2155840" y="2365627"/>
            <a:chExt cx="7896298" cy="4438314"/>
          </a:xfrm>
        </p:grpSpPr>
        <p:grpSp>
          <p:nvGrpSpPr>
            <p:cNvPr id="4" name="Group 3"/>
            <p:cNvGrpSpPr/>
            <p:nvPr/>
          </p:nvGrpSpPr>
          <p:grpSpPr>
            <a:xfrm>
              <a:off x="5256660" y="2365627"/>
              <a:ext cx="1721900" cy="1364776"/>
              <a:chOff x="6566848" y="3046512"/>
              <a:chExt cx="2404278" cy="1364776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6566848" y="3046512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>
                <a:off x="6566848" y="3415000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Box 6"/>
              <p:cNvSpPr txBox="1"/>
              <p:nvPr/>
            </p:nvSpPr>
            <p:spPr>
              <a:xfrm>
                <a:off x="6566848" y="3063218"/>
                <a:ext cx="23883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Calculadora</a:t>
                </a:r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6582768" y="3990486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/>
            <p:cNvGrpSpPr/>
            <p:nvPr/>
          </p:nvGrpSpPr>
          <p:grpSpPr>
            <a:xfrm>
              <a:off x="4257536" y="4899215"/>
              <a:ext cx="1721900" cy="1364776"/>
              <a:chOff x="10090245" y="3063218"/>
              <a:chExt cx="2404278" cy="1364776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0090245" y="3063218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10090245" y="3431706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10090245" y="3079924"/>
                <a:ext cx="238835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Teclado</a:t>
                </a:r>
              </a:p>
            </p:txBody>
          </p:sp>
          <p:cxnSp>
            <p:nvCxnSpPr>
              <p:cNvPr id="13" name="Straight Connector 12"/>
              <p:cNvCxnSpPr/>
              <p:nvPr/>
            </p:nvCxnSpPr>
            <p:spPr>
              <a:xfrm>
                <a:off x="10106165" y="4007192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/>
          </p:nvGrpSpPr>
          <p:grpSpPr>
            <a:xfrm>
              <a:off x="2155840" y="4903512"/>
              <a:ext cx="1721900" cy="1364776"/>
              <a:chOff x="10090245" y="3063218"/>
              <a:chExt cx="2404278" cy="1364776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0090245" y="3063218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10090245" y="3431706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10090245" y="3079924"/>
                <a:ext cx="238835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Bateria</a:t>
                </a:r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10106165" y="4007192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6293887" y="4899215"/>
              <a:ext cx="1721900" cy="1364776"/>
              <a:chOff x="10090245" y="3063218"/>
              <a:chExt cx="2404278" cy="1364776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10090245" y="3063218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21" name="Straight Connector 20"/>
              <p:cNvCxnSpPr/>
              <p:nvPr/>
            </p:nvCxnSpPr>
            <p:spPr>
              <a:xfrm>
                <a:off x="10090245" y="3431706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10090245" y="3079924"/>
                <a:ext cx="238835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Operações</a:t>
                </a:r>
              </a:p>
            </p:txBody>
          </p:sp>
          <p:cxnSp>
            <p:nvCxnSpPr>
              <p:cNvPr id="23" name="Straight Connector 22"/>
              <p:cNvCxnSpPr/>
              <p:nvPr/>
            </p:nvCxnSpPr>
            <p:spPr>
              <a:xfrm>
                <a:off x="10106165" y="4007192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/>
          </p:nvGrpSpPr>
          <p:grpSpPr>
            <a:xfrm>
              <a:off x="8330238" y="4899215"/>
              <a:ext cx="1721900" cy="1364776"/>
              <a:chOff x="10090245" y="3063218"/>
              <a:chExt cx="2404278" cy="1364776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10090245" y="3063218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26" name="Straight Connector 25"/>
              <p:cNvCxnSpPr/>
              <p:nvPr/>
            </p:nvCxnSpPr>
            <p:spPr>
              <a:xfrm>
                <a:off x="10090245" y="3431706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10090245" y="3079924"/>
                <a:ext cx="238835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Display</a:t>
                </a:r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10106165" y="4007192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 rot="19377287">
              <a:off x="2956853" y="2998178"/>
              <a:ext cx="2584126" cy="1743452"/>
              <a:chOff x="2807211" y="1330377"/>
              <a:chExt cx="2584126" cy="1743452"/>
            </a:xfrm>
          </p:grpSpPr>
          <p:sp>
            <p:nvSpPr>
              <p:cNvPr id="30" name="Diamond 29"/>
              <p:cNvSpPr/>
              <p:nvPr/>
            </p:nvSpPr>
            <p:spPr>
              <a:xfrm rot="16200000">
                <a:off x="5191478" y="2013439"/>
                <a:ext cx="180913" cy="218804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31" name="Straight Connector 30"/>
              <p:cNvCxnSpPr>
                <a:stCxn id="15" idx="0"/>
                <a:endCxn id="30" idx="0"/>
              </p:cNvCxnSpPr>
              <p:nvPr/>
            </p:nvCxnSpPr>
            <p:spPr>
              <a:xfrm rot="2222713" flipV="1">
                <a:off x="2807211" y="1330377"/>
                <a:ext cx="2046708" cy="1743452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Diamond 35"/>
            <p:cNvSpPr/>
            <p:nvPr/>
          </p:nvSpPr>
          <p:spPr>
            <a:xfrm rot="11770623">
              <a:off x="5301669" y="3747806"/>
              <a:ext cx="180913" cy="218804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8" name="Straight Connector 37"/>
            <p:cNvCxnSpPr>
              <a:stCxn id="10" idx="0"/>
              <a:endCxn id="36" idx="0"/>
            </p:cNvCxnSpPr>
            <p:nvPr/>
          </p:nvCxnSpPr>
          <p:spPr>
            <a:xfrm flipV="1">
              <a:off x="5112785" y="3962278"/>
              <a:ext cx="248860" cy="936937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Diamond 42"/>
            <p:cNvSpPr/>
            <p:nvPr/>
          </p:nvSpPr>
          <p:spPr>
            <a:xfrm rot="9925217">
              <a:off x="6773020" y="3749429"/>
              <a:ext cx="180913" cy="218804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4" name="Straight Connector 43"/>
            <p:cNvCxnSpPr>
              <a:stCxn id="20" idx="0"/>
              <a:endCxn id="43" idx="0"/>
            </p:cNvCxnSpPr>
            <p:nvPr/>
          </p:nvCxnSpPr>
          <p:spPr>
            <a:xfrm flipH="1" flipV="1">
              <a:off x="6891015" y="3964710"/>
              <a:ext cx="258121" cy="934505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Diamond 47"/>
            <p:cNvSpPr/>
            <p:nvPr/>
          </p:nvSpPr>
          <p:spPr>
            <a:xfrm rot="17855870">
              <a:off x="6994311" y="2935031"/>
              <a:ext cx="180913" cy="218804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9" name="Straight Connector 48"/>
            <p:cNvCxnSpPr>
              <a:stCxn id="25" idx="0"/>
              <a:endCxn id="48" idx="2"/>
            </p:cNvCxnSpPr>
            <p:nvPr/>
          </p:nvCxnSpPr>
          <p:spPr>
            <a:xfrm flipH="1" flipV="1">
              <a:off x="7181722" y="3095114"/>
              <a:ext cx="2003765" cy="1804101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Group 52"/>
            <p:cNvGrpSpPr/>
            <p:nvPr/>
          </p:nvGrpSpPr>
          <p:grpSpPr>
            <a:xfrm rot="10800000">
              <a:off x="2155840" y="6570467"/>
              <a:ext cx="1011716" cy="180913"/>
              <a:chOff x="4525784" y="2154831"/>
              <a:chExt cx="1011716" cy="180913"/>
            </a:xfrm>
          </p:grpSpPr>
          <p:sp>
            <p:nvSpPr>
              <p:cNvPr id="54" name="Diamond 53"/>
              <p:cNvSpPr/>
              <p:nvPr/>
            </p:nvSpPr>
            <p:spPr>
              <a:xfrm rot="16200000">
                <a:off x="5337641" y="2135886"/>
                <a:ext cx="180913" cy="218804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55" name="Straight Connector 54"/>
              <p:cNvCxnSpPr/>
              <p:nvPr/>
            </p:nvCxnSpPr>
            <p:spPr>
              <a:xfrm>
                <a:off x="4525784" y="2251509"/>
                <a:ext cx="792000" cy="2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" name="TextBox 55"/>
            <p:cNvSpPr txBox="1"/>
            <p:nvPr/>
          </p:nvSpPr>
          <p:spPr>
            <a:xfrm>
              <a:off x="3159983" y="6496164"/>
              <a:ext cx="12759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Composição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000191" y="2690042"/>
              <a:ext cx="1928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056512" y="3704942"/>
              <a:ext cx="1928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336951" y="3785181"/>
              <a:ext cx="4525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1..*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923653" y="2652159"/>
              <a:ext cx="1928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61399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256660" y="1096383"/>
            <a:ext cx="1721900" cy="1364776"/>
            <a:chOff x="6566848" y="3046512"/>
            <a:chExt cx="2404278" cy="1364776"/>
          </a:xfrm>
        </p:grpSpPr>
        <p:sp>
          <p:nvSpPr>
            <p:cNvPr id="5" name="Rectangle 4"/>
            <p:cNvSpPr/>
            <p:nvPr/>
          </p:nvSpPr>
          <p:spPr>
            <a:xfrm>
              <a:off x="6566848" y="3046512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6566848" y="3415000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6566848" y="3063218"/>
              <a:ext cx="2388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Carro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6582768" y="3990486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257536" y="3629971"/>
            <a:ext cx="1721900" cy="1364776"/>
            <a:chOff x="10090245" y="3063218"/>
            <a:chExt cx="2404278" cy="1364776"/>
          </a:xfrm>
        </p:grpSpPr>
        <p:sp>
          <p:nvSpPr>
            <p:cNvPr id="10" name="Rectangle 9"/>
            <p:cNvSpPr/>
            <p:nvPr/>
          </p:nvSpPr>
          <p:spPr>
            <a:xfrm>
              <a:off x="10090245" y="3063218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0090245" y="3431706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0090245" y="3079924"/>
              <a:ext cx="23883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Motor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10106165" y="4007192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6293887" y="3629971"/>
            <a:ext cx="1721900" cy="1364776"/>
            <a:chOff x="10090245" y="3063218"/>
            <a:chExt cx="2404278" cy="1364776"/>
          </a:xfrm>
        </p:grpSpPr>
        <p:sp>
          <p:nvSpPr>
            <p:cNvPr id="20" name="Rectangle 19"/>
            <p:cNvSpPr/>
            <p:nvPr/>
          </p:nvSpPr>
          <p:spPr>
            <a:xfrm>
              <a:off x="10090245" y="3063218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10090245" y="3431706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10090245" y="3079924"/>
              <a:ext cx="23883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Porta</a:t>
              </a:r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10106165" y="4007192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Diamond 35"/>
          <p:cNvSpPr/>
          <p:nvPr/>
        </p:nvSpPr>
        <p:spPr>
          <a:xfrm rot="11770623">
            <a:off x="5301669" y="2478562"/>
            <a:ext cx="180913" cy="218804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8" name="Straight Connector 37"/>
          <p:cNvCxnSpPr>
            <a:stCxn id="10" idx="0"/>
            <a:endCxn id="36" idx="0"/>
          </p:cNvCxnSpPr>
          <p:nvPr/>
        </p:nvCxnSpPr>
        <p:spPr>
          <a:xfrm flipV="1">
            <a:off x="5112785" y="2693034"/>
            <a:ext cx="248860" cy="936937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Diamond 42"/>
          <p:cNvSpPr/>
          <p:nvPr/>
        </p:nvSpPr>
        <p:spPr>
          <a:xfrm rot="9925217">
            <a:off x="6773020" y="2480185"/>
            <a:ext cx="180913" cy="218804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4" name="Straight Connector 43"/>
          <p:cNvCxnSpPr>
            <a:stCxn id="20" idx="0"/>
            <a:endCxn id="43" idx="0"/>
          </p:cNvCxnSpPr>
          <p:nvPr/>
        </p:nvCxnSpPr>
        <p:spPr>
          <a:xfrm flipH="1" flipV="1">
            <a:off x="6891015" y="2695466"/>
            <a:ext cx="258121" cy="93450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 rot="10800000">
            <a:off x="2155840" y="5301223"/>
            <a:ext cx="1011716" cy="180913"/>
            <a:chOff x="4525784" y="2154831"/>
            <a:chExt cx="1011716" cy="180913"/>
          </a:xfrm>
        </p:grpSpPr>
        <p:sp>
          <p:nvSpPr>
            <p:cNvPr id="54" name="Diamond 53"/>
            <p:cNvSpPr/>
            <p:nvPr/>
          </p:nvSpPr>
          <p:spPr>
            <a:xfrm rot="16200000">
              <a:off x="5337641" y="2135886"/>
              <a:ext cx="180913" cy="218804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5" name="Straight Connector 54"/>
            <p:cNvCxnSpPr/>
            <p:nvPr/>
          </p:nvCxnSpPr>
          <p:spPr>
            <a:xfrm>
              <a:off x="4525784" y="2251509"/>
              <a:ext cx="792000" cy="2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/>
          <p:cNvSpPr txBox="1"/>
          <p:nvPr/>
        </p:nvSpPr>
        <p:spPr>
          <a:xfrm>
            <a:off x="3159983" y="5226920"/>
            <a:ext cx="1275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Composição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056512" y="2435698"/>
            <a:ext cx="192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518601" y="2461954"/>
            <a:ext cx="260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6158080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5106535" y="374734"/>
            <a:ext cx="2337125" cy="5826882"/>
            <a:chOff x="5106535" y="374734"/>
            <a:chExt cx="2337125" cy="5826882"/>
          </a:xfrm>
        </p:grpSpPr>
        <p:cxnSp>
          <p:nvCxnSpPr>
            <p:cNvPr id="28" name="Straight Arrow Connector 27"/>
            <p:cNvCxnSpPr>
              <a:stCxn id="41" idx="0"/>
              <a:endCxn id="30" idx="2"/>
            </p:cNvCxnSpPr>
            <p:nvPr/>
          </p:nvCxnSpPr>
          <p:spPr>
            <a:xfrm flipV="1">
              <a:off x="5956121" y="1739510"/>
              <a:ext cx="5663" cy="5662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oup 28"/>
            <p:cNvGrpSpPr/>
            <p:nvPr/>
          </p:nvGrpSpPr>
          <p:grpSpPr>
            <a:xfrm>
              <a:off x="5106535" y="374734"/>
              <a:ext cx="1721900" cy="1364776"/>
              <a:chOff x="6566848" y="3046512"/>
              <a:chExt cx="2404278" cy="1364776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6566848" y="3046512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31" name="Straight Connector 30"/>
              <p:cNvCxnSpPr/>
              <p:nvPr/>
            </p:nvCxnSpPr>
            <p:spPr>
              <a:xfrm>
                <a:off x="6566848" y="3415000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/>
              <p:cNvSpPr txBox="1"/>
              <p:nvPr/>
            </p:nvSpPr>
            <p:spPr>
              <a:xfrm>
                <a:off x="6566848" y="3063218"/>
                <a:ext cx="23883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Animal</a:t>
                </a:r>
              </a:p>
            </p:txBody>
          </p:sp>
          <p:cxnSp>
            <p:nvCxnSpPr>
              <p:cNvPr id="33" name="Straight Connector 32"/>
              <p:cNvCxnSpPr/>
              <p:nvPr/>
            </p:nvCxnSpPr>
            <p:spPr>
              <a:xfrm>
                <a:off x="6582768" y="3990486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/>
            <p:cNvGrpSpPr/>
            <p:nvPr/>
          </p:nvGrpSpPr>
          <p:grpSpPr>
            <a:xfrm>
              <a:off x="5106535" y="2305748"/>
              <a:ext cx="1710498" cy="1364776"/>
              <a:chOff x="6566848" y="3046512"/>
              <a:chExt cx="2404278" cy="1364776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6566848" y="3046512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42" name="Straight Connector 41"/>
              <p:cNvCxnSpPr/>
              <p:nvPr/>
            </p:nvCxnSpPr>
            <p:spPr>
              <a:xfrm>
                <a:off x="6566848" y="3415000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/>
              <p:cNvSpPr txBox="1"/>
              <p:nvPr/>
            </p:nvSpPr>
            <p:spPr>
              <a:xfrm>
                <a:off x="6566848" y="3063218"/>
                <a:ext cx="23883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Mamífero</a:t>
                </a:r>
              </a:p>
            </p:txBody>
          </p:sp>
          <p:cxnSp>
            <p:nvCxnSpPr>
              <p:cNvPr id="46" name="Straight Connector 45"/>
              <p:cNvCxnSpPr/>
              <p:nvPr/>
            </p:nvCxnSpPr>
            <p:spPr>
              <a:xfrm>
                <a:off x="6582768" y="3990486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/>
            <p:cNvGrpSpPr/>
            <p:nvPr/>
          </p:nvGrpSpPr>
          <p:grpSpPr>
            <a:xfrm>
              <a:off x="5106535" y="4261355"/>
              <a:ext cx="1721899" cy="1364776"/>
              <a:chOff x="6566848" y="3046512"/>
              <a:chExt cx="2404278" cy="1364776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6566848" y="3046512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49" name="Straight Connector 48"/>
              <p:cNvCxnSpPr/>
              <p:nvPr/>
            </p:nvCxnSpPr>
            <p:spPr>
              <a:xfrm>
                <a:off x="6566848" y="3415000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TextBox 49"/>
              <p:cNvSpPr txBox="1"/>
              <p:nvPr/>
            </p:nvSpPr>
            <p:spPr>
              <a:xfrm>
                <a:off x="6566848" y="3063218"/>
                <a:ext cx="23883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Vaca</a:t>
                </a:r>
              </a:p>
            </p:txBody>
          </p:sp>
          <p:cxnSp>
            <p:nvCxnSpPr>
              <p:cNvPr id="51" name="Straight Connector 50"/>
              <p:cNvCxnSpPr/>
              <p:nvPr/>
            </p:nvCxnSpPr>
            <p:spPr>
              <a:xfrm>
                <a:off x="6582768" y="3990486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2" name="Straight Arrow Connector 51"/>
            <p:cNvCxnSpPr>
              <a:stCxn id="48" idx="0"/>
              <a:endCxn id="41" idx="2"/>
            </p:cNvCxnSpPr>
            <p:nvPr/>
          </p:nvCxnSpPr>
          <p:spPr>
            <a:xfrm flipH="1" flipV="1">
              <a:off x="5956121" y="3670524"/>
              <a:ext cx="5663" cy="59083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5148109" y="6047728"/>
              <a:ext cx="1044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6167753" y="5893839"/>
              <a:ext cx="12759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Herança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869300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1748780" y="2838262"/>
            <a:ext cx="3119310" cy="1753234"/>
            <a:chOff x="1748780" y="2838262"/>
            <a:chExt cx="3119310" cy="1753234"/>
          </a:xfrm>
        </p:grpSpPr>
        <p:sp>
          <p:nvSpPr>
            <p:cNvPr id="5" name="Rectangle 4"/>
            <p:cNvSpPr/>
            <p:nvPr/>
          </p:nvSpPr>
          <p:spPr>
            <a:xfrm>
              <a:off x="1756954" y="2838262"/>
              <a:ext cx="3111135" cy="17532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768324" y="3156101"/>
              <a:ext cx="3096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1748780" y="2838263"/>
              <a:ext cx="3119310" cy="313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Animal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1768324" y="3784064"/>
              <a:ext cx="3096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774221" y="3131763"/>
              <a:ext cx="30901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pernas: int</a:t>
              </a:r>
            </a:p>
            <a:p>
              <a:r>
                <a:rPr lang="pt-BR" sz="1200" dirty="0"/>
                <a:t># idade: int</a:t>
              </a:r>
            </a:p>
            <a:p>
              <a:r>
                <a:rPr lang="pt-BR" sz="1200" dirty="0"/>
                <a:t>+ peso: float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754353" y="3758147"/>
              <a:ext cx="311373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Animal(pernas : </a:t>
              </a:r>
              <a:r>
                <a:rPr lang="pt-BR" sz="1200" dirty="0" err="1"/>
                <a:t>int</a:t>
              </a:r>
              <a:r>
                <a:rPr lang="pt-BR" sz="1200" dirty="0"/>
                <a:t>, idade : </a:t>
              </a:r>
              <a:r>
                <a:rPr lang="pt-BR" sz="1200" dirty="0" err="1"/>
                <a:t>int</a:t>
              </a:r>
              <a:r>
                <a:rPr lang="pt-BR" sz="1200" dirty="0"/>
                <a:t>, peso : </a:t>
              </a:r>
              <a:r>
                <a:rPr lang="pt-BR" sz="1200" dirty="0" err="1"/>
                <a:t>float</a:t>
              </a:r>
              <a:r>
                <a:rPr lang="pt-BR" sz="1200" dirty="0"/>
                <a:t>)</a:t>
              </a:r>
            </a:p>
            <a:p>
              <a:r>
                <a:rPr lang="pt-BR" sz="1200" dirty="0"/>
                <a:t>+ comer(): void</a:t>
              </a:r>
            </a:p>
            <a:p>
              <a:r>
                <a:rPr lang="pt-BR" sz="1200" dirty="0"/>
                <a:t>+ dormir() : void</a:t>
              </a:r>
            </a:p>
            <a:p>
              <a:r>
                <a:rPr lang="pt-BR" sz="1200" dirty="0"/>
                <a:t>+ getPernas(): integer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451805" y="1378529"/>
            <a:ext cx="2107544" cy="1753234"/>
            <a:chOff x="4683568" y="2968891"/>
            <a:chExt cx="2107544" cy="1753234"/>
          </a:xfrm>
        </p:grpSpPr>
        <p:sp>
          <p:nvSpPr>
            <p:cNvPr id="12" name="Rectangle 11"/>
            <p:cNvSpPr/>
            <p:nvPr/>
          </p:nvSpPr>
          <p:spPr>
            <a:xfrm>
              <a:off x="4691743" y="2968891"/>
              <a:ext cx="2091194" cy="17532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4703112" y="3286730"/>
              <a:ext cx="208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683568" y="2968892"/>
              <a:ext cx="2088000" cy="313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Animal</a:t>
              </a:r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4703112" y="3914693"/>
              <a:ext cx="208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4697639" y="3276797"/>
              <a:ext cx="20798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pernas: int</a:t>
              </a:r>
            </a:p>
            <a:p>
              <a:r>
                <a:rPr lang="pt-BR" sz="1200" dirty="0"/>
                <a:t># idade: int</a:t>
              </a:r>
            </a:p>
            <a:p>
              <a:r>
                <a:rPr lang="pt-BR" sz="1200" dirty="0"/>
                <a:t>+ peso: float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689142" y="3888776"/>
              <a:ext cx="20960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Animal(pernas, idade, peso)</a:t>
              </a:r>
            </a:p>
            <a:p>
              <a:r>
                <a:rPr lang="pt-BR" sz="1200" dirty="0"/>
                <a:t>+ comer(): void</a:t>
              </a:r>
            </a:p>
            <a:p>
              <a:r>
                <a:rPr lang="pt-BR" sz="1200" dirty="0"/>
                <a:t>+ dormir() : void</a:t>
              </a:r>
            </a:p>
            <a:p>
              <a:r>
                <a:rPr lang="pt-BR" sz="1200" dirty="0"/>
                <a:t>- fazerDigestão(): void</a:t>
              </a:r>
            </a:p>
          </p:txBody>
        </p:sp>
      </p:grpSp>
      <p:grpSp>
        <p:nvGrpSpPr>
          <p:cNvPr id="4" name="Grupo 3"/>
          <p:cNvGrpSpPr/>
          <p:nvPr/>
        </p:nvGrpSpPr>
        <p:grpSpPr>
          <a:xfrm>
            <a:off x="6955694" y="3889898"/>
            <a:ext cx="3119310" cy="1935548"/>
            <a:chOff x="6955694" y="3889898"/>
            <a:chExt cx="3119310" cy="1935548"/>
          </a:xfrm>
        </p:grpSpPr>
        <p:sp>
          <p:nvSpPr>
            <p:cNvPr id="19" name="Rectangle 4"/>
            <p:cNvSpPr/>
            <p:nvPr/>
          </p:nvSpPr>
          <p:spPr>
            <a:xfrm>
              <a:off x="6963868" y="3889898"/>
              <a:ext cx="3111135" cy="19355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0" name="Straight Connector 5"/>
            <p:cNvCxnSpPr/>
            <p:nvPr/>
          </p:nvCxnSpPr>
          <p:spPr>
            <a:xfrm>
              <a:off x="6975238" y="4207737"/>
              <a:ext cx="3096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6"/>
            <p:cNvSpPr txBox="1"/>
            <p:nvPr/>
          </p:nvSpPr>
          <p:spPr>
            <a:xfrm>
              <a:off x="6955694" y="3889899"/>
              <a:ext cx="3119310" cy="313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Animal</a:t>
              </a:r>
            </a:p>
          </p:txBody>
        </p:sp>
        <p:cxnSp>
          <p:nvCxnSpPr>
            <p:cNvPr id="22" name="Straight Connector 7"/>
            <p:cNvCxnSpPr/>
            <p:nvPr/>
          </p:nvCxnSpPr>
          <p:spPr>
            <a:xfrm>
              <a:off x="6975238" y="4835700"/>
              <a:ext cx="3096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8"/>
            <p:cNvSpPr txBox="1"/>
            <p:nvPr/>
          </p:nvSpPr>
          <p:spPr>
            <a:xfrm>
              <a:off x="6981135" y="4183399"/>
              <a:ext cx="30901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pernas: int</a:t>
              </a:r>
            </a:p>
            <a:p>
              <a:r>
                <a:rPr lang="pt-BR" sz="1200" dirty="0"/>
                <a:t># idade: int</a:t>
              </a:r>
            </a:p>
            <a:p>
              <a:r>
                <a:rPr lang="pt-BR" sz="1200" dirty="0"/>
                <a:t>+ peso: float</a:t>
              </a:r>
            </a:p>
          </p:txBody>
        </p:sp>
        <p:sp>
          <p:nvSpPr>
            <p:cNvPr id="24" name="TextBox 9"/>
            <p:cNvSpPr txBox="1"/>
            <p:nvPr/>
          </p:nvSpPr>
          <p:spPr>
            <a:xfrm>
              <a:off x="6961267" y="4809783"/>
              <a:ext cx="311373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Animal(pernas : </a:t>
              </a:r>
              <a:r>
                <a:rPr lang="pt-BR" sz="1200" dirty="0" err="1"/>
                <a:t>int</a:t>
              </a:r>
              <a:r>
                <a:rPr lang="pt-BR" sz="1200" dirty="0"/>
                <a:t>, idade : </a:t>
              </a:r>
              <a:r>
                <a:rPr lang="pt-BR" sz="1200" dirty="0" err="1"/>
                <a:t>int</a:t>
              </a:r>
              <a:r>
                <a:rPr lang="pt-BR" sz="1200" dirty="0"/>
                <a:t>, peso : </a:t>
              </a:r>
              <a:r>
                <a:rPr lang="pt-BR" sz="1200" dirty="0" err="1"/>
                <a:t>float</a:t>
              </a:r>
              <a:r>
                <a:rPr lang="pt-BR" sz="1200" dirty="0"/>
                <a:t>)</a:t>
              </a:r>
            </a:p>
            <a:p>
              <a:r>
                <a:rPr lang="pt-BR" sz="1200" dirty="0"/>
                <a:t>+ comer(): void</a:t>
              </a:r>
            </a:p>
            <a:p>
              <a:r>
                <a:rPr lang="pt-BR" sz="1200" dirty="0"/>
                <a:t>+ dormir() : void</a:t>
              </a:r>
            </a:p>
            <a:p>
              <a:r>
                <a:rPr lang="pt-BR" sz="1200" dirty="0"/>
                <a:t># </a:t>
              </a:r>
              <a:r>
                <a:rPr lang="pt-BR" sz="1200" dirty="0" err="1"/>
                <a:t>bombearSangue</a:t>
              </a:r>
              <a:r>
                <a:rPr lang="pt-BR" sz="1200" dirty="0"/>
                <a:t>(): </a:t>
              </a:r>
              <a:r>
                <a:rPr lang="pt-BR" sz="1200" dirty="0" err="1"/>
                <a:t>void</a:t>
              </a:r>
              <a:endParaRPr lang="pt-BR" sz="1200" dirty="0"/>
            </a:p>
            <a:p>
              <a:r>
                <a:rPr lang="pt-BR" sz="1200" dirty="0"/>
                <a:t>- </a:t>
              </a:r>
              <a:r>
                <a:rPr lang="pt-BR" sz="1200" dirty="0" err="1"/>
                <a:t>fazerDigestão</a:t>
              </a:r>
              <a:r>
                <a:rPr lang="pt-BR" sz="1200" dirty="0"/>
                <a:t>(): </a:t>
              </a:r>
              <a:r>
                <a:rPr lang="pt-BR" sz="1200" dirty="0" err="1"/>
                <a:t>void</a:t>
              </a:r>
              <a:endParaRPr lang="pt-BR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536665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/>
          <p:cNvGrpSpPr/>
          <p:nvPr/>
        </p:nvGrpSpPr>
        <p:grpSpPr>
          <a:xfrm>
            <a:off x="1748779" y="2838262"/>
            <a:ext cx="4015545" cy="1753234"/>
            <a:chOff x="1748779" y="2838262"/>
            <a:chExt cx="4015545" cy="1753234"/>
          </a:xfrm>
        </p:grpSpPr>
        <p:sp>
          <p:nvSpPr>
            <p:cNvPr id="5" name="Rectangle 4"/>
            <p:cNvSpPr/>
            <p:nvPr/>
          </p:nvSpPr>
          <p:spPr>
            <a:xfrm>
              <a:off x="1756954" y="2838262"/>
              <a:ext cx="3993839" cy="17532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768324" y="3156101"/>
              <a:ext cx="3996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1748779" y="2838263"/>
              <a:ext cx="4002013" cy="313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Livro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1756954" y="3935981"/>
              <a:ext cx="3996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768324" y="3143001"/>
              <a:ext cx="399064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+ título: </a:t>
              </a:r>
              <a:r>
                <a:rPr lang="pt-BR" sz="1200" dirty="0" err="1"/>
                <a:t>str</a:t>
              </a:r>
              <a:endParaRPr lang="pt-BR" sz="1200" dirty="0"/>
            </a:p>
            <a:p>
              <a:r>
                <a:rPr lang="pt-BR" sz="1200" dirty="0"/>
                <a:t>+ </a:t>
              </a:r>
              <a:r>
                <a:rPr lang="pt-BR" sz="1200" dirty="0" err="1"/>
                <a:t>qtdPaginas</a:t>
              </a:r>
              <a:r>
                <a:rPr lang="pt-BR" sz="1200" dirty="0"/>
                <a:t>: int</a:t>
              </a:r>
            </a:p>
            <a:p>
              <a:r>
                <a:rPr lang="pt-BR" sz="1200" dirty="0"/>
                <a:t>+ autor: </a:t>
              </a:r>
              <a:r>
                <a:rPr lang="pt-BR" sz="1200" dirty="0" err="1"/>
                <a:t>str</a:t>
              </a:r>
              <a:endParaRPr lang="pt-BR" sz="1200" dirty="0"/>
            </a:p>
            <a:p>
              <a:r>
                <a:rPr lang="pt-BR" sz="1200" dirty="0"/>
                <a:t>- preço: </a:t>
              </a:r>
              <a:r>
                <a:rPr lang="pt-BR" sz="1200" dirty="0" err="1"/>
                <a:t>float</a:t>
              </a:r>
              <a:endParaRPr lang="pt-BR" sz="12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748780" y="3935981"/>
              <a:ext cx="40020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Livro(título : </a:t>
              </a:r>
              <a:r>
                <a:rPr lang="pt-BR" sz="1200" dirty="0" err="1"/>
                <a:t>str</a:t>
              </a:r>
              <a:r>
                <a:rPr lang="pt-BR" sz="1200" dirty="0"/>
                <a:t>, </a:t>
              </a:r>
              <a:r>
                <a:rPr lang="pt-BR" sz="1200" dirty="0" err="1"/>
                <a:t>qtdPaginas</a:t>
              </a:r>
              <a:r>
                <a:rPr lang="pt-BR" sz="1200" dirty="0"/>
                <a:t> : </a:t>
              </a:r>
              <a:r>
                <a:rPr lang="pt-BR" sz="1200" dirty="0" err="1"/>
                <a:t>int</a:t>
              </a:r>
              <a:r>
                <a:rPr lang="pt-BR" sz="1200" dirty="0"/>
                <a:t>, autor : </a:t>
              </a:r>
              <a:r>
                <a:rPr lang="pt-BR" sz="1200" dirty="0" err="1"/>
                <a:t>str</a:t>
              </a:r>
              <a:r>
                <a:rPr lang="pt-BR" sz="1200" dirty="0"/>
                <a:t>, preço : </a:t>
              </a:r>
              <a:r>
                <a:rPr lang="pt-BR" sz="1200" dirty="0" err="1"/>
                <a:t>float</a:t>
              </a:r>
              <a:r>
                <a:rPr lang="pt-BR" sz="1200" dirty="0"/>
                <a:t>)</a:t>
              </a:r>
            </a:p>
            <a:p>
              <a:r>
                <a:rPr lang="pt-BR" sz="1200" dirty="0"/>
                <a:t>+ </a:t>
              </a:r>
              <a:r>
                <a:rPr lang="pt-BR" sz="1200" dirty="0" err="1"/>
                <a:t>getPreço</a:t>
              </a:r>
              <a:r>
                <a:rPr lang="pt-BR" sz="1200" dirty="0"/>
                <a:t>(): </a:t>
              </a:r>
              <a:r>
                <a:rPr lang="pt-BR" sz="1200" dirty="0" err="1"/>
                <a:t>float</a:t>
              </a:r>
              <a:endParaRPr lang="pt-BR" sz="1200" dirty="0"/>
            </a:p>
            <a:p>
              <a:r>
                <a:rPr lang="pt-BR" sz="1200" dirty="0"/>
                <a:t>+ </a:t>
              </a:r>
              <a:r>
                <a:rPr lang="pt-BR" sz="1200" dirty="0" err="1"/>
                <a:t>setPreço</a:t>
              </a:r>
              <a:r>
                <a:rPr lang="pt-BR" sz="1200" dirty="0"/>
                <a:t>(preço : </a:t>
              </a:r>
              <a:r>
                <a:rPr lang="pt-BR" sz="1200" dirty="0" err="1"/>
                <a:t>float</a:t>
              </a:r>
              <a:r>
                <a:rPr lang="pt-BR" sz="1200" dirty="0"/>
                <a:t>)</a:t>
              </a:r>
            </a:p>
          </p:txBody>
        </p:sp>
      </p:grpSp>
      <p:grpSp>
        <p:nvGrpSpPr>
          <p:cNvPr id="20" name="Grupo 19"/>
          <p:cNvGrpSpPr/>
          <p:nvPr/>
        </p:nvGrpSpPr>
        <p:grpSpPr>
          <a:xfrm>
            <a:off x="7047945" y="2912285"/>
            <a:ext cx="4015545" cy="1753234"/>
            <a:chOff x="7047945" y="2912285"/>
            <a:chExt cx="4015545" cy="1753234"/>
          </a:xfrm>
        </p:grpSpPr>
        <p:sp>
          <p:nvSpPr>
            <p:cNvPr id="14" name="Rectangle 4"/>
            <p:cNvSpPr/>
            <p:nvPr/>
          </p:nvSpPr>
          <p:spPr>
            <a:xfrm>
              <a:off x="7056120" y="2912285"/>
              <a:ext cx="3993839" cy="17532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5" name="Straight Connector 5"/>
            <p:cNvCxnSpPr/>
            <p:nvPr/>
          </p:nvCxnSpPr>
          <p:spPr>
            <a:xfrm>
              <a:off x="7067490" y="3230124"/>
              <a:ext cx="3996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6"/>
            <p:cNvSpPr txBox="1"/>
            <p:nvPr/>
          </p:nvSpPr>
          <p:spPr>
            <a:xfrm>
              <a:off x="7047945" y="2912286"/>
              <a:ext cx="4002013" cy="313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Funcionário</a:t>
              </a:r>
            </a:p>
          </p:txBody>
        </p:sp>
        <p:cxnSp>
          <p:nvCxnSpPr>
            <p:cNvPr id="17" name="Straight Connector 7"/>
            <p:cNvCxnSpPr/>
            <p:nvPr/>
          </p:nvCxnSpPr>
          <p:spPr>
            <a:xfrm>
              <a:off x="7056120" y="4010004"/>
              <a:ext cx="3996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8"/>
            <p:cNvSpPr txBox="1"/>
            <p:nvPr/>
          </p:nvSpPr>
          <p:spPr>
            <a:xfrm>
              <a:off x="7067490" y="3217024"/>
              <a:ext cx="39906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+ nome : </a:t>
              </a:r>
              <a:r>
                <a:rPr lang="pt-BR" sz="1200" dirty="0" err="1"/>
                <a:t>str</a:t>
              </a:r>
              <a:endParaRPr lang="pt-BR" sz="1200" dirty="0"/>
            </a:p>
            <a:p>
              <a:r>
                <a:rPr lang="pt-BR" sz="1200" dirty="0"/>
                <a:t>+ salário : </a:t>
              </a:r>
              <a:r>
                <a:rPr lang="pt-BR" sz="1200" dirty="0" err="1"/>
                <a:t>float</a:t>
              </a:r>
              <a:endParaRPr lang="pt-BR" sz="1200" dirty="0"/>
            </a:p>
          </p:txBody>
        </p:sp>
        <p:sp>
          <p:nvSpPr>
            <p:cNvPr id="19" name="TextBox 9"/>
            <p:cNvSpPr txBox="1"/>
            <p:nvPr/>
          </p:nvSpPr>
          <p:spPr>
            <a:xfrm>
              <a:off x="7047946" y="4010004"/>
              <a:ext cx="40020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Funcionário(nome : </a:t>
              </a:r>
              <a:r>
                <a:rPr lang="pt-BR" sz="1200" dirty="0" err="1"/>
                <a:t>str</a:t>
              </a:r>
              <a:r>
                <a:rPr lang="pt-BR" sz="1200" dirty="0"/>
                <a:t>, salário : </a:t>
              </a:r>
              <a:r>
                <a:rPr lang="pt-BR" sz="1200" dirty="0" err="1"/>
                <a:t>float</a:t>
              </a:r>
              <a:r>
                <a:rPr lang="pt-BR" sz="1200" dirty="0"/>
                <a:t>)</a:t>
              </a:r>
            </a:p>
            <a:p>
              <a:r>
                <a:rPr lang="pt-BR" sz="1200" dirty="0"/>
                <a:t>+ </a:t>
              </a:r>
              <a:r>
                <a:rPr lang="pt-BR" sz="1200" dirty="0" err="1"/>
                <a:t>aumentarSalário</a:t>
              </a:r>
              <a:r>
                <a:rPr lang="pt-BR" sz="1200" dirty="0"/>
                <a:t>(</a:t>
              </a:r>
              <a:r>
                <a:rPr lang="pt-BR" sz="1200" dirty="0" err="1"/>
                <a:t>percentualDeAumento</a:t>
              </a:r>
              <a:r>
                <a:rPr lang="pt-BR" sz="1200" dirty="0"/>
                <a:t> : </a:t>
              </a:r>
              <a:r>
                <a:rPr lang="pt-BR" sz="1200" dirty="0" err="1"/>
                <a:t>float</a:t>
              </a:r>
              <a:r>
                <a:rPr lang="pt-BR" sz="1200" dirty="0"/>
                <a:t>): </a:t>
              </a:r>
              <a:r>
                <a:rPr lang="pt-BR" sz="1200" dirty="0" err="1"/>
                <a:t>void</a:t>
              </a:r>
              <a:endParaRPr lang="pt-BR" sz="1200" dirty="0"/>
            </a:p>
            <a:p>
              <a:r>
                <a:rPr lang="pt-BR" sz="1200" dirty="0"/>
                <a:t>+ </a:t>
              </a:r>
              <a:r>
                <a:rPr lang="pt-BR" sz="1200" dirty="0" err="1"/>
                <a:t>info</a:t>
              </a:r>
              <a:r>
                <a:rPr lang="pt-BR" sz="1200" dirty="0"/>
                <a:t>() : </a:t>
              </a:r>
              <a:r>
                <a:rPr lang="pt-BR" sz="1200" dirty="0" err="1"/>
                <a:t>str</a:t>
              </a:r>
              <a:endParaRPr lang="pt-BR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51223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POR QUE PYTHON?</a:t>
            </a:r>
            <a:endParaRPr/>
          </a:p>
        </p:txBody>
      </p:sp>
      <p:pic>
        <p:nvPicPr>
          <p:cNvPr id="260" name="Google Shape;260;p4" descr="Image result for programming language of the future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178985" y="-385814"/>
            <a:ext cx="3511708" cy="3008539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4"/>
          <p:cNvSpPr txBox="1"/>
          <p:nvPr/>
        </p:nvSpPr>
        <p:spPr>
          <a:xfrm>
            <a:off x="1132159" y="2086278"/>
            <a:ext cx="7201816" cy="6001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AutoNum type="arabicPeriod"/>
            </a:pP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É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uma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das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linguagens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mais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fáceis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de se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aprender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.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AutoNum type="arabicPeriod"/>
            </a:pP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É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uma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linguagem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de alto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nível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.</a:t>
            </a:r>
          </a:p>
          <a:p>
            <a:pPr marL="342900" lvl="0" indent="-342900">
              <a:buClr>
                <a:schemeClr val="lt1"/>
              </a:buClr>
              <a:buSzPts val="2400"/>
              <a:buFont typeface="Twentieth Century"/>
              <a:buAutoNum type="arabicPeriod"/>
            </a:pPr>
            <a:r>
              <a:rPr lang="pt-BR" sz="2400" dirty="0"/>
              <a:t>vasto repertório de bibliotecas</a:t>
            </a:r>
            <a:endParaRPr lang="en-US" sz="2400" dirty="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AutoNum type="arabicPeriod"/>
            </a:pP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Python é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muito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popular e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será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mais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ainda</a:t>
            </a:r>
            <a:endParaRPr sz="2400" dirty="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AutoNum type="arabicPeriod"/>
            </a:pP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Grandes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companias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usam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python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AutoNum type="arabicPeriod"/>
            </a:pP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Pyhton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é a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linguagem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mais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usada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para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aplicacoes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de Machine Learning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AutoNum type="arabicPeriod"/>
            </a:pP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Possui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um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vasto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suporte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on-line: Tutorials, Videos e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StackOverflow</a:t>
            </a:r>
            <a:endParaRPr sz="2400" dirty="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AutoNum type="arabicPeriod"/>
            </a:pP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Python é a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linguagem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da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educação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(e.g., Raspberry Pi, LEGO Mindstorms)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AutoNum type="arabicPeriod"/>
            </a:pP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Python é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gratuito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(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ou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seja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, é open-source)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AutoNum type="arabicPeriod"/>
            </a:pP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Possui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um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rico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ecosistema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de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bibliotecas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: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TensorFlow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,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OpenCV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, Scrappy,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Ipython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, etc.</a:t>
            </a:r>
            <a:endParaRPr dirty="0"/>
          </a:p>
          <a:p>
            <a:pPr marL="342900" marR="0" lvl="0" indent="-190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None/>
            </a:pPr>
            <a:endParaRPr sz="2400" dirty="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62" name="Google Shape;262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92494" y="3733871"/>
            <a:ext cx="1985962" cy="6671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616570" y="3733871"/>
            <a:ext cx="1123949" cy="1123949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4" descr="Image result for netflix logo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65" name="Google Shape;265;p4" descr="Image result for netflix logo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492494" y="4640143"/>
            <a:ext cx="1645920" cy="9338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4" descr="Image result for Facebook logo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287679" y="5058827"/>
            <a:ext cx="1707269" cy="9603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4" descr="Image result for nasa logo"/>
          <p:cNvPicPr preferRelativeResize="0"/>
          <p:nvPr/>
        </p:nvPicPr>
        <p:blipFill rotWithShape="1">
          <a:blip r:embed="rId8">
            <a:alphaModFix/>
          </a:blip>
          <a:srcRect l="25520" t="7233" r="25310" b="7698"/>
          <a:stretch/>
        </p:blipFill>
        <p:spPr>
          <a:xfrm>
            <a:off x="8678506" y="5621056"/>
            <a:ext cx="1273896" cy="1101971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4" descr="Image result for youtube logo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69" name="Google Shape;269;p4" descr="Image result for youtube logo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601200" y="5692176"/>
            <a:ext cx="2367280" cy="1473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0" name="Picture 6" descr="Música para todos - Spotify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60" t="26716" r="11861" b="27797"/>
          <a:stretch/>
        </p:blipFill>
        <p:spPr bwMode="auto">
          <a:xfrm>
            <a:off x="8961449" y="2740927"/>
            <a:ext cx="2493094" cy="781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269233" y="1228298"/>
            <a:ext cx="10426906" cy="4546982"/>
            <a:chOff x="1269233" y="1228298"/>
            <a:chExt cx="10426906" cy="4546982"/>
          </a:xfrm>
        </p:grpSpPr>
        <p:sp>
          <p:nvSpPr>
            <p:cNvPr id="4" name="Rectangle 3"/>
            <p:cNvSpPr/>
            <p:nvPr/>
          </p:nvSpPr>
          <p:spPr>
            <a:xfrm>
              <a:off x="1651379" y="1665028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somaLista([1,3,5,7,9])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soma = 1 + somaLista([3,5,7,9])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3452885" y="2549858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somaLista([3,5,7,9])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soma = 3 + somaLista([5,7,9])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5254391" y="3436962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somaLista([5,7,9])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soma = 5 + somaLista([7,9])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7055897" y="4312694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somaLista([7,9])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soma = 7 + somaLista([9])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8857405" y="5188426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somaLista([9])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soma = 9</a:t>
              </a:r>
            </a:p>
          </p:txBody>
        </p:sp>
        <p:cxnSp>
          <p:nvCxnSpPr>
            <p:cNvPr id="10" name="Elbow Connector 9"/>
            <p:cNvCxnSpPr>
              <a:stCxn id="4" idx="3"/>
              <a:endCxn id="5" idx="0"/>
            </p:cNvCxnSpPr>
            <p:nvPr/>
          </p:nvCxnSpPr>
          <p:spPr>
            <a:xfrm>
              <a:off x="4490113" y="1958455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Elbow Connector 10"/>
            <p:cNvCxnSpPr/>
            <p:nvPr/>
          </p:nvCxnSpPr>
          <p:spPr>
            <a:xfrm>
              <a:off x="6291619" y="2841010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lbow Connector 11"/>
            <p:cNvCxnSpPr/>
            <p:nvPr/>
          </p:nvCxnSpPr>
          <p:spPr>
            <a:xfrm>
              <a:off x="8093125" y="3725840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/>
            <p:cNvCxnSpPr/>
            <p:nvPr/>
          </p:nvCxnSpPr>
          <p:spPr>
            <a:xfrm>
              <a:off x="9894633" y="4583374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14"/>
            <p:cNvCxnSpPr>
              <a:stCxn id="8" idx="1"/>
              <a:endCxn id="7" idx="2"/>
            </p:cNvCxnSpPr>
            <p:nvPr/>
          </p:nvCxnSpPr>
          <p:spPr>
            <a:xfrm rot="10800000">
              <a:off x="8475265" y="4899549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15"/>
            <p:cNvCxnSpPr/>
            <p:nvPr/>
          </p:nvCxnSpPr>
          <p:spPr>
            <a:xfrm rot="10800000">
              <a:off x="6673765" y="4037465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/>
            <p:nvPr/>
          </p:nvCxnSpPr>
          <p:spPr>
            <a:xfrm rot="10800000">
              <a:off x="4872252" y="3157183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/>
            <p:nvPr/>
          </p:nvCxnSpPr>
          <p:spPr>
            <a:xfrm rot="10800000">
              <a:off x="3070746" y="2273490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8475264" y="5174777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9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673758" y="4295720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16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872250" y="3410016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21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070744" y="2551255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24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3070744" y="1228298"/>
              <a:ext cx="2" cy="43673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/>
            <p:nvPr/>
          </p:nvCxnSpPr>
          <p:spPr>
            <a:xfrm rot="10800000">
              <a:off x="1269236" y="1389229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1269233" y="1643420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25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123913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269233" y="1228298"/>
            <a:ext cx="10426906" cy="4546982"/>
            <a:chOff x="1269233" y="1228298"/>
            <a:chExt cx="10426906" cy="4546982"/>
          </a:xfrm>
        </p:grpSpPr>
        <p:sp>
          <p:nvSpPr>
            <p:cNvPr id="4" name="Rectangle 3"/>
            <p:cNvSpPr/>
            <p:nvPr/>
          </p:nvSpPr>
          <p:spPr>
            <a:xfrm>
              <a:off x="1651378" y="1665028"/>
              <a:ext cx="2893325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somarLista([1,3,5,7,9])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soma = 1 + somarLista([3,5,7,9])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3452885" y="2549858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somarLista([3,5,7,9])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soma = 3 + somarLista([5,7,9])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5254391" y="3436962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somarLista([5,7,9])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soma = 5 + somarLista([7,9])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7055897" y="4312694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somarLista([7,9])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soma = 7 + somarLista([9])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8857405" y="5188426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somarLista([9])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soma = 9</a:t>
              </a:r>
            </a:p>
          </p:txBody>
        </p:sp>
        <p:cxnSp>
          <p:nvCxnSpPr>
            <p:cNvPr id="10" name="Elbow Connector 9"/>
            <p:cNvCxnSpPr>
              <a:stCxn id="4" idx="3"/>
              <a:endCxn id="5" idx="0"/>
            </p:cNvCxnSpPr>
            <p:nvPr/>
          </p:nvCxnSpPr>
          <p:spPr>
            <a:xfrm>
              <a:off x="4544703" y="1958455"/>
              <a:ext cx="32754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Elbow Connector 10"/>
            <p:cNvCxnSpPr/>
            <p:nvPr/>
          </p:nvCxnSpPr>
          <p:spPr>
            <a:xfrm>
              <a:off x="6291619" y="2841010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lbow Connector 11"/>
            <p:cNvCxnSpPr/>
            <p:nvPr/>
          </p:nvCxnSpPr>
          <p:spPr>
            <a:xfrm>
              <a:off x="8093125" y="3725840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/>
            <p:cNvCxnSpPr/>
            <p:nvPr/>
          </p:nvCxnSpPr>
          <p:spPr>
            <a:xfrm>
              <a:off x="9894633" y="4583374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14"/>
            <p:cNvCxnSpPr>
              <a:stCxn id="8" idx="1"/>
              <a:endCxn id="7" idx="2"/>
            </p:cNvCxnSpPr>
            <p:nvPr/>
          </p:nvCxnSpPr>
          <p:spPr>
            <a:xfrm rot="10800000">
              <a:off x="8475265" y="4899549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15"/>
            <p:cNvCxnSpPr/>
            <p:nvPr/>
          </p:nvCxnSpPr>
          <p:spPr>
            <a:xfrm rot="10800000">
              <a:off x="6673765" y="4037465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/>
            <p:nvPr/>
          </p:nvCxnSpPr>
          <p:spPr>
            <a:xfrm rot="10800000">
              <a:off x="4872252" y="3157183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/>
            <p:nvPr/>
          </p:nvCxnSpPr>
          <p:spPr>
            <a:xfrm rot="10800000">
              <a:off x="3070746" y="2273490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8475264" y="5174777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9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673758" y="4295720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16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872250" y="3410016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21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070744" y="2551255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24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3070744" y="1228298"/>
              <a:ext cx="2" cy="43673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/>
            <p:nvPr/>
          </p:nvCxnSpPr>
          <p:spPr>
            <a:xfrm rot="10800000">
              <a:off x="1269236" y="1389229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1269233" y="1643420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25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579406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269233" y="1228298"/>
            <a:ext cx="10426906" cy="4546982"/>
            <a:chOff x="1269233" y="1228298"/>
            <a:chExt cx="10426906" cy="4546982"/>
          </a:xfrm>
        </p:grpSpPr>
        <p:sp>
          <p:nvSpPr>
            <p:cNvPr id="4" name="Rectangle 3"/>
            <p:cNvSpPr/>
            <p:nvPr/>
          </p:nvSpPr>
          <p:spPr>
            <a:xfrm>
              <a:off x="1651378" y="1665028"/>
              <a:ext cx="2893325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somarLista([1,3,5,7,9])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</a:t>
              </a:r>
              <a:r>
                <a:rPr lang="pt-BR" dirty="0" err="1">
                  <a:solidFill>
                    <a:schemeClr val="tx1"/>
                  </a:solidFill>
                </a:rPr>
                <a:t>return</a:t>
              </a:r>
              <a:r>
                <a:rPr lang="pt-BR" dirty="0">
                  <a:solidFill>
                    <a:schemeClr val="tx1"/>
                  </a:solidFill>
                </a:rPr>
                <a:t> 1 + somarLista([3,5,7,9])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3452885" y="2549858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somarLista([3,5,7,9])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</a:t>
              </a:r>
              <a:r>
                <a:rPr lang="pt-BR" dirty="0" err="1">
                  <a:solidFill>
                    <a:schemeClr val="tx1"/>
                  </a:solidFill>
                </a:rPr>
                <a:t>return</a:t>
              </a:r>
              <a:r>
                <a:rPr lang="pt-BR" dirty="0">
                  <a:solidFill>
                    <a:schemeClr val="tx1"/>
                  </a:solidFill>
                </a:rPr>
                <a:t> 3 + somarLista([5,7,9])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5254391" y="3436962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somarLista([5,7,9])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</a:t>
              </a:r>
              <a:r>
                <a:rPr lang="pt-BR" dirty="0" err="1">
                  <a:solidFill>
                    <a:schemeClr val="tx1"/>
                  </a:solidFill>
                </a:rPr>
                <a:t>return</a:t>
              </a:r>
              <a:r>
                <a:rPr lang="pt-BR" dirty="0">
                  <a:solidFill>
                    <a:schemeClr val="tx1"/>
                  </a:solidFill>
                </a:rPr>
                <a:t> 5 + somarLista([7,9])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7055897" y="4312694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somarLista([7,9])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</a:t>
              </a:r>
              <a:r>
                <a:rPr lang="pt-BR" dirty="0" err="1">
                  <a:solidFill>
                    <a:schemeClr val="tx1"/>
                  </a:solidFill>
                </a:rPr>
                <a:t>return</a:t>
              </a:r>
              <a:r>
                <a:rPr lang="pt-BR" dirty="0">
                  <a:solidFill>
                    <a:schemeClr val="tx1"/>
                  </a:solidFill>
                </a:rPr>
                <a:t> 7 + somarLista([9])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8857405" y="5188426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somarLista([9])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</a:t>
              </a:r>
              <a:r>
                <a:rPr lang="pt-BR" dirty="0" err="1">
                  <a:solidFill>
                    <a:schemeClr val="tx1"/>
                  </a:solidFill>
                </a:rPr>
                <a:t>return</a:t>
              </a:r>
              <a:r>
                <a:rPr lang="pt-BR" dirty="0">
                  <a:solidFill>
                    <a:schemeClr val="tx1"/>
                  </a:solidFill>
                </a:rPr>
                <a:t> 9</a:t>
              </a:r>
            </a:p>
          </p:txBody>
        </p:sp>
        <p:cxnSp>
          <p:nvCxnSpPr>
            <p:cNvPr id="10" name="Elbow Connector 9"/>
            <p:cNvCxnSpPr>
              <a:stCxn id="4" idx="3"/>
              <a:endCxn id="5" idx="0"/>
            </p:cNvCxnSpPr>
            <p:nvPr/>
          </p:nvCxnSpPr>
          <p:spPr>
            <a:xfrm>
              <a:off x="4544703" y="1958455"/>
              <a:ext cx="32754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Elbow Connector 10"/>
            <p:cNvCxnSpPr/>
            <p:nvPr/>
          </p:nvCxnSpPr>
          <p:spPr>
            <a:xfrm>
              <a:off x="6291619" y="2841010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lbow Connector 11"/>
            <p:cNvCxnSpPr/>
            <p:nvPr/>
          </p:nvCxnSpPr>
          <p:spPr>
            <a:xfrm>
              <a:off x="8093125" y="3725840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/>
            <p:cNvCxnSpPr/>
            <p:nvPr/>
          </p:nvCxnSpPr>
          <p:spPr>
            <a:xfrm>
              <a:off x="9894633" y="4583374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14"/>
            <p:cNvCxnSpPr>
              <a:stCxn id="8" idx="1"/>
              <a:endCxn id="7" idx="2"/>
            </p:cNvCxnSpPr>
            <p:nvPr/>
          </p:nvCxnSpPr>
          <p:spPr>
            <a:xfrm rot="10800000">
              <a:off x="8475265" y="4899549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15"/>
            <p:cNvCxnSpPr/>
            <p:nvPr/>
          </p:nvCxnSpPr>
          <p:spPr>
            <a:xfrm rot="10800000">
              <a:off x="6673765" y="4037465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/>
            <p:nvPr/>
          </p:nvCxnSpPr>
          <p:spPr>
            <a:xfrm rot="10800000">
              <a:off x="4872252" y="3157183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/>
            <p:nvPr/>
          </p:nvCxnSpPr>
          <p:spPr>
            <a:xfrm rot="10800000">
              <a:off x="3070746" y="2273490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8475264" y="5174777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9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673758" y="4295720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16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872250" y="3410016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21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070744" y="2551255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24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3070744" y="1228298"/>
              <a:ext cx="2" cy="43673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/>
            <p:nvPr/>
          </p:nvCxnSpPr>
          <p:spPr>
            <a:xfrm rot="10800000">
              <a:off x="1269236" y="1389229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1269233" y="1643420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25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63506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95534" y="272955"/>
            <a:ext cx="12474065" cy="5457543"/>
            <a:chOff x="95534" y="272955"/>
            <a:chExt cx="12474065" cy="5457543"/>
          </a:xfrm>
        </p:grpSpPr>
        <p:sp>
          <p:nvSpPr>
            <p:cNvPr id="4" name="Rectangle 3"/>
            <p:cNvSpPr/>
            <p:nvPr/>
          </p:nvSpPr>
          <p:spPr>
            <a:xfrm>
              <a:off x="723331" y="709685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potencia(2.0, 5)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2.0 * potencia(2.0, 5-1)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2524837" y="1594515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potencia(2.0, 4)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2.0 * potencia(2.0, 4-1)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4326343" y="2481619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potencia(2.0, 3)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2.0 * potencia(2.0, 5-1)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6127849" y="3357351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potencia(2.0, 2)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2.0 * potencia(2.0, 5-1)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7929357" y="4233083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potencia(2.0, 1)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2.0 * potencia(2.0, 5-1)</a:t>
              </a:r>
            </a:p>
          </p:txBody>
        </p:sp>
        <p:cxnSp>
          <p:nvCxnSpPr>
            <p:cNvPr id="10" name="Elbow Connector 9"/>
            <p:cNvCxnSpPr>
              <a:stCxn id="4" idx="3"/>
              <a:endCxn id="5" idx="0"/>
            </p:cNvCxnSpPr>
            <p:nvPr/>
          </p:nvCxnSpPr>
          <p:spPr>
            <a:xfrm>
              <a:off x="3562065" y="1003112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Elbow Connector 10"/>
            <p:cNvCxnSpPr/>
            <p:nvPr/>
          </p:nvCxnSpPr>
          <p:spPr>
            <a:xfrm>
              <a:off x="5363571" y="1885667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lbow Connector 11"/>
            <p:cNvCxnSpPr/>
            <p:nvPr/>
          </p:nvCxnSpPr>
          <p:spPr>
            <a:xfrm>
              <a:off x="7165077" y="2770497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/>
            <p:cNvCxnSpPr/>
            <p:nvPr/>
          </p:nvCxnSpPr>
          <p:spPr>
            <a:xfrm>
              <a:off x="8966585" y="3628031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14"/>
            <p:cNvCxnSpPr>
              <a:stCxn id="8" idx="1"/>
              <a:endCxn id="7" idx="2"/>
            </p:cNvCxnSpPr>
            <p:nvPr/>
          </p:nvCxnSpPr>
          <p:spPr>
            <a:xfrm rot="10800000">
              <a:off x="7547217" y="3944206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15"/>
            <p:cNvCxnSpPr/>
            <p:nvPr/>
          </p:nvCxnSpPr>
          <p:spPr>
            <a:xfrm rot="10800000">
              <a:off x="5745717" y="3082122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/>
            <p:nvPr/>
          </p:nvCxnSpPr>
          <p:spPr>
            <a:xfrm rot="10800000">
              <a:off x="3944204" y="2201840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/>
            <p:nvPr/>
          </p:nvCxnSpPr>
          <p:spPr>
            <a:xfrm rot="10800000">
              <a:off x="2142698" y="1318147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7451678" y="4542871"/>
              <a:ext cx="477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2.0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595581" y="3664428"/>
              <a:ext cx="5322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4.0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98543" y="2789477"/>
              <a:ext cx="6278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8.0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97039" y="1912964"/>
              <a:ext cx="627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16.0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2142696" y="272955"/>
              <a:ext cx="2" cy="43673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/>
            <p:nvPr/>
          </p:nvCxnSpPr>
          <p:spPr>
            <a:xfrm rot="10800000">
              <a:off x="341188" y="433886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95534" y="1018332"/>
              <a:ext cx="6277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32.0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730865" y="5104265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potencia(2.0, 0)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1.0</a:t>
              </a:r>
            </a:p>
          </p:txBody>
        </p:sp>
        <p:cxnSp>
          <p:nvCxnSpPr>
            <p:cNvPr id="28" name="Elbow Connector 27"/>
            <p:cNvCxnSpPr/>
            <p:nvPr/>
          </p:nvCxnSpPr>
          <p:spPr>
            <a:xfrm>
              <a:off x="10768093" y="4517411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Elbow Connector 28"/>
            <p:cNvCxnSpPr/>
            <p:nvPr/>
          </p:nvCxnSpPr>
          <p:spPr>
            <a:xfrm rot="10800000">
              <a:off x="9348728" y="4850647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9348724" y="5422721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26765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95534" y="272955"/>
            <a:ext cx="10672557" cy="4577693"/>
            <a:chOff x="95534" y="272955"/>
            <a:chExt cx="10672557" cy="4577693"/>
          </a:xfrm>
        </p:grpSpPr>
        <p:sp>
          <p:nvSpPr>
            <p:cNvPr id="4" name="Rectangle 3"/>
            <p:cNvSpPr/>
            <p:nvPr/>
          </p:nvSpPr>
          <p:spPr>
            <a:xfrm>
              <a:off x="723331" y="709685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potencia(2.0, 5)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2.0 * potencia(2.0, 5-1)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2524837" y="1594515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potencia(2.0, 4)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2.0 * potencia(2.0, 4-1)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4326343" y="2481619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potencia(2.0, 3)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2.0 * potencia(2.0, 3-1)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6127849" y="3357351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potencia(2.0, 2)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2.0 * potencia(2.0, 2-1)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7929357" y="4233083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potencia(2.0, 1)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2.0</a:t>
              </a:r>
            </a:p>
          </p:txBody>
        </p:sp>
        <p:cxnSp>
          <p:nvCxnSpPr>
            <p:cNvPr id="10" name="Elbow Connector 9"/>
            <p:cNvCxnSpPr>
              <a:stCxn id="4" idx="3"/>
              <a:endCxn id="5" idx="0"/>
            </p:cNvCxnSpPr>
            <p:nvPr/>
          </p:nvCxnSpPr>
          <p:spPr>
            <a:xfrm>
              <a:off x="3562065" y="1003112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Elbow Connector 10"/>
            <p:cNvCxnSpPr/>
            <p:nvPr/>
          </p:nvCxnSpPr>
          <p:spPr>
            <a:xfrm>
              <a:off x="5363571" y="1885667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lbow Connector 11"/>
            <p:cNvCxnSpPr/>
            <p:nvPr/>
          </p:nvCxnSpPr>
          <p:spPr>
            <a:xfrm>
              <a:off x="7165077" y="2770497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/>
            <p:cNvCxnSpPr/>
            <p:nvPr/>
          </p:nvCxnSpPr>
          <p:spPr>
            <a:xfrm>
              <a:off x="8966585" y="3628031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14"/>
            <p:cNvCxnSpPr>
              <a:stCxn id="8" idx="1"/>
              <a:endCxn id="7" idx="2"/>
            </p:cNvCxnSpPr>
            <p:nvPr/>
          </p:nvCxnSpPr>
          <p:spPr>
            <a:xfrm rot="10800000">
              <a:off x="7547217" y="3944206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15"/>
            <p:cNvCxnSpPr/>
            <p:nvPr/>
          </p:nvCxnSpPr>
          <p:spPr>
            <a:xfrm rot="10800000">
              <a:off x="5745717" y="3082122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/>
            <p:nvPr/>
          </p:nvCxnSpPr>
          <p:spPr>
            <a:xfrm rot="10800000">
              <a:off x="3944204" y="2201840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/>
            <p:nvPr/>
          </p:nvCxnSpPr>
          <p:spPr>
            <a:xfrm rot="10800000">
              <a:off x="2142698" y="1318147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7451678" y="4542871"/>
              <a:ext cx="477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2.0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595581" y="3664428"/>
              <a:ext cx="5322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4.0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98543" y="2789477"/>
              <a:ext cx="6278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8.0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97039" y="1912964"/>
              <a:ext cx="627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16.0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2142696" y="272955"/>
              <a:ext cx="2" cy="43673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/>
            <p:nvPr/>
          </p:nvCxnSpPr>
          <p:spPr>
            <a:xfrm rot="10800000">
              <a:off x="341188" y="433886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95534" y="1018332"/>
              <a:ext cx="6277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32.0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4231905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8105" y="1562165"/>
            <a:ext cx="1008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fun(45)</a:t>
            </a:r>
          </a:p>
          <a:p>
            <a:r>
              <a:rPr lang="pt-BR" dirty="0">
                <a:solidFill>
                  <a:schemeClr val="tx1"/>
                </a:solidFill>
              </a:rPr>
              <a:t>   fun(56)</a:t>
            </a:r>
          </a:p>
          <a:p>
            <a:r>
              <a:rPr lang="pt-BR" dirty="0">
                <a:solidFill>
                  <a:schemeClr val="tx1"/>
                </a:solidFill>
              </a:rPr>
              <a:t>   fun(99)</a:t>
            </a:r>
          </a:p>
          <a:p>
            <a:r>
              <a:rPr lang="pt-BR" dirty="0">
                <a:solidFill>
                  <a:schemeClr val="tx1"/>
                </a:solidFill>
              </a:rPr>
              <a:t>   ret 100</a:t>
            </a:r>
          </a:p>
        </p:txBody>
      </p:sp>
      <p:cxnSp>
        <p:nvCxnSpPr>
          <p:cNvPr id="10" name="Elbow Connector 9"/>
          <p:cNvCxnSpPr>
            <a:stCxn id="4" idx="3"/>
            <a:endCxn id="31" idx="0"/>
          </p:cNvCxnSpPr>
          <p:nvPr/>
        </p:nvCxnSpPr>
        <p:spPr>
          <a:xfrm>
            <a:off x="1246105" y="1976165"/>
            <a:ext cx="692114" cy="41400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35" idx="1"/>
            <a:endCxn id="34" idx="2"/>
          </p:cNvCxnSpPr>
          <p:nvPr/>
        </p:nvCxnSpPr>
        <p:spPr>
          <a:xfrm rot="10800000">
            <a:off x="5466168" y="5661043"/>
            <a:ext cx="835925" cy="41400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4" idx="1"/>
          </p:cNvCxnSpPr>
          <p:nvPr/>
        </p:nvCxnSpPr>
        <p:spPr>
          <a:xfrm rot="10800000">
            <a:off x="-104421" y="1542669"/>
            <a:ext cx="342527" cy="433496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1434219" y="2390165"/>
            <a:ext cx="1008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fun(56)</a:t>
            </a:r>
          </a:p>
          <a:p>
            <a:r>
              <a:rPr lang="pt-BR" dirty="0">
                <a:solidFill>
                  <a:schemeClr val="tx1"/>
                </a:solidFill>
              </a:rPr>
              <a:t>   fun(67)</a:t>
            </a:r>
          </a:p>
          <a:p>
            <a:r>
              <a:rPr lang="pt-BR" dirty="0">
                <a:solidFill>
                  <a:schemeClr val="tx1"/>
                </a:solidFill>
              </a:rPr>
              <a:t>   fun(98)</a:t>
            </a:r>
          </a:p>
          <a:p>
            <a:r>
              <a:rPr lang="pt-BR" dirty="0">
                <a:solidFill>
                  <a:schemeClr val="tx1"/>
                </a:solidFill>
              </a:rPr>
              <a:t>   ret 99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630333" y="3189642"/>
            <a:ext cx="1008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fun(67)</a:t>
            </a:r>
          </a:p>
          <a:p>
            <a:r>
              <a:rPr lang="pt-BR" dirty="0">
                <a:solidFill>
                  <a:schemeClr val="tx1"/>
                </a:solidFill>
              </a:rPr>
              <a:t>   fun(78)</a:t>
            </a:r>
          </a:p>
          <a:p>
            <a:r>
              <a:rPr lang="pt-BR" dirty="0">
                <a:solidFill>
                  <a:schemeClr val="tx1"/>
                </a:solidFill>
              </a:rPr>
              <a:t>   fun(97)</a:t>
            </a:r>
          </a:p>
          <a:p>
            <a:r>
              <a:rPr lang="pt-BR" dirty="0">
                <a:solidFill>
                  <a:schemeClr val="tx1"/>
                </a:solidFill>
              </a:rPr>
              <a:t>   ret 98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771855" y="4017642"/>
            <a:ext cx="1008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fun(78)</a:t>
            </a:r>
          </a:p>
          <a:p>
            <a:r>
              <a:rPr lang="pt-BR" dirty="0">
                <a:solidFill>
                  <a:schemeClr val="tx1"/>
                </a:solidFill>
              </a:rPr>
              <a:t>   fun(89)</a:t>
            </a:r>
          </a:p>
          <a:p>
            <a:r>
              <a:rPr lang="pt-BR" dirty="0">
                <a:solidFill>
                  <a:schemeClr val="tx1"/>
                </a:solidFill>
              </a:rPr>
              <a:t>   fun(96)</a:t>
            </a:r>
          </a:p>
          <a:p>
            <a:r>
              <a:rPr lang="pt-BR" dirty="0">
                <a:solidFill>
                  <a:schemeClr val="tx1"/>
                </a:solidFill>
              </a:rPr>
              <a:t>   ret 97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962167" y="4833043"/>
            <a:ext cx="1008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fun(89)</a:t>
            </a:r>
          </a:p>
          <a:p>
            <a:r>
              <a:rPr lang="pt-BR" dirty="0">
                <a:solidFill>
                  <a:schemeClr val="tx1"/>
                </a:solidFill>
              </a:rPr>
              <a:t>   fun(100)</a:t>
            </a:r>
          </a:p>
          <a:p>
            <a:r>
              <a:rPr lang="pt-BR" dirty="0">
                <a:solidFill>
                  <a:schemeClr val="tx1"/>
                </a:solidFill>
              </a:rPr>
              <a:t>   fun(101)</a:t>
            </a:r>
          </a:p>
          <a:p>
            <a:r>
              <a:rPr lang="pt-BR" dirty="0">
                <a:solidFill>
                  <a:schemeClr val="tx1"/>
                </a:solidFill>
              </a:rPr>
              <a:t>   ret 96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302092" y="5661043"/>
            <a:ext cx="1008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fun(100)</a:t>
            </a:r>
          </a:p>
          <a:p>
            <a:r>
              <a:rPr lang="pt-BR" dirty="0">
                <a:solidFill>
                  <a:schemeClr val="tx1"/>
                </a:solidFill>
              </a:rPr>
              <a:t>   fun(111)</a:t>
            </a:r>
          </a:p>
          <a:p>
            <a:r>
              <a:rPr lang="pt-BR" dirty="0">
                <a:solidFill>
                  <a:schemeClr val="tx1"/>
                </a:solidFill>
              </a:rPr>
              <a:t>   fun(106)</a:t>
            </a:r>
          </a:p>
          <a:p>
            <a:r>
              <a:rPr lang="pt-BR" dirty="0">
                <a:solidFill>
                  <a:schemeClr val="tx1"/>
                </a:solidFill>
              </a:rPr>
              <a:t>   ret 101</a:t>
            </a:r>
          </a:p>
        </p:txBody>
      </p:sp>
      <p:cxnSp>
        <p:nvCxnSpPr>
          <p:cNvPr id="36" name="Elbow Connector 35"/>
          <p:cNvCxnSpPr>
            <a:stCxn id="31" idx="3"/>
            <a:endCxn id="32" idx="0"/>
          </p:cNvCxnSpPr>
          <p:nvPr/>
        </p:nvCxnSpPr>
        <p:spPr>
          <a:xfrm>
            <a:off x="2442219" y="2804165"/>
            <a:ext cx="692114" cy="385477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32" idx="3"/>
          </p:cNvCxnSpPr>
          <p:nvPr/>
        </p:nvCxnSpPr>
        <p:spPr>
          <a:xfrm>
            <a:off x="3638333" y="3603642"/>
            <a:ext cx="611194" cy="414000"/>
          </a:xfrm>
          <a:prstGeom prst="bentConnector3">
            <a:avLst>
              <a:gd name="adj1" fmla="val 9833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33" idx="3"/>
            <a:endCxn id="34" idx="0"/>
          </p:cNvCxnSpPr>
          <p:nvPr/>
        </p:nvCxnSpPr>
        <p:spPr>
          <a:xfrm>
            <a:off x="4779855" y="4431642"/>
            <a:ext cx="686312" cy="40140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34" idx="3"/>
            <a:endCxn id="35" idx="0"/>
          </p:cNvCxnSpPr>
          <p:nvPr/>
        </p:nvCxnSpPr>
        <p:spPr>
          <a:xfrm>
            <a:off x="5970167" y="5247043"/>
            <a:ext cx="835925" cy="41400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5341287" y="5170801"/>
            <a:ext cx="375447" cy="3879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Rectangle 44"/>
          <p:cNvSpPr/>
          <p:nvPr/>
        </p:nvSpPr>
        <p:spPr>
          <a:xfrm>
            <a:off x="6504739" y="6223970"/>
            <a:ext cx="375447" cy="3879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Rectangle 51"/>
          <p:cNvSpPr/>
          <p:nvPr/>
        </p:nvSpPr>
        <p:spPr>
          <a:xfrm>
            <a:off x="5317263" y="5013942"/>
            <a:ext cx="545911" cy="701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5" name="Elbow Connector 54"/>
          <p:cNvCxnSpPr>
            <a:stCxn id="34" idx="1"/>
            <a:endCxn id="33" idx="2"/>
          </p:cNvCxnSpPr>
          <p:nvPr/>
        </p:nvCxnSpPr>
        <p:spPr>
          <a:xfrm rot="10800000">
            <a:off x="4275855" y="4845643"/>
            <a:ext cx="686312" cy="40140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33" idx="1"/>
            <a:endCxn id="32" idx="2"/>
          </p:cNvCxnSpPr>
          <p:nvPr/>
        </p:nvCxnSpPr>
        <p:spPr>
          <a:xfrm rot="10800000">
            <a:off x="3134333" y="4017642"/>
            <a:ext cx="637522" cy="41400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32" idx="1"/>
            <a:endCxn id="31" idx="2"/>
          </p:cNvCxnSpPr>
          <p:nvPr/>
        </p:nvCxnSpPr>
        <p:spPr>
          <a:xfrm rot="10800000">
            <a:off x="1938219" y="3218166"/>
            <a:ext cx="692114" cy="385477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31" idx="1"/>
            <a:endCxn id="4" idx="2"/>
          </p:cNvCxnSpPr>
          <p:nvPr/>
        </p:nvCxnSpPr>
        <p:spPr>
          <a:xfrm rot="10800000">
            <a:off x="742105" y="2390165"/>
            <a:ext cx="692114" cy="41400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-359411" y="1298148"/>
            <a:ext cx="4828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100</a:t>
            </a:r>
            <a:endParaRPr lang="pt-BR" dirty="0"/>
          </a:p>
        </p:txBody>
      </p:sp>
      <p:sp>
        <p:nvSpPr>
          <p:cNvPr id="61" name="Rectangle 60"/>
          <p:cNvSpPr/>
          <p:nvPr/>
        </p:nvSpPr>
        <p:spPr>
          <a:xfrm>
            <a:off x="3745527" y="5589922"/>
            <a:ext cx="1008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fun(96)</a:t>
            </a:r>
          </a:p>
          <a:p>
            <a:r>
              <a:rPr lang="pt-BR" dirty="0">
                <a:solidFill>
                  <a:schemeClr val="tx1"/>
                </a:solidFill>
              </a:rPr>
              <a:t>   fun(107)</a:t>
            </a:r>
          </a:p>
          <a:p>
            <a:r>
              <a:rPr lang="pt-BR" dirty="0">
                <a:solidFill>
                  <a:schemeClr val="tx1"/>
                </a:solidFill>
              </a:rPr>
              <a:t>   fun(102)</a:t>
            </a:r>
          </a:p>
          <a:p>
            <a:r>
              <a:rPr lang="pt-BR" dirty="0">
                <a:solidFill>
                  <a:schemeClr val="tx1"/>
                </a:solidFill>
              </a:rPr>
              <a:t>   ret 97</a:t>
            </a:r>
          </a:p>
        </p:txBody>
      </p:sp>
      <p:sp>
        <p:nvSpPr>
          <p:cNvPr id="62" name="Rectangle 61"/>
          <p:cNvSpPr/>
          <p:nvPr/>
        </p:nvSpPr>
        <p:spPr>
          <a:xfrm>
            <a:off x="2623891" y="4842510"/>
            <a:ext cx="1008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fun(97)</a:t>
            </a:r>
          </a:p>
          <a:p>
            <a:r>
              <a:rPr lang="pt-BR" dirty="0">
                <a:solidFill>
                  <a:schemeClr val="tx1"/>
                </a:solidFill>
              </a:rPr>
              <a:t>   fun(108)</a:t>
            </a:r>
          </a:p>
          <a:p>
            <a:r>
              <a:rPr lang="pt-BR" dirty="0">
                <a:solidFill>
                  <a:schemeClr val="tx1"/>
                </a:solidFill>
              </a:rPr>
              <a:t>   fun(103)</a:t>
            </a:r>
          </a:p>
          <a:p>
            <a:r>
              <a:rPr lang="pt-BR" dirty="0">
                <a:solidFill>
                  <a:schemeClr val="tx1"/>
                </a:solidFill>
              </a:rPr>
              <a:t>   ret 98</a:t>
            </a:r>
          </a:p>
        </p:txBody>
      </p:sp>
      <p:sp>
        <p:nvSpPr>
          <p:cNvPr id="63" name="Rectangle 62"/>
          <p:cNvSpPr/>
          <p:nvPr/>
        </p:nvSpPr>
        <p:spPr>
          <a:xfrm>
            <a:off x="1403864" y="4034175"/>
            <a:ext cx="1008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fun(98)</a:t>
            </a:r>
          </a:p>
          <a:p>
            <a:r>
              <a:rPr lang="pt-BR" dirty="0">
                <a:solidFill>
                  <a:schemeClr val="tx1"/>
                </a:solidFill>
              </a:rPr>
              <a:t>   fun(109)</a:t>
            </a:r>
          </a:p>
          <a:p>
            <a:r>
              <a:rPr lang="pt-BR" dirty="0">
                <a:solidFill>
                  <a:schemeClr val="tx1"/>
                </a:solidFill>
              </a:rPr>
              <a:t>   fun(104)</a:t>
            </a:r>
          </a:p>
          <a:p>
            <a:r>
              <a:rPr lang="pt-BR" dirty="0">
                <a:solidFill>
                  <a:schemeClr val="tx1"/>
                </a:solidFill>
              </a:rPr>
              <a:t>   ret 99</a:t>
            </a:r>
          </a:p>
        </p:txBody>
      </p:sp>
      <p:sp>
        <p:nvSpPr>
          <p:cNvPr id="64" name="Rectangle 63"/>
          <p:cNvSpPr/>
          <p:nvPr/>
        </p:nvSpPr>
        <p:spPr>
          <a:xfrm>
            <a:off x="210205" y="3203291"/>
            <a:ext cx="1008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fun(99)</a:t>
            </a:r>
          </a:p>
          <a:p>
            <a:r>
              <a:rPr lang="pt-BR" dirty="0">
                <a:solidFill>
                  <a:schemeClr val="tx1"/>
                </a:solidFill>
              </a:rPr>
              <a:t>   fun(110)</a:t>
            </a:r>
          </a:p>
          <a:p>
            <a:r>
              <a:rPr lang="pt-BR" dirty="0">
                <a:solidFill>
                  <a:schemeClr val="tx1"/>
                </a:solidFill>
              </a:rPr>
              <a:t>   fun(105)</a:t>
            </a:r>
          </a:p>
          <a:p>
            <a:r>
              <a:rPr lang="pt-BR" dirty="0">
                <a:solidFill>
                  <a:schemeClr val="tx1"/>
                </a:solidFill>
              </a:rPr>
              <a:t>   ret 100</a:t>
            </a:r>
          </a:p>
        </p:txBody>
      </p:sp>
      <p:grpSp>
        <p:nvGrpSpPr>
          <p:cNvPr id="105" name="Group 104"/>
          <p:cNvGrpSpPr/>
          <p:nvPr/>
        </p:nvGrpSpPr>
        <p:grpSpPr>
          <a:xfrm>
            <a:off x="3300869" y="134627"/>
            <a:ext cx="1296000" cy="864000"/>
            <a:chOff x="6951783" y="888052"/>
            <a:chExt cx="1296000" cy="864000"/>
          </a:xfrm>
        </p:grpSpPr>
        <p:sp>
          <p:nvSpPr>
            <p:cNvPr id="101" name="Rectangle 100"/>
            <p:cNvSpPr/>
            <p:nvPr/>
          </p:nvSpPr>
          <p:spPr>
            <a:xfrm>
              <a:off x="6951783" y="888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fun(45)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fun(56)</a:t>
              </a: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6951783" y="1320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   fun(99)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ret 100</a:t>
              </a: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4823537" y="998627"/>
            <a:ext cx="1296000" cy="864000"/>
            <a:chOff x="6951783" y="888052"/>
            <a:chExt cx="1296000" cy="864000"/>
          </a:xfrm>
        </p:grpSpPr>
        <p:sp>
          <p:nvSpPr>
            <p:cNvPr id="107" name="Rectangle 106"/>
            <p:cNvSpPr/>
            <p:nvPr/>
          </p:nvSpPr>
          <p:spPr>
            <a:xfrm>
              <a:off x="6951783" y="888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fun(56)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fun(67)</a:t>
              </a: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6951783" y="1320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   fun(98)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ret 99</a:t>
              </a:r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10516855" y="865136"/>
            <a:ext cx="1296000" cy="864000"/>
            <a:chOff x="6951783" y="888052"/>
            <a:chExt cx="1296000" cy="864000"/>
          </a:xfrm>
        </p:grpSpPr>
        <p:sp>
          <p:nvSpPr>
            <p:cNvPr id="110" name="Rectangle 109"/>
            <p:cNvSpPr/>
            <p:nvPr/>
          </p:nvSpPr>
          <p:spPr>
            <a:xfrm>
              <a:off x="6951783" y="888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fun(67)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fun(78)</a:t>
              </a: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6951783" y="1320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   fun(97)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ret 98</a:t>
              </a: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6427853" y="1967746"/>
            <a:ext cx="1296000" cy="864000"/>
            <a:chOff x="6951783" y="888052"/>
            <a:chExt cx="1296000" cy="864000"/>
          </a:xfrm>
        </p:grpSpPr>
        <p:sp>
          <p:nvSpPr>
            <p:cNvPr id="113" name="Rectangle 112"/>
            <p:cNvSpPr/>
            <p:nvPr/>
          </p:nvSpPr>
          <p:spPr>
            <a:xfrm>
              <a:off x="6951783" y="888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fun(78)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fun(89)</a:t>
              </a: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6951783" y="1320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   fun(96)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ret 97</a:t>
              </a:r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10755175" y="2183746"/>
            <a:ext cx="1296000" cy="864000"/>
            <a:chOff x="6951783" y="888052"/>
            <a:chExt cx="1296000" cy="864000"/>
          </a:xfrm>
        </p:grpSpPr>
        <p:sp>
          <p:nvSpPr>
            <p:cNvPr id="117" name="Rectangle 116"/>
            <p:cNvSpPr/>
            <p:nvPr/>
          </p:nvSpPr>
          <p:spPr>
            <a:xfrm>
              <a:off x="6951783" y="888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fun(89)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fun(100)</a:t>
              </a: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6951783" y="1320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   fun(101)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ret 96</a:t>
              </a:r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10480310" y="3563305"/>
            <a:ext cx="1296000" cy="864000"/>
            <a:chOff x="6951783" y="888052"/>
            <a:chExt cx="1296000" cy="864000"/>
          </a:xfrm>
        </p:grpSpPr>
        <p:sp>
          <p:nvSpPr>
            <p:cNvPr id="120" name="Rectangle 119"/>
            <p:cNvSpPr/>
            <p:nvPr/>
          </p:nvSpPr>
          <p:spPr>
            <a:xfrm>
              <a:off x="6951783" y="888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fun(100)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fun(111)</a:t>
              </a: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6951783" y="1320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   fun(106)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ret 101</a:t>
              </a:r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3300869" y="1869134"/>
            <a:ext cx="1296000" cy="864000"/>
            <a:chOff x="6951783" y="888052"/>
            <a:chExt cx="1296000" cy="864000"/>
          </a:xfrm>
        </p:grpSpPr>
        <p:sp>
          <p:nvSpPr>
            <p:cNvPr id="123" name="Rectangle 122"/>
            <p:cNvSpPr/>
            <p:nvPr/>
          </p:nvSpPr>
          <p:spPr>
            <a:xfrm>
              <a:off x="6951783" y="888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fun(78)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fun(89)</a:t>
              </a: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6951783" y="1320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   fun(96)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ret 97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433622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06196" y="622148"/>
            <a:ext cx="1080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fun(45)</a:t>
            </a:r>
          </a:p>
          <a:p>
            <a:r>
              <a:rPr lang="pt-BR" dirty="0">
                <a:solidFill>
                  <a:schemeClr val="tx1"/>
                </a:solidFill>
              </a:rPr>
              <a:t>   fun(56)</a:t>
            </a:r>
          </a:p>
          <a:p>
            <a:r>
              <a:rPr lang="pt-BR" dirty="0">
                <a:solidFill>
                  <a:schemeClr val="tx1"/>
                </a:solidFill>
              </a:rPr>
              <a:t>   fun(99)</a:t>
            </a:r>
          </a:p>
          <a:p>
            <a:r>
              <a:rPr lang="pt-BR" dirty="0">
                <a:solidFill>
                  <a:schemeClr val="tx1"/>
                </a:solidFill>
              </a:rPr>
              <a:t>   ret 100</a:t>
            </a:r>
          </a:p>
        </p:txBody>
      </p:sp>
      <p:cxnSp>
        <p:nvCxnSpPr>
          <p:cNvPr id="10" name="Elbow Connector 9"/>
          <p:cNvCxnSpPr>
            <a:stCxn id="59" idx="3"/>
            <a:endCxn id="31" idx="0"/>
          </p:cNvCxnSpPr>
          <p:nvPr/>
        </p:nvCxnSpPr>
        <p:spPr>
          <a:xfrm>
            <a:off x="2110752" y="932480"/>
            <a:ext cx="1719834" cy="19762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4" idx="1"/>
          </p:cNvCxnSpPr>
          <p:nvPr/>
        </p:nvCxnSpPr>
        <p:spPr>
          <a:xfrm rot="10800000">
            <a:off x="963674" y="602652"/>
            <a:ext cx="342523" cy="43349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3290586" y="1130108"/>
            <a:ext cx="1080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fun(56)</a:t>
            </a:r>
          </a:p>
          <a:p>
            <a:r>
              <a:rPr lang="pt-BR" dirty="0">
                <a:solidFill>
                  <a:schemeClr val="tx1"/>
                </a:solidFill>
              </a:rPr>
              <a:t>   fun(67)</a:t>
            </a:r>
          </a:p>
          <a:p>
            <a:r>
              <a:rPr lang="pt-BR" dirty="0">
                <a:solidFill>
                  <a:schemeClr val="tx1"/>
                </a:solidFill>
              </a:rPr>
              <a:t>   fun(98)</a:t>
            </a:r>
          </a:p>
          <a:p>
            <a:r>
              <a:rPr lang="pt-BR" dirty="0">
                <a:solidFill>
                  <a:schemeClr val="tx1"/>
                </a:solidFill>
              </a:rPr>
              <a:t>   ret 99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290676" y="1643221"/>
            <a:ext cx="1080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fun(67)</a:t>
            </a:r>
          </a:p>
          <a:p>
            <a:r>
              <a:rPr lang="pt-BR" dirty="0">
                <a:solidFill>
                  <a:schemeClr val="tx1"/>
                </a:solidFill>
              </a:rPr>
              <a:t>   fun(78)</a:t>
            </a:r>
          </a:p>
          <a:p>
            <a:r>
              <a:rPr lang="pt-BR" dirty="0">
                <a:solidFill>
                  <a:schemeClr val="tx1"/>
                </a:solidFill>
              </a:rPr>
              <a:t>   fun(97)</a:t>
            </a:r>
          </a:p>
          <a:p>
            <a:r>
              <a:rPr lang="pt-BR" dirty="0">
                <a:solidFill>
                  <a:schemeClr val="tx1"/>
                </a:solidFill>
              </a:rPr>
              <a:t>   ret 98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327090" y="2149636"/>
            <a:ext cx="1080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fun(78)</a:t>
            </a:r>
          </a:p>
          <a:p>
            <a:r>
              <a:rPr lang="pt-BR" dirty="0">
                <a:solidFill>
                  <a:schemeClr val="tx1"/>
                </a:solidFill>
              </a:rPr>
              <a:t>   fun(89)</a:t>
            </a:r>
          </a:p>
          <a:p>
            <a:r>
              <a:rPr lang="pt-BR" dirty="0">
                <a:solidFill>
                  <a:schemeClr val="tx1"/>
                </a:solidFill>
              </a:rPr>
              <a:t>   fun(96)</a:t>
            </a:r>
          </a:p>
          <a:p>
            <a:r>
              <a:rPr lang="pt-BR" dirty="0">
                <a:solidFill>
                  <a:schemeClr val="tx1"/>
                </a:solidFill>
              </a:rPr>
              <a:t>   ret 97</a:t>
            </a:r>
          </a:p>
        </p:txBody>
      </p:sp>
      <p:sp>
        <p:nvSpPr>
          <p:cNvPr id="34" name="Rectangle 33"/>
          <p:cNvSpPr/>
          <p:nvPr/>
        </p:nvSpPr>
        <p:spPr>
          <a:xfrm>
            <a:off x="9290267" y="2673896"/>
            <a:ext cx="1080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fun(89)</a:t>
            </a:r>
          </a:p>
          <a:p>
            <a:r>
              <a:rPr lang="pt-BR" dirty="0">
                <a:solidFill>
                  <a:schemeClr val="tx1"/>
                </a:solidFill>
              </a:rPr>
              <a:t>   fun(100)</a:t>
            </a:r>
          </a:p>
          <a:p>
            <a:r>
              <a:rPr lang="pt-BR" dirty="0">
                <a:solidFill>
                  <a:schemeClr val="tx1"/>
                </a:solidFill>
              </a:rPr>
              <a:t>   fun(101)</a:t>
            </a:r>
          </a:p>
          <a:p>
            <a:r>
              <a:rPr lang="pt-BR" dirty="0">
                <a:solidFill>
                  <a:schemeClr val="tx1"/>
                </a:solidFill>
              </a:rPr>
              <a:t>   ret 96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0692497" y="3537215"/>
            <a:ext cx="1080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fun(100)</a:t>
            </a:r>
          </a:p>
          <a:p>
            <a:r>
              <a:rPr lang="pt-BR" dirty="0">
                <a:solidFill>
                  <a:schemeClr val="tx1"/>
                </a:solidFill>
              </a:rPr>
              <a:t>   fun(111)</a:t>
            </a:r>
          </a:p>
          <a:p>
            <a:r>
              <a:rPr lang="pt-BR" dirty="0">
                <a:solidFill>
                  <a:schemeClr val="tx1"/>
                </a:solidFill>
              </a:rPr>
              <a:t>   fun(106)</a:t>
            </a:r>
          </a:p>
          <a:p>
            <a:r>
              <a:rPr lang="pt-BR" dirty="0">
                <a:solidFill>
                  <a:schemeClr val="tx1"/>
                </a:solidFill>
              </a:rPr>
              <a:t>   ret 101</a:t>
            </a:r>
          </a:p>
        </p:txBody>
      </p:sp>
      <p:cxnSp>
        <p:nvCxnSpPr>
          <p:cNvPr id="36" name="Elbow Connector 35"/>
          <p:cNvCxnSpPr>
            <a:stCxn id="65" idx="3"/>
            <a:endCxn id="32" idx="0"/>
          </p:cNvCxnSpPr>
          <p:nvPr/>
        </p:nvCxnSpPr>
        <p:spPr>
          <a:xfrm>
            <a:off x="4115081" y="1436610"/>
            <a:ext cx="1715595" cy="206611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6" idx="3"/>
            <a:endCxn id="33" idx="0"/>
          </p:cNvCxnSpPr>
          <p:nvPr/>
        </p:nvCxnSpPr>
        <p:spPr>
          <a:xfrm>
            <a:off x="6174843" y="1959099"/>
            <a:ext cx="1692247" cy="190537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66" idx="3"/>
            <a:endCxn id="34" idx="0"/>
          </p:cNvCxnSpPr>
          <p:nvPr/>
        </p:nvCxnSpPr>
        <p:spPr>
          <a:xfrm>
            <a:off x="8193119" y="2471221"/>
            <a:ext cx="1637148" cy="202675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/>
          <p:nvPr/>
        </p:nvCxnSpPr>
        <p:spPr>
          <a:xfrm>
            <a:off x="2103132" y="1211225"/>
            <a:ext cx="434289" cy="55625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708680" y="358131"/>
            <a:ext cx="4828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100</a:t>
            </a:r>
            <a:endParaRPr lang="pt-BR" dirty="0"/>
          </a:p>
        </p:txBody>
      </p:sp>
      <p:sp>
        <p:nvSpPr>
          <p:cNvPr id="61" name="Rectangle 60"/>
          <p:cNvSpPr/>
          <p:nvPr/>
        </p:nvSpPr>
        <p:spPr>
          <a:xfrm>
            <a:off x="8054364" y="3307494"/>
            <a:ext cx="1080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fun(96)</a:t>
            </a:r>
          </a:p>
          <a:p>
            <a:r>
              <a:rPr lang="pt-BR" dirty="0">
                <a:solidFill>
                  <a:schemeClr val="tx1"/>
                </a:solidFill>
              </a:rPr>
              <a:t>   fun(107)</a:t>
            </a:r>
          </a:p>
          <a:p>
            <a:r>
              <a:rPr lang="pt-BR" dirty="0">
                <a:solidFill>
                  <a:schemeClr val="tx1"/>
                </a:solidFill>
              </a:rPr>
              <a:t>   fun(102)</a:t>
            </a:r>
          </a:p>
          <a:p>
            <a:r>
              <a:rPr lang="pt-BR" dirty="0">
                <a:solidFill>
                  <a:schemeClr val="tx1"/>
                </a:solidFill>
              </a:rPr>
              <a:t>   ret 97</a:t>
            </a:r>
          </a:p>
        </p:txBody>
      </p:sp>
      <p:sp>
        <p:nvSpPr>
          <p:cNvPr id="62" name="Rectangle 61"/>
          <p:cNvSpPr/>
          <p:nvPr/>
        </p:nvSpPr>
        <p:spPr>
          <a:xfrm>
            <a:off x="6070021" y="2773603"/>
            <a:ext cx="1080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fun(97)</a:t>
            </a:r>
          </a:p>
          <a:p>
            <a:r>
              <a:rPr lang="pt-BR" dirty="0">
                <a:solidFill>
                  <a:schemeClr val="tx1"/>
                </a:solidFill>
              </a:rPr>
              <a:t>   fun(108)</a:t>
            </a:r>
          </a:p>
          <a:p>
            <a:r>
              <a:rPr lang="pt-BR" dirty="0">
                <a:solidFill>
                  <a:schemeClr val="tx1"/>
                </a:solidFill>
              </a:rPr>
              <a:t>   fun(103)</a:t>
            </a:r>
          </a:p>
          <a:p>
            <a:r>
              <a:rPr lang="pt-BR" dirty="0">
                <a:solidFill>
                  <a:schemeClr val="tx1"/>
                </a:solidFill>
              </a:rPr>
              <a:t>   ret 98</a:t>
            </a:r>
          </a:p>
        </p:txBody>
      </p:sp>
      <p:sp>
        <p:nvSpPr>
          <p:cNvPr id="63" name="Rectangle 62"/>
          <p:cNvSpPr/>
          <p:nvPr/>
        </p:nvSpPr>
        <p:spPr>
          <a:xfrm>
            <a:off x="4016020" y="2255339"/>
            <a:ext cx="1080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fun(98)</a:t>
            </a:r>
          </a:p>
          <a:p>
            <a:r>
              <a:rPr lang="pt-BR" dirty="0">
                <a:solidFill>
                  <a:schemeClr val="tx1"/>
                </a:solidFill>
              </a:rPr>
              <a:t>   fun(109)</a:t>
            </a:r>
          </a:p>
          <a:p>
            <a:r>
              <a:rPr lang="pt-BR" dirty="0">
                <a:solidFill>
                  <a:schemeClr val="tx1"/>
                </a:solidFill>
              </a:rPr>
              <a:t>   fun(104)</a:t>
            </a:r>
          </a:p>
          <a:p>
            <a:r>
              <a:rPr lang="pt-BR" dirty="0">
                <a:solidFill>
                  <a:schemeClr val="tx1"/>
                </a:solidFill>
              </a:rPr>
              <a:t>   ret 99</a:t>
            </a:r>
          </a:p>
        </p:txBody>
      </p:sp>
      <p:sp>
        <p:nvSpPr>
          <p:cNvPr id="64" name="Rectangle 63"/>
          <p:cNvSpPr/>
          <p:nvPr/>
        </p:nvSpPr>
        <p:spPr>
          <a:xfrm>
            <a:off x="1997421" y="1780181"/>
            <a:ext cx="1080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fun(99)</a:t>
            </a:r>
          </a:p>
          <a:p>
            <a:r>
              <a:rPr lang="pt-BR" dirty="0">
                <a:solidFill>
                  <a:schemeClr val="tx1"/>
                </a:solidFill>
              </a:rPr>
              <a:t>   fun(110)</a:t>
            </a:r>
          </a:p>
          <a:p>
            <a:r>
              <a:rPr lang="pt-BR" dirty="0">
                <a:solidFill>
                  <a:schemeClr val="tx1"/>
                </a:solidFill>
              </a:rPr>
              <a:t>   fun(105)</a:t>
            </a:r>
          </a:p>
          <a:p>
            <a:r>
              <a:rPr lang="pt-BR" dirty="0">
                <a:solidFill>
                  <a:schemeClr val="tx1"/>
                </a:solidFill>
              </a:rPr>
              <a:t>   ret 100</a:t>
            </a:r>
          </a:p>
        </p:txBody>
      </p:sp>
      <p:sp>
        <p:nvSpPr>
          <p:cNvPr id="6" name="Rectangle 5"/>
          <p:cNvSpPr/>
          <p:nvPr/>
        </p:nvSpPr>
        <p:spPr>
          <a:xfrm>
            <a:off x="5451513" y="1855430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Rectangle 58"/>
          <p:cNvSpPr/>
          <p:nvPr/>
        </p:nvSpPr>
        <p:spPr>
          <a:xfrm>
            <a:off x="1387422" y="828811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Rectangle 64"/>
          <p:cNvSpPr/>
          <p:nvPr/>
        </p:nvSpPr>
        <p:spPr>
          <a:xfrm>
            <a:off x="3391751" y="1332941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Rectangle 65"/>
          <p:cNvSpPr/>
          <p:nvPr/>
        </p:nvSpPr>
        <p:spPr>
          <a:xfrm>
            <a:off x="7469789" y="2367552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Rectangle 66"/>
          <p:cNvSpPr/>
          <p:nvPr/>
        </p:nvSpPr>
        <p:spPr>
          <a:xfrm>
            <a:off x="9502147" y="2891812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Rectangle 77"/>
          <p:cNvSpPr/>
          <p:nvPr/>
        </p:nvSpPr>
        <p:spPr>
          <a:xfrm>
            <a:off x="1379802" y="1056756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8" name="Elbow Connector 87"/>
          <p:cNvCxnSpPr>
            <a:stCxn id="170" idx="1"/>
            <a:endCxn id="4" idx="2"/>
          </p:cNvCxnSpPr>
          <p:nvPr/>
        </p:nvCxnSpPr>
        <p:spPr>
          <a:xfrm rot="10800000">
            <a:off x="1846197" y="1450148"/>
            <a:ext cx="352061" cy="106115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3394509" y="1551570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4" name="Elbow Connector 93"/>
          <p:cNvCxnSpPr>
            <a:stCxn id="168" idx="1"/>
            <a:endCxn id="31" idx="2"/>
          </p:cNvCxnSpPr>
          <p:nvPr/>
        </p:nvCxnSpPr>
        <p:spPr>
          <a:xfrm rot="10800000">
            <a:off x="3830586" y="1958108"/>
            <a:ext cx="340430" cy="100862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/>
          <p:nvPr/>
        </p:nvCxnSpPr>
        <p:spPr>
          <a:xfrm>
            <a:off x="4117839" y="1708579"/>
            <a:ext cx="438181" cy="54676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102"/>
          <p:cNvCxnSpPr/>
          <p:nvPr/>
        </p:nvCxnSpPr>
        <p:spPr>
          <a:xfrm rot="10800000">
            <a:off x="2117592" y="1103204"/>
            <a:ext cx="1299876" cy="752227"/>
          </a:xfrm>
          <a:prstGeom prst="bentConnector3">
            <a:avLst>
              <a:gd name="adj1" fmla="val 1893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Elbow Connector 114"/>
          <p:cNvCxnSpPr>
            <a:stCxn id="162" idx="1"/>
          </p:cNvCxnSpPr>
          <p:nvPr/>
        </p:nvCxnSpPr>
        <p:spPr>
          <a:xfrm rot="10800000">
            <a:off x="4121155" y="1613078"/>
            <a:ext cx="1330359" cy="774747"/>
          </a:xfrm>
          <a:prstGeom prst="bentConnector3">
            <a:avLst>
              <a:gd name="adj1" fmla="val 2021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/>
          <p:cNvSpPr/>
          <p:nvPr/>
        </p:nvSpPr>
        <p:spPr>
          <a:xfrm>
            <a:off x="5451513" y="2062041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6" name="Elbow Connector 125"/>
          <p:cNvCxnSpPr/>
          <p:nvPr/>
        </p:nvCxnSpPr>
        <p:spPr>
          <a:xfrm>
            <a:off x="6174843" y="2218805"/>
            <a:ext cx="438181" cy="54676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/>
          <p:cNvCxnSpPr>
            <a:stCxn id="160" idx="1"/>
          </p:cNvCxnSpPr>
          <p:nvPr/>
        </p:nvCxnSpPr>
        <p:spPr>
          <a:xfrm rot="10800000">
            <a:off x="5871313" y="2496680"/>
            <a:ext cx="410216" cy="996067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/>
          <p:cNvCxnSpPr>
            <a:stCxn id="156" idx="1"/>
          </p:cNvCxnSpPr>
          <p:nvPr/>
        </p:nvCxnSpPr>
        <p:spPr>
          <a:xfrm rot="10800000">
            <a:off x="6228712" y="2131345"/>
            <a:ext cx="1241290" cy="759922"/>
          </a:xfrm>
          <a:prstGeom prst="bentConnector3">
            <a:avLst>
              <a:gd name="adj1" fmla="val 1930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/>
          <p:cNvCxnSpPr/>
          <p:nvPr/>
        </p:nvCxnSpPr>
        <p:spPr>
          <a:xfrm>
            <a:off x="8189459" y="2745104"/>
            <a:ext cx="438181" cy="54676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Elbow Connector 129"/>
          <p:cNvCxnSpPr>
            <a:stCxn id="150" idx="1"/>
          </p:cNvCxnSpPr>
          <p:nvPr/>
        </p:nvCxnSpPr>
        <p:spPr>
          <a:xfrm rot="10800000">
            <a:off x="7867090" y="3010866"/>
            <a:ext cx="358538" cy="1020961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/>
          <p:cNvSpPr/>
          <p:nvPr/>
        </p:nvSpPr>
        <p:spPr>
          <a:xfrm>
            <a:off x="7469789" y="2585468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2" name="Elbow Connector 131"/>
          <p:cNvCxnSpPr/>
          <p:nvPr/>
        </p:nvCxnSpPr>
        <p:spPr>
          <a:xfrm rot="10800000">
            <a:off x="8206746" y="2642405"/>
            <a:ext cx="1351761" cy="790426"/>
          </a:xfrm>
          <a:prstGeom prst="bentConnector3">
            <a:avLst>
              <a:gd name="adj1" fmla="val 260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/>
          <p:cNvCxnSpPr>
            <a:stCxn id="67" idx="3"/>
            <a:endCxn id="35" idx="0"/>
          </p:cNvCxnSpPr>
          <p:nvPr/>
        </p:nvCxnSpPr>
        <p:spPr>
          <a:xfrm>
            <a:off x="10225477" y="2995481"/>
            <a:ext cx="1007020" cy="541734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/>
          <p:cNvSpPr/>
          <p:nvPr/>
        </p:nvSpPr>
        <p:spPr>
          <a:xfrm>
            <a:off x="9501292" y="3106932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2" name="Elbow Connector 141"/>
          <p:cNvCxnSpPr>
            <a:stCxn id="154" idx="1"/>
            <a:endCxn id="141" idx="3"/>
          </p:cNvCxnSpPr>
          <p:nvPr/>
        </p:nvCxnSpPr>
        <p:spPr>
          <a:xfrm rot="10800000">
            <a:off x="10224622" y="3210601"/>
            <a:ext cx="646210" cy="105094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9501292" y="3329163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0" name="Rectangle 149"/>
          <p:cNvSpPr/>
          <p:nvPr/>
        </p:nvSpPr>
        <p:spPr>
          <a:xfrm>
            <a:off x="8225628" y="3928157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4" name="Rectangle 153"/>
          <p:cNvSpPr/>
          <p:nvPr/>
        </p:nvSpPr>
        <p:spPr>
          <a:xfrm>
            <a:off x="10870832" y="4157878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6" name="Rectangle 155"/>
          <p:cNvSpPr/>
          <p:nvPr/>
        </p:nvSpPr>
        <p:spPr>
          <a:xfrm>
            <a:off x="7470002" y="2787598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0" name="Rectangle 159"/>
          <p:cNvSpPr/>
          <p:nvPr/>
        </p:nvSpPr>
        <p:spPr>
          <a:xfrm>
            <a:off x="6281529" y="3389077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2" name="Rectangle 161"/>
          <p:cNvSpPr/>
          <p:nvPr/>
        </p:nvSpPr>
        <p:spPr>
          <a:xfrm>
            <a:off x="5451513" y="2284155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7" name="Rectangle 166"/>
          <p:cNvSpPr/>
          <p:nvPr/>
        </p:nvSpPr>
        <p:spPr>
          <a:xfrm>
            <a:off x="3388820" y="1757284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8" name="Rectangle 167"/>
          <p:cNvSpPr/>
          <p:nvPr/>
        </p:nvSpPr>
        <p:spPr>
          <a:xfrm>
            <a:off x="4171016" y="2863059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0" name="Rectangle 169"/>
          <p:cNvSpPr/>
          <p:nvPr/>
        </p:nvSpPr>
        <p:spPr>
          <a:xfrm>
            <a:off x="2198257" y="2407637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6" name="Rectangle 175"/>
          <p:cNvSpPr/>
          <p:nvPr/>
        </p:nvSpPr>
        <p:spPr>
          <a:xfrm>
            <a:off x="1397236" y="1275071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967622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450673" y="446576"/>
            <a:ext cx="3663866" cy="271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Straight Connector 5"/>
          <p:cNvCxnSpPr/>
          <p:nvPr/>
        </p:nvCxnSpPr>
        <p:spPr>
          <a:xfrm>
            <a:off x="4450673" y="1775436"/>
            <a:ext cx="36638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72601" y="461154"/>
            <a:ext cx="3641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Veículo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459937" y="755282"/>
            <a:ext cx="367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459937" y="751254"/>
            <a:ext cx="36546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+ kilometragem: float</a:t>
            </a:r>
          </a:p>
          <a:p>
            <a:r>
              <a:rPr lang="pt-BR" sz="1200" dirty="0"/>
              <a:t># cor: string</a:t>
            </a:r>
          </a:p>
          <a:p>
            <a:r>
              <a:rPr lang="pt-BR" sz="1200" dirty="0"/>
              <a:t>- marca: string</a:t>
            </a:r>
          </a:p>
          <a:p>
            <a:r>
              <a:rPr lang="pt-BR" sz="1200" dirty="0"/>
              <a:t>- modelo: string</a:t>
            </a:r>
          </a:p>
          <a:p>
            <a:r>
              <a:rPr lang="pt-BR" sz="1200" dirty="0"/>
              <a:t>- placa: string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73586" y="1757229"/>
            <a:ext cx="364095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Veículo(marca, modelo, cor, placa, kilometragem)</a:t>
            </a:r>
          </a:p>
          <a:p>
            <a:r>
              <a:rPr lang="pt-BR" sz="1200" dirty="0"/>
              <a:t>+ imprimirInfo(): void</a:t>
            </a:r>
          </a:p>
          <a:p>
            <a:r>
              <a:rPr lang="pt-BR" sz="1200" dirty="0"/>
              <a:t>+ acelerar(): void</a:t>
            </a:r>
          </a:p>
          <a:p>
            <a:r>
              <a:rPr lang="pt-BR" sz="1200" dirty="0"/>
              <a:t>+ frear(): void</a:t>
            </a:r>
          </a:p>
          <a:p>
            <a:r>
              <a:rPr lang="pt-BR" sz="1200" dirty="0"/>
              <a:t>+ getPlaca(): string</a:t>
            </a:r>
          </a:p>
          <a:p>
            <a:r>
              <a:rPr lang="pt-BR" sz="1200" dirty="0"/>
              <a:t>- injetarCombustivel(): void</a:t>
            </a:r>
          </a:p>
          <a:p>
            <a:r>
              <a:rPr lang="pt-BR" sz="1200" dirty="0"/>
              <a:t>- acionarPastilhaDeFreio():void</a:t>
            </a:r>
          </a:p>
        </p:txBody>
      </p:sp>
      <p:cxnSp>
        <p:nvCxnSpPr>
          <p:cNvPr id="11" name="Straight Arrow Connector 10"/>
          <p:cNvCxnSpPr>
            <a:stCxn id="13" idx="0"/>
            <a:endCxn id="5" idx="2"/>
          </p:cNvCxnSpPr>
          <p:nvPr/>
        </p:nvCxnSpPr>
        <p:spPr>
          <a:xfrm flipV="1">
            <a:off x="2550933" y="3158887"/>
            <a:ext cx="3731673" cy="173193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774728" y="4890821"/>
            <a:ext cx="3552410" cy="1559203"/>
            <a:chOff x="3694551" y="3932609"/>
            <a:chExt cx="3348001" cy="1559203"/>
          </a:xfrm>
        </p:grpSpPr>
        <p:sp>
          <p:nvSpPr>
            <p:cNvPr id="13" name="Rectangle 12"/>
            <p:cNvSpPr/>
            <p:nvPr/>
          </p:nvSpPr>
          <p:spPr>
            <a:xfrm>
              <a:off x="3694551" y="3932609"/>
              <a:ext cx="3348000" cy="15592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3694552" y="4285803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699960" y="3938818"/>
              <a:ext cx="33229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Ônibus</a:t>
              </a:r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3710953" y="4801516"/>
              <a:ext cx="331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3708199" y="4302549"/>
              <a:ext cx="33203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sz="12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717466" y="4802181"/>
              <a:ext cx="33111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Ônibus(marca, modelo, cor, kilometragem, placa)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174450" y="4875386"/>
            <a:ext cx="3942677" cy="1559203"/>
            <a:chOff x="7490904" y="3932609"/>
            <a:chExt cx="3468248" cy="1559203"/>
          </a:xfrm>
        </p:grpSpPr>
        <p:sp>
          <p:nvSpPr>
            <p:cNvPr id="20" name="Rectangle 19"/>
            <p:cNvSpPr/>
            <p:nvPr/>
          </p:nvSpPr>
          <p:spPr>
            <a:xfrm>
              <a:off x="7490904" y="3932609"/>
              <a:ext cx="3348000" cy="15592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7490905" y="4285803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7496313" y="3938818"/>
              <a:ext cx="33229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Motocicleta</a:t>
              </a:r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7507306" y="4801516"/>
              <a:ext cx="331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7504552" y="4302549"/>
              <a:ext cx="33203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sz="12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500171" y="4802181"/>
              <a:ext cx="34589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Motocicleta(marca, modelo, cor, kilometragem, placa)</a:t>
              </a: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139235" y="1024983"/>
            <a:ext cx="3275201" cy="2145377"/>
            <a:chOff x="54891" y="1024983"/>
            <a:chExt cx="3359546" cy="2145377"/>
          </a:xfrm>
        </p:grpSpPr>
        <p:sp>
          <p:nvSpPr>
            <p:cNvPr id="28" name="Rectangle 27"/>
            <p:cNvSpPr/>
            <p:nvPr/>
          </p:nvSpPr>
          <p:spPr>
            <a:xfrm>
              <a:off x="55803" y="1024983"/>
              <a:ext cx="3348000" cy="21339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55803" y="1355468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55068" y="1024983"/>
              <a:ext cx="33425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Estacionamento</a:t>
              </a:r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66437" y="2175184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60748" y="1330923"/>
              <a:ext cx="33343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nome: string</a:t>
              </a:r>
            </a:p>
            <a:p>
              <a:r>
                <a:rPr lang="pt-BR" sz="1200" dirty="0"/>
                <a:t>- capacidade: integer</a:t>
              </a:r>
            </a:p>
            <a:p>
              <a:r>
                <a:rPr lang="pt-BR" sz="1200" dirty="0"/>
                <a:t>- veículos: dictionary(placa, Veículo)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4891" y="2154697"/>
              <a:ext cx="333502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Estacionamento(nome,capacidade)</a:t>
              </a:r>
            </a:p>
            <a:p>
              <a:r>
                <a:rPr lang="pt-BR" sz="1200" dirty="0"/>
                <a:t>+ adicionarVeículo(placa, veículo): boolean</a:t>
              </a:r>
            </a:p>
            <a:p>
              <a:r>
                <a:rPr lang="pt-BR" sz="1200" dirty="0"/>
                <a:t>+ removerVeículo(placa): boolean</a:t>
              </a:r>
            </a:p>
            <a:p>
              <a:r>
                <a:rPr lang="pt-BR" sz="1200" dirty="0"/>
                <a:t>+ listarVeículos(): boolean</a:t>
              </a:r>
            </a:p>
            <a:p>
              <a:r>
                <a:rPr lang="pt-BR" sz="1200" dirty="0"/>
                <a:t>+ getOcupaçãoAtual(): integer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 rot="10800000">
            <a:off x="3414437" y="2154831"/>
            <a:ext cx="1011716" cy="180913"/>
            <a:chOff x="4525784" y="2154831"/>
            <a:chExt cx="1011716" cy="180913"/>
          </a:xfrm>
        </p:grpSpPr>
        <p:sp>
          <p:nvSpPr>
            <p:cNvPr id="35" name="Diamond 34"/>
            <p:cNvSpPr/>
            <p:nvPr/>
          </p:nvSpPr>
          <p:spPr>
            <a:xfrm rot="16200000">
              <a:off x="5337641" y="2135886"/>
              <a:ext cx="180913" cy="218804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4525784" y="2251509"/>
              <a:ext cx="792000" cy="2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3961478" y="1966639"/>
            <a:ext cx="658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0...*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9669013" y="3368202"/>
            <a:ext cx="2295552" cy="602352"/>
            <a:chOff x="-1408580" y="3604569"/>
            <a:chExt cx="2295552" cy="602352"/>
          </a:xfrm>
        </p:grpSpPr>
        <p:grpSp>
          <p:nvGrpSpPr>
            <p:cNvPr id="39" name="Group 38"/>
            <p:cNvGrpSpPr/>
            <p:nvPr/>
          </p:nvGrpSpPr>
          <p:grpSpPr>
            <a:xfrm rot="10800000">
              <a:off x="-1393078" y="3678872"/>
              <a:ext cx="1011716" cy="180913"/>
              <a:chOff x="4525784" y="2154831"/>
              <a:chExt cx="1011716" cy="180913"/>
            </a:xfrm>
          </p:grpSpPr>
          <p:sp>
            <p:nvSpPr>
              <p:cNvPr id="40" name="Diamond 39"/>
              <p:cNvSpPr/>
              <p:nvPr/>
            </p:nvSpPr>
            <p:spPr>
              <a:xfrm rot="16200000">
                <a:off x="5337641" y="2135886"/>
                <a:ext cx="180913" cy="218804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41" name="Straight Connector 40"/>
              <p:cNvCxnSpPr/>
              <p:nvPr/>
            </p:nvCxnSpPr>
            <p:spPr>
              <a:xfrm>
                <a:off x="4525784" y="2251509"/>
                <a:ext cx="792000" cy="2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TextBox 41"/>
            <p:cNvSpPr txBox="1"/>
            <p:nvPr/>
          </p:nvSpPr>
          <p:spPr>
            <a:xfrm>
              <a:off x="-388935" y="3604569"/>
              <a:ext cx="12759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Composição</a:t>
              </a:r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>
              <a:off x="-1408580" y="4053033"/>
              <a:ext cx="1044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-388936" y="3899144"/>
              <a:ext cx="12759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Herança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4507077" y="4896785"/>
            <a:ext cx="3643395" cy="1559203"/>
            <a:chOff x="7490904" y="3932609"/>
            <a:chExt cx="3481896" cy="1559203"/>
          </a:xfrm>
        </p:grpSpPr>
        <p:sp>
          <p:nvSpPr>
            <p:cNvPr id="50" name="Rectangle 49"/>
            <p:cNvSpPr/>
            <p:nvPr/>
          </p:nvSpPr>
          <p:spPr>
            <a:xfrm>
              <a:off x="7490904" y="3932609"/>
              <a:ext cx="3348000" cy="15592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7490905" y="4285803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7496313" y="3938818"/>
              <a:ext cx="33229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Carro</a:t>
              </a:r>
            </a:p>
          </p:txBody>
        </p:sp>
        <p:cxnSp>
          <p:nvCxnSpPr>
            <p:cNvPr id="53" name="Straight Connector 52"/>
            <p:cNvCxnSpPr/>
            <p:nvPr/>
          </p:nvCxnSpPr>
          <p:spPr>
            <a:xfrm>
              <a:off x="7507306" y="4801516"/>
              <a:ext cx="331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7504552" y="4302549"/>
              <a:ext cx="33203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sz="12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513819" y="4802181"/>
              <a:ext cx="34589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Carro(marca, modelo, cor, kilometragem, placa)</a:t>
              </a:r>
            </a:p>
          </p:txBody>
        </p:sp>
      </p:grpSp>
      <p:cxnSp>
        <p:nvCxnSpPr>
          <p:cNvPr id="66" name="Straight Arrow Connector 65"/>
          <p:cNvCxnSpPr>
            <a:stCxn id="52" idx="0"/>
            <a:endCxn id="5" idx="2"/>
          </p:cNvCxnSpPr>
          <p:nvPr/>
        </p:nvCxnSpPr>
        <p:spPr>
          <a:xfrm flipV="1">
            <a:off x="6251298" y="3158887"/>
            <a:ext cx="31308" cy="174410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20" idx="0"/>
            <a:endCxn id="5" idx="2"/>
          </p:cNvCxnSpPr>
          <p:nvPr/>
        </p:nvCxnSpPr>
        <p:spPr>
          <a:xfrm flipH="1" flipV="1">
            <a:off x="6282606" y="3158887"/>
            <a:ext cx="3794834" cy="171649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835054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450673" y="446576"/>
            <a:ext cx="3663866" cy="271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Straight Connector 5"/>
          <p:cNvCxnSpPr/>
          <p:nvPr/>
        </p:nvCxnSpPr>
        <p:spPr>
          <a:xfrm>
            <a:off x="4450673" y="1775436"/>
            <a:ext cx="36638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72601" y="461154"/>
            <a:ext cx="3641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Animal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459937" y="755282"/>
            <a:ext cx="367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459937" y="751254"/>
            <a:ext cx="36546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+ nome: String</a:t>
            </a:r>
          </a:p>
          <a:p>
            <a:r>
              <a:rPr lang="pt-BR" sz="1200" dirty="0"/>
              <a:t># pernas: integer</a:t>
            </a:r>
          </a:p>
          <a:p>
            <a:r>
              <a:rPr lang="pt-BR" sz="1200" dirty="0"/>
              <a:t>+ idade: integer</a:t>
            </a:r>
          </a:p>
          <a:p>
            <a:r>
              <a:rPr lang="pt-BR" sz="1200" dirty="0"/>
              <a:t>- peso: float</a:t>
            </a:r>
          </a:p>
          <a:p>
            <a:r>
              <a:rPr lang="pt-BR" sz="1200" dirty="0"/>
              <a:t>- registro: integer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73586" y="1757229"/>
            <a:ext cx="364095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Animal(nome, registro, pernas, idade, peso)</a:t>
            </a:r>
          </a:p>
          <a:p>
            <a:r>
              <a:rPr lang="pt-BR" sz="1200" dirty="0"/>
              <a:t>+ imprimirInfo(): void</a:t>
            </a:r>
          </a:p>
          <a:p>
            <a:r>
              <a:rPr lang="pt-BR" sz="1200" dirty="0"/>
              <a:t>+ andar(): void</a:t>
            </a:r>
          </a:p>
          <a:p>
            <a:r>
              <a:rPr lang="pt-BR" sz="1200" dirty="0"/>
              <a:t>+ comer(): void</a:t>
            </a:r>
          </a:p>
          <a:p>
            <a:r>
              <a:rPr lang="pt-BR" sz="1200" dirty="0"/>
              <a:t>+ getRegistro(): integer</a:t>
            </a:r>
          </a:p>
          <a:p>
            <a:r>
              <a:rPr lang="pt-BR" sz="1200" dirty="0"/>
              <a:t>-  movimentarPernas(): void</a:t>
            </a:r>
          </a:p>
          <a:p>
            <a:r>
              <a:rPr lang="pt-BR" sz="1200" dirty="0"/>
              <a:t>-  movimentarMaxilar(): void</a:t>
            </a:r>
          </a:p>
        </p:txBody>
      </p:sp>
      <p:cxnSp>
        <p:nvCxnSpPr>
          <p:cNvPr id="11" name="Straight Arrow Connector 10"/>
          <p:cNvCxnSpPr>
            <a:stCxn id="13" idx="0"/>
            <a:endCxn id="5" idx="2"/>
          </p:cNvCxnSpPr>
          <p:nvPr/>
        </p:nvCxnSpPr>
        <p:spPr>
          <a:xfrm flipV="1">
            <a:off x="2550933" y="3158887"/>
            <a:ext cx="3731673" cy="173193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774728" y="4890821"/>
            <a:ext cx="3552410" cy="1559203"/>
            <a:chOff x="3694551" y="3932609"/>
            <a:chExt cx="3348001" cy="1559203"/>
          </a:xfrm>
        </p:grpSpPr>
        <p:sp>
          <p:nvSpPr>
            <p:cNvPr id="13" name="Rectangle 12"/>
            <p:cNvSpPr/>
            <p:nvPr/>
          </p:nvSpPr>
          <p:spPr>
            <a:xfrm>
              <a:off x="3694551" y="3932609"/>
              <a:ext cx="3348000" cy="15592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3694552" y="4285803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699960" y="3938818"/>
              <a:ext cx="33229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Pássaro</a:t>
              </a:r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3710953" y="4801516"/>
              <a:ext cx="331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3708199" y="4302549"/>
              <a:ext cx="33203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sz="12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717466" y="4802181"/>
              <a:ext cx="33111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Pássaro(nome, registro, pernas, idade, peso)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174450" y="4875386"/>
            <a:ext cx="3942677" cy="1559203"/>
            <a:chOff x="7490904" y="3932609"/>
            <a:chExt cx="3468248" cy="1559203"/>
          </a:xfrm>
        </p:grpSpPr>
        <p:sp>
          <p:nvSpPr>
            <p:cNvPr id="20" name="Rectangle 19"/>
            <p:cNvSpPr/>
            <p:nvPr/>
          </p:nvSpPr>
          <p:spPr>
            <a:xfrm>
              <a:off x="7490904" y="3932609"/>
              <a:ext cx="3348000" cy="15592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7490905" y="4285803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7496313" y="3938818"/>
              <a:ext cx="33229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Réptil</a:t>
              </a:r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7507306" y="4801516"/>
              <a:ext cx="331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7504552" y="4302549"/>
              <a:ext cx="33203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sz="12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500171" y="4802181"/>
              <a:ext cx="34589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Réptil(nome, registro, pernas, idade, peso)</a:t>
              </a: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139235" y="1024983"/>
            <a:ext cx="3275201" cy="2145377"/>
            <a:chOff x="54891" y="1024983"/>
            <a:chExt cx="3359546" cy="2145377"/>
          </a:xfrm>
        </p:grpSpPr>
        <p:sp>
          <p:nvSpPr>
            <p:cNvPr id="28" name="Rectangle 27"/>
            <p:cNvSpPr/>
            <p:nvPr/>
          </p:nvSpPr>
          <p:spPr>
            <a:xfrm>
              <a:off x="55803" y="1024983"/>
              <a:ext cx="3348000" cy="21339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55803" y="1355468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55068" y="1024983"/>
              <a:ext cx="33425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Zoológico</a:t>
              </a:r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66437" y="2175184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60748" y="1330923"/>
              <a:ext cx="33343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nome: string</a:t>
              </a:r>
            </a:p>
            <a:p>
              <a:r>
                <a:rPr lang="pt-BR" sz="1200" dirty="0"/>
                <a:t>- capacidade: integer</a:t>
              </a:r>
            </a:p>
            <a:p>
              <a:r>
                <a:rPr lang="pt-BR" sz="1200" dirty="0"/>
                <a:t>- animais: dictionary(registro, Animal)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4891" y="2154697"/>
              <a:ext cx="333502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Zoológico(nome,capacidade)</a:t>
              </a:r>
            </a:p>
            <a:p>
              <a:r>
                <a:rPr lang="pt-BR" sz="1200" dirty="0"/>
                <a:t>+ adicionarAnimal(registro, animal): boolean</a:t>
              </a:r>
            </a:p>
            <a:p>
              <a:r>
                <a:rPr lang="pt-BR" sz="1200" dirty="0"/>
                <a:t>+ removerAnimal(registro): boolean</a:t>
              </a:r>
            </a:p>
            <a:p>
              <a:r>
                <a:rPr lang="pt-BR" sz="1200" dirty="0"/>
                <a:t>+ listarAnimais(): boolean</a:t>
              </a:r>
            </a:p>
            <a:p>
              <a:r>
                <a:rPr lang="pt-BR" sz="1200" dirty="0"/>
                <a:t>+ getOcupaçãoAtual(): integer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 rot="10800000">
            <a:off x="3414437" y="2154831"/>
            <a:ext cx="1011716" cy="180913"/>
            <a:chOff x="4525784" y="2154831"/>
            <a:chExt cx="1011716" cy="180913"/>
          </a:xfrm>
        </p:grpSpPr>
        <p:sp>
          <p:nvSpPr>
            <p:cNvPr id="35" name="Diamond 34"/>
            <p:cNvSpPr/>
            <p:nvPr/>
          </p:nvSpPr>
          <p:spPr>
            <a:xfrm rot="16200000">
              <a:off x="5337641" y="2135886"/>
              <a:ext cx="180913" cy="218804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4525784" y="2251509"/>
              <a:ext cx="792000" cy="2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3961478" y="1966639"/>
            <a:ext cx="658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0...*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9669013" y="3368202"/>
            <a:ext cx="2295552" cy="602352"/>
            <a:chOff x="-1408580" y="3604569"/>
            <a:chExt cx="2295552" cy="602352"/>
          </a:xfrm>
        </p:grpSpPr>
        <p:grpSp>
          <p:nvGrpSpPr>
            <p:cNvPr id="39" name="Group 38"/>
            <p:cNvGrpSpPr/>
            <p:nvPr/>
          </p:nvGrpSpPr>
          <p:grpSpPr>
            <a:xfrm rot="10800000">
              <a:off x="-1393078" y="3678872"/>
              <a:ext cx="1011716" cy="180913"/>
              <a:chOff x="4525784" y="2154831"/>
              <a:chExt cx="1011716" cy="180913"/>
            </a:xfrm>
          </p:grpSpPr>
          <p:sp>
            <p:nvSpPr>
              <p:cNvPr id="40" name="Diamond 39"/>
              <p:cNvSpPr/>
              <p:nvPr/>
            </p:nvSpPr>
            <p:spPr>
              <a:xfrm rot="16200000">
                <a:off x="5337641" y="2135886"/>
                <a:ext cx="180913" cy="218804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41" name="Straight Connector 40"/>
              <p:cNvCxnSpPr/>
              <p:nvPr/>
            </p:nvCxnSpPr>
            <p:spPr>
              <a:xfrm>
                <a:off x="4525784" y="2251509"/>
                <a:ext cx="792000" cy="2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TextBox 41"/>
            <p:cNvSpPr txBox="1"/>
            <p:nvPr/>
          </p:nvSpPr>
          <p:spPr>
            <a:xfrm>
              <a:off x="-388935" y="3604569"/>
              <a:ext cx="12759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Composição</a:t>
              </a:r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>
              <a:off x="-1408580" y="4053033"/>
              <a:ext cx="1044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-388936" y="3899144"/>
              <a:ext cx="12759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Herança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4507077" y="4896785"/>
            <a:ext cx="3643395" cy="1559203"/>
            <a:chOff x="7490904" y="3932609"/>
            <a:chExt cx="3481896" cy="1559203"/>
          </a:xfrm>
        </p:grpSpPr>
        <p:sp>
          <p:nvSpPr>
            <p:cNvPr id="50" name="Rectangle 49"/>
            <p:cNvSpPr/>
            <p:nvPr/>
          </p:nvSpPr>
          <p:spPr>
            <a:xfrm>
              <a:off x="7490904" y="3932609"/>
              <a:ext cx="3348000" cy="15592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7490905" y="4285803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7496313" y="3938818"/>
              <a:ext cx="33229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Mamífero</a:t>
              </a:r>
            </a:p>
          </p:txBody>
        </p:sp>
        <p:cxnSp>
          <p:nvCxnSpPr>
            <p:cNvPr id="53" name="Straight Connector 52"/>
            <p:cNvCxnSpPr/>
            <p:nvPr/>
          </p:nvCxnSpPr>
          <p:spPr>
            <a:xfrm>
              <a:off x="7507306" y="4801516"/>
              <a:ext cx="331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7504552" y="4302549"/>
              <a:ext cx="33203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sz="12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513819" y="4802181"/>
              <a:ext cx="34589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Mamífero(nome, registro, pernas, idade, peso)</a:t>
              </a:r>
            </a:p>
          </p:txBody>
        </p:sp>
      </p:grpSp>
      <p:cxnSp>
        <p:nvCxnSpPr>
          <p:cNvPr id="66" name="Straight Arrow Connector 65"/>
          <p:cNvCxnSpPr>
            <a:stCxn id="52" idx="0"/>
            <a:endCxn id="5" idx="2"/>
          </p:cNvCxnSpPr>
          <p:nvPr/>
        </p:nvCxnSpPr>
        <p:spPr>
          <a:xfrm flipV="1">
            <a:off x="6251298" y="3158887"/>
            <a:ext cx="31308" cy="174410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20" idx="0"/>
            <a:endCxn id="5" idx="2"/>
          </p:cNvCxnSpPr>
          <p:nvPr/>
        </p:nvCxnSpPr>
        <p:spPr>
          <a:xfrm flipH="1" flipV="1">
            <a:off x="6282606" y="3158887"/>
            <a:ext cx="3794834" cy="171649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668859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719617" y="1009933"/>
            <a:ext cx="8934751" cy="4501485"/>
            <a:chOff x="-734707" y="782477"/>
            <a:chExt cx="12712909" cy="5697934"/>
          </a:xfrm>
        </p:grpSpPr>
        <p:sp>
          <p:nvSpPr>
            <p:cNvPr id="4" name="Rectangle 3"/>
            <p:cNvSpPr/>
            <p:nvPr/>
          </p:nvSpPr>
          <p:spPr>
            <a:xfrm>
              <a:off x="3502930" y="782477"/>
              <a:ext cx="2524836" cy="3411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Pacote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3502930" y="1123671"/>
              <a:ext cx="2524836" cy="6687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Game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02930" y="2788695"/>
              <a:ext cx="2524836" cy="3411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Sub-Pacote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3502930" y="3129889"/>
              <a:ext cx="2524836" cy="6687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Som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7740567" y="2788695"/>
              <a:ext cx="2524836" cy="3411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Sub-Pacote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7740567" y="3129889"/>
              <a:ext cx="2524836" cy="6687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Imagem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215731" y="4112527"/>
              <a:ext cx="2524836" cy="10099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__init__.py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215731" y="5463655"/>
              <a:ext cx="2524836" cy="3411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Módulo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215731" y="5804849"/>
              <a:ext cx="2524836" cy="6687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Processamento.py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9453366" y="5470477"/>
              <a:ext cx="2524836" cy="3411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Módulo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9453366" y="5811671"/>
              <a:ext cx="2524836" cy="6687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Processamento.py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453366" y="4144371"/>
              <a:ext cx="2524836" cy="10099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__init__.py</a:t>
              </a:r>
            </a:p>
          </p:txBody>
        </p:sp>
        <p:cxnSp>
          <p:nvCxnSpPr>
            <p:cNvPr id="21" name="Elbow Connector 20"/>
            <p:cNvCxnSpPr>
              <a:stCxn id="9" idx="2"/>
              <a:endCxn id="19" idx="1"/>
            </p:cNvCxnSpPr>
            <p:nvPr/>
          </p:nvCxnSpPr>
          <p:spPr>
            <a:xfrm rot="16200000" flipH="1">
              <a:off x="8802821" y="3998792"/>
              <a:ext cx="850709" cy="450381"/>
            </a:xfrm>
            <a:prstGeom prst="bentConnector2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>
              <a:stCxn id="9" idx="2"/>
              <a:endCxn id="16" idx="1"/>
            </p:cNvCxnSpPr>
            <p:nvPr/>
          </p:nvCxnSpPr>
          <p:spPr>
            <a:xfrm rot="16200000" flipH="1">
              <a:off x="8054469" y="4747144"/>
              <a:ext cx="2347412" cy="450381"/>
            </a:xfrm>
            <a:prstGeom prst="bentConnector2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lbow Connector 25"/>
            <p:cNvCxnSpPr/>
            <p:nvPr/>
          </p:nvCxnSpPr>
          <p:spPr>
            <a:xfrm rot="16200000" flipH="1">
              <a:off x="3816835" y="4747144"/>
              <a:ext cx="2347412" cy="450381"/>
            </a:xfrm>
            <a:prstGeom prst="bentConnector2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Elbow Connector 27"/>
            <p:cNvCxnSpPr>
              <a:stCxn id="7" idx="2"/>
              <a:endCxn id="12" idx="1"/>
            </p:cNvCxnSpPr>
            <p:nvPr/>
          </p:nvCxnSpPr>
          <p:spPr>
            <a:xfrm rot="16200000" flipH="1">
              <a:off x="4581107" y="3982869"/>
              <a:ext cx="818865" cy="450383"/>
            </a:xfrm>
            <a:prstGeom prst="bentConnector2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-734707" y="2788695"/>
              <a:ext cx="2524836" cy="10099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__init__.py</a:t>
              </a:r>
            </a:p>
          </p:txBody>
        </p:sp>
        <p:cxnSp>
          <p:nvCxnSpPr>
            <p:cNvPr id="31" name="Straight Arrow Connector 30"/>
            <p:cNvCxnSpPr>
              <a:stCxn id="5" idx="2"/>
              <a:endCxn id="6" idx="0"/>
            </p:cNvCxnSpPr>
            <p:nvPr/>
          </p:nvCxnSpPr>
          <p:spPr>
            <a:xfrm>
              <a:off x="4765348" y="1792411"/>
              <a:ext cx="0" cy="99628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Elbow Connector 32"/>
            <p:cNvCxnSpPr>
              <a:stCxn id="5" idx="2"/>
              <a:endCxn id="8" idx="0"/>
            </p:cNvCxnSpPr>
            <p:nvPr/>
          </p:nvCxnSpPr>
          <p:spPr>
            <a:xfrm rot="16200000" flipH="1">
              <a:off x="6386024" y="171734"/>
              <a:ext cx="996284" cy="4237637"/>
            </a:xfrm>
            <a:prstGeom prst="bentConnector3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Elbow Connector 34"/>
            <p:cNvCxnSpPr>
              <a:stCxn id="5" idx="2"/>
              <a:endCxn id="29" idx="0"/>
            </p:cNvCxnSpPr>
            <p:nvPr/>
          </p:nvCxnSpPr>
          <p:spPr>
            <a:xfrm rot="5400000">
              <a:off x="2148388" y="171735"/>
              <a:ext cx="996284" cy="4237637"/>
            </a:xfrm>
            <a:prstGeom prst="bentConnector3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60780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5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PROGRAMAÇÃO CIENTÍFICA E PYTHON</a:t>
            </a:r>
            <a:endParaRPr/>
          </a:p>
        </p:txBody>
      </p:sp>
      <p:sp>
        <p:nvSpPr>
          <p:cNvPr id="275" name="Google Shape;275;p5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 dirty="0" err="1"/>
              <a:t>Teve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rápida</a:t>
            </a:r>
            <a:r>
              <a:rPr lang="en-US" dirty="0"/>
              <a:t> </a:t>
            </a:r>
            <a:r>
              <a:rPr lang="en-US" dirty="0" err="1"/>
              <a:t>adoção</a:t>
            </a:r>
            <a:r>
              <a:rPr lang="en-US" dirty="0"/>
              <a:t> pela </a:t>
            </a:r>
            <a:r>
              <a:rPr lang="en-US" dirty="0" err="1"/>
              <a:t>comunidade</a:t>
            </a:r>
            <a:r>
              <a:rPr lang="en-US" dirty="0"/>
              <a:t> </a:t>
            </a:r>
            <a:r>
              <a:rPr lang="en-US" dirty="0" err="1"/>
              <a:t>científica</a:t>
            </a:r>
            <a:endParaRPr dirty="0"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750"/>
              <a:buChar char="•"/>
            </a:pPr>
            <a:r>
              <a:rPr lang="en-US" sz="2200" dirty="0" err="1"/>
              <a:t>Engenharias</a:t>
            </a:r>
            <a:endParaRPr sz="2200" dirty="0"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750"/>
              <a:buChar char="•"/>
            </a:pPr>
            <a:r>
              <a:rPr lang="en-US" sz="2200" dirty="0" err="1"/>
              <a:t>Biologia</a:t>
            </a:r>
            <a:endParaRPr sz="2200" dirty="0"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750"/>
              <a:buChar char="•"/>
            </a:pPr>
            <a:r>
              <a:rPr lang="en-US" sz="2200" dirty="0" err="1"/>
              <a:t>Quimica</a:t>
            </a:r>
            <a:endParaRPr sz="2200" dirty="0"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750"/>
              <a:buChar char="•"/>
            </a:pPr>
            <a:r>
              <a:rPr lang="en-US" sz="2200" dirty="0" err="1"/>
              <a:t>Fisica</a:t>
            </a:r>
            <a:endParaRPr sz="2200" dirty="0"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750"/>
              <a:buChar char="•"/>
            </a:pPr>
            <a:r>
              <a:rPr lang="en-US" sz="2200" dirty="0"/>
              <a:t>Etc.</a:t>
            </a:r>
            <a:endParaRPr dirty="0"/>
          </a:p>
        </p:txBody>
      </p:sp>
      <p:pic>
        <p:nvPicPr>
          <p:cNvPr id="276" name="Google Shape;276;p5" descr="Image result for mad scientist rick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65415" y="3063272"/>
            <a:ext cx="2928366" cy="34777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1719616" y="1009933"/>
            <a:ext cx="8934752" cy="4501485"/>
            <a:chOff x="1719616" y="1009933"/>
            <a:chExt cx="8934752" cy="4501485"/>
          </a:xfrm>
        </p:grpSpPr>
        <p:grpSp>
          <p:nvGrpSpPr>
            <p:cNvPr id="36" name="Group 35"/>
            <p:cNvGrpSpPr/>
            <p:nvPr/>
          </p:nvGrpSpPr>
          <p:grpSpPr>
            <a:xfrm>
              <a:off x="2606856" y="1009933"/>
              <a:ext cx="8047512" cy="4501485"/>
              <a:chOff x="527711" y="782477"/>
              <a:chExt cx="11450491" cy="5697934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3502930" y="782477"/>
                <a:ext cx="2524836" cy="34119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tx1"/>
                    </a:solidFill>
                  </a:rPr>
                  <a:t>Pacote</a:t>
                </a:r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3502930" y="1123671"/>
                <a:ext cx="2524836" cy="6687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tx1"/>
                    </a:solidFill>
                  </a:rPr>
                  <a:t>Game</a:t>
                </a: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3502930" y="2788695"/>
                <a:ext cx="2524836" cy="34119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tx1"/>
                    </a:solidFill>
                  </a:rPr>
                  <a:t>Sub-Pacote</a:t>
                </a: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3502930" y="3129889"/>
                <a:ext cx="2524836" cy="6687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tx1"/>
                    </a:solidFill>
                  </a:rPr>
                  <a:t>Áudio</a:t>
                </a: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7740567" y="2788695"/>
                <a:ext cx="2524836" cy="34119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tx1"/>
                    </a:solidFill>
                  </a:rPr>
                  <a:t>Sub-Pacote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7740567" y="3129889"/>
                <a:ext cx="2524836" cy="6687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tx1"/>
                    </a:solidFill>
                  </a:rPr>
                  <a:t>Vídeo</a:t>
                </a: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5215731" y="5463655"/>
                <a:ext cx="2524836" cy="34119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tx1"/>
                    </a:solidFill>
                  </a:rPr>
                  <a:t>Módulo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5215731" y="5804849"/>
                <a:ext cx="2524836" cy="6687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tx1"/>
                    </a:solidFill>
                  </a:rPr>
                  <a:t>audio_process.py</a:t>
                </a: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9453366" y="5470477"/>
                <a:ext cx="2524836" cy="34119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tx1"/>
                    </a:solidFill>
                  </a:rPr>
                  <a:t>Módulo</a:t>
                </a: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9453366" y="5811671"/>
                <a:ext cx="2524836" cy="6687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tx1"/>
                    </a:solidFill>
                  </a:rPr>
                  <a:t>video_process.py</a:t>
                </a:r>
              </a:p>
            </p:txBody>
          </p:sp>
          <p:cxnSp>
            <p:nvCxnSpPr>
              <p:cNvPr id="25" name="Elbow Connector 24"/>
              <p:cNvCxnSpPr>
                <a:stCxn id="9" idx="2"/>
                <a:endCxn id="16" idx="1"/>
              </p:cNvCxnSpPr>
              <p:nvPr/>
            </p:nvCxnSpPr>
            <p:spPr>
              <a:xfrm rot="16200000" flipH="1">
                <a:off x="8054469" y="4747144"/>
                <a:ext cx="2347412" cy="450381"/>
              </a:xfrm>
              <a:prstGeom prst="bentConnector2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Elbow Connector 25"/>
              <p:cNvCxnSpPr/>
              <p:nvPr/>
            </p:nvCxnSpPr>
            <p:spPr>
              <a:xfrm rot="16200000" flipH="1">
                <a:off x="3816835" y="4747144"/>
                <a:ext cx="2347412" cy="450381"/>
              </a:xfrm>
              <a:prstGeom prst="bentConnector2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stCxn id="5" idx="2"/>
                <a:endCxn id="6" idx="0"/>
              </p:cNvCxnSpPr>
              <p:nvPr/>
            </p:nvCxnSpPr>
            <p:spPr>
              <a:xfrm>
                <a:off x="4765348" y="1792411"/>
                <a:ext cx="0" cy="99628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Elbow Connector 32"/>
              <p:cNvCxnSpPr>
                <a:stCxn id="5" idx="2"/>
                <a:endCxn id="8" idx="0"/>
              </p:cNvCxnSpPr>
              <p:nvPr/>
            </p:nvCxnSpPr>
            <p:spPr>
              <a:xfrm rot="16200000" flipH="1">
                <a:off x="6386024" y="171734"/>
                <a:ext cx="996284" cy="4237637"/>
              </a:xfrm>
              <a:prstGeom prst="bentConnector3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Elbow Connector 34"/>
              <p:cNvCxnSpPr>
                <a:stCxn id="5" idx="2"/>
              </p:cNvCxnSpPr>
              <p:nvPr/>
            </p:nvCxnSpPr>
            <p:spPr>
              <a:xfrm rot="5400000">
                <a:off x="2148388" y="171735"/>
                <a:ext cx="996284" cy="4237637"/>
              </a:xfrm>
              <a:prstGeom prst="bentConnector3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Rectangle 12"/>
            <p:cNvSpPr/>
            <p:nvPr/>
          </p:nvSpPr>
          <p:spPr>
            <a:xfrm>
              <a:off x="1719616" y="2594886"/>
              <a:ext cx="1774478" cy="2695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Módulo</a:t>
              </a:r>
            </a:p>
          </p:txBody>
        </p:sp>
        <p:sp>
          <p:nvSpPr>
            <p:cNvPr id="24" name="Rectangle 13"/>
            <p:cNvSpPr/>
            <p:nvPr/>
          </p:nvSpPr>
          <p:spPr>
            <a:xfrm>
              <a:off x="1719616" y="2864436"/>
              <a:ext cx="1774478" cy="5283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main.py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0162504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1023585" y="928046"/>
            <a:ext cx="10560944" cy="4501484"/>
            <a:chOff x="1023585" y="928046"/>
            <a:chExt cx="10560944" cy="4501484"/>
          </a:xfrm>
        </p:grpSpPr>
        <p:sp>
          <p:nvSpPr>
            <p:cNvPr id="4" name="Rectangle 3"/>
            <p:cNvSpPr/>
            <p:nvPr/>
          </p:nvSpPr>
          <p:spPr>
            <a:xfrm>
              <a:off x="4001836" y="928046"/>
              <a:ext cx="1774478" cy="2695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Pacote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4001836" y="1197596"/>
              <a:ext cx="1774478" cy="5283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Robot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5628029" y="2512998"/>
              <a:ext cx="1774478" cy="2695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Sub-Pacote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5628029" y="2782549"/>
              <a:ext cx="1774478" cy="5283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Actions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8606280" y="2512998"/>
              <a:ext cx="1774478" cy="2695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Sub-Pacote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8606280" y="2782549"/>
              <a:ext cx="1774478" cy="5283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Sound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831801" y="3558853"/>
              <a:ext cx="1774478" cy="7978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__init__.py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831801" y="4626272"/>
              <a:ext cx="1774478" cy="2695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Módulo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831801" y="4895822"/>
              <a:ext cx="1774478" cy="5283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Processamento.py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9810051" y="4631661"/>
              <a:ext cx="1774478" cy="2695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Módulo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9810051" y="4901212"/>
              <a:ext cx="1774478" cy="5283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Processamento.py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810051" y="3584010"/>
              <a:ext cx="1774478" cy="7978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__init__.py</a:t>
              </a:r>
            </a:p>
          </p:txBody>
        </p:sp>
        <p:cxnSp>
          <p:nvCxnSpPr>
            <p:cNvPr id="21" name="Elbow Connector 20"/>
            <p:cNvCxnSpPr>
              <a:stCxn id="9" idx="2"/>
              <a:endCxn id="19" idx="1"/>
            </p:cNvCxnSpPr>
            <p:nvPr/>
          </p:nvCxnSpPr>
          <p:spPr>
            <a:xfrm rot="16200000" flipH="1">
              <a:off x="9315746" y="3488639"/>
              <a:ext cx="672078" cy="316532"/>
            </a:xfrm>
            <a:prstGeom prst="bentConnector2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>
              <a:stCxn id="9" idx="2"/>
              <a:endCxn id="16" idx="1"/>
            </p:cNvCxnSpPr>
            <p:nvPr/>
          </p:nvCxnSpPr>
          <p:spPr>
            <a:xfrm rot="16200000" flipH="1">
              <a:off x="8724533" y="4079853"/>
              <a:ext cx="1854504" cy="316532"/>
            </a:xfrm>
            <a:prstGeom prst="bentConnector2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lbow Connector 25"/>
            <p:cNvCxnSpPr/>
            <p:nvPr/>
          </p:nvCxnSpPr>
          <p:spPr>
            <a:xfrm rot="16200000" flipH="1">
              <a:off x="5746284" y="4079853"/>
              <a:ext cx="1854504" cy="316532"/>
            </a:xfrm>
            <a:prstGeom prst="bentConnector2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Elbow Connector 27"/>
            <p:cNvCxnSpPr>
              <a:stCxn id="7" idx="2"/>
              <a:endCxn id="12" idx="1"/>
            </p:cNvCxnSpPr>
            <p:nvPr/>
          </p:nvCxnSpPr>
          <p:spPr>
            <a:xfrm rot="16200000" flipH="1">
              <a:off x="6350075" y="3476060"/>
              <a:ext cx="646920" cy="316533"/>
            </a:xfrm>
            <a:prstGeom prst="bentConnector2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1023585" y="2512999"/>
              <a:ext cx="1774478" cy="7978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__init__.py</a:t>
              </a:r>
            </a:p>
          </p:txBody>
        </p:sp>
        <p:cxnSp>
          <p:nvCxnSpPr>
            <p:cNvPr id="33" name="Elbow Connector 32"/>
            <p:cNvCxnSpPr>
              <a:stCxn id="5" idx="2"/>
              <a:endCxn id="8" idx="0"/>
            </p:cNvCxnSpPr>
            <p:nvPr/>
          </p:nvCxnSpPr>
          <p:spPr>
            <a:xfrm rot="16200000" flipH="1">
              <a:off x="6797755" y="-182766"/>
              <a:ext cx="787084" cy="4604444"/>
            </a:xfrm>
            <a:prstGeom prst="bentConnector3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Elbow Connector 34"/>
            <p:cNvCxnSpPr>
              <a:stCxn id="5" idx="2"/>
              <a:endCxn id="29" idx="0"/>
            </p:cNvCxnSpPr>
            <p:nvPr/>
          </p:nvCxnSpPr>
          <p:spPr>
            <a:xfrm rot="5400000">
              <a:off x="3006407" y="630332"/>
              <a:ext cx="787085" cy="2978251"/>
            </a:xfrm>
            <a:prstGeom prst="bentConnector3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3325807" y="2512998"/>
              <a:ext cx="1774478" cy="7978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Design.py</a:t>
              </a:r>
            </a:p>
          </p:txBody>
        </p:sp>
        <p:cxnSp>
          <p:nvCxnSpPr>
            <p:cNvPr id="17" name="Elbow Connector 16"/>
            <p:cNvCxnSpPr>
              <a:stCxn id="5" idx="2"/>
              <a:endCxn id="23" idx="0"/>
            </p:cNvCxnSpPr>
            <p:nvPr/>
          </p:nvCxnSpPr>
          <p:spPr>
            <a:xfrm rot="5400000">
              <a:off x="4157519" y="1781442"/>
              <a:ext cx="787084" cy="676029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lbow Connector 19"/>
            <p:cNvCxnSpPr>
              <a:stCxn id="5" idx="2"/>
              <a:endCxn id="6" idx="0"/>
            </p:cNvCxnSpPr>
            <p:nvPr/>
          </p:nvCxnSpPr>
          <p:spPr>
            <a:xfrm rot="16200000" flipH="1">
              <a:off x="5308629" y="1306359"/>
              <a:ext cx="787084" cy="1626193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2607590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210938" y="1091821"/>
            <a:ext cx="5952698" cy="3384645"/>
            <a:chOff x="2210938" y="1091821"/>
            <a:chExt cx="5952698" cy="3384645"/>
          </a:xfrm>
        </p:grpSpPr>
        <p:sp>
          <p:nvSpPr>
            <p:cNvPr id="4" name="Rectangle 3"/>
            <p:cNvSpPr/>
            <p:nvPr/>
          </p:nvSpPr>
          <p:spPr>
            <a:xfrm>
              <a:off x="2210938" y="1091821"/>
              <a:ext cx="1815152" cy="29069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210938" y="1091821"/>
              <a:ext cx="1815151" cy="30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Cliente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2320120" y="1723029"/>
              <a:ext cx="1569492" cy="750627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Aplicativo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320120" y="3046862"/>
              <a:ext cx="1569492" cy="750627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API Cliente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2763672" y="2480480"/>
              <a:ext cx="0" cy="5732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3516574" y="2480480"/>
              <a:ext cx="0" cy="5732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6348484" y="1091821"/>
              <a:ext cx="1815152" cy="33846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348483" y="1108879"/>
              <a:ext cx="1815151" cy="30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Servidor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462223" y="1641142"/>
              <a:ext cx="1569492" cy="750627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SGBD</a:t>
              </a:r>
            </a:p>
          </p:txBody>
        </p:sp>
        <p:sp>
          <p:nvSpPr>
            <p:cNvPr id="16" name="Flowchart: Magnetic Disk 15"/>
            <p:cNvSpPr/>
            <p:nvPr/>
          </p:nvSpPr>
          <p:spPr>
            <a:xfrm>
              <a:off x="6636231" y="2954738"/>
              <a:ext cx="1221475" cy="1299949"/>
            </a:xfrm>
            <a:prstGeom prst="flowChartMagneticDisk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Banco</a:t>
              </a:r>
            </a:p>
            <a:p>
              <a:pPr algn="ctr"/>
              <a:r>
                <a:rPr lang="pt-BR" dirty="0">
                  <a:solidFill>
                    <a:schemeClr val="tx1"/>
                  </a:solidFill>
                </a:rPr>
                <a:t>de</a:t>
              </a:r>
            </a:p>
            <a:p>
              <a:pPr algn="ctr"/>
              <a:r>
                <a:rPr lang="pt-BR" dirty="0">
                  <a:solidFill>
                    <a:schemeClr val="tx1"/>
                  </a:solidFill>
                </a:rPr>
                <a:t>dados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7028606" y="2374708"/>
              <a:ext cx="0" cy="5732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7481258" y="2398593"/>
              <a:ext cx="0" cy="5732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1">
              <a:off x="3896447" y="2245054"/>
              <a:ext cx="2572611" cy="140572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H="1">
              <a:off x="3903282" y="1842447"/>
              <a:ext cx="2572611" cy="140572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 rot="19885156">
              <a:off x="4114811" y="2238232"/>
              <a:ext cx="1815151" cy="30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Rede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3573980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4168893"/>
              </p:ext>
            </p:extLst>
          </p:nvPr>
        </p:nvGraphicFramePr>
        <p:xfrm>
          <a:off x="1815151" y="2193624"/>
          <a:ext cx="787475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66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08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062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00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79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Endereço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dirty="0"/>
                        <a:t>Cidade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Estado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João</a:t>
                      </a:r>
                      <a:r>
                        <a:rPr lang="pt-BR" baseline="0" dirty="0"/>
                        <a:t> da Silva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Rua I, 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Santa Rita do Sapucaí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37540-000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José</a:t>
                      </a:r>
                      <a:r>
                        <a:rPr lang="pt-BR" baseline="0" dirty="0"/>
                        <a:t> Alfredo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Avenida Sul, 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Campinas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45356-001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Ana Valadares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Alameda João</a:t>
                      </a:r>
                      <a:r>
                        <a:rPr lang="pt-BR" baseline="0" dirty="0"/>
                        <a:t> Dias, 62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aseline="0" dirty="0"/>
                        <a:t>Varginha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78900-000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815151" y="1855070"/>
            <a:ext cx="21017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/>
              <a:t>Tabela: Clientes</a:t>
            </a:r>
          </a:p>
        </p:txBody>
      </p:sp>
    </p:spTree>
    <p:extLst>
      <p:ext uri="{BB962C8B-B14F-4D97-AF65-F5344CB8AC3E}">
        <p14:creationId xmlns:p14="http://schemas.microsoft.com/office/powerpoint/2010/main" val="159555589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288154" y="2553532"/>
            <a:ext cx="4992324" cy="2660983"/>
            <a:chOff x="54891" y="1024983"/>
            <a:chExt cx="3359546" cy="2133902"/>
          </a:xfrm>
        </p:grpSpPr>
        <p:sp>
          <p:nvSpPr>
            <p:cNvPr id="5" name="Rectangle 4"/>
            <p:cNvSpPr/>
            <p:nvPr/>
          </p:nvSpPr>
          <p:spPr>
            <a:xfrm>
              <a:off x="55803" y="1024983"/>
              <a:ext cx="3348000" cy="21339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55803" y="1355468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5068" y="1024983"/>
              <a:ext cx="33425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Estacionamento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66437" y="2175184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0748" y="1330923"/>
              <a:ext cx="3334352" cy="518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nome: string</a:t>
              </a:r>
            </a:p>
            <a:p>
              <a:r>
                <a:rPr lang="pt-BR" sz="1200" dirty="0"/>
                <a:t>- capacidade: integer</a:t>
              </a:r>
            </a:p>
            <a:p>
              <a:r>
                <a:rPr lang="pt-BR" sz="1200" dirty="0"/>
                <a:t>- veículos: Tabela(Placa, Marca, Modelo, Cor, Kilometragem)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4891" y="2154697"/>
              <a:ext cx="3335026" cy="962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Estacionamento(nome,capacidade)</a:t>
              </a:r>
            </a:p>
            <a:p>
              <a:r>
                <a:rPr lang="pt-BR" sz="1200" dirty="0"/>
                <a:t>~Estacionamento()</a:t>
              </a:r>
            </a:p>
            <a:p>
              <a:r>
                <a:rPr lang="pt-BR" sz="1200" dirty="0"/>
                <a:t>+ adicionarVeículo(veiculo): boolean</a:t>
              </a:r>
            </a:p>
            <a:p>
              <a:r>
                <a:rPr lang="pt-BR" sz="1200" dirty="0"/>
                <a:t>+ removerVeículo(placa): boolean</a:t>
              </a:r>
            </a:p>
            <a:p>
              <a:r>
                <a:rPr lang="pt-BR" sz="1200" dirty="0"/>
                <a:t>+ listarVeículos(): boolean</a:t>
              </a:r>
            </a:p>
            <a:p>
              <a:r>
                <a:rPr lang="pt-BR" sz="1200" dirty="0"/>
                <a:t>+ getOcupaçãoAtual(): integer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671594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288154" y="2553532"/>
            <a:ext cx="4992324" cy="2660983"/>
            <a:chOff x="54891" y="1024983"/>
            <a:chExt cx="3359546" cy="2133902"/>
          </a:xfrm>
        </p:grpSpPr>
        <p:sp>
          <p:nvSpPr>
            <p:cNvPr id="5" name="Rectangle 4"/>
            <p:cNvSpPr/>
            <p:nvPr/>
          </p:nvSpPr>
          <p:spPr>
            <a:xfrm>
              <a:off x="55803" y="1024983"/>
              <a:ext cx="3348000" cy="21339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55803" y="1355468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5068" y="1024983"/>
              <a:ext cx="33425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Estacionamento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66437" y="2175184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0748" y="1330923"/>
              <a:ext cx="3334352" cy="518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nome: string</a:t>
              </a:r>
            </a:p>
            <a:p>
              <a:r>
                <a:rPr lang="pt-BR" sz="1200" dirty="0"/>
                <a:t>- capacidade: integer</a:t>
              </a:r>
            </a:p>
            <a:p>
              <a:r>
                <a:rPr lang="pt-BR" sz="1200" dirty="0"/>
                <a:t>- veículos: Arquivo_CSV(Placa, Marca, Modelo, Cor, Kilometragem)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4891" y="2154697"/>
              <a:ext cx="3335026" cy="962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Estacionamento(nome,capacidade)</a:t>
              </a:r>
            </a:p>
            <a:p>
              <a:r>
                <a:rPr lang="pt-BR" sz="1200" dirty="0"/>
                <a:t>~Estacionamento()</a:t>
              </a:r>
            </a:p>
            <a:p>
              <a:r>
                <a:rPr lang="pt-BR" sz="1200" dirty="0"/>
                <a:t>+ adicionarVeículo(veiculo): boolean</a:t>
              </a:r>
            </a:p>
            <a:p>
              <a:r>
                <a:rPr lang="pt-BR" sz="1200" dirty="0"/>
                <a:t>+ removerVeículo(placa): boolean</a:t>
              </a:r>
            </a:p>
            <a:p>
              <a:r>
                <a:rPr lang="pt-BR" sz="1200" dirty="0"/>
                <a:t>+ listarVeículos(): boolean</a:t>
              </a:r>
            </a:p>
            <a:p>
              <a:r>
                <a:rPr lang="pt-BR" sz="1200" dirty="0"/>
                <a:t>+ getOcupaçãoAtual(): integer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801937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288154" y="2553532"/>
            <a:ext cx="4992324" cy="2660983"/>
            <a:chOff x="4288154" y="2553532"/>
            <a:chExt cx="4992324" cy="2660983"/>
          </a:xfrm>
        </p:grpSpPr>
        <p:sp>
          <p:nvSpPr>
            <p:cNvPr id="5" name="Rectangle 4"/>
            <p:cNvSpPr/>
            <p:nvPr/>
          </p:nvSpPr>
          <p:spPr>
            <a:xfrm>
              <a:off x="4289509" y="2553532"/>
              <a:ext cx="4975167" cy="26609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4289509" y="2965648"/>
              <a:ext cx="497516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4288417" y="2553532"/>
              <a:ext cx="4967130" cy="383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Estacionamento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4305311" y="3987837"/>
              <a:ext cx="497516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296858" y="2935040"/>
              <a:ext cx="49548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nome: string</a:t>
              </a:r>
            </a:p>
            <a:p>
              <a:r>
                <a:rPr lang="pt-BR" sz="1200" dirty="0"/>
                <a:t>- capacidade: integer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288154" y="3962289"/>
              <a:ext cx="495588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Estacionamento(nome,capacidade)</a:t>
              </a:r>
            </a:p>
            <a:p>
              <a:r>
                <a:rPr lang="pt-BR" sz="1200" dirty="0"/>
                <a:t>+ adicionarVeículo(veiculo): boolean</a:t>
              </a:r>
            </a:p>
            <a:p>
              <a:r>
                <a:rPr lang="pt-BR" sz="1200" dirty="0"/>
                <a:t>+ removerVeículo(placa): boolean</a:t>
              </a:r>
            </a:p>
            <a:p>
              <a:r>
                <a:rPr lang="pt-BR" sz="1200" dirty="0"/>
                <a:t>+ listarVeículos(): boolean</a:t>
              </a:r>
            </a:p>
            <a:p>
              <a:r>
                <a:rPr lang="pt-BR" sz="1200" dirty="0"/>
                <a:t>+ getOcupaçãoAtual(): integer</a:t>
              </a:r>
            </a:p>
            <a:p>
              <a:r>
                <a:rPr lang="pt-BR" sz="1200" dirty="0"/>
                <a:t>+ listarVeículo(placa): boolean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6043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288417" y="2553532"/>
            <a:ext cx="4976259" cy="2660983"/>
            <a:chOff x="4288417" y="2553532"/>
            <a:chExt cx="4976259" cy="2660983"/>
          </a:xfrm>
        </p:grpSpPr>
        <p:sp>
          <p:nvSpPr>
            <p:cNvPr id="5" name="Rectangle 4"/>
            <p:cNvSpPr/>
            <p:nvPr/>
          </p:nvSpPr>
          <p:spPr>
            <a:xfrm>
              <a:off x="4289509" y="2553532"/>
              <a:ext cx="4975167" cy="26609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4289509" y="2965648"/>
              <a:ext cx="497516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4288417" y="2553532"/>
              <a:ext cx="4967130" cy="383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Estacionamento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4289509" y="3809671"/>
              <a:ext cx="497516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296858" y="2935040"/>
              <a:ext cx="49548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nome: string</a:t>
              </a:r>
            </a:p>
            <a:p>
              <a:r>
                <a:rPr lang="pt-BR" sz="1200" dirty="0"/>
                <a:t>- capacidade: integer</a:t>
              </a:r>
            </a:p>
            <a:p>
              <a:r>
                <a:rPr lang="pt-BR" sz="1200" dirty="0"/>
                <a:t>- veiculos: Arquivo_CSV(Placa, Marca, Modelo, Cor, Kilometragem)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295141" y="3794354"/>
              <a:ext cx="4955887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Estacionamento(nome,capacidade)</a:t>
              </a:r>
            </a:p>
            <a:p>
              <a:r>
                <a:rPr lang="pt-BR" sz="1200" dirty="0"/>
                <a:t>~Estacionamento()</a:t>
              </a:r>
            </a:p>
            <a:p>
              <a:r>
                <a:rPr lang="pt-BR" sz="1200" dirty="0"/>
                <a:t>+ adicionarVeiculo(veiculo): boolean</a:t>
              </a:r>
            </a:p>
            <a:p>
              <a:r>
                <a:rPr lang="pt-BR" sz="1200" dirty="0"/>
                <a:t>+ removerVeiculo(placa): boolean</a:t>
              </a:r>
            </a:p>
            <a:p>
              <a:r>
                <a:rPr lang="pt-BR" sz="1200" dirty="0"/>
                <a:t>+ listarVeiculos(): boolean</a:t>
              </a:r>
            </a:p>
            <a:p>
              <a:r>
                <a:rPr lang="pt-BR" sz="1200" dirty="0"/>
                <a:t>+ getOcupaçãoAtual(): integer</a:t>
              </a:r>
            </a:p>
            <a:p>
              <a:r>
                <a:rPr lang="pt-BR" sz="1200" dirty="0"/>
                <a:t>+ listarVeiculo(placa): boolean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4580969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4288418" y="2553532"/>
            <a:ext cx="5509262" cy="2830400"/>
            <a:chOff x="4288418" y="2553532"/>
            <a:chExt cx="5509262" cy="2830400"/>
          </a:xfrm>
        </p:grpSpPr>
        <p:sp>
          <p:nvSpPr>
            <p:cNvPr id="5" name="Rectangle 4"/>
            <p:cNvSpPr/>
            <p:nvPr/>
          </p:nvSpPr>
          <p:spPr>
            <a:xfrm>
              <a:off x="4289680" y="2553532"/>
              <a:ext cx="5495765" cy="2830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4289680" y="2965648"/>
              <a:ext cx="550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4288418" y="2553532"/>
              <a:ext cx="54970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Estacionamento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4289680" y="3809671"/>
              <a:ext cx="550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298181" y="2935040"/>
              <a:ext cx="54872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nome: string</a:t>
              </a:r>
            </a:p>
            <a:p>
              <a:r>
                <a:rPr lang="pt-BR" sz="1200" dirty="0"/>
                <a:t>- capacidade: integer</a:t>
              </a:r>
            </a:p>
            <a:p>
              <a:r>
                <a:rPr lang="pt-BR" sz="1200" dirty="0"/>
                <a:t>- veiculos: Arquivo_CSV(Placa, Marca, Modelo, Cor, Kilometragem, Duracao)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296195" y="3814272"/>
              <a:ext cx="548925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Estacionamento(nome,capacidade)</a:t>
              </a:r>
            </a:p>
            <a:p>
              <a:r>
                <a:rPr lang="pt-BR" sz="1200" dirty="0"/>
                <a:t>~Estacionamento()</a:t>
              </a:r>
            </a:p>
            <a:p>
              <a:r>
                <a:rPr lang="pt-BR" sz="1200" dirty="0"/>
                <a:t>+ adicionarVeiculo(veiculo): boolean</a:t>
              </a:r>
            </a:p>
            <a:p>
              <a:r>
                <a:rPr lang="pt-BR" sz="1200" dirty="0"/>
                <a:t>+ removerVeiculo(placa): boolean</a:t>
              </a:r>
            </a:p>
            <a:p>
              <a:r>
                <a:rPr lang="pt-BR" sz="1200" dirty="0"/>
                <a:t>+ listarVeiculos(): boolean</a:t>
              </a:r>
            </a:p>
            <a:p>
              <a:r>
                <a:rPr lang="pt-BR" sz="1200" dirty="0"/>
                <a:t>+ getOcupaçãoAtual(): integer</a:t>
              </a:r>
            </a:p>
            <a:p>
              <a:r>
                <a:rPr lang="pt-BR" sz="1200" dirty="0"/>
                <a:t>+ listarVeiculo(placa): boolean</a:t>
              </a:r>
            </a:p>
            <a:p>
              <a:r>
                <a:rPr lang="pt-BR" sz="1200" dirty="0"/>
                <a:t>+ getDuracao(placa): timedelta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5676785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868787" y="1884792"/>
            <a:ext cx="4323583" cy="2754284"/>
            <a:chOff x="54891" y="1024983"/>
            <a:chExt cx="3359546" cy="2133902"/>
          </a:xfrm>
        </p:grpSpPr>
        <p:sp>
          <p:nvSpPr>
            <p:cNvPr id="5" name="Rectangle 4"/>
            <p:cNvSpPr/>
            <p:nvPr/>
          </p:nvSpPr>
          <p:spPr>
            <a:xfrm>
              <a:off x="55803" y="1024983"/>
              <a:ext cx="3348000" cy="21339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55803" y="1355468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5068" y="1024983"/>
              <a:ext cx="33425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Zoológico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66437" y="2175184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0748" y="1330923"/>
              <a:ext cx="3334352" cy="5007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nome: string</a:t>
              </a:r>
            </a:p>
            <a:p>
              <a:r>
                <a:rPr lang="pt-BR" sz="1200" dirty="0"/>
                <a:t>- capacidade: integer</a:t>
              </a:r>
            </a:p>
            <a:p>
              <a:r>
                <a:rPr lang="pt-BR" sz="1200" dirty="0"/>
                <a:t>- animais: Tabela(Registro, Nome, Pernas, Idade, Peso)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4891" y="2154697"/>
              <a:ext cx="3335026" cy="9299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Zoológico(nome,capacidade)</a:t>
              </a:r>
            </a:p>
            <a:p>
              <a:r>
                <a:rPr lang="pt-BR" sz="1200" dirty="0"/>
                <a:t>~Zoológico()</a:t>
              </a:r>
            </a:p>
            <a:p>
              <a:r>
                <a:rPr lang="pt-BR" sz="1200" dirty="0"/>
                <a:t>+ adicionarAnimal(animal): boolean</a:t>
              </a:r>
            </a:p>
            <a:p>
              <a:r>
                <a:rPr lang="pt-BR" sz="1200" dirty="0"/>
                <a:t>+ removerAnimal(registro): boolean</a:t>
              </a:r>
            </a:p>
            <a:p>
              <a:r>
                <a:rPr lang="pt-BR" sz="1200" dirty="0"/>
                <a:t>+ listarAnimais(): boolean</a:t>
              </a:r>
            </a:p>
            <a:p>
              <a:r>
                <a:rPr lang="pt-BR" sz="1200" dirty="0"/>
                <a:t>+ getOcupaçãoAtual(): integer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4978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6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PYTHON VS. MATLAB</a:t>
            </a:r>
            <a:endParaRPr/>
          </a:p>
        </p:txBody>
      </p:sp>
      <p:sp>
        <p:nvSpPr>
          <p:cNvPr id="283" name="Google Shape;283;p6"/>
          <p:cNvSpPr txBox="1">
            <a:spLocks noGrp="1"/>
          </p:cNvSpPr>
          <p:nvPr>
            <p:ph type="body" idx="1"/>
          </p:nvPr>
        </p:nvSpPr>
        <p:spPr>
          <a:xfrm>
            <a:off x="1518600" y="1584900"/>
            <a:ext cx="9708300" cy="50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75"/>
              <a:buChar char="•"/>
            </a:pPr>
            <a:r>
              <a:rPr lang="en-US" sz="2220" b="1"/>
              <a:t>Vantagens do MATLAB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313"/>
              <a:buChar char="•"/>
            </a:pPr>
            <a:r>
              <a:rPr lang="en-US" sz="1850"/>
              <a:t>Ótimo ambiente de desenvolvimento integrado (IDE)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313"/>
              <a:buChar char="•"/>
            </a:pPr>
            <a:r>
              <a:rPr lang="en-US" sz="1850"/>
              <a:t>Poderoso para plotagem de resultados</a:t>
            </a:r>
            <a:endParaRPr sz="1850"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313"/>
              <a:buChar char="•"/>
            </a:pPr>
            <a:r>
              <a:rPr lang="en-US" sz="1850"/>
              <a:t>Fácil acesso se você está em uma universidade</a:t>
            </a:r>
            <a:endParaRPr sz="1850"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313"/>
              <a:buChar char="•"/>
            </a:pPr>
            <a:r>
              <a:rPr lang="en-US" sz="1850"/>
              <a:t>Vasto suporte on-line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313"/>
              <a:buChar char="•"/>
            </a:pPr>
            <a:r>
              <a:rPr lang="en-US" sz="1850"/>
              <a:t>Possui uma enorme biblioteca padrão</a:t>
            </a:r>
            <a:endParaRPr sz="1850"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775"/>
              <a:buChar char="•"/>
            </a:pPr>
            <a:r>
              <a:rPr lang="en-US" sz="2220" b="1"/>
              <a:t>Desvantagens do MATLAB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313"/>
              <a:buChar char="•"/>
            </a:pPr>
            <a:r>
              <a:rPr lang="en-US" sz="1850"/>
              <a:t>Muito caro para acesso pessoal</a:t>
            </a:r>
            <a:endParaRPr sz="1850"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313"/>
              <a:buChar char="•"/>
            </a:pPr>
            <a:r>
              <a:rPr lang="en-US" sz="1850"/>
              <a:t>Codigo-fonte fechado (proprietario)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313"/>
              <a:buChar char="•"/>
            </a:pPr>
            <a:r>
              <a:rPr lang="en-US" sz="1850"/>
              <a:t>Apenas pessoas com uma licença poderão rodar seu código…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313"/>
              <a:buChar char="•"/>
            </a:pPr>
            <a:r>
              <a:rPr lang="en-US" sz="1850"/>
              <a:t>Cada biblioteca adicional tem um custo extra (e bem alto muitas vezes)	</a:t>
            </a:r>
            <a:endParaRPr/>
          </a:p>
        </p:txBody>
      </p:sp>
      <p:pic>
        <p:nvPicPr>
          <p:cNvPr id="284" name="Google Shape;284;p6" descr="MATLAB vs Python: Why and How to Make the Switch"/>
          <p:cNvPicPr preferRelativeResize="0"/>
          <p:nvPr/>
        </p:nvPicPr>
        <p:blipFill rotWithShape="1">
          <a:blip r:embed="rId3">
            <a:alphaModFix/>
          </a:blip>
          <a:srcRect l="7700" t="5039" r="6651" b="16360"/>
          <a:stretch/>
        </p:blipFill>
        <p:spPr>
          <a:xfrm>
            <a:off x="7844789" y="2913381"/>
            <a:ext cx="3759200" cy="1940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868787" y="1884792"/>
            <a:ext cx="4323583" cy="2754284"/>
            <a:chOff x="54891" y="1024983"/>
            <a:chExt cx="3359546" cy="2133902"/>
          </a:xfrm>
        </p:grpSpPr>
        <p:sp>
          <p:nvSpPr>
            <p:cNvPr id="5" name="Rectangle 4"/>
            <p:cNvSpPr/>
            <p:nvPr/>
          </p:nvSpPr>
          <p:spPr>
            <a:xfrm>
              <a:off x="55803" y="1024983"/>
              <a:ext cx="3348000" cy="21339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55803" y="1355468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5068" y="1024983"/>
              <a:ext cx="33425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Zoológico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66437" y="2175184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0748" y="1330923"/>
              <a:ext cx="3334352" cy="3576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nome: string</a:t>
              </a:r>
            </a:p>
            <a:p>
              <a:r>
                <a:rPr lang="pt-BR" sz="1200" dirty="0"/>
                <a:t>- capacidade: integer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4891" y="2154697"/>
              <a:ext cx="3335026" cy="786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Zoológico(nome,capacidade)</a:t>
              </a:r>
            </a:p>
            <a:p>
              <a:r>
                <a:rPr lang="pt-BR" sz="1200" dirty="0"/>
                <a:t>+ adicionarAnimal(animal): boolean</a:t>
              </a:r>
            </a:p>
            <a:p>
              <a:r>
                <a:rPr lang="pt-BR" sz="1200" dirty="0"/>
                <a:t>+ removerAnimal(registro): boolean</a:t>
              </a:r>
            </a:p>
            <a:p>
              <a:r>
                <a:rPr lang="pt-BR" sz="1200" dirty="0"/>
                <a:t>+ listarAnimais(): boolean</a:t>
              </a:r>
            </a:p>
            <a:p>
              <a:r>
                <a:rPr lang="pt-BR" sz="1200" dirty="0"/>
                <a:t>+ getOcupaçãoAtual(): integer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369650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869015" y="1884792"/>
            <a:ext cx="4323355" cy="2754284"/>
            <a:chOff x="2869015" y="1884792"/>
            <a:chExt cx="4323355" cy="2754284"/>
          </a:xfrm>
        </p:grpSpPr>
        <p:sp>
          <p:nvSpPr>
            <p:cNvPr id="5" name="Rectangle 4"/>
            <p:cNvSpPr/>
            <p:nvPr/>
          </p:nvSpPr>
          <p:spPr>
            <a:xfrm>
              <a:off x="2869961" y="1884792"/>
              <a:ext cx="4308724" cy="27542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2869961" y="2311358"/>
              <a:ext cx="430872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2869015" y="1884792"/>
              <a:ext cx="4301764" cy="397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Zoológico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2883646" y="3110075"/>
              <a:ext cx="430872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876325" y="2279677"/>
              <a:ext cx="42911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nome: string</a:t>
              </a:r>
            </a:p>
            <a:p>
              <a:r>
                <a:rPr lang="pt-BR" sz="1200" dirty="0"/>
                <a:t>- capacidade: integer</a:t>
              </a:r>
            </a:p>
            <a:p>
              <a:r>
                <a:rPr lang="pt-BR" sz="1200" dirty="0"/>
                <a:t>- animais: Tabela(Registro, Nome, Pernas, Idade, Peso)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891994" y="3182377"/>
              <a:ext cx="4292027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Zoológico(nome,capacidade)</a:t>
              </a:r>
            </a:p>
            <a:p>
              <a:r>
                <a:rPr lang="pt-BR" sz="1200" dirty="0"/>
                <a:t>~Zoológico()</a:t>
              </a:r>
            </a:p>
            <a:p>
              <a:r>
                <a:rPr lang="pt-BR" sz="1200" dirty="0"/>
                <a:t>+ adicionarAnimal(animal): boolean</a:t>
              </a:r>
            </a:p>
            <a:p>
              <a:r>
                <a:rPr lang="pt-BR" sz="1200" dirty="0"/>
                <a:t>+ removerAnimal(registro): boolean</a:t>
              </a:r>
            </a:p>
            <a:p>
              <a:r>
                <a:rPr lang="pt-BR" sz="1200" dirty="0"/>
                <a:t>+ listarAnimais(): boolean</a:t>
              </a:r>
            </a:p>
            <a:p>
              <a:r>
                <a:rPr lang="pt-BR" sz="1200" dirty="0"/>
                <a:t>+ getOcupaçãoAtual(): integer</a:t>
              </a:r>
            </a:p>
            <a:p>
              <a:r>
                <a:rPr lang="pt-BR" sz="1200" dirty="0"/>
                <a:t>+ listarAnimal(registro): boolean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818014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869015" y="1884792"/>
            <a:ext cx="4323355" cy="2754284"/>
            <a:chOff x="2869015" y="1884792"/>
            <a:chExt cx="4323355" cy="2754284"/>
          </a:xfrm>
        </p:grpSpPr>
        <p:sp>
          <p:nvSpPr>
            <p:cNvPr id="5" name="Rectangle 4"/>
            <p:cNvSpPr/>
            <p:nvPr/>
          </p:nvSpPr>
          <p:spPr>
            <a:xfrm>
              <a:off x="2869961" y="1884792"/>
              <a:ext cx="4308724" cy="27542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2869961" y="2311358"/>
              <a:ext cx="430872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2869015" y="1884792"/>
              <a:ext cx="4301764" cy="397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Zoológico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2883646" y="3110075"/>
              <a:ext cx="430872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876325" y="2279677"/>
              <a:ext cx="42911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nome: string</a:t>
              </a:r>
            </a:p>
            <a:p>
              <a:r>
                <a:rPr lang="pt-BR" sz="1200" dirty="0"/>
                <a:t>- capacidade: integer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891994" y="3182377"/>
              <a:ext cx="429202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Zoológico(nome,capacidade)</a:t>
              </a:r>
            </a:p>
            <a:p>
              <a:r>
                <a:rPr lang="pt-BR" sz="1200" dirty="0"/>
                <a:t>+ adicionarAnimal(animal): boolean</a:t>
              </a:r>
            </a:p>
            <a:p>
              <a:r>
                <a:rPr lang="pt-BR" sz="1200" dirty="0"/>
                <a:t>+ removerAnimal(registro): boolean</a:t>
              </a:r>
            </a:p>
            <a:p>
              <a:r>
                <a:rPr lang="pt-BR" sz="1200" dirty="0"/>
                <a:t>+ listarAnimais(): boolean</a:t>
              </a:r>
            </a:p>
            <a:p>
              <a:r>
                <a:rPr lang="pt-BR" sz="1200" dirty="0"/>
                <a:t>+ getOcupaçãoAtual(): integer</a:t>
              </a:r>
            </a:p>
            <a:p>
              <a:r>
                <a:rPr lang="pt-BR" sz="1200" dirty="0"/>
                <a:t>+ listarAnimal(registro): boolean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3246634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869015" y="1884792"/>
            <a:ext cx="4323355" cy="2754284"/>
            <a:chOff x="2869015" y="1884792"/>
            <a:chExt cx="4323355" cy="2754284"/>
          </a:xfrm>
        </p:grpSpPr>
        <p:sp>
          <p:nvSpPr>
            <p:cNvPr id="5" name="Rectangle 4"/>
            <p:cNvSpPr/>
            <p:nvPr/>
          </p:nvSpPr>
          <p:spPr>
            <a:xfrm>
              <a:off x="2869961" y="1884792"/>
              <a:ext cx="4308724" cy="27542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2869961" y="2311358"/>
              <a:ext cx="430872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2869015" y="1884792"/>
              <a:ext cx="43017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Universidade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2883646" y="3110075"/>
              <a:ext cx="430872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876325" y="2279677"/>
              <a:ext cx="42911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nome: string</a:t>
              </a:r>
            </a:p>
            <a:p>
              <a:r>
                <a:rPr lang="pt-BR" sz="1200" dirty="0"/>
                <a:t>- capacidade: integer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891994" y="3182377"/>
              <a:ext cx="429202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Universidade(nome,capacidade)</a:t>
              </a:r>
            </a:p>
            <a:p>
              <a:r>
                <a:rPr lang="pt-BR" sz="1200" dirty="0"/>
                <a:t>+ adicionarAluno(aluno): boolean</a:t>
              </a:r>
            </a:p>
            <a:p>
              <a:r>
                <a:rPr lang="pt-BR" sz="1200" dirty="0"/>
                <a:t>+ removerAluno(matrícula): boolean</a:t>
              </a:r>
            </a:p>
            <a:p>
              <a:r>
                <a:rPr lang="pt-BR" sz="1200" dirty="0"/>
                <a:t>+ listarAlunos(): boolean</a:t>
              </a:r>
            </a:p>
            <a:p>
              <a:r>
                <a:rPr lang="pt-BR" sz="1200" dirty="0"/>
                <a:t>+ getOcupaçãoAtual(): integer</a:t>
              </a:r>
            </a:p>
            <a:p>
              <a:r>
                <a:rPr lang="pt-BR" sz="1200" dirty="0"/>
                <a:t>+ listarAluno(matrícula): boolean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222440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3768284" y="2357263"/>
            <a:ext cx="5229266" cy="2713066"/>
            <a:chOff x="3768284" y="2357263"/>
            <a:chExt cx="5229266" cy="2713066"/>
          </a:xfrm>
        </p:grpSpPr>
        <p:sp>
          <p:nvSpPr>
            <p:cNvPr id="4" name="Rectangle 3"/>
            <p:cNvSpPr/>
            <p:nvPr/>
          </p:nvSpPr>
          <p:spPr>
            <a:xfrm>
              <a:off x="3768284" y="2357263"/>
              <a:ext cx="5218961" cy="27123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3768285" y="3686123"/>
              <a:ext cx="522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3790213" y="2371841"/>
              <a:ext cx="5197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Carro</a:t>
              </a: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3777549" y="2665969"/>
              <a:ext cx="522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777549" y="2676778"/>
              <a:ext cx="522000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+ kilometragem: float</a:t>
              </a:r>
            </a:p>
            <a:p>
              <a:r>
                <a:rPr lang="pt-BR" sz="1200" dirty="0"/>
                <a:t># cor: string</a:t>
              </a:r>
            </a:p>
            <a:p>
              <a:r>
                <a:rPr lang="pt-BR" sz="1200" dirty="0"/>
                <a:t>- marca: string</a:t>
              </a:r>
            </a:p>
            <a:p>
              <a:r>
                <a:rPr lang="pt-BR" sz="1200" dirty="0"/>
                <a:t>- modelo: string</a:t>
              </a:r>
            </a:p>
            <a:p>
              <a:r>
                <a:rPr lang="pt-BR" sz="1200" dirty="0"/>
                <a:t>- placa: string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791198" y="3685334"/>
              <a:ext cx="5196047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Carro(marca : </a:t>
              </a:r>
              <a:r>
                <a:rPr lang="pt-BR" sz="1200" dirty="0" err="1"/>
                <a:t>str</a:t>
              </a:r>
              <a:r>
                <a:rPr lang="pt-BR" sz="1200" dirty="0"/>
                <a:t>, modelo : </a:t>
              </a:r>
              <a:r>
                <a:rPr lang="pt-BR" sz="1200" dirty="0" err="1"/>
                <a:t>str</a:t>
              </a:r>
              <a:r>
                <a:rPr lang="pt-BR" sz="1200" dirty="0"/>
                <a:t>, cor : </a:t>
              </a:r>
              <a:r>
                <a:rPr lang="pt-BR" sz="1200" dirty="0" err="1"/>
                <a:t>str</a:t>
              </a:r>
              <a:r>
                <a:rPr lang="pt-BR" sz="1200" dirty="0"/>
                <a:t>, placa : </a:t>
              </a:r>
              <a:r>
                <a:rPr lang="pt-BR" sz="1200" dirty="0" err="1"/>
                <a:t>str</a:t>
              </a:r>
              <a:r>
                <a:rPr lang="pt-BR" sz="1200" dirty="0"/>
                <a:t>, quilometragem : </a:t>
              </a:r>
              <a:r>
                <a:rPr lang="pt-BR" sz="1200" dirty="0" err="1"/>
                <a:t>float</a:t>
              </a:r>
              <a:r>
                <a:rPr lang="pt-BR" sz="1200" dirty="0"/>
                <a:t>)</a:t>
              </a:r>
            </a:p>
            <a:p>
              <a:r>
                <a:rPr lang="pt-BR" sz="1200" dirty="0"/>
                <a:t>+ getMarca(): string</a:t>
              </a:r>
            </a:p>
            <a:p>
              <a:r>
                <a:rPr lang="pt-BR" sz="1200" dirty="0"/>
                <a:t>+ getModelo(): string</a:t>
              </a:r>
            </a:p>
            <a:p>
              <a:r>
                <a:rPr lang="pt-BR" sz="1200" dirty="0"/>
                <a:t>+ getPlaca(): string</a:t>
              </a:r>
            </a:p>
            <a:p>
              <a:r>
                <a:rPr lang="pt-BR" sz="1200" dirty="0"/>
                <a:t>+ getCor(): string</a:t>
              </a:r>
            </a:p>
            <a:p>
              <a:r>
                <a:rPr lang="pt-BR" sz="1200" dirty="0"/>
                <a:t># injetarCombustível(): void</a:t>
              </a:r>
            </a:p>
            <a:p>
              <a:r>
                <a:rPr lang="pt-BR" sz="1200" dirty="0"/>
                <a:t>- acionarPastilhaDeFreio():void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5215734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768285" y="2357263"/>
            <a:ext cx="3969264" cy="2105555"/>
            <a:chOff x="3768285" y="2357263"/>
            <a:chExt cx="3969264" cy="2105555"/>
          </a:xfrm>
        </p:grpSpPr>
        <p:sp>
          <p:nvSpPr>
            <p:cNvPr id="4" name="Rectangle 3"/>
            <p:cNvSpPr/>
            <p:nvPr/>
          </p:nvSpPr>
          <p:spPr>
            <a:xfrm>
              <a:off x="3768285" y="2357263"/>
              <a:ext cx="3956348" cy="21055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3768285" y="3140213"/>
              <a:ext cx="39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3790213" y="2371841"/>
              <a:ext cx="36419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DiárioDeClasse</a:t>
              </a: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3777549" y="2665969"/>
              <a:ext cx="39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777549" y="3140549"/>
              <a:ext cx="39334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pt-BR" sz="1200" dirty="0"/>
                <a:t>calcularMédia(notas): float</a:t>
              </a:r>
            </a:p>
            <a:p>
              <a:pPr marL="171450" indent="-171450">
                <a:buFontTx/>
                <a:buChar char="-"/>
              </a:pPr>
              <a:r>
                <a:rPr lang="pt-BR" sz="1200" dirty="0"/>
                <a:t>calcularMédiaGeralDoAluno(aluno): float</a:t>
              </a:r>
            </a:p>
            <a:p>
              <a:pPr marL="171450" indent="-171450">
                <a:buFontTx/>
                <a:buChar char="-"/>
              </a:pPr>
              <a:r>
                <a:rPr lang="pt-BR" sz="1200" dirty="0"/>
                <a:t>obterConceito(médiaGeral): string</a:t>
              </a:r>
            </a:p>
            <a:p>
              <a:pPr marL="171450" indent="-171450">
                <a:buFontTx/>
                <a:buChar char="-"/>
              </a:pPr>
              <a:r>
                <a:rPr lang="pt-BR" sz="1200" dirty="0"/>
                <a:t>obterConceitoDoAluno(aluno): string</a:t>
              </a:r>
            </a:p>
            <a:p>
              <a:r>
                <a:rPr lang="pt-BR" sz="1200" dirty="0"/>
                <a:t>+ calcularMédiaGeralDaClasse(alunos): float, string</a:t>
              </a:r>
            </a:p>
            <a:p>
              <a:r>
                <a:rPr lang="pt-BR" sz="1200" dirty="0"/>
                <a:t>+ imprimirInformaçõesDosAlunos(alunos): void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981217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4493562" y="799731"/>
            <a:ext cx="2173938" cy="4227981"/>
            <a:chOff x="4493562" y="799731"/>
            <a:chExt cx="2173938" cy="4227981"/>
          </a:xfrm>
        </p:grpSpPr>
        <p:grpSp>
          <p:nvGrpSpPr>
            <p:cNvPr id="4" name="Group 3"/>
            <p:cNvGrpSpPr/>
            <p:nvPr/>
          </p:nvGrpSpPr>
          <p:grpSpPr>
            <a:xfrm>
              <a:off x="4518468" y="799731"/>
              <a:ext cx="2107544" cy="1753234"/>
              <a:chOff x="4683568" y="2968891"/>
              <a:chExt cx="2107544" cy="1753234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4691743" y="2968891"/>
                <a:ext cx="2091194" cy="175323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>
                <a:off x="4703112" y="3286730"/>
                <a:ext cx="208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Box 6"/>
              <p:cNvSpPr txBox="1"/>
              <p:nvPr/>
            </p:nvSpPr>
            <p:spPr>
              <a:xfrm>
                <a:off x="4683568" y="2968892"/>
                <a:ext cx="2088000" cy="3134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Ingresso</a:t>
                </a:r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703112" y="3914693"/>
                <a:ext cx="208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4697639" y="3276797"/>
                <a:ext cx="20798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- valor: float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689142" y="3888776"/>
                <a:ext cx="209607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Ingresso(valor)</a:t>
                </a:r>
              </a:p>
              <a:p>
                <a:r>
                  <a:rPr lang="pt-BR" sz="1200" dirty="0"/>
                  <a:t>+ getValor()</a:t>
                </a: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4493562" y="3274478"/>
              <a:ext cx="2173938" cy="1753234"/>
              <a:chOff x="4658662" y="2968891"/>
              <a:chExt cx="2173938" cy="1753234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4691743" y="2968891"/>
                <a:ext cx="2091194" cy="175323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4703112" y="3286730"/>
                <a:ext cx="208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4683568" y="2968892"/>
                <a:ext cx="2088000" cy="3134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IngressoVIP</a:t>
                </a:r>
              </a:p>
            </p:txBody>
          </p:sp>
          <p:cxnSp>
            <p:nvCxnSpPr>
              <p:cNvPr id="22" name="Straight Connector 21"/>
              <p:cNvCxnSpPr/>
              <p:nvPr/>
            </p:nvCxnSpPr>
            <p:spPr>
              <a:xfrm>
                <a:off x="4703112" y="3914693"/>
                <a:ext cx="208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4697639" y="3276797"/>
                <a:ext cx="20798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pt-BR" sz="1200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4658662" y="3888776"/>
                <a:ext cx="217393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IngressoVIP(valor, adicional)</a:t>
                </a:r>
              </a:p>
            </p:txBody>
          </p:sp>
        </p:grpSp>
        <p:cxnSp>
          <p:nvCxnSpPr>
            <p:cNvPr id="25" name="Straight Arrow Connector 24"/>
            <p:cNvCxnSpPr>
              <a:stCxn id="19" idx="0"/>
              <a:endCxn id="5" idx="2"/>
            </p:cNvCxnSpPr>
            <p:nvPr/>
          </p:nvCxnSpPr>
          <p:spPr>
            <a:xfrm flipV="1">
              <a:off x="5572240" y="2552965"/>
              <a:ext cx="0" cy="721513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6146060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518467" y="819494"/>
            <a:ext cx="2291907" cy="1503973"/>
            <a:chOff x="4683568" y="2968892"/>
            <a:chExt cx="2107544" cy="1464994"/>
          </a:xfrm>
        </p:grpSpPr>
        <p:sp>
          <p:nvSpPr>
            <p:cNvPr id="5" name="Rectangle 4"/>
            <p:cNvSpPr/>
            <p:nvPr/>
          </p:nvSpPr>
          <p:spPr>
            <a:xfrm>
              <a:off x="4691743" y="2968892"/>
              <a:ext cx="2091194" cy="14649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4703112" y="3286730"/>
              <a:ext cx="208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4683568" y="2974381"/>
              <a:ext cx="2088000" cy="313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Forma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4703112" y="3914693"/>
              <a:ext cx="208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697639" y="3276798"/>
              <a:ext cx="2079825" cy="6931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+ área: float</a:t>
              </a:r>
            </a:p>
            <a:p>
              <a:r>
                <a:rPr lang="pt-BR" sz="1200" dirty="0"/>
                <a:t>+ perímetro: float</a:t>
              </a:r>
            </a:p>
            <a:p>
              <a:r>
                <a:rPr lang="pt-BR" sz="1200" dirty="0"/>
                <a:t>+ nome: string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689142" y="3888776"/>
              <a:ext cx="20960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Forma()</a:t>
              </a:r>
            </a:p>
          </p:txBody>
        </p:sp>
      </p:grpSp>
      <p:cxnSp>
        <p:nvCxnSpPr>
          <p:cNvPr id="25" name="Straight Arrow Connector 24"/>
          <p:cNvCxnSpPr/>
          <p:nvPr/>
        </p:nvCxnSpPr>
        <p:spPr>
          <a:xfrm flipH="1" flipV="1">
            <a:off x="7573826" y="2191766"/>
            <a:ext cx="157055" cy="117897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172268" y="3365130"/>
            <a:ext cx="2100772" cy="1350292"/>
            <a:chOff x="4683568" y="2900157"/>
            <a:chExt cx="2107544" cy="1821968"/>
          </a:xfrm>
        </p:grpSpPr>
        <p:sp>
          <p:nvSpPr>
            <p:cNvPr id="27" name="Rectangle 26"/>
            <p:cNvSpPr/>
            <p:nvPr/>
          </p:nvSpPr>
          <p:spPr>
            <a:xfrm>
              <a:off x="4691743" y="2968891"/>
              <a:ext cx="2091194" cy="17532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4703112" y="3286730"/>
              <a:ext cx="208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4683568" y="2900157"/>
              <a:ext cx="2088000" cy="4164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Retângulo</a:t>
              </a:r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4703112" y="3914693"/>
              <a:ext cx="208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4697639" y="3276798"/>
              <a:ext cx="2079825" cy="3747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sz="1200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5737667" y="3365131"/>
            <a:ext cx="2011871" cy="1350292"/>
            <a:chOff x="4683568" y="2900157"/>
            <a:chExt cx="2107544" cy="1821968"/>
          </a:xfrm>
        </p:grpSpPr>
        <p:sp>
          <p:nvSpPr>
            <p:cNvPr id="35" name="Rectangle 34"/>
            <p:cNvSpPr/>
            <p:nvPr/>
          </p:nvSpPr>
          <p:spPr>
            <a:xfrm>
              <a:off x="4691743" y="2968891"/>
              <a:ext cx="2091194" cy="17532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4703112" y="3286730"/>
              <a:ext cx="208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4683568" y="2900157"/>
              <a:ext cx="2088000" cy="4164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Triângulo</a:t>
              </a:r>
            </a:p>
          </p:txBody>
        </p:sp>
        <p:cxnSp>
          <p:nvCxnSpPr>
            <p:cNvPr id="38" name="Straight Connector 37"/>
            <p:cNvCxnSpPr/>
            <p:nvPr/>
          </p:nvCxnSpPr>
          <p:spPr>
            <a:xfrm>
              <a:off x="4703112" y="3914693"/>
              <a:ext cx="208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97639" y="3276798"/>
              <a:ext cx="2079825" cy="3747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+ altura: float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689142" y="3888776"/>
              <a:ext cx="20960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sz="1200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8107487" y="3368854"/>
            <a:ext cx="2029411" cy="1346568"/>
            <a:chOff x="4683568" y="2900157"/>
            <a:chExt cx="2107544" cy="1821968"/>
          </a:xfrm>
        </p:grpSpPr>
        <p:sp>
          <p:nvSpPr>
            <p:cNvPr id="42" name="Rectangle 41"/>
            <p:cNvSpPr/>
            <p:nvPr/>
          </p:nvSpPr>
          <p:spPr>
            <a:xfrm>
              <a:off x="4691743" y="2968891"/>
              <a:ext cx="2091194" cy="17532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4703112" y="3286730"/>
              <a:ext cx="208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4683568" y="2900157"/>
              <a:ext cx="2088000" cy="4164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Círculo</a:t>
              </a:r>
            </a:p>
          </p:txBody>
        </p:sp>
        <p:cxnSp>
          <p:nvCxnSpPr>
            <p:cNvPr id="45" name="Straight Connector 44"/>
            <p:cNvCxnSpPr/>
            <p:nvPr/>
          </p:nvCxnSpPr>
          <p:spPr>
            <a:xfrm>
              <a:off x="4703112" y="3914693"/>
              <a:ext cx="208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4697639" y="3276798"/>
              <a:ext cx="2079825" cy="3747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sz="12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689142" y="3888776"/>
              <a:ext cx="20960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sz="1200" dirty="0"/>
            </a:p>
          </p:txBody>
        </p:sp>
      </p:grpSp>
      <p:sp>
        <p:nvSpPr>
          <p:cNvPr id="3" name="Rectangle 2"/>
          <p:cNvSpPr/>
          <p:nvPr/>
        </p:nvSpPr>
        <p:spPr>
          <a:xfrm>
            <a:off x="3180416" y="4129822"/>
            <a:ext cx="20926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/>
              <a:t>+ calcularÁrea(): float</a:t>
            </a:r>
          </a:p>
          <a:p>
            <a:r>
              <a:rPr lang="pt-BR" sz="1200" dirty="0"/>
              <a:t>+ calcularPerímetro(): float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742987" y="4112145"/>
            <a:ext cx="20065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/>
              <a:t>+ calcularÁrea(): float</a:t>
            </a:r>
          </a:p>
          <a:p>
            <a:r>
              <a:rPr lang="pt-BR" sz="1200" dirty="0"/>
              <a:t>+ calcularPerímetro(): float</a:t>
            </a:r>
          </a:p>
        </p:txBody>
      </p:sp>
      <p:sp>
        <p:nvSpPr>
          <p:cNvPr id="49" name="Rectangle 48"/>
          <p:cNvSpPr/>
          <p:nvPr/>
        </p:nvSpPr>
        <p:spPr>
          <a:xfrm>
            <a:off x="8130348" y="4118887"/>
            <a:ext cx="20065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/>
              <a:t>+ calcularÁrea(): float</a:t>
            </a:r>
          </a:p>
          <a:p>
            <a:r>
              <a:rPr lang="pt-BR" sz="1200" dirty="0"/>
              <a:t>+ calcularPerímetro(): float</a:t>
            </a:r>
          </a:p>
        </p:txBody>
      </p:sp>
    </p:spTree>
    <p:extLst>
      <p:ext uri="{BB962C8B-B14F-4D97-AF65-F5344CB8AC3E}">
        <p14:creationId xmlns:p14="http://schemas.microsoft.com/office/powerpoint/2010/main" val="67048224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1093095" y="1946421"/>
            <a:ext cx="9260100" cy="2409797"/>
            <a:chOff x="1093095" y="1946421"/>
            <a:chExt cx="9260100" cy="2409797"/>
          </a:xfrm>
        </p:grpSpPr>
        <p:grpSp>
          <p:nvGrpSpPr>
            <p:cNvPr id="4" name="Group 3"/>
            <p:cNvGrpSpPr/>
            <p:nvPr/>
          </p:nvGrpSpPr>
          <p:grpSpPr>
            <a:xfrm>
              <a:off x="1093095" y="1946421"/>
              <a:ext cx="3920683" cy="2409797"/>
              <a:chOff x="4683568" y="2968892"/>
              <a:chExt cx="2109905" cy="1719001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4691743" y="2968892"/>
                <a:ext cx="2091194" cy="160231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>
                <a:off x="4703112" y="3286730"/>
                <a:ext cx="208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Box 6"/>
              <p:cNvSpPr txBox="1"/>
              <p:nvPr/>
            </p:nvSpPr>
            <p:spPr>
              <a:xfrm>
                <a:off x="4683568" y="2974381"/>
                <a:ext cx="2088000" cy="2998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Empresa</a:t>
                </a:r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683568" y="3701389"/>
                <a:ext cx="208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4697639" y="3276798"/>
                <a:ext cx="2079825" cy="1975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- funcionários: list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697399" y="3699923"/>
                <a:ext cx="2096074" cy="987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Empresa()</a:t>
                </a:r>
              </a:p>
              <a:p>
                <a:r>
                  <a:rPr lang="pt-BR" sz="1200" dirty="0"/>
                  <a:t>+ contratar(nome, salário): void</a:t>
                </a:r>
              </a:p>
              <a:p>
                <a:r>
                  <a:rPr lang="pt-BR" sz="1200" dirty="0"/>
                  <a:t>+ demitir(nome): void</a:t>
                </a:r>
              </a:p>
              <a:p>
                <a:r>
                  <a:rPr lang="pt-BR" sz="1200" dirty="0"/>
                  <a:t>+ darAumento(nome, percentualDeAumento): void</a:t>
                </a:r>
              </a:p>
              <a:p>
                <a:r>
                  <a:rPr lang="pt-BR" sz="1200" dirty="0"/>
                  <a:t>+ consultarSalário(nome): float</a:t>
                </a:r>
              </a:p>
              <a:p>
                <a:r>
                  <a:rPr lang="pt-BR" sz="1200" dirty="0"/>
                  <a:t>+ quantidadeDeFuncionários(): int</a:t>
                </a:r>
              </a:p>
              <a:p>
                <a:endParaRPr lang="pt-BR" sz="1200" dirty="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6934162" y="2237497"/>
              <a:ext cx="3419033" cy="1746888"/>
              <a:chOff x="3172267" y="3422285"/>
              <a:chExt cx="3419033" cy="1746888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3172267" y="3422285"/>
                <a:ext cx="3419033" cy="1702165"/>
                <a:chOff x="4683568" y="2960991"/>
                <a:chExt cx="2107544" cy="1761134"/>
              </a:xfrm>
            </p:grpSpPr>
            <p:sp>
              <p:nvSpPr>
                <p:cNvPr id="27" name="Rectangle 26"/>
                <p:cNvSpPr/>
                <p:nvPr/>
              </p:nvSpPr>
              <p:spPr>
                <a:xfrm>
                  <a:off x="4691743" y="2968891"/>
                  <a:ext cx="2091194" cy="175323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29" name="Straight Connector 28"/>
                <p:cNvCxnSpPr/>
                <p:nvPr/>
              </p:nvCxnSpPr>
              <p:spPr>
                <a:xfrm>
                  <a:off x="4703112" y="3286730"/>
                  <a:ext cx="20880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TextBox 29"/>
                <p:cNvSpPr txBox="1"/>
                <p:nvPr/>
              </p:nvSpPr>
              <p:spPr>
                <a:xfrm>
                  <a:off x="4683568" y="2960991"/>
                  <a:ext cx="2088000" cy="3276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b="1" dirty="0"/>
                    <a:t>Funcionário</a:t>
                  </a:r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4703112" y="3914693"/>
                  <a:ext cx="20880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" name="TextBox 31"/>
                <p:cNvSpPr txBox="1"/>
                <p:nvPr/>
              </p:nvSpPr>
              <p:spPr>
                <a:xfrm>
                  <a:off x="4697639" y="3276798"/>
                  <a:ext cx="2079825" cy="47765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1200" dirty="0"/>
                    <a:t>- nome: string</a:t>
                  </a:r>
                </a:p>
                <a:p>
                  <a:r>
                    <a:rPr lang="pt-BR" sz="1200" dirty="0"/>
                    <a:t>- salário: float</a:t>
                  </a:r>
                </a:p>
              </p:txBody>
            </p:sp>
          </p:grpSp>
          <p:sp>
            <p:nvSpPr>
              <p:cNvPr id="3" name="Rectangle 2"/>
              <p:cNvSpPr/>
              <p:nvPr/>
            </p:nvSpPr>
            <p:spPr>
              <a:xfrm>
                <a:off x="3180961" y="4338176"/>
                <a:ext cx="3410339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1200" dirty="0"/>
                  <a:t>Funcionário(nome, salário)</a:t>
                </a:r>
              </a:p>
              <a:p>
                <a:r>
                  <a:rPr lang="pt-BR" sz="1200" dirty="0"/>
                  <a:t>+ aumentarSalário(percentualDeAumento): void</a:t>
                </a:r>
              </a:p>
              <a:p>
                <a:r>
                  <a:rPr lang="pt-BR" sz="1200" dirty="0"/>
                  <a:t>+ getNome(): string</a:t>
                </a:r>
              </a:p>
              <a:p>
                <a:r>
                  <a:rPr lang="pt-BR" sz="1200" dirty="0"/>
                  <a:t>+ getSalário(): float</a:t>
                </a:r>
              </a:p>
            </p:txBody>
          </p:sp>
        </p:grpSp>
        <p:sp>
          <p:nvSpPr>
            <p:cNvPr id="33" name="Diamond 32"/>
            <p:cNvSpPr/>
            <p:nvPr/>
          </p:nvSpPr>
          <p:spPr>
            <a:xfrm rot="16200000">
              <a:off x="5059238" y="2938398"/>
              <a:ext cx="251466" cy="317116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0" name="Straight Connector 49"/>
            <p:cNvCxnSpPr>
              <a:stCxn id="27" idx="1"/>
              <a:endCxn id="33" idx="2"/>
            </p:cNvCxnSpPr>
            <p:nvPr/>
          </p:nvCxnSpPr>
          <p:spPr>
            <a:xfrm flipH="1">
              <a:off x="5343529" y="3092397"/>
              <a:ext cx="1603895" cy="4559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5031595" y="2630168"/>
              <a:ext cx="3303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/>
                <a:t>*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9308665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688794" y="1139190"/>
            <a:ext cx="4619625" cy="4228231"/>
            <a:chOff x="4082184" y="2302671"/>
            <a:chExt cx="3681264" cy="2712311"/>
          </a:xfrm>
        </p:grpSpPr>
        <p:sp>
          <p:nvSpPr>
            <p:cNvPr id="4" name="Rectangle 3"/>
            <p:cNvSpPr/>
            <p:nvPr/>
          </p:nvSpPr>
          <p:spPr>
            <a:xfrm>
              <a:off x="4082184" y="2302671"/>
              <a:ext cx="3663866" cy="27123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4082184" y="3631531"/>
              <a:ext cx="366386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104112" y="2317249"/>
              <a:ext cx="36419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Veículo</a:t>
              </a: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4091448" y="2611377"/>
              <a:ext cx="367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091448" y="2607349"/>
              <a:ext cx="365460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+ kilometragem: float</a:t>
              </a:r>
            </a:p>
            <a:p>
              <a:r>
                <a:rPr lang="pt-BR" sz="1200" dirty="0"/>
                <a:t># cor: string</a:t>
              </a:r>
            </a:p>
            <a:p>
              <a:r>
                <a:rPr lang="pt-BR" sz="1200" dirty="0"/>
                <a:t>- marca: string</a:t>
              </a:r>
            </a:p>
            <a:p>
              <a:r>
                <a:rPr lang="pt-BR" sz="1200" dirty="0"/>
                <a:t>- modelo: string</a:t>
              </a:r>
            </a:p>
            <a:p>
              <a:r>
                <a:rPr lang="pt-BR" sz="1200" dirty="0"/>
                <a:t>- placa: string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105097" y="3613324"/>
              <a:ext cx="3640953" cy="1362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Veículo(marca, modelo, cor, placa, kilometragem)</a:t>
              </a:r>
            </a:p>
            <a:p>
              <a:r>
                <a:rPr lang="pt-BR" sz="1200" dirty="0"/>
                <a:t>+ getMarca(): string</a:t>
              </a:r>
            </a:p>
            <a:p>
              <a:r>
                <a:rPr lang="pt-BR" sz="1200" dirty="0"/>
                <a:t>+ getModelo(): string</a:t>
              </a:r>
            </a:p>
            <a:p>
              <a:r>
                <a:rPr lang="pt-BR" sz="1200" dirty="0"/>
                <a:t>+ getPlaca(): string</a:t>
              </a:r>
            </a:p>
            <a:p>
              <a:r>
                <a:rPr lang="pt-BR" sz="1200" dirty="0"/>
                <a:t>+ getCor(): string</a:t>
              </a:r>
            </a:p>
            <a:p>
              <a:r>
                <a:rPr lang="pt-BR" sz="1200" dirty="0"/>
                <a:t>+ setPlaca(placa): void</a:t>
              </a:r>
            </a:p>
            <a:p>
              <a:r>
                <a:rPr lang="pt-BR" sz="1200" dirty="0"/>
                <a:t>+ acelerar(): string</a:t>
              </a:r>
            </a:p>
            <a:p>
              <a:r>
                <a:rPr lang="pt-BR" sz="1200" dirty="0"/>
                <a:t>+ frear(): string</a:t>
              </a:r>
            </a:p>
            <a:p>
              <a:r>
                <a:rPr lang="pt-BR" sz="1200" dirty="0"/>
                <a:t>+ imprimirInfo(): void</a:t>
              </a:r>
            </a:p>
            <a:p>
              <a:r>
                <a:rPr lang="pt-BR" sz="1200" dirty="0"/>
                <a:t>- injetarCombustível(): string</a:t>
              </a:r>
            </a:p>
            <a:p>
              <a:r>
                <a:rPr lang="pt-BR" sz="1200" dirty="0"/>
                <a:t>- acionarPastilhaDeFreio():string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6423389" y="1161916"/>
            <a:ext cx="4619625" cy="4228231"/>
            <a:chOff x="4082184" y="2302671"/>
            <a:chExt cx="3681264" cy="2712311"/>
          </a:xfrm>
        </p:grpSpPr>
        <p:sp>
          <p:nvSpPr>
            <p:cNvPr id="12" name="Rectangle 3"/>
            <p:cNvSpPr/>
            <p:nvPr/>
          </p:nvSpPr>
          <p:spPr>
            <a:xfrm>
              <a:off x="4082184" y="2302671"/>
              <a:ext cx="3663866" cy="27123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3" name="Straight Connector 4"/>
            <p:cNvCxnSpPr/>
            <p:nvPr/>
          </p:nvCxnSpPr>
          <p:spPr>
            <a:xfrm>
              <a:off x="4082184" y="3631531"/>
              <a:ext cx="366386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5"/>
            <p:cNvSpPr txBox="1"/>
            <p:nvPr/>
          </p:nvSpPr>
          <p:spPr>
            <a:xfrm>
              <a:off x="4104112" y="2317249"/>
              <a:ext cx="36419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Veículo</a:t>
              </a:r>
            </a:p>
          </p:txBody>
        </p:sp>
        <p:cxnSp>
          <p:nvCxnSpPr>
            <p:cNvPr id="15" name="Straight Connector 6"/>
            <p:cNvCxnSpPr/>
            <p:nvPr/>
          </p:nvCxnSpPr>
          <p:spPr>
            <a:xfrm>
              <a:off x="4091448" y="2611377"/>
              <a:ext cx="367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7"/>
            <p:cNvSpPr txBox="1"/>
            <p:nvPr/>
          </p:nvSpPr>
          <p:spPr>
            <a:xfrm>
              <a:off x="4091448" y="2607349"/>
              <a:ext cx="3654602" cy="6515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+ quilometragem: float</a:t>
              </a:r>
            </a:p>
            <a:p>
              <a:r>
                <a:rPr lang="pt-BR" sz="1200" dirty="0"/>
                <a:t># cor: string</a:t>
              </a:r>
            </a:p>
            <a:p>
              <a:r>
                <a:rPr lang="pt-BR" sz="1200" dirty="0"/>
                <a:t>- marca: string</a:t>
              </a:r>
            </a:p>
            <a:p>
              <a:r>
                <a:rPr lang="pt-BR" sz="1200" dirty="0"/>
                <a:t>- modelo: string</a:t>
              </a:r>
            </a:p>
            <a:p>
              <a:r>
                <a:rPr lang="pt-BR" sz="1200" dirty="0"/>
                <a:t>- placa: string</a:t>
              </a:r>
            </a:p>
          </p:txBody>
        </p:sp>
        <p:sp>
          <p:nvSpPr>
            <p:cNvPr id="17" name="TextBox 8"/>
            <p:cNvSpPr txBox="1"/>
            <p:nvPr/>
          </p:nvSpPr>
          <p:spPr>
            <a:xfrm>
              <a:off x="4105097" y="3613324"/>
              <a:ext cx="3640953" cy="1362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Veículo(marca, modelo, cor, placa, quilometragem)</a:t>
              </a:r>
            </a:p>
            <a:p>
              <a:r>
                <a:rPr lang="pt-BR" sz="1200" dirty="0"/>
                <a:t>+ getMarca(): string</a:t>
              </a:r>
            </a:p>
            <a:p>
              <a:r>
                <a:rPr lang="pt-BR" sz="1200" dirty="0"/>
                <a:t>+ getModelo(): string</a:t>
              </a:r>
            </a:p>
            <a:p>
              <a:r>
                <a:rPr lang="pt-BR" sz="1200" dirty="0"/>
                <a:t>+ getPlaca(): string</a:t>
              </a:r>
            </a:p>
            <a:p>
              <a:r>
                <a:rPr lang="pt-BR" sz="1200" dirty="0"/>
                <a:t>+ getCor(): string</a:t>
              </a:r>
            </a:p>
            <a:p>
              <a:r>
                <a:rPr lang="pt-BR" sz="1200" dirty="0"/>
                <a:t>+ setPlaca(placa): void</a:t>
              </a:r>
            </a:p>
            <a:p>
              <a:r>
                <a:rPr lang="pt-BR" sz="1200" dirty="0"/>
                <a:t>+ acelerar(): string</a:t>
              </a:r>
            </a:p>
            <a:p>
              <a:r>
                <a:rPr lang="pt-BR" sz="1200" dirty="0"/>
                <a:t>+ frear(): string</a:t>
              </a:r>
            </a:p>
            <a:p>
              <a:r>
                <a:rPr lang="pt-BR" sz="1200" dirty="0"/>
                <a:t>+ imprimirInfo(): void</a:t>
              </a:r>
            </a:p>
            <a:p>
              <a:r>
                <a:rPr lang="pt-BR" sz="1200" dirty="0"/>
                <a:t># injetarCombustível(): string</a:t>
              </a:r>
            </a:p>
            <a:p>
              <a:r>
                <a:rPr lang="pt-BR" sz="1200" dirty="0"/>
                <a:t>- acionarPastilhaDeFreio():string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00605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7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PYTHON VS. MATLAB</a:t>
            </a:r>
            <a:endParaRPr/>
          </a:p>
        </p:txBody>
      </p:sp>
      <p:sp>
        <p:nvSpPr>
          <p:cNvPr id="291" name="Google Shape;291;p7"/>
          <p:cNvSpPr txBox="1">
            <a:spLocks noGrp="1"/>
          </p:cNvSpPr>
          <p:nvPr>
            <p:ph type="body" idx="1"/>
          </p:nvPr>
        </p:nvSpPr>
        <p:spPr>
          <a:xfrm>
            <a:off x="1518600" y="1684950"/>
            <a:ext cx="9435300" cy="45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13"/>
              <a:buChar char="•"/>
            </a:pPr>
            <a:r>
              <a:rPr lang="en-US" sz="2170" b="1"/>
              <a:t>Vantagens do PYTHON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21"/>
              <a:buChar char="•"/>
            </a:pPr>
            <a:r>
              <a:rPr lang="en-US" sz="1937"/>
              <a:t>Gratis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21"/>
              <a:buChar char="•"/>
            </a:pPr>
            <a:r>
              <a:rPr lang="en-US" sz="1937"/>
              <a:t>Open-source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21"/>
              <a:buChar char="•"/>
            </a:pPr>
            <a:r>
              <a:rPr lang="en-US" sz="1937"/>
              <a:t>Codigo facil de ler e de programar (intuitivo)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21"/>
              <a:buChar char="•"/>
            </a:pPr>
            <a:r>
              <a:rPr lang="en-US" sz="1937"/>
              <a:t> Linguagem muito poderosa</a:t>
            </a:r>
            <a:endParaRPr sz="1937"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21"/>
              <a:buChar char="•"/>
            </a:pPr>
            <a:r>
              <a:rPr lang="en-US" sz="1937"/>
              <a:t>Diversas bibliotecas open-source para os mais variados tipos de aplicações.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713"/>
              <a:buChar char="•"/>
            </a:pPr>
            <a:r>
              <a:rPr lang="en-US" sz="2170" b="1"/>
              <a:t>Desvantagens do PYTHON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21"/>
              <a:buChar char="•"/>
            </a:pPr>
            <a:r>
              <a:rPr lang="en-US" sz="1937"/>
              <a:t>Programador deve escolher uma das várias IDE disponíveis</a:t>
            </a:r>
            <a:endParaRPr sz="1937"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21"/>
              <a:buChar char="•"/>
            </a:pPr>
            <a:r>
              <a:rPr lang="en-US" sz="1937"/>
              <a:t>Tradicionalmente menos usado por cientistas não-desenvolvedores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21"/>
              <a:buChar char="•"/>
            </a:pPr>
            <a:r>
              <a:rPr lang="en-US" sz="1937"/>
              <a:t>Programador  precisa importar as bibliotecas necessarias (mas isso é muito simples</a:t>
            </a:r>
            <a:r>
              <a:rPr lang="en-US" sz="1937" b="1"/>
              <a:t>)</a:t>
            </a:r>
            <a:endParaRPr/>
          </a:p>
        </p:txBody>
      </p:sp>
      <p:pic>
        <p:nvPicPr>
          <p:cNvPr id="292" name="Google Shape;292;p7" descr="https://statanalytica.com/blog/wp-content/uploads/2019/08/cropped-python_vs_matlab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44460" y="1095272"/>
            <a:ext cx="3209290" cy="18055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0"/>
          <p:cNvGrpSpPr/>
          <p:nvPr/>
        </p:nvGrpSpPr>
        <p:grpSpPr>
          <a:xfrm>
            <a:off x="426720" y="1318670"/>
            <a:ext cx="6183632" cy="3697467"/>
            <a:chOff x="4082184" y="2302671"/>
            <a:chExt cx="3681264" cy="2712311"/>
          </a:xfrm>
        </p:grpSpPr>
        <p:sp>
          <p:nvSpPr>
            <p:cNvPr id="12" name="Rectangle 3"/>
            <p:cNvSpPr/>
            <p:nvPr/>
          </p:nvSpPr>
          <p:spPr>
            <a:xfrm>
              <a:off x="4082184" y="2302671"/>
              <a:ext cx="3663866" cy="27123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3" name="Straight Connector 4"/>
            <p:cNvCxnSpPr/>
            <p:nvPr/>
          </p:nvCxnSpPr>
          <p:spPr>
            <a:xfrm>
              <a:off x="4082184" y="3631531"/>
              <a:ext cx="366386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5"/>
            <p:cNvSpPr txBox="1"/>
            <p:nvPr/>
          </p:nvSpPr>
          <p:spPr>
            <a:xfrm>
              <a:off x="4104112" y="2317249"/>
              <a:ext cx="36419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Veículo</a:t>
              </a:r>
            </a:p>
          </p:txBody>
        </p:sp>
        <p:cxnSp>
          <p:nvCxnSpPr>
            <p:cNvPr id="15" name="Straight Connector 6"/>
            <p:cNvCxnSpPr/>
            <p:nvPr/>
          </p:nvCxnSpPr>
          <p:spPr>
            <a:xfrm>
              <a:off x="4091448" y="2611377"/>
              <a:ext cx="367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7"/>
            <p:cNvSpPr txBox="1"/>
            <p:nvPr/>
          </p:nvSpPr>
          <p:spPr>
            <a:xfrm>
              <a:off x="4091448" y="2607349"/>
              <a:ext cx="3654602" cy="7699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+ quilometragem: float</a:t>
              </a:r>
            </a:p>
            <a:p>
              <a:r>
                <a:rPr lang="pt-BR" sz="1200" dirty="0"/>
                <a:t># cor: string</a:t>
              </a:r>
            </a:p>
            <a:p>
              <a:r>
                <a:rPr lang="pt-BR" sz="1200" dirty="0"/>
                <a:t>- marca: string</a:t>
              </a:r>
            </a:p>
            <a:p>
              <a:r>
                <a:rPr lang="pt-BR" sz="1200" dirty="0"/>
                <a:t>- modelo: string</a:t>
              </a:r>
            </a:p>
            <a:p>
              <a:r>
                <a:rPr lang="pt-BR" sz="1200" dirty="0"/>
                <a:t>- placa: </a:t>
              </a:r>
              <a:r>
                <a:rPr lang="pt-BR" sz="1200" dirty="0" err="1"/>
                <a:t>string</a:t>
              </a:r>
              <a:endParaRPr lang="pt-BR" sz="1200" dirty="0"/>
            </a:p>
            <a:p>
              <a:r>
                <a:rPr lang="pt-BR" sz="1200" dirty="0"/>
                <a:t>- motor : Motor</a:t>
              </a:r>
            </a:p>
          </p:txBody>
        </p:sp>
        <p:sp>
          <p:nvSpPr>
            <p:cNvPr id="17" name="TextBox 8"/>
            <p:cNvSpPr txBox="1"/>
            <p:nvPr/>
          </p:nvSpPr>
          <p:spPr>
            <a:xfrm>
              <a:off x="4105097" y="3613324"/>
              <a:ext cx="3640953" cy="1243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Veículo(marca : </a:t>
              </a:r>
              <a:r>
                <a:rPr lang="pt-BR" sz="1200" dirty="0" err="1"/>
                <a:t>string</a:t>
              </a:r>
              <a:r>
                <a:rPr lang="pt-BR" sz="1200" dirty="0"/>
                <a:t>, modelo : </a:t>
              </a:r>
              <a:r>
                <a:rPr lang="pt-BR" sz="1200" dirty="0" err="1"/>
                <a:t>string</a:t>
              </a:r>
              <a:r>
                <a:rPr lang="pt-BR" sz="1200" dirty="0"/>
                <a:t>, cor : </a:t>
              </a:r>
              <a:r>
                <a:rPr lang="pt-BR" sz="1200" dirty="0" err="1"/>
                <a:t>string</a:t>
              </a:r>
              <a:r>
                <a:rPr lang="pt-BR" sz="1200" dirty="0"/>
                <a:t>, placa : </a:t>
              </a:r>
              <a:r>
                <a:rPr lang="pt-BR" sz="1200" dirty="0" err="1"/>
                <a:t>string</a:t>
              </a:r>
              <a:r>
                <a:rPr lang="pt-BR" sz="1200" dirty="0"/>
                <a:t>, quilometragem : </a:t>
              </a:r>
              <a:r>
                <a:rPr lang="pt-BR" sz="1200" dirty="0" err="1"/>
                <a:t>float</a:t>
              </a:r>
              <a:r>
                <a:rPr lang="pt-BR" sz="1200" dirty="0"/>
                <a:t>)</a:t>
              </a:r>
            </a:p>
            <a:p>
              <a:r>
                <a:rPr lang="pt-BR" sz="1200" dirty="0"/>
                <a:t>+ getMarca(): string</a:t>
              </a:r>
            </a:p>
            <a:p>
              <a:r>
                <a:rPr lang="pt-BR" sz="1200" dirty="0"/>
                <a:t>+ getModelo(): string</a:t>
              </a:r>
            </a:p>
            <a:p>
              <a:r>
                <a:rPr lang="pt-BR" sz="1200" dirty="0"/>
                <a:t>+ getPlaca(): string</a:t>
              </a:r>
            </a:p>
            <a:p>
              <a:r>
                <a:rPr lang="pt-BR" sz="1200" dirty="0"/>
                <a:t>+ getCor(): string</a:t>
              </a:r>
            </a:p>
            <a:p>
              <a:r>
                <a:rPr lang="pt-BR" sz="1200" dirty="0"/>
                <a:t>+ </a:t>
              </a:r>
              <a:r>
                <a:rPr lang="pt-BR" sz="1200" dirty="0" err="1"/>
                <a:t>setPlaca</a:t>
              </a:r>
              <a:r>
                <a:rPr lang="pt-BR" sz="1200" dirty="0"/>
                <a:t>(placa : </a:t>
              </a:r>
              <a:r>
                <a:rPr lang="pt-BR" sz="1200" dirty="0" err="1"/>
                <a:t>string</a:t>
              </a:r>
              <a:r>
                <a:rPr lang="pt-BR" sz="1200" dirty="0"/>
                <a:t>): void</a:t>
              </a:r>
            </a:p>
            <a:p>
              <a:r>
                <a:rPr lang="pt-BR" sz="1200" dirty="0"/>
                <a:t>+ acelerar(): string</a:t>
              </a:r>
            </a:p>
            <a:p>
              <a:r>
                <a:rPr lang="pt-BR" sz="1200" dirty="0"/>
                <a:t>+ frear(): string</a:t>
              </a:r>
            </a:p>
            <a:p>
              <a:r>
                <a:rPr lang="pt-BR" sz="1200" dirty="0"/>
                <a:t>+ imprimirInfo(): void</a:t>
              </a:r>
            </a:p>
            <a:p>
              <a:r>
                <a:rPr lang="pt-BR" sz="1200" dirty="0"/>
                <a:t>- acionarPastilhaDeFreio():string</a:t>
              </a:r>
            </a:p>
          </p:txBody>
        </p:sp>
      </p:grpSp>
      <p:grpSp>
        <p:nvGrpSpPr>
          <p:cNvPr id="18" name="Group 10"/>
          <p:cNvGrpSpPr/>
          <p:nvPr/>
        </p:nvGrpSpPr>
        <p:grpSpPr>
          <a:xfrm>
            <a:off x="7652852" y="2531952"/>
            <a:ext cx="3419033" cy="1702165"/>
            <a:chOff x="3172267" y="3422285"/>
            <a:chExt cx="3419033" cy="1702165"/>
          </a:xfrm>
        </p:grpSpPr>
        <p:grpSp>
          <p:nvGrpSpPr>
            <p:cNvPr id="19" name="Group 25"/>
            <p:cNvGrpSpPr/>
            <p:nvPr/>
          </p:nvGrpSpPr>
          <p:grpSpPr>
            <a:xfrm>
              <a:off x="3172267" y="3422285"/>
              <a:ext cx="3419033" cy="1702165"/>
              <a:chOff x="4683568" y="2960991"/>
              <a:chExt cx="2107544" cy="1761134"/>
            </a:xfrm>
          </p:grpSpPr>
          <p:sp>
            <p:nvSpPr>
              <p:cNvPr id="21" name="Rectangle 26"/>
              <p:cNvSpPr/>
              <p:nvPr/>
            </p:nvSpPr>
            <p:spPr>
              <a:xfrm>
                <a:off x="4691743" y="2968891"/>
                <a:ext cx="2091194" cy="175323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22" name="Straight Connector 28"/>
              <p:cNvCxnSpPr/>
              <p:nvPr/>
            </p:nvCxnSpPr>
            <p:spPr>
              <a:xfrm>
                <a:off x="4703112" y="3286730"/>
                <a:ext cx="208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9"/>
              <p:cNvSpPr txBox="1"/>
              <p:nvPr/>
            </p:nvSpPr>
            <p:spPr>
              <a:xfrm>
                <a:off x="4683568" y="2960991"/>
                <a:ext cx="2088000" cy="3276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Motor</a:t>
                </a:r>
              </a:p>
            </p:txBody>
          </p:sp>
          <p:cxnSp>
            <p:nvCxnSpPr>
              <p:cNvPr id="24" name="Straight Connector 30"/>
              <p:cNvCxnSpPr/>
              <p:nvPr/>
            </p:nvCxnSpPr>
            <p:spPr>
              <a:xfrm>
                <a:off x="4692375" y="3914693"/>
                <a:ext cx="208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31"/>
              <p:cNvSpPr txBox="1"/>
              <p:nvPr/>
            </p:nvSpPr>
            <p:spPr>
              <a:xfrm>
                <a:off x="4697639" y="3276798"/>
                <a:ext cx="2079825" cy="2865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pt-BR" sz="1200" dirty="0"/>
              </a:p>
            </p:txBody>
          </p:sp>
        </p:grpSp>
        <p:sp>
          <p:nvSpPr>
            <p:cNvPr id="20" name="Rectangle 2"/>
            <p:cNvSpPr/>
            <p:nvPr/>
          </p:nvSpPr>
          <p:spPr>
            <a:xfrm>
              <a:off x="3180961" y="4338176"/>
              <a:ext cx="341033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200" dirty="0"/>
                <a:t>Motor()</a:t>
              </a:r>
            </a:p>
            <a:p>
              <a:r>
                <a:rPr lang="pt-BR" sz="1200" dirty="0"/>
                <a:t># </a:t>
              </a:r>
              <a:r>
                <a:rPr lang="pt-BR" sz="1200" dirty="0" err="1"/>
                <a:t>injetarCombustível</a:t>
              </a:r>
              <a:r>
                <a:rPr lang="pt-BR" sz="1200" dirty="0"/>
                <a:t>(): </a:t>
              </a:r>
              <a:r>
                <a:rPr lang="pt-BR" sz="1200" dirty="0" err="1"/>
                <a:t>string</a:t>
              </a:r>
              <a:endParaRPr lang="pt-BR" sz="1200" dirty="0"/>
            </a:p>
          </p:txBody>
        </p:sp>
      </p:grpSp>
      <p:sp>
        <p:nvSpPr>
          <p:cNvPr id="26" name="Diamond 32"/>
          <p:cNvSpPr/>
          <p:nvPr/>
        </p:nvSpPr>
        <p:spPr>
          <a:xfrm rot="16200000">
            <a:off x="6613951" y="3231676"/>
            <a:ext cx="251466" cy="317116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7" name="Straight Connector 49"/>
          <p:cNvCxnSpPr>
            <a:stCxn id="21" idx="1"/>
            <a:endCxn id="26" idx="2"/>
          </p:cNvCxnSpPr>
          <p:nvPr/>
        </p:nvCxnSpPr>
        <p:spPr>
          <a:xfrm flipH="1">
            <a:off x="6898242" y="3386852"/>
            <a:ext cx="767872" cy="338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50"/>
          <p:cNvSpPr txBox="1"/>
          <p:nvPr/>
        </p:nvSpPr>
        <p:spPr>
          <a:xfrm>
            <a:off x="6577429" y="2922565"/>
            <a:ext cx="3303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77653807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upo 27"/>
          <p:cNvGrpSpPr/>
          <p:nvPr/>
        </p:nvGrpSpPr>
        <p:grpSpPr>
          <a:xfrm>
            <a:off x="2417445" y="731551"/>
            <a:ext cx="7775938" cy="5137497"/>
            <a:chOff x="2417445" y="731551"/>
            <a:chExt cx="7775938" cy="5137497"/>
          </a:xfrm>
        </p:grpSpPr>
        <p:grpSp>
          <p:nvGrpSpPr>
            <p:cNvPr id="19" name="Grupo 18"/>
            <p:cNvGrpSpPr/>
            <p:nvPr/>
          </p:nvGrpSpPr>
          <p:grpSpPr>
            <a:xfrm>
              <a:off x="2417445" y="731596"/>
              <a:ext cx="5075031" cy="5137452"/>
              <a:chOff x="4350748" y="313584"/>
              <a:chExt cx="5075031" cy="5137452"/>
            </a:xfrm>
          </p:grpSpPr>
          <p:grpSp>
            <p:nvGrpSpPr>
              <p:cNvPr id="2" name="Grupo 1"/>
              <p:cNvGrpSpPr/>
              <p:nvPr/>
            </p:nvGrpSpPr>
            <p:grpSpPr>
              <a:xfrm>
                <a:off x="4350748" y="313584"/>
                <a:ext cx="5063216" cy="2283417"/>
                <a:chOff x="3658416" y="268333"/>
                <a:chExt cx="4611692" cy="2283417"/>
              </a:xfrm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3658416" y="268333"/>
                  <a:ext cx="4597792" cy="224138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5" name="Straight Connector 4"/>
                <p:cNvCxnSpPr/>
                <p:nvPr/>
              </p:nvCxnSpPr>
              <p:spPr>
                <a:xfrm>
                  <a:off x="3658416" y="1366467"/>
                  <a:ext cx="4597792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" name="TextBox 5"/>
                <p:cNvSpPr txBox="1"/>
                <p:nvPr/>
              </p:nvSpPr>
              <p:spPr>
                <a:xfrm>
                  <a:off x="3685933" y="280380"/>
                  <a:ext cx="4570273" cy="2543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b="1" dirty="0"/>
                    <a:t>Veículo</a:t>
                  </a:r>
                </a:p>
              </p:txBody>
            </p:sp>
            <p:cxnSp>
              <p:nvCxnSpPr>
                <p:cNvPr id="7" name="Straight Connector 6"/>
                <p:cNvCxnSpPr/>
                <p:nvPr/>
              </p:nvCxnSpPr>
              <p:spPr>
                <a:xfrm>
                  <a:off x="3662108" y="593111"/>
                  <a:ext cx="46080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" name="TextBox 7"/>
                <p:cNvSpPr txBox="1"/>
                <p:nvPr/>
              </p:nvSpPr>
              <p:spPr>
                <a:xfrm>
                  <a:off x="3670041" y="628673"/>
                  <a:ext cx="4586167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1200" dirty="0"/>
                    <a:t>- marca: </a:t>
                  </a:r>
                  <a:r>
                    <a:rPr lang="pt-BR" sz="1200" dirty="0" err="1"/>
                    <a:t>str</a:t>
                  </a:r>
                  <a:endParaRPr lang="pt-BR" sz="1200" dirty="0"/>
                </a:p>
                <a:p>
                  <a:r>
                    <a:rPr lang="pt-BR" sz="1200" dirty="0"/>
                    <a:t>- modelo: </a:t>
                  </a:r>
                  <a:r>
                    <a:rPr lang="pt-BR" sz="1200" dirty="0" err="1"/>
                    <a:t>str</a:t>
                  </a:r>
                  <a:endParaRPr lang="pt-BR" sz="1200" dirty="0"/>
                </a:p>
                <a:p>
                  <a:r>
                    <a:rPr lang="pt-BR" sz="1200" dirty="0"/>
                    <a:t># cor: </a:t>
                  </a:r>
                  <a:r>
                    <a:rPr lang="pt-BR" sz="1200" dirty="0" err="1"/>
                    <a:t>str</a:t>
                  </a:r>
                  <a:endParaRPr lang="pt-BR" sz="1200" dirty="0"/>
                </a:p>
              </p:txBody>
            </p:sp>
            <p:sp>
              <p:nvSpPr>
                <p:cNvPr id="9" name="TextBox 8"/>
                <p:cNvSpPr txBox="1"/>
                <p:nvPr/>
              </p:nvSpPr>
              <p:spPr>
                <a:xfrm>
                  <a:off x="3687170" y="1351421"/>
                  <a:ext cx="4569039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1200" dirty="0"/>
                    <a:t>Veículo(marca : </a:t>
                  </a:r>
                  <a:r>
                    <a:rPr lang="pt-BR" sz="1200" dirty="0" err="1"/>
                    <a:t>str</a:t>
                  </a:r>
                  <a:r>
                    <a:rPr lang="pt-BR" sz="1200" dirty="0"/>
                    <a:t>, modelo : </a:t>
                  </a:r>
                  <a:r>
                    <a:rPr lang="pt-BR" sz="1200" dirty="0" err="1"/>
                    <a:t>str</a:t>
                  </a:r>
                  <a:r>
                    <a:rPr lang="pt-BR" sz="1200" dirty="0"/>
                    <a:t>, cor : </a:t>
                  </a:r>
                  <a:r>
                    <a:rPr lang="pt-BR" sz="1200" dirty="0" err="1"/>
                    <a:t>str</a:t>
                  </a:r>
                  <a:r>
                    <a:rPr lang="pt-BR" sz="1200" dirty="0"/>
                    <a:t>)</a:t>
                  </a:r>
                </a:p>
                <a:p>
                  <a:r>
                    <a:rPr lang="pt-BR" sz="1200" dirty="0"/>
                    <a:t>+ getMarca(): </a:t>
                  </a:r>
                  <a:r>
                    <a:rPr lang="pt-BR" sz="1200" dirty="0" err="1"/>
                    <a:t>str</a:t>
                  </a:r>
                  <a:endParaRPr lang="pt-BR" sz="1200" dirty="0"/>
                </a:p>
                <a:p>
                  <a:r>
                    <a:rPr lang="pt-BR" sz="1200" dirty="0"/>
                    <a:t>+ getModelo(): </a:t>
                  </a:r>
                  <a:r>
                    <a:rPr lang="pt-BR" sz="1200" dirty="0" err="1"/>
                    <a:t>str</a:t>
                  </a:r>
                  <a:endParaRPr lang="pt-BR" sz="1200" dirty="0"/>
                </a:p>
                <a:p>
                  <a:r>
                    <a:rPr lang="pt-BR" sz="1200" dirty="0"/>
                    <a:t>+ getCor(): </a:t>
                  </a:r>
                  <a:r>
                    <a:rPr lang="pt-BR" sz="1200" dirty="0" err="1"/>
                    <a:t>str</a:t>
                  </a:r>
                  <a:endParaRPr lang="pt-BR" sz="1200" dirty="0"/>
                </a:p>
                <a:p>
                  <a:r>
                    <a:rPr lang="pt-BR" sz="1200" dirty="0"/>
                    <a:t>+ frear(): </a:t>
                  </a:r>
                  <a:r>
                    <a:rPr lang="pt-BR" sz="1200" dirty="0" err="1"/>
                    <a:t>str</a:t>
                  </a:r>
                  <a:endParaRPr lang="pt-BR" sz="1200" dirty="0"/>
                </a:p>
                <a:p>
                  <a:r>
                    <a:rPr lang="pt-BR" sz="1200" dirty="0"/>
                    <a:t>+ imprimirInfo(): </a:t>
                  </a:r>
                  <a:r>
                    <a:rPr lang="pt-BR" sz="1200" dirty="0" err="1"/>
                    <a:t>void</a:t>
                  </a:r>
                  <a:endParaRPr lang="pt-BR" sz="1200" dirty="0"/>
                </a:p>
              </p:txBody>
            </p:sp>
          </p:grpSp>
          <p:grpSp>
            <p:nvGrpSpPr>
              <p:cNvPr id="10" name="Group 10"/>
              <p:cNvGrpSpPr/>
              <p:nvPr/>
            </p:nvGrpSpPr>
            <p:grpSpPr>
              <a:xfrm>
                <a:off x="4353853" y="3144102"/>
                <a:ext cx="5071926" cy="2306934"/>
                <a:chOff x="4082184" y="2302671"/>
                <a:chExt cx="3681264" cy="2732312"/>
              </a:xfrm>
            </p:grpSpPr>
            <p:sp>
              <p:nvSpPr>
                <p:cNvPr id="12" name="Rectangle 3"/>
                <p:cNvSpPr/>
                <p:nvPr/>
              </p:nvSpPr>
              <p:spPr>
                <a:xfrm>
                  <a:off x="4082184" y="2302671"/>
                  <a:ext cx="3663866" cy="271231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13" name="Straight Connector 4"/>
                <p:cNvCxnSpPr/>
                <p:nvPr/>
              </p:nvCxnSpPr>
              <p:spPr>
                <a:xfrm>
                  <a:off x="4082184" y="3631531"/>
                  <a:ext cx="3663866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TextBox 5"/>
                <p:cNvSpPr txBox="1"/>
                <p:nvPr/>
              </p:nvSpPr>
              <p:spPr>
                <a:xfrm>
                  <a:off x="4104112" y="2317249"/>
                  <a:ext cx="3641937" cy="1974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b="1" dirty="0"/>
                    <a:t>Carro</a:t>
                  </a:r>
                </a:p>
              </p:txBody>
            </p:sp>
            <p:cxnSp>
              <p:nvCxnSpPr>
                <p:cNvPr id="15" name="Straight Connector 6"/>
                <p:cNvCxnSpPr/>
                <p:nvPr/>
              </p:nvCxnSpPr>
              <p:spPr>
                <a:xfrm>
                  <a:off x="4091448" y="2673266"/>
                  <a:ext cx="36720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TextBox 7"/>
                <p:cNvSpPr txBox="1"/>
                <p:nvPr/>
              </p:nvSpPr>
              <p:spPr>
                <a:xfrm>
                  <a:off x="4091448" y="2689867"/>
                  <a:ext cx="3654602" cy="7655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1200" dirty="0"/>
                    <a:t>+ quilometragem: float</a:t>
                  </a:r>
                </a:p>
                <a:p>
                  <a:r>
                    <a:rPr lang="pt-BR" sz="1200" dirty="0"/>
                    <a:t>- placa: </a:t>
                  </a:r>
                  <a:r>
                    <a:rPr lang="pt-BR" sz="1200" dirty="0" err="1"/>
                    <a:t>str</a:t>
                  </a:r>
                  <a:endParaRPr lang="pt-BR" sz="1200" dirty="0"/>
                </a:p>
                <a:p>
                  <a:r>
                    <a:rPr lang="pt-BR" sz="1200" dirty="0"/>
                    <a:t>- motor: Motor</a:t>
                  </a:r>
                </a:p>
              </p:txBody>
            </p:sp>
            <p:sp>
              <p:nvSpPr>
                <p:cNvPr id="17" name="TextBox 8"/>
                <p:cNvSpPr txBox="1"/>
                <p:nvPr/>
              </p:nvSpPr>
              <p:spPr>
                <a:xfrm>
                  <a:off x="4105097" y="3613324"/>
                  <a:ext cx="3640953" cy="142165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1200" dirty="0"/>
                    <a:t>Carro(marca : </a:t>
                  </a:r>
                  <a:r>
                    <a:rPr lang="pt-BR" sz="1200" dirty="0" err="1"/>
                    <a:t>str</a:t>
                  </a:r>
                  <a:r>
                    <a:rPr lang="pt-BR" sz="1200" dirty="0"/>
                    <a:t>, modelo : </a:t>
                  </a:r>
                  <a:r>
                    <a:rPr lang="pt-BR" sz="1200" dirty="0" err="1"/>
                    <a:t>str</a:t>
                  </a:r>
                  <a:r>
                    <a:rPr lang="pt-BR" sz="1200" dirty="0"/>
                    <a:t>, cor : </a:t>
                  </a:r>
                  <a:r>
                    <a:rPr lang="pt-BR" sz="1200" dirty="0" err="1"/>
                    <a:t>str</a:t>
                  </a:r>
                  <a:r>
                    <a:rPr lang="pt-BR" sz="1200" dirty="0"/>
                    <a:t>, placa : </a:t>
                  </a:r>
                  <a:r>
                    <a:rPr lang="pt-BR" sz="1200" dirty="0" err="1"/>
                    <a:t>str</a:t>
                  </a:r>
                  <a:r>
                    <a:rPr lang="pt-BR" sz="1200" dirty="0"/>
                    <a:t>, quilometragem : </a:t>
                  </a:r>
                  <a:r>
                    <a:rPr lang="pt-BR" sz="1200" dirty="0" err="1"/>
                    <a:t>int</a:t>
                  </a:r>
                  <a:r>
                    <a:rPr lang="pt-BR" sz="1200" dirty="0"/>
                    <a:t>)</a:t>
                  </a:r>
                </a:p>
                <a:p>
                  <a:r>
                    <a:rPr lang="pt-BR" sz="1200" dirty="0"/>
                    <a:t>+ getPlaca(): </a:t>
                  </a:r>
                  <a:r>
                    <a:rPr lang="pt-BR" sz="1200" dirty="0" err="1"/>
                    <a:t>str</a:t>
                  </a:r>
                  <a:endParaRPr lang="pt-BR" sz="1200" dirty="0"/>
                </a:p>
                <a:p>
                  <a:r>
                    <a:rPr lang="pt-BR" sz="1200" dirty="0"/>
                    <a:t>+ </a:t>
                  </a:r>
                  <a:r>
                    <a:rPr lang="pt-BR" sz="1200" dirty="0" err="1"/>
                    <a:t>setPlaca</a:t>
                  </a:r>
                  <a:r>
                    <a:rPr lang="pt-BR" sz="1200" dirty="0"/>
                    <a:t>(placa : </a:t>
                  </a:r>
                  <a:r>
                    <a:rPr lang="pt-BR" sz="1200" dirty="0" err="1"/>
                    <a:t>str</a:t>
                  </a:r>
                  <a:r>
                    <a:rPr lang="pt-BR" sz="1200" dirty="0"/>
                    <a:t>): void</a:t>
                  </a:r>
                </a:p>
                <a:p>
                  <a:r>
                    <a:rPr lang="pt-BR" sz="1200" dirty="0"/>
                    <a:t>+ acelerar(): </a:t>
                  </a:r>
                  <a:r>
                    <a:rPr lang="pt-BR" sz="1200" dirty="0" err="1"/>
                    <a:t>str</a:t>
                  </a:r>
                  <a:endParaRPr lang="pt-BR" sz="1200" dirty="0"/>
                </a:p>
                <a:p>
                  <a:r>
                    <a:rPr lang="pt-BR" sz="1200" dirty="0"/>
                    <a:t>- </a:t>
                  </a:r>
                  <a:r>
                    <a:rPr lang="pt-BR" sz="1200" dirty="0" err="1"/>
                    <a:t>injetarCombustível</a:t>
                  </a:r>
                  <a:r>
                    <a:rPr lang="pt-BR" sz="1200" dirty="0"/>
                    <a:t>(): </a:t>
                  </a:r>
                  <a:r>
                    <a:rPr lang="pt-BR" sz="1200" dirty="0" err="1"/>
                    <a:t>void</a:t>
                  </a:r>
                  <a:endParaRPr lang="pt-BR" sz="1200" dirty="0"/>
                </a:p>
                <a:p>
                  <a:r>
                    <a:rPr lang="pt-BR" sz="1200" dirty="0"/>
                    <a:t>- </a:t>
                  </a:r>
                  <a:r>
                    <a:rPr lang="pt-BR" sz="1200" dirty="0" err="1"/>
                    <a:t>acionarPastilhaDeFreio</a:t>
                  </a:r>
                  <a:r>
                    <a:rPr lang="pt-BR" sz="1200" dirty="0"/>
                    <a:t>(): </a:t>
                  </a:r>
                  <a:r>
                    <a:rPr lang="pt-BR" sz="1200" dirty="0" err="1"/>
                    <a:t>void</a:t>
                  </a:r>
                  <a:endParaRPr lang="pt-BR" sz="1200" dirty="0"/>
                </a:p>
              </p:txBody>
            </p:sp>
          </p:grpSp>
          <p:cxnSp>
            <p:nvCxnSpPr>
              <p:cNvPr id="18" name="Conector de seta reta 17"/>
              <p:cNvCxnSpPr>
                <a:stCxn id="12" idx="0"/>
                <a:endCxn id="4" idx="2"/>
              </p:cNvCxnSpPr>
              <p:nvPr/>
            </p:nvCxnSpPr>
            <p:spPr>
              <a:xfrm flipH="1" flipV="1">
                <a:off x="6874726" y="2554965"/>
                <a:ext cx="3105" cy="58913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CaixaDeTexto 19"/>
            <p:cNvSpPr txBox="1"/>
            <p:nvPr/>
          </p:nvSpPr>
          <p:spPr>
            <a:xfrm>
              <a:off x="8038012" y="731551"/>
              <a:ext cx="16720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Classe menos especializada.</a:t>
              </a:r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8038012" y="3510284"/>
              <a:ext cx="21553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Classe mais especializada, criada a partir de herança.</a:t>
              </a:r>
            </a:p>
          </p:txBody>
        </p:sp>
        <p:cxnSp>
          <p:nvCxnSpPr>
            <p:cNvPr id="25" name="Conector de seta reta 24"/>
            <p:cNvCxnSpPr>
              <a:endCxn id="20" idx="1"/>
            </p:cNvCxnSpPr>
            <p:nvPr/>
          </p:nvCxnSpPr>
          <p:spPr>
            <a:xfrm flipV="1">
              <a:off x="7510872" y="962384"/>
              <a:ext cx="527140" cy="54373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de seta reta 26"/>
            <p:cNvCxnSpPr/>
            <p:nvPr/>
          </p:nvCxnSpPr>
          <p:spPr>
            <a:xfrm flipV="1">
              <a:off x="7534842" y="3741116"/>
              <a:ext cx="527140" cy="54373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681948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o 18"/>
          <p:cNvGrpSpPr/>
          <p:nvPr/>
        </p:nvGrpSpPr>
        <p:grpSpPr>
          <a:xfrm>
            <a:off x="2417445" y="731596"/>
            <a:ext cx="5075031" cy="5120565"/>
            <a:chOff x="4350748" y="313584"/>
            <a:chExt cx="5075031" cy="5120565"/>
          </a:xfrm>
        </p:grpSpPr>
        <p:grpSp>
          <p:nvGrpSpPr>
            <p:cNvPr id="2" name="Grupo 1"/>
            <p:cNvGrpSpPr/>
            <p:nvPr/>
          </p:nvGrpSpPr>
          <p:grpSpPr>
            <a:xfrm>
              <a:off x="4350748" y="313584"/>
              <a:ext cx="5063216" cy="2241381"/>
              <a:chOff x="3658416" y="268333"/>
              <a:chExt cx="4611692" cy="2241381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3658416" y="268333"/>
                <a:ext cx="4597792" cy="224138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5" name="Straight Connector 4"/>
              <p:cNvCxnSpPr/>
              <p:nvPr/>
            </p:nvCxnSpPr>
            <p:spPr>
              <a:xfrm>
                <a:off x="3658416" y="1366467"/>
                <a:ext cx="459779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TextBox 5"/>
              <p:cNvSpPr txBox="1"/>
              <p:nvPr/>
            </p:nvSpPr>
            <p:spPr>
              <a:xfrm>
                <a:off x="3685933" y="280380"/>
                <a:ext cx="4570273" cy="2543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Veículo</a:t>
                </a:r>
              </a:p>
            </p:txBody>
          </p:sp>
          <p:cxnSp>
            <p:nvCxnSpPr>
              <p:cNvPr id="7" name="Straight Connector 6"/>
              <p:cNvCxnSpPr/>
              <p:nvPr/>
            </p:nvCxnSpPr>
            <p:spPr>
              <a:xfrm>
                <a:off x="3662108" y="593111"/>
                <a:ext cx="460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3670041" y="628673"/>
                <a:ext cx="458616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- marca: </a:t>
                </a:r>
                <a:r>
                  <a:rPr lang="pt-BR" sz="1200" dirty="0" err="1"/>
                  <a:t>str</a:t>
                </a:r>
                <a:endParaRPr lang="pt-BR" sz="1200" dirty="0"/>
              </a:p>
              <a:p>
                <a:r>
                  <a:rPr lang="pt-BR" sz="1200" dirty="0"/>
                  <a:t>- modelo: </a:t>
                </a:r>
                <a:r>
                  <a:rPr lang="pt-BR" sz="1200" dirty="0" err="1"/>
                  <a:t>str</a:t>
                </a:r>
                <a:endParaRPr lang="pt-BR" sz="1200" dirty="0"/>
              </a:p>
              <a:p>
                <a:r>
                  <a:rPr lang="pt-BR" sz="1200" dirty="0"/>
                  <a:t># cor: </a:t>
                </a:r>
                <a:r>
                  <a:rPr lang="pt-BR" sz="1200" dirty="0" err="1"/>
                  <a:t>str</a:t>
                </a:r>
                <a:endParaRPr lang="pt-BR" sz="1200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3687170" y="1351421"/>
                <a:ext cx="4569039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Veículo(marca : </a:t>
                </a:r>
                <a:r>
                  <a:rPr lang="pt-BR" sz="1200" dirty="0" err="1"/>
                  <a:t>str</a:t>
                </a:r>
                <a:r>
                  <a:rPr lang="pt-BR" sz="1200" dirty="0"/>
                  <a:t>, modelo : </a:t>
                </a:r>
                <a:r>
                  <a:rPr lang="pt-BR" sz="1200" dirty="0" err="1"/>
                  <a:t>str</a:t>
                </a:r>
                <a:r>
                  <a:rPr lang="pt-BR" sz="1200" dirty="0"/>
                  <a:t>, cor : </a:t>
                </a:r>
                <a:r>
                  <a:rPr lang="pt-BR" sz="1200" dirty="0" err="1"/>
                  <a:t>str</a:t>
                </a:r>
                <a:r>
                  <a:rPr lang="pt-BR" sz="1200" dirty="0"/>
                  <a:t>)</a:t>
                </a:r>
              </a:p>
              <a:p>
                <a:r>
                  <a:rPr lang="pt-BR" sz="1200" dirty="0"/>
                  <a:t>+ getMarca(): </a:t>
                </a:r>
                <a:r>
                  <a:rPr lang="pt-BR" sz="1200" dirty="0" err="1"/>
                  <a:t>str</a:t>
                </a:r>
                <a:endParaRPr lang="pt-BR" sz="1200" dirty="0"/>
              </a:p>
              <a:p>
                <a:r>
                  <a:rPr lang="pt-BR" sz="1200" dirty="0"/>
                  <a:t>+ getModelo(): </a:t>
                </a:r>
                <a:r>
                  <a:rPr lang="pt-BR" sz="1200" dirty="0" err="1"/>
                  <a:t>str</a:t>
                </a:r>
                <a:endParaRPr lang="pt-BR" sz="1200" dirty="0"/>
              </a:p>
              <a:p>
                <a:r>
                  <a:rPr lang="pt-BR" sz="1200" dirty="0"/>
                  <a:t>+ getCor(): </a:t>
                </a:r>
                <a:r>
                  <a:rPr lang="pt-BR" sz="1200" dirty="0" err="1"/>
                  <a:t>str</a:t>
                </a:r>
                <a:endParaRPr lang="pt-BR" sz="1200" dirty="0"/>
              </a:p>
              <a:p>
                <a:r>
                  <a:rPr lang="pt-BR" sz="1200" dirty="0"/>
                  <a:t>+ frear(): </a:t>
                </a:r>
                <a:r>
                  <a:rPr lang="pt-BR" sz="1200" dirty="0" err="1"/>
                  <a:t>str</a:t>
                </a:r>
                <a:endParaRPr lang="pt-BR" sz="1200" dirty="0"/>
              </a:p>
            </p:txBody>
          </p:sp>
        </p:grpSp>
        <p:grpSp>
          <p:nvGrpSpPr>
            <p:cNvPr id="10" name="Group 10"/>
            <p:cNvGrpSpPr/>
            <p:nvPr/>
          </p:nvGrpSpPr>
          <p:grpSpPr>
            <a:xfrm>
              <a:off x="4353853" y="3144102"/>
              <a:ext cx="5071926" cy="2290047"/>
              <a:chOff x="4082184" y="2302671"/>
              <a:chExt cx="3681264" cy="2712311"/>
            </a:xfrm>
          </p:grpSpPr>
          <p:sp>
            <p:nvSpPr>
              <p:cNvPr id="12" name="Rectangle 3"/>
              <p:cNvSpPr/>
              <p:nvPr/>
            </p:nvSpPr>
            <p:spPr>
              <a:xfrm>
                <a:off x="4082184" y="2302671"/>
                <a:ext cx="3663866" cy="271231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3" name="Straight Connector 4"/>
              <p:cNvCxnSpPr/>
              <p:nvPr/>
            </p:nvCxnSpPr>
            <p:spPr>
              <a:xfrm>
                <a:off x="4082184" y="3631531"/>
                <a:ext cx="366386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5"/>
              <p:cNvSpPr txBox="1"/>
              <p:nvPr/>
            </p:nvSpPr>
            <p:spPr>
              <a:xfrm>
                <a:off x="4104112" y="2317249"/>
                <a:ext cx="3641937" cy="1974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Carro</a:t>
                </a:r>
              </a:p>
            </p:txBody>
          </p:sp>
          <p:cxnSp>
            <p:nvCxnSpPr>
              <p:cNvPr id="15" name="Straight Connector 6"/>
              <p:cNvCxnSpPr/>
              <p:nvPr/>
            </p:nvCxnSpPr>
            <p:spPr>
              <a:xfrm>
                <a:off x="4091448" y="2673266"/>
                <a:ext cx="3672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7"/>
              <p:cNvSpPr txBox="1"/>
              <p:nvPr/>
            </p:nvSpPr>
            <p:spPr>
              <a:xfrm>
                <a:off x="4091448" y="2689867"/>
                <a:ext cx="3654602" cy="5467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+ quilometragem: </a:t>
                </a:r>
                <a:r>
                  <a:rPr lang="pt-BR" sz="1200" dirty="0" err="1"/>
                  <a:t>int</a:t>
                </a:r>
                <a:endParaRPr lang="pt-BR" sz="1200" dirty="0"/>
              </a:p>
              <a:p>
                <a:r>
                  <a:rPr lang="pt-BR" sz="1200" dirty="0"/>
                  <a:t>- placa: </a:t>
                </a:r>
                <a:r>
                  <a:rPr lang="pt-BR" sz="1200" dirty="0" err="1"/>
                  <a:t>str</a:t>
                </a:r>
                <a:endParaRPr lang="pt-BR" sz="1200" dirty="0"/>
              </a:p>
            </p:txBody>
          </p:sp>
          <p:sp>
            <p:nvSpPr>
              <p:cNvPr id="17" name="TextBox 8"/>
              <p:cNvSpPr txBox="1"/>
              <p:nvPr/>
            </p:nvSpPr>
            <p:spPr>
              <a:xfrm>
                <a:off x="4105097" y="3613324"/>
                <a:ext cx="3640953" cy="12029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Carro(marca : </a:t>
                </a:r>
                <a:r>
                  <a:rPr lang="pt-BR" sz="1200" dirty="0" err="1"/>
                  <a:t>str</a:t>
                </a:r>
                <a:r>
                  <a:rPr lang="pt-BR" sz="1200" dirty="0"/>
                  <a:t>, modelo : </a:t>
                </a:r>
                <a:r>
                  <a:rPr lang="pt-BR" sz="1200" dirty="0" err="1"/>
                  <a:t>str</a:t>
                </a:r>
                <a:r>
                  <a:rPr lang="pt-BR" sz="1200" dirty="0"/>
                  <a:t>, cor : </a:t>
                </a:r>
                <a:r>
                  <a:rPr lang="pt-BR" sz="1200" dirty="0" err="1"/>
                  <a:t>str</a:t>
                </a:r>
                <a:r>
                  <a:rPr lang="pt-BR" sz="1200" dirty="0"/>
                  <a:t>, placa : </a:t>
                </a:r>
                <a:r>
                  <a:rPr lang="pt-BR" sz="1200" dirty="0" err="1"/>
                  <a:t>str</a:t>
                </a:r>
                <a:r>
                  <a:rPr lang="pt-BR" sz="1200" dirty="0"/>
                  <a:t>, quilometragem : </a:t>
                </a:r>
                <a:r>
                  <a:rPr lang="pt-BR" sz="1200" dirty="0" err="1"/>
                  <a:t>int</a:t>
                </a:r>
                <a:r>
                  <a:rPr lang="pt-BR" sz="1200" dirty="0"/>
                  <a:t>)</a:t>
                </a:r>
              </a:p>
              <a:p>
                <a:r>
                  <a:rPr lang="pt-BR" sz="1200" dirty="0"/>
                  <a:t>+ getPlaca(): </a:t>
                </a:r>
                <a:r>
                  <a:rPr lang="pt-BR" sz="1200" dirty="0" err="1"/>
                  <a:t>str</a:t>
                </a:r>
                <a:endParaRPr lang="pt-BR" sz="1200" dirty="0"/>
              </a:p>
              <a:p>
                <a:r>
                  <a:rPr lang="pt-BR" sz="1200" dirty="0"/>
                  <a:t>+ </a:t>
                </a:r>
                <a:r>
                  <a:rPr lang="pt-BR" sz="1200" dirty="0" err="1"/>
                  <a:t>setPlaca</a:t>
                </a:r>
                <a:r>
                  <a:rPr lang="pt-BR" sz="1200" dirty="0"/>
                  <a:t>(placa : </a:t>
                </a:r>
                <a:r>
                  <a:rPr lang="pt-BR" sz="1200" dirty="0" err="1"/>
                  <a:t>str</a:t>
                </a:r>
                <a:r>
                  <a:rPr lang="pt-BR" sz="1200" dirty="0"/>
                  <a:t>): void</a:t>
                </a:r>
              </a:p>
              <a:p>
                <a:r>
                  <a:rPr lang="pt-BR" sz="1200" dirty="0"/>
                  <a:t>+ acelerar(): </a:t>
                </a:r>
                <a:r>
                  <a:rPr lang="pt-BR" sz="1200" dirty="0" err="1"/>
                  <a:t>str</a:t>
                </a:r>
                <a:endParaRPr lang="pt-BR" sz="1200" dirty="0"/>
              </a:p>
              <a:p>
                <a:r>
                  <a:rPr lang="pt-BR" sz="1200" dirty="0"/>
                  <a:t>- </a:t>
                </a:r>
                <a:r>
                  <a:rPr lang="pt-BR" sz="1200" dirty="0" err="1"/>
                  <a:t>injetarCombustível</a:t>
                </a:r>
                <a:r>
                  <a:rPr lang="pt-BR" sz="1200" dirty="0"/>
                  <a:t>(): </a:t>
                </a:r>
                <a:r>
                  <a:rPr lang="pt-BR" sz="1200" dirty="0" err="1"/>
                  <a:t>str</a:t>
                </a:r>
                <a:endParaRPr lang="pt-BR" sz="1200" dirty="0"/>
              </a:p>
            </p:txBody>
          </p:sp>
        </p:grpSp>
        <p:cxnSp>
          <p:nvCxnSpPr>
            <p:cNvPr id="18" name="Conector de seta reta 17"/>
            <p:cNvCxnSpPr>
              <a:stCxn id="12" idx="0"/>
              <a:endCxn id="4" idx="2"/>
            </p:cNvCxnSpPr>
            <p:nvPr/>
          </p:nvCxnSpPr>
          <p:spPr>
            <a:xfrm flipH="1" flipV="1">
              <a:off x="6874726" y="2554965"/>
              <a:ext cx="3105" cy="58913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0169663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487606" y="850900"/>
            <a:ext cx="5586104" cy="3213100"/>
            <a:chOff x="1487606" y="850900"/>
            <a:chExt cx="5586104" cy="3213100"/>
          </a:xfrm>
        </p:grpSpPr>
        <p:sp>
          <p:nvSpPr>
            <p:cNvPr id="4" name="Rounded Rectangle 3"/>
            <p:cNvSpPr/>
            <p:nvPr/>
          </p:nvSpPr>
          <p:spPr>
            <a:xfrm>
              <a:off x="1487606" y="1037231"/>
              <a:ext cx="1801504" cy="284896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1794680" y="1692322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794680" y="1210888"/>
              <a:ext cx="10577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Lista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794680" y="2210939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1794679" y="2729556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1794679" y="3248173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5272206" y="1037231"/>
              <a:ext cx="1801504" cy="284896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579280" y="1692322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579280" y="1210888"/>
              <a:ext cx="10577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Lista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579280" y="2210939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579279" y="2729556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579279" y="3248173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581400" y="850900"/>
              <a:ext cx="1397000" cy="32131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581400" y="850900"/>
              <a:ext cx="13970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Função map:</a:t>
              </a:r>
            </a:p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x**2</a:t>
              </a:r>
            </a:p>
          </p:txBody>
        </p:sp>
        <p:cxnSp>
          <p:nvCxnSpPr>
            <p:cNvPr id="19" name="Straight Arrow Connector 18"/>
            <p:cNvCxnSpPr>
              <a:stCxn id="5" idx="3"/>
              <a:endCxn id="11" idx="1"/>
            </p:cNvCxnSpPr>
            <p:nvPr/>
          </p:nvCxnSpPr>
          <p:spPr>
            <a:xfrm>
              <a:off x="2982035" y="1890215"/>
              <a:ext cx="259724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2982034" y="2408831"/>
              <a:ext cx="259724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2981277" y="2899963"/>
              <a:ext cx="259724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2981277" y="3443980"/>
              <a:ext cx="259724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2881260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3278306" y="1765300"/>
            <a:ext cx="5586104" cy="3213100"/>
            <a:chOff x="3278306" y="1765300"/>
            <a:chExt cx="5586104" cy="3213100"/>
          </a:xfrm>
        </p:grpSpPr>
        <p:sp>
          <p:nvSpPr>
            <p:cNvPr id="5" name="Rounded Rectangle 4"/>
            <p:cNvSpPr/>
            <p:nvPr/>
          </p:nvSpPr>
          <p:spPr>
            <a:xfrm>
              <a:off x="3278306" y="1951631"/>
              <a:ext cx="1801504" cy="284896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85380" y="2606722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85380" y="2125288"/>
              <a:ext cx="10577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Lista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3585380" y="3125339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585379" y="3643956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85379" y="4162573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7062906" y="1951631"/>
              <a:ext cx="1801504" cy="284896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369980" y="2606722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369980" y="2125288"/>
              <a:ext cx="10577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Lista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369979" y="3643956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372100" y="1765300"/>
              <a:ext cx="1397000" cy="32131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372100" y="1765300"/>
              <a:ext cx="13970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Função filter:</a:t>
              </a:r>
            </a:p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x%2</a:t>
              </a:r>
            </a:p>
          </p:txBody>
        </p:sp>
        <p:cxnSp>
          <p:nvCxnSpPr>
            <p:cNvPr id="19" name="Straight Arrow Connector 18"/>
            <p:cNvCxnSpPr>
              <a:stCxn id="6" idx="3"/>
              <a:endCxn id="12" idx="1"/>
            </p:cNvCxnSpPr>
            <p:nvPr/>
          </p:nvCxnSpPr>
          <p:spPr>
            <a:xfrm>
              <a:off x="4772735" y="2804615"/>
              <a:ext cx="259724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4771977" y="3814363"/>
              <a:ext cx="259724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5753099" y="3125338"/>
              <a:ext cx="635000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Falso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753099" y="4162572"/>
              <a:ext cx="635000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Falso</a:t>
              </a:r>
            </a:p>
          </p:txBody>
        </p:sp>
        <p:cxnSp>
          <p:nvCxnSpPr>
            <p:cNvPr id="31" name="Straight Arrow Connector 30"/>
            <p:cNvCxnSpPr>
              <a:stCxn id="8" idx="3"/>
              <a:endCxn id="24" idx="1"/>
            </p:cNvCxnSpPr>
            <p:nvPr/>
          </p:nvCxnSpPr>
          <p:spPr>
            <a:xfrm flipV="1">
              <a:off x="4772735" y="3323231"/>
              <a:ext cx="980364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V="1">
              <a:off x="4772735" y="4384819"/>
              <a:ext cx="980364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121443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/>
          <p:cNvGrpSpPr/>
          <p:nvPr/>
        </p:nvGrpSpPr>
        <p:grpSpPr>
          <a:xfrm>
            <a:off x="3265606" y="1996493"/>
            <a:ext cx="5470190" cy="3224637"/>
            <a:chOff x="3265606" y="1996493"/>
            <a:chExt cx="5470190" cy="3224637"/>
          </a:xfrm>
        </p:grpSpPr>
        <p:sp>
          <p:nvSpPr>
            <p:cNvPr id="5" name="Rounded Rectangle 4"/>
            <p:cNvSpPr/>
            <p:nvPr/>
          </p:nvSpPr>
          <p:spPr>
            <a:xfrm>
              <a:off x="3265606" y="2192931"/>
              <a:ext cx="1801504" cy="284896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72680" y="2848022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72680" y="2366588"/>
              <a:ext cx="10577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Lista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3572680" y="3366639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572679" y="3885256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72679" y="4403873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934292" y="2192931"/>
              <a:ext cx="1801504" cy="284896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087827" y="2366588"/>
              <a:ext cx="14944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Resultado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241364" y="4403873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261590" y="2008030"/>
              <a:ext cx="1397000" cy="32131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285282" y="1996493"/>
              <a:ext cx="13970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Função reduce:</a:t>
              </a:r>
            </a:p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x + y</a:t>
              </a:r>
            </a:p>
          </p:txBody>
        </p:sp>
        <p:cxnSp>
          <p:nvCxnSpPr>
            <p:cNvPr id="29" name="Elbow Connector 28"/>
            <p:cNvCxnSpPr>
              <a:stCxn id="6" idx="3"/>
              <a:endCxn id="8" idx="3"/>
            </p:cNvCxnSpPr>
            <p:nvPr/>
          </p:nvCxnSpPr>
          <p:spPr>
            <a:xfrm>
              <a:off x="4760035" y="3045915"/>
              <a:ext cx="12700" cy="518617"/>
            </a:xfrm>
            <a:prstGeom prst="bentConnector3">
              <a:avLst>
                <a:gd name="adj1" fmla="val 5700000"/>
              </a:avLst>
            </a:prstGeom>
            <a:noFill/>
            <a:ln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513600" y="3167349"/>
              <a:ext cx="8929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0 + 1 = 1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526300" y="3690289"/>
              <a:ext cx="8929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 + 2 = 3</a:t>
              </a:r>
            </a:p>
          </p:txBody>
        </p:sp>
        <p:cxnSp>
          <p:nvCxnSpPr>
            <p:cNvPr id="39" name="Elbow Connector 38"/>
            <p:cNvCxnSpPr/>
            <p:nvPr/>
          </p:nvCxnSpPr>
          <p:spPr>
            <a:xfrm rot="5400000">
              <a:off x="4610187" y="3727080"/>
              <a:ext cx="1038763" cy="713665"/>
            </a:xfrm>
            <a:prstGeom prst="bentConnector3">
              <a:avLst>
                <a:gd name="adj1" fmla="val 100127"/>
              </a:avLst>
            </a:prstGeom>
            <a:noFill/>
            <a:ln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5513600" y="4210435"/>
              <a:ext cx="8929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3 + 3 = 6</a:t>
              </a:r>
            </a:p>
          </p:txBody>
        </p:sp>
        <p:cxnSp>
          <p:nvCxnSpPr>
            <p:cNvPr id="46" name="Elbow Connector 45"/>
            <p:cNvCxnSpPr/>
            <p:nvPr/>
          </p:nvCxnSpPr>
          <p:spPr>
            <a:xfrm rot="10800000">
              <a:off x="4761929" y="4072810"/>
              <a:ext cx="724473" cy="10339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0" name="Straight Arrow Connector 49"/>
            <p:cNvCxnSpPr>
              <a:endCxn id="16" idx="1"/>
            </p:cNvCxnSpPr>
            <p:nvPr/>
          </p:nvCxnSpPr>
          <p:spPr>
            <a:xfrm>
              <a:off x="5486401" y="4601765"/>
              <a:ext cx="1754963" cy="1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59068137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1487606" y="1037230"/>
            <a:ext cx="5586104" cy="3971498"/>
            <a:chOff x="1487606" y="1037230"/>
            <a:chExt cx="5586104" cy="3971498"/>
          </a:xfrm>
        </p:grpSpPr>
        <p:sp>
          <p:nvSpPr>
            <p:cNvPr id="5" name="Rounded Rectangle 4"/>
            <p:cNvSpPr/>
            <p:nvPr/>
          </p:nvSpPr>
          <p:spPr>
            <a:xfrm>
              <a:off x="1487606" y="1037231"/>
              <a:ext cx="1801504" cy="397149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794680" y="1692322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487606" y="1127283"/>
              <a:ext cx="17999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Lista 1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1800367" y="2197197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272206" y="1037231"/>
              <a:ext cx="1801504" cy="397149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579280" y="1210888"/>
              <a:ext cx="10577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Lista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581400" y="1037230"/>
              <a:ext cx="1397000" cy="39714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594668" y="1043352"/>
              <a:ext cx="1397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Função</a:t>
              </a:r>
            </a:p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zip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691184" y="1535557"/>
              <a:ext cx="1405720" cy="122793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794680" y="3581892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‘A’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800367" y="4086767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‘B’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691184" y="3425127"/>
              <a:ext cx="1405720" cy="122793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487606" y="3011277"/>
              <a:ext cx="17999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Lista 2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577384" y="2128863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270310" y="1645712"/>
              <a:ext cx="17999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 dirty="0">
                  <a:solidFill>
                    <a:schemeClr val="tx1"/>
                  </a:solidFill>
                </a:rPr>
                <a:t>Tupla 1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583071" y="2633738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‘A’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473888" y="1972098"/>
              <a:ext cx="1405720" cy="122793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577384" y="3704529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583071" y="4209404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‘B’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473888" y="3547764"/>
              <a:ext cx="1405720" cy="122793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270310" y="3215802"/>
              <a:ext cx="17999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 dirty="0">
                  <a:solidFill>
                    <a:schemeClr val="tx1"/>
                  </a:solidFill>
                </a:rPr>
                <a:t>Tupla 2</a:t>
              </a:r>
            </a:p>
          </p:txBody>
        </p:sp>
        <p:cxnSp>
          <p:nvCxnSpPr>
            <p:cNvPr id="39" name="Straight Arrow Connector 38"/>
            <p:cNvCxnSpPr>
              <a:stCxn id="6" idx="3"/>
              <a:endCxn id="30" idx="1"/>
            </p:cNvCxnSpPr>
            <p:nvPr/>
          </p:nvCxnSpPr>
          <p:spPr>
            <a:xfrm>
              <a:off x="2982035" y="1890215"/>
              <a:ext cx="2595349" cy="43654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24" idx="3"/>
              <a:endCxn id="32" idx="1"/>
            </p:cNvCxnSpPr>
            <p:nvPr/>
          </p:nvCxnSpPr>
          <p:spPr>
            <a:xfrm flipV="1">
              <a:off x="2982035" y="2831631"/>
              <a:ext cx="2601036" cy="94815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8" idx="3"/>
              <a:endCxn id="34" idx="1"/>
            </p:cNvCxnSpPr>
            <p:nvPr/>
          </p:nvCxnSpPr>
          <p:spPr>
            <a:xfrm>
              <a:off x="2987722" y="2395090"/>
              <a:ext cx="2589662" cy="15073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25" idx="3"/>
              <a:endCxn id="35" idx="1"/>
            </p:cNvCxnSpPr>
            <p:nvPr/>
          </p:nvCxnSpPr>
          <p:spPr>
            <a:xfrm>
              <a:off x="2987722" y="4284660"/>
              <a:ext cx="2595349" cy="1226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4699125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3393646" y="1698436"/>
            <a:ext cx="6969549" cy="2607646"/>
            <a:chOff x="3393646" y="1698436"/>
            <a:chExt cx="6969549" cy="2607646"/>
          </a:xfrm>
        </p:grpSpPr>
        <p:cxnSp>
          <p:nvCxnSpPr>
            <p:cNvPr id="10" name="Straight Arrow Connector 9"/>
            <p:cNvCxnSpPr>
              <a:endCxn id="27" idx="1"/>
            </p:cNvCxnSpPr>
            <p:nvPr/>
          </p:nvCxnSpPr>
          <p:spPr>
            <a:xfrm>
              <a:off x="6561636" y="2692514"/>
              <a:ext cx="124183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411925" y="3885281"/>
              <a:ext cx="13390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Dependência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803473" y="1698436"/>
              <a:ext cx="2559722" cy="19881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7803472" y="2066925"/>
              <a:ext cx="2556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7803472" y="1715143"/>
              <a:ext cx="25559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Conta</a:t>
              </a:r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7806298" y="2642411"/>
              <a:ext cx="2556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3411925" y="4306082"/>
              <a:ext cx="129855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7815439" y="2067983"/>
              <a:ext cx="205460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200" dirty="0">
                  <a:latin typeface="Calibri" panose="020F0502020204030204" pitchFamily="34" charset="0"/>
                </a:rPr>
                <a:t>- idCliente: string</a:t>
              </a:r>
              <a:br>
                <a:rPr lang="pt-BR" sz="1200" dirty="0"/>
              </a:br>
              <a:r>
                <a:rPr lang="pt-BR" sz="1200" dirty="0">
                  <a:latin typeface="Calibri" panose="020F0502020204030204" pitchFamily="34" charset="0"/>
                </a:rPr>
                <a:t>- saldo: </a:t>
              </a:r>
              <a:r>
                <a:rPr lang="pt-BR" sz="1200" dirty="0" err="1">
                  <a:latin typeface="Calibri" panose="020F0502020204030204" pitchFamily="34" charset="0"/>
                </a:rPr>
                <a:t>float</a:t>
              </a:r>
              <a:endParaRPr lang="pt-BR" sz="12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815439" y="2670928"/>
              <a:ext cx="254775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Conta(</a:t>
              </a:r>
              <a:r>
                <a:rPr lang="pt-BR" sz="12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idCliente</a:t>
              </a:r>
              <a:r>
                <a:rPr lang="pt-BR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 : </a:t>
              </a:r>
              <a:r>
                <a:rPr lang="pt-BR" sz="12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string</a:t>
              </a:r>
              <a:r>
                <a:rPr lang="pt-BR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, saldo : </a:t>
              </a:r>
              <a:r>
                <a:rPr lang="pt-BR" sz="12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float</a:t>
              </a:r>
              <a:r>
                <a:rPr lang="pt-BR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)</a:t>
              </a:r>
            </a:p>
            <a:p>
              <a:r>
                <a:rPr lang="pt-BR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+ getIdCliente() : string</a:t>
              </a:r>
              <a:br>
                <a:rPr lang="pt-BR" sz="1200" dirty="0"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pt-BR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+ getSaldo() : </a:t>
              </a:r>
              <a:r>
                <a:rPr lang="pt-BR" sz="12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float</a:t>
              </a:r>
              <a:br>
                <a:rPr lang="pt-BR" sz="1200" dirty="0"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pt-BR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+ </a:t>
              </a:r>
              <a:r>
                <a:rPr lang="pt-BR" sz="12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setSaldo</a:t>
              </a:r>
              <a:r>
                <a:rPr lang="pt-BR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(saldo : </a:t>
              </a:r>
              <a:r>
                <a:rPr lang="pt-BR" sz="12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float</a:t>
              </a:r>
              <a:r>
                <a:rPr lang="pt-BR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) : void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399960" y="1698436"/>
              <a:ext cx="3157594" cy="19881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0" name="Straight Connector 39"/>
            <p:cNvCxnSpPr/>
            <p:nvPr/>
          </p:nvCxnSpPr>
          <p:spPr>
            <a:xfrm>
              <a:off x="3399960" y="2066925"/>
              <a:ext cx="316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3399960" y="1715143"/>
              <a:ext cx="31575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CaixaEletrônico</a:t>
              </a:r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3393646" y="2642411"/>
              <a:ext cx="316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>
              <a:off x="3411925" y="2067983"/>
              <a:ext cx="2054605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- localização: string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411927" y="2670928"/>
              <a:ext cx="314562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CaixaEletrônico</a:t>
              </a:r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(</a:t>
              </a:r>
              <a:r>
                <a:rPr lang="en-US" sz="12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localização</a:t>
              </a:r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 : string)</a:t>
              </a:r>
              <a:b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+ </a:t>
              </a:r>
              <a:r>
                <a:rPr lang="en-US" sz="12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consultarSaldo</a:t>
              </a:r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(</a:t>
              </a:r>
              <a:r>
                <a:rPr lang="en-US" sz="12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conta</a:t>
              </a:r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 : </a:t>
              </a:r>
              <a:r>
                <a:rPr lang="en-US" sz="12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Conta</a:t>
              </a:r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) : void</a:t>
              </a:r>
              <a:b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+ </a:t>
              </a:r>
              <a:r>
                <a:rPr lang="en-US" sz="12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depositar</a:t>
              </a:r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(</a:t>
              </a:r>
              <a:r>
                <a:rPr lang="en-US" sz="12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conta</a:t>
              </a:r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 : </a:t>
              </a:r>
              <a:r>
                <a:rPr lang="en-US" sz="12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Conta</a:t>
              </a:r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, </a:t>
              </a:r>
              <a:r>
                <a:rPr lang="en-US" sz="12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quantia</a:t>
              </a:r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 : float) : void</a:t>
              </a:r>
              <a:endParaRPr lang="pt-BR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574488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284617" y="2377440"/>
            <a:ext cx="1393371" cy="74893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Paradigma de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Programação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500949" y="1240971"/>
            <a:ext cx="1393371" cy="74893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Imperativa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8717281" y="1240971"/>
            <a:ext cx="1393371" cy="74893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Procedural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494598" y="2377439"/>
            <a:ext cx="1393371" cy="74893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Orientada a objetos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500948" y="3513909"/>
            <a:ext cx="1393371" cy="74893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Funcional</a:t>
            </a:r>
          </a:p>
        </p:txBody>
      </p:sp>
      <p:cxnSp>
        <p:nvCxnSpPr>
          <p:cNvPr id="13" name="Elbow Connector 12"/>
          <p:cNvCxnSpPr>
            <a:stCxn id="5" idx="3"/>
            <a:endCxn id="6" idx="1"/>
          </p:cNvCxnSpPr>
          <p:nvPr/>
        </p:nvCxnSpPr>
        <p:spPr>
          <a:xfrm flipV="1">
            <a:off x="5677988" y="1615440"/>
            <a:ext cx="822961" cy="1136469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5" idx="3"/>
            <a:endCxn id="8" idx="1"/>
          </p:cNvCxnSpPr>
          <p:nvPr/>
        </p:nvCxnSpPr>
        <p:spPr>
          <a:xfrm flipV="1">
            <a:off x="5677988" y="2751908"/>
            <a:ext cx="816610" cy="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5" idx="3"/>
            <a:endCxn id="9" idx="1"/>
          </p:cNvCxnSpPr>
          <p:nvPr/>
        </p:nvCxnSpPr>
        <p:spPr>
          <a:xfrm>
            <a:off x="5677988" y="2751909"/>
            <a:ext cx="822960" cy="1136469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6" idx="3"/>
            <a:endCxn id="7" idx="1"/>
          </p:cNvCxnSpPr>
          <p:nvPr/>
        </p:nvCxnSpPr>
        <p:spPr>
          <a:xfrm>
            <a:off x="7894320" y="1615440"/>
            <a:ext cx="822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514858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4284617" y="1240971"/>
            <a:ext cx="3609703" cy="3021875"/>
            <a:chOff x="4284617" y="1240971"/>
            <a:chExt cx="3609703" cy="3021875"/>
          </a:xfrm>
        </p:grpSpPr>
        <p:sp>
          <p:nvSpPr>
            <p:cNvPr id="5" name="Rounded Rectangle 4"/>
            <p:cNvSpPr/>
            <p:nvPr/>
          </p:nvSpPr>
          <p:spPr>
            <a:xfrm>
              <a:off x="4284617" y="2377440"/>
              <a:ext cx="1393371" cy="74893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Paradigma de</a:t>
              </a:r>
            </a:p>
            <a:p>
              <a:pPr algn="ctr"/>
              <a:r>
                <a:rPr lang="pt-BR" dirty="0">
                  <a:solidFill>
                    <a:schemeClr val="tx1"/>
                  </a:solidFill>
                </a:rPr>
                <a:t>Programação</a:t>
              </a: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6500949" y="1240971"/>
              <a:ext cx="1393371" cy="74893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Procedural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6494598" y="2377439"/>
              <a:ext cx="1393371" cy="74893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Orientada a objetos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6500948" y="3513909"/>
              <a:ext cx="1393371" cy="74893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Funcional</a:t>
              </a:r>
            </a:p>
          </p:txBody>
        </p:sp>
        <p:cxnSp>
          <p:nvCxnSpPr>
            <p:cNvPr id="13" name="Elbow Connector 12"/>
            <p:cNvCxnSpPr>
              <a:stCxn id="5" idx="3"/>
              <a:endCxn id="6" idx="1"/>
            </p:cNvCxnSpPr>
            <p:nvPr/>
          </p:nvCxnSpPr>
          <p:spPr>
            <a:xfrm flipV="1">
              <a:off x="5677988" y="1615440"/>
              <a:ext cx="822961" cy="1136469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15"/>
            <p:cNvCxnSpPr>
              <a:stCxn id="5" idx="3"/>
              <a:endCxn id="8" idx="1"/>
            </p:cNvCxnSpPr>
            <p:nvPr/>
          </p:nvCxnSpPr>
          <p:spPr>
            <a:xfrm flipV="1">
              <a:off x="5677988" y="2751908"/>
              <a:ext cx="816610" cy="1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>
              <a:stCxn id="5" idx="3"/>
              <a:endCxn id="9" idx="1"/>
            </p:cNvCxnSpPr>
            <p:nvPr/>
          </p:nvCxnSpPr>
          <p:spPr>
            <a:xfrm>
              <a:off x="5677988" y="2751909"/>
              <a:ext cx="822960" cy="1136469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97956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8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JUPYTER</a:t>
            </a:r>
            <a:endParaRPr/>
          </a:p>
        </p:txBody>
      </p:sp>
      <p:pic>
        <p:nvPicPr>
          <p:cNvPr id="299" name="Google Shape;299;p8" descr="Image result for jupyter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09735" y="2097088"/>
            <a:ext cx="2628900" cy="3047333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8"/>
          <p:cNvSpPr txBox="1">
            <a:spLocks noGrp="1"/>
          </p:cNvSpPr>
          <p:nvPr>
            <p:ph type="body" idx="1"/>
          </p:nvPr>
        </p:nvSpPr>
        <p:spPr>
          <a:xfrm>
            <a:off x="1141413" y="2249487"/>
            <a:ext cx="8063548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Usaremos Jupyter para execução dos exemplos na nuvem</a:t>
            </a:r>
            <a:endParaRPr/>
          </a:p>
          <a:p>
            <a:pPr marL="2286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 b="1"/>
              <a:t>Jupyter</a:t>
            </a:r>
            <a:r>
              <a:rPr lang="en-US"/>
              <a:t>: aplicacao web que permite criar e compartilhar documentos contendo código, equações, visualizações e texto explicativo</a:t>
            </a:r>
            <a:endParaRPr/>
          </a:p>
          <a:p>
            <a:pPr marL="2286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 Suporta execução em dezenas de linguagens de programação: Python, Julia, R, etc.</a:t>
            </a:r>
            <a:endParaRPr/>
          </a:p>
          <a:p>
            <a:pPr marL="2286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https://jupyter.org/</a:t>
            </a:r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152774" y="2276476"/>
            <a:ext cx="5467351" cy="1717675"/>
            <a:chOff x="3152774" y="2276476"/>
            <a:chExt cx="5467351" cy="1717675"/>
          </a:xfrm>
        </p:grpSpPr>
        <p:pic>
          <p:nvPicPr>
            <p:cNvPr id="1026" name="Picture 2" descr="https://paper-attachments.dropbox.com/s_3554EB98E12103C994A6FAD43AC8A6C91F780BDA0129168385279DB00683FD80_1636601197015_Interpreter-Cycle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588" t="17922" r="13267" b="40185"/>
            <a:stretch/>
          </p:blipFill>
          <p:spPr bwMode="auto">
            <a:xfrm>
              <a:off x="3152774" y="2276476"/>
              <a:ext cx="5467351" cy="17144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https://paper-attachments.dropbox.com/s_3554EB98E12103C994A6FAD43AC8A6C91F780BDA0129168385279DB00683FD80_1636601197015_Interpreter-Cycle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8" t="46394" r="60440" b="41038"/>
            <a:stretch/>
          </p:blipFill>
          <p:spPr bwMode="auto">
            <a:xfrm>
              <a:off x="6921499" y="3479801"/>
              <a:ext cx="298451" cy="514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5096465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upo 63"/>
          <p:cNvGrpSpPr/>
          <p:nvPr/>
        </p:nvGrpSpPr>
        <p:grpSpPr>
          <a:xfrm>
            <a:off x="4341181" y="2324618"/>
            <a:ext cx="2397474" cy="3453413"/>
            <a:chOff x="4341181" y="2324618"/>
            <a:chExt cx="2397474" cy="3453413"/>
          </a:xfrm>
        </p:grpSpPr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5BFE512C-F5D0-4ADC-89E7-F334E3F7538E}"/>
                </a:ext>
              </a:extLst>
            </p:cNvPr>
            <p:cNvGrpSpPr/>
            <p:nvPr/>
          </p:nvGrpSpPr>
          <p:grpSpPr>
            <a:xfrm>
              <a:off x="4341181" y="2324618"/>
              <a:ext cx="2397474" cy="3453413"/>
              <a:chOff x="4332303" y="2325949"/>
              <a:chExt cx="2397474" cy="3453413"/>
            </a:xfrm>
          </p:grpSpPr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53A06681-ACE5-4B8D-92CA-7CC5AE49AEE0}"/>
                  </a:ext>
                </a:extLst>
              </p:cNvPr>
              <p:cNvSpPr/>
              <p:nvPr/>
            </p:nvSpPr>
            <p:spPr>
              <a:xfrm>
                <a:off x="4886709" y="3973490"/>
                <a:ext cx="1617750" cy="15447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BE8C46CE-FE72-4462-9AD0-2EDB63657B3D}"/>
                  </a:ext>
                </a:extLst>
              </p:cNvPr>
              <p:cNvSpPr/>
              <p:nvPr/>
            </p:nvSpPr>
            <p:spPr>
              <a:xfrm>
                <a:off x="4643021" y="3098307"/>
                <a:ext cx="1979721" cy="255824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3F99AFA3-3280-4538-81F0-630625717E9D}"/>
                  </a:ext>
                </a:extLst>
              </p:cNvPr>
              <p:cNvSpPr/>
              <p:nvPr/>
            </p:nvSpPr>
            <p:spPr>
              <a:xfrm>
                <a:off x="4645219" y="3109714"/>
                <a:ext cx="1979721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/>
                  <a:t>Namespace Global</a:t>
                </a:r>
              </a:p>
            </p:txBody>
          </p:sp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28FF7AE5-DF90-4A4F-8234-CD4774A5BC82}"/>
                  </a:ext>
                </a:extLst>
              </p:cNvPr>
              <p:cNvSpPr/>
              <p:nvPr/>
            </p:nvSpPr>
            <p:spPr>
              <a:xfrm>
                <a:off x="4332303" y="2325949"/>
                <a:ext cx="2396971" cy="345341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860D4E43-E73C-477F-B490-42579402B25F}"/>
                  </a:ext>
                </a:extLst>
              </p:cNvPr>
              <p:cNvSpPr/>
              <p:nvPr/>
            </p:nvSpPr>
            <p:spPr>
              <a:xfrm>
                <a:off x="4332806" y="2334886"/>
                <a:ext cx="2396971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/>
                  <a:t>Namespace </a:t>
                </a:r>
                <a:r>
                  <a:rPr lang="en-US" dirty="0" err="1"/>
                  <a:t>Embutido</a:t>
                </a:r>
                <a:endParaRPr lang="en-US" dirty="0"/>
              </a:p>
            </p:txBody>
          </p:sp>
          <p:sp>
            <p:nvSpPr>
              <p:cNvPr id="9" name="Retângulo 8">
                <a:extLst>
                  <a:ext uri="{FF2B5EF4-FFF2-40B4-BE49-F238E27FC236}">
                    <a16:creationId xmlns:a16="http://schemas.microsoft.com/office/drawing/2014/main" id="{44B70F4D-6F6E-442B-8695-677A8848DE08}"/>
                  </a:ext>
                </a:extLst>
              </p:cNvPr>
              <p:cNvSpPr/>
              <p:nvPr/>
            </p:nvSpPr>
            <p:spPr>
              <a:xfrm>
                <a:off x="4889758" y="3977747"/>
                <a:ext cx="161775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Namespace Local</a:t>
                </a:r>
              </a:p>
            </p:txBody>
          </p:sp>
        </p:grpSp>
        <p:sp>
          <p:nvSpPr>
            <p:cNvPr id="16" name="Retângulo 15"/>
            <p:cNvSpPr/>
            <p:nvPr/>
          </p:nvSpPr>
          <p:spPr>
            <a:xfrm>
              <a:off x="6076173" y="3088471"/>
              <a:ext cx="531223" cy="2873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Conector em curva 20"/>
            <p:cNvCxnSpPr>
              <a:stCxn id="32" idx="3"/>
              <a:endCxn id="16" idx="3"/>
            </p:cNvCxnSpPr>
            <p:nvPr/>
          </p:nvCxnSpPr>
          <p:spPr>
            <a:xfrm flipV="1">
              <a:off x="6516929" y="3232162"/>
              <a:ext cx="90467" cy="893098"/>
            </a:xfrm>
            <a:prstGeom prst="curvedConnector3">
              <a:avLst>
                <a:gd name="adj1" fmla="val 352689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tângulo 26"/>
            <p:cNvSpPr/>
            <p:nvPr/>
          </p:nvSpPr>
          <p:spPr>
            <a:xfrm>
              <a:off x="6206929" y="2324618"/>
              <a:ext cx="531223" cy="2873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5985706" y="3981569"/>
              <a:ext cx="531223" cy="2873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3" name="Conector em curva 62"/>
            <p:cNvCxnSpPr/>
            <p:nvPr/>
          </p:nvCxnSpPr>
          <p:spPr>
            <a:xfrm flipV="1">
              <a:off x="6645542" y="2326251"/>
              <a:ext cx="90467" cy="893098"/>
            </a:xfrm>
            <a:prstGeom prst="curvedConnector3">
              <a:avLst>
                <a:gd name="adj1" fmla="val 352689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2678311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4886709" y="3658736"/>
            <a:ext cx="3529276" cy="1268861"/>
            <a:chOff x="4886709" y="3658736"/>
            <a:chExt cx="3529276" cy="1268861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53A06681-ACE5-4B8D-92CA-7CC5AE49AEE0}"/>
                </a:ext>
              </a:extLst>
            </p:cNvPr>
            <p:cNvSpPr/>
            <p:nvPr/>
          </p:nvSpPr>
          <p:spPr>
            <a:xfrm>
              <a:off x="4886709" y="3973490"/>
              <a:ext cx="1617750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44B70F4D-6F6E-442B-8695-677A8848DE08}"/>
                </a:ext>
              </a:extLst>
            </p:cNvPr>
            <p:cNvSpPr/>
            <p:nvPr/>
          </p:nvSpPr>
          <p:spPr>
            <a:xfrm>
              <a:off x="4886709" y="3658736"/>
              <a:ext cx="161775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Namespace “A”</a:t>
              </a:r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44B70F4D-6F6E-442B-8695-677A8848DE08}"/>
                </a:ext>
              </a:extLst>
            </p:cNvPr>
            <p:cNvSpPr/>
            <p:nvPr/>
          </p:nvSpPr>
          <p:spPr>
            <a:xfrm>
              <a:off x="6798235" y="3665713"/>
              <a:ext cx="161775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Namespace “B”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CaixaDeTexto 1"/>
                <p:cNvSpPr txBox="1"/>
                <p:nvPr/>
              </p:nvSpPr>
              <p:spPr>
                <a:xfrm>
                  <a:off x="4886709" y="3973490"/>
                  <a:ext cx="1617750" cy="954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dirty="0"/>
                    <a:t>variável1</a:t>
                  </a:r>
                </a:p>
                <a:p>
                  <a:pPr algn="ctr"/>
                  <a:r>
                    <a:rPr lang="pt-BR" dirty="0"/>
                    <a:t>variável2</a:t>
                  </a:r>
                </a:p>
                <a:p>
                  <a:pPr algn="ctr"/>
                  <a:r>
                    <a:rPr lang="pt-BR" dirty="0"/>
                    <a:t>variável3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" name="CaixaDeTexto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6709" y="3973490"/>
                  <a:ext cx="1617750" cy="954107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t="-128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53A06681-ACE5-4B8D-92CA-7CC5AE49AEE0}"/>
                </a:ext>
              </a:extLst>
            </p:cNvPr>
            <p:cNvSpPr/>
            <p:nvPr/>
          </p:nvSpPr>
          <p:spPr>
            <a:xfrm>
              <a:off x="6798235" y="3973490"/>
              <a:ext cx="1617750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CaixaDeTexto 16"/>
                <p:cNvSpPr txBox="1"/>
                <p:nvPr/>
              </p:nvSpPr>
              <p:spPr>
                <a:xfrm>
                  <a:off x="6798235" y="3973490"/>
                  <a:ext cx="1617750" cy="954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dirty="0"/>
                    <a:t>variável1</a:t>
                  </a:r>
                </a:p>
                <a:p>
                  <a:pPr algn="ctr"/>
                  <a:r>
                    <a:rPr lang="pt-BR" dirty="0"/>
                    <a:t>variável2</a:t>
                  </a:r>
                </a:p>
                <a:p>
                  <a:pPr algn="ctr"/>
                  <a:r>
                    <a:rPr lang="pt-BR" dirty="0"/>
                    <a:t>variável3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7" name="CaixaDeTexto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8235" y="3973490"/>
                  <a:ext cx="1617750" cy="95410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t="-128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3125584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4886709" y="3658736"/>
            <a:ext cx="3529276" cy="1268861"/>
            <a:chOff x="4886709" y="3658736"/>
            <a:chExt cx="3529276" cy="1268861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53A06681-ACE5-4B8D-92CA-7CC5AE49AEE0}"/>
                </a:ext>
              </a:extLst>
            </p:cNvPr>
            <p:cNvSpPr/>
            <p:nvPr/>
          </p:nvSpPr>
          <p:spPr>
            <a:xfrm>
              <a:off x="4886709" y="3973490"/>
              <a:ext cx="1617750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44B70F4D-6F6E-442B-8695-677A8848DE08}"/>
                </a:ext>
              </a:extLst>
            </p:cNvPr>
            <p:cNvSpPr/>
            <p:nvPr/>
          </p:nvSpPr>
          <p:spPr>
            <a:xfrm>
              <a:off x="4886709" y="3658736"/>
              <a:ext cx="161775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Namespace “A”</a:t>
              </a:r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44B70F4D-6F6E-442B-8695-677A8848DE08}"/>
                </a:ext>
              </a:extLst>
            </p:cNvPr>
            <p:cNvSpPr/>
            <p:nvPr/>
          </p:nvSpPr>
          <p:spPr>
            <a:xfrm>
              <a:off x="6798235" y="3665713"/>
              <a:ext cx="161775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Namespace “B”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CaixaDeTexto 1"/>
                <p:cNvSpPr txBox="1"/>
                <p:nvPr/>
              </p:nvSpPr>
              <p:spPr>
                <a:xfrm>
                  <a:off x="4886709" y="3973490"/>
                  <a:ext cx="1617750" cy="954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dirty="0"/>
                    <a:t>variável1 = 1</a:t>
                  </a:r>
                </a:p>
                <a:p>
                  <a:r>
                    <a:rPr lang="pt-BR" dirty="0"/>
                    <a:t>variável2 = ‘b’</a:t>
                  </a:r>
                </a:p>
                <a:p>
                  <a:r>
                    <a:rPr lang="pt-BR" dirty="0"/>
                    <a:t>variável3 = </a:t>
                  </a:r>
                  <a:r>
                    <a:rPr lang="pt-BR" dirty="0" err="1"/>
                    <a:t>True</a:t>
                  </a:r>
                  <a:endParaRPr lang="pt-BR" dirty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" name="CaixaDeTexto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6709" y="3973490"/>
                  <a:ext cx="1617750" cy="954107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132" t="-128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53A06681-ACE5-4B8D-92CA-7CC5AE49AEE0}"/>
                </a:ext>
              </a:extLst>
            </p:cNvPr>
            <p:cNvSpPr/>
            <p:nvPr/>
          </p:nvSpPr>
          <p:spPr>
            <a:xfrm>
              <a:off x="6798235" y="3973490"/>
              <a:ext cx="1617750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CaixaDeTexto 16"/>
                <p:cNvSpPr txBox="1"/>
                <p:nvPr/>
              </p:nvSpPr>
              <p:spPr>
                <a:xfrm>
                  <a:off x="6798235" y="3973490"/>
                  <a:ext cx="1617750" cy="954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dirty="0"/>
                    <a:t>variável1 = ‘olá’</a:t>
                  </a:r>
                </a:p>
                <a:p>
                  <a:r>
                    <a:rPr lang="pt-BR" dirty="0"/>
                    <a:t>variável2 = 2.1</a:t>
                  </a:r>
                </a:p>
                <a:p>
                  <a:r>
                    <a:rPr lang="pt-BR" dirty="0"/>
                    <a:t>variável3 = ‘casa’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7" name="CaixaDeTexto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8235" y="3973490"/>
                  <a:ext cx="1617750" cy="95410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128" t="-128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0830430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/>
          <p:cNvGrpSpPr/>
          <p:nvPr/>
        </p:nvGrpSpPr>
        <p:grpSpPr>
          <a:xfrm>
            <a:off x="8281853" y="4014906"/>
            <a:ext cx="1698173" cy="1259061"/>
            <a:chOff x="4093027" y="3803354"/>
            <a:chExt cx="1698173" cy="1259061"/>
          </a:xfrm>
        </p:grpSpPr>
        <p:grpSp>
          <p:nvGrpSpPr>
            <p:cNvPr id="10" name="Grupo 9"/>
            <p:cNvGrpSpPr/>
            <p:nvPr/>
          </p:nvGrpSpPr>
          <p:grpSpPr>
            <a:xfrm>
              <a:off x="4484914" y="3803354"/>
              <a:ext cx="1306286" cy="935064"/>
              <a:chOff x="6187438" y="4029777"/>
              <a:chExt cx="1306286" cy="935064"/>
            </a:xfrm>
          </p:grpSpPr>
          <p:sp>
            <p:nvSpPr>
              <p:cNvPr id="8" name="Retângulo 7"/>
              <p:cNvSpPr/>
              <p:nvPr/>
            </p:nvSpPr>
            <p:spPr>
              <a:xfrm>
                <a:off x="6222274" y="4038487"/>
                <a:ext cx="1224000" cy="9237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CaixaDeTexto 8"/>
                  <p:cNvSpPr txBox="1"/>
                  <p:nvPr/>
                </p:nvSpPr>
                <p:spPr>
                  <a:xfrm>
                    <a:off x="6187438" y="4029777"/>
                    <a:ext cx="1306286" cy="93506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["/>
                              <m:endChr m:val="]"/>
                              <m:ctrlPr>
                                <a:rPr lang="pt-BR" sz="3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3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36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  <m:e>
                                    <m:r>
                                      <a:rPr lang="pt-BR" sz="36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pt-BR" sz="36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e>
                                  <m:e>
                                    <m:r>
                                      <a:rPr lang="pt-BR" sz="36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pt-BR" sz="3600" dirty="0"/>
                  </a:p>
                </p:txBody>
              </p:sp>
            </mc:Choice>
            <mc:Fallback xmlns="">
              <p:sp>
                <p:nvSpPr>
                  <p:cNvPr id="9" name="CaixaDeTexto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87438" y="4029777"/>
                    <a:ext cx="1306286" cy="935064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" name="Retângulo 6"/>
            <p:cNvSpPr/>
            <p:nvPr/>
          </p:nvSpPr>
          <p:spPr>
            <a:xfrm>
              <a:off x="4127863" y="4138636"/>
              <a:ext cx="1224000" cy="9237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CaixaDeTexto 4"/>
                <p:cNvSpPr txBox="1"/>
                <p:nvPr/>
              </p:nvSpPr>
              <p:spPr>
                <a:xfrm>
                  <a:off x="4093027" y="4129926"/>
                  <a:ext cx="1306286" cy="92377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pt-BR" sz="3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36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pt-BR" sz="3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pt-BR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pt-BR" sz="3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pt-BR" sz="36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pt-BR" sz="3600" dirty="0"/>
                </a:p>
              </p:txBody>
            </p:sp>
          </mc:Choice>
          <mc:Fallback xmlns="">
            <p:sp>
              <p:nvSpPr>
                <p:cNvPr id="5" name="CaixaDeTexto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3027" y="4129926"/>
                  <a:ext cx="1306286" cy="92377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upo 21"/>
          <p:cNvGrpSpPr/>
          <p:nvPr/>
        </p:nvGrpSpPr>
        <p:grpSpPr>
          <a:xfrm>
            <a:off x="6392092" y="1000031"/>
            <a:ext cx="4850674" cy="2132717"/>
            <a:chOff x="6392092" y="1000031"/>
            <a:chExt cx="4850674" cy="213271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CaixaDeTexto 16"/>
                <p:cNvSpPr txBox="1"/>
                <p:nvPr/>
              </p:nvSpPr>
              <p:spPr>
                <a:xfrm>
                  <a:off x="6392092" y="1695880"/>
                  <a:ext cx="4850674" cy="143686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3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pt-BR" sz="3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t-BR" sz="3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36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pt-BR" sz="3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sz="3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36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e>
                                        <m:r>
                                          <a:rPr lang="pt-BR" sz="3600" b="0" i="1" smtClean="0">
                                            <a:latin typeface="Cambria Math" panose="02040503050406030204" pitchFamily="18" charset="0"/>
                                          </a:rPr>
                                          <m:t>   3</m:t>
                                        </m:r>
                                      </m:e>
                                      <m:e>
                                        <m:r>
                                          <a:rPr lang="pt-BR" sz="3600" b="0" i="1" smtClean="0">
                                            <a:latin typeface="Cambria Math" panose="02040503050406030204" pitchFamily="18" charset="0"/>
                                          </a:rPr>
                                          <m:t>  4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sz="3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3600" b="0" i="1" smtClean="0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pt-BR" sz="3600" b="0" i="1" smtClean="0">
                                            <a:latin typeface="Cambria Math" panose="02040503050406030204" pitchFamily="18" charset="0"/>
                                          </a:rPr>
                                          <m:t>9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sz="3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3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pt-BR" sz="36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pt-BR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6</m:t>
                                              </m:r>
                                            </m:e>
                                            <m:e>
                                              <m:r>
                                                <a:rPr lang="pt-BR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   7</m:t>
                                              </m:r>
                                            </m:e>
                                            <m:e>
                                              <m:r>
                                                <a:rPr lang="pt-BR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  8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m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3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pt-BR" sz="36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pt-BR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  <m:r>
                                                <a:rPr lang="pt-BR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pt-BR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11</m:t>
                                              </m:r>
                                            </m:e>
                                            <m:e>
                                              <m:r>
                                                <a:rPr lang="pt-BR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12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pt-BR" sz="3600" dirty="0"/>
                </a:p>
              </p:txBody>
            </p:sp>
          </mc:Choice>
          <mc:Fallback xmlns="">
            <p:sp>
              <p:nvSpPr>
                <p:cNvPr id="17" name="CaixaDeTexto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2092" y="1695880"/>
                  <a:ext cx="4850674" cy="1436868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Retângulo 19"/>
            <p:cNvSpPr/>
            <p:nvPr/>
          </p:nvSpPr>
          <p:spPr>
            <a:xfrm>
              <a:off x="8368940" y="1646362"/>
              <a:ext cx="1611086" cy="105373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tângulo 20"/>
                <p:cNvSpPr/>
                <p:nvPr/>
              </p:nvSpPr>
              <p:spPr>
                <a:xfrm>
                  <a:off x="8860358" y="1000031"/>
                  <a:ext cx="628249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3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pt-BR" sz="3600" dirty="0"/>
                </a:p>
              </p:txBody>
            </p:sp>
          </mc:Choice>
          <mc:Fallback xmlns="">
            <p:sp>
              <p:nvSpPr>
                <p:cNvPr id="21" name="Retângulo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0358" y="1000031"/>
                  <a:ext cx="628249" cy="64633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" name="Grupo 5"/>
          <p:cNvGrpSpPr/>
          <p:nvPr/>
        </p:nvGrpSpPr>
        <p:grpSpPr>
          <a:xfrm>
            <a:off x="1418735" y="853440"/>
            <a:ext cx="3933128" cy="1319790"/>
            <a:chOff x="1418735" y="853440"/>
            <a:chExt cx="3933128" cy="13197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CaixaDeTexto 1"/>
                <p:cNvSpPr txBox="1"/>
                <p:nvPr/>
              </p:nvSpPr>
              <p:spPr>
                <a:xfrm>
                  <a:off x="1506583" y="853440"/>
                  <a:ext cx="16607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pt-BR" sz="1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sz="1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1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e>
                                        <m:r>
                                          <a:rPr lang="pt-BR" sz="18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oMath>
                    </m:oMathPara>
                  </a14:m>
                  <a:endParaRPr lang="pt-BR" sz="1800" dirty="0"/>
                </a:p>
              </p:txBody>
            </p:sp>
          </mc:Choice>
          <mc:Fallback xmlns="">
            <p:sp>
              <p:nvSpPr>
                <p:cNvPr id="2" name="CaixaDeTexto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6583" y="853440"/>
                  <a:ext cx="1660711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CaixaDeTexto 13"/>
                <p:cNvSpPr txBox="1"/>
                <p:nvPr/>
              </p:nvSpPr>
              <p:spPr>
                <a:xfrm>
                  <a:off x="1418735" y="1803898"/>
                  <a:ext cx="39331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pt-BR" sz="1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sz="1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1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e>
                                        <m:r>
                                          <a:rPr lang="pt-BR" sz="18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t-B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18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18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e>
                                        <m:r>
                                          <a:rPr lang="pt-BR" sz="1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t-B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18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1800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e>
                                      <m:e>
                                        <m:r>
                                          <a:rPr lang="pt-BR" sz="1800" b="0" i="1" smtClean="0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pt-BR" sz="1800" dirty="0"/>
                </a:p>
              </p:txBody>
            </p:sp>
          </mc:Choice>
          <mc:Fallback xmlns="">
            <p:sp>
              <p:nvSpPr>
                <p:cNvPr id="14" name="CaixaDeTexto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8735" y="1803898"/>
                  <a:ext cx="3933128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CaixaDeTexto 2"/>
            <p:cNvSpPr txBox="1"/>
            <p:nvPr/>
          </p:nvSpPr>
          <p:spPr>
            <a:xfrm>
              <a:off x="2989441" y="1388103"/>
              <a:ext cx="7917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difusão</a:t>
              </a:r>
            </a:p>
          </p:txBody>
        </p:sp>
        <p:sp>
          <p:nvSpPr>
            <p:cNvPr id="4" name="Seta para baixo 3"/>
            <p:cNvSpPr/>
            <p:nvPr/>
          </p:nvSpPr>
          <p:spPr>
            <a:xfrm>
              <a:off x="2560319" y="1323196"/>
              <a:ext cx="383178" cy="44445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8" name="Grupo 17"/>
          <p:cNvGrpSpPr/>
          <p:nvPr/>
        </p:nvGrpSpPr>
        <p:grpSpPr>
          <a:xfrm>
            <a:off x="1039467" y="2540077"/>
            <a:ext cx="4457887" cy="1801401"/>
            <a:chOff x="1401318" y="853440"/>
            <a:chExt cx="4457887" cy="180140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CaixaDeTexto 18"/>
                <p:cNvSpPr txBox="1"/>
                <p:nvPr/>
              </p:nvSpPr>
              <p:spPr>
                <a:xfrm>
                  <a:off x="1506583" y="853440"/>
                  <a:ext cx="1835631" cy="6295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pt-BR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18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pt-BR" sz="1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pt-BR" sz="18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pt-BR" sz="1800" i="1">
                                                      <a:latin typeface="Cambria Math" panose="02040503050406030204" pitchFamily="18" charset="0"/>
                                                    </a:rPr>
                                                    <m:t>3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d>
                                </m:e>
                              </m:mr>
                              <m:m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18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pt-BR" sz="1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pt-BR" sz="18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pt-BR" sz="1800" i="1">
                                                      <a:latin typeface="Cambria Math" panose="02040503050406030204" pitchFamily="18" charset="0"/>
                                                    </a:rPr>
                                                    <m:t>3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d>
                                </m:e>
                              </m:mr>
                            </m:m>
                          </m:e>
                        </m:d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oMath>
                    </m:oMathPara>
                  </a14:m>
                  <a:endParaRPr lang="pt-BR" sz="1800" dirty="0"/>
                </a:p>
              </p:txBody>
            </p:sp>
          </mc:Choice>
          <mc:Fallback xmlns="">
            <p:sp>
              <p:nvSpPr>
                <p:cNvPr id="19" name="CaixaDeTexto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6583" y="853440"/>
                  <a:ext cx="1835631" cy="62959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aixaDeTexto 22"/>
                <p:cNvSpPr txBox="1"/>
                <p:nvPr/>
              </p:nvSpPr>
              <p:spPr>
                <a:xfrm>
                  <a:off x="1401318" y="2025245"/>
                  <a:ext cx="4457887" cy="6295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pt-BR" sz="1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18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18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pt-BR" sz="1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pt-BR" sz="18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pt-BR" sz="1800" i="1">
                                                      <a:latin typeface="Cambria Math" panose="02040503050406030204" pitchFamily="18" charset="0"/>
                                                    </a:rPr>
                                                    <m:t>3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d>
                                </m:e>
                              </m:mr>
                              <m:m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18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pt-BR" sz="1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pt-BR" sz="18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pt-BR" sz="1800" i="1">
                                                      <a:latin typeface="Cambria Math" panose="02040503050406030204" pitchFamily="18" charset="0"/>
                                                    </a:rPr>
                                                    <m:t>3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d>
                                </m:e>
                              </m:mr>
                            </m:m>
                          </m:e>
                        </m:d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t-B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18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pt-BR" sz="1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pt-BR" sz="18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pt-BR" sz="18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d>
                                </m:e>
                              </m:mr>
                              <m:m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pt-BR" sz="1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pt-BR" sz="18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pt-BR" sz="18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d>
                                </m:e>
                              </m:mr>
                            </m:m>
                          </m:e>
                        </m:d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t-B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18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pt-BR" sz="1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pt-BR" sz="18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4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pt-BR" sz="18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5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d>
                                </m:e>
                              </m:mr>
                              <m:m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pt-BR" sz="1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pt-BR" sz="18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4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pt-BR" sz="18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5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d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pt-BR" sz="1800" dirty="0"/>
                </a:p>
              </p:txBody>
            </p:sp>
          </mc:Choice>
          <mc:Fallback xmlns="">
            <p:sp>
              <p:nvSpPr>
                <p:cNvPr id="23" name="CaixaDeTexto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1318" y="2025245"/>
                  <a:ext cx="4457887" cy="62959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CaixaDeTexto 23"/>
            <p:cNvSpPr txBox="1"/>
            <p:nvPr/>
          </p:nvSpPr>
          <p:spPr>
            <a:xfrm>
              <a:off x="3144621" y="1584730"/>
              <a:ext cx="7917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difusão</a:t>
              </a:r>
            </a:p>
          </p:txBody>
        </p:sp>
        <p:sp>
          <p:nvSpPr>
            <p:cNvPr id="25" name="Seta para baixo 24"/>
            <p:cNvSpPr/>
            <p:nvPr/>
          </p:nvSpPr>
          <p:spPr>
            <a:xfrm>
              <a:off x="2742331" y="1516394"/>
              <a:ext cx="383178" cy="44445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6" name="Grupo 25"/>
          <p:cNvGrpSpPr/>
          <p:nvPr/>
        </p:nvGrpSpPr>
        <p:grpSpPr>
          <a:xfrm>
            <a:off x="1156354" y="4677281"/>
            <a:ext cx="4457887" cy="1801401"/>
            <a:chOff x="1401318" y="853440"/>
            <a:chExt cx="4457887" cy="180140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CaixaDeTexto 26"/>
                <p:cNvSpPr txBox="1"/>
                <p:nvPr/>
              </p:nvSpPr>
              <p:spPr>
                <a:xfrm>
                  <a:off x="1506583" y="853440"/>
                  <a:ext cx="2715359" cy="6295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pt-BR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18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pt-BR" sz="1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pt-BR" sz="18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pt-BR" sz="1800" i="1">
                                                      <a:latin typeface="Cambria Math" panose="02040503050406030204" pitchFamily="18" charset="0"/>
                                                    </a:rPr>
                                                    <m:t>3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d>
                                </m:e>
                              </m:mr>
                              <m:m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18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pt-BR" sz="1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pt-BR" sz="18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pt-BR" sz="1800" i="1">
                                                      <a:latin typeface="Cambria Math" panose="02040503050406030204" pitchFamily="18" charset="0"/>
                                                    </a:rPr>
                                                    <m:t>3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d>
                                </m:e>
                              </m:mr>
                            </m:m>
                          </m:e>
                        </m:d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t-B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18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pt-BR" sz="1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18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e>
                                        <m:r>
                                          <a:rPr lang="pt-BR" sz="18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pt-BR" sz="1800" dirty="0"/>
                </a:p>
              </p:txBody>
            </p:sp>
          </mc:Choice>
          <mc:Fallback xmlns="">
            <p:sp>
              <p:nvSpPr>
                <p:cNvPr id="27" name="CaixaDeTexto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6583" y="853440"/>
                  <a:ext cx="2715359" cy="629596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CaixaDeTexto 27"/>
                <p:cNvSpPr txBox="1"/>
                <p:nvPr/>
              </p:nvSpPr>
              <p:spPr>
                <a:xfrm>
                  <a:off x="1401318" y="2025245"/>
                  <a:ext cx="4457887" cy="6295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pt-BR" sz="1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18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18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pt-BR" sz="1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pt-BR" sz="18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pt-BR" sz="1800" i="1">
                                                      <a:latin typeface="Cambria Math" panose="02040503050406030204" pitchFamily="18" charset="0"/>
                                                    </a:rPr>
                                                    <m:t>3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d>
                                </m:e>
                              </m:mr>
                              <m:m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18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pt-BR" sz="1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pt-BR" sz="18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pt-BR" sz="1800" i="1">
                                                      <a:latin typeface="Cambria Math" panose="02040503050406030204" pitchFamily="18" charset="0"/>
                                                    </a:rPr>
                                                    <m:t>3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d>
                                </m:e>
                              </m:mr>
                            </m:m>
                          </m:e>
                        </m:d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t-B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18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pt-BR" sz="1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pt-BR" sz="18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pt-BR" sz="18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3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d>
                                </m:e>
                              </m:mr>
                              <m:m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pt-BR" sz="1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pt-BR" sz="18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pt-BR" sz="18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3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d>
                                </m:e>
                              </m:mr>
                            </m:m>
                          </m:e>
                        </m:d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t-B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18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pt-BR" sz="1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pt-BR" sz="18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4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pt-BR" sz="18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6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d>
                                </m:e>
                              </m:mr>
                              <m:m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pt-BR" sz="1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pt-BR" sz="18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4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pt-BR" sz="18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6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d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pt-BR" sz="1800" dirty="0"/>
                </a:p>
              </p:txBody>
            </p:sp>
          </mc:Choice>
          <mc:Fallback xmlns="">
            <p:sp>
              <p:nvSpPr>
                <p:cNvPr id="28" name="CaixaDeTexto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1318" y="2025245"/>
                  <a:ext cx="4457887" cy="629596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CaixaDeTexto 28"/>
            <p:cNvSpPr txBox="1"/>
            <p:nvPr/>
          </p:nvSpPr>
          <p:spPr>
            <a:xfrm>
              <a:off x="3144621" y="1584730"/>
              <a:ext cx="7917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difusão</a:t>
              </a:r>
            </a:p>
          </p:txBody>
        </p:sp>
        <p:sp>
          <p:nvSpPr>
            <p:cNvPr id="30" name="Seta para baixo 29"/>
            <p:cNvSpPr/>
            <p:nvPr/>
          </p:nvSpPr>
          <p:spPr>
            <a:xfrm>
              <a:off x="2742331" y="1516394"/>
              <a:ext cx="383178" cy="44445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60827213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Agrupar 12">
            <a:extLst>
              <a:ext uri="{FF2B5EF4-FFF2-40B4-BE49-F238E27FC236}">
                <a16:creationId xmlns:a16="http://schemas.microsoft.com/office/drawing/2014/main" id="{7DB53832-9842-AAA0-CBFE-BAABA8DF5E1B}"/>
              </a:ext>
            </a:extLst>
          </p:cNvPr>
          <p:cNvGrpSpPr/>
          <p:nvPr/>
        </p:nvGrpSpPr>
        <p:grpSpPr>
          <a:xfrm>
            <a:off x="3737267" y="1934220"/>
            <a:ext cx="2614935" cy="2676966"/>
            <a:chOff x="3737267" y="1934220"/>
            <a:chExt cx="2614935" cy="267696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CaixaDeTexto 3"/>
                <p:cNvSpPr txBox="1"/>
                <p:nvPr/>
              </p:nvSpPr>
              <p:spPr>
                <a:xfrm>
                  <a:off x="3737267" y="1934220"/>
                  <a:ext cx="251479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pt-BR" sz="1800" i="1" dirty="0" smtClean="0"/>
                          <m:t>somarLista</m:t>
                        </m:r>
                        <m:r>
                          <m:rPr>
                            <m:nor/>
                          </m:rPr>
                          <a:rPr lang="pt-BR" sz="1800" b="0" dirty="0" smtClean="0"/>
                          <m:t>(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t-BR" sz="1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800" b="0" i="1" smtClean="0">
                                <a:latin typeface="Cambria Math" panose="02040503050406030204" pitchFamily="18" charset="0"/>
                              </a:rPr>
                              <m:t>1, 3, 5, 7, 9</m:t>
                            </m:r>
                          </m:e>
                        </m:d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800" dirty="0"/>
                </a:p>
              </p:txBody>
            </p:sp>
          </mc:Choice>
          <mc:Fallback xmlns="">
            <p:sp>
              <p:nvSpPr>
                <p:cNvPr id="4" name="CaixaDeTex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7267" y="1934220"/>
                  <a:ext cx="2514791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695" r="-2663" b="-3478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CaixaDeTexto 4"/>
                <p:cNvSpPr txBox="1"/>
                <p:nvPr/>
              </p:nvSpPr>
              <p:spPr>
                <a:xfrm>
                  <a:off x="4798623" y="2520783"/>
                  <a:ext cx="145360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1+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t-BR" sz="1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800" b="0" i="1" smtClean="0">
                                <a:latin typeface="Cambria Math" panose="02040503050406030204" pitchFamily="18" charset="0"/>
                              </a:rPr>
                              <m:t>3, 5, 7, 9</m:t>
                            </m:r>
                          </m:e>
                        </m:d>
                      </m:oMath>
                    </m:oMathPara>
                  </a14:m>
                  <a:endParaRPr lang="pt-BR" sz="1800" dirty="0"/>
                </a:p>
              </p:txBody>
            </p:sp>
          </mc:Choice>
          <mc:Fallback xmlns="">
            <p:sp>
              <p:nvSpPr>
                <p:cNvPr id="5" name="CaixaDeTexto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8623" y="2520783"/>
                  <a:ext cx="1453603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2929" b="-111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tângulo 5"/>
                <p:cNvSpPr/>
                <p:nvPr/>
              </p:nvSpPr>
              <p:spPr>
                <a:xfrm>
                  <a:off x="4928735" y="3032918"/>
                  <a:ext cx="142346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800" b="0" i="0" smtClean="0">
                            <a:latin typeface="Cambria Math" panose="02040503050406030204" pitchFamily="18" charset="0"/>
                          </a:rPr>
                          <m:t>3+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t-B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800" i="1">
                                <a:latin typeface="Cambria Math" panose="02040503050406030204" pitchFamily="18" charset="0"/>
                              </a:rPr>
                              <m:t>5, 7, 9</m:t>
                            </m:r>
                          </m:e>
                        </m:d>
                      </m:oMath>
                    </m:oMathPara>
                  </a14:m>
                  <a:endParaRPr lang="pt-BR" sz="1800" dirty="0"/>
                </a:p>
              </p:txBody>
            </p:sp>
          </mc:Choice>
          <mc:Fallback xmlns="">
            <p:sp>
              <p:nvSpPr>
                <p:cNvPr id="6" name="Retângulo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8735" y="3032918"/>
                  <a:ext cx="1423467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tângulo 6"/>
                <p:cNvSpPr/>
                <p:nvPr/>
              </p:nvSpPr>
              <p:spPr>
                <a:xfrm>
                  <a:off x="5143538" y="3637386"/>
                  <a:ext cx="120866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80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pt-BR" sz="1800" b="0" i="0" smtClean="0">
                            <a:latin typeface="Cambria Math" panose="02040503050406030204" pitchFamily="18" charset="0"/>
                          </a:rPr>
                          <m:t>+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t-B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800" i="1">
                                <a:latin typeface="Cambria Math" panose="02040503050406030204" pitchFamily="18" charset="0"/>
                              </a:rPr>
                              <m:t>7, 9</m:t>
                            </m:r>
                          </m:e>
                        </m:d>
                      </m:oMath>
                    </m:oMathPara>
                  </a14:m>
                  <a:endParaRPr lang="pt-BR" sz="1800" dirty="0"/>
                </a:p>
              </p:txBody>
            </p:sp>
          </mc:Choice>
          <mc:Fallback xmlns="">
            <p:sp>
              <p:nvSpPr>
                <p:cNvPr id="7" name="Retângulo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3538" y="3637386"/>
                  <a:ext cx="120866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tângulo 7"/>
                <p:cNvSpPr/>
                <p:nvPr/>
              </p:nvSpPr>
              <p:spPr>
                <a:xfrm>
                  <a:off x="5525424" y="4241854"/>
                  <a:ext cx="78098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800" smtClean="0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pt-BR" sz="1800" b="0" i="0" smtClean="0">
                            <a:latin typeface="Cambria Math" panose="02040503050406030204" pitchFamily="18" charset="0"/>
                          </a:rPr>
                          <m:t>+9</m:t>
                        </m:r>
                      </m:oMath>
                    </m:oMathPara>
                  </a14:m>
                  <a:endParaRPr lang="pt-BR" sz="1800" dirty="0"/>
                </a:p>
              </p:txBody>
            </p:sp>
          </mc:Choice>
          <mc:Fallback xmlns="">
            <p:sp>
              <p:nvSpPr>
                <p:cNvPr id="8" name="Retângulo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5424" y="4241854"/>
                  <a:ext cx="780983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Chave direita 8"/>
            <p:cNvSpPr/>
            <p:nvPr/>
          </p:nvSpPr>
          <p:spPr>
            <a:xfrm rot="5400000">
              <a:off x="5633597" y="2531956"/>
              <a:ext cx="245963" cy="85623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Chave direita 9"/>
            <p:cNvSpPr/>
            <p:nvPr/>
          </p:nvSpPr>
          <p:spPr>
            <a:xfrm rot="5400000">
              <a:off x="5747566" y="3219853"/>
              <a:ext cx="245963" cy="637123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Chave direita 10"/>
            <p:cNvSpPr/>
            <p:nvPr/>
          </p:nvSpPr>
          <p:spPr>
            <a:xfrm rot="5400000">
              <a:off x="5851143" y="3926828"/>
              <a:ext cx="261262" cy="449464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Chave direita 8">
              <a:extLst>
                <a:ext uri="{FF2B5EF4-FFF2-40B4-BE49-F238E27FC236}">
                  <a16:creationId xmlns:a16="http://schemas.microsoft.com/office/drawing/2014/main" id="{B91D4D94-7B68-0F61-B6FF-C98B0A597129}"/>
                </a:ext>
              </a:extLst>
            </p:cNvPr>
            <p:cNvSpPr/>
            <p:nvPr/>
          </p:nvSpPr>
          <p:spPr>
            <a:xfrm rot="5400000">
              <a:off x="5441317" y="1847943"/>
              <a:ext cx="245963" cy="1081689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49213071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Agrupar 13">
            <a:extLst>
              <a:ext uri="{FF2B5EF4-FFF2-40B4-BE49-F238E27FC236}">
                <a16:creationId xmlns:a16="http://schemas.microsoft.com/office/drawing/2014/main" id="{592745BD-0D2E-FE99-99EF-07BCC7746690}"/>
              </a:ext>
            </a:extLst>
          </p:cNvPr>
          <p:cNvGrpSpPr/>
          <p:nvPr/>
        </p:nvGrpSpPr>
        <p:grpSpPr>
          <a:xfrm>
            <a:off x="4798623" y="1914789"/>
            <a:ext cx="1553579" cy="3024759"/>
            <a:chOff x="4798623" y="1914789"/>
            <a:chExt cx="1553579" cy="302475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CaixaDeTexto 3"/>
                <p:cNvSpPr txBox="1"/>
                <p:nvPr/>
              </p:nvSpPr>
              <p:spPr>
                <a:xfrm>
                  <a:off x="5039765" y="1914789"/>
                  <a:ext cx="121315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pt-BR" sz="1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800" b="0" i="1" smtClean="0">
                                <a:latin typeface="Cambria Math" panose="02040503050406030204" pitchFamily="18" charset="0"/>
                              </a:rPr>
                              <m:t>1, 3, 5, 7, 9</m:t>
                            </m:r>
                          </m:e>
                        </m:d>
                      </m:oMath>
                    </m:oMathPara>
                  </a14:m>
                  <a:endParaRPr lang="pt-BR" sz="1800" dirty="0"/>
                </a:p>
              </p:txBody>
            </p:sp>
          </mc:Choice>
          <mc:Fallback xmlns="">
            <p:sp>
              <p:nvSpPr>
                <p:cNvPr id="4" name="CaixaDeTex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9765" y="1914789"/>
                  <a:ext cx="1213153" cy="276999"/>
                </a:xfrm>
                <a:prstGeom prst="rect">
                  <a:avLst/>
                </a:prstGeom>
                <a:blipFill>
                  <a:blip r:embed="rId2"/>
                  <a:stretch>
                    <a:fillRect b="-869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CaixaDeTexto 4"/>
                <p:cNvSpPr txBox="1"/>
                <p:nvPr/>
              </p:nvSpPr>
              <p:spPr>
                <a:xfrm>
                  <a:off x="4798623" y="2520783"/>
                  <a:ext cx="145360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1+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t-BR" sz="1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800" b="0" i="1" smtClean="0">
                                <a:latin typeface="Cambria Math" panose="02040503050406030204" pitchFamily="18" charset="0"/>
                              </a:rPr>
                              <m:t>3, 5, 7, 9</m:t>
                            </m:r>
                          </m:e>
                        </m:d>
                      </m:oMath>
                    </m:oMathPara>
                  </a14:m>
                  <a:endParaRPr lang="pt-BR" sz="1800" dirty="0"/>
                </a:p>
              </p:txBody>
            </p:sp>
          </mc:Choice>
          <mc:Fallback xmlns="">
            <p:sp>
              <p:nvSpPr>
                <p:cNvPr id="5" name="CaixaDeTexto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8623" y="2520783"/>
                  <a:ext cx="1453603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2929" b="-111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tângulo 5"/>
                <p:cNvSpPr/>
                <p:nvPr/>
              </p:nvSpPr>
              <p:spPr>
                <a:xfrm>
                  <a:off x="4928735" y="3032918"/>
                  <a:ext cx="142346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800" b="0" i="0" smtClean="0">
                            <a:latin typeface="Cambria Math" panose="02040503050406030204" pitchFamily="18" charset="0"/>
                          </a:rPr>
                          <m:t>3+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t-B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800" i="1">
                                <a:latin typeface="Cambria Math" panose="02040503050406030204" pitchFamily="18" charset="0"/>
                              </a:rPr>
                              <m:t>5, 7, 9</m:t>
                            </m:r>
                          </m:e>
                        </m:d>
                      </m:oMath>
                    </m:oMathPara>
                  </a14:m>
                  <a:endParaRPr lang="pt-BR" sz="1800" dirty="0"/>
                </a:p>
              </p:txBody>
            </p:sp>
          </mc:Choice>
          <mc:Fallback xmlns="">
            <p:sp>
              <p:nvSpPr>
                <p:cNvPr id="6" name="Retângulo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8735" y="3032918"/>
                  <a:ext cx="1423467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tângulo 6"/>
                <p:cNvSpPr/>
                <p:nvPr/>
              </p:nvSpPr>
              <p:spPr>
                <a:xfrm>
                  <a:off x="5143538" y="3637386"/>
                  <a:ext cx="120866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80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pt-BR" sz="1800" b="0" i="0" smtClean="0">
                            <a:latin typeface="Cambria Math" panose="02040503050406030204" pitchFamily="18" charset="0"/>
                          </a:rPr>
                          <m:t>+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t-B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800" i="1">
                                <a:latin typeface="Cambria Math" panose="02040503050406030204" pitchFamily="18" charset="0"/>
                              </a:rPr>
                              <m:t>7, 9</m:t>
                            </m:r>
                          </m:e>
                        </m:d>
                      </m:oMath>
                    </m:oMathPara>
                  </a14:m>
                  <a:endParaRPr lang="pt-BR" sz="1800" dirty="0"/>
                </a:p>
              </p:txBody>
            </p:sp>
          </mc:Choice>
          <mc:Fallback xmlns="">
            <p:sp>
              <p:nvSpPr>
                <p:cNvPr id="7" name="Retângulo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3538" y="3637386"/>
                  <a:ext cx="120866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tângulo 7"/>
                <p:cNvSpPr/>
                <p:nvPr/>
              </p:nvSpPr>
              <p:spPr>
                <a:xfrm>
                  <a:off x="5525424" y="4196134"/>
                  <a:ext cx="78098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800" smtClean="0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pt-BR" sz="1800" b="0" i="0" smtClean="0">
                            <a:latin typeface="Cambria Math" panose="02040503050406030204" pitchFamily="18" charset="0"/>
                          </a:rPr>
                          <m:t>+9</m:t>
                        </m:r>
                      </m:oMath>
                    </m:oMathPara>
                  </a14:m>
                  <a:endParaRPr lang="pt-BR" sz="1800" dirty="0"/>
                </a:p>
              </p:txBody>
            </p:sp>
          </mc:Choice>
          <mc:Fallback xmlns="">
            <p:sp>
              <p:nvSpPr>
                <p:cNvPr id="8" name="Retângulo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5424" y="4196134"/>
                  <a:ext cx="780983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Chave direita 8"/>
            <p:cNvSpPr/>
            <p:nvPr/>
          </p:nvSpPr>
          <p:spPr>
            <a:xfrm rot="5400000">
              <a:off x="5633597" y="2531956"/>
              <a:ext cx="245963" cy="85623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Chave direita 9"/>
            <p:cNvSpPr/>
            <p:nvPr/>
          </p:nvSpPr>
          <p:spPr>
            <a:xfrm rot="5400000">
              <a:off x="5747566" y="3219853"/>
              <a:ext cx="245963" cy="637123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Chave direita 10"/>
            <p:cNvSpPr/>
            <p:nvPr/>
          </p:nvSpPr>
          <p:spPr>
            <a:xfrm rot="5400000">
              <a:off x="5888934" y="3918899"/>
              <a:ext cx="185679" cy="449464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Chave direita 8">
              <a:extLst>
                <a:ext uri="{FF2B5EF4-FFF2-40B4-BE49-F238E27FC236}">
                  <a16:creationId xmlns:a16="http://schemas.microsoft.com/office/drawing/2014/main" id="{B91D4D94-7B68-0F61-B6FF-C98B0A597129}"/>
                </a:ext>
              </a:extLst>
            </p:cNvPr>
            <p:cNvSpPr/>
            <p:nvPr/>
          </p:nvSpPr>
          <p:spPr>
            <a:xfrm rot="5400000">
              <a:off x="5523012" y="1825545"/>
              <a:ext cx="245963" cy="1081689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tângulo 1">
                  <a:extLst>
                    <a:ext uri="{FF2B5EF4-FFF2-40B4-BE49-F238E27FC236}">
                      <a16:creationId xmlns:a16="http://schemas.microsoft.com/office/drawing/2014/main" id="{E6EB3E45-A211-17A7-3CC3-095063D7285C}"/>
                    </a:ext>
                  </a:extLst>
                </p:cNvPr>
                <p:cNvSpPr/>
                <p:nvPr/>
              </p:nvSpPr>
              <p:spPr>
                <a:xfrm>
                  <a:off x="5929381" y="4570216"/>
                  <a:ext cx="37702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800" b="0" i="0" smtClean="0">
                            <a:latin typeface="Cambria Math" panose="02040503050406030204" pitchFamily="18" charset="0"/>
                          </a:rPr>
                          <m:t>9</m:t>
                        </m:r>
                      </m:oMath>
                    </m:oMathPara>
                  </a14:m>
                  <a:endParaRPr lang="pt-BR" sz="1800" dirty="0"/>
                </a:p>
              </p:txBody>
            </p:sp>
          </mc:Choice>
          <mc:Fallback xmlns="">
            <p:sp>
              <p:nvSpPr>
                <p:cNvPr id="2" name="Retângulo 1">
                  <a:extLst>
                    <a:ext uri="{FF2B5EF4-FFF2-40B4-BE49-F238E27FC236}">
                      <a16:creationId xmlns:a16="http://schemas.microsoft.com/office/drawing/2014/main" id="{E6EB3E45-A211-17A7-3CC3-095063D728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9381" y="4570216"/>
                  <a:ext cx="377026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Chave direita 10">
              <a:extLst>
                <a:ext uri="{FF2B5EF4-FFF2-40B4-BE49-F238E27FC236}">
                  <a16:creationId xmlns:a16="http://schemas.microsoft.com/office/drawing/2014/main" id="{FDFB35A8-AE46-0914-B316-A01018D14571}"/>
                </a:ext>
              </a:extLst>
            </p:cNvPr>
            <p:cNvSpPr/>
            <p:nvPr/>
          </p:nvSpPr>
          <p:spPr>
            <a:xfrm rot="5400000">
              <a:off x="6051327" y="4489240"/>
              <a:ext cx="133132" cy="157203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01393947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3737267" y="1934220"/>
                <a:ext cx="25147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pt-BR" sz="1800" i="1" dirty="0" smtClean="0"/>
                        <m:t>somarLista</m:t>
                      </m:r>
                      <m:r>
                        <m:rPr>
                          <m:nor/>
                        </m:rPr>
                        <a:rPr lang="pt-BR" sz="1800" b="0" dirty="0" smtClean="0"/>
                        <m:t>(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1, 3, 5, 7, 9</m:t>
                          </m:r>
                        </m:e>
                      </m:d>
                      <m:r>
                        <a:rPr lang="pt-BR" sz="1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1800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7267" y="1934220"/>
                <a:ext cx="2514791" cy="276999"/>
              </a:xfrm>
              <a:prstGeom prst="rect">
                <a:avLst/>
              </a:prstGeom>
              <a:blipFill>
                <a:blip r:embed="rId2"/>
                <a:stretch>
                  <a:fillRect l="-1695" r="-2663" b="-3478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3528877" y="2502435"/>
                <a:ext cx="27231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800" b="0" i="1" smtClean="0">
                          <a:latin typeface="Cambria Math" panose="02040503050406030204" pitchFamily="18" charset="0"/>
                        </a:rPr>
                        <m:t>1+</m:t>
                      </m:r>
                      <m:r>
                        <m:rPr>
                          <m:nor/>
                        </m:rPr>
                        <a:rPr lang="pt-BR" sz="1800" i="1" dirty="0"/>
                        <m:t>somarLista</m:t>
                      </m:r>
                      <m:r>
                        <a:rPr lang="pt-BR" sz="1800" b="0" i="0" dirty="0" smtClean="0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3, 5, 7, 9</m:t>
                          </m:r>
                        </m:e>
                      </m:d>
                      <m:r>
                        <a:rPr lang="pt-BR" sz="1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1800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8877" y="2502435"/>
                <a:ext cx="2723181" cy="276999"/>
              </a:xfrm>
              <a:prstGeom prst="rect">
                <a:avLst/>
              </a:prstGeom>
              <a:blipFill>
                <a:blip r:embed="rId3"/>
                <a:stretch>
                  <a:fillRect l="-1566" t="-2222" r="-2461" b="-377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ângulo 5"/>
              <p:cNvSpPr/>
              <p:nvPr/>
            </p:nvSpPr>
            <p:spPr>
              <a:xfrm>
                <a:off x="5191999" y="3070111"/>
                <a:ext cx="25968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800" b="0" i="0" smtClean="0">
                        <a:latin typeface="Cambria Math" panose="02040503050406030204" pitchFamily="18" charset="0"/>
                      </a:rPr>
                      <m:t>3+</m:t>
                    </m:r>
                    <m:r>
                      <m:rPr>
                        <m:nor/>
                      </m:rPr>
                      <a:rPr lang="pt-BR" sz="1800" i="1" dirty="0"/>
                      <m:t>somarLista</m:t>
                    </m:r>
                    <m:r>
                      <a:rPr lang="pt-BR" sz="1800" dirty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["/>
                        <m:endChr m:val="]"/>
                        <m:ctrlPr>
                          <a:rPr lang="pt-B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5, 7, 9</m:t>
                        </m:r>
                      </m:e>
                    </m:d>
                  </m:oMath>
                </a14:m>
                <a:r>
                  <a:rPr lang="pt-BR" sz="1800" dirty="0"/>
                  <a:t>)</a:t>
                </a:r>
              </a:p>
            </p:txBody>
          </p:sp>
        </mc:Choice>
        <mc:Fallback xmlns="">
          <p:sp>
            <p:nvSpPr>
              <p:cNvPr id="6" name="Retângul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1999" y="3070111"/>
                <a:ext cx="2596865" cy="369332"/>
              </a:xfrm>
              <a:prstGeom prst="rect">
                <a:avLst/>
              </a:prstGeom>
              <a:blipFill>
                <a:blip r:embed="rId4"/>
                <a:stretch>
                  <a:fillRect t="-10000" r="-1408" b="-2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ângulo 6"/>
              <p:cNvSpPr/>
              <p:nvPr/>
            </p:nvSpPr>
            <p:spPr>
              <a:xfrm>
                <a:off x="5406802" y="3637386"/>
                <a:ext cx="23820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800">
                        <a:latin typeface="Cambria Math" panose="02040503050406030204" pitchFamily="18" charset="0"/>
                      </a:rPr>
                      <m:t>5</m:t>
                    </m:r>
                    <m:r>
                      <a:rPr lang="pt-BR" sz="18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pt-BR" sz="1800" i="1" dirty="0"/>
                      <m:t>somarLista</m:t>
                    </m:r>
                    <m:r>
                      <a:rPr lang="pt-BR" sz="1800" dirty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["/>
                        <m:endChr m:val="]"/>
                        <m:ctrlPr>
                          <a:rPr lang="pt-B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7, 9</m:t>
                        </m:r>
                      </m:e>
                    </m:d>
                  </m:oMath>
                </a14:m>
                <a:r>
                  <a:rPr lang="pt-BR" sz="1800" dirty="0"/>
                  <a:t>)</a:t>
                </a:r>
              </a:p>
            </p:txBody>
          </p:sp>
        </mc:Choice>
        <mc:Fallback xmlns="">
          <p:sp>
            <p:nvSpPr>
              <p:cNvPr id="7" name="Retângu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6802" y="3637386"/>
                <a:ext cx="2382062" cy="369332"/>
              </a:xfrm>
              <a:prstGeom prst="rect">
                <a:avLst/>
              </a:prstGeom>
              <a:blipFill>
                <a:blip r:embed="rId5"/>
                <a:stretch>
                  <a:fillRect t="-10000" r="-1790" b="-2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ângulo 7"/>
              <p:cNvSpPr/>
              <p:nvPr/>
            </p:nvSpPr>
            <p:spPr>
              <a:xfrm>
                <a:off x="5525424" y="4241854"/>
                <a:ext cx="22634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800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pt-BR" sz="18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pt-BR" sz="1800" i="1" dirty="0"/>
                        <m:t>somarLista</m:t>
                      </m:r>
                      <m:r>
                        <a:rPr lang="pt-BR" sz="1800" dirty="0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800" b="0" i="0" smtClean="0">
                              <a:latin typeface="Cambria Math" panose="02040503050406030204" pitchFamily="18" charset="0"/>
                            </a:rPr>
                            <m:t>9</m:t>
                          </m:r>
                        </m:e>
                      </m:d>
                      <m:r>
                        <a:rPr lang="pt-BR" sz="18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1800" dirty="0"/>
              </a:p>
            </p:txBody>
          </p:sp>
        </mc:Choice>
        <mc:Fallback xmlns="">
          <p:sp>
            <p:nvSpPr>
              <p:cNvPr id="8" name="Retângulo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5424" y="4241854"/>
                <a:ext cx="2263440" cy="369332"/>
              </a:xfrm>
              <a:prstGeom prst="rect">
                <a:avLst/>
              </a:prstGeom>
              <a:blipFill>
                <a:blip r:embed="rId6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have direita 8"/>
          <p:cNvSpPr/>
          <p:nvPr/>
        </p:nvSpPr>
        <p:spPr>
          <a:xfrm rot="5400000">
            <a:off x="5633597" y="2531956"/>
            <a:ext cx="245963" cy="856236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have direita 9"/>
          <p:cNvSpPr/>
          <p:nvPr/>
        </p:nvSpPr>
        <p:spPr>
          <a:xfrm rot="5400000">
            <a:off x="5747566" y="3219853"/>
            <a:ext cx="245963" cy="637123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have direita 10"/>
          <p:cNvSpPr/>
          <p:nvPr/>
        </p:nvSpPr>
        <p:spPr>
          <a:xfrm rot="5400000">
            <a:off x="5851143" y="3926828"/>
            <a:ext cx="261262" cy="449464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have direita 8">
            <a:extLst>
              <a:ext uri="{FF2B5EF4-FFF2-40B4-BE49-F238E27FC236}">
                <a16:creationId xmlns:a16="http://schemas.microsoft.com/office/drawing/2014/main" id="{B91D4D94-7B68-0F61-B6FF-C98B0A597129}"/>
              </a:ext>
            </a:extLst>
          </p:cNvPr>
          <p:cNvSpPr/>
          <p:nvPr/>
        </p:nvSpPr>
        <p:spPr>
          <a:xfrm rot="5400000">
            <a:off x="5441317" y="1847943"/>
            <a:ext cx="245963" cy="1081689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8918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9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LISTA DE EXEMPLOS</a:t>
            </a:r>
            <a:endParaRPr/>
          </a:p>
        </p:txBody>
      </p:sp>
      <p:sp>
        <p:nvSpPr>
          <p:cNvPr id="306" name="Google Shape;306;p9"/>
          <p:cNvSpPr txBox="1">
            <a:spLocks noGrp="1"/>
          </p:cNvSpPr>
          <p:nvPr>
            <p:ph type="body" idx="1"/>
          </p:nvPr>
        </p:nvSpPr>
        <p:spPr>
          <a:xfrm>
            <a:off x="1141400" y="1684950"/>
            <a:ext cx="9906000" cy="49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Operações básicas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Arrays e matrizes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Números complexos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Estatistica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Algebra linear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Cálculo diferencial e integral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Construção de gráficos</a:t>
            </a:r>
            <a:endParaRPr/>
          </a:p>
          <a:p>
            <a:pPr marL="228600" lvl="0" indent="-180975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50"/>
              <a:buChar char="•"/>
            </a:pPr>
            <a:r>
              <a:rPr lang="en-US"/>
              <a:t>Ajuste de curvas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ircuit">
  <a:themeElements>
    <a:clrScheme name="Circuit">
      <a:dk1>
        <a:srgbClr val="000000"/>
      </a:dk1>
      <a:lt1>
        <a:srgbClr val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10733</TotalTime>
  <Words>6437</Words>
  <Application>Microsoft Office PowerPoint</Application>
  <PresentationFormat>Widescreen</PresentationFormat>
  <Paragraphs>1279</Paragraphs>
  <Slides>87</Slides>
  <Notes>24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87</vt:i4>
      </vt:variant>
    </vt:vector>
  </HeadingPairs>
  <TitlesOfParts>
    <vt:vector size="93" baseType="lpstr">
      <vt:lpstr>Arial</vt:lpstr>
      <vt:lpstr>Calibri</vt:lpstr>
      <vt:lpstr>Cambria Math</vt:lpstr>
      <vt:lpstr>Georgia</vt:lpstr>
      <vt:lpstr>Twentieth Century</vt:lpstr>
      <vt:lpstr>Circuit</vt:lpstr>
      <vt:lpstr>PYTHON PARA ENGENHEIROS</vt:lpstr>
      <vt:lpstr>OBJETIVO</vt:lpstr>
      <vt:lpstr>O QUE É PYTHON?</vt:lpstr>
      <vt:lpstr>POR QUE PYTHON?</vt:lpstr>
      <vt:lpstr>PROGRAMAÇÃO CIENTÍFICA E PYTHON</vt:lpstr>
      <vt:lpstr>PYTHON VS. MATLAB</vt:lpstr>
      <vt:lpstr>PYTHON VS. MATLAB</vt:lpstr>
      <vt:lpstr>JUPYTER</vt:lpstr>
      <vt:lpstr>LISTA DE EXEMPLOS</vt:lpstr>
      <vt:lpstr>OPERAÇÕES BÁSICAS</vt:lpstr>
      <vt:lpstr>ARRAYS E MATRIZES</vt:lpstr>
      <vt:lpstr>NÚMEROS COMPLEXOS</vt:lpstr>
      <vt:lpstr>ESTATISTICA</vt:lpstr>
      <vt:lpstr>ALGEBRA LINEAR</vt:lpstr>
      <vt:lpstr>MATEMÁTICA</vt:lpstr>
      <vt:lpstr>CONSTRUÇÃO DE GRÁFICOS: PLOTANDO LINHAS</vt:lpstr>
      <vt:lpstr>CONSTRUÇÃO DE GRÁFICOS: HISTOGRAMAS</vt:lpstr>
      <vt:lpstr>CONSTRUÇÃO DE GRÁFICOS: BOX PLOT</vt:lpstr>
      <vt:lpstr>CONSTRUÇÃO DE GRÁFICOS: FIGURAS EM 3D</vt:lpstr>
      <vt:lpstr>AJUSTE DE CURVAS COM POLINÔMIOS</vt:lpstr>
      <vt:lpstr>AJUSTE DE CURVAS COM REDES NEURAIS</vt:lpstr>
      <vt:lpstr>OUTRAS BIBLIOTECAS CIENTIFICAS</vt:lpstr>
      <vt:lpstr>REFERENCIAS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PARA ENGENHEIROS</dc:title>
  <dc:creator>Felipe Augusto Pereira de Figueiredo</dc:creator>
  <cp:lastModifiedBy>Felipe Augusto Pereira de Figueiredo</cp:lastModifiedBy>
  <cp:revision>316</cp:revision>
  <dcterms:created xsi:type="dcterms:W3CDTF">2019-10-18T11:10:08Z</dcterms:created>
  <dcterms:modified xsi:type="dcterms:W3CDTF">2023-11-10T13:44:08Z</dcterms:modified>
</cp:coreProperties>
</file>