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8" r:id="rId5"/>
    <p:sldId id="259" r:id="rId6"/>
    <p:sldId id="260" r:id="rId7"/>
    <p:sldId id="261" r:id="rId8"/>
    <p:sldId id="418" r:id="rId9"/>
    <p:sldId id="419" r:id="rId10"/>
    <p:sldId id="420" r:id="rId11"/>
    <p:sldId id="421" r:id="rId12"/>
    <p:sldId id="422" r:id="rId13"/>
    <p:sldId id="423" r:id="rId14"/>
    <p:sldId id="424" r:id="rId15"/>
    <p:sldId id="425" r:id="rId16"/>
    <p:sldId id="426" r:id="rId17"/>
    <p:sldId id="264" r:id="rId18"/>
    <p:sldId id="417" r:id="rId19"/>
    <p:sldId id="433" r:id="rId20"/>
    <p:sldId id="434" r:id="rId21"/>
    <p:sldId id="436" r:id="rId22"/>
    <p:sldId id="468" r:id="rId23"/>
    <p:sldId id="469" r:id="rId24"/>
    <p:sldId id="470" r:id="rId25"/>
    <p:sldId id="471" r:id="rId26"/>
    <p:sldId id="472" r:id="rId27"/>
    <p:sldId id="473" r:id="rId28"/>
    <p:sldId id="465" r:id="rId29"/>
    <p:sldId id="466" r:id="rId30"/>
    <p:sldId id="467" r:id="rId31"/>
    <p:sldId id="432" r:id="rId32"/>
    <p:sldId id="381" r:id="rId33"/>
    <p:sldId id="382"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4" autoAdjust="0"/>
    <p:restoredTop sz="94687" autoAdjust="0"/>
  </p:normalViewPr>
  <p:slideViewPr>
    <p:cSldViewPr snapToGrid="0">
      <p:cViewPr>
        <p:scale>
          <a:sx n="50" d="100"/>
          <a:sy n="50" d="100"/>
        </p:scale>
        <p:origin x="1588" y="312"/>
      </p:cViewPr>
      <p:guideLst/>
    </p:cSldViewPr>
  </p:slideViewPr>
  <p:outlineViewPr>
    <p:cViewPr>
      <p:scale>
        <a:sx n="33" d="100"/>
        <a:sy n="33" d="100"/>
      </p:scale>
      <p:origin x="0" y="-7542"/>
    </p:cViewPr>
  </p:outlineViewPr>
  <p:notesTextViewPr>
    <p:cViewPr>
      <p:scale>
        <a:sx n="1" d="1"/>
        <a:sy n="1" d="1"/>
      </p:scale>
      <p:origin x="0" y="0"/>
    </p:cViewPr>
  </p:notesTextViewPr>
  <p:sorterViewPr>
    <p:cViewPr>
      <p:scale>
        <a:sx n="150" d="100"/>
        <a:sy n="150" d="100"/>
      </p:scale>
      <p:origin x="0" y="-870"/>
    </p:cViewPr>
  </p:sorterViewPr>
  <p:notesViewPr>
    <p:cSldViewPr snapToGrid="0">
      <p:cViewPr varScale="1">
        <p:scale>
          <a:sx n="86" d="100"/>
          <a:sy n="86" d="100"/>
        </p:scale>
        <p:origin x="386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EC" dirty="0"/>
            <a:t>Desarrollar e implementar una aplicación utilizando hilos en Java con el IDE de desarrollo Apache NetBeans, que permita crear un programa animado de pelotas en movimiento en la pantalla. La aplicación utilizará hilos para controlar el movimiento de las pelotas de forma simultánea, brindando una experiencia visualmente atractiva y aprovechando los beneficios de la programación concurrente.</a:t>
          </a:r>
          <a:endParaRPr lang="es-E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custScaleY="203427"/>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custScaleY="202410">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716752"/>
          <a:ext cx="8269845" cy="22447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722363"/>
          <a:ext cx="6995313" cy="223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EC" sz="1800" kern="1200" dirty="0"/>
            <a:t>Desarrollar e implementar una aplicación utilizando hilos en Java con el IDE de desarrollo Apache NetBeans, que permita crear un programa animado de pelotas en movimiento en la pantalla. La aplicación utilizará hilos para controlar el movimiento de las pelotas de forma simultánea, brindando una experiencia visualmente atractiva y aprovechando los beneficios de la programación concurrente.</a:t>
          </a:r>
          <a:endParaRPr lang="es-ES" sz="1800" kern="1200" dirty="0"/>
        </a:p>
      </dsp:txBody>
      <dsp:txXfrm>
        <a:off x="1274531" y="722363"/>
        <a:ext cx="6995313" cy="22335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09/07/2023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15</a:t>
            </a:fld>
            <a:endParaRPr lang="es-ES"/>
          </a:p>
        </p:txBody>
      </p:sp>
    </p:spTree>
    <p:extLst>
      <p:ext uri="{BB962C8B-B14F-4D97-AF65-F5344CB8AC3E}">
        <p14:creationId xmlns:p14="http://schemas.microsoft.com/office/powerpoint/2010/main" val="376182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24</a:t>
            </a:fld>
            <a:endParaRPr lang="es-ES"/>
          </a:p>
        </p:txBody>
      </p:sp>
    </p:spTree>
    <p:extLst>
      <p:ext uri="{BB962C8B-B14F-4D97-AF65-F5344CB8AC3E}">
        <p14:creationId xmlns:p14="http://schemas.microsoft.com/office/powerpoint/2010/main" val="2346932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25</a:t>
            </a:fld>
            <a:endParaRPr lang="es-ES"/>
          </a:p>
        </p:txBody>
      </p:sp>
    </p:spTree>
    <p:extLst>
      <p:ext uri="{BB962C8B-B14F-4D97-AF65-F5344CB8AC3E}">
        <p14:creationId xmlns:p14="http://schemas.microsoft.com/office/powerpoint/2010/main" val="46702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26</a:t>
            </a:fld>
            <a:endParaRPr lang="es-ES"/>
          </a:p>
        </p:txBody>
      </p:sp>
    </p:spTree>
    <p:extLst>
      <p:ext uri="{BB962C8B-B14F-4D97-AF65-F5344CB8AC3E}">
        <p14:creationId xmlns:p14="http://schemas.microsoft.com/office/powerpoint/2010/main" val="3238485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27</a:t>
            </a:fld>
            <a:endParaRPr lang="es-ES"/>
          </a:p>
        </p:txBody>
      </p:sp>
    </p:spTree>
    <p:extLst>
      <p:ext uri="{BB962C8B-B14F-4D97-AF65-F5344CB8AC3E}">
        <p14:creationId xmlns:p14="http://schemas.microsoft.com/office/powerpoint/2010/main" val="1058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28</a:t>
            </a:fld>
            <a:endParaRPr lang="es-ES"/>
          </a:p>
        </p:txBody>
      </p:sp>
    </p:spTree>
    <p:extLst>
      <p:ext uri="{BB962C8B-B14F-4D97-AF65-F5344CB8AC3E}">
        <p14:creationId xmlns:p14="http://schemas.microsoft.com/office/powerpoint/2010/main" val="233441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16</a:t>
            </a:fld>
            <a:endParaRPr lang="es-ES"/>
          </a:p>
        </p:txBody>
      </p:sp>
    </p:spTree>
    <p:extLst>
      <p:ext uri="{BB962C8B-B14F-4D97-AF65-F5344CB8AC3E}">
        <p14:creationId xmlns:p14="http://schemas.microsoft.com/office/powerpoint/2010/main" val="318548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17</a:t>
            </a:fld>
            <a:endParaRPr lang="es-ES"/>
          </a:p>
        </p:txBody>
      </p:sp>
    </p:spTree>
    <p:extLst>
      <p:ext uri="{BB962C8B-B14F-4D97-AF65-F5344CB8AC3E}">
        <p14:creationId xmlns:p14="http://schemas.microsoft.com/office/powerpoint/2010/main" val="75816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18</a:t>
            </a:fld>
            <a:endParaRPr lang="es-ES"/>
          </a:p>
        </p:txBody>
      </p:sp>
    </p:spTree>
    <p:extLst>
      <p:ext uri="{BB962C8B-B14F-4D97-AF65-F5344CB8AC3E}">
        <p14:creationId xmlns:p14="http://schemas.microsoft.com/office/powerpoint/2010/main" val="286617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19</a:t>
            </a:fld>
            <a:endParaRPr lang="es-ES"/>
          </a:p>
        </p:txBody>
      </p:sp>
    </p:spTree>
    <p:extLst>
      <p:ext uri="{BB962C8B-B14F-4D97-AF65-F5344CB8AC3E}">
        <p14:creationId xmlns:p14="http://schemas.microsoft.com/office/powerpoint/2010/main" val="423347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20</a:t>
            </a:fld>
            <a:endParaRPr lang="es-ES"/>
          </a:p>
        </p:txBody>
      </p:sp>
    </p:spTree>
    <p:extLst>
      <p:ext uri="{BB962C8B-B14F-4D97-AF65-F5344CB8AC3E}">
        <p14:creationId xmlns:p14="http://schemas.microsoft.com/office/powerpoint/2010/main" val="77825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21</a:t>
            </a:fld>
            <a:endParaRPr lang="es-ES"/>
          </a:p>
        </p:txBody>
      </p:sp>
    </p:spTree>
    <p:extLst>
      <p:ext uri="{BB962C8B-B14F-4D97-AF65-F5344CB8AC3E}">
        <p14:creationId xmlns:p14="http://schemas.microsoft.com/office/powerpoint/2010/main" val="290383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22</a:t>
            </a:fld>
            <a:endParaRPr lang="es-ES"/>
          </a:p>
        </p:txBody>
      </p:sp>
    </p:spTree>
    <p:extLst>
      <p:ext uri="{BB962C8B-B14F-4D97-AF65-F5344CB8AC3E}">
        <p14:creationId xmlns:p14="http://schemas.microsoft.com/office/powerpoint/2010/main" val="3528388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23</a:t>
            </a:fld>
            <a:endParaRPr lang="es-ES"/>
          </a:p>
        </p:txBody>
      </p:sp>
    </p:spTree>
    <p:extLst>
      <p:ext uri="{BB962C8B-B14F-4D97-AF65-F5344CB8AC3E}">
        <p14:creationId xmlns:p14="http://schemas.microsoft.com/office/powerpoint/2010/main" val="77373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lstStyle/>
          <a:p>
            <a:pPr algn="ctr"/>
            <a:r>
              <a:rPr lang="es-ES" dirty="0">
                <a:solidFill>
                  <a:schemeClr val="bg1"/>
                </a:solidFill>
              </a:rPr>
              <a:t>TALLER Hilos pelotas</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err="1">
                <a:solidFill>
                  <a:schemeClr val="bg1"/>
                </a:solidFill>
              </a:rPr>
              <a:t>Johao</a:t>
            </a:r>
            <a:r>
              <a:rPr lang="es-EC" dirty="0">
                <a:solidFill>
                  <a:schemeClr val="bg1"/>
                </a:solidFill>
              </a:rPr>
              <a:t> morales</a:t>
            </a:r>
          </a:p>
          <a:p>
            <a:r>
              <a:rPr lang="es-EC" dirty="0">
                <a:solidFill>
                  <a:schemeClr val="bg1"/>
                </a:solidFill>
              </a:rPr>
              <a:t>				</a:t>
            </a:r>
            <a:r>
              <a:rPr lang="es-EC" dirty="0" err="1">
                <a:solidFill>
                  <a:schemeClr val="bg1"/>
                </a:solidFill>
              </a:rPr>
              <a:t>maycol</a:t>
            </a:r>
            <a:r>
              <a:rPr lang="es-EC" dirty="0">
                <a:solidFill>
                  <a:schemeClr val="bg1"/>
                </a:solidFill>
              </a:rPr>
              <a:t> </a:t>
            </a:r>
            <a:r>
              <a:rPr lang="es-EC" dirty="0" err="1">
                <a:solidFill>
                  <a:schemeClr val="bg1"/>
                </a:solidFill>
              </a:rPr>
              <a:t>tituaña</a:t>
            </a:r>
            <a:endParaRPr lang="es-EC" dirty="0">
              <a:solidFill>
                <a:schemeClr val="bg1"/>
              </a:solidFill>
            </a:endParaRPr>
          </a:p>
          <a:p>
            <a:r>
              <a:rPr lang="es-EC" dirty="0">
                <a:solidFill>
                  <a:schemeClr val="bg1"/>
                </a:solidFill>
              </a:rPr>
              <a:t>				</a:t>
            </a:r>
            <a:r>
              <a:rPr lang="es-EC" dirty="0" err="1">
                <a:solidFill>
                  <a:schemeClr val="bg1"/>
                </a:solidFill>
              </a:rPr>
              <a:t>alex</a:t>
            </a:r>
            <a:r>
              <a:rPr lang="es-EC" dirty="0">
                <a:solidFill>
                  <a:schemeClr val="bg1"/>
                </a:solidFill>
              </a:rPr>
              <a:t> </a:t>
            </a:r>
            <a:r>
              <a:rPr lang="es-EC" dirty="0" err="1">
                <a:solidFill>
                  <a:schemeClr val="bg1"/>
                </a:solidFill>
              </a:rPr>
              <a:t>velástegui</a:t>
            </a:r>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09</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467473" y="457199"/>
            <a:ext cx="8649894" cy="5012899"/>
          </a:xfrm>
        </p:spPr>
        <p:txBody>
          <a:bodyPr>
            <a:normAutofit/>
          </a:bodyPr>
          <a:lstStyle/>
          <a:p>
            <a:pPr algn="just">
              <a:lnSpc>
                <a:spcPct val="107000"/>
              </a:lnSpc>
              <a:spcAft>
                <a:spcPts val="800"/>
              </a:spcAft>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INTERFAZ ACTIONLISTENER</a:t>
            </a:r>
          </a:p>
          <a:p>
            <a:pPr marL="0" indent="0" algn="just">
              <a:lnSpc>
                <a:spcPct val="107000"/>
              </a:lnSpc>
              <a:spcAft>
                <a:spcPts val="800"/>
              </a:spcAft>
              <a:buNone/>
            </a:pP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ActionListener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es una interfaz de Java que se encuentra dentro del paquete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java.awt.event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ActionLister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pertenece al grupo de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Listeners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(escuchadores); posee un único método llamado: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actionPerformed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ActionEvent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 en el que se especifican las acciones a realizar en caso de que un evento ocurra [9].</a:t>
            </a:r>
          </a:p>
        </p:txBody>
      </p:sp>
      <p:pic>
        <p:nvPicPr>
          <p:cNvPr id="3074" name="Picture 2" descr="SWING - ActionListener Interface">
            <a:extLst>
              <a:ext uri="{FF2B5EF4-FFF2-40B4-BE49-F238E27FC236}">
                <a16:creationId xmlns:a16="http://schemas.microsoft.com/office/drawing/2014/main" id="{8F952AF5-41C3-092F-E60F-822A991F0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846" y="3742057"/>
            <a:ext cx="2915888" cy="291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0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307816" y="702155"/>
            <a:ext cx="8649894" cy="5955789"/>
          </a:xfrm>
        </p:spPr>
        <p:txBody>
          <a:bodyPr>
            <a:normAutofit/>
          </a:bodyPr>
          <a:lstStyle/>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GRAPHICS</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Esta librería proporciona clases y métodos para realizar operaciones de dibujo y manipulación gráfica básica en Java.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Graphics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es una clase abstracta que actúa como un lienzo en el que se pueden dibujar formas, texto y otros elementos gráficos [10].</a:t>
            </a:r>
          </a:p>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GRAPHICS2D</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Esta librería extiende la funcionalidad de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Graphics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proporciona métodos adicionales para realizar operaciones de dibujo más avanzadas y precisas. La clase Graphics2D es una subclase de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Graphics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permite trabajar con gráficos en dos dimensiones (2D) [11].</a:t>
            </a:r>
          </a:p>
        </p:txBody>
      </p:sp>
    </p:spTree>
    <p:extLst>
      <p:ext uri="{BB962C8B-B14F-4D97-AF65-F5344CB8AC3E}">
        <p14:creationId xmlns:p14="http://schemas.microsoft.com/office/powerpoint/2010/main" val="30056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292205" y="1993899"/>
            <a:ext cx="8649894" cy="4864101"/>
          </a:xfrm>
        </p:spPr>
        <p:txBody>
          <a:bodyPr>
            <a:normAutofit/>
          </a:bodyPr>
          <a:lstStyle/>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COLOR</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Esta librería proporciona una amplia gama de constantes predefinidas para representar colores en Java. La clase Color permite crear objetos que representan colores mediante combinaciones de valores RGB (rojo, verde, azul) o mediante nombres predefinidos de colores [12].</a:t>
            </a:r>
          </a:p>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ELLIPSE2D</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Esta librería proporciona clases y métodos para trabajar con formas geométricas en Java. La clase Ellipse2D representa una elipse o círculo en un espacio bidimensional y permite realizar operaciones como la obtención de sus coordenadas, tamaño y área [13].</a:t>
            </a:r>
          </a:p>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RECTANGLE2D</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Esta librería proporciona clases y métodos para trabajar con formas geométricas en Java. La clase Rectangle2D representa un rectángulo en un espacio bidimensional y permite realizar operaciones como la obtención de sus coordenadas, tamaño y área [14].</a:t>
            </a:r>
          </a:p>
        </p:txBody>
      </p:sp>
    </p:spTree>
    <p:extLst>
      <p:ext uri="{BB962C8B-B14F-4D97-AF65-F5344CB8AC3E}">
        <p14:creationId xmlns:p14="http://schemas.microsoft.com/office/powerpoint/2010/main" val="17656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292205" y="1715956"/>
            <a:ext cx="8649894" cy="4741934"/>
          </a:xfrm>
        </p:spPr>
        <p:txBody>
          <a:bodyPr>
            <a:normAutofit/>
          </a:bodyPr>
          <a:lstStyle/>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RANDOM</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Esta librería proporciona una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Random</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que permite generar números aleatorios en Java. Puede ser utilizada para generar valores aleatorios en un rango específico o para simular eventos o comportamientos aleatorios en una aplicación [15].</a:t>
            </a:r>
          </a:p>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JBUTTON, JFRAME, JPANEL</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Estas librerías forman parte del conjunto de librerías de Java Swing, que proporcionan componentes y clases para construir interfaces gráficas de usuario (GUI) en Java. La clase JFrame representa una ventana de la aplicación,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JPanel</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proporciona un contenedor para organizar y mostrar componentes gráficos, y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JButton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es un botón interactivo en la interfaz [16].</a:t>
            </a:r>
          </a:p>
          <a:p>
            <a:pPr algn="just">
              <a:lnSpc>
                <a:spcPct val="107000"/>
              </a:lnSpc>
              <a:spcAft>
                <a:spcPts val="800"/>
              </a:spcAft>
            </a:pPr>
            <a:endPar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418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Realizar un taller práctico utilizando hilos con la ayuda del lenguaje de programación de JAVA en el IDE de desarrollo de NEATBEANS. </a:t>
            </a:r>
          </a:p>
          <a:p>
            <a:r>
              <a:rPr lang="es-ES" dirty="0"/>
              <a:t>Además, en este se hará una simulación del rebote de unas pelotas saltarinas que será posible con la creación de varios hilos que simularan ser pelotas.</a:t>
            </a:r>
          </a:p>
        </p:txBody>
      </p:sp>
    </p:spTree>
    <p:extLst>
      <p:ext uri="{BB962C8B-B14F-4D97-AF65-F5344CB8AC3E}">
        <p14:creationId xmlns:p14="http://schemas.microsoft.com/office/powerpoint/2010/main" val="309270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3.2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59447" y="351696"/>
            <a:ext cx="8176728" cy="3678303"/>
          </a:xfrm>
        </p:spPr>
        <p:txBody>
          <a:bodyPr>
            <a:normAutofit/>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Crear un nuevo proyecto en NetBeans dando clic en “New Project”.</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rgbClr val="FFFF00"/>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CuadroTexto 8">
            <a:extLst>
              <a:ext uri="{FF2B5EF4-FFF2-40B4-BE49-F238E27FC236}">
                <a16:creationId xmlns:a16="http://schemas.microsoft.com/office/drawing/2014/main" id="{60A8C381-32A6-C3D9-093B-ECBE6A4F65CD}"/>
              </a:ext>
            </a:extLst>
          </p:cNvPr>
          <p:cNvSpPr txBox="1"/>
          <p:nvPr/>
        </p:nvSpPr>
        <p:spPr>
          <a:xfrm>
            <a:off x="581192" y="4198262"/>
            <a:ext cx="8435470" cy="671915"/>
          </a:xfrm>
          <a:prstGeom prst="rect">
            <a:avLst/>
          </a:prstGeom>
          <a:noFill/>
        </p:spPr>
        <p:txBody>
          <a:bodyPr wrap="square">
            <a:spAutoFit/>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 selecciona la opción "Java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with</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Ant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a continuación, se elige "Java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application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Luego, se procede a hacer clic en el botón "Siguiente".</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12236581-FC0A-56A9-9C36-7BCC88C9D126}"/>
              </a:ext>
            </a:extLst>
          </p:cNvPr>
          <p:cNvPicPr>
            <a:picLocks noChangeAspect="1"/>
          </p:cNvPicPr>
          <p:nvPr/>
        </p:nvPicPr>
        <p:blipFill>
          <a:blip r:embed="rId3"/>
          <a:stretch>
            <a:fillRect/>
          </a:stretch>
        </p:blipFill>
        <p:spPr>
          <a:xfrm>
            <a:off x="3287746" y="2496577"/>
            <a:ext cx="2579789" cy="1684886"/>
          </a:xfrm>
          <a:prstGeom prst="rect">
            <a:avLst/>
          </a:prstGeom>
        </p:spPr>
      </p:pic>
      <p:pic>
        <p:nvPicPr>
          <p:cNvPr id="12" name="Imagen 11">
            <a:extLst>
              <a:ext uri="{FF2B5EF4-FFF2-40B4-BE49-F238E27FC236}">
                <a16:creationId xmlns:a16="http://schemas.microsoft.com/office/drawing/2014/main" id="{761468FC-D91E-85CB-8F79-A7BE6F354CB5}"/>
              </a:ext>
            </a:extLst>
          </p:cNvPr>
          <p:cNvPicPr>
            <a:picLocks noChangeAspect="1"/>
          </p:cNvPicPr>
          <p:nvPr/>
        </p:nvPicPr>
        <p:blipFill>
          <a:blip r:embed="rId4"/>
          <a:stretch>
            <a:fillRect/>
          </a:stretch>
        </p:blipFill>
        <p:spPr>
          <a:xfrm>
            <a:off x="3356365" y="4870177"/>
            <a:ext cx="2792901" cy="1951425"/>
          </a:xfrm>
          <a:prstGeom prst="rect">
            <a:avLst/>
          </a:prstGeom>
        </p:spPr>
      </p:pic>
    </p:spTree>
    <p:extLst>
      <p:ext uri="{BB962C8B-B14F-4D97-AF65-F5344CB8AC3E}">
        <p14:creationId xmlns:p14="http://schemas.microsoft.com/office/powerpoint/2010/main" val="32391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3.2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17504" y="845181"/>
            <a:ext cx="8176728" cy="3678303"/>
          </a:xfrm>
        </p:spPr>
        <p:txBody>
          <a:bodyPr>
            <a:normAutofit/>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Finalmente se crea el proyecto y se le da el nombre de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UsoThreads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B7408C0-55C3-3A77-2057-A50D5397BC6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rgbClr val="FFFF00"/>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58595BAB-95A0-3F3F-A817-6B05D3E363A0}"/>
              </a:ext>
            </a:extLst>
          </p:cNvPr>
          <p:cNvPicPr>
            <a:picLocks noChangeAspect="1"/>
          </p:cNvPicPr>
          <p:nvPr/>
        </p:nvPicPr>
        <p:blipFill>
          <a:blip r:embed="rId3"/>
          <a:stretch>
            <a:fillRect/>
          </a:stretch>
        </p:blipFill>
        <p:spPr>
          <a:xfrm>
            <a:off x="1877480" y="3016779"/>
            <a:ext cx="5943600" cy="3299460"/>
          </a:xfrm>
          <a:prstGeom prst="rect">
            <a:avLst/>
          </a:prstGeom>
        </p:spPr>
      </p:pic>
    </p:spTree>
    <p:extLst>
      <p:ext uri="{BB962C8B-B14F-4D97-AF65-F5344CB8AC3E}">
        <p14:creationId xmlns:p14="http://schemas.microsoft.com/office/powerpoint/2010/main" val="152050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3.2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17504" y="845181"/>
            <a:ext cx="8176728" cy="2825119"/>
          </a:xfrm>
        </p:spPr>
        <p:txBody>
          <a:bodyPr>
            <a:normAutofit/>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Una vez realizado estos pasos lo primero que se obtendrá será el archivo vacío “UsoThreads.java” como se muestra a continuación</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9" name="Marcador de contenido 2">
            <a:extLst>
              <a:ext uri="{FF2B5EF4-FFF2-40B4-BE49-F238E27FC236}">
                <a16:creationId xmlns:a16="http://schemas.microsoft.com/office/drawing/2014/main" id="{E39A0939-7968-FCF9-1C24-8B08F0E4814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rgbClr val="FFFF00"/>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AD19A764-CFFC-4710-24E0-280B11A96AED}"/>
              </a:ext>
            </a:extLst>
          </p:cNvPr>
          <p:cNvPicPr>
            <a:picLocks noChangeAspect="1"/>
          </p:cNvPicPr>
          <p:nvPr/>
        </p:nvPicPr>
        <p:blipFill>
          <a:blip r:embed="rId3"/>
          <a:stretch>
            <a:fillRect/>
          </a:stretch>
        </p:blipFill>
        <p:spPr>
          <a:xfrm>
            <a:off x="1334068" y="2722020"/>
            <a:ext cx="5943600" cy="3129915"/>
          </a:xfrm>
          <a:prstGeom prst="rect">
            <a:avLst/>
          </a:prstGeom>
        </p:spPr>
      </p:pic>
    </p:spTree>
    <p:extLst>
      <p:ext uri="{BB962C8B-B14F-4D97-AF65-F5344CB8AC3E}">
        <p14:creationId xmlns:p14="http://schemas.microsoft.com/office/powerpoint/2010/main" val="79377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3.3 Realización práctica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6892" y="1926202"/>
            <a:ext cx="4282908" cy="4501208"/>
          </a:xfrm>
        </p:spPr>
        <p:txBody>
          <a:bodyPr>
            <a:normAutofit/>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Para comenzar en la realización del proyecto primero se agregan las importaciones necesarias.</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Después de esto en la clase principal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main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tiene un método, en el cual se instancia el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MarcoRebote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a su vez se agrega que se cierra al momento de aplastar la “X” de la esquina superior derecha, la ventana se cierre, utilizando la función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marco.setDefaultCloseOperation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por último que se vuelva visible con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setVisible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9117367" y="-1499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rgbClr val="FFFF00"/>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p:txBody>
      </p:sp>
      <p:pic>
        <p:nvPicPr>
          <p:cNvPr id="4" name="Imagen 3" descr="Texto&#10;&#10;Descripción generada automáticamente">
            <a:extLst>
              <a:ext uri="{FF2B5EF4-FFF2-40B4-BE49-F238E27FC236}">
                <a16:creationId xmlns:a16="http://schemas.microsoft.com/office/drawing/2014/main" id="{B29A4052-686B-495C-D838-41FDB4F9C50F}"/>
              </a:ext>
            </a:extLst>
          </p:cNvPr>
          <p:cNvPicPr>
            <a:picLocks noChangeAspect="1"/>
          </p:cNvPicPr>
          <p:nvPr/>
        </p:nvPicPr>
        <p:blipFill>
          <a:blip r:embed="rId3"/>
          <a:stretch>
            <a:fillRect/>
          </a:stretch>
        </p:blipFill>
        <p:spPr>
          <a:xfrm>
            <a:off x="5740400" y="1900221"/>
            <a:ext cx="2648204" cy="2383442"/>
          </a:xfrm>
          <a:prstGeom prst="rect">
            <a:avLst/>
          </a:prstGeom>
        </p:spPr>
      </p:pic>
      <p:pic>
        <p:nvPicPr>
          <p:cNvPr id="9" name="Imagen 8" descr="Interfaz de usuario gráfica, Texto, Aplicación, Correo electrónico&#10;&#10;Descripción generada automáticamente">
            <a:extLst>
              <a:ext uri="{FF2B5EF4-FFF2-40B4-BE49-F238E27FC236}">
                <a16:creationId xmlns:a16="http://schemas.microsoft.com/office/drawing/2014/main" id="{12F3CFC4-3263-62BE-79E5-BF20DFF5AE6F}"/>
              </a:ext>
            </a:extLst>
          </p:cNvPr>
          <p:cNvPicPr>
            <a:picLocks noChangeAspect="1"/>
          </p:cNvPicPr>
          <p:nvPr/>
        </p:nvPicPr>
        <p:blipFill>
          <a:blip r:embed="rId4"/>
          <a:stretch>
            <a:fillRect/>
          </a:stretch>
        </p:blipFill>
        <p:spPr>
          <a:xfrm>
            <a:off x="5478563" y="4467928"/>
            <a:ext cx="3517900" cy="1359804"/>
          </a:xfrm>
          <a:prstGeom prst="rect">
            <a:avLst/>
          </a:prstGeom>
        </p:spPr>
      </p:pic>
    </p:spTree>
    <p:extLst>
      <p:ext uri="{BB962C8B-B14F-4D97-AF65-F5344CB8AC3E}">
        <p14:creationId xmlns:p14="http://schemas.microsoft.com/office/powerpoint/2010/main" val="192959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3.3 Realización práctica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6892" y="1926202"/>
            <a:ext cx="4282908" cy="4501208"/>
          </a:xfrm>
        </p:spPr>
        <p:txBody>
          <a:bodyPr>
            <a:normAutofit fontScale="92500" lnSpcReduction="20000"/>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Después se tiene un Clase “Pelota”, la cuál se encarga del movimiento de la pelota, de que cuando se encuentre con un límite en la lámina este rebote, y esto se realiza con un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mueve_pelota</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en el cuál se recibo por parámetro un objeto de tipo Rectangle2D, el cuál recibe las dimensiones de la lámina, y estas dimensiones(ancho y alto) serán guardadas.</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Una vez hecho esto lo primero que se realiza es incrementar las coordenadas x e y, y luego con una serie de métodos pertenecientes a la clase Rectangle2D por ejemplo: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getMinX</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getMinY</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getMaxX</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getMaxY</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utilizan para detectar cuál es el punto máximo y mínimo tanto en el eje de las x e y, para que cuando se encuentre con los límites se inviertan las coordenadas. </a:t>
            </a:r>
          </a:p>
          <a:p>
            <a:pPr algn="just">
              <a:lnSpc>
                <a:spcPct val="107000"/>
              </a:lnSpc>
              <a:spcAft>
                <a:spcPts val="800"/>
              </a:spcAft>
            </a:pP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9117367" y="-1499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rgbClr val="FFFF00"/>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p:txBody>
      </p:sp>
      <p:pic>
        <p:nvPicPr>
          <p:cNvPr id="5" name="Imagen 4" descr="Interfaz de usuario gráfica, Texto, Aplicación&#10;&#10;Descripción generada automáticamente">
            <a:extLst>
              <a:ext uri="{FF2B5EF4-FFF2-40B4-BE49-F238E27FC236}">
                <a16:creationId xmlns:a16="http://schemas.microsoft.com/office/drawing/2014/main" id="{A5619B23-5172-B8FB-85B4-369DC402C3A1}"/>
              </a:ext>
            </a:extLst>
          </p:cNvPr>
          <p:cNvPicPr>
            <a:picLocks noChangeAspect="1"/>
          </p:cNvPicPr>
          <p:nvPr/>
        </p:nvPicPr>
        <p:blipFill>
          <a:blip r:embed="rId3"/>
          <a:stretch>
            <a:fillRect/>
          </a:stretch>
        </p:blipFill>
        <p:spPr>
          <a:xfrm>
            <a:off x="4939048" y="1926202"/>
            <a:ext cx="3989070" cy="4229642"/>
          </a:xfrm>
          <a:prstGeom prst="rect">
            <a:avLst/>
          </a:prstGeom>
        </p:spPr>
      </p:pic>
    </p:spTree>
    <p:extLst>
      <p:ext uri="{BB962C8B-B14F-4D97-AF65-F5344CB8AC3E}">
        <p14:creationId xmlns:p14="http://schemas.microsoft.com/office/powerpoint/2010/main" val="127135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611959" y="624720"/>
            <a:ext cx="4556941" cy="5629187"/>
          </a:xfrm>
        </p:spPr>
        <p:txBody>
          <a:bodyPr numCol="2">
            <a:noAutofit/>
          </a:bodyPr>
          <a:lstStyle/>
          <a:p>
            <a:pPr marL="305435" indent="-305435">
              <a:lnSpc>
                <a:spcPct val="90000"/>
              </a:lnSpc>
            </a:pPr>
            <a:endParaRPr lang="es-ES" sz="1100" dirty="0">
              <a:solidFill>
                <a:schemeClr val="bg1"/>
              </a:solidFill>
              <a:latin typeface="Book Antiqua"/>
            </a:endParaRPr>
          </a:p>
          <a:p>
            <a:pPr marL="305435" indent="-305435">
              <a:lnSpc>
                <a:spcPct val="90000"/>
              </a:lnSpc>
            </a:pPr>
            <a:r>
              <a:rPr lang="es-ES" sz="1400" dirty="0">
                <a:solidFill>
                  <a:schemeClr val="bg1"/>
                </a:solidFill>
                <a:latin typeface="Book Antiqua"/>
              </a:rPr>
              <a:t>1	OBJETIVOS</a:t>
            </a:r>
          </a:p>
          <a:p>
            <a:pPr marL="305435" indent="-305435">
              <a:lnSpc>
                <a:spcPct val="90000"/>
              </a:lnSpc>
            </a:pPr>
            <a:r>
              <a:rPr lang="es-ES" sz="1400" dirty="0">
                <a:solidFill>
                  <a:schemeClr val="bg1"/>
                </a:solidFill>
                <a:latin typeface="Book Antiqua"/>
              </a:rPr>
              <a:t>2	MARCO TEÓRICO</a:t>
            </a:r>
          </a:p>
          <a:p>
            <a:pPr marL="305920" indent="-305435">
              <a:lnSpc>
                <a:spcPct val="90000"/>
              </a:lnSpc>
            </a:pPr>
            <a:r>
              <a:rPr lang="es-EC" sz="1400" dirty="0">
                <a:solidFill>
                  <a:schemeClr val="bg1"/>
                </a:solidFill>
                <a:latin typeface="Book Antiqua"/>
                <a:ea typeface="+mn-lt"/>
                <a:cs typeface="+mn-lt"/>
              </a:rPr>
              <a:t>3. DESARROLLO</a:t>
            </a:r>
          </a:p>
          <a:p>
            <a:pPr marL="629920" lvl="1" indent="-305435">
              <a:lnSpc>
                <a:spcPct val="90000"/>
              </a:lnSpc>
            </a:pPr>
            <a:r>
              <a:rPr lang="es-EC" sz="1400" dirty="0">
                <a:solidFill>
                  <a:schemeClr val="bg1"/>
                </a:solidFill>
                <a:latin typeface="Book Antiqua"/>
                <a:ea typeface="+mn-lt"/>
                <a:cs typeface="+mn-lt"/>
              </a:rPr>
              <a:t>3.1 DESCRIPCIÓN TALLER</a:t>
            </a:r>
          </a:p>
          <a:p>
            <a:pPr marL="629920" lvl="1" indent="-305435">
              <a:lnSpc>
                <a:spcPct val="90000"/>
              </a:lnSpc>
            </a:pPr>
            <a:r>
              <a:rPr lang="es-EC" sz="1400" dirty="0">
                <a:solidFill>
                  <a:schemeClr val="bg1"/>
                </a:solidFill>
                <a:latin typeface="Book Antiqua"/>
                <a:ea typeface="+mn-lt"/>
                <a:cs typeface="+mn-lt"/>
              </a:rPr>
              <a:t>3.2 CREACIÓN DEL PROYECTO</a:t>
            </a:r>
          </a:p>
          <a:p>
            <a:pPr marL="629920" lvl="1" indent="-305435">
              <a:lnSpc>
                <a:spcPct val="90000"/>
              </a:lnSpc>
            </a:pPr>
            <a:r>
              <a:rPr lang="es-EC" sz="1400" dirty="0">
                <a:solidFill>
                  <a:schemeClr val="bg1"/>
                </a:solidFill>
                <a:latin typeface="Book Antiqua"/>
                <a:ea typeface="+mn-lt"/>
                <a:cs typeface="+mn-lt"/>
              </a:rPr>
              <a:t>3.3 REALIZACIÓN PRÁCTICA</a:t>
            </a:r>
          </a:p>
          <a:p>
            <a:pPr marL="629920" lvl="1" indent="-305435">
              <a:lnSpc>
                <a:spcPct val="90000"/>
              </a:lnSpc>
            </a:pPr>
            <a:r>
              <a:rPr lang="es-EC" sz="1400" dirty="0">
                <a:solidFill>
                  <a:schemeClr val="bg1"/>
                </a:solidFill>
                <a:latin typeface="Book Antiqua"/>
                <a:ea typeface="+mn-lt"/>
                <a:cs typeface="+mn-lt"/>
              </a:rPr>
              <a:t>3.4 EJECUCION</a:t>
            </a:r>
          </a:p>
          <a:p>
            <a:pPr marL="305920" indent="-305435">
              <a:lnSpc>
                <a:spcPct val="90000"/>
              </a:lnSpc>
            </a:pPr>
            <a:r>
              <a:rPr lang="es-EC" sz="1400" dirty="0">
                <a:solidFill>
                  <a:schemeClr val="bg1"/>
                </a:solidFill>
                <a:latin typeface="Book Antiqua"/>
                <a:ea typeface="+mn-lt"/>
                <a:cs typeface="+mn-lt"/>
              </a:rPr>
              <a:t>4. CONCLUSIONES</a:t>
            </a:r>
          </a:p>
          <a:p>
            <a:pPr marL="305920" indent="-305435">
              <a:lnSpc>
                <a:spcPct val="90000"/>
              </a:lnSpc>
            </a:pPr>
            <a:r>
              <a:rPr lang="es-EC" sz="1400" dirty="0">
                <a:solidFill>
                  <a:schemeClr val="bg1"/>
                </a:solidFill>
                <a:latin typeface="Book Antiqua"/>
                <a:ea typeface="+mn-lt"/>
                <a:cs typeface="+mn-lt"/>
              </a:rPr>
              <a:t>5. RECOMENDACIONES</a:t>
            </a:r>
          </a:p>
          <a:p>
            <a:pPr marL="305920" indent="-305435">
              <a:lnSpc>
                <a:spcPct val="90000"/>
              </a:lnSpc>
            </a:pPr>
            <a:r>
              <a:rPr lang="es-EC" sz="1400" dirty="0">
                <a:solidFill>
                  <a:schemeClr val="bg1"/>
                </a:solidFill>
                <a:latin typeface="Book Antiqua"/>
                <a:ea typeface="+mn-lt"/>
                <a:cs typeface="+mn-lt"/>
              </a:rPr>
              <a:t>6. BIBLIOGRAFÍA</a:t>
            </a:r>
            <a:endParaRPr lang="es-ES" sz="1400" dirty="0">
              <a:solidFill>
                <a:schemeClr val="bg1"/>
              </a:solidFill>
              <a:latin typeface="Book Antiqua"/>
              <a:ea typeface="+mn-lt"/>
              <a:cs typeface="+mn-lt"/>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3.3 Realización práctica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49536" y="1926202"/>
            <a:ext cx="4790908" cy="4501208"/>
          </a:xfrm>
        </p:spPr>
        <p:txBody>
          <a:bodyPr>
            <a:normAutofit/>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Por último se le agrego una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getColor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la cuál retornara el color que va a ser alternado por cada pelota lanzada.</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Debajo de la clase pelota, se crea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LaminaPelota</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que construye la lámina por la cuál va a moverse la pelota, utilizando los componentes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paintComponent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Graphics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Graphics2D, y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fill</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consigue pintar la pelota. Y con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setColor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lográ</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darle colores diferentes a la pelota. </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9117367" y="-1499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rgbClr val="FFFF00"/>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p:txBody>
      </p:sp>
      <p:pic>
        <p:nvPicPr>
          <p:cNvPr id="10" name="Imagen 9" descr="Interfaz de usuario gráfica, Texto, Aplicación&#10;&#10;Descripción generada automáticamente">
            <a:extLst>
              <a:ext uri="{FF2B5EF4-FFF2-40B4-BE49-F238E27FC236}">
                <a16:creationId xmlns:a16="http://schemas.microsoft.com/office/drawing/2014/main" id="{B8D81A41-ACD3-652D-F390-881F3549B2C9}"/>
              </a:ext>
            </a:extLst>
          </p:cNvPr>
          <p:cNvPicPr>
            <a:picLocks noChangeAspect="1"/>
          </p:cNvPicPr>
          <p:nvPr/>
        </p:nvPicPr>
        <p:blipFill>
          <a:blip r:embed="rId3"/>
          <a:stretch>
            <a:fillRect/>
          </a:stretch>
        </p:blipFill>
        <p:spPr>
          <a:xfrm>
            <a:off x="5247755" y="1859623"/>
            <a:ext cx="3810367" cy="2317183"/>
          </a:xfrm>
          <a:prstGeom prst="rect">
            <a:avLst/>
          </a:prstGeom>
        </p:spPr>
      </p:pic>
      <p:pic>
        <p:nvPicPr>
          <p:cNvPr id="11" name="Imagen 10">
            <a:extLst>
              <a:ext uri="{FF2B5EF4-FFF2-40B4-BE49-F238E27FC236}">
                <a16:creationId xmlns:a16="http://schemas.microsoft.com/office/drawing/2014/main" id="{868A2044-E472-BBA9-E375-5B9613F28998}"/>
              </a:ext>
            </a:extLst>
          </p:cNvPr>
          <p:cNvPicPr>
            <a:picLocks noChangeAspect="1"/>
          </p:cNvPicPr>
          <p:nvPr/>
        </p:nvPicPr>
        <p:blipFill>
          <a:blip r:embed="rId4"/>
          <a:stretch>
            <a:fillRect/>
          </a:stretch>
        </p:blipFill>
        <p:spPr>
          <a:xfrm>
            <a:off x="5231609" y="4320473"/>
            <a:ext cx="3503428" cy="2092325"/>
          </a:xfrm>
          <a:prstGeom prst="rect">
            <a:avLst/>
          </a:prstGeom>
        </p:spPr>
      </p:pic>
    </p:spTree>
    <p:extLst>
      <p:ext uri="{BB962C8B-B14F-4D97-AF65-F5344CB8AC3E}">
        <p14:creationId xmlns:p14="http://schemas.microsoft.com/office/powerpoint/2010/main" val="381791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3.3 Realización práctica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6891" y="1926202"/>
            <a:ext cx="8650475" cy="2391798"/>
          </a:xfrm>
        </p:spPr>
        <p:txBody>
          <a:bodyPr>
            <a:normAutofit/>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En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MarcoRebote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construye el marco y se agregan las laminas tanto como la de la pelota en la parte superior y la de los botones en la parte inferior. En la lámina inferior se tiene 2 botones: el primero es el botón “Dale!” del cuál saldrá la pelota a realizar su recorrido y el segundo botón es “Salir” que así como su nombre lo dice saldrá de la aplicación. </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9117367" y="-1499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rgbClr val="FFFF00"/>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p:txBody>
      </p:sp>
      <p:pic>
        <p:nvPicPr>
          <p:cNvPr id="5" name="Imagen 4" descr="Interfaz de usuario gráfica, Texto&#10;&#10;Descripción generada automáticamente con confianza media">
            <a:extLst>
              <a:ext uri="{FF2B5EF4-FFF2-40B4-BE49-F238E27FC236}">
                <a16:creationId xmlns:a16="http://schemas.microsoft.com/office/drawing/2014/main" id="{7A2B8DF5-3DB3-816B-2015-0FCBCED40A1F}"/>
              </a:ext>
            </a:extLst>
          </p:cNvPr>
          <p:cNvPicPr>
            <a:picLocks noChangeAspect="1"/>
          </p:cNvPicPr>
          <p:nvPr/>
        </p:nvPicPr>
        <p:blipFill>
          <a:blip r:embed="rId3"/>
          <a:stretch>
            <a:fillRect/>
          </a:stretch>
        </p:blipFill>
        <p:spPr>
          <a:xfrm>
            <a:off x="2458421" y="3805525"/>
            <a:ext cx="5301615" cy="2821940"/>
          </a:xfrm>
          <a:prstGeom prst="rect">
            <a:avLst/>
          </a:prstGeom>
        </p:spPr>
      </p:pic>
    </p:spTree>
    <p:extLst>
      <p:ext uri="{BB962C8B-B14F-4D97-AF65-F5344CB8AC3E}">
        <p14:creationId xmlns:p14="http://schemas.microsoft.com/office/powerpoint/2010/main" val="1028071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3.3 Realización práctica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6892" y="1926202"/>
            <a:ext cx="8537408" cy="2823598"/>
          </a:xfrm>
        </p:spPr>
        <p:txBody>
          <a:bodyPr>
            <a:normAutofit fontScale="70000" lnSpcReduction="20000"/>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 define una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PelotaHilos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que implementa la interfaz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Runnable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Esto significa que se puede ejecutar en un hilo. La clase tiene dos atributos: pelota y componente. pelota es una instancia de la clase Pelota, que probablemente contiene la lógica para mover la pelota. componente es una instancia de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Component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que representa el componente gráfico en el que se dibujará la pelota.</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El método run() es parte de la interfaz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Runnable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contiene el código que se ejecutará en el hilo. En un bucle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for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realiza el movimiento de la pelota llamando al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mueve_pelota</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de la instancia pelota.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mueve_pelota</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probablemente toma los límites del componente gráfico como parámetro para asegurarse de que la pelota se mueva dentro de esos límites. Después de mover la pelota, se llama al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repaint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del componente para repintar el componente y mostrar la nueva posición de la pelota en la pantalla. Luego, el hilo se duerme durante 4 milisegundos usando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Thread.sleep</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(4). Esto hace que el hilo se detenga brevemente antes de continuar con el siguiente ciclo del bucle.</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Si se produce una interrupción mientras el hilo está durmiendo, se captura la excepción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InterruptedException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se imprime la traza de la pila de la excepción.</a:t>
            </a:r>
          </a:p>
          <a:p>
            <a:pPr algn="just">
              <a:lnSpc>
                <a:spcPct val="107000"/>
              </a:lnSpc>
              <a:spcAft>
                <a:spcPts val="800"/>
              </a:spcAft>
            </a:pP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9117367" y="-1499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rgbClr val="FFFF00"/>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Texto&#10;&#10;Descripción generada automáticamente">
            <a:extLst>
              <a:ext uri="{FF2B5EF4-FFF2-40B4-BE49-F238E27FC236}">
                <a16:creationId xmlns:a16="http://schemas.microsoft.com/office/drawing/2014/main" id="{8883C7AD-6A1C-EA58-3249-CEC62776D262}"/>
              </a:ext>
            </a:extLst>
          </p:cNvPr>
          <p:cNvPicPr>
            <a:picLocks noChangeAspect="1"/>
          </p:cNvPicPr>
          <p:nvPr/>
        </p:nvPicPr>
        <p:blipFill>
          <a:blip r:embed="rId3"/>
          <a:stretch>
            <a:fillRect/>
          </a:stretch>
        </p:blipFill>
        <p:spPr>
          <a:xfrm>
            <a:off x="4084647" y="4286696"/>
            <a:ext cx="4022706" cy="2334115"/>
          </a:xfrm>
          <a:prstGeom prst="rect">
            <a:avLst/>
          </a:prstGeom>
        </p:spPr>
      </p:pic>
    </p:spTree>
    <p:extLst>
      <p:ext uri="{BB962C8B-B14F-4D97-AF65-F5344CB8AC3E}">
        <p14:creationId xmlns:p14="http://schemas.microsoft.com/office/powerpoint/2010/main" val="333934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3.3 Realización práctica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6892" y="1926202"/>
            <a:ext cx="8537408" cy="2823598"/>
          </a:xfrm>
        </p:spPr>
        <p:txBody>
          <a:bodyPr>
            <a:normAutofit fontScale="92500" lnSpcReduction="20000"/>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ponerBoton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recibe tres parámetros: c, que es un contenedor en el que se agregará el botón, titulo, que es el texto que se mostrará en el botón, y oyente, que es un objeto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ActionListener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que escuchará los eventos del botón. Se crea una instancia de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JButton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llamada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pasando el titulo como argumento. El botón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agrega al contenedor c utilizando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add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del contenedor. El contenedor c se configura con un color de fondo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Color.DARK_GRAY</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utilizando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setBackground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El botón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configura con un color de fondo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Color.GREEN.darker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utilizando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setBackground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darker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utiliza para obtener una versión más oscura del color verde. El botón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configura con un color de texto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Color.WHITE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utilizando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setForeground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agrega el oyente al botón utilizando el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addActionListener</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para que el botón pueda generar eventos cuando se hace clic en él. Y Finalmente, se devuelve el objeto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9117367" y="-1499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rgbClr val="FFFF00"/>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a:extLst>
              <a:ext uri="{FF2B5EF4-FFF2-40B4-BE49-F238E27FC236}">
                <a16:creationId xmlns:a16="http://schemas.microsoft.com/office/drawing/2014/main" id="{DD9F1F95-D296-0050-68B4-AC908C26CDE5}"/>
              </a:ext>
            </a:extLst>
          </p:cNvPr>
          <p:cNvPicPr>
            <a:picLocks noChangeAspect="1"/>
          </p:cNvPicPr>
          <p:nvPr/>
        </p:nvPicPr>
        <p:blipFill>
          <a:blip r:embed="rId3"/>
          <a:stretch>
            <a:fillRect/>
          </a:stretch>
        </p:blipFill>
        <p:spPr>
          <a:xfrm>
            <a:off x="2132115" y="4749800"/>
            <a:ext cx="5434330" cy="1595755"/>
          </a:xfrm>
          <a:prstGeom prst="rect">
            <a:avLst/>
          </a:prstGeom>
        </p:spPr>
      </p:pic>
    </p:spTree>
    <p:extLst>
      <p:ext uri="{BB962C8B-B14F-4D97-AF65-F5344CB8AC3E}">
        <p14:creationId xmlns:p14="http://schemas.microsoft.com/office/powerpoint/2010/main" val="422188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3.3 Realización práctica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6892" y="1926202"/>
            <a:ext cx="8537408" cy="2823598"/>
          </a:xfrm>
        </p:spPr>
        <p:txBody>
          <a:bodyPr>
            <a:normAutofit fontScale="92500" lnSpcReduction="20000"/>
          </a:bodyPr>
          <a:lstStyle/>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 crea una instancia de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Random</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llamada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random</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para generar valores aleatorios. Se crea una instancia de Color llamada color utilizando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random.nextInt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(256) para generar valores aleatorios entre 0 y 255 para los componentes rojo, verde y azul del color RGB. La instancia de Pelota llamada pelota pasando el color como argumento. Se agrega la pelota a una instancia de lamina, que probablemente sea un panel o lienzo en la interfaz gráfica. Se configura el color de fondo del botón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boton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con el color generado utilizando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setBackground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establece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setOpaque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(true) para que el fondo del botón sea opaco y se oculte cualquier contenido detrás del botón. Se establece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setBorderPainted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(false) para eliminar el borde del botón. Se crea una instancia de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PelotaHilos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pasando pelota y lamina como argumentos, y se asigna a la variable r de tipo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Runnable</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Se crea una instancia de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Thread</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llamada t pasando r como argumento. Se inicia el hilo t llamando al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start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Esto ejecutará el método run() de la clase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PelotaHilos</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en un hilo separado.</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9117367" y="-1499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rgbClr val="FFFF00"/>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8A8DFF49-4AC0-2476-ECE4-ECF5BA10ACD9}"/>
              </a:ext>
            </a:extLst>
          </p:cNvPr>
          <p:cNvPicPr>
            <a:picLocks noChangeAspect="1"/>
          </p:cNvPicPr>
          <p:nvPr/>
        </p:nvPicPr>
        <p:blipFill>
          <a:blip r:embed="rId3"/>
          <a:stretch>
            <a:fillRect/>
          </a:stretch>
        </p:blipFill>
        <p:spPr>
          <a:xfrm>
            <a:off x="2006600" y="4869180"/>
            <a:ext cx="5943600" cy="1869440"/>
          </a:xfrm>
          <a:prstGeom prst="rect">
            <a:avLst/>
          </a:prstGeom>
        </p:spPr>
      </p:pic>
    </p:spTree>
    <p:extLst>
      <p:ext uri="{BB962C8B-B14F-4D97-AF65-F5344CB8AC3E}">
        <p14:creationId xmlns:p14="http://schemas.microsoft.com/office/powerpoint/2010/main" val="1549599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3.9 ejecución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rgbClr val="FFFF00"/>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905EFD82-B719-D26B-B5BE-27FF7DF4643F}"/>
              </a:ext>
            </a:extLst>
          </p:cNvPr>
          <p:cNvSpPr txBox="1"/>
          <p:nvPr/>
        </p:nvSpPr>
        <p:spPr>
          <a:xfrm>
            <a:off x="392034" y="1904354"/>
            <a:ext cx="8386996" cy="375552"/>
          </a:xfrm>
          <a:prstGeom prst="rect">
            <a:avLst/>
          </a:prstGeom>
          <a:noFill/>
        </p:spPr>
        <p:txBody>
          <a:bodyPr wrap="square">
            <a:spAutoFit/>
          </a:bodyPr>
          <a:lstStyle/>
          <a:p>
            <a:pPr algn="ctr">
              <a:lnSpc>
                <a:spcPct val="107000"/>
              </a:lnSpc>
              <a:spcAft>
                <a:spcPts val="800"/>
              </a:spcAft>
            </a:pPr>
            <a:r>
              <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Inicio de la pantalla vacía.</a:t>
            </a:r>
          </a:p>
        </p:txBody>
      </p:sp>
      <p:pic>
        <p:nvPicPr>
          <p:cNvPr id="6" name="Imagen 5" descr="Interfaz de usuario gráfica, Texto, Aplicación&#10;&#10;Descripción generada automáticamente">
            <a:extLst>
              <a:ext uri="{FF2B5EF4-FFF2-40B4-BE49-F238E27FC236}">
                <a16:creationId xmlns:a16="http://schemas.microsoft.com/office/drawing/2014/main" id="{3188A181-616B-9213-DAF8-B14A87A402B3}"/>
              </a:ext>
            </a:extLst>
          </p:cNvPr>
          <p:cNvPicPr>
            <a:picLocks noChangeAspect="1"/>
          </p:cNvPicPr>
          <p:nvPr/>
        </p:nvPicPr>
        <p:blipFill>
          <a:blip r:embed="rId3"/>
          <a:stretch>
            <a:fillRect/>
          </a:stretch>
        </p:blipFill>
        <p:spPr>
          <a:xfrm>
            <a:off x="2443480" y="2457705"/>
            <a:ext cx="4795520" cy="4252215"/>
          </a:xfrm>
          <a:prstGeom prst="rect">
            <a:avLst/>
          </a:prstGeom>
        </p:spPr>
      </p:pic>
    </p:spTree>
    <p:extLst>
      <p:ext uri="{BB962C8B-B14F-4D97-AF65-F5344CB8AC3E}">
        <p14:creationId xmlns:p14="http://schemas.microsoft.com/office/powerpoint/2010/main" val="250556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3.9 ejecución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rgbClr val="FFFF00"/>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905EFD82-B719-D26B-B5BE-27FF7DF4643F}"/>
              </a:ext>
            </a:extLst>
          </p:cNvPr>
          <p:cNvSpPr txBox="1"/>
          <p:nvPr/>
        </p:nvSpPr>
        <p:spPr>
          <a:xfrm>
            <a:off x="351838" y="1879046"/>
            <a:ext cx="8386996" cy="671915"/>
          </a:xfrm>
          <a:prstGeom prst="rect">
            <a:avLst/>
          </a:prstGeom>
          <a:noFill/>
        </p:spPr>
        <p:txBody>
          <a:bodyPr wrap="square">
            <a:spAutoFit/>
          </a:bodyPr>
          <a:lstStyle/>
          <a:p>
            <a:pPr algn="just">
              <a:lnSpc>
                <a:spcPct val="107000"/>
              </a:lnSpc>
              <a:spcAft>
                <a:spcPts val="800"/>
              </a:spcAft>
            </a:pPr>
            <a:r>
              <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Ejecución con una pelota, como se puede observar, el botón “Dale!” tiene el mismo color que la pelota que ha sido lanzada.</a:t>
            </a:r>
          </a:p>
        </p:txBody>
      </p:sp>
      <p:pic>
        <p:nvPicPr>
          <p:cNvPr id="3" name="Imagen 2" descr="Interfaz de usuario gráfica, Aplicación&#10;&#10;Descripción generada automáticamente">
            <a:extLst>
              <a:ext uri="{FF2B5EF4-FFF2-40B4-BE49-F238E27FC236}">
                <a16:creationId xmlns:a16="http://schemas.microsoft.com/office/drawing/2014/main" id="{0EE33CED-52B1-5CE5-6C20-AC64C17B61E4}"/>
              </a:ext>
            </a:extLst>
          </p:cNvPr>
          <p:cNvPicPr>
            <a:picLocks noChangeAspect="1"/>
          </p:cNvPicPr>
          <p:nvPr/>
        </p:nvPicPr>
        <p:blipFill>
          <a:blip r:embed="rId3"/>
          <a:stretch>
            <a:fillRect/>
          </a:stretch>
        </p:blipFill>
        <p:spPr>
          <a:xfrm>
            <a:off x="2120588" y="2581441"/>
            <a:ext cx="4849495" cy="4276559"/>
          </a:xfrm>
          <a:prstGeom prst="rect">
            <a:avLst/>
          </a:prstGeom>
        </p:spPr>
      </p:pic>
    </p:spTree>
    <p:extLst>
      <p:ext uri="{BB962C8B-B14F-4D97-AF65-F5344CB8AC3E}">
        <p14:creationId xmlns:p14="http://schemas.microsoft.com/office/powerpoint/2010/main" val="387350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3.9 ejecución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rgbClr val="FFFF00"/>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rgbClr val="FFFF00"/>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905EFD82-B719-D26B-B5BE-27FF7DF4643F}"/>
              </a:ext>
            </a:extLst>
          </p:cNvPr>
          <p:cNvSpPr txBox="1"/>
          <p:nvPr/>
        </p:nvSpPr>
        <p:spPr>
          <a:xfrm>
            <a:off x="581192" y="1882676"/>
            <a:ext cx="8386996" cy="1367234"/>
          </a:xfrm>
          <a:prstGeom prst="rect">
            <a:avLst/>
          </a:prstGeom>
          <a:noFill/>
        </p:spPr>
        <p:txBody>
          <a:bodyPr wrap="square">
            <a:spAutoFit/>
          </a:bodyPr>
          <a:lstStyle/>
          <a:p>
            <a:pPr algn="just">
              <a:lnSpc>
                <a:spcPct val="107000"/>
              </a:lnSpc>
              <a:spcAft>
                <a:spcPts val="800"/>
              </a:spcAft>
            </a:pPr>
            <a:r>
              <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Ejecución con varias pelotas, cada una de estas pelotas tiene un color diferente, con el cual se les diferencia una de la otra, y el bot</a:t>
            </a:r>
            <a:r>
              <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ón dale tiene el color de la última pelota que haya sido lanzada.</a:t>
            </a: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t>
            </a:r>
          </a:p>
        </p:txBody>
      </p:sp>
      <p:pic>
        <p:nvPicPr>
          <p:cNvPr id="3" name="Imagen 2" descr="Interfaz de usuario gráfica, Aplicación&#10;&#10;Descripción generada automáticamente">
            <a:extLst>
              <a:ext uri="{FF2B5EF4-FFF2-40B4-BE49-F238E27FC236}">
                <a16:creationId xmlns:a16="http://schemas.microsoft.com/office/drawing/2014/main" id="{2A2EACDC-A014-FDBE-F020-C422708DA3B2}"/>
              </a:ext>
            </a:extLst>
          </p:cNvPr>
          <p:cNvPicPr>
            <a:picLocks noChangeAspect="1"/>
          </p:cNvPicPr>
          <p:nvPr/>
        </p:nvPicPr>
        <p:blipFill>
          <a:blip r:embed="rId3"/>
          <a:stretch>
            <a:fillRect/>
          </a:stretch>
        </p:blipFill>
        <p:spPr>
          <a:xfrm>
            <a:off x="2457257" y="2702294"/>
            <a:ext cx="4634865" cy="4155706"/>
          </a:xfrm>
          <a:prstGeom prst="rect">
            <a:avLst/>
          </a:prstGeom>
        </p:spPr>
      </p:pic>
    </p:spTree>
    <p:extLst>
      <p:ext uri="{BB962C8B-B14F-4D97-AF65-F5344CB8AC3E}">
        <p14:creationId xmlns:p14="http://schemas.microsoft.com/office/powerpoint/2010/main" val="137517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46914"/>
          </a:xfrm>
        </p:spPr>
        <p:txBody>
          <a:bodyPr>
            <a:normAutofit fontScale="92500" lnSpcReduction="10000"/>
          </a:bodyPr>
          <a:lstStyle/>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En este trabajo se ha desarrollado un modelo de Banco utilizando el lenguaje de programación Java. Este modelo incluye la creación de cuentas, transferencias y el cálculo del saldo total, brindando una base sólida para aplicaciones bancarias.</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La aplicación de conceptos de programación orientada a objetos, como la encapsulación, la herencia y el polimorfismo, ha facilitado la organización y el modularidad del código, mejorando su mantenibilidad y reutilización.</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El uso de herramientas como Apache NetBeans ha agilizado el desarrollo del proyecto, proporcionando un entorno de desarrollo integrado con características útiles para la codificación, depuración y gestión de proyectos Java.</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El programa implementa una aplicación gráfica de rebotes de pelotas utilizando hilos en Java. Permite al usuario iniciar y detener la animación de las pelotas en movimiento.</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 utilizan las bibliotecas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java.awt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javax.swing</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para crear los componentes gráficos, como el marco de la ventana, los botones y el lienzo donde se dibujan las pelotas.</a:t>
            </a:r>
          </a:p>
          <a:p>
            <a:pPr marL="0" lvl="0" indent="0" algn="just">
              <a:lnSpc>
                <a:spcPct val="115000"/>
              </a:lnSpc>
              <a:buNone/>
            </a:pP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rgbClr val="FFFF00"/>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48623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46914"/>
          </a:xfrm>
        </p:spPr>
        <p:txBody>
          <a:bodyPr>
            <a:normAutofit fontScale="92500" lnSpcReduction="20000"/>
          </a:bodyPr>
          <a:lstStyle/>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 recomienda realizar pruebas exhaustivas del modelo para asegurarse de que funcione correctamente en diferentes escenarios y condiciones, validando tanto los casos normales como los casos límite y de error.</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 importante aplicar buenas prácticas de programación, como utilizar nombres descriptivos, seguir convenciones de estilo de código y documentar adecuadamente el código, para facilitar su comprensión y mantenimiento.</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Tener cuidado del número de hilos que se quiera crear ya que si se crea demasiados podría afectar nuestro computador</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Es recomendable nombrar la carpeta con el nombre especificado al inicio de la materia para así tener un orden.</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 recomienda ver el video provisto por el docente para un mayor entendimiento del programa.</a:t>
            </a:r>
          </a:p>
          <a:p>
            <a:pPr marL="342900" lvl="0" indent="-342900" algn="just">
              <a:lnSpc>
                <a:spcPct val="107000"/>
              </a:lnSpc>
              <a:buClr>
                <a:srgbClr val="2E74B5"/>
              </a:buClr>
              <a:buFont typeface="Symbol" panose="05050102010706020507" pitchFamily="18" charset="2"/>
              <a:buChar char=""/>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Se recomienda que al momento de poner mas pelotas en la pantalla, estás tengan diferentes colores para que no exista ninguna confusión por parte del usuario al momento de agregar más pelotas.</a:t>
            </a:r>
          </a:p>
          <a:p>
            <a:pPr lvl="0" algn="just">
              <a:lnSpc>
                <a:spcPct val="115000"/>
              </a:lnSpc>
              <a:buFont typeface="Wingdings" panose="05000000000000000000" pitchFamily="2" charset="2"/>
              <a:buChar char="§"/>
            </a:pP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4" name="Marcador de contenido 2">
            <a:extLst>
              <a:ext uri="{FF2B5EF4-FFF2-40B4-BE49-F238E27FC236}">
                <a16:creationId xmlns:a16="http://schemas.microsoft.com/office/drawing/2014/main" id="{E6831AD2-6C45-F8DB-A4BD-2160D8DE384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a:t>
            </a:r>
            <a:r>
              <a:rPr lang="es-EC" sz="1200" dirty="0">
                <a:solidFill>
                  <a:srgbClr val="FFFF00"/>
                </a:solidFill>
                <a:latin typeface="Book Antiqua"/>
                <a:ea typeface="+mn-lt"/>
                <a:cs typeface="+mn-lt"/>
              </a:rPr>
              <a:t>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20157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126630136"/>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upo 2">
            <a:extLst>
              <a:ext uri="{FF2B5EF4-FFF2-40B4-BE49-F238E27FC236}">
                <a16:creationId xmlns:a16="http://schemas.microsoft.com/office/drawing/2014/main" id="{3C1E479A-BF58-249A-096B-FE6C2564BC4B}"/>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1050" dirty="0">
                <a:solidFill>
                  <a:srgbClr val="FFFF00"/>
                </a:solidFill>
                <a:latin typeface="Book Antiqua"/>
              </a:endParaRPr>
            </a:p>
            <a:p>
              <a:pPr marL="305435" indent="-305435">
                <a:lnSpc>
                  <a:spcPct val="90000"/>
                </a:lnSpc>
              </a:pPr>
              <a:r>
                <a:rPr lang="es-ES" sz="1200" dirty="0">
                  <a:solidFill>
                    <a:srgbClr val="FFFF00"/>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4" name="Marcador de contenido 2">
            <a:extLst>
              <a:ext uri="{FF2B5EF4-FFF2-40B4-BE49-F238E27FC236}">
                <a16:creationId xmlns:a16="http://schemas.microsoft.com/office/drawing/2014/main" id="{08FB2860-CD3B-9AA3-94F1-CBC7E8E8B0B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105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chemeClr val="bg1"/>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rgbClr val="FFFF00"/>
                </a:solidFill>
                <a:latin typeface="Book Antiqua"/>
                <a:ea typeface="+mn-lt"/>
                <a:cs typeface="+mn-lt"/>
              </a:rPr>
              <a:t>6. BIBLIOGRAFÍA</a:t>
            </a:r>
            <a:endParaRPr lang="es-ES" sz="1200" dirty="0">
              <a:solidFill>
                <a:srgbClr val="FFFF00"/>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3" name="Marcador de contenido 2">
            <a:extLst>
              <a:ext uri="{FF2B5EF4-FFF2-40B4-BE49-F238E27FC236}">
                <a16:creationId xmlns:a16="http://schemas.microsoft.com/office/drawing/2014/main" id="{927CE352-5167-E1D1-3C48-E31CFD6C9138}"/>
              </a:ext>
            </a:extLst>
          </p:cNvPr>
          <p:cNvSpPr>
            <a:spLocks noGrp="1"/>
          </p:cNvSpPr>
          <p:nvPr>
            <p:ph idx="1"/>
          </p:nvPr>
        </p:nvSpPr>
        <p:spPr>
          <a:xfrm>
            <a:off x="203200" y="1816100"/>
            <a:ext cx="8893848" cy="4902200"/>
          </a:xfrm>
        </p:spPr>
        <p:txBody>
          <a:bodyPr>
            <a:normAutofit/>
          </a:bodyPr>
          <a:lstStyle/>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 Java, "¿Qué es la tecnología Java y por qué la necesito?". Java. Disponible en: https://www.java.com/es/download/help/whatis_java.html.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[2] M. "MONOTAREA Y MULTITAREA".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Wordpress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Disponible en: https://marianogm17.wordpress.com/monotarea-y-multitarea/.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[3]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KeepCoding</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"¿Qué es la programación concurrente?".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KeepCoding</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11 octubre 2022. Disponible en: https://keepcoding.io/blog/que-es-la-programacion-concurrente/.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[4]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JavaTPoint</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"Tutorial de Java AWT".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JavaTPoint</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Disponible en: https://www.javatpoint.com/java-awt.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[5] Open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Bootcamp</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"Introducción a Swing en Java". Open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Bootcamp</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Disponible en: https://open-bootcamp.com/cursos/java/introduccion-a-swing.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[6] Universidad de Alicante. "Hilos". Experto Java. Disponible en: http://www.jtech.ua.es/dadm/restringido/java/sesion05-apuntes.html#:~:text=Un%20hilo%20es%20un%20flujo,programa%2C%20pila%20de%20ejecuci%C3%B3n).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[7] Departamento de Informática de la Universidad de Valladolid. "Departamento de Informática de la Universidad de Valladolid". Disponible en: https://www.infor.uva.es/~</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fdiaz</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sd</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doc</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/hilos#:~:</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text</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=La%20interface%20Runnable%20proporciona%20un,deba%20extender%20alguna%20otra%20clase..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[8] IBM. "Excepciones Java". IBM, 08 marzo 2021. Disponible en: https://www.ibm.com/docs/es/i/7.1?topic=driver-java-exceptions. [Último acceso: 27 noviembre 2022].</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[9] Oracle,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How</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to</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Write</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an</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Action</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Listener</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Recuperado el 08 de Julio 2023, Disponible en: https://docs.oracle.com/javase/tutorial/uiswing/events/actionlistener.html</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[10] Oracle,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Class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Graphics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Recuperado el 08 de Julio 2023, Disponible en: https://docs.oracle.com/javase%2F7%2Fdocs%2Fapi%2F%2F/java/awt/Graphics.html</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[11]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TutorialsPoint</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“AWT Graphics2D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Class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Recuperado el 08 de Julio 2023, Disponible en: https://www.tutorialspoint.com/awt/awt_graphics2d_class.html.</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[12] Oracle,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Class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Color”, Recuperado el 08 de Julio 2023, Disponible en: https://docs.oracle.com/javase%2F7%2Fdocs%2Fapi%2F%2F/java/awt/Color.html</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[13] Andrew1234, “Ellipse2D”, Recuperado el 08 de Julio 2023 de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GeeksforGeeks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Disponible en: https://www.geeksforgeeks.org/java-awt-ellipse2d/</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[14] Oracle,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Class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Rectangle2D”, Recuperado el 08 de Julio 2023, Disponible en: https://docs.oracle.com/javase/8/docs/api/java/awt/geom/Rectangle2D.html</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[15] Oracle,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Class</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Random</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Recuperado el 08 de Julio 2023, Disponible en: https://docs.oracle.com/javase/8/docs/api/java/util/Random.html</a:t>
            </a:r>
          </a:p>
          <a:p>
            <a:pPr marL="342900" lvl="0" indent="-342900" algn="just">
              <a:lnSpc>
                <a:spcPct val="107000"/>
              </a:lnSpc>
              <a:buClr>
                <a:srgbClr val="2E74B5"/>
              </a:buClr>
              <a:buFont typeface="Symbol" panose="05050102010706020507" pitchFamily="18" charset="2"/>
              <a:buChar char=""/>
            </a:pP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[16] </a:t>
            </a:r>
            <a:r>
              <a:rPr lang="es-ES" sz="9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JavaTpoint</a:t>
            </a:r>
            <a:r>
              <a:rPr lang="es-ES" sz="9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“Java Swing Tutorial”, Recuperado el 08 de Julio 2023, Disponible en: https://www.javatpoint.com/java-swing</a:t>
            </a:r>
          </a:p>
        </p:txBody>
      </p:sp>
    </p:spTree>
    <p:extLst>
      <p:ext uri="{BB962C8B-B14F-4D97-AF65-F5344CB8AC3E}">
        <p14:creationId xmlns:p14="http://schemas.microsoft.com/office/powerpoint/2010/main" val="397602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581192" y="1209056"/>
            <a:ext cx="8185437" cy="3678303"/>
          </a:xfrm>
        </p:spPr>
        <p:txBody>
          <a:bodyPr/>
          <a:lstStyle/>
          <a:p>
            <a:pPr marL="0" indent="0">
              <a:buNone/>
            </a:pPr>
            <a:r>
              <a:rPr lang="es-ES" b="1"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JAVA</a:t>
            </a:r>
            <a:endPar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a:p>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Java es un lenguaje de programación de alto nivel, orientado a objetos y multiplataforma, creado por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Sun</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Microsystems en 1995. Ha evolucionado desde sus comienzos hasta ser una gran parte del mundo digital actual, debido a que es una plataforma fiable en la que se crean gran cantidad de aplicaciones y servicios [1].</a:t>
            </a:r>
            <a:endParaRPr lang="es-EC" dirty="0"/>
          </a:p>
        </p:txBody>
      </p:sp>
      <p:pic>
        <p:nvPicPr>
          <p:cNvPr id="3" name="Imagen 2" descr="Cómo actualizar Java en tu ordenador">
            <a:extLst>
              <a:ext uri="{FF2B5EF4-FFF2-40B4-BE49-F238E27FC236}">
                <a16:creationId xmlns:a16="http://schemas.microsoft.com/office/drawing/2014/main" id="{00A9464F-D5D5-6FEA-3898-BD0FA2023D5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970" y="4308290"/>
            <a:ext cx="4373880" cy="1667510"/>
          </a:xfrm>
          <a:prstGeom prst="rect">
            <a:avLst/>
          </a:prstGeom>
          <a:noFill/>
          <a:ln>
            <a:noFill/>
          </a:ln>
        </p:spPr>
      </p:pic>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764009" y="2146301"/>
            <a:ext cx="4934237" cy="4116014"/>
          </a:xfrm>
        </p:spPr>
        <p:txBody>
          <a:bodyPr>
            <a:normAutofit/>
          </a:bodyPr>
          <a:lstStyle/>
          <a:p>
            <a:pPr marL="0" indent="0">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PROGRAMAS MONOTAREA</a:t>
            </a:r>
          </a:p>
          <a:p>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Los programas o sistemas monotarea son aquellos que solo permiten realizar una tarea a la vez por usuario [2]. </a:t>
            </a:r>
          </a:p>
          <a:p>
            <a:endPar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a:p>
            <a:pPr marL="0" indent="0">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PROGRAMAS MULTITAREA</a:t>
            </a:r>
          </a:p>
          <a:p>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Un sistema o programa multitarea es aquel que permite que los usuarios realicen varias tareas al mismo tiempo [2].</a:t>
            </a:r>
          </a:p>
        </p:txBody>
      </p:sp>
      <p:pic>
        <p:nvPicPr>
          <p:cNvPr id="1026" name="Picture 2" descr="Sistema Operativo Multitarea, cuál es su función - Culturación">
            <a:extLst>
              <a:ext uri="{FF2B5EF4-FFF2-40B4-BE49-F238E27FC236}">
                <a16:creationId xmlns:a16="http://schemas.microsoft.com/office/drawing/2014/main" id="{1FACAAA5-2DF9-FA31-D985-37AB06A7D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185" y="4509164"/>
            <a:ext cx="2352675"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o tarea">
            <a:extLst>
              <a:ext uri="{FF2B5EF4-FFF2-40B4-BE49-F238E27FC236}">
                <a16:creationId xmlns:a16="http://schemas.microsoft.com/office/drawing/2014/main" id="{1A2C1AEF-A0CC-7B47-91E6-52A11D624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41356"/>
            <a:ext cx="2124228" cy="216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50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467473" y="393699"/>
            <a:ext cx="8649894" cy="4511045"/>
          </a:xfrm>
        </p:spPr>
        <p:txBody>
          <a:bodyPr>
            <a:normAutofit/>
          </a:bodyPr>
          <a:lstStyle/>
          <a:p>
            <a:pPr marL="0" indent="0" algn="just">
              <a:lnSpc>
                <a:spcPct val="107000"/>
              </a:lnSpc>
              <a:spcAft>
                <a:spcPts val="800"/>
              </a:spcAft>
              <a:buNone/>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PATRÓN MODELO VISTA CONTROLADOR</a:t>
            </a:r>
          </a:p>
          <a:p>
            <a:pPr algn="just">
              <a:lnSpc>
                <a:spcPct val="107000"/>
              </a:lnSpc>
              <a:spcAft>
                <a:spcPts val="800"/>
              </a:spcAft>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Su fundamento es la separación del código en tres capas diferentes, acotadas por su responsabilidad, en lo que se llaman Modelos, Vistas y Controladores.</a:t>
            </a:r>
          </a:p>
        </p:txBody>
      </p:sp>
      <p:pic>
        <p:nvPicPr>
          <p:cNvPr id="3" name="Imagen 2">
            <a:extLst>
              <a:ext uri="{FF2B5EF4-FFF2-40B4-BE49-F238E27FC236}">
                <a16:creationId xmlns:a16="http://schemas.microsoft.com/office/drawing/2014/main" id="{733F52E7-0CDC-DBAE-5970-2835E3AC2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8844" y="3215037"/>
            <a:ext cx="3587151" cy="3379413"/>
          </a:xfrm>
          <a:prstGeom prst="rect">
            <a:avLst/>
          </a:prstGeom>
          <a:noFill/>
        </p:spPr>
      </p:pic>
    </p:spTree>
    <p:extLst>
      <p:ext uri="{BB962C8B-B14F-4D97-AF65-F5344CB8AC3E}">
        <p14:creationId xmlns:p14="http://schemas.microsoft.com/office/powerpoint/2010/main" val="318108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5" name="Marcador de contenido 8">
            <a:extLst>
              <a:ext uri="{FF2B5EF4-FFF2-40B4-BE49-F238E27FC236}">
                <a16:creationId xmlns:a16="http://schemas.microsoft.com/office/drawing/2014/main" id="{E09DCF06-50E7-B14C-D2E8-A40A26368E83}"/>
              </a:ext>
            </a:extLst>
          </p:cNvPr>
          <p:cNvSpPr txBox="1">
            <a:spLocks noGrp="1"/>
          </p:cNvSpPr>
          <p:nvPr>
            <p:ph idx="1"/>
          </p:nvPr>
        </p:nvSpPr>
        <p:spPr>
          <a:xfrm>
            <a:off x="390525" y="1828799"/>
            <a:ext cx="8650288" cy="453707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7000"/>
              </a:lnSpc>
              <a:spcAft>
                <a:spcPts val="800"/>
              </a:spcAft>
              <a:buFont typeface="Wingdings 2" panose="05020102010507070707" pitchFamily="18" charset="2"/>
              <a:buNone/>
            </a:pPr>
            <a:r>
              <a:rPr lang="es-ES" b="1"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MODELO</a:t>
            </a:r>
          </a:p>
          <a:p>
            <a:pPr marL="0" indent="0" algn="just">
              <a:lnSpc>
                <a:spcPct val="107000"/>
              </a:lnSpc>
              <a:spcAft>
                <a:spcPts val="800"/>
              </a:spcAft>
              <a:buFont typeface="Wingdings 2" panose="05020102010507070707" pitchFamily="18" charset="2"/>
              <a:buNone/>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Es la capa donde se trabaja con los datos, por tanto, contendrá mecanismos para acceder a la información y también para actualizar su estado.</a:t>
            </a:r>
          </a:p>
          <a:p>
            <a:pPr marL="0" indent="0" algn="just">
              <a:lnSpc>
                <a:spcPct val="107000"/>
              </a:lnSpc>
              <a:spcAft>
                <a:spcPts val="800"/>
              </a:spcAft>
              <a:buFont typeface="Wingdings 2" panose="05020102010507070707" pitchFamily="18" charset="2"/>
              <a:buNone/>
            </a:pPr>
            <a:r>
              <a:rPr lang="es-ES" b="1"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VISTA</a:t>
            </a:r>
          </a:p>
          <a:p>
            <a:pPr marL="0" indent="0" algn="just">
              <a:lnSpc>
                <a:spcPct val="107000"/>
              </a:lnSpc>
              <a:spcAft>
                <a:spcPts val="800"/>
              </a:spcAft>
              <a:buFont typeface="Wingdings 2" panose="05020102010507070707" pitchFamily="18" charset="2"/>
              <a:buNone/>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Las vistas, como su nombre hacen entender, contienen el código de nuestra aplicación que va a producir la visualización de las interfaces de usuario, o sea, el código que permitirá renderizar los estados de nuestra aplicación en HTML. </a:t>
            </a:r>
          </a:p>
          <a:p>
            <a:pPr marL="0" indent="0" algn="just">
              <a:lnSpc>
                <a:spcPct val="107000"/>
              </a:lnSpc>
              <a:spcAft>
                <a:spcPts val="800"/>
              </a:spcAft>
              <a:buFont typeface="Wingdings 2" panose="05020102010507070707" pitchFamily="18" charset="2"/>
              <a:buNone/>
            </a:pPr>
            <a:r>
              <a:rPr lang="es-ES" b="1"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CONTROLADOR</a:t>
            </a:r>
          </a:p>
          <a:p>
            <a:pPr marL="0" indent="0" algn="just">
              <a:lnSpc>
                <a:spcPct val="107000"/>
              </a:lnSpc>
              <a:spcAft>
                <a:spcPts val="800"/>
              </a:spcAft>
              <a:buFont typeface="Wingdings 2" panose="05020102010507070707" pitchFamily="18" charset="2"/>
              <a:buNone/>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Contiene el código necesario para responder a las acciones que se solicitan en la aplicación, como visualizar un elemento, realizar una compra, una búsqueda de información, etc.</a:t>
            </a:r>
          </a:p>
        </p:txBody>
      </p:sp>
    </p:spTree>
    <p:extLst>
      <p:ext uri="{BB962C8B-B14F-4D97-AF65-F5344CB8AC3E}">
        <p14:creationId xmlns:p14="http://schemas.microsoft.com/office/powerpoint/2010/main" val="69599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201695" y="276502"/>
            <a:ext cx="8649894" cy="6858000"/>
          </a:xfrm>
        </p:spPr>
        <p:txBody>
          <a:bodyPr>
            <a:normAutofit/>
          </a:bodyPr>
          <a:lstStyle/>
          <a:p>
            <a:pPr algn="just">
              <a:lnSpc>
                <a:spcPct val="107000"/>
              </a:lnSpc>
              <a:spcAft>
                <a:spcPts val="800"/>
              </a:spcAft>
            </a:pPr>
            <a:r>
              <a:rPr lang="es-ES" sz="1800" b="1"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HILOS</a:t>
            </a:r>
          </a:p>
          <a:p>
            <a:pPr marL="0" indent="0" algn="just">
              <a:lnSpc>
                <a:spcPct val="107000"/>
              </a:lnSpc>
              <a:spcAft>
                <a:spcPts val="800"/>
              </a:spcAft>
              <a:buNone/>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Un hilo es un flujo de control dentro de un programa [6]. Si se crean varios hilos se pueden realizar varias tareas simultáneamente [6]. Cada hilo tiene su contexto de ejecución (contador de programa, pila de ejecución) [6].</a:t>
            </a:r>
          </a:p>
          <a:p>
            <a:pPr marL="0" indent="0" algn="just">
              <a:lnSpc>
                <a:spcPct val="107000"/>
              </a:lnSpc>
              <a:spcAft>
                <a:spcPts val="800"/>
              </a:spcAft>
              <a:buNone/>
            </a:pP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Un hilo se ejecuta llamando al método </a:t>
            </a:r>
            <a:r>
              <a:rPr lang="es-ES" sz="1800" dirty="0" err="1">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start</a:t>
            </a:r>
            <a:r>
              <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rPr>
              <a:t>, ya que, con esto, comenzará a ejecutarse el método run [6].</a:t>
            </a:r>
          </a:p>
          <a:p>
            <a:pPr marL="0" indent="0" algn="just">
              <a:lnSpc>
                <a:spcPct val="107000"/>
              </a:lnSpc>
              <a:spcAft>
                <a:spcPts val="800"/>
              </a:spcAft>
              <a:buNone/>
            </a:pPr>
            <a:endParaRPr lang="es-ES"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pic>
        <p:nvPicPr>
          <p:cNvPr id="2050" name="Picture 2" descr="Multitarea e Hilos en Java con ejemplos (Thread &amp; Runnable) - Jarroba">
            <a:extLst>
              <a:ext uri="{FF2B5EF4-FFF2-40B4-BE49-F238E27FC236}">
                <a16:creationId xmlns:a16="http://schemas.microsoft.com/office/drawing/2014/main" id="{4D899EF9-954A-50DD-879A-D699941E5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4375707"/>
            <a:ext cx="3706812" cy="241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59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4" name="Marcador de contenido 2">
            <a:extLst>
              <a:ext uri="{FF2B5EF4-FFF2-40B4-BE49-F238E27FC236}">
                <a16:creationId xmlns:a16="http://schemas.microsoft.com/office/drawing/2014/main" id="{515E4310-6EC2-BC1E-811F-C7E5DD38C5E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1200" dirty="0">
                <a:solidFill>
                  <a:schemeClr val="bg1"/>
                </a:solidFill>
                <a:latin typeface="Book Antiqua"/>
              </a:rPr>
              <a:t>1	OBJETIVOS</a:t>
            </a:r>
          </a:p>
          <a:p>
            <a:pPr marL="305435" indent="-305435">
              <a:lnSpc>
                <a:spcPct val="90000"/>
              </a:lnSpc>
            </a:pPr>
            <a:r>
              <a:rPr lang="es-ES" sz="1200" dirty="0">
                <a:solidFill>
                  <a:srgbClr val="FFFF00"/>
                </a:solidFill>
                <a:latin typeface="Book Antiqua"/>
              </a:rPr>
              <a:t>2	MARCO TEÓRICO</a:t>
            </a:r>
          </a:p>
          <a:p>
            <a:pPr marL="305920" indent="-305435">
              <a:lnSpc>
                <a:spcPct val="90000"/>
              </a:lnSpc>
            </a:pPr>
            <a:r>
              <a:rPr lang="es-EC" sz="1200" dirty="0">
                <a:solidFill>
                  <a:schemeClr val="bg1"/>
                </a:solidFill>
                <a:latin typeface="Book Antiqua"/>
                <a:ea typeface="+mn-lt"/>
                <a:cs typeface="+mn-lt"/>
              </a:rPr>
              <a:t>3. DESARROLLO</a:t>
            </a:r>
          </a:p>
          <a:p>
            <a:pPr marL="629920" lvl="1" indent="-305435">
              <a:lnSpc>
                <a:spcPct val="90000"/>
              </a:lnSpc>
            </a:pPr>
            <a:r>
              <a:rPr lang="es-EC" sz="1200" dirty="0">
                <a:solidFill>
                  <a:schemeClr val="bg1"/>
                </a:solidFill>
                <a:latin typeface="Book Antiqua"/>
                <a:ea typeface="+mn-lt"/>
                <a:cs typeface="+mn-lt"/>
              </a:rPr>
              <a:t>3.1 DESCRIPCIÓN TALLER</a:t>
            </a:r>
          </a:p>
          <a:p>
            <a:pPr marL="629920" lvl="1" indent="-305435">
              <a:lnSpc>
                <a:spcPct val="90000"/>
              </a:lnSpc>
            </a:pPr>
            <a:r>
              <a:rPr lang="es-EC" sz="1200" dirty="0">
                <a:solidFill>
                  <a:schemeClr val="bg1"/>
                </a:solidFill>
                <a:latin typeface="Book Antiqua"/>
                <a:ea typeface="+mn-lt"/>
                <a:cs typeface="+mn-lt"/>
              </a:rPr>
              <a:t>3.2 CREACIÓN DEL PROYECTO</a:t>
            </a:r>
          </a:p>
          <a:p>
            <a:pPr marL="629920" lvl="1" indent="-305435">
              <a:lnSpc>
                <a:spcPct val="90000"/>
              </a:lnSpc>
            </a:pPr>
            <a:r>
              <a:rPr lang="es-EC" sz="1200" dirty="0">
                <a:solidFill>
                  <a:schemeClr val="bg1"/>
                </a:solidFill>
                <a:latin typeface="Book Antiqua"/>
                <a:ea typeface="+mn-lt"/>
                <a:cs typeface="+mn-lt"/>
              </a:rPr>
              <a:t>3.3 REALIZACIÓN PRÁCTICA</a:t>
            </a:r>
          </a:p>
          <a:p>
            <a:pPr marL="629920" lvl="1" indent="-305435">
              <a:lnSpc>
                <a:spcPct val="90000"/>
              </a:lnSpc>
            </a:pPr>
            <a:r>
              <a:rPr lang="es-EC" sz="1200" dirty="0">
                <a:solidFill>
                  <a:schemeClr val="bg1"/>
                </a:solidFill>
                <a:latin typeface="Book Antiqua"/>
                <a:ea typeface="+mn-lt"/>
                <a:cs typeface="+mn-lt"/>
              </a:rPr>
              <a:t>3.4 EJECUCION</a:t>
            </a:r>
          </a:p>
          <a:p>
            <a:pPr marL="305920" indent="-305435">
              <a:lnSpc>
                <a:spcPct val="90000"/>
              </a:lnSpc>
            </a:pPr>
            <a:r>
              <a:rPr lang="es-EC" sz="1200" dirty="0">
                <a:solidFill>
                  <a:schemeClr val="bg1"/>
                </a:solidFill>
                <a:latin typeface="Book Antiqua"/>
                <a:ea typeface="+mn-lt"/>
                <a:cs typeface="+mn-lt"/>
              </a:rPr>
              <a:t>4. CONCLUSIONES</a:t>
            </a:r>
          </a:p>
          <a:p>
            <a:pPr marL="305920" indent="-305435">
              <a:lnSpc>
                <a:spcPct val="90000"/>
              </a:lnSpc>
            </a:pPr>
            <a:r>
              <a:rPr lang="es-EC" sz="1200" dirty="0">
                <a:solidFill>
                  <a:schemeClr val="bg1"/>
                </a:solidFill>
                <a:latin typeface="Book Antiqua"/>
                <a:ea typeface="+mn-lt"/>
                <a:cs typeface="+mn-lt"/>
              </a:rPr>
              <a:t>5. RECOMENDACIONES</a:t>
            </a:r>
          </a:p>
          <a:p>
            <a:pPr marL="305920" indent="-305435">
              <a:lnSpc>
                <a:spcPct val="90000"/>
              </a:lnSpc>
            </a:pPr>
            <a:r>
              <a:rPr lang="es-EC" sz="1200" dirty="0">
                <a:solidFill>
                  <a:schemeClr val="bg1"/>
                </a:solidFill>
                <a:latin typeface="Book Antiqua"/>
                <a:ea typeface="+mn-lt"/>
                <a:cs typeface="+mn-lt"/>
              </a:rPr>
              <a:t>6. BIBLIOGRAFÍA</a:t>
            </a:r>
            <a:endParaRPr lang="es-ES" sz="1200" dirty="0">
              <a:solidFill>
                <a:schemeClr val="bg1"/>
              </a:solidFill>
              <a:latin typeface="Book Antiqua"/>
              <a:ea typeface="+mn-lt"/>
              <a:cs typeface="+mn-lt"/>
            </a:endParaRPr>
          </a:p>
          <a:p>
            <a:pPr marL="324485" indent="0">
              <a:buNone/>
            </a:pPr>
            <a:endParaRPr lang="es-ES" sz="10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9" name="Marcador de contenido 8">
            <a:extLst>
              <a:ext uri="{FF2B5EF4-FFF2-40B4-BE49-F238E27FC236}">
                <a16:creationId xmlns:a16="http://schemas.microsoft.com/office/drawing/2014/main" id="{459FA75E-1DF2-D146-07FB-9343BAB25097}"/>
              </a:ext>
            </a:extLst>
          </p:cNvPr>
          <p:cNvSpPr>
            <a:spLocks noGrp="1"/>
          </p:cNvSpPr>
          <p:nvPr>
            <p:ph idx="1"/>
          </p:nvPr>
        </p:nvSpPr>
        <p:spPr>
          <a:xfrm>
            <a:off x="201695" y="276502"/>
            <a:ext cx="8649894" cy="6858000"/>
          </a:xfrm>
        </p:spPr>
        <p:txBody>
          <a:bodyPr>
            <a:normAutofit/>
          </a:bodyPr>
          <a:lstStyle/>
          <a:p>
            <a:pPr algn="just">
              <a:lnSpc>
                <a:spcPct val="107000"/>
              </a:lnSpc>
              <a:spcAft>
                <a:spcPts val="800"/>
              </a:spcAft>
            </a:pPr>
            <a:r>
              <a:rPr lang="es-ES" sz="1800" b="1"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OTROS MÉTODOS UTILIZADOS EN THREADS</a:t>
            </a:r>
          </a:p>
          <a:p>
            <a:pPr marL="324000" lvl="1" indent="0" algn="just">
              <a:lnSpc>
                <a:spcPct val="107000"/>
              </a:lnSpc>
              <a:spcAft>
                <a:spcPts val="800"/>
              </a:spcAft>
              <a:buNone/>
            </a:pP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stop(): este método es utilizado para detener la ejecución del </a:t>
            </a:r>
            <a:r>
              <a:rPr lang="es-ES" dirty="0" err="1">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thread</a:t>
            </a: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Ya casi no se utiliza.</a:t>
            </a:r>
          </a:p>
          <a:p>
            <a:pPr marL="324000" lvl="1" indent="0" algn="just">
              <a:lnSpc>
                <a:spcPct val="107000"/>
              </a:lnSpc>
              <a:spcAft>
                <a:spcPts val="800"/>
              </a:spcAft>
              <a:buNone/>
            </a:pP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a:t>
            </a:r>
            <a:r>
              <a:rPr lang="es-ES" dirty="0" err="1">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interrupt</a:t>
            </a: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los objetos de la clase </a:t>
            </a:r>
            <a:r>
              <a:rPr lang="es-ES" dirty="0" err="1">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Thread</a:t>
            </a: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cuentan con el método </a:t>
            </a:r>
            <a:r>
              <a:rPr lang="es-ES" dirty="0" err="1">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interrupt</a:t>
            </a: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lo que permite que el hilo sea interrumpido. El método stop dejó de ser utilizado por este.</a:t>
            </a:r>
          </a:p>
          <a:p>
            <a:pPr marL="324000" lvl="1" indent="0" algn="just">
              <a:lnSpc>
                <a:spcPct val="107000"/>
              </a:lnSpc>
              <a:spcAft>
                <a:spcPts val="800"/>
              </a:spcAft>
              <a:buNone/>
            </a:pP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a:t>
            </a:r>
            <a:r>
              <a:rPr lang="es-ES" dirty="0" err="1">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currentThread</a:t>
            </a: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este método informa acerca del hilo que se encuentra en ejecución en un momento determinado.</a:t>
            </a:r>
          </a:p>
          <a:p>
            <a:pPr marL="324000" lvl="1" indent="0" algn="just">
              <a:lnSpc>
                <a:spcPct val="107000"/>
              </a:lnSpc>
              <a:spcAft>
                <a:spcPts val="800"/>
              </a:spcAft>
              <a:buNone/>
            </a:pP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a:t>
            </a:r>
            <a:r>
              <a:rPr lang="es-ES" dirty="0" err="1">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isInterrupted</a:t>
            </a:r>
            <a:r>
              <a:rPr lang="es-ES" dirty="0">
                <a:solidFill>
                  <a:srgbClr val="2F5496"/>
                </a:solidFill>
                <a:effectLst/>
                <a:latin typeface="Calibri Light" panose="020F0302020204030204" pitchFamily="34" charset="0"/>
                <a:ea typeface="Calibri" panose="020F0502020204030204" pitchFamily="34" charset="0"/>
                <a:cs typeface="Calibri Light" panose="020F0302020204030204" pitchFamily="34" charset="0"/>
              </a:rPr>
              <a:t>(): este método devuelve true si el hilo ha sido interrumpido, caso contrario devuelve false.</a:t>
            </a:r>
          </a:p>
          <a:p>
            <a:pPr algn="just">
              <a:lnSpc>
                <a:spcPct val="107000"/>
              </a:lnSpc>
              <a:spcAft>
                <a:spcPts val="800"/>
              </a:spcAft>
            </a:pPr>
            <a:endParaRPr lang="es-EC" sz="1800" dirty="0">
              <a:solidFill>
                <a:srgbClr val="2F5496"/>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7983523"/>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DB3205D728F2E4C80D0BF4183EE3D09" ma:contentTypeVersion="5" ma:contentTypeDescription="Crear nuevo documento." ma:contentTypeScope="" ma:versionID="10df626ac3313c46c4cfeaf3c49ad33a">
  <xsd:schema xmlns:xsd="http://www.w3.org/2001/XMLSchema" xmlns:xs="http://www.w3.org/2001/XMLSchema" xmlns:p="http://schemas.microsoft.com/office/2006/metadata/properties" xmlns:ns3="cf0dd1e3-fcff-430c-b336-6efe2da4e12f" xmlns:ns4="e638606b-d859-491c-91a6-e9a6ecea9787" targetNamespace="http://schemas.microsoft.com/office/2006/metadata/properties" ma:root="true" ma:fieldsID="6377d248d51b838d571eb64a5dfb99eb" ns3:_="" ns4:_="">
    <xsd:import namespace="cf0dd1e3-fcff-430c-b336-6efe2da4e12f"/>
    <xsd:import namespace="e638606b-d859-491c-91a6-e9a6ecea97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0dd1e3-fcff-430c-b336-6efe2da4e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38606b-d859-491c-91a6-e9a6ecea978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9D7255-7C64-40DA-AFF1-62FD718C54A3}">
  <ds:schemaRefs>
    <ds:schemaRef ds:uri="http://schemas.microsoft.com/sharepoint/v3/contenttype/forms"/>
  </ds:schemaRefs>
</ds:datastoreItem>
</file>

<file path=customXml/itemProps2.xml><?xml version="1.0" encoding="utf-8"?>
<ds:datastoreItem xmlns:ds="http://schemas.openxmlformats.org/officeDocument/2006/customXml" ds:itemID="{B2EA535B-95A8-4205-AFC9-A3BACE139ABA}">
  <ds:schemaRefs>
    <ds:schemaRef ds:uri="cf0dd1e3-fcff-430c-b336-6efe2da4e12f"/>
    <ds:schemaRef ds:uri="e638606b-d859-491c-91a6-e9a6ecea97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E146A7-5A07-4C19-90A5-9E872850046C}">
  <ds:schemaRefs>
    <ds:schemaRef ds:uri="cf0dd1e3-fcff-430c-b336-6efe2da4e12f"/>
    <ds:schemaRef ds:uri="e638606b-d859-491c-91a6-e9a6ecea97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791</TotalTime>
  <Words>4161</Words>
  <Application>Microsoft Office PowerPoint</Application>
  <PresentationFormat>Panorámica</PresentationFormat>
  <Paragraphs>514</Paragraphs>
  <Slides>30</Slides>
  <Notes>14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30</vt:i4>
      </vt:variant>
    </vt:vector>
  </HeadingPairs>
  <TitlesOfParts>
    <vt:vector size="39" baseType="lpstr">
      <vt:lpstr>Arial</vt:lpstr>
      <vt:lpstr>Book Antiqua</vt:lpstr>
      <vt:lpstr>Calibri</vt:lpstr>
      <vt:lpstr>Calibri Light</vt:lpstr>
      <vt:lpstr>Gill Sans MT</vt:lpstr>
      <vt:lpstr>Symbol</vt:lpstr>
      <vt:lpstr>Wingdings</vt:lpstr>
      <vt:lpstr>Wingdings 2</vt:lpstr>
      <vt:lpstr>Dividendo</vt:lpstr>
      <vt:lpstr>TALLER Hilos pelotas</vt:lpstr>
      <vt:lpstr>Presentación de PowerPoint</vt:lpstr>
      <vt:lpstr>1 OBJETIVOS</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3 DESARROLLO</vt:lpstr>
      <vt:lpstr>3.2 CREACIÓN DEL PROYECTO</vt:lpstr>
      <vt:lpstr>3.2 CREACIÓN DEL PROYECTO</vt:lpstr>
      <vt:lpstr>3.2 CREACIÓN DEL PROYECTO</vt:lpstr>
      <vt:lpstr>3.3 Realización práctica</vt:lpstr>
      <vt:lpstr>3.3 Realización práctica</vt:lpstr>
      <vt:lpstr>3.3 Realización práctica</vt:lpstr>
      <vt:lpstr>3.3 Realización práctica</vt:lpstr>
      <vt:lpstr>3.3 Realización práctica</vt:lpstr>
      <vt:lpstr>3.3 Realización práctica</vt:lpstr>
      <vt:lpstr>3.3 Realización práctica</vt:lpstr>
      <vt:lpstr>3.9 ejecución</vt:lpstr>
      <vt:lpstr>3.9 ejecución</vt:lpstr>
      <vt:lpstr>3.9 ejecución</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ALEX DARIO VELASTEGUI SOLIS</cp:lastModifiedBy>
  <cp:revision>459</cp:revision>
  <dcterms:created xsi:type="dcterms:W3CDTF">2020-07-10T23:33:49Z</dcterms:created>
  <dcterms:modified xsi:type="dcterms:W3CDTF">2023-07-09T17:57:26Z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0x0101003DB3205D728F2E4C80D0BF4183EE3D09</vt:lpwstr>
  </property>
</Properties>
</file>