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60" r:id="rId3"/>
  </p:sldMasterIdLst>
  <p:notesMasterIdLst>
    <p:notesMasterId r:id="rId65"/>
  </p:notesMasterIdLst>
  <p:sldIdLst>
    <p:sldId id="256" r:id="rId4"/>
    <p:sldId id="257" r:id="rId5"/>
    <p:sldId id="259" r:id="rId6"/>
    <p:sldId id="258" r:id="rId7"/>
    <p:sldId id="260" r:id="rId8"/>
    <p:sldId id="307" r:id="rId9"/>
    <p:sldId id="308" r:id="rId10"/>
    <p:sldId id="309" r:id="rId11"/>
    <p:sldId id="310" r:id="rId12"/>
    <p:sldId id="311" r:id="rId13"/>
    <p:sldId id="312" r:id="rId14"/>
    <p:sldId id="313" r:id="rId15"/>
    <p:sldId id="314" r:id="rId16"/>
    <p:sldId id="315" r:id="rId17"/>
    <p:sldId id="316" r:id="rId18"/>
    <p:sldId id="360" r:id="rId19"/>
    <p:sldId id="359" r:id="rId20"/>
    <p:sldId id="358" r:id="rId21"/>
    <p:sldId id="357" r:id="rId22"/>
    <p:sldId id="356" r:id="rId23"/>
    <p:sldId id="355" r:id="rId24"/>
    <p:sldId id="354" r:id="rId25"/>
    <p:sldId id="353" r:id="rId26"/>
    <p:sldId id="352" r:id="rId27"/>
    <p:sldId id="351" r:id="rId28"/>
    <p:sldId id="350" r:id="rId29"/>
    <p:sldId id="349" r:id="rId30"/>
    <p:sldId id="348" r:id="rId31"/>
    <p:sldId id="347" r:id="rId32"/>
    <p:sldId id="266" r:id="rId33"/>
    <p:sldId id="317" r:id="rId34"/>
    <p:sldId id="318" r:id="rId35"/>
    <p:sldId id="319" r:id="rId36"/>
    <p:sldId id="320" r:id="rId37"/>
    <p:sldId id="321" r:id="rId38"/>
    <p:sldId id="322" r:id="rId39"/>
    <p:sldId id="323" r:id="rId40"/>
    <p:sldId id="324" r:id="rId41"/>
    <p:sldId id="326" r:id="rId42"/>
    <p:sldId id="328" r:id="rId43"/>
    <p:sldId id="325" r:id="rId44"/>
    <p:sldId id="329" r:id="rId45"/>
    <p:sldId id="327" r:id="rId46"/>
    <p:sldId id="330" r:id="rId47"/>
    <p:sldId id="332" r:id="rId48"/>
    <p:sldId id="336" r:id="rId49"/>
    <p:sldId id="346" r:id="rId50"/>
    <p:sldId id="345" r:id="rId51"/>
    <p:sldId id="344" r:id="rId52"/>
    <p:sldId id="343" r:id="rId53"/>
    <p:sldId id="342" r:id="rId54"/>
    <p:sldId id="341" r:id="rId55"/>
    <p:sldId id="340" r:id="rId56"/>
    <p:sldId id="339" r:id="rId57"/>
    <p:sldId id="338" r:id="rId58"/>
    <p:sldId id="333" r:id="rId59"/>
    <p:sldId id="337" r:id="rId60"/>
    <p:sldId id="331" r:id="rId61"/>
    <p:sldId id="361" r:id="rId62"/>
    <p:sldId id="334" r:id="rId63"/>
    <p:sldId id="335" r:id="rId64"/>
  </p:sldIdLst>
  <p:sldSz cx="9144000" cy="5143500" type="screen16x9"/>
  <p:notesSz cx="6858000" cy="9144000"/>
  <p:embeddedFontLst>
    <p:embeddedFont>
      <p:font typeface="Book Antiqua" panose="02040602050305030304" pitchFamily="18" charset="0"/>
      <p:regular r:id="rId66"/>
      <p:bold r:id="rId67"/>
      <p:italic r:id="rId68"/>
      <p:boldItalic r:id="rId69"/>
    </p:embeddedFont>
    <p:embeddedFont>
      <p:font typeface="Calibri" panose="020F0502020204030204" pitchFamily="34" charset="0"/>
      <p:regular r:id="rId70"/>
      <p:bold r:id="rId71"/>
      <p:italic r:id="rId72"/>
      <p:boldItalic r:id="rId73"/>
    </p:embeddedFont>
    <p:embeddedFont>
      <p:font typeface="Calibri Light" panose="020F0302020204030204" pitchFamily="34" charset="0"/>
      <p:regular r:id="rId74"/>
      <p:italic r:id="rId75"/>
    </p:embeddedFont>
    <p:embeddedFont>
      <p:font typeface="Gill Sans" panose="020B0604020202020204" charset="0"/>
      <p:regular r:id="rId76"/>
      <p:bold r:id="rId77"/>
    </p:embeddedFont>
    <p:embeddedFont>
      <p:font typeface="Gill Sans MT" panose="020B0502020104020203" pitchFamily="34" charset="0"/>
      <p:regular r:id="rId78"/>
      <p:bold r:id="rId79"/>
      <p:italic r:id="rId80"/>
      <p:boldItalic r:id="rId81"/>
    </p:embeddedFont>
    <p:embeddedFont>
      <p:font typeface="Wingdings 2" panose="05020102010507070707" pitchFamily="18" charset="2"/>
      <p:regular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E454B-60A7-FF5E-BD4F-DD6E196D58DA}" v="3" dt="2023-07-09T18:52:29.651"/>
    <p1510:client id="{BF33D1C3-AF0F-9FF6-7CD8-A81972BBD11B}" v="183" dt="2023-07-09T19:12:05.260"/>
    <p1510:client id="{F5555435-45B3-BA77-F610-19E0C9EB75D1}" v="191" dt="2023-07-09T19:48:20.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7277" autoAdjust="0"/>
  </p:normalViewPr>
  <p:slideViewPr>
    <p:cSldViewPr snapToGrid="0">
      <p:cViewPr varScale="1">
        <p:scale>
          <a:sx n="98" d="100"/>
          <a:sy n="98" d="100"/>
        </p:scale>
        <p:origin x="104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font" Target="fonts/font3.fntdata"/><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font" Target="fonts/font2.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font" Target="fonts/font11.fntdata"/><Relationship Id="rId7" Type="http://schemas.openxmlformats.org/officeDocument/2006/relationships/slide" Target="slides/slide4.xml"/><Relationship Id="rId71" Type="http://schemas.openxmlformats.org/officeDocument/2006/relationships/font" Target="fonts/font6.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font" Target="fonts/font1.fntdata"/><Relationship Id="rId87" Type="http://schemas.microsoft.com/office/2015/10/relationships/revisionInfo" Target="revisionInfo.xml"/><Relationship Id="rId61" Type="http://schemas.openxmlformats.org/officeDocument/2006/relationships/slide" Target="slides/slide58.xml"/><Relationship Id="rId8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84ef90f943_2_8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184ef90f943_2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451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120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2159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0061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97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4630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17</a:t>
            </a:fld>
            <a:endParaRPr lang="es-ES"/>
          </a:p>
        </p:txBody>
      </p:sp>
    </p:spTree>
    <p:extLst>
      <p:ext uri="{BB962C8B-B14F-4D97-AF65-F5344CB8AC3E}">
        <p14:creationId xmlns:p14="http://schemas.microsoft.com/office/powerpoint/2010/main" val="3761821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18</a:t>
            </a:fld>
            <a:endParaRPr lang="es-ES"/>
          </a:p>
        </p:txBody>
      </p:sp>
    </p:spTree>
    <p:extLst>
      <p:ext uri="{BB962C8B-B14F-4D97-AF65-F5344CB8AC3E}">
        <p14:creationId xmlns:p14="http://schemas.microsoft.com/office/powerpoint/2010/main" val="3185489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19</a:t>
            </a:fld>
            <a:endParaRPr lang="es-ES"/>
          </a:p>
        </p:txBody>
      </p:sp>
    </p:spTree>
    <p:extLst>
      <p:ext uri="{BB962C8B-B14F-4D97-AF65-F5344CB8AC3E}">
        <p14:creationId xmlns:p14="http://schemas.microsoft.com/office/powerpoint/2010/main" val="758163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20</a:t>
            </a:fld>
            <a:endParaRPr lang="es-ES"/>
          </a:p>
        </p:txBody>
      </p:sp>
    </p:spTree>
    <p:extLst>
      <p:ext uri="{BB962C8B-B14F-4D97-AF65-F5344CB8AC3E}">
        <p14:creationId xmlns:p14="http://schemas.microsoft.com/office/powerpoint/2010/main" val="2866179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84ef90f943_2_9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184ef90f943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21</a:t>
            </a:fld>
            <a:endParaRPr lang="es-ES"/>
          </a:p>
        </p:txBody>
      </p:sp>
    </p:spTree>
    <p:extLst>
      <p:ext uri="{BB962C8B-B14F-4D97-AF65-F5344CB8AC3E}">
        <p14:creationId xmlns:p14="http://schemas.microsoft.com/office/powerpoint/2010/main" val="4233478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22</a:t>
            </a:fld>
            <a:endParaRPr lang="es-ES"/>
          </a:p>
        </p:txBody>
      </p:sp>
    </p:spTree>
    <p:extLst>
      <p:ext uri="{BB962C8B-B14F-4D97-AF65-F5344CB8AC3E}">
        <p14:creationId xmlns:p14="http://schemas.microsoft.com/office/powerpoint/2010/main" val="77825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23</a:t>
            </a:fld>
            <a:endParaRPr lang="es-ES"/>
          </a:p>
        </p:txBody>
      </p:sp>
    </p:spTree>
    <p:extLst>
      <p:ext uri="{BB962C8B-B14F-4D97-AF65-F5344CB8AC3E}">
        <p14:creationId xmlns:p14="http://schemas.microsoft.com/office/powerpoint/2010/main" val="2903837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24</a:t>
            </a:fld>
            <a:endParaRPr lang="es-ES"/>
          </a:p>
        </p:txBody>
      </p:sp>
    </p:spTree>
    <p:extLst>
      <p:ext uri="{BB962C8B-B14F-4D97-AF65-F5344CB8AC3E}">
        <p14:creationId xmlns:p14="http://schemas.microsoft.com/office/powerpoint/2010/main" val="3528388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25</a:t>
            </a:fld>
            <a:endParaRPr lang="es-ES"/>
          </a:p>
        </p:txBody>
      </p:sp>
    </p:spTree>
    <p:extLst>
      <p:ext uri="{BB962C8B-B14F-4D97-AF65-F5344CB8AC3E}">
        <p14:creationId xmlns:p14="http://schemas.microsoft.com/office/powerpoint/2010/main" val="773730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26</a:t>
            </a:fld>
            <a:endParaRPr lang="es-ES"/>
          </a:p>
        </p:txBody>
      </p:sp>
    </p:spTree>
    <p:extLst>
      <p:ext uri="{BB962C8B-B14F-4D97-AF65-F5344CB8AC3E}">
        <p14:creationId xmlns:p14="http://schemas.microsoft.com/office/powerpoint/2010/main" val="2346932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27</a:t>
            </a:fld>
            <a:endParaRPr lang="es-ES"/>
          </a:p>
        </p:txBody>
      </p:sp>
    </p:spTree>
    <p:extLst>
      <p:ext uri="{BB962C8B-B14F-4D97-AF65-F5344CB8AC3E}">
        <p14:creationId xmlns:p14="http://schemas.microsoft.com/office/powerpoint/2010/main" val="467022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28</a:t>
            </a:fld>
            <a:endParaRPr lang="es-ES"/>
          </a:p>
        </p:txBody>
      </p:sp>
    </p:spTree>
    <p:extLst>
      <p:ext uri="{BB962C8B-B14F-4D97-AF65-F5344CB8AC3E}">
        <p14:creationId xmlns:p14="http://schemas.microsoft.com/office/powerpoint/2010/main" val="3238485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3C38BF6F-5D13-49E3-B34F-51589BE3BF15}" type="slidenum">
              <a:rPr lang="es-ES" smtClean="0"/>
              <a:t>29</a:t>
            </a:fld>
            <a:endParaRPr lang="es-ES"/>
          </a:p>
        </p:txBody>
      </p:sp>
    </p:spTree>
    <p:extLst>
      <p:ext uri="{BB962C8B-B14F-4D97-AF65-F5344CB8AC3E}">
        <p14:creationId xmlns:p14="http://schemas.microsoft.com/office/powerpoint/2010/main" val="10580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84ef90f943_2_14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184ef90f943_2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4ef90f943_2_11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4ef90f943_2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7157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556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541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846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7498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2075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7159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3260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32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18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84ef90f943_2_10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184ef90f943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7321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55287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4752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2649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97481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62026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1163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0890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5652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089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1032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769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099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657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9"/>
        <p:cNvGrpSpPr/>
        <p:nvPr/>
      </p:nvGrpSpPr>
      <p:grpSpPr>
        <a:xfrm>
          <a:off x="0" y="0"/>
          <a:ext cx="0" cy="0"/>
          <a:chOff x="0" y="0"/>
          <a:chExt cx="0" cy="0"/>
        </a:xfrm>
      </p:grpSpPr>
      <p:sp>
        <p:nvSpPr>
          <p:cNvPr id="60" name="Google Shape;60;p14"/>
          <p:cNvSpPr/>
          <p:nvPr/>
        </p:nvSpPr>
        <p:spPr>
          <a:xfrm>
            <a:off x="334900" y="2314324"/>
            <a:ext cx="8447150" cy="24786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ubTitle" idx="1"/>
          </p:nvPr>
        </p:nvSpPr>
        <p:spPr>
          <a:xfrm>
            <a:off x="435896" y="1871584"/>
            <a:ext cx="8245160" cy="442741"/>
          </a:xfrm>
          <a:prstGeom prst="rect">
            <a:avLst/>
          </a:prstGeom>
          <a:noFill/>
          <a:ln>
            <a:noFill/>
          </a:ln>
        </p:spPr>
        <p:txBody>
          <a:bodyPr spcFirstLastPara="1" wrap="square" lIns="68575" tIns="34275" rIns="68575" bIns="34275" anchor="t" anchorCtr="0">
            <a:normAutofit/>
          </a:bodyPr>
          <a:lstStyle>
            <a:lvl1pPr lvl="0" algn="l">
              <a:spcBef>
                <a:spcPts val="200"/>
              </a:spcBef>
              <a:spcAft>
                <a:spcPts val="0"/>
              </a:spcAft>
              <a:buSzPts val="1100"/>
              <a:buNone/>
              <a:defRPr sz="1200" cap="none">
                <a:solidFill>
                  <a:schemeClr val="accent2"/>
                </a:solidFill>
              </a:defRPr>
            </a:lvl1pPr>
            <a:lvl2pPr lvl="1" algn="ctr">
              <a:spcBef>
                <a:spcPts val="500"/>
              </a:spcBef>
              <a:spcAft>
                <a:spcPts val="0"/>
              </a:spcAft>
              <a:buSzPts val="1100"/>
              <a:buNone/>
              <a:defRPr>
                <a:solidFill>
                  <a:srgbClr val="888888"/>
                </a:solidFill>
              </a:defRPr>
            </a:lvl2pPr>
            <a:lvl3pPr lvl="2" algn="ctr">
              <a:spcBef>
                <a:spcPts val="500"/>
              </a:spcBef>
              <a:spcAft>
                <a:spcPts val="0"/>
              </a:spcAft>
              <a:buSzPts val="10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a:endParaRPr/>
          </a:p>
        </p:txBody>
      </p:sp>
      <p:sp>
        <p:nvSpPr>
          <p:cNvPr id="63" name="Google Shape;63;p14"/>
          <p:cNvSpPr txBox="1">
            <a:spLocks noGrp="1"/>
          </p:cNvSpPr>
          <p:nvPr>
            <p:ph type="dt" idx="10"/>
          </p:nvPr>
        </p:nvSpPr>
        <p:spPr>
          <a:xfrm>
            <a:off x="5704463" y="4467103"/>
            <a:ext cx="21336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4"/>
          <p:cNvSpPr txBox="1">
            <a:spLocks noGrp="1"/>
          </p:cNvSpPr>
          <p:nvPr>
            <p:ph type="sldNum" idx="12"/>
          </p:nvPr>
        </p:nvSpPr>
        <p:spPr>
          <a:xfrm>
            <a:off x="7918725" y="4467103"/>
            <a:ext cx="76233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b="0" i="0" u="none" strike="noStrike" cap="none">
                <a:solidFill>
                  <a:srgbClr val="2D58AC"/>
                </a:solidFill>
                <a:latin typeface="Gill Sans"/>
                <a:ea typeface="Gill Sans"/>
                <a:cs typeface="Gill Sans"/>
                <a:sym typeface="Gill Sans"/>
              </a:defRPr>
            </a:lvl1pPr>
            <a:lvl2pPr marL="0" lvl="1" indent="0" algn="r">
              <a:spcBef>
                <a:spcPts val="0"/>
              </a:spcBef>
              <a:buNone/>
              <a:defRPr sz="700" b="0" i="0" u="none" strike="noStrike" cap="none">
                <a:solidFill>
                  <a:srgbClr val="2D58AC"/>
                </a:solidFill>
                <a:latin typeface="Gill Sans"/>
                <a:ea typeface="Gill Sans"/>
                <a:cs typeface="Gill Sans"/>
                <a:sym typeface="Gill Sans"/>
              </a:defRPr>
            </a:lvl2pPr>
            <a:lvl3pPr marL="0" lvl="2" indent="0" algn="r">
              <a:spcBef>
                <a:spcPts val="0"/>
              </a:spcBef>
              <a:buNone/>
              <a:defRPr sz="700" b="0" i="0" u="none" strike="noStrike" cap="none">
                <a:solidFill>
                  <a:srgbClr val="2D58AC"/>
                </a:solidFill>
                <a:latin typeface="Gill Sans"/>
                <a:ea typeface="Gill Sans"/>
                <a:cs typeface="Gill Sans"/>
                <a:sym typeface="Gill Sans"/>
              </a:defRPr>
            </a:lvl3pPr>
            <a:lvl4pPr marL="0" lvl="3" indent="0" algn="r">
              <a:spcBef>
                <a:spcPts val="0"/>
              </a:spcBef>
              <a:buNone/>
              <a:defRPr sz="700" b="0" i="0" u="none" strike="noStrike" cap="none">
                <a:solidFill>
                  <a:srgbClr val="2D58AC"/>
                </a:solidFill>
                <a:latin typeface="Gill Sans"/>
                <a:ea typeface="Gill Sans"/>
                <a:cs typeface="Gill Sans"/>
                <a:sym typeface="Gill Sans"/>
              </a:defRPr>
            </a:lvl4pPr>
            <a:lvl5pPr marL="0" lvl="4" indent="0" algn="r">
              <a:spcBef>
                <a:spcPts val="0"/>
              </a:spcBef>
              <a:buNone/>
              <a:defRPr sz="700" b="0" i="0" u="none" strike="noStrike" cap="none">
                <a:solidFill>
                  <a:srgbClr val="2D58AC"/>
                </a:solidFill>
                <a:latin typeface="Gill Sans"/>
                <a:ea typeface="Gill Sans"/>
                <a:cs typeface="Gill Sans"/>
                <a:sym typeface="Gill Sans"/>
              </a:defRPr>
            </a:lvl5pPr>
            <a:lvl6pPr marL="0" lvl="5" indent="0" algn="r">
              <a:spcBef>
                <a:spcPts val="0"/>
              </a:spcBef>
              <a:buNone/>
              <a:defRPr sz="700" b="0" i="0" u="none" strike="noStrike" cap="none">
                <a:solidFill>
                  <a:srgbClr val="2D58AC"/>
                </a:solidFill>
                <a:latin typeface="Gill Sans"/>
                <a:ea typeface="Gill Sans"/>
                <a:cs typeface="Gill Sans"/>
                <a:sym typeface="Gill Sans"/>
              </a:defRPr>
            </a:lvl6pPr>
            <a:lvl7pPr marL="0" lvl="6" indent="0" algn="r">
              <a:spcBef>
                <a:spcPts val="0"/>
              </a:spcBef>
              <a:buNone/>
              <a:defRPr sz="700" b="0" i="0" u="none" strike="noStrike" cap="none">
                <a:solidFill>
                  <a:srgbClr val="2D58AC"/>
                </a:solidFill>
                <a:latin typeface="Gill Sans"/>
                <a:ea typeface="Gill Sans"/>
                <a:cs typeface="Gill Sans"/>
                <a:sym typeface="Gill Sans"/>
              </a:defRPr>
            </a:lvl7pPr>
            <a:lvl8pPr marL="0" lvl="7" indent="0" algn="r">
              <a:spcBef>
                <a:spcPts val="0"/>
              </a:spcBef>
              <a:buNone/>
              <a:defRPr sz="700" b="0" i="0" u="none" strike="noStrike" cap="none">
                <a:solidFill>
                  <a:srgbClr val="2D58AC"/>
                </a:solidFill>
                <a:latin typeface="Gill Sans"/>
                <a:ea typeface="Gill Sans"/>
                <a:cs typeface="Gill Sans"/>
                <a:sym typeface="Gill Sans"/>
              </a:defRPr>
            </a:lvl8pPr>
            <a:lvl9pPr marL="0" lvl="8" indent="0" algn="r">
              <a:spcBef>
                <a:spcPts val="0"/>
              </a:spcBef>
              <a:buNone/>
              <a:defRPr sz="7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66"/>
        <p:cNvGrpSpPr/>
        <p:nvPr/>
      </p:nvGrpSpPr>
      <p:grpSpPr>
        <a:xfrm>
          <a:off x="0" y="0"/>
          <a:ext cx="0" cy="0"/>
          <a:chOff x="0" y="0"/>
          <a:chExt cx="0" cy="0"/>
        </a:xfrm>
      </p:grpSpPr>
      <p:sp>
        <p:nvSpPr>
          <p:cNvPr id="67" name="Google Shape;67;p15"/>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5"/>
          <p:cNvSpPr txBox="1">
            <a:spLocks noGrp="1"/>
          </p:cNvSpPr>
          <p:nvPr>
            <p:ph type="body" idx="1"/>
          </p:nvPr>
        </p:nvSpPr>
        <p:spPr>
          <a:xfrm>
            <a:off x="435894" y="1635372"/>
            <a:ext cx="8272211" cy="2758727"/>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70" name="Google Shape;70;p15"/>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5"/>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5"/>
          <p:cNvSpPr txBox="1">
            <a:spLocks noGrp="1"/>
          </p:cNvSpPr>
          <p:nvPr>
            <p:ph type="sldNum" idx="12"/>
          </p:nvPr>
        </p:nvSpPr>
        <p:spPr>
          <a:xfrm>
            <a:off x="7918725" y="4467103"/>
            <a:ext cx="789381"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3"/>
        <p:cNvGrpSpPr/>
        <p:nvPr/>
      </p:nvGrpSpPr>
      <p:grpSpPr>
        <a:xfrm>
          <a:off x="0" y="0"/>
          <a:ext cx="0" cy="0"/>
          <a:chOff x="0" y="0"/>
          <a:chExt cx="0" cy="0"/>
        </a:xfrm>
      </p:grpSpPr>
      <p:sp>
        <p:nvSpPr>
          <p:cNvPr id="74" name="Google Shape;74;p16"/>
          <p:cNvSpPr/>
          <p:nvPr/>
        </p:nvSpPr>
        <p:spPr>
          <a:xfrm>
            <a:off x="335863" y="3856481"/>
            <a:ext cx="8468145"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5" name="Google Shape;75;p16"/>
          <p:cNvSpPr txBox="1">
            <a:spLocks noGrp="1"/>
          </p:cNvSpPr>
          <p:nvPr>
            <p:ph type="title"/>
          </p:nvPr>
        </p:nvSpPr>
        <p:spPr>
          <a:xfrm>
            <a:off x="435895" y="2282932"/>
            <a:ext cx="8272211" cy="112313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2700"/>
              <a:buFont typeface="Gill Sans"/>
              <a:buNone/>
              <a:defRPr sz="2700" b="0" cap="none">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spcBef>
                <a:spcPts val="300"/>
              </a:spcBef>
              <a:spcAft>
                <a:spcPts val="0"/>
              </a:spcAft>
              <a:buSzPts val="1200"/>
              <a:buNone/>
              <a:defRPr sz="1400" cap="none">
                <a:solidFill>
                  <a:schemeClr val="accent2"/>
                </a:solidFill>
              </a:defRPr>
            </a:lvl1pPr>
            <a:lvl2pPr marL="914400" lvl="1" indent="-228600" algn="l">
              <a:spcBef>
                <a:spcPts val="500"/>
              </a:spcBef>
              <a:spcAft>
                <a:spcPts val="0"/>
              </a:spcAft>
              <a:buSzPts val="1200"/>
              <a:buNone/>
              <a:defRPr sz="1400">
                <a:solidFill>
                  <a:srgbClr val="888888"/>
                </a:solidFill>
              </a:defRPr>
            </a:lvl2pPr>
            <a:lvl3pPr marL="1371600" lvl="2" indent="-228600" algn="l">
              <a:spcBef>
                <a:spcPts val="500"/>
              </a:spcBef>
              <a:spcAft>
                <a:spcPts val="0"/>
              </a:spcAft>
              <a:buSzPts val="1100"/>
              <a:buNone/>
              <a:defRPr sz="1200">
                <a:solidFill>
                  <a:srgbClr val="888888"/>
                </a:solidFill>
              </a:defRPr>
            </a:lvl3pPr>
            <a:lvl4pPr marL="1828800" lvl="3" indent="-228600" algn="l">
              <a:spcBef>
                <a:spcPts val="500"/>
              </a:spcBef>
              <a:spcAft>
                <a:spcPts val="0"/>
              </a:spcAft>
              <a:buSzPts val="1000"/>
              <a:buNone/>
              <a:defRPr sz="1100">
                <a:solidFill>
                  <a:srgbClr val="888888"/>
                </a:solidFill>
              </a:defRPr>
            </a:lvl4pPr>
            <a:lvl5pPr marL="2286000" lvl="4" indent="-228600" algn="l">
              <a:spcBef>
                <a:spcPts val="500"/>
              </a:spcBef>
              <a:spcAft>
                <a:spcPts val="0"/>
              </a:spcAft>
              <a:buSzPts val="1000"/>
              <a:buNone/>
              <a:defRPr sz="1100">
                <a:solidFill>
                  <a:srgbClr val="888888"/>
                </a:solidFill>
              </a:defRPr>
            </a:lvl5pPr>
            <a:lvl6pPr marL="2743200" lvl="5" indent="-228600" algn="l">
              <a:spcBef>
                <a:spcPts val="500"/>
              </a:spcBef>
              <a:spcAft>
                <a:spcPts val="0"/>
              </a:spcAft>
              <a:buSzPts val="1000"/>
              <a:buNone/>
              <a:defRPr sz="1100">
                <a:solidFill>
                  <a:srgbClr val="888888"/>
                </a:solidFill>
              </a:defRPr>
            </a:lvl6pPr>
            <a:lvl7pPr marL="3200400" lvl="6" indent="-228600" algn="l">
              <a:spcBef>
                <a:spcPts val="500"/>
              </a:spcBef>
              <a:spcAft>
                <a:spcPts val="0"/>
              </a:spcAft>
              <a:buSzPts val="1000"/>
              <a:buNone/>
              <a:defRPr sz="1100">
                <a:solidFill>
                  <a:srgbClr val="888888"/>
                </a:solidFill>
              </a:defRPr>
            </a:lvl7pPr>
            <a:lvl8pPr marL="3657600" lvl="7" indent="-228600" algn="l">
              <a:spcBef>
                <a:spcPts val="500"/>
              </a:spcBef>
              <a:spcAft>
                <a:spcPts val="0"/>
              </a:spcAft>
              <a:buSzPts val="1000"/>
              <a:buNone/>
              <a:defRPr sz="1100">
                <a:solidFill>
                  <a:srgbClr val="888888"/>
                </a:solidFill>
              </a:defRPr>
            </a:lvl8pPr>
            <a:lvl9pPr marL="4114800" lvl="8" indent="-228600" algn="l">
              <a:spcBef>
                <a:spcPts val="500"/>
              </a:spcBef>
              <a:spcAft>
                <a:spcPts val="500"/>
              </a:spcAft>
              <a:buSzPts val="1000"/>
              <a:buNone/>
              <a:defRPr sz="1100">
                <a:solidFill>
                  <a:srgbClr val="888888"/>
                </a:solidFill>
              </a:defRPr>
            </a:lvl9pPr>
          </a:lstStyle>
          <a:p>
            <a:endParaRPr/>
          </a:p>
        </p:txBody>
      </p:sp>
      <p:sp>
        <p:nvSpPr>
          <p:cNvPr id="77" name="Google Shape;77;p16"/>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6"/>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6"/>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80"/>
        <p:cNvGrpSpPr/>
        <p:nvPr/>
      </p:nvGrpSpPr>
      <p:grpSpPr>
        <a:xfrm>
          <a:off x="0" y="0"/>
          <a:ext cx="0" cy="0"/>
          <a:chOff x="0" y="0"/>
          <a:chExt cx="0" cy="0"/>
        </a:xfrm>
      </p:grpSpPr>
      <p:sp>
        <p:nvSpPr>
          <p:cNvPr id="81" name="Google Shape;81;p17"/>
          <p:cNvSpPr/>
          <p:nvPr/>
        </p:nvSpPr>
        <p:spPr>
          <a:xfrm>
            <a:off x="334486" y="454915"/>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7"/>
          <p:cNvSpPr txBox="1">
            <a:spLocks noGrp="1"/>
          </p:cNvSpPr>
          <p:nvPr>
            <p:ph type="body" idx="1"/>
          </p:nvPr>
        </p:nvSpPr>
        <p:spPr>
          <a:xfrm>
            <a:off x="435895" y="1671002"/>
            <a:ext cx="4066793" cy="2724785"/>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4" name="Google Shape;84;p17"/>
          <p:cNvSpPr txBox="1">
            <a:spLocks noGrp="1"/>
          </p:cNvSpPr>
          <p:nvPr>
            <p:ph type="body" idx="2"/>
          </p:nvPr>
        </p:nvSpPr>
        <p:spPr>
          <a:xfrm>
            <a:off x="4641313" y="1671002"/>
            <a:ext cx="4066794" cy="2724785"/>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5" name="Google Shape;85;p17"/>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7"/>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7"/>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88"/>
        <p:cNvGrpSpPr/>
        <p:nvPr/>
      </p:nvGrpSpPr>
      <p:grpSpPr>
        <a:xfrm>
          <a:off x="0" y="0"/>
          <a:ext cx="0" cy="0"/>
          <a:chOff x="0" y="0"/>
          <a:chExt cx="0" cy="0"/>
        </a:xfrm>
      </p:grpSpPr>
      <p:sp>
        <p:nvSpPr>
          <p:cNvPr id="89" name="Google Shape;89;p18"/>
          <p:cNvSpPr/>
          <p:nvPr/>
        </p:nvSpPr>
        <p:spPr>
          <a:xfrm>
            <a:off x="334486" y="454915"/>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0" name="Google Shape;90;p18"/>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8"/>
          <p:cNvSpPr txBox="1">
            <a:spLocks noGrp="1"/>
          </p:cNvSpPr>
          <p:nvPr>
            <p:ph type="body" idx="1"/>
          </p:nvPr>
        </p:nvSpPr>
        <p:spPr>
          <a:xfrm>
            <a:off x="665414" y="1688169"/>
            <a:ext cx="3815306" cy="402004"/>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SzPts val="1500"/>
              <a:buNone/>
              <a:defRPr sz="1700" b="0">
                <a:solidFill>
                  <a:schemeClr val="accent2"/>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2" name="Google Shape;92;p18"/>
          <p:cNvSpPr txBox="1">
            <a:spLocks noGrp="1"/>
          </p:cNvSpPr>
          <p:nvPr>
            <p:ph type="body" idx="2"/>
          </p:nvPr>
        </p:nvSpPr>
        <p:spPr>
          <a:xfrm>
            <a:off x="435896"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3" name="Google Shape;93;p18"/>
          <p:cNvSpPr txBox="1">
            <a:spLocks noGrp="1"/>
          </p:cNvSpPr>
          <p:nvPr>
            <p:ph type="body" idx="3"/>
          </p:nvPr>
        </p:nvSpPr>
        <p:spPr>
          <a:xfrm>
            <a:off x="4892801" y="1688169"/>
            <a:ext cx="3815305" cy="415030"/>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SzPts val="1500"/>
              <a:buNone/>
              <a:defRPr sz="1700" b="0">
                <a:solidFill>
                  <a:schemeClr val="accent2"/>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4" name="Google Shape;94;p18"/>
          <p:cNvSpPr txBox="1">
            <a:spLocks noGrp="1"/>
          </p:cNvSpPr>
          <p:nvPr>
            <p:ph type="body" idx="4"/>
          </p:nvPr>
        </p:nvSpPr>
        <p:spPr>
          <a:xfrm>
            <a:off x="4663282"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5" name="Google Shape;95;p18"/>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8"/>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18"/>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98"/>
        <p:cNvGrpSpPr/>
        <p:nvPr/>
      </p:nvGrpSpPr>
      <p:grpSpPr>
        <a:xfrm>
          <a:off x="0" y="0"/>
          <a:ext cx="0" cy="0"/>
          <a:chOff x="0" y="0"/>
          <a:chExt cx="0" cy="0"/>
        </a:xfrm>
      </p:grpSpPr>
      <p:sp>
        <p:nvSpPr>
          <p:cNvPr id="99" name="Google Shape;99;p19"/>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19"/>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19"/>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
        <p:nvSpPr>
          <p:cNvPr id="102" name="Google Shape;102;p19"/>
          <p:cNvSpPr/>
          <p:nvPr/>
        </p:nvSpPr>
        <p:spPr>
          <a:xfrm>
            <a:off x="330512" y="454915"/>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3" name="Google Shape;103;p19"/>
          <p:cNvSpPr txBox="1">
            <a:spLocks noGrp="1"/>
          </p:cNvSpPr>
          <p:nvPr>
            <p:ph type="title"/>
          </p:nvPr>
        </p:nvSpPr>
        <p:spPr>
          <a:xfrm>
            <a:off x="431921"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04"/>
        <p:cNvGrpSpPr/>
        <p:nvPr/>
      </p:nvGrpSpPr>
      <p:grpSpPr>
        <a:xfrm>
          <a:off x="0" y="0"/>
          <a:ext cx="0" cy="0"/>
          <a:chOff x="0" y="0"/>
          <a:chExt cx="0" cy="0"/>
        </a:xfrm>
      </p:grpSpPr>
      <p:sp>
        <p:nvSpPr>
          <p:cNvPr id="105" name="Google Shape;105;p20"/>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0"/>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20"/>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08"/>
        <p:cNvGrpSpPr/>
        <p:nvPr/>
      </p:nvGrpSpPr>
      <p:grpSpPr>
        <a:xfrm>
          <a:off x="0" y="0"/>
          <a:ext cx="0" cy="0"/>
          <a:chOff x="0" y="0"/>
          <a:chExt cx="0" cy="0"/>
        </a:xfrm>
      </p:grpSpPr>
      <p:sp>
        <p:nvSpPr>
          <p:cNvPr id="109" name="Google Shape;109;p21"/>
          <p:cNvSpPr/>
          <p:nvPr/>
        </p:nvSpPr>
        <p:spPr>
          <a:xfrm>
            <a:off x="335863" y="3856480"/>
            <a:ext cx="8473650" cy="9560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0" name="Google Shape;110;p21"/>
          <p:cNvSpPr txBox="1">
            <a:spLocks noGrp="1"/>
          </p:cNvSpPr>
          <p:nvPr>
            <p:ph type="title"/>
          </p:nvPr>
        </p:nvSpPr>
        <p:spPr>
          <a:xfrm>
            <a:off x="435894" y="3946722"/>
            <a:ext cx="3682084" cy="517136"/>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rgbClr val="2D58AC"/>
              </a:buClr>
              <a:buSzPts val="1500"/>
              <a:buFont typeface="Gill Sans"/>
              <a:buNone/>
              <a:defRPr sz="1500" b="0">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1"/>
          <p:cNvSpPr txBox="1">
            <a:spLocks noGrp="1"/>
          </p:cNvSpPr>
          <p:nvPr>
            <p:ph type="body" idx="1"/>
          </p:nvPr>
        </p:nvSpPr>
        <p:spPr>
          <a:xfrm>
            <a:off x="335862" y="450900"/>
            <a:ext cx="8469630" cy="3153600"/>
          </a:xfrm>
          <a:prstGeom prst="rect">
            <a:avLst/>
          </a:prstGeom>
          <a:noFill/>
          <a:ln>
            <a:noFill/>
          </a:ln>
        </p:spPr>
        <p:txBody>
          <a:bodyPr spcFirstLastPara="1" wrap="square" lIns="68575" tIns="34275" rIns="68575" bIns="34275" anchor="ctr" anchorCtr="0">
            <a:normAutofit/>
          </a:bodyPr>
          <a:lstStyle>
            <a:lvl1pPr marL="457200" lvl="0" indent="-317500" algn="l">
              <a:spcBef>
                <a:spcPts val="300"/>
              </a:spcBef>
              <a:spcAft>
                <a:spcPts val="0"/>
              </a:spcAft>
              <a:buSzPts val="1400"/>
              <a:buChar char="◼"/>
              <a:defRPr sz="1500">
                <a:solidFill>
                  <a:schemeClr val="dk2"/>
                </a:solidFill>
              </a:defRPr>
            </a:lvl1pPr>
            <a:lvl2pPr marL="914400" lvl="1" indent="-304800" algn="l">
              <a:spcBef>
                <a:spcPts val="500"/>
              </a:spcBef>
              <a:spcAft>
                <a:spcPts val="0"/>
              </a:spcAft>
              <a:buSzPts val="1200"/>
              <a:buChar char="◼"/>
              <a:defRPr sz="1400">
                <a:solidFill>
                  <a:schemeClr val="dk2"/>
                </a:solidFill>
              </a:defRPr>
            </a:lvl2pPr>
            <a:lvl3pPr marL="1371600" lvl="2" indent="-298450" algn="l">
              <a:spcBef>
                <a:spcPts val="500"/>
              </a:spcBef>
              <a:spcAft>
                <a:spcPts val="0"/>
              </a:spcAft>
              <a:buSzPts val="1100"/>
              <a:buChar char="◼"/>
              <a:defRPr sz="1200">
                <a:solidFill>
                  <a:schemeClr val="dk2"/>
                </a:solidFill>
              </a:defRPr>
            </a:lvl3pPr>
            <a:lvl4pPr marL="1828800" lvl="3" indent="-292100" algn="l">
              <a:spcBef>
                <a:spcPts val="500"/>
              </a:spcBef>
              <a:spcAft>
                <a:spcPts val="0"/>
              </a:spcAft>
              <a:buSzPts val="1000"/>
              <a:buChar char="◼"/>
              <a:defRPr sz="1100">
                <a:solidFill>
                  <a:schemeClr val="dk2"/>
                </a:solidFill>
              </a:defRPr>
            </a:lvl4pPr>
            <a:lvl5pPr marL="2286000" lvl="4" indent="-292100" algn="l">
              <a:spcBef>
                <a:spcPts val="500"/>
              </a:spcBef>
              <a:spcAft>
                <a:spcPts val="0"/>
              </a:spcAft>
              <a:buSzPts val="1000"/>
              <a:buChar char="◼"/>
              <a:defRPr sz="1100">
                <a:solidFill>
                  <a:schemeClr val="dk2"/>
                </a:solidFill>
              </a:defRPr>
            </a:lvl5pPr>
            <a:lvl6pPr marL="2743200" lvl="5" indent="-292100" algn="l">
              <a:spcBef>
                <a:spcPts val="500"/>
              </a:spcBef>
              <a:spcAft>
                <a:spcPts val="0"/>
              </a:spcAft>
              <a:buSzPts val="1000"/>
              <a:buChar char="◼"/>
              <a:defRPr sz="1100">
                <a:solidFill>
                  <a:schemeClr val="dk2"/>
                </a:solidFill>
              </a:defRPr>
            </a:lvl6pPr>
            <a:lvl7pPr marL="3200400" lvl="6" indent="-292100" algn="l">
              <a:spcBef>
                <a:spcPts val="500"/>
              </a:spcBef>
              <a:spcAft>
                <a:spcPts val="0"/>
              </a:spcAft>
              <a:buSzPts val="1000"/>
              <a:buChar char="◼"/>
              <a:defRPr sz="1100">
                <a:solidFill>
                  <a:schemeClr val="dk2"/>
                </a:solidFill>
              </a:defRPr>
            </a:lvl7pPr>
            <a:lvl8pPr marL="3657600" lvl="7" indent="-292100" algn="l">
              <a:spcBef>
                <a:spcPts val="500"/>
              </a:spcBef>
              <a:spcAft>
                <a:spcPts val="0"/>
              </a:spcAft>
              <a:buSzPts val="1000"/>
              <a:buChar char="◼"/>
              <a:defRPr sz="1100">
                <a:solidFill>
                  <a:schemeClr val="dk2"/>
                </a:solidFill>
              </a:defRPr>
            </a:lvl8pPr>
            <a:lvl9pPr marL="4114800" lvl="8" indent="-292100" algn="l">
              <a:spcBef>
                <a:spcPts val="500"/>
              </a:spcBef>
              <a:spcAft>
                <a:spcPts val="500"/>
              </a:spcAft>
              <a:buSzPts val="1000"/>
              <a:buChar char="◼"/>
              <a:defRPr sz="1100">
                <a:solidFill>
                  <a:schemeClr val="dk2"/>
                </a:solidFill>
              </a:defRPr>
            </a:lvl9pPr>
          </a:lstStyle>
          <a:p>
            <a:endParaRPr/>
          </a:p>
        </p:txBody>
      </p:sp>
      <p:sp>
        <p:nvSpPr>
          <p:cNvPr id="112" name="Google Shape;112;p21"/>
          <p:cNvSpPr txBox="1">
            <a:spLocks noGrp="1"/>
          </p:cNvSpPr>
          <p:nvPr>
            <p:ph type="body" idx="2"/>
          </p:nvPr>
        </p:nvSpPr>
        <p:spPr>
          <a:xfrm>
            <a:off x="4305617" y="3946722"/>
            <a:ext cx="4402490" cy="517136"/>
          </a:xfrm>
          <a:prstGeom prst="rect">
            <a:avLst/>
          </a:prstGeom>
          <a:noFill/>
          <a:ln>
            <a:noFill/>
          </a:ln>
        </p:spPr>
        <p:txBody>
          <a:bodyPr spcFirstLastPara="1" wrap="square" lIns="68575" tIns="34275" rIns="68575" bIns="34275" anchor="ctr" anchorCtr="0">
            <a:normAutofit/>
          </a:bodyPr>
          <a:lstStyle>
            <a:lvl1pPr marL="457200" lvl="0" indent="-228600" algn="r">
              <a:spcBef>
                <a:spcPts val="200"/>
              </a:spcBef>
              <a:spcAft>
                <a:spcPts val="0"/>
              </a:spcAft>
              <a:buSzPts val="800"/>
              <a:buNone/>
              <a:defRPr sz="800">
                <a:solidFill>
                  <a:schemeClr val="lt1"/>
                </a:solidFill>
              </a:defRPr>
            </a:lvl1pPr>
            <a:lvl2pPr marL="914400" lvl="1" indent="-228600" algn="l">
              <a:spcBef>
                <a:spcPts val="500"/>
              </a:spcBef>
              <a:spcAft>
                <a:spcPts val="0"/>
              </a:spcAft>
              <a:buSzPts val="800"/>
              <a:buNone/>
              <a:defRPr sz="8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13" name="Google Shape;113;p21"/>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1"/>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1"/>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435895" y="3520042"/>
            <a:ext cx="8272212" cy="425054"/>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1800"/>
              <a:buFont typeface="Gill Sans"/>
              <a:buNone/>
              <a:defRPr sz="1800" b="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2"/>
          <p:cNvSpPr>
            <a:spLocks noGrp="1"/>
          </p:cNvSpPr>
          <p:nvPr>
            <p:ph type="pic" idx="2"/>
          </p:nvPr>
        </p:nvSpPr>
        <p:spPr>
          <a:xfrm>
            <a:off x="335863" y="449794"/>
            <a:ext cx="8468144" cy="2667939"/>
          </a:xfrm>
          <a:prstGeom prst="rect">
            <a:avLst/>
          </a:prstGeom>
          <a:noFill/>
          <a:ln>
            <a:noFill/>
          </a:ln>
        </p:spPr>
      </p:sp>
      <p:sp>
        <p:nvSpPr>
          <p:cNvPr id="119" name="Google Shape;119;p22"/>
          <p:cNvSpPr txBox="1">
            <a:spLocks noGrp="1"/>
          </p:cNvSpPr>
          <p:nvPr>
            <p:ph type="body" idx="1"/>
          </p:nvPr>
        </p:nvSpPr>
        <p:spPr>
          <a:xfrm>
            <a:off x="435894" y="3945095"/>
            <a:ext cx="8272213" cy="449003"/>
          </a:xfrm>
          <a:prstGeom prst="rect">
            <a:avLst/>
          </a:prstGeom>
          <a:noFill/>
          <a:ln>
            <a:noFill/>
          </a:ln>
        </p:spPr>
        <p:txBody>
          <a:bodyPr spcFirstLastPara="1" wrap="square" lIns="68575" tIns="34275" rIns="68575" bIns="34275" anchor="ctr" anchorCtr="0">
            <a:normAutofit/>
          </a:bodyPr>
          <a:lstStyle>
            <a:lvl1pPr marL="457200" lvl="0" indent="-228600" algn="l">
              <a:spcBef>
                <a:spcPts val="200"/>
              </a:spcBef>
              <a:spcAft>
                <a:spcPts val="0"/>
              </a:spcAft>
              <a:buSzPts val="800"/>
              <a:buNone/>
              <a:defRPr sz="900"/>
            </a:lvl1pPr>
            <a:lvl2pPr marL="914400" lvl="1" indent="-228600" algn="l">
              <a:spcBef>
                <a:spcPts val="500"/>
              </a:spcBef>
              <a:spcAft>
                <a:spcPts val="0"/>
              </a:spcAft>
              <a:buSzPts val="800"/>
              <a:buNone/>
              <a:defRPr sz="9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20" name="Google Shape;120;p22"/>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2"/>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22"/>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3"/>
        <p:cNvGrpSpPr/>
        <p:nvPr/>
      </p:nvGrpSpPr>
      <p:grpSpPr>
        <a:xfrm>
          <a:off x="0" y="0"/>
          <a:ext cx="0" cy="0"/>
          <a:chOff x="0" y="0"/>
          <a:chExt cx="0" cy="0"/>
        </a:xfrm>
      </p:grpSpPr>
      <p:sp>
        <p:nvSpPr>
          <p:cNvPr id="124" name="Google Shape;124;p23"/>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5" name="Google Shape;125;p23"/>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3"/>
          <p:cNvSpPr txBox="1">
            <a:spLocks noGrp="1"/>
          </p:cNvSpPr>
          <p:nvPr>
            <p:ph type="body" idx="1"/>
          </p:nvPr>
        </p:nvSpPr>
        <p:spPr>
          <a:xfrm rot="5400000">
            <a:off x="3250952" y="-1063056"/>
            <a:ext cx="2642096" cy="8272212"/>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298450" algn="l">
              <a:spcBef>
                <a:spcPts val="500"/>
              </a:spcBef>
              <a:spcAft>
                <a:spcPts val="0"/>
              </a:spcAft>
              <a:buSzPts val="1100"/>
              <a:buChar char="◼"/>
              <a:defRPr/>
            </a:lvl2pPr>
            <a:lvl3pPr marL="1371600" lvl="2" indent="-292100" algn="l">
              <a:spcBef>
                <a:spcPts val="500"/>
              </a:spcBef>
              <a:spcAft>
                <a:spcPts val="0"/>
              </a:spcAft>
              <a:buSzPts val="1000"/>
              <a:buChar char="◼"/>
              <a:defRPr/>
            </a:lvl3pPr>
            <a:lvl4pPr marL="1828800" lvl="3" indent="-279400" algn="l">
              <a:spcBef>
                <a:spcPts val="500"/>
              </a:spcBef>
              <a:spcAft>
                <a:spcPts val="0"/>
              </a:spcAft>
              <a:buSzPts val="800"/>
              <a:buChar char="◼"/>
              <a:defRPr/>
            </a:lvl4pPr>
            <a:lvl5pPr marL="2286000" lvl="4" indent="-279400" algn="l">
              <a:spcBef>
                <a:spcPts val="500"/>
              </a:spcBef>
              <a:spcAft>
                <a:spcPts val="0"/>
              </a:spcAft>
              <a:buSzPts val="8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7" name="Google Shape;127;p23"/>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8" name="Google Shape;128;p23"/>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3"/>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0"/>
        <p:cNvGrpSpPr/>
        <p:nvPr/>
      </p:nvGrpSpPr>
      <p:grpSpPr>
        <a:xfrm>
          <a:off x="0" y="0"/>
          <a:ext cx="0" cy="0"/>
          <a:chOff x="0" y="0"/>
          <a:chExt cx="0" cy="0"/>
        </a:xfrm>
      </p:grpSpPr>
      <p:sp>
        <p:nvSpPr>
          <p:cNvPr id="131" name="Google Shape;131;p24"/>
          <p:cNvSpPr/>
          <p:nvPr/>
        </p:nvSpPr>
        <p:spPr>
          <a:xfrm>
            <a:off x="6629401" y="449794"/>
            <a:ext cx="2180113" cy="4362713"/>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2" name="Google Shape;132;p24"/>
          <p:cNvSpPr txBox="1">
            <a:spLocks noGrp="1"/>
          </p:cNvSpPr>
          <p:nvPr>
            <p:ph type="title"/>
          </p:nvPr>
        </p:nvSpPr>
        <p:spPr>
          <a:xfrm rot="5400000">
            <a:off x="5437310" y="1698885"/>
            <a:ext cx="3887305" cy="1503123"/>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3" name="Google Shape;133;p24"/>
          <p:cNvSpPr txBox="1">
            <a:spLocks noGrp="1"/>
          </p:cNvSpPr>
          <p:nvPr>
            <p:ph type="body" idx="1"/>
          </p:nvPr>
        </p:nvSpPr>
        <p:spPr>
          <a:xfrm rot="5400000">
            <a:off x="1598644" y="-510658"/>
            <a:ext cx="3887305" cy="592220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34" name="Google Shape;134;p24"/>
          <p:cNvSpPr txBox="1">
            <a:spLocks noGrp="1"/>
          </p:cNvSpPr>
          <p:nvPr>
            <p:ph type="dt" idx="10"/>
          </p:nvPr>
        </p:nvSpPr>
        <p:spPr>
          <a:xfrm>
            <a:off x="6745255" y="4467103"/>
            <a:ext cx="99610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4"/>
          <p:cNvSpPr txBox="1">
            <a:spLocks noGrp="1"/>
          </p:cNvSpPr>
          <p:nvPr>
            <p:ph type="ftr" idx="11"/>
          </p:nvPr>
        </p:nvSpPr>
        <p:spPr>
          <a:xfrm>
            <a:off x="581192" y="4463858"/>
            <a:ext cx="5922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4"/>
          <p:cNvSpPr txBox="1">
            <a:spLocks noGrp="1"/>
          </p:cNvSpPr>
          <p:nvPr>
            <p:ph type="sldNum" idx="12"/>
          </p:nvPr>
        </p:nvSpPr>
        <p:spPr>
          <a:xfrm>
            <a:off x="7834961" y="4467103"/>
            <a:ext cx="873146"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435895" y="1635373"/>
            <a:ext cx="8272211" cy="275872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4467103"/>
            <a:ext cx="789381" cy="273844"/>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35895" y="1671003"/>
            <a:ext cx="4066793" cy="2724785"/>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a:xfrm>
            <a:off x="581193" y="4463859"/>
            <a:ext cx="5922209" cy="273844"/>
          </a:xfrm>
        </p:spPr>
        <p:txBody>
          <a:bodyPr/>
          <a:lstStyle/>
          <a:p>
            <a:endParaRPr lang="en-US"/>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35894" y="528843"/>
            <a:ext cx="8272212" cy="892166"/>
          </a:xfrm>
          <a:prstGeom prst="rect">
            <a:avLst/>
          </a:prstGeom>
          <a:noFill/>
          <a:ln>
            <a:noFill/>
          </a:ln>
        </p:spPr>
        <p:txBody>
          <a:bodyPr spcFirstLastPara="1" wrap="square" lIns="68575" tIns="34275" rIns="68575" bIns="34275" anchor="b" anchorCtr="0">
            <a:normAutofit/>
          </a:bodyPr>
          <a:lstStyle>
            <a:lvl1pPr marR="0" lvl="0" algn="l" rtl="0">
              <a:spcBef>
                <a:spcPts val="0"/>
              </a:spcBef>
              <a:spcAft>
                <a:spcPts val="0"/>
              </a:spcAft>
              <a:buClr>
                <a:schemeClr val="lt1"/>
              </a:buClr>
              <a:buSzPts val="2100"/>
              <a:buFont typeface="Gill Sans"/>
              <a:buNone/>
              <a:defRPr sz="21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2" name="Google Shape;52;p13"/>
          <p:cNvSpPr txBox="1">
            <a:spLocks noGrp="1"/>
          </p:cNvSpPr>
          <p:nvPr>
            <p:ph type="body" idx="1"/>
          </p:nvPr>
        </p:nvSpPr>
        <p:spPr>
          <a:xfrm>
            <a:off x="435894" y="1752002"/>
            <a:ext cx="8272212" cy="2642096"/>
          </a:xfrm>
          <a:prstGeom prst="rect">
            <a:avLst/>
          </a:prstGeom>
          <a:noFill/>
          <a:ln>
            <a:noFill/>
          </a:ln>
        </p:spPr>
        <p:txBody>
          <a:bodyPr spcFirstLastPara="1" wrap="square" lIns="68575" tIns="34275" rIns="68575" bIns="34275" anchor="ctr" anchorCtr="0">
            <a:normAutofit/>
          </a:bodyPr>
          <a:lstStyle>
            <a:lvl1pPr marL="457200" marR="0" lvl="0" indent="-304800" algn="l" rtl="0">
              <a:spcBef>
                <a:spcPts val="300"/>
              </a:spcBef>
              <a:spcAft>
                <a:spcPts val="0"/>
              </a:spcAft>
              <a:buClr>
                <a:schemeClr val="accent2"/>
              </a:buClr>
              <a:buSzPts val="1200"/>
              <a:buFont typeface="Noto Sans Symbols"/>
              <a:buChar char="◼"/>
              <a:defRPr sz="1400" b="0" i="0" u="none" strike="noStrike" cap="none">
                <a:solidFill>
                  <a:schemeClr val="dk2"/>
                </a:solidFill>
                <a:latin typeface="Gill Sans"/>
                <a:ea typeface="Gill Sans"/>
                <a:cs typeface="Gill Sans"/>
                <a:sym typeface="Gill Sans"/>
              </a:defRPr>
            </a:lvl1pPr>
            <a:lvl2pPr marL="914400" marR="0" lvl="1" indent="-298450" algn="l" rtl="0">
              <a:spcBef>
                <a:spcPts val="500"/>
              </a:spcBef>
              <a:spcAft>
                <a:spcPts val="0"/>
              </a:spcAft>
              <a:buClr>
                <a:schemeClr val="accent2"/>
              </a:buClr>
              <a:buSzPts val="1100"/>
              <a:buFont typeface="Noto Sans Symbols"/>
              <a:buChar char="◼"/>
              <a:defRPr sz="1200" b="0" i="0" u="none" strike="noStrike" cap="none">
                <a:solidFill>
                  <a:schemeClr val="dk2"/>
                </a:solidFill>
                <a:latin typeface="Gill Sans"/>
                <a:ea typeface="Gill Sans"/>
                <a:cs typeface="Gill Sans"/>
                <a:sym typeface="Gill Sans"/>
              </a:defRPr>
            </a:lvl2pPr>
            <a:lvl3pPr marL="1371600" marR="0" lvl="2" indent="-292100" algn="l" rtl="0">
              <a:spcBef>
                <a:spcPts val="500"/>
              </a:spcBef>
              <a:spcAft>
                <a:spcPts val="0"/>
              </a:spcAft>
              <a:buClr>
                <a:schemeClr val="accent2"/>
              </a:buClr>
              <a:buSzPts val="1000"/>
              <a:buFont typeface="Noto Sans Symbols"/>
              <a:buChar char="◼"/>
              <a:defRPr sz="1100" b="0" i="0" u="none" strike="noStrike" cap="none">
                <a:solidFill>
                  <a:schemeClr val="dk2"/>
                </a:solidFill>
                <a:latin typeface="Gill Sans"/>
                <a:ea typeface="Gill Sans"/>
                <a:cs typeface="Gill Sans"/>
                <a:sym typeface="Gill Sans"/>
              </a:defRPr>
            </a:lvl3pPr>
            <a:lvl4pPr marL="1828800" marR="0" lvl="3"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4pPr>
            <a:lvl5pPr marL="2286000" marR="0" lvl="4"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5pPr>
            <a:lvl6pPr marL="2743200" marR="0" lvl="5"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6pPr>
            <a:lvl7pPr marL="3200400" marR="0" lvl="6"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7pPr>
            <a:lvl8pPr marL="3657600" marR="0" lvl="7"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8pPr>
            <a:lvl9pPr marL="4114800" marR="0" lvl="8" indent="-279400" algn="l" rtl="0">
              <a:spcBef>
                <a:spcPts val="500"/>
              </a:spcBef>
              <a:spcAft>
                <a:spcPts val="50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9pPr>
          </a:lstStyle>
          <a:p>
            <a:endParaRPr/>
          </a:p>
        </p:txBody>
      </p:sp>
      <p:sp>
        <p:nvSpPr>
          <p:cNvPr id="53" name="Google Shape;53;p13"/>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4" name="Google Shape;54;p13"/>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5" name="Google Shape;55;p13"/>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7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7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7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7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7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7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7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
              <a:t>‹Nº›</a:t>
            </a:fld>
            <a:endParaRPr/>
          </a:p>
        </p:txBody>
      </p:sp>
      <p:sp>
        <p:nvSpPr>
          <p:cNvPr id="56" name="Google Shape;56;p13"/>
          <p:cNvSpPr/>
          <p:nvPr/>
        </p:nvSpPr>
        <p:spPr>
          <a:xfrm>
            <a:off x="334900" y="342900"/>
            <a:ext cx="2777490" cy="71248"/>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6031610" y="340232"/>
            <a:ext cx="2777490" cy="73915"/>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8" name="Google Shape;58;p13"/>
          <p:cNvSpPr/>
          <p:nvPr/>
        </p:nvSpPr>
        <p:spPr>
          <a:xfrm>
            <a:off x="3181373" y="342900"/>
            <a:ext cx="2777490" cy="6858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0.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6.jpeg"/></Relationships>
</file>

<file path=ppt/slides/_rels/slide11.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1.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12.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2.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13.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3.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14.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4.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15.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5.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8" Type="http://schemas.openxmlformats.org/officeDocument/2006/relationships/hyperlink" Target="#_Toc139749657"/><Relationship Id="rId13" Type="http://schemas.openxmlformats.org/officeDocument/2006/relationships/hyperlink" Target="#_Toc139749662"/><Relationship Id="rId18" Type="http://schemas.openxmlformats.org/officeDocument/2006/relationships/hyperlink" Target="#_Toc139749667"/><Relationship Id="rId3" Type="http://schemas.openxmlformats.org/officeDocument/2006/relationships/image" Target="../media/image7.png"/><Relationship Id="rId21" Type="http://schemas.openxmlformats.org/officeDocument/2006/relationships/hyperlink" Target="#_Toc139749670"/><Relationship Id="rId7" Type="http://schemas.openxmlformats.org/officeDocument/2006/relationships/hyperlink" Target="#_Toc139749656"/><Relationship Id="rId12" Type="http://schemas.openxmlformats.org/officeDocument/2006/relationships/hyperlink" Target="#_Toc139749661"/><Relationship Id="rId17" Type="http://schemas.openxmlformats.org/officeDocument/2006/relationships/hyperlink" Target="#_Toc139749666"/><Relationship Id="rId2" Type="http://schemas.openxmlformats.org/officeDocument/2006/relationships/notesSlide" Target="../notesSlides/notesSlide16.xml"/><Relationship Id="rId16" Type="http://schemas.openxmlformats.org/officeDocument/2006/relationships/hyperlink" Target="#_Toc139749665"/><Relationship Id="rId20" Type="http://schemas.openxmlformats.org/officeDocument/2006/relationships/hyperlink" Target="#_Toc139749669"/><Relationship Id="rId1" Type="http://schemas.openxmlformats.org/officeDocument/2006/relationships/slideLayout" Target="../slideLayouts/slideLayout24.xml"/><Relationship Id="rId6" Type="http://schemas.openxmlformats.org/officeDocument/2006/relationships/hyperlink" Target="#_Toc139749655"/><Relationship Id="rId11" Type="http://schemas.openxmlformats.org/officeDocument/2006/relationships/hyperlink" Target="#_Toc139749660"/><Relationship Id="rId5" Type="http://schemas.openxmlformats.org/officeDocument/2006/relationships/hyperlink" Target="#_Toc139749654"/><Relationship Id="rId15" Type="http://schemas.openxmlformats.org/officeDocument/2006/relationships/hyperlink" Target="#_Toc139749664"/><Relationship Id="rId23" Type="http://schemas.openxmlformats.org/officeDocument/2006/relationships/hyperlink" Target="#_Toc139749672"/><Relationship Id="rId10" Type="http://schemas.openxmlformats.org/officeDocument/2006/relationships/hyperlink" Target="#_Toc139749659"/><Relationship Id="rId19" Type="http://schemas.openxmlformats.org/officeDocument/2006/relationships/hyperlink" Target="#_Toc139749668"/><Relationship Id="rId4" Type="http://schemas.openxmlformats.org/officeDocument/2006/relationships/image" Target="../media/image8.png"/><Relationship Id="rId9" Type="http://schemas.openxmlformats.org/officeDocument/2006/relationships/hyperlink" Target="#_Toc139749658"/><Relationship Id="rId14" Type="http://schemas.openxmlformats.org/officeDocument/2006/relationships/hyperlink" Target="#_Toc139749663"/><Relationship Id="rId22" Type="http://schemas.openxmlformats.org/officeDocument/2006/relationships/hyperlink" Target="#_Toc139749671"/></Relationships>
</file>

<file path=ppt/slides/_rels/slide18.xml.rels><?xml version="1.0" encoding="UTF-8" standalone="yes"?>
<Relationships xmlns="http://schemas.openxmlformats.org/package/2006/relationships"><Relationship Id="rId8" Type="http://schemas.openxmlformats.org/officeDocument/2006/relationships/hyperlink" Target="#_Toc139749658"/><Relationship Id="rId13" Type="http://schemas.openxmlformats.org/officeDocument/2006/relationships/hyperlink" Target="#_Toc139749663"/><Relationship Id="rId18" Type="http://schemas.openxmlformats.org/officeDocument/2006/relationships/hyperlink" Target="#_Toc139749668"/><Relationship Id="rId3" Type="http://schemas.openxmlformats.org/officeDocument/2006/relationships/image" Target="../media/image9.png"/><Relationship Id="rId21" Type="http://schemas.openxmlformats.org/officeDocument/2006/relationships/hyperlink" Target="#_Toc139749671"/><Relationship Id="rId7" Type="http://schemas.openxmlformats.org/officeDocument/2006/relationships/hyperlink" Target="#_Toc139749657"/><Relationship Id="rId12" Type="http://schemas.openxmlformats.org/officeDocument/2006/relationships/hyperlink" Target="#_Toc139749662"/><Relationship Id="rId17" Type="http://schemas.openxmlformats.org/officeDocument/2006/relationships/hyperlink" Target="#_Toc139749667"/><Relationship Id="rId2" Type="http://schemas.openxmlformats.org/officeDocument/2006/relationships/notesSlide" Target="../notesSlides/notesSlide17.xml"/><Relationship Id="rId16" Type="http://schemas.openxmlformats.org/officeDocument/2006/relationships/hyperlink" Target="#_Toc139749666"/><Relationship Id="rId20" Type="http://schemas.openxmlformats.org/officeDocument/2006/relationships/hyperlink" Target="#_Toc139749670"/><Relationship Id="rId1" Type="http://schemas.openxmlformats.org/officeDocument/2006/relationships/slideLayout" Target="../slideLayouts/slideLayout24.xml"/><Relationship Id="rId6" Type="http://schemas.openxmlformats.org/officeDocument/2006/relationships/hyperlink" Target="#_Toc139749656"/><Relationship Id="rId11" Type="http://schemas.openxmlformats.org/officeDocument/2006/relationships/hyperlink" Target="#_Toc139749661"/><Relationship Id="rId5" Type="http://schemas.openxmlformats.org/officeDocument/2006/relationships/hyperlink" Target="#_Toc139749655"/><Relationship Id="rId15" Type="http://schemas.openxmlformats.org/officeDocument/2006/relationships/hyperlink" Target="#_Toc139749665"/><Relationship Id="rId10" Type="http://schemas.openxmlformats.org/officeDocument/2006/relationships/hyperlink" Target="#_Toc139749660"/><Relationship Id="rId19" Type="http://schemas.openxmlformats.org/officeDocument/2006/relationships/hyperlink" Target="#_Toc139749669"/><Relationship Id="rId4" Type="http://schemas.openxmlformats.org/officeDocument/2006/relationships/hyperlink" Target="#_Toc139749654"/><Relationship Id="rId9" Type="http://schemas.openxmlformats.org/officeDocument/2006/relationships/hyperlink" Target="#_Toc139749659"/><Relationship Id="rId14" Type="http://schemas.openxmlformats.org/officeDocument/2006/relationships/hyperlink" Target="#_Toc139749664"/><Relationship Id="rId22" Type="http://schemas.openxmlformats.org/officeDocument/2006/relationships/hyperlink" Target="#_Toc139749672"/></Relationships>
</file>

<file path=ppt/slides/_rels/slide19.xml.rels><?xml version="1.0" encoding="UTF-8" standalone="yes"?>
<Relationships xmlns="http://schemas.openxmlformats.org/package/2006/relationships"><Relationship Id="rId8" Type="http://schemas.openxmlformats.org/officeDocument/2006/relationships/hyperlink" Target="#_Toc139749658"/><Relationship Id="rId13" Type="http://schemas.openxmlformats.org/officeDocument/2006/relationships/hyperlink" Target="#_Toc139749663"/><Relationship Id="rId18" Type="http://schemas.openxmlformats.org/officeDocument/2006/relationships/hyperlink" Target="#_Toc139749668"/><Relationship Id="rId3" Type="http://schemas.openxmlformats.org/officeDocument/2006/relationships/image" Target="../media/image10.png"/><Relationship Id="rId21" Type="http://schemas.openxmlformats.org/officeDocument/2006/relationships/hyperlink" Target="#_Toc139749671"/><Relationship Id="rId7" Type="http://schemas.openxmlformats.org/officeDocument/2006/relationships/hyperlink" Target="#_Toc139749657"/><Relationship Id="rId12" Type="http://schemas.openxmlformats.org/officeDocument/2006/relationships/hyperlink" Target="#_Toc139749662"/><Relationship Id="rId17" Type="http://schemas.openxmlformats.org/officeDocument/2006/relationships/hyperlink" Target="#_Toc139749667"/><Relationship Id="rId2" Type="http://schemas.openxmlformats.org/officeDocument/2006/relationships/notesSlide" Target="../notesSlides/notesSlide18.xml"/><Relationship Id="rId16" Type="http://schemas.openxmlformats.org/officeDocument/2006/relationships/hyperlink" Target="#_Toc139749666"/><Relationship Id="rId20" Type="http://schemas.openxmlformats.org/officeDocument/2006/relationships/hyperlink" Target="#_Toc139749670"/><Relationship Id="rId1" Type="http://schemas.openxmlformats.org/officeDocument/2006/relationships/slideLayout" Target="../slideLayouts/slideLayout24.xml"/><Relationship Id="rId6" Type="http://schemas.openxmlformats.org/officeDocument/2006/relationships/hyperlink" Target="#_Toc139749656"/><Relationship Id="rId11" Type="http://schemas.openxmlformats.org/officeDocument/2006/relationships/hyperlink" Target="#_Toc139749661"/><Relationship Id="rId5" Type="http://schemas.openxmlformats.org/officeDocument/2006/relationships/hyperlink" Target="#_Toc139749655"/><Relationship Id="rId15" Type="http://schemas.openxmlformats.org/officeDocument/2006/relationships/hyperlink" Target="#_Toc139749665"/><Relationship Id="rId10" Type="http://schemas.openxmlformats.org/officeDocument/2006/relationships/hyperlink" Target="#_Toc139749660"/><Relationship Id="rId19" Type="http://schemas.openxmlformats.org/officeDocument/2006/relationships/hyperlink" Target="#_Toc139749669"/><Relationship Id="rId4" Type="http://schemas.openxmlformats.org/officeDocument/2006/relationships/hyperlink" Target="#_Toc139749654"/><Relationship Id="rId9" Type="http://schemas.openxmlformats.org/officeDocument/2006/relationships/hyperlink" Target="#_Toc139749659"/><Relationship Id="rId14" Type="http://schemas.openxmlformats.org/officeDocument/2006/relationships/hyperlink" Target="#_Toc139749664"/><Relationship Id="rId22" Type="http://schemas.openxmlformats.org/officeDocument/2006/relationships/hyperlink" Target="#_Toc139749672"/></Relationships>
</file>

<file path=ppt/slides/_rels/slide2.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2.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image" Target="../media/image3.png"/><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hyperlink" Target="#_Toc139749657"/><Relationship Id="rId13" Type="http://schemas.openxmlformats.org/officeDocument/2006/relationships/hyperlink" Target="#_Toc139749662"/><Relationship Id="rId18" Type="http://schemas.openxmlformats.org/officeDocument/2006/relationships/hyperlink" Target="#_Toc139749667"/><Relationship Id="rId3" Type="http://schemas.openxmlformats.org/officeDocument/2006/relationships/image" Target="../media/image11.png"/><Relationship Id="rId21" Type="http://schemas.openxmlformats.org/officeDocument/2006/relationships/hyperlink" Target="#_Toc139749670"/><Relationship Id="rId7" Type="http://schemas.openxmlformats.org/officeDocument/2006/relationships/hyperlink" Target="#_Toc139749656"/><Relationship Id="rId12" Type="http://schemas.openxmlformats.org/officeDocument/2006/relationships/hyperlink" Target="#_Toc139749661"/><Relationship Id="rId17" Type="http://schemas.openxmlformats.org/officeDocument/2006/relationships/hyperlink" Target="#_Toc139749666"/><Relationship Id="rId2" Type="http://schemas.openxmlformats.org/officeDocument/2006/relationships/notesSlide" Target="../notesSlides/notesSlide19.xml"/><Relationship Id="rId16" Type="http://schemas.openxmlformats.org/officeDocument/2006/relationships/hyperlink" Target="#_Toc139749665"/><Relationship Id="rId20" Type="http://schemas.openxmlformats.org/officeDocument/2006/relationships/hyperlink" Target="#_Toc139749669"/><Relationship Id="rId1" Type="http://schemas.openxmlformats.org/officeDocument/2006/relationships/slideLayout" Target="../slideLayouts/slideLayout24.xml"/><Relationship Id="rId6" Type="http://schemas.openxmlformats.org/officeDocument/2006/relationships/hyperlink" Target="#_Toc139749655"/><Relationship Id="rId11" Type="http://schemas.openxmlformats.org/officeDocument/2006/relationships/hyperlink" Target="#_Toc139749660"/><Relationship Id="rId5" Type="http://schemas.openxmlformats.org/officeDocument/2006/relationships/hyperlink" Target="#_Toc139749654"/><Relationship Id="rId15" Type="http://schemas.openxmlformats.org/officeDocument/2006/relationships/hyperlink" Target="#_Toc139749664"/><Relationship Id="rId23" Type="http://schemas.openxmlformats.org/officeDocument/2006/relationships/hyperlink" Target="#_Toc139749672"/><Relationship Id="rId10" Type="http://schemas.openxmlformats.org/officeDocument/2006/relationships/hyperlink" Target="#_Toc139749659"/><Relationship Id="rId19" Type="http://schemas.openxmlformats.org/officeDocument/2006/relationships/hyperlink" Target="#_Toc139749668"/><Relationship Id="rId4" Type="http://schemas.openxmlformats.org/officeDocument/2006/relationships/image" Target="../media/image12.png"/><Relationship Id="rId9" Type="http://schemas.openxmlformats.org/officeDocument/2006/relationships/hyperlink" Target="#_Toc139749658"/><Relationship Id="rId14" Type="http://schemas.openxmlformats.org/officeDocument/2006/relationships/hyperlink" Target="#_Toc139749663"/><Relationship Id="rId22" Type="http://schemas.openxmlformats.org/officeDocument/2006/relationships/hyperlink" Target="#_Toc139749671"/></Relationships>
</file>

<file path=ppt/slides/_rels/slide21.xml.rels><?xml version="1.0" encoding="UTF-8" standalone="yes"?>
<Relationships xmlns="http://schemas.openxmlformats.org/package/2006/relationships"><Relationship Id="rId8" Type="http://schemas.openxmlformats.org/officeDocument/2006/relationships/hyperlink" Target="#_Toc139749658"/><Relationship Id="rId13" Type="http://schemas.openxmlformats.org/officeDocument/2006/relationships/hyperlink" Target="#_Toc139749663"/><Relationship Id="rId18" Type="http://schemas.openxmlformats.org/officeDocument/2006/relationships/hyperlink" Target="#_Toc139749668"/><Relationship Id="rId3" Type="http://schemas.openxmlformats.org/officeDocument/2006/relationships/image" Target="../media/image13.png"/><Relationship Id="rId21" Type="http://schemas.openxmlformats.org/officeDocument/2006/relationships/hyperlink" Target="#_Toc139749671"/><Relationship Id="rId7" Type="http://schemas.openxmlformats.org/officeDocument/2006/relationships/hyperlink" Target="#_Toc139749657"/><Relationship Id="rId12" Type="http://schemas.openxmlformats.org/officeDocument/2006/relationships/hyperlink" Target="#_Toc139749662"/><Relationship Id="rId17" Type="http://schemas.openxmlformats.org/officeDocument/2006/relationships/hyperlink" Target="#_Toc139749667"/><Relationship Id="rId2" Type="http://schemas.openxmlformats.org/officeDocument/2006/relationships/notesSlide" Target="../notesSlides/notesSlide20.xml"/><Relationship Id="rId16" Type="http://schemas.openxmlformats.org/officeDocument/2006/relationships/hyperlink" Target="#_Toc139749666"/><Relationship Id="rId20" Type="http://schemas.openxmlformats.org/officeDocument/2006/relationships/hyperlink" Target="#_Toc139749670"/><Relationship Id="rId1" Type="http://schemas.openxmlformats.org/officeDocument/2006/relationships/slideLayout" Target="../slideLayouts/slideLayout24.xml"/><Relationship Id="rId6" Type="http://schemas.openxmlformats.org/officeDocument/2006/relationships/hyperlink" Target="#_Toc139749656"/><Relationship Id="rId11" Type="http://schemas.openxmlformats.org/officeDocument/2006/relationships/hyperlink" Target="#_Toc139749661"/><Relationship Id="rId5" Type="http://schemas.openxmlformats.org/officeDocument/2006/relationships/hyperlink" Target="#_Toc139749655"/><Relationship Id="rId15" Type="http://schemas.openxmlformats.org/officeDocument/2006/relationships/hyperlink" Target="#_Toc139749665"/><Relationship Id="rId10" Type="http://schemas.openxmlformats.org/officeDocument/2006/relationships/hyperlink" Target="#_Toc139749660"/><Relationship Id="rId19" Type="http://schemas.openxmlformats.org/officeDocument/2006/relationships/hyperlink" Target="#_Toc139749669"/><Relationship Id="rId4" Type="http://schemas.openxmlformats.org/officeDocument/2006/relationships/hyperlink" Target="#_Toc139749654"/><Relationship Id="rId9" Type="http://schemas.openxmlformats.org/officeDocument/2006/relationships/hyperlink" Target="#_Toc139749659"/><Relationship Id="rId14" Type="http://schemas.openxmlformats.org/officeDocument/2006/relationships/hyperlink" Target="#_Toc139749664"/><Relationship Id="rId22" Type="http://schemas.openxmlformats.org/officeDocument/2006/relationships/hyperlink" Target="#_Toc139749672"/></Relationships>
</file>

<file path=ppt/slides/_rels/slide22.xml.rels><?xml version="1.0" encoding="UTF-8" standalone="yes"?>
<Relationships xmlns="http://schemas.openxmlformats.org/package/2006/relationships"><Relationship Id="rId8" Type="http://schemas.openxmlformats.org/officeDocument/2006/relationships/hyperlink" Target="#_Toc139749657"/><Relationship Id="rId13" Type="http://schemas.openxmlformats.org/officeDocument/2006/relationships/hyperlink" Target="#_Toc139749662"/><Relationship Id="rId18" Type="http://schemas.openxmlformats.org/officeDocument/2006/relationships/hyperlink" Target="#_Toc139749667"/><Relationship Id="rId3" Type="http://schemas.openxmlformats.org/officeDocument/2006/relationships/image" Target="../media/image14.png"/><Relationship Id="rId21" Type="http://schemas.openxmlformats.org/officeDocument/2006/relationships/hyperlink" Target="#_Toc139749670"/><Relationship Id="rId7" Type="http://schemas.openxmlformats.org/officeDocument/2006/relationships/hyperlink" Target="#_Toc139749656"/><Relationship Id="rId12" Type="http://schemas.openxmlformats.org/officeDocument/2006/relationships/hyperlink" Target="#_Toc139749661"/><Relationship Id="rId17" Type="http://schemas.openxmlformats.org/officeDocument/2006/relationships/hyperlink" Target="#_Toc139749666"/><Relationship Id="rId2" Type="http://schemas.openxmlformats.org/officeDocument/2006/relationships/notesSlide" Target="../notesSlides/notesSlide21.xml"/><Relationship Id="rId16" Type="http://schemas.openxmlformats.org/officeDocument/2006/relationships/hyperlink" Target="#_Toc139749665"/><Relationship Id="rId20" Type="http://schemas.openxmlformats.org/officeDocument/2006/relationships/hyperlink" Target="#_Toc139749669"/><Relationship Id="rId1" Type="http://schemas.openxmlformats.org/officeDocument/2006/relationships/slideLayout" Target="../slideLayouts/slideLayout24.xml"/><Relationship Id="rId6" Type="http://schemas.openxmlformats.org/officeDocument/2006/relationships/hyperlink" Target="#_Toc139749655"/><Relationship Id="rId11" Type="http://schemas.openxmlformats.org/officeDocument/2006/relationships/hyperlink" Target="#_Toc139749660"/><Relationship Id="rId5" Type="http://schemas.openxmlformats.org/officeDocument/2006/relationships/hyperlink" Target="#_Toc139749654"/><Relationship Id="rId15" Type="http://schemas.openxmlformats.org/officeDocument/2006/relationships/hyperlink" Target="#_Toc139749664"/><Relationship Id="rId23" Type="http://schemas.openxmlformats.org/officeDocument/2006/relationships/hyperlink" Target="#_Toc139749672"/><Relationship Id="rId10" Type="http://schemas.openxmlformats.org/officeDocument/2006/relationships/hyperlink" Target="#_Toc139749659"/><Relationship Id="rId19" Type="http://schemas.openxmlformats.org/officeDocument/2006/relationships/hyperlink" Target="#_Toc139749668"/><Relationship Id="rId4" Type="http://schemas.openxmlformats.org/officeDocument/2006/relationships/image" Target="../media/image15.png"/><Relationship Id="rId9" Type="http://schemas.openxmlformats.org/officeDocument/2006/relationships/hyperlink" Target="#_Toc139749658"/><Relationship Id="rId14" Type="http://schemas.openxmlformats.org/officeDocument/2006/relationships/hyperlink" Target="#_Toc139749663"/><Relationship Id="rId22" Type="http://schemas.openxmlformats.org/officeDocument/2006/relationships/hyperlink" Target="#_Toc139749671"/></Relationships>
</file>

<file path=ppt/slides/_rels/slide23.xml.rels><?xml version="1.0" encoding="UTF-8" standalone="yes"?>
<Relationships xmlns="http://schemas.openxmlformats.org/package/2006/relationships"><Relationship Id="rId8" Type="http://schemas.openxmlformats.org/officeDocument/2006/relationships/hyperlink" Target="#_Toc139749658"/><Relationship Id="rId13" Type="http://schemas.openxmlformats.org/officeDocument/2006/relationships/hyperlink" Target="#_Toc139749663"/><Relationship Id="rId18" Type="http://schemas.openxmlformats.org/officeDocument/2006/relationships/hyperlink" Target="#_Toc139749668"/><Relationship Id="rId3" Type="http://schemas.openxmlformats.org/officeDocument/2006/relationships/image" Target="../media/image16.png"/><Relationship Id="rId21" Type="http://schemas.openxmlformats.org/officeDocument/2006/relationships/hyperlink" Target="#_Toc139749671"/><Relationship Id="rId7" Type="http://schemas.openxmlformats.org/officeDocument/2006/relationships/hyperlink" Target="#_Toc139749657"/><Relationship Id="rId12" Type="http://schemas.openxmlformats.org/officeDocument/2006/relationships/hyperlink" Target="#_Toc139749662"/><Relationship Id="rId17" Type="http://schemas.openxmlformats.org/officeDocument/2006/relationships/hyperlink" Target="#_Toc139749667"/><Relationship Id="rId2" Type="http://schemas.openxmlformats.org/officeDocument/2006/relationships/notesSlide" Target="../notesSlides/notesSlide22.xml"/><Relationship Id="rId16" Type="http://schemas.openxmlformats.org/officeDocument/2006/relationships/hyperlink" Target="#_Toc139749666"/><Relationship Id="rId20" Type="http://schemas.openxmlformats.org/officeDocument/2006/relationships/hyperlink" Target="#_Toc139749670"/><Relationship Id="rId1" Type="http://schemas.openxmlformats.org/officeDocument/2006/relationships/slideLayout" Target="../slideLayouts/slideLayout24.xml"/><Relationship Id="rId6" Type="http://schemas.openxmlformats.org/officeDocument/2006/relationships/hyperlink" Target="#_Toc139749656"/><Relationship Id="rId11" Type="http://schemas.openxmlformats.org/officeDocument/2006/relationships/hyperlink" Target="#_Toc139749661"/><Relationship Id="rId5" Type="http://schemas.openxmlformats.org/officeDocument/2006/relationships/hyperlink" Target="#_Toc139749655"/><Relationship Id="rId15" Type="http://schemas.openxmlformats.org/officeDocument/2006/relationships/hyperlink" Target="#_Toc139749665"/><Relationship Id="rId10" Type="http://schemas.openxmlformats.org/officeDocument/2006/relationships/hyperlink" Target="#_Toc139749660"/><Relationship Id="rId19" Type="http://schemas.openxmlformats.org/officeDocument/2006/relationships/hyperlink" Target="#_Toc139749669"/><Relationship Id="rId4" Type="http://schemas.openxmlformats.org/officeDocument/2006/relationships/hyperlink" Target="#_Toc139749654"/><Relationship Id="rId9" Type="http://schemas.openxmlformats.org/officeDocument/2006/relationships/hyperlink" Target="#_Toc139749659"/><Relationship Id="rId14" Type="http://schemas.openxmlformats.org/officeDocument/2006/relationships/hyperlink" Target="#_Toc139749664"/><Relationship Id="rId22" Type="http://schemas.openxmlformats.org/officeDocument/2006/relationships/hyperlink" Target="#_Toc139749672"/></Relationships>
</file>

<file path=ppt/slides/_rels/slide24.xml.rels><?xml version="1.0" encoding="UTF-8" standalone="yes"?>
<Relationships xmlns="http://schemas.openxmlformats.org/package/2006/relationships"><Relationship Id="rId8" Type="http://schemas.openxmlformats.org/officeDocument/2006/relationships/hyperlink" Target="#_Toc139749658"/><Relationship Id="rId13" Type="http://schemas.openxmlformats.org/officeDocument/2006/relationships/hyperlink" Target="#_Toc139749663"/><Relationship Id="rId18" Type="http://schemas.openxmlformats.org/officeDocument/2006/relationships/hyperlink" Target="#_Toc139749668"/><Relationship Id="rId3" Type="http://schemas.openxmlformats.org/officeDocument/2006/relationships/image" Target="../media/image17.png"/><Relationship Id="rId21" Type="http://schemas.openxmlformats.org/officeDocument/2006/relationships/hyperlink" Target="#_Toc139749671"/><Relationship Id="rId7" Type="http://schemas.openxmlformats.org/officeDocument/2006/relationships/hyperlink" Target="#_Toc139749657"/><Relationship Id="rId12" Type="http://schemas.openxmlformats.org/officeDocument/2006/relationships/hyperlink" Target="#_Toc139749662"/><Relationship Id="rId17" Type="http://schemas.openxmlformats.org/officeDocument/2006/relationships/hyperlink" Target="#_Toc139749667"/><Relationship Id="rId2" Type="http://schemas.openxmlformats.org/officeDocument/2006/relationships/notesSlide" Target="../notesSlides/notesSlide23.xml"/><Relationship Id="rId16" Type="http://schemas.openxmlformats.org/officeDocument/2006/relationships/hyperlink" Target="#_Toc139749666"/><Relationship Id="rId20" Type="http://schemas.openxmlformats.org/officeDocument/2006/relationships/hyperlink" Target="#_Toc139749670"/><Relationship Id="rId1" Type="http://schemas.openxmlformats.org/officeDocument/2006/relationships/slideLayout" Target="../slideLayouts/slideLayout24.xml"/><Relationship Id="rId6" Type="http://schemas.openxmlformats.org/officeDocument/2006/relationships/hyperlink" Target="#_Toc139749656"/><Relationship Id="rId11" Type="http://schemas.openxmlformats.org/officeDocument/2006/relationships/hyperlink" Target="#_Toc139749661"/><Relationship Id="rId5" Type="http://schemas.openxmlformats.org/officeDocument/2006/relationships/hyperlink" Target="#_Toc139749655"/><Relationship Id="rId15" Type="http://schemas.openxmlformats.org/officeDocument/2006/relationships/hyperlink" Target="#_Toc139749665"/><Relationship Id="rId10" Type="http://schemas.openxmlformats.org/officeDocument/2006/relationships/hyperlink" Target="#_Toc139749660"/><Relationship Id="rId19" Type="http://schemas.openxmlformats.org/officeDocument/2006/relationships/hyperlink" Target="#_Toc139749669"/><Relationship Id="rId4" Type="http://schemas.openxmlformats.org/officeDocument/2006/relationships/hyperlink" Target="#_Toc139749654"/><Relationship Id="rId9" Type="http://schemas.openxmlformats.org/officeDocument/2006/relationships/hyperlink" Target="#_Toc139749659"/><Relationship Id="rId14" Type="http://schemas.openxmlformats.org/officeDocument/2006/relationships/hyperlink" Target="#_Toc139749664"/><Relationship Id="rId22" Type="http://schemas.openxmlformats.org/officeDocument/2006/relationships/hyperlink" Target="#_Toc139749672"/></Relationships>
</file>

<file path=ppt/slides/_rels/slide25.xml.rels><?xml version="1.0" encoding="UTF-8" standalone="yes"?>
<Relationships xmlns="http://schemas.openxmlformats.org/package/2006/relationships"><Relationship Id="rId8" Type="http://schemas.openxmlformats.org/officeDocument/2006/relationships/hyperlink" Target="#_Toc139749658"/><Relationship Id="rId13" Type="http://schemas.openxmlformats.org/officeDocument/2006/relationships/hyperlink" Target="#_Toc139749663"/><Relationship Id="rId18" Type="http://schemas.openxmlformats.org/officeDocument/2006/relationships/hyperlink" Target="#_Toc139749668"/><Relationship Id="rId3" Type="http://schemas.openxmlformats.org/officeDocument/2006/relationships/image" Target="../media/image18.png"/><Relationship Id="rId21" Type="http://schemas.openxmlformats.org/officeDocument/2006/relationships/hyperlink" Target="#_Toc139749671"/><Relationship Id="rId7" Type="http://schemas.openxmlformats.org/officeDocument/2006/relationships/hyperlink" Target="#_Toc139749657"/><Relationship Id="rId12" Type="http://schemas.openxmlformats.org/officeDocument/2006/relationships/hyperlink" Target="#_Toc139749662"/><Relationship Id="rId17" Type="http://schemas.openxmlformats.org/officeDocument/2006/relationships/hyperlink" Target="#_Toc139749667"/><Relationship Id="rId2" Type="http://schemas.openxmlformats.org/officeDocument/2006/relationships/notesSlide" Target="../notesSlides/notesSlide24.xml"/><Relationship Id="rId16" Type="http://schemas.openxmlformats.org/officeDocument/2006/relationships/hyperlink" Target="#_Toc139749666"/><Relationship Id="rId20" Type="http://schemas.openxmlformats.org/officeDocument/2006/relationships/hyperlink" Target="#_Toc139749670"/><Relationship Id="rId1" Type="http://schemas.openxmlformats.org/officeDocument/2006/relationships/slideLayout" Target="../slideLayouts/slideLayout24.xml"/><Relationship Id="rId6" Type="http://schemas.openxmlformats.org/officeDocument/2006/relationships/hyperlink" Target="#_Toc139749656"/><Relationship Id="rId11" Type="http://schemas.openxmlformats.org/officeDocument/2006/relationships/hyperlink" Target="#_Toc139749661"/><Relationship Id="rId5" Type="http://schemas.openxmlformats.org/officeDocument/2006/relationships/hyperlink" Target="#_Toc139749655"/><Relationship Id="rId15" Type="http://schemas.openxmlformats.org/officeDocument/2006/relationships/hyperlink" Target="#_Toc139749665"/><Relationship Id="rId10" Type="http://schemas.openxmlformats.org/officeDocument/2006/relationships/hyperlink" Target="#_Toc139749660"/><Relationship Id="rId19" Type="http://schemas.openxmlformats.org/officeDocument/2006/relationships/hyperlink" Target="#_Toc139749669"/><Relationship Id="rId4" Type="http://schemas.openxmlformats.org/officeDocument/2006/relationships/hyperlink" Target="#_Toc139749654"/><Relationship Id="rId9" Type="http://schemas.openxmlformats.org/officeDocument/2006/relationships/hyperlink" Target="#_Toc139749659"/><Relationship Id="rId14" Type="http://schemas.openxmlformats.org/officeDocument/2006/relationships/hyperlink" Target="#_Toc139749664"/><Relationship Id="rId22" Type="http://schemas.openxmlformats.org/officeDocument/2006/relationships/hyperlink" Target="#_Toc139749672"/></Relationships>
</file>

<file path=ppt/slides/_rels/slide26.xml.rels><?xml version="1.0" encoding="UTF-8" standalone="yes"?>
<Relationships xmlns="http://schemas.openxmlformats.org/package/2006/relationships"><Relationship Id="rId8" Type="http://schemas.openxmlformats.org/officeDocument/2006/relationships/hyperlink" Target="#_Toc139749658"/><Relationship Id="rId13" Type="http://schemas.openxmlformats.org/officeDocument/2006/relationships/hyperlink" Target="#_Toc139749663"/><Relationship Id="rId18" Type="http://schemas.openxmlformats.org/officeDocument/2006/relationships/hyperlink" Target="#_Toc139749668"/><Relationship Id="rId3" Type="http://schemas.openxmlformats.org/officeDocument/2006/relationships/image" Target="../media/image19.png"/><Relationship Id="rId21" Type="http://schemas.openxmlformats.org/officeDocument/2006/relationships/hyperlink" Target="#_Toc139749671"/><Relationship Id="rId7" Type="http://schemas.openxmlformats.org/officeDocument/2006/relationships/hyperlink" Target="#_Toc139749657"/><Relationship Id="rId12" Type="http://schemas.openxmlformats.org/officeDocument/2006/relationships/hyperlink" Target="#_Toc139749662"/><Relationship Id="rId17" Type="http://schemas.openxmlformats.org/officeDocument/2006/relationships/hyperlink" Target="#_Toc139749667"/><Relationship Id="rId2" Type="http://schemas.openxmlformats.org/officeDocument/2006/relationships/notesSlide" Target="../notesSlides/notesSlide25.xml"/><Relationship Id="rId16" Type="http://schemas.openxmlformats.org/officeDocument/2006/relationships/hyperlink" Target="#_Toc139749666"/><Relationship Id="rId20" Type="http://schemas.openxmlformats.org/officeDocument/2006/relationships/hyperlink" Target="#_Toc139749670"/><Relationship Id="rId1" Type="http://schemas.openxmlformats.org/officeDocument/2006/relationships/slideLayout" Target="../slideLayouts/slideLayout24.xml"/><Relationship Id="rId6" Type="http://schemas.openxmlformats.org/officeDocument/2006/relationships/hyperlink" Target="#_Toc139749656"/><Relationship Id="rId11" Type="http://schemas.openxmlformats.org/officeDocument/2006/relationships/hyperlink" Target="#_Toc139749661"/><Relationship Id="rId5" Type="http://schemas.openxmlformats.org/officeDocument/2006/relationships/hyperlink" Target="#_Toc139749655"/><Relationship Id="rId15" Type="http://schemas.openxmlformats.org/officeDocument/2006/relationships/hyperlink" Target="#_Toc139749665"/><Relationship Id="rId10" Type="http://schemas.openxmlformats.org/officeDocument/2006/relationships/hyperlink" Target="#_Toc139749660"/><Relationship Id="rId19" Type="http://schemas.openxmlformats.org/officeDocument/2006/relationships/hyperlink" Target="#_Toc139749669"/><Relationship Id="rId4" Type="http://schemas.openxmlformats.org/officeDocument/2006/relationships/hyperlink" Target="#_Toc139749654"/><Relationship Id="rId9" Type="http://schemas.openxmlformats.org/officeDocument/2006/relationships/hyperlink" Target="#_Toc139749659"/><Relationship Id="rId14" Type="http://schemas.openxmlformats.org/officeDocument/2006/relationships/hyperlink" Target="#_Toc139749664"/><Relationship Id="rId22" Type="http://schemas.openxmlformats.org/officeDocument/2006/relationships/hyperlink" Target="#_Toc139749672"/></Relationships>
</file>

<file path=ppt/slides/_rels/slide27.xml.rels><?xml version="1.0" encoding="UTF-8" standalone="yes"?>
<Relationships xmlns="http://schemas.openxmlformats.org/package/2006/relationships"><Relationship Id="rId8" Type="http://schemas.openxmlformats.org/officeDocument/2006/relationships/hyperlink" Target="#_Toc139749658"/><Relationship Id="rId13" Type="http://schemas.openxmlformats.org/officeDocument/2006/relationships/hyperlink" Target="#_Toc139749663"/><Relationship Id="rId18" Type="http://schemas.openxmlformats.org/officeDocument/2006/relationships/hyperlink" Target="#_Toc139749668"/><Relationship Id="rId3" Type="http://schemas.openxmlformats.org/officeDocument/2006/relationships/image" Target="../media/image20.png"/><Relationship Id="rId21" Type="http://schemas.openxmlformats.org/officeDocument/2006/relationships/hyperlink" Target="#_Toc139749671"/><Relationship Id="rId7" Type="http://schemas.openxmlformats.org/officeDocument/2006/relationships/hyperlink" Target="#_Toc139749657"/><Relationship Id="rId12" Type="http://schemas.openxmlformats.org/officeDocument/2006/relationships/hyperlink" Target="#_Toc139749662"/><Relationship Id="rId17" Type="http://schemas.openxmlformats.org/officeDocument/2006/relationships/hyperlink" Target="#_Toc139749667"/><Relationship Id="rId2" Type="http://schemas.openxmlformats.org/officeDocument/2006/relationships/notesSlide" Target="../notesSlides/notesSlide26.xml"/><Relationship Id="rId16" Type="http://schemas.openxmlformats.org/officeDocument/2006/relationships/hyperlink" Target="#_Toc139749666"/><Relationship Id="rId20" Type="http://schemas.openxmlformats.org/officeDocument/2006/relationships/hyperlink" Target="#_Toc139749670"/><Relationship Id="rId1" Type="http://schemas.openxmlformats.org/officeDocument/2006/relationships/slideLayout" Target="../slideLayouts/slideLayout24.xml"/><Relationship Id="rId6" Type="http://schemas.openxmlformats.org/officeDocument/2006/relationships/hyperlink" Target="#_Toc139749656"/><Relationship Id="rId11" Type="http://schemas.openxmlformats.org/officeDocument/2006/relationships/hyperlink" Target="#_Toc139749661"/><Relationship Id="rId5" Type="http://schemas.openxmlformats.org/officeDocument/2006/relationships/hyperlink" Target="#_Toc139749655"/><Relationship Id="rId15" Type="http://schemas.openxmlformats.org/officeDocument/2006/relationships/hyperlink" Target="#_Toc139749665"/><Relationship Id="rId10" Type="http://schemas.openxmlformats.org/officeDocument/2006/relationships/hyperlink" Target="#_Toc139749660"/><Relationship Id="rId19" Type="http://schemas.openxmlformats.org/officeDocument/2006/relationships/hyperlink" Target="#_Toc139749669"/><Relationship Id="rId4" Type="http://schemas.openxmlformats.org/officeDocument/2006/relationships/hyperlink" Target="#_Toc139749654"/><Relationship Id="rId9" Type="http://schemas.openxmlformats.org/officeDocument/2006/relationships/hyperlink" Target="#_Toc139749659"/><Relationship Id="rId14" Type="http://schemas.openxmlformats.org/officeDocument/2006/relationships/hyperlink" Target="#_Toc139749664"/><Relationship Id="rId22" Type="http://schemas.openxmlformats.org/officeDocument/2006/relationships/hyperlink" Target="#_Toc139749672"/></Relationships>
</file>

<file path=ppt/slides/_rels/slide28.xml.rels><?xml version="1.0" encoding="UTF-8" standalone="yes"?>
<Relationships xmlns="http://schemas.openxmlformats.org/package/2006/relationships"><Relationship Id="rId8" Type="http://schemas.openxmlformats.org/officeDocument/2006/relationships/hyperlink" Target="#_Toc139749658"/><Relationship Id="rId13" Type="http://schemas.openxmlformats.org/officeDocument/2006/relationships/hyperlink" Target="#_Toc139749663"/><Relationship Id="rId18" Type="http://schemas.openxmlformats.org/officeDocument/2006/relationships/hyperlink" Target="#_Toc139749668"/><Relationship Id="rId3" Type="http://schemas.openxmlformats.org/officeDocument/2006/relationships/image" Target="../media/image21.png"/><Relationship Id="rId21" Type="http://schemas.openxmlformats.org/officeDocument/2006/relationships/hyperlink" Target="#_Toc139749671"/><Relationship Id="rId7" Type="http://schemas.openxmlformats.org/officeDocument/2006/relationships/hyperlink" Target="#_Toc139749657"/><Relationship Id="rId12" Type="http://schemas.openxmlformats.org/officeDocument/2006/relationships/hyperlink" Target="#_Toc139749662"/><Relationship Id="rId17" Type="http://schemas.openxmlformats.org/officeDocument/2006/relationships/hyperlink" Target="#_Toc139749667"/><Relationship Id="rId2" Type="http://schemas.openxmlformats.org/officeDocument/2006/relationships/notesSlide" Target="../notesSlides/notesSlide27.xml"/><Relationship Id="rId16" Type="http://schemas.openxmlformats.org/officeDocument/2006/relationships/hyperlink" Target="#_Toc139749666"/><Relationship Id="rId20" Type="http://schemas.openxmlformats.org/officeDocument/2006/relationships/hyperlink" Target="#_Toc139749670"/><Relationship Id="rId1" Type="http://schemas.openxmlformats.org/officeDocument/2006/relationships/slideLayout" Target="../slideLayouts/slideLayout24.xml"/><Relationship Id="rId6" Type="http://schemas.openxmlformats.org/officeDocument/2006/relationships/hyperlink" Target="#_Toc139749656"/><Relationship Id="rId11" Type="http://schemas.openxmlformats.org/officeDocument/2006/relationships/hyperlink" Target="#_Toc139749661"/><Relationship Id="rId5" Type="http://schemas.openxmlformats.org/officeDocument/2006/relationships/hyperlink" Target="#_Toc139749655"/><Relationship Id="rId15" Type="http://schemas.openxmlformats.org/officeDocument/2006/relationships/hyperlink" Target="#_Toc139749665"/><Relationship Id="rId10" Type="http://schemas.openxmlformats.org/officeDocument/2006/relationships/hyperlink" Target="#_Toc139749660"/><Relationship Id="rId19" Type="http://schemas.openxmlformats.org/officeDocument/2006/relationships/hyperlink" Target="#_Toc139749669"/><Relationship Id="rId4" Type="http://schemas.openxmlformats.org/officeDocument/2006/relationships/hyperlink" Target="#_Toc139749654"/><Relationship Id="rId9" Type="http://schemas.openxmlformats.org/officeDocument/2006/relationships/hyperlink" Target="#_Toc139749659"/><Relationship Id="rId14" Type="http://schemas.openxmlformats.org/officeDocument/2006/relationships/hyperlink" Target="#_Toc139749664"/><Relationship Id="rId22" Type="http://schemas.openxmlformats.org/officeDocument/2006/relationships/hyperlink" Target="#_Toc139749672"/></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0.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4.png"/></Relationships>
</file>

<file path=ppt/slides/_rels/slide32.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1.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5.png"/></Relationships>
</file>

<file path=ppt/slides/_rels/slide33.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2.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6.png"/></Relationships>
</file>

<file path=ppt/slides/_rels/slide34.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3.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7.png"/></Relationships>
</file>

<file path=ppt/slides/_rels/slide35.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26" Type="http://schemas.openxmlformats.org/officeDocument/2006/relationships/image" Target="../media/image31.png"/><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5" Type="http://schemas.openxmlformats.org/officeDocument/2006/relationships/image" Target="../media/image30.png"/><Relationship Id="rId2" Type="http://schemas.openxmlformats.org/officeDocument/2006/relationships/notesSlide" Target="../notesSlides/notesSlide34.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24" Type="http://schemas.openxmlformats.org/officeDocument/2006/relationships/image" Target="../media/image29.png"/><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image" Target="../media/image28.png"/><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7.png"/></Relationships>
</file>

<file path=ppt/slides/_rels/slide36.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5.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24" Type="http://schemas.openxmlformats.org/officeDocument/2006/relationships/image" Target="../media/image34.png"/><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image" Target="../media/image33.png"/><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32.png"/></Relationships>
</file>

<file path=ppt/slides/_rels/slide37.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6.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35.png"/></Relationships>
</file>

<file path=ppt/slides/_rels/slide38.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7.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36.png"/></Relationships>
</file>

<file path=ppt/slides/_rels/slide39.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8.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image" Target="../media/image38.png"/><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37.png"/></Relationships>
</file>

<file path=ppt/slides/_rels/slide4.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4.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40.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9.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39.png"/></Relationships>
</file>

<file path=ppt/slides/_rels/slide41.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40.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image" Target="../media/image41.png"/><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40.png"/></Relationships>
</file>

<file path=ppt/slides/_rels/slide42.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41.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42.png"/></Relationships>
</file>

<file path=ppt/slides/_rels/slide43.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42.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image" Target="../media/image41.png"/><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43.png"/></Relationships>
</file>

<file path=ppt/slides/_rels/slide44.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43.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44.png"/></Relationships>
</file>

<file path=ppt/slides/_rels/slide45.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44.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image" Target="../media/image46.png"/><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24.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48.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image" Target="../media/image47.png"/><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24.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49.xml.rels><?xml version="1.0" encoding="UTF-8" standalone="yes"?>
<Relationships xmlns="http://schemas.openxmlformats.org/package/2006/relationships"><Relationship Id="rId8" Type="http://schemas.openxmlformats.org/officeDocument/2006/relationships/hyperlink" Target="#_Toc139749658"/><Relationship Id="rId13" Type="http://schemas.openxmlformats.org/officeDocument/2006/relationships/hyperlink" Target="#_Toc139749663"/><Relationship Id="rId18" Type="http://schemas.openxmlformats.org/officeDocument/2006/relationships/hyperlink" Target="#_Toc139749668"/><Relationship Id="rId3" Type="http://schemas.openxmlformats.org/officeDocument/2006/relationships/image" Target="../media/image49.png"/><Relationship Id="rId21" Type="http://schemas.openxmlformats.org/officeDocument/2006/relationships/hyperlink" Target="#_Toc139749671"/><Relationship Id="rId7" Type="http://schemas.openxmlformats.org/officeDocument/2006/relationships/hyperlink" Target="#_Toc139749657"/><Relationship Id="rId12" Type="http://schemas.openxmlformats.org/officeDocument/2006/relationships/hyperlink" Target="#_Toc139749662"/><Relationship Id="rId17" Type="http://schemas.openxmlformats.org/officeDocument/2006/relationships/hyperlink" Target="#_Toc139749667"/><Relationship Id="rId2" Type="http://schemas.openxmlformats.org/officeDocument/2006/relationships/image" Target="../media/image48.png"/><Relationship Id="rId16" Type="http://schemas.openxmlformats.org/officeDocument/2006/relationships/hyperlink" Target="#_Toc139749666"/><Relationship Id="rId20" Type="http://schemas.openxmlformats.org/officeDocument/2006/relationships/hyperlink" Target="#_Toc139749670"/><Relationship Id="rId1" Type="http://schemas.openxmlformats.org/officeDocument/2006/relationships/slideLayout" Target="../slideLayouts/slideLayout24.xml"/><Relationship Id="rId6" Type="http://schemas.openxmlformats.org/officeDocument/2006/relationships/hyperlink" Target="#_Toc139749656"/><Relationship Id="rId11" Type="http://schemas.openxmlformats.org/officeDocument/2006/relationships/hyperlink" Target="#_Toc139749661"/><Relationship Id="rId5" Type="http://schemas.openxmlformats.org/officeDocument/2006/relationships/hyperlink" Target="#_Toc139749655"/><Relationship Id="rId15" Type="http://schemas.openxmlformats.org/officeDocument/2006/relationships/hyperlink" Target="#_Toc139749665"/><Relationship Id="rId10" Type="http://schemas.openxmlformats.org/officeDocument/2006/relationships/hyperlink" Target="#_Toc139749660"/><Relationship Id="rId19" Type="http://schemas.openxmlformats.org/officeDocument/2006/relationships/hyperlink" Target="#_Toc139749669"/><Relationship Id="rId4" Type="http://schemas.openxmlformats.org/officeDocument/2006/relationships/hyperlink" Target="#_Toc139749654"/><Relationship Id="rId9" Type="http://schemas.openxmlformats.org/officeDocument/2006/relationships/hyperlink" Target="#_Toc139749659"/><Relationship Id="rId14" Type="http://schemas.openxmlformats.org/officeDocument/2006/relationships/hyperlink" Target="#_Toc139749664"/><Relationship Id="rId22" Type="http://schemas.openxmlformats.org/officeDocument/2006/relationships/hyperlink" Target="#_Toc139749672"/></Relationships>
</file>

<file path=ppt/slides/_rels/slide5.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5.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50.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image" Target="../media/image50.png"/><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24.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51.xml.rels><?xml version="1.0" encoding="UTF-8" standalone="yes"?>
<Relationships xmlns="http://schemas.openxmlformats.org/package/2006/relationships"><Relationship Id="rId8" Type="http://schemas.openxmlformats.org/officeDocument/2006/relationships/hyperlink" Target="#_Toc139749656"/><Relationship Id="rId13" Type="http://schemas.openxmlformats.org/officeDocument/2006/relationships/hyperlink" Target="#_Toc139749661"/><Relationship Id="rId18" Type="http://schemas.openxmlformats.org/officeDocument/2006/relationships/hyperlink" Target="#_Toc139749666"/><Relationship Id="rId3" Type="http://schemas.openxmlformats.org/officeDocument/2006/relationships/image" Target="../media/image52.png"/><Relationship Id="rId21" Type="http://schemas.openxmlformats.org/officeDocument/2006/relationships/hyperlink" Target="#_Toc139749669"/><Relationship Id="rId7" Type="http://schemas.openxmlformats.org/officeDocument/2006/relationships/hyperlink" Target="#_Toc139749655"/><Relationship Id="rId12" Type="http://schemas.openxmlformats.org/officeDocument/2006/relationships/hyperlink" Target="#_Toc139749660"/><Relationship Id="rId17" Type="http://schemas.openxmlformats.org/officeDocument/2006/relationships/hyperlink" Target="#_Toc139749665"/><Relationship Id="rId2" Type="http://schemas.openxmlformats.org/officeDocument/2006/relationships/image" Target="../media/image51.png"/><Relationship Id="rId16" Type="http://schemas.openxmlformats.org/officeDocument/2006/relationships/hyperlink" Target="#_Toc139749664"/><Relationship Id="rId20" Type="http://schemas.openxmlformats.org/officeDocument/2006/relationships/hyperlink" Target="#_Toc139749668"/><Relationship Id="rId1" Type="http://schemas.openxmlformats.org/officeDocument/2006/relationships/slideLayout" Target="../slideLayouts/slideLayout24.xml"/><Relationship Id="rId6" Type="http://schemas.openxmlformats.org/officeDocument/2006/relationships/hyperlink" Target="#_Toc139749654"/><Relationship Id="rId11" Type="http://schemas.openxmlformats.org/officeDocument/2006/relationships/hyperlink" Target="#_Toc139749659"/><Relationship Id="rId24" Type="http://schemas.openxmlformats.org/officeDocument/2006/relationships/hyperlink" Target="#_Toc139749672"/><Relationship Id="rId5" Type="http://schemas.openxmlformats.org/officeDocument/2006/relationships/image" Target="../media/image54.png"/><Relationship Id="rId15" Type="http://schemas.openxmlformats.org/officeDocument/2006/relationships/hyperlink" Target="#_Toc139749663"/><Relationship Id="rId23" Type="http://schemas.openxmlformats.org/officeDocument/2006/relationships/hyperlink" Target="#_Toc139749671"/><Relationship Id="rId10" Type="http://schemas.openxmlformats.org/officeDocument/2006/relationships/hyperlink" Target="#_Toc139749658"/><Relationship Id="rId19" Type="http://schemas.openxmlformats.org/officeDocument/2006/relationships/hyperlink" Target="#_Toc139749667"/><Relationship Id="rId4" Type="http://schemas.openxmlformats.org/officeDocument/2006/relationships/image" Target="../media/image53.png"/><Relationship Id="rId9" Type="http://schemas.openxmlformats.org/officeDocument/2006/relationships/hyperlink" Target="#_Toc139749657"/><Relationship Id="rId14" Type="http://schemas.openxmlformats.org/officeDocument/2006/relationships/hyperlink" Target="#_Toc139749662"/><Relationship Id="rId22" Type="http://schemas.openxmlformats.org/officeDocument/2006/relationships/hyperlink" Target="#_Toc139749670"/></Relationships>
</file>

<file path=ppt/slides/_rels/slide52.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image" Target="../media/image55.png"/><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24.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53.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image" Target="../media/image56.png"/><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24.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54.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image" Target="../media/image57.png"/><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24.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55.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image" Target="../media/image58.png"/><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24.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56.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45.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59.png"/></Relationships>
</file>

<file path=ppt/slides/_rels/slide57.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image" Target="../media/image60.png"/><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24.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58.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46.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59.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47.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6.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6.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48.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61.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26" Type="http://schemas.openxmlformats.org/officeDocument/2006/relationships/hyperlink" Target="https://docs.oracle.com/javase/tutorial/essential/concurrency/sync.html" TargetMode="External"/><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5" Type="http://schemas.openxmlformats.org/officeDocument/2006/relationships/hyperlink" Target="https://docs.oracle.com/javase/tutorial/essential/concurrency/index.html" TargetMode="External"/><Relationship Id="rId2" Type="http://schemas.openxmlformats.org/officeDocument/2006/relationships/notesSlide" Target="../notesSlides/notesSlide49.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24" Type="http://schemas.openxmlformats.org/officeDocument/2006/relationships/hyperlink" Target="https://docs.oracle.com/en/java/javase/index.html" TargetMode="External"/><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hyperlink" Target="https://docs.oracle.com/javase/8/docs/api/java/io/Serializable.html" TargetMode="External"/><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hyperlink" Target="https://docs.oracle.com/javase/specs/jvms/se16/html/index.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7.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8.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8.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9.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ctrTitle"/>
          </p:nvPr>
        </p:nvSpPr>
        <p:spPr>
          <a:xfrm>
            <a:off x="388459" y="2706464"/>
            <a:ext cx="8245162" cy="508733"/>
          </a:xfrm>
          <a:prstGeom prst="rect">
            <a:avLst/>
          </a:prstGeom>
          <a:noFill/>
          <a:ln>
            <a:noFill/>
          </a:ln>
        </p:spPr>
        <p:txBody>
          <a:bodyPr spcFirstLastPara="1" wrap="square" lIns="68575" tIns="34275" rIns="68575" bIns="34275" anchor="b" anchorCtr="0">
            <a:normAutofit fontScale="90000"/>
          </a:bodyPr>
          <a:lstStyle/>
          <a:p>
            <a:pPr marL="0" lvl="0" indent="0" algn="ctr" rtl="0">
              <a:spcBef>
                <a:spcPts val="0"/>
              </a:spcBef>
              <a:spcAft>
                <a:spcPts val="0"/>
              </a:spcAft>
              <a:buClr>
                <a:schemeClr val="lt1"/>
              </a:buClr>
              <a:buSzPts val="2700"/>
              <a:buFont typeface="Gill Sans"/>
              <a:buNone/>
            </a:pPr>
            <a:r>
              <a:rPr lang="es" dirty="0">
                <a:solidFill>
                  <a:schemeClr val="lt1"/>
                </a:solidFill>
              </a:rPr>
              <a:t>ESTADOS DE LOS HILOS – SINCRONIZACIÓN DE HILOS</a:t>
            </a:r>
            <a:endParaRPr dirty="0">
              <a:solidFill>
                <a:schemeClr val="lt1"/>
              </a:solidFill>
            </a:endParaRPr>
          </a:p>
        </p:txBody>
      </p:sp>
      <p:sp>
        <p:nvSpPr>
          <p:cNvPr id="142" name="Google Shape;142;p25"/>
          <p:cNvSpPr txBox="1">
            <a:spLocks noGrp="1"/>
          </p:cNvSpPr>
          <p:nvPr>
            <p:ph type="subTitle" idx="1"/>
          </p:nvPr>
        </p:nvSpPr>
        <p:spPr>
          <a:xfrm>
            <a:off x="449419" y="3862050"/>
            <a:ext cx="3551081" cy="926518"/>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SzPts val="1100"/>
              <a:buNone/>
            </a:pPr>
            <a:r>
              <a:rPr lang="es" b="1" dirty="0">
                <a:solidFill>
                  <a:schemeClr val="lt1"/>
                </a:solidFill>
              </a:rPr>
              <a:t>INTEGRANTES: </a:t>
            </a:r>
            <a:br>
              <a:rPr lang="es" b="1" dirty="0">
                <a:solidFill>
                  <a:schemeClr val="lt1"/>
                </a:solidFill>
              </a:rPr>
            </a:br>
            <a:r>
              <a:rPr lang="es" dirty="0">
                <a:solidFill>
                  <a:schemeClr val="lt1"/>
                </a:solidFill>
              </a:rPr>
              <a:t>MORALES JOHAO</a:t>
            </a:r>
            <a:br>
              <a:rPr lang="es" dirty="0">
                <a:solidFill>
                  <a:schemeClr val="lt1"/>
                </a:solidFill>
              </a:rPr>
            </a:br>
            <a:r>
              <a:rPr lang="es" dirty="0">
                <a:solidFill>
                  <a:schemeClr val="lt1"/>
                </a:solidFill>
              </a:rPr>
              <a:t>MAYCOL TITUAÑA</a:t>
            </a:r>
            <a:br>
              <a:rPr lang="es" dirty="0">
                <a:solidFill>
                  <a:schemeClr val="lt1"/>
                </a:solidFill>
              </a:rPr>
            </a:br>
            <a:r>
              <a:rPr lang="es" dirty="0">
                <a:solidFill>
                  <a:schemeClr val="lt1"/>
                </a:solidFill>
              </a:rPr>
              <a:t>ALEX VELASTEGUÍ</a:t>
            </a:r>
            <a:r>
              <a:rPr lang="es" b="1" dirty="0">
                <a:solidFill>
                  <a:schemeClr val="lt1"/>
                </a:solidFill>
              </a:rPr>
              <a:t>		</a:t>
            </a:r>
            <a:endParaRPr dirty="0">
              <a:solidFill>
                <a:schemeClr val="lt1"/>
              </a:solidFill>
            </a:endParaRPr>
          </a:p>
        </p:txBody>
      </p:sp>
      <p:pic>
        <p:nvPicPr>
          <p:cNvPr id="143" name="Google Shape;143;p25" descr="Resultado de imagen para espe"/>
          <p:cNvPicPr preferRelativeResize="0"/>
          <p:nvPr/>
        </p:nvPicPr>
        <p:blipFill rotWithShape="1">
          <a:blip r:embed="rId3">
            <a:alphaModFix/>
          </a:blip>
          <a:srcRect/>
          <a:stretch/>
        </p:blipFill>
        <p:spPr>
          <a:xfrm>
            <a:off x="239698" y="537227"/>
            <a:ext cx="8735626" cy="1645444"/>
          </a:xfrm>
          <a:prstGeom prst="rect">
            <a:avLst/>
          </a:prstGeom>
          <a:noFill/>
          <a:ln>
            <a:noFill/>
          </a:ln>
        </p:spPr>
      </p:pic>
      <p:sp>
        <p:nvSpPr>
          <p:cNvPr id="144" name="Google Shape;144;p25"/>
          <p:cNvSpPr txBox="1"/>
          <p:nvPr/>
        </p:nvSpPr>
        <p:spPr>
          <a:xfrm>
            <a:off x="5658275" y="3862050"/>
            <a:ext cx="3125100" cy="993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accent2"/>
              </a:buClr>
              <a:buSzPts val="1100"/>
              <a:buFont typeface="Noto Sans Symbols"/>
              <a:buNone/>
            </a:pPr>
            <a:r>
              <a:rPr lang="es" sz="1200" b="1" i="0" u="none" strike="noStrike" cap="none" dirty="0">
                <a:solidFill>
                  <a:schemeClr val="lt1"/>
                </a:solidFill>
                <a:latin typeface="Gill Sans"/>
                <a:ea typeface="Gill Sans"/>
                <a:cs typeface="Gill Sans"/>
                <a:sym typeface="Gill Sans"/>
              </a:rPr>
              <a:t>NRC:	</a:t>
            </a:r>
            <a:r>
              <a:rPr lang="es" sz="1200" i="0" u="none" strike="noStrike" cap="none" dirty="0">
                <a:solidFill>
                  <a:schemeClr val="lt1"/>
                </a:solidFill>
                <a:latin typeface="Gill Sans"/>
                <a:ea typeface="Gill Sans"/>
                <a:cs typeface="Gill Sans"/>
                <a:sym typeface="Gill Sans"/>
              </a:rPr>
              <a:t>9877</a:t>
            </a:r>
            <a:endParaRPr sz="1100" dirty="0"/>
          </a:p>
          <a:p>
            <a:pPr marL="0" marR="0" lvl="0" indent="0" algn="l" rtl="0">
              <a:spcBef>
                <a:spcPts val="700"/>
              </a:spcBef>
              <a:spcAft>
                <a:spcPts val="0"/>
              </a:spcAft>
              <a:buClr>
                <a:schemeClr val="accent2"/>
              </a:buClr>
              <a:buSzPts val="1100"/>
              <a:buFont typeface="Noto Sans Symbols"/>
              <a:buNone/>
            </a:pPr>
            <a:r>
              <a:rPr lang="es" sz="1200" b="1" i="0" u="none" strike="noStrike" cap="none" dirty="0">
                <a:solidFill>
                  <a:schemeClr val="lt1"/>
                </a:solidFill>
                <a:latin typeface="Gill Sans"/>
                <a:ea typeface="Gill Sans"/>
                <a:cs typeface="Gill Sans"/>
                <a:sym typeface="Gill Sans"/>
              </a:rPr>
              <a:t>FECHA:</a:t>
            </a:r>
            <a:r>
              <a:rPr lang="es" sz="1200" b="1" dirty="0">
                <a:solidFill>
                  <a:schemeClr val="lt1"/>
                </a:solidFill>
                <a:latin typeface="Gill Sans"/>
                <a:ea typeface="Gill Sans"/>
                <a:cs typeface="Gill Sans"/>
                <a:sym typeface="Gill Sans"/>
              </a:rPr>
              <a:t>	</a:t>
            </a:r>
            <a:r>
              <a:rPr lang="es-MX" sz="1200" dirty="0">
                <a:solidFill>
                  <a:schemeClr val="lt1"/>
                </a:solidFill>
                <a:latin typeface="Gill Sans"/>
                <a:ea typeface="Gill Sans"/>
                <a:cs typeface="Gill Sans"/>
                <a:sym typeface="Gill Sans"/>
              </a:rPr>
              <a:t>08/07/2023</a:t>
            </a:r>
            <a:endParaRPr sz="1100" dirty="0"/>
          </a:p>
          <a:p>
            <a:pPr marL="0" marR="0" lvl="0" indent="0" algn="l" rtl="0">
              <a:spcBef>
                <a:spcPts val="700"/>
              </a:spcBef>
              <a:spcAft>
                <a:spcPts val="0"/>
              </a:spcAft>
              <a:buClr>
                <a:schemeClr val="accent2"/>
              </a:buClr>
              <a:buSzPts val="1100"/>
              <a:buFont typeface="Noto Sans Symbols"/>
              <a:buNone/>
            </a:pPr>
            <a:r>
              <a:rPr lang="es" sz="1200" b="1" i="0" u="none" strike="noStrike" cap="none" dirty="0">
                <a:solidFill>
                  <a:schemeClr val="lt1"/>
                </a:solidFill>
                <a:latin typeface="Gill Sans"/>
                <a:ea typeface="Gill Sans"/>
                <a:cs typeface="Gill Sans"/>
                <a:sym typeface="Gill Sans"/>
              </a:rPr>
              <a:t>TUTOR:</a:t>
            </a:r>
            <a:r>
              <a:rPr lang="es" sz="1200" b="1" dirty="0">
                <a:solidFill>
                  <a:schemeClr val="lt1"/>
                </a:solidFill>
                <a:latin typeface="Gill Sans"/>
                <a:ea typeface="Gill Sans"/>
                <a:cs typeface="Gill Sans"/>
                <a:sym typeface="Gill Sans"/>
              </a:rPr>
              <a:t>	</a:t>
            </a:r>
            <a:r>
              <a:rPr lang="es" sz="1200" b="0" i="0" u="none" strike="noStrike" cap="none" dirty="0">
                <a:solidFill>
                  <a:schemeClr val="lt1"/>
                </a:solidFill>
                <a:latin typeface="Gill Sans"/>
                <a:ea typeface="Gill Sans"/>
                <a:cs typeface="Gill Sans"/>
                <a:sym typeface="Gill Sans"/>
              </a:rPr>
              <a:t>ING. MAURICIO CAMPAÑA</a:t>
            </a:r>
            <a:endParaRPr sz="1200" b="1" i="0" u="none" strike="noStrike" cap="none" dirty="0">
              <a:solidFill>
                <a:schemeClr val="lt1"/>
              </a:solidFill>
              <a:latin typeface="Gill Sans"/>
              <a:ea typeface="Gill Sans"/>
              <a:cs typeface="Gill Sans"/>
              <a:sym typeface="Gill Sans"/>
            </a:endParaRPr>
          </a:p>
        </p:txBody>
      </p:sp>
      <p:sp>
        <p:nvSpPr>
          <p:cNvPr id="145" name="Google Shape;145;p25"/>
          <p:cNvSpPr txBox="1"/>
          <p:nvPr/>
        </p:nvSpPr>
        <p:spPr>
          <a:xfrm>
            <a:off x="8863256" y="4843418"/>
            <a:ext cx="280744"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b="0" i="0" u="none" strike="noStrike" cap="none">
                <a:solidFill>
                  <a:schemeClr val="dk1"/>
                </a:solidFill>
                <a:latin typeface="Gill Sans"/>
                <a:ea typeface="Gill Sans"/>
                <a:cs typeface="Gill Sans"/>
                <a:sym typeface="Gill Sans"/>
              </a:rPr>
              <a:t>1</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MVC</a:t>
            </a:r>
            <a:endParaRPr dirty="0"/>
          </a:p>
        </p:txBody>
      </p:sp>
      <p:sp>
        <p:nvSpPr>
          <p:cNvPr id="193" name="Google Shape;193;p29"/>
          <p:cNvSpPr txBox="1">
            <a:spLocks noGrp="1"/>
          </p:cNvSpPr>
          <p:nvPr>
            <p:ph type="body" idx="1"/>
          </p:nvPr>
        </p:nvSpPr>
        <p:spPr>
          <a:xfrm>
            <a:off x="339623" y="915734"/>
            <a:ext cx="6310500" cy="2758800"/>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ES" b="1" dirty="0">
                <a:solidFill>
                  <a:schemeClr val="tx1"/>
                </a:solidFill>
                <a:latin typeface="Calibri" panose="020F0502020204030204" pitchFamily="34" charset="0"/>
                <a:ea typeface="Calibri" panose="020F0502020204030204" pitchFamily="34" charset="0"/>
                <a:cs typeface="Arial" panose="020B0604020202020204" pitchFamily="34" charset="0"/>
              </a:rPr>
              <a:t>Definición:</a:t>
            </a:r>
            <a:br>
              <a:rPr lang="es-ES" dirty="0">
                <a:effectLst/>
                <a:latin typeface="Calibri" panose="020F0502020204030204" pitchFamily="34" charset="0"/>
                <a:ea typeface="Calibri" panose="020F0502020204030204" pitchFamily="34" charset="0"/>
                <a:cs typeface="Arial" panose="020B0604020202020204" pitchFamily="34" charset="0"/>
              </a:rPr>
            </a:br>
            <a:r>
              <a:rPr lang="es-ES" dirty="0">
                <a:effectLst/>
                <a:latin typeface="Calibri" panose="020F0502020204030204" pitchFamily="34" charset="0"/>
                <a:ea typeface="Calibri" panose="020F0502020204030204" pitchFamily="34" charset="0"/>
                <a:cs typeface="Arial" panose="020B0604020202020204" pitchFamily="34" charset="0"/>
              </a:rPr>
              <a:t>MVC es un acrónimo que se refiere al patrón de diseño arquitectónico Modelo-Vista-Controlador (</a:t>
            </a:r>
            <a:r>
              <a:rPr lang="es-ES" dirty="0" err="1">
                <a:effectLst/>
                <a:latin typeface="Calibri" panose="020F0502020204030204" pitchFamily="34" charset="0"/>
                <a:ea typeface="Calibri" panose="020F0502020204030204" pitchFamily="34" charset="0"/>
                <a:cs typeface="Arial" panose="020B0604020202020204" pitchFamily="34" charset="0"/>
              </a:rPr>
              <a:t>Model</a:t>
            </a:r>
            <a:r>
              <a:rPr lang="es-ES" dirty="0">
                <a:effectLst/>
                <a:latin typeface="Calibri" panose="020F0502020204030204" pitchFamily="34" charset="0"/>
                <a:ea typeface="Calibri" panose="020F0502020204030204" pitchFamily="34" charset="0"/>
                <a:cs typeface="Arial" panose="020B0604020202020204" pitchFamily="34" charset="0"/>
              </a:rPr>
              <a:t>-View-</a:t>
            </a:r>
            <a:r>
              <a:rPr lang="es-ES" dirty="0" err="1">
                <a:effectLst/>
                <a:latin typeface="Calibri" panose="020F0502020204030204" pitchFamily="34" charset="0"/>
                <a:ea typeface="Calibri" panose="020F0502020204030204" pitchFamily="34" charset="0"/>
                <a:cs typeface="Arial" panose="020B0604020202020204" pitchFamily="34" charset="0"/>
              </a:rPr>
              <a:t>Controller</a:t>
            </a:r>
            <a:r>
              <a:rPr lang="es-ES" dirty="0">
                <a:effectLst/>
                <a:latin typeface="Calibri" panose="020F0502020204030204" pitchFamily="34" charset="0"/>
                <a:ea typeface="Calibri" panose="020F0502020204030204" pitchFamily="34" charset="0"/>
                <a:cs typeface="Arial" panose="020B0604020202020204" pitchFamily="34" charset="0"/>
              </a:rPr>
              <a:t>, en inglés). Es ampliamente utilizado en el desarrollo de aplicaciones de software para separar y organizar la lógica de la aplicación en componentes independientes y facilitar el mantenimiento, la escalabilidad y la reutilización del código.</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241300" lvl="1" indent="0" rtl="0">
              <a:spcBef>
                <a:spcPts val="700"/>
              </a:spcBef>
              <a:spcAft>
                <a:spcPts val="0"/>
              </a:spcAft>
              <a:buSzPts val="1200"/>
              <a:buNone/>
            </a:pP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pic>
        <p:nvPicPr>
          <p:cNvPr id="2" name="Imagen 1" descr="4. MVC (Modelo, Vista, Controlador) en java | Academia Códigos de  Programación">
            <a:extLst>
              <a:ext uri="{FF2B5EF4-FFF2-40B4-BE49-F238E27FC236}">
                <a16:creationId xmlns:a16="http://schemas.microsoft.com/office/drawing/2014/main" id="{3A4338BF-A77F-C970-CCDF-E9736F8E6C0E}"/>
              </a:ext>
            </a:extLst>
          </p:cNvPr>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829903" y="2911393"/>
            <a:ext cx="3329940" cy="2232025"/>
          </a:xfrm>
          <a:prstGeom prst="rect">
            <a:avLst/>
          </a:prstGeom>
          <a:noFill/>
          <a:ln>
            <a:noFill/>
          </a:ln>
        </p:spPr>
      </p:pic>
    </p:spTree>
    <p:extLst>
      <p:ext uri="{BB962C8B-B14F-4D97-AF65-F5344CB8AC3E}">
        <p14:creationId xmlns:p14="http://schemas.microsoft.com/office/powerpoint/2010/main" val="209750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HILOS</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58907" y="14576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Definición:</a:t>
            </a:r>
            <a:br>
              <a:rPr lang="es-MX" b="1" dirty="0">
                <a:solidFill>
                  <a:schemeClr val="dk1"/>
                </a:solidFill>
              </a:rPr>
            </a:br>
            <a:r>
              <a:rPr lang="es-ES" dirty="0">
                <a:effectLst/>
                <a:latin typeface="Calibri" panose="020F0502020204030204" pitchFamily="34" charset="0"/>
                <a:ea typeface="Calibri" panose="020F0502020204030204" pitchFamily="34" charset="0"/>
                <a:cs typeface="Arial" panose="020B0604020202020204" pitchFamily="34" charset="0"/>
              </a:rPr>
              <a:t>Un hilo en el contexto del software se refiere a una unidad básica de ejecución que representa un flujo de control independiente dentro de un programa. Es un concepto ampliamente utilizado en programación concurrente y paralela para lograr la ejecución simultánea de tareas.</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241300" lvl="1" indent="0" rtl="0">
              <a:spcBef>
                <a:spcPts val="700"/>
              </a:spcBef>
              <a:spcAft>
                <a:spcPts val="0"/>
              </a:spcAft>
              <a:buSzPts val="1200"/>
              <a:buNone/>
            </a:pPr>
            <a:endParaRPr lang="es-MX" dirty="0"/>
          </a:p>
        </p:txBody>
      </p:sp>
    </p:spTree>
    <p:extLst>
      <p:ext uri="{BB962C8B-B14F-4D97-AF65-F5344CB8AC3E}">
        <p14:creationId xmlns:p14="http://schemas.microsoft.com/office/powerpoint/2010/main" val="1423522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HILOS EN JAVA</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58907" y="14576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Definición:</a:t>
            </a:r>
            <a:br>
              <a:rPr lang="es-MX" b="1" dirty="0">
                <a:solidFill>
                  <a:schemeClr val="dk1"/>
                </a:solidFill>
              </a:rPr>
            </a:br>
            <a:r>
              <a:rPr lang="es-ES" dirty="0">
                <a:effectLst/>
                <a:latin typeface="Calibri" panose="020F0502020204030204" pitchFamily="34" charset="0"/>
                <a:ea typeface="Calibri" panose="020F0502020204030204" pitchFamily="34" charset="0"/>
                <a:cs typeface="Arial" panose="020B0604020202020204" pitchFamily="34" charset="0"/>
              </a:rPr>
              <a:t>En Java, un hilo (</a:t>
            </a:r>
            <a:r>
              <a:rPr lang="es-ES" dirty="0" err="1">
                <a:effectLst/>
                <a:latin typeface="Calibri" panose="020F0502020204030204" pitchFamily="34" charset="0"/>
                <a:ea typeface="Calibri" panose="020F0502020204030204" pitchFamily="34" charset="0"/>
                <a:cs typeface="Arial" panose="020B0604020202020204" pitchFamily="34" charset="0"/>
              </a:rPr>
              <a:t>thread</a:t>
            </a:r>
            <a:r>
              <a:rPr lang="es-ES" dirty="0">
                <a:effectLst/>
                <a:latin typeface="Calibri" panose="020F0502020204030204" pitchFamily="34" charset="0"/>
                <a:ea typeface="Calibri" panose="020F0502020204030204" pitchFamily="34" charset="0"/>
                <a:cs typeface="Arial" panose="020B0604020202020204" pitchFamily="34" charset="0"/>
              </a:rPr>
              <a:t>, en inglés) es una unidad básica de ejecución que representa un flujo independiente de control dentro de un programa. Un hilo permite que un programa realice múltiples tareas simultáneamente, dividiendo la ejecución en fragmentos más pequeños y ejecutándolos en paralelo.</a:t>
            </a: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4481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ESTADO DE LOS HILOS EN JAVA</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223763" y="1286817"/>
            <a:ext cx="6573093" cy="3685809"/>
          </a:xfrm>
          <a:prstGeom prst="rect">
            <a:avLst/>
          </a:prstGeom>
          <a:noFill/>
          <a:ln>
            <a:noFill/>
          </a:ln>
        </p:spPr>
        <p:txBody>
          <a:bodyPr spcFirstLastPara="1" wrap="square" lIns="68575" tIns="34275" rIns="68575" bIns="34275" anchor="ctr" anchorCtr="0">
            <a:noAutofit/>
          </a:bodyPr>
          <a:lstStyle/>
          <a:p>
            <a:pPr marL="152400" indent="0">
              <a:lnSpc>
                <a:spcPct val="115000"/>
              </a:lnSpc>
              <a:spcAft>
                <a:spcPts val="1000"/>
              </a:spcAft>
              <a:buNone/>
            </a:pPr>
            <a:r>
              <a:rPr lang="es-ES" dirty="0">
                <a:effectLst/>
                <a:latin typeface="Calibri" panose="020F0502020204030204" pitchFamily="34" charset="0"/>
                <a:ea typeface="Calibri" panose="020F0502020204030204" pitchFamily="34" charset="0"/>
                <a:cs typeface="Arial" panose="020B0604020202020204" pitchFamily="34" charset="0"/>
              </a:rPr>
              <a:t>En Java, los hilos (</a:t>
            </a:r>
            <a:r>
              <a:rPr lang="es-ES" dirty="0" err="1">
                <a:effectLst/>
                <a:latin typeface="Calibri" panose="020F0502020204030204" pitchFamily="34" charset="0"/>
                <a:ea typeface="Calibri" panose="020F0502020204030204" pitchFamily="34" charset="0"/>
                <a:cs typeface="Arial" panose="020B0604020202020204" pitchFamily="34" charset="0"/>
              </a:rPr>
              <a:t>threads</a:t>
            </a:r>
            <a:r>
              <a:rPr lang="es-ES" dirty="0">
                <a:effectLst/>
                <a:latin typeface="Calibri" panose="020F0502020204030204" pitchFamily="34" charset="0"/>
                <a:ea typeface="Calibri" panose="020F0502020204030204" pitchFamily="34" charset="0"/>
                <a:cs typeface="Arial" panose="020B0604020202020204" pitchFamily="34" charset="0"/>
              </a:rPr>
              <a:t>) pueden estar en varios estados diferentes durante su ciclo de vida. Los estados de los hilos en Java son:</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r>
              <a:rPr lang="es-ES" dirty="0">
                <a:solidFill>
                  <a:schemeClr val="accent3"/>
                </a:solidFill>
                <a:effectLst/>
                <a:latin typeface="Calibri" panose="020F0502020204030204" pitchFamily="34" charset="0"/>
                <a:ea typeface="Calibri" panose="020F0502020204030204" pitchFamily="34" charset="0"/>
                <a:cs typeface="Arial" panose="020B0604020202020204" pitchFamily="34" charset="0"/>
              </a:rPr>
              <a:t>1. </a:t>
            </a:r>
            <a:r>
              <a:rPr lang="es-ES" dirty="0">
                <a:effectLst/>
                <a:latin typeface="Calibri" panose="020F0502020204030204" pitchFamily="34" charset="0"/>
                <a:ea typeface="Calibri" panose="020F0502020204030204" pitchFamily="34" charset="0"/>
                <a:cs typeface="Arial" panose="020B0604020202020204" pitchFamily="34" charset="0"/>
              </a:rPr>
              <a:t>Nuevo (New): El hilo ha sido creado pero aún no se ha iniciado su ejecución.</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r>
              <a:rPr lang="es-ES" dirty="0">
                <a:solidFill>
                  <a:schemeClr val="accent3"/>
                </a:solidFill>
                <a:effectLst/>
                <a:latin typeface="Calibri" panose="020F0502020204030204" pitchFamily="34" charset="0"/>
                <a:ea typeface="Calibri" panose="020F0502020204030204" pitchFamily="34" charset="0"/>
                <a:cs typeface="Arial" panose="020B0604020202020204" pitchFamily="34" charset="0"/>
              </a:rPr>
              <a:t>2. </a:t>
            </a:r>
            <a:r>
              <a:rPr lang="es-ES" dirty="0">
                <a:effectLst/>
                <a:latin typeface="Calibri" panose="020F0502020204030204" pitchFamily="34" charset="0"/>
                <a:ea typeface="Calibri" panose="020F0502020204030204" pitchFamily="34" charset="0"/>
                <a:cs typeface="Arial" panose="020B0604020202020204" pitchFamily="34" charset="0"/>
              </a:rPr>
              <a:t>Ejecutable (</a:t>
            </a:r>
            <a:r>
              <a:rPr lang="es-ES" dirty="0" err="1">
                <a:effectLst/>
                <a:latin typeface="Calibri" panose="020F0502020204030204" pitchFamily="34" charset="0"/>
                <a:ea typeface="Calibri" panose="020F0502020204030204" pitchFamily="34" charset="0"/>
                <a:cs typeface="Arial" panose="020B0604020202020204" pitchFamily="34" charset="0"/>
              </a:rPr>
              <a:t>Runnable</a:t>
            </a:r>
            <a:r>
              <a:rPr lang="es-ES" dirty="0">
                <a:effectLst/>
                <a:latin typeface="Calibri" panose="020F0502020204030204" pitchFamily="34" charset="0"/>
                <a:ea typeface="Calibri" panose="020F0502020204030204" pitchFamily="34" charset="0"/>
                <a:cs typeface="Arial" panose="020B0604020202020204" pitchFamily="34" charset="0"/>
              </a:rPr>
              <a:t>): El hilo está listo para ser ejecutado y está compitiendo por el tiempo de CPU disponible. Puede estar en ejecución o en espera para ser planificado por el planificador del sistema operativo.</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r>
              <a:rPr lang="es-ES" dirty="0">
                <a:solidFill>
                  <a:schemeClr val="accent3"/>
                </a:solidFill>
                <a:effectLst/>
                <a:latin typeface="Calibri" panose="020F0502020204030204" pitchFamily="34" charset="0"/>
                <a:ea typeface="Calibri" panose="020F0502020204030204" pitchFamily="34" charset="0"/>
                <a:cs typeface="Arial" panose="020B0604020202020204" pitchFamily="34" charset="0"/>
              </a:rPr>
              <a:t>3. </a:t>
            </a:r>
            <a:r>
              <a:rPr lang="es-ES" dirty="0">
                <a:effectLst/>
                <a:latin typeface="Calibri" panose="020F0502020204030204" pitchFamily="34" charset="0"/>
                <a:ea typeface="Calibri" panose="020F0502020204030204" pitchFamily="34" charset="0"/>
                <a:cs typeface="Arial" panose="020B0604020202020204" pitchFamily="34" charset="0"/>
              </a:rPr>
              <a:t>Bloqueado (</a:t>
            </a:r>
            <a:r>
              <a:rPr lang="es-ES" dirty="0" err="1">
                <a:effectLst/>
                <a:latin typeface="Calibri" panose="020F0502020204030204" pitchFamily="34" charset="0"/>
                <a:ea typeface="Calibri" panose="020F0502020204030204" pitchFamily="34" charset="0"/>
                <a:cs typeface="Arial" panose="020B0604020202020204" pitchFamily="34" charset="0"/>
              </a:rPr>
              <a:t>Blocked</a:t>
            </a:r>
            <a:r>
              <a:rPr lang="es-ES" dirty="0">
                <a:effectLst/>
                <a:latin typeface="Calibri" panose="020F0502020204030204" pitchFamily="34" charset="0"/>
                <a:ea typeface="Calibri" panose="020F0502020204030204" pitchFamily="34" charset="0"/>
                <a:cs typeface="Arial" panose="020B0604020202020204" pitchFamily="34" charset="0"/>
              </a:rPr>
              <a:t>): El hilo está esperando ciertos recursos o condiciones para continuar su ejecución. Puede estar bloqueado debido a operaciones de entrada/salida (I/O), adquisición de bloqueos (</a:t>
            </a:r>
            <a:r>
              <a:rPr lang="es-ES" dirty="0" err="1">
                <a:effectLst/>
                <a:latin typeface="Calibri" panose="020F0502020204030204" pitchFamily="34" charset="0"/>
                <a:ea typeface="Calibri" panose="020F0502020204030204" pitchFamily="34" charset="0"/>
                <a:cs typeface="Arial" panose="020B0604020202020204" pitchFamily="34" charset="0"/>
              </a:rPr>
              <a:t>locks</a:t>
            </a:r>
            <a:r>
              <a:rPr lang="es-ES" dirty="0">
                <a:effectLst/>
                <a:latin typeface="Calibri" panose="020F0502020204030204" pitchFamily="34" charset="0"/>
                <a:ea typeface="Calibri" panose="020F0502020204030204" pitchFamily="34" charset="0"/>
                <a:cs typeface="Arial" panose="020B0604020202020204" pitchFamily="34" charset="0"/>
              </a:rPr>
              <a:t>) u otras situaciones en las que no puede continuar su ejecución.</a:t>
            </a: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0299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ESTADO DE LOS HILOS EN JAVA</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223763" y="1286817"/>
            <a:ext cx="6573093" cy="3685809"/>
          </a:xfrm>
          <a:prstGeom prst="rect">
            <a:avLst/>
          </a:prstGeom>
          <a:noFill/>
          <a:ln>
            <a:noFill/>
          </a:ln>
        </p:spPr>
        <p:txBody>
          <a:bodyPr spcFirstLastPara="1" wrap="square" lIns="68575" tIns="34275" rIns="68575" bIns="34275" anchor="ctr" anchorCtr="0">
            <a:noAutofit/>
          </a:bodyPr>
          <a:lstStyle/>
          <a:p>
            <a:pPr marL="152400" indent="0">
              <a:lnSpc>
                <a:spcPct val="115000"/>
              </a:lnSpc>
              <a:spcAft>
                <a:spcPts val="1000"/>
              </a:spcAft>
              <a:buNone/>
            </a:pPr>
            <a:r>
              <a:rPr lang="es-ES" dirty="0">
                <a:solidFill>
                  <a:schemeClr val="accent3"/>
                </a:solidFill>
                <a:effectLst/>
                <a:latin typeface="Calibri" panose="020F0502020204030204" pitchFamily="34" charset="0"/>
                <a:ea typeface="Calibri" panose="020F0502020204030204" pitchFamily="34" charset="0"/>
                <a:cs typeface="Arial" panose="020B0604020202020204" pitchFamily="34" charset="0"/>
              </a:rPr>
              <a:t>4. </a:t>
            </a:r>
            <a:r>
              <a:rPr lang="es-ES" dirty="0">
                <a:effectLst/>
                <a:latin typeface="Calibri" panose="020F0502020204030204" pitchFamily="34" charset="0"/>
                <a:ea typeface="Calibri" panose="020F0502020204030204" pitchFamily="34" charset="0"/>
                <a:cs typeface="Arial" panose="020B0604020202020204" pitchFamily="34" charset="0"/>
              </a:rPr>
              <a:t>Esperando (</a:t>
            </a:r>
            <a:r>
              <a:rPr lang="es-ES" dirty="0" err="1">
                <a:effectLst/>
                <a:latin typeface="Calibri" panose="020F0502020204030204" pitchFamily="34" charset="0"/>
                <a:ea typeface="Calibri" panose="020F0502020204030204" pitchFamily="34" charset="0"/>
                <a:cs typeface="Arial" panose="020B0604020202020204" pitchFamily="34" charset="0"/>
              </a:rPr>
              <a:t>Waiting</a:t>
            </a:r>
            <a:r>
              <a:rPr lang="es-ES" dirty="0">
                <a:effectLst/>
                <a:latin typeface="Calibri" panose="020F0502020204030204" pitchFamily="34" charset="0"/>
                <a:ea typeface="Calibri" panose="020F0502020204030204" pitchFamily="34" charset="0"/>
                <a:cs typeface="Arial" panose="020B0604020202020204" pitchFamily="34" charset="0"/>
              </a:rPr>
              <a:t>): El hilo está en espera hasta que se cumpla una condición específica. Puede ser debido a una llamada al método </a:t>
            </a:r>
            <a:r>
              <a:rPr lang="es-ES" dirty="0" err="1">
                <a:effectLst/>
                <a:latin typeface="Calibri" panose="020F0502020204030204" pitchFamily="34" charset="0"/>
                <a:ea typeface="Calibri" panose="020F0502020204030204" pitchFamily="34" charset="0"/>
                <a:cs typeface="Arial" panose="020B0604020202020204" pitchFamily="34" charset="0"/>
              </a:rPr>
              <a:t>wait</a:t>
            </a:r>
            <a:r>
              <a:rPr lang="es-ES" dirty="0">
                <a:effectLst/>
                <a:latin typeface="Calibri" panose="020F0502020204030204" pitchFamily="34" charset="0"/>
                <a:ea typeface="Calibri" panose="020F0502020204030204" pitchFamily="34" charset="0"/>
                <a:cs typeface="Arial" panose="020B0604020202020204" pitchFamily="34" charset="0"/>
              </a:rPr>
              <a:t>(), donde el hilo está esperando que otro hilo le notifique para continuar, o debido a una espera en una cola o en un objeto monitor.</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r>
              <a:rPr lang="es-ES" dirty="0">
                <a:solidFill>
                  <a:schemeClr val="accent3"/>
                </a:solidFill>
                <a:effectLst/>
                <a:latin typeface="Calibri" panose="020F0502020204030204" pitchFamily="34" charset="0"/>
                <a:ea typeface="Calibri" panose="020F0502020204030204" pitchFamily="34" charset="0"/>
                <a:cs typeface="Arial" panose="020B0604020202020204" pitchFamily="34" charset="0"/>
              </a:rPr>
              <a:t>5. </a:t>
            </a:r>
            <a:r>
              <a:rPr lang="es-ES" dirty="0">
                <a:effectLst/>
                <a:latin typeface="Calibri" panose="020F0502020204030204" pitchFamily="34" charset="0"/>
                <a:ea typeface="Calibri" panose="020F0502020204030204" pitchFamily="34" charset="0"/>
                <a:cs typeface="Arial" panose="020B0604020202020204" pitchFamily="34" charset="0"/>
              </a:rPr>
              <a:t>Esperando tiempo (</a:t>
            </a:r>
            <a:r>
              <a:rPr lang="es-ES" dirty="0" err="1">
                <a:effectLst/>
                <a:latin typeface="Calibri" panose="020F0502020204030204" pitchFamily="34" charset="0"/>
                <a:ea typeface="Calibri" panose="020F0502020204030204" pitchFamily="34" charset="0"/>
                <a:cs typeface="Arial" panose="020B0604020202020204" pitchFamily="34" charset="0"/>
              </a:rPr>
              <a:t>Timed</a:t>
            </a:r>
            <a:r>
              <a:rPr lang="es-ES" dirty="0">
                <a:effectLst/>
                <a:latin typeface="Calibri" panose="020F0502020204030204" pitchFamily="34" charset="0"/>
                <a:ea typeface="Calibri" panose="020F0502020204030204" pitchFamily="34" charset="0"/>
                <a:cs typeface="Arial" panose="020B0604020202020204" pitchFamily="34" charset="0"/>
              </a:rPr>
              <a:t> </a:t>
            </a:r>
            <a:r>
              <a:rPr lang="es-ES" dirty="0" err="1">
                <a:effectLst/>
                <a:latin typeface="Calibri" panose="020F0502020204030204" pitchFamily="34" charset="0"/>
                <a:ea typeface="Calibri" panose="020F0502020204030204" pitchFamily="34" charset="0"/>
                <a:cs typeface="Arial" panose="020B0604020202020204" pitchFamily="34" charset="0"/>
              </a:rPr>
              <a:t>Waiting</a:t>
            </a:r>
            <a:r>
              <a:rPr lang="es-ES" dirty="0">
                <a:effectLst/>
                <a:latin typeface="Calibri" panose="020F0502020204030204" pitchFamily="34" charset="0"/>
                <a:ea typeface="Calibri" panose="020F0502020204030204" pitchFamily="34" charset="0"/>
                <a:cs typeface="Arial" panose="020B0604020202020204" pitchFamily="34" charset="0"/>
              </a:rPr>
              <a:t>): Similar al estado de Esperando, pero con un tiempo de espera definido. El hilo permanecerá en este estado hasta que expire el tiempo especificado o se cumpla una condición para su continuación.</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r>
              <a:rPr lang="es-ES" dirty="0">
                <a:solidFill>
                  <a:schemeClr val="accent3"/>
                </a:solidFill>
                <a:effectLst/>
                <a:latin typeface="Calibri" panose="020F0502020204030204" pitchFamily="34" charset="0"/>
                <a:ea typeface="Calibri" panose="020F0502020204030204" pitchFamily="34" charset="0"/>
                <a:cs typeface="Arial" panose="020B0604020202020204" pitchFamily="34" charset="0"/>
              </a:rPr>
              <a:t>6. </a:t>
            </a:r>
            <a:r>
              <a:rPr lang="es-ES" dirty="0">
                <a:effectLst/>
                <a:latin typeface="Calibri" panose="020F0502020204030204" pitchFamily="34" charset="0"/>
                <a:ea typeface="Calibri" panose="020F0502020204030204" pitchFamily="34" charset="0"/>
                <a:cs typeface="Arial" panose="020B0604020202020204" pitchFamily="34" charset="0"/>
              </a:rPr>
              <a:t>Terminado (</a:t>
            </a:r>
            <a:r>
              <a:rPr lang="es-ES" dirty="0" err="1">
                <a:effectLst/>
                <a:latin typeface="Calibri" panose="020F0502020204030204" pitchFamily="34" charset="0"/>
                <a:ea typeface="Calibri" panose="020F0502020204030204" pitchFamily="34" charset="0"/>
                <a:cs typeface="Arial" panose="020B0604020202020204" pitchFamily="34" charset="0"/>
              </a:rPr>
              <a:t>Terminated</a:t>
            </a:r>
            <a:r>
              <a:rPr lang="es-ES" dirty="0">
                <a:effectLst/>
                <a:latin typeface="Calibri" panose="020F0502020204030204" pitchFamily="34" charset="0"/>
                <a:ea typeface="Calibri" panose="020F0502020204030204" pitchFamily="34" charset="0"/>
                <a:cs typeface="Arial" panose="020B0604020202020204" pitchFamily="34" charset="0"/>
              </a:rPr>
              <a:t>): El hilo ha finalizado su ejecución, ya sea porque ha completado su tarea o porque se ha producido una excepción que terminó su ejecución de forma anormal.</a:t>
            </a: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74683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SINCRONIZACIÓN DE HILOS</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73307" y="1724009"/>
            <a:ext cx="6165987" cy="2759075"/>
          </a:xfrm>
          <a:prstGeom prst="rect">
            <a:avLst/>
          </a:prstGeom>
          <a:noFill/>
          <a:ln>
            <a:noFill/>
          </a:ln>
        </p:spPr>
        <p:txBody>
          <a:bodyPr spcFirstLastPara="1" wrap="square" lIns="68575" tIns="34275" rIns="68575" bIns="34275" anchor="ctr" anchorCtr="0">
            <a:normAutofit fontScale="85000" lnSpcReduction="20000"/>
          </a:bodyPr>
          <a:lstStyle/>
          <a:p>
            <a:pPr>
              <a:lnSpc>
                <a:spcPct val="115000"/>
              </a:lnSpc>
              <a:spcAft>
                <a:spcPts val="1000"/>
              </a:spcAft>
            </a:pPr>
            <a:r>
              <a:rPr lang="es-MX" b="1" dirty="0">
                <a:solidFill>
                  <a:schemeClr val="dk1"/>
                </a:solidFill>
              </a:rPr>
              <a:t>Definición:</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La sincronización de hilos en Java se refiere al mecanismo que permite controlar el acceso y la manipulación de datos compartidos por múltiples hilos. La sincronización garantiza que solo un hilo pueda acceder a un recurso compartido en un momento dado, evitando condiciones de carrera y asegurando la consistencia de los datos.</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s-ES" sz="1800" dirty="0">
                <a:effectLst/>
                <a:latin typeface="Calibri" panose="020F0502020204030204" pitchFamily="34" charset="0"/>
                <a:ea typeface="Calibri" panose="020F0502020204030204" pitchFamily="34" charset="0"/>
                <a:cs typeface="Arial" panose="020B0604020202020204" pitchFamily="34" charset="0"/>
              </a:rPr>
              <a:t>La sincronización se logra mediante el uso de bloques sincronizados o métodos sincronizados que establecen un bloqueo (</a:t>
            </a:r>
            <a:r>
              <a:rPr lang="es-ES" sz="1800" dirty="0" err="1">
                <a:effectLst/>
                <a:latin typeface="Calibri" panose="020F0502020204030204" pitchFamily="34" charset="0"/>
                <a:ea typeface="Calibri" panose="020F0502020204030204" pitchFamily="34" charset="0"/>
                <a:cs typeface="Arial" panose="020B0604020202020204" pitchFamily="34" charset="0"/>
              </a:rPr>
              <a:t>lock</a:t>
            </a:r>
            <a:r>
              <a:rPr lang="es-ES" sz="1800" dirty="0">
                <a:effectLst/>
                <a:latin typeface="Calibri" panose="020F0502020204030204" pitchFamily="34" charset="0"/>
                <a:ea typeface="Calibri" panose="020F0502020204030204" pitchFamily="34" charset="0"/>
                <a:cs typeface="Arial" panose="020B0604020202020204" pitchFamily="34" charset="0"/>
              </a:rPr>
              <a:t>) en un objeto compartido. Cuando un hilo adquiere el bloqueo, se le concede acceso exclusivo al recurso compartido. Los demás hilos que intentan acceder al recurso bloqueado deben esperar hasta que el bloqueo se libere.</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49302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893" y="342901"/>
            <a:ext cx="5522969" cy="6857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9831" y="340232"/>
            <a:ext cx="246888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892" y="510803"/>
            <a:ext cx="5522970" cy="4270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6158011" y="864705"/>
            <a:ext cx="2550095" cy="3404335"/>
          </a:xfrm>
        </p:spPr>
        <p:txBody>
          <a:bodyPr anchor="ctr">
            <a:normAutofit/>
          </a:bodyPr>
          <a:lstStyle/>
          <a:p>
            <a:r>
              <a:rPr lang="es-ES" dirty="0"/>
              <a:t>Realizar un taller práctico utilizando hilos con la ayuda del lenguaje de programación de JAVA en el IDE de desarrollo de NEATBEANS. </a:t>
            </a:r>
          </a:p>
          <a:p>
            <a:r>
              <a:rPr lang="es-ES" dirty="0"/>
              <a:t>Además, en este se hará una simulación del rebote de unas pelotas saltarinas que será posible con la creación de varios hilos que simularan ser pelotas.</a:t>
            </a:r>
          </a:p>
        </p:txBody>
      </p:sp>
      <p:sp>
        <p:nvSpPr>
          <p:cNvPr id="7" name="Google Shape;249;p35">
            <a:extLst>
              <a:ext uri="{FF2B5EF4-FFF2-40B4-BE49-F238E27FC236}">
                <a16:creationId xmlns:a16="http://schemas.microsoft.com/office/drawing/2014/main" id="{45683916-468B-8151-A55B-3AE9FA4A5FBC}"/>
              </a:ext>
            </a:extLst>
          </p:cNvPr>
          <p:cNvSpPr txBox="1">
            <a:spLocks/>
          </p:cNvSpPr>
          <p:nvPr/>
        </p:nvSpPr>
        <p:spPr>
          <a:xfrm>
            <a:off x="1509286" y="761517"/>
            <a:ext cx="3486314" cy="3404335"/>
          </a:xfrm>
          <a:prstGeom prst="rect">
            <a:avLst/>
          </a:prstGeom>
          <a:noFill/>
          <a:ln>
            <a:noFill/>
          </a:ln>
        </p:spPr>
        <p:txBody>
          <a:bodyPr spcFirstLastPara="1" vert="horz" wrap="square" lIns="68575" tIns="34275" rIns="68575" bIns="34275" rtlCol="0" anchor="ctr" anchorCtr="0">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FFFFFF"/>
              </a:buClr>
              <a:buSzPts val="4100"/>
              <a:buFont typeface="Gill Sans"/>
              <a:buNone/>
            </a:pPr>
            <a:r>
              <a:rPr lang="es-ES" sz="2800" dirty="0">
                <a:solidFill>
                  <a:srgbClr val="FFFFFF"/>
                </a:solidFill>
              </a:rPr>
              <a:t>DESARROLLO E IMPLEMENTACIÓN </a:t>
            </a:r>
          </a:p>
        </p:txBody>
      </p:sp>
    </p:spTree>
    <p:extLst>
      <p:ext uri="{BB962C8B-B14F-4D97-AF65-F5344CB8AC3E}">
        <p14:creationId xmlns:p14="http://schemas.microsoft.com/office/powerpoint/2010/main" val="194779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CREACIÓN  e implementación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269585" y="263773"/>
            <a:ext cx="6132546" cy="2758727"/>
          </a:xfrm>
        </p:spPr>
        <p:txBody>
          <a:bodyPr>
            <a:normAutofit/>
          </a:bodyPr>
          <a:lstStyle/>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Crear un nuevo proyecto en NetBeans dando clic en “New Project”.</a:t>
            </a:r>
            <a:endParaRPr lang="es-EC" dirty="0">
              <a:solidFill>
                <a:srgbClr val="2F5496"/>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35</a:t>
            </a:r>
          </a:p>
        </p:txBody>
      </p:sp>
      <p:sp>
        <p:nvSpPr>
          <p:cNvPr id="4" name="Marcador de contenido 2">
            <a:extLst>
              <a:ext uri="{FF2B5EF4-FFF2-40B4-BE49-F238E27FC236}">
                <a16:creationId xmlns:a16="http://schemas.microsoft.com/office/drawing/2014/main" id="{2D98675D-A4E4-93C0-A508-5EF69B3BA999}"/>
              </a:ext>
            </a:extLst>
          </p:cNvPr>
          <p:cNvSpPr txBox="1">
            <a:spLocks/>
          </p:cNvSpPr>
          <p:nvPr/>
        </p:nvSpPr>
        <p:spPr>
          <a:xfrm>
            <a:off x="6838026" y="0"/>
            <a:ext cx="2305975"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0" indent="0">
              <a:lnSpc>
                <a:spcPct val="90000"/>
              </a:lnSpc>
              <a:buNone/>
            </a:pPr>
            <a:endParaRPr lang="es-ES" sz="900" dirty="0">
              <a:solidFill>
                <a:schemeClr val="bg1"/>
              </a:solidFill>
              <a:latin typeface="Book Antiqua"/>
              <a:ea typeface="+mn-lt"/>
              <a:cs typeface="+mn-lt"/>
            </a:endParaRPr>
          </a:p>
          <a:p>
            <a:pPr marL="243205" indent="0">
              <a:buNone/>
            </a:pPr>
            <a:endParaRPr lang="es-ES" sz="750" dirty="0">
              <a:solidFill>
                <a:schemeClr val="bg1"/>
              </a:solidFill>
              <a:latin typeface="Book Antiqua"/>
            </a:endParaRPr>
          </a:p>
          <a:p>
            <a:pPr marL="228600" indent="-228600">
              <a:lnSpc>
                <a:spcPct val="90000"/>
              </a:lnSpc>
            </a:pPr>
            <a:endParaRPr lang="es-ES" sz="450" dirty="0">
              <a:solidFill>
                <a:schemeClr val="bg1"/>
              </a:solidFill>
            </a:endParaRPr>
          </a:p>
        </p:txBody>
      </p:sp>
      <p:sp>
        <p:nvSpPr>
          <p:cNvPr id="9" name="CuadroTexto 8">
            <a:extLst>
              <a:ext uri="{FF2B5EF4-FFF2-40B4-BE49-F238E27FC236}">
                <a16:creationId xmlns:a16="http://schemas.microsoft.com/office/drawing/2014/main" id="{60A8C381-32A6-C3D9-093B-ECBE6A4F65CD}"/>
              </a:ext>
            </a:extLst>
          </p:cNvPr>
          <p:cNvSpPr txBox="1"/>
          <p:nvPr/>
        </p:nvSpPr>
        <p:spPr>
          <a:xfrm>
            <a:off x="435894" y="3148697"/>
            <a:ext cx="6326603" cy="527132"/>
          </a:xfrm>
          <a:prstGeom prst="rect">
            <a:avLst/>
          </a:prstGeom>
          <a:noFill/>
        </p:spPr>
        <p:txBody>
          <a:bodyPr wrap="square">
            <a:spAutoFit/>
          </a:bodyPr>
          <a:lstStyle/>
          <a:p>
            <a:pPr algn="just">
              <a:lnSpc>
                <a:spcPct val="107000"/>
              </a:lnSpc>
              <a:spcAft>
                <a:spcPts val="600"/>
              </a:spcAft>
            </a:pPr>
            <a:r>
              <a:rPr lang="es-ES" sz="1350"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Se selecciona la opción "Java </a:t>
            </a:r>
            <a:r>
              <a:rPr lang="es-ES" sz="1350"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with</a:t>
            </a:r>
            <a:r>
              <a:rPr lang="es-ES" sz="1350"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a:t>
            </a:r>
            <a:r>
              <a:rPr lang="es-ES" sz="1350"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Ant</a:t>
            </a:r>
            <a:r>
              <a:rPr lang="es-ES" sz="1350"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y, a continuación, se elige "Java </a:t>
            </a:r>
            <a:r>
              <a:rPr lang="es-ES" sz="1350"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application</a:t>
            </a:r>
            <a:r>
              <a:rPr lang="es-ES" sz="1350"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Luego, se procede a hacer clic en el botón "Siguiente".</a:t>
            </a:r>
            <a:endParaRPr lang="es-EC" sz="1350" dirty="0">
              <a:solidFill>
                <a:srgbClr val="2F5496"/>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12236581-FC0A-56A9-9C36-7BCC88C9D126}"/>
              </a:ext>
            </a:extLst>
          </p:cNvPr>
          <p:cNvPicPr>
            <a:picLocks noChangeAspect="1"/>
          </p:cNvPicPr>
          <p:nvPr/>
        </p:nvPicPr>
        <p:blipFill>
          <a:blip r:embed="rId3"/>
          <a:stretch>
            <a:fillRect/>
          </a:stretch>
        </p:blipFill>
        <p:spPr>
          <a:xfrm>
            <a:off x="2465810" y="1872433"/>
            <a:ext cx="1934842" cy="1263665"/>
          </a:xfrm>
          <a:prstGeom prst="rect">
            <a:avLst/>
          </a:prstGeom>
        </p:spPr>
      </p:pic>
      <p:pic>
        <p:nvPicPr>
          <p:cNvPr id="12" name="Imagen 11">
            <a:extLst>
              <a:ext uri="{FF2B5EF4-FFF2-40B4-BE49-F238E27FC236}">
                <a16:creationId xmlns:a16="http://schemas.microsoft.com/office/drawing/2014/main" id="{761468FC-D91E-85CB-8F79-A7BE6F354CB5}"/>
              </a:ext>
            </a:extLst>
          </p:cNvPr>
          <p:cNvPicPr>
            <a:picLocks noChangeAspect="1"/>
          </p:cNvPicPr>
          <p:nvPr/>
        </p:nvPicPr>
        <p:blipFill>
          <a:blip r:embed="rId4"/>
          <a:stretch>
            <a:fillRect/>
          </a:stretch>
        </p:blipFill>
        <p:spPr>
          <a:xfrm>
            <a:off x="2517274" y="3652633"/>
            <a:ext cx="2094676" cy="1463569"/>
          </a:xfrm>
          <a:prstGeom prst="rect">
            <a:avLst/>
          </a:prstGeom>
        </p:spPr>
      </p:pic>
      <p:sp>
        <p:nvSpPr>
          <p:cNvPr id="11" name="Rectangle 1">
            <a:extLst>
              <a:ext uri="{FF2B5EF4-FFF2-40B4-BE49-F238E27FC236}">
                <a16:creationId xmlns:a16="http://schemas.microsoft.com/office/drawing/2014/main" id="{B6918881-95E2-1600-AEAE-2B9306D03CD6}"/>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2">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3">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30717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CREACIÓN  e implementación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163128" y="633886"/>
            <a:ext cx="6132546" cy="2758727"/>
          </a:xfrm>
        </p:spPr>
        <p:txBody>
          <a:bodyPr>
            <a:normAutofit/>
          </a:bodyPr>
          <a:lstStyle/>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Finalmente se crea el proyecto y se le da el nombre de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UsoThreads</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a:t>
            </a:r>
            <a:endParaRPr lang="es-EC" dirty="0">
              <a:solidFill>
                <a:srgbClr val="2F5496"/>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35</a:t>
            </a:r>
          </a:p>
        </p:txBody>
      </p:sp>
      <p:sp>
        <p:nvSpPr>
          <p:cNvPr id="8" name="Marcador de contenido 2">
            <a:extLst>
              <a:ext uri="{FF2B5EF4-FFF2-40B4-BE49-F238E27FC236}">
                <a16:creationId xmlns:a16="http://schemas.microsoft.com/office/drawing/2014/main" id="{2B7408C0-55C3-3A77-2057-A50D5397BC6B}"/>
              </a:ext>
            </a:extLst>
          </p:cNvPr>
          <p:cNvSpPr txBox="1">
            <a:spLocks/>
          </p:cNvSpPr>
          <p:nvPr/>
        </p:nvSpPr>
        <p:spPr>
          <a:xfrm>
            <a:off x="6838026" y="0"/>
            <a:ext cx="2305975"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None/>
            </a:pPr>
            <a:endParaRPr lang="es-ES" sz="600" dirty="0">
              <a:solidFill>
                <a:schemeClr val="bg1"/>
              </a:solidFill>
              <a:latin typeface="Book Antiqua"/>
            </a:endParaRPr>
          </a:p>
          <a:p>
            <a:pPr marL="229235" indent="-228600">
              <a:lnSpc>
                <a:spcPct val="90000"/>
              </a:lnSpc>
            </a:pPr>
            <a:endParaRPr lang="es-EC" sz="900" dirty="0">
              <a:solidFill>
                <a:schemeClr val="bg1"/>
              </a:solidFill>
              <a:latin typeface="Book Antiqua"/>
              <a:ea typeface="+mn-lt"/>
              <a:cs typeface="+mn-lt"/>
            </a:endParaRPr>
          </a:p>
          <a:p>
            <a:pPr marL="243205" indent="0">
              <a:buNone/>
            </a:pPr>
            <a:endParaRPr lang="es-ES" sz="750" dirty="0">
              <a:solidFill>
                <a:schemeClr val="bg1"/>
              </a:solidFill>
              <a:latin typeface="Book Antiqua"/>
            </a:endParaRPr>
          </a:p>
          <a:p>
            <a:pPr marL="228600" indent="-228600">
              <a:lnSpc>
                <a:spcPct val="90000"/>
              </a:lnSpc>
            </a:pPr>
            <a:endParaRPr lang="es-ES" sz="450" dirty="0">
              <a:solidFill>
                <a:schemeClr val="bg1"/>
              </a:solidFill>
            </a:endParaRP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58595BAB-95A0-3F3F-A817-6B05D3E363A0}"/>
              </a:ext>
            </a:extLst>
          </p:cNvPr>
          <p:cNvPicPr>
            <a:picLocks noChangeAspect="1"/>
          </p:cNvPicPr>
          <p:nvPr/>
        </p:nvPicPr>
        <p:blipFill>
          <a:blip r:embed="rId3"/>
          <a:stretch>
            <a:fillRect/>
          </a:stretch>
        </p:blipFill>
        <p:spPr>
          <a:xfrm>
            <a:off x="1408110" y="2262584"/>
            <a:ext cx="4457700" cy="2474595"/>
          </a:xfrm>
          <a:prstGeom prst="rect">
            <a:avLst/>
          </a:prstGeom>
        </p:spPr>
      </p:pic>
      <p:sp>
        <p:nvSpPr>
          <p:cNvPr id="6" name="Rectangle 1">
            <a:extLst>
              <a:ext uri="{FF2B5EF4-FFF2-40B4-BE49-F238E27FC236}">
                <a16:creationId xmlns:a16="http://schemas.microsoft.com/office/drawing/2014/main" id="{7D6B39A4-5F30-B531-262B-12BB1094225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3456121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CREACIÓN  e implementación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163128" y="633886"/>
            <a:ext cx="6132546" cy="2118839"/>
          </a:xfrm>
        </p:spPr>
        <p:txBody>
          <a:bodyPr>
            <a:normAutofit/>
          </a:bodyPr>
          <a:lstStyle/>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Una vez realizado estos pasos lo primero que se obtendrá será el archivo vacío “UsoThreads.java” como se muestra a continuación</a:t>
            </a:r>
            <a:endParaRPr lang="es-EC" dirty="0">
              <a:solidFill>
                <a:srgbClr val="2F5496"/>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35</a:t>
            </a:r>
          </a:p>
        </p:txBody>
      </p:sp>
      <p:sp>
        <p:nvSpPr>
          <p:cNvPr id="9" name="Marcador de contenido 2">
            <a:extLst>
              <a:ext uri="{FF2B5EF4-FFF2-40B4-BE49-F238E27FC236}">
                <a16:creationId xmlns:a16="http://schemas.microsoft.com/office/drawing/2014/main" id="{E39A0939-7968-FCF9-1C24-8B08F0E48140}"/>
              </a:ext>
            </a:extLst>
          </p:cNvPr>
          <p:cNvSpPr txBox="1">
            <a:spLocks/>
          </p:cNvSpPr>
          <p:nvPr/>
        </p:nvSpPr>
        <p:spPr>
          <a:xfrm>
            <a:off x="6838026" y="0"/>
            <a:ext cx="2305975"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0" indent="0">
              <a:lnSpc>
                <a:spcPct val="90000"/>
              </a:lnSpc>
              <a:buNone/>
            </a:pPr>
            <a:endParaRPr lang="es-ES" sz="900" dirty="0">
              <a:solidFill>
                <a:schemeClr val="bg1"/>
              </a:solidFill>
              <a:latin typeface="Book Antiqua"/>
            </a:endParaRPr>
          </a:p>
          <a:p>
            <a:pPr marL="228600" indent="-228600">
              <a:lnSpc>
                <a:spcPct val="90000"/>
              </a:lnSpc>
            </a:pPr>
            <a:endParaRPr lang="es-ES" sz="450" dirty="0">
              <a:solidFill>
                <a:schemeClr val="bg1"/>
              </a:solidFill>
            </a:endParaRP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AD19A764-CFFC-4710-24E0-280B11A96AED}"/>
              </a:ext>
            </a:extLst>
          </p:cNvPr>
          <p:cNvPicPr>
            <a:picLocks noChangeAspect="1"/>
          </p:cNvPicPr>
          <p:nvPr/>
        </p:nvPicPr>
        <p:blipFill>
          <a:blip r:embed="rId3"/>
          <a:stretch>
            <a:fillRect/>
          </a:stretch>
        </p:blipFill>
        <p:spPr>
          <a:xfrm>
            <a:off x="1000551" y="2041516"/>
            <a:ext cx="4457700" cy="2347436"/>
          </a:xfrm>
          <a:prstGeom prst="rect">
            <a:avLst/>
          </a:prstGeom>
        </p:spPr>
      </p:pic>
      <p:sp>
        <p:nvSpPr>
          <p:cNvPr id="6" name="Rectangle 1">
            <a:extLst>
              <a:ext uri="{FF2B5EF4-FFF2-40B4-BE49-F238E27FC236}">
                <a16:creationId xmlns:a16="http://schemas.microsoft.com/office/drawing/2014/main" id="{4113C6C3-8102-A4E6-FEEF-6C2E20FB02E2}"/>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278002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26"/>
          <p:cNvSpPr/>
          <p:nvPr/>
        </p:nvSpPr>
        <p:spPr>
          <a:xfrm>
            <a:off x="0" y="524978"/>
            <a:ext cx="9144000" cy="4820099"/>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ill Sans"/>
              <a:ea typeface="Gill Sans"/>
              <a:cs typeface="Gill Sans"/>
              <a:sym typeface="Gill Sans"/>
            </a:endParaRPr>
          </a:p>
        </p:txBody>
      </p:sp>
      <p:sp>
        <p:nvSpPr>
          <p:cNvPr id="151" name="Google Shape;151;p26"/>
          <p:cNvSpPr/>
          <p:nvPr/>
        </p:nvSpPr>
        <p:spPr>
          <a:xfrm>
            <a:off x="331775" y="460800"/>
            <a:ext cx="3580172" cy="48201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153" name="Google Shape;153;p26"/>
          <p:cNvSpPr txBox="1"/>
          <p:nvPr/>
        </p:nvSpPr>
        <p:spPr>
          <a:xfrm>
            <a:off x="8863256" y="4843418"/>
            <a:ext cx="280744"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dk1"/>
                </a:solidFill>
                <a:latin typeface="Gill Sans"/>
                <a:ea typeface="Gill Sans"/>
                <a:cs typeface="Gill Sans"/>
                <a:sym typeface="Gill Sans"/>
              </a:rPr>
              <a:t>2</a:t>
            </a:r>
            <a:endParaRPr sz="1100"/>
          </a:p>
        </p:txBody>
      </p:sp>
      <p:sp>
        <p:nvSpPr>
          <p:cNvPr id="2" name="Rectangle 1">
            <a:extLst>
              <a:ext uri="{FF2B5EF4-FFF2-40B4-BE49-F238E27FC236}">
                <a16:creationId xmlns:a16="http://schemas.microsoft.com/office/drawing/2014/main" id="{C353EA0E-8C7C-8D3C-8394-E07F353ADE9A}"/>
              </a:ext>
            </a:extLst>
          </p:cNvPr>
          <p:cNvSpPr>
            <a:spLocks noGrp="1" noChangeArrowheads="1"/>
          </p:cNvSpPr>
          <p:nvPr>
            <p:ph type="body" idx="1"/>
          </p:nvPr>
        </p:nvSpPr>
        <p:spPr bwMode="auto">
          <a:xfrm>
            <a:off x="490188" y="101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94325" algn="r"/>
              </a:tabLst>
              <a:defRPr>
                <a:solidFill>
                  <a:schemeClr val="tx1"/>
                </a:solidFill>
                <a:latin typeface="Arial" panose="020B0604020202020204" pitchFamily="34" charset="0"/>
              </a:defRPr>
            </a:lvl1pPr>
            <a:lvl2pPr marL="457200" eaLnBrk="0" fontAlgn="base" hangingPunct="0">
              <a:spcBef>
                <a:spcPct val="0"/>
              </a:spcBef>
              <a:spcAft>
                <a:spcPct val="0"/>
              </a:spcAft>
              <a:tabLst>
                <a:tab pos="5394325" algn="r"/>
              </a:tabLst>
              <a:defRPr>
                <a:solidFill>
                  <a:schemeClr val="tx1"/>
                </a:solidFill>
                <a:latin typeface="Arial" panose="020B0604020202020204" pitchFamily="34" charset="0"/>
              </a:defRPr>
            </a:lvl2pPr>
            <a:lvl3pPr marL="914400" eaLnBrk="0" fontAlgn="base" hangingPunct="0">
              <a:spcBef>
                <a:spcPct val="0"/>
              </a:spcBef>
              <a:spcAft>
                <a:spcPct val="0"/>
              </a:spcAft>
              <a:tabLst>
                <a:tab pos="5394325" algn="r"/>
              </a:tabLst>
              <a:defRPr>
                <a:solidFill>
                  <a:schemeClr val="tx1"/>
                </a:solidFill>
                <a:latin typeface="Arial" panose="020B0604020202020204" pitchFamily="34" charset="0"/>
              </a:defRPr>
            </a:lvl3pPr>
            <a:lvl4pPr marL="1371600" eaLnBrk="0" fontAlgn="base" hangingPunct="0">
              <a:spcBef>
                <a:spcPct val="0"/>
              </a:spcBef>
              <a:spcAft>
                <a:spcPct val="0"/>
              </a:spcAft>
              <a:tabLst>
                <a:tab pos="5394325" algn="r"/>
              </a:tabLst>
              <a:defRPr>
                <a:solidFill>
                  <a:schemeClr val="tx1"/>
                </a:solidFill>
                <a:latin typeface="Arial" panose="020B0604020202020204" pitchFamily="34" charset="0"/>
              </a:defRPr>
            </a:lvl4pPr>
            <a:lvl5pPr marL="1828800" eaLnBrk="0" fontAlgn="base" hangingPunct="0">
              <a:spcBef>
                <a:spcPct val="0"/>
              </a:spcBef>
              <a:spcAft>
                <a:spcPct val="0"/>
              </a:spcAft>
              <a:tabLst>
                <a:tab pos="5394325" algn="r"/>
              </a:tabLst>
              <a:defRPr>
                <a:solidFill>
                  <a:schemeClr val="tx1"/>
                </a:solidFill>
                <a:latin typeface="Arial" panose="020B0604020202020204" pitchFamily="34" charset="0"/>
              </a:defRPr>
            </a:lvl5pPr>
            <a:lvl6pPr marL="2286000" eaLnBrk="0" fontAlgn="base" hangingPunct="0">
              <a:spcBef>
                <a:spcPct val="0"/>
              </a:spcBef>
              <a:spcAft>
                <a:spcPct val="0"/>
              </a:spcAft>
              <a:tabLst>
                <a:tab pos="5394325" algn="r"/>
              </a:tabLst>
              <a:defRPr>
                <a:solidFill>
                  <a:schemeClr val="tx1"/>
                </a:solidFill>
                <a:latin typeface="Arial" panose="020B0604020202020204" pitchFamily="34" charset="0"/>
              </a:defRPr>
            </a:lvl6pPr>
            <a:lvl7pPr marL="2743200" eaLnBrk="0" fontAlgn="base" hangingPunct="0">
              <a:spcBef>
                <a:spcPct val="0"/>
              </a:spcBef>
              <a:spcAft>
                <a:spcPct val="0"/>
              </a:spcAft>
              <a:tabLst>
                <a:tab pos="5394325" algn="r"/>
              </a:tabLst>
              <a:defRPr>
                <a:solidFill>
                  <a:schemeClr val="tx1"/>
                </a:solidFill>
                <a:latin typeface="Arial" panose="020B0604020202020204" pitchFamily="34" charset="0"/>
              </a:defRPr>
            </a:lvl7pPr>
            <a:lvl8pPr marL="3200400" eaLnBrk="0" fontAlgn="base" hangingPunct="0">
              <a:spcBef>
                <a:spcPct val="0"/>
              </a:spcBef>
              <a:spcAft>
                <a:spcPct val="0"/>
              </a:spcAft>
              <a:tabLst>
                <a:tab pos="5394325" algn="r"/>
              </a:tabLst>
              <a:defRPr>
                <a:solidFill>
                  <a:schemeClr val="tx1"/>
                </a:solidFill>
                <a:latin typeface="Arial" panose="020B0604020202020204" pitchFamily="34" charset="0"/>
              </a:defRPr>
            </a:lvl8pPr>
            <a:lvl9pPr marL="3657600" eaLnBrk="0" fontAlgn="base" hangingPunct="0">
              <a:spcBef>
                <a:spcPct val="0"/>
              </a:spcBef>
              <a:spcAft>
                <a:spcPct val="0"/>
              </a:spcAft>
              <a:tabLst>
                <a:tab pos="53943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kumimoji="0" lang="es-ES" altLang="es-MX" sz="1800" b="1" i="0" u="none" strike="noStrike" cap="none" normalizeH="0" baseline="0" dirty="0">
              <a:ln>
                <a:noFill/>
              </a:ln>
              <a:solidFill>
                <a:schemeClr val="bg1"/>
              </a:solidFill>
              <a:effectLst/>
              <a:latin typeface="Arial" panose="020B0604020202020204" pitchFamily="34" charset="0"/>
            </a:endParaRPr>
          </a:p>
        </p:txBody>
      </p:sp>
      <p:pic>
        <p:nvPicPr>
          <p:cNvPr id="4" name="Imagen 3">
            <a:extLst>
              <a:ext uri="{FF2B5EF4-FFF2-40B4-BE49-F238E27FC236}">
                <a16:creationId xmlns:a16="http://schemas.microsoft.com/office/drawing/2014/main" id="{5B2FCC4E-E44D-5A3C-9176-EBF82B9EBE31}"/>
              </a:ext>
            </a:extLst>
          </p:cNvPr>
          <p:cNvPicPr>
            <a:picLocks noChangeAspect="1"/>
          </p:cNvPicPr>
          <p:nvPr/>
        </p:nvPicPr>
        <p:blipFill>
          <a:blip r:embed="rId22"/>
          <a:stretch>
            <a:fillRect/>
          </a:stretch>
        </p:blipFill>
        <p:spPr>
          <a:xfrm>
            <a:off x="4365547" y="937292"/>
            <a:ext cx="3815451" cy="652911"/>
          </a:xfrm>
          <a:prstGeom prst="rect">
            <a:avLst/>
          </a:prstGeom>
        </p:spPr>
      </p:pic>
      <p:pic>
        <p:nvPicPr>
          <p:cNvPr id="6" name="Imagen 5">
            <a:extLst>
              <a:ext uri="{FF2B5EF4-FFF2-40B4-BE49-F238E27FC236}">
                <a16:creationId xmlns:a16="http://schemas.microsoft.com/office/drawing/2014/main" id="{00394BF2-FFFB-44B5-A580-09A3D78A8094}"/>
              </a:ext>
            </a:extLst>
          </p:cNvPr>
          <p:cNvPicPr>
            <a:picLocks noChangeAspect="1"/>
          </p:cNvPicPr>
          <p:nvPr/>
        </p:nvPicPr>
        <p:blipFill>
          <a:blip r:embed="rId23"/>
          <a:stretch>
            <a:fillRect/>
          </a:stretch>
        </p:blipFill>
        <p:spPr>
          <a:xfrm>
            <a:off x="5333411" y="1830032"/>
            <a:ext cx="2108380" cy="220998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CREACIÓN  e implementación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50169" y="1444652"/>
            <a:ext cx="3212181" cy="3375906"/>
          </a:xfrm>
        </p:spPr>
        <p:txBody>
          <a:bodyPr>
            <a:normAutofit/>
          </a:bodyPr>
          <a:lstStyle/>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Para comenzar en la realización del proyecto primero se agregan las importaciones necesarias.</a:t>
            </a:r>
          </a:p>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Después de esto en la clase principal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main</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se tiene un método, en el cual se instancia el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MarcoRebote</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y a su vez se agrega que se cierra al momento de aplastar la “X” de la esquina superior derecha, la ventana se cierre, utilizando la función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marco.setDefaultCloseOperation</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Y por último que se vuelva visible con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setVisible</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a:t>
            </a:r>
            <a:endParaRPr lang="es-EC" dirty="0">
              <a:solidFill>
                <a:srgbClr val="2F5496"/>
              </a:solidFill>
              <a:latin typeface="Calibri Light" panose="020F03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endParaRPr lang="es-EC" dirty="0">
              <a:solidFill>
                <a:srgbClr val="2F5496"/>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6838026" y="-11243"/>
            <a:ext cx="2305975"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600" dirty="0">
              <a:solidFill>
                <a:schemeClr val="bg1"/>
              </a:solidFill>
              <a:latin typeface="Book Antiqua"/>
            </a:endParaRPr>
          </a:p>
          <a:p>
            <a:pPr marL="229235" indent="-228600">
              <a:lnSpc>
                <a:spcPct val="90000"/>
              </a:lnSpc>
            </a:pPr>
            <a:endParaRPr lang="es-ES" sz="900" dirty="0">
              <a:solidFill>
                <a:schemeClr val="bg1"/>
              </a:solidFill>
              <a:latin typeface="Book Antiqua"/>
              <a:ea typeface="+mn-lt"/>
              <a:cs typeface="+mn-lt"/>
            </a:endParaRPr>
          </a:p>
        </p:txBody>
      </p:sp>
      <p:pic>
        <p:nvPicPr>
          <p:cNvPr id="4" name="Imagen 3" descr="Texto&#10;&#10;Descripción generada automáticamente">
            <a:extLst>
              <a:ext uri="{FF2B5EF4-FFF2-40B4-BE49-F238E27FC236}">
                <a16:creationId xmlns:a16="http://schemas.microsoft.com/office/drawing/2014/main" id="{B29A4052-686B-495C-D838-41FDB4F9C50F}"/>
              </a:ext>
            </a:extLst>
          </p:cNvPr>
          <p:cNvPicPr>
            <a:picLocks noChangeAspect="1"/>
          </p:cNvPicPr>
          <p:nvPr/>
        </p:nvPicPr>
        <p:blipFill>
          <a:blip r:embed="rId3"/>
          <a:stretch>
            <a:fillRect/>
          </a:stretch>
        </p:blipFill>
        <p:spPr>
          <a:xfrm>
            <a:off x="4305300" y="1425166"/>
            <a:ext cx="1986153" cy="1787582"/>
          </a:xfrm>
          <a:prstGeom prst="rect">
            <a:avLst/>
          </a:prstGeom>
        </p:spPr>
      </p:pic>
      <p:pic>
        <p:nvPicPr>
          <p:cNvPr id="9" name="Imagen 8" descr="Interfaz de usuario gráfica, Texto, Aplicación, Correo electrónico&#10;&#10;Descripción generada automáticamente">
            <a:extLst>
              <a:ext uri="{FF2B5EF4-FFF2-40B4-BE49-F238E27FC236}">
                <a16:creationId xmlns:a16="http://schemas.microsoft.com/office/drawing/2014/main" id="{12F3CFC4-3263-62BE-79E5-BF20DFF5AE6F}"/>
              </a:ext>
            </a:extLst>
          </p:cNvPr>
          <p:cNvPicPr>
            <a:picLocks noChangeAspect="1"/>
          </p:cNvPicPr>
          <p:nvPr/>
        </p:nvPicPr>
        <p:blipFill>
          <a:blip r:embed="rId4"/>
          <a:stretch>
            <a:fillRect/>
          </a:stretch>
        </p:blipFill>
        <p:spPr>
          <a:xfrm>
            <a:off x="4108922" y="3350946"/>
            <a:ext cx="2638425" cy="1019853"/>
          </a:xfrm>
          <a:prstGeom prst="rect">
            <a:avLst/>
          </a:prstGeom>
        </p:spPr>
      </p:pic>
      <p:sp>
        <p:nvSpPr>
          <p:cNvPr id="6" name="Rectangle 1">
            <a:extLst>
              <a:ext uri="{FF2B5EF4-FFF2-40B4-BE49-F238E27FC236}">
                <a16:creationId xmlns:a16="http://schemas.microsoft.com/office/drawing/2014/main" id="{8E84AE60-B902-D438-3569-87BDDA79F176}"/>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2">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3">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117965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CREACIÓN  e implementación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50169" y="1444652"/>
            <a:ext cx="3212181" cy="3375906"/>
          </a:xfrm>
        </p:spPr>
        <p:txBody>
          <a:bodyPr>
            <a:normAutofit fontScale="92500" lnSpcReduction="20000"/>
          </a:bodyPr>
          <a:lstStyle/>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Después se tiene un Clase “Pelota”, la cuál se encarga del movimiento de la pelota, de que cuando se encuentre con un límite en la lámina este rebote, y esto se realiza con un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mueve_pelota</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en el cuál se recibo por parámetro un objeto de tipo Rectangle2D, el cuál recibe las dimensiones de la lámina, y estas dimensiones(ancho y alto) serán guardadas.</a:t>
            </a:r>
          </a:p>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Una vez hecho esto lo primero que se realiza es incrementar las coordenadas x e y, y luego con una serie de métodos pertenecientes a la clase Rectangle2D por ejemplo: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getMinX</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getMinY</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getMaxX</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getMaxY</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Se utilizan para detectar cuál es el punto máximo y mínimo tanto en el eje de las x e y, para que cuando se encuentre con los límites se inviertan las coordenadas. </a:t>
            </a:r>
          </a:p>
          <a:p>
            <a:pPr algn="just">
              <a:lnSpc>
                <a:spcPct val="107000"/>
              </a:lnSpc>
              <a:spcAft>
                <a:spcPts val="600"/>
              </a:spcAft>
            </a:pPr>
            <a:endParaRPr lang="es-EC" dirty="0">
              <a:solidFill>
                <a:srgbClr val="2F5496"/>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6838026" y="-11243"/>
            <a:ext cx="2305975"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0" indent="0">
              <a:lnSpc>
                <a:spcPct val="90000"/>
              </a:lnSpc>
              <a:buNone/>
            </a:pPr>
            <a:endParaRPr lang="es-ES" sz="600" dirty="0">
              <a:solidFill>
                <a:schemeClr val="bg1"/>
              </a:solidFill>
              <a:latin typeface="Book Antiqua"/>
            </a:endParaRPr>
          </a:p>
          <a:p>
            <a:pPr marL="228600" indent="-228600">
              <a:lnSpc>
                <a:spcPct val="90000"/>
              </a:lnSpc>
            </a:pPr>
            <a:endParaRPr lang="es-EC" sz="900" dirty="0">
              <a:solidFill>
                <a:schemeClr val="bg1"/>
              </a:solidFill>
              <a:latin typeface="Book Antiqua"/>
              <a:ea typeface="+mn-lt"/>
              <a:cs typeface="+mn-lt"/>
            </a:endParaRPr>
          </a:p>
        </p:txBody>
      </p:sp>
      <p:pic>
        <p:nvPicPr>
          <p:cNvPr id="5" name="Imagen 4" descr="Interfaz de usuario gráfica, Texto, Aplicación&#10;&#10;Descripción generada automáticamente">
            <a:extLst>
              <a:ext uri="{FF2B5EF4-FFF2-40B4-BE49-F238E27FC236}">
                <a16:creationId xmlns:a16="http://schemas.microsoft.com/office/drawing/2014/main" id="{A5619B23-5172-B8FB-85B4-369DC402C3A1}"/>
              </a:ext>
            </a:extLst>
          </p:cNvPr>
          <p:cNvPicPr>
            <a:picLocks noChangeAspect="1"/>
          </p:cNvPicPr>
          <p:nvPr/>
        </p:nvPicPr>
        <p:blipFill>
          <a:blip r:embed="rId3"/>
          <a:stretch>
            <a:fillRect/>
          </a:stretch>
        </p:blipFill>
        <p:spPr>
          <a:xfrm>
            <a:off x="3704286" y="1444651"/>
            <a:ext cx="2991803" cy="3172232"/>
          </a:xfrm>
          <a:prstGeom prst="rect">
            <a:avLst/>
          </a:prstGeom>
        </p:spPr>
      </p:pic>
      <p:sp>
        <p:nvSpPr>
          <p:cNvPr id="6" name="Rectangle 1">
            <a:extLst>
              <a:ext uri="{FF2B5EF4-FFF2-40B4-BE49-F238E27FC236}">
                <a16:creationId xmlns:a16="http://schemas.microsoft.com/office/drawing/2014/main" id="{31575053-F81F-CDE3-7500-4AA938C42DB6}"/>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153790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CREACIÓN  e implementación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187152" y="1444652"/>
            <a:ext cx="3593181" cy="3375906"/>
          </a:xfrm>
        </p:spPr>
        <p:txBody>
          <a:bodyPr>
            <a:normAutofit/>
          </a:bodyPr>
          <a:lstStyle/>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Por último se le agrego una clase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getColor</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la cuál retornara el color que va a ser alternado por cada pelota lanzada.</a:t>
            </a:r>
          </a:p>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Debajo de la clase pelota, se crea la clase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LaminaPelota</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que construye la lámina por la cuál va a moverse la pelota, utilizando los componentes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paintComponent</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la clase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Graphics</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y Graphics2D, y el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fill</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se consigue pintar la pelota. Y con el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setColor</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se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lográ</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darle colores diferentes a la pelota. </a:t>
            </a:r>
            <a:endParaRPr lang="es-EC" dirty="0">
              <a:solidFill>
                <a:srgbClr val="2F5496"/>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6838026" y="-11243"/>
            <a:ext cx="2305975"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0" indent="0">
              <a:lnSpc>
                <a:spcPct val="90000"/>
              </a:lnSpc>
              <a:buNone/>
            </a:pPr>
            <a:endParaRPr lang="es-ES" sz="900" dirty="0">
              <a:solidFill>
                <a:schemeClr val="bg1"/>
              </a:solidFill>
              <a:latin typeface="Book Antiqua"/>
              <a:ea typeface="+mn-lt"/>
              <a:cs typeface="+mn-lt"/>
            </a:endParaRPr>
          </a:p>
        </p:txBody>
      </p:sp>
      <p:pic>
        <p:nvPicPr>
          <p:cNvPr id="10" name="Imagen 9" descr="Interfaz de usuario gráfica, Texto, Aplicación&#10;&#10;Descripción generada automáticamente">
            <a:extLst>
              <a:ext uri="{FF2B5EF4-FFF2-40B4-BE49-F238E27FC236}">
                <a16:creationId xmlns:a16="http://schemas.microsoft.com/office/drawing/2014/main" id="{B8D81A41-ACD3-652D-F390-881F3549B2C9}"/>
              </a:ext>
            </a:extLst>
          </p:cNvPr>
          <p:cNvPicPr>
            <a:picLocks noChangeAspect="1"/>
          </p:cNvPicPr>
          <p:nvPr/>
        </p:nvPicPr>
        <p:blipFill>
          <a:blip r:embed="rId3"/>
          <a:stretch>
            <a:fillRect/>
          </a:stretch>
        </p:blipFill>
        <p:spPr>
          <a:xfrm>
            <a:off x="3935817" y="1394718"/>
            <a:ext cx="2857775" cy="1737887"/>
          </a:xfrm>
          <a:prstGeom prst="rect">
            <a:avLst/>
          </a:prstGeom>
        </p:spPr>
      </p:pic>
      <p:pic>
        <p:nvPicPr>
          <p:cNvPr id="11" name="Imagen 10">
            <a:extLst>
              <a:ext uri="{FF2B5EF4-FFF2-40B4-BE49-F238E27FC236}">
                <a16:creationId xmlns:a16="http://schemas.microsoft.com/office/drawing/2014/main" id="{868A2044-E472-BBA9-E375-5B9613F28998}"/>
              </a:ext>
            </a:extLst>
          </p:cNvPr>
          <p:cNvPicPr>
            <a:picLocks noChangeAspect="1"/>
          </p:cNvPicPr>
          <p:nvPr/>
        </p:nvPicPr>
        <p:blipFill>
          <a:blip r:embed="rId4"/>
          <a:stretch>
            <a:fillRect/>
          </a:stretch>
        </p:blipFill>
        <p:spPr>
          <a:xfrm>
            <a:off x="3923707" y="3240355"/>
            <a:ext cx="2627571" cy="1569244"/>
          </a:xfrm>
          <a:prstGeom prst="rect">
            <a:avLst/>
          </a:prstGeom>
        </p:spPr>
      </p:pic>
      <p:sp>
        <p:nvSpPr>
          <p:cNvPr id="5" name="Rectangle 1">
            <a:extLst>
              <a:ext uri="{FF2B5EF4-FFF2-40B4-BE49-F238E27FC236}">
                <a16:creationId xmlns:a16="http://schemas.microsoft.com/office/drawing/2014/main" id="{17D112D5-CC2D-CD35-1649-538F742B7A25}"/>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2">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3">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813978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CREACIÓN  e implementación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50169" y="1444651"/>
            <a:ext cx="6487856" cy="1793849"/>
          </a:xfrm>
        </p:spPr>
        <p:txBody>
          <a:bodyPr>
            <a:normAutofit/>
          </a:bodyPr>
          <a:lstStyle/>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En la clase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MarcoRebote</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se construye el marco y se agregan las laminas tanto como la de la pelota en la parte superior y la de los botones en la parte inferior. En la lámina inferior se tiene 2 botones: el primero es el botón “Dale!” del cuál saldrá la pelota a realizar su recorrido y el segundo botón es “Salir” que así como su nombre lo dice saldrá de la aplicación. </a:t>
            </a:r>
            <a:endParaRPr lang="es-EC" dirty="0">
              <a:solidFill>
                <a:srgbClr val="2F5496"/>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6838026" y="-11243"/>
            <a:ext cx="2305975"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0" indent="0">
              <a:lnSpc>
                <a:spcPct val="90000"/>
              </a:lnSpc>
              <a:buNone/>
            </a:pPr>
            <a:endParaRPr lang="es-ES" sz="600" dirty="0">
              <a:solidFill>
                <a:schemeClr val="bg1"/>
              </a:solidFill>
              <a:latin typeface="Book Antiqua"/>
            </a:endParaRPr>
          </a:p>
          <a:p>
            <a:pPr marL="228600" indent="-228600">
              <a:lnSpc>
                <a:spcPct val="90000"/>
              </a:lnSpc>
            </a:pPr>
            <a:endParaRPr lang="es-EC" sz="900" dirty="0">
              <a:solidFill>
                <a:schemeClr val="bg1"/>
              </a:solidFill>
              <a:latin typeface="Book Antiqua"/>
              <a:ea typeface="+mn-lt"/>
              <a:cs typeface="+mn-lt"/>
            </a:endParaRPr>
          </a:p>
        </p:txBody>
      </p:sp>
      <p:pic>
        <p:nvPicPr>
          <p:cNvPr id="5" name="Imagen 4" descr="Interfaz de usuario gráfica, Texto&#10;&#10;Descripción generada automáticamente con confianza media">
            <a:extLst>
              <a:ext uri="{FF2B5EF4-FFF2-40B4-BE49-F238E27FC236}">
                <a16:creationId xmlns:a16="http://schemas.microsoft.com/office/drawing/2014/main" id="{7A2B8DF5-3DB3-816B-2015-0FCBCED40A1F}"/>
              </a:ext>
            </a:extLst>
          </p:cNvPr>
          <p:cNvPicPr>
            <a:picLocks noChangeAspect="1"/>
          </p:cNvPicPr>
          <p:nvPr/>
        </p:nvPicPr>
        <p:blipFill>
          <a:blip r:embed="rId3"/>
          <a:stretch>
            <a:fillRect/>
          </a:stretch>
        </p:blipFill>
        <p:spPr>
          <a:xfrm>
            <a:off x="1843816" y="2854144"/>
            <a:ext cx="3976211" cy="2116455"/>
          </a:xfrm>
          <a:prstGeom prst="rect">
            <a:avLst/>
          </a:prstGeom>
        </p:spPr>
      </p:pic>
      <p:sp>
        <p:nvSpPr>
          <p:cNvPr id="6" name="Rectangle 1">
            <a:extLst>
              <a:ext uri="{FF2B5EF4-FFF2-40B4-BE49-F238E27FC236}">
                <a16:creationId xmlns:a16="http://schemas.microsoft.com/office/drawing/2014/main" id="{65A18C28-C804-0D62-889A-57E9656E6912}"/>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308790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CREACIÓN  e implementación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50169" y="1444651"/>
            <a:ext cx="6403056" cy="2117699"/>
          </a:xfrm>
        </p:spPr>
        <p:txBody>
          <a:bodyPr>
            <a:normAutofit fontScale="70000" lnSpcReduction="20000"/>
          </a:bodyPr>
          <a:lstStyle/>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Se define una clase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PelotaHilos</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que implementa la interfaz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Runnable</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Esto significa que se puede ejecutar en un hilo. La clase tiene dos atributos: pelota y componente. pelota es una instancia de la clase Pelota, que probablemente contiene la lógica para mover la pelota. componente es una instancia de la clase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Component</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que representa el componente gráfico en el que se dibujará la pelota.</a:t>
            </a:r>
          </a:p>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El método run() es parte de la interfaz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Runnable</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y contiene el código que se ejecutará en el hilo. En un bucle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for</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se realiza el movimiento de la pelota llamando al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mueve_pelota</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de la instancia pelota. El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mueve_pelota</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probablemente toma los límites del componente gráfico como parámetro para asegurarse de que la pelota se mueva dentro de esos límites. Después de mover la pelota, se llama al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repaint</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del componente para repintar el componente y mostrar la nueva posición de la pelota en la pantalla. Luego, el hilo se duerme durante 4 milisegundos usando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Thread.sleep</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(4). Esto hace que el hilo se detenga brevemente antes de continuar con el siguiente ciclo del bucle.</a:t>
            </a:r>
          </a:p>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Si se produce una interrupción mientras el hilo está durmiendo, se captura la excepción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InterruptedException</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y se imprime la traza de la pila de la excepción.</a:t>
            </a:r>
          </a:p>
          <a:p>
            <a:pPr algn="just">
              <a:lnSpc>
                <a:spcPct val="107000"/>
              </a:lnSpc>
              <a:spcAft>
                <a:spcPts val="600"/>
              </a:spcAft>
            </a:pPr>
            <a:endParaRPr lang="es-EC" dirty="0">
              <a:solidFill>
                <a:srgbClr val="2F5496"/>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6838026" y="-11243"/>
            <a:ext cx="2305975"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0" indent="0">
              <a:lnSpc>
                <a:spcPct val="90000"/>
              </a:lnSpc>
              <a:buNone/>
            </a:pPr>
            <a:endParaRPr lang="es-ES" sz="600" dirty="0">
              <a:solidFill>
                <a:schemeClr val="bg1"/>
              </a:solidFill>
              <a:latin typeface="Book Antiqua"/>
            </a:endParaRPr>
          </a:p>
          <a:p>
            <a:pPr marL="228600" indent="-228600">
              <a:lnSpc>
                <a:spcPct val="90000"/>
              </a:lnSpc>
            </a:pPr>
            <a:endParaRPr lang="es-EC" sz="900" dirty="0">
              <a:solidFill>
                <a:schemeClr val="bg1"/>
              </a:solidFill>
              <a:latin typeface="Book Antiqua"/>
              <a:ea typeface="+mn-lt"/>
              <a:cs typeface="+mn-lt"/>
            </a:endParaRPr>
          </a:p>
          <a:p>
            <a:pPr marL="243205" indent="0">
              <a:buNone/>
            </a:pPr>
            <a:endParaRPr lang="es-ES" sz="750" dirty="0">
              <a:solidFill>
                <a:schemeClr val="bg1"/>
              </a:solidFill>
              <a:latin typeface="Book Antiqua"/>
            </a:endParaRPr>
          </a:p>
          <a:p>
            <a:pPr marL="228600" indent="-228600">
              <a:lnSpc>
                <a:spcPct val="90000"/>
              </a:lnSpc>
            </a:pPr>
            <a:endParaRPr lang="es-ES" sz="450" dirty="0">
              <a:solidFill>
                <a:schemeClr val="bg1"/>
              </a:solidFill>
            </a:endParaRPr>
          </a:p>
        </p:txBody>
      </p:sp>
      <p:pic>
        <p:nvPicPr>
          <p:cNvPr id="5" name="Imagen 4" descr="Texto&#10;&#10;Descripción generada automáticamente">
            <a:extLst>
              <a:ext uri="{FF2B5EF4-FFF2-40B4-BE49-F238E27FC236}">
                <a16:creationId xmlns:a16="http://schemas.microsoft.com/office/drawing/2014/main" id="{8883C7AD-6A1C-EA58-3249-CEC62776D262}"/>
              </a:ext>
            </a:extLst>
          </p:cNvPr>
          <p:cNvPicPr>
            <a:picLocks noChangeAspect="1"/>
          </p:cNvPicPr>
          <p:nvPr/>
        </p:nvPicPr>
        <p:blipFill>
          <a:blip r:embed="rId3"/>
          <a:stretch>
            <a:fillRect/>
          </a:stretch>
        </p:blipFill>
        <p:spPr>
          <a:xfrm>
            <a:off x="3063485" y="3215023"/>
            <a:ext cx="3017030" cy="1750586"/>
          </a:xfrm>
          <a:prstGeom prst="rect">
            <a:avLst/>
          </a:prstGeom>
        </p:spPr>
      </p:pic>
      <p:sp>
        <p:nvSpPr>
          <p:cNvPr id="6" name="Rectangle 1">
            <a:extLst>
              <a:ext uri="{FF2B5EF4-FFF2-40B4-BE49-F238E27FC236}">
                <a16:creationId xmlns:a16="http://schemas.microsoft.com/office/drawing/2014/main" id="{3A607584-2A58-825E-0C63-C0221AC3B9C6}"/>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118060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CREACIÓN  e implementación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50169" y="1444651"/>
            <a:ext cx="6403056" cy="2117699"/>
          </a:xfrm>
        </p:spPr>
        <p:txBody>
          <a:bodyPr>
            <a:normAutofit fontScale="92500" lnSpcReduction="20000"/>
          </a:bodyPr>
          <a:lstStyle/>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El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ponerBoton</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recibe tres parámetros: c, que es un contenedor en el que se agregará el botón, titulo, que es el texto que se mostrará en el botón, y oyente, que es un objeto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ActionListener</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que escuchará los eventos del botón. Se crea una instancia de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JButton</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llamada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boton</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pasando el titulo como argumento. El botón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boton</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se agrega al contenedor c utilizando el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add</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del contenedor. El contenedor c se configura con un color de fondo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Color.DARK_GRAY</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utilizando el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setBackground</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El botón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boton</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se configura con un color de fondo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Color.GREEN.darker</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utilizando el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setBackground</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El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darker</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se utiliza para obtener una versión más oscura del color verde. El botón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boton</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se configura con un color de texto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Color.WHITE</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utilizando el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setForeground</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Se agrega el oyente al botón utilizando el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addActionListener</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para que el botón pueda generar eventos cuando se hace clic en él. Y Finalmente, se devuelve el objeto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boton</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a:t>
            </a:r>
            <a:endParaRPr lang="es-EC" dirty="0">
              <a:solidFill>
                <a:srgbClr val="2F5496"/>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6838026" y="-11243"/>
            <a:ext cx="2305975"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0" indent="0">
              <a:lnSpc>
                <a:spcPct val="90000"/>
              </a:lnSpc>
              <a:buNone/>
            </a:pPr>
            <a:endParaRPr lang="es-ES" sz="900" dirty="0">
              <a:solidFill>
                <a:schemeClr val="bg1"/>
              </a:solidFill>
              <a:latin typeface="Book Antiqua"/>
              <a:ea typeface="+mn-lt"/>
              <a:cs typeface="+mn-lt"/>
            </a:endParaRPr>
          </a:p>
          <a:p>
            <a:pPr marL="243205" indent="0">
              <a:buNone/>
            </a:pPr>
            <a:endParaRPr lang="es-ES" sz="750" dirty="0">
              <a:solidFill>
                <a:schemeClr val="bg1"/>
              </a:solidFill>
              <a:latin typeface="Book Antiqua"/>
            </a:endParaRPr>
          </a:p>
          <a:p>
            <a:pPr marL="228600" indent="-228600">
              <a:lnSpc>
                <a:spcPct val="90000"/>
              </a:lnSpc>
            </a:pPr>
            <a:endParaRPr lang="es-ES" sz="450" dirty="0">
              <a:solidFill>
                <a:schemeClr val="bg1"/>
              </a:solidFill>
            </a:endParaRPr>
          </a:p>
        </p:txBody>
      </p:sp>
      <p:pic>
        <p:nvPicPr>
          <p:cNvPr id="4" name="Imagen 3">
            <a:extLst>
              <a:ext uri="{FF2B5EF4-FFF2-40B4-BE49-F238E27FC236}">
                <a16:creationId xmlns:a16="http://schemas.microsoft.com/office/drawing/2014/main" id="{DD9F1F95-D296-0050-68B4-AC908C26CDE5}"/>
              </a:ext>
            </a:extLst>
          </p:cNvPr>
          <p:cNvPicPr>
            <a:picLocks noChangeAspect="1"/>
          </p:cNvPicPr>
          <p:nvPr/>
        </p:nvPicPr>
        <p:blipFill>
          <a:blip r:embed="rId3"/>
          <a:stretch>
            <a:fillRect/>
          </a:stretch>
        </p:blipFill>
        <p:spPr>
          <a:xfrm>
            <a:off x="1599086" y="3562351"/>
            <a:ext cx="4075748" cy="1196816"/>
          </a:xfrm>
          <a:prstGeom prst="rect">
            <a:avLst/>
          </a:prstGeom>
        </p:spPr>
      </p:pic>
      <p:sp>
        <p:nvSpPr>
          <p:cNvPr id="6" name="Rectangle 1">
            <a:extLst>
              <a:ext uri="{FF2B5EF4-FFF2-40B4-BE49-F238E27FC236}">
                <a16:creationId xmlns:a16="http://schemas.microsoft.com/office/drawing/2014/main" id="{144C949C-F61A-B913-1EB5-316C57FDC0BE}"/>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144083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CREACIÓN  e implementación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50169" y="1444651"/>
            <a:ext cx="6403056" cy="2117699"/>
          </a:xfrm>
        </p:spPr>
        <p:txBody>
          <a:bodyPr>
            <a:normAutofit fontScale="92500" lnSpcReduction="20000"/>
          </a:bodyPr>
          <a:lstStyle/>
          <a:p>
            <a:pPr algn="just">
              <a:lnSpc>
                <a:spcPct val="107000"/>
              </a:lnSpc>
              <a:spcAft>
                <a:spcPts val="600"/>
              </a:spcAft>
            </a:pP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Se crea una instancia de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Random</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llamada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random</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para generar valores aleatorios. Se crea una instancia de Color llamada color utilizando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random.nextInt</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(256) para generar valores aleatorios entre 0 y 255 para los componentes rojo, verde y azul del color RGB. La instancia de Pelota llamada pelota pasando el color como argumento. Se agrega la pelota a una instancia de lamina, que probablemente sea un panel o lienzo en la interfaz gráfica. Se configura el color de fondo del botón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boton</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con el color generado utilizando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setBackground</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Se establece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setOpaque</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(true) para que el fondo del botón sea opaco y se oculte cualquier contenido detrás del botón. Se establece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setBorderPainted</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(false) para eliminar el borde del botón. Se crea una instancia de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PelotaHilos</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pasando pelota y lamina como argumentos, y se asigna a la variable r de tipo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Runnable</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Se crea una instancia de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Thread</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llamada t pasando r como argumento. Se inicia el hilo t llamando al método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start</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Esto ejecutará el método run() de la clase </a:t>
            </a:r>
            <a:r>
              <a:rPr lang="es-ES" dirty="0" err="1">
                <a:solidFill>
                  <a:srgbClr val="2F5496"/>
                </a:solidFill>
                <a:latin typeface="Calibri Light" panose="020F0302020204030204" pitchFamily="34" charset="0"/>
                <a:ea typeface="Calibri" panose="020F0502020204030204" pitchFamily="34" charset="0"/>
                <a:cs typeface="Times New Roman" panose="02020603050405020304" pitchFamily="18" charset="0"/>
              </a:rPr>
              <a:t>PelotaHilos</a:t>
            </a:r>
            <a:r>
              <a:rPr lang="es-ES"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 en un hilo separado.</a:t>
            </a:r>
            <a:endParaRPr lang="es-EC" dirty="0">
              <a:solidFill>
                <a:srgbClr val="2F5496"/>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35</a:t>
            </a:r>
          </a:p>
        </p:txBody>
      </p:sp>
      <p:sp>
        <p:nvSpPr>
          <p:cNvPr id="8" name="Marcador de contenido 2">
            <a:extLst>
              <a:ext uri="{FF2B5EF4-FFF2-40B4-BE49-F238E27FC236}">
                <a16:creationId xmlns:a16="http://schemas.microsoft.com/office/drawing/2014/main" id="{2875FDE6-7EC1-7E61-223A-698D86E71AD3}"/>
              </a:ext>
            </a:extLst>
          </p:cNvPr>
          <p:cNvSpPr txBox="1">
            <a:spLocks/>
          </p:cNvSpPr>
          <p:nvPr/>
        </p:nvSpPr>
        <p:spPr>
          <a:xfrm>
            <a:off x="6838026" y="-11243"/>
            <a:ext cx="2305975"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0" indent="0">
              <a:lnSpc>
                <a:spcPct val="90000"/>
              </a:lnSpc>
              <a:buNone/>
            </a:pPr>
            <a:endParaRPr lang="es-ES" sz="900" dirty="0">
              <a:solidFill>
                <a:schemeClr val="bg1"/>
              </a:solidFill>
              <a:latin typeface="Book Antiqua"/>
              <a:ea typeface="+mn-lt"/>
              <a:cs typeface="+mn-lt"/>
            </a:endParaRPr>
          </a:p>
          <a:p>
            <a:pPr marL="243205" indent="0">
              <a:buNone/>
            </a:pPr>
            <a:endParaRPr lang="es-ES" sz="750" dirty="0">
              <a:solidFill>
                <a:schemeClr val="bg1"/>
              </a:solidFill>
              <a:latin typeface="Book Antiqua"/>
            </a:endParaRPr>
          </a:p>
          <a:p>
            <a:pPr marL="228600" indent="-228600">
              <a:lnSpc>
                <a:spcPct val="90000"/>
              </a:lnSpc>
            </a:pPr>
            <a:endParaRPr lang="es-ES" sz="450" dirty="0">
              <a:solidFill>
                <a:schemeClr val="bg1"/>
              </a:solidFill>
            </a:endParaRP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8A8DFF49-4AC0-2476-ECE4-ECF5BA10ACD9}"/>
              </a:ext>
            </a:extLst>
          </p:cNvPr>
          <p:cNvPicPr>
            <a:picLocks noChangeAspect="1"/>
          </p:cNvPicPr>
          <p:nvPr/>
        </p:nvPicPr>
        <p:blipFill>
          <a:blip r:embed="rId3"/>
          <a:stretch>
            <a:fillRect/>
          </a:stretch>
        </p:blipFill>
        <p:spPr>
          <a:xfrm>
            <a:off x="1504950" y="3651885"/>
            <a:ext cx="4457700" cy="1402080"/>
          </a:xfrm>
          <a:prstGeom prst="rect">
            <a:avLst/>
          </a:prstGeom>
        </p:spPr>
      </p:pic>
      <p:sp>
        <p:nvSpPr>
          <p:cNvPr id="6" name="Rectangle 1">
            <a:extLst>
              <a:ext uri="{FF2B5EF4-FFF2-40B4-BE49-F238E27FC236}">
                <a16:creationId xmlns:a16="http://schemas.microsoft.com/office/drawing/2014/main" id="{AA2D6B01-EB56-7532-1DAD-D6D251E257ED}"/>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4127080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ejecución</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35</a:t>
            </a:r>
          </a:p>
        </p:txBody>
      </p:sp>
      <p:sp>
        <p:nvSpPr>
          <p:cNvPr id="4" name="Marcador de contenido 2">
            <a:extLst>
              <a:ext uri="{FF2B5EF4-FFF2-40B4-BE49-F238E27FC236}">
                <a16:creationId xmlns:a16="http://schemas.microsoft.com/office/drawing/2014/main" id="{2D98675D-A4E4-93C0-A508-5EF69B3BA999}"/>
              </a:ext>
            </a:extLst>
          </p:cNvPr>
          <p:cNvSpPr txBox="1">
            <a:spLocks/>
          </p:cNvSpPr>
          <p:nvPr/>
        </p:nvSpPr>
        <p:spPr>
          <a:xfrm>
            <a:off x="6838026" y="0"/>
            <a:ext cx="2305975"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228600" indent="-228600">
              <a:lnSpc>
                <a:spcPct val="90000"/>
              </a:lnSpc>
            </a:pPr>
            <a:endParaRPr lang="es-ES" sz="600" dirty="0">
              <a:solidFill>
                <a:schemeClr val="bg1"/>
              </a:solidFill>
              <a:latin typeface="Book Antiqua"/>
            </a:endParaRPr>
          </a:p>
          <a:p>
            <a:pPr marL="0" indent="0">
              <a:lnSpc>
                <a:spcPct val="90000"/>
              </a:lnSpc>
              <a:buNone/>
            </a:pPr>
            <a:endParaRPr lang="es-ES" sz="900" dirty="0">
              <a:solidFill>
                <a:schemeClr val="bg1"/>
              </a:solidFill>
              <a:latin typeface="Book Antiqua"/>
              <a:ea typeface="+mn-lt"/>
              <a:cs typeface="+mn-lt"/>
            </a:endParaRPr>
          </a:p>
          <a:p>
            <a:pPr marL="243205" indent="0">
              <a:buNone/>
            </a:pPr>
            <a:endParaRPr lang="es-ES" sz="750" dirty="0">
              <a:solidFill>
                <a:schemeClr val="bg1"/>
              </a:solidFill>
              <a:latin typeface="Book Antiqua"/>
            </a:endParaRPr>
          </a:p>
          <a:p>
            <a:pPr marL="228600" indent="-228600">
              <a:lnSpc>
                <a:spcPct val="90000"/>
              </a:lnSpc>
            </a:pPr>
            <a:endParaRPr lang="es-ES" sz="450" dirty="0">
              <a:solidFill>
                <a:schemeClr val="bg1"/>
              </a:solidFill>
            </a:endParaRPr>
          </a:p>
        </p:txBody>
      </p:sp>
      <p:sp>
        <p:nvSpPr>
          <p:cNvPr id="10" name="CuadroTexto 9">
            <a:extLst>
              <a:ext uri="{FF2B5EF4-FFF2-40B4-BE49-F238E27FC236}">
                <a16:creationId xmlns:a16="http://schemas.microsoft.com/office/drawing/2014/main" id="{905EFD82-B719-D26B-B5BE-27FF7DF4643F}"/>
              </a:ext>
            </a:extLst>
          </p:cNvPr>
          <p:cNvSpPr txBox="1"/>
          <p:nvPr/>
        </p:nvSpPr>
        <p:spPr>
          <a:xfrm>
            <a:off x="294026" y="1428266"/>
            <a:ext cx="6290247" cy="304827"/>
          </a:xfrm>
          <a:prstGeom prst="rect">
            <a:avLst/>
          </a:prstGeom>
          <a:noFill/>
        </p:spPr>
        <p:txBody>
          <a:bodyPr wrap="square">
            <a:spAutoFit/>
          </a:bodyPr>
          <a:lstStyle/>
          <a:p>
            <a:pPr algn="ctr">
              <a:lnSpc>
                <a:spcPct val="107000"/>
              </a:lnSpc>
              <a:spcAft>
                <a:spcPts val="600"/>
              </a:spcAft>
            </a:pPr>
            <a:r>
              <a:rPr lang="es-EC" sz="1350"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Inicio de la pantalla vacía.</a:t>
            </a:r>
          </a:p>
        </p:txBody>
      </p:sp>
      <p:pic>
        <p:nvPicPr>
          <p:cNvPr id="6" name="Imagen 5" descr="Interfaz de usuario gráfica, Texto, Aplicación&#10;&#10;Descripción generada automáticamente">
            <a:extLst>
              <a:ext uri="{FF2B5EF4-FFF2-40B4-BE49-F238E27FC236}">
                <a16:creationId xmlns:a16="http://schemas.microsoft.com/office/drawing/2014/main" id="{3188A181-616B-9213-DAF8-B14A87A402B3}"/>
              </a:ext>
            </a:extLst>
          </p:cNvPr>
          <p:cNvPicPr>
            <a:picLocks noChangeAspect="1"/>
          </p:cNvPicPr>
          <p:nvPr/>
        </p:nvPicPr>
        <p:blipFill>
          <a:blip r:embed="rId3"/>
          <a:stretch>
            <a:fillRect/>
          </a:stretch>
        </p:blipFill>
        <p:spPr>
          <a:xfrm>
            <a:off x="1832610" y="1843279"/>
            <a:ext cx="3596640" cy="3189161"/>
          </a:xfrm>
          <a:prstGeom prst="rect">
            <a:avLst/>
          </a:prstGeom>
        </p:spPr>
      </p:pic>
      <p:sp>
        <p:nvSpPr>
          <p:cNvPr id="5" name="Rectangle 1">
            <a:extLst>
              <a:ext uri="{FF2B5EF4-FFF2-40B4-BE49-F238E27FC236}">
                <a16:creationId xmlns:a16="http://schemas.microsoft.com/office/drawing/2014/main" id="{F01F2B2F-9824-0EC9-38AE-0CAABA2D2960}"/>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4187578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ejecución</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35</a:t>
            </a:r>
          </a:p>
        </p:txBody>
      </p:sp>
      <p:sp>
        <p:nvSpPr>
          <p:cNvPr id="4" name="Marcador de contenido 2">
            <a:extLst>
              <a:ext uri="{FF2B5EF4-FFF2-40B4-BE49-F238E27FC236}">
                <a16:creationId xmlns:a16="http://schemas.microsoft.com/office/drawing/2014/main" id="{2D98675D-A4E4-93C0-A508-5EF69B3BA999}"/>
              </a:ext>
            </a:extLst>
          </p:cNvPr>
          <p:cNvSpPr txBox="1">
            <a:spLocks/>
          </p:cNvSpPr>
          <p:nvPr/>
        </p:nvSpPr>
        <p:spPr>
          <a:xfrm>
            <a:off x="6838026" y="0"/>
            <a:ext cx="2305975"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600" dirty="0">
              <a:solidFill>
                <a:schemeClr val="bg1"/>
              </a:solidFill>
              <a:latin typeface="Book Antiqua"/>
            </a:endParaRPr>
          </a:p>
          <a:p>
            <a:pPr marL="0" indent="0">
              <a:lnSpc>
                <a:spcPct val="90000"/>
              </a:lnSpc>
              <a:buNone/>
            </a:pPr>
            <a:endParaRPr lang="es-ES" sz="600" dirty="0">
              <a:solidFill>
                <a:schemeClr val="bg1"/>
              </a:solidFill>
              <a:latin typeface="Book Antiqua"/>
            </a:endParaRPr>
          </a:p>
          <a:p>
            <a:pPr marL="229235" indent="-228600">
              <a:lnSpc>
                <a:spcPct val="90000"/>
              </a:lnSpc>
            </a:pPr>
            <a:endParaRPr lang="es-EC" sz="900" dirty="0">
              <a:solidFill>
                <a:schemeClr val="bg1"/>
              </a:solidFill>
              <a:latin typeface="Book Antiqua"/>
            </a:endParaRPr>
          </a:p>
          <a:p>
            <a:pPr marL="243205" indent="0">
              <a:buNone/>
            </a:pPr>
            <a:endParaRPr lang="es-ES" sz="750" dirty="0">
              <a:solidFill>
                <a:schemeClr val="bg1"/>
              </a:solidFill>
              <a:latin typeface="Book Antiqua"/>
            </a:endParaRPr>
          </a:p>
          <a:p>
            <a:pPr marL="228600" indent="-228600">
              <a:lnSpc>
                <a:spcPct val="90000"/>
              </a:lnSpc>
            </a:pPr>
            <a:endParaRPr lang="es-ES" sz="450" dirty="0">
              <a:solidFill>
                <a:schemeClr val="bg1"/>
              </a:solidFill>
            </a:endParaRPr>
          </a:p>
        </p:txBody>
      </p:sp>
      <p:sp>
        <p:nvSpPr>
          <p:cNvPr id="10" name="CuadroTexto 9">
            <a:extLst>
              <a:ext uri="{FF2B5EF4-FFF2-40B4-BE49-F238E27FC236}">
                <a16:creationId xmlns:a16="http://schemas.microsoft.com/office/drawing/2014/main" id="{905EFD82-B719-D26B-B5BE-27FF7DF4643F}"/>
              </a:ext>
            </a:extLst>
          </p:cNvPr>
          <p:cNvSpPr txBox="1"/>
          <p:nvPr/>
        </p:nvSpPr>
        <p:spPr>
          <a:xfrm>
            <a:off x="263879" y="1409285"/>
            <a:ext cx="6290247" cy="527132"/>
          </a:xfrm>
          <a:prstGeom prst="rect">
            <a:avLst/>
          </a:prstGeom>
          <a:noFill/>
        </p:spPr>
        <p:txBody>
          <a:bodyPr wrap="square">
            <a:spAutoFit/>
          </a:bodyPr>
          <a:lstStyle/>
          <a:p>
            <a:pPr algn="just">
              <a:lnSpc>
                <a:spcPct val="107000"/>
              </a:lnSpc>
              <a:spcAft>
                <a:spcPts val="600"/>
              </a:spcAft>
            </a:pPr>
            <a:r>
              <a:rPr lang="es-EC" sz="1350"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Ejecución con una pelota, como se puede observar, el botón “Dale!” tiene el mismo color que la pelota que ha sido lanzada.</a:t>
            </a:r>
          </a:p>
        </p:txBody>
      </p:sp>
      <p:pic>
        <p:nvPicPr>
          <p:cNvPr id="3" name="Imagen 2" descr="Interfaz de usuario gráfica, Aplicación&#10;&#10;Descripción generada automáticamente">
            <a:extLst>
              <a:ext uri="{FF2B5EF4-FFF2-40B4-BE49-F238E27FC236}">
                <a16:creationId xmlns:a16="http://schemas.microsoft.com/office/drawing/2014/main" id="{0EE33CED-52B1-5CE5-6C20-AC64C17B61E4}"/>
              </a:ext>
            </a:extLst>
          </p:cNvPr>
          <p:cNvPicPr>
            <a:picLocks noChangeAspect="1"/>
          </p:cNvPicPr>
          <p:nvPr/>
        </p:nvPicPr>
        <p:blipFill>
          <a:blip r:embed="rId3"/>
          <a:stretch>
            <a:fillRect/>
          </a:stretch>
        </p:blipFill>
        <p:spPr>
          <a:xfrm>
            <a:off x="1590442" y="1936081"/>
            <a:ext cx="3637121" cy="3207419"/>
          </a:xfrm>
          <a:prstGeom prst="rect">
            <a:avLst/>
          </a:prstGeom>
        </p:spPr>
      </p:pic>
      <p:sp>
        <p:nvSpPr>
          <p:cNvPr id="6" name="Rectangle 1">
            <a:extLst>
              <a:ext uri="{FF2B5EF4-FFF2-40B4-BE49-F238E27FC236}">
                <a16:creationId xmlns:a16="http://schemas.microsoft.com/office/drawing/2014/main" id="{9A448F1B-5844-16BC-4268-3D4D724628ED}"/>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2611295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ejecución</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35</a:t>
            </a:r>
          </a:p>
        </p:txBody>
      </p:sp>
      <p:sp>
        <p:nvSpPr>
          <p:cNvPr id="4" name="Marcador de contenido 2">
            <a:extLst>
              <a:ext uri="{FF2B5EF4-FFF2-40B4-BE49-F238E27FC236}">
                <a16:creationId xmlns:a16="http://schemas.microsoft.com/office/drawing/2014/main" id="{2D98675D-A4E4-93C0-A508-5EF69B3BA999}"/>
              </a:ext>
            </a:extLst>
          </p:cNvPr>
          <p:cNvSpPr txBox="1">
            <a:spLocks/>
          </p:cNvSpPr>
          <p:nvPr/>
        </p:nvSpPr>
        <p:spPr>
          <a:xfrm>
            <a:off x="6838026" y="0"/>
            <a:ext cx="2305975"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9076" indent="-229076">
              <a:lnSpc>
                <a:spcPct val="90000"/>
              </a:lnSpc>
            </a:pPr>
            <a:endParaRPr lang="es-ES" sz="600" dirty="0">
              <a:solidFill>
                <a:schemeClr val="bg1"/>
              </a:solidFill>
              <a:latin typeface="Book Antiqua"/>
            </a:endParaRPr>
          </a:p>
          <a:p>
            <a:pPr marL="229076" indent="-229076">
              <a:lnSpc>
                <a:spcPct val="90000"/>
              </a:lnSpc>
            </a:pPr>
            <a:endParaRPr lang="es-ES" sz="600" dirty="0">
              <a:solidFill>
                <a:schemeClr val="bg1"/>
              </a:solidFill>
              <a:latin typeface="Book Antiqua"/>
            </a:endParaRPr>
          </a:p>
          <a:p>
            <a:pPr marL="229076" indent="-229076">
              <a:lnSpc>
                <a:spcPct val="90000"/>
              </a:lnSpc>
            </a:pPr>
            <a:r>
              <a:rPr lang="es-ES" sz="900" dirty="0">
                <a:solidFill>
                  <a:schemeClr val="bg1"/>
                </a:solidFill>
                <a:latin typeface="Book Antiqua"/>
              </a:rPr>
              <a:t>1	OBJETIVOS</a:t>
            </a:r>
          </a:p>
          <a:p>
            <a:pPr marL="229076" indent="-229076">
              <a:lnSpc>
                <a:spcPct val="90000"/>
              </a:lnSpc>
            </a:pPr>
            <a:r>
              <a:rPr lang="es-ES" sz="900" dirty="0">
                <a:solidFill>
                  <a:schemeClr val="bg1"/>
                </a:solidFill>
                <a:latin typeface="Book Antiqua"/>
              </a:rPr>
              <a:t>2	MARCO TEÓRICO</a:t>
            </a:r>
          </a:p>
          <a:p>
            <a:pPr marL="229440" indent="-229076">
              <a:lnSpc>
                <a:spcPct val="90000"/>
              </a:lnSpc>
            </a:pPr>
            <a:r>
              <a:rPr lang="es-EC" sz="900" dirty="0">
                <a:solidFill>
                  <a:srgbClr val="FFFF00"/>
                </a:solidFill>
                <a:latin typeface="Book Antiqua"/>
                <a:ea typeface="+mn-lt"/>
                <a:cs typeface="+mn-lt"/>
              </a:rPr>
              <a:t>3. DESARROLLO</a:t>
            </a:r>
          </a:p>
          <a:p>
            <a:pPr marL="472440" lvl="1" indent="-229076">
              <a:lnSpc>
                <a:spcPct val="90000"/>
              </a:lnSpc>
            </a:pPr>
            <a:r>
              <a:rPr lang="es-EC" sz="900" dirty="0">
                <a:solidFill>
                  <a:schemeClr val="bg1"/>
                </a:solidFill>
                <a:latin typeface="Book Antiqua"/>
                <a:ea typeface="+mn-lt"/>
                <a:cs typeface="+mn-lt"/>
              </a:rPr>
              <a:t>3.1 DESCRIPCIÓN TALLER</a:t>
            </a:r>
          </a:p>
          <a:p>
            <a:pPr marL="472440" lvl="1" indent="-229076">
              <a:lnSpc>
                <a:spcPct val="90000"/>
              </a:lnSpc>
            </a:pPr>
            <a:r>
              <a:rPr lang="es-EC" sz="900" dirty="0">
                <a:solidFill>
                  <a:schemeClr val="bg1"/>
                </a:solidFill>
                <a:latin typeface="Book Antiqua"/>
                <a:ea typeface="+mn-lt"/>
                <a:cs typeface="+mn-lt"/>
              </a:rPr>
              <a:t>3.2 CREACIÓN DEL PROYECTO</a:t>
            </a:r>
          </a:p>
          <a:p>
            <a:pPr marL="472440" lvl="1" indent="-229076">
              <a:lnSpc>
                <a:spcPct val="90000"/>
              </a:lnSpc>
            </a:pPr>
            <a:r>
              <a:rPr lang="es-EC" sz="900" dirty="0">
                <a:solidFill>
                  <a:schemeClr val="bg1"/>
                </a:solidFill>
                <a:latin typeface="Book Antiqua"/>
                <a:ea typeface="+mn-lt"/>
                <a:cs typeface="+mn-lt"/>
              </a:rPr>
              <a:t>3.3 REALIZACIÓN PRÁCTICA</a:t>
            </a:r>
          </a:p>
          <a:p>
            <a:pPr marL="472440" lvl="1" indent="-229076">
              <a:lnSpc>
                <a:spcPct val="90000"/>
              </a:lnSpc>
            </a:pPr>
            <a:r>
              <a:rPr lang="es-EC" sz="900" dirty="0">
                <a:solidFill>
                  <a:srgbClr val="FFFF00"/>
                </a:solidFill>
                <a:latin typeface="Book Antiqua"/>
                <a:ea typeface="+mn-lt"/>
                <a:cs typeface="+mn-lt"/>
              </a:rPr>
              <a:t>3.4 EJECUCION</a:t>
            </a:r>
          </a:p>
          <a:p>
            <a:pPr marL="229440" indent="-229076">
              <a:lnSpc>
                <a:spcPct val="90000"/>
              </a:lnSpc>
            </a:pPr>
            <a:r>
              <a:rPr lang="es-EC" sz="900" dirty="0">
                <a:solidFill>
                  <a:schemeClr val="bg1"/>
                </a:solidFill>
                <a:latin typeface="Book Antiqua"/>
                <a:ea typeface="+mn-lt"/>
                <a:cs typeface="+mn-lt"/>
              </a:rPr>
              <a:t>4. CONCLUSIONES</a:t>
            </a:r>
          </a:p>
          <a:p>
            <a:pPr marL="229440" indent="-229076">
              <a:lnSpc>
                <a:spcPct val="90000"/>
              </a:lnSpc>
            </a:pPr>
            <a:r>
              <a:rPr lang="es-EC" sz="900" dirty="0">
                <a:solidFill>
                  <a:schemeClr val="bg1"/>
                </a:solidFill>
                <a:latin typeface="Book Antiqua"/>
                <a:ea typeface="+mn-lt"/>
                <a:cs typeface="+mn-lt"/>
              </a:rPr>
              <a:t>5. RECOMENDACIONES</a:t>
            </a:r>
          </a:p>
          <a:p>
            <a:pPr marL="229440" indent="-229076">
              <a:lnSpc>
                <a:spcPct val="90000"/>
              </a:lnSpc>
            </a:pPr>
            <a:r>
              <a:rPr lang="es-EC" sz="900" dirty="0">
                <a:solidFill>
                  <a:schemeClr val="bg1"/>
                </a:solidFill>
                <a:latin typeface="Book Antiqua"/>
                <a:ea typeface="+mn-lt"/>
                <a:cs typeface="+mn-lt"/>
              </a:rPr>
              <a:t>6. BIBLIOGRAFÍA</a:t>
            </a:r>
            <a:endParaRPr lang="es-ES" sz="900" dirty="0">
              <a:solidFill>
                <a:schemeClr val="bg1"/>
              </a:solidFill>
              <a:latin typeface="Book Antiqua"/>
              <a:ea typeface="+mn-lt"/>
              <a:cs typeface="+mn-lt"/>
            </a:endParaRPr>
          </a:p>
          <a:p>
            <a:pPr marL="243364" indent="0">
              <a:buNone/>
            </a:pPr>
            <a:endParaRPr lang="es-ES" sz="750" dirty="0">
              <a:solidFill>
                <a:schemeClr val="bg1"/>
              </a:solidFill>
              <a:latin typeface="Book Antiqua"/>
            </a:endParaRPr>
          </a:p>
          <a:p>
            <a:pPr marL="229076" indent="-229076">
              <a:lnSpc>
                <a:spcPct val="90000"/>
              </a:lnSpc>
            </a:pPr>
            <a:endParaRPr lang="es-ES" sz="450" dirty="0">
              <a:solidFill>
                <a:schemeClr val="bg1"/>
              </a:solidFill>
            </a:endParaRPr>
          </a:p>
        </p:txBody>
      </p:sp>
      <p:sp>
        <p:nvSpPr>
          <p:cNvPr id="10" name="CuadroTexto 9">
            <a:extLst>
              <a:ext uri="{FF2B5EF4-FFF2-40B4-BE49-F238E27FC236}">
                <a16:creationId xmlns:a16="http://schemas.microsoft.com/office/drawing/2014/main" id="{905EFD82-B719-D26B-B5BE-27FF7DF4643F}"/>
              </a:ext>
            </a:extLst>
          </p:cNvPr>
          <p:cNvSpPr txBox="1"/>
          <p:nvPr/>
        </p:nvSpPr>
        <p:spPr>
          <a:xfrm>
            <a:off x="435894" y="1412007"/>
            <a:ext cx="6290247" cy="999248"/>
          </a:xfrm>
          <a:prstGeom prst="rect">
            <a:avLst/>
          </a:prstGeom>
          <a:noFill/>
        </p:spPr>
        <p:txBody>
          <a:bodyPr wrap="square">
            <a:spAutoFit/>
          </a:bodyPr>
          <a:lstStyle/>
          <a:p>
            <a:pPr algn="just">
              <a:lnSpc>
                <a:spcPct val="107000"/>
              </a:lnSpc>
              <a:spcAft>
                <a:spcPts val="600"/>
              </a:spcAft>
            </a:pPr>
            <a:r>
              <a:rPr lang="es-EC" sz="1350"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Ejecución con varias pelotas, cada una de estas pelotas tiene un color diferente, con el cual se les diferencia una de la otra, y el bot</a:t>
            </a:r>
            <a:r>
              <a:rPr lang="es-EC" sz="1050"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ón dale tiene el color de la última pelota que haya sido lanzada.</a:t>
            </a:r>
            <a:endParaRPr lang="es-EC" sz="1350" dirty="0">
              <a:solidFill>
                <a:srgbClr val="2F5496"/>
              </a:solidFill>
              <a:latin typeface="Calibri Light" panose="020F03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EC" sz="1350" dirty="0">
                <a:solidFill>
                  <a:srgbClr val="2F5496"/>
                </a:solidFill>
                <a:latin typeface="Calibri Light" panose="020F0302020204030204" pitchFamily="34" charset="0"/>
                <a:ea typeface="Calibri" panose="020F0502020204030204" pitchFamily="34" charset="0"/>
                <a:cs typeface="Times New Roman" panose="02020603050405020304" pitchFamily="18" charset="0"/>
              </a:rPr>
              <a:t>.</a:t>
            </a:r>
          </a:p>
        </p:txBody>
      </p:sp>
      <p:pic>
        <p:nvPicPr>
          <p:cNvPr id="3" name="Imagen 2" descr="Interfaz de usuario gráfica, Aplicación&#10;&#10;Descripción generada automáticamente">
            <a:extLst>
              <a:ext uri="{FF2B5EF4-FFF2-40B4-BE49-F238E27FC236}">
                <a16:creationId xmlns:a16="http://schemas.microsoft.com/office/drawing/2014/main" id="{2A2EACDC-A014-FDBE-F020-C422708DA3B2}"/>
              </a:ext>
            </a:extLst>
          </p:cNvPr>
          <p:cNvPicPr>
            <a:picLocks noChangeAspect="1"/>
          </p:cNvPicPr>
          <p:nvPr/>
        </p:nvPicPr>
        <p:blipFill>
          <a:blip r:embed="rId3"/>
          <a:stretch>
            <a:fillRect/>
          </a:stretch>
        </p:blipFill>
        <p:spPr>
          <a:xfrm>
            <a:off x="1842943" y="2026720"/>
            <a:ext cx="3476149" cy="3116780"/>
          </a:xfrm>
          <a:prstGeom prst="rect">
            <a:avLst/>
          </a:prstGeom>
        </p:spPr>
      </p:pic>
    </p:spTree>
    <p:extLst>
      <p:ext uri="{BB962C8B-B14F-4D97-AF65-F5344CB8AC3E}">
        <p14:creationId xmlns:p14="http://schemas.microsoft.com/office/powerpoint/2010/main" val="41590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3" name="Google Shape;183;p28"/>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INTRODUCCIÓN</a:t>
            </a:r>
            <a:endParaRPr dirty="0"/>
          </a:p>
        </p:txBody>
      </p:sp>
      <p:sp>
        <p:nvSpPr>
          <p:cNvPr id="184" name="Google Shape;184;p28"/>
          <p:cNvSpPr txBox="1">
            <a:spLocks noGrp="1"/>
          </p:cNvSpPr>
          <p:nvPr>
            <p:ph type="body" idx="1"/>
          </p:nvPr>
        </p:nvSpPr>
        <p:spPr>
          <a:xfrm>
            <a:off x="435895" y="1414026"/>
            <a:ext cx="6310464" cy="3546774"/>
          </a:xfrm>
          <a:prstGeom prst="rect">
            <a:avLst/>
          </a:prstGeom>
          <a:noFill/>
          <a:ln>
            <a:noFill/>
          </a:ln>
        </p:spPr>
        <p:txBody>
          <a:bodyPr spcFirstLastPara="1" wrap="square" lIns="68575" tIns="34275" rIns="68575" bIns="34275" anchor="ctr" anchorCtr="0">
            <a:normAutofit/>
          </a:bodyPr>
          <a:lstStyle/>
          <a:p>
            <a:pPr marL="228600" indent="-228600" algn="just">
              <a:spcBef>
                <a:spcPts val="0"/>
              </a:spcBef>
            </a:pPr>
            <a:r>
              <a:rPr lang="es-ES" dirty="0">
                <a:effectLst/>
                <a:latin typeface="Calibri" panose="020F0502020204030204" pitchFamily="34" charset="0"/>
                <a:ea typeface="Calibri" panose="020F0502020204030204" pitchFamily="34" charset="0"/>
                <a:cs typeface="Arial" panose="020B0604020202020204" pitchFamily="34" charset="0"/>
              </a:rPr>
              <a:t>En el campo de la informática, a medida que los ordenadores se han vuelto más poderosos, ha surgido la necesidad de ejecutar tareas concurrentemente para aprovechar al máximo su capacidad. En lugar de ejecutar instrucciones de programación de forma individual y secuencial, se ha vuelto crucial poder realizar múltiples tareas al mismo tiempo.</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228600" indent="-228600" algn="just">
              <a:spcBef>
                <a:spcPts val="0"/>
              </a:spcBef>
            </a:pPr>
            <a:r>
              <a:rPr lang="es-ES" dirty="0">
                <a:effectLst/>
                <a:latin typeface="Calibri" panose="020F0502020204030204" pitchFamily="34" charset="0"/>
                <a:ea typeface="Calibri" panose="020F0502020204030204" pitchFamily="34" charset="0"/>
                <a:cs typeface="Arial" panose="020B0604020202020204" pitchFamily="34" charset="0"/>
              </a:rPr>
              <a:t>En resumen, la sincronización de hilos es una técnica esencial en la programación concurrente, que nos permite aprovechar al máximo la capacidad de los ordenadores modernos. Al descomponer nuestro programa en subtareas ejecutadas en hilos separados y sincronizar su acceso a los recursos compartidos, podemos lograr un mayor rendimiento y una ejecución más eficiente de nuestras aplicaciones.</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rtl="0">
              <a:spcBef>
                <a:spcPts val="0"/>
              </a:spcBef>
              <a:spcAft>
                <a:spcPts val="0"/>
              </a:spcAft>
              <a:buSzPts val="1200"/>
              <a:buNone/>
            </a:pPr>
            <a:endParaRPr dirty="0">
              <a:solidFill>
                <a:schemeClr val="dk1"/>
              </a:solidFill>
              <a:latin typeface="Calibri"/>
              <a:ea typeface="Calibri"/>
              <a:cs typeface="Calibri"/>
              <a:sym typeface="Calibri"/>
            </a:endParaRPr>
          </a:p>
        </p:txBody>
      </p:sp>
      <p:sp>
        <p:nvSpPr>
          <p:cNvPr id="185" name="Google Shape;185;p28"/>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4</a:t>
            </a:r>
            <a:endParaRPr sz="1100">
              <a:solidFill>
                <a:schemeClr val="lt1"/>
              </a:solidFill>
            </a:endParaRPr>
          </a:p>
        </p:txBody>
      </p:sp>
      <p:sp>
        <p:nvSpPr>
          <p:cNvPr id="4" name="Rectangle 1">
            <a:extLst>
              <a:ext uri="{FF2B5EF4-FFF2-40B4-BE49-F238E27FC236}">
                <a16:creationId xmlns:a16="http://schemas.microsoft.com/office/drawing/2014/main" id="{1216A0E7-FE33-6CB7-CC7D-C035B96B9CBC}"/>
              </a:ext>
            </a:extLst>
          </p:cNvPr>
          <p:cNvSpPr txBox="1">
            <a:spLocks noChangeArrowheads="1"/>
          </p:cNvSpPr>
          <p:nvPr/>
        </p:nvSpPr>
        <p:spPr bwMode="auto">
          <a:xfrm>
            <a:off x="6926988" y="399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4"/>
        <p:cNvGrpSpPr/>
        <p:nvPr/>
      </p:nvGrpSpPr>
      <p:grpSpPr>
        <a:xfrm>
          <a:off x="0" y="0"/>
          <a:ext cx="0" cy="0"/>
          <a:chOff x="0" y="0"/>
          <a:chExt cx="0" cy="0"/>
        </a:xfrm>
      </p:grpSpPr>
      <p:sp>
        <p:nvSpPr>
          <p:cNvPr id="245" name="Google Shape;245;p3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ill Sans"/>
              <a:ea typeface="Gill Sans"/>
              <a:cs typeface="Gill Sans"/>
              <a:sym typeface="Gill Sans"/>
            </a:endParaRPr>
          </a:p>
        </p:txBody>
      </p:sp>
      <p:sp>
        <p:nvSpPr>
          <p:cNvPr id="246" name="Google Shape;246;p35"/>
          <p:cNvSpPr/>
          <p:nvPr/>
        </p:nvSpPr>
        <p:spPr>
          <a:xfrm>
            <a:off x="435893" y="342901"/>
            <a:ext cx="5522969" cy="6857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47" name="Google Shape;247;p35"/>
          <p:cNvSpPr/>
          <p:nvPr/>
        </p:nvSpPr>
        <p:spPr>
          <a:xfrm>
            <a:off x="6179831" y="340232"/>
            <a:ext cx="2468880" cy="73915"/>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48" name="Google Shape;248;p35"/>
          <p:cNvSpPr/>
          <p:nvPr/>
        </p:nvSpPr>
        <p:spPr>
          <a:xfrm>
            <a:off x="435892" y="510803"/>
            <a:ext cx="3797708" cy="427003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ill Sans"/>
              <a:ea typeface="Gill Sans"/>
              <a:cs typeface="Gill Sans"/>
              <a:sym typeface="Gill Sans"/>
            </a:endParaRPr>
          </a:p>
        </p:txBody>
      </p:sp>
      <p:sp>
        <p:nvSpPr>
          <p:cNvPr id="249" name="Google Shape;249;p35"/>
          <p:cNvSpPr txBox="1">
            <a:spLocks noGrp="1"/>
          </p:cNvSpPr>
          <p:nvPr>
            <p:ph type="title"/>
          </p:nvPr>
        </p:nvSpPr>
        <p:spPr>
          <a:xfrm>
            <a:off x="747286" y="864704"/>
            <a:ext cx="3486314" cy="3404335"/>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FFFFFF"/>
              </a:buClr>
              <a:buSzPts val="4100"/>
              <a:buFont typeface="Gill Sans"/>
              <a:buNone/>
            </a:pPr>
            <a:r>
              <a:rPr lang="es" sz="2800" dirty="0">
                <a:solidFill>
                  <a:srgbClr val="FFFFFF"/>
                </a:solidFill>
              </a:rPr>
              <a:t>DESARROLLO E IMPLEMENTACIÓN </a:t>
            </a:r>
            <a:endParaRPr sz="2800" dirty="0">
              <a:solidFill>
                <a:srgbClr val="FFFFFF"/>
              </a:solidFill>
            </a:endParaRPr>
          </a:p>
        </p:txBody>
      </p:sp>
      <p:sp>
        <p:nvSpPr>
          <p:cNvPr id="250" name="Google Shape;250;p35"/>
          <p:cNvSpPr txBox="1">
            <a:spLocks noGrp="1"/>
          </p:cNvSpPr>
          <p:nvPr>
            <p:ph type="body" idx="1"/>
          </p:nvPr>
        </p:nvSpPr>
        <p:spPr>
          <a:xfrm>
            <a:off x="4473211" y="754379"/>
            <a:ext cx="4310162" cy="3404335"/>
          </a:xfrm>
          <a:prstGeom prst="rect">
            <a:avLst/>
          </a:prstGeom>
          <a:noFill/>
          <a:ln>
            <a:noFill/>
          </a:ln>
        </p:spPr>
        <p:txBody>
          <a:bodyPr spcFirstLastPara="1" wrap="square" lIns="68575" tIns="34275" rIns="68575" bIns="34275" anchor="ctr" anchorCtr="0">
            <a:normAutofit/>
          </a:bodyPr>
          <a:lstStyle/>
          <a:p>
            <a:pPr marL="228600" lvl="0" indent="-228600" algn="l" rtl="0">
              <a:spcBef>
                <a:spcPts val="0"/>
              </a:spcBef>
              <a:spcAft>
                <a:spcPts val="0"/>
              </a:spcAft>
              <a:buSzPts val="1200"/>
              <a:buChar char="◼"/>
            </a:pPr>
            <a:r>
              <a:rPr lang="es" sz="1500" dirty="0"/>
              <a:t>ENTORNO DE DESARROLLO: </a:t>
            </a:r>
          </a:p>
          <a:p>
            <a:pPr marL="152400" indent="0">
              <a:lnSpc>
                <a:spcPct val="115000"/>
              </a:lnSpc>
              <a:spcAft>
                <a:spcPts val="1000"/>
              </a:spcAft>
              <a:buNone/>
            </a:pPr>
            <a:r>
              <a:rPr lang="es-ES" sz="1500" dirty="0">
                <a:effectLst/>
                <a:latin typeface="Calibri" panose="020F0502020204030204" pitchFamily="34" charset="0"/>
                <a:ea typeface="Calibri" panose="020F0502020204030204" pitchFamily="34" charset="0"/>
                <a:cs typeface="Arial" panose="020B0604020202020204" pitchFamily="34" charset="0"/>
              </a:rPr>
              <a:t>Apache NetBeans es un entorno de desarrollo integrado de código abierto que proporciona herramientas y funcionalidades para facilitar el desarrollo de aplicaciones Java y otros lenguajes. Su arquitectura modular y su conjunto de características potentes hacen que sea una opción popular para los desarrolladores que buscan un entorno de desarrollo eficiente y personalizable.</a:t>
            </a:r>
            <a:endParaRPr lang="es-MX" sz="1500" dirty="0">
              <a:effectLst/>
              <a:latin typeface="Calibri" panose="020F0502020204030204" pitchFamily="34" charset="0"/>
              <a:ea typeface="Calibri" panose="020F0502020204030204" pitchFamily="34" charset="0"/>
              <a:cs typeface="Arial" panose="020B0604020202020204" pitchFamily="34" charset="0"/>
            </a:endParaRPr>
          </a:p>
          <a:p>
            <a:pPr marL="228600" lvl="0" indent="-152400" algn="l" rtl="0">
              <a:spcBef>
                <a:spcPts val="700"/>
              </a:spcBef>
              <a:spcAft>
                <a:spcPts val="0"/>
              </a:spcAft>
              <a:buSzPts val="1200"/>
              <a:buNone/>
            </a:pPr>
            <a:endParaRPr dirty="0"/>
          </a:p>
        </p:txBody>
      </p:sp>
      <p:sp>
        <p:nvSpPr>
          <p:cNvPr id="251" name="Google Shape;251;p35"/>
          <p:cNvSpPr txBox="1"/>
          <p:nvPr/>
        </p:nvSpPr>
        <p:spPr>
          <a:xfrm>
            <a:off x="8783373" y="4843425"/>
            <a:ext cx="3606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dk1"/>
                </a:solidFill>
                <a:latin typeface="Gill Sans"/>
                <a:ea typeface="Gill Sans"/>
                <a:cs typeface="Gill Sans"/>
                <a:sym typeface="Gill Sans"/>
              </a:rPr>
              <a:t>11</a:t>
            </a:r>
            <a:endParaRPr sz="1100"/>
          </a:p>
        </p:txBody>
      </p:sp>
      <p:pic>
        <p:nvPicPr>
          <p:cNvPr id="2" name="Imagen 1">
            <a:extLst>
              <a:ext uri="{FF2B5EF4-FFF2-40B4-BE49-F238E27FC236}">
                <a16:creationId xmlns:a16="http://schemas.microsoft.com/office/drawing/2014/main" id="{F426C9A5-2CDB-C711-C179-1688FBEACF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50902" y="3537362"/>
            <a:ext cx="3954780" cy="138303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5936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dirty="0">
                <a:effectLst/>
                <a:latin typeface="Calibri" panose="020F0502020204030204" pitchFamily="34" charset="0"/>
                <a:ea typeface="Calibri" panose="020F0502020204030204" pitchFamily="34" charset="0"/>
                <a:cs typeface="Arial" panose="020B0604020202020204" pitchFamily="34" charset="0"/>
              </a:rPr>
              <a:t>Primero ingresa al IDE de Desarrollo APACHE NETBEANS y cre</a:t>
            </a:r>
            <a:r>
              <a:rPr lang="es-ES" dirty="0">
                <a:latin typeface="Calibri" panose="020F0502020204030204" pitchFamily="34" charset="0"/>
                <a:ea typeface="Calibri" panose="020F0502020204030204" pitchFamily="34" charset="0"/>
                <a:cs typeface="Arial" panose="020B0604020202020204" pitchFamily="34" charset="0"/>
              </a:rPr>
              <a:t>a</a:t>
            </a:r>
            <a:r>
              <a:rPr lang="es-ES" dirty="0">
                <a:effectLst/>
                <a:latin typeface="Calibri" panose="020F0502020204030204" pitchFamily="34" charset="0"/>
                <a:ea typeface="Calibri" panose="020F0502020204030204" pitchFamily="34" charset="0"/>
                <a:cs typeface="Arial" panose="020B0604020202020204" pitchFamily="34" charset="0"/>
              </a:rPr>
              <a:t> un nuevo proyecto:</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Imagen 1">
            <a:extLst>
              <a:ext uri="{FF2B5EF4-FFF2-40B4-BE49-F238E27FC236}">
                <a16:creationId xmlns:a16="http://schemas.microsoft.com/office/drawing/2014/main" id="{94B7DEF2-77E9-D6AF-D795-7691668C539C}"/>
              </a:ext>
            </a:extLst>
          </p:cNvPr>
          <p:cNvPicPr>
            <a:picLocks noChangeAspect="1"/>
          </p:cNvPicPr>
          <p:nvPr/>
        </p:nvPicPr>
        <p:blipFill>
          <a:blip r:embed="rId22"/>
          <a:stretch>
            <a:fillRect/>
          </a:stretch>
        </p:blipFill>
        <p:spPr>
          <a:xfrm>
            <a:off x="683980" y="2524961"/>
            <a:ext cx="5400040" cy="1789430"/>
          </a:xfrm>
          <a:prstGeom prst="rect">
            <a:avLst/>
          </a:prstGeom>
        </p:spPr>
      </p:pic>
    </p:spTree>
    <p:extLst>
      <p:ext uri="{BB962C8B-B14F-4D97-AF65-F5344CB8AC3E}">
        <p14:creationId xmlns:p14="http://schemas.microsoft.com/office/powerpoint/2010/main" val="1936910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10328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Después, dentro de la interfaz que ofrece la opción de crear un nuevo proyecto selecciona la categoría Java </a:t>
            </a:r>
            <a:r>
              <a:rPr lang="es-ES" sz="1800" dirty="0" err="1">
                <a:effectLst/>
                <a:latin typeface="Calibri" panose="020F0502020204030204" pitchFamily="34" charset="0"/>
                <a:ea typeface="Calibri" panose="020F0502020204030204" pitchFamily="34" charset="0"/>
                <a:cs typeface="Arial" panose="020B0604020202020204" pitchFamily="34" charset="0"/>
              </a:rPr>
              <a:t>with</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Ant</a:t>
            </a:r>
            <a:r>
              <a:rPr lang="es-ES" sz="1800" dirty="0">
                <a:effectLst/>
                <a:latin typeface="Calibri" panose="020F0502020204030204" pitchFamily="34" charset="0"/>
                <a:ea typeface="Calibri" panose="020F0502020204030204" pitchFamily="34" charset="0"/>
                <a:cs typeface="Arial" panose="020B0604020202020204" pitchFamily="34" charset="0"/>
              </a:rPr>
              <a:t> y en Proyectos Java </a:t>
            </a:r>
            <a:r>
              <a:rPr lang="es-ES" sz="1800" dirty="0" err="1">
                <a:effectLst/>
                <a:latin typeface="Calibri" panose="020F0502020204030204" pitchFamily="34" charset="0"/>
                <a:ea typeface="Calibri" panose="020F0502020204030204" pitchFamily="34" charset="0"/>
                <a:cs typeface="Arial" panose="020B0604020202020204" pitchFamily="34" charset="0"/>
              </a:rPr>
              <a:t>Application</a:t>
            </a:r>
            <a:r>
              <a:rPr lang="es-ES" sz="1800" dirty="0">
                <a:effectLst/>
                <a:latin typeface="Calibri" panose="020F0502020204030204" pitchFamily="34" charset="0"/>
                <a:ea typeface="Calibri" panose="020F0502020204030204" pitchFamily="34" charset="0"/>
                <a:cs typeface="Arial" panose="020B0604020202020204" pitchFamily="34" charset="0"/>
              </a:rPr>
              <a:t>, para así proceder a dar Next:</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53D4B096-E4C1-8D5C-03ED-03B09F17A794}"/>
              </a:ext>
            </a:extLst>
          </p:cNvPr>
          <p:cNvPicPr>
            <a:picLocks noChangeAspect="1"/>
          </p:cNvPicPr>
          <p:nvPr/>
        </p:nvPicPr>
        <p:blipFill>
          <a:blip r:embed="rId22"/>
          <a:stretch>
            <a:fillRect/>
          </a:stretch>
        </p:blipFill>
        <p:spPr>
          <a:xfrm>
            <a:off x="1949505" y="2792166"/>
            <a:ext cx="2951153" cy="2129036"/>
          </a:xfrm>
          <a:prstGeom prst="rect">
            <a:avLst/>
          </a:prstGeom>
        </p:spPr>
      </p:pic>
    </p:spTree>
    <p:extLst>
      <p:ext uri="{BB962C8B-B14F-4D97-AF65-F5344CB8AC3E}">
        <p14:creationId xmlns:p14="http://schemas.microsoft.com/office/powerpoint/2010/main" val="1289627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8168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Asigna un nombre al proyecto y selecciona la Ubicación en donde quieras que se cree el proyecto y lo generas:</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Imagen 1">
            <a:extLst>
              <a:ext uri="{FF2B5EF4-FFF2-40B4-BE49-F238E27FC236}">
                <a16:creationId xmlns:a16="http://schemas.microsoft.com/office/drawing/2014/main" id="{37A89287-1C65-3EB5-A728-00AF3EA39813}"/>
              </a:ext>
            </a:extLst>
          </p:cNvPr>
          <p:cNvPicPr>
            <a:picLocks noChangeAspect="1"/>
          </p:cNvPicPr>
          <p:nvPr/>
        </p:nvPicPr>
        <p:blipFill>
          <a:blip r:embed="rId22"/>
          <a:stretch>
            <a:fillRect/>
          </a:stretch>
        </p:blipFill>
        <p:spPr>
          <a:xfrm>
            <a:off x="1139565" y="2702135"/>
            <a:ext cx="4325235" cy="2309098"/>
          </a:xfrm>
          <a:prstGeom prst="rect">
            <a:avLst/>
          </a:prstGeom>
        </p:spPr>
      </p:pic>
    </p:spTree>
    <p:extLst>
      <p:ext uri="{BB962C8B-B14F-4D97-AF65-F5344CB8AC3E}">
        <p14:creationId xmlns:p14="http://schemas.microsoft.com/office/powerpoint/2010/main" val="1031747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10976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Dentro de la interfaz del proyecto crea los paquetes en base al Patrón MVC y un paquete extra llamado </a:t>
            </a:r>
            <a:r>
              <a:rPr lang="es-ES" sz="1800" dirty="0" err="1">
                <a:effectLst/>
                <a:latin typeface="Calibri" panose="020F0502020204030204" pitchFamily="34" charset="0"/>
                <a:ea typeface="Calibri" panose="020F0502020204030204" pitchFamily="34" charset="0"/>
                <a:cs typeface="Arial" panose="020B0604020202020204" pitchFamily="34" charset="0"/>
              </a:rPr>
              <a:t>main</a:t>
            </a:r>
            <a:r>
              <a:rPr lang="es-ES" sz="1800" dirty="0">
                <a:effectLst/>
                <a:latin typeface="Calibri" panose="020F0502020204030204" pitchFamily="34" charset="0"/>
                <a:ea typeface="Calibri" panose="020F0502020204030204" pitchFamily="34" charset="0"/>
                <a:cs typeface="Arial" panose="020B0604020202020204" pitchFamily="34" charset="0"/>
              </a:rPr>
              <a:t>, dentro de estos vas a crear las clases necesarias para continuar con el desarrollo del proyecto así mismo  se presentará el código necesario para cada clase</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CC6647C4-F35B-7B52-6888-FBE939EF6819}"/>
              </a:ext>
            </a:extLst>
          </p:cNvPr>
          <p:cNvPicPr>
            <a:picLocks noChangeAspect="1"/>
          </p:cNvPicPr>
          <p:nvPr/>
        </p:nvPicPr>
        <p:blipFill>
          <a:blip r:embed="rId22"/>
          <a:stretch>
            <a:fillRect/>
          </a:stretch>
        </p:blipFill>
        <p:spPr>
          <a:xfrm>
            <a:off x="921570" y="3396800"/>
            <a:ext cx="4780830" cy="1659349"/>
          </a:xfrm>
          <a:prstGeom prst="rect">
            <a:avLst/>
          </a:prstGeom>
        </p:spPr>
      </p:pic>
    </p:spTree>
    <p:extLst>
      <p:ext uri="{BB962C8B-B14F-4D97-AF65-F5344CB8AC3E}">
        <p14:creationId xmlns:p14="http://schemas.microsoft.com/office/powerpoint/2010/main" val="2668237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83650" y="4208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Crea los paquetes modelo, vista, controlador y </a:t>
            </a:r>
            <a:r>
              <a:rPr lang="es-ES" sz="1800" dirty="0" err="1">
                <a:effectLst/>
                <a:latin typeface="Calibri" panose="020F0502020204030204" pitchFamily="34" charset="0"/>
                <a:ea typeface="Calibri" panose="020F0502020204030204" pitchFamily="34" charset="0"/>
                <a:cs typeface="Arial" panose="020B0604020202020204" pitchFamily="34" charset="0"/>
              </a:rPr>
              <a:t>main</a:t>
            </a:r>
            <a:r>
              <a:rPr lang="es-ES" sz="1800" dirty="0">
                <a:effectLst/>
                <a:latin typeface="Calibri" panose="020F0502020204030204" pitchFamily="34" charset="0"/>
                <a:ea typeface="Calibri" panose="020F0502020204030204" pitchFamily="34" charset="0"/>
                <a:cs typeface="Arial" panose="020B0604020202020204" pitchFamily="34" charset="0"/>
              </a:rPr>
              <a:t>:</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CC6647C4-F35B-7B52-6888-FBE939EF6819}"/>
              </a:ext>
            </a:extLst>
          </p:cNvPr>
          <p:cNvPicPr>
            <a:picLocks noChangeAspect="1"/>
          </p:cNvPicPr>
          <p:nvPr/>
        </p:nvPicPr>
        <p:blipFill>
          <a:blip r:embed="rId22"/>
          <a:stretch>
            <a:fillRect/>
          </a:stretch>
        </p:blipFill>
        <p:spPr>
          <a:xfrm>
            <a:off x="435894" y="1993311"/>
            <a:ext cx="3164106" cy="1098210"/>
          </a:xfrm>
          <a:prstGeom prst="rect">
            <a:avLst/>
          </a:prstGeom>
        </p:spPr>
      </p:pic>
      <p:pic>
        <p:nvPicPr>
          <p:cNvPr id="2" name="Imagen 1">
            <a:extLst>
              <a:ext uri="{FF2B5EF4-FFF2-40B4-BE49-F238E27FC236}">
                <a16:creationId xmlns:a16="http://schemas.microsoft.com/office/drawing/2014/main" id="{B3C8E964-E237-2CCA-0343-268E855ABBDA}"/>
              </a:ext>
            </a:extLst>
          </p:cNvPr>
          <p:cNvPicPr>
            <a:picLocks noChangeAspect="1"/>
          </p:cNvPicPr>
          <p:nvPr/>
        </p:nvPicPr>
        <p:blipFill>
          <a:blip r:embed="rId23"/>
          <a:stretch>
            <a:fillRect/>
          </a:stretch>
        </p:blipFill>
        <p:spPr>
          <a:xfrm>
            <a:off x="83650" y="3323002"/>
            <a:ext cx="2014831" cy="1670416"/>
          </a:xfrm>
          <a:prstGeom prst="rect">
            <a:avLst/>
          </a:prstGeom>
        </p:spPr>
      </p:pic>
      <p:pic>
        <p:nvPicPr>
          <p:cNvPr id="7" name="Imagen 6">
            <a:extLst>
              <a:ext uri="{FF2B5EF4-FFF2-40B4-BE49-F238E27FC236}">
                <a16:creationId xmlns:a16="http://schemas.microsoft.com/office/drawing/2014/main" id="{E4E842E9-8D86-DB25-4164-AE56E1143BA0}"/>
              </a:ext>
            </a:extLst>
          </p:cNvPr>
          <p:cNvPicPr>
            <a:picLocks noChangeAspect="1"/>
          </p:cNvPicPr>
          <p:nvPr/>
        </p:nvPicPr>
        <p:blipFill>
          <a:blip r:embed="rId24"/>
          <a:stretch>
            <a:fillRect/>
          </a:stretch>
        </p:blipFill>
        <p:spPr>
          <a:xfrm>
            <a:off x="3773313" y="1907025"/>
            <a:ext cx="2346387" cy="1378667"/>
          </a:xfrm>
          <a:prstGeom prst="rect">
            <a:avLst/>
          </a:prstGeom>
        </p:spPr>
      </p:pic>
      <p:pic>
        <p:nvPicPr>
          <p:cNvPr id="9" name="Imagen 8">
            <a:extLst>
              <a:ext uri="{FF2B5EF4-FFF2-40B4-BE49-F238E27FC236}">
                <a16:creationId xmlns:a16="http://schemas.microsoft.com/office/drawing/2014/main" id="{E3E016CF-4ED3-A27F-3379-0817F4FAFC37}"/>
              </a:ext>
            </a:extLst>
          </p:cNvPr>
          <p:cNvPicPr>
            <a:picLocks noChangeAspect="1"/>
          </p:cNvPicPr>
          <p:nvPr/>
        </p:nvPicPr>
        <p:blipFill>
          <a:blip r:embed="rId25"/>
          <a:stretch>
            <a:fillRect/>
          </a:stretch>
        </p:blipFill>
        <p:spPr>
          <a:xfrm>
            <a:off x="4396102" y="3323002"/>
            <a:ext cx="2330252" cy="1670416"/>
          </a:xfrm>
          <a:prstGeom prst="rect">
            <a:avLst/>
          </a:prstGeom>
        </p:spPr>
      </p:pic>
      <p:pic>
        <p:nvPicPr>
          <p:cNvPr id="10" name="Imagen 9">
            <a:extLst>
              <a:ext uri="{FF2B5EF4-FFF2-40B4-BE49-F238E27FC236}">
                <a16:creationId xmlns:a16="http://schemas.microsoft.com/office/drawing/2014/main" id="{B15D3130-A911-03EA-3306-7361805BA0E7}"/>
              </a:ext>
            </a:extLst>
          </p:cNvPr>
          <p:cNvPicPr>
            <a:picLocks noChangeAspect="1"/>
          </p:cNvPicPr>
          <p:nvPr/>
        </p:nvPicPr>
        <p:blipFill>
          <a:blip r:embed="rId26"/>
          <a:stretch>
            <a:fillRect/>
          </a:stretch>
        </p:blipFill>
        <p:spPr>
          <a:xfrm>
            <a:off x="2185137" y="3323002"/>
            <a:ext cx="2140444" cy="1670416"/>
          </a:xfrm>
          <a:prstGeom prst="rect">
            <a:avLst/>
          </a:prstGeom>
        </p:spPr>
      </p:pic>
    </p:spTree>
    <p:extLst>
      <p:ext uri="{BB962C8B-B14F-4D97-AF65-F5344CB8AC3E}">
        <p14:creationId xmlns:p14="http://schemas.microsoft.com/office/powerpoint/2010/main" val="469209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83650" y="796125"/>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Dentro del paquete Modelo </a:t>
            </a:r>
            <a:r>
              <a:rPr lang="es-ES" sz="1800" dirty="0">
                <a:latin typeface="Calibri" panose="020F0502020204030204" pitchFamily="34" charset="0"/>
                <a:ea typeface="Calibri" panose="020F0502020204030204" pitchFamily="34" charset="0"/>
                <a:cs typeface="Arial" panose="020B0604020202020204" pitchFamily="34" charset="0"/>
              </a:rPr>
              <a:t>vas a </a:t>
            </a:r>
            <a:r>
              <a:rPr lang="es-ES" sz="1800" dirty="0">
                <a:effectLst/>
                <a:latin typeface="Calibri" panose="020F0502020204030204" pitchFamily="34" charset="0"/>
                <a:ea typeface="Calibri" panose="020F0502020204030204" pitchFamily="34" charset="0"/>
                <a:cs typeface="Arial" panose="020B0604020202020204" pitchFamily="34" charset="0"/>
              </a:rPr>
              <a:t>crear dos archivos JAVA CLASS, a los que vas a llamar HILOS VARIOS y HILOS VARIOS 2</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Imagen 5">
            <a:extLst>
              <a:ext uri="{FF2B5EF4-FFF2-40B4-BE49-F238E27FC236}">
                <a16:creationId xmlns:a16="http://schemas.microsoft.com/office/drawing/2014/main" id="{46053E2B-0C9E-4A11-0BB3-6E99EC0EAAB0}"/>
              </a:ext>
            </a:extLst>
          </p:cNvPr>
          <p:cNvPicPr>
            <a:picLocks noChangeAspect="1"/>
          </p:cNvPicPr>
          <p:nvPr/>
        </p:nvPicPr>
        <p:blipFill>
          <a:blip r:embed="rId22"/>
          <a:stretch>
            <a:fillRect/>
          </a:stretch>
        </p:blipFill>
        <p:spPr>
          <a:xfrm>
            <a:off x="207356" y="3018645"/>
            <a:ext cx="3012388" cy="1328730"/>
          </a:xfrm>
          <a:prstGeom prst="rect">
            <a:avLst/>
          </a:prstGeom>
        </p:spPr>
      </p:pic>
      <p:pic>
        <p:nvPicPr>
          <p:cNvPr id="7" name="Imagen 6">
            <a:extLst>
              <a:ext uri="{FF2B5EF4-FFF2-40B4-BE49-F238E27FC236}">
                <a16:creationId xmlns:a16="http://schemas.microsoft.com/office/drawing/2014/main" id="{2BACBB02-6547-DFFD-E294-D4660EFE6A4D}"/>
              </a:ext>
            </a:extLst>
          </p:cNvPr>
          <p:cNvPicPr>
            <a:picLocks noChangeAspect="1"/>
          </p:cNvPicPr>
          <p:nvPr/>
        </p:nvPicPr>
        <p:blipFill>
          <a:blip r:embed="rId23"/>
          <a:stretch>
            <a:fillRect/>
          </a:stretch>
        </p:blipFill>
        <p:spPr>
          <a:xfrm>
            <a:off x="3332008" y="2314249"/>
            <a:ext cx="2751991" cy="1343499"/>
          </a:xfrm>
          <a:prstGeom prst="rect">
            <a:avLst/>
          </a:prstGeom>
        </p:spPr>
      </p:pic>
      <p:pic>
        <p:nvPicPr>
          <p:cNvPr id="8" name="Imagen 7">
            <a:extLst>
              <a:ext uri="{FF2B5EF4-FFF2-40B4-BE49-F238E27FC236}">
                <a16:creationId xmlns:a16="http://schemas.microsoft.com/office/drawing/2014/main" id="{DBA1454F-E96C-2F7F-E2DB-8E8F59688BC3}"/>
              </a:ext>
            </a:extLst>
          </p:cNvPr>
          <p:cNvPicPr>
            <a:picLocks noChangeAspect="1"/>
          </p:cNvPicPr>
          <p:nvPr/>
        </p:nvPicPr>
        <p:blipFill>
          <a:blip r:embed="rId24"/>
          <a:stretch>
            <a:fillRect/>
          </a:stretch>
        </p:blipFill>
        <p:spPr>
          <a:xfrm>
            <a:off x="3332008" y="3683010"/>
            <a:ext cx="2751991" cy="1343499"/>
          </a:xfrm>
          <a:prstGeom prst="rect">
            <a:avLst/>
          </a:prstGeom>
        </p:spPr>
      </p:pic>
    </p:spTree>
    <p:extLst>
      <p:ext uri="{BB962C8B-B14F-4D97-AF65-F5344CB8AC3E}">
        <p14:creationId xmlns:p14="http://schemas.microsoft.com/office/powerpoint/2010/main" val="2824262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652125"/>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La implementación de código para la clase HILOS VARIOS es:</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Imagen 8">
            <a:extLst>
              <a:ext uri="{FF2B5EF4-FFF2-40B4-BE49-F238E27FC236}">
                <a16:creationId xmlns:a16="http://schemas.microsoft.com/office/drawing/2014/main" id="{A7A96C40-77B3-2B1C-0ADA-61499A02B90D}"/>
              </a:ext>
            </a:extLst>
          </p:cNvPr>
          <p:cNvPicPr>
            <a:picLocks noChangeAspect="1"/>
          </p:cNvPicPr>
          <p:nvPr/>
        </p:nvPicPr>
        <p:blipFill>
          <a:blip r:embed="rId22"/>
          <a:stretch>
            <a:fillRect/>
          </a:stretch>
        </p:blipFill>
        <p:spPr>
          <a:xfrm>
            <a:off x="1279051" y="2064309"/>
            <a:ext cx="4346496" cy="2944797"/>
          </a:xfrm>
          <a:prstGeom prst="rect">
            <a:avLst/>
          </a:prstGeom>
        </p:spPr>
      </p:pic>
    </p:spTree>
    <p:extLst>
      <p:ext uri="{BB962C8B-B14F-4D97-AF65-F5344CB8AC3E}">
        <p14:creationId xmlns:p14="http://schemas.microsoft.com/office/powerpoint/2010/main" val="2337236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652125"/>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La implementación de código para la clase HILOS VARIOS 2 es:</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28E50639-6186-00C9-DA24-3DCDF34711F9}"/>
              </a:ext>
            </a:extLst>
          </p:cNvPr>
          <p:cNvPicPr>
            <a:picLocks noChangeAspect="1"/>
          </p:cNvPicPr>
          <p:nvPr/>
        </p:nvPicPr>
        <p:blipFill>
          <a:blip r:embed="rId22"/>
          <a:stretch>
            <a:fillRect/>
          </a:stretch>
        </p:blipFill>
        <p:spPr>
          <a:xfrm>
            <a:off x="1133505" y="1977158"/>
            <a:ext cx="4288166" cy="3119100"/>
          </a:xfrm>
          <a:prstGeom prst="rect">
            <a:avLst/>
          </a:prstGeom>
        </p:spPr>
      </p:pic>
    </p:spTree>
    <p:extLst>
      <p:ext uri="{BB962C8B-B14F-4D97-AF65-F5344CB8AC3E}">
        <p14:creationId xmlns:p14="http://schemas.microsoft.com/office/powerpoint/2010/main" val="2255824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83650" y="796125"/>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Dentro del paquete Vista </a:t>
            </a:r>
            <a:r>
              <a:rPr lang="es-ES" sz="1800" dirty="0">
                <a:latin typeface="Calibri" panose="020F0502020204030204" pitchFamily="34" charset="0"/>
                <a:ea typeface="Calibri" panose="020F0502020204030204" pitchFamily="34" charset="0"/>
                <a:cs typeface="Arial" panose="020B0604020202020204" pitchFamily="34" charset="0"/>
              </a:rPr>
              <a:t>vas a </a:t>
            </a:r>
            <a:r>
              <a:rPr lang="es-ES" sz="1800" dirty="0">
                <a:effectLst/>
                <a:latin typeface="Calibri" panose="020F0502020204030204" pitchFamily="34" charset="0"/>
                <a:ea typeface="Calibri" panose="020F0502020204030204" pitchFamily="34" charset="0"/>
                <a:cs typeface="Arial" panose="020B0604020202020204" pitchFamily="34" charset="0"/>
              </a:rPr>
              <a:t>crear un archivo JAVA CLASS, al que vas a llamar de la misma forma que el paquete  (Vista)</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Imagen 1">
            <a:extLst>
              <a:ext uri="{FF2B5EF4-FFF2-40B4-BE49-F238E27FC236}">
                <a16:creationId xmlns:a16="http://schemas.microsoft.com/office/drawing/2014/main" id="{D5ECBF11-D0C5-32E9-D00B-906F9C18D412}"/>
              </a:ext>
            </a:extLst>
          </p:cNvPr>
          <p:cNvPicPr>
            <a:picLocks noChangeAspect="1"/>
          </p:cNvPicPr>
          <p:nvPr/>
        </p:nvPicPr>
        <p:blipFill>
          <a:blip r:embed="rId22"/>
          <a:stretch>
            <a:fillRect/>
          </a:stretch>
        </p:blipFill>
        <p:spPr>
          <a:xfrm>
            <a:off x="435894" y="2838189"/>
            <a:ext cx="2741610" cy="1219415"/>
          </a:xfrm>
          <a:prstGeom prst="rect">
            <a:avLst/>
          </a:prstGeom>
        </p:spPr>
      </p:pic>
      <p:pic>
        <p:nvPicPr>
          <p:cNvPr id="3" name="Imagen 2">
            <a:extLst>
              <a:ext uri="{FF2B5EF4-FFF2-40B4-BE49-F238E27FC236}">
                <a16:creationId xmlns:a16="http://schemas.microsoft.com/office/drawing/2014/main" id="{EEB77BC0-3687-6ABF-EF80-8ED7BD50A909}"/>
              </a:ext>
            </a:extLst>
          </p:cNvPr>
          <p:cNvPicPr>
            <a:picLocks noChangeAspect="1"/>
          </p:cNvPicPr>
          <p:nvPr/>
        </p:nvPicPr>
        <p:blipFill>
          <a:blip r:embed="rId23"/>
          <a:stretch>
            <a:fillRect/>
          </a:stretch>
        </p:blipFill>
        <p:spPr>
          <a:xfrm>
            <a:off x="3395806" y="2475908"/>
            <a:ext cx="3206075" cy="1871467"/>
          </a:xfrm>
          <a:prstGeom prst="rect">
            <a:avLst/>
          </a:prstGeom>
        </p:spPr>
      </p:pic>
    </p:spTree>
    <p:extLst>
      <p:ext uri="{BB962C8B-B14F-4D97-AF65-F5344CB8AC3E}">
        <p14:creationId xmlns:p14="http://schemas.microsoft.com/office/powerpoint/2010/main" val="267340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0" name="Google Shape;160;p27"/>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 dirty="0"/>
              <a:t>	OBJETIVOS</a:t>
            </a:r>
            <a:endParaRPr dirty="0"/>
          </a:p>
        </p:txBody>
      </p:sp>
      <p:grpSp>
        <p:nvGrpSpPr>
          <p:cNvPr id="161" name="Google Shape;161;p27"/>
          <p:cNvGrpSpPr/>
          <p:nvPr/>
        </p:nvGrpSpPr>
        <p:grpSpPr>
          <a:xfrm>
            <a:off x="230401" y="2197616"/>
            <a:ext cx="7070400" cy="2035235"/>
            <a:chOff x="-1934792" y="-2574452"/>
            <a:chExt cx="10204636" cy="5655029"/>
          </a:xfrm>
        </p:grpSpPr>
        <p:sp>
          <p:nvSpPr>
            <p:cNvPr id="164" name="Google Shape;164;p27"/>
            <p:cNvSpPr/>
            <p:nvPr/>
          </p:nvSpPr>
          <p:spPr>
            <a:xfrm>
              <a:off x="1274531" y="597724"/>
              <a:ext cx="6995313" cy="110349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800"/>
            </a:p>
          </p:txBody>
        </p:sp>
        <p:sp>
          <p:nvSpPr>
            <p:cNvPr id="165" name="Google Shape;165;p27"/>
            <p:cNvSpPr txBox="1"/>
            <p:nvPr/>
          </p:nvSpPr>
          <p:spPr>
            <a:xfrm>
              <a:off x="-1934792" y="-2574452"/>
              <a:ext cx="9196636" cy="5655029"/>
            </a:xfrm>
            <a:prstGeom prst="rect">
              <a:avLst/>
            </a:prstGeom>
            <a:noFill/>
            <a:ln>
              <a:noFill/>
            </a:ln>
          </p:spPr>
          <p:txBody>
            <a:bodyPr spcFirstLastPara="1" wrap="square" lIns="87575" tIns="87575" rIns="87575" bIns="87575" anchor="ctr" anchorCtr="0">
              <a:noAutofit/>
            </a:bodyPr>
            <a:lstStyle/>
            <a:p>
              <a:pPr marL="342900" lvl="0" indent="-342900">
                <a:lnSpc>
                  <a:spcPct val="115000"/>
                </a:lnSpc>
                <a:buFont typeface="Arial" panose="020B0604020202020204" pitchFamily="34" charset="0"/>
                <a:buChar char="•"/>
              </a:pPr>
              <a:r>
                <a:rPr lang="es-ES" dirty="0">
                  <a:effectLst/>
                  <a:latin typeface="Calibri" panose="020F0502020204030204" pitchFamily="34" charset="0"/>
                  <a:ea typeface="Calibri" panose="020F0502020204030204" pitchFamily="34" charset="0"/>
                  <a:cs typeface="Arial" panose="020B0604020202020204" pitchFamily="34" charset="0"/>
                </a:rPr>
                <a:t>Crear y administrar hilos en Java utilizando las clases </a:t>
              </a:r>
              <a:r>
                <a:rPr lang="es-ES" dirty="0" err="1">
                  <a:effectLst/>
                  <a:latin typeface="Calibri" panose="020F0502020204030204" pitchFamily="34" charset="0"/>
                  <a:ea typeface="Calibri" panose="020F0502020204030204" pitchFamily="34" charset="0"/>
                  <a:cs typeface="Arial" panose="020B0604020202020204" pitchFamily="34" charset="0"/>
                </a:rPr>
                <a:t>Thread</a:t>
              </a:r>
              <a:r>
                <a:rPr lang="es-ES" dirty="0">
                  <a:effectLst/>
                  <a:latin typeface="Calibri" panose="020F0502020204030204" pitchFamily="34" charset="0"/>
                  <a:ea typeface="Calibri" panose="020F0502020204030204" pitchFamily="34" charset="0"/>
                  <a:cs typeface="Arial" panose="020B0604020202020204" pitchFamily="34" charset="0"/>
                </a:rPr>
                <a:t> o implementando la interfaz </a:t>
              </a:r>
              <a:r>
                <a:rPr lang="es-ES" dirty="0" err="1">
                  <a:effectLst/>
                  <a:latin typeface="Calibri" panose="020F0502020204030204" pitchFamily="34" charset="0"/>
                  <a:ea typeface="Calibri" panose="020F0502020204030204" pitchFamily="34" charset="0"/>
                  <a:cs typeface="Arial" panose="020B0604020202020204" pitchFamily="34" charset="0"/>
                </a:rPr>
                <a:t>Runnable</a:t>
              </a:r>
              <a:r>
                <a:rPr lang="es-ES" dirty="0">
                  <a:effectLst/>
                  <a:latin typeface="Calibri" panose="020F0502020204030204" pitchFamily="34" charset="0"/>
                  <a:ea typeface="Calibri" panose="020F0502020204030204" pitchFamily="34" charset="0"/>
                  <a:cs typeface="Arial" panose="020B0604020202020204" pitchFamily="34" charset="0"/>
                </a:rPr>
                <a:t>.</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s-ES" dirty="0">
                  <a:effectLst/>
                  <a:latin typeface="Calibri" panose="020F0502020204030204" pitchFamily="34" charset="0"/>
                  <a:ea typeface="Calibri" panose="020F0502020204030204" pitchFamily="34" charset="0"/>
                  <a:cs typeface="Arial" panose="020B0604020202020204" pitchFamily="34" charset="0"/>
                </a:rPr>
                <a:t>Comprender y aplicar los estados de los hilos y las técnicas de sincronización para evitar problemas de concurrencia.</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s-ES" dirty="0">
                  <a:effectLst/>
                  <a:latin typeface="Calibri" panose="020F0502020204030204" pitchFamily="34" charset="0"/>
                  <a:ea typeface="Calibri" panose="020F0502020204030204" pitchFamily="34" charset="0"/>
                  <a:cs typeface="Arial" panose="020B0604020202020204" pitchFamily="34" charset="0"/>
                </a:rPr>
                <a:t>Diseñar y desarrollar la arquitectura MVC en una aplicación utilizando NetBeans como IDE de desarrollo.</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s-ES" dirty="0">
                  <a:effectLst/>
                  <a:latin typeface="Calibri" panose="020F0502020204030204" pitchFamily="34" charset="0"/>
                  <a:ea typeface="Calibri" panose="020F0502020204030204" pitchFamily="34" charset="0"/>
                  <a:cs typeface="Arial" panose="020B0604020202020204" pitchFamily="34" charset="0"/>
                </a:rPr>
                <a:t>Separar y organizar la lógica de negocio, la presentación y la interacción en componentes independientes del modelo, la vista y el controlador.</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Aft>
                  <a:spcPts val="1000"/>
                </a:spcAft>
                <a:buFont typeface="Arial" panose="020B0604020202020204" pitchFamily="34" charset="0"/>
                <a:buChar char="•"/>
              </a:pPr>
              <a:r>
                <a:rPr lang="es-ES" dirty="0">
                  <a:effectLst/>
                  <a:latin typeface="Calibri" panose="020F0502020204030204" pitchFamily="34" charset="0"/>
                  <a:ea typeface="Calibri" panose="020F0502020204030204" pitchFamily="34" charset="0"/>
                  <a:cs typeface="Arial" panose="020B0604020202020204" pitchFamily="34" charset="0"/>
                </a:rPr>
                <a:t>Implementar la comunicación y la actualización de datos entre el modelo, la vista y el controlador, siguiendo las reglas y principios del patrón MVC.</a:t>
              </a: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sp>
          <p:nvSpPr>
            <p:cNvPr id="168" name="Google Shape;168;p27"/>
            <p:cNvSpPr/>
            <p:nvPr/>
          </p:nvSpPr>
          <p:spPr>
            <a:xfrm>
              <a:off x="1274531" y="1977087"/>
              <a:ext cx="6995313" cy="110349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800"/>
            </a:p>
          </p:txBody>
        </p:sp>
      </p:grpSp>
      <p:sp>
        <p:nvSpPr>
          <p:cNvPr id="170" name="Google Shape;170;p27"/>
          <p:cNvSpPr txBox="1"/>
          <p:nvPr/>
        </p:nvSpPr>
        <p:spPr>
          <a:xfrm>
            <a:off x="8863256" y="4843418"/>
            <a:ext cx="280744"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3</a:t>
            </a:r>
            <a:endParaRPr sz="1500">
              <a:solidFill>
                <a:schemeClr val="lt1"/>
              </a:solidFill>
              <a:latin typeface="Gill Sans"/>
              <a:ea typeface="Gill Sans"/>
              <a:cs typeface="Gill Sans"/>
              <a:sym typeface="Gill Sans"/>
            </a:endParaRPr>
          </a:p>
        </p:txBody>
      </p:sp>
      <p:sp>
        <p:nvSpPr>
          <p:cNvPr id="171" name="Google Shape;171;p27"/>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3</a:t>
            </a:r>
            <a:endParaRPr sz="1100">
              <a:solidFill>
                <a:schemeClr val="lt1"/>
              </a:solidFill>
            </a:endParaRPr>
          </a:p>
        </p:txBody>
      </p:sp>
      <p:sp>
        <p:nvSpPr>
          <p:cNvPr id="4" name="Rectangle 1">
            <a:extLst>
              <a:ext uri="{FF2B5EF4-FFF2-40B4-BE49-F238E27FC236}">
                <a16:creationId xmlns:a16="http://schemas.microsoft.com/office/drawing/2014/main" id="{A1D83F80-25CD-F9EB-36FD-A55983821E3A}"/>
              </a:ext>
            </a:extLst>
          </p:cNvPr>
          <p:cNvSpPr txBox="1">
            <a:spLocks noChangeArrowheads="1"/>
          </p:cNvSpPr>
          <p:nvPr/>
        </p:nvSpPr>
        <p:spPr bwMode="auto">
          <a:xfrm>
            <a:off x="6991788" y="3779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471558"/>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La implementación de código para la clase Vista es:</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Imagen 5">
            <a:extLst>
              <a:ext uri="{FF2B5EF4-FFF2-40B4-BE49-F238E27FC236}">
                <a16:creationId xmlns:a16="http://schemas.microsoft.com/office/drawing/2014/main" id="{448936F5-1D35-C90E-B3D3-95FD8D94D5AD}"/>
              </a:ext>
            </a:extLst>
          </p:cNvPr>
          <p:cNvPicPr>
            <a:picLocks noChangeAspect="1"/>
          </p:cNvPicPr>
          <p:nvPr/>
        </p:nvPicPr>
        <p:blipFill>
          <a:blip r:embed="rId22"/>
          <a:stretch>
            <a:fillRect/>
          </a:stretch>
        </p:blipFill>
        <p:spPr>
          <a:xfrm>
            <a:off x="1149147" y="1929600"/>
            <a:ext cx="4453946" cy="3063818"/>
          </a:xfrm>
          <a:prstGeom prst="rect">
            <a:avLst/>
          </a:prstGeom>
        </p:spPr>
      </p:pic>
    </p:spTree>
    <p:extLst>
      <p:ext uri="{BB962C8B-B14F-4D97-AF65-F5344CB8AC3E}">
        <p14:creationId xmlns:p14="http://schemas.microsoft.com/office/powerpoint/2010/main" val="2748255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83650" y="796125"/>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Dentro del paquete Controlador </a:t>
            </a:r>
            <a:r>
              <a:rPr lang="es-ES" sz="1800" dirty="0">
                <a:latin typeface="Calibri" panose="020F0502020204030204" pitchFamily="34" charset="0"/>
                <a:ea typeface="Calibri" panose="020F0502020204030204" pitchFamily="34" charset="0"/>
                <a:cs typeface="Arial" panose="020B0604020202020204" pitchFamily="34" charset="0"/>
              </a:rPr>
              <a:t>vas a </a:t>
            </a:r>
            <a:r>
              <a:rPr lang="es-ES" sz="1800" dirty="0">
                <a:effectLst/>
                <a:latin typeface="Calibri" panose="020F0502020204030204" pitchFamily="34" charset="0"/>
                <a:ea typeface="Calibri" panose="020F0502020204030204" pitchFamily="34" charset="0"/>
                <a:cs typeface="Arial" panose="020B0604020202020204" pitchFamily="34" charset="0"/>
              </a:rPr>
              <a:t>crear un archivo JAVA CLASS, al que vas a llamar de la misma forma que el paquete  (Controlador)</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Imagen 1">
            <a:extLst>
              <a:ext uri="{FF2B5EF4-FFF2-40B4-BE49-F238E27FC236}">
                <a16:creationId xmlns:a16="http://schemas.microsoft.com/office/drawing/2014/main" id="{8C351C34-8AF6-07EC-8CDE-C32D8D231BD6}"/>
              </a:ext>
            </a:extLst>
          </p:cNvPr>
          <p:cNvPicPr>
            <a:picLocks noChangeAspect="1"/>
          </p:cNvPicPr>
          <p:nvPr/>
        </p:nvPicPr>
        <p:blipFill>
          <a:blip r:embed="rId22"/>
          <a:stretch>
            <a:fillRect/>
          </a:stretch>
        </p:blipFill>
        <p:spPr>
          <a:xfrm>
            <a:off x="308197" y="2769945"/>
            <a:ext cx="2951080" cy="1592140"/>
          </a:xfrm>
          <a:prstGeom prst="rect">
            <a:avLst/>
          </a:prstGeom>
        </p:spPr>
      </p:pic>
      <p:pic>
        <p:nvPicPr>
          <p:cNvPr id="3" name="Imagen 2">
            <a:extLst>
              <a:ext uri="{FF2B5EF4-FFF2-40B4-BE49-F238E27FC236}">
                <a16:creationId xmlns:a16="http://schemas.microsoft.com/office/drawing/2014/main" id="{BA1328AD-F0B8-10BA-0392-DC865F9138F2}"/>
              </a:ext>
            </a:extLst>
          </p:cNvPr>
          <p:cNvPicPr>
            <a:picLocks noChangeAspect="1"/>
          </p:cNvPicPr>
          <p:nvPr/>
        </p:nvPicPr>
        <p:blipFill>
          <a:blip r:embed="rId23"/>
          <a:stretch>
            <a:fillRect/>
          </a:stretch>
        </p:blipFill>
        <p:spPr>
          <a:xfrm>
            <a:off x="3326664" y="2563169"/>
            <a:ext cx="3327972" cy="1951231"/>
          </a:xfrm>
          <a:prstGeom prst="rect">
            <a:avLst/>
          </a:prstGeom>
        </p:spPr>
      </p:pic>
    </p:spTree>
    <p:extLst>
      <p:ext uri="{BB962C8B-B14F-4D97-AF65-F5344CB8AC3E}">
        <p14:creationId xmlns:p14="http://schemas.microsoft.com/office/powerpoint/2010/main" val="2862858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471558"/>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La implementación de código para la clase </a:t>
            </a:r>
            <a:r>
              <a:rPr lang="es-ES" sz="1800" dirty="0">
                <a:latin typeface="Calibri" panose="020F0502020204030204" pitchFamily="34" charset="0"/>
                <a:ea typeface="Calibri" panose="020F0502020204030204" pitchFamily="34" charset="0"/>
                <a:cs typeface="Arial" panose="020B0604020202020204" pitchFamily="34" charset="0"/>
              </a:rPr>
              <a:t>Controlador</a:t>
            </a:r>
            <a:r>
              <a:rPr lang="es-ES" sz="1800" dirty="0">
                <a:effectLst/>
                <a:latin typeface="Calibri" panose="020F0502020204030204" pitchFamily="34" charset="0"/>
                <a:ea typeface="Calibri" panose="020F0502020204030204" pitchFamily="34" charset="0"/>
                <a:cs typeface="Arial" panose="020B0604020202020204" pitchFamily="34" charset="0"/>
              </a:rPr>
              <a:t> es:</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4D95F382-A194-DAE1-D3EB-FBEA0C69D390}"/>
              </a:ext>
            </a:extLst>
          </p:cNvPr>
          <p:cNvPicPr>
            <a:picLocks noChangeAspect="1"/>
          </p:cNvPicPr>
          <p:nvPr/>
        </p:nvPicPr>
        <p:blipFill>
          <a:blip r:embed="rId22"/>
          <a:stretch>
            <a:fillRect/>
          </a:stretch>
        </p:blipFill>
        <p:spPr>
          <a:xfrm>
            <a:off x="1303200" y="2012375"/>
            <a:ext cx="4219199" cy="3131043"/>
          </a:xfrm>
          <a:prstGeom prst="rect">
            <a:avLst/>
          </a:prstGeom>
        </p:spPr>
      </p:pic>
    </p:spTree>
    <p:extLst>
      <p:ext uri="{BB962C8B-B14F-4D97-AF65-F5344CB8AC3E}">
        <p14:creationId xmlns:p14="http://schemas.microsoft.com/office/powerpoint/2010/main" val="3052317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83650" y="796125"/>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Dentro del paquete </a:t>
            </a:r>
            <a:r>
              <a:rPr lang="es-ES" sz="1800" dirty="0" err="1">
                <a:effectLst/>
                <a:latin typeface="Calibri" panose="020F0502020204030204" pitchFamily="34" charset="0"/>
                <a:ea typeface="Calibri" panose="020F0502020204030204" pitchFamily="34" charset="0"/>
                <a:cs typeface="Arial" panose="020B0604020202020204" pitchFamily="34" charset="0"/>
              </a:rPr>
              <a:t>Main</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a:latin typeface="Calibri" panose="020F0502020204030204" pitchFamily="34" charset="0"/>
                <a:ea typeface="Calibri" panose="020F0502020204030204" pitchFamily="34" charset="0"/>
                <a:cs typeface="Arial" panose="020B0604020202020204" pitchFamily="34" charset="0"/>
              </a:rPr>
              <a:t>vas a </a:t>
            </a:r>
            <a:r>
              <a:rPr lang="es-ES" sz="1800" dirty="0">
                <a:effectLst/>
                <a:latin typeface="Calibri" panose="020F0502020204030204" pitchFamily="34" charset="0"/>
                <a:ea typeface="Calibri" panose="020F0502020204030204" pitchFamily="34" charset="0"/>
                <a:cs typeface="Arial" panose="020B0604020202020204" pitchFamily="34" charset="0"/>
              </a:rPr>
              <a:t>crear un archivo JAVA CLASS, al que vas a llamar de la misma forma que el paquete  (</a:t>
            </a:r>
            <a:r>
              <a:rPr lang="es-ES" sz="1800" dirty="0" err="1">
                <a:latin typeface="Calibri" panose="020F0502020204030204" pitchFamily="34" charset="0"/>
                <a:ea typeface="Calibri" panose="020F0502020204030204" pitchFamily="34" charset="0"/>
                <a:cs typeface="Arial" panose="020B0604020202020204" pitchFamily="34" charset="0"/>
              </a:rPr>
              <a:t>Main</a:t>
            </a:r>
            <a:r>
              <a:rPr lang="es-ES" sz="1800" dirty="0">
                <a:effectLst/>
                <a:latin typeface="Calibri" panose="020F0502020204030204" pitchFamily="34" charset="0"/>
                <a:ea typeface="Calibri" panose="020F0502020204030204" pitchFamily="34" charset="0"/>
                <a:cs typeface="Arial" panose="020B0604020202020204" pitchFamily="34" charset="0"/>
              </a:rPr>
              <a:t>)</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Imagen 1">
            <a:extLst>
              <a:ext uri="{FF2B5EF4-FFF2-40B4-BE49-F238E27FC236}">
                <a16:creationId xmlns:a16="http://schemas.microsoft.com/office/drawing/2014/main" id="{C7B34E6C-DC7E-31F2-E1DB-186D0BC2B3D0}"/>
              </a:ext>
            </a:extLst>
          </p:cNvPr>
          <p:cNvPicPr>
            <a:picLocks noChangeAspect="1"/>
          </p:cNvPicPr>
          <p:nvPr/>
        </p:nvPicPr>
        <p:blipFill>
          <a:blip r:embed="rId22"/>
          <a:stretch>
            <a:fillRect/>
          </a:stretch>
        </p:blipFill>
        <p:spPr>
          <a:xfrm>
            <a:off x="505419" y="2736581"/>
            <a:ext cx="2803475" cy="1808302"/>
          </a:xfrm>
          <a:prstGeom prst="rect">
            <a:avLst/>
          </a:prstGeom>
        </p:spPr>
      </p:pic>
      <p:pic>
        <p:nvPicPr>
          <p:cNvPr id="3" name="Imagen 2">
            <a:extLst>
              <a:ext uri="{FF2B5EF4-FFF2-40B4-BE49-F238E27FC236}">
                <a16:creationId xmlns:a16="http://schemas.microsoft.com/office/drawing/2014/main" id="{24749908-F355-7A5B-D27A-2CF493C38C78}"/>
              </a:ext>
            </a:extLst>
          </p:cNvPr>
          <p:cNvPicPr>
            <a:picLocks noChangeAspect="1"/>
          </p:cNvPicPr>
          <p:nvPr/>
        </p:nvPicPr>
        <p:blipFill>
          <a:blip r:embed="rId23"/>
          <a:stretch>
            <a:fillRect/>
          </a:stretch>
        </p:blipFill>
        <p:spPr>
          <a:xfrm>
            <a:off x="3503219" y="3019578"/>
            <a:ext cx="2746418" cy="1610259"/>
          </a:xfrm>
          <a:prstGeom prst="rect">
            <a:avLst/>
          </a:prstGeom>
        </p:spPr>
      </p:pic>
    </p:spTree>
    <p:extLst>
      <p:ext uri="{BB962C8B-B14F-4D97-AF65-F5344CB8AC3E}">
        <p14:creationId xmlns:p14="http://schemas.microsoft.com/office/powerpoint/2010/main" val="3332788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471558"/>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La implementación de código para la clase </a:t>
            </a:r>
            <a:r>
              <a:rPr lang="es-ES" sz="1800" dirty="0" err="1">
                <a:effectLst/>
                <a:latin typeface="Calibri" panose="020F0502020204030204" pitchFamily="34" charset="0"/>
                <a:ea typeface="Calibri" panose="020F0502020204030204" pitchFamily="34" charset="0"/>
                <a:cs typeface="Arial" panose="020B0604020202020204" pitchFamily="34" charset="0"/>
              </a:rPr>
              <a:t>Main</a:t>
            </a:r>
            <a:r>
              <a:rPr lang="es-ES" sz="1800" dirty="0">
                <a:effectLst/>
                <a:latin typeface="Calibri" panose="020F0502020204030204" pitchFamily="34" charset="0"/>
                <a:ea typeface="Calibri" panose="020F0502020204030204" pitchFamily="34" charset="0"/>
                <a:cs typeface="Arial" panose="020B0604020202020204" pitchFamily="34" charset="0"/>
              </a:rPr>
              <a:t> es:</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Imagen 5">
            <a:extLst>
              <a:ext uri="{FF2B5EF4-FFF2-40B4-BE49-F238E27FC236}">
                <a16:creationId xmlns:a16="http://schemas.microsoft.com/office/drawing/2014/main" id="{59D5B6E1-D7B5-3AC7-2FF7-57C349DE152E}"/>
              </a:ext>
            </a:extLst>
          </p:cNvPr>
          <p:cNvPicPr>
            <a:picLocks noChangeAspect="1"/>
          </p:cNvPicPr>
          <p:nvPr/>
        </p:nvPicPr>
        <p:blipFill>
          <a:blip r:embed="rId22"/>
          <a:stretch>
            <a:fillRect/>
          </a:stretch>
        </p:blipFill>
        <p:spPr>
          <a:xfrm>
            <a:off x="967270" y="2027710"/>
            <a:ext cx="5204315" cy="3072597"/>
          </a:xfrm>
          <a:prstGeom prst="rect">
            <a:avLst/>
          </a:prstGeom>
        </p:spPr>
      </p:pic>
    </p:spTree>
    <p:extLst>
      <p:ext uri="{BB962C8B-B14F-4D97-AF65-F5344CB8AC3E}">
        <p14:creationId xmlns:p14="http://schemas.microsoft.com/office/powerpoint/2010/main" val="1661119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471558"/>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b="1" dirty="0">
                <a:solidFill>
                  <a:schemeClr val="dk1"/>
                </a:solidFill>
                <a:latin typeface="Calibri" panose="020F0502020204030204" pitchFamily="34" charset="0"/>
                <a:ea typeface="Calibri" panose="020F0502020204030204" pitchFamily="34" charset="0"/>
                <a:cs typeface="Arial" panose="020B0604020202020204" pitchFamily="34" charset="0"/>
              </a:rPr>
              <a:t>Estructura del Proyecto </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Imagen 1">
            <a:extLst>
              <a:ext uri="{FF2B5EF4-FFF2-40B4-BE49-F238E27FC236}">
                <a16:creationId xmlns:a16="http://schemas.microsoft.com/office/drawing/2014/main" id="{95447892-705C-CF6A-013C-5EF96B40C448}"/>
              </a:ext>
            </a:extLst>
          </p:cNvPr>
          <p:cNvPicPr>
            <a:picLocks noChangeAspect="1"/>
          </p:cNvPicPr>
          <p:nvPr/>
        </p:nvPicPr>
        <p:blipFill>
          <a:blip r:embed="rId22"/>
          <a:stretch>
            <a:fillRect/>
          </a:stretch>
        </p:blipFill>
        <p:spPr>
          <a:xfrm>
            <a:off x="1577829" y="2077358"/>
            <a:ext cx="2674620" cy="2766060"/>
          </a:xfrm>
          <a:prstGeom prst="rect">
            <a:avLst/>
          </a:prstGeom>
        </p:spPr>
      </p:pic>
    </p:spTree>
    <p:extLst>
      <p:ext uri="{BB962C8B-B14F-4D97-AF65-F5344CB8AC3E}">
        <p14:creationId xmlns:p14="http://schemas.microsoft.com/office/powerpoint/2010/main" val="3846363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893" y="342901"/>
            <a:ext cx="5522969" cy="6857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9831" y="340232"/>
            <a:ext cx="246888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892" y="510803"/>
            <a:ext cx="5522970" cy="4270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747286" y="864705"/>
            <a:ext cx="4937760" cy="3404335"/>
          </a:xfrm>
        </p:spPr>
        <p:txBody>
          <a:bodyPr anchor="ctr">
            <a:normAutofit/>
          </a:bodyPr>
          <a:lstStyle/>
          <a:p>
            <a:r>
              <a:rPr lang="es-ES" sz="4050" dirty="0">
                <a:solidFill>
                  <a:srgbClr val="FFFFFF"/>
                </a:solidFill>
              </a:rPr>
              <a:t>SINCRONIZACIÓN HILOS BANCO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6158011" y="864705"/>
            <a:ext cx="2550095" cy="3404335"/>
          </a:xfrm>
        </p:spPr>
        <p:txBody>
          <a:bodyPr anchor="ctr">
            <a:normAutofit/>
          </a:bodyPr>
          <a:lstStyle/>
          <a:p>
            <a:r>
              <a:rPr lang="es-ES" dirty="0"/>
              <a:t>Para la presente práctica se continuará trabajando en el proyecto desarrollado acerca de Hilos, y se seguirá los pasos detallados en las siguientes secciones:</a:t>
            </a:r>
          </a:p>
          <a:p>
            <a:endParaRPr lang="es-ES" dirty="0"/>
          </a:p>
        </p:txBody>
      </p:sp>
    </p:spTree>
    <p:extLst>
      <p:ext uri="{BB962C8B-B14F-4D97-AF65-F5344CB8AC3E}">
        <p14:creationId xmlns:p14="http://schemas.microsoft.com/office/powerpoint/2010/main" val="1775663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35894" y="526617"/>
            <a:ext cx="6576411" cy="760350"/>
          </a:xfrm>
        </p:spPr>
        <p:txBody>
          <a:bodyPr>
            <a:normAutofit/>
          </a:bodyPr>
          <a:lstStyle/>
          <a:p>
            <a:r>
              <a:rPr lang="es-ES" dirty="0"/>
              <a:t>Creación del proyecto en Apache </a:t>
            </a:r>
            <a:r>
              <a:rPr lang="es-ES" dirty="0" err="1"/>
              <a:t>netbeans</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07320" y="2078285"/>
            <a:ext cx="2305975" cy="993527"/>
          </a:xfrm>
        </p:spPr>
        <p:txBody>
          <a:bodyPr/>
          <a:lstStyle/>
          <a:p>
            <a:pPr marL="229076" indent="-229076"/>
            <a:r>
              <a:rPr lang="es" dirty="0">
                <a:ea typeface="+mn-lt"/>
                <a:cs typeface="+mn-lt"/>
              </a:rPr>
              <a:t>Se sitúa en la Pestaña superior File-&gt;New Project -&gt; Java Web -&gt; Web Application</a:t>
            </a:r>
            <a:r>
              <a:rPr lang="es-ES" dirty="0">
                <a:ea typeface="+mn-lt"/>
                <a:cs typeface="+mn-lt"/>
              </a:rPr>
              <a:t> </a:t>
            </a:r>
            <a:endParaRPr lang="es-ES" dirty="0">
              <a:solidFill>
                <a:schemeClr val="tx1"/>
              </a:solidFill>
            </a:endParaRPr>
          </a:p>
          <a:p>
            <a:pPr marL="229076" indent="-229076"/>
            <a:endParaRPr lang="es-ES" dirty="0">
              <a:solidFill>
                <a:schemeClr val="tx1"/>
              </a:solidFill>
            </a:endParaRPr>
          </a:p>
          <a:p>
            <a:pPr marL="229076" indent="-229076"/>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8863257" y="4843418"/>
            <a:ext cx="280744" cy="323165"/>
          </a:xfrm>
          <a:prstGeom prst="rect">
            <a:avLst/>
          </a:prstGeom>
          <a:noFill/>
        </p:spPr>
        <p:txBody>
          <a:bodyPr wrap="square" rtlCol="0">
            <a:spAutoFit/>
          </a:bodyPr>
          <a:lstStyle/>
          <a:p>
            <a:r>
              <a:rPr lang="es-EC" sz="1500">
                <a:solidFill>
                  <a:schemeClr val="bg1"/>
                </a:solidFill>
              </a:rPr>
              <a:t>8</a:t>
            </a:r>
          </a:p>
        </p:txBody>
      </p:sp>
      <p:grpSp>
        <p:nvGrpSpPr>
          <p:cNvPr id="5" name="Grupo 4">
            <a:extLst>
              <a:ext uri="{FF2B5EF4-FFF2-40B4-BE49-F238E27FC236}">
                <a16:creationId xmlns:a16="http://schemas.microsoft.com/office/drawing/2014/main" id="{C5FD7B8E-1F05-63FB-5ADB-D8437E7C96BE}"/>
              </a:ext>
            </a:extLst>
          </p:cNvPr>
          <p:cNvGrpSpPr/>
          <p:nvPr/>
        </p:nvGrpSpPr>
        <p:grpSpPr>
          <a:xfrm>
            <a:off x="6838026" y="0"/>
            <a:ext cx="2305975" cy="5166584"/>
            <a:chOff x="9117367" y="0"/>
            <a:chExt cx="3074633" cy="6888778"/>
          </a:xfrm>
        </p:grpSpPr>
        <p:sp>
          <p:nvSpPr>
            <p:cNvPr id="6" name="Marcador de contenido 2">
              <a:extLst>
                <a:ext uri="{FF2B5EF4-FFF2-40B4-BE49-F238E27FC236}">
                  <a16:creationId xmlns:a16="http://schemas.microsoft.com/office/drawing/2014/main" id="{71474584-A62B-B1BE-AD87-1051427908B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None/>
              </a:pPr>
              <a:endParaRPr lang="es-ES" sz="450" dirty="0">
                <a:solidFill>
                  <a:schemeClr val="bg1"/>
                </a:solidFill>
              </a:endParaRPr>
            </a:p>
            <a:p>
              <a:pPr marL="228600" indent="-228600">
                <a:lnSpc>
                  <a:spcPct val="90000"/>
                </a:lnSpc>
              </a:pPr>
              <a:endParaRPr lang="es-ES" sz="450" dirty="0">
                <a:solidFill>
                  <a:schemeClr val="bg1"/>
                </a:solidFill>
              </a:endParaRPr>
            </a:p>
            <a:p>
              <a:pPr marL="472440" lvl="2" indent="0">
                <a:lnSpc>
                  <a:spcPct val="90000"/>
                </a:lnSpc>
                <a:buNone/>
              </a:pPr>
              <a:endParaRPr lang="es-ES" sz="600" dirty="0">
                <a:solidFill>
                  <a:schemeClr val="bg1"/>
                </a:solidFill>
                <a:ea typeface="+mn-lt"/>
                <a:cs typeface="+mn-lt"/>
              </a:endParaRP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pic>
        <p:nvPicPr>
          <p:cNvPr id="11" name="Imagen 10">
            <a:extLst>
              <a:ext uri="{FF2B5EF4-FFF2-40B4-BE49-F238E27FC236}">
                <a16:creationId xmlns:a16="http://schemas.microsoft.com/office/drawing/2014/main" id="{05164CC8-BCE1-482A-87BC-7300BAB1A7E2}"/>
              </a:ext>
            </a:extLst>
          </p:cNvPr>
          <p:cNvPicPr/>
          <p:nvPr/>
        </p:nvPicPr>
        <p:blipFill>
          <a:blip r:embed="rId2"/>
          <a:stretch>
            <a:fillRect/>
          </a:stretch>
        </p:blipFill>
        <p:spPr>
          <a:xfrm>
            <a:off x="3584810" y="1306830"/>
            <a:ext cx="2307431" cy="3836670"/>
          </a:xfrm>
          <a:prstGeom prst="rect">
            <a:avLst/>
          </a:prstGeom>
        </p:spPr>
      </p:pic>
      <p:sp>
        <p:nvSpPr>
          <p:cNvPr id="12" name="Rectangle 1">
            <a:extLst>
              <a:ext uri="{FF2B5EF4-FFF2-40B4-BE49-F238E27FC236}">
                <a16:creationId xmlns:a16="http://schemas.microsoft.com/office/drawing/2014/main" id="{E55261C8-DAF1-9095-E26C-6D1774F3E6C6}"/>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782996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805"/>
            <a:ext cx="9144000" cy="4682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3" y="460805"/>
            <a:ext cx="2780608" cy="420882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50941" y="594360"/>
            <a:ext cx="2557337" cy="3906203"/>
          </a:xfrm>
        </p:spPr>
        <p:txBody>
          <a:bodyPr>
            <a:normAutofit/>
          </a:bodyPr>
          <a:lstStyle/>
          <a:p>
            <a:pPr marL="229076" indent="-229076"/>
            <a:r>
              <a:rPr lang="es" dirty="0">
                <a:solidFill>
                  <a:schemeClr val="bg1"/>
                </a:solidFill>
                <a:ea typeface="+mn-lt"/>
                <a:cs typeface="+mn-lt"/>
              </a:rPr>
              <a:t>Le da el siguiente nombre </a:t>
            </a:r>
            <a:r>
              <a:rPr lang="es-EC" dirty="0">
                <a:solidFill>
                  <a:schemeClr val="bg1"/>
                </a:solidFill>
                <a:ea typeface="+mn-lt"/>
                <a:cs typeface="+mn-lt"/>
              </a:rPr>
              <a:t>“</a:t>
            </a:r>
            <a:r>
              <a:rPr lang="es-EC" dirty="0" err="1">
                <a:solidFill>
                  <a:schemeClr val="bg1"/>
                </a:solidFill>
                <a:ea typeface="+mn-lt"/>
                <a:cs typeface="+mn-lt"/>
              </a:rPr>
              <a:t>Sincronizacion_Hilos_Banco</a:t>
            </a:r>
            <a:r>
              <a:rPr lang="es-EC" dirty="0">
                <a:solidFill>
                  <a:schemeClr val="bg1"/>
                </a:solidFill>
                <a:ea typeface="+mn-lt"/>
                <a:cs typeface="+mn-lt"/>
              </a:rPr>
              <a:t>”</a:t>
            </a:r>
            <a:r>
              <a:rPr lang="es" dirty="0">
                <a:solidFill>
                  <a:schemeClr val="bg1"/>
                </a:solidFill>
                <a:ea typeface="+mn-lt"/>
                <a:cs typeface="+mn-lt"/>
              </a:rPr>
              <a:t>, adicionalmente dentro del disco C cree una carpeta llamada DISTRIBUIDAS allí crea otra subcarpeta llamada </a:t>
            </a:r>
            <a:r>
              <a:rPr lang="es-EC" dirty="0">
                <a:solidFill>
                  <a:schemeClr val="bg1"/>
                </a:solidFill>
                <a:ea typeface="+mn-lt"/>
                <a:cs typeface="+mn-lt"/>
              </a:rPr>
              <a:t>“</a:t>
            </a:r>
            <a:r>
              <a:rPr lang="es-EC" dirty="0" err="1">
                <a:solidFill>
                  <a:schemeClr val="bg1"/>
                </a:solidFill>
                <a:ea typeface="+mn-lt"/>
                <a:cs typeface="+mn-lt"/>
              </a:rPr>
              <a:t>Sincronizacion_Hilos_Banco</a:t>
            </a:r>
            <a:r>
              <a:rPr lang="es-EC" dirty="0">
                <a:solidFill>
                  <a:schemeClr val="bg1"/>
                </a:solidFill>
                <a:ea typeface="+mn-lt"/>
                <a:cs typeface="+mn-lt"/>
              </a:rPr>
              <a:t>”</a:t>
            </a:r>
            <a:endParaRPr lang="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8863257" y="4843418"/>
            <a:ext cx="280744" cy="323165"/>
          </a:xfrm>
          <a:prstGeom prst="rect">
            <a:avLst/>
          </a:prstGeom>
          <a:noFill/>
        </p:spPr>
        <p:txBody>
          <a:bodyPr wrap="square" rtlCol="0">
            <a:spAutoFit/>
          </a:bodyPr>
          <a:lstStyle/>
          <a:p>
            <a:r>
              <a:rPr lang="es-EC" sz="1500">
                <a:solidFill>
                  <a:schemeClr val="bg1"/>
                </a:solidFill>
              </a:rPr>
              <a:t>9</a:t>
            </a:r>
          </a:p>
        </p:txBody>
      </p:sp>
      <p:grpSp>
        <p:nvGrpSpPr>
          <p:cNvPr id="8" name="Grupo 7">
            <a:extLst>
              <a:ext uri="{FF2B5EF4-FFF2-40B4-BE49-F238E27FC236}">
                <a16:creationId xmlns:a16="http://schemas.microsoft.com/office/drawing/2014/main" id="{A3ECA35D-1287-326E-795D-5695F21C70AC}"/>
              </a:ext>
            </a:extLst>
          </p:cNvPr>
          <p:cNvGrpSpPr/>
          <p:nvPr/>
        </p:nvGrpSpPr>
        <p:grpSpPr>
          <a:xfrm>
            <a:off x="6863757" y="0"/>
            <a:ext cx="2305975" cy="5166584"/>
            <a:chOff x="9151675" y="0"/>
            <a:chExt cx="3074633" cy="6888778"/>
          </a:xfrm>
        </p:grpSpPr>
        <p:sp>
          <p:nvSpPr>
            <p:cNvPr id="9" name="Marcador de contenido 2">
              <a:extLst>
                <a:ext uri="{FF2B5EF4-FFF2-40B4-BE49-F238E27FC236}">
                  <a16:creationId xmlns:a16="http://schemas.microsoft.com/office/drawing/2014/main" id="{D2441F12-7364-0CE0-CF6E-AEC328FFFFEB}"/>
                </a:ext>
              </a:extLst>
            </p:cNvPr>
            <p:cNvSpPr txBox="1">
              <a:spLocks/>
            </p:cNvSpPr>
            <p:nvPr/>
          </p:nvSpPr>
          <p:spPr>
            <a:xfrm>
              <a:off x="9151675"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450" dirty="0">
                <a:solidFill>
                  <a:schemeClr val="bg1"/>
                </a:solidFill>
              </a:endParaRPr>
            </a:p>
            <a:p>
              <a:pPr marL="228600" indent="-228600">
                <a:lnSpc>
                  <a:spcPct val="90000"/>
                </a:lnSpc>
              </a:pPr>
              <a:endParaRPr lang="es-ES" sz="450" dirty="0">
                <a:solidFill>
                  <a:schemeClr val="bg1"/>
                </a:solidFill>
              </a:endParaRPr>
            </a:p>
            <a:p>
              <a:pPr marL="228600" indent="-228600">
                <a:lnSpc>
                  <a:spcPct val="90000"/>
                </a:lnSpc>
              </a:pPr>
              <a:endParaRPr lang="es-ES" sz="600" dirty="0">
                <a:solidFill>
                  <a:schemeClr val="bg1"/>
                </a:solidFill>
                <a:ea typeface="+mn-lt"/>
                <a:cs typeface="+mn-lt"/>
              </a:endParaRPr>
            </a:p>
          </p:txBody>
        </p:sp>
        <p:sp>
          <p:nvSpPr>
            <p:cNvPr id="11" name="CuadroTexto 10">
              <a:extLst>
                <a:ext uri="{FF2B5EF4-FFF2-40B4-BE49-F238E27FC236}">
                  <a16:creationId xmlns:a16="http://schemas.microsoft.com/office/drawing/2014/main" id="{83133227-2904-A0E2-6F95-FE155D8CF255}"/>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pic>
        <p:nvPicPr>
          <p:cNvPr id="13" name="Imagen 12">
            <a:extLst>
              <a:ext uri="{FF2B5EF4-FFF2-40B4-BE49-F238E27FC236}">
                <a16:creationId xmlns:a16="http://schemas.microsoft.com/office/drawing/2014/main" id="{FA13E27B-629E-43C6-A737-FE670BF63B6E}"/>
              </a:ext>
            </a:extLst>
          </p:cNvPr>
          <p:cNvPicPr/>
          <p:nvPr/>
        </p:nvPicPr>
        <p:blipFill>
          <a:blip r:embed="rId2"/>
          <a:stretch>
            <a:fillRect/>
          </a:stretch>
        </p:blipFill>
        <p:spPr>
          <a:xfrm>
            <a:off x="3023542" y="1360170"/>
            <a:ext cx="3929063" cy="2522220"/>
          </a:xfrm>
          <a:prstGeom prst="rect">
            <a:avLst/>
          </a:prstGeom>
          <a:ln>
            <a:noFill/>
          </a:ln>
          <a:effectLst>
            <a:outerShdw blurRad="292100" dist="139700" dir="2700000" algn="tl" rotWithShape="0">
              <a:srgbClr val="333333">
                <a:alpha val="65000"/>
              </a:srgbClr>
            </a:outerShdw>
          </a:effectLst>
        </p:spPr>
      </p:pic>
      <p:sp>
        <p:nvSpPr>
          <p:cNvPr id="4" name="Rectangle 1">
            <a:extLst>
              <a:ext uri="{FF2B5EF4-FFF2-40B4-BE49-F238E27FC236}">
                <a16:creationId xmlns:a16="http://schemas.microsoft.com/office/drawing/2014/main" id="{8F42ECB7-DDC6-88A9-ACC9-B3038995CA3D}"/>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89024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Desarrollo del patrón </a:t>
            </a:r>
            <a:r>
              <a:rPr lang="es-ES" dirty="0" err="1"/>
              <a:t>mvc</a:t>
            </a:r>
            <a:br>
              <a:rPr lang="es-ES" dirty="0"/>
            </a:br>
            <a:r>
              <a:rPr lang="es-ES" dirty="0"/>
              <a:t>Codificación</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35895" y="1635373"/>
            <a:ext cx="2305975" cy="993527"/>
          </a:xfrm>
        </p:spPr>
        <p:txBody>
          <a:bodyPr/>
          <a:lstStyle/>
          <a:p>
            <a:pPr marL="229076" indent="-229076"/>
            <a:r>
              <a:rPr lang="es-ES">
                <a:solidFill>
                  <a:schemeClr val="tx1"/>
                </a:solidFill>
              </a:rPr>
              <a:t>1. Añadir una clase al modelo "</a:t>
            </a:r>
            <a:r>
              <a:rPr lang="es-ES" err="1">
                <a:solidFill>
                  <a:schemeClr val="tx1"/>
                </a:solidFill>
              </a:rPr>
              <a:t>package</a:t>
            </a:r>
            <a:r>
              <a:rPr lang="es-ES">
                <a:solidFill>
                  <a:schemeClr val="tx1"/>
                </a:solidFill>
              </a:rPr>
              <a:t> </a:t>
            </a:r>
            <a:r>
              <a:rPr lang="es-ES" err="1">
                <a:solidFill>
                  <a:schemeClr val="tx1"/>
                </a:solidFill>
              </a:rPr>
              <a:t>model</a:t>
            </a:r>
            <a:r>
              <a:rPr lang="es-ES">
                <a:solidFill>
                  <a:schemeClr val="tx1"/>
                </a:solidFill>
              </a:rPr>
              <a:t>"</a:t>
            </a:r>
          </a:p>
          <a:p>
            <a:pPr marL="229076" indent="-229076"/>
            <a:endParaRPr lang="es-ES">
              <a:solidFill>
                <a:schemeClr val="tx1"/>
              </a:solidFill>
            </a:endParaRPr>
          </a:p>
          <a:p>
            <a:pPr marL="229076" indent="-229076"/>
            <a:endParaRPr lang="es-ES">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8863257" y="4843418"/>
            <a:ext cx="280744" cy="323165"/>
          </a:xfrm>
          <a:prstGeom prst="rect">
            <a:avLst/>
          </a:prstGeom>
          <a:noFill/>
        </p:spPr>
        <p:txBody>
          <a:bodyPr wrap="square" rtlCol="0">
            <a:spAutoFit/>
          </a:bodyPr>
          <a:lstStyle/>
          <a:p>
            <a:r>
              <a:rPr lang="es-EC" sz="1500">
                <a:solidFill>
                  <a:schemeClr val="bg1"/>
                </a:solidFill>
              </a:rPr>
              <a:t>8</a:t>
            </a:r>
          </a:p>
        </p:txBody>
      </p:sp>
      <p:pic>
        <p:nvPicPr>
          <p:cNvPr id="11" name="Imagen 10">
            <a:extLst>
              <a:ext uri="{FF2B5EF4-FFF2-40B4-BE49-F238E27FC236}">
                <a16:creationId xmlns:a16="http://schemas.microsoft.com/office/drawing/2014/main" id="{5DC3CEE7-4BB3-4246-9523-2CBC7B8A2A21}"/>
              </a:ext>
            </a:extLst>
          </p:cNvPr>
          <p:cNvPicPr/>
          <p:nvPr/>
        </p:nvPicPr>
        <p:blipFill>
          <a:blip r:embed="rId2"/>
          <a:stretch>
            <a:fillRect/>
          </a:stretch>
        </p:blipFill>
        <p:spPr>
          <a:xfrm>
            <a:off x="550201" y="2358670"/>
            <a:ext cx="3516806" cy="2484748"/>
          </a:xfrm>
          <a:prstGeom prst="rect">
            <a:avLst/>
          </a:prstGeom>
          <a:ln>
            <a:noFill/>
          </a:ln>
          <a:effectLst>
            <a:outerShdw blurRad="292100" dist="139700" dir="2700000" algn="tl" rotWithShape="0">
              <a:srgbClr val="333333">
                <a:alpha val="65000"/>
              </a:srgbClr>
            </a:outerShdw>
          </a:effectLst>
        </p:spPr>
      </p:pic>
      <p:pic>
        <p:nvPicPr>
          <p:cNvPr id="12" name="Imagen 11">
            <a:extLst>
              <a:ext uri="{FF2B5EF4-FFF2-40B4-BE49-F238E27FC236}">
                <a16:creationId xmlns:a16="http://schemas.microsoft.com/office/drawing/2014/main" id="{26E8E4D9-5E36-4FC9-B03D-920363CD3B1E}"/>
              </a:ext>
            </a:extLst>
          </p:cNvPr>
          <p:cNvPicPr/>
          <p:nvPr/>
        </p:nvPicPr>
        <p:blipFill>
          <a:blip r:embed="rId3"/>
          <a:stretch>
            <a:fillRect/>
          </a:stretch>
        </p:blipFill>
        <p:spPr>
          <a:xfrm>
            <a:off x="4466678" y="3065262"/>
            <a:ext cx="1971675" cy="1071563"/>
          </a:xfrm>
          <a:prstGeom prst="rect">
            <a:avLst/>
          </a:prstGeom>
          <a:ln>
            <a:noFill/>
          </a:ln>
          <a:effectLst>
            <a:outerShdw blurRad="292100" dist="139700" dir="2700000" algn="tl" rotWithShape="0">
              <a:srgbClr val="333333">
                <a:alpha val="65000"/>
              </a:srgbClr>
            </a:outerShdw>
          </a:effectLst>
        </p:spPr>
      </p:pic>
      <p:grpSp>
        <p:nvGrpSpPr>
          <p:cNvPr id="13" name="Grupo 12">
            <a:extLst>
              <a:ext uri="{FF2B5EF4-FFF2-40B4-BE49-F238E27FC236}">
                <a16:creationId xmlns:a16="http://schemas.microsoft.com/office/drawing/2014/main" id="{A120B3D8-E1EE-4910-74C8-E6061793E707}"/>
              </a:ext>
            </a:extLst>
          </p:cNvPr>
          <p:cNvGrpSpPr/>
          <p:nvPr/>
        </p:nvGrpSpPr>
        <p:grpSpPr>
          <a:xfrm>
            <a:off x="6863757" y="0"/>
            <a:ext cx="2305975" cy="5166584"/>
            <a:chOff x="9151675" y="0"/>
            <a:chExt cx="3074633" cy="6888778"/>
          </a:xfrm>
        </p:grpSpPr>
        <p:sp>
          <p:nvSpPr>
            <p:cNvPr id="7" name="Marcador de contenido 2">
              <a:extLst>
                <a:ext uri="{FF2B5EF4-FFF2-40B4-BE49-F238E27FC236}">
                  <a16:creationId xmlns:a16="http://schemas.microsoft.com/office/drawing/2014/main" id="{E1CEDFD1-A35D-AE80-B73B-5B007BC635D5}"/>
                </a:ext>
              </a:extLst>
            </p:cNvPr>
            <p:cNvSpPr txBox="1">
              <a:spLocks/>
            </p:cNvSpPr>
            <p:nvPr/>
          </p:nvSpPr>
          <p:spPr>
            <a:xfrm>
              <a:off x="9151675"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450" dirty="0">
                <a:solidFill>
                  <a:schemeClr val="bg1"/>
                </a:solidFill>
              </a:endParaRPr>
            </a:p>
            <a:p>
              <a:pPr marL="228600" indent="-228600">
                <a:lnSpc>
                  <a:spcPct val="90000"/>
                </a:lnSpc>
              </a:pPr>
              <a:endParaRPr lang="es-ES" sz="450" dirty="0">
                <a:solidFill>
                  <a:schemeClr val="bg1"/>
                </a:solidFill>
              </a:endParaRPr>
            </a:p>
            <a:p>
              <a:pPr marL="228600" indent="-228600">
                <a:lnSpc>
                  <a:spcPct val="90000"/>
                </a:lnSpc>
              </a:pPr>
              <a:endParaRPr lang="es-ES" sz="600" dirty="0">
                <a:solidFill>
                  <a:schemeClr val="bg1"/>
                </a:solidFill>
                <a:ea typeface="+mn-lt"/>
                <a:cs typeface="+mn-lt"/>
              </a:endParaRPr>
            </a:p>
          </p:txBody>
        </p:sp>
        <p:sp>
          <p:nvSpPr>
            <p:cNvPr id="10" name="CuadroTexto 9">
              <a:extLst>
                <a:ext uri="{FF2B5EF4-FFF2-40B4-BE49-F238E27FC236}">
                  <a16:creationId xmlns:a16="http://schemas.microsoft.com/office/drawing/2014/main" id="{289EAA47-6134-063F-976D-F5029FB58B7A}"/>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sp>
        <p:nvSpPr>
          <p:cNvPr id="15" name="Rectangle 1">
            <a:extLst>
              <a:ext uri="{FF2B5EF4-FFF2-40B4-BE49-F238E27FC236}">
                <a16:creationId xmlns:a16="http://schemas.microsoft.com/office/drawing/2014/main" id="{9E26029F-D6BC-5B9D-0A82-9E94C18D3D80}"/>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24329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¿QUÉ ES UNA APLICACIÓN?</a:t>
            </a:r>
            <a:endParaRPr dirty="0"/>
          </a:p>
        </p:txBody>
      </p:sp>
      <p:sp>
        <p:nvSpPr>
          <p:cNvPr id="193" name="Google Shape;193;p29"/>
          <p:cNvSpPr txBox="1">
            <a:spLocks noGrp="1"/>
          </p:cNvSpPr>
          <p:nvPr>
            <p:ph type="body" idx="1"/>
          </p:nvPr>
        </p:nvSpPr>
        <p:spPr>
          <a:xfrm>
            <a:off x="435895" y="1635372"/>
            <a:ext cx="6310500" cy="2758800"/>
          </a:xfrm>
          <a:prstGeom prst="rect">
            <a:avLst/>
          </a:prstGeom>
          <a:noFill/>
          <a:ln>
            <a:noFill/>
          </a:ln>
        </p:spPr>
        <p:txBody>
          <a:bodyPr spcFirstLastPara="1" wrap="square" lIns="68575" tIns="34275" rIns="68575" bIns="34275" anchor="ctr" anchorCtr="0">
            <a:normAutofit/>
          </a:bodyPr>
          <a:lstStyle/>
          <a:p>
            <a:pPr marL="469900" lvl="1" indent="-228600">
              <a:spcBef>
                <a:spcPts val="700"/>
              </a:spcBef>
            </a:pPr>
            <a:r>
              <a:rPr lang="es" sz="1500" b="1" dirty="0">
                <a:solidFill>
                  <a:schemeClr val="dk1"/>
                </a:solidFill>
              </a:rPr>
              <a:t>Definición:</a:t>
            </a:r>
            <a:br>
              <a:rPr lang="es" sz="1500" b="1" dirty="0">
                <a:solidFill>
                  <a:schemeClr val="dk1"/>
                </a:solidFill>
              </a:rPr>
            </a:br>
            <a:r>
              <a:rPr lang="es-ES" sz="1500" dirty="0">
                <a:effectLst/>
                <a:latin typeface="Calibri" panose="020F0502020204030204" pitchFamily="34" charset="0"/>
                <a:ea typeface="Calibri" panose="020F0502020204030204" pitchFamily="34" charset="0"/>
                <a:cs typeface="Arial" panose="020B0604020202020204" pitchFamily="34" charset="0"/>
              </a:rPr>
              <a:t>Una aplicación, en el contexto tecnológico, es un programa de software diseñado para realizar tareas específicas en dispositivos electrónicos como teléfonos inteligentes, tabletas, computadoras y otros dispositivos. Las aplicaciones, también conocidas como apps, pueden tener diferentes propósitos y funcionalidades, desde permitir la comunicación, la productividad, el entretenimiento, hasta brindar servicios específicos como el acceso a noticias, la gestión financiera, la edición de fotos, entre muchas otras posibilidades.</a:t>
            </a:r>
            <a:endParaRPr lang="es-MX" sz="1500" dirty="0">
              <a:effectLst/>
              <a:latin typeface="Calibri" panose="020F0502020204030204" pitchFamily="34" charset="0"/>
              <a:ea typeface="Calibri" panose="020F0502020204030204" pitchFamily="34" charset="0"/>
              <a:cs typeface="Arial" panose="020B0604020202020204" pitchFamily="34" charset="0"/>
            </a:endParaRPr>
          </a:p>
          <a:p>
            <a:pPr marL="241300" lvl="1" indent="0" rtl="0">
              <a:spcBef>
                <a:spcPts val="700"/>
              </a:spcBef>
              <a:spcAft>
                <a:spcPts val="0"/>
              </a:spcAft>
              <a:buSzPts val="1200"/>
              <a:buNone/>
            </a:pP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805"/>
            <a:ext cx="9144000" cy="4682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3" y="460805"/>
            <a:ext cx="2780608" cy="420882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50941" y="594360"/>
            <a:ext cx="2557337" cy="3906203"/>
          </a:xfrm>
        </p:spPr>
        <p:txBody>
          <a:bodyPr>
            <a:normAutofit/>
          </a:bodyPr>
          <a:lstStyle/>
          <a:p>
            <a:pPr marL="229076" indent="-229076"/>
            <a:r>
              <a:rPr lang="es-ES" dirty="0">
                <a:solidFill>
                  <a:schemeClr val="bg1"/>
                </a:solidFill>
              </a:rPr>
              <a:t>2. Creación la clase Banco.java</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8863257" y="4843418"/>
            <a:ext cx="280744" cy="323165"/>
          </a:xfrm>
          <a:prstGeom prst="rect">
            <a:avLst/>
          </a:prstGeom>
          <a:noFill/>
        </p:spPr>
        <p:txBody>
          <a:bodyPr wrap="square" rtlCol="0">
            <a:spAutoFit/>
          </a:bodyPr>
          <a:lstStyle/>
          <a:p>
            <a:r>
              <a:rPr lang="es-EC" sz="1500">
                <a:solidFill>
                  <a:schemeClr val="bg1"/>
                </a:solidFill>
              </a:rPr>
              <a:t>9</a:t>
            </a:r>
          </a:p>
        </p:txBody>
      </p:sp>
      <p:grpSp>
        <p:nvGrpSpPr>
          <p:cNvPr id="8" name="Grupo 7">
            <a:extLst>
              <a:ext uri="{FF2B5EF4-FFF2-40B4-BE49-F238E27FC236}">
                <a16:creationId xmlns:a16="http://schemas.microsoft.com/office/drawing/2014/main" id="{A3ECA35D-1287-326E-795D-5695F21C70AC}"/>
              </a:ext>
            </a:extLst>
          </p:cNvPr>
          <p:cNvGrpSpPr/>
          <p:nvPr/>
        </p:nvGrpSpPr>
        <p:grpSpPr>
          <a:xfrm>
            <a:off x="6838026" y="0"/>
            <a:ext cx="2305975" cy="5166584"/>
            <a:chOff x="9117367" y="0"/>
            <a:chExt cx="3074633" cy="6888778"/>
          </a:xfrm>
        </p:grpSpPr>
        <p:sp>
          <p:nvSpPr>
            <p:cNvPr id="9" name="Marcador de contenido 2">
              <a:extLst>
                <a:ext uri="{FF2B5EF4-FFF2-40B4-BE49-F238E27FC236}">
                  <a16:creationId xmlns:a16="http://schemas.microsoft.com/office/drawing/2014/main" id="{D2441F12-7364-0CE0-CF6E-AEC328FFFFE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9076" indent="-229076">
                <a:lnSpc>
                  <a:spcPct val="90000"/>
                </a:lnSpc>
              </a:pPr>
              <a:endParaRPr lang="es-ES" sz="450" dirty="0">
                <a:solidFill>
                  <a:schemeClr val="bg1"/>
                </a:solidFill>
              </a:endParaRPr>
            </a:p>
            <a:p>
              <a:pPr marL="229076" indent="-229076">
                <a:lnSpc>
                  <a:spcPct val="90000"/>
                </a:lnSpc>
              </a:pPr>
              <a:r>
                <a:rPr lang="es-ES" sz="450" dirty="0">
                  <a:solidFill>
                    <a:schemeClr val="bg1"/>
                  </a:solidFill>
                </a:rPr>
                <a:t>1	OBJETIVOS</a:t>
              </a:r>
            </a:p>
            <a:p>
              <a:pPr marL="229076" indent="-229076">
                <a:lnSpc>
                  <a:spcPct val="90000"/>
                </a:lnSpc>
              </a:pPr>
              <a:r>
                <a:rPr lang="es-ES" sz="450" dirty="0">
                  <a:solidFill>
                    <a:schemeClr val="bg1"/>
                  </a:solidFill>
                </a:rPr>
                <a:t>2	MARCO TEÓRICO</a:t>
              </a:r>
            </a:p>
            <a:p>
              <a:pPr marL="472440" lvl="1" indent="-229076">
                <a:lnSpc>
                  <a:spcPct val="90000"/>
                </a:lnSpc>
              </a:pPr>
              <a:r>
                <a:rPr lang="es-ES" sz="450" dirty="0">
                  <a:solidFill>
                    <a:schemeClr val="bg1"/>
                  </a:solidFill>
                  <a:ea typeface="+mn-lt"/>
                  <a:cs typeface="+mn-lt"/>
                </a:rPr>
                <a:t>2.1 Dominios de Seguridad en Aplicaciones Web</a:t>
              </a:r>
            </a:p>
            <a:p>
              <a:pPr marL="472440" lvl="1" indent="-229076">
                <a:lnSpc>
                  <a:spcPct val="90000"/>
                </a:lnSpc>
              </a:pPr>
              <a:r>
                <a:rPr lang="es-ES" sz="450" dirty="0">
                  <a:solidFill>
                    <a:schemeClr val="bg1"/>
                  </a:solidFill>
                  <a:ea typeface="+mn-lt"/>
                  <a:cs typeface="+mn-lt"/>
                </a:rPr>
                <a:t>2.2 Dominio </a:t>
              </a:r>
              <a:r>
                <a:rPr lang="es-ES" sz="450" dirty="0" err="1">
                  <a:solidFill>
                    <a:schemeClr val="bg1"/>
                  </a:solidFill>
                  <a:ea typeface="+mn-lt"/>
                  <a:cs typeface="+mn-lt"/>
                </a:rPr>
                <a:t>Glassfish</a:t>
              </a:r>
              <a:endParaRPr lang="es-ES" sz="450" dirty="0">
                <a:solidFill>
                  <a:schemeClr val="bg1"/>
                </a:solidFill>
                <a:ea typeface="+mn-lt"/>
                <a:cs typeface="+mn-lt"/>
              </a:endParaRPr>
            </a:p>
            <a:p>
              <a:pPr marL="472440" lvl="1" indent="-229076">
                <a:lnSpc>
                  <a:spcPct val="90000"/>
                </a:lnSpc>
              </a:pPr>
              <a:r>
                <a:rPr lang="es-ES" sz="450" dirty="0">
                  <a:solidFill>
                    <a:schemeClr val="bg1"/>
                  </a:solidFill>
                  <a:ea typeface="+mn-lt"/>
                  <a:cs typeface="+mn-lt"/>
                </a:rPr>
                <a:t>2.3 Terminología de Seguridad en Aplicaciones JAVA ENTERPRISE EDITION</a:t>
              </a:r>
            </a:p>
            <a:p>
              <a:pPr marL="472440" lvl="1" indent="-229076">
                <a:lnSpc>
                  <a:spcPct val="90000"/>
                </a:lnSpc>
              </a:pPr>
              <a:r>
                <a:rPr lang="es-ES" sz="450" dirty="0">
                  <a:solidFill>
                    <a:schemeClr val="bg1"/>
                  </a:solidFill>
                  <a:ea typeface="+mn-lt"/>
                  <a:cs typeface="+mn-lt"/>
                </a:rPr>
                <a:t>2.4 </a:t>
              </a:r>
              <a:r>
                <a:rPr lang="es-ES" sz="450" dirty="0" err="1">
                  <a:solidFill>
                    <a:schemeClr val="bg1"/>
                  </a:solidFill>
                  <a:ea typeface="+mn-lt"/>
                  <a:cs typeface="+mn-lt"/>
                </a:rPr>
                <a:t>Deployment</a:t>
              </a:r>
              <a:r>
                <a:rPr lang="es-ES" sz="450" dirty="0">
                  <a:solidFill>
                    <a:schemeClr val="bg1"/>
                  </a:solidFill>
                  <a:ea typeface="+mn-lt"/>
                  <a:cs typeface="+mn-lt"/>
                </a:rPr>
                <a:t> Descriptor</a:t>
              </a:r>
            </a:p>
            <a:p>
              <a:pPr marL="674846" lvl="2" indent="-202406">
                <a:lnSpc>
                  <a:spcPct val="90000"/>
                </a:lnSpc>
              </a:pPr>
              <a:r>
                <a:rPr lang="es-ES" sz="450" dirty="0">
                  <a:solidFill>
                    <a:schemeClr val="bg1"/>
                  </a:solidFill>
                  <a:ea typeface="+mn-lt"/>
                  <a:cs typeface="+mn-lt"/>
                </a:rPr>
                <a:t>2.4.1 web.xml</a:t>
              </a:r>
            </a:p>
            <a:p>
              <a:pPr marL="472440" lvl="1" indent="-229076">
                <a:lnSpc>
                  <a:spcPct val="90000"/>
                </a:lnSpc>
              </a:pPr>
              <a:r>
                <a:rPr lang="es-ES" sz="450" dirty="0">
                  <a:solidFill>
                    <a:schemeClr val="bg1"/>
                  </a:solidFill>
                  <a:ea typeface="+mn-lt"/>
                  <a:cs typeface="+mn-lt"/>
                </a:rPr>
                <a:t>2.5 Patrón MVC</a:t>
              </a:r>
            </a:p>
            <a:p>
              <a:pPr marL="472440" lvl="1" indent="-229076">
                <a:lnSpc>
                  <a:spcPct val="90000"/>
                </a:lnSpc>
              </a:pPr>
              <a:r>
                <a:rPr lang="es-ES" sz="450" dirty="0">
                  <a:solidFill>
                    <a:schemeClr val="bg1"/>
                  </a:solidFill>
                  <a:ea typeface="+mn-lt"/>
                  <a:cs typeface="+mn-lt"/>
                </a:rPr>
                <a:t>2.6 Modelo</a:t>
              </a:r>
            </a:p>
            <a:p>
              <a:pPr marL="674846" lvl="2" indent="-202406">
                <a:lnSpc>
                  <a:spcPct val="90000"/>
                </a:lnSpc>
              </a:pPr>
              <a:r>
                <a:rPr lang="es-ES" sz="450" dirty="0">
                  <a:solidFill>
                    <a:schemeClr val="bg1"/>
                  </a:solidFill>
                  <a:ea typeface="+mn-lt"/>
                  <a:cs typeface="+mn-lt"/>
                </a:rPr>
                <a:t>2.6.1 JavaBeans</a:t>
              </a:r>
            </a:p>
            <a:p>
              <a:pPr marL="674846" lvl="2" indent="-202406">
                <a:lnSpc>
                  <a:spcPct val="90000"/>
                </a:lnSpc>
              </a:pPr>
              <a:r>
                <a:rPr lang="es-ES" sz="450" dirty="0">
                  <a:solidFill>
                    <a:schemeClr val="bg1"/>
                  </a:solidFill>
                  <a:ea typeface="+mn-lt"/>
                  <a:cs typeface="+mn-lt"/>
                </a:rPr>
                <a:t>2.6.2 Métodos HTTP</a:t>
              </a:r>
            </a:p>
            <a:p>
              <a:pPr marL="674846" lvl="2" indent="-202406">
                <a:lnSpc>
                  <a:spcPct val="90000"/>
                </a:lnSpc>
              </a:pPr>
              <a:r>
                <a:rPr lang="es-ES" sz="450" dirty="0">
                  <a:solidFill>
                    <a:schemeClr val="bg1"/>
                  </a:solidFill>
                  <a:ea typeface="+mn-lt"/>
                  <a:cs typeface="+mn-lt"/>
                </a:rPr>
                <a:t>2.6.3 Base de datos</a:t>
              </a:r>
            </a:p>
            <a:p>
              <a:pPr marL="472440" lvl="1" indent="-229076">
                <a:lnSpc>
                  <a:spcPct val="90000"/>
                </a:lnSpc>
              </a:pPr>
              <a:r>
                <a:rPr lang="es-ES" sz="450" dirty="0">
                  <a:solidFill>
                    <a:schemeClr val="bg1"/>
                  </a:solidFill>
                  <a:ea typeface="+mn-lt"/>
                  <a:cs typeface="+mn-lt"/>
                </a:rPr>
                <a:t>2.7 Vista</a:t>
              </a:r>
            </a:p>
            <a:p>
              <a:pPr marL="674846" lvl="2" indent="-202406">
                <a:lnSpc>
                  <a:spcPct val="90000"/>
                </a:lnSpc>
              </a:pPr>
              <a:r>
                <a:rPr lang="es-ES" sz="450" dirty="0">
                  <a:solidFill>
                    <a:schemeClr val="bg1"/>
                  </a:solidFill>
                  <a:ea typeface="+mn-lt"/>
                  <a:cs typeface="+mn-lt"/>
                </a:rPr>
                <a:t>2.7.1 Java Server Pages (JSP)</a:t>
              </a:r>
            </a:p>
            <a:p>
              <a:pPr marL="674846" lvl="2" indent="-202406">
                <a:lnSpc>
                  <a:spcPct val="90000"/>
                </a:lnSpc>
              </a:pPr>
              <a:r>
                <a:rPr lang="es-ES" sz="450" dirty="0">
                  <a:solidFill>
                    <a:schemeClr val="bg1"/>
                  </a:solidFill>
                  <a:ea typeface="+mn-lt"/>
                  <a:cs typeface="+mn-lt"/>
                </a:rPr>
                <a:t>2.7.2 HTML, CSS y </a:t>
              </a:r>
              <a:r>
                <a:rPr lang="es-ES" sz="450" dirty="0" err="1">
                  <a:solidFill>
                    <a:schemeClr val="bg1"/>
                  </a:solidFill>
                  <a:ea typeface="+mn-lt"/>
                  <a:cs typeface="+mn-lt"/>
                </a:rPr>
                <a:t>Javascript</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2.7.3 </a:t>
              </a:r>
              <a:r>
                <a:rPr lang="es-ES" sz="450" dirty="0" err="1">
                  <a:solidFill>
                    <a:schemeClr val="bg1"/>
                  </a:solidFill>
                  <a:ea typeface="+mn-lt"/>
                  <a:cs typeface="+mn-lt"/>
                </a:rPr>
                <a:t>Include</a:t>
              </a:r>
              <a:r>
                <a:rPr lang="es-ES" sz="450" dirty="0">
                  <a:solidFill>
                    <a:schemeClr val="bg1"/>
                  </a:solidFill>
                  <a:ea typeface="+mn-lt"/>
                  <a:cs typeface="+mn-lt"/>
                </a:rPr>
                <a:t> File = ""</a:t>
              </a:r>
            </a:p>
            <a:p>
              <a:pPr marL="674846" lvl="2" indent="-202406">
                <a:lnSpc>
                  <a:spcPct val="90000"/>
                </a:lnSpc>
              </a:pPr>
              <a:r>
                <a:rPr lang="es-ES" sz="450" dirty="0">
                  <a:solidFill>
                    <a:schemeClr val="bg1"/>
                  </a:solidFill>
                  <a:ea typeface="+mn-lt"/>
                  <a:cs typeface="+mn-lt"/>
                </a:rPr>
                <a:t>2.7.4 Fragmentos JSPF</a:t>
              </a:r>
            </a:p>
            <a:p>
              <a:pPr marL="472440" lvl="1" indent="-229076">
                <a:lnSpc>
                  <a:spcPct val="90000"/>
                </a:lnSpc>
              </a:pPr>
              <a:r>
                <a:rPr lang="es-ES" sz="450" dirty="0">
                  <a:solidFill>
                    <a:schemeClr val="bg1"/>
                  </a:solidFill>
                  <a:ea typeface="+mn-lt"/>
                  <a:cs typeface="+mn-lt"/>
                </a:rPr>
                <a:t>2.8 Controlador</a:t>
              </a:r>
            </a:p>
            <a:p>
              <a:pPr marL="674846" lvl="2" indent="-202406">
                <a:lnSpc>
                  <a:spcPct val="90000"/>
                </a:lnSpc>
              </a:pPr>
              <a:r>
                <a:rPr lang="es-ES" sz="450" dirty="0">
                  <a:solidFill>
                    <a:schemeClr val="bg1"/>
                  </a:solidFill>
                  <a:ea typeface="+mn-lt"/>
                  <a:cs typeface="+mn-lt"/>
                </a:rPr>
                <a:t>2.8.1 </a:t>
              </a:r>
              <a:r>
                <a:rPr lang="es-ES" sz="450" dirty="0" err="1">
                  <a:solidFill>
                    <a:schemeClr val="bg1"/>
                  </a:solidFill>
                  <a:ea typeface="+mn-lt"/>
                  <a:cs typeface="+mn-lt"/>
                </a:rPr>
                <a:t>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2.8.2 </a:t>
              </a:r>
              <a:r>
                <a:rPr lang="es-ES" sz="450" dirty="0" err="1">
                  <a:solidFill>
                    <a:schemeClr val="bg1"/>
                  </a:solidFill>
                  <a:ea typeface="+mn-lt"/>
                  <a:cs typeface="+mn-lt"/>
                </a:rPr>
                <a:t>javax.servlets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2.8.3 J_SECURITY_CHECK</a:t>
              </a:r>
            </a:p>
            <a:p>
              <a:pPr marL="229076" indent="-229076">
                <a:lnSpc>
                  <a:spcPct val="90000"/>
                </a:lnSpc>
              </a:pPr>
              <a:r>
                <a:rPr lang="es-ES" sz="450" dirty="0">
                  <a:solidFill>
                    <a:srgbClr val="FFFF00"/>
                  </a:solidFill>
                  <a:ea typeface="+mn-lt"/>
                  <a:cs typeface="+mn-lt"/>
                </a:rPr>
                <a:t>3 DESARROLLO</a:t>
              </a:r>
            </a:p>
            <a:p>
              <a:pPr marL="674576" lvl="2" indent="-229076">
                <a:lnSpc>
                  <a:spcPct val="90000"/>
                </a:lnSpc>
              </a:pPr>
              <a:r>
                <a:rPr lang="es-EC" sz="450" dirty="0">
                  <a:solidFill>
                    <a:schemeClr val="bg1"/>
                  </a:solidFill>
                  <a:ea typeface="+mn-lt"/>
                  <a:cs typeface="+mn-lt"/>
                </a:rPr>
                <a:t>3.1. </a:t>
              </a:r>
              <a:r>
                <a:rPr lang="es-EC" sz="450" dirty="0" err="1">
                  <a:solidFill>
                    <a:schemeClr val="bg1"/>
                  </a:solidFill>
                  <a:ea typeface="+mn-lt"/>
                  <a:cs typeface="+mn-lt"/>
                </a:rPr>
                <a:t>Creacion</a:t>
              </a:r>
              <a:r>
                <a:rPr lang="es-EC" sz="450" dirty="0">
                  <a:solidFill>
                    <a:schemeClr val="bg1"/>
                  </a:solidFill>
                  <a:ea typeface="+mn-lt"/>
                  <a:cs typeface="+mn-lt"/>
                </a:rPr>
                <a:t> del proyecto en </a:t>
              </a:r>
              <a:r>
                <a:rPr lang="es-EC" sz="450" dirty="0" err="1">
                  <a:solidFill>
                    <a:schemeClr val="bg1"/>
                  </a:solidFill>
                  <a:ea typeface="+mn-lt"/>
                  <a:cs typeface="+mn-lt"/>
                </a:rPr>
                <a:t>netbeans</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 </a:t>
              </a:r>
              <a:r>
                <a:rPr lang="es-EC" sz="450" dirty="0" err="1">
                  <a:solidFill>
                    <a:schemeClr val="bg1"/>
                  </a:solidFill>
                  <a:ea typeface="+mn-lt"/>
                  <a:cs typeface="+mn-lt"/>
                </a:rPr>
                <a:t>Creacion</a:t>
              </a:r>
              <a:r>
                <a:rPr lang="es-EC" sz="450" dirty="0">
                  <a:solidFill>
                    <a:schemeClr val="bg1"/>
                  </a:solidFill>
                  <a:ea typeface="+mn-lt"/>
                  <a:cs typeface="+mn-lt"/>
                </a:rPr>
                <a:t> del </a:t>
              </a:r>
              <a:r>
                <a:rPr lang="es-EC" sz="450" dirty="0" err="1">
                  <a:solidFill>
                    <a:schemeClr val="bg1"/>
                  </a:solidFill>
                  <a:ea typeface="+mn-lt"/>
                  <a:cs typeface="+mn-lt"/>
                </a:rPr>
                <a:t>patron</a:t>
              </a:r>
              <a:r>
                <a:rPr lang="es-EC" sz="450" dirty="0">
                  <a:solidFill>
                    <a:schemeClr val="bg1"/>
                  </a:solidFill>
                  <a:ea typeface="+mn-lt"/>
                  <a:cs typeface="+mn-lt"/>
                </a:rPr>
                <a:t> </a:t>
              </a:r>
              <a:r>
                <a:rPr lang="es-EC" sz="450" dirty="0" err="1">
                  <a:solidFill>
                    <a:schemeClr val="bg1"/>
                  </a:solidFill>
                  <a:ea typeface="+mn-lt"/>
                  <a:cs typeface="+mn-lt"/>
                </a:rPr>
                <a:t>mvc</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3,2,1 Creación del modelo</a:t>
              </a:r>
            </a:p>
            <a:p>
              <a:pPr marL="674576" lvl="2" indent="-229076">
                <a:lnSpc>
                  <a:spcPct val="90000"/>
                </a:lnSpc>
              </a:pPr>
              <a:r>
                <a:rPr lang="es-EC" sz="450" dirty="0">
                  <a:solidFill>
                    <a:srgbClr val="FFFF00"/>
                  </a:solidFill>
                  <a:ea typeface="+mn-lt"/>
                  <a:cs typeface="+mn-lt"/>
                </a:rPr>
                <a:t>3,2,1,1 Creación de Banco.java</a:t>
              </a:r>
            </a:p>
            <a:p>
              <a:pPr marL="674576" lvl="2" indent="-229076">
                <a:lnSpc>
                  <a:spcPct val="90000"/>
                </a:lnSpc>
              </a:pPr>
              <a:r>
                <a:rPr lang="es-EC" sz="450" dirty="0">
                  <a:solidFill>
                    <a:schemeClr val="bg1"/>
                  </a:solidFill>
                  <a:ea typeface="+mn-lt"/>
                  <a:cs typeface="+mn-lt"/>
                </a:rPr>
                <a:t>3,2,1,2 Codificaciones Banco</a:t>
              </a:r>
            </a:p>
            <a:p>
              <a:pPr marL="674576" lvl="2" indent="-229076">
                <a:lnSpc>
                  <a:spcPct val="90000"/>
                </a:lnSpc>
              </a:pPr>
              <a:r>
                <a:rPr lang="es-EC" sz="450" dirty="0">
                  <a:solidFill>
                    <a:schemeClr val="bg1"/>
                  </a:solidFill>
                  <a:ea typeface="+mn-lt"/>
                  <a:cs typeface="+mn-lt"/>
                </a:rPr>
                <a:t>3,2,2 Creación del Controlador</a:t>
              </a:r>
            </a:p>
            <a:p>
              <a:pPr marL="674576" lvl="2" indent="-229076">
                <a:lnSpc>
                  <a:spcPct val="90000"/>
                </a:lnSpc>
              </a:pPr>
              <a:r>
                <a:rPr lang="es-EC" sz="450" dirty="0">
                  <a:solidFill>
                    <a:schemeClr val="bg1"/>
                  </a:solidFill>
                  <a:ea typeface="+mn-lt"/>
                  <a:cs typeface="+mn-lt"/>
                </a:rPr>
                <a:t>3,2,2,1 Creación de </a:t>
              </a:r>
              <a:r>
                <a:rPr lang="es-EC" sz="450" dirty="0" err="1">
                  <a:solidFill>
                    <a:schemeClr val="bg1"/>
                  </a:solidFill>
                  <a:ea typeface="+mn-lt"/>
                  <a:cs typeface="+mn-lt"/>
                </a:rPr>
                <a:t>realizarTransferencia</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3,2,2,2 </a:t>
              </a:r>
              <a:r>
                <a:rPr lang="es-EC" sz="450" dirty="0" err="1">
                  <a:solidFill>
                    <a:schemeClr val="bg1"/>
                  </a:solidFill>
                  <a:ea typeface="+mn-lt"/>
                  <a:cs typeface="+mn-lt"/>
                </a:rPr>
                <a:t>Codificacion</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3,3 Main</a:t>
              </a:r>
            </a:p>
            <a:p>
              <a:pPr marL="674576" lvl="2" indent="-229076">
                <a:lnSpc>
                  <a:spcPct val="90000"/>
                </a:lnSpc>
              </a:pPr>
              <a:r>
                <a:rPr lang="es-EC" sz="450" dirty="0">
                  <a:solidFill>
                    <a:schemeClr val="bg1"/>
                  </a:solidFill>
                  <a:ea typeface="+mn-lt"/>
                  <a:cs typeface="+mn-lt"/>
                </a:rPr>
                <a:t>3,4 </a:t>
              </a:r>
              <a:r>
                <a:rPr lang="es-EC" sz="450" dirty="0" err="1">
                  <a:solidFill>
                    <a:schemeClr val="bg1"/>
                  </a:solidFill>
                  <a:ea typeface="+mn-lt"/>
                  <a:cs typeface="+mn-lt"/>
                </a:rPr>
                <a:t>Ejecucion</a:t>
              </a:r>
              <a:endParaRPr lang="es-EC" sz="450" dirty="0">
                <a:solidFill>
                  <a:srgbClr val="FFFF00"/>
                </a:solidFill>
                <a:ea typeface="+mn-lt"/>
                <a:cs typeface="+mn-lt"/>
              </a:endParaRPr>
            </a:p>
            <a:p>
              <a:pPr marL="229076" indent="-229076">
                <a:lnSpc>
                  <a:spcPct val="90000"/>
                </a:lnSpc>
              </a:pPr>
              <a:r>
                <a:rPr lang="es-ES" sz="450" dirty="0">
                  <a:solidFill>
                    <a:schemeClr val="bg1"/>
                  </a:solidFill>
                </a:rPr>
                <a:t>4	CONCLUSIONES</a:t>
              </a:r>
            </a:p>
            <a:p>
              <a:pPr marL="229076" indent="-229076">
                <a:lnSpc>
                  <a:spcPct val="90000"/>
                </a:lnSpc>
              </a:pPr>
              <a:r>
                <a:rPr lang="es-ES" sz="450" dirty="0">
                  <a:solidFill>
                    <a:schemeClr val="bg1"/>
                  </a:solidFill>
                </a:rPr>
                <a:t>5	RECOMENDACIONES</a:t>
              </a:r>
            </a:p>
            <a:p>
              <a:pPr marL="229076" indent="-229076">
                <a:lnSpc>
                  <a:spcPct val="90000"/>
                </a:lnSpc>
              </a:pPr>
              <a:r>
                <a:rPr lang="es-ES" sz="450" dirty="0">
                  <a:solidFill>
                    <a:schemeClr val="bg1"/>
                  </a:solidFill>
                </a:rPr>
                <a:t>6	BIBLIOGRAFÍA</a:t>
              </a:r>
            </a:p>
            <a:p>
              <a:pPr marL="472440" lvl="2" indent="0">
                <a:lnSpc>
                  <a:spcPct val="90000"/>
                </a:lnSpc>
                <a:buNone/>
              </a:pPr>
              <a:endParaRPr lang="es-ES" sz="600" dirty="0">
                <a:solidFill>
                  <a:schemeClr val="bg1"/>
                </a:solidFill>
                <a:ea typeface="+mn-lt"/>
                <a:cs typeface="+mn-lt"/>
              </a:endParaRPr>
            </a:p>
          </p:txBody>
        </p:sp>
        <p:sp>
          <p:nvSpPr>
            <p:cNvPr id="11" name="CuadroTexto 10">
              <a:extLst>
                <a:ext uri="{FF2B5EF4-FFF2-40B4-BE49-F238E27FC236}">
                  <a16:creationId xmlns:a16="http://schemas.microsoft.com/office/drawing/2014/main" id="{83133227-2904-A0E2-6F95-FE155D8CF255}"/>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sp>
        <p:nvSpPr>
          <p:cNvPr id="4" name="TextBox 3">
            <a:extLst>
              <a:ext uri="{FF2B5EF4-FFF2-40B4-BE49-F238E27FC236}">
                <a16:creationId xmlns:a16="http://schemas.microsoft.com/office/drawing/2014/main" id="{0B921F40-6E89-0A99-F7E7-BF631CB6FD24}"/>
              </a:ext>
            </a:extLst>
          </p:cNvPr>
          <p:cNvSpPr txBox="1"/>
          <p:nvPr/>
        </p:nvSpPr>
        <p:spPr>
          <a:xfrm>
            <a:off x="692944" y="3328988"/>
            <a:ext cx="2057400" cy="715581"/>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just"/>
            <a:r>
              <a:rPr lang="es-ES" sz="1050">
                <a:solidFill>
                  <a:schemeClr val="bg1"/>
                </a:solidFill>
              </a:rPr>
              <a:t>Luego hace clic derecho en la carpeta Modelo, new -&gt; java </a:t>
            </a:r>
            <a:r>
              <a:rPr lang="es-ES" sz="1050" err="1">
                <a:solidFill>
                  <a:schemeClr val="bg1"/>
                </a:solidFill>
              </a:rPr>
              <a:t>class</a:t>
            </a:r>
            <a:r>
              <a:rPr lang="es-ES" sz="1050">
                <a:solidFill>
                  <a:schemeClr val="bg1"/>
                </a:solidFill>
              </a:rPr>
              <a:t>. La clase se llamará DatosEncuesta.java</a:t>
            </a:r>
          </a:p>
        </p:txBody>
      </p:sp>
      <p:pic>
        <p:nvPicPr>
          <p:cNvPr id="13" name="Imagen 12">
            <a:extLst>
              <a:ext uri="{FF2B5EF4-FFF2-40B4-BE49-F238E27FC236}">
                <a16:creationId xmlns:a16="http://schemas.microsoft.com/office/drawing/2014/main" id="{D329AD5B-DF91-426F-AB77-4F20BB3CACD1}"/>
              </a:ext>
            </a:extLst>
          </p:cNvPr>
          <p:cNvPicPr/>
          <p:nvPr/>
        </p:nvPicPr>
        <p:blipFill>
          <a:blip r:embed="rId2"/>
          <a:stretch>
            <a:fillRect/>
          </a:stretch>
        </p:blipFill>
        <p:spPr>
          <a:xfrm>
            <a:off x="3444173" y="962398"/>
            <a:ext cx="2823210" cy="1839754"/>
          </a:xfrm>
          <a:prstGeom prst="rect">
            <a:avLst/>
          </a:prstGeom>
        </p:spPr>
      </p:pic>
      <p:grpSp>
        <p:nvGrpSpPr>
          <p:cNvPr id="7" name="Grupo 6">
            <a:extLst>
              <a:ext uri="{FF2B5EF4-FFF2-40B4-BE49-F238E27FC236}">
                <a16:creationId xmlns:a16="http://schemas.microsoft.com/office/drawing/2014/main" id="{00E60CCB-852B-784D-3A3E-C2429F03E9C3}"/>
              </a:ext>
            </a:extLst>
          </p:cNvPr>
          <p:cNvGrpSpPr/>
          <p:nvPr/>
        </p:nvGrpSpPr>
        <p:grpSpPr>
          <a:xfrm>
            <a:off x="6863757" y="0"/>
            <a:ext cx="2305975" cy="5166584"/>
            <a:chOff x="9151675" y="0"/>
            <a:chExt cx="3074633" cy="6888778"/>
          </a:xfrm>
        </p:grpSpPr>
        <p:sp>
          <p:nvSpPr>
            <p:cNvPr id="5" name="Marcador de contenido 2">
              <a:extLst>
                <a:ext uri="{FF2B5EF4-FFF2-40B4-BE49-F238E27FC236}">
                  <a16:creationId xmlns:a16="http://schemas.microsoft.com/office/drawing/2014/main" id="{9506C533-457C-0CFB-E439-2F3357ABAA45}"/>
                </a:ext>
              </a:extLst>
            </p:cNvPr>
            <p:cNvSpPr txBox="1">
              <a:spLocks/>
            </p:cNvSpPr>
            <p:nvPr/>
          </p:nvSpPr>
          <p:spPr>
            <a:xfrm>
              <a:off x="9151675"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450" dirty="0">
                <a:solidFill>
                  <a:schemeClr val="bg1"/>
                </a:solidFill>
              </a:endParaRPr>
            </a:p>
            <a:p>
              <a:pPr marL="228600" indent="-228600">
                <a:lnSpc>
                  <a:spcPct val="90000"/>
                </a:lnSpc>
              </a:pPr>
              <a:endParaRPr lang="es-ES" sz="450" dirty="0">
                <a:solidFill>
                  <a:schemeClr val="bg1"/>
                </a:solidFill>
              </a:endParaRPr>
            </a:p>
            <a:p>
              <a:pPr marL="228600" indent="-228600">
                <a:lnSpc>
                  <a:spcPct val="90000"/>
                </a:lnSpc>
              </a:pPr>
              <a:endParaRPr lang="es-ES" sz="600" dirty="0">
                <a:solidFill>
                  <a:schemeClr val="bg1"/>
                </a:solidFill>
                <a:ea typeface="+mn-lt"/>
                <a:cs typeface="+mn-lt"/>
              </a:endParaRPr>
            </a:p>
          </p:txBody>
        </p:sp>
        <p:sp>
          <p:nvSpPr>
            <p:cNvPr id="6" name="CuadroTexto 5">
              <a:extLst>
                <a:ext uri="{FF2B5EF4-FFF2-40B4-BE49-F238E27FC236}">
                  <a16:creationId xmlns:a16="http://schemas.microsoft.com/office/drawing/2014/main" id="{DF4BD7F5-E3CC-A902-8347-BB804A1969E4}"/>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sp>
        <p:nvSpPr>
          <p:cNvPr id="15" name="Rectangle 1">
            <a:extLst>
              <a:ext uri="{FF2B5EF4-FFF2-40B4-BE49-F238E27FC236}">
                <a16:creationId xmlns:a16="http://schemas.microsoft.com/office/drawing/2014/main" id="{9F4F4AF9-8AF3-13C8-DE32-4C5FB8801C7E}"/>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4283688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805"/>
            <a:ext cx="9144000" cy="4682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Gill Sans MT" panose="020B0502020104020203"/>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3" y="460805"/>
            <a:ext cx="2780608" cy="420882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50941" y="594360"/>
            <a:ext cx="2557337" cy="3906203"/>
          </a:xfrm>
        </p:spPr>
        <p:txBody>
          <a:bodyPr>
            <a:normAutofit/>
          </a:bodyPr>
          <a:lstStyle/>
          <a:p>
            <a:pPr marL="229076" indent="-229076"/>
            <a:r>
              <a:rPr lang="es-ES" dirty="0">
                <a:solidFill>
                  <a:schemeClr val="bg1"/>
                </a:solidFill>
              </a:rPr>
              <a:t>3.	</a:t>
            </a:r>
            <a:r>
              <a:rPr lang="es-ES" b="1" dirty="0">
                <a:solidFill>
                  <a:schemeClr val="bg1"/>
                </a:solidFill>
                <a:ea typeface="+mn-lt"/>
                <a:cs typeface="+mn-lt"/>
              </a:rPr>
              <a:t>Codificación de la clase Banco.java</a:t>
            </a:r>
          </a:p>
          <a:p>
            <a:pPr marL="229076" indent="-229076"/>
            <a:endParaRPr lang="es-ES" b="1" dirty="0">
              <a:solidFill>
                <a:schemeClr val="bg1"/>
              </a:solidFill>
            </a:endParaRPr>
          </a:p>
          <a:p>
            <a:pPr marL="229076" indent="-229076"/>
            <a:endParaRPr lang="es-ES" b="1" dirty="0">
              <a:solidFill>
                <a:schemeClr val="bg1"/>
              </a:solidFill>
            </a:endParaRPr>
          </a:p>
          <a:p>
            <a:pPr marL="229076" indent="-229076"/>
            <a:r>
              <a:rPr lang="es" dirty="0">
                <a:solidFill>
                  <a:schemeClr val="bg1"/>
                </a:solidFill>
                <a:ea typeface="+mn-lt"/>
                <a:cs typeface="+mn-lt"/>
              </a:rPr>
              <a:t>Nos crea la clase y llenamos con el siguiente código</a:t>
            </a:r>
            <a:r>
              <a:rPr lang="es-ES" dirty="0">
                <a:solidFill>
                  <a:schemeClr val="bg1"/>
                </a:solidFill>
                <a:ea typeface="+mn-lt"/>
                <a:cs typeface="+mn-lt"/>
              </a:rPr>
              <a:t> </a:t>
            </a:r>
            <a:endParaRPr lang="es-ES" b="1" dirty="0">
              <a:solidFill>
                <a:schemeClr val="bg1"/>
              </a:solidFill>
            </a:endParaRPr>
          </a:p>
        </p:txBody>
      </p:sp>
      <p:sp>
        <p:nvSpPr>
          <p:cNvPr id="11" name="CuadroTexto 10">
            <a:extLst>
              <a:ext uri="{FF2B5EF4-FFF2-40B4-BE49-F238E27FC236}">
                <a16:creationId xmlns:a16="http://schemas.microsoft.com/office/drawing/2014/main" id="{982801BC-9C08-4BE8-89FD-123BF4FB1FC7}"/>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10</a:t>
            </a:r>
          </a:p>
        </p:txBody>
      </p:sp>
      <p:grpSp>
        <p:nvGrpSpPr>
          <p:cNvPr id="9" name="Grupo 8">
            <a:extLst>
              <a:ext uri="{FF2B5EF4-FFF2-40B4-BE49-F238E27FC236}">
                <a16:creationId xmlns:a16="http://schemas.microsoft.com/office/drawing/2014/main" id="{E354F9D3-2515-40FB-4109-660869A7FCF5}"/>
              </a:ext>
            </a:extLst>
          </p:cNvPr>
          <p:cNvGrpSpPr/>
          <p:nvPr/>
        </p:nvGrpSpPr>
        <p:grpSpPr>
          <a:xfrm>
            <a:off x="6838026" y="0"/>
            <a:ext cx="2305975" cy="5347138"/>
            <a:chOff x="9117367" y="0"/>
            <a:chExt cx="3074633" cy="7129517"/>
          </a:xfrm>
        </p:grpSpPr>
        <p:sp>
          <p:nvSpPr>
            <p:cNvPr id="13" name="Marcador de contenido 2">
              <a:extLst>
                <a:ext uri="{FF2B5EF4-FFF2-40B4-BE49-F238E27FC236}">
                  <a16:creationId xmlns:a16="http://schemas.microsoft.com/office/drawing/2014/main" id="{62341104-F4C4-CE2E-BCA1-9A119A7BDD09}"/>
                </a:ext>
              </a:extLst>
            </p:cNvPr>
            <p:cNvSpPr txBox="1">
              <a:spLocks/>
            </p:cNvSpPr>
            <p:nvPr/>
          </p:nvSpPr>
          <p:spPr>
            <a:xfrm>
              <a:off x="9117367" y="0"/>
              <a:ext cx="3065875" cy="7129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9076" indent="-229076">
                <a:lnSpc>
                  <a:spcPct val="90000"/>
                </a:lnSpc>
              </a:pPr>
              <a:r>
                <a:rPr lang="es-ES" sz="450" dirty="0">
                  <a:solidFill>
                    <a:schemeClr val="bg1"/>
                  </a:solidFill>
                </a:rPr>
                <a:t>1	OBJETIVOS</a:t>
              </a:r>
            </a:p>
            <a:p>
              <a:pPr marL="229076" indent="-229076">
                <a:lnSpc>
                  <a:spcPct val="90000"/>
                </a:lnSpc>
              </a:pPr>
              <a:r>
                <a:rPr lang="es-ES" sz="450" dirty="0">
                  <a:solidFill>
                    <a:schemeClr val="bg1"/>
                  </a:solidFill>
                </a:rPr>
                <a:t>2	MARCO TEÓRICO</a:t>
              </a:r>
            </a:p>
            <a:p>
              <a:pPr marL="472440" lvl="1" indent="-229076">
                <a:lnSpc>
                  <a:spcPct val="90000"/>
                </a:lnSpc>
              </a:pPr>
              <a:r>
                <a:rPr lang="es-ES" sz="450" dirty="0">
                  <a:solidFill>
                    <a:schemeClr val="bg1"/>
                  </a:solidFill>
                  <a:ea typeface="+mn-lt"/>
                  <a:cs typeface="+mn-lt"/>
                </a:rPr>
                <a:t>2.1 Dominios de Seguridad en Aplicaciones Web</a:t>
              </a:r>
            </a:p>
            <a:p>
              <a:pPr marL="472440" lvl="1" indent="-229076">
                <a:lnSpc>
                  <a:spcPct val="90000"/>
                </a:lnSpc>
              </a:pPr>
              <a:r>
                <a:rPr lang="es-ES" sz="450" dirty="0">
                  <a:solidFill>
                    <a:schemeClr val="bg1"/>
                  </a:solidFill>
                  <a:ea typeface="+mn-lt"/>
                  <a:cs typeface="+mn-lt"/>
                </a:rPr>
                <a:t>2.2 Dominio </a:t>
              </a:r>
              <a:r>
                <a:rPr lang="es-ES" sz="450" dirty="0" err="1">
                  <a:solidFill>
                    <a:schemeClr val="bg1"/>
                  </a:solidFill>
                  <a:ea typeface="+mn-lt"/>
                  <a:cs typeface="+mn-lt"/>
                </a:rPr>
                <a:t>Glassfish</a:t>
              </a:r>
              <a:endParaRPr lang="es-ES" sz="450" dirty="0">
                <a:solidFill>
                  <a:schemeClr val="bg1"/>
                </a:solidFill>
                <a:ea typeface="+mn-lt"/>
                <a:cs typeface="+mn-lt"/>
              </a:endParaRPr>
            </a:p>
            <a:p>
              <a:pPr marL="472440" lvl="1" indent="-229076">
                <a:lnSpc>
                  <a:spcPct val="90000"/>
                </a:lnSpc>
              </a:pPr>
              <a:r>
                <a:rPr lang="es-ES" sz="450" dirty="0">
                  <a:solidFill>
                    <a:schemeClr val="bg1"/>
                  </a:solidFill>
                  <a:ea typeface="+mn-lt"/>
                  <a:cs typeface="+mn-lt"/>
                </a:rPr>
                <a:t>2.3 Terminología de Seguridad en Aplicaciones JAVA ENTERPRISE EDITION</a:t>
              </a:r>
            </a:p>
            <a:p>
              <a:pPr marL="472440" lvl="1" indent="-229076">
                <a:lnSpc>
                  <a:spcPct val="90000"/>
                </a:lnSpc>
              </a:pPr>
              <a:r>
                <a:rPr lang="es-ES" sz="450" dirty="0">
                  <a:solidFill>
                    <a:schemeClr val="bg1"/>
                  </a:solidFill>
                  <a:ea typeface="+mn-lt"/>
                  <a:cs typeface="+mn-lt"/>
                </a:rPr>
                <a:t>2.4 </a:t>
              </a:r>
              <a:r>
                <a:rPr lang="es-ES" sz="450" dirty="0" err="1">
                  <a:solidFill>
                    <a:schemeClr val="bg1"/>
                  </a:solidFill>
                  <a:ea typeface="+mn-lt"/>
                  <a:cs typeface="+mn-lt"/>
                </a:rPr>
                <a:t>Deployment</a:t>
              </a:r>
              <a:r>
                <a:rPr lang="es-ES" sz="450" dirty="0">
                  <a:solidFill>
                    <a:schemeClr val="bg1"/>
                  </a:solidFill>
                  <a:ea typeface="+mn-lt"/>
                  <a:cs typeface="+mn-lt"/>
                </a:rPr>
                <a:t> Descriptor</a:t>
              </a:r>
            </a:p>
            <a:p>
              <a:pPr marL="674846" lvl="2" indent="-202406">
                <a:lnSpc>
                  <a:spcPct val="90000"/>
                </a:lnSpc>
              </a:pPr>
              <a:r>
                <a:rPr lang="es-ES" sz="450" dirty="0">
                  <a:solidFill>
                    <a:schemeClr val="bg1"/>
                  </a:solidFill>
                  <a:ea typeface="+mn-lt"/>
                  <a:cs typeface="+mn-lt"/>
                </a:rPr>
                <a:t>2.4.1 web.xml</a:t>
              </a:r>
            </a:p>
            <a:p>
              <a:pPr marL="472440" lvl="1" indent="-229076">
                <a:lnSpc>
                  <a:spcPct val="90000"/>
                </a:lnSpc>
              </a:pPr>
              <a:r>
                <a:rPr lang="es-ES" sz="450" dirty="0">
                  <a:solidFill>
                    <a:schemeClr val="bg1"/>
                  </a:solidFill>
                  <a:ea typeface="+mn-lt"/>
                  <a:cs typeface="+mn-lt"/>
                </a:rPr>
                <a:t>2.5 Patrón MVC</a:t>
              </a:r>
            </a:p>
            <a:p>
              <a:pPr marL="472440" lvl="1" indent="-229076">
                <a:lnSpc>
                  <a:spcPct val="90000"/>
                </a:lnSpc>
              </a:pPr>
              <a:r>
                <a:rPr lang="es-ES" sz="450" dirty="0">
                  <a:solidFill>
                    <a:schemeClr val="bg1"/>
                  </a:solidFill>
                  <a:ea typeface="+mn-lt"/>
                  <a:cs typeface="+mn-lt"/>
                </a:rPr>
                <a:t>2.6 Modelo</a:t>
              </a:r>
            </a:p>
            <a:p>
              <a:pPr marL="674846" lvl="2" indent="-202406">
                <a:lnSpc>
                  <a:spcPct val="90000"/>
                </a:lnSpc>
              </a:pPr>
              <a:r>
                <a:rPr lang="es-ES" sz="450" dirty="0">
                  <a:solidFill>
                    <a:schemeClr val="bg1"/>
                  </a:solidFill>
                  <a:ea typeface="+mn-lt"/>
                  <a:cs typeface="+mn-lt"/>
                </a:rPr>
                <a:t>2.6.1 JavaBeans</a:t>
              </a:r>
            </a:p>
            <a:p>
              <a:pPr marL="674846" lvl="2" indent="-202406">
                <a:lnSpc>
                  <a:spcPct val="90000"/>
                </a:lnSpc>
              </a:pPr>
              <a:r>
                <a:rPr lang="es-ES" sz="450" dirty="0">
                  <a:solidFill>
                    <a:schemeClr val="bg1"/>
                  </a:solidFill>
                  <a:ea typeface="+mn-lt"/>
                  <a:cs typeface="+mn-lt"/>
                </a:rPr>
                <a:t>2.6.2 Métodos HTTP</a:t>
              </a:r>
            </a:p>
            <a:p>
              <a:pPr marL="674846" lvl="2" indent="-202406">
                <a:lnSpc>
                  <a:spcPct val="90000"/>
                </a:lnSpc>
              </a:pPr>
              <a:r>
                <a:rPr lang="es-ES" sz="450" dirty="0">
                  <a:solidFill>
                    <a:schemeClr val="bg1"/>
                  </a:solidFill>
                  <a:ea typeface="+mn-lt"/>
                  <a:cs typeface="+mn-lt"/>
                </a:rPr>
                <a:t>2.6.3 Base de datos</a:t>
              </a:r>
            </a:p>
            <a:p>
              <a:pPr marL="472440" lvl="1" indent="-229076">
                <a:lnSpc>
                  <a:spcPct val="90000"/>
                </a:lnSpc>
              </a:pPr>
              <a:r>
                <a:rPr lang="es-ES" sz="450" dirty="0">
                  <a:solidFill>
                    <a:schemeClr val="bg1"/>
                  </a:solidFill>
                  <a:ea typeface="+mn-lt"/>
                  <a:cs typeface="+mn-lt"/>
                </a:rPr>
                <a:t>2.7 Vista</a:t>
              </a:r>
            </a:p>
            <a:p>
              <a:pPr marL="674846" lvl="2" indent="-202406">
                <a:lnSpc>
                  <a:spcPct val="90000"/>
                </a:lnSpc>
              </a:pPr>
              <a:r>
                <a:rPr lang="es-ES" sz="450" dirty="0">
                  <a:solidFill>
                    <a:schemeClr val="bg1"/>
                  </a:solidFill>
                  <a:ea typeface="+mn-lt"/>
                  <a:cs typeface="+mn-lt"/>
                </a:rPr>
                <a:t>2.7.1 Java Server Pages (JSP)</a:t>
              </a:r>
            </a:p>
            <a:p>
              <a:pPr marL="674846" lvl="2" indent="-202406">
                <a:lnSpc>
                  <a:spcPct val="90000"/>
                </a:lnSpc>
              </a:pPr>
              <a:r>
                <a:rPr lang="es-ES" sz="450" dirty="0">
                  <a:solidFill>
                    <a:schemeClr val="bg1"/>
                  </a:solidFill>
                  <a:ea typeface="+mn-lt"/>
                  <a:cs typeface="+mn-lt"/>
                </a:rPr>
                <a:t>2.7.2 HTML, CSS y </a:t>
              </a:r>
              <a:r>
                <a:rPr lang="es-ES" sz="450" dirty="0" err="1">
                  <a:solidFill>
                    <a:schemeClr val="bg1"/>
                  </a:solidFill>
                  <a:ea typeface="+mn-lt"/>
                  <a:cs typeface="+mn-lt"/>
                </a:rPr>
                <a:t>Javascript</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2.7.3 </a:t>
              </a:r>
              <a:r>
                <a:rPr lang="es-ES" sz="450" dirty="0" err="1">
                  <a:solidFill>
                    <a:schemeClr val="bg1"/>
                  </a:solidFill>
                  <a:ea typeface="+mn-lt"/>
                  <a:cs typeface="+mn-lt"/>
                </a:rPr>
                <a:t>Include</a:t>
              </a:r>
              <a:r>
                <a:rPr lang="es-ES" sz="450" dirty="0">
                  <a:solidFill>
                    <a:schemeClr val="bg1"/>
                  </a:solidFill>
                  <a:ea typeface="+mn-lt"/>
                  <a:cs typeface="+mn-lt"/>
                </a:rPr>
                <a:t> File = ""</a:t>
              </a:r>
            </a:p>
            <a:p>
              <a:pPr marL="674846" lvl="2" indent="-202406">
                <a:lnSpc>
                  <a:spcPct val="90000"/>
                </a:lnSpc>
              </a:pPr>
              <a:r>
                <a:rPr lang="es-ES" sz="450" dirty="0">
                  <a:solidFill>
                    <a:schemeClr val="bg1"/>
                  </a:solidFill>
                  <a:ea typeface="+mn-lt"/>
                  <a:cs typeface="+mn-lt"/>
                </a:rPr>
                <a:t>2.7.4 Fragmentos JSPF</a:t>
              </a:r>
            </a:p>
            <a:p>
              <a:pPr marL="472440" lvl="1" indent="-229076">
                <a:lnSpc>
                  <a:spcPct val="90000"/>
                </a:lnSpc>
              </a:pPr>
              <a:r>
                <a:rPr lang="es-ES" sz="450" dirty="0">
                  <a:solidFill>
                    <a:schemeClr val="bg1"/>
                  </a:solidFill>
                  <a:ea typeface="+mn-lt"/>
                  <a:cs typeface="+mn-lt"/>
                </a:rPr>
                <a:t>2.8 Controlador</a:t>
              </a:r>
            </a:p>
            <a:p>
              <a:pPr marL="674846" lvl="2" indent="-202406">
                <a:lnSpc>
                  <a:spcPct val="90000"/>
                </a:lnSpc>
              </a:pPr>
              <a:r>
                <a:rPr lang="es-ES" sz="450" dirty="0">
                  <a:solidFill>
                    <a:schemeClr val="bg1"/>
                  </a:solidFill>
                  <a:ea typeface="+mn-lt"/>
                  <a:cs typeface="+mn-lt"/>
                </a:rPr>
                <a:t>2.8.1 </a:t>
              </a:r>
              <a:r>
                <a:rPr lang="es-ES" sz="450" dirty="0" err="1">
                  <a:solidFill>
                    <a:schemeClr val="bg1"/>
                  </a:solidFill>
                  <a:ea typeface="+mn-lt"/>
                  <a:cs typeface="+mn-lt"/>
                </a:rPr>
                <a:t>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2.8.2 </a:t>
              </a:r>
              <a:r>
                <a:rPr lang="es-ES" sz="450" dirty="0" err="1">
                  <a:solidFill>
                    <a:schemeClr val="bg1"/>
                  </a:solidFill>
                  <a:ea typeface="+mn-lt"/>
                  <a:cs typeface="+mn-lt"/>
                </a:rPr>
                <a:t>javax.servlets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2.8.3 J_SECURITY_CHECK</a:t>
              </a:r>
            </a:p>
            <a:p>
              <a:pPr marL="229076" indent="-229076">
                <a:lnSpc>
                  <a:spcPct val="90000"/>
                </a:lnSpc>
              </a:pPr>
              <a:r>
                <a:rPr lang="es-ES" sz="450" dirty="0">
                  <a:solidFill>
                    <a:srgbClr val="FFFF00"/>
                  </a:solidFill>
                  <a:ea typeface="+mn-lt"/>
                  <a:cs typeface="+mn-lt"/>
                </a:rPr>
                <a:t>3 DESARROLLO</a:t>
              </a:r>
            </a:p>
            <a:p>
              <a:pPr marL="674576" lvl="2" indent="-229076">
                <a:lnSpc>
                  <a:spcPct val="90000"/>
                </a:lnSpc>
              </a:pPr>
              <a:r>
                <a:rPr lang="es-EC" sz="450" dirty="0">
                  <a:solidFill>
                    <a:schemeClr val="bg1"/>
                  </a:solidFill>
                  <a:ea typeface="+mn-lt"/>
                  <a:cs typeface="+mn-lt"/>
                </a:rPr>
                <a:t>3.1. </a:t>
              </a:r>
              <a:r>
                <a:rPr lang="es-EC" sz="450" dirty="0" err="1">
                  <a:solidFill>
                    <a:schemeClr val="bg1"/>
                  </a:solidFill>
                  <a:ea typeface="+mn-lt"/>
                  <a:cs typeface="+mn-lt"/>
                </a:rPr>
                <a:t>Creacion</a:t>
              </a:r>
              <a:r>
                <a:rPr lang="es-EC" sz="450" dirty="0">
                  <a:solidFill>
                    <a:schemeClr val="bg1"/>
                  </a:solidFill>
                  <a:ea typeface="+mn-lt"/>
                  <a:cs typeface="+mn-lt"/>
                </a:rPr>
                <a:t> del proyecto en </a:t>
              </a:r>
              <a:r>
                <a:rPr lang="es-EC" sz="450" dirty="0" err="1">
                  <a:solidFill>
                    <a:schemeClr val="bg1"/>
                  </a:solidFill>
                  <a:ea typeface="+mn-lt"/>
                  <a:cs typeface="+mn-lt"/>
                </a:rPr>
                <a:t>netbeans</a:t>
              </a:r>
              <a:endParaRPr lang="es-EC" sz="450" dirty="0">
                <a:solidFill>
                  <a:schemeClr val="bg1"/>
                </a:solidFill>
                <a:ea typeface="+mn-lt"/>
                <a:cs typeface="+mn-lt"/>
              </a:endParaRPr>
            </a:p>
            <a:p>
              <a:pPr marL="674576" lvl="2" indent="-229076">
                <a:lnSpc>
                  <a:spcPct val="90000"/>
                </a:lnSpc>
              </a:pPr>
              <a:r>
                <a:rPr lang="es-EC" sz="450" dirty="0">
                  <a:solidFill>
                    <a:srgbClr val="FFFF00"/>
                  </a:solidFill>
                  <a:ea typeface="+mn-lt"/>
                  <a:cs typeface="+mn-lt"/>
                </a:rPr>
                <a:t>3.2 </a:t>
              </a:r>
              <a:r>
                <a:rPr lang="es-EC" sz="450" dirty="0" err="1">
                  <a:solidFill>
                    <a:srgbClr val="FFFF00"/>
                  </a:solidFill>
                  <a:ea typeface="+mn-lt"/>
                  <a:cs typeface="+mn-lt"/>
                </a:rPr>
                <a:t>Creacion</a:t>
              </a:r>
              <a:r>
                <a:rPr lang="es-EC" sz="450" dirty="0">
                  <a:solidFill>
                    <a:srgbClr val="FFFF00"/>
                  </a:solidFill>
                  <a:ea typeface="+mn-lt"/>
                  <a:cs typeface="+mn-lt"/>
                </a:rPr>
                <a:t> del </a:t>
              </a:r>
              <a:r>
                <a:rPr lang="es-EC" sz="450" dirty="0" err="1">
                  <a:solidFill>
                    <a:srgbClr val="FFFF00"/>
                  </a:solidFill>
                  <a:ea typeface="+mn-lt"/>
                  <a:cs typeface="+mn-lt"/>
                </a:rPr>
                <a:t>patron</a:t>
              </a:r>
              <a:r>
                <a:rPr lang="es-EC" sz="450" dirty="0">
                  <a:solidFill>
                    <a:srgbClr val="FFFF00"/>
                  </a:solidFill>
                  <a:ea typeface="+mn-lt"/>
                  <a:cs typeface="+mn-lt"/>
                </a:rPr>
                <a:t> </a:t>
              </a:r>
              <a:r>
                <a:rPr lang="es-EC" sz="450" dirty="0" err="1">
                  <a:solidFill>
                    <a:srgbClr val="FFFF00"/>
                  </a:solidFill>
                  <a:ea typeface="+mn-lt"/>
                  <a:cs typeface="+mn-lt"/>
                </a:rPr>
                <a:t>mvc</a:t>
              </a:r>
              <a:endParaRPr lang="es-EC" sz="450" dirty="0">
                <a:solidFill>
                  <a:srgbClr val="FFFF00"/>
                </a:solidFill>
                <a:ea typeface="+mn-lt"/>
                <a:cs typeface="+mn-lt"/>
              </a:endParaRPr>
            </a:p>
            <a:p>
              <a:pPr marL="674576" lvl="2" indent="-229076">
                <a:lnSpc>
                  <a:spcPct val="90000"/>
                </a:lnSpc>
              </a:pPr>
              <a:r>
                <a:rPr lang="es-EC" sz="450" dirty="0">
                  <a:solidFill>
                    <a:schemeClr val="bg1"/>
                  </a:solidFill>
                  <a:ea typeface="+mn-lt"/>
                  <a:cs typeface="+mn-lt"/>
                </a:rPr>
                <a:t>3.3 Archivo </a:t>
              </a:r>
              <a:r>
                <a:rPr lang="es-EC" sz="450" dirty="0" err="1">
                  <a:solidFill>
                    <a:schemeClr val="bg1"/>
                  </a:solidFill>
                  <a:ea typeface="+mn-lt"/>
                  <a:cs typeface="+mn-lt"/>
                </a:rPr>
                <a:t>index.jsp</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3.4 Archivo salida</a:t>
              </a:r>
            </a:p>
            <a:p>
              <a:pPr marL="674576" lvl="2" indent="-229076">
                <a:lnSpc>
                  <a:spcPct val="90000"/>
                </a:lnSpc>
              </a:pPr>
              <a:r>
                <a:rPr lang="es-EC" sz="450" dirty="0">
                  <a:solidFill>
                    <a:schemeClr val="bg1"/>
                  </a:solidFill>
                  <a:ea typeface="+mn-lt"/>
                  <a:cs typeface="+mn-lt"/>
                </a:rPr>
                <a:t>3.5 Archivo login.js</a:t>
              </a:r>
            </a:p>
            <a:p>
              <a:pPr marL="674576" lvl="2" indent="-229076">
                <a:lnSpc>
                  <a:spcPct val="90000"/>
                </a:lnSpc>
              </a:pPr>
              <a:r>
                <a:rPr lang="es-EC" sz="450" dirty="0">
                  <a:solidFill>
                    <a:schemeClr val="bg1"/>
                  </a:solidFill>
                  <a:ea typeface="+mn-lt"/>
                  <a:cs typeface="+mn-lt"/>
                </a:rPr>
                <a:t>3.6 Archivo </a:t>
              </a:r>
              <a:r>
                <a:rPr lang="es-EC" sz="450" dirty="0" err="1">
                  <a:solidFill>
                    <a:schemeClr val="bg1"/>
                  </a:solidFill>
                  <a:ea typeface="+mn-lt"/>
                  <a:cs typeface="+mn-lt"/>
                </a:rPr>
                <a:t>loginerror</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3.7 Archivo </a:t>
              </a:r>
              <a:r>
                <a:rPr lang="es-EC" sz="450" dirty="0" err="1">
                  <a:solidFill>
                    <a:schemeClr val="bg1"/>
                  </a:solidFill>
                  <a:ea typeface="+mn-lt"/>
                  <a:cs typeface="+mn-lt"/>
                </a:rPr>
                <a:t>Admin</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3.8 Archivo JSF</a:t>
              </a:r>
            </a:p>
            <a:p>
              <a:pPr marL="674576" lvl="2" indent="-229076">
                <a:lnSpc>
                  <a:spcPct val="90000"/>
                </a:lnSpc>
              </a:pPr>
              <a:r>
                <a:rPr lang="es-EC" sz="450" dirty="0">
                  <a:solidFill>
                    <a:schemeClr val="bg1"/>
                  </a:solidFill>
                  <a:ea typeface="+mn-lt"/>
                  <a:cs typeface="+mn-lt"/>
                </a:rPr>
                <a:t>3.9 Archivos XML</a:t>
              </a:r>
            </a:p>
            <a:p>
              <a:pPr marL="931076" lvl="3" indent="-229076">
                <a:lnSpc>
                  <a:spcPct val="90000"/>
                </a:lnSpc>
              </a:pPr>
              <a:r>
                <a:rPr lang="es-EC" sz="450" dirty="0">
                  <a:solidFill>
                    <a:schemeClr val="bg1"/>
                  </a:solidFill>
                  <a:ea typeface="+mn-lt"/>
                  <a:cs typeface="+mn-lt"/>
                </a:rPr>
                <a:t>	3.9.1 Archivo Web.XML</a:t>
              </a:r>
            </a:p>
            <a:p>
              <a:pPr marL="931076" lvl="3" indent="-229076">
                <a:lnSpc>
                  <a:spcPct val="90000"/>
                </a:lnSpc>
              </a:pPr>
              <a:r>
                <a:rPr lang="es-EC" sz="450" dirty="0">
                  <a:solidFill>
                    <a:schemeClr val="bg1"/>
                  </a:solidFill>
                  <a:ea typeface="+mn-lt"/>
                  <a:cs typeface="+mn-lt"/>
                </a:rPr>
                <a:t>	3.9.2 Archivo Payara Descriptor</a:t>
              </a:r>
            </a:p>
            <a:p>
              <a:pPr marL="674576" lvl="2" indent="-229076">
                <a:lnSpc>
                  <a:spcPct val="90000"/>
                </a:lnSpc>
              </a:pPr>
              <a:r>
                <a:rPr lang="es-EC" sz="450" dirty="0">
                  <a:solidFill>
                    <a:schemeClr val="bg1"/>
                  </a:solidFill>
                  <a:ea typeface="+mn-lt"/>
                  <a:cs typeface="+mn-lt"/>
                </a:rPr>
                <a:t>Configuración de Payara Server </a:t>
              </a:r>
              <a:r>
                <a:rPr lang="es-EC" sz="450" dirty="0" err="1">
                  <a:solidFill>
                    <a:schemeClr val="bg1"/>
                  </a:solidFill>
                  <a:ea typeface="+mn-lt"/>
                  <a:cs typeface="+mn-lt"/>
                </a:rPr>
                <a:t>Console</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Ejecución de proyecto</a:t>
              </a:r>
              <a:endParaRPr lang="en-US" sz="450" dirty="0">
                <a:solidFill>
                  <a:schemeClr val="bg1"/>
                </a:solidFill>
                <a:ea typeface="+mn-lt"/>
                <a:cs typeface="+mn-lt"/>
              </a:endParaRPr>
            </a:p>
            <a:p>
              <a:pPr marL="229076" indent="-229076">
                <a:lnSpc>
                  <a:spcPct val="90000"/>
                </a:lnSpc>
              </a:pPr>
              <a:r>
                <a:rPr lang="es-ES" sz="450" dirty="0">
                  <a:solidFill>
                    <a:schemeClr val="bg1"/>
                  </a:solidFill>
                </a:rPr>
                <a:t>4	CONCLUSIONES</a:t>
              </a:r>
            </a:p>
            <a:p>
              <a:pPr marL="229076" indent="-229076">
                <a:lnSpc>
                  <a:spcPct val="90000"/>
                </a:lnSpc>
              </a:pPr>
              <a:r>
                <a:rPr lang="es-ES" sz="450" dirty="0">
                  <a:solidFill>
                    <a:schemeClr val="bg1"/>
                  </a:solidFill>
                </a:rPr>
                <a:t>5	RECOMENDACIONES</a:t>
              </a:r>
            </a:p>
            <a:p>
              <a:pPr marL="229076" indent="-229076">
                <a:lnSpc>
                  <a:spcPct val="90000"/>
                </a:lnSpc>
              </a:pPr>
              <a:r>
                <a:rPr lang="es-ES" sz="450" dirty="0">
                  <a:solidFill>
                    <a:schemeClr val="bg1"/>
                  </a:solidFill>
                </a:rPr>
                <a:t>6	BIBLIOGRAFÍA</a:t>
              </a:r>
            </a:p>
            <a:p>
              <a:pPr marL="472440" lvl="2" indent="0">
                <a:lnSpc>
                  <a:spcPct val="90000"/>
                </a:lnSpc>
                <a:buNone/>
              </a:pPr>
              <a:endParaRPr lang="es-ES" sz="600" dirty="0">
                <a:solidFill>
                  <a:schemeClr val="bg1"/>
                </a:solidFill>
                <a:ea typeface="+mn-lt"/>
                <a:cs typeface="+mn-lt"/>
              </a:endParaRPr>
            </a:p>
          </p:txBody>
        </p:sp>
        <p:sp>
          <p:nvSpPr>
            <p:cNvPr id="14" name="CuadroTexto 13">
              <a:extLst>
                <a:ext uri="{FF2B5EF4-FFF2-40B4-BE49-F238E27FC236}">
                  <a16:creationId xmlns:a16="http://schemas.microsoft.com/office/drawing/2014/main" id="{FB1FBC8E-9E3F-03A5-A4C7-579F1778E406}"/>
                </a:ext>
              </a:extLst>
            </p:cNvPr>
            <p:cNvSpPr txBox="1"/>
            <p:nvPr/>
          </p:nvSpPr>
          <p:spPr>
            <a:xfrm>
              <a:off x="11817675" y="6457890"/>
              <a:ext cx="374325" cy="430887"/>
            </a:xfrm>
            <a:prstGeom prst="rect">
              <a:avLst/>
            </a:prstGeom>
            <a:noFill/>
          </p:spPr>
          <p:txBody>
            <a:bodyPr wrap="square" rtlCol="0">
              <a:spAutoFit/>
            </a:bodyPr>
            <a:lstStyle/>
            <a:p>
              <a:endParaRPr lang="es-EC" sz="1500" dirty="0">
                <a:solidFill>
                  <a:schemeClr val="bg1"/>
                </a:solidFill>
              </a:endParaRPr>
            </a:p>
          </p:txBody>
        </p:sp>
      </p:grpSp>
      <p:grpSp>
        <p:nvGrpSpPr>
          <p:cNvPr id="6" name="Grupo 5">
            <a:extLst>
              <a:ext uri="{FF2B5EF4-FFF2-40B4-BE49-F238E27FC236}">
                <a16:creationId xmlns:a16="http://schemas.microsoft.com/office/drawing/2014/main" id="{B4E57B4F-02DC-A604-EAEA-FDC56765A834}"/>
              </a:ext>
            </a:extLst>
          </p:cNvPr>
          <p:cNvGrpSpPr/>
          <p:nvPr/>
        </p:nvGrpSpPr>
        <p:grpSpPr>
          <a:xfrm>
            <a:off x="6838026" y="0"/>
            <a:ext cx="2305975" cy="5166584"/>
            <a:chOff x="9117367" y="0"/>
            <a:chExt cx="3074633" cy="6888778"/>
          </a:xfrm>
        </p:grpSpPr>
        <p:sp>
          <p:nvSpPr>
            <p:cNvPr id="7" name="Marcador de contenido 2">
              <a:extLst>
                <a:ext uri="{FF2B5EF4-FFF2-40B4-BE49-F238E27FC236}">
                  <a16:creationId xmlns:a16="http://schemas.microsoft.com/office/drawing/2014/main" id="{8155254A-85D0-0F0B-4F87-2B8B18CF23A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9076" indent="-229076">
                <a:lnSpc>
                  <a:spcPct val="90000"/>
                </a:lnSpc>
              </a:pPr>
              <a:endParaRPr lang="es-ES" sz="450" dirty="0">
                <a:solidFill>
                  <a:schemeClr val="bg1"/>
                </a:solidFill>
              </a:endParaRPr>
            </a:p>
            <a:p>
              <a:pPr marL="229076" indent="-229076">
                <a:lnSpc>
                  <a:spcPct val="90000"/>
                </a:lnSpc>
              </a:pPr>
              <a:r>
                <a:rPr lang="es-ES" sz="450" dirty="0">
                  <a:solidFill>
                    <a:schemeClr val="bg1"/>
                  </a:solidFill>
                </a:rPr>
                <a:t>1	OBJETIVOS</a:t>
              </a:r>
            </a:p>
            <a:p>
              <a:pPr marL="229076" indent="-229076">
                <a:lnSpc>
                  <a:spcPct val="90000"/>
                </a:lnSpc>
              </a:pPr>
              <a:r>
                <a:rPr lang="es-ES" sz="450" dirty="0">
                  <a:solidFill>
                    <a:schemeClr val="bg1"/>
                  </a:solidFill>
                </a:rPr>
                <a:t>2	MARCO TEÓRICO</a:t>
              </a:r>
            </a:p>
            <a:p>
              <a:pPr marL="472440" lvl="1" indent="-229076">
                <a:lnSpc>
                  <a:spcPct val="90000"/>
                </a:lnSpc>
              </a:pPr>
              <a:r>
                <a:rPr lang="es-ES" sz="450" dirty="0">
                  <a:solidFill>
                    <a:schemeClr val="bg1"/>
                  </a:solidFill>
                  <a:ea typeface="+mn-lt"/>
                  <a:cs typeface="+mn-lt"/>
                </a:rPr>
                <a:t>2.1 Dominios de Seguridad en Aplicaciones Web</a:t>
              </a:r>
            </a:p>
            <a:p>
              <a:pPr marL="472440" lvl="1" indent="-229076">
                <a:lnSpc>
                  <a:spcPct val="90000"/>
                </a:lnSpc>
              </a:pPr>
              <a:r>
                <a:rPr lang="es-ES" sz="450" dirty="0">
                  <a:solidFill>
                    <a:schemeClr val="bg1"/>
                  </a:solidFill>
                  <a:ea typeface="+mn-lt"/>
                  <a:cs typeface="+mn-lt"/>
                </a:rPr>
                <a:t>2.2 Dominio </a:t>
              </a:r>
              <a:r>
                <a:rPr lang="es-ES" sz="450" dirty="0" err="1">
                  <a:solidFill>
                    <a:schemeClr val="bg1"/>
                  </a:solidFill>
                  <a:ea typeface="+mn-lt"/>
                  <a:cs typeface="+mn-lt"/>
                </a:rPr>
                <a:t>Glassfish</a:t>
              </a:r>
              <a:endParaRPr lang="es-ES" sz="450" dirty="0">
                <a:solidFill>
                  <a:schemeClr val="bg1"/>
                </a:solidFill>
                <a:ea typeface="+mn-lt"/>
                <a:cs typeface="+mn-lt"/>
              </a:endParaRPr>
            </a:p>
            <a:p>
              <a:pPr marL="472440" lvl="1" indent="-229076">
                <a:lnSpc>
                  <a:spcPct val="90000"/>
                </a:lnSpc>
              </a:pPr>
              <a:r>
                <a:rPr lang="es-ES" sz="450" dirty="0">
                  <a:solidFill>
                    <a:schemeClr val="bg1"/>
                  </a:solidFill>
                  <a:ea typeface="+mn-lt"/>
                  <a:cs typeface="+mn-lt"/>
                </a:rPr>
                <a:t>2.3 Terminología de Seguridad en Aplicaciones JAVA ENTERPRISE EDITION</a:t>
              </a:r>
            </a:p>
            <a:p>
              <a:pPr marL="472440" lvl="1" indent="-229076">
                <a:lnSpc>
                  <a:spcPct val="90000"/>
                </a:lnSpc>
              </a:pPr>
              <a:r>
                <a:rPr lang="es-ES" sz="450" dirty="0">
                  <a:solidFill>
                    <a:schemeClr val="bg1"/>
                  </a:solidFill>
                  <a:ea typeface="+mn-lt"/>
                  <a:cs typeface="+mn-lt"/>
                </a:rPr>
                <a:t>2.4 </a:t>
              </a:r>
              <a:r>
                <a:rPr lang="es-ES" sz="450" dirty="0" err="1">
                  <a:solidFill>
                    <a:schemeClr val="bg1"/>
                  </a:solidFill>
                  <a:ea typeface="+mn-lt"/>
                  <a:cs typeface="+mn-lt"/>
                </a:rPr>
                <a:t>Deployment</a:t>
              </a:r>
              <a:r>
                <a:rPr lang="es-ES" sz="450" dirty="0">
                  <a:solidFill>
                    <a:schemeClr val="bg1"/>
                  </a:solidFill>
                  <a:ea typeface="+mn-lt"/>
                  <a:cs typeface="+mn-lt"/>
                </a:rPr>
                <a:t> Descriptor</a:t>
              </a:r>
            </a:p>
            <a:p>
              <a:pPr marL="674846" lvl="2" indent="-202406">
                <a:lnSpc>
                  <a:spcPct val="90000"/>
                </a:lnSpc>
              </a:pPr>
              <a:r>
                <a:rPr lang="es-ES" sz="450" dirty="0">
                  <a:solidFill>
                    <a:schemeClr val="bg1"/>
                  </a:solidFill>
                  <a:ea typeface="+mn-lt"/>
                  <a:cs typeface="+mn-lt"/>
                </a:rPr>
                <a:t>2.4.1 web.xml</a:t>
              </a:r>
            </a:p>
            <a:p>
              <a:pPr marL="472440" lvl="1" indent="-229076">
                <a:lnSpc>
                  <a:spcPct val="90000"/>
                </a:lnSpc>
              </a:pPr>
              <a:r>
                <a:rPr lang="es-ES" sz="450" dirty="0">
                  <a:solidFill>
                    <a:schemeClr val="bg1"/>
                  </a:solidFill>
                  <a:ea typeface="+mn-lt"/>
                  <a:cs typeface="+mn-lt"/>
                </a:rPr>
                <a:t>2.5 Patrón MVC</a:t>
              </a:r>
            </a:p>
            <a:p>
              <a:pPr marL="472440" lvl="1" indent="-229076">
                <a:lnSpc>
                  <a:spcPct val="90000"/>
                </a:lnSpc>
              </a:pPr>
              <a:r>
                <a:rPr lang="es-ES" sz="450" dirty="0">
                  <a:solidFill>
                    <a:schemeClr val="bg1"/>
                  </a:solidFill>
                  <a:ea typeface="+mn-lt"/>
                  <a:cs typeface="+mn-lt"/>
                </a:rPr>
                <a:t>2.6 Modelo</a:t>
              </a:r>
            </a:p>
            <a:p>
              <a:pPr marL="674846" lvl="2" indent="-202406">
                <a:lnSpc>
                  <a:spcPct val="90000"/>
                </a:lnSpc>
              </a:pPr>
              <a:r>
                <a:rPr lang="es-ES" sz="450" dirty="0">
                  <a:solidFill>
                    <a:schemeClr val="bg1"/>
                  </a:solidFill>
                  <a:ea typeface="+mn-lt"/>
                  <a:cs typeface="+mn-lt"/>
                </a:rPr>
                <a:t>2.6.1 JavaBeans</a:t>
              </a:r>
            </a:p>
            <a:p>
              <a:pPr marL="674846" lvl="2" indent="-202406">
                <a:lnSpc>
                  <a:spcPct val="90000"/>
                </a:lnSpc>
              </a:pPr>
              <a:r>
                <a:rPr lang="es-ES" sz="450" dirty="0">
                  <a:solidFill>
                    <a:schemeClr val="bg1"/>
                  </a:solidFill>
                  <a:ea typeface="+mn-lt"/>
                  <a:cs typeface="+mn-lt"/>
                </a:rPr>
                <a:t>2.6.2 Métodos HTTP</a:t>
              </a:r>
            </a:p>
            <a:p>
              <a:pPr marL="674846" lvl="2" indent="-202406">
                <a:lnSpc>
                  <a:spcPct val="90000"/>
                </a:lnSpc>
              </a:pPr>
              <a:r>
                <a:rPr lang="es-ES" sz="450" dirty="0">
                  <a:solidFill>
                    <a:schemeClr val="bg1"/>
                  </a:solidFill>
                  <a:ea typeface="+mn-lt"/>
                  <a:cs typeface="+mn-lt"/>
                </a:rPr>
                <a:t>2.6.3 Base de datos</a:t>
              </a:r>
            </a:p>
            <a:p>
              <a:pPr marL="472440" lvl="1" indent="-229076">
                <a:lnSpc>
                  <a:spcPct val="90000"/>
                </a:lnSpc>
              </a:pPr>
              <a:r>
                <a:rPr lang="es-ES" sz="450" dirty="0">
                  <a:solidFill>
                    <a:schemeClr val="bg1"/>
                  </a:solidFill>
                  <a:ea typeface="+mn-lt"/>
                  <a:cs typeface="+mn-lt"/>
                </a:rPr>
                <a:t>2.7 Vista</a:t>
              </a:r>
            </a:p>
            <a:p>
              <a:pPr marL="674846" lvl="2" indent="-202406">
                <a:lnSpc>
                  <a:spcPct val="90000"/>
                </a:lnSpc>
              </a:pPr>
              <a:r>
                <a:rPr lang="es-ES" sz="450" dirty="0">
                  <a:solidFill>
                    <a:schemeClr val="bg1"/>
                  </a:solidFill>
                  <a:ea typeface="+mn-lt"/>
                  <a:cs typeface="+mn-lt"/>
                </a:rPr>
                <a:t>2.7.1 Java Server Pages (JSP)</a:t>
              </a:r>
            </a:p>
            <a:p>
              <a:pPr marL="674846" lvl="2" indent="-202406">
                <a:lnSpc>
                  <a:spcPct val="90000"/>
                </a:lnSpc>
              </a:pPr>
              <a:r>
                <a:rPr lang="es-ES" sz="450" dirty="0">
                  <a:solidFill>
                    <a:schemeClr val="bg1"/>
                  </a:solidFill>
                  <a:ea typeface="+mn-lt"/>
                  <a:cs typeface="+mn-lt"/>
                </a:rPr>
                <a:t>2.7.2 HTML, CSS y </a:t>
              </a:r>
              <a:r>
                <a:rPr lang="es-ES" sz="450" dirty="0" err="1">
                  <a:solidFill>
                    <a:schemeClr val="bg1"/>
                  </a:solidFill>
                  <a:ea typeface="+mn-lt"/>
                  <a:cs typeface="+mn-lt"/>
                </a:rPr>
                <a:t>Javascript</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2.7.3 </a:t>
              </a:r>
              <a:r>
                <a:rPr lang="es-ES" sz="450" dirty="0" err="1">
                  <a:solidFill>
                    <a:schemeClr val="bg1"/>
                  </a:solidFill>
                  <a:ea typeface="+mn-lt"/>
                  <a:cs typeface="+mn-lt"/>
                </a:rPr>
                <a:t>Include</a:t>
              </a:r>
              <a:r>
                <a:rPr lang="es-ES" sz="450" dirty="0">
                  <a:solidFill>
                    <a:schemeClr val="bg1"/>
                  </a:solidFill>
                  <a:ea typeface="+mn-lt"/>
                  <a:cs typeface="+mn-lt"/>
                </a:rPr>
                <a:t> File = ""</a:t>
              </a:r>
            </a:p>
            <a:p>
              <a:pPr marL="674846" lvl="2" indent="-202406">
                <a:lnSpc>
                  <a:spcPct val="90000"/>
                </a:lnSpc>
              </a:pPr>
              <a:r>
                <a:rPr lang="es-ES" sz="450" dirty="0">
                  <a:solidFill>
                    <a:schemeClr val="bg1"/>
                  </a:solidFill>
                  <a:ea typeface="+mn-lt"/>
                  <a:cs typeface="+mn-lt"/>
                </a:rPr>
                <a:t>2.7.4 Fragmentos JSPF</a:t>
              </a:r>
            </a:p>
            <a:p>
              <a:pPr marL="472440" lvl="1" indent="-229076">
                <a:lnSpc>
                  <a:spcPct val="90000"/>
                </a:lnSpc>
              </a:pPr>
              <a:r>
                <a:rPr lang="es-ES" sz="450" dirty="0">
                  <a:solidFill>
                    <a:schemeClr val="bg1"/>
                  </a:solidFill>
                  <a:ea typeface="+mn-lt"/>
                  <a:cs typeface="+mn-lt"/>
                </a:rPr>
                <a:t>2.8 Controlador</a:t>
              </a:r>
            </a:p>
            <a:p>
              <a:pPr marL="674846" lvl="2" indent="-202406">
                <a:lnSpc>
                  <a:spcPct val="90000"/>
                </a:lnSpc>
              </a:pPr>
              <a:r>
                <a:rPr lang="es-ES" sz="450" dirty="0">
                  <a:solidFill>
                    <a:schemeClr val="bg1"/>
                  </a:solidFill>
                  <a:ea typeface="+mn-lt"/>
                  <a:cs typeface="+mn-lt"/>
                </a:rPr>
                <a:t>2.8.1 </a:t>
              </a:r>
              <a:r>
                <a:rPr lang="es-ES" sz="450" dirty="0" err="1">
                  <a:solidFill>
                    <a:schemeClr val="bg1"/>
                  </a:solidFill>
                  <a:ea typeface="+mn-lt"/>
                  <a:cs typeface="+mn-lt"/>
                </a:rPr>
                <a:t>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2.8.2 </a:t>
              </a:r>
              <a:r>
                <a:rPr lang="es-ES" sz="450" dirty="0" err="1">
                  <a:solidFill>
                    <a:schemeClr val="bg1"/>
                  </a:solidFill>
                  <a:ea typeface="+mn-lt"/>
                  <a:cs typeface="+mn-lt"/>
                </a:rPr>
                <a:t>javax.servlets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2.8.3 J_SECURITY_CHECK</a:t>
              </a:r>
            </a:p>
            <a:p>
              <a:pPr marL="229076" indent="-229076">
                <a:lnSpc>
                  <a:spcPct val="90000"/>
                </a:lnSpc>
              </a:pPr>
              <a:r>
                <a:rPr lang="es-ES" sz="450" dirty="0">
                  <a:solidFill>
                    <a:srgbClr val="FFFF00"/>
                  </a:solidFill>
                  <a:ea typeface="+mn-lt"/>
                  <a:cs typeface="+mn-lt"/>
                </a:rPr>
                <a:t>3 DESARROLLO</a:t>
              </a:r>
            </a:p>
            <a:p>
              <a:pPr marL="674576" lvl="2" indent="-229076">
                <a:lnSpc>
                  <a:spcPct val="90000"/>
                </a:lnSpc>
              </a:pPr>
              <a:r>
                <a:rPr lang="es-EC" sz="450" dirty="0">
                  <a:solidFill>
                    <a:schemeClr val="bg1"/>
                  </a:solidFill>
                  <a:ea typeface="+mn-lt"/>
                  <a:cs typeface="+mn-lt"/>
                </a:rPr>
                <a:t>3.1. </a:t>
              </a:r>
              <a:r>
                <a:rPr lang="es-EC" sz="450" dirty="0" err="1">
                  <a:solidFill>
                    <a:schemeClr val="bg1"/>
                  </a:solidFill>
                  <a:ea typeface="+mn-lt"/>
                  <a:cs typeface="+mn-lt"/>
                </a:rPr>
                <a:t>Creacion</a:t>
              </a:r>
              <a:r>
                <a:rPr lang="es-EC" sz="450" dirty="0">
                  <a:solidFill>
                    <a:schemeClr val="bg1"/>
                  </a:solidFill>
                  <a:ea typeface="+mn-lt"/>
                  <a:cs typeface="+mn-lt"/>
                </a:rPr>
                <a:t> del proyecto en </a:t>
              </a:r>
              <a:r>
                <a:rPr lang="es-EC" sz="450" dirty="0" err="1">
                  <a:solidFill>
                    <a:schemeClr val="bg1"/>
                  </a:solidFill>
                  <a:ea typeface="+mn-lt"/>
                  <a:cs typeface="+mn-lt"/>
                </a:rPr>
                <a:t>netbeans</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 </a:t>
              </a:r>
              <a:r>
                <a:rPr lang="es-EC" sz="450" dirty="0" err="1">
                  <a:solidFill>
                    <a:schemeClr val="bg1"/>
                  </a:solidFill>
                  <a:ea typeface="+mn-lt"/>
                  <a:cs typeface="+mn-lt"/>
                </a:rPr>
                <a:t>Creacion</a:t>
              </a:r>
              <a:r>
                <a:rPr lang="es-EC" sz="450" dirty="0">
                  <a:solidFill>
                    <a:schemeClr val="bg1"/>
                  </a:solidFill>
                  <a:ea typeface="+mn-lt"/>
                  <a:cs typeface="+mn-lt"/>
                </a:rPr>
                <a:t> del </a:t>
              </a:r>
              <a:r>
                <a:rPr lang="es-EC" sz="450" dirty="0" err="1">
                  <a:solidFill>
                    <a:schemeClr val="bg1"/>
                  </a:solidFill>
                  <a:ea typeface="+mn-lt"/>
                  <a:cs typeface="+mn-lt"/>
                </a:rPr>
                <a:t>patron</a:t>
              </a:r>
              <a:r>
                <a:rPr lang="es-EC" sz="450" dirty="0">
                  <a:solidFill>
                    <a:schemeClr val="bg1"/>
                  </a:solidFill>
                  <a:ea typeface="+mn-lt"/>
                  <a:cs typeface="+mn-lt"/>
                </a:rPr>
                <a:t> </a:t>
              </a:r>
              <a:r>
                <a:rPr lang="es-EC" sz="450" dirty="0" err="1">
                  <a:solidFill>
                    <a:schemeClr val="bg1"/>
                  </a:solidFill>
                  <a:ea typeface="+mn-lt"/>
                  <a:cs typeface="+mn-lt"/>
                </a:rPr>
                <a:t>mvc</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3,2,1 Creación del modelo</a:t>
              </a:r>
            </a:p>
            <a:p>
              <a:pPr marL="674576" lvl="2" indent="-229076">
                <a:lnSpc>
                  <a:spcPct val="90000"/>
                </a:lnSpc>
              </a:pPr>
              <a:r>
                <a:rPr lang="es-EC" sz="450" dirty="0">
                  <a:solidFill>
                    <a:srgbClr val="FFFF00"/>
                  </a:solidFill>
                  <a:ea typeface="+mn-lt"/>
                  <a:cs typeface="+mn-lt"/>
                </a:rPr>
                <a:t>3,2,1,1 Creación de Banco.java</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3,2,1,2 Codificaciones Banco</a:t>
              </a:r>
            </a:p>
            <a:p>
              <a:pPr marL="674576" lvl="2" indent="-229076">
                <a:lnSpc>
                  <a:spcPct val="90000"/>
                </a:lnSpc>
              </a:pPr>
              <a:r>
                <a:rPr lang="es-EC" sz="450" dirty="0">
                  <a:solidFill>
                    <a:schemeClr val="bg1"/>
                  </a:solidFill>
                  <a:ea typeface="+mn-lt"/>
                  <a:cs typeface="+mn-lt"/>
                </a:rPr>
                <a:t>3,2,2 Creación del Controlador</a:t>
              </a:r>
            </a:p>
            <a:p>
              <a:pPr marL="674576" lvl="2" indent="-229076">
                <a:lnSpc>
                  <a:spcPct val="90000"/>
                </a:lnSpc>
              </a:pPr>
              <a:r>
                <a:rPr lang="es-EC" sz="450" dirty="0">
                  <a:solidFill>
                    <a:schemeClr val="bg1"/>
                  </a:solidFill>
                  <a:ea typeface="+mn-lt"/>
                  <a:cs typeface="+mn-lt"/>
                </a:rPr>
                <a:t>3,2,2,1 Creación de </a:t>
              </a:r>
              <a:r>
                <a:rPr lang="es-EC" sz="450" dirty="0" err="1">
                  <a:solidFill>
                    <a:schemeClr val="bg1"/>
                  </a:solidFill>
                  <a:ea typeface="+mn-lt"/>
                  <a:cs typeface="+mn-lt"/>
                </a:rPr>
                <a:t>realizarTransferencia</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3,2,2,2 </a:t>
              </a:r>
              <a:r>
                <a:rPr lang="es-EC" sz="450" dirty="0" err="1">
                  <a:solidFill>
                    <a:schemeClr val="bg1"/>
                  </a:solidFill>
                  <a:ea typeface="+mn-lt"/>
                  <a:cs typeface="+mn-lt"/>
                </a:rPr>
                <a:t>Codificacion</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3,3 Main</a:t>
              </a:r>
            </a:p>
            <a:p>
              <a:pPr marL="674576" lvl="2" indent="-229076">
                <a:lnSpc>
                  <a:spcPct val="90000"/>
                </a:lnSpc>
              </a:pPr>
              <a:r>
                <a:rPr lang="es-EC" sz="450" dirty="0">
                  <a:solidFill>
                    <a:schemeClr val="bg1"/>
                  </a:solidFill>
                  <a:ea typeface="+mn-lt"/>
                  <a:cs typeface="+mn-lt"/>
                </a:rPr>
                <a:t>3,4 </a:t>
              </a:r>
              <a:r>
                <a:rPr lang="es-EC" sz="450" dirty="0" err="1">
                  <a:solidFill>
                    <a:schemeClr val="bg1"/>
                  </a:solidFill>
                  <a:ea typeface="+mn-lt"/>
                  <a:cs typeface="+mn-lt"/>
                </a:rPr>
                <a:t>Ejecucion</a:t>
              </a:r>
              <a:endParaRPr lang="es-EC" sz="450" dirty="0">
                <a:solidFill>
                  <a:srgbClr val="FFFF00"/>
                </a:solidFill>
                <a:ea typeface="+mn-lt"/>
                <a:cs typeface="+mn-lt"/>
              </a:endParaRPr>
            </a:p>
            <a:p>
              <a:pPr marL="229076" indent="-229076">
                <a:lnSpc>
                  <a:spcPct val="90000"/>
                </a:lnSpc>
              </a:pPr>
              <a:r>
                <a:rPr lang="es-ES" sz="450" dirty="0">
                  <a:solidFill>
                    <a:schemeClr val="bg1"/>
                  </a:solidFill>
                </a:rPr>
                <a:t>4	CONCLUSIONES</a:t>
              </a:r>
            </a:p>
            <a:p>
              <a:pPr marL="229076" indent="-229076">
                <a:lnSpc>
                  <a:spcPct val="90000"/>
                </a:lnSpc>
              </a:pPr>
              <a:r>
                <a:rPr lang="es-ES" sz="450" dirty="0">
                  <a:solidFill>
                    <a:schemeClr val="bg1"/>
                  </a:solidFill>
                </a:rPr>
                <a:t>5	RECOMENDACIONES</a:t>
              </a:r>
            </a:p>
            <a:p>
              <a:pPr marL="229076" indent="-229076">
                <a:lnSpc>
                  <a:spcPct val="90000"/>
                </a:lnSpc>
              </a:pPr>
              <a:r>
                <a:rPr lang="es-ES" sz="450" dirty="0">
                  <a:solidFill>
                    <a:schemeClr val="bg1"/>
                  </a:solidFill>
                </a:rPr>
                <a:t>6	BIBLIOGRAFÍA</a:t>
              </a:r>
            </a:p>
            <a:p>
              <a:pPr marL="472440" lvl="2" indent="0">
                <a:lnSpc>
                  <a:spcPct val="90000"/>
                </a:lnSpc>
                <a:buNone/>
              </a:pPr>
              <a:endParaRPr lang="es-ES" sz="600" dirty="0">
                <a:solidFill>
                  <a:schemeClr val="bg1"/>
                </a:solidFill>
                <a:ea typeface="+mn-lt"/>
                <a:cs typeface="+mn-lt"/>
              </a:endParaRPr>
            </a:p>
          </p:txBody>
        </p:sp>
        <p:sp>
          <p:nvSpPr>
            <p:cNvPr id="8" name="CuadroTexto 7">
              <a:extLst>
                <a:ext uri="{FF2B5EF4-FFF2-40B4-BE49-F238E27FC236}">
                  <a16:creationId xmlns:a16="http://schemas.microsoft.com/office/drawing/2014/main" id="{039C5266-3AE2-3F2E-1F5B-3F2300882138}"/>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pic>
        <p:nvPicPr>
          <p:cNvPr id="15" name="Imagen 14">
            <a:extLst>
              <a:ext uri="{FF2B5EF4-FFF2-40B4-BE49-F238E27FC236}">
                <a16:creationId xmlns:a16="http://schemas.microsoft.com/office/drawing/2014/main" id="{422C7C99-8E9F-4B80-B2CB-7D5ADFEE2257}"/>
              </a:ext>
            </a:extLst>
          </p:cNvPr>
          <p:cNvPicPr/>
          <p:nvPr/>
        </p:nvPicPr>
        <p:blipFill>
          <a:blip r:embed="rId2"/>
          <a:stretch>
            <a:fillRect/>
          </a:stretch>
        </p:blipFill>
        <p:spPr>
          <a:xfrm>
            <a:off x="3557174" y="594360"/>
            <a:ext cx="2836069" cy="357188"/>
          </a:xfrm>
          <a:prstGeom prst="rect">
            <a:avLst/>
          </a:prstGeom>
          <a:ln>
            <a:noFill/>
          </a:ln>
          <a:effectLst>
            <a:outerShdw blurRad="292100" dist="139700" dir="2700000" algn="tl" rotWithShape="0">
              <a:srgbClr val="333333">
                <a:alpha val="65000"/>
              </a:srgbClr>
            </a:outerShdw>
          </a:effectLst>
        </p:spPr>
      </p:pic>
      <p:pic>
        <p:nvPicPr>
          <p:cNvPr id="16" name="Imagen 15">
            <a:extLst>
              <a:ext uri="{FF2B5EF4-FFF2-40B4-BE49-F238E27FC236}">
                <a16:creationId xmlns:a16="http://schemas.microsoft.com/office/drawing/2014/main" id="{19DC9E0F-81E6-4445-8166-4EAC0CB04F6A}"/>
              </a:ext>
            </a:extLst>
          </p:cNvPr>
          <p:cNvPicPr/>
          <p:nvPr/>
        </p:nvPicPr>
        <p:blipFill>
          <a:blip r:embed="rId3"/>
          <a:stretch>
            <a:fillRect/>
          </a:stretch>
        </p:blipFill>
        <p:spPr>
          <a:xfrm>
            <a:off x="3625039" y="1412353"/>
            <a:ext cx="2700338" cy="821531"/>
          </a:xfrm>
          <a:prstGeom prst="rect">
            <a:avLst/>
          </a:prstGeom>
          <a:ln>
            <a:noFill/>
          </a:ln>
          <a:effectLst>
            <a:outerShdw blurRad="292100" dist="139700" dir="2700000" algn="tl" rotWithShape="0">
              <a:srgbClr val="333333">
                <a:alpha val="65000"/>
              </a:srgbClr>
            </a:outerShdw>
          </a:effectLst>
        </p:spPr>
      </p:pic>
      <p:pic>
        <p:nvPicPr>
          <p:cNvPr id="17" name="Imagen 16">
            <a:extLst>
              <a:ext uri="{FF2B5EF4-FFF2-40B4-BE49-F238E27FC236}">
                <a16:creationId xmlns:a16="http://schemas.microsoft.com/office/drawing/2014/main" id="{9A833118-D25F-4C31-ACA3-76F3656DAABF}"/>
              </a:ext>
            </a:extLst>
          </p:cNvPr>
          <p:cNvPicPr/>
          <p:nvPr/>
        </p:nvPicPr>
        <p:blipFill>
          <a:blip r:embed="rId4"/>
          <a:stretch>
            <a:fillRect/>
          </a:stretch>
        </p:blipFill>
        <p:spPr>
          <a:xfrm>
            <a:off x="4014373" y="2423843"/>
            <a:ext cx="1921669" cy="971550"/>
          </a:xfrm>
          <a:prstGeom prst="rect">
            <a:avLst/>
          </a:prstGeom>
          <a:ln>
            <a:noFill/>
          </a:ln>
          <a:effectLst>
            <a:outerShdw blurRad="292100" dist="139700" dir="2700000" algn="tl" rotWithShape="0">
              <a:srgbClr val="333333">
                <a:alpha val="65000"/>
              </a:srgbClr>
            </a:outerShdw>
          </a:effectLst>
        </p:spPr>
      </p:pic>
      <p:pic>
        <p:nvPicPr>
          <p:cNvPr id="18" name="Imagen 17">
            <a:extLst>
              <a:ext uri="{FF2B5EF4-FFF2-40B4-BE49-F238E27FC236}">
                <a16:creationId xmlns:a16="http://schemas.microsoft.com/office/drawing/2014/main" id="{45217F1C-BE93-471C-ADBC-A9535A7E0F4A}"/>
              </a:ext>
            </a:extLst>
          </p:cNvPr>
          <p:cNvPicPr/>
          <p:nvPr/>
        </p:nvPicPr>
        <p:blipFill>
          <a:blip r:embed="rId5"/>
          <a:stretch>
            <a:fillRect/>
          </a:stretch>
        </p:blipFill>
        <p:spPr>
          <a:xfrm>
            <a:off x="2276213" y="3825449"/>
            <a:ext cx="4457700" cy="939165"/>
          </a:xfrm>
          <a:prstGeom prst="rect">
            <a:avLst/>
          </a:prstGeom>
          <a:ln>
            <a:noFill/>
          </a:ln>
          <a:effectLst>
            <a:outerShdw blurRad="292100" dist="139700" dir="2700000" algn="tl" rotWithShape="0">
              <a:srgbClr val="333333">
                <a:alpha val="65000"/>
              </a:srgbClr>
            </a:outerShdw>
          </a:effectLst>
        </p:spPr>
      </p:pic>
      <p:grpSp>
        <p:nvGrpSpPr>
          <p:cNvPr id="19" name="Grupo 18">
            <a:extLst>
              <a:ext uri="{FF2B5EF4-FFF2-40B4-BE49-F238E27FC236}">
                <a16:creationId xmlns:a16="http://schemas.microsoft.com/office/drawing/2014/main" id="{D9BC8844-204C-4155-5529-F0CC64758661}"/>
              </a:ext>
            </a:extLst>
          </p:cNvPr>
          <p:cNvGrpSpPr/>
          <p:nvPr/>
        </p:nvGrpSpPr>
        <p:grpSpPr>
          <a:xfrm>
            <a:off x="6863757" y="0"/>
            <a:ext cx="2305975" cy="5166584"/>
            <a:chOff x="9151675" y="0"/>
            <a:chExt cx="3074633" cy="6888778"/>
          </a:xfrm>
        </p:grpSpPr>
        <p:sp>
          <p:nvSpPr>
            <p:cNvPr id="4" name="Marcador de contenido 2">
              <a:extLst>
                <a:ext uri="{FF2B5EF4-FFF2-40B4-BE49-F238E27FC236}">
                  <a16:creationId xmlns:a16="http://schemas.microsoft.com/office/drawing/2014/main" id="{676081BD-A9C4-A565-3F63-ECD4FAAFCCAB}"/>
                </a:ext>
              </a:extLst>
            </p:cNvPr>
            <p:cNvSpPr txBox="1">
              <a:spLocks/>
            </p:cNvSpPr>
            <p:nvPr/>
          </p:nvSpPr>
          <p:spPr>
            <a:xfrm>
              <a:off x="9151675"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450" dirty="0">
                <a:solidFill>
                  <a:schemeClr val="bg1"/>
                </a:solidFill>
              </a:endParaRPr>
            </a:p>
            <a:p>
              <a:pPr marL="228600" indent="-228600">
                <a:lnSpc>
                  <a:spcPct val="90000"/>
                </a:lnSpc>
              </a:pPr>
              <a:endParaRPr lang="es-ES" sz="450" dirty="0">
                <a:solidFill>
                  <a:schemeClr val="bg1"/>
                </a:solidFill>
              </a:endParaRPr>
            </a:p>
            <a:p>
              <a:pPr marL="228600" indent="-228600">
                <a:lnSpc>
                  <a:spcPct val="90000"/>
                </a:lnSpc>
              </a:pPr>
              <a:endParaRPr lang="es-ES" sz="600" dirty="0">
                <a:solidFill>
                  <a:schemeClr val="bg1"/>
                </a:solidFill>
                <a:ea typeface="+mn-lt"/>
                <a:cs typeface="+mn-lt"/>
              </a:endParaRPr>
            </a:p>
          </p:txBody>
        </p:sp>
        <p:sp>
          <p:nvSpPr>
            <p:cNvPr id="5" name="CuadroTexto 4">
              <a:extLst>
                <a:ext uri="{FF2B5EF4-FFF2-40B4-BE49-F238E27FC236}">
                  <a16:creationId xmlns:a16="http://schemas.microsoft.com/office/drawing/2014/main" id="{A10420B3-EC09-2209-D751-53808C1B29A3}"/>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sp>
        <p:nvSpPr>
          <p:cNvPr id="21" name="Rectangle 1">
            <a:extLst>
              <a:ext uri="{FF2B5EF4-FFF2-40B4-BE49-F238E27FC236}">
                <a16:creationId xmlns:a16="http://schemas.microsoft.com/office/drawing/2014/main" id="{F4CFCEB4-FE47-CD93-56B7-F714BA623CA6}"/>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2">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3">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2">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3">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4">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1260644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450941" y="594360"/>
            <a:ext cx="5904139" cy="655320"/>
          </a:xfrm>
        </p:spPr>
        <p:txBody>
          <a:bodyPr>
            <a:normAutofit/>
          </a:bodyPr>
          <a:lstStyle/>
          <a:p>
            <a:pPr marL="229076" indent="-229076" algn="just"/>
            <a:r>
              <a:rPr lang="es-ES" dirty="0">
                <a:solidFill>
                  <a:schemeClr val="bg1"/>
                </a:solidFill>
              </a:rPr>
              <a:t>4.  Creación del paquete "</a:t>
            </a:r>
            <a:r>
              <a:rPr lang="es-ES" dirty="0" err="1">
                <a:solidFill>
                  <a:schemeClr val="bg1"/>
                </a:solidFill>
              </a:rPr>
              <a:t>Package</a:t>
            </a:r>
            <a:r>
              <a:rPr lang="es-ES" dirty="0">
                <a:solidFill>
                  <a:schemeClr val="bg1"/>
                </a:solidFill>
              </a:rPr>
              <a:t> Controlador"</a:t>
            </a:r>
          </a:p>
        </p:txBody>
      </p:sp>
      <p:sp>
        <p:nvSpPr>
          <p:cNvPr id="18" name="CuadroTexto 17">
            <a:extLst>
              <a:ext uri="{FF2B5EF4-FFF2-40B4-BE49-F238E27FC236}">
                <a16:creationId xmlns:a16="http://schemas.microsoft.com/office/drawing/2014/main" id="{3B880CC0-B7A4-486E-8C5B-C7D15855C1AD}"/>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11</a:t>
            </a:r>
          </a:p>
        </p:txBody>
      </p:sp>
      <p:sp>
        <p:nvSpPr>
          <p:cNvPr id="5" name="TextBox 4">
            <a:extLst>
              <a:ext uri="{FF2B5EF4-FFF2-40B4-BE49-F238E27FC236}">
                <a16:creationId xmlns:a16="http://schemas.microsoft.com/office/drawing/2014/main" id="{BD50D6F6-E461-1194-F035-97A446732588}"/>
              </a:ext>
            </a:extLst>
          </p:cNvPr>
          <p:cNvSpPr txBox="1"/>
          <p:nvPr/>
        </p:nvSpPr>
        <p:spPr>
          <a:xfrm>
            <a:off x="4543425" y="2157412"/>
            <a:ext cx="2057400" cy="120032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just"/>
            <a:r>
              <a:rPr lang="es-ES" sz="1050" dirty="0"/>
              <a:t>Para añadir una clase al controlador, primero se necesita crear el paquete que contendrá los controladores en la carpeta del proyecto </a:t>
            </a:r>
            <a:r>
              <a:rPr lang="es-ES" sz="1050" dirty="0" err="1"/>
              <a:t>Source</a:t>
            </a:r>
            <a:r>
              <a:rPr lang="es-ES" sz="1050" dirty="0"/>
              <a:t> </a:t>
            </a:r>
            <a:r>
              <a:rPr lang="es-ES" sz="1050" dirty="0" err="1"/>
              <a:t>Packages</a:t>
            </a:r>
            <a:r>
              <a:rPr lang="es-ES" sz="1050" dirty="0"/>
              <a:t> y le da el nombre de </a:t>
            </a:r>
            <a:r>
              <a:rPr lang="es-ES" sz="1050" dirty="0" err="1"/>
              <a:t>ec.edu.espe.monster.controlador</a:t>
            </a:r>
            <a:endParaRPr lang="es-ES" sz="1050" dirty="0"/>
          </a:p>
        </p:txBody>
      </p:sp>
      <p:grpSp>
        <p:nvGrpSpPr>
          <p:cNvPr id="7" name="Grupo 6">
            <a:extLst>
              <a:ext uri="{FF2B5EF4-FFF2-40B4-BE49-F238E27FC236}">
                <a16:creationId xmlns:a16="http://schemas.microsoft.com/office/drawing/2014/main" id="{D4FC7078-BB6C-8DD7-42D5-8EDB6B4D2DBF}"/>
              </a:ext>
            </a:extLst>
          </p:cNvPr>
          <p:cNvGrpSpPr/>
          <p:nvPr/>
        </p:nvGrpSpPr>
        <p:grpSpPr>
          <a:xfrm>
            <a:off x="6838026" y="0"/>
            <a:ext cx="2305975" cy="5166584"/>
            <a:chOff x="9117367" y="0"/>
            <a:chExt cx="3074633" cy="6888778"/>
          </a:xfrm>
        </p:grpSpPr>
        <p:sp>
          <p:nvSpPr>
            <p:cNvPr id="8" name="Marcador de contenido 2">
              <a:extLst>
                <a:ext uri="{FF2B5EF4-FFF2-40B4-BE49-F238E27FC236}">
                  <a16:creationId xmlns:a16="http://schemas.microsoft.com/office/drawing/2014/main" id="{A8F0525F-08CE-753D-1EAC-7B161CA7470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9076" indent="-229076">
                <a:lnSpc>
                  <a:spcPct val="90000"/>
                </a:lnSpc>
              </a:pPr>
              <a:endParaRPr lang="es-ES" sz="450" dirty="0">
                <a:solidFill>
                  <a:schemeClr val="bg1"/>
                </a:solidFill>
              </a:endParaRPr>
            </a:p>
            <a:p>
              <a:pPr marL="229076" indent="-229076">
                <a:lnSpc>
                  <a:spcPct val="90000"/>
                </a:lnSpc>
              </a:pPr>
              <a:r>
                <a:rPr lang="es-ES" sz="450" dirty="0">
                  <a:solidFill>
                    <a:schemeClr val="bg1"/>
                  </a:solidFill>
                </a:rPr>
                <a:t>1	OBJETIVOS</a:t>
              </a:r>
            </a:p>
            <a:p>
              <a:pPr marL="229076" indent="-229076">
                <a:lnSpc>
                  <a:spcPct val="90000"/>
                </a:lnSpc>
              </a:pPr>
              <a:r>
                <a:rPr lang="es-ES" sz="450" dirty="0">
                  <a:solidFill>
                    <a:schemeClr val="bg1"/>
                  </a:solidFill>
                </a:rPr>
                <a:t>2	MARCO TEÓRICO</a:t>
              </a:r>
            </a:p>
            <a:p>
              <a:pPr marL="472440" lvl="1" indent="-229076">
                <a:lnSpc>
                  <a:spcPct val="90000"/>
                </a:lnSpc>
              </a:pPr>
              <a:r>
                <a:rPr lang="es-ES" sz="450" dirty="0">
                  <a:solidFill>
                    <a:schemeClr val="bg1"/>
                  </a:solidFill>
                  <a:ea typeface="+mn-lt"/>
                  <a:cs typeface="+mn-lt"/>
                </a:rPr>
                <a:t>2.1 Dominios de Seguridad en Aplicaciones Web</a:t>
              </a:r>
            </a:p>
            <a:p>
              <a:pPr marL="472440" lvl="1" indent="-229076">
                <a:lnSpc>
                  <a:spcPct val="90000"/>
                </a:lnSpc>
              </a:pPr>
              <a:r>
                <a:rPr lang="es-ES" sz="450" dirty="0">
                  <a:solidFill>
                    <a:schemeClr val="bg1"/>
                  </a:solidFill>
                  <a:ea typeface="+mn-lt"/>
                  <a:cs typeface="+mn-lt"/>
                </a:rPr>
                <a:t>2.2 Dominio </a:t>
              </a:r>
              <a:r>
                <a:rPr lang="es-ES" sz="450" dirty="0" err="1">
                  <a:solidFill>
                    <a:schemeClr val="bg1"/>
                  </a:solidFill>
                  <a:ea typeface="+mn-lt"/>
                  <a:cs typeface="+mn-lt"/>
                </a:rPr>
                <a:t>Glassfish</a:t>
              </a:r>
              <a:endParaRPr lang="es-ES" sz="450" dirty="0">
                <a:solidFill>
                  <a:schemeClr val="bg1"/>
                </a:solidFill>
                <a:ea typeface="+mn-lt"/>
                <a:cs typeface="+mn-lt"/>
              </a:endParaRPr>
            </a:p>
            <a:p>
              <a:pPr marL="472440" lvl="1" indent="-229076">
                <a:lnSpc>
                  <a:spcPct val="90000"/>
                </a:lnSpc>
              </a:pPr>
              <a:r>
                <a:rPr lang="es-ES" sz="450" dirty="0">
                  <a:solidFill>
                    <a:schemeClr val="bg1"/>
                  </a:solidFill>
                  <a:ea typeface="+mn-lt"/>
                  <a:cs typeface="+mn-lt"/>
                </a:rPr>
                <a:t>2.3 Terminología de Seguridad en Aplicaciones JAVA ENTERPRISE EDITION</a:t>
              </a:r>
            </a:p>
            <a:p>
              <a:pPr marL="472440" lvl="1" indent="-229076">
                <a:lnSpc>
                  <a:spcPct val="90000"/>
                </a:lnSpc>
              </a:pPr>
              <a:r>
                <a:rPr lang="es-ES" sz="450" dirty="0">
                  <a:solidFill>
                    <a:schemeClr val="bg1"/>
                  </a:solidFill>
                  <a:ea typeface="+mn-lt"/>
                  <a:cs typeface="+mn-lt"/>
                </a:rPr>
                <a:t>2.4 </a:t>
              </a:r>
              <a:r>
                <a:rPr lang="es-ES" sz="450" dirty="0" err="1">
                  <a:solidFill>
                    <a:schemeClr val="bg1"/>
                  </a:solidFill>
                  <a:ea typeface="+mn-lt"/>
                  <a:cs typeface="+mn-lt"/>
                </a:rPr>
                <a:t>Deployment</a:t>
              </a:r>
              <a:r>
                <a:rPr lang="es-ES" sz="450" dirty="0">
                  <a:solidFill>
                    <a:schemeClr val="bg1"/>
                  </a:solidFill>
                  <a:ea typeface="+mn-lt"/>
                  <a:cs typeface="+mn-lt"/>
                </a:rPr>
                <a:t> Descriptor</a:t>
              </a:r>
            </a:p>
            <a:p>
              <a:pPr marL="674846" lvl="2" indent="-202406">
                <a:lnSpc>
                  <a:spcPct val="90000"/>
                </a:lnSpc>
              </a:pPr>
              <a:r>
                <a:rPr lang="es-ES" sz="450" dirty="0">
                  <a:solidFill>
                    <a:schemeClr val="bg1"/>
                  </a:solidFill>
                  <a:ea typeface="+mn-lt"/>
                  <a:cs typeface="+mn-lt"/>
                </a:rPr>
                <a:t>2.4.1 web.xml</a:t>
              </a:r>
            </a:p>
            <a:p>
              <a:pPr marL="472440" lvl="1" indent="-229076">
                <a:lnSpc>
                  <a:spcPct val="90000"/>
                </a:lnSpc>
              </a:pPr>
              <a:r>
                <a:rPr lang="es-ES" sz="450" dirty="0">
                  <a:solidFill>
                    <a:schemeClr val="bg1"/>
                  </a:solidFill>
                  <a:ea typeface="+mn-lt"/>
                  <a:cs typeface="+mn-lt"/>
                </a:rPr>
                <a:t>2.5 Patrón MVC</a:t>
              </a:r>
            </a:p>
            <a:p>
              <a:pPr marL="472440" lvl="1" indent="-229076">
                <a:lnSpc>
                  <a:spcPct val="90000"/>
                </a:lnSpc>
              </a:pPr>
              <a:r>
                <a:rPr lang="es-ES" sz="450" dirty="0">
                  <a:solidFill>
                    <a:schemeClr val="bg1"/>
                  </a:solidFill>
                  <a:ea typeface="+mn-lt"/>
                  <a:cs typeface="+mn-lt"/>
                </a:rPr>
                <a:t>2.6 Modelo</a:t>
              </a:r>
            </a:p>
            <a:p>
              <a:pPr marL="674846" lvl="2" indent="-202406">
                <a:lnSpc>
                  <a:spcPct val="90000"/>
                </a:lnSpc>
              </a:pPr>
              <a:r>
                <a:rPr lang="es-ES" sz="450" dirty="0">
                  <a:solidFill>
                    <a:schemeClr val="bg1"/>
                  </a:solidFill>
                  <a:ea typeface="+mn-lt"/>
                  <a:cs typeface="+mn-lt"/>
                </a:rPr>
                <a:t>2.6.1 JavaBeans</a:t>
              </a:r>
            </a:p>
            <a:p>
              <a:pPr marL="674846" lvl="2" indent="-202406">
                <a:lnSpc>
                  <a:spcPct val="90000"/>
                </a:lnSpc>
              </a:pPr>
              <a:r>
                <a:rPr lang="es-ES" sz="450" dirty="0">
                  <a:solidFill>
                    <a:schemeClr val="bg1"/>
                  </a:solidFill>
                  <a:ea typeface="+mn-lt"/>
                  <a:cs typeface="+mn-lt"/>
                </a:rPr>
                <a:t>2.6.2 Métodos HTTP</a:t>
              </a:r>
            </a:p>
            <a:p>
              <a:pPr marL="674846" lvl="2" indent="-202406">
                <a:lnSpc>
                  <a:spcPct val="90000"/>
                </a:lnSpc>
              </a:pPr>
              <a:r>
                <a:rPr lang="es-ES" sz="450" dirty="0">
                  <a:solidFill>
                    <a:schemeClr val="bg1"/>
                  </a:solidFill>
                  <a:ea typeface="+mn-lt"/>
                  <a:cs typeface="+mn-lt"/>
                </a:rPr>
                <a:t>2.6.3 Base de datos</a:t>
              </a:r>
            </a:p>
            <a:p>
              <a:pPr marL="472440" lvl="1" indent="-229076">
                <a:lnSpc>
                  <a:spcPct val="90000"/>
                </a:lnSpc>
              </a:pPr>
              <a:r>
                <a:rPr lang="es-ES" sz="450" dirty="0">
                  <a:solidFill>
                    <a:schemeClr val="bg1"/>
                  </a:solidFill>
                  <a:ea typeface="+mn-lt"/>
                  <a:cs typeface="+mn-lt"/>
                </a:rPr>
                <a:t>2.7 Vista</a:t>
              </a:r>
            </a:p>
            <a:p>
              <a:pPr marL="674846" lvl="2" indent="-202406">
                <a:lnSpc>
                  <a:spcPct val="90000"/>
                </a:lnSpc>
              </a:pPr>
              <a:r>
                <a:rPr lang="es-ES" sz="450" dirty="0">
                  <a:solidFill>
                    <a:schemeClr val="bg1"/>
                  </a:solidFill>
                  <a:ea typeface="+mn-lt"/>
                  <a:cs typeface="+mn-lt"/>
                </a:rPr>
                <a:t>2.7.1 Java Server Pages (JSP)</a:t>
              </a:r>
            </a:p>
            <a:p>
              <a:pPr marL="674846" lvl="2" indent="-202406">
                <a:lnSpc>
                  <a:spcPct val="90000"/>
                </a:lnSpc>
              </a:pPr>
              <a:r>
                <a:rPr lang="es-ES" sz="450" dirty="0">
                  <a:solidFill>
                    <a:schemeClr val="bg1"/>
                  </a:solidFill>
                  <a:ea typeface="+mn-lt"/>
                  <a:cs typeface="+mn-lt"/>
                </a:rPr>
                <a:t>2.7.2 HTML, CSS y </a:t>
              </a:r>
              <a:r>
                <a:rPr lang="es-ES" sz="450" dirty="0" err="1">
                  <a:solidFill>
                    <a:schemeClr val="bg1"/>
                  </a:solidFill>
                  <a:ea typeface="+mn-lt"/>
                  <a:cs typeface="+mn-lt"/>
                </a:rPr>
                <a:t>Javascript</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2.7.3 </a:t>
              </a:r>
              <a:r>
                <a:rPr lang="es-ES" sz="450" dirty="0" err="1">
                  <a:solidFill>
                    <a:schemeClr val="bg1"/>
                  </a:solidFill>
                  <a:ea typeface="+mn-lt"/>
                  <a:cs typeface="+mn-lt"/>
                </a:rPr>
                <a:t>Include</a:t>
              </a:r>
              <a:r>
                <a:rPr lang="es-ES" sz="450" dirty="0">
                  <a:solidFill>
                    <a:schemeClr val="bg1"/>
                  </a:solidFill>
                  <a:ea typeface="+mn-lt"/>
                  <a:cs typeface="+mn-lt"/>
                </a:rPr>
                <a:t> File = ""</a:t>
              </a:r>
            </a:p>
            <a:p>
              <a:pPr marL="674846" lvl="2" indent="-202406">
                <a:lnSpc>
                  <a:spcPct val="90000"/>
                </a:lnSpc>
              </a:pPr>
              <a:r>
                <a:rPr lang="es-ES" sz="450" dirty="0">
                  <a:solidFill>
                    <a:schemeClr val="bg1"/>
                  </a:solidFill>
                  <a:ea typeface="+mn-lt"/>
                  <a:cs typeface="+mn-lt"/>
                </a:rPr>
                <a:t>2.7.4 Fragmentos JSPF</a:t>
              </a:r>
            </a:p>
            <a:p>
              <a:pPr marL="472440" lvl="1" indent="-229076">
                <a:lnSpc>
                  <a:spcPct val="90000"/>
                </a:lnSpc>
              </a:pPr>
              <a:r>
                <a:rPr lang="es-ES" sz="450" dirty="0">
                  <a:solidFill>
                    <a:schemeClr val="bg1"/>
                  </a:solidFill>
                  <a:ea typeface="+mn-lt"/>
                  <a:cs typeface="+mn-lt"/>
                </a:rPr>
                <a:t>2.8 Controlador</a:t>
              </a:r>
            </a:p>
            <a:p>
              <a:pPr marL="674846" lvl="2" indent="-202406">
                <a:lnSpc>
                  <a:spcPct val="90000"/>
                </a:lnSpc>
              </a:pPr>
              <a:r>
                <a:rPr lang="es-ES" sz="450" dirty="0">
                  <a:solidFill>
                    <a:schemeClr val="bg1"/>
                  </a:solidFill>
                  <a:ea typeface="+mn-lt"/>
                  <a:cs typeface="+mn-lt"/>
                </a:rPr>
                <a:t>2.8.1 </a:t>
              </a:r>
              <a:r>
                <a:rPr lang="es-ES" sz="450" dirty="0" err="1">
                  <a:solidFill>
                    <a:schemeClr val="bg1"/>
                  </a:solidFill>
                  <a:ea typeface="+mn-lt"/>
                  <a:cs typeface="+mn-lt"/>
                </a:rPr>
                <a:t>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2.8.2 </a:t>
              </a:r>
              <a:r>
                <a:rPr lang="es-ES" sz="450" dirty="0" err="1">
                  <a:solidFill>
                    <a:schemeClr val="bg1"/>
                  </a:solidFill>
                  <a:ea typeface="+mn-lt"/>
                  <a:cs typeface="+mn-lt"/>
                </a:rPr>
                <a:t>javax.servlets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2.8.3 J_SECURITY_CHECK</a:t>
              </a:r>
            </a:p>
            <a:p>
              <a:pPr marL="229076" indent="-229076">
                <a:lnSpc>
                  <a:spcPct val="90000"/>
                </a:lnSpc>
              </a:pPr>
              <a:r>
                <a:rPr lang="es-ES" sz="450" dirty="0">
                  <a:solidFill>
                    <a:srgbClr val="FFFF00"/>
                  </a:solidFill>
                  <a:ea typeface="+mn-lt"/>
                  <a:cs typeface="+mn-lt"/>
                </a:rPr>
                <a:t>3 DESARROLLO</a:t>
              </a:r>
            </a:p>
            <a:p>
              <a:pPr marL="674576" lvl="2" indent="-229076">
                <a:lnSpc>
                  <a:spcPct val="90000"/>
                </a:lnSpc>
              </a:pPr>
              <a:r>
                <a:rPr lang="es-EC" sz="450" dirty="0">
                  <a:solidFill>
                    <a:schemeClr val="bg1"/>
                  </a:solidFill>
                  <a:ea typeface="+mn-lt"/>
                  <a:cs typeface="+mn-lt"/>
                </a:rPr>
                <a:t>3.1. </a:t>
              </a:r>
              <a:r>
                <a:rPr lang="es-EC" sz="450" dirty="0" err="1">
                  <a:solidFill>
                    <a:schemeClr val="bg1"/>
                  </a:solidFill>
                  <a:ea typeface="+mn-lt"/>
                  <a:cs typeface="+mn-lt"/>
                </a:rPr>
                <a:t>Creacion</a:t>
              </a:r>
              <a:r>
                <a:rPr lang="es-EC" sz="450" dirty="0">
                  <a:solidFill>
                    <a:schemeClr val="bg1"/>
                  </a:solidFill>
                  <a:ea typeface="+mn-lt"/>
                  <a:cs typeface="+mn-lt"/>
                </a:rPr>
                <a:t> del proyecto en </a:t>
              </a:r>
              <a:r>
                <a:rPr lang="es-EC" sz="450" dirty="0" err="1">
                  <a:solidFill>
                    <a:schemeClr val="bg1"/>
                  </a:solidFill>
                  <a:ea typeface="+mn-lt"/>
                  <a:cs typeface="+mn-lt"/>
                </a:rPr>
                <a:t>netbeans</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 </a:t>
              </a:r>
              <a:r>
                <a:rPr lang="es-EC" sz="450" dirty="0" err="1">
                  <a:solidFill>
                    <a:schemeClr val="bg1"/>
                  </a:solidFill>
                  <a:ea typeface="+mn-lt"/>
                  <a:cs typeface="+mn-lt"/>
                </a:rPr>
                <a:t>Creacion</a:t>
              </a:r>
              <a:r>
                <a:rPr lang="es-EC" sz="450" dirty="0">
                  <a:solidFill>
                    <a:schemeClr val="bg1"/>
                  </a:solidFill>
                  <a:ea typeface="+mn-lt"/>
                  <a:cs typeface="+mn-lt"/>
                </a:rPr>
                <a:t> del </a:t>
              </a:r>
              <a:r>
                <a:rPr lang="es-EC" sz="450" dirty="0" err="1">
                  <a:solidFill>
                    <a:schemeClr val="bg1"/>
                  </a:solidFill>
                  <a:ea typeface="+mn-lt"/>
                  <a:cs typeface="+mn-lt"/>
                </a:rPr>
                <a:t>patron</a:t>
              </a:r>
              <a:r>
                <a:rPr lang="es-EC" sz="450" dirty="0">
                  <a:solidFill>
                    <a:schemeClr val="bg1"/>
                  </a:solidFill>
                  <a:ea typeface="+mn-lt"/>
                  <a:cs typeface="+mn-lt"/>
                </a:rPr>
                <a:t> </a:t>
              </a:r>
              <a:r>
                <a:rPr lang="es-EC" sz="450" dirty="0" err="1">
                  <a:solidFill>
                    <a:schemeClr val="bg1"/>
                  </a:solidFill>
                  <a:ea typeface="+mn-lt"/>
                  <a:cs typeface="+mn-lt"/>
                </a:rPr>
                <a:t>mvc</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3,2,1 Creación del modelo</a:t>
              </a:r>
            </a:p>
            <a:p>
              <a:pPr marL="674576" lvl="2" indent="-229076">
                <a:lnSpc>
                  <a:spcPct val="90000"/>
                </a:lnSpc>
              </a:pPr>
              <a:r>
                <a:rPr lang="es-EC" sz="450" dirty="0">
                  <a:solidFill>
                    <a:schemeClr val="bg1"/>
                  </a:solidFill>
                  <a:ea typeface="+mn-lt"/>
                  <a:cs typeface="+mn-lt"/>
                </a:rPr>
                <a:t>3,2,1,1 Creación de Banco.java</a:t>
              </a:r>
            </a:p>
            <a:p>
              <a:pPr marL="674576" lvl="2" indent="-229076">
                <a:lnSpc>
                  <a:spcPct val="90000"/>
                </a:lnSpc>
              </a:pPr>
              <a:r>
                <a:rPr lang="es-EC" sz="450" dirty="0">
                  <a:solidFill>
                    <a:schemeClr val="bg1"/>
                  </a:solidFill>
                  <a:ea typeface="+mn-lt"/>
                  <a:cs typeface="+mn-lt"/>
                </a:rPr>
                <a:t>3,2,1,2 Codificaciones Banco</a:t>
              </a:r>
            </a:p>
            <a:p>
              <a:pPr marL="674576" lvl="2" indent="-229076">
                <a:lnSpc>
                  <a:spcPct val="90000"/>
                </a:lnSpc>
              </a:pPr>
              <a:r>
                <a:rPr lang="es-EC" sz="450" dirty="0">
                  <a:solidFill>
                    <a:srgbClr val="FFFF00"/>
                  </a:solidFill>
                  <a:ea typeface="+mn-lt"/>
                  <a:cs typeface="+mn-lt"/>
                </a:rPr>
                <a:t>3,2,2 Creación del Controlador</a:t>
              </a:r>
            </a:p>
            <a:p>
              <a:pPr marL="674576" lvl="2" indent="-229076">
                <a:lnSpc>
                  <a:spcPct val="90000"/>
                </a:lnSpc>
              </a:pPr>
              <a:r>
                <a:rPr lang="es-EC" sz="450" dirty="0">
                  <a:solidFill>
                    <a:srgbClr val="FFFF00"/>
                  </a:solidFill>
                  <a:ea typeface="+mn-lt"/>
                  <a:cs typeface="+mn-lt"/>
                </a:rPr>
                <a:t>3,2,2,1 Creación de </a:t>
              </a:r>
              <a:r>
                <a:rPr lang="es-EC" sz="450" dirty="0" err="1">
                  <a:solidFill>
                    <a:srgbClr val="FFFF00"/>
                  </a:solidFill>
                  <a:ea typeface="+mn-lt"/>
                  <a:cs typeface="+mn-lt"/>
                </a:rPr>
                <a:t>realizarTransferencia</a:t>
              </a:r>
              <a:endParaRPr lang="es-EC" sz="450" dirty="0">
                <a:solidFill>
                  <a:srgbClr val="FFFF00"/>
                </a:solidFill>
                <a:ea typeface="+mn-lt"/>
                <a:cs typeface="+mn-lt"/>
              </a:endParaRPr>
            </a:p>
            <a:p>
              <a:pPr marL="674576" lvl="2" indent="-229076">
                <a:lnSpc>
                  <a:spcPct val="90000"/>
                </a:lnSpc>
              </a:pPr>
              <a:r>
                <a:rPr lang="es-EC" sz="450" dirty="0">
                  <a:solidFill>
                    <a:schemeClr val="bg1"/>
                  </a:solidFill>
                  <a:ea typeface="+mn-lt"/>
                  <a:cs typeface="+mn-lt"/>
                </a:rPr>
                <a:t>3,2,2,2 </a:t>
              </a:r>
              <a:r>
                <a:rPr lang="es-EC" sz="450" dirty="0" err="1">
                  <a:solidFill>
                    <a:schemeClr val="bg1"/>
                  </a:solidFill>
                  <a:ea typeface="+mn-lt"/>
                  <a:cs typeface="+mn-lt"/>
                </a:rPr>
                <a:t>Codificacion</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3,3 Main</a:t>
              </a:r>
            </a:p>
            <a:p>
              <a:pPr marL="674576" lvl="2" indent="-229076">
                <a:lnSpc>
                  <a:spcPct val="90000"/>
                </a:lnSpc>
              </a:pPr>
              <a:r>
                <a:rPr lang="es-EC" sz="450" dirty="0">
                  <a:solidFill>
                    <a:schemeClr val="bg1"/>
                  </a:solidFill>
                  <a:ea typeface="+mn-lt"/>
                  <a:cs typeface="+mn-lt"/>
                </a:rPr>
                <a:t>3,4 </a:t>
              </a:r>
              <a:r>
                <a:rPr lang="es-EC" sz="450" dirty="0" err="1">
                  <a:solidFill>
                    <a:schemeClr val="bg1"/>
                  </a:solidFill>
                  <a:ea typeface="+mn-lt"/>
                  <a:cs typeface="+mn-lt"/>
                </a:rPr>
                <a:t>Ejecucion</a:t>
              </a:r>
              <a:endParaRPr lang="es-EC" sz="450" dirty="0">
                <a:solidFill>
                  <a:srgbClr val="FFFF00"/>
                </a:solidFill>
                <a:ea typeface="+mn-lt"/>
                <a:cs typeface="+mn-lt"/>
              </a:endParaRPr>
            </a:p>
            <a:p>
              <a:pPr marL="229076" indent="-229076">
                <a:lnSpc>
                  <a:spcPct val="90000"/>
                </a:lnSpc>
              </a:pPr>
              <a:r>
                <a:rPr lang="es-ES" sz="450" dirty="0">
                  <a:solidFill>
                    <a:schemeClr val="bg1"/>
                  </a:solidFill>
                </a:rPr>
                <a:t>4	CONCLUSIONES</a:t>
              </a:r>
            </a:p>
            <a:p>
              <a:pPr marL="229076" indent="-229076">
                <a:lnSpc>
                  <a:spcPct val="90000"/>
                </a:lnSpc>
              </a:pPr>
              <a:r>
                <a:rPr lang="es-ES" sz="450" dirty="0">
                  <a:solidFill>
                    <a:schemeClr val="bg1"/>
                  </a:solidFill>
                </a:rPr>
                <a:t>5	RECOMENDACIONES</a:t>
              </a:r>
            </a:p>
            <a:p>
              <a:pPr marL="229076" indent="-229076">
                <a:lnSpc>
                  <a:spcPct val="90000"/>
                </a:lnSpc>
              </a:pPr>
              <a:r>
                <a:rPr lang="es-ES" sz="450" dirty="0">
                  <a:solidFill>
                    <a:schemeClr val="bg1"/>
                  </a:solidFill>
                </a:rPr>
                <a:t>6	BIBLIOGRAFÍA</a:t>
              </a:r>
            </a:p>
            <a:p>
              <a:pPr marL="472440" lvl="2" indent="0">
                <a:lnSpc>
                  <a:spcPct val="90000"/>
                </a:lnSpc>
                <a:buNone/>
              </a:pPr>
              <a:endParaRPr lang="es-ES" sz="600" dirty="0">
                <a:solidFill>
                  <a:schemeClr val="bg1"/>
                </a:solidFill>
                <a:ea typeface="+mn-lt"/>
                <a:cs typeface="+mn-lt"/>
              </a:endParaRPr>
            </a:p>
          </p:txBody>
        </p:sp>
        <p:sp>
          <p:nvSpPr>
            <p:cNvPr id="12" name="CuadroTexto 11">
              <a:extLst>
                <a:ext uri="{FF2B5EF4-FFF2-40B4-BE49-F238E27FC236}">
                  <a16:creationId xmlns:a16="http://schemas.microsoft.com/office/drawing/2014/main" id="{91CBCC42-7AC9-DC8F-6C4B-0736CAF16D4F}"/>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pic>
        <p:nvPicPr>
          <p:cNvPr id="9" name="Imagen 8">
            <a:extLst>
              <a:ext uri="{FF2B5EF4-FFF2-40B4-BE49-F238E27FC236}">
                <a16:creationId xmlns:a16="http://schemas.microsoft.com/office/drawing/2014/main" id="{3D994DE2-1096-42EA-954D-CAABB24C58F5}"/>
              </a:ext>
            </a:extLst>
          </p:cNvPr>
          <p:cNvPicPr/>
          <p:nvPr/>
        </p:nvPicPr>
        <p:blipFill>
          <a:blip r:embed="rId2"/>
          <a:stretch>
            <a:fillRect/>
          </a:stretch>
        </p:blipFill>
        <p:spPr>
          <a:xfrm>
            <a:off x="537659" y="1690018"/>
            <a:ext cx="3768566" cy="2614136"/>
          </a:xfrm>
          <a:prstGeom prst="rect">
            <a:avLst/>
          </a:prstGeom>
          <a:ln>
            <a:noFill/>
          </a:ln>
          <a:effectLst>
            <a:outerShdw blurRad="292100" dist="139700" dir="2700000" algn="tl" rotWithShape="0">
              <a:srgbClr val="333333">
                <a:alpha val="65000"/>
              </a:srgbClr>
            </a:outerShdw>
          </a:effectLst>
        </p:spPr>
      </p:pic>
      <p:grpSp>
        <p:nvGrpSpPr>
          <p:cNvPr id="6" name="Grupo 5">
            <a:extLst>
              <a:ext uri="{FF2B5EF4-FFF2-40B4-BE49-F238E27FC236}">
                <a16:creationId xmlns:a16="http://schemas.microsoft.com/office/drawing/2014/main" id="{62FA2E69-642C-E6CA-E6BD-397B82B75074}"/>
              </a:ext>
            </a:extLst>
          </p:cNvPr>
          <p:cNvGrpSpPr/>
          <p:nvPr/>
        </p:nvGrpSpPr>
        <p:grpSpPr>
          <a:xfrm>
            <a:off x="6863757" y="0"/>
            <a:ext cx="2305975" cy="5166584"/>
            <a:chOff x="9151675" y="0"/>
            <a:chExt cx="3074633" cy="6888778"/>
          </a:xfrm>
        </p:grpSpPr>
        <p:sp>
          <p:nvSpPr>
            <p:cNvPr id="3" name="Marcador de contenido 2">
              <a:extLst>
                <a:ext uri="{FF2B5EF4-FFF2-40B4-BE49-F238E27FC236}">
                  <a16:creationId xmlns:a16="http://schemas.microsoft.com/office/drawing/2014/main" id="{A0720671-7696-DB99-2532-31D370CB2086}"/>
                </a:ext>
              </a:extLst>
            </p:cNvPr>
            <p:cNvSpPr txBox="1">
              <a:spLocks/>
            </p:cNvSpPr>
            <p:nvPr/>
          </p:nvSpPr>
          <p:spPr>
            <a:xfrm>
              <a:off x="9151675"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450" dirty="0">
                <a:solidFill>
                  <a:schemeClr val="bg1"/>
                </a:solidFill>
              </a:endParaRPr>
            </a:p>
            <a:p>
              <a:pPr marL="228600" indent="-228600">
                <a:lnSpc>
                  <a:spcPct val="90000"/>
                </a:lnSpc>
              </a:pPr>
              <a:endParaRPr lang="es-ES" sz="450" dirty="0">
                <a:solidFill>
                  <a:schemeClr val="bg1"/>
                </a:solidFill>
              </a:endParaRPr>
            </a:p>
            <a:p>
              <a:pPr marL="228600" indent="-228600">
                <a:lnSpc>
                  <a:spcPct val="90000"/>
                </a:lnSpc>
              </a:pPr>
              <a:endParaRPr lang="es-ES" sz="600" dirty="0">
                <a:solidFill>
                  <a:schemeClr val="bg1"/>
                </a:solidFill>
                <a:ea typeface="+mn-lt"/>
                <a:cs typeface="+mn-lt"/>
              </a:endParaRPr>
            </a:p>
          </p:txBody>
        </p:sp>
        <p:sp>
          <p:nvSpPr>
            <p:cNvPr id="4" name="CuadroTexto 3">
              <a:extLst>
                <a:ext uri="{FF2B5EF4-FFF2-40B4-BE49-F238E27FC236}">
                  <a16:creationId xmlns:a16="http://schemas.microsoft.com/office/drawing/2014/main" id="{4D9D13BD-2EF2-AB92-80CB-ACD2CC06A013}"/>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sp>
        <p:nvSpPr>
          <p:cNvPr id="11" name="Rectangle 1">
            <a:extLst>
              <a:ext uri="{FF2B5EF4-FFF2-40B4-BE49-F238E27FC236}">
                <a16:creationId xmlns:a16="http://schemas.microsoft.com/office/drawing/2014/main" id="{BD2CB954-FDB1-EFAF-720B-D4556C86B568}"/>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441646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450941" y="594360"/>
            <a:ext cx="5904139" cy="655320"/>
          </a:xfrm>
        </p:spPr>
        <p:txBody>
          <a:bodyPr>
            <a:normAutofit/>
          </a:bodyPr>
          <a:lstStyle/>
          <a:p>
            <a:pPr marL="229076" indent="-229076" algn="just"/>
            <a:r>
              <a:rPr lang="es-ES" dirty="0">
                <a:solidFill>
                  <a:schemeClr val="bg1"/>
                </a:solidFill>
              </a:rPr>
              <a:t>5.  Agregamos la clase llamado “EjecuciónTransferencias.java"</a:t>
            </a:r>
          </a:p>
        </p:txBody>
      </p:sp>
      <p:sp>
        <p:nvSpPr>
          <p:cNvPr id="9" name="CuadroTexto 8">
            <a:extLst>
              <a:ext uri="{FF2B5EF4-FFF2-40B4-BE49-F238E27FC236}">
                <a16:creationId xmlns:a16="http://schemas.microsoft.com/office/drawing/2014/main" id="{ADEC4D0A-DF15-4C1D-A827-ECD45BF42341}"/>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12</a:t>
            </a:r>
          </a:p>
        </p:txBody>
      </p:sp>
      <p:sp>
        <p:nvSpPr>
          <p:cNvPr id="3" name="TextBox 2">
            <a:extLst>
              <a:ext uri="{FF2B5EF4-FFF2-40B4-BE49-F238E27FC236}">
                <a16:creationId xmlns:a16="http://schemas.microsoft.com/office/drawing/2014/main" id="{B3FD7205-C5A5-9021-15D7-C605018811E8}"/>
              </a:ext>
            </a:extLst>
          </p:cNvPr>
          <p:cNvSpPr txBox="1"/>
          <p:nvPr/>
        </p:nvSpPr>
        <p:spPr>
          <a:xfrm>
            <a:off x="350044" y="1585913"/>
            <a:ext cx="2057400" cy="715581"/>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just"/>
            <a:r>
              <a:rPr lang="es-ES" sz="1050" dirty="0"/>
              <a:t>Luego hace clic derecho en la carpeta Controlador, new -&gt; </a:t>
            </a:r>
            <a:r>
              <a:rPr lang="es-ES" sz="1050" dirty="0" err="1"/>
              <a:t>JavaClass</a:t>
            </a:r>
            <a:r>
              <a:rPr lang="es-ES" sz="1050" dirty="0"/>
              <a:t>. La clase se llamará Ejecucióntransferencia.java</a:t>
            </a:r>
          </a:p>
        </p:txBody>
      </p:sp>
      <p:grpSp>
        <p:nvGrpSpPr>
          <p:cNvPr id="5" name="Grupo 4">
            <a:extLst>
              <a:ext uri="{FF2B5EF4-FFF2-40B4-BE49-F238E27FC236}">
                <a16:creationId xmlns:a16="http://schemas.microsoft.com/office/drawing/2014/main" id="{2D02A307-3D5D-63AB-8054-EF2984C24BD3}"/>
              </a:ext>
            </a:extLst>
          </p:cNvPr>
          <p:cNvGrpSpPr/>
          <p:nvPr/>
        </p:nvGrpSpPr>
        <p:grpSpPr>
          <a:xfrm>
            <a:off x="6838026" y="0"/>
            <a:ext cx="2305975" cy="5166584"/>
            <a:chOff x="9117367" y="0"/>
            <a:chExt cx="3074633" cy="6888778"/>
          </a:xfrm>
        </p:grpSpPr>
        <p:sp>
          <p:nvSpPr>
            <p:cNvPr id="6" name="Marcador de contenido 2">
              <a:extLst>
                <a:ext uri="{FF2B5EF4-FFF2-40B4-BE49-F238E27FC236}">
                  <a16:creationId xmlns:a16="http://schemas.microsoft.com/office/drawing/2014/main" id="{AB16DAF9-2CD4-C1F2-6C7C-CBD4E9A87D9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9076" indent="-229076">
                <a:lnSpc>
                  <a:spcPct val="90000"/>
                </a:lnSpc>
              </a:pPr>
              <a:endParaRPr lang="es-ES" sz="450" dirty="0">
                <a:solidFill>
                  <a:schemeClr val="bg1"/>
                </a:solidFill>
              </a:endParaRPr>
            </a:p>
            <a:p>
              <a:pPr marL="229076" indent="-229076">
                <a:lnSpc>
                  <a:spcPct val="90000"/>
                </a:lnSpc>
              </a:pPr>
              <a:r>
                <a:rPr lang="es-ES" sz="450" dirty="0">
                  <a:solidFill>
                    <a:schemeClr val="bg1"/>
                  </a:solidFill>
                </a:rPr>
                <a:t>1	OBJETIVOS</a:t>
              </a:r>
            </a:p>
            <a:p>
              <a:pPr marL="229076" indent="-229076">
                <a:lnSpc>
                  <a:spcPct val="90000"/>
                </a:lnSpc>
              </a:pPr>
              <a:r>
                <a:rPr lang="es-ES" sz="450" dirty="0">
                  <a:solidFill>
                    <a:schemeClr val="bg1"/>
                  </a:solidFill>
                </a:rPr>
                <a:t>2	MARCO TEÓRICO</a:t>
              </a:r>
            </a:p>
            <a:p>
              <a:pPr marL="472440" lvl="1" indent="-229076">
                <a:lnSpc>
                  <a:spcPct val="90000"/>
                </a:lnSpc>
              </a:pPr>
              <a:r>
                <a:rPr lang="es-ES" sz="450" dirty="0">
                  <a:solidFill>
                    <a:schemeClr val="bg1"/>
                  </a:solidFill>
                  <a:ea typeface="+mn-lt"/>
                  <a:cs typeface="+mn-lt"/>
                </a:rPr>
                <a:t>2.1 Dominios de Seguridad en Aplicaciones Web</a:t>
              </a:r>
            </a:p>
            <a:p>
              <a:pPr marL="472440" lvl="1" indent="-229076">
                <a:lnSpc>
                  <a:spcPct val="90000"/>
                </a:lnSpc>
              </a:pPr>
              <a:r>
                <a:rPr lang="es-ES" sz="450" dirty="0">
                  <a:solidFill>
                    <a:schemeClr val="bg1"/>
                  </a:solidFill>
                  <a:ea typeface="+mn-lt"/>
                  <a:cs typeface="+mn-lt"/>
                </a:rPr>
                <a:t>2.2 Dominio </a:t>
              </a:r>
              <a:r>
                <a:rPr lang="es-ES" sz="450" dirty="0" err="1">
                  <a:solidFill>
                    <a:schemeClr val="bg1"/>
                  </a:solidFill>
                  <a:ea typeface="+mn-lt"/>
                  <a:cs typeface="+mn-lt"/>
                </a:rPr>
                <a:t>Glassfish</a:t>
              </a:r>
              <a:endParaRPr lang="es-ES" sz="450" dirty="0">
                <a:solidFill>
                  <a:schemeClr val="bg1"/>
                </a:solidFill>
                <a:ea typeface="+mn-lt"/>
                <a:cs typeface="+mn-lt"/>
              </a:endParaRPr>
            </a:p>
            <a:p>
              <a:pPr marL="472440" lvl="1" indent="-229076">
                <a:lnSpc>
                  <a:spcPct val="90000"/>
                </a:lnSpc>
              </a:pPr>
              <a:r>
                <a:rPr lang="es-ES" sz="450" dirty="0">
                  <a:solidFill>
                    <a:schemeClr val="bg1"/>
                  </a:solidFill>
                  <a:ea typeface="+mn-lt"/>
                  <a:cs typeface="+mn-lt"/>
                </a:rPr>
                <a:t>2.3 Terminología de Seguridad en Aplicaciones JAVA ENTERPRISE EDITION</a:t>
              </a:r>
            </a:p>
            <a:p>
              <a:pPr marL="472440" lvl="1" indent="-229076">
                <a:lnSpc>
                  <a:spcPct val="90000"/>
                </a:lnSpc>
              </a:pPr>
              <a:r>
                <a:rPr lang="es-ES" sz="450" dirty="0">
                  <a:solidFill>
                    <a:schemeClr val="bg1"/>
                  </a:solidFill>
                  <a:ea typeface="+mn-lt"/>
                  <a:cs typeface="+mn-lt"/>
                </a:rPr>
                <a:t>2.4 </a:t>
              </a:r>
              <a:r>
                <a:rPr lang="es-ES" sz="450" dirty="0" err="1">
                  <a:solidFill>
                    <a:schemeClr val="bg1"/>
                  </a:solidFill>
                  <a:ea typeface="+mn-lt"/>
                  <a:cs typeface="+mn-lt"/>
                </a:rPr>
                <a:t>Deployment</a:t>
              </a:r>
              <a:r>
                <a:rPr lang="es-ES" sz="450" dirty="0">
                  <a:solidFill>
                    <a:schemeClr val="bg1"/>
                  </a:solidFill>
                  <a:ea typeface="+mn-lt"/>
                  <a:cs typeface="+mn-lt"/>
                </a:rPr>
                <a:t> Descriptor</a:t>
              </a:r>
            </a:p>
            <a:p>
              <a:pPr marL="674846" lvl="2" indent="-202406">
                <a:lnSpc>
                  <a:spcPct val="90000"/>
                </a:lnSpc>
              </a:pPr>
              <a:r>
                <a:rPr lang="es-ES" sz="450" dirty="0">
                  <a:solidFill>
                    <a:schemeClr val="bg1"/>
                  </a:solidFill>
                  <a:ea typeface="+mn-lt"/>
                  <a:cs typeface="+mn-lt"/>
                </a:rPr>
                <a:t>2.4.1 web.xml</a:t>
              </a:r>
            </a:p>
            <a:p>
              <a:pPr marL="472440" lvl="1" indent="-229076">
                <a:lnSpc>
                  <a:spcPct val="90000"/>
                </a:lnSpc>
              </a:pPr>
              <a:r>
                <a:rPr lang="es-ES" sz="450" dirty="0">
                  <a:solidFill>
                    <a:schemeClr val="bg1"/>
                  </a:solidFill>
                  <a:ea typeface="+mn-lt"/>
                  <a:cs typeface="+mn-lt"/>
                </a:rPr>
                <a:t>2.5 Patrón MVC</a:t>
              </a:r>
            </a:p>
            <a:p>
              <a:pPr marL="472440" lvl="1" indent="-229076">
                <a:lnSpc>
                  <a:spcPct val="90000"/>
                </a:lnSpc>
              </a:pPr>
              <a:r>
                <a:rPr lang="es-ES" sz="450" dirty="0">
                  <a:solidFill>
                    <a:schemeClr val="bg1"/>
                  </a:solidFill>
                  <a:ea typeface="+mn-lt"/>
                  <a:cs typeface="+mn-lt"/>
                </a:rPr>
                <a:t>2.6 Modelo</a:t>
              </a:r>
            </a:p>
            <a:p>
              <a:pPr marL="674846" lvl="2" indent="-202406">
                <a:lnSpc>
                  <a:spcPct val="90000"/>
                </a:lnSpc>
              </a:pPr>
              <a:r>
                <a:rPr lang="es-ES" sz="450" dirty="0">
                  <a:solidFill>
                    <a:schemeClr val="bg1"/>
                  </a:solidFill>
                  <a:ea typeface="+mn-lt"/>
                  <a:cs typeface="+mn-lt"/>
                </a:rPr>
                <a:t>2.6.1 JavaBeans</a:t>
              </a:r>
            </a:p>
            <a:p>
              <a:pPr marL="674846" lvl="2" indent="-202406">
                <a:lnSpc>
                  <a:spcPct val="90000"/>
                </a:lnSpc>
              </a:pPr>
              <a:r>
                <a:rPr lang="es-ES" sz="450" dirty="0">
                  <a:solidFill>
                    <a:schemeClr val="bg1"/>
                  </a:solidFill>
                  <a:ea typeface="+mn-lt"/>
                  <a:cs typeface="+mn-lt"/>
                </a:rPr>
                <a:t>2.6.2 Métodos HTTP</a:t>
              </a:r>
            </a:p>
            <a:p>
              <a:pPr marL="674846" lvl="2" indent="-202406">
                <a:lnSpc>
                  <a:spcPct val="90000"/>
                </a:lnSpc>
              </a:pPr>
              <a:r>
                <a:rPr lang="es-ES" sz="450" dirty="0">
                  <a:solidFill>
                    <a:schemeClr val="bg1"/>
                  </a:solidFill>
                  <a:ea typeface="+mn-lt"/>
                  <a:cs typeface="+mn-lt"/>
                </a:rPr>
                <a:t>2.6.3 Base de datos</a:t>
              </a:r>
            </a:p>
            <a:p>
              <a:pPr marL="472440" lvl="1" indent="-229076">
                <a:lnSpc>
                  <a:spcPct val="90000"/>
                </a:lnSpc>
              </a:pPr>
              <a:r>
                <a:rPr lang="es-ES" sz="450" dirty="0">
                  <a:solidFill>
                    <a:schemeClr val="bg1"/>
                  </a:solidFill>
                  <a:ea typeface="+mn-lt"/>
                  <a:cs typeface="+mn-lt"/>
                </a:rPr>
                <a:t>2.7 Vista</a:t>
              </a:r>
            </a:p>
            <a:p>
              <a:pPr marL="674846" lvl="2" indent="-202406">
                <a:lnSpc>
                  <a:spcPct val="90000"/>
                </a:lnSpc>
              </a:pPr>
              <a:r>
                <a:rPr lang="es-ES" sz="450" dirty="0">
                  <a:solidFill>
                    <a:schemeClr val="bg1"/>
                  </a:solidFill>
                  <a:ea typeface="+mn-lt"/>
                  <a:cs typeface="+mn-lt"/>
                </a:rPr>
                <a:t>2.7.1 Java Server Pages (JSP)</a:t>
              </a:r>
            </a:p>
            <a:p>
              <a:pPr marL="674846" lvl="2" indent="-202406">
                <a:lnSpc>
                  <a:spcPct val="90000"/>
                </a:lnSpc>
              </a:pPr>
              <a:r>
                <a:rPr lang="es-ES" sz="450" dirty="0">
                  <a:solidFill>
                    <a:schemeClr val="bg1"/>
                  </a:solidFill>
                  <a:ea typeface="+mn-lt"/>
                  <a:cs typeface="+mn-lt"/>
                </a:rPr>
                <a:t>2.7.2 HTML, CSS y </a:t>
              </a:r>
              <a:r>
                <a:rPr lang="es-ES" sz="450" dirty="0" err="1">
                  <a:solidFill>
                    <a:schemeClr val="bg1"/>
                  </a:solidFill>
                  <a:ea typeface="+mn-lt"/>
                  <a:cs typeface="+mn-lt"/>
                </a:rPr>
                <a:t>Javascript</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2.7.3 </a:t>
              </a:r>
              <a:r>
                <a:rPr lang="es-ES" sz="450" dirty="0" err="1">
                  <a:solidFill>
                    <a:schemeClr val="bg1"/>
                  </a:solidFill>
                  <a:ea typeface="+mn-lt"/>
                  <a:cs typeface="+mn-lt"/>
                </a:rPr>
                <a:t>Include</a:t>
              </a:r>
              <a:r>
                <a:rPr lang="es-ES" sz="450" dirty="0">
                  <a:solidFill>
                    <a:schemeClr val="bg1"/>
                  </a:solidFill>
                  <a:ea typeface="+mn-lt"/>
                  <a:cs typeface="+mn-lt"/>
                </a:rPr>
                <a:t> File = ""</a:t>
              </a:r>
            </a:p>
            <a:p>
              <a:pPr marL="674846" lvl="2" indent="-202406">
                <a:lnSpc>
                  <a:spcPct val="90000"/>
                </a:lnSpc>
              </a:pPr>
              <a:r>
                <a:rPr lang="es-ES" sz="450" dirty="0">
                  <a:solidFill>
                    <a:schemeClr val="bg1"/>
                  </a:solidFill>
                  <a:ea typeface="+mn-lt"/>
                  <a:cs typeface="+mn-lt"/>
                </a:rPr>
                <a:t>2.7.4 Fragmentos JSPF</a:t>
              </a:r>
            </a:p>
            <a:p>
              <a:pPr marL="472440" lvl="1" indent="-229076">
                <a:lnSpc>
                  <a:spcPct val="90000"/>
                </a:lnSpc>
              </a:pPr>
              <a:r>
                <a:rPr lang="es-ES" sz="450" dirty="0">
                  <a:solidFill>
                    <a:schemeClr val="bg1"/>
                  </a:solidFill>
                  <a:ea typeface="+mn-lt"/>
                  <a:cs typeface="+mn-lt"/>
                </a:rPr>
                <a:t>2.8 Controlador</a:t>
              </a:r>
            </a:p>
            <a:p>
              <a:pPr marL="674846" lvl="2" indent="-202406">
                <a:lnSpc>
                  <a:spcPct val="90000"/>
                </a:lnSpc>
              </a:pPr>
              <a:r>
                <a:rPr lang="es-ES" sz="450" dirty="0">
                  <a:solidFill>
                    <a:schemeClr val="bg1"/>
                  </a:solidFill>
                  <a:ea typeface="+mn-lt"/>
                  <a:cs typeface="+mn-lt"/>
                </a:rPr>
                <a:t>2.8.1 </a:t>
              </a:r>
              <a:r>
                <a:rPr lang="es-ES" sz="450" dirty="0" err="1">
                  <a:solidFill>
                    <a:schemeClr val="bg1"/>
                  </a:solidFill>
                  <a:ea typeface="+mn-lt"/>
                  <a:cs typeface="+mn-lt"/>
                </a:rPr>
                <a:t>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2.8.2 </a:t>
              </a:r>
              <a:r>
                <a:rPr lang="es-ES" sz="450" dirty="0" err="1">
                  <a:solidFill>
                    <a:schemeClr val="bg1"/>
                  </a:solidFill>
                  <a:ea typeface="+mn-lt"/>
                  <a:cs typeface="+mn-lt"/>
                </a:rPr>
                <a:t>javax.servlets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2.8.3 J_SECURITY_CHECK</a:t>
              </a:r>
            </a:p>
            <a:p>
              <a:pPr marL="229076" indent="-229076">
                <a:lnSpc>
                  <a:spcPct val="90000"/>
                </a:lnSpc>
              </a:pPr>
              <a:r>
                <a:rPr lang="es-ES" sz="450" dirty="0">
                  <a:solidFill>
                    <a:srgbClr val="FFFF00"/>
                  </a:solidFill>
                  <a:ea typeface="+mn-lt"/>
                  <a:cs typeface="+mn-lt"/>
                </a:rPr>
                <a:t>3 DESARROLLO</a:t>
              </a:r>
            </a:p>
            <a:p>
              <a:pPr marL="674576" lvl="2" indent="-229076">
                <a:lnSpc>
                  <a:spcPct val="90000"/>
                </a:lnSpc>
              </a:pPr>
              <a:r>
                <a:rPr lang="es-EC" sz="450" dirty="0">
                  <a:solidFill>
                    <a:schemeClr val="bg1"/>
                  </a:solidFill>
                  <a:ea typeface="+mn-lt"/>
                  <a:cs typeface="+mn-lt"/>
                </a:rPr>
                <a:t>3.1. </a:t>
              </a:r>
              <a:r>
                <a:rPr lang="es-EC" sz="450" dirty="0" err="1">
                  <a:solidFill>
                    <a:schemeClr val="bg1"/>
                  </a:solidFill>
                  <a:ea typeface="+mn-lt"/>
                  <a:cs typeface="+mn-lt"/>
                </a:rPr>
                <a:t>Creacion</a:t>
              </a:r>
              <a:r>
                <a:rPr lang="es-EC" sz="450" dirty="0">
                  <a:solidFill>
                    <a:schemeClr val="bg1"/>
                  </a:solidFill>
                  <a:ea typeface="+mn-lt"/>
                  <a:cs typeface="+mn-lt"/>
                </a:rPr>
                <a:t> del proyecto en </a:t>
              </a:r>
              <a:r>
                <a:rPr lang="es-EC" sz="450" dirty="0" err="1">
                  <a:solidFill>
                    <a:schemeClr val="bg1"/>
                  </a:solidFill>
                  <a:ea typeface="+mn-lt"/>
                  <a:cs typeface="+mn-lt"/>
                </a:rPr>
                <a:t>netbeans</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 </a:t>
              </a:r>
              <a:r>
                <a:rPr lang="es-EC" sz="450" dirty="0" err="1">
                  <a:solidFill>
                    <a:schemeClr val="bg1"/>
                  </a:solidFill>
                  <a:ea typeface="+mn-lt"/>
                  <a:cs typeface="+mn-lt"/>
                </a:rPr>
                <a:t>Creacion</a:t>
              </a:r>
              <a:r>
                <a:rPr lang="es-EC" sz="450" dirty="0">
                  <a:solidFill>
                    <a:schemeClr val="bg1"/>
                  </a:solidFill>
                  <a:ea typeface="+mn-lt"/>
                  <a:cs typeface="+mn-lt"/>
                </a:rPr>
                <a:t> del </a:t>
              </a:r>
              <a:r>
                <a:rPr lang="es-EC" sz="450" dirty="0" err="1">
                  <a:solidFill>
                    <a:schemeClr val="bg1"/>
                  </a:solidFill>
                  <a:ea typeface="+mn-lt"/>
                  <a:cs typeface="+mn-lt"/>
                </a:rPr>
                <a:t>patron</a:t>
              </a:r>
              <a:r>
                <a:rPr lang="es-EC" sz="450" dirty="0">
                  <a:solidFill>
                    <a:schemeClr val="bg1"/>
                  </a:solidFill>
                  <a:ea typeface="+mn-lt"/>
                  <a:cs typeface="+mn-lt"/>
                </a:rPr>
                <a:t> </a:t>
              </a:r>
              <a:r>
                <a:rPr lang="es-EC" sz="450" dirty="0" err="1">
                  <a:solidFill>
                    <a:schemeClr val="bg1"/>
                  </a:solidFill>
                  <a:ea typeface="+mn-lt"/>
                  <a:cs typeface="+mn-lt"/>
                </a:rPr>
                <a:t>mvc</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3,2,1 Creación del modelo</a:t>
              </a:r>
            </a:p>
            <a:p>
              <a:pPr marL="674576" lvl="2" indent="-229076">
                <a:lnSpc>
                  <a:spcPct val="90000"/>
                </a:lnSpc>
              </a:pPr>
              <a:r>
                <a:rPr lang="es-EC" sz="450" dirty="0">
                  <a:solidFill>
                    <a:schemeClr val="bg1"/>
                  </a:solidFill>
                  <a:ea typeface="+mn-lt"/>
                  <a:cs typeface="+mn-lt"/>
                </a:rPr>
                <a:t>3,2,1,1 Creación de Banco.java</a:t>
              </a:r>
            </a:p>
            <a:p>
              <a:pPr marL="674576" lvl="2" indent="-229076">
                <a:lnSpc>
                  <a:spcPct val="90000"/>
                </a:lnSpc>
              </a:pPr>
              <a:r>
                <a:rPr lang="es-EC" sz="450" dirty="0">
                  <a:solidFill>
                    <a:schemeClr val="bg1"/>
                  </a:solidFill>
                  <a:ea typeface="+mn-lt"/>
                  <a:cs typeface="+mn-lt"/>
                </a:rPr>
                <a:t>3,2,1,2 Codificaciones Banco</a:t>
              </a:r>
            </a:p>
            <a:p>
              <a:pPr marL="674576" lvl="2" indent="-229076">
                <a:lnSpc>
                  <a:spcPct val="90000"/>
                </a:lnSpc>
              </a:pPr>
              <a:r>
                <a:rPr lang="es-EC" sz="450" dirty="0">
                  <a:solidFill>
                    <a:schemeClr val="bg1"/>
                  </a:solidFill>
                  <a:ea typeface="+mn-lt"/>
                  <a:cs typeface="+mn-lt"/>
                </a:rPr>
                <a:t>3,2,2 Creación del Controlador</a:t>
              </a:r>
            </a:p>
            <a:p>
              <a:pPr marL="674576" lvl="2" indent="-229076">
                <a:lnSpc>
                  <a:spcPct val="90000"/>
                </a:lnSpc>
              </a:pPr>
              <a:r>
                <a:rPr lang="es-EC" sz="450" dirty="0">
                  <a:solidFill>
                    <a:srgbClr val="FFFF00"/>
                  </a:solidFill>
                  <a:ea typeface="+mn-lt"/>
                  <a:cs typeface="+mn-lt"/>
                </a:rPr>
                <a:t>3,2,2,1 Creación de </a:t>
              </a:r>
              <a:r>
                <a:rPr lang="es-EC" sz="450" dirty="0" err="1">
                  <a:solidFill>
                    <a:srgbClr val="FFFF00"/>
                  </a:solidFill>
                  <a:ea typeface="+mn-lt"/>
                  <a:cs typeface="+mn-lt"/>
                </a:rPr>
                <a:t>realizarTransferencia</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3,2,2,2 </a:t>
              </a:r>
              <a:r>
                <a:rPr lang="es-EC" sz="450" dirty="0" err="1">
                  <a:solidFill>
                    <a:schemeClr val="bg1"/>
                  </a:solidFill>
                  <a:ea typeface="+mn-lt"/>
                  <a:cs typeface="+mn-lt"/>
                </a:rPr>
                <a:t>Codificacion</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3,3 Main</a:t>
              </a:r>
            </a:p>
            <a:p>
              <a:pPr marL="674576" lvl="2" indent="-229076">
                <a:lnSpc>
                  <a:spcPct val="90000"/>
                </a:lnSpc>
              </a:pPr>
              <a:r>
                <a:rPr lang="es-EC" sz="450" dirty="0">
                  <a:solidFill>
                    <a:schemeClr val="bg1"/>
                  </a:solidFill>
                  <a:ea typeface="+mn-lt"/>
                  <a:cs typeface="+mn-lt"/>
                </a:rPr>
                <a:t>3,4 </a:t>
              </a:r>
              <a:r>
                <a:rPr lang="es-EC" sz="450" dirty="0" err="1">
                  <a:solidFill>
                    <a:schemeClr val="bg1"/>
                  </a:solidFill>
                  <a:ea typeface="+mn-lt"/>
                  <a:cs typeface="+mn-lt"/>
                </a:rPr>
                <a:t>Ejecucion</a:t>
              </a:r>
              <a:endParaRPr lang="es-EC" sz="450" dirty="0">
                <a:solidFill>
                  <a:schemeClr val="bg1"/>
                </a:solidFill>
                <a:ea typeface="+mn-lt"/>
                <a:cs typeface="+mn-lt"/>
              </a:endParaRPr>
            </a:p>
            <a:p>
              <a:pPr marL="445500" lvl="2" indent="0">
                <a:lnSpc>
                  <a:spcPct val="90000"/>
                </a:lnSpc>
                <a:buNone/>
              </a:pPr>
              <a:endParaRPr lang="es-EC" sz="450" dirty="0">
                <a:solidFill>
                  <a:srgbClr val="FFFF00"/>
                </a:solidFill>
                <a:ea typeface="+mn-lt"/>
                <a:cs typeface="+mn-lt"/>
              </a:endParaRPr>
            </a:p>
            <a:p>
              <a:pPr marL="229076" indent="-229076">
                <a:lnSpc>
                  <a:spcPct val="90000"/>
                </a:lnSpc>
              </a:pPr>
              <a:r>
                <a:rPr lang="es-ES" sz="450" dirty="0">
                  <a:solidFill>
                    <a:schemeClr val="bg1"/>
                  </a:solidFill>
                </a:rPr>
                <a:t>4	CONCLUSIONES</a:t>
              </a:r>
            </a:p>
            <a:p>
              <a:pPr marL="229076" indent="-229076">
                <a:lnSpc>
                  <a:spcPct val="90000"/>
                </a:lnSpc>
              </a:pPr>
              <a:r>
                <a:rPr lang="es-ES" sz="450" dirty="0">
                  <a:solidFill>
                    <a:schemeClr val="bg1"/>
                  </a:solidFill>
                </a:rPr>
                <a:t>5	RECOMENDACIONES</a:t>
              </a:r>
            </a:p>
            <a:p>
              <a:pPr marL="229076" indent="-229076">
                <a:lnSpc>
                  <a:spcPct val="90000"/>
                </a:lnSpc>
              </a:pPr>
              <a:r>
                <a:rPr lang="es-ES" sz="450" dirty="0">
                  <a:solidFill>
                    <a:schemeClr val="bg1"/>
                  </a:solidFill>
                </a:rPr>
                <a:t>6	BIBLIOGRAFÍA</a:t>
              </a:r>
            </a:p>
            <a:p>
              <a:pPr marL="472440" lvl="2" indent="0">
                <a:lnSpc>
                  <a:spcPct val="90000"/>
                </a:lnSpc>
                <a:buNone/>
              </a:pPr>
              <a:endParaRPr lang="es-ES" sz="600" dirty="0">
                <a:solidFill>
                  <a:schemeClr val="bg1"/>
                </a:solidFill>
                <a:ea typeface="+mn-lt"/>
                <a:cs typeface="+mn-lt"/>
              </a:endParaRPr>
            </a:p>
          </p:txBody>
        </p:sp>
        <p:sp>
          <p:nvSpPr>
            <p:cNvPr id="8" name="CuadroTexto 7">
              <a:extLst>
                <a:ext uri="{FF2B5EF4-FFF2-40B4-BE49-F238E27FC236}">
                  <a16:creationId xmlns:a16="http://schemas.microsoft.com/office/drawing/2014/main" id="{2D255ADC-A5C6-0CC6-5F0E-772EFD65DDA3}"/>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pic>
        <p:nvPicPr>
          <p:cNvPr id="10" name="Imagen 9">
            <a:extLst>
              <a:ext uri="{FF2B5EF4-FFF2-40B4-BE49-F238E27FC236}">
                <a16:creationId xmlns:a16="http://schemas.microsoft.com/office/drawing/2014/main" id="{675952B4-E2E9-43C9-ADF5-7C26CC870675}"/>
              </a:ext>
            </a:extLst>
          </p:cNvPr>
          <p:cNvPicPr/>
          <p:nvPr/>
        </p:nvPicPr>
        <p:blipFill>
          <a:blip r:embed="rId2"/>
          <a:stretch>
            <a:fillRect/>
          </a:stretch>
        </p:blipFill>
        <p:spPr>
          <a:xfrm>
            <a:off x="2817495" y="1886188"/>
            <a:ext cx="3509010" cy="1971199"/>
          </a:xfrm>
          <a:prstGeom prst="rect">
            <a:avLst/>
          </a:prstGeom>
          <a:ln>
            <a:noFill/>
          </a:ln>
          <a:effectLst>
            <a:outerShdw blurRad="292100" dist="139700" dir="2700000" algn="tl" rotWithShape="0">
              <a:srgbClr val="333333">
                <a:alpha val="65000"/>
              </a:srgbClr>
            </a:outerShdw>
          </a:effectLst>
        </p:spPr>
      </p:pic>
      <p:grpSp>
        <p:nvGrpSpPr>
          <p:cNvPr id="11" name="Grupo 10">
            <a:extLst>
              <a:ext uri="{FF2B5EF4-FFF2-40B4-BE49-F238E27FC236}">
                <a16:creationId xmlns:a16="http://schemas.microsoft.com/office/drawing/2014/main" id="{C5A9F5A6-AFDB-98A3-9887-CE71D786CE31}"/>
              </a:ext>
            </a:extLst>
          </p:cNvPr>
          <p:cNvGrpSpPr/>
          <p:nvPr/>
        </p:nvGrpSpPr>
        <p:grpSpPr>
          <a:xfrm>
            <a:off x="6863757" y="0"/>
            <a:ext cx="2305975" cy="5166584"/>
            <a:chOff x="9151675" y="0"/>
            <a:chExt cx="3074633" cy="6888778"/>
          </a:xfrm>
        </p:grpSpPr>
        <p:sp>
          <p:nvSpPr>
            <p:cNvPr id="4" name="Marcador de contenido 2">
              <a:extLst>
                <a:ext uri="{FF2B5EF4-FFF2-40B4-BE49-F238E27FC236}">
                  <a16:creationId xmlns:a16="http://schemas.microsoft.com/office/drawing/2014/main" id="{DF00EA0C-7499-165B-0081-864F66F95992}"/>
                </a:ext>
              </a:extLst>
            </p:cNvPr>
            <p:cNvSpPr txBox="1">
              <a:spLocks/>
            </p:cNvSpPr>
            <p:nvPr/>
          </p:nvSpPr>
          <p:spPr>
            <a:xfrm>
              <a:off x="9151675"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450" dirty="0">
                <a:solidFill>
                  <a:schemeClr val="bg1"/>
                </a:solidFill>
              </a:endParaRPr>
            </a:p>
            <a:p>
              <a:pPr marL="228600" indent="-228600">
                <a:lnSpc>
                  <a:spcPct val="90000"/>
                </a:lnSpc>
              </a:pPr>
              <a:endParaRPr lang="es-ES" sz="450" dirty="0">
                <a:solidFill>
                  <a:schemeClr val="bg1"/>
                </a:solidFill>
              </a:endParaRPr>
            </a:p>
            <a:p>
              <a:pPr marL="228600" indent="-228600">
                <a:lnSpc>
                  <a:spcPct val="90000"/>
                </a:lnSpc>
              </a:pPr>
              <a:endParaRPr lang="es-ES" sz="600" dirty="0">
                <a:solidFill>
                  <a:schemeClr val="bg1"/>
                </a:solidFill>
                <a:ea typeface="+mn-lt"/>
                <a:cs typeface="+mn-lt"/>
              </a:endParaRPr>
            </a:p>
          </p:txBody>
        </p:sp>
        <p:sp>
          <p:nvSpPr>
            <p:cNvPr id="7" name="CuadroTexto 6">
              <a:extLst>
                <a:ext uri="{FF2B5EF4-FFF2-40B4-BE49-F238E27FC236}">
                  <a16:creationId xmlns:a16="http://schemas.microsoft.com/office/drawing/2014/main" id="{8B624171-CCFA-FD88-3726-57F4D1B7E2A1}"/>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sp>
        <p:nvSpPr>
          <p:cNvPr id="13" name="Rectangle 1">
            <a:extLst>
              <a:ext uri="{FF2B5EF4-FFF2-40B4-BE49-F238E27FC236}">
                <a16:creationId xmlns:a16="http://schemas.microsoft.com/office/drawing/2014/main" id="{8DAC3384-E07F-3E73-27FD-A6E533592478}"/>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36754164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805"/>
            <a:ext cx="9144000" cy="4682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Gill Sans MT" panose="020B0502020104020203"/>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3" y="460805"/>
            <a:ext cx="2780608" cy="420882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50941" y="594361"/>
            <a:ext cx="2557337" cy="4084796"/>
          </a:xfrm>
        </p:spPr>
        <p:txBody>
          <a:bodyPr>
            <a:normAutofit/>
          </a:bodyPr>
          <a:lstStyle/>
          <a:p>
            <a:pPr marL="229076" indent="-229076"/>
            <a:r>
              <a:rPr lang="es-ES" dirty="0">
                <a:solidFill>
                  <a:schemeClr val="bg1"/>
                </a:solidFill>
              </a:rPr>
              <a:t>6.  Codificación de la clase EjecucionTransferencia.java</a:t>
            </a:r>
          </a:p>
        </p:txBody>
      </p:sp>
      <p:sp>
        <p:nvSpPr>
          <p:cNvPr id="11" name="CuadroTexto 10">
            <a:extLst>
              <a:ext uri="{FF2B5EF4-FFF2-40B4-BE49-F238E27FC236}">
                <a16:creationId xmlns:a16="http://schemas.microsoft.com/office/drawing/2014/main" id="{6AEEBF63-A333-4ECE-8E65-1304FC5C2980}"/>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13</a:t>
            </a:r>
          </a:p>
        </p:txBody>
      </p:sp>
      <p:grpSp>
        <p:nvGrpSpPr>
          <p:cNvPr id="6" name="Grupo 5">
            <a:extLst>
              <a:ext uri="{FF2B5EF4-FFF2-40B4-BE49-F238E27FC236}">
                <a16:creationId xmlns:a16="http://schemas.microsoft.com/office/drawing/2014/main" id="{BBDADE41-D545-3AB6-40B5-1B530CAFDB4C}"/>
              </a:ext>
            </a:extLst>
          </p:cNvPr>
          <p:cNvGrpSpPr/>
          <p:nvPr/>
        </p:nvGrpSpPr>
        <p:grpSpPr>
          <a:xfrm>
            <a:off x="6838026" y="0"/>
            <a:ext cx="2305975" cy="5166584"/>
            <a:chOff x="9117367" y="0"/>
            <a:chExt cx="3074633" cy="6888778"/>
          </a:xfrm>
        </p:grpSpPr>
        <p:sp>
          <p:nvSpPr>
            <p:cNvPr id="9" name="Marcador de contenido 2">
              <a:extLst>
                <a:ext uri="{FF2B5EF4-FFF2-40B4-BE49-F238E27FC236}">
                  <a16:creationId xmlns:a16="http://schemas.microsoft.com/office/drawing/2014/main" id="{E6EB6991-DCC6-131F-49F5-6A164739EE1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9076" indent="-229076">
                <a:lnSpc>
                  <a:spcPct val="90000"/>
                </a:lnSpc>
              </a:pPr>
              <a:endParaRPr lang="es-ES" sz="450" dirty="0">
                <a:solidFill>
                  <a:schemeClr val="bg1"/>
                </a:solidFill>
              </a:endParaRPr>
            </a:p>
            <a:p>
              <a:pPr marL="229076" indent="-229076">
                <a:lnSpc>
                  <a:spcPct val="90000"/>
                </a:lnSpc>
              </a:pPr>
              <a:r>
                <a:rPr lang="es-ES" sz="450" dirty="0">
                  <a:solidFill>
                    <a:schemeClr val="bg1"/>
                  </a:solidFill>
                </a:rPr>
                <a:t>1	OBJETIVOS</a:t>
              </a:r>
            </a:p>
            <a:p>
              <a:pPr marL="229076" indent="-229076">
                <a:lnSpc>
                  <a:spcPct val="90000"/>
                </a:lnSpc>
              </a:pPr>
              <a:r>
                <a:rPr lang="es-ES" sz="450" dirty="0">
                  <a:solidFill>
                    <a:schemeClr val="bg1"/>
                  </a:solidFill>
                </a:rPr>
                <a:t>2	MARCO TEÓRICO</a:t>
              </a:r>
            </a:p>
            <a:p>
              <a:pPr marL="472440" lvl="1" indent="-229076">
                <a:lnSpc>
                  <a:spcPct val="90000"/>
                </a:lnSpc>
              </a:pPr>
              <a:r>
                <a:rPr lang="es-ES" sz="450" dirty="0">
                  <a:solidFill>
                    <a:schemeClr val="bg1"/>
                  </a:solidFill>
                  <a:ea typeface="+mn-lt"/>
                  <a:cs typeface="+mn-lt"/>
                </a:rPr>
                <a:t>2.1 Dominios de Seguridad en Aplicaciones Web</a:t>
              </a:r>
            </a:p>
            <a:p>
              <a:pPr marL="472440" lvl="1" indent="-229076">
                <a:lnSpc>
                  <a:spcPct val="90000"/>
                </a:lnSpc>
              </a:pPr>
              <a:r>
                <a:rPr lang="es-ES" sz="450" dirty="0">
                  <a:solidFill>
                    <a:schemeClr val="bg1"/>
                  </a:solidFill>
                  <a:ea typeface="+mn-lt"/>
                  <a:cs typeface="+mn-lt"/>
                </a:rPr>
                <a:t>2.2 Dominio </a:t>
              </a:r>
              <a:r>
                <a:rPr lang="es-ES" sz="450" dirty="0" err="1">
                  <a:solidFill>
                    <a:schemeClr val="bg1"/>
                  </a:solidFill>
                  <a:ea typeface="+mn-lt"/>
                  <a:cs typeface="+mn-lt"/>
                </a:rPr>
                <a:t>Glassfish</a:t>
              </a:r>
              <a:endParaRPr lang="es-ES" sz="450" dirty="0">
                <a:solidFill>
                  <a:schemeClr val="bg1"/>
                </a:solidFill>
                <a:ea typeface="+mn-lt"/>
                <a:cs typeface="+mn-lt"/>
              </a:endParaRPr>
            </a:p>
            <a:p>
              <a:pPr marL="472440" lvl="1" indent="-229076">
                <a:lnSpc>
                  <a:spcPct val="90000"/>
                </a:lnSpc>
              </a:pPr>
              <a:r>
                <a:rPr lang="es-ES" sz="450" dirty="0">
                  <a:solidFill>
                    <a:schemeClr val="bg1"/>
                  </a:solidFill>
                  <a:ea typeface="+mn-lt"/>
                  <a:cs typeface="+mn-lt"/>
                </a:rPr>
                <a:t>2.3 Terminología de Seguridad en Aplicaciones JAVA ENTERPRISE EDITION</a:t>
              </a:r>
            </a:p>
            <a:p>
              <a:pPr marL="472440" lvl="1" indent="-229076">
                <a:lnSpc>
                  <a:spcPct val="90000"/>
                </a:lnSpc>
              </a:pPr>
              <a:r>
                <a:rPr lang="es-ES" sz="450" dirty="0">
                  <a:solidFill>
                    <a:schemeClr val="bg1"/>
                  </a:solidFill>
                  <a:ea typeface="+mn-lt"/>
                  <a:cs typeface="+mn-lt"/>
                </a:rPr>
                <a:t>2.4 </a:t>
              </a:r>
              <a:r>
                <a:rPr lang="es-ES" sz="450" dirty="0" err="1">
                  <a:solidFill>
                    <a:schemeClr val="bg1"/>
                  </a:solidFill>
                  <a:ea typeface="+mn-lt"/>
                  <a:cs typeface="+mn-lt"/>
                </a:rPr>
                <a:t>Deployment</a:t>
              </a:r>
              <a:r>
                <a:rPr lang="es-ES" sz="450" dirty="0">
                  <a:solidFill>
                    <a:schemeClr val="bg1"/>
                  </a:solidFill>
                  <a:ea typeface="+mn-lt"/>
                  <a:cs typeface="+mn-lt"/>
                </a:rPr>
                <a:t> Descriptor</a:t>
              </a:r>
            </a:p>
            <a:p>
              <a:pPr marL="674846" lvl="2" indent="-202406">
                <a:lnSpc>
                  <a:spcPct val="90000"/>
                </a:lnSpc>
              </a:pPr>
              <a:r>
                <a:rPr lang="es-ES" sz="450" dirty="0">
                  <a:solidFill>
                    <a:schemeClr val="bg1"/>
                  </a:solidFill>
                  <a:ea typeface="+mn-lt"/>
                  <a:cs typeface="+mn-lt"/>
                </a:rPr>
                <a:t>2.4.1 web.xml</a:t>
              </a:r>
            </a:p>
            <a:p>
              <a:pPr marL="472440" lvl="1" indent="-229076">
                <a:lnSpc>
                  <a:spcPct val="90000"/>
                </a:lnSpc>
              </a:pPr>
              <a:r>
                <a:rPr lang="es-ES" sz="450" dirty="0">
                  <a:solidFill>
                    <a:schemeClr val="bg1"/>
                  </a:solidFill>
                  <a:ea typeface="+mn-lt"/>
                  <a:cs typeface="+mn-lt"/>
                </a:rPr>
                <a:t>2.5 Patrón MVC</a:t>
              </a:r>
            </a:p>
            <a:p>
              <a:pPr marL="472440" lvl="1" indent="-229076">
                <a:lnSpc>
                  <a:spcPct val="90000"/>
                </a:lnSpc>
              </a:pPr>
              <a:r>
                <a:rPr lang="es-ES" sz="450" dirty="0">
                  <a:solidFill>
                    <a:schemeClr val="bg1"/>
                  </a:solidFill>
                  <a:ea typeface="+mn-lt"/>
                  <a:cs typeface="+mn-lt"/>
                </a:rPr>
                <a:t>2.6 Modelo</a:t>
              </a:r>
            </a:p>
            <a:p>
              <a:pPr marL="674846" lvl="2" indent="-202406">
                <a:lnSpc>
                  <a:spcPct val="90000"/>
                </a:lnSpc>
              </a:pPr>
              <a:r>
                <a:rPr lang="es-ES" sz="450" dirty="0">
                  <a:solidFill>
                    <a:schemeClr val="bg1"/>
                  </a:solidFill>
                  <a:ea typeface="+mn-lt"/>
                  <a:cs typeface="+mn-lt"/>
                </a:rPr>
                <a:t>2.6.1 JavaBeans</a:t>
              </a:r>
            </a:p>
            <a:p>
              <a:pPr marL="674846" lvl="2" indent="-202406">
                <a:lnSpc>
                  <a:spcPct val="90000"/>
                </a:lnSpc>
              </a:pPr>
              <a:r>
                <a:rPr lang="es-ES" sz="450" dirty="0">
                  <a:solidFill>
                    <a:schemeClr val="bg1"/>
                  </a:solidFill>
                  <a:ea typeface="+mn-lt"/>
                  <a:cs typeface="+mn-lt"/>
                </a:rPr>
                <a:t>2.6.2 Métodos HTTP</a:t>
              </a:r>
            </a:p>
            <a:p>
              <a:pPr marL="674846" lvl="2" indent="-202406">
                <a:lnSpc>
                  <a:spcPct val="90000"/>
                </a:lnSpc>
              </a:pPr>
              <a:r>
                <a:rPr lang="es-ES" sz="450" dirty="0">
                  <a:solidFill>
                    <a:schemeClr val="bg1"/>
                  </a:solidFill>
                  <a:ea typeface="+mn-lt"/>
                  <a:cs typeface="+mn-lt"/>
                </a:rPr>
                <a:t>2.6.3 Base de datos</a:t>
              </a:r>
            </a:p>
            <a:p>
              <a:pPr marL="472440" lvl="1" indent="-229076">
                <a:lnSpc>
                  <a:spcPct val="90000"/>
                </a:lnSpc>
              </a:pPr>
              <a:r>
                <a:rPr lang="es-ES" sz="450" dirty="0">
                  <a:solidFill>
                    <a:schemeClr val="bg1"/>
                  </a:solidFill>
                  <a:ea typeface="+mn-lt"/>
                  <a:cs typeface="+mn-lt"/>
                </a:rPr>
                <a:t>2.7 Vista</a:t>
              </a:r>
            </a:p>
            <a:p>
              <a:pPr marL="674846" lvl="2" indent="-202406">
                <a:lnSpc>
                  <a:spcPct val="90000"/>
                </a:lnSpc>
              </a:pPr>
              <a:r>
                <a:rPr lang="es-ES" sz="450" dirty="0">
                  <a:solidFill>
                    <a:schemeClr val="bg1"/>
                  </a:solidFill>
                  <a:ea typeface="+mn-lt"/>
                  <a:cs typeface="+mn-lt"/>
                </a:rPr>
                <a:t>2.7.1 Java Server Pages (JSP)</a:t>
              </a:r>
            </a:p>
            <a:p>
              <a:pPr marL="674846" lvl="2" indent="-202406">
                <a:lnSpc>
                  <a:spcPct val="90000"/>
                </a:lnSpc>
              </a:pPr>
              <a:r>
                <a:rPr lang="es-ES" sz="450" dirty="0">
                  <a:solidFill>
                    <a:schemeClr val="bg1"/>
                  </a:solidFill>
                  <a:ea typeface="+mn-lt"/>
                  <a:cs typeface="+mn-lt"/>
                </a:rPr>
                <a:t>2.7.2 HTML, CSS y </a:t>
              </a:r>
              <a:r>
                <a:rPr lang="es-ES" sz="450" dirty="0" err="1">
                  <a:solidFill>
                    <a:schemeClr val="bg1"/>
                  </a:solidFill>
                  <a:ea typeface="+mn-lt"/>
                  <a:cs typeface="+mn-lt"/>
                </a:rPr>
                <a:t>Javascript</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2.7.3 </a:t>
              </a:r>
              <a:r>
                <a:rPr lang="es-ES" sz="450" dirty="0" err="1">
                  <a:solidFill>
                    <a:schemeClr val="bg1"/>
                  </a:solidFill>
                  <a:ea typeface="+mn-lt"/>
                  <a:cs typeface="+mn-lt"/>
                </a:rPr>
                <a:t>Include</a:t>
              </a:r>
              <a:r>
                <a:rPr lang="es-ES" sz="450" dirty="0">
                  <a:solidFill>
                    <a:schemeClr val="bg1"/>
                  </a:solidFill>
                  <a:ea typeface="+mn-lt"/>
                  <a:cs typeface="+mn-lt"/>
                </a:rPr>
                <a:t> File = ""</a:t>
              </a:r>
            </a:p>
            <a:p>
              <a:pPr marL="674846" lvl="2" indent="-202406">
                <a:lnSpc>
                  <a:spcPct val="90000"/>
                </a:lnSpc>
              </a:pPr>
              <a:r>
                <a:rPr lang="es-ES" sz="450" dirty="0">
                  <a:solidFill>
                    <a:schemeClr val="bg1"/>
                  </a:solidFill>
                  <a:ea typeface="+mn-lt"/>
                  <a:cs typeface="+mn-lt"/>
                </a:rPr>
                <a:t>2.7.4 Fragmentos JSPF</a:t>
              </a:r>
            </a:p>
            <a:p>
              <a:pPr marL="472440" lvl="1" indent="-229076">
                <a:lnSpc>
                  <a:spcPct val="90000"/>
                </a:lnSpc>
              </a:pPr>
              <a:r>
                <a:rPr lang="es-ES" sz="450" dirty="0">
                  <a:solidFill>
                    <a:schemeClr val="bg1"/>
                  </a:solidFill>
                  <a:ea typeface="+mn-lt"/>
                  <a:cs typeface="+mn-lt"/>
                </a:rPr>
                <a:t>2.8 Controlador</a:t>
              </a:r>
            </a:p>
            <a:p>
              <a:pPr marL="674846" lvl="2" indent="-202406">
                <a:lnSpc>
                  <a:spcPct val="90000"/>
                </a:lnSpc>
              </a:pPr>
              <a:r>
                <a:rPr lang="es-ES" sz="450" dirty="0">
                  <a:solidFill>
                    <a:schemeClr val="bg1"/>
                  </a:solidFill>
                  <a:ea typeface="+mn-lt"/>
                  <a:cs typeface="+mn-lt"/>
                </a:rPr>
                <a:t>2.8.1 </a:t>
              </a:r>
              <a:r>
                <a:rPr lang="es-ES" sz="450" dirty="0" err="1">
                  <a:solidFill>
                    <a:schemeClr val="bg1"/>
                  </a:solidFill>
                  <a:ea typeface="+mn-lt"/>
                  <a:cs typeface="+mn-lt"/>
                </a:rPr>
                <a:t>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2.8.2 </a:t>
              </a:r>
              <a:r>
                <a:rPr lang="es-ES" sz="450" dirty="0" err="1">
                  <a:solidFill>
                    <a:schemeClr val="bg1"/>
                  </a:solidFill>
                  <a:ea typeface="+mn-lt"/>
                  <a:cs typeface="+mn-lt"/>
                </a:rPr>
                <a:t>javax.servlets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2.8.3 J_SECURITY_CHECK</a:t>
              </a:r>
            </a:p>
            <a:p>
              <a:pPr marL="229076" indent="-229076">
                <a:lnSpc>
                  <a:spcPct val="90000"/>
                </a:lnSpc>
              </a:pPr>
              <a:r>
                <a:rPr lang="es-ES" sz="450" dirty="0">
                  <a:solidFill>
                    <a:srgbClr val="FFFF00"/>
                  </a:solidFill>
                  <a:ea typeface="+mn-lt"/>
                  <a:cs typeface="+mn-lt"/>
                </a:rPr>
                <a:t>3 DESARROLLO</a:t>
              </a:r>
            </a:p>
            <a:p>
              <a:pPr marL="674576" lvl="2" indent="-229076">
                <a:lnSpc>
                  <a:spcPct val="90000"/>
                </a:lnSpc>
              </a:pPr>
              <a:r>
                <a:rPr lang="es-EC" sz="450" dirty="0">
                  <a:solidFill>
                    <a:schemeClr val="bg1"/>
                  </a:solidFill>
                  <a:ea typeface="+mn-lt"/>
                  <a:cs typeface="+mn-lt"/>
                </a:rPr>
                <a:t>3.1. </a:t>
              </a:r>
              <a:r>
                <a:rPr lang="es-EC" sz="450" dirty="0" err="1">
                  <a:solidFill>
                    <a:schemeClr val="bg1"/>
                  </a:solidFill>
                  <a:ea typeface="+mn-lt"/>
                  <a:cs typeface="+mn-lt"/>
                </a:rPr>
                <a:t>Creacion</a:t>
              </a:r>
              <a:r>
                <a:rPr lang="es-EC" sz="450" dirty="0">
                  <a:solidFill>
                    <a:schemeClr val="bg1"/>
                  </a:solidFill>
                  <a:ea typeface="+mn-lt"/>
                  <a:cs typeface="+mn-lt"/>
                </a:rPr>
                <a:t> del proyecto en </a:t>
              </a:r>
              <a:r>
                <a:rPr lang="es-EC" sz="450" dirty="0" err="1">
                  <a:solidFill>
                    <a:schemeClr val="bg1"/>
                  </a:solidFill>
                  <a:ea typeface="+mn-lt"/>
                  <a:cs typeface="+mn-lt"/>
                </a:rPr>
                <a:t>netbeans</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 </a:t>
              </a:r>
              <a:r>
                <a:rPr lang="es-EC" sz="450" dirty="0" err="1">
                  <a:solidFill>
                    <a:schemeClr val="bg1"/>
                  </a:solidFill>
                  <a:ea typeface="+mn-lt"/>
                  <a:cs typeface="+mn-lt"/>
                </a:rPr>
                <a:t>Creacion</a:t>
              </a:r>
              <a:r>
                <a:rPr lang="es-EC" sz="450" dirty="0">
                  <a:solidFill>
                    <a:schemeClr val="bg1"/>
                  </a:solidFill>
                  <a:ea typeface="+mn-lt"/>
                  <a:cs typeface="+mn-lt"/>
                </a:rPr>
                <a:t> del </a:t>
              </a:r>
              <a:r>
                <a:rPr lang="es-EC" sz="450" dirty="0" err="1">
                  <a:solidFill>
                    <a:schemeClr val="bg1"/>
                  </a:solidFill>
                  <a:ea typeface="+mn-lt"/>
                  <a:cs typeface="+mn-lt"/>
                </a:rPr>
                <a:t>patron</a:t>
              </a:r>
              <a:r>
                <a:rPr lang="es-EC" sz="450" dirty="0">
                  <a:solidFill>
                    <a:schemeClr val="bg1"/>
                  </a:solidFill>
                  <a:ea typeface="+mn-lt"/>
                  <a:cs typeface="+mn-lt"/>
                </a:rPr>
                <a:t> </a:t>
              </a:r>
              <a:r>
                <a:rPr lang="es-EC" sz="450" dirty="0" err="1">
                  <a:solidFill>
                    <a:schemeClr val="bg1"/>
                  </a:solidFill>
                  <a:ea typeface="+mn-lt"/>
                  <a:cs typeface="+mn-lt"/>
                </a:rPr>
                <a:t>mvc</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3,2,1 Creación del modelo</a:t>
              </a:r>
            </a:p>
            <a:p>
              <a:pPr marL="674576" lvl="2" indent="-229076">
                <a:lnSpc>
                  <a:spcPct val="90000"/>
                </a:lnSpc>
              </a:pPr>
              <a:r>
                <a:rPr lang="es-EC" sz="450" dirty="0">
                  <a:solidFill>
                    <a:schemeClr val="bg1"/>
                  </a:solidFill>
                  <a:ea typeface="+mn-lt"/>
                  <a:cs typeface="+mn-lt"/>
                </a:rPr>
                <a:t>3,2,1,1 Creación de Banco.java</a:t>
              </a:r>
            </a:p>
            <a:p>
              <a:pPr marL="674576" lvl="2" indent="-229076">
                <a:lnSpc>
                  <a:spcPct val="90000"/>
                </a:lnSpc>
              </a:pPr>
              <a:r>
                <a:rPr lang="es-EC" sz="450" dirty="0">
                  <a:solidFill>
                    <a:schemeClr val="bg1"/>
                  </a:solidFill>
                  <a:ea typeface="+mn-lt"/>
                  <a:cs typeface="+mn-lt"/>
                </a:rPr>
                <a:t>3,2,1,2 Codificaciones Banco</a:t>
              </a:r>
            </a:p>
            <a:p>
              <a:pPr marL="674576" lvl="2" indent="-229076">
                <a:lnSpc>
                  <a:spcPct val="90000"/>
                </a:lnSpc>
              </a:pPr>
              <a:r>
                <a:rPr lang="es-EC" sz="450" dirty="0">
                  <a:solidFill>
                    <a:schemeClr val="bg1"/>
                  </a:solidFill>
                  <a:ea typeface="+mn-lt"/>
                  <a:cs typeface="+mn-lt"/>
                </a:rPr>
                <a:t>3,2,2 Creación del Controlador</a:t>
              </a:r>
            </a:p>
            <a:p>
              <a:pPr marL="674576" lvl="2" indent="-229076">
                <a:lnSpc>
                  <a:spcPct val="90000"/>
                </a:lnSpc>
              </a:pPr>
              <a:r>
                <a:rPr lang="es-EC" sz="450" dirty="0">
                  <a:solidFill>
                    <a:schemeClr val="bg1"/>
                  </a:solidFill>
                  <a:ea typeface="+mn-lt"/>
                  <a:cs typeface="+mn-lt"/>
                </a:rPr>
                <a:t>3,2,2,1 Creación de </a:t>
              </a:r>
              <a:r>
                <a:rPr lang="es-EC" sz="450" dirty="0" err="1">
                  <a:solidFill>
                    <a:schemeClr val="bg1"/>
                  </a:solidFill>
                  <a:ea typeface="+mn-lt"/>
                  <a:cs typeface="+mn-lt"/>
                </a:rPr>
                <a:t>realizarTransferenci</a:t>
              </a:r>
              <a:r>
                <a:rPr lang="es-EC" sz="450" dirty="0" err="1">
                  <a:solidFill>
                    <a:srgbClr val="FFFF00"/>
                  </a:solidFill>
                  <a:ea typeface="+mn-lt"/>
                  <a:cs typeface="+mn-lt"/>
                </a:rPr>
                <a:t>a</a:t>
              </a:r>
              <a:endParaRPr lang="es-EC" sz="450" dirty="0">
                <a:solidFill>
                  <a:srgbClr val="FFFF00"/>
                </a:solidFill>
                <a:ea typeface="+mn-lt"/>
                <a:cs typeface="+mn-lt"/>
              </a:endParaRPr>
            </a:p>
            <a:p>
              <a:pPr marL="674576" lvl="2" indent="-229076">
                <a:lnSpc>
                  <a:spcPct val="90000"/>
                </a:lnSpc>
              </a:pPr>
              <a:r>
                <a:rPr lang="es-EC" sz="450" dirty="0">
                  <a:solidFill>
                    <a:srgbClr val="FFFF00"/>
                  </a:solidFill>
                  <a:ea typeface="+mn-lt"/>
                  <a:cs typeface="+mn-lt"/>
                </a:rPr>
                <a:t>3,2,2,2 </a:t>
              </a:r>
              <a:r>
                <a:rPr lang="es-EC" sz="450" dirty="0" err="1">
                  <a:solidFill>
                    <a:srgbClr val="FFFF00"/>
                  </a:solidFill>
                  <a:ea typeface="+mn-lt"/>
                  <a:cs typeface="+mn-lt"/>
                </a:rPr>
                <a:t>Codificacion</a:t>
              </a:r>
              <a:endParaRPr lang="es-EC" sz="450" dirty="0">
                <a:solidFill>
                  <a:srgbClr val="FFFF00"/>
                </a:solidFill>
                <a:ea typeface="+mn-lt"/>
                <a:cs typeface="+mn-lt"/>
              </a:endParaRPr>
            </a:p>
            <a:p>
              <a:pPr marL="674576" lvl="2" indent="-229076">
                <a:lnSpc>
                  <a:spcPct val="90000"/>
                </a:lnSpc>
              </a:pPr>
              <a:r>
                <a:rPr lang="es-EC" sz="450" dirty="0">
                  <a:solidFill>
                    <a:schemeClr val="bg1"/>
                  </a:solidFill>
                  <a:ea typeface="+mn-lt"/>
                  <a:cs typeface="+mn-lt"/>
                </a:rPr>
                <a:t>3,3 Main</a:t>
              </a:r>
            </a:p>
            <a:p>
              <a:pPr marL="674576" lvl="2" indent="-229076">
                <a:lnSpc>
                  <a:spcPct val="90000"/>
                </a:lnSpc>
              </a:pPr>
              <a:r>
                <a:rPr lang="es-EC" sz="450" dirty="0">
                  <a:solidFill>
                    <a:schemeClr val="bg1"/>
                  </a:solidFill>
                  <a:ea typeface="+mn-lt"/>
                  <a:cs typeface="+mn-lt"/>
                </a:rPr>
                <a:t>3,4 </a:t>
              </a:r>
              <a:r>
                <a:rPr lang="es-EC" sz="450" dirty="0" err="1">
                  <a:solidFill>
                    <a:schemeClr val="bg1"/>
                  </a:solidFill>
                  <a:ea typeface="+mn-lt"/>
                  <a:cs typeface="+mn-lt"/>
                </a:rPr>
                <a:t>Ejecucion</a:t>
              </a:r>
              <a:endParaRPr lang="es-EC" sz="450" dirty="0">
                <a:solidFill>
                  <a:schemeClr val="bg1"/>
                </a:solidFill>
                <a:ea typeface="+mn-lt"/>
                <a:cs typeface="+mn-lt"/>
              </a:endParaRPr>
            </a:p>
            <a:p>
              <a:pPr marL="674576" lvl="2" indent="-229076">
                <a:lnSpc>
                  <a:spcPct val="90000"/>
                </a:lnSpc>
              </a:pPr>
              <a:endParaRPr lang="es-EC" sz="450" dirty="0">
                <a:solidFill>
                  <a:srgbClr val="FFFF00"/>
                </a:solidFill>
                <a:ea typeface="+mn-lt"/>
                <a:cs typeface="+mn-lt"/>
              </a:endParaRPr>
            </a:p>
            <a:p>
              <a:pPr marL="229076" indent="-229076">
                <a:lnSpc>
                  <a:spcPct val="90000"/>
                </a:lnSpc>
              </a:pPr>
              <a:r>
                <a:rPr lang="es-ES" sz="450" dirty="0">
                  <a:solidFill>
                    <a:schemeClr val="bg1"/>
                  </a:solidFill>
                </a:rPr>
                <a:t>4	CONCLUSIONES</a:t>
              </a:r>
            </a:p>
            <a:p>
              <a:pPr marL="229076" indent="-229076">
                <a:lnSpc>
                  <a:spcPct val="90000"/>
                </a:lnSpc>
              </a:pPr>
              <a:r>
                <a:rPr lang="es-ES" sz="450" dirty="0">
                  <a:solidFill>
                    <a:schemeClr val="bg1"/>
                  </a:solidFill>
                </a:rPr>
                <a:t>5	RECOMENDACIONES</a:t>
              </a:r>
            </a:p>
            <a:p>
              <a:pPr marL="229076" indent="-229076">
                <a:lnSpc>
                  <a:spcPct val="90000"/>
                </a:lnSpc>
              </a:pPr>
              <a:r>
                <a:rPr lang="es-ES" sz="450" dirty="0">
                  <a:solidFill>
                    <a:schemeClr val="bg1"/>
                  </a:solidFill>
                </a:rPr>
                <a:t>6	BIBLIOGRAFÍA</a:t>
              </a:r>
            </a:p>
            <a:p>
              <a:pPr marL="472440" lvl="2" indent="0">
                <a:lnSpc>
                  <a:spcPct val="90000"/>
                </a:lnSpc>
                <a:buNone/>
              </a:pPr>
              <a:endParaRPr lang="es-ES" sz="600" dirty="0">
                <a:solidFill>
                  <a:schemeClr val="bg1"/>
                </a:solidFill>
                <a:ea typeface="+mn-lt"/>
                <a:cs typeface="+mn-lt"/>
              </a:endParaRPr>
            </a:p>
          </p:txBody>
        </p:sp>
        <p:sp>
          <p:nvSpPr>
            <p:cNvPr id="14" name="CuadroTexto 13">
              <a:extLst>
                <a:ext uri="{FF2B5EF4-FFF2-40B4-BE49-F238E27FC236}">
                  <a16:creationId xmlns:a16="http://schemas.microsoft.com/office/drawing/2014/main" id="{90702B41-1699-65B8-47C4-F1AA71BD80B1}"/>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pic>
        <p:nvPicPr>
          <p:cNvPr id="13" name="Imagen 12">
            <a:extLst>
              <a:ext uri="{FF2B5EF4-FFF2-40B4-BE49-F238E27FC236}">
                <a16:creationId xmlns:a16="http://schemas.microsoft.com/office/drawing/2014/main" id="{2F023764-BD17-42AF-B7AF-576FA4BD8DE6}"/>
              </a:ext>
            </a:extLst>
          </p:cNvPr>
          <p:cNvPicPr/>
          <p:nvPr/>
        </p:nvPicPr>
        <p:blipFill rotWithShape="1">
          <a:blip r:embed="rId2"/>
          <a:srcRect r="4947" b="6854"/>
          <a:stretch/>
        </p:blipFill>
        <p:spPr>
          <a:xfrm>
            <a:off x="3112391" y="832672"/>
            <a:ext cx="3725635" cy="3608171"/>
          </a:xfrm>
          <a:prstGeom prst="rect">
            <a:avLst/>
          </a:prstGeom>
          <a:ln>
            <a:noFill/>
          </a:ln>
          <a:effectLst>
            <a:outerShdw blurRad="292100" dist="139700" dir="2700000" algn="tl" rotWithShape="0">
              <a:srgbClr val="333333">
                <a:alpha val="65000"/>
              </a:srgbClr>
            </a:outerShdw>
          </a:effectLst>
        </p:spPr>
      </p:pic>
      <p:grpSp>
        <p:nvGrpSpPr>
          <p:cNvPr id="7" name="Grupo 6">
            <a:extLst>
              <a:ext uri="{FF2B5EF4-FFF2-40B4-BE49-F238E27FC236}">
                <a16:creationId xmlns:a16="http://schemas.microsoft.com/office/drawing/2014/main" id="{6FF842CC-6F6B-4D14-C567-D924C6982320}"/>
              </a:ext>
            </a:extLst>
          </p:cNvPr>
          <p:cNvGrpSpPr/>
          <p:nvPr/>
        </p:nvGrpSpPr>
        <p:grpSpPr>
          <a:xfrm>
            <a:off x="6863757" y="0"/>
            <a:ext cx="2305975" cy="5166584"/>
            <a:chOff x="9151675" y="0"/>
            <a:chExt cx="3074633" cy="6888778"/>
          </a:xfrm>
        </p:grpSpPr>
        <p:sp>
          <p:nvSpPr>
            <p:cNvPr id="4" name="Marcador de contenido 2">
              <a:extLst>
                <a:ext uri="{FF2B5EF4-FFF2-40B4-BE49-F238E27FC236}">
                  <a16:creationId xmlns:a16="http://schemas.microsoft.com/office/drawing/2014/main" id="{4C0BEFEB-3AE0-3DAA-E0A4-E873071C3D51}"/>
                </a:ext>
              </a:extLst>
            </p:cNvPr>
            <p:cNvSpPr txBox="1">
              <a:spLocks/>
            </p:cNvSpPr>
            <p:nvPr/>
          </p:nvSpPr>
          <p:spPr>
            <a:xfrm>
              <a:off x="9151675"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450" dirty="0">
                <a:solidFill>
                  <a:schemeClr val="bg1"/>
                </a:solidFill>
              </a:endParaRPr>
            </a:p>
            <a:p>
              <a:pPr marL="228600" indent="-228600">
                <a:lnSpc>
                  <a:spcPct val="90000"/>
                </a:lnSpc>
              </a:pPr>
              <a:endParaRPr lang="es-ES" sz="450" dirty="0">
                <a:solidFill>
                  <a:schemeClr val="bg1"/>
                </a:solidFill>
              </a:endParaRPr>
            </a:p>
            <a:p>
              <a:pPr marL="228600" indent="-228600">
                <a:lnSpc>
                  <a:spcPct val="90000"/>
                </a:lnSpc>
              </a:pPr>
              <a:endParaRPr lang="es-ES" sz="600" dirty="0">
                <a:solidFill>
                  <a:schemeClr val="bg1"/>
                </a:solidFill>
                <a:ea typeface="+mn-lt"/>
                <a:cs typeface="+mn-lt"/>
              </a:endParaRPr>
            </a:p>
          </p:txBody>
        </p:sp>
        <p:sp>
          <p:nvSpPr>
            <p:cNvPr id="5" name="CuadroTexto 4">
              <a:extLst>
                <a:ext uri="{FF2B5EF4-FFF2-40B4-BE49-F238E27FC236}">
                  <a16:creationId xmlns:a16="http://schemas.microsoft.com/office/drawing/2014/main" id="{9F1B8F7C-5C5A-2969-E30F-1A381B6DAAB0}"/>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sp>
        <p:nvSpPr>
          <p:cNvPr id="15" name="Rectangle 1">
            <a:extLst>
              <a:ext uri="{FF2B5EF4-FFF2-40B4-BE49-F238E27FC236}">
                <a16:creationId xmlns:a16="http://schemas.microsoft.com/office/drawing/2014/main" id="{DFCC96EC-5C07-0F87-D0B5-94282A90CC9C}"/>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27523536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archivo </a:t>
            </a:r>
            <a:r>
              <a:rPr lang="es-ES" dirty="0" err="1"/>
              <a:t>main</a:t>
            </a:r>
            <a:br>
              <a:rPr lang="es-ES" dirty="0"/>
            </a:br>
            <a:r>
              <a:rPr lang="es-ES" dirty="0"/>
              <a:t>codificación</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35895" y="1163885"/>
            <a:ext cx="2574005" cy="1237368"/>
          </a:xfrm>
        </p:spPr>
        <p:txBody>
          <a:bodyPr/>
          <a:lstStyle/>
          <a:p>
            <a:pPr marL="229076" indent="-229076"/>
            <a:r>
              <a:rPr lang="es-ES" dirty="0">
                <a:solidFill>
                  <a:schemeClr val="tx1"/>
                </a:solidFill>
              </a:rPr>
              <a:t>1.	</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14</a:t>
            </a:r>
          </a:p>
        </p:txBody>
      </p:sp>
      <p:sp>
        <p:nvSpPr>
          <p:cNvPr id="11" name="TextBox 10">
            <a:extLst>
              <a:ext uri="{FF2B5EF4-FFF2-40B4-BE49-F238E27FC236}">
                <a16:creationId xmlns:a16="http://schemas.microsoft.com/office/drawing/2014/main" id="{980B6069-FD2C-886B-082B-EC5A02B17410}"/>
              </a:ext>
            </a:extLst>
          </p:cNvPr>
          <p:cNvSpPr txBox="1"/>
          <p:nvPr/>
        </p:nvSpPr>
        <p:spPr>
          <a:xfrm>
            <a:off x="650081" y="2336006"/>
            <a:ext cx="2057400" cy="39241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just"/>
            <a:r>
              <a:rPr lang="es-ES" sz="1050" dirty="0"/>
              <a:t>En el archivo main se coloca el siguiente código</a:t>
            </a:r>
          </a:p>
        </p:txBody>
      </p:sp>
      <p:grpSp>
        <p:nvGrpSpPr>
          <p:cNvPr id="16" name="Grupo 15">
            <a:extLst>
              <a:ext uri="{FF2B5EF4-FFF2-40B4-BE49-F238E27FC236}">
                <a16:creationId xmlns:a16="http://schemas.microsoft.com/office/drawing/2014/main" id="{0FA2CB06-D8EC-3509-F0AF-AEB443037CF7}"/>
              </a:ext>
            </a:extLst>
          </p:cNvPr>
          <p:cNvGrpSpPr/>
          <p:nvPr/>
        </p:nvGrpSpPr>
        <p:grpSpPr>
          <a:xfrm>
            <a:off x="6838026" y="0"/>
            <a:ext cx="2305975" cy="5166584"/>
            <a:chOff x="9117367" y="0"/>
            <a:chExt cx="3074633" cy="6888778"/>
          </a:xfrm>
        </p:grpSpPr>
        <p:sp>
          <p:nvSpPr>
            <p:cNvPr id="17" name="Marcador de contenido 2">
              <a:extLst>
                <a:ext uri="{FF2B5EF4-FFF2-40B4-BE49-F238E27FC236}">
                  <a16:creationId xmlns:a16="http://schemas.microsoft.com/office/drawing/2014/main" id="{F37F2B03-E59D-EECB-CFBF-0F910D8322F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9076" indent="-229076">
                <a:lnSpc>
                  <a:spcPct val="90000"/>
                </a:lnSpc>
              </a:pPr>
              <a:endParaRPr lang="es-ES" sz="450" dirty="0">
                <a:solidFill>
                  <a:schemeClr val="bg1"/>
                </a:solidFill>
              </a:endParaRPr>
            </a:p>
            <a:p>
              <a:pPr marL="229076" indent="-229076">
                <a:lnSpc>
                  <a:spcPct val="90000"/>
                </a:lnSpc>
              </a:pPr>
              <a:r>
                <a:rPr lang="es-ES" sz="450" dirty="0">
                  <a:solidFill>
                    <a:schemeClr val="bg1"/>
                  </a:solidFill>
                </a:rPr>
                <a:t>1	OBJETIVOS</a:t>
              </a:r>
            </a:p>
            <a:p>
              <a:pPr marL="229076" indent="-229076">
                <a:lnSpc>
                  <a:spcPct val="90000"/>
                </a:lnSpc>
              </a:pPr>
              <a:r>
                <a:rPr lang="es-ES" sz="450" dirty="0">
                  <a:solidFill>
                    <a:schemeClr val="bg1"/>
                  </a:solidFill>
                </a:rPr>
                <a:t>2	MARCO TEÓRICO</a:t>
              </a:r>
            </a:p>
            <a:p>
              <a:pPr marL="472440" lvl="1" indent="-229076">
                <a:lnSpc>
                  <a:spcPct val="90000"/>
                </a:lnSpc>
              </a:pPr>
              <a:r>
                <a:rPr lang="es-ES" sz="450" dirty="0">
                  <a:solidFill>
                    <a:schemeClr val="bg1"/>
                  </a:solidFill>
                  <a:ea typeface="+mn-lt"/>
                  <a:cs typeface="+mn-lt"/>
                </a:rPr>
                <a:t>2.1 Dominios de Seguridad en Aplicaciones Web</a:t>
              </a:r>
            </a:p>
            <a:p>
              <a:pPr marL="472440" lvl="1" indent="-229076">
                <a:lnSpc>
                  <a:spcPct val="90000"/>
                </a:lnSpc>
              </a:pPr>
              <a:r>
                <a:rPr lang="es-ES" sz="450" dirty="0">
                  <a:solidFill>
                    <a:schemeClr val="bg1"/>
                  </a:solidFill>
                  <a:ea typeface="+mn-lt"/>
                  <a:cs typeface="+mn-lt"/>
                </a:rPr>
                <a:t>2.2 Dominio </a:t>
              </a:r>
              <a:r>
                <a:rPr lang="es-ES" sz="450" dirty="0" err="1">
                  <a:solidFill>
                    <a:schemeClr val="bg1"/>
                  </a:solidFill>
                  <a:ea typeface="+mn-lt"/>
                  <a:cs typeface="+mn-lt"/>
                </a:rPr>
                <a:t>Glassfish</a:t>
              </a:r>
              <a:endParaRPr lang="es-ES" sz="450" dirty="0">
                <a:solidFill>
                  <a:schemeClr val="bg1"/>
                </a:solidFill>
                <a:ea typeface="+mn-lt"/>
                <a:cs typeface="+mn-lt"/>
              </a:endParaRPr>
            </a:p>
            <a:p>
              <a:pPr marL="472440" lvl="1" indent="-229076">
                <a:lnSpc>
                  <a:spcPct val="90000"/>
                </a:lnSpc>
              </a:pPr>
              <a:r>
                <a:rPr lang="es-ES" sz="450" dirty="0">
                  <a:solidFill>
                    <a:schemeClr val="bg1"/>
                  </a:solidFill>
                  <a:ea typeface="+mn-lt"/>
                  <a:cs typeface="+mn-lt"/>
                </a:rPr>
                <a:t>2.3 Terminología de Seguridad en Aplicaciones JAVA ENTERPRISE EDITION</a:t>
              </a:r>
            </a:p>
            <a:p>
              <a:pPr marL="472440" lvl="1" indent="-229076">
                <a:lnSpc>
                  <a:spcPct val="90000"/>
                </a:lnSpc>
              </a:pPr>
              <a:r>
                <a:rPr lang="es-ES" sz="450" dirty="0">
                  <a:solidFill>
                    <a:schemeClr val="bg1"/>
                  </a:solidFill>
                  <a:ea typeface="+mn-lt"/>
                  <a:cs typeface="+mn-lt"/>
                </a:rPr>
                <a:t>2.4 </a:t>
              </a:r>
              <a:r>
                <a:rPr lang="es-ES" sz="450" dirty="0" err="1">
                  <a:solidFill>
                    <a:schemeClr val="bg1"/>
                  </a:solidFill>
                  <a:ea typeface="+mn-lt"/>
                  <a:cs typeface="+mn-lt"/>
                </a:rPr>
                <a:t>Deployment</a:t>
              </a:r>
              <a:r>
                <a:rPr lang="es-ES" sz="450" dirty="0">
                  <a:solidFill>
                    <a:schemeClr val="bg1"/>
                  </a:solidFill>
                  <a:ea typeface="+mn-lt"/>
                  <a:cs typeface="+mn-lt"/>
                </a:rPr>
                <a:t> Descriptor</a:t>
              </a:r>
            </a:p>
            <a:p>
              <a:pPr marL="674846" lvl="2" indent="-202406">
                <a:lnSpc>
                  <a:spcPct val="90000"/>
                </a:lnSpc>
              </a:pPr>
              <a:r>
                <a:rPr lang="es-ES" sz="450" dirty="0">
                  <a:solidFill>
                    <a:schemeClr val="bg1"/>
                  </a:solidFill>
                  <a:ea typeface="+mn-lt"/>
                  <a:cs typeface="+mn-lt"/>
                </a:rPr>
                <a:t>2.4.1 web.xml</a:t>
              </a:r>
            </a:p>
            <a:p>
              <a:pPr marL="472440" lvl="1" indent="-229076">
                <a:lnSpc>
                  <a:spcPct val="90000"/>
                </a:lnSpc>
              </a:pPr>
              <a:r>
                <a:rPr lang="es-ES" sz="450" dirty="0">
                  <a:solidFill>
                    <a:schemeClr val="bg1"/>
                  </a:solidFill>
                  <a:ea typeface="+mn-lt"/>
                  <a:cs typeface="+mn-lt"/>
                </a:rPr>
                <a:t>2.5 Patrón MVC</a:t>
              </a:r>
            </a:p>
            <a:p>
              <a:pPr marL="472440" lvl="1" indent="-229076">
                <a:lnSpc>
                  <a:spcPct val="90000"/>
                </a:lnSpc>
              </a:pPr>
              <a:r>
                <a:rPr lang="es-ES" sz="450" dirty="0">
                  <a:solidFill>
                    <a:schemeClr val="bg1"/>
                  </a:solidFill>
                  <a:ea typeface="+mn-lt"/>
                  <a:cs typeface="+mn-lt"/>
                </a:rPr>
                <a:t>2.6 Modelo</a:t>
              </a:r>
            </a:p>
            <a:p>
              <a:pPr marL="674846" lvl="2" indent="-202406">
                <a:lnSpc>
                  <a:spcPct val="90000"/>
                </a:lnSpc>
              </a:pPr>
              <a:r>
                <a:rPr lang="es-ES" sz="450" dirty="0">
                  <a:solidFill>
                    <a:schemeClr val="bg1"/>
                  </a:solidFill>
                  <a:ea typeface="+mn-lt"/>
                  <a:cs typeface="+mn-lt"/>
                </a:rPr>
                <a:t>2.6.1 JavaBeans</a:t>
              </a:r>
            </a:p>
            <a:p>
              <a:pPr marL="674846" lvl="2" indent="-202406">
                <a:lnSpc>
                  <a:spcPct val="90000"/>
                </a:lnSpc>
              </a:pPr>
              <a:r>
                <a:rPr lang="es-ES" sz="450" dirty="0">
                  <a:solidFill>
                    <a:schemeClr val="bg1"/>
                  </a:solidFill>
                  <a:ea typeface="+mn-lt"/>
                  <a:cs typeface="+mn-lt"/>
                </a:rPr>
                <a:t>2.6.2 Métodos HTTP</a:t>
              </a:r>
            </a:p>
            <a:p>
              <a:pPr marL="674846" lvl="2" indent="-202406">
                <a:lnSpc>
                  <a:spcPct val="90000"/>
                </a:lnSpc>
              </a:pPr>
              <a:r>
                <a:rPr lang="es-ES" sz="450" dirty="0">
                  <a:solidFill>
                    <a:schemeClr val="bg1"/>
                  </a:solidFill>
                  <a:ea typeface="+mn-lt"/>
                  <a:cs typeface="+mn-lt"/>
                </a:rPr>
                <a:t>2.6.3 Base de datos</a:t>
              </a:r>
            </a:p>
            <a:p>
              <a:pPr marL="472440" lvl="1" indent="-229076">
                <a:lnSpc>
                  <a:spcPct val="90000"/>
                </a:lnSpc>
              </a:pPr>
              <a:r>
                <a:rPr lang="es-ES" sz="450" dirty="0">
                  <a:solidFill>
                    <a:schemeClr val="bg1"/>
                  </a:solidFill>
                  <a:ea typeface="+mn-lt"/>
                  <a:cs typeface="+mn-lt"/>
                </a:rPr>
                <a:t>2.7 Vista</a:t>
              </a:r>
            </a:p>
            <a:p>
              <a:pPr marL="674846" lvl="2" indent="-202406">
                <a:lnSpc>
                  <a:spcPct val="90000"/>
                </a:lnSpc>
              </a:pPr>
              <a:r>
                <a:rPr lang="es-ES" sz="450" dirty="0">
                  <a:solidFill>
                    <a:schemeClr val="bg1"/>
                  </a:solidFill>
                  <a:ea typeface="+mn-lt"/>
                  <a:cs typeface="+mn-lt"/>
                </a:rPr>
                <a:t>2.7.1 Java Server Pages (JSP)</a:t>
              </a:r>
            </a:p>
            <a:p>
              <a:pPr marL="674846" lvl="2" indent="-202406">
                <a:lnSpc>
                  <a:spcPct val="90000"/>
                </a:lnSpc>
              </a:pPr>
              <a:r>
                <a:rPr lang="es-ES" sz="450" dirty="0">
                  <a:solidFill>
                    <a:schemeClr val="bg1"/>
                  </a:solidFill>
                  <a:ea typeface="+mn-lt"/>
                  <a:cs typeface="+mn-lt"/>
                </a:rPr>
                <a:t>2.7.2 HTML, CSS y </a:t>
              </a:r>
              <a:r>
                <a:rPr lang="es-ES" sz="450" dirty="0" err="1">
                  <a:solidFill>
                    <a:schemeClr val="bg1"/>
                  </a:solidFill>
                  <a:ea typeface="+mn-lt"/>
                  <a:cs typeface="+mn-lt"/>
                </a:rPr>
                <a:t>Javascript</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2.7.3 </a:t>
              </a:r>
              <a:r>
                <a:rPr lang="es-ES" sz="450" dirty="0" err="1">
                  <a:solidFill>
                    <a:schemeClr val="bg1"/>
                  </a:solidFill>
                  <a:ea typeface="+mn-lt"/>
                  <a:cs typeface="+mn-lt"/>
                </a:rPr>
                <a:t>Include</a:t>
              </a:r>
              <a:r>
                <a:rPr lang="es-ES" sz="450" dirty="0">
                  <a:solidFill>
                    <a:schemeClr val="bg1"/>
                  </a:solidFill>
                  <a:ea typeface="+mn-lt"/>
                  <a:cs typeface="+mn-lt"/>
                </a:rPr>
                <a:t> File = ""</a:t>
              </a:r>
            </a:p>
            <a:p>
              <a:pPr marL="674846" lvl="2" indent="-202406">
                <a:lnSpc>
                  <a:spcPct val="90000"/>
                </a:lnSpc>
              </a:pPr>
              <a:r>
                <a:rPr lang="es-ES" sz="450" dirty="0">
                  <a:solidFill>
                    <a:schemeClr val="bg1"/>
                  </a:solidFill>
                  <a:ea typeface="+mn-lt"/>
                  <a:cs typeface="+mn-lt"/>
                </a:rPr>
                <a:t>2.7.4 Fragmentos JSPF</a:t>
              </a:r>
            </a:p>
            <a:p>
              <a:pPr marL="472440" lvl="1" indent="-229076">
                <a:lnSpc>
                  <a:spcPct val="90000"/>
                </a:lnSpc>
              </a:pPr>
              <a:r>
                <a:rPr lang="es-ES" sz="450" dirty="0">
                  <a:solidFill>
                    <a:schemeClr val="bg1"/>
                  </a:solidFill>
                  <a:ea typeface="+mn-lt"/>
                  <a:cs typeface="+mn-lt"/>
                </a:rPr>
                <a:t>2.8 Controlador</a:t>
              </a:r>
            </a:p>
            <a:p>
              <a:pPr marL="674846" lvl="2" indent="-202406">
                <a:lnSpc>
                  <a:spcPct val="90000"/>
                </a:lnSpc>
              </a:pPr>
              <a:r>
                <a:rPr lang="es-ES" sz="450" dirty="0">
                  <a:solidFill>
                    <a:schemeClr val="bg1"/>
                  </a:solidFill>
                  <a:ea typeface="+mn-lt"/>
                  <a:cs typeface="+mn-lt"/>
                </a:rPr>
                <a:t>2.8.1 </a:t>
              </a:r>
              <a:r>
                <a:rPr lang="es-ES" sz="450" dirty="0" err="1">
                  <a:solidFill>
                    <a:schemeClr val="bg1"/>
                  </a:solidFill>
                  <a:ea typeface="+mn-lt"/>
                  <a:cs typeface="+mn-lt"/>
                </a:rPr>
                <a:t>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2.8.2 </a:t>
              </a:r>
              <a:r>
                <a:rPr lang="es-ES" sz="450" dirty="0" err="1">
                  <a:solidFill>
                    <a:schemeClr val="bg1"/>
                  </a:solidFill>
                  <a:ea typeface="+mn-lt"/>
                  <a:cs typeface="+mn-lt"/>
                </a:rPr>
                <a:t>javax.servlets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2.8.3 J_SECURITY_CHECK</a:t>
              </a:r>
            </a:p>
            <a:p>
              <a:pPr marL="229076" indent="-229076">
                <a:lnSpc>
                  <a:spcPct val="90000"/>
                </a:lnSpc>
              </a:pPr>
              <a:r>
                <a:rPr lang="es-ES" sz="450" dirty="0">
                  <a:solidFill>
                    <a:srgbClr val="FFFF00"/>
                  </a:solidFill>
                  <a:ea typeface="+mn-lt"/>
                  <a:cs typeface="+mn-lt"/>
                </a:rPr>
                <a:t>3 DESARROLLO</a:t>
              </a:r>
            </a:p>
            <a:p>
              <a:pPr marL="674576" lvl="2" indent="-229076">
                <a:lnSpc>
                  <a:spcPct val="90000"/>
                </a:lnSpc>
              </a:pPr>
              <a:r>
                <a:rPr lang="es-EC" sz="450" dirty="0">
                  <a:solidFill>
                    <a:schemeClr val="bg1"/>
                  </a:solidFill>
                  <a:ea typeface="+mn-lt"/>
                  <a:cs typeface="+mn-lt"/>
                </a:rPr>
                <a:t>3.1. </a:t>
              </a:r>
              <a:r>
                <a:rPr lang="es-EC" sz="450" dirty="0" err="1">
                  <a:solidFill>
                    <a:schemeClr val="bg1"/>
                  </a:solidFill>
                  <a:ea typeface="+mn-lt"/>
                  <a:cs typeface="+mn-lt"/>
                </a:rPr>
                <a:t>Creacion</a:t>
              </a:r>
              <a:r>
                <a:rPr lang="es-EC" sz="450" dirty="0">
                  <a:solidFill>
                    <a:schemeClr val="bg1"/>
                  </a:solidFill>
                  <a:ea typeface="+mn-lt"/>
                  <a:cs typeface="+mn-lt"/>
                </a:rPr>
                <a:t> del proyecto en </a:t>
              </a:r>
              <a:r>
                <a:rPr lang="es-EC" sz="450" dirty="0" err="1">
                  <a:solidFill>
                    <a:schemeClr val="bg1"/>
                  </a:solidFill>
                  <a:ea typeface="+mn-lt"/>
                  <a:cs typeface="+mn-lt"/>
                </a:rPr>
                <a:t>netbeans</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 </a:t>
              </a:r>
              <a:r>
                <a:rPr lang="es-EC" sz="450" dirty="0" err="1">
                  <a:solidFill>
                    <a:schemeClr val="bg1"/>
                  </a:solidFill>
                  <a:ea typeface="+mn-lt"/>
                  <a:cs typeface="+mn-lt"/>
                </a:rPr>
                <a:t>Creacion</a:t>
              </a:r>
              <a:r>
                <a:rPr lang="es-EC" sz="450" dirty="0">
                  <a:solidFill>
                    <a:schemeClr val="bg1"/>
                  </a:solidFill>
                  <a:ea typeface="+mn-lt"/>
                  <a:cs typeface="+mn-lt"/>
                </a:rPr>
                <a:t> del </a:t>
              </a:r>
              <a:r>
                <a:rPr lang="es-EC" sz="450" dirty="0" err="1">
                  <a:solidFill>
                    <a:schemeClr val="bg1"/>
                  </a:solidFill>
                  <a:ea typeface="+mn-lt"/>
                  <a:cs typeface="+mn-lt"/>
                </a:rPr>
                <a:t>patron</a:t>
              </a:r>
              <a:r>
                <a:rPr lang="es-EC" sz="450" dirty="0">
                  <a:solidFill>
                    <a:schemeClr val="bg1"/>
                  </a:solidFill>
                  <a:ea typeface="+mn-lt"/>
                  <a:cs typeface="+mn-lt"/>
                </a:rPr>
                <a:t> </a:t>
              </a:r>
              <a:r>
                <a:rPr lang="es-EC" sz="450" dirty="0" err="1">
                  <a:solidFill>
                    <a:schemeClr val="bg1"/>
                  </a:solidFill>
                  <a:ea typeface="+mn-lt"/>
                  <a:cs typeface="+mn-lt"/>
                </a:rPr>
                <a:t>mvc</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3,2,1 Creación del modelo</a:t>
              </a:r>
            </a:p>
            <a:p>
              <a:pPr marL="674576" lvl="2" indent="-229076">
                <a:lnSpc>
                  <a:spcPct val="90000"/>
                </a:lnSpc>
              </a:pPr>
              <a:r>
                <a:rPr lang="es-EC" sz="450" dirty="0">
                  <a:solidFill>
                    <a:schemeClr val="bg1"/>
                  </a:solidFill>
                  <a:ea typeface="+mn-lt"/>
                  <a:cs typeface="+mn-lt"/>
                </a:rPr>
                <a:t>3,2,1,1 Creación de Banco.java</a:t>
              </a:r>
            </a:p>
            <a:p>
              <a:pPr marL="674576" lvl="2" indent="-229076">
                <a:lnSpc>
                  <a:spcPct val="90000"/>
                </a:lnSpc>
              </a:pPr>
              <a:r>
                <a:rPr lang="es-EC" sz="450" dirty="0">
                  <a:solidFill>
                    <a:schemeClr val="bg1"/>
                  </a:solidFill>
                  <a:ea typeface="+mn-lt"/>
                  <a:cs typeface="+mn-lt"/>
                </a:rPr>
                <a:t>3,2,1,2 Codificaciones Banco</a:t>
              </a:r>
            </a:p>
            <a:p>
              <a:pPr marL="674576" lvl="2" indent="-229076">
                <a:lnSpc>
                  <a:spcPct val="90000"/>
                </a:lnSpc>
              </a:pPr>
              <a:r>
                <a:rPr lang="es-EC" sz="450" dirty="0">
                  <a:solidFill>
                    <a:schemeClr val="bg1"/>
                  </a:solidFill>
                  <a:ea typeface="+mn-lt"/>
                  <a:cs typeface="+mn-lt"/>
                </a:rPr>
                <a:t>3,2,2 Creación del Controlador</a:t>
              </a:r>
            </a:p>
            <a:p>
              <a:pPr marL="674576" lvl="2" indent="-229076">
                <a:lnSpc>
                  <a:spcPct val="90000"/>
                </a:lnSpc>
              </a:pPr>
              <a:r>
                <a:rPr lang="es-EC" sz="450" dirty="0">
                  <a:solidFill>
                    <a:schemeClr val="bg1"/>
                  </a:solidFill>
                  <a:ea typeface="+mn-lt"/>
                  <a:cs typeface="+mn-lt"/>
                </a:rPr>
                <a:t>3,2,2,1 Creación de </a:t>
              </a:r>
              <a:r>
                <a:rPr lang="es-EC" sz="450" dirty="0" err="1">
                  <a:solidFill>
                    <a:schemeClr val="bg1"/>
                  </a:solidFill>
                  <a:ea typeface="+mn-lt"/>
                  <a:cs typeface="+mn-lt"/>
                </a:rPr>
                <a:t>realizarTransferencia</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3,2,2,2 </a:t>
              </a:r>
              <a:r>
                <a:rPr lang="es-EC" sz="450" dirty="0" err="1">
                  <a:solidFill>
                    <a:schemeClr val="bg1"/>
                  </a:solidFill>
                  <a:ea typeface="+mn-lt"/>
                  <a:cs typeface="+mn-lt"/>
                </a:rPr>
                <a:t>Codificacion</a:t>
              </a:r>
              <a:endParaRPr lang="es-EC" sz="450" dirty="0">
                <a:solidFill>
                  <a:schemeClr val="bg1"/>
                </a:solidFill>
                <a:ea typeface="+mn-lt"/>
                <a:cs typeface="+mn-lt"/>
              </a:endParaRPr>
            </a:p>
            <a:p>
              <a:pPr marL="674576" lvl="2" indent="-229076">
                <a:lnSpc>
                  <a:spcPct val="90000"/>
                </a:lnSpc>
              </a:pPr>
              <a:r>
                <a:rPr lang="es-EC" sz="450" dirty="0">
                  <a:solidFill>
                    <a:srgbClr val="FFFF00"/>
                  </a:solidFill>
                  <a:ea typeface="+mn-lt"/>
                  <a:cs typeface="+mn-lt"/>
                </a:rPr>
                <a:t>3,3 Main</a:t>
              </a:r>
            </a:p>
            <a:p>
              <a:pPr marL="674576" lvl="2" indent="-229076">
                <a:lnSpc>
                  <a:spcPct val="90000"/>
                </a:lnSpc>
              </a:pPr>
              <a:r>
                <a:rPr lang="es-EC" sz="450" dirty="0">
                  <a:solidFill>
                    <a:schemeClr val="bg1"/>
                  </a:solidFill>
                  <a:ea typeface="+mn-lt"/>
                  <a:cs typeface="+mn-lt"/>
                </a:rPr>
                <a:t>3,4 </a:t>
              </a:r>
              <a:r>
                <a:rPr lang="es-EC" sz="450" dirty="0" err="1">
                  <a:solidFill>
                    <a:schemeClr val="bg1"/>
                  </a:solidFill>
                  <a:ea typeface="+mn-lt"/>
                  <a:cs typeface="+mn-lt"/>
                </a:rPr>
                <a:t>Ejecucion</a:t>
              </a:r>
              <a:endParaRPr lang="es-EC" sz="450" dirty="0">
                <a:solidFill>
                  <a:schemeClr val="bg1"/>
                </a:solidFill>
                <a:ea typeface="+mn-lt"/>
                <a:cs typeface="+mn-lt"/>
              </a:endParaRPr>
            </a:p>
            <a:p>
              <a:pPr marL="674576" lvl="2" indent="-229076">
                <a:lnSpc>
                  <a:spcPct val="90000"/>
                </a:lnSpc>
              </a:pPr>
              <a:endParaRPr lang="es-EC" sz="450" dirty="0">
                <a:solidFill>
                  <a:srgbClr val="FFFF00"/>
                </a:solidFill>
                <a:ea typeface="+mn-lt"/>
                <a:cs typeface="+mn-lt"/>
              </a:endParaRPr>
            </a:p>
            <a:p>
              <a:pPr marL="229076" indent="-229076">
                <a:lnSpc>
                  <a:spcPct val="90000"/>
                </a:lnSpc>
              </a:pPr>
              <a:r>
                <a:rPr lang="es-ES" sz="450" dirty="0">
                  <a:solidFill>
                    <a:schemeClr val="bg1"/>
                  </a:solidFill>
                </a:rPr>
                <a:t>4	CONCLUSIONES</a:t>
              </a:r>
            </a:p>
            <a:p>
              <a:pPr marL="229076" indent="-229076">
                <a:lnSpc>
                  <a:spcPct val="90000"/>
                </a:lnSpc>
              </a:pPr>
              <a:r>
                <a:rPr lang="es-ES" sz="450" dirty="0">
                  <a:solidFill>
                    <a:schemeClr val="bg1"/>
                  </a:solidFill>
                </a:rPr>
                <a:t>5	RECOMENDACIONES</a:t>
              </a:r>
            </a:p>
            <a:p>
              <a:pPr marL="229076" indent="-229076">
                <a:lnSpc>
                  <a:spcPct val="90000"/>
                </a:lnSpc>
              </a:pPr>
              <a:r>
                <a:rPr lang="es-ES" sz="450" dirty="0">
                  <a:solidFill>
                    <a:schemeClr val="bg1"/>
                  </a:solidFill>
                </a:rPr>
                <a:t>6	BIBLIOGRAFÍA</a:t>
              </a:r>
            </a:p>
            <a:p>
              <a:pPr marL="472440" lvl="2" indent="0">
                <a:lnSpc>
                  <a:spcPct val="90000"/>
                </a:lnSpc>
                <a:buNone/>
              </a:pPr>
              <a:endParaRPr lang="es-ES" sz="600" dirty="0">
                <a:solidFill>
                  <a:schemeClr val="bg1"/>
                </a:solidFill>
                <a:ea typeface="+mn-lt"/>
                <a:cs typeface="+mn-lt"/>
              </a:endParaRPr>
            </a:p>
          </p:txBody>
        </p:sp>
        <p:sp>
          <p:nvSpPr>
            <p:cNvPr id="18" name="CuadroTexto 17">
              <a:extLst>
                <a:ext uri="{FF2B5EF4-FFF2-40B4-BE49-F238E27FC236}">
                  <a16:creationId xmlns:a16="http://schemas.microsoft.com/office/drawing/2014/main" id="{235AFD98-A224-9A7D-FC28-FE84C17005FC}"/>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pic>
        <p:nvPicPr>
          <p:cNvPr id="5" name="Imagen 4">
            <a:extLst>
              <a:ext uri="{FF2B5EF4-FFF2-40B4-BE49-F238E27FC236}">
                <a16:creationId xmlns:a16="http://schemas.microsoft.com/office/drawing/2014/main" id="{24FF86A0-0193-499B-9D98-3F7A01A5F0D2}"/>
              </a:ext>
            </a:extLst>
          </p:cNvPr>
          <p:cNvPicPr>
            <a:picLocks noChangeAspect="1"/>
          </p:cNvPicPr>
          <p:nvPr/>
        </p:nvPicPr>
        <p:blipFill>
          <a:blip r:embed="rId2"/>
          <a:stretch>
            <a:fillRect/>
          </a:stretch>
        </p:blipFill>
        <p:spPr>
          <a:xfrm>
            <a:off x="775489" y="2928626"/>
            <a:ext cx="5722943" cy="1914792"/>
          </a:xfrm>
          <a:prstGeom prst="rect">
            <a:avLst/>
          </a:prstGeom>
        </p:spPr>
      </p:pic>
      <p:grpSp>
        <p:nvGrpSpPr>
          <p:cNvPr id="9" name="Grupo 8">
            <a:extLst>
              <a:ext uri="{FF2B5EF4-FFF2-40B4-BE49-F238E27FC236}">
                <a16:creationId xmlns:a16="http://schemas.microsoft.com/office/drawing/2014/main" id="{A36AA59E-EC59-2C49-665A-E58C3703BD8D}"/>
              </a:ext>
            </a:extLst>
          </p:cNvPr>
          <p:cNvGrpSpPr/>
          <p:nvPr/>
        </p:nvGrpSpPr>
        <p:grpSpPr>
          <a:xfrm>
            <a:off x="6863757" y="0"/>
            <a:ext cx="2305975" cy="5166584"/>
            <a:chOff x="9151675" y="0"/>
            <a:chExt cx="3074633" cy="6888778"/>
          </a:xfrm>
        </p:grpSpPr>
        <p:sp>
          <p:nvSpPr>
            <p:cNvPr id="6" name="Marcador de contenido 2">
              <a:extLst>
                <a:ext uri="{FF2B5EF4-FFF2-40B4-BE49-F238E27FC236}">
                  <a16:creationId xmlns:a16="http://schemas.microsoft.com/office/drawing/2014/main" id="{6A46B9E9-B141-5CD6-27A5-10D946E35C31}"/>
                </a:ext>
              </a:extLst>
            </p:cNvPr>
            <p:cNvSpPr txBox="1">
              <a:spLocks/>
            </p:cNvSpPr>
            <p:nvPr/>
          </p:nvSpPr>
          <p:spPr>
            <a:xfrm>
              <a:off x="9151675"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450" dirty="0">
                <a:solidFill>
                  <a:schemeClr val="bg1"/>
                </a:solidFill>
              </a:endParaRPr>
            </a:p>
            <a:p>
              <a:pPr marL="228600" indent="-228600">
                <a:lnSpc>
                  <a:spcPct val="90000"/>
                </a:lnSpc>
              </a:pPr>
              <a:endParaRPr lang="es-ES" sz="450" dirty="0">
                <a:solidFill>
                  <a:schemeClr val="bg1"/>
                </a:solidFill>
              </a:endParaRPr>
            </a:p>
            <a:p>
              <a:pPr marL="228600" indent="-228600">
                <a:lnSpc>
                  <a:spcPct val="90000"/>
                </a:lnSpc>
              </a:pPr>
              <a:endParaRPr lang="es-ES" sz="600" dirty="0">
                <a:solidFill>
                  <a:schemeClr val="bg1"/>
                </a:solidFill>
                <a:ea typeface="+mn-lt"/>
                <a:cs typeface="+mn-lt"/>
              </a:endParaRPr>
            </a:p>
          </p:txBody>
        </p:sp>
        <p:sp>
          <p:nvSpPr>
            <p:cNvPr id="7" name="CuadroTexto 6">
              <a:extLst>
                <a:ext uri="{FF2B5EF4-FFF2-40B4-BE49-F238E27FC236}">
                  <a16:creationId xmlns:a16="http://schemas.microsoft.com/office/drawing/2014/main" id="{A5502C8C-A776-EFA2-9716-24337ABCD8E7}"/>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sp>
        <p:nvSpPr>
          <p:cNvPr id="12" name="Rectangle 1">
            <a:extLst>
              <a:ext uri="{FF2B5EF4-FFF2-40B4-BE49-F238E27FC236}">
                <a16:creationId xmlns:a16="http://schemas.microsoft.com/office/drawing/2014/main" id="{3CA8E792-DFED-BFC9-0B61-5FE0CD113C9B}"/>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7819158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620401"/>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200" b="1" dirty="0">
                <a:solidFill>
                  <a:schemeClr val="dk1"/>
                </a:solidFill>
                <a:latin typeface="Calibri" panose="020F0502020204030204" pitchFamily="34" charset="0"/>
                <a:ea typeface="Calibri" panose="020F0502020204030204" pitchFamily="34" charset="0"/>
                <a:cs typeface="Arial" panose="020B0604020202020204" pitchFamily="34" charset="0"/>
              </a:rPr>
              <a:t>Ejecución del Proyecto:</a:t>
            </a:r>
            <a:br>
              <a:rPr lang="es-ES" sz="1200" b="1" dirty="0">
                <a:solidFill>
                  <a:schemeClr val="dk1"/>
                </a:solidFill>
                <a:latin typeface="Calibri" panose="020F0502020204030204" pitchFamily="34" charset="0"/>
                <a:ea typeface="Calibri" panose="020F0502020204030204" pitchFamily="34" charset="0"/>
                <a:cs typeface="Arial" panose="020B0604020202020204" pitchFamily="34" charset="0"/>
              </a:rPr>
            </a:br>
            <a:r>
              <a:rPr lang="es-ES" sz="1200" dirty="0">
                <a:effectLst/>
                <a:latin typeface="Calibri" panose="020F0502020204030204" pitchFamily="34" charset="0"/>
                <a:ea typeface="Calibri" panose="020F0502020204030204" pitchFamily="34" charset="0"/>
                <a:cs typeface="Arial" panose="020B0604020202020204" pitchFamily="34" charset="0"/>
              </a:rPr>
              <a:t>Para ejecutar el proyecto debes ejecutar la clase </a:t>
            </a:r>
            <a:r>
              <a:rPr lang="es-ES" sz="1200" dirty="0" err="1">
                <a:effectLst/>
                <a:latin typeface="Calibri" panose="020F0502020204030204" pitchFamily="34" charset="0"/>
                <a:ea typeface="Calibri" panose="020F0502020204030204" pitchFamily="34" charset="0"/>
                <a:cs typeface="Arial" panose="020B0604020202020204" pitchFamily="34" charset="0"/>
              </a:rPr>
              <a:t>Main</a:t>
            </a:r>
            <a:r>
              <a:rPr lang="es-ES" sz="1200" dirty="0">
                <a:effectLst/>
                <a:latin typeface="Calibri" panose="020F0502020204030204" pitchFamily="34" charset="0"/>
                <a:ea typeface="Calibri" panose="020F0502020204030204" pitchFamily="34" charset="0"/>
                <a:cs typeface="Arial" panose="020B0604020202020204" pitchFamily="34" charset="0"/>
              </a:rPr>
              <a:t>, y la visualización esperada para este proyecto sería la siguiente:</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7EA571A8-EFA2-AC15-BE5F-877C1B9345D9}"/>
              </a:ext>
            </a:extLst>
          </p:cNvPr>
          <p:cNvPicPr>
            <a:picLocks noChangeAspect="1"/>
          </p:cNvPicPr>
          <p:nvPr/>
        </p:nvPicPr>
        <p:blipFill>
          <a:blip r:embed="rId22"/>
          <a:stretch>
            <a:fillRect/>
          </a:stretch>
        </p:blipFill>
        <p:spPr>
          <a:xfrm>
            <a:off x="2193539" y="2295134"/>
            <a:ext cx="2605108" cy="2774597"/>
          </a:xfrm>
          <a:prstGeom prst="rect">
            <a:avLst/>
          </a:prstGeom>
        </p:spPr>
      </p:pic>
    </p:spTree>
    <p:extLst>
      <p:ext uri="{BB962C8B-B14F-4D97-AF65-F5344CB8AC3E}">
        <p14:creationId xmlns:p14="http://schemas.microsoft.com/office/powerpoint/2010/main" val="13250887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21608" y="1349623"/>
            <a:ext cx="6109685" cy="936378"/>
          </a:xfrm>
        </p:spPr>
        <p:txBody>
          <a:bodyPr/>
          <a:lstStyle/>
          <a:p>
            <a:pPr marL="229076" indent="-229076"/>
            <a:r>
              <a:rPr lang="es-ES" dirty="0">
                <a:solidFill>
                  <a:schemeClr val="tx1"/>
                </a:solidFill>
              </a:rPr>
              <a:t>Y así podemos ver como se efectúan las transferencias</a:t>
            </a:r>
          </a:p>
        </p:txBody>
      </p:sp>
      <p:sp>
        <p:nvSpPr>
          <p:cNvPr id="7" name="CuadroTexto 6">
            <a:extLst>
              <a:ext uri="{FF2B5EF4-FFF2-40B4-BE49-F238E27FC236}">
                <a16:creationId xmlns:a16="http://schemas.microsoft.com/office/drawing/2014/main" id="{D0442B11-3B8E-41BD-9A02-0064F4503CB2}"/>
              </a:ext>
            </a:extLst>
          </p:cNvPr>
          <p:cNvSpPr txBox="1"/>
          <p:nvPr/>
        </p:nvSpPr>
        <p:spPr>
          <a:xfrm>
            <a:off x="8778240" y="4820558"/>
            <a:ext cx="350521" cy="553998"/>
          </a:xfrm>
          <a:prstGeom prst="rect">
            <a:avLst/>
          </a:prstGeom>
          <a:noFill/>
        </p:spPr>
        <p:txBody>
          <a:bodyPr wrap="square" rtlCol="0">
            <a:spAutoFit/>
          </a:bodyPr>
          <a:lstStyle/>
          <a:p>
            <a:r>
              <a:rPr lang="es-EC" sz="1500">
                <a:solidFill>
                  <a:schemeClr val="bg1"/>
                </a:solidFill>
              </a:rPr>
              <a:t>17</a:t>
            </a:r>
          </a:p>
        </p:txBody>
      </p:sp>
      <p:sp>
        <p:nvSpPr>
          <p:cNvPr id="9" name="CuadroTexto 8">
            <a:extLst>
              <a:ext uri="{FF2B5EF4-FFF2-40B4-BE49-F238E27FC236}">
                <a16:creationId xmlns:a16="http://schemas.microsoft.com/office/drawing/2014/main" id="{22EDF243-8349-88D0-DAB4-A92B5B87792F}"/>
              </a:ext>
            </a:extLst>
          </p:cNvPr>
          <p:cNvSpPr txBox="1"/>
          <p:nvPr/>
        </p:nvSpPr>
        <p:spPr>
          <a:xfrm>
            <a:off x="8863257" y="4843418"/>
            <a:ext cx="280744" cy="323165"/>
          </a:xfrm>
          <a:prstGeom prst="rect">
            <a:avLst/>
          </a:prstGeom>
          <a:noFill/>
        </p:spPr>
        <p:txBody>
          <a:bodyPr wrap="square" rtlCol="0">
            <a:spAutoFit/>
          </a:bodyPr>
          <a:lstStyle/>
          <a:p>
            <a:r>
              <a:rPr lang="es-EC" sz="1500">
                <a:solidFill>
                  <a:schemeClr val="bg1"/>
                </a:solidFill>
              </a:rPr>
              <a:t>3</a:t>
            </a:r>
          </a:p>
        </p:txBody>
      </p:sp>
      <p:sp>
        <p:nvSpPr>
          <p:cNvPr id="10" name="Título 1">
            <a:extLst>
              <a:ext uri="{FF2B5EF4-FFF2-40B4-BE49-F238E27FC236}">
                <a16:creationId xmlns:a16="http://schemas.microsoft.com/office/drawing/2014/main" id="{93DEABC6-AF95-9B63-4B2D-57C0DE1D24FC}"/>
              </a:ext>
            </a:extLst>
          </p:cNvPr>
          <p:cNvSpPr>
            <a:spLocks noGrp="1"/>
          </p:cNvSpPr>
          <p:nvPr>
            <p:ph type="title"/>
          </p:nvPr>
        </p:nvSpPr>
        <p:spPr>
          <a:xfrm>
            <a:off x="371600" y="526617"/>
            <a:ext cx="8272212" cy="760350"/>
          </a:xfrm>
        </p:spPr>
        <p:txBody>
          <a:bodyPr>
            <a:normAutofit/>
          </a:bodyPr>
          <a:lstStyle/>
          <a:p>
            <a:r>
              <a:rPr lang="es-ES" dirty="0"/>
              <a:t>Ejecución E IMPLEMENTACIÓN SINCRONIZACIÓN</a:t>
            </a:r>
            <a:br>
              <a:rPr lang="es-ES" dirty="0"/>
            </a:br>
            <a:r>
              <a:rPr lang="es-ES" dirty="0"/>
              <a:t>HILO BANCOS</a:t>
            </a:r>
          </a:p>
        </p:txBody>
      </p:sp>
      <p:grpSp>
        <p:nvGrpSpPr>
          <p:cNvPr id="4" name="Grupo 3">
            <a:extLst>
              <a:ext uri="{FF2B5EF4-FFF2-40B4-BE49-F238E27FC236}">
                <a16:creationId xmlns:a16="http://schemas.microsoft.com/office/drawing/2014/main" id="{3D6A514D-4C5B-6E00-1781-616257719D4C}"/>
              </a:ext>
            </a:extLst>
          </p:cNvPr>
          <p:cNvGrpSpPr/>
          <p:nvPr/>
        </p:nvGrpSpPr>
        <p:grpSpPr>
          <a:xfrm>
            <a:off x="6838026" y="0"/>
            <a:ext cx="2305975" cy="5166584"/>
            <a:chOff x="9117367" y="0"/>
            <a:chExt cx="3074633" cy="6888778"/>
          </a:xfrm>
        </p:grpSpPr>
        <p:sp>
          <p:nvSpPr>
            <p:cNvPr id="5" name="Marcador de contenido 2">
              <a:extLst>
                <a:ext uri="{FF2B5EF4-FFF2-40B4-BE49-F238E27FC236}">
                  <a16:creationId xmlns:a16="http://schemas.microsoft.com/office/drawing/2014/main" id="{94456108-79FA-0E48-C540-E30C9147FB2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9076" indent="-229076">
                <a:lnSpc>
                  <a:spcPct val="90000"/>
                </a:lnSpc>
              </a:pPr>
              <a:endParaRPr lang="es-ES" sz="450" dirty="0">
                <a:solidFill>
                  <a:schemeClr val="bg1"/>
                </a:solidFill>
              </a:endParaRPr>
            </a:p>
            <a:p>
              <a:pPr marL="229076" indent="-229076">
                <a:lnSpc>
                  <a:spcPct val="90000"/>
                </a:lnSpc>
              </a:pPr>
              <a:r>
                <a:rPr lang="es-ES" sz="450" dirty="0">
                  <a:solidFill>
                    <a:schemeClr val="bg1"/>
                  </a:solidFill>
                </a:rPr>
                <a:t>1	OBJETIVOS</a:t>
              </a:r>
            </a:p>
            <a:p>
              <a:pPr marL="229076" indent="-229076">
                <a:lnSpc>
                  <a:spcPct val="90000"/>
                </a:lnSpc>
              </a:pPr>
              <a:r>
                <a:rPr lang="es-ES" sz="450" dirty="0">
                  <a:solidFill>
                    <a:schemeClr val="bg1"/>
                  </a:solidFill>
                </a:rPr>
                <a:t>2	MARCO TEÓRICO</a:t>
              </a:r>
            </a:p>
            <a:p>
              <a:pPr marL="472440" lvl="1" indent="-229076">
                <a:lnSpc>
                  <a:spcPct val="90000"/>
                </a:lnSpc>
              </a:pPr>
              <a:r>
                <a:rPr lang="es-ES" sz="450" dirty="0">
                  <a:solidFill>
                    <a:schemeClr val="bg1"/>
                  </a:solidFill>
                  <a:ea typeface="+mn-lt"/>
                  <a:cs typeface="+mn-lt"/>
                </a:rPr>
                <a:t>2.1 Dominios de Seguridad en Aplicaciones Web</a:t>
              </a:r>
            </a:p>
            <a:p>
              <a:pPr marL="472440" lvl="1" indent="-229076">
                <a:lnSpc>
                  <a:spcPct val="90000"/>
                </a:lnSpc>
              </a:pPr>
              <a:r>
                <a:rPr lang="es-ES" sz="450" dirty="0">
                  <a:solidFill>
                    <a:schemeClr val="bg1"/>
                  </a:solidFill>
                  <a:ea typeface="+mn-lt"/>
                  <a:cs typeface="+mn-lt"/>
                </a:rPr>
                <a:t>2.2 Dominio </a:t>
              </a:r>
              <a:r>
                <a:rPr lang="es-ES" sz="450" dirty="0" err="1">
                  <a:solidFill>
                    <a:schemeClr val="bg1"/>
                  </a:solidFill>
                  <a:ea typeface="+mn-lt"/>
                  <a:cs typeface="+mn-lt"/>
                </a:rPr>
                <a:t>Glassfish</a:t>
              </a:r>
              <a:endParaRPr lang="es-ES" sz="450" dirty="0">
                <a:solidFill>
                  <a:schemeClr val="bg1"/>
                </a:solidFill>
                <a:ea typeface="+mn-lt"/>
                <a:cs typeface="+mn-lt"/>
              </a:endParaRPr>
            </a:p>
            <a:p>
              <a:pPr marL="472440" lvl="1" indent="-229076">
                <a:lnSpc>
                  <a:spcPct val="90000"/>
                </a:lnSpc>
              </a:pPr>
              <a:r>
                <a:rPr lang="es-ES" sz="450" dirty="0">
                  <a:solidFill>
                    <a:schemeClr val="bg1"/>
                  </a:solidFill>
                  <a:ea typeface="+mn-lt"/>
                  <a:cs typeface="+mn-lt"/>
                </a:rPr>
                <a:t>2.3 Terminología de Seguridad en Aplicaciones JAVA ENTERPRISE EDITION</a:t>
              </a:r>
            </a:p>
            <a:p>
              <a:pPr marL="472440" lvl="1" indent="-229076">
                <a:lnSpc>
                  <a:spcPct val="90000"/>
                </a:lnSpc>
              </a:pPr>
              <a:r>
                <a:rPr lang="es-ES" sz="450" dirty="0">
                  <a:solidFill>
                    <a:schemeClr val="bg1"/>
                  </a:solidFill>
                  <a:ea typeface="+mn-lt"/>
                  <a:cs typeface="+mn-lt"/>
                </a:rPr>
                <a:t>2.4 </a:t>
              </a:r>
              <a:r>
                <a:rPr lang="es-ES" sz="450" dirty="0" err="1">
                  <a:solidFill>
                    <a:schemeClr val="bg1"/>
                  </a:solidFill>
                  <a:ea typeface="+mn-lt"/>
                  <a:cs typeface="+mn-lt"/>
                </a:rPr>
                <a:t>Deployment</a:t>
              </a:r>
              <a:r>
                <a:rPr lang="es-ES" sz="450" dirty="0">
                  <a:solidFill>
                    <a:schemeClr val="bg1"/>
                  </a:solidFill>
                  <a:ea typeface="+mn-lt"/>
                  <a:cs typeface="+mn-lt"/>
                </a:rPr>
                <a:t> Descriptor</a:t>
              </a:r>
            </a:p>
            <a:p>
              <a:pPr marL="674846" lvl="2" indent="-202406">
                <a:lnSpc>
                  <a:spcPct val="90000"/>
                </a:lnSpc>
              </a:pPr>
              <a:r>
                <a:rPr lang="es-ES" sz="450" dirty="0">
                  <a:solidFill>
                    <a:schemeClr val="bg1"/>
                  </a:solidFill>
                  <a:ea typeface="+mn-lt"/>
                  <a:cs typeface="+mn-lt"/>
                </a:rPr>
                <a:t>2.4.1 web.xml</a:t>
              </a:r>
            </a:p>
            <a:p>
              <a:pPr marL="472440" lvl="1" indent="-229076">
                <a:lnSpc>
                  <a:spcPct val="90000"/>
                </a:lnSpc>
              </a:pPr>
              <a:r>
                <a:rPr lang="es-ES" sz="450" dirty="0">
                  <a:solidFill>
                    <a:schemeClr val="bg1"/>
                  </a:solidFill>
                  <a:ea typeface="+mn-lt"/>
                  <a:cs typeface="+mn-lt"/>
                </a:rPr>
                <a:t>2.5 Patrón MVC</a:t>
              </a:r>
            </a:p>
            <a:p>
              <a:pPr marL="472440" lvl="1" indent="-229076">
                <a:lnSpc>
                  <a:spcPct val="90000"/>
                </a:lnSpc>
              </a:pPr>
              <a:r>
                <a:rPr lang="es-ES" sz="450" dirty="0">
                  <a:solidFill>
                    <a:schemeClr val="bg1"/>
                  </a:solidFill>
                  <a:ea typeface="+mn-lt"/>
                  <a:cs typeface="+mn-lt"/>
                </a:rPr>
                <a:t>2.6 Modelo</a:t>
              </a:r>
            </a:p>
            <a:p>
              <a:pPr marL="674846" lvl="2" indent="-202406">
                <a:lnSpc>
                  <a:spcPct val="90000"/>
                </a:lnSpc>
              </a:pPr>
              <a:r>
                <a:rPr lang="es-ES" sz="450" dirty="0">
                  <a:solidFill>
                    <a:schemeClr val="bg1"/>
                  </a:solidFill>
                  <a:ea typeface="+mn-lt"/>
                  <a:cs typeface="+mn-lt"/>
                </a:rPr>
                <a:t>2.6.1 JavaBeans</a:t>
              </a:r>
            </a:p>
            <a:p>
              <a:pPr marL="674846" lvl="2" indent="-202406">
                <a:lnSpc>
                  <a:spcPct val="90000"/>
                </a:lnSpc>
              </a:pPr>
              <a:r>
                <a:rPr lang="es-ES" sz="450" dirty="0">
                  <a:solidFill>
                    <a:schemeClr val="bg1"/>
                  </a:solidFill>
                  <a:ea typeface="+mn-lt"/>
                  <a:cs typeface="+mn-lt"/>
                </a:rPr>
                <a:t>2.6.2 Métodos HTTP</a:t>
              </a:r>
            </a:p>
            <a:p>
              <a:pPr marL="674846" lvl="2" indent="-202406">
                <a:lnSpc>
                  <a:spcPct val="90000"/>
                </a:lnSpc>
              </a:pPr>
              <a:r>
                <a:rPr lang="es-ES" sz="450" dirty="0">
                  <a:solidFill>
                    <a:schemeClr val="bg1"/>
                  </a:solidFill>
                  <a:ea typeface="+mn-lt"/>
                  <a:cs typeface="+mn-lt"/>
                </a:rPr>
                <a:t>2.6.3 Base de datos</a:t>
              </a:r>
            </a:p>
            <a:p>
              <a:pPr marL="472440" lvl="1" indent="-229076">
                <a:lnSpc>
                  <a:spcPct val="90000"/>
                </a:lnSpc>
              </a:pPr>
              <a:r>
                <a:rPr lang="es-ES" sz="450" dirty="0">
                  <a:solidFill>
                    <a:schemeClr val="bg1"/>
                  </a:solidFill>
                  <a:ea typeface="+mn-lt"/>
                  <a:cs typeface="+mn-lt"/>
                </a:rPr>
                <a:t>2.7 Vista</a:t>
              </a:r>
            </a:p>
            <a:p>
              <a:pPr marL="674846" lvl="2" indent="-202406">
                <a:lnSpc>
                  <a:spcPct val="90000"/>
                </a:lnSpc>
              </a:pPr>
              <a:r>
                <a:rPr lang="es-ES" sz="450" dirty="0">
                  <a:solidFill>
                    <a:schemeClr val="bg1"/>
                  </a:solidFill>
                  <a:ea typeface="+mn-lt"/>
                  <a:cs typeface="+mn-lt"/>
                </a:rPr>
                <a:t>2.7.1 Java Server Pages (JSP)</a:t>
              </a:r>
            </a:p>
            <a:p>
              <a:pPr marL="674846" lvl="2" indent="-202406">
                <a:lnSpc>
                  <a:spcPct val="90000"/>
                </a:lnSpc>
              </a:pPr>
              <a:r>
                <a:rPr lang="es-ES" sz="450" dirty="0">
                  <a:solidFill>
                    <a:schemeClr val="bg1"/>
                  </a:solidFill>
                  <a:ea typeface="+mn-lt"/>
                  <a:cs typeface="+mn-lt"/>
                </a:rPr>
                <a:t>2.7.2 HTML, CSS y </a:t>
              </a:r>
              <a:r>
                <a:rPr lang="es-ES" sz="450" dirty="0" err="1">
                  <a:solidFill>
                    <a:schemeClr val="bg1"/>
                  </a:solidFill>
                  <a:ea typeface="+mn-lt"/>
                  <a:cs typeface="+mn-lt"/>
                </a:rPr>
                <a:t>Javascript</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2.7.3 </a:t>
              </a:r>
              <a:r>
                <a:rPr lang="es-ES" sz="450" dirty="0" err="1">
                  <a:solidFill>
                    <a:schemeClr val="bg1"/>
                  </a:solidFill>
                  <a:ea typeface="+mn-lt"/>
                  <a:cs typeface="+mn-lt"/>
                </a:rPr>
                <a:t>Include</a:t>
              </a:r>
              <a:r>
                <a:rPr lang="es-ES" sz="450" dirty="0">
                  <a:solidFill>
                    <a:schemeClr val="bg1"/>
                  </a:solidFill>
                  <a:ea typeface="+mn-lt"/>
                  <a:cs typeface="+mn-lt"/>
                </a:rPr>
                <a:t> File = ""</a:t>
              </a:r>
            </a:p>
            <a:p>
              <a:pPr marL="674846" lvl="2" indent="-202406">
                <a:lnSpc>
                  <a:spcPct val="90000"/>
                </a:lnSpc>
              </a:pPr>
              <a:r>
                <a:rPr lang="es-ES" sz="450" dirty="0">
                  <a:solidFill>
                    <a:schemeClr val="bg1"/>
                  </a:solidFill>
                  <a:ea typeface="+mn-lt"/>
                  <a:cs typeface="+mn-lt"/>
                </a:rPr>
                <a:t>2.7.4 Fragmentos JSPF</a:t>
              </a:r>
            </a:p>
            <a:p>
              <a:pPr marL="472440" lvl="1" indent="-229076">
                <a:lnSpc>
                  <a:spcPct val="90000"/>
                </a:lnSpc>
              </a:pPr>
              <a:r>
                <a:rPr lang="es-ES" sz="450" dirty="0">
                  <a:solidFill>
                    <a:schemeClr val="bg1"/>
                  </a:solidFill>
                  <a:ea typeface="+mn-lt"/>
                  <a:cs typeface="+mn-lt"/>
                </a:rPr>
                <a:t>2.8 Controlador</a:t>
              </a:r>
            </a:p>
            <a:p>
              <a:pPr marL="674846" lvl="2" indent="-202406">
                <a:lnSpc>
                  <a:spcPct val="90000"/>
                </a:lnSpc>
              </a:pPr>
              <a:r>
                <a:rPr lang="es-ES" sz="450" dirty="0">
                  <a:solidFill>
                    <a:schemeClr val="bg1"/>
                  </a:solidFill>
                  <a:ea typeface="+mn-lt"/>
                  <a:cs typeface="+mn-lt"/>
                </a:rPr>
                <a:t>2.8.1 </a:t>
              </a:r>
              <a:r>
                <a:rPr lang="es-ES" sz="450" dirty="0" err="1">
                  <a:solidFill>
                    <a:schemeClr val="bg1"/>
                  </a:solidFill>
                  <a:ea typeface="+mn-lt"/>
                  <a:cs typeface="+mn-lt"/>
                </a:rPr>
                <a:t>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2.8.2 </a:t>
              </a:r>
              <a:r>
                <a:rPr lang="es-ES" sz="450" dirty="0" err="1">
                  <a:solidFill>
                    <a:schemeClr val="bg1"/>
                  </a:solidFill>
                  <a:ea typeface="+mn-lt"/>
                  <a:cs typeface="+mn-lt"/>
                </a:rPr>
                <a:t>javax.servlets</a:t>
              </a:r>
              <a:endParaRPr lang="es-ES" sz="450" dirty="0">
                <a:solidFill>
                  <a:schemeClr val="bg1"/>
                </a:solidFill>
                <a:ea typeface="+mn-lt"/>
                <a:cs typeface="+mn-lt"/>
              </a:endParaRPr>
            </a:p>
            <a:p>
              <a:pPr marL="674846" lvl="2" indent="-202406">
                <a:lnSpc>
                  <a:spcPct val="90000"/>
                </a:lnSpc>
              </a:pPr>
              <a:r>
                <a:rPr lang="es-ES" sz="450" dirty="0">
                  <a:solidFill>
                    <a:schemeClr val="bg1"/>
                  </a:solidFill>
                  <a:ea typeface="+mn-lt"/>
                  <a:cs typeface="+mn-lt"/>
                </a:rPr>
                <a:t>2.8.3 J_SECURITY_CHECK</a:t>
              </a:r>
            </a:p>
            <a:p>
              <a:pPr marL="229076" indent="-229076">
                <a:lnSpc>
                  <a:spcPct val="90000"/>
                </a:lnSpc>
              </a:pPr>
              <a:r>
                <a:rPr lang="es-ES" sz="450" dirty="0">
                  <a:solidFill>
                    <a:srgbClr val="FFFF00"/>
                  </a:solidFill>
                  <a:ea typeface="+mn-lt"/>
                  <a:cs typeface="+mn-lt"/>
                </a:rPr>
                <a:t>3 DESARROLLO</a:t>
              </a:r>
            </a:p>
            <a:p>
              <a:pPr marL="674576" lvl="2" indent="-229076">
                <a:lnSpc>
                  <a:spcPct val="90000"/>
                </a:lnSpc>
              </a:pPr>
              <a:r>
                <a:rPr lang="es-EC" sz="450" dirty="0">
                  <a:solidFill>
                    <a:schemeClr val="bg1"/>
                  </a:solidFill>
                  <a:ea typeface="+mn-lt"/>
                  <a:cs typeface="+mn-lt"/>
                </a:rPr>
                <a:t>3.1. </a:t>
              </a:r>
              <a:r>
                <a:rPr lang="es-EC" sz="450" dirty="0" err="1">
                  <a:solidFill>
                    <a:schemeClr val="bg1"/>
                  </a:solidFill>
                  <a:ea typeface="+mn-lt"/>
                  <a:cs typeface="+mn-lt"/>
                </a:rPr>
                <a:t>Creacion</a:t>
              </a:r>
              <a:r>
                <a:rPr lang="es-EC" sz="450" dirty="0">
                  <a:solidFill>
                    <a:schemeClr val="bg1"/>
                  </a:solidFill>
                  <a:ea typeface="+mn-lt"/>
                  <a:cs typeface="+mn-lt"/>
                </a:rPr>
                <a:t> del proyecto en </a:t>
              </a:r>
              <a:r>
                <a:rPr lang="es-EC" sz="450" dirty="0" err="1">
                  <a:solidFill>
                    <a:schemeClr val="bg1"/>
                  </a:solidFill>
                  <a:ea typeface="+mn-lt"/>
                  <a:cs typeface="+mn-lt"/>
                </a:rPr>
                <a:t>netbeans</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 </a:t>
              </a:r>
              <a:r>
                <a:rPr lang="es-EC" sz="450" dirty="0" err="1">
                  <a:solidFill>
                    <a:schemeClr val="bg1"/>
                  </a:solidFill>
                  <a:ea typeface="+mn-lt"/>
                  <a:cs typeface="+mn-lt"/>
                </a:rPr>
                <a:t>Creacion</a:t>
              </a:r>
              <a:r>
                <a:rPr lang="es-EC" sz="450" dirty="0">
                  <a:solidFill>
                    <a:schemeClr val="bg1"/>
                  </a:solidFill>
                  <a:ea typeface="+mn-lt"/>
                  <a:cs typeface="+mn-lt"/>
                </a:rPr>
                <a:t> del </a:t>
              </a:r>
              <a:r>
                <a:rPr lang="es-EC" sz="450" dirty="0" err="1">
                  <a:solidFill>
                    <a:schemeClr val="bg1"/>
                  </a:solidFill>
                  <a:ea typeface="+mn-lt"/>
                  <a:cs typeface="+mn-lt"/>
                </a:rPr>
                <a:t>patron</a:t>
              </a:r>
              <a:r>
                <a:rPr lang="es-EC" sz="450" dirty="0">
                  <a:solidFill>
                    <a:schemeClr val="bg1"/>
                  </a:solidFill>
                  <a:ea typeface="+mn-lt"/>
                  <a:cs typeface="+mn-lt"/>
                </a:rPr>
                <a:t> </a:t>
              </a:r>
              <a:r>
                <a:rPr lang="es-EC" sz="450" dirty="0" err="1">
                  <a:solidFill>
                    <a:schemeClr val="bg1"/>
                  </a:solidFill>
                  <a:ea typeface="+mn-lt"/>
                  <a:cs typeface="+mn-lt"/>
                </a:rPr>
                <a:t>mvc</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3,2,1 Creación del modelo</a:t>
              </a:r>
            </a:p>
            <a:p>
              <a:pPr marL="674576" lvl="2" indent="-229076">
                <a:lnSpc>
                  <a:spcPct val="90000"/>
                </a:lnSpc>
              </a:pPr>
              <a:r>
                <a:rPr lang="es-EC" sz="450" dirty="0">
                  <a:solidFill>
                    <a:schemeClr val="bg1"/>
                  </a:solidFill>
                  <a:ea typeface="+mn-lt"/>
                  <a:cs typeface="+mn-lt"/>
                </a:rPr>
                <a:t>3,2,1,1 Creación de Banco.java</a:t>
              </a:r>
            </a:p>
            <a:p>
              <a:pPr marL="674576" lvl="2" indent="-229076">
                <a:lnSpc>
                  <a:spcPct val="90000"/>
                </a:lnSpc>
              </a:pPr>
              <a:r>
                <a:rPr lang="es-EC" sz="450" dirty="0">
                  <a:solidFill>
                    <a:schemeClr val="bg1"/>
                  </a:solidFill>
                  <a:ea typeface="+mn-lt"/>
                  <a:cs typeface="+mn-lt"/>
                </a:rPr>
                <a:t>3,2,1,2 Codificaciones Banco</a:t>
              </a:r>
            </a:p>
            <a:p>
              <a:pPr marL="674576" lvl="2" indent="-229076">
                <a:lnSpc>
                  <a:spcPct val="90000"/>
                </a:lnSpc>
              </a:pPr>
              <a:r>
                <a:rPr lang="es-EC" sz="450" dirty="0">
                  <a:solidFill>
                    <a:schemeClr val="bg1"/>
                  </a:solidFill>
                  <a:ea typeface="+mn-lt"/>
                  <a:cs typeface="+mn-lt"/>
                </a:rPr>
                <a:t>3,2,2 Creación del Controlador</a:t>
              </a:r>
            </a:p>
            <a:p>
              <a:pPr marL="674576" lvl="2" indent="-229076">
                <a:lnSpc>
                  <a:spcPct val="90000"/>
                </a:lnSpc>
              </a:pPr>
              <a:r>
                <a:rPr lang="es-EC" sz="450" dirty="0">
                  <a:solidFill>
                    <a:schemeClr val="bg1"/>
                  </a:solidFill>
                  <a:ea typeface="+mn-lt"/>
                  <a:cs typeface="+mn-lt"/>
                </a:rPr>
                <a:t>3,2,2,1 Creación de </a:t>
              </a:r>
              <a:r>
                <a:rPr lang="es-EC" sz="450" dirty="0" err="1">
                  <a:solidFill>
                    <a:schemeClr val="bg1"/>
                  </a:solidFill>
                  <a:ea typeface="+mn-lt"/>
                  <a:cs typeface="+mn-lt"/>
                </a:rPr>
                <a:t>realizarTransferencia</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3,2,2,2 </a:t>
              </a:r>
              <a:r>
                <a:rPr lang="es-EC" sz="450" dirty="0" err="1">
                  <a:solidFill>
                    <a:schemeClr val="bg1"/>
                  </a:solidFill>
                  <a:ea typeface="+mn-lt"/>
                  <a:cs typeface="+mn-lt"/>
                </a:rPr>
                <a:t>Codificacion</a:t>
              </a:r>
              <a:endParaRPr lang="es-EC" sz="450" dirty="0">
                <a:solidFill>
                  <a:schemeClr val="bg1"/>
                </a:solidFill>
                <a:ea typeface="+mn-lt"/>
                <a:cs typeface="+mn-lt"/>
              </a:endParaRPr>
            </a:p>
            <a:p>
              <a:pPr marL="674576" lvl="2" indent="-229076">
                <a:lnSpc>
                  <a:spcPct val="90000"/>
                </a:lnSpc>
              </a:pPr>
              <a:r>
                <a:rPr lang="es-EC" sz="450" dirty="0">
                  <a:solidFill>
                    <a:schemeClr val="bg1"/>
                  </a:solidFill>
                  <a:ea typeface="+mn-lt"/>
                  <a:cs typeface="+mn-lt"/>
                </a:rPr>
                <a:t>3,3 Main</a:t>
              </a:r>
            </a:p>
            <a:p>
              <a:pPr marL="674576" lvl="2" indent="-229076">
                <a:lnSpc>
                  <a:spcPct val="90000"/>
                </a:lnSpc>
              </a:pPr>
              <a:r>
                <a:rPr lang="es-EC" sz="450" dirty="0">
                  <a:solidFill>
                    <a:srgbClr val="FFFF00"/>
                  </a:solidFill>
                  <a:ea typeface="+mn-lt"/>
                  <a:cs typeface="+mn-lt"/>
                </a:rPr>
                <a:t>3,3 </a:t>
              </a:r>
              <a:r>
                <a:rPr lang="es-EC" sz="450" dirty="0" err="1">
                  <a:solidFill>
                    <a:srgbClr val="FFFF00"/>
                  </a:solidFill>
                  <a:ea typeface="+mn-lt"/>
                  <a:cs typeface="+mn-lt"/>
                </a:rPr>
                <a:t>Ejecucion</a:t>
              </a:r>
              <a:endParaRPr lang="es-EC" sz="450" dirty="0">
                <a:solidFill>
                  <a:srgbClr val="FFFF00"/>
                </a:solidFill>
                <a:ea typeface="+mn-lt"/>
                <a:cs typeface="+mn-lt"/>
              </a:endParaRPr>
            </a:p>
            <a:p>
              <a:pPr marL="674576" lvl="2" indent="-229076">
                <a:lnSpc>
                  <a:spcPct val="90000"/>
                </a:lnSpc>
              </a:pPr>
              <a:endParaRPr lang="es-EC" sz="450" dirty="0">
                <a:solidFill>
                  <a:srgbClr val="FFFF00"/>
                </a:solidFill>
                <a:ea typeface="+mn-lt"/>
                <a:cs typeface="+mn-lt"/>
              </a:endParaRPr>
            </a:p>
            <a:p>
              <a:pPr marL="229076" indent="-229076">
                <a:lnSpc>
                  <a:spcPct val="90000"/>
                </a:lnSpc>
              </a:pPr>
              <a:r>
                <a:rPr lang="es-ES" sz="450" dirty="0">
                  <a:solidFill>
                    <a:schemeClr val="bg1"/>
                  </a:solidFill>
                </a:rPr>
                <a:t>4	CONCLUSIONES</a:t>
              </a:r>
            </a:p>
            <a:p>
              <a:pPr marL="229076" indent="-229076">
                <a:lnSpc>
                  <a:spcPct val="90000"/>
                </a:lnSpc>
              </a:pPr>
              <a:r>
                <a:rPr lang="es-ES" sz="450" dirty="0">
                  <a:solidFill>
                    <a:schemeClr val="bg1"/>
                  </a:solidFill>
                </a:rPr>
                <a:t>5	RECOMENDACIONES</a:t>
              </a:r>
            </a:p>
            <a:p>
              <a:pPr marL="229076" indent="-229076">
                <a:lnSpc>
                  <a:spcPct val="90000"/>
                </a:lnSpc>
              </a:pPr>
              <a:r>
                <a:rPr lang="es-ES" sz="450" dirty="0">
                  <a:solidFill>
                    <a:schemeClr val="bg1"/>
                  </a:solidFill>
                </a:rPr>
                <a:t>6	BIBLIOGRAFÍA</a:t>
              </a:r>
            </a:p>
            <a:p>
              <a:pPr marL="472440" lvl="2" indent="0">
                <a:lnSpc>
                  <a:spcPct val="90000"/>
                </a:lnSpc>
                <a:buNone/>
              </a:pPr>
              <a:endParaRPr lang="es-ES" sz="600" dirty="0">
                <a:solidFill>
                  <a:schemeClr val="bg1"/>
                </a:solidFill>
                <a:ea typeface="+mn-lt"/>
                <a:cs typeface="+mn-lt"/>
              </a:endParaRPr>
            </a:p>
          </p:txBody>
        </p:sp>
        <p:sp>
          <p:nvSpPr>
            <p:cNvPr id="8" name="CuadroTexto 7">
              <a:extLst>
                <a:ext uri="{FF2B5EF4-FFF2-40B4-BE49-F238E27FC236}">
                  <a16:creationId xmlns:a16="http://schemas.microsoft.com/office/drawing/2014/main" id="{C1A27F34-FCFA-8FF1-D508-99A6AEB21F5A}"/>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pic>
        <p:nvPicPr>
          <p:cNvPr id="11" name="Imagen 10">
            <a:extLst>
              <a:ext uri="{FF2B5EF4-FFF2-40B4-BE49-F238E27FC236}">
                <a16:creationId xmlns:a16="http://schemas.microsoft.com/office/drawing/2014/main" id="{298C2EA3-4714-4DFF-B6A6-E335F993637E}"/>
              </a:ext>
            </a:extLst>
          </p:cNvPr>
          <p:cNvPicPr/>
          <p:nvPr/>
        </p:nvPicPr>
        <p:blipFill rotWithShape="1">
          <a:blip r:embed="rId2"/>
          <a:srcRect b="39435"/>
          <a:stretch/>
        </p:blipFill>
        <p:spPr>
          <a:xfrm>
            <a:off x="1340550" y="2150745"/>
            <a:ext cx="3636645" cy="2669813"/>
          </a:xfrm>
          <a:prstGeom prst="rect">
            <a:avLst/>
          </a:prstGeom>
          <a:ln>
            <a:noFill/>
          </a:ln>
          <a:effectLst>
            <a:outerShdw blurRad="292100" dist="139700" dir="2700000" algn="tl" rotWithShape="0">
              <a:srgbClr val="333333">
                <a:alpha val="65000"/>
              </a:srgbClr>
            </a:outerShdw>
          </a:effectLst>
        </p:spPr>
      </p:pic>
      <p:grpSp>
        <p:nvGrpSpPr>
          <p:cNvPr id="13" name="Grupo 12">
            <a:extLst>
              <a:ext uri="{FF2B5EF4-FFF2-40B4-BE49-F238E27FC236}">
                <a16:creationId xmlns:a16="http://schemas.microsoft.com/office/drawing/2014/main" id="{184680BC-C621-D1EB-6C1C-EBD806DC82FE}"/>
              </a:ext>
            </a:extLst>
          </p:cNvPr>
          <p:cNvGrpSpPr/>
          <p:nvPr/>
        </p:nvGrpSpPr>
        <p:grpSpPr>
          <a:xfrm>
            <a:off x="6863757" y="0"/>
            <a:ext cx="2305975" cy="5166584"/>
            <a:chOff x="9151675" y="0"/>
            <a:chExt cx="3074633" cy="6888778"/>
          </a:xfrm>
        </p:grpSpPr>
        <p:sp>
          <p:nvSpPr>
            <p:cNvPr id="6" name="Marcador de contenido 2">
              <a:extLst>
                <a:ext uri="{FF2B5EF4-FFF2-40B4-BE49-F238E27FC236}">
                  <a16:creationId xmlns:a16="http://schemas.microsoft.com/office/drawing/2014/main" id="{B9CD9E95-98D4-5583-BB4A-2339360450E2}"/>
                </a:ext>
              </a:extLst>
            </p:cNvPr>
            <p:cNvSpPr txBox="1">
              <a:spLocks/>
            </p:cNvSpPr>
            <p:nvPr/>
          </p:nvSpPr>
          <p:spPr>
            <a:xfrm>
              <a:off x="9151675"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indent="-228600">
                <a:lnSpc>
                  <a:spcPct val="90000"/>
                </a:lnSpc>
              </a:pPr>
              <a:endParaRPr lang="es-ES" sz="450" dirty="0">
                <a:solidFill>
                  <a:schemeClr val="bg1"/>
                </a:solidFill>
              </a:endParaRPr>
            </a:p>
            <a:p>
              <a:pPr marL="228600" indent="-228600">
                <a:lnSpc>
                  <a:spcPct val="90000"/>
                </a:lnSpc>
              </a:pPr>
              <a:endParaRPr lang="es-ES" sz="450" dirty="0">
                <a:solidFill>
                  <a:schemeClr val="bg1"/>
                </a:solidFill>
              </a:endParaRPr>
            </a:p>
            <a:p>
              <a:pPr marL="228600" indent="-228600">
                <a:lnSpc>
                  <a:spcPct val="90000"/>
                </a:lnSpc>
              </a:pPr>
              <a:endParaRPr lang="es-ES" sz="600" dirty="0">
                <a:solidFill>
                  <a:schemeClr val="bg1"/>
                </a:solidFill>
                <a:ea typeface="+mn-lt"/>
                <a:cs typeface="+mn-lt"/>
              </a:endParaRPr>
            </a:p>
          </p:txBody>
        </p:sp>
        <p:sp>
          <p:nvSpPr>
            <p:cNvPr id="12" name="CuadroTexto 11">
              <a:extLst>
                <a:ext uri="{FF2B5EF4-FFF2-40B4-BE49-F238E27FC236}">
                  <a16:creationId xmlns:a16="http://schemas.microsoft.com/office/drawing/2014/main" id="{19BCD8C2-42E3-FCAE-7F0C-2BF94D37280A}"/>
                </a:ext>
              </a:extLst>
            </p:cNvPr>
            <p:cNvSpPr txBox="1"/>
            <p:nvPr/>
          </p:nvSpPr>
          <p:spPr>
            <a:xfrm>
              <a:off x="11817675" y="6457891"/>
              <a:ext cx="374325" cy="430887"/>
            </a:xfrm>
            <a:prstGeom prst="rect">
              <a:avLst/>
            </a:prstGeom>
            <a:noFill/>
          </p:spPr>
          <p:txBody>
            <a:bodyPr wrap="square" rtlCol="0">
              <a:spAutoFit/>
            </a:bodyPr>
            <a:lstStyle/>
            <a:p>
              <a:endParaRPr lang="es-EC" sz="1500" dirty="0">
                <a:solidFill>
                  <a:schemeClr val="bg1"/>
                </a:solidFill>
              </a:endParaRPr>
            </a:p>
          </p:txBody>
        </p:sp>
      </p:grpSp>
      <p:sp>
        <p:nvSpPr>
          <p:cNvPr id="15" name="Rectangle 1">
            <a:extLst>
              <a:ext uri="{FF2B5EF4-FFF2-40B4-BE49-F238E27FC236}">
                <a16:creationId xmlns:a16="http://schemas.microsoft.com/office/drawing/2014/main" id="{C29E007C-EE9E-39B5-8486-BBC3C3C3F554}"/>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10821721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CONCLUSIONES</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24965" y="1486021"/>
            <a:ext cx="6477585" cy="3357397"/>
          </a:xfrm>
          <a:prstGeom prst="rect">
            <a:avLst/>
          </a:prstGeom>
          <a:noFill/>
          <a:ln>
            <a:noFill/>
          </a:ln>
        </p:spPr>
        <p:txBody>
          <a:bodyPr spcFirstLastPara="1" wrap="square" lIns="68575" tIns="34275" rIns="68575" bIns="34275" anchor="ctr" anchorCtr="0">
            <a:normAutofit fontScale="85000" lnSpcReduction="20000"/>
          </a:bodyPr>
          <a:lstStyle/>
          <a:p>
            <a:pPr marL="342900" lvl="0" indent="-342900">
              <a:lnSpc>
                <a:spcPct val="115000"/>
              </a:lnSpc>
              <a:buFont typeface="Symbol" panose="05050102010706020507" pitchFamily="18" charset="2"/>
              <a:buChar char=""/>
            </a:pPr>
            <a:r>
              <a:rPr lang="es-EC" sz="1600" dirty="0">
                <a:effectLst/>
                <a:latin typeface="Calibri" panose="020F0502020204030204" pitchFamily="34" charset="0"/>
                <a:ea typeface="Calibri" panose="020F0502020204030204" pitchFamily="34" charset="0"/>
                <a:cs typeface="Arial" panose="020B0604020202020204" pitchFamily="34" charset="0"/>
              </a:rPr>
              <a:t>La utilización de hilos en Java permite la ejecución simultánea de tareas y mejora la capacidad de respuesta de las aplicaciones. Al aplicar el patrón MVC, se logra una estructura clara y organizada que separa las responsabilidades y facilita el desarrollo y mantenimiento del código.</a:t>
            </a:r>
            <a:endParaRPr lang="es-MX"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s-EC" sz="1600" dirty="0">
                <a:effectLst/>
                <a:latin typeface="Calibri" panose="020F0502020204030204" pitchFamily="34" charset="0"/>
                <a:ea typeface="Calibri" panose="020F0502020204030204" pitchFamily="34" charset="0"/>
                <a:cs typeface="Arial" panose="020B0604020202020204" pitchFamily="34" charset="0"/>
              </a:rPr>
              <a:t>La sincronización de hilos es fundamental para evitar problemas de concurrencia y garantizar la consistencia de los datos compartidos. Es importante aplicar técnicas de sincronización adecuadas, como el uso de bloques sincronizados o métodos sincronizados, para evitar condiciones de carrera y asegurar la integridad de los datos.</a:t>
            </a:r>
            <a:endParaRPr lang="es-MX"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s-EC" sz="1600" dirty="0">
                <a:effectLst/>
                <a:latin typeface="Calibri" panose="020F0502020204030204" pitchFamily="34" charset="0"/>
                <a:ea typeface="Calibri" panose="020F0502020204030204" pitchFamily="34" charset="0"/>
                <a:cs typeface="Arial" panose="020B0604020202020204" pitchFamily="34" charset="0"/>
              </a:rPr>
              <a:t>El uso del entorno de desarrollo NetBeans facilita la implementación del patrón MVC, brindando herramientas y funcionalidades que agilizan el desarrollo y la depuración del código. NetBeans proporciona una interfaz intuitiva y opciones de generación de código que simplifican la estructura y la interacción entre el modelo, la vista y el controlador.</a:t>
            </a:r>
            <a:endParaRPr lang="es-MX" sz="1600"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endParaRPr lang="es-MX" sz="7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364272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CONCLUSIONES</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24965" y="1486021"/>
            <a:ext cx="6477585" cy="3357397"/>
          </a:xfrm>
          <a:prstGeom prst="rect">
            <a:avLst/>
          </a:prstGeom>
          <a:noFill/>
          <a:ln>
            <a:noFill/>
          </a:ln>
        </p:spPr>
        <p:txBody>
          <a:bodyPr spcFirstLastPara="1" wrap="square" lIns="68575" tIns="34275" rIns="68575" bIns="34275" anchor="ctr" anchorCtr="0">
            <a:normAutofit/>
          </a:bodyPr>
          <a:lstStyle/>
          <a:p>
            <a:pPr>
              <a:buFont typeface="Noto Sans Symbols" panose="05050102010706020507" pitchFamily="18" charset="2"/>
              <a:buChar char="◼"/>
            </a:pPr>
            <a:r>
              <a:rPr lang="es-EC" sz="1300">
                <a:latin typeface="Calibri"/>
                <a:ea typeface="Calibri" panose="020F0502020204030204" pitchFamily="34" charset="0"/>
                <a:cs typeface="Calibri"/>
              </a:rPr>
              <a:t>En este trabajo se ha desarrollado un modelo de Banco utilizando el lenguaje </a:t>
            </a:r>
            <a:r>
              <a:rPr lang="es-EC" sz="1300">
                <a:effectLst/>
                <a:latin typeface="Calibri"/>
                <a:ea typeface="Calibri" panose="020F0502020204030204" pitchFamily="34" charset="0"/>
                <a:cs typeface="Calibri"/>
              </a:rPr>
              <a:t>de </a:t>
            </a:r>
            <a:r>
              <a:rPr lang="es-EC" sz="1300">
                <a:latin typeface="Calibri"/>
                <a:ea typeface="Calibri" panose="020F0502020204030204" pitchFamily="34" charset="0"/>
                <a:cs typeface="Calibri"/>
              </a:rPr>
              <a:t>programación </a:t>
            </a:r>
            <a:r>
              <a:rPr lang="es-EC" sz="1300">
                <a:effectLst/>
                <a:latin typeface="Calibri"/>
                <a:ea typeface="Calibri" panose="020F0502020204030204" pitchFamily="34" charset="0"/>
                <a:cs typeface="Calibri"/>
              </a:rPr>
              <a:t>Java</a:t>
            </a:r>
            <a:r>
              <a:rPr lang="es-EC" sz="1300">
                <a:latin typeface="Calibri"/>
                <a:ea typeface="Calibri" panose="020F0502020204030204" pitchFamily="34" charset="0"/>
                <a:cs typeface="Calibri"/>
              </a:rPr>
              <a:t>. Este modelo incluye</a:t>
            </a:r>
            <a:r>
              <a:rPr lang="es-EC" sz="1300">
                <a:effectLst/>
                <a:latin typeface="Calibri"/>
                <a:ea typeface="Calibri" panose="020F0502020204030204" pitchFamily="34" charset="0"/>
                <a:cs typeface="Calibri"/>
              </a:rPr>
              <a:t> la </a:t>
            </a:r>
            <a:r>
              <a:rPr lang="es-EC" sz="1300">
                <a:latin typeface="Calibri"/>
                <a:ea typeface="Calibri" panose="020F0502020204030204" pitchFamily="34" charset="0"/>
                <a:cs typeface="Calibri"/>
              </a:rPr>
              <a:t>creación </a:t>
            </a:r>
            <a:r>
              <a:rPr lang="es-EC" sz="1300">
                <a:effectLst/>
                <a:latin typeface="Calibri"/>
                <a:ea typeface="Calibri" panose="020F0502020204030204" pitchFamily="34" charset="0"/>
                <a:cs typeface="Calibri"/>
              </a:rPr>
              <a:t>de </a:t>
            </a:r>
            <a:r>
              <a:rPr lang="es-EC" sz="1300">
                <a:latin typeface="Calibri"/>
                <a:ea typeface="Calibri" panose="020F0502020204030204" pitchFamily="34" charset="0"/>
                <a:cs typeface="Calibri"/>
              </a:rPr>
              <a:t>cuentas, transferencias </a:t>
            </a:r>
            <a:r>
              <a:rPr lang="es-EC" sz="1300">
                <a:effectLst/>
                <a:latin typeface="Calibri"/>
                <a:ea typeface="Calibri" panose="020F0502020204030204" pitchFamily="34" charset="0"/>
                <a:cs typeface="Calibri"/>
              </a:rPr>
              <a:t>y el </a:t>
            </a:r>
            <a:r>
              <a:rPr lang="es-EC" sz="1300">
                <a:latin typeface="Calibri"/>
                <a:ea typeface="Calibri" panose="020F0502020204030204" pitchFamily="34" charset="0"/>
                <a:cs typeface="Calibri"/>
              </a:rPr>
              <a:t>cálculo del saldo total</a:t>
            </a:r>
            <a:r>
              <a:rPr lang="es-EC" sz="1300">
                <a:effectLst/>
                <a:latin typeface="Calibri"/>
                <a:ea typeface="Calibri" panose="020F0502020204030204" pitchFamily="34" charset="0"/>
                <a:cs typeface="Calibri"/>
              </a:rPr>
              <a:t>, </a:t>
            </a:r>
            <a:r>
              <a:rPr lang="es-EC" sz="1300">
                <a:latin typeface="Calibri"/>
                <a:ea typeface="Calibri" panose="020F0502020204030204" pitchFamily="34" charset="0"/>
                <a:cs typeface="Calibri"/>
              </a:rPr>
              <a:t>brindando </a:t>
            </a:r>
            <a:r>
              <a:rPr lang="es-EC" sz="1300">
                <a:effectLst/>
                <a:latin typeface="Calibri"/>
                <a:ea typeface="Calibri" panose="020F0502020204030204" pitchFamily="34" charset="0"/>
                <a:cs typeface="Calibri"/>
              </a:rPr>
              <a:t>una </a:t>
            </a:r>
            <a:r>
              <a:rPr lang="es-EC" sz="1300">
                <a:latin typeface="Calibri"/>
                <a:ea typeface="Calibri" panose="020F0502020204030204" pitchFamily="34" charset="0"/>
                <a:cs typeface="Calibri"/>
              </a:rPr>
              <a:t>base sólida para aplicaciones bancarias</a:t>
            </a:r>
            <a:r>
              <a:rPr lang="es-EC" sz="1300">
                <a:effectLst/>
                <a:latin typeface="Calibri"/>
                <a:ea typeface="Calibri" panose="020F0502020204030204" pitchFamily="34" charset="0"/>
                <a:cs typeface="Calibri"/>
              </a:rPr>
              <a:t>.</a:t>
            </a:r>
          </a:p>
          <a:p>
            <a:pPr>
              <a:buFont typeface="Noto Sans Symbols" panose="05050102010706020507" pitchFamily="18" charset="2"/>
              <a:buChar char="◼"/>
            </a:pPr>
            <a:r>
              <a:rPr lang="es-EC" sz="1300" dirty="0">
                <a:effectLst/>
                <a:latin typeface="Calibri"/>
                <a:ea typeface="Calibri" panose="020F0502020204030204" pitchFamily="34" charset="0"/>
                <a:cs typeface="Calibri"/>
              </a:rPr>
              <a:t>La </a:t>
            </a:r>
            <a:r>
              <a:rPr lang="es-EC" sz="1300" dirty="0">
                <a:latin typeface="Calibri"/>
                <a:ea typeface="Calibri" panose="020F0502020204030204" pitchFamily="34" charset="0"/>
                <a:cs typeface="Calibri"/>
              </a:rPr>
              <a:t>aplicación </a:t>
            </a:r>
            <a:r>
              <a:rPr lang="es-EC" sz="1300" dirty="0">
                <a:effectLst/>
                <a:latin typeface="Calibri"/>
                <a:ea typeface="Calibri" panose="020F0502020204030204" pitchFamily="34" charset="0"/>
                <a:cs typeface="Calibri"/>
              </a:rPr>
              <a:t>de </a:t>
            </a:r>
            <a:r>
              <a:rPr lang="es-EC" sz="1300" dirty="0">
                <a:latin typeface="Calibri"/>
                <a:ea typeface="Calibri" panose="020F0502020204030204" pitchFamily="34" charset="0"/>
                <a:cs typeface="Calibri"/>
              </a:rPr>
              <a:t>conceptos </a:t>
            </a:r>
            <a:r>
              <a:rPr lang="es-EC" sz="1300" dirty="0">
                <a:effectLst/>
                <a:latin typeface="Calibri"/>
                <a:ea typeface="Calibri" panose="020F0502020204030204" pitchFamily="34" charset="0"/>
                <a:cs typeface="Calibri"/>
              </a:rPr>
              <a:t>de </a:t>
            </a:r>
            <a:r>
              <a:rPr lang="es-EC" sz="1300" dirty="0">
                <a:latin typeface="Calibri"/>
                <a:ea typeface="Calibri" panose="020F0502020204030204" pitchFamily="34" charset="0"/>
                <a:cs typeface="Calibri"/>
              </a:rPr>
              <a:t>programación orientada a objetos</a:t>
            </a:r>
            <a:r>
              <a:rPr lang="es-EC" sz="1300" dirty="0">
                <a:effectLst/>
                <a:latin typeface="Calibri"/>
                <a:ea typeface="Calibri" panose="020F0502020204030204" pitchFamily="34" charset="0"/>
                <a:cs typeface="Calibri"/>
              </a:rPr>
              <a:t>, como </a:t>
            </a:r>
            <a:r>
              <a:rPr lang="es-EC" sz="1300" dirty="0">
                <a:latin typeface="Calibri"/>
                <a:ea typeface="Calibri" panose="020F0502020204030204" pitchFamily="34" charset="0"/>
                <a:cs typeface="Calibri"/>
              </a:rPr>
              <a:t>la encapsulación, la herencia y el polimorfismo, ha facilitado la organización y </a:t>
            </a:r>
            <a:r>
              <a:rPr lang="es-EC" sz="1300" dirty="0">
                <a:effectLst/>
                <a:latin typeface="Calibri"/>
                <a:ea typeface="Calibri" panose="020F0502020204030204" pitchFamily="34" charset="0"/>
                <a:cs typeface="Calibri"/>
              </a:rPr>
              <a:t>el </a:t>
            </a:r>
            <a:r>
              <a:rPr lang="es-EC" sz="1300" dirty="0">
                <a:latin typeface="Calibri"/>
                <a:ea typeface="Calibri" panose="020F0502020204030204" pitchFamily="34" charset="0"/>
                <a:cs typeface="Calibri"/>
              </a:rPr>
              <a:t>modularidad del código</a:t>
            </a:r>
            <a:r>
              <a:rPr lang="es-EC" sz="1300" dirty="0">
                <a:effectLst/>
                <a:latin typeface="Calibri"/>
                <a:ea typeface="Calibri" panose="020F0502020204030204" pitchFamily="34" charset="0"/>
                <a:cs typeface="Calibri"/>
              </a:rPr>
              <a:t>, </a:t>
            </a:r>
            <a:r>
              <a:rPr lang="es-EC" sz="1300" dirty="0">
                <a:latin typeface="Calibri"/>
                <a:ea typeface="Calibri" panose="020F0502020204030204" pitchFamily="34" charset="0"/>
                <a:cs typeface="Calibri"/>
              </a:rPr>
              <a:t>mejorando su mantenibilidad </a:t>
            </a:r>
            <a:r>
              <a:rPr lang="es-EC" sz="1300" dirty="0">
                <a:effectLst/>
                <a:latin typeface="Calibri"/>
                <a:ea typeface="Calibri" panose="020F0502020204030204" pitchFamily="34" charset="0"/>
                <a:cs typeface="Calibri"/>
              </a:rPr>
              <a:t>y </a:t>
            </a:r>
            <a:r>
              <a:rPr lang="es-EC" sz="1300" dirty="0">
                <a:latin typeface="Calibri"/>
                <a:ea typeface="Calibri" panose="020F0502020204030204" pitchFamily="34" charset="0"/>
                <a:cs typeface="Calibri"/>
              </a:rPr>
              <a:t>reutilización</a:t>
            </a:r>
            <a:r>
              <a:rPr lang="es-EC" sz="1300" dirty="0">
                <a:effectLst/>
                <a:latin typeface="Calibri"/>
                <a:ea typeface="Calibri" panose="020F0502020204030204" pitchFamily="34" charset="0"/>
                <a:cs typeface="Calibri"/>
              </a:rPr>
              <a:t>.</a:t>
            </a:r>
          </a:p>
          <a:p>
            <a:pPr>
              <a:buFont typeface="Noto Sans Symbols" panose="05050102010706020507" pitchFamily="18" charset="2"/>
              <a:buChar char="◼"/>
            </a:pPr>
            <a:r>
              <a:rPr lang="es-EC" sz="1300" dirty="0">
                <a:effectLst/>
                <a:latin typeface="Calibri"/>
                <a:ea typeface="Calibri" panose="020F0502020204030204" pitchFamily="34" charset="0"/>
                <a:cs typeface="Calibri"/>
              </a:rPr>
              <a:t>El uso </a:t>
            </a:r>
            <a:r>
              <a:rPr lang="es-EC" sz="1300" dirty="0">
                <a:latin typeface="Calibri"/>
                <a:ea typeface="Calibri" panose="020F0502020204030204" pitchFamily="34" charset="0"/>
                <a:cs typeface="Calibri"/>
              </a:rPr>
              <a:t>de herramientas como Apache NetBeans ha agilizado el desarrollo </a:t>
            </a:r>
            <a:r>
              <a:rPr lang="es-EC" sz="1300" dirty="0">
                <a:effectLst/>
                <a:latin typeface="Calibri"/>
                <a:ea typeface="Calibri" panose="020F0502020204030204" pitchFamily="34" charset="0"/>
                <a:cs typeface="Calibri"/>
              </a:rPr>
              <a:t>del </a:t>
            </a:r>
            <a:r>
              <a:rPr lang="es-EC" sz="1300" dirty="0">
                <a:latin typeface="Calibri"/>
                <a:ea typeface="Calibri" panose="020F0502020204030204" pitchFamily="34" charset="0"/>
                <a:cs typeface="Calibri"/>
              </a:rPr>
              <a:t>proyecto, proporcionando un </a:t>
            </a:r>
            <a:r>
              <a:rPr lang="es-EC" sz="1300" dirty="0">
                <a:effectLst/>
                <a:latin typeface="Calibri"/>
                <a:ea typeface="Calibri" panose="020F0502020204030204" pitchFamily="34" charset="0"/>
                <a:cs typeface="Calibri"/>
              </a:rPr>
              <a:t>entorno de desarrollo </a:t>
            </a:r>
            <a:r>
              <a:rPr lang="es-EC" sz="1300" dirty="0">
                <a:latin typeface="Calibri"/>
                <a:ea typeface="Calibri" panose="020F0502020204030204" pitchFamily="34" charset="0"/>
                <a:cs typeface="Calibri"/>
              </a:rPr>
              <a:t>integrado con características útiles para </a:t>
            </a:r>
            <a:r>
              <a:rPr lang="es-EC" sz="1300" dirty="0">
                <a:effectLst/>
                <a:latin typeface="Calibri"/>
                <a:ea typeface="Calibri" panose="020F0502020204030204" pitchFamily="34" charset="0"/>
                <a:cs typeface="Calibri"/>
              </a:rPr>
              <a:t>la </a:t>
            </a:r>
            <a:r>
              <a:rPr lang="es-EC" sz="1300" dirty="0">
                <a:latin typeface="Calibri"/>
                <a:ea typeface="Calibri" panose="020F0502020204030204" pitchFamily="34" charset="0"/>
                <a:cs typeface="Calibri"/>
              </a:rPr>
              <a:t>codificación</a:t>
            </a:r>
            <a:r>
              <a:rPr lang="es-EC" sz="1300" dirty="0">
                <a:effectLst/>
                <a:latin typeface="Calibri"/>
                <a:ea typeface="Calibri" panose="020F0502020204030204" pitchFamily="34" charset="0"/>
                <a:cs typeface="Calibri"/>
              </a:rPr>
              <a:t>, depuración </a:t>
            </a:r>
            <a:r>
              <a:rPr lang="es-EC" sz="1300" dirty="0">
                <a:latin typeface="Calibri"/>
                <a:ea typeface="Calibri" panose="020F0502020204030204" pitchFamily="34" charset="0"/>
                <a:cs typeface="Calibri"/>
              </a:rPr>
              <a:t>y gestión de proyectos Java</a:t>
            </a:r>
            <a:r>
              <a:rPr lang="es-EC" sz="1300" dirty="0">
                <a:effectLst/>
                <a:latin typeface="Calibri"/>
                <a:ea typeface="Calibri" panose="020F0502020204030204" pitchFamily="34" charset="0"/>
                <a:cs typeface="Calibri"/>
              </a:rPr>
              <a:t>.</a:t>
            </a:r>
            <a:endParaRPr lang="es-EC" sz="1300" dirty="0">
              <a:latin typeface="Calibri"/>
              <a:ea typeface="Calibri" panose="020F0502020204030204" pitchFamily="34" charset="0"/>
              <a:cs typeface="Calibri"/>
            </a:endParaRPr>
          </a:p>
          <a:p>
            <a:pPr>
              <a:buFont typeface="Noto Sans Symbols" panose="05050102010706020507" pitchFamily="18" charset="2"/>
              <a:buChar char="◼"/>
            </a:pPr>
            <a:r>
              <a:rPr lang="es-EC" sz="1300" dirty="0">
                <a:latin typeface="Calibri"/>
                <a:ea typeface="Calibri" panose="020F0502020204030204" pitchFamily="34" charset="0"/>
                <a:cs typeface="Calibri"/>
              </a:rPr>
              <a:t>El programa implementa</a:t>
            </a:r>
            <a:r>
              <a:rPr lang="es-EC" sz="1300" dirty="0">
                <a:effectLst/>
                <a:latin typeface="Calibri"/>
                <a:ea typeface="Calibri" panose="020F0502020204030204" pitchFamily="34" charset="0"/>
                <a:cs typeface="Calibri"/>
              </a:rPr>
              <a:t> una </a:t>
            </a:r>
            <a:r>
              <a:rPr lang="es-EC" sz="1300" dirty="0">
                <a:latin typeface="Calibri"/>
                <a:ea typeface="Calibri" panose="020F0502020204030204" pitchFamily="34" charset="0"/>
                <a:cs typeface="Calibri"/>
              </a:rPr>
              <a:t>aplicación gráfica </a:t>
            </a:r>
            <a:r>
              <a:rPr lang="es-EC" sz="1300" dirty="0">
                <a:effectLst/>
                <a:latin typeface="Calibri"/>
                <a:ea typeface="Calibri" panose="020F0502020204030204" pitchFamily="34" charset="0"/>
                <a:cs typeface="Calibri"/>
              </a:rPr>
              <a:t>de </a:t>
            </a:r>
            <a:r>
              <a:rPr lang="es-EC" sz="1300" dirty="0">
                <a:latin typeface="Calibri"/>
                <a:ea typeface="Calibri" panose="020F0502020204030204" pitchFamily="34" charset="0"/>
                <a:cs typeface="Calibri"/>
              </a:rPr>
              <a:t>rebotes </a:t>
            </a:r>
            <a:r>
              <a:rPr lang="es-EC" sz="1300" dirty="0">
                <a:effectLst/>
                <a:latin typeface="Calibri"/>
                <a:ea typeface="Calibri" panose="020F0502020204030204" pitchFamily="34" charset="0"/>
                <a:cs typeface="Calibri"/>
              </a:rPr>
              <a:t>de </a:t>
            </a:r>
            <a:r>
              <a:rPr lang="es-EC" sz="1300" dirty="0">
                <a:latin typeface="Calibri"/>
                <a:ea typeface="Calibri" panose="020F0502020204030204" pitchFamily="34" charset="0"/>
                <a:cs typeface="Calibri"/>
              </a:rPr>
              <a:t>pelotas utilizando hilos en Java. Permite al usuario iniciar </a:t>
            </a:r>
            <a:r>
              <a:rPr lang="es-EC" sz="1300" dirty="0">
                <a:effectLst/>
                <a:latin typeface="Calibri"/>
                <a:ea typeface="Calibri" panose="020F0502020204030204" pitchFamily="34" charset="0"/>
                <a:cs typeface="Calibri"/>
              </a:rPr>
              <a:t>y </a:t>
            </a:r>
            <a:r>
              <a:rPr lang="es-EC" sz="1300" dirty="0">
                <a:latin typeface="Calibri"/>
                <a:ea typeface="Calibri" panose="020F0502020204030204" pitchFamily="34" charset="0"/>
                <a:cs typeface="Calibri"/>
              </a:rPr>
              <a:t>detener </a:t>
            </a:r>
            <a:r>
              <a:rPr lang="es-EC" sz="1300" dirty="0">
                <a:effectLst/>
                <a:latin typeface="Calibri"/>
                <a:ea typeface="Calibri" panose="020F0502020204030204" pitchFamily="34" charset="0"/>
                <a:cs typeface="Calibri"/>
              </a:rPr>
              <a:t>la </a:t>
            </a:r>
            <a:r>
              <a:rPr lang="es-EC" sz="1300" dirty="0">
                <a:latin typeface="Calibri"/>
                <a:ea typeface="Calibri" panose="020F0502020204030204" pitchFamily="34" charset="0"/>
                <a:cs typeface="Calibri"/>
              </a:rPr>
              <a:t>animación de las pelotas en movimiento.</a:t>
            </a:r>
          </a:p>
          <a:p>
            <a:pPr>
              <a:buFont typeface="Noto Sans Symbols" panose="05050102010706020507" pitchFamily="18" charset="2"/>
              <a:buChar char="◼"/>
            </a:pPr>
            <a:r>
              <a:rPr lang="es-EC" sz="1300" dirty="0">
                <a:latin typeface="Calibri"/>
                <a:ea typeface="Calibri" panose="020F0502020204030204" pitchFamily="34" charset="0"/>
                <a:cs typeface="Calibri"/>
              </a:rPr>
              <a:t>Se utilizan las bibliotecas </a:t>
            </a:r>
            <a:r>
              <a:rPr lang="es-EC" sz="1300" dirty="0" err="1">
                <a:latin typeface="Calibri"/>
                <a:ea typeface="Calibri" panose="020F0502020204030204" pitchFamily="34" charset="0"/>
                <a:cs typeface="Calibri"/>
              </a:rPr>
              <a:t>java.awt</a:t>
            </a:r>
            <a:r>
              <a:rPr lang="es-EC" sz="1300" dirty="0">
                <a:latin typeface="Calibri"/>
                <a:ea typeface="Calibri" panose="020F0502020204030204" pitchFamily="34" charset="0"/>
                <a:cs typeface="Calibri"/>
              </a:rPr>
              <a:t> y </a:t>
            </a:r>
            <a:r>
              <a:rPr lang="es-EC" sz="1300" dirty="0" err="1">
                <a:latin typeface="Calibri"/>
                <a:ea typeface="Calibri" panose="020F0502020204030204" pitchFamily="34" charset="0"/>
                <a:cs typeface="Calibri"/>
              </a:rPr>
              <a:t>javax.swing</a:t>
            </a:r>
            <a:r>
              <a:rPr lang="es-EC" sz="1300" dirty="0">
                <a:latin typeface="Calibri"/>
                <a:ea typeface="Calibri" panose="020F0502020204030204" pitchFamily="34" charset="0"/>
                <a:cs typeface="Calibri"/>
              </a:rPr>
              <a:t> para crear los componentes gráficos, como </a:t>
            </a:r>
            <a:r>
              <a:rPr lang="es-EC" sz="1300" dirty="0">
                <a:effectLst/>
                <a:latin typeface="Calibri"/>
                <a:ea typeface="Calibri" panose="020F0502020204030204" pitchFamily="34" charset="0"/>
                <a:cs typeface="Calibri"/>
              </a:rPr>
              <a:t>el </a:t>
            </a:r>
            <a:r>
              <a:rPr lang="es-EC" sz="1300" dirty="0">
                <a:latin typeface="Calibri"/>
                <a:ea typeface="Calibri" panose="020F0502020204030204" pitchFamily="34" charset="0"/>
                <a:cs typeface="Calibri"/>
              </a:rPr>
              <a:t>marco de </a:t>
            </a:r>
            <a:r>
              <a:rPr lang="es-EC" sz="1300" dirty="0">
                <a:effectLst/>
                <a:latin typeface="Calibri"/>
                <a:ea typeface="Calibri" panose="020F0502020204030204" pitchFamily="34" charset="0"/>
                <a:cs typeface="Calibri"/>
              </a:rPr>
              <a:t>la </a:t>
            </a:r>
            <a:r>
              <a:rPr lang="es-EC" sz="1300" dirty="0">
                <a:latin typeface="Calibri"/>
                <a:ea typeface="Calibri" panose="020F0502020204030204" pitchFamily="34" charset="0"/>
                <a:cs typeface="Calibri"/>
              </a:rPr>
              <a:t>ventana, los botones </a:t>
            </a:r>
            <a:r>
              <a:rPr lang="es-EC" sz="1300" dirty="0">
                <a:effectLst/>
                <a:latin typeface="Calibri"/>
                <a:ea typeface="Calibri" panose="020F0502020204030204" pitchFamily="34" charset="0"/>
                <a:cs typeface="Calibri"/>
              </a:rPr>
              <a:t>y el </a:t>
            </a:r>
            <a:r>
              <a:rPr lang="es-EC" sz="1300" dirty="0">
                <a:latin typeface="Calibri"/>
                <a:ea typeface="Calibri" panose="020F0502020204030204" pitchFamily="34" charset="0"/>
                <a:cs typeface="Calibri"/>
              </a:rPr>
              <a:t>lienzo donde se dibujan las pelotas</a:t>
            </a:r>
            <a:r>
              <a:rPr lang="es-EC" sz="1300" dirty="0">
                <a:effectLst/>
                <a:latin typeface="Calibri"/>
                <a:ea typeface="Calibri" panose="020F0502020204030204" pitchFamily="34" charset="0"/>
                <a:cs typeface="Calibri"/>
              </a:rPr>
              <a:t>.</a:t>
            </a:r>
            <a:endParaRPr lang="es-EC" sz="1300" dirty="0">
              <a:latin typeface="Calibri"/>
              <a:ea typeface="Calibri" panose="020F0502020204030204" pitchFamily="34" charset="0"/>
              <a:cs typeface="Calibri"/>
            </a:endParaRPr>
          </a:p>
          <a:p>
            <a:pPr marL="342900" lvl="0" indent="-342900">
              <a:lnSpc>
                <a:spcPct val="114999"/>
              </a:lnSpc>
              <a:buFont typeface="Symbol" panose="05050102010706020507" pitchFamily="18" charset="2"/>
              <a:buChar char=""/>
            </a:pPr>
            <a:endParaRPr lang="es-EC" sz="1600"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endParaRPr lang="es-MX" sz="7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07630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MÁQUINA VIRTUAL DE JAVA</a:t>
            </a:r>
            <a:endParaRPr dirty="0"/>
          </a:p>
        </p:txBody>
      </p:sp>
      <p:sp>
        <p:nvSpPr>
          <p:cNvPr id="193" name="Google Shape;193;p29"/>
          <p:cNvSpPr txBox="1">
            <a:spLocks noGrp="1"/>
          </p:cNvSpPr>
          <p:nvPr>
            <p:ph type="body" idx="1"/>
          </p:nvPr>
        </p:nvSpPr>
        <p:spPr>
          <a:xfrm>
            <a:off x="292050" y="1049839"/>
            <a:ext cx="6310500" cy="2758800"/>
          </a:xfrm>
          <a:prstGeom prst="rect">
            <a:avLst/>
          </a:prstGeom>
          <a:noFill/>
          <a:ln>
            <a:noFill/>
          </a:ln>
        </p:spPr>
        <p:txBody>
          <a:bodyPr spcFirstLastPara="1" wrap="square" lIns="68575" tIns="34275" rIns="68575" bIns="34275" anchor="ctr" anchorCtr="0">
            <a:normAutofit/>
          </a:bodyPr>
          <a:lstStyle/>
          <a:p>
            <a:pPr marL="469900" lvl="1" indent="-228600">
              <a:spcBef>
                <a:spcPts val="700"/>
              </a:spcBef>
            </a:pPr>
            <a:r>
              <a:rPr lang="es" sz="1400" b="1" dirty="0">
                <a:solidFill>
                  <a:schemeClr val="dk1"/>
                </a:solidFill>
              </a:rPr>
              <a:t>Definición:</a:t>
            </a:r>
            <a:br>
              <a:rPr lang="es" sz="1400" b="1" dirty="0">
                <a:solidFill>
                  <a:schemeClr val="dk1"/>
                </a:solidFill>
              </a:rPr>
            </a:br>
            <a:r>
              <a:rPr lang="es-ES" sz="1400" dirty="0">
                <a:effectLst/>
                <a:latin typeface="Calibri" panose="020F0502020204030204" pitchFamily="34" charset="0"/>
                <a:ea typeface="Calibri" panose="020F0502020204030204" pitchFamily="34" charset="0"/>
                <a:cs typeface="Arial" panose="020B0604020202020204" pitchFamily="34" charset="0"/>
              </a:rPr>
              <a:t>Una aplicación, en el contexto tecnológico, es un programa de software diseñado para realizar tareas específicas en dispositivos electrónicos como teléfonos inteligentes, tabletas, computadoras y otros dispositivos. Las aplicaciones, también conocidas como apps, pueden tener diferentes propósitos y funcionalidades, desde permitir la comunicación, la productividad, el entretenimiento, hasta brindar servicios específicos como el acceso a noticias, la gestión financiera, la edición de fotos, entre muchas otras posibilidades.</a:t>
            </a:r>
            <a:endParaRPr lang="es-MX" sz="1400" dirty="0">
              <a:effectLst/>
              <a:latin typeface="Calibri" panose="020F0502020204030204" pitchFamily="34" charset="0"/>
              <a:ea typeface="Calibri" panose="020F0502020204030204" pitchFamily="34" charset="0"/>
              <a:cs typeface="Arial" panose="020B0604020202020204" pitchFamily="34" charset="0"/>
            </a:endParaRPr>
          </a:p>
          <a:p>
            <a:pPr marL="241300" lvl="1" indent="0" rtl="0">
              <a:spcBef>
                <a:spcPts val="700"/>
              </a:spcBef>
              <a:spcAft>
                <a:spcPts val="0"/>
              </a:spcAft>
              <a:buSzPts val="1200"/>
              <a:buNone/>
            </a:pP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pic>
        <p:nvPicPr>
          <p:cNvPr id="2" name="Imagen 1" descr="Qué es la máquina virtual de Java o Java Virtual Machine? | campusMVP.es">
            <a:extLst>
              <a:ext uri="{FF2B5EF4-FFF2-40B4-BE49-F238E27FC236}">
                <a16:creationId xmlns:a16="http://schemas.microsoft.com/office/drawing/2014/main" id="{4F876C55-2531-791E-809B-FF42F52FD9E4}"/>
              </a:ext>
            </a:extLst>
          </p:cNvPr>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509814" y="3217188"/>
            <a:ext cx="1968586" cy="1752946"/>
          </a:xfrm>
          <a:prstGeom prst="rect">
            <a:avLst/>
          </a:prstGeom>
          <a:noFill/>
          <a:ln>
            <a:noFill/>
          </a:ln>
        </p:spPr>
      </p:pic>
    </p:spTree>
    <p:extLst>
      <p:ext uri="{BB962C8B-B14F-4D97-AF65-F5344CB8AC3E}">
        <p14:creationId xmlns:p14="http://schemas.microsoft.com/office/powerpoint/2010/main" val="25814738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RECOMENDACIONES</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24965" y="1486021"/>
            <a:ext cx="6477585" cy="3357397"/>
          </a:xfrm>
          <a:prstGeom prst="rect">
            <a:avLst/>
          </a:prstGeom>
          <a:noFill/>
          <a:ln>
            <a:noFill/>
          </a:ln>
        </p:spPr>
        <p:txBody>
          <a:bodyPr spcFirstLastPara="1" wrap="square" lIns="68575" tIns="34275" rIns="68575" bIns="34275" anchor="ctr" anchorCtr="0">
            <a:normAutofit lnSpcReduction="10000"/>
          </a:bodyPr>
          <a:lstStyle/>
          <a:p>
            <a:pPr>
              <a:buFont typeface="Noto Sans Symbols" panose="05050102010706020507" pitchFamily="18" charset="2"/>
              <a:buChar char="◼"/>
            </a:pPr>
            <a:r>
              <a:rPr lang="es-EC">
                <a:latin typeface="Calibri"/>
                <a:ea typeface="Calibri" panose="020F0502020204030204" pitchFamily="34" charset="0"/>
                <a:cs typeface="Calibri"/>
              </a:rPr>
              <a:t>Se recomienda </a:t>
            </a:r>
            <a:r>
              <a:rPr lang="es-EC">
                <a:effectLst/>
                <a:latin typeface="Calibri"/>
                <a:ea typeface="Calibri" panose="020F0502020204030204" pitchFamily="34" charset="0"/>
                <a:cs typeface="Calibri"/>
              </a:rPr>
              <a:t>realizar </a:t>
            </a:r>
            <a:r>
              <a:rPr lang="es-EC">
                <a:latin typeface="Calibri"/>
                <a:ea typeface="Calibri" panose="020F0502020204030204" pitchFamily="34" charset="0"/>
                <a:cs typeface="Calibri"/>
              </a:rPr>
              <a:t>pruebas exhaustivas del modelo para asegurarse </a:t>
            </a:r>
            <a:r>
              <a:rPr lang="es-EC">
                <a:effectLst/>
                <a:latin typeface="Calibri"/>
                <a:ea typeface="Calibri" panose="020F0502020204030204" pitchFamily="34" charset="0"/>
                <a:cs typeface="Calibri"/>
              </a:rPr>
              <a:t>de </a:t>
            </a:r>
            <a:r>
              <a:rPr lang="es-EC">
                <a:latin typeface="Calibri"/>
                <a:ea typeface="Calibri" panose="020F0502020204030204" pitchFamily="34" charset="0"/>
                <a:cs typeface="Calibri"/>
              </a:rPr>
              <a:t>que funcione </a:t>
            </a:r>
            <a:r>
              <a:rPr lang="es-EC">
                <a:effectLst/>
                <a:latin typeface="Calibri"/>
                <a:ea typeface="Calibri" panose="020F0502020204030204" pitchFamily="34" charset="0"/>
                <a:cs typeface="Calibri"/>
              </a:rPr>
              <a:t>correctamente </a:t>
            </a:r>
            <a:r>
              <a:rPr lang="es-EC">
                <a:latin typeface="Calibri"/>
                <a:ea typeface="Calibri" panose="020F0502020204030204" pitchFamily="34" charset="0"/>
                <a:cs typeface="Calibri"/>
              </a:rPr>
              <a:t>en diferentes escenarios y condiciones, validando tanto </a:t>
            </a:r>
            <a:r>
              <a:rPr lang="es-EC">
                <a:effectLst/>
                <a:latin typeface="Calibri"/>
                <a:ea typeface="Calibri" panose="020F0502020204030204" pitchFamily="34" charset="0"/>
                <a:cs typeface="Calibri"/>
              </a:rPr>
              <a:t>los </a:t>
            </a:r>
            <a:r>
              <a:rPr lang="es-EC">
                <a:latin typeface="Calibri"/>
                <a:ea typeface="Calibri" panose="020F0502020204030204" pitchFamily="34" charset="0"/>
                <a:cs typeface="Calibri"/>
              </a:rPr>
              <a:t>casos normales como los casos límite </a:t>
            </a:r>
            <a:r>
              <a:rPr lang="es-EC">
                <a:effectLst/>
                <a:latin typeface="Calibri"/>
                <a:ea typeface="Calibri" panose="020F0502020204030204" pitchFamily="34" charset="0"/>
                <a:cs typeface="Calibri"/>
              </a:rPr>
              <a:t>y </a:t>
            </a:r>
            <a:r>
              <a:rPr lang="es-EC">
                <a:latin typeface="Calibri"/>
                <a:ea typeface="Calibri" panose="020F0502020204030204" pitchFamily="34" charset="0"/>
                <a:cs typeface="Calibri"/>
              </a:rPr>
              <a:t>de error</a:t>
            </a:r>
            <a:r>
              <a:rPr lang="es-EC">
                <a:effectLst/>
                <a:latin typeface="Calibri"/>
                <a:ea typeface="Calibri" panose="020F0502020204030204" pitchFamily="34" charset="0"/>
                <a:cs typeface="Calibri"/>
              </a:rPr>
              <a:t>.</a:t>
            </a:r>
          </a:p>
          <a:p>
            <a:pPr>
              <a:buFont typeface="Noto Sans Symbols" panose="05050102010706020507" pitchFamily="18" charset="2"/>
              <a:buChar char="◼"/>
            </a:pPr>
            <a:r>
              <a:rPr lang="es-EC" dirty="0">
                <a:latin typeface="Calibri"/>
                <a:ea typeface="Calibri" panose="020F0502020204030204" pitchFamily="34" charset="0"/>
                <a:cs typeface="Calibri"/>
              </a:rPr>
              <a:t>Es importante aplicar </a:t>
            </a:r>
            <a:r>
              <a:rPr lang="es-EC" dirty="0">
                <a:effectLst/>
                <a:latin typeface="Calibri"/>
                <a:ea typeface="Calibri" panose="020F0502020204030204" pitchFamily="34" charset="0"/>
                <a:cs typeface="Calibri"/>
              </a:rPr>
              <a:t>buenas prácticas de </a:t>
            </a:r>
            <a:r>
              <a:rPr lang="es-EC" dirty="0">
                <a:latin typeface="Calibri"/>
                <a:ea typeface="Calibri" panose="020F0502020204030204" pitchFamily="34" charset="0"/>
                <a:cs typeface="Calibri"/>
              </a:rPr>
              <a:t>programación, como utilizar nombres descriptivos, seguir convenciones </a:t>
            </a:r>
            <a:r>
              <a:rPr lang="es-EC" dirty="0">
                <a:effectLst/>
                <a:latin typeface="Calibri"/>
                <a:ea typeface="Calibri" panose="020F0502020204030204" pitchFamily="34" charset="0"/>
                <a:cs typeface="Calibri"/>
              </a:rPr>
              <a:t>de </a:t>
            </a:r>
            <a:r>
              <a:rPr lang="es-EC" dirty="0">
                <a:latin typeface="Calibri"/>
                <a:ea typeface="Calibri" panose="020F0502020204030204" pitchFamily="34" charset="0"/>
                <a:cs typeface="Calibri"/>
              </a:rPr>
              <a:t>estilo </a:t>
            </a:r>
            <a:r>
              <a:rPr lang="es-EC" dirty="0">
                <a:effectLst/>
                <a:latin typeface="Calibri"/>
                <a:ea typeface="Calibri" panose="020F0502020204030204" pitchFamily="34" charset="0"/>
                <a:cs typeface="Calibri"/>
              </a:rPr>
              <a:t>de </a:t>
            </a:r>
            <a:r>
              <a:rPr lang="es-EC" dirty="0">
                <a:latin typeface="Calibri"/>
                <a:ea typeface="Calibri" panose="020F0502020204030204" pitchFamily="34" charset="0"/>
                <a:cs typeface="Calibri"/>
              </a:rPr>
              <a:t>código </a:t>
            </a:r>
            <a:r>
              <a:rPr lang="es-EC" dirty="0">
                <a:effectLst/>
                <a:latin typeface="Calibri"/>
                <a:ea typeface="Calibri" panose="020F0502020204030204" pitchFamily="34" charset="0"/>
                <a:cs typeface="Calibri"/>
              </a:rPr>
              <a:t>y </a:t>
            </a:r>
            <a:r>
              <a:rPr lang="es-EC" dirty="0">
                <a:latin typeface="Calibri"/>
                <a:ea typeface="Calibri" panose="020F0502020204030204" pitchFamily="34" charset="0"/>
                <a:cs typeface="Calibri"/>
              </a:rPr>
              <a:t>documentar adecuadamente </a:t>
            </a:r>
            <a:r>
              <a:rPr lang="es-EC" dirty="0">
                <a:effectLst/>
                <a:latin typeface="Calibri"/>
                <a:ea typeface="Calibri" panose="020F0502020204030204" pitchFamily="34" charset="0"/>
                <a:cs typeface="Calibri"/>
              </a:rPr>
              <a:t>el código, </a:t>
            </a:r>
            <a:r>
              <a:rPr lang="es-EC" dirty="0">
                <a:latin typeface="Calibri"/>
                <a:ea typeface="Calibri" panose="020F0502020204030204" pitchFamily="34" charset="0"/>
                <a:cs typeface="Calibri"/>
              </a:rPr>
              <a:t>para facilitar su comprensión y mantenimiento</a:t>
            </a:r>
            <a:r>
              <a:rPr lang="es-EC" dirty="0">
                <a:effectLst/>
                <a:latin typeface="Calibri"/>
                <a:ea typeface="Calibri" panose="020F0502020204030204" pitchFamily="34" charset="0"/>
                <a:cs typeface="Calibri"/>
              </a:rPr>
              <a:t>.</a:t>
            </a:r>
          </a:p>
          <a:p>
            <a:pPr>
              <a:buFont typeface="Noto Sans Symbols" panose="05050102010706020507" pitchFamily="18" charset="2"/>
              <a:buChar char="◼"/>
            </a:pPr>
            <a:r>
              <a:rPr lang="es-EC" dirty="0">
                <a:latin typeface="Calibri"/>
                <a:ea typeface="Calibri" panose="020F0502020204030204" pitchFamily="34" charset="0"/>
                <a:cs typeface="Calibri"/>
              </a:rPr>
              <a:t>Tener cuidado del número de hilos que se quiera crear ya que si se crea demasiados podría afectar nuestro computador</a:t>
            </a:r>
          </a:p>
          <a:p>
            <a:pPr>
              <a:buFont typeface="Noto Sans Symbols" panose="05050102010706020507" pitchFamily="18" charset="2"/>
              <a:buChar char="◼"/>
            </a:pPr>
            <a:r>
              <a:rPr lang="es-EC" dirty="0">
                <a:effectLst/>
                <a:latin typeface="Calibri"/>
                <a:ea typeface="Calibri" panose="020F0502020204030204" pitchFamily="34" charset="0"/>
                <a:cs typeface="Calibri"/>
              </a:rPr>
              <a:t>Es </a:t>
            </a:r>
            <a:r>
              <a:rPr lang="es-EC" dirty="0">
                <a:latin typeface="Calibri"/>
                <a:ea typeface="Calibri" panose="020F0502020204030204" pitchFamily="34" charset="0"/>
                <a:cs typeface="Calibri"/>
              </a:rPr>
              <a:t>recomendable nombrar la carpeta con el nombre especificado al inicio de la materia para así tener un orden.</a:t>
            </a:r>
          </a:p>
          <a:p>
            <a:pPr>
              <a:buFont typeface="Noto Sans Symbols" panose="05050102010706020507" pitchFamily="18" charset="2"/>
              <a:buChar char="◼"/>
            </a:pPr>
            <a:r>
              <a:rPr lang="es-EC" dirty="0">
                <a:latin typeface="Calibri"/>
                <a:ea typeface="Calibri" panose="020F0502020204030204" pitchFamily="34" charset="0"/>
                <a:cs typeface="Calibri"/>
              </a:rPr>
              <a:t>Se recomienda ver el video provisto por </a:t>
            </a:r>
            <a:r>
              <a:rPr lang="es-EC" dirty="0">
                <a:effectLst/>
                <a:latin typeface="Calibri"/>
                <a:ea typeface="Calibri" panose="020F0502020204030204" pitchFamily="34" charset="0"/>
                <a:cs typeface="Calibri"/>
              </a:rPr>
              <a:t>el </a:t>
            </a:r>
            <a:r>
              <a:rPr lang="es-EC" dirty="0">
                <a:latin typeface="Calibri"/>
                <a:ea typeface="Calibri" panose="020F0502020204030204" pitchFamily="34" charset="0"/>
                <a:cs typeface="Calibri"/>
              </a:rPr>
              <a:t>docente para un mayor entendimiento del </a:t>
            </a:r>
            <a:r>
              <a:rPr lang="es-EC" dirty="0">
                <a:effectLst/>
                <a:latin typeface="Calibri"/>
                <a:ea typeface="Calibri" panose="020F0502020204030204" pitchFamily="34" charset="0"/>
                <a:cs typeface="Calibri"/>
              </a:rPr>
              <a:t>programa</a:t>
            </a:r>
            <a:r>
              <a:rPr lang="es-EC" dirty="0">
                <a:latin typeface="Calibri"/>
                <a:ea typeface="Calibri" panose="020F0502020204030204" pitchFamily="34" charset="0"/>
                <a:cs typeface="Calibri"/>
              </a:rPr>
              <a:t>.</a:t>
            </a:r>
          </a:p>
          <a:p>
            <a:pPr>
              <a:buFont typeface="Noto Sans Symbols" panose="05050102010706020507" pitchFamily="18" charset="2"/>
              <a:buChar char="◼"/>
            </a:pPr>
            <a:r>
              <a:rPr lang="es-EC" dirty="0">
                <a:latin typeface="Calibri"/>
                <a:ea typeface="Calibri" panose="020F0502020204030204" pitchFamily="34" charset="0"/>
                <a:cs typeface="Calibri"/>
              </a:rPr>
              <a:t>Se recomienda</a:t>
            </a:r>
            <a:r>
              <a:rPr lang="es-EC" dirty="0">
                <a:effectLst/>
                <a:latin typeface="Calibri"/>
                <a:ea typeface="Calibri" panose="020F0502020204030204" pitchFamily="34" charset="0"/>
                <a:cs typeface="Calibri"/>
              </a:rPr>
              <a:t> que </a:t>
            </a:r>
            <a:r>
              <a:rPr lang="es-EC" dirty="0">
                <a:latin typeface="Calibri"/>
                <a:ea typeface="Calibri" panose="020F0502020204030204" pitchFamily="34" charset="0"/>
                <a:cs typeface="Calibri"/>
              </a:rPr>
              <a:t>al momento </a:t>
            </a:r>
            <a:r>
              <a:rPr lang="es-EC" dirty="0">
                <a:effectLst/>
                <a:latin typeface="Calibri"/>
                <a:ea typeface="Calibri" panose="020F0502020204030204" pitchFamily="34" charset="0"/>
                <a:cs typeface="Calibri"/>
              </a:rPr>
              <a:t>de </a:t>
            </a:r>
            <a:r>
              <a:rPr lang="es-EC" dirty="0">
                <a:latin typeface="Calibri"/>
                <a:ea typeface="Calibri" panose="020F0502020204030204" pitchFamily="34" charset="0"/>
                <a:cs typeface="Calibri"/>
              </a:rPr>
              <a:t>poner mas pelotas en </a:t>
            </a:r>
            <a:r>
              <a:rPr lang="es-EC" dirty="0">
                <a:effectLst/>
                <a:latin typeface="Calibri"/>
                <a:ea typeface="Calibri" panose="020F0502020204030204" pitchFamily="34" charset="0"/>
                <a:cs typeface="Calibri"/>
              </a:rPr>
              <a:t>la </a:t>
            </a:r>
            <a:r>
              <a:rPr lang="es-EC" dirty="0">
                <a:latin typeface="Calibri"/>
                <a:ea typeface="Calibri" panose="020F0502020204030204" pitchFamily="34" charset="0"/>
                <a:cs typeface="Calibri"/>
              </a:rPr>
              <a:t>pantalla</a:t>
            </a:r>
            <a:r>
              <a:rPr lang="es-EC" dirty="0">
                <a:effectLst/>
                <a:latin typeface="Calibri"/>
                <a:ea typeface="Calibri" panose="020F0502020204030204" pitchFamily="34" charset="0"/>
                <a:cs typeface="Calibri"/>
              </a:rPr>
              <a:t>, </a:t>
            </a:r>
            <a:r>
              <a:rPr lang="es-EC" dirty="0">
                <a:latin typeface="Calibri"/>
                <a:ea typeface="Calibri" panose="020F0502020204030204" pitchFamily="34" charset="0"/>
                <a:cs typeface="Calibri"/>
              </a:rPr>
              <a:t>estás tengan diferentes colores </a:t>
            </a:r>
            <a:r>
              <a:rPr lang="es-EC" dirty="0">
                <a:effectLst/>
                <a:latin typeface="Calibri"/>
                <a:ea typeface="Calibri" panose="020F0502020204030204" pitchFamily="34" charset="0"/>
                <a:cs typeface="Calibri"/>
              </a:rPr>
              <a:t>para </a:t>
            </a:r>
            <a:r>
              <a:rPr lang="es-EC" dirty="0">
                <a:latin typeface="Calibri"/>
                <a:ea typeface="Calibri" panose="020F0502020204030204" pitchFamily="34" charset="0"/>
                <a:cs typeface="Calibri"/>
              </a:rPr>
              <a:t>que no exista ninguna confusión por parte </a:t>
            </a:r>
            <a:r>
              <a:rPr lang="es-EC" dirty="0">
                <a:effectLst/>
                <a:latin typeface="Calibri"/>
                <a:ea typeface="Calibri" panose="020F0502020204030204" pitchFamily="34" charset="0"/>
                <a:cs typeface="Calibri"/>
              </a:rPr>
              <a:t>del </a:t>
            </a:r>
            <a:r>
              <a:rPr lang="es-EC" dirty="0">
                <a:latin typeface="Calibri"/>
                <a:ea typeface="Calibri" panose="020F0502020204030204" pitchFamily="34" charset="0"/>
                <a:cs typeface="Calibri"/>
              </a:rPr>
              <a:t>usuario al momento de agregar más pelotas.</a:t>
            </a:r>
          </a:p>
          <a:p>
            <a:pPr marL="342900" lvl="0" indent="-342900">
              <a:lnSpc>
                <a:spcPct val="114999"/>
              </a:lnSpc>
              <a:buFont typeface="Symbol" panose="05050102010706020507" pitchFamily="18" charset="2"/>
              <a:buChar char=""/>
            </a:pPr>
            <a:endParaRPr lang="es-EC" sz="1800"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endParaRPr lang="es-MX" sz="7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70695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BIBLIOGRAFÍA </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rgbClr val="FFFF00"/>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24965" y="1286817"/>
            <a:ext cx="6611897" cy="3797179"/>
          </a:xfrm>
          <a:prstGeom prst="rect">
            <a:avLst/>
          </a:prstGeom>
          <a:noFill/>
          <a:ln>
            <a:noFill/>
          </a:ln>
        </p:spPr>
        <p:txBody>
          <a:bodyPr spcFirstLastPara="1" wrap="square" lIns="68575" tIns="34275" rIns="68575" bIns="34275" anchor="ctr" anchorCtr="0">
            <a:normAutofit fontScale="32500" lnSpcReduction="20000"/>
          </a:bodyPr>
          <a:lstStyle/>
          <a:p>
            <a:pPr indent="-457200">
              <a:lnSpc>
                <a:spcPct val="200000"/>
              </a:lnSpc>
            </a:pPr>
            <a:r>
              <a:rPr lang="es-ES" sz="2800" i="1" dirty="0" err="1">
                <a:effectLst/>
                <a:latin typeface="Calibri" panose="020F0502020204030204" pitchFamily="34" charset="0"/>
                <a:ea typeface="Times New Roman" panose="02020603050405020304" pitchFamily="18" charset="0"/>
              </a:rPr>
              <a:t>The</a:t>
            </a:r>
            <a:r>
              <a:rPr lang="es-ES" sz="2800" i="1" dirty="0">
                <a:effectLst/>
                <a:latin typeface="Calibri" panose="020F0502020204030204" pitchFamily="34" charset="0"/>
                <a:ea typeface="Times New Roman" panose="02020603050405020304" pitchFamily="18" charset="0"/>
              </a:rPr>
              <a:t> Java® Virtual Machine </a:t>
            </a:r>
            <a:r>
              <a:rPr lang="es-ES" sz="2800" i="1" dirty="0" err="1">
                <a:effectLst/>
                <a:latin typeface="Calibri" panose="020F0502020204030204" pitchFamily="34" charset="0"/>
                <a:ea typeface="Times New Roman" panose="02020603050405020304" pitchFamily="18" charset="0"/>
              </a:rPr>
              <a:t>Specification</a:t>
            </a:r>
            <a:r>
              <a:rPr lang="es-ES" sz="2800" dirty="0">
                <a:effectLst/>
                <a:latin typeface="Calibri" panose="020F0502020204030204" pitchFamily="34" charset="0"/>
                <a:ea typeface="Times New Roman" panose="02020603050405020304" pitchFamily="18" charset="0"/>
              </a:rPr>
              <a:t>. (s. f.). </a:t>
            </a:r>
            <a:r>
              <a:rPr lang="es-ES" sz="2800" u="sng" dirty="0">
                <a:solidFill>
                  <a:srgbClr val="0000FF"/>
                </a:solidFill>
                <a:effectLst/>
                <a:latin typeface="Calibri" panose="020F0502020204030204" pitchFamily="34" charset="0"/>
                <a:ea typeface="Times New Roman" panose="02020603050405020304" pitchFamily="18" charset="0"/>
                <a:hlinkClick r:id="rId22"/>
              </a:rPr>
              <a:t>https://docs.oracle.com/javase/specs/jvms/se16/html/index.html</a:t>
            </a:r>
            <a:r>
              <a:rPr lang="es-ES" sz="2800" dirty="0">
                <a:effectLst/>
                <a:latin typeface="Calibri" panose="020F0502020204030204" pitchFamily="34" charset="0"/>
                <a:ea typeface="Times New Roman" panose="02020603050405020304" pitchFamily="18" charset="0"/>
              </a:rPr>
              <a:t> </a:t>
            </a:r>
            <a:endParaRPr lang="es-MX" sz="2800" dirty="0">
              <a:effectLst/>
              <a:latin typeface="Times New Roman" panose="02020603050405020304" pitchFamily="18" charset="0"/>
              <a:ea typeface="Times New Roman" panose="02020603050405020304" pitchFamily="18" charset="0"/>
            </a:endParaRPr>
          </a:p>
          <a:p>
            <a:pPr indent="-457200">
              <a:lnSpc>
                <a:spcPct val="200000"/>
              </a:lnSpc>
            </a:pPr>
            <a:r>
              <a:rPr lang="es-ES" sz="2800" i="1" dirty="0" err="1">
                <a:effectLst/>
                <a:latin typeface="Calibri" panose="020F0502020204030204" pitchFamily="34" charset="0"/>
                <a:ea typeface="Times New Roman" panose="02020603050405020304" pitchFamily="18" charset="0"/>
              </a:rPr>
              <a:t>Serializable</a:t>
            </a:r>
            <a:r>
              <a:rPr lang="es-ES" sz="2800" i="1" dirty="0">
                <a:effectLst/>
                <a:latin typeface="Calibri" panose="020F0502020204030204" pitchFamily="34" charset="0"/>
                <a:ea typeface="Times New Roman" panose="02020603050405020304" pitchFamily="18" charset="0"/>
              </a:rPr>
              <a:t> (Java </a:t>
            </a:r>
            <a:r>
              <a:rPr lang="es-ES" sz="2800" i="1" dirty="0" err="1">
                <a:effectLst/>
                <a:latin typeface="Calibri" panose="020F0502020204030204" pitchFamily="34" charset="0"/>
                <a:ea typeface="Times New Roman" panose="02020603050405020304" pitchFamily="18" charset="0"/>
              </a:rPr>
              <a:t>Platform</a:t>
            </a:r>
            <a:r>
              <a:rPr lang="es-ES" sz="2800" i="1" dirty="0">
                <a:effectLst/>
                <a:latin typeface="Calibri" panose="020F0502020204030204" pitchFamily="34" charset="0"/>
                <a:ea typeface="Times New Roman" panose="02020603050405020304" pitchFamily="18" charset="0"/>
              </a:rPr>
              <a:t> SE 8 )</a:t>
            </a:r>
            <a:r>
              <a:rPr lang="es-ES" sz="2800" dirty="0">
                <a:effectLst/>
                <a:latin typeface="Calibri" panose="020F0502020204030204" pitchFamily="34" charset="0"/>
                <a:ea typeface="Times New Roman" panose="02020603050405020304" pitchFamily="18" charset="0"/>
              </a:rPr>
              <a:t>. (2023, 5 abril). </a:t>
            </a:r>
            <a:r>
              <a:rPr lang="es-ES" sz="2800" u="sng" dirty="0">
                <a:solidFill>
                  <a:srgbClr val="0000FF"/>
                </a:solidFill>
                <a:effectLst/>
                <a:latin typeface="Calibri" panose="020F0502020204030204" pitchFamily="34" charset="0"/>
                <a:ea typeface="Times New Roman" panose="02020603050405020304" pitchFamily="18" charset="0"/>
                <a:hlinkClick r:id="rId23"/>
              </a:rPr>
              <a:t>https://docs.oracle.com/javase/8/docs/api/java/io/Serializable.html</a:t>
            </a:r>
            <a:r>
              <a:rPr lang="es-ES" sz="2800" dirty="0">
                <a:effectLst/>
                <a:latin typeface="Calibri" panose="020F0502020204030204" pitchFamily="34" charset="0"/>
                <a:ea typeface="Times New Roman" panose="02020603050405020304" pitchFamily="18" charset="0"/>
              </a:rPr>
              <a:t> </a:t>
            </a:r>
            <a:endParaRPr lang="es-MX" sz="2800" dirty="0">
              <a:effectLst/>
              <a:latin typeface="Times New Roman" panose="02020603050405020304" pitchFamily="18" charset="0"/>
              <a:ea typeface="Times New Roman" panose="02020603050405020304" pitchFamily="18" charset="0"/>
            </a:endParaRPr>
          </a:p>
          <a:p>
            <a:pPr indent="-457200">
              <a:lnSpc>
                <a:spcPct val="200000"/>
              </a:lnSpc>
            </a:pPr>
            <a:r>
              <a:rPr lang="es-ES" sz="2800" i="1" dirty="0">
                <a:effectLst/>
                <a:latin typeface="Calibri" panose="020F0502020204030204" pitchFamily="34" charset="0"/>
                <a:ea typeface="Times New Roman" panose="02020603050405020304" pitchFamily="18" charset="0"/>
              </a:rPr>
              <a:t>Java </a:t>
            </a:r>
            <a:r>
              <a:rPr lang="es-ES" sz="2800" i="1" dirty="0" err="1">
                <a:effectLst/>
                <a:latin typeface="Calibri" panose="020F0502020204030204" pitchFamily="34" charset="0"/>
                <a:ea typeface="Times New Roman" panose="02020603050405020304" pitchFamily="18" charset="0"/>
              </a:rPr>
              <a:t>Platform</a:t>
            </a:r>
            <a:r>
              <a:rPr lang="es-ES" sz="2800" i="1" dirty="0">
                <a:effectLst/>
                <a:latin typeface="Calibri" panose="020F0502020204030204" pitchFamily="34" charset="0"/>
                <a:ea typeface="Times New Roman" panose="02020603050405020304" pitchFamily="18" charset="0"/>
              </a:rPr>
              <a:t>, Standard </a:t>
            </a:r>
            <a:r>
              <a:rPr lang="es-ES" sz="2800" i="1" dirty="0" err="1">
                <a:effectLst/>
                <a:latin typeface="Calibri" panose="020F0502020204030204" pitchFamily="34" charset="0"/>
                <a:ea typeface="Times New Roman" panose="02020603050405020304" pitchFamily="18" charset="0"/>
              </a:rPr>
              <a:t>Edition</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Documentation</a:t>
            </a:r>
            <a:r>
              <a:rPr lang="es-ES" sz="2800" i="1" dirty="0">
                <a:effectLst/>
                <a:latin typeface="Calibri" panose="020F0502020204030204" pitchFamily="34" charset="0"/>
                <a:ea typeface="Times New Roman" panose="02020603050405020304" pitchFamily="18" charset="0"/>
              </a:rPr>
              <a:t> - </a:t>
            </a:r>
            <a:r>
              <a:rPr lang="es-ES" sz="2800" i="1" dirty="0" err="1">
                <a:effectLst/>
                <a:latin typeface="Calibri" panose="020F0502020204030204" pitchFamily="34" charset="0"/>
                <a:ea typeface="Times New Roman" panose="02020603050405020304" pitchFamily="18" charset="0"/>
              </a:rPr>
              <a:t>Releases</a:t>
            </a:r>
            <a:r>
              <a:rPr lang="es-ES" sz="2800" dirty="0">
                <a:effectLst/>
                <a:latin typeface="Calibri" panose="020F0502020204030204" pitchFamily="34" charset="0"/>
                <a:ea typeface="Times New Roman" panose="02020603050405020304" pitchFamily="18" charset="0"/>
              </a:rPr>
              <a:t>. (2023, 21 marzo). Oracle </a:t>
            </a:r>
            <a:r>
              <a:rPr lang="es-ES" sz="2800" dirty="0" err="1">
                <a:effectLst/>
                <a:latin typeface="Calibri" panose="020F0502020204030204" pitchFamily="34" charset="0"/>
                <a:ea typeface="Times New Roman" panose="02020603050405020304" pitchFamily="18" charset="0"/>
              </a:rPr>
              <a:t>Help</a:t>
            </a:r>
            <a:r>
              <a:rPr lang="es-ES" sz="2800" dirty="0">
                <a:effectLst/>
                <a:latin typeface="Calibri" panose="020F0502020204030204" pitchFamily="34" charset="0"/>
                <a:ea typeface="Times New Roman" panose="02020603050405020304" pitchFamily="18" charset="0"/>
              </a:rPr>
              <a:t> Center. </a:t>
            </a:r>
            <a:r>
              <a:rPr lang="es-ES" sz="2800" u="sng" dirty="0">
                <a:solidFill>
                  <a:srgbClr val="0000FF"/>
                </a:solidFill>
                <a:effectLst/>
                <a:latin typeface="Calibri" panose="020F0502020204030204" pitchFamily="34" charset="0"/>
                <a:ea typeface="Times New Roman" panose="02020603050405020304" pitchFamily="18" charset="0"/>
                <a:hlinkClick r:id="rId24"/>
              </a:rPr>
              <a:t>https://docs.oracle.com/en/java/javase/index.html</a:t>
            </a:r>
            <a:r>
              <a:rPr lang="es-ES" sz="2800" dirty="0">
                <a:effectLst/>
                <a:latin typeface="Calibri" panose="020F0502020204030204" pitchFamily="34" charset="0"/>
                <a:ea typeface="Times New Roman" panose="02020603050405020304" pitchFamily="18" charset="0"/>
              </a:rPr>
              <a:t> </a:t>
            </a:r>
            <a:endParaRPr lang="es-MX" sz="2800" dirty="0">
              <a:effectLst/>
              <a:latin typeface="Times New Roman" panose="02020603050405020304" pitchFamily="18" charset="0"/>
              <a:ea typeface="Times New Roman" panose="02020603050405020304" pitchFamily="18" charset="0"/>
            </a:endParaRPr>
          </a:p>
          <a:p>
            <a:pPr indent="-457200">
              <a:lnSpc>
                <a:spcPct val="200000"/>
              </a:lnSpc>
            </a:pPr>
            <a:r>
              <a:rPr lang="es-ES" sz="2800" i="1" dirty="0" err="1">
                <a:effectLst/>
                <a:latin typeface="Calibri" panose="020F0502020204030204" pitchFamily="34" charset="0"/>
                <a:ea typeface="Times New Roman" panose="02020603050405020304" pitchFamily="18" charset="0"/>
              </a:rPr>
              <a:t>Lesson</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Concurrency</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The</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Java</a:t>
            </a:r>
            <a:r>
              <a:rPr lang="es-ES" sz="2800" i="1" baseline="30000" dirty="0" err="1">
                <a:effectLst/>
                <a:latin typeface="Calibri" panose="020F0502020204030204" pitchFamily="34" charset="0"/>
                <a:ea typeface="Times New Roman" panose="02020603050405020304" pitchFamily="18" charset="0"/>
              </a:rPr>
              <a:t>TM</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Tutorials</a:t>
            </a:r>
            <a:r>
              <a:rPr lang="es-ES" sz="2800" i="1" dirty="0">
                <a:effectLst/>
                <a:latin typeface="Calibri" panose="020F0502020204030204" pitchFamily="34" charset="0"/>
                <a:ea typeface="Times New Roman" panose="02020603050405020304" pitchFamily="18" charset="0"/>
              </a:rPr>
              <a:t> &gt; </a:t>
            </a:r>
            <a:r>
              <a:rPr lang="es-ES" sz="2800" i="1" dirty="0" err="1">
                <a:effectLst/>
                <a:latin typeface="Calibri" panose="020F0502020204030204" pitchFamily="34" charset="0"/>
                <a:ea typeface="Times New Roman" panose="02020603050405020304" pitchFamily="18" charset="0"/>
              </a:rPr>
              <a:t>Essential</a:t>
            </a:r>
            <a:r>
              <a:rPr lang="es-ES" sz="2800" i="1" dirty="0">
                <a:effectLst/>
                <a:latin typeface="Calibri" panose="020F0502020204030204" pitchFamily="34" charset="0"/>
                <a:ea typeface="Times New Roman" panose="02020603050405020304" pitchFamily="18" charset="0"/>
              </a:rPr>
              <a:t> Java </a:t>
            </a:r>
            <a:r>
              <a:rPr lang="es-ES" sz="2800" i="1" dirty="0" err="1">
                <a:effectLst/>
                <a:latin typeface="Calibri" panose="020F0502020204030204" pitchFamily="34" charset="0"/>
                <a:ea typeface="Times New Roman" panose="02020603050405020304" pitchFamily="18" charset="0"/>
              </a:rPr>
              <a:t>Classes</a:t>
            </a:r>
            <a:r>
              <a:rPr lang="es-ES" sz="2800" i="1" dirty="0">
                <a:effectLst/>
                <a:latin typeface="Calibri" panose="020F0502020204030204" pitchFamily="34" charset="0"/>
                <a:ea typeface="Times New Roman" panose="02020603050405020304" pitchFamily="18" charset="0"/>
              </a:rPr>
              <a:t>)</a:t>
            </a:r>
            <a:r>
              <a:rPr lang="es-ES" sz="2800" dirty="0">
                <a:effectLst/>
                <a:latin typeface="Calibri" panose="020F0502020204030204" pitchFamily="34" charset="0"/>
                <a:ea typeface="Times New Roman" panose="02020603050405020304" pitchFamily="18" charset="0"/>
              </a:rPr>
              <a:t>. (s. f.). </a:t>
            </a:r>
            <a:r>
              <a:rPr lang="es-ES" sz="2800" u="sng" dirty="0">
                <a:solidFill>
                  <a:srgbClr val="0000FF"/>
                </a:solidFill>
                <a:effectLst/>
                <a:latin typeface="Calibri" panose="020F0502020204030204" pitchFamily="34" charset="0"/>
                <a:ea typeface="Times New Roman" panose="02020603050405020304" pitchFamily="18" charset="0"/>
                <a:hlinkClick r:id="rId25"/>
              </a:rPr>
              <a:t>https://docs.oracle.com/javase/tutorial/essential/concurrency/index.html</a:t>
            </a:r>
            <a:r>
              <a:rPr lang="es-ES" sz="2800" dirty="0">
                <a:effectLst/>
                <a:latin typeface="Calibri" panose="020F0502020204030204" pitchFamily="34" charset="0"/>
                <a:ea typeface="Times New Roman" panose="02020603050405020304" pitchFamily="18" charset="0"/>
              </a:rPr>
              <a:t> </a:t>
            </a:r>
            <a:endParaRPr lang="es-MX" sz="28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s-ES" sz="2800" dirty="0" err="1">
                <a:effectLst/>
                <a:latin typeface="Calibri" panose="020F0502020204030204" pitchFamily="34" charset="0"/>
                <a:ea typeface="Calibri" panose="020F0502020204030204" pitchFamily="34" charset="0"/>
                <a:cs typeface="Calibri" panose="020F0502020204030204" pitchFamily="34" charset="0"/>
              </a:rPr>
              <a:t>Dhamdhere</a:t>
            </a:r>
            <a:r>
              <a:rPr lang="es-ES" sz="2800" dirty="0">
                <a:effectLst/>
                <a:latin typeface="Calibri" panose="020F0502020204030204" pitchFamily="34" charset="0"/>
                <a:ea typeface="Calibri" panose="020F0502020204030204" pitchFamily="34" charset="0"/>
                <a:cs typeface="Calibri" panose="020F0502020204030204" pitchFamily="34" charset="0"/>
              </a:rPr>
              <a:t>, D. M. (2011). </a:t>
            </a:r>
            <a:r>
              <a:rPr lang="es-ES" sz="2800" dirty="0" err="1">
                <a:effectLst/>
                <a:latin typeface="Calibri" panose="020F0502020204030204" pitchFamily="34" charset="0"/>
                <a:ea typeface="Calibri" panose="020F0502020204030204" pitchFamily="34" charset="0"/>
                <a:cs typeface="Calibri" panose="020F0502020204030204" pitchFamily="34" charset="0"/>
              </a:rPr>
              <a:t>Operating</a:t>
            </a:r>
            <a:r>
              <a:rPr lang="es-ES" sz="2800" dirty="0">
                <a:effectLst/>
                <a:latin typeface="Calibri" panose="020F0502020204030204" pitchFamily="34" charset="0"/>
                <a:ea typeface="Calibri" panose="020F0502020204030204" pitchFamily="34" charset="0"/>
                <a:cs typeface="Calibri" panose="020F0502020204030204" pitchFamily="34" charset="0"/>
              </a:rPr>
              <a:t> </a:t>
            </a:r>
            <a:r>
              <a:rPr lang="es-ES" sz="2800" dirty="0" err="1">
                <a:effectLst/>
                <a:latin typeface="Calibri" panose="020F0502020204030204" pitchFamily="34" charset="0"/>
                <a:ea typeface="Calibri" panose="020F0502020204030204" pitchFamily="34" charset="0"/>
                <a:cs typeface="Calibri" panose="020F0502020204030204" pitchFamily="34" charset="0"/>
              </a:rPr>
              <a:t>Systems</a:t>
            </a:r>
            <a:r>
              <a:rPr lang="es-ES" sz="2800" dirty="0">
                <a:effectLst/>
                <a:latin typeface="Calibri" panose="020F0502020204030204" pitchFamily="34" charset="0"/>
                <a:ea typeface="Calibri" panose="020F0502020204030204" pitchFamily="34" charset="0"/>
                <a:cs typeface="Calibri" panose="020F0502020204030204" pitchFamily="34" charset="0"/>
              </a:rPr>
              <a:t>: A Concept-</a:t>
            </a:r>
            <a:r>
              <a:rPr lang="es-ES" sz="2800" dirty="0" err="1">
                <a:effectLst/>
                <a:latin typeface="Calibri" panose="020F0502020204030204" pitchFamily="34" charset="0"/>
                <a:ea typeface="Calibri" panose="020F0502020204030204" pitchFamily="34" charset="0"/>
                <a:cs typeface="Calibri" panose="020F0502020204030204" pitchFamily="34" charset="0"/>
              </a:rPr>
              <a:t>based</a:t>
            </a:r>
            <a:r>
              <a:rPr lang="es-ES" sz="2800" dirty="0">
                <a:effectLst/>
                <a:latin typeface="Calibri" panose="020F0502020204030204" pitchFamily="34" charset="0"/>
                <a:ea typeface="Calibri" panose="020F0502020204030204" pitchFamily="34" charset="0"/>
                <a:cs typeface="Calibri" panose="020F0502020204030204" pitchFamily="34" charset="0"/>
              </a:rPr>
              <a:t> </a:t>
            </a:r>
            <a:r>
              <a:rPr lang="es-ES" sz="2800" dirty="0" err="1">
                <a:effectLst/>
                <a:latin typeface="Calibri" panose="020F0502020204030204" pitchFamily="34" charset="0"/>
                <a:ea typeface="Calibri" panose="020F0502020204030204" pitchFamily="34" charset="0"/>
                <a:cs typeface="Calibri" panose="020F0502020204030204" pitchFamily="34" charset="0"/>
              </a:rPr>
              <a:t>Approach</a:t>
            </a:r>
            <a:r>
              <a:rPr lang="es-ES" sz="2800" dirty="0">
                <a:effectLst/>
                <a:latin typeface="Calibri" panose="020F0502020204030204" pitchFamily="34" charset="0"/>
                <a:ea typeface="Calibri" panose="020F0502020204030204" pitchFamily="34" charset="0"/>
                <a:cs typeface="Calibri" panose="020F0502020204030204" pitchFamily="34" charset="0"/>
              </a:rPr>
              <a:t>. Tata McGraw-Hill </a:t>
            </a:r>
            <a:r>
              <a:rPr lang="es-ES" sz="2800" dirty="0" err="1">
                <a:effectLst/>
                <a:latin typeface="Calibri" panose="020F0502020204030204" pitchFamily="34" charset="0"/>
                <a:ea typeface="Calibri" panose="020F0502020204030204" pitchFamily="34" charset="0"/>
                <a:cs typeface="Calibri" panose="020F0502020204030204" pitchFamily="34" charset="0"/>
              </a:rPr>
              <a:t>Education</a:t>
            </a:r>
            <a:endParaRPr lang="es-MX" sz="2800" dirty="0">
              <a:effectLst/>
              <a:latin typeface="Calibri" panose="020F0502020204030204" pitchFamily="34" charset="0"/>
              <a:ea typeface="Calibri" panose="020F0502020204030204" pitchFamily="34" charset="0"/>
              <a:cs typeface="Arial" panose="020B0604020202020204" pitchFamily="34" charset="0"/>
            </a:endParaRPr>
          </a:p>
          <a:p>
            <a:pPr indent="-457200">
              <a:lnSpc>
                <a:spcPct val="200000"/>
              </a:lnSpc>
            </a:pPr>
            <a:r>
              <a:rPr lang="es-ES" sz="2800" i="1" dirty="0" err="1">
                <a:effectLst/>
                <a:latin typeface="Calibri" panose="020F0502020204030204" pitchFamily="34" charset="0"/>
                <a:ea typeface="Times New Roman" panose="02020603050405020304" pitchFamily="18" charset="0"/>
              </a:rPr>
              <a:t>Lesson</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Concurrency</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The</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Java</a:t>
            </a:r>
            <a:r>
              <a:rPr lang="es-ES" sz="2800" i="1" baseline="30000" dirty="0" err="1">
                <a:effectLst/>
                <a:latin typeface="Calibri" panose="020F0502020204030204" pitchFamily="34" charset="0"/>
                <a:ea typeface="Times New Roman" panose="02020603050405020304" pitchFamily="18" charset="0"/>
              </a:rPr>
              <a:t>TM</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Tutorials</a:t>
            </a:r>
            <a:r>
              <a:rPr lang="es-ES" sz="2800" i="1" dirty="0">
                <a:effectLst/>
                <a:latin typeface="Calibri" panose="020F0502020204030204" pitchFamily="34" charset="0"/>
                <a:ea typeface="Times New Roman" panose="02020603050405020304" pitchFamily="18" charset="0"/>
              </a:rPr>
              <a:t> &gt; </a:t>
            </a:r>
            <a:r>
              <a:rPr lang="es-ES" sz="2800" i="1" dirty="0" err="1">
                <a:effectLst/>
                <a:latin typeface="Calibri" panose="020F0502020204030204" pitchFamily="34" charset="0"/>
                <a:ea typeface="Times New Roman" panose="02020603050405020304" pitchFamily="18" charset="0"/>
              </a:rPr>
              <a:t>Essential</a:t>
            </a:r>
            <a:r>
              <a:rPr lang="es-ES" sz="2800" i="1" dirty="0">
                <a:effectLst/>
                <a:latin typeface="Calibri" panose="020F0502020204030204" pitchFamily="34" charset="0"/>
                <a:ea typeface="Times New Roman" panose="02020603050405020304" pitchFamily="18" charset="0"/>
              </a:rPr>
              <a:t> Java </a:t>
            </a:r>
            <a:r>
              <a:rPr lang="es-ES" sz="2800" i="1" dirty="0" err="1">
                <a:effectLst/>
                <a:latin typeface="Calibri" panose="020F0502020204030204" pitchFamily="34" charset="0"/>
                <a:ea typeface="Times New Roman" panose="02020603050405020304" pitchFamily="18" charset="0"/>
              </a:rPr>
              <a:t>Classes</a:t>
            </a:r>
            <a:r>
              <a:rPr lang="es-ES" sz="2800" i="1" dirty="0">
                <a:effectLst/>
                <a:latin typeface="Calibri" panose="020F0502020204030204" pitchFamily="34" charset="0"/>
                <a:ea typeface="Times New Roman" panose="02020603050405020304" pitchFamily="18" charset="0"/>
              </a:rPr>
              <a:t>)</a:t>
            </a:r>
            <a:r>
              <a:rPr lang="es-ES" sz="2800" dirty="0">
                <a:effectLst/>
                <a:latin typeface="Calibri" panose="020F0502020204030204" pitchFamily="34" charset="0"/>
                <a:ea typeface="Times New Roman" panose="02020603050405020304" pitchFamily="18" charset="0"/>
              </a:rPr>
              <a:t>. (s. f.-b). </a:t>
            </a:r>
            <a:r>
              <a:rPr lang="es-ES" sz="2800" u="sng" dirty="0">
                <a:solidFill>
                  <a:srgbClr val="0000FF"/>
                </a:solidFill>
                <a:effectLst/>
                <a:latin typeface="Calibri" panose="020F0502020204030204" pitchFamily="34" charset="0"/>
                <a:ea typeface="Times New Roman" panose="02020603050405020304" pitchFamily="18" charset="0"/>
                <a:hlinkClick r:id="rId25"/>
              </a:rPr>
              <a:t>https://docs.oracle.com/javase/tutorial/essential/concurrency/index.html</a:t>
            </a:r>
            <a:r>
              <a:rPr lang="es-ES" sz="2800" dirty="0">
                <a:effectLst/>
                <a:latin typeface="Calibri" panose="020F0502020204030204" pitchFamily="34" charset="0"/>
                <a:ea typeface="Times New Roman" panose="02020603050405020304" pitchFamily="18" charset="0"/>
              </a:rPr>
              <a:t> </a:t>
            </a:r>
            <a:endParaRPr lang="es-MX" sz="2800" dirty="0">
              <a:effectLst/>
              <a:latin typeface="Times New Roman" panose="02020603050405020304" pitchFamily="18" charset="0"/>
              <a:ea typeface="Times New Roman" panose="02020603050405020304" pitchFamily="18" charset="0"/>
            </a:endParaRPr>
          </a:p>
          <a:p>
            <a:pPr indent="-457200">
              <a:lnSpc>
                <a:spcPct val="200000"/>
              </a:lnSpc>
            </a:pPr>
            <a:r>
              <a:rPr lang="es-ES" sz="2800" i="1" dirty="0" err="1">
                <a:effectLst/>
                <a:latin typeface="Calibri" panose="020F0502020204030204" pitchFamily="34" charset="0"/>
                <a:ea typeface="Times New Roman" panose="02020603050405020304" pitchFamily="18" charset="0"/>
              </a:rPr>
              <a:t>Synchronization</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The</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Java</a:t>
            </a:r>
            <a:r>
              <a:rPr lang="es-ES" sz="2800" i="1" baseline="30000" dirty="0" err="1">
                <a:effectLst/>
                <a:latin typeface="Calibri" panose="020F0502020204030204" pitchFamily="34" charset="0"/>
                <a:ea typeface="Times New Roman" panose="02020603050405020304" pitchFamily="18" charset="0"/>
              </a:rPr>
              <a:t>TM</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Tutorials</a:t>
            </a:r>
            <a:r>
              <a:rPr lang="es-ES" sz="2800" i="1" dirty="0">
                <a:effectLst/>
                <a:latin typeface="Calibri" panose="020F0502020204030204" pitchFamily="34" charset="0"/>
                <a:ea typeface="Times New Roman" panose="02020603050405020304" pitchFamily="18" charset="0"/>
              </a:rPr>
              <a:t> &gt;                    </a:t>
            </a:r>
            <a:r>
              <a:rPr lang="es-ES" sz="2800" i="1" dirty="0" err="1">
                <a:effectLst/>
                <a:latin typeface="Calibri" panose="020F0502020204030204" pitchFamily="34" charset="0"/>
                <a:ea typeface="Times New Roman" panose="02020603050405020304" pitchFamily="18" charset="0"/>
              </a:rPr>
              <a:t>Essential</a:t>
            </a:r>
            <a:r>
              <a:rPr lang="es-ES" sz="2800" i="1" dirty="0">
                <a:effectLst/>
                <a:latin typeface="Calibri" panose="020F0502020204030204" pitchFamily="34" charset="0"/>
                <a:ea typeface="Times New Roman" panose="02020603050405020304" pitchFamily="18" charset="0"/>
              </a:rPr>
              <a:t> Java </a:t>
            </a:r>
            <a:r>
              <a:rPr lang="es-ES" sz="2800" i="1" dirty="0" err="1">
                <a:effectLst/>
                <a:latin typeface="Calibri" panose="020F0502020204030204" pitchFamily="34" charset="0"/>
                <a:ea typeface="Times New Roman" panose="02020603050405020304" pitchFamily="18" charset="0"/>
              </a:rPr>
              <a:t>Classes</a:t>
            </a:r>
            <a:r>
              <a:rPr lang="es-ES" sz="2800" i="1" dirty="0">
                <a:effectLst/>
                <a:latin typeface="Calibri" panose="020F0502020204030204" pitchFamily="34" charset="0"/>
                <a:ea typeface="Times New Roman" panose="02020603050405020304" pitchFamily="18" charset="0"/>
              </a:rPr>
              <a:t> &gt; </a:t>
            </a:r>
            <a:r>
              <a:rPr lang="es-ES" sz="2800" i="1" dirty="0" err="1">
                <a:effectLst/>
                <a:latin typeface="Calibri" panose="020F0502020204030204" pitchFamily="34" charset="0"/>
                <a:ea typeface="Times New Roman" panose="02020603050405020304" pitchFamily="18" charset="0"/>
              </a:rPr>
              <a:t>Concurrency</a:t>
            </a:r>
            <a:r>
              <a:rPr lang="es-ES" sz="2800" i="1" dirty="0">
                <a:effectLst/>
                <a:latin typeface="Calibri" panose="020F0502020204030204" pitchFamily="34" charset="0"/>
                <a:ea typeface="Times New Roman" panose="02020603050405020304" pitchFamily="18" charset="0"/>
              </a:rPr>
              <a:t>)</a:t>
            </a:r>
            <a:r>
              <a:rPr lang="es-ES" sz="2800" dirty="0">
                <a:effectLst/>
                <a:latin typeface="Calibri" panose="020F0502020204030204" pitchFamily="34" charset="0"/>
                <a:ea typeface="Times New Roman" panose="02020603050405020304" pitchFamily="18" charset="0"/>
              </a:rPr>
              <a:t>. (s. f.). </a:t>
            </a:r>
            <a:r>
              <a:rPr lang="es-ES" sz="2800" u="sng" dirty="0">
                <a:solidFill>
                  <a:srgbClr val="0000FF"/>
                </a:solidFill>
                <a:effectLst/>
                <a:latin typeface="Calibri" panose="020F0502020204030204" pitchFamily="34" charset="0"/>
                <a:ea typeface="Times New Roman" panose="02020603050405020304" pitchFamily="18" charset="0"/>
                <a:hlinkClick r:id="rId26"/>
              </a:rPr>
              <a:t>https://docs.oracle.com/javase/tutorial/essential/concurrency/sync.html</a:t>
            </a:r>
            <a:r>
              <a:rPr lang="es-ES" sz="2800" dirty="0">
                <a:effectLst/>
                <a:latin typeface="Calibri" panose="020F0502020204030204" pitchFamily="34" charset="0"/>
                <a:ea typeface="Times New Roman" panose="02020603050405020304" pitchFamily="18" charset="0"/>
              </a:rPr>
              <a:t> </a:t>
            </a:r>
            <a:endParaRPr lang="es-MX" sz="2800" dirty="0">
              <a:effectLst/>
              <a:latin typeface="Times New Roman" panose="02020603050405020304" pitchFamily="18" charset="0"/>
              <a:ea typeface="Times New Roman" panose="02020603050405020304" pitchFamily="18" charset="0"/>
            </a:endParaRPr>
          </a:p>
          <a:p>
            <a:pPr marL="152400" indent="0">
              <a:lnSpc>
                <a:spcPct val="115000"/>
              </a:lnSpc>
              <a:spcAft>
                <a:spcPts val="1000"/>
              </a:spcAft>
              <a:buNone/>
            </a:pPr>
            <a:endParaRPr lang="es-MX" sz="7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6884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¿QUÉ ES BYTECODE?</a:t>
            </a:r>
            <a:endParaRPr dirty="0"/>
          </a:p>
        </p:txBody>
      </p:sp>
      <p:sp>
        <p:nvSpPr>
          <p:cNvPr id="193" name="Google Shape;193;p29"/>
          <p:cNvSpPr txBox="1">
            <a:spLocks noGrp="1"/>
          </p:cNvSpPr>
          <p:nvPr>
            <p:ph type="body" idx="1"/>
          </p:nvPr>
        </p:nvSpPr>
        <p:spPr>
          <a:xfrm>
            <a:off x="435895" y="1635372"/>
            <a:ext cx="6310500" cy="2758800"/>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 b="1" dirty="0">
                <a:solidFill>
                  <a:schemeClr val="dk1"/>
                </a:solidFill>
              </a:rPr>
              <a:t>Definición:</a:t>
            </a:r>
            <a:br>
              <a:rPr lang="es" b="1" dirty="0">
                <a:solidFill>
                  <a:schemeClr val="dk1"/>
                </a:solidFill>
              </a:rPr>
            </a:br>
            <a:r>
              <a:rPr lang="es-ES" dirty="0">
                <a:effectLst/>
                <a:latin typeface="Calibri" panose="020F0502020204030204" pitchFamily="34" charset="0"/>
                <a:ea typeface="Calibri" panose="020F0502020204030204" pitchFamily="34" charset="0"/>
                <a:cs typeface="Arial" panose="020B0604020202020204" pitchFamily="34" charset="0"/>
              </a:rPr>
              <a:t>El </a:t>
            </a:r>
            <a:r>
              <a:rPr lang="es-ES" dirty="0" err="1">
                <a:effectLst/>
                <a:latin typeface="Calibri" panose="020F0502020204030204" pitchFamily="34" charset="0"/>
                <a:ea typeface="Calibri" panose="020F0502020204030204" pitchFamily="34" charset="0"/>
                <a:cs typeface="Arial" panose="020B0604020202020204" pitchFamily="34" charset="0"/>
              </a:rPr>
              <a:t>bytecode</a:t>
            </a:r>
            <a:r>
              <a:rPr lang="es-ES" dirty="0">
                <a:effectLst/>
                <a:latin typeface="Calibri" panose="020F0502020204030204" pitchFamily="34" charset="0"/>
                <a:ea typeface="Calibri" panose="020F0502020204030204" pitchFamily="34" charset="0"/>
                <a:cs typeface="Arial" panose="020B0604020202020204" pitchFamily="34" charset="0"/>
              </a:rPr>
              <a:t> es un código intermedio generado por el compilador de un lenguaje de programación como Java. Es un conjunto de instrucciones de bajo nivel que se encuentra entre el código fuente legible por humanos y el código máquina ejecutable por la computadora.</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241300" lvl="1" indent="0" rtl="0">
              <a:spcBef>
                <a:spcPts val="700"/>
              </a:spcBef>
              <a:spcAft>
                <a:spcPts val="0"/>
              </a:spcAft>
              <a:buSzPts val="1200"/>
              <a:buNone/>
            </a:pP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160573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¿QUÉ ES LA SERIALIZACIÓN?</a:t>
            </a:r>
            <a:endParaRPr dirty="0"/>
          </a:p>
        </p:txBody>
      </p:sp>
      <p:sp>
        <p:nvSpPr>
          <p:cNvPr id="193" name="Google Shape;193;p29"/>
          <p:cNvSpPr txBox="1">
            <a:spLocks noGrp="1"/>
          </p:cNvSpPr>
          <p:nvPr>
            <p:ph type="body" idx="1"/>
          </p:nvPr>
        </p:nvSpPr>
        <p:spPr>
          <a:xfrm>
            <a:off x="292050" y="1030572"/>
            <a:ext cx="6310500" cy="2758800"/>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Definición:</a:t>
            </a:r>
            <a:br>
              <a:rPr lang="es-MX" b="1" dirty="0">
                <a:solidFill>
                  <a:schemeClr val="dk1"/>
                </a:solidFill>
              </a:rPr>
            </a:br>
            <a:r>
              <a:rPr lang="es-MX" dirty="0">
                <a:effectLst/>
                <a:latin typeface="Calibri" panose="020F0502020204030204" pitchFamily="34" charset="0"/>
                <a:ea typeface="Calibri" panose="020F0502020204030204" pitchFamily="34" charset="0"/>
                <a:cs typeface="Arial" panose="020B0604020202020204" pitchFamily="34" charset="0"/>
              </a:rPr>
              <a:t>La serialización es el proceso de convertir un objeto en una secuencia de bytes para que pueda ser almacenado, transmitido o guardado en un medio de almacenamiento persistente. En el contexto de la programación, se refiere a la capacidad de convertir objetos en una forma que se pueda almacenar o transmitir y luego restaurarlos a su estado original.</a:t>
            </a:r>
          </a:p>
          <a:p>
            <a:pPr marL="241300" lvl="1" indent="0" rtl="0">
              <a:spcBef>
                <a:spcPts val="700"/>
              </a:spcBef>
              <a:spcAft>
                <a:spcPts val="0"/>
              </a:spcAft>
              <a:buSzPts val="1200"/>
              <a:buNone/>
            </a:pPr>
            <a:endParaRPr lang="es-MX"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pic>
        <p:nvPicPr>
          <p:cNvPr id="2" name="Imagen 1">
            <a:extLst>
              <a:ext uri="{FF2B5EF4-FFF2-40B4-BE49-F238E27FC236}">
                <a16:creationId xmlns:a16="http://schemas.microsoft.com/office/drawing/2014/main" id="{D4D9C069-412B-706B-4BB7-BB3951EFC432}"/>
              </a:ext>
            </a:extLst>
          </p:cNvPr>
          <p:cNvPicPr>
            <a:picLocks noChangeAspect="1"/>
          </p:cNvPicPr>
          <p:nvPr/>
        </p:nvPicPr>
        <p:blipFill>
          <a:blip r:embed="rId22"/>
          <a:stretch>
            <a:fillRect/>
          </a:stretch>
        </p:blipFill>
        <p:spPr>
          <a:xfrm>
            <a:off x="2347126" y="3145186"/>
            <a:ext cx="2084706" cy="1848232"/>
          </a:xfrm>
          <a:prstGeom prst="rect">
            <a:avLst/>
          </a:prstGeom>
        </p:spPr>
      </p:pic>
    </p:spTree>
    <p:extLst>
      <p:ext uri="{BB962C8B-B14F-4D97-AF65-F5344CB8AC3E}">
        <p14:creationId xmlns:p14="http://schemas.microsoft.com/office/powerpoint/2010/main" val="142487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JAVA</a:t>
            </a:r>
            <a:endParaRPr dirty="0"/>
          </a:p>
        </p:txBody>
      </p:sp>
      <p:sp>
        <p:nvSpPr>
          <p:cNvPr id="193" name="Google Shape;193;p29"/>
          <p:cNvSpPr txBox="1">
            <a:spLocks noGrp="1"/>
          </p:cNvSpPr>
          <p:nvPr>
            <p:ph type="body" idx="1"/>
          </p:nvPr>
        </p:nvSpPr>
        <p:spPr>
          <a:xfrm>
            <a:off x="399719" y="1613772"/>
            <a:ext cx="6310500" cy="2758800"/>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ES" dirty="0">
                <a:effectLst/>
                <a:latin typeface="Calibri" panose="020F0502020204030204" pitchFamily="34" charset="0"/>
                <a:ea typeface="Calibri" panose="020F0502020204030204" pitchFamily="34" charset="0"/>
                <a:cs typeface="Arial" panose="020B0604020202020204" pitchFamily="34" charset="0"/>
              </a:rPr>
              <a:t>Java fue diseñado con el objetivo de ser un lenguaje portátil, seguro y robusto. Su principal característica es la "</a:t>
            </a:r>
            <a:r>
              <a:rPr lang="es-ES" dirty="0" err="1">
                <a:effectLst/>
                <a:latin typeface="Calibri" panose="020F0502020204030204" pitchFamily="34" charset="0"/>
                <a:ea typeface="Calibri" panose="020F0502020204030204" pitchFamily="34" charset="0"/>
                <a:cs typeface="Arial" panose="020B0604020202020204" pitchFamily="34" charset="0"/>
              </a:rPr>
              <a:t>Write</a:t>
            </a:r>
            <a:r>
              <a:rPr lang="es-ES" dirty="0">
                <a:effectLst/>
                <a:latin typeface="Calibri" panose="020F0502020204030204" pitchFamily="34" charset="0"/>
                <a:ea typeface="Calibri" panose="020F0502020204030204" pitchFamily="34" charset="0"/>
                <a:cs typeface="Arial" panose="020B0604020202020204" pitchFamily="34" charset="0"/>
              </a:rPr>
              <a:t> once, run </a:t>
            </a:r>
            <a:r>
              <a:rPr lang="es-ES" dirty="0" err="1">
                <a:effectLst/>
                <a:latin typeface="Calibri" panose="020F0502020204030204" pitchFamily="34" charset="0"/>
                <a:ea typeface="Calibri" panose="020F0502020204030204" pitchFamily="34" charset="0"/>
                <a:cs typeface="Arial" panose="020B0604020202020204" pitchFamily="34" charset="0"/>
              </a:rPr>
              <a:t>anywhere</a:t>
            </a:r>
            <a:r>
              <a:rPr lang="es-ES" dirty="0">
                <a:effectLst/>
                <a:latin typeface="Calibri" panose="020F0502020204030204" pitchFamily="34" charset="0"/>
                <a:ea typeface="Calibri" panose="020F0502020204030204" pitchFamily="34" charset="0"/>
                <a:cs typeface="Arial" panose="020B0604020202020204" pitchFamily="34" charset="0"/>
              </a:rPr>
              <a:t>" (escribir una vez, ejecutar en cualquier lugar), lo que significa que el código escrito en Java puede ejecutarse en diferentes plataformas sin necesidad de realizar modificaciones significativas. Esto es posible gracias al uso de la máquina virtual de Java (JVM), que interpreta el </a:t>
            </a:r>
            <a:r>
              <a:rPr lang="es-ES" dirty="0" err="1">
                <a:effectLst/>
                <a:latin typeface="Calibri" panose="020F0502020204030204" pitchFamily="34" charset="0"/>
                <a:ea typeface="Calibri" panose="020F0502020204030204" pitchFamily="34" charset="0"/>
                <a:cs typeface="Arial" panose="020B0604020202020204" pitchFamily="34" charset="0"/>
              </a:rPr>
              <a:t>bytecode</a:t>
            </a:r>
            <a:r>
              <a:rPr lang="es-ES" dirty="0">
                <a:effectLst/>
                <a:latin typeface="Calibri" panose="020F0502020204030204" pitchFamily="34" charset="0"/>
                <a:ea typeface="Calibri" panose="020F0502020204030204" pitchFamily="34" charset="0"/>
                <a:cs typeface="Arial" panose="020B0604020202020204" pitchFamily="34" charset="0"/>
              </a:rPr>
              <a:t> generado por el compilador de Java y lo ejecuta en el sistema operativo subyacente.</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241300" lvl="1" indent="0" rtl="0">
              <a:spcBef>
                <a:spcPts val="700"/>
              </a:spcBef>
              <a:spcAft>
                <a:spcPts val="0"/>
              </a:spcAft>
              <a:buSzPts val="1200"/>
              <a:buNone/>
            </a:pP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76420250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o">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4177</Words>
  <Application>Microsoft Office PowerPoint</Application>
  <PresentationFormat>Presentación en pantalla (16:9)</PresentationFormat>
  <Paragraphs>756</Paragraphs>
  <Slides>61</Slides>
  <Notes>49</Notes>
  <HiddenSlides>0</HiddenSlides>
  <MMClips>0</MMClips>
  <ScaleCrop>false</ScaleCrop>
  <HeadingPairs>
    <vt:vector size="4" baseType="variant">
      <vt:variant>
        <vt:lpstr>Tema</vt:lpstr>
      </vt:variant>
      <vt:variant>
        <vt:i4>3</vt:i4>
      </vt:variant>
      <vt:variant>
        <vt:lpstr>Títulos de diapositiva</vt:lpstr>
      </vt:variant>
      <vt:variant>
        <vt:i4>61</vt:i4>
      </vt:variant>
    </vt:vector>
  </HeadingPairs>
  <TitlesOfParts>
    <vt:vector size="64" baseType="lpstr">
      <vt:lpstr>Simple Light</vt:lpstr>
      <vt:lpstr>Dividendo</vt:lpstr>
      <vt:lpstr>Dividendo</vt:lpstr>
      <vt:lpstr>ESTADOS DE LOS HILOS – SINCRONIZACIÓN DE HILOS</vt:lpstr>
      <vt:lpstr>Presentación de PowerPoint</vt:lpstr>
      <vt:lpstr>INTRODUCCIÓN</vt:lpstr>
      <vt:lpstr> OBJETIVOS</vt:lpstr>
      <vt:lpstr>¿QUÉ ES UNA APLICACIÓN?</vt:lpstr>
      <vt:lpstr>MÁQUINA VIRTUAL DE JAVA</vt:lpstr>
      <vt:lpstr>¿QUÉ ES BYTECODE?</vt:lpstr>
      <vt:lpstr>¿QUÉ ES LA SERIALIZACIÓN?</vt:lpstr>
      <vt:lpstr>JAVA</vt:lpstr>
      <vt:lpstr>MVC</vt:lpstr>
      <vt:lpstr>HILOS</vt:lpstr>
      <vt:lpstr>HILOS EN JAVA</vt:lpstr>
      <vt:lpstr>ESTADO DE LOS HILOS EN JAVA</vt:lpstr>
      <vt:lpstr>ESTADO DE LOS HILOS EN JAVA</vt:lpstr>
      <vt:lpstr>SINCRONIZACIÓN DE HILOS</vt:lpstr>
      <vt:lpstr>Presentación de PowerPoint</vt:lpstr>
      <vt:lpstr>CREACIÓN  e implementación DEL PROYECTO</vt:lpstr>
      <vt:lpstr>CREACIÓN  e implementación DEL PROYECTO</vt:lpstr>
      <vt:lpstr>CREACIÓN  e implementación DEL PROYECTO</vt:lpstr>
      <vt:lpstr>CREACIÓN  e implementación DEL PROYECTO</vt:lpstr>
      <vt:lpstr>CREACIÓN  e implementación DEL PROYECTO</vt:lpstr>
      <vt:lpstr>CREACIÓN  e implementación DEL PROYECTO</vt:lpstr>
      <vt:lpstr>CREACIÓN  e implementación DEL PROYECTO</vt:lpstr>
      <vt:lpstr>CREACIÓN  e implementación DEL PROYECTO</vt:lpstr>
      <vt:lpstr>CREACIÓN  e implementación DEL PROYECTO</vt:lpstr>
      <vt:lpstr>CREACIÓN  e implementación DEL PROYECTO</vt:lpstr>
      <vt:lpstr>ejecución</vt:lpstr>
      <vt:lpstr>ejecución</vt:lpstr>
      <vt:lpstr>ejecución</vt:lpstr>
      <vt:lpstr>DESARROLLO E IMPLEMENTACIÓN </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SINCRONIZACIÓN HILOS BANCO</vt:lpstr>
      <vt:lpstr>Creación del proyecto en Apache netbeans</vt:lpstr>
      <vt:lpstr>Presentación de PowerPoint</vt:lpstr>
      <vt:lpstr>Desarrollo del patrón mvc Codificación</vt:lpstr>
      <vt:lpstr>Presentación de PowerPoint</vt:lpstr>
      <vt:lpstr>Presentación de PowerPoint</vt:lpstr>
      <vt:lpstr>Presentación de PowerPoint</vt:lpstr>
      <vt:lpstr>Presentación de PowerPoint</vt:lpstr>
      <vt:lpstr>Presentación de PowerPoint</vt:lpstr>
      <vt:lpstr>archivo main codificación</vt:lpstr>
      <vt:lpstr>CREACIÓN E IMPLEMENTACIÓN DE PROYECTO</vt:lpstr>
      <vt:lpstr>Ejecución E IMPLEMENTACIÓN SINCRONIZACIÓN HILO BANCOS</vt:lpstr>
      <vt:lpstr>CONCLUSIONES</vt:lpstr>
      <vt:lpstr>CONCLUSIONES</vt:lpstr>
      <vt:lpstr>RECOMENDACIONES</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HILOS EN JAVA EN NETBEANS</dc:title>
  <dc:creator>DETPC</dc:creator>
  <cp:lastModifiedBy>JOHAO ALEJANDRO MORALES PISCO</cp:lastModifiedBy>
  <cp:revision>83</cp:revision>
  <dcterms:modified xsi:type="dcterms:W3CDTF">2023-07-09T20:06:20Z</dcterms:modified>
</cp:coreProperties>
</file>