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sldIdLst>
    <p:sldId id="258" r:id="rId5"/>
    <p:sldId id="259" r:id="rId6"/>
    <p:sldId id="384" r:id="rId7"/>
    <p:sldId id="260" r:id="rId8"/>
    <p:sldId id="261" r:id="rId9"/>
    <p:sldId id="385" r:id="rId10"/>
    <p:sldId id="386" r:id="rId11"/>
    <p:sldId id="387" r:id="rId12"/>
    <p:sldId id="388" r:id="rId13"/>
    <p:sldId id="389" r:id="rId14"/>
    <p:sldId id="390" r:id="rId15"/>
    <p:sldId id="391" r:id="rId16"/>
    <p:sldId id="392" r:id="rId17"/>
    <p:sldId id="393" r:id="rId18"/>
    <p:sldId id="352" r:id="rId19"/>
    <p:sldId id="353" r:id="rId20"/>
    <p:sldId id="354" r:id="rId21"/>
    <p:sldId id="357" r:id="rId22"/>
    <p:sldId id="394" r:id="rId23"/>
    <p:sldId id="395" r:id="rId24"/>
    <p:sldId id="396" r:id="rId25"/>
    <p:sldId id="397" r:id="rId26"/>
    <p:sldId id="398" r:id="rId27"/>
    <p:sldId id="399" r:id="rId28"/>
    <p:sldId id="400" r:id="rId29"/>
    <p:sldId id="401" r:id="rId30"/>
    <p:sldId id="402" r:id="rId31"/>
    <p:sldId id="403" r:id="rId32"/>
    <p:sldId id="264" r:id="rId33"/>
    <p:sldId id="265" r:id="rId34"/>
    <p:sldId id="405" r:id="rId35"/>
    <p:sldId id="407" r:id="rId36"/>
    <p:sldId id="408" r:id="rId37"/>
    <p:sldId id="409" r:id="rId38"/>
    <p:sldId id="413" r:id="rId39"/>
    <p:sldId id="414" r:id="rId40"/>
    <p:sldId id="415" r:id="rId41"/>
    <p:sldId id="416" r:id="rId42"/>
    <p:sldId id="417" r:id="rId43"/>
    <p:sldId id="410" r:id="rId44"/>
    <p:sldId id="411" r:id="rId45"/>
    <p:sldId id="418" r:id="rId46"/>
    <p:sldId id="419" r:id="rId47"/>
    <p:sldId id="420" r:id="rId48"/>
    <p:sldId id="421" r:id="rId49"/>
    <p:sldId id="422" r:id="rId50"/>
    <p:sldId id="412" r:id="rId51"/>
    <p:sldId id="423" r:id="rId52"/>
    <p:sldId id="279" r:id="rId53"/>
    <p:sldId id="381" r:id="rId54"/>
    <p:sldId id="382" r:id="rId55"/>
    <p:sldId id="404" r:id="rId5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87" autoAdjust="0"/>
  </p:normalViewPr>
  <p:slideViewPr>
    <p:cSldViewPr snapToGrid="0">
      <p:cViewPr varScale="1">
        <p:scale>
          <a:sx n="47" d="100"/>
          <a:sy n="47" d="100"/>
        </p:scale>
        <p:origin x="67" y="998"/>
      </p:cViewPr>
      <p:guideLst/>
    </p:cSldViewPr>
  </p:slideViewPr>
  <p:outlineViewPr>
    <p:cViewPr>
      <p:scale>
        <a:sx n="33" d="100"/>
        <a:sy n="33" d="100"/>
      </p:scale>
      <p:origin x="0" y="-75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C" dirty="0"/>
            <a:t>Desarrollar e implementar una aplicación que utilice hilos mediante C# para realizar un programa animado sobre unas pelotas que se mueven por toda la pantalla de la aplicación con la ayuda del IDE de desarrollo Visual Studio.</a:t>
          </a:r>
          <a:endParaRPr lang="es-E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55650" rtl="0">
            <a:lnSpc>
              <a:spcPct val="100000"/>
            </a:lnSpc>
            <a:spcBef>
              <a:spcPct val="0"/>
            </a:spcBef>
            <a:spcAft>
              <a:spcPct val="35000"/>
            </a:spcAft>
            <a:buNone/>
          </a:pPr>
          <a:r>
            <a:rPr lang="es-EC" sz="1700" kern="1200" dirty="0"/>
            <a:t>Desarrollar e implementar una aplicación que utilice hilos mediante C# para realizar un programa animado sobre unas pelotas que se mueven por toda la pantalla de la aplicación con la ayuda del IDE de desarrollo Visual Studio.</a:t>
          </a:r>
          <a:endParaRPr lang="es-ES" sz="17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06/08/2023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16</a:t>
            </a:fld>
            <a:endParaRPr lang="es-ES"/>
          </a:p>
        </p:txBody>
      </p:sp>
    </p:spTree>
    <p:extLst>
      <p:ext uri="{BB962C8B-B14F-4D97-AF65-F5344CB8AC3E}">
        <p14:creationId xmlns:p14="http://schemas.microsoft.com/office/powerpoint/2010/main" val="248172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17</a:t>
            </a:fld>
            <a:endParaRPr lang="es-ES"/>
          </a:p>
        </p:txBody>
      </p:sp>
    </p:spTree>
    <p:extLst>
      <p:ext uri="{BB962C8B-B14F-4D97-AF65-F5344CB8AC3E}">
        <p14:creationId xmlns:p14="http://schemas.microsoft.com/office/powerpoint/2010/main" val="264596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18</a:t>
            </a:fld>
            <a:endParaRPr lang="es-ES"/>
          </a:p>
        </p:txBody>
      </p:sp>
    </p:spTree>
    <p:extLst>
      <p:ext uri="{BB962C8B-B14F-4D97-AF65-F5344CB8AC3E}">
        <p14:creationId xmlns:p14="http://schemas.microsoft.com/office/powerpoint/2010/main" val="137673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49</a:t>
            </a:fld>
            <a:endParaRPr lang="es-ES"/>
          </a:p>
        </p:txBody>
      </p:sp>
    </p:spTree>
    <p:extLst>
      <p:ext uri="{BB962C8B-B14F-4D97-AF65-F5344CB8AC3E}">
        <p14:creationId xmlns:p14="http://schemas.microsoft.com/office/powerpoint/2010/main" val="220108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learn.microsoft.com/es-es/dotnet/api/system.drawing.bitmap?view=dotnet-plat-ext-7.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lstStyle/>
          <a:p>
            <a:pPr algn="ctr"/>
            <a:r>
              <a:rPr lang="es-ES" dirty="0">
                <a:solidFill>
                  <a:schemeClr val="bg1"/>
                </a:solidFill>
              </a:rPr>
              <a:t>Uso de hilos – Proyecto 3</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lnSpcReduction="10000"/>
          </a:bodyPr>
          <a:lstStyle/>
          <a:p>
            <a:pPr marL="0" marR="0" algn="ctr">
              <a:lnSpc>
                <a:spcPct val="107000"/>
              </a:lnSpc>
              <a:spcBef>
                <a:spcPts val="0"/>
              </a:spcBef>
              <a:spcAft>
                <a:spcPts val="800"/>
              </a:spcAft>
            </a:pPr>
            <a:r>
              <a:rPr lang="es-EC" b="1" dirty="0">
                <a:solidFill>
                  <a:schemeClr val="bg1"/>
                </a:solidFill>
              </a:rPr>
              <a:t>Integrantes: 	</a:t>
            </a:r>
            <a:r>
              <a:rPr lang="es-EC" sz="1800" dirty="0" err="1">
                <a:solidFill>
                  <a:schemeClr val="bg1"/>
                </a:solidFill>
                <a:effectLst/>
                <a:latin typeface="+mj-lt"/>
                <a:ea typeface="Adobe Fangsong Std R"/>
              </a:rPr>
              <a:t>Johao</a:t>
            </a:r>
            <a:r>
              <a:rPr lang="es-EC" sz="1800" dirty="0">
                <a:solidFill>
                  <a:schemeClr val="bg1"/>
                </a:solidFill>
                <a:effectLst/>
                <a:latin typeface="+mj-lt"/>
                <a:ea typeface="Adobe Fangsong Std R"/>
              </a:rPr>
              <a:t> Morales</a:t>
            </a:r>
            <a:endParaRPr lang="en-US" sz="1800" dirty="0">
              <a:solidFill>
                <a:schemeClr val="bg1"/>
              </a:solidFill>
              <a:effectLst/>
              <a:latin typeface="+mj-lt"/>
              <a:ea typeface="Calibri" panose="020F0502020204030204" pitchFamily="34" charset="0"/>
            </a:endParaRPr>
          </a:p>
          <a:p>
            <a:pPr marL="0" marR="0" algn="ctr">
              <a:lnSpc>
                <a:spcPct val="107000"/>
              </a:lnSpc>
              <a:spcBef>
                <a:spcPts val="0"/>
              </a:spcBef>
              <a:spcAft>
                <a:spcPts val="800"/>
              </a:spcAft>
            </a:pPr>
            <a:r>
              <a:rPr lang="es-EC" sz="1800" dirty="0">
                <a:solidFill>
                  <a:schemeClr val="bg1"/>
                </a:solidFill>
                <a:effectLst/>
                <a:latin typeface="+mj-lt"/>
                <a:ea typeface="Adobe Fangsong Std R"/>
              </a:rPr>
              <a:t>				</a:t>
            </a:r>
            <a:r>
              <a:rPr lang="es-EC" sz="1800" dirty="0" err="1">
                <a:solidFill>
                  <a:schemeClr val="bg1"/>
                </a:solidFill>
                <a:effectLst/>
                <a:latin typeface="+mj-lt"/>
                <a:ea typeface="Adobe Fangsong Std R"/>
              </a:rPr>
              <a:t>Maycol</a:t>
            </a:r>
            <a:r>
              <a:rPr lang="es-EC" sz="1800" dirty="0">
                <a:solidFill>
                  <a:schemeClr val="bg1"/>
                </a:solidFill>
                <a:effectLst/>
                <a:latin typeface="+mj-lt"/>
                <a:ea typeface="Adobe Fangsong Std R"/>
              </a:rPr>
              <a:t> Tituaña</a:t>
            </a:r>
            <a:endParaRPr lang="en-US" sz="1800" dirty="0">
              <a:solidFill>
                <a:schemeClr val="bg1"/>
              </a:solidFill>
              <a:effectLst/>
              <a:latin typeface="+mj-lt"/>
              <a:ea typeface="Calibri" panose="020F0502020204030204" pitchFamily="34" charset="0"/>
            </a:endParaRPr>
          </a:p>
          <a:p>
            <a:pPr marL="0" marR="0" algn="ctr">
              <a:lnSpc>
                <a:spcPct val="107000"/>
              </a:lnSpc>
              <a:spcBef>
                <a:spcPts val="0"/>
              </a:spcBef>
              <a:spcAft>
                <a:spcPts val="800"/>
              </a:spcAft>
            </a:pPr>
            <a:r>
              <a:rPr lang="es-EC" sz="1800" dirty="0">
                <a:solidFill>
                  <a:schemeClr val="bg1"/>
                </a:solidFill>
                <a:effectLst/>
                <a:latin typeface="+mj-lt"/>
                <a:ea typeface="Adobe Fangsong Std R"/>
              </a:rPr>
              <a:t>				Alex </a:t>
            </a:r>
            <a:r>
              <a:rPr lang="es-EC" sz="1800" dirty="0" err="1">
                <a:solidFill>
                  <a:schemeClr val="bg1"/>
                </a:solidFill>
                <a:effectLst/>
                <a:latin typeface="+mj-lt"/>
                <a:ea typeface="Adobe Fangsong Std R"/>
              </a:rPr>
              <a:t>Velasteguí</a:t>
            </a:r>
            <a:endParaRPr lang="en-US" sz="1800" dirty="0">
              <a:solidFill>
                <a:schemeClr val="bg1"/>
              </a:solidFill>
              <a:effectLst/>
              <a:latin typeface="+mj-lt"/>
              <a:ea typeface="Calibri" panose="020F0502020204030204" pitchFamily="34" charset="0"/>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07</a:t>
            </a:r>
            <a:r>
              <a:rPr lang="es-EC" dirty="0">
                <a:solidFill>
                  <a:schemeClr val="bg1"/>
                </a:solidFill>
              </a:rPr>
              <a:t>/08/2023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72626"/>
            <a:ext cx="8383514" cy="4718742"/>
          </a:xfrm>
        </p:spPr>
        <p:txBody>
          <a:bodyPr>
            <a:normAutofit/>
          </a:bodyPr>
          <a:lstStyle/>
          <a:p>
            <a:pPr marL="305435" indent="-305435" algn="just"/>
            <a:r>
              <a:rPr lang="es-ES" b="1" dirty="0">
                <a:solidFill>
                  <a:schemeClr val="tx1"/>
                </a:solidFill>
              </a:rPr>
              <a:t>2.5 INTERRUPCIONES</a:t>
            </a:r>
          </a:p>
          <a:p>
            <a:pPr>
              <a:lnSpc>
                <a:spcPct val="107000"/>
              </a:lnSpc>
              <a:spcAft>
                <a:spcPts val="800"/>
              </a:spcAft>
            </a:pPr>
            <a:r>
              <a:rPr lang="es-EC" sz="1800" dirty="0">
                <a:solidFill>
                  <a:schemeClr val="tx1"/>
                </a:solidFill>
                <a:effectLst/>
                <a:latin typeface="Times New Roman" panose="02020603050405020304" pitchFamily="18" charset="0"/>
                <a:ea typeface="Calibri" panose="020F0502020204030204" pitchFamily="34" charset="0"/>
              </a:rPr>
              <a:t>Los objetos de clase </a:t>
            </a:r>
            <a:r>
              <a:rPr lang="es-EC" sz="1800" dirty="0" err="1">
                <a:solidFill>
                  <a:schemeClr val="tx1"/>
                </a:solidFill>
                <a:effectLst/>
                <a:latin typeface="Times New Roman" panose="02020603050405020304" pitchFamily="18" charset="0"/>
                <a:ea typeface="Calibri" panose="020F0502020204030204" pitchFamily="34" charset="0"/>
              </a:rPr>
              <a:t>Thread</a:t>
            </a:r>
            <a:r>
              <a:rPr lang="es-EC" sz="1800" dirty="0">
                <a:solidFill>
                  <a:schemeClr val="tx1"/>
                </a:solidFill>
                <a:effectLst/>
                <a:latin typeface="Times New Roman" panose="02020603050405020304" pitchFamily="18" charset="0"/>
                <a:ea typeface="Calibri" panose="020F0502020204030204" pitchFamily="34" charset="0"/>
              </a:rPr>
              <a:t> cuentan con un método .</a:t>
            </a:r>
            <a:r>
              <a:rPr lang="es-EC" sz="1800" dirty="0" err="1">
                <a:solidFill>
                  <a:schemeClr val="tx1"/>
                </a:solidFill>
                <a:effectLst/>
                <a:latin typeface="Times New Roman" panose="02020603050405020304" pitchFamily="18" charset="0"/>
                <a:ea typeface="Calibri" panose="020F0502020204030204" pitchFamily="34" charset="0"/>
              </a:rPr>
              <a:t>interrupt</a:t>
            </a:r>
            <a:r>
              <a:rPr lang="es-EC" sz="1800" dirty="0">
                <a:solidFill>
                  <a:schemeClr val="tx1"/>
                </a:solidFill>
                <a:effectLst/>
                <a:latin typeface="Times New Roman" panose="02020603050405020304" pitchFamily="18" charset="0"/>
                <a:ea typeface="Calibri" panose="020F0502020204030204" pitchFamily="34" charset="0"/>
              </a:rPr>
              <a:t>() que permite al hilo ser interrumpido. En realidad, la interrupción simplemente cambia un </a:t>
            </a:r>
            <a:r>
              <a:rPr lang="es-EC" sz="1800" dirty="0" err="1">
                <a:solidFill>
                  <a:schemeClr val="tx1"/>
                </a:solidFill>
                <a:effectLst/>
                <a:latin typeface="Times New Roman" panose="02020603050405020304" pitchFamily="18" charset="0"/>
                <a:ea typeface="Calibri" panose="020F0502020204030204" pitchFamily="34" charset="0"/>
              </a:rPr>
              <a:t>flag</a:t>
            </a:r>
            <a:r>
              <a:rPr lang="es-EC" sz="1800" dirty="0">
                <a:solidFill>
                  <a:schemeClr val="tx1"/>
                </a:solidFill>
                <a:effectLst/>
                <a:latin typeface="Times New Roman" panose="02020603050405020304" pitchFamily="18" charset="0"/>
                <a:ea typeface="Calibri" panose="020F0502020204030204" pitchFamily="34" charset="0"/>
              </a:rPr>
              <a:t> del hilo para marcar que ha de ser interrumpido, pero cada hilo debe estar programado para soportar su propia interrupción.</a:t>
            </a:r>
          </a:p>
          <a:p>
            <a:pPr>
              <a:lnSpc>
                <a:spcPct val="107000"/>
              </a:lnSpc>
              <a:spcAft>
                <a:spcPts val="800"/>
              </a:spcAft>
            </a:pPr>
            <a:r>
              <a:rPr lang="es-EC" sz="1800" dirty="0">
                <a:solidFill>
                  <a:schemeClr val="tx1"/>
                </a:solidFill>
                <a:effectLst/>
                <a:latin typeface="Times New Roman" panose="02020603050405020304" pitchFamily="18" charset="0"/>
                <a:ea typeface="Calibri" panose="020F0502020204030204" pitchFamily="34" charset="0"/>
              </a:rPr>
              <a:t>Si el hilo invoca un método que lance la excepción </a:t>
            </a:r>
            <a:r>
              <a:rPr lang="es-EC" sz="1800" dirty="0" err="1">
                <a:solidFill>
                  <a:schemeClr val="tx1"/>
                </a:solidFill>
                <a:effectLst/>
                <a:latin typeface="Times New Roman" panose="02020603050405020304" pitchFamily="18" charset="0"/>
                <a:ea typeface="Calibri" panose="020F0502020204030204" pitchFamily="34" charset="0"/>
              </a:rPr>
              <a:t>InterruptedException</a:t>
            </a:r>
            <a:r>
              <a:rPr lang="es-EC" sz="1800" dirty="0">
                <a:solidFill>
                  <a:schemeClr val="tx1"/>
                </a:solidFill>
                <a:effectLst/>
                <a:latin typeface="Times New Roman" panose="02020603050405020304" pitchFamily="18" charset="0"/>
                <a:ea typeface="Calibri" panose="020F0502020204030204" pitchFamily="34" charset="0"/>
              </a:rPr>
              <a:t>, tal como el método </a:t>
            </a:r>
            <a:r>
              <a:rPr lang="es-EC" sz="1800" dirty="0" err="1">
                <a:solidFill>
                  <a:schemeClr val="tx1"/>
                </a:solidFill>
                <a:effectLst/>
                <a:latin typeface="Times New Roman" panose="02020603050405020304" pitchFamily="18" charset="0"/>
                <a:ea typeface="Calibri" panose="020F0502020204030204" pitchFamily="34" charset="0"/>
              </a:rPr>
              <a:t>sleep</a:t>
            </a:r>
            <a:r>
              <a:rPr lang="es-EC" sz="1800" dirty="0">
                <a:solidFill>
                  <a:schemeClr val="tx1"/>
                </a:solidFill>
                <a:effectLst/>
                <a:latin typeface="Times New Roman" panose="02020603050405020304" pitchFamily="18" charset="0"/>
                <a:ea typeface="Calibri" panose="020F0502020204030204" pitchFamily="34" charset="0"/>
              </a:rPr>
              <a:t>(), entonces en este punto del código terminaría la ejecución del método run() del hilo [5].</a:t>
            </a: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15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72626"/>
            <a:ext cx="8383514" cy="4718742"/>
          </a:xfrm>
        </p:spPr>
        <p:txBody>
          <a:bodyPr>
            <a:normAutofit/>
          </a:bodyPr>
          <a:lstStyle/>
          <a:p>
            <a:pPr marL="305435" indent="-305435" algn="just"/>
            <a:r>
              <a:rPr lang="es-ES" b="1" dirty="0">
                <a:solidFill>
                  <a:schemeClr val="tx1"/>
                </a:solidFill>
              </a:rPr>
              <a:t>2.6 SINCRONIZACIÓN </a:t>
            </a:r>
          </a:p>
          <a:p>
            <a:pPr>
              <a:lnSpc>
                <a:spcPct val="107000"/>
              </a:lnSpc>
              <a:spcAft>
                <a:spcPts val="800"/>
              </a:spcAft>
            </a:pPr>
            <a:r>
              <a:rPr lang="es-MX" sz="1800" dirty="0">
                <a:effectLst/>
                <a:latin typeface="Times New Roman" panose="02020603050405020304" pitchFamily="18" charset="0"/>
                <a:ea typeface="Calibri" panose="020F0502020204030204" pitchFamily="34" charset="0"/>
              </a:rPr>
              <a:t>Cuando </a:t>
            </a:r>
            <a:r>
              <a:rPr lang="es-EC" sz="1800" dirty="0">
                <a:effectLst/>
                <a:latin typeface="Times New Roman" panose="02020603050405020304" pitchFamily="18" charset="0"/>
                <a:ea typeface="Calibri" panose="020F0502020204030204" pitchFamily="34" charset="0"/>
              </a:rPr>
              <a:t>uno o más hilos necesitan acceso a un recurso compartido que solo puede ser usado por un hilo a la vez, es necesario coordinar las actividades de estos hilos, para que cada hilo pueda efectuar su trabajo sin necesidad de que se vea interrumpido por otro hilo.</a:t>
            </a: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50176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72626"/>
            <a:ext cx="8383514" cy="4718742"/>
          </a:xfrm>
        </p:spPr>
        <p:txBody>
          <a:bodyPr>
            <a:normAutofit/>
          </a:bodyPr>
          <a:lstStyle/>
          <a:p>
            <a:pPr marL="305435" indent="-305435" algn="just"/>
            <a:r>
              <a:rPr lang="es-ES" b="1" dirty="0">
                <a:solidFill>
                  <a:schemeClr val="tx1"/>
                </a:solidFill>
              </a:rPr>
              <a:t>2.6.1 Bloqueos </a:t>
            </a:r>
          </a:p>
          <a:p>
            <a:pPr>
              <a:lnSpc>
                <a:spcPct val="107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rPr>
              <a:t>Las funciones indicadas anteriormente también se pueden complementar con funciones como </a:t>
            </a:r>
            <a:r>
              <a:rPr lang="es-EC" sz="1800" dirty="0" err="1">
                <a:solidFill>
                  <a:srgbClr val="000000"/>
                </a:solidFill>
                <a:effectLst/>
                <a:latin typeface="Times New Roman" panose="02020603050405020304" pitchFamily="18" charset="0"/>
                <a:ea typeface="Calibri" panose="020F0502020204030204" pitchFamily="34" charset="0"/>
              </a:rPr>
              <a:t>Lock</a:t>
            </a:r>
            <a:r>
              <a:rPr lang="es-EC" sz="1800" dirty="0">
                <a:solidFill>
                  <a:srgbClr val="000000"/>
                </a:solidFill>
                <a:effectLst/>
                <a:latin typeface="Times New Roman" panose="02020603050405020304" pitchFamily="18" charset="0"/>
                <a:ea typeface="Calibri" panose="020F0502020204030204" pitchFamily="34" charset="0"/>
              </a:rPr>
              <a:t>(), la cual garantiza que un nuevo hilo no ingrese a una sección crítica sin que el anterior hilo haya terminado de ejecutarse [6].</a:t>
            </a:r>
            <a:endParaRPr lang="es-EC"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73704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72626"/>
            <a:ext cx="8383514" cy="4718742"/>
          </a:xfrm>
        </p:spPr>
        <p:txBody>
          <a:bodyPr>
            <a:normAutofit/>
          </a:bodyPr>
          <a:lstStyle/>
          <a:p>
            <a:pPr marL="305435" indent="-305435" algn="just"/>
            <a:r>
              <a:rPr lang="es-ES" b="1" dirty="0">
                <a:solidFill>
                  <a:schemeClr val="tx1"/>
                </a:solidFill>
              </a:rPr>
              <a:t>2.6.2 Bloqueo Condicional </a:t>
            </a:r>
          </a:p>
          <a:p>
            <a:pPr>
              <a:lnSpc>
                <a:spcPct val="107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rPr>
              <a:t>Puede ser necesario esperar a que un determinado hilo haya finalizado su tarea para continuar, esto se puede realizar llamando al método </a:t>
            </a:r>
            <a:r>
              <a:rPr lang="es-EC" sz="1800" dirty="0" err="1">
                <a:solidFill>
                  <a:srgbClr val="000000"/>
                </a:solidFill>
                <a:effectLst/>
                <a:latin typeface="Times New Roman" panose="02020603050405020304" pitchFamily="18" charset="0"/>
                <a:ea typeface="Calibri" panose="020F0502020204030204" pitchFamily="34" charset="0"/>
              </a:rPr>
              <a:t>Join</a:t>
            </a:r>
            <a:r>
              <a:rPr lang="es-EC" sz="1800" dirty="0">
                <a:solidFill>
                  <a:srgbClr val="000000"/>
                </a:solidFill>
                <a:effectLst/>
                <a:latin typeface="Times New Roman" panose="02020603050405020304" pitchFamily="18" charset="0"/>
                <a:ea typeface="Calibri" panose="020F0502020204030204" pitchFamily="34" charset="0"/>
              </a:rPr>
              <a:t>() de dicho hilo, que bloqueará el siguiente hilo hasta que el hilo anterior haya finalizado [6].</a:t>
            </a:r>
            <a:endParaRPr lang="es-EC"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945633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72626"/>
            <a:ext cx="8383514" cy="4718742"/>
          </a:xfrm>
        </p:spPr>
        <p:txBody>
          <a:bodyPr>
            <a:normAutofit/>
          </a:bodyPr>
          <a:lstStyle/>
          <a:p>
            <a:pPr marL="305435" indent="-305435" algn="just"/>
            <a:r>
              <a:rPr lang="es-ES" b="1" dirty="0">
                <a:solidFill>
                  <a:schemeClr val="tx1"/>
                </a:solidFill>
              </a:rPr>
              <a:t>2.6.3 Desbloqueo</a:t>
            </a:r>
          </a:p>
          <a:p>
            <a:pPr>
              <a:lnSpc>
                <a:spcPct val="107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rPr>
              <a:t>En el caso de </a:t>
            </a:r>
            <a:r>
              <a:rPr lang="es-EC" sz="1800" dirty="0" err="1">
                <a:solidFill>
                  <a:srgbClr val="000000"/>
                </a:solidFill>
                <a:effectLst/>
                <a:latin typeface="Times New Roman" panose="02020603050405020304" pitchFamily="18" charset="0"/>
                <a:ea typeface="Calibri" panose="020F0502020204030204" pitchFamily="34" charset="0"/>
              </a:rPr>
              <a:t>Lock</a:t>
            </a:r>
            <a:r>
              <a:rPr lang="es-EC" sz="1800" dirty="0">
                <a:solidFill>
                  <a:srgbClr val="000000"/>
                </a:solidFill>
                <a:effectLst/>
                <a:latin typeface="Times New Roman" panose="02020603050405020304" pitchFamily="18" charset="0"/>
                <a:ea typeface="Calibri" panose="020F0502020204030204" pitchFamily="34" charset="0"/>
              </a:rPr>
              <a:t>() bastará con esperar a que el hilo anterior haya terminado de ejecutarse, ya que esta función se encarga de asegurarse ese comportamiento mismo [6].</a:t>
            </a:r>
            <a:endParaRPr lang="es-EC" sz="18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36517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 </a:t>
            </a:r>
            <a:r>
              <a:rPr lang="en-US" dirty="0" err="1"/>
              <a:t>Patrón</a:t>
            </a:r>
            <a:r>
              <a:rPr lang="en-US" dirty="0"/>
              <a:t> </a:t>
            </a:r>
            <a:r>
              <a:rPr lang="en-US" dirty="0" err="1"/>
              <a:t>mvc</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12925" y="899383"/>
            <a:ext cx="8248176" cy="3678303"/>
          </a:xfrm>
        </p:spPr>
        <p:txBody>
          <a:bodyPr>
            <a:normAutofit/>
          </a:bodyPr>
          <a:lstStyle/>
          <a:p>
            <a:pPr>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 fundamento es la separación del código en tres capas diferentes, acotadas por su responsabilidad, en lo que se llaman Modelos, Vistas y Controladores.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5" name="Picture 2080693640" descr="Resultado de imagen para mvc">
            <a:extLst>
              <a:ext uri="{FF2B5EF4-FFF2-40B4-BE49-F238E27FC236}">
                <a16:creationId xmlns:a16="http://schemas.microsoft.com/office/drawing/2014/main" id="{F3B2B2C9-0FB7-8AC2-40B3-0AE7803F4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438" y="3121314"/>
            <a:ext cx="4629150" cy="2562225"/>
          </a:xfrm>
          <a:prstGeom prst="rect">
            <a:avLst/>
          </a:prstGeom>
        </p:spPr>
      </p:pic>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49885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2.7.1 </a:t>
            </a:r>
            <a:r>
              <a:rPr lang="en-US" dirty="0" err="1"/>
              <a:t>Modelo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fontScale="85000" lnSpcReduction="10000"/>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obstante, cabe mencionar que cuando se trabaja con MCV lo habitual también es utilizar otras librerías como PDO o algún ORM como Doctrine, que nos permiten trabajar con abstracción de bases de datos y persistencia en objetos. Por ello, en vez de usar directamente sentencias SQL, que suelen depender del motor de base de datos con el que se esté trabajando, se utiliza un dialecto de acceso a datos basado en clases y objetos.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5" name="Marcador de contenido 2">
            <a:extLst>
              <a:ext uri="{FF2B5EF4-FFF2-40B4-BE49-F238E27FC236}">
                <a16:creationId xmlns:a16="http://schemas.microsoft.com/office/drawing/2014/main" id="{B54F0515-620A-8411-11E5-1D6EAEFAC85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99543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2.7.2  vista</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la vista generalmente trabajamos con los datos, sin embargo, no se realiza un acceso directo a éstos. Las vistas requerirán los datos a los modelos y ellas se generarán la salida, tal como nuestra aplicación requiera.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5" name="Marcador de contenido 2">
            <a:extLst>
              <a:ext uri="{FF2B5EF4-FFF2-40B4-BE49-F238E27FC236}">
                <a16:creationId xmlns:a16="http://schemas.microsoft.com/office/drawing/2014/main" id="{153DB2BE-C670-A35A-9F31-A7341672683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17766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2.7.3 </a:t>
            </a:r>
            <a:r>
              <a:rPr lang="en-US" dirty="0" err="1"/>
              <a:t>Controlador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420100"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Contiene el código necesario para responder a las acciones que se solicitan en la aplicación, como visualizar un elemento, realizar una compra, una búsqueda de información,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5" name="Marcador de contenido 2">
            <a:extLst>
              <a:ext uri="{FF2B5EF4-FFF2-40B4-BE49-F238E27FC236}">
                <a16:creationId xmlns:a16="http://schemas.microsoft.com/office/drawing/2014/main" id="{3DCAA546-ABC9-138F-07CB-86AA0CD6C0C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37335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 form</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57749" y="1311760"/>
            <a:ext cx="8248176" cy="3678303"/>
          </a:xfrm>
        </p:spPr>
        <p:txBody>
          <a:bodyPr>
            <a:normAutofit/>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rPr>
              <a:t>Es una clase que permite la representación de una ventana o un cuadro de diálogo que constituye la interfaz de usuario de una aplicación en C#.</a:t>
            </a:r>
          </a:p>
          <a:p>
            <a:pPr>
              <a:lnSpc>
                <a:spcPct val="150000"/>
              </a:lnSpc>
              <a:spcAft>
                <a:spcPts val="800"/>
              </a:spcAft>
            </a:pPr>
            <a:r>
              <a:rPr lang="es-EC" dirty="0">
                <a:latin typeface="Times New Roman" panose="02020603050405020304" pitchFamily="18" charset="0"/>
                <a:ea typeface="Calibri" panose="020F0502020204030204" pitchFamily="34" charset="0"/>
              </a:rPr>
              <a:t>A continuación, se presenta un ejemplo de un </a:t>
            </a:r>
            <a:r>
              <a:rPr lang="es-EC" dirty="0" err="1">
                <a:latin typeface="Times New Roman" panose="02020603050405020304" pitchFamily="18" charset="0"/>
                <a:ea typeface="Calibri" panose="020F0502020204030204" pitchFamily="34" charset="0"/>
              </a:rPr>
              <a:t>Form</a:t>
            </a:r>
            <a:r>
              <a:rPr lang="es-EC" dirty="0">
                <a:latin typeface="Times New Roman" panose="02020603050405020304" pitchFamily="18" charset="0"/>
                <a:ea typeface="Calibri" panose="020F0502020204030204" pitchFamily="34" charset="0"/>
              </a:rPr>
              <a:t>.</a:t>
            </a:r>
            <a:endParaRPr lang="es-EC" sz="1800" dirty="0">
              <a:effectLst/>
              <a:latin typeface="Times New Roman" panose="02020603050405020304" pitchFamily="18" charset="0"/>
              <a:ea typeface="Calibri" panose="020F0502020204030204" pitchFamily="34" charset="0"/>
            </a:endParaRP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7" name="Imagen 6">
            <a:extLst>
              <a:ext uri="{FF2B5EF4-FFF2-40B4-BE49-F238E27FC236}">
                <a16:creationId xmlns:a16="http://schemas.microsoft.com/office/drawing/2014/main" id="{2F33DEB7-3BC4-1210-0520-DB03C806F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298" y="3682754"/>
            <a:ext cx="3733992" cy="2343270"/>
          </a:xfrm>
          <a:prstGeom prst="rect">
            <a:avLst/>
          </a:prstGeom>
        </p:spPr>
      </p:pic>
    </p:spTree>
    <p:extLst>
      <p:ext uri="{BB962C8B-B14F-4D97-AF65-F5344CB8AC3E}">
        <p14:creationId xmlns:p14="http://schemas.microsoft.com/office/powerpoint/2010/main" val="2320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370659" y="614405"/>
            <a:ext cx="4556941" cy="5629187"/>
          </a:xfrm>
        </p:spPr>
        <p:txBody>
          <a:bodyPr numCol="2">
            <a:noAutofit/>
          </a:bodyPr>
          <a:lstStyle/>
          <a:p>
            <a:pPr marL="305435" indent="-305435">
              <a:lnSpc>
                <a:spcPct val="90000"/>
              </a:lnSpc>
            </a:pPr>
            <a:r>
              <a:rPr lang="es-ES" sz="800" dirty="0">
                <a:solidFill>
                  <a:schemeClr val="bg1"/>
                </a:solidFill>
                <a:latin typeface="Book Antiqua"/>
              </a:rPr>
              <a:t>1	OBJETIVOS</a:t>
            </a:r>
          </a:p>
          <a:p>
            <a:pPr marL="305435" indent="-305435">
              <a:lnSpc>
                <a:spcPct val="90000"/>
              </a:lnSpc>
            </a:pPr>
            <a:r>
              <a:rPr lang="es-ES" sz="800" dirty="0">
                <a:solidFill>
                  <a:schemeClr val="bg1"/>
                </a:solidFill>
                <a:latin typeface="Book Antiqua"/>
              </a:rPr>
              <a:t>2	MARCO TEÓRICO</a:t>
            </a:r>
          </a:p>
          <a:p>
            <a:pPr marL="629920" lvl="1" indent="-305435">
              <a:lnSpc>
                <a:spcPct val="90000"/>
              </a:lnSpc>
            </a:pPr>
            <a:r>
              <a:rPr lang="es-ES" sz="800" dirty="0">
                <a:solidFill>
                  <a:schemeClr val="bg1"/>
                </a:solidFill>
                <a:latin typeface="Book Antiqua"/>
                <a:ea typeface="+mn-lt"/>
                <a:cs typeface="+mn-lt"/>
              </a:rPr>
              <a:t>2.1 C#</a:t>
            </a:r>
          </a:p>
          <a:p>
            <a:pPr marL="629920" lvl="1" indent="-305435">
              <a:lnSpc>
                <a:spcPct val="90000"/>
              </a:lnSpc>
            </a:pPr>
            <a:r>
              <a:rPr lang="es-ES" sz="800" dirty="0">
                <a:solidFill>
                  <a:schemeClr val="bg1"/>
                </a:solidFill>
                <a:latin typeface="Book Antiqua"/>
                <a:ea typeface="+mn-lt"/>
                <a:cs typeface="+mn-lt"/>
              </a:rPr>
              <a:t>2.2 </a:t>
            </a:r>
            <a:r>
              <a:rPr lang="en-US" sz="800" dirty="0">
                <a:solidFill>
                  <a:schemeClr val="bg1"/>
                </a:solidFill>
                <a:latin typeface="Book Antiqua"/>
                <a:ea typeface="+mn-lt"/>
                <a:cs typeface="+mn-lt"/>
              </a:rPr>
              <a:t>.NET</a:t>
            </a:r>
            <a:endParaRPr lang="es-ES" sz="800" dirty="0">
              <a:solidFill>
                <a:schemeClr val="bg1"/>
              </a:solidFill>
              <a:latin typeface="Book Antiqua"/>
              <a:ea typeface="+mn-lt"/>
              <a:cs typeface="+mn-lt"/>
            </a:endParaRPr>
          </a:p>
          <a:p>
            <a:pPr marL="629920" lvl="1" indent="-305435">
              <a:lnSpc>
                <a:spcPct val="90000"/>
              </a:lnSpc>
            </a:pPr>
            <a:r>
              <a:rPr lang="es-ES" sz="800" dirty="0">
                <a:solidFill>
                  <a:schemeClr val="bg1"/>
                </a:solidFill>
                <a:latin typeface="Book Antiqua"/>
                <a:ea typeface="+mn-lt"/>
                <a:cs typeface="+mn-lt"/>
              </a:rPr>
              <a:t>2.3 CLR </a:t>
            </a:r>
          </a:p>
          <a:p>
            <a:pPr marL="629920" lvl="1" indent="-305435">
              <a:lnSpc>
                <a:spcPct val="90000"/>
              </a:lnSpc>
            </a:pPr>
            <a:r>
              <a:rPr lang="es-ES" sz="800" dirty="0">
                <a:solidFill>
                  <a:schemeClr val="bg1"/>
                </a:solidFill>
                <a:latin typeface="Book Antiqua"/>
                <a:ea typeface="+mn-lt"/>
                <a:cs typeface="+mn-lt"/>
              </a:rPr>
              <a:t>2.4 Hilos</a:t>
            </a:r>
          </a:p>
          <a:p>
            <a:pPr marL="899920" lvl="2" indent="-305435">
              <a:lnSpc>
                <a:spcPct val="90000"/>
              </a:lnSpc>
            </a:pPr>
            <a:r>
              <a:rPr lang="es-ES" sz="600" dirty="0">
                <a:solidFill>
                  <a:schemeClr val="bg1"/>
                </a:solidFill>
                <a:latin typeface="Book Antiqua"/>
                <a:ea typeface="+mn-lt"/>
                <a:cs typeface="+mn-lt"/>
              </a:rPr>
              <a:t>2.4.1 Estados</a:t>
            </a:r>
          </a:p>
          <a:p>
            <a:pPr marL="629920" lvl="1" indent="-305435">
              <a:lnSpc>
                <a:spcPct val="90000"/>
              </a:lnSpc>
            </a:pPr>
            <a:r>
              <a:rPr lang="es-ES" sz="800" dirty="0">
                <a:solidFill>
                  <a:schemeClr val="bg1"/>
                </a:solidFill>
                <a:latin typeface="Book Antiqua"/>
                <a:ea typeface="+mn-lt"/>
                <a:cs typeface="+mn-lt"/>
              </a:rPr>
              <a:t>2.5 INTERRUPCIONES</a:t>
            </a:r>
          </a:p>
          <a:p>
            <a:pPr marL="629920" lvl="1" indent="-305435">
              <a:lnSpc>
                <a:spcPct val="90000"/>
              </a:lnSpc>
            </a:pPr>
            <a:r>
              <a:rPr lang="es-EC" sz="800" dirty="0">
                <a:solidFill>
                  <a:schemeClr val="bg1"/>
                </a:solidFill>
                <a:latin typeface="Book Antiqua"/>
                <a:ea typeface="+mn-lt"/>
                <a:cs typeface="+mn-lt"/>
              </a:rPr>
              <a:t>2.6 SINCRONIZACIÓN</a:t>
            </a:r>
          </a:p>
          <a:p>
            <a:pPr marL="899920" lvl="2" indent="-305435">
              <a:lnSpc>
                <a:spcPct val="90000"/>
              </a:lnSpc>
            </a:pPr>
            <a:r>
              <a:rPr lang="es-EC" sz="600" dirty="0">
                <a:solidFill>
                  <a:schemeClr val="bg1"/>
                </a:solidFill>
                <a:latin typeface="Book Antiqua"/>
                <a:ea typeface="+mn-lt"/>
                <a:cs typeface="+mn-lt"/>
              </a:rPr>
              <a:t>2.6.1 Bloqueos</a:t>
            </a:r>
          </a:p>
          <a:p>
            <a:pPr marL="899920" lvl="2" indent="-305435">
              <a:lnSpc>
                <a:spcPct val="90000"/>
              </a:lnSpc>
            </a:pPr>
            <a:r>
              <a:rPr lang="es-EC" sz="600" dirty="0">
                <a:solidFill>
                  <a:schemeClr val="bg1"/>
                </a:solidFill>
                <a:latin typeface="Book Antiqua"/>
                <a:ea typeface="+mn-lt"/>
                <a:cs typeface="+mn-lt"/>
              </a:rPr>
              <a:t>2.6.3 Bloque condicional</a:t>
            </a:r>
          </a:p>
          <a:p>
            <a:pPr marL="899920" lvl="2" indent="-305435">
              <a:lnSpc>
                <a:spcPct val="90000"/>
              </a:lnSpc>
            </a:pPr>
            <a:r>
              <a:rPr lang="es-EC" sz="600" dirty="0">
                <a:solidFill>
                  <a:schemeClr val="bg1"/>
                </a:solidFill>
                <a:latin typeface="Book Antiqua"/>
                <a:ea typeface="+mn-lt"/>
                <a:cs typeface="+mn-lt"/>
              </a:rPr>
              <a:t>2.6.3 Desbloqueo</a:t>
            </a:r>
          </a:p>
          <a:p>
            <a:pPr marL="629920" lvl="1" indent="-305435">
              <a:lnSpc>
                <a:spcPct val="90000"/>
              </a:lnSpc>
            </a:pPr>
            <a:r>
              <a:rPr lang="es-EC" sz="800" dirty="0">
                <a:solidFill>
                  <a:schemeClr val="bg1"/>
                </a:solidFill>
                <a:latin typeface="Book Antiqua"/>
                <a:ea typeface="+mn-lt"/>
                <a:cs typeface="+mn-lt"/>
              </a:rPr>
              <a:t>2.7 MVC</a:t>
            </a:r>
          </a:p>
          <a:p>
            <a:pPr marL="899920" lvl="2" indent="-305435">
              <a:lnSpc>
                <a:spcPct val="90000"/>
              </a:lnSpc>
            </a:pPr>
            <a:r>
              <a:rPr lang="es-EC" sz="600" dirty="0">
                <a:solidFill>
                  <a:schemeClr val="bg1"/>
                </a:solidFill>
                <a:latin typeface="Book Antiqua"/>
                <a:ea typeface="+mn-lt"/>
                <a:cs typeface="+mn-lt"/>
              </a:rPr>
              <a:t>2.7.1 Modelo</a:t>
            </a:r>
          </a:p>
          <a:p>
            <a:pPr marL="899920" lvl="2" indent="-305435">
              <a:lnSpc>
                <a:spcPct val="90000"/>
              </a:lnSpc>
            </a:pPr>
            <a:r>
              <a:rPr lang="es-EC" sz="600" dirty="0">
                <a:solidFill>
                  <a:schemeClr val="bg1"/>
                </a:solidFill>
                <a:latin typeface="Book Antiqua"/>
                <a:ea typeface="+mn-lt"/>
                <a:cs typeface="+mn-lt"/>
              </a:rPr>
              <a:t>2.7.2 Vista</a:t>
            </a:r>
          </a:p>
          <a:p>
            <a:pPr marL="899920" lvl="2" indent="-305435">
              <a:lnSpc>
                <a:spcPct val="90000"/>
              </a:lnSpc>
            </a:pPr>
            <a:r>
              <a:rPr lang="es-EC" sz="600" dirty="0">
                <a:solidFill>
                  <a:schemeClr val="bg1"/>
                </a:solidFill>
                <a:latin typeface="Book Antiqua"/>
                <a:ea typeface="+mn-lt"/>
                <a:cs typeface="+mn-lt"/>
              </a:rPr>
              <a:t>2.7.3 Controlador</a:t>
            </a:r>
          </a:p>
          <a:p>
            <a:pPr marL="629920" lvl="1" indent="-305435">
              <a:lnSpc>
                <a:spcPct val="90000"/>
              </a:lnSpc>
            </a:pPr>
            <a:r>
              <a:rPr lang="es-EC" sz="800" dirty="0">
                <a:solidFill>
                  <a:schemeClr val="bg1"/>
                </a:solidFill>
                <a:latin typeface="Book Antiqua"/>
                <a:ea typeface="+mn-lt"/>
                <a:cs typeface="+mn-lt"/>
              </a:rPr>
              <a:t>2.8 FORM</a:t>
            </a:r>
          </a:p>
          <a:p>
            <a:pPr marL="899920" lvl="2" indent="-305435">
              <a:lnSpc>
                <a:spcPct val="90000"/>
              </a:lnSpc>
            </a:pPr>
            <a:r>
              <a:rPr lang="es-EC" sz="600" dirty="0">
                <a:solidFill>
                  <a:schemeClr val="bg1"/>
                </a:solidFill>
                <a:latin typeface="Book Antiqua"/>
                <a:ea typeface="+mn-lt"/>
                <a:cs typeface="+mn-lt"/>
              </a:rPr>
              <a:t>2.8.1 </a:t>
            </a:r>
            <a:r>
              <a:rPr lang="es-EC" sz="600" dirty="0" err="1">
                <a:solidFill>
                  <a:schemeClr val="bg1"/>
                </a:solidFill>
                <a:latin typeface="Book Antiqua"/>
                <a:ea typeface="+mn-lt"/>
                <a:cs typeface="+mn-lt"/>
              </a:rPr>
              <a:t>Controls</a:t>
            </a:r>
            <a:endParaRPr lang="es-EC" sz="600" dirty="0">
              <a:solidFill>
                <a:schemeClr val="bg1"/>
              </a:solidFill>
              <a:latin typeface="Book Antiqua"/>
              <a:ea typeface="+mn-lt"/>
              <a:cs typeface="+mn-lt"/>
            </a:endParaRPr>
          </a:p>
          <a:p>
            <a:pPr marL="899920" lvl="2" indent="-305435">
              <a:lnSpc>
                <a:spcPct val="90000"/>
              </a:lnSpc>
            </a:pPr>
            <a:r>
              <a:rPr lang="es-EC" sz="600" dirty="0">
                <a:solidFill>
                  <a:schemeClr val="bg1"/>
                </a:solidFill>
                <a:latin typeface="Book Antiqua"/>
                <a:ea typeface="+mn-lt"/>
                <a:cs typeface="+mn-lt"/>
              </a:rPr>
              <a:t>2.8.2 Panel</a:t>
            </a:r>
          </a:p>
          <a:p>
            <a:pPr marL="899920" lvl="2" indent="-305435">
              <a:lnSpc>
                <a:spcPct val="90000"/>
              </a:lnSpc>
            </a:pPr>
            <a:r>
              <a:rPr lang="es-EC" sz="600" dirty="0">
                <a:solidFill>
                  <a:schemeClr val="bg1"/>
                </a:solidFill>
                <a:latin typeface="Book Antiqua"/>
                <a:ea typeface="+mn-lt"/>
                <a:cs typeface="+mn-lt"/>
              </a:rPr>
              <a:t>2.8.3 </a:t>
            </a:r>
            <a:r>
              <a:rPr lang="es-EC" sz="600" dirty="0" err="1">
                <a:solidFill>
                  <a:schemeClr val="bg1"/>
                </a:solidFill>
                <a:latin typeface="Book Antiqua"/>
                <a:ea typeface="+mn-lt"/>
                <a:cs typeface="+mn-lt"/>
              </a:rPr>
              <a:t>Button</a:t>
            </a:r>
            <a:endParaRPr lang="es-EC" sz="600" dirty="0">
              <a:solidFill>
                <a:schemeClr val="bg1"/>
              </a:solidFill>
              <a:latin typeface="Book Antiqua"/>
              <a:ea typeface="+mn-lt"/>
              <a:cs typeface="+mn-lt"/>
            </a:endParaRPr>
          </a:p>
          <a:p>
            <a:pPr marL="899920" lvl="2" indent="-305435">
              <a:lnSpc>
                <a:spcPct val="90000"/>
              </a:lnSpc>
            </a:pPr>
            <a:r>
              <a:rPr lang="es-EC" sz="600" dirty="0">
                <a:solidFill>
                  <a:schemeClr val="bg1"/>
                </a:solidFill>
                <a:latin typeface="Book Antiqua"/>
                <a:ea typeface="+mn-lt"/>
                <a:cs typeface="+mn-lt"/>
              </a:rPr>
              <a:t>2.8.4 Método Show</a:t>
            </a:r>
          </a:p>
          <a:p>
            <a:pPr marL="899920" lvl="2" indent="-305435">
              <a:lnSpc>
                <a:spcPct val="90000"/>
              </a:lnSpc>
            </a:pPr>
            <a:r>
              <a:rPr lang="es-EC" sz="600" dirty="0">
                <a:solidFill>
                  <a:schemeClr val="bg1"/>
                </a:solidFill>
                <a:latin typeface="Book Antiqua"/>
                <a:ea typeface="+mn-lt"/>
                <a:cs typeface="+mn-lt"/>
              </a:rPr>
              <a:t>2.8.5 Método </a:t>
            </a:r>
            <a:r>
              <a:rPr lang="es-EC" sz="600" dirty="0" err="1">
                <a:solidFill>
                  <a:schemeClr val="bg1"/>
                </a:solidFill>
                <a:latin typeface="Book Antiqua"/>
                <a:ea typeface="+mn-lt"/>
                <a:cs typeface="+mn-lt"/>
              </a:rPr>
              <a:t>InitializeComponent</a:t>
            </a:r>
            <a:endParaRPr lang="es-EC" sz="600" dirty="0">
              <a:solidFill>
                <a:schemeClr val="bg1"/>
              </a:solidFill>
              <a:latin typeface="Book Antiqua"/>
              <a:ea typeface="+mn-lt"/>
              <a:cs typeface="+mn-lt"/>
            </a:endParaRPr>
          </a:p>
          <a:p>
            <a:pPr marL="629920" lvl="1" indent="-305435">
              <a:lnSpc>
                <a:spcPct val="90000"/>
              </a:lnSpc>
            </a:pPr>
            <a:r>
              <a:rPr lang="es-EC" sz="800" dirty="0">
                <a:solidFill>
                  <a:schemeClr val="bg1"/>
                </a:solidFill>
                <a:latin typeface="Book Antiqua"/>
                <a:ea typeface="+mn-lt"/>
                <a:cs typeface="+mn-lt"/>
              </a:rPr>
              <a:t>2.9 EVENTARGS</a:t>
            </a:r>
          </a:p>
          <a:p>
            <a:pPr marL="629920" lvl="1" indent="-305435">
              <a:lnSpc>
                <a:spcPct val="90000"/>
              </a:lnSpc>
            </a:pPr>
            <a:r>
              <a:rPr lang="es-EC" sz="800" dirty="0">
                <a:solidFill>
                  <a:schemeClr val="bg1"/>
                </a:solidFill>
                <a:latin typeface="Book Antiqua"/>
                <a:ea typeface="+mn-lt"/>
                <a:cs typeface="+mn-lt"/>
              </a:rPr>
              <a:t>DELEGATE</a:t>
            </a:r>
          </a:p>
          <a:p>
            <a:pPr marL="629920" lvl="1" indent="-305435">
              <a:lnSpc>
                <a:spcPct val="90000"/>
              </a:lnSpc>
            </a:pPr>
            <a:r>
              <a:rPr lang="es-EC" sz="800" dirty="0">
                <a:solidFill>
                  <a:schemeClr val="bg1"/>
                </a:solidFill>
                <a:latin typeface="Book Antiqua"/>
                <a:ea typeface="+mn-lt"/>
                <a:cs typeface="+mn-lt"/>
              </a:rPr>
              <a:t>GRAPHICS</a:t>
            </a:r>
          </a:p>
          <a:p>
            <a:pPr marL="899920" lvl="2" indent="-305435">
              <a:lnSpc>
                <a:spcPct val="90000"/>
              </a:lnSpc>
            </a:pPr>
            <a:r>
              <a:rPr lang="es-EC" sz="600" dirty="0">
                <a:solidFill>
                  <a:schemeClr val="bg1"/>
                </a:solidFill>
                <a:latin typeface="Book Antiqua"/>
                <a:ea typeface="+mn-lt"/>
                <a:cs typeface="+mn-lt"/>
              </a:rPr>
              <a:t>Bitmap</a:t>
            </a:r>
            <a:endParaRPr lang="es-ES" sz="600" dirty="0">
              <a:solidFill>
                <a:schemeClr val="bg1"/>
              </a:solidFill>
              <a:latin typeface="Book Antiqua"/>
              <a:ea typeface="+mn-lt"/>
              <a:cs typeface="+mn-lt"/>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Controls</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21890" y="2447826"/>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También conocido como controles de usuario, agrupa de manera lógica los controles para obtener una entidad reutilizable. </a:t>
            </a: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Se pueden construir con el diseñador de pantallas igual que con los formularios, solo basta arrastrar los controles desde la caja de herramientas al diseñador de pantallas, a continuación, vamos a presentar y resumir algunos de los tipos de controladores que suelen ser muy usados [8].</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751595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panel</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2" y="2106649"/>
            <a:ext cx="4788667" cy="4909745"/>
          </a:xfrm>
        </p:spPr>
        <p:txBody>
          <a:bodyPr>
            <a:normAutofit/>
          </a:bodyPr>
          <a:lstStyle/>
          <a:p>
            <a:pPr marL="0" indent="0">
              <a:lnSpc>
                <a:spcPct val="150000"/>
              </a:lnSpc>
              <a:spcAft>
                <a:spcPts val="800"/>
              </a:spcAft>
              <a:buNone/>
            </a:pPr>
            <a:r>
              <a:rPr lang="es-EC" sz="1800" dirty="0">
                <a:effectLst/>
                <a:latin typeface="Times New Roman" panose="02020603050405020304" pitchFamily="18" charset="0"/>
                <a:ea typeface="Calibri" panose="020F0502020204030204" pitchFamily="34" charset="0"/>
              </a:rPr>
              <a:t>El panel es un control contenedor para albergar a un grupo de controles secundarios similares. Uno de los principales usos que se ha encontrado para un panel de control es cuando se necesita mostrar y ocultar un grupo de controles. En lugar de mostrar y ocultar controles individuales, simplemente puede ocultar y mostrar un solo panel y todos los controles secundarios [9].</a:t>
            </a:r>
          </a:p>
          <a:p>
            <a:pPr marL="0" indent="0">
              <a:lnSpc>
                <a:spcPct val="150000"/>
              </a:lnSpc>
              <a:spcAft>
                <a:spcPts val="800"/>
              </a:spcAft>
              <a:buNone/>
            </a:pPr>
            <a:r>
              <a:rPr lang="es-EC" dirty="0">
                <a:latin typeface="Times New Roman" panose="02020603050405020304" pitchFamily="18" charset="0"/>
                <a:ea typeface="Calibri" panose="020F0502020204030204" pitchFamily="34" charset="0"/>
              </a:rPr>
              <a:t>A continuación, se muestran algunas propiedades del panel</a:t>
            </a:r>
            <a:r>
              <a:rPr lang="en-US" dirty="0">
                <a:latin typeface="Times New Roman" panose="02020603050405020304" pitchFamily="18" charset="0"/>
                <a:ea typeface="Calibri" panose="020F0502020204030204" pitchFamily="34" charset="0"/>
              </a:rPr>
              <a:t>.</a:t>
            </a:r>
            <a:endParaRPr lang="es-EC" sz="1800" dirty="0">
              <a:effectLst/>
              <a:latin typeface="Times New Roman" panose="02020603050405020304" pitchFamily="18" charset="0"/>
              <a:ea typeface="Calibri" panose="020F0502020204030204" pitchFamily="34" charset="0"/>
            </a:endParaRP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a:extLst>
              <a:ext uri="{FF2B5EF4-FFF2-40B4-BE49-F238E27FC236}">
                <a16:creationId xmlns:a16="http://schemas.microsoft.com/office/drawing/2014/main" id="{A5421BAB-D4D5-679A-4D47-4DE5EC25A0F2}"/>
              </a:ext>
            </a:extLst>
          </p:cNvPr>
          <p:cNvPicPr>
            <a:picLocks noChangeAspect="1"/>
          </p:cNvPicPr>
          <p:nvPr/>
        </p:nvPicPr>
        <p:blipFill>
          <a:blip r:embed="rId2"/>
          <a:stretch>
            <a:fillRect/>
          </a:stretch>
        </p:blipFill>
        <p:spPr>
          <a:xfrm>
            <a:off x="5535948" y="3114113"/>
            <a:ext cx="3181985" cy="2265045"/>
          </a:xfrm>
          <a:prstGeom prst="rect">
            <a:avLst/>
          </a:prstGeom>
        </p:spPr>
      </p:pic>
    </p:spTree>
    <p:extLst>
      <p:ext uri="{BB962C8B-B14F-4D97-AF65-F5344CB8AC3E}">
        <p14:creationId xmlns:p14="http://schemas.microsoft.com/office/powerpoint/2010/main" val="147434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2.8.3 button</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93608" y="2372621"/>
            <a:ext cx="4544557" cy="5008357"/>
          </a:xfrm>
        </p:spPr>
        <p:txBody>
          <a:bodyPr>
            <a:normAutofit/>
          </a:bodyPr>
          <a:lstStyle/>
          <a:p>
            <a:pPr>
              <a:lnSpc>
                <a:spcPct val="107000"/>
              </a:lnSpc>
              <a:spcAft>
                <a:spcPts val="800"/>
              </a:spcAft>
            </a:pPr>
            <a:r>
              <a:rPr lang="es-EC" sz="1800" dirty="0">
                <a:solidFill>
                  <a:schemeClr val="tx1"/>
                </a:solidFill>
                <a:effectLst/>
                <a:latin typeface="Times New Roman" panose="02020603050405020304" pitchFamily="18" charset="0"/>
                <a:ea typeface="Calibri" panose="020F0502020204030204" pitchFamily="34" charset="0"/>
              </a:rPr>
              <a:t>El control </a:t>
            </a:r>
            <a:r>
              <a:rPr lang="es-EC" sz="1800" dirty="0" err="1">
                <a:solidFill>
                  <a:schemeClr val="tx1"/>
                </a:solidFill>
                <a:effectLst/>
                <a:latin typeface="Times New Roman" panose="02020603050405020304" pitchFamily="18" charset="0"/>
                <a:ea typeface="Calibri" panose="020F0502020204030204" pitchFamily="34" charset="0"/>
              </a:rPr>
              <a:t>Button</a:t>
            </a:r>
            <a:r>
              <a:rPr lang="es-EC" sz="1800" dirty="0">
                <a:solidFill>
                  <a:schemeClr val="tx1"/>
                </a:solidFill>
                <a:effectLst/>
                <a:latin typeface="Times New Roman" panose="02020603050405020304" pitchFamily="18" charset="0"/>
                <a:ea typeface="Calibri" panose="020F0502020204030204" pitchFamily="34" charset="0"/>
              </a:rPr>
              <a:t> de Windows </a:t>
            </a:r>
            <a:r>
              <a:rPr lang="es-EC" sz="1800" dirty="0" err="1">
                <a:solidFill>
                  <a:schemeClr val="tx1"/>
                </a:solidFill>
                <a:effectLst/>
                <a:latin typeface="Times New Roman" panose="02020603050405020304" pitchFamily="18" charset="0"/>
                <a:ea typeface="Calibri" panose="020F0502020204030204" pitchFamily="34" charset="0"/>
              </a:rPr>
              <a:t>Forms</a:t>
            </a:r>
            <a:r>
              <a:rPr lang="es-EC" sz="1800" dirty="0">
                <a:solidFill>
                  <a:schemeClr val="tx1"/>
                </a:solidFill>
                <a:effectLst/>
                <a:latin typeface="Times New Roman" panose="02020603050405020304" pitchFamily="18" charset="0"/>
                <a:ea typeface="Calibri" panose="020F0502020204030204" pitchFamily="34" charset="0"/>
              </a:rPr>
              <a:t> permite al usuario hacer clic en él para llevar a cabo una acción. Al hacer clic en el botón, parece como si se hubiera presionado y soltado. Cada vez que el usuario hace clic en un botón, se invoca el controlador de eventos </a:t>
            </a:r>
            <a:r>
              <a:rPr lang="es-EC" sz="1800" dirty="0" err="1">
                <a:solidFill>
                  <a:schemeClr val="tx1"/>
                </a:solidFill>
                <a:effectLst/>
                <a:latin typeface="Times New Roman" panose="02020603050405020304" pitchFamily="18" charset="0"/>
                <a:ea typeface="Calibri" panose="020F0502020204030204" pitchFamily="34" charset="0"/>
              </a:rPr>
              <a:t>Click</a:t>
            </a:r>
            <a:r>
              <a:rPr lang="es-EC" sz="1800" dirty="0">
                <a:solidFill>
                  <a:schemeClr val="tx1"/>
                </a:solidFill>
                <a:effectLst/>
                <a:latin typeface="Times New Roman" panose="02020603050405020304" pitchFamily="18" charset="0"/>
                <a:ea typeface="Calibri" panose="020F0502020204030204" pitchFamily="34" charset="0"/>
              </a:rPr>
              <a:t>. Debe colocar el código en el controlador de eventos </a:t>
            </a:r>
            <a:r>
              <a:rPr lang="es-EC" sz="1800" dirty="0" err="1">
                <a:solidFill>
                  <a:schemeClr val="tx1"/>
                </a:solidFill>
                <a:effectLst/>
                <a:latin typeface="Times New Roman" panose="02020603050405020304" pitchFamily="18" charset="0"/>
                <a:ea typeface="Calibri" panose="020F0502020204030204" pitchFamily="34" charset="0"/>
              </a:rPr>
              <a:t>Click</a:t>
            </a:r>
            <a:r>
              <a:rPr lang="es-EC" sz="1800" dirty="0">
                <a:solidFill>
                  <a:schemeClr val="tx1"/>
                </a:solidFill>
                <a:effectLst/>
                <a:latin typeface="Times New Roman" panose="02020603050405020304" pitchFamily="18" charset="0"/>
                <a:ea typeface="Calibri" panose="020F0502020204030204" pitchFamily="34" charset="0"/>
              </a:rPr>
              <a:t> para realizar la acción que elija.</a:t>
            </a:r>
          </a:p>
          <a:p>
            <a:pPr>
              <a:lnSpc>
                <a:spcPct val="107000"/>
              </a:lnSpc>
              <a:spcAft>
                <a:spcPts val="800"/>
              </a:spcAft>
            </a:pPr>
            <a:r>
              <a:rPr lang="es-EC" sz="1800" dirty="0">
                <a:solidFill>
                  <a:schemeClr val="tx1"/>
                </a:solidFill>
                <a:effectLst/>
                <a:latin typeface="Times New Roman" panose="02020603050405020304" pitchFamily="18" charset="0"/>
                <a:ea typeface="Calibri" panose="020F0502020204030204" pitchFamily="34" charset="0"/>
              </a:rPr>
              <a:t>El control </a:t>
            </a:r>
            <a:r>
              <a:rPr lang="es-EC" sz="1800" dirty="0" err="1">
                <a:solidFill>
                  <a:schemeClr val="tx1"/>
                </a:solidFill>
                <a:effectLst/>
                <a:latin typeface="Times New Roman" panose="02020603050405020304" pitchFamily="18" charset="0"/>
                <a:ea typeface="Calibri" panose="020F0502020204030204" pitchFamily="34" charset="0"/>
              </a:rPr>
              <a:t>Button</a:t>
            </a:r>
            <a:r>
              <a:rPr lang="es-EC" sz="1800" dirty="0">
                <a:solidFill>
                  <a:schemeClr val="tx1"/>
                </a:solidFill>
                <a:effectLst/>
                <a:latin typeface="Times New Roman" panose="02020603050405020304" pitchFamily="18" charset="0"/>
                <a:ea typeface="Calibri" panose="020F0502020204030204" pitchFamily="34" charset="0"/>
              </a:rPr>
              <a:t> también puede mostrar imágenes mediante las propiedades </a:t>
            </a:r>
            <a:r>
              <a:rPr lang="es-EC" sz="1800" dirty="0" err="1">
                <a:solidFill>
                  <a:schemeClr val="tx1"/>
                </a:solidFill>
                <a:effectLst/>
                <a:latin typeface="Times New Roman" panose="02020603050405020304" pitchFamily="18" charset="0"/>
                <a:ea typeface="Calibri" panose="020F0502020204030204" pitchFamily="34" charset="0"/>
              </a:rPr>
              <a:t>Image</a:t>
            </a:r>
            <a:r>
              <a:rPr lang="es-EC" sz="1800" dirty="0">
                <a:solidFill>
                  <a:schemeClr val="tx1"/>
                </a:solidFill>
                <a:effectLst/>
                <a:latin typeface="Times New Roman" panose="02020603050405020304" pitchFamily="18" charset="0"/>
                <a:ea typeface="Calibri" panose="020F0502020204030204" pitchFamily="34" charset="0"/>
              </a:rPr>
              <a:t> y </a:t>
            </a:r>
            <a:r>
              <a:rPr lang="es-EC" sz="1800" dirty="0" err="1">
                <a:solidFill>
                  <a:schemeClr val="tx1"/>
                </a:solidFill>
                <a:effectLst/>
                <a:latin typeface="Times New Roman" panose="02020603050405020304" pitchFamily="18" charset="0"/>
                <a:ea typeface="Calibri" panose="020F0502020204030204" pitchFamily="34" charset="0"/>
              </a:rPr>
              <a:t>ImageList</a:t>
            </a:r>
            <a:r>
              <a:rPr lang="es-EC" sz="1800" dirty="0">
                <a:solidFill>
                  <a:schemeClr val="tx1"/>
                </a:solidFill>
                <a:effectLst/>
                <a:latin typeface="Times New Roman" panose="02020603050405020304" pitchFamily="18" charset="0"/>
                <a:ea typeface="Calibri" panose="020F0502020204030204" pitchFamily="34" charset="0"/>
              </a:rPr>
              <a:t>. Para obtener más información, vea Procedimiento para establecer la imagen mostrada por un control de Windows </a:t>
            </a:r>
            <a:r>
              <a:rPr lang="es-EC" sz="1800" dirty="0" err="1">
                <a:solidFill>
                  <a:schemeClr val="tx1"/>
                </a:solidFill>
                <a:effectLst/>
                <a:latin typeface="Times New Roman" panose="02020603050405020304" pitchFamily="18" charset="0"/>
                <a:ea typeface="Calibri" panose="020F0502020204030204" pitchFamily="34" charset="0"/>
              </a:rPr>
              <a:t>Forms</a:t>
            </a:r>
            <a:r>
              <a:rPr lang="es-EC" sz="1800" dirty="0">
                <a:solidFill>
                  <a:schemeClr val="tx1"/>
                </a:solidFill>
                <a:effectLst/>
                <a:latin typeface="Times New Roman" panose="02020603050405020304" pitchFamily="18" charset="0"/>
                <a:ea typeface="Calibri" panose="020F0502020204030204" pitchFamily="34" charset="0"/>
              </a:rPr>
              <a:t>.</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Button In C#">
            <a:extLst>
              <a:ext uri="{FF2B5EF4-FFF2-40B4-BE49-F238E27FC236}">
                <a16:creationId xmlns:a16="http://schemas.microsoft.com/office/drawing/2014/main" id="{6835B659-5289-DBA7-C1DD-FFF48C88F1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5177" y="2547433"/>
            <a:ext cx="3106326" cy="3091367"/>
          </a:xfrm>
          <a:prstGeom prst="rect">
            <a:avLst/>
          </a:prstGeom>
          <a:noFill/>
          <a:ln>
            <a:noFill/>
          </a:ln>
        </p:spPr>
      </p:pic>
    </p:spTree>
    <p:extLst>
      <p:ext uri="{BB962C8B-B14F-4D97-AF65-F5344CB8AC3E}">
        <p14:creationId xmlns:p14="http://schemas.microsoft.com/office/powerpoint/2010/main" val="186470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2.8.4 m</a:t>
            </a:r>
            <a:r>
              <a:rPr lang="es-EC" dirty="0" err="1"/>
              <a:t>étodo</a:t>
            </a:r>
            <a:r>
              <a:rPr lang="es-EC" dirty="0"/>
              <a:t> show</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57749" y="1311760"/>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Este método permite mostrar un control al usuario.</a:t>
            </a: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En la siguiente imagen, se muestra un ejemplo de aplicación de este método.</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a:extLst>
              <a:ext uri="{FF2B5EF4-FFF2-40B4-BE49-F238E27FC236}">
                <a16:creationId xmlns:a16="http://schemas.microsoft.com/office/drawing/2014/main" id="{6DB75A76-B220-D9BC-5E17-8E14BA840A43}"/>
              </a:ext>
            </a:extLst>
          </p:cNvPr>
          <p:cNvPicPr>
            <a:picLocks noChangeAspect="1"/>
          </p:cNvPicPr>
          <p:nvPr/>
        </p:nvPicPr>
        <p:blipFill>
          <a:blip r:embed="rId2"/>
          <a:stretch>
            <a:fillRect/>
          </a:stretch>
        </p:blipFill>
        <p:spPr>
          <a:xfrm>
            <a:off x="1292318" y="3428999"/>
            <a:ext cx="6725458" cy="1134035"/>
          </a:xfrm>
          <a:prstGeom prst="rect">
            <a:avLst/>
          </a:prstGeom>
        </p:spPr>
      </p:pic>
    </p:spTree>
    <p:extLst>
      <p:ext uri="{BB962C8B-B14F-4D97-AF65-F5344CB8AC3E}">
        <p14:creationId xmlns:p14="http://schemas.microsoft.com/office/powerpoint/2010/main" val="80949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2.8.5 m</a:t>
            </a:r>
            <a:r>
              <a:rPr lang="es-EC" dirty="0" err="1"/>
              <a:t>étodo</a:t>
            </a:r>
            <a:r>
              <a:rPr lang="es-EC" dirty="0"/>
              <a:t> </a:t>
            </a:r>
            <a:r>
              <a:rPr lang="es-EC" dirty="0" err="1"/>
              <a:t>initializecomponent</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2" y="1463742"/>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Este método se encargar de cargar </a:t>
            </a:r>
            <a:r>
              <a:rPr lang="es-EC" sz="1800" dirty="0" err="1">
                <a:effectLst/>
                <a:latin typeface="Times New Roman" panose="02020603050405020304" pitchFamily="18" charset="0"/>
                <a:ea typeface="Calibri" panose="020F0502020204030204" pitchFamily="34" charset="0"/>
              </a:rPr>
              <a:t>lá</a:t>
            </a:r>
            <a:r>
              <a:rPr lang="es-EC" sz="1800" dirty="0">
                <a:effectLst/>
                <a:latin typeface="Times New Roman" panose="02020603050405020304" pitchFamily="18" charset="0"/>
                <a:ea typeface="Calibri" panose="020F0502020204030204" pitchFamily="34" charset="0"/>
              </a:rPr>
              <a:t> página compilada de un componente.</a:t>
            </a:r>
          </a:p>
          <a:p>
            <a:pPr>
              <a:lnSpc>
                <a:spcPct val="107000"/>
              </a:lnSpc>
              <a:spcAft>
                <a:spcPts val="800"/>
              </a:spcAft>
            </a:pPr>
            <a:r>
              <a:rPr lang="es-EC" dirty="0">
                <a:latin typeface="Times New Roman" panose="02020603050405020304" pitchFamily="18" charset="0"/>
                <a:ea typeface="Calibri" panose="020F0502020204030204" pitchFamily="34" charset="0"/>
              </a:rPr>
              <a:t>A continuación, en la siguiente imagen, se muestra un ejemplo de este método</a:t>
            </a:r>
            <a:r>
              <a:rPr lang="en-US" dirty="0">
                <a:latin typeface="Times New Roman" panose="02020603050405020304" pitchFamily="18" charset="0"/>
                <a:ea typeface="Calibri" panose="020F0502020204030204" pitchFamily="34" charset="0"/>
              </a:rPr>
              <a:t>.</a:t>
            </a:r>
            <a:endParaRPr lang="es-EC" sz="1800" dirty="0">
              <a:effectLst/>
              <a:latin typeface="Times New Roman" panose="02020603050405020304" pitchFamily="18" charset="0"/>
              <a:ea typeface="Calibri" panose="020F0502020204030204" pitchFamily="34" charset="0"/>
            </a:endParaRP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a:extLst>
              <a:ext uri="{FF2B5EF4-FFF2-40B4-BE49-F238E27FC236}">
                <a16:creationId xmlns:a16="http://schemas.microsoft.com/office/drawing/2014/main" id="{6604C94F-2453-2CA8-9737-0A6923F4A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250" y="3545630"/>
            <a:ext cx="4906060" cy="2610214"/>
          </a:xfrm>
          <a:prstGeom prst="rect">
            <a:avLst/>
          </a:prstGeom>
        </p:spPr>
      </p:pic>
    </p:spTree>
    <p:extLst>
      <p:ext uri="{BB962C8B-B14F-4D97-AF65-F5344CB8AC3E}">
        <p14:creationId xmlns:p14="http://schemas.microsoft.com/office/powerpoint/2010/main" val="419705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2.9 </a:t>
            </a:r>
            <a:r>
              <a:rPr lang="en-US" dirty="0" err="1"/>
              <a:t>eventargs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91545" y="2418112"/>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Representa la clase base para las clases que contienen datos de eventos, y proporciona un valor que se utilizará para eventos que no incluyen datos de eventos.</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517778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delegate</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91545" y="2418112"/>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Un </a:t>
            </a:r>
            <a:r>
              <a:rPr lang="es-EC" sz="1800" dirty="0" err="1">
                <a:effectLst/>
                <a:latin typeface="Times New Roman" panose="02020603050405020304" pitchFamily="18" charset="0"/>
                <a:ea typeface="Calibri" panose="020F0502020204030204" pitchFamily="34" charset="0"/>
              </a:rPr>
              <a:t>delegate</a:t>
            </a:r>
            <a:r>
              <a:rPr lang="es-EC" sz="1800" dirty="0">
                <a:effectLst/>
                <a:latin typeface="Times New Roman" panose="02020603050405020304" pitchFamily="18" charset="0"/>
                <a:ea typeface="Calibri" panose="020F0502020204030204" pitchFamily="34" charset="0"/>
              </a:rPr>
              <a:t> en C# es un tipo de dato como lo es una estructura, o una clase, estos tipos definen propiedades, métodos y algunas veces eventos, por su parte los </a:t>
            </a:r>
            <a:r>
              <a:rPr lang="es-EC" sz="1800" dirty="0" err="1">
                <a:effectLst/>
                <a:latin typeface="Times New Roman" panose="02020603050405020304" pitchFamily="18" charset="0"/>
                <a:ea typeface="Calibri" panose="020F0502020204030204" pitchFamily="34" charset="0"/>
              </a:rPr>
              <a:t>delegates</a:t>
            </a:r>
            <a:r>
              <a:rPr lang="es-EC" sz="1800" dirty="0">
                <a:effectLst/>
                <a:latin typeface="Times New Roman" panose="02020603050405020304" pitchFamily="18" charset="0"/>
                <a:ea typeface="Calibri" panose="020F0502020204030204" pitchFamily="34" charset="0"/>
              </a:rPr>
              <a:t> se encargan de referenciar métodos que coincidan con una firma compatible determinada por los parámetros de entrada y tipo de retorno.</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406473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graphics</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46722" y="1589848"/>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Encapsula una superficie de dibujo de GDI+. Esta clase no puede heredarse. Pertenece al espacio </a:t>
            </a:r>
            <a:r>
              <a:rPr lang="es-EC" sz="1800" dirty="0" err="1">
                <a:effectLst/>
                <a:latin typeface="Times New Roman" panose="02020603050405020304" pitchFamily="18" charset="0"/>
                <a:ea typeface="Calibri" panose="020F0502020204030204" pitchFamily="34" charset="0"/>
              </a:rPr>
              <a:t>System.Drawing</a:t>
            </a:r>
            <a:r>
              <a:rPr lang="es-EC" sz="1800" dirty="0">
                <a:effectLst/>
                <a:latin typeface="Times New Roman" panose="02020603050405020304" pitchFamily="18" charset="0"/>
                <a:ea typeface="Calibri" panose="020F0502020204030204" pitchFamily="34" charset="0"/>
              </a:rPr>
              <a:t>.</a:t>
            </a: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En la imagen de a continuación, se muestra un ejemplo de aplicación.</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a:extLst>
              <a:ext uri="{FF2B5EF4-FFF2-40B4-BE49-F238E27FC236}">
                <a16:creationId xmlns:a16="http://schemas.microsoft.com/office/drawing/2014/main" id="{D478B3F5-0001-4B12-E1B8-F89F4F68296A}"/>
              </a:ext>
            </a:extLst>
          </p:cNvPr>
          <p:cNvPicPr>
            <a:picLocks noChangeAspect="1"/>
          </p:cNvPicPr>
          <p:nvPr/>
        </p:nvPicPr>
        <p:blipFill>
          <a:blip r:embed="rId2"/>
          <a:stretch>
            <a:fillRect/>
          </a:stretch>
        </p:blipFill>
        <p:spPr>
          <a:xfrm>
            <a:off x="2172036" y="3548585"/>
            <a:ext cx="5295563" cy="2834585"/>
          </a:xfrm>
          <a:prstGeom prst="rect">
            <a:avLst/>
          </a:prstGeom>
        </p:spPr>
      </p:pic>
    </p:spTree>
    <p:extLst>
      <p:ext uri="{BB962C8B-B14F-4D97-AF65-F5344CB8AC3E}">
        <p14:creationId xmlns:p14="http://schemas.microsoft.com/office/powerpoint/2010/main" val="342304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bitmap</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46722" y="1589848"/>
            <a:ext cx="8248176" cy="3678303"/>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Encapsula un mapa de bits de GDI+, que está formado por los datos de píxeles de una imagen de gráficos y sus atributos. </a:t>
            </a:r>
            <a:r>
              <a:rPr lang="es-EC" sz="1800" u="sng" dirty="0">
                <a:solidFill>
                  <a:srgbClr val="0563C1"/>
                </a:solidFill>
                <a:effectLst/>
                <a:latin typeface="Times New Roman" panose="02020603050405020304" pitchFamily="18" charset="0"/>
                <a:ea typeface="Calibri" panose="020F0502020204030204" pitchFamily="34" charset="0"/>
                <a:hlinkClick r:id="rId2"/>
              </a:rPr>
              <a:t>Bitmap</a:t>
            </a:r>
            <a:r>
              <a:rPr lang="es-EC" sz="1800" dirty="0">
                <a:effectLst/>
                <a:latin typeface="Times New Roman" panose="02020603050405020304" pitchFamily="18" charset="0"/>
                <a:ea typeface="Calibri" panose="020F0502020204030204" pitchFamily="34" charset="0"/>
              </a:rPr>
              <a:t> es un objeto que se utiliza para trabajar con imágenes definidas mediante datos de píxeles.</a:t>
            </a:r>
          </a:p>
          <a:p>
            <a:pPr marL="0" indent="0">
              <a:lnSpc>
                <a:spcPct val="150000"/>
              </a:lnSpc>
              <a:spcAft>
                <a:spcPts val="800"/>
              </a:spcAft>
              <a:buNone/>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Marcador de contenido 2">
            <a:extLst>
              <a:ext uri="{FF2B5EF4-FFF2-40B4-BE49-F238E27FC236}">
                <a16:creationId xmlns:a16="http://schemas.microsoft.com/office/drawing/2014/main" id="{0C6D3313-8F2A-EDFE-1123-53170203D1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Procédure : rogner et mettre à l'échelle des images - Windows Forms .NET  Framework | Microsoft Learn">
            <a:extLst>
              <a:ext uri="{FF2B5EF4-FFF2-40B4-BE49-F238E27FC236}">
                <a16:creationId xmlns:a16="http://schemas.microsoft.com/office/drawing/2014/main" id="{C5BD8EE0-8647-EEF9-267F-D08C4B8A71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5529" y="3481860"/>
            <a:ext cx="4083153" cy="2786800"/>
          </a:xfrm>
          <a:prstGeom prst="rect">
            <a:avLst/>
          </a:prstGeom>
          <a:noFill/>
          <a:ln>
            <a:noFill/>
          </a:ln>
        </p:spPr>
      </p:pic>
    </p:spTree>
    <p:extLst>
      <p:ext uri="{BB962C8B-B14F-4D97-AF65-F5344CB8AC3E}">
        <p14:creationId xmlns:p14="http://schemas.microsoft.com/office/powerpoint/2010/main" val="409022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desarrollado acerca de uso de hilos, y se seguirá los pasos detallados en las siguientes secciones:</a:t>
            </a:r>
          </a:p>
          <a:p>
            <a:endParaRPr lang="es-ES" dirty="0"/>
          </a:p>
        </p:txBody>
      </p:sp>
    </p:spTree>
    <p:extLst>
      <p:ext uri="{BB962C8B-B14F-4D97-AF65-F5344CB8AC3E}">
        <p14:creationId xmlns:p14="http://schemas.microsoft.com/office/powerpoint/2010/main" val="309270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370659" y="614405"/>
            <a:ext cx="3779195" cy="5629187"/>
          </a:xfrm>
        </p:spPr>
        <p:txBody>
          <a:bodyPr numCol="2">
            <a:noAutofit/>
          </a:bodyPr>
          <a:lstStyle/>
          <a:p>
            <a:pPr marL="305435" indent="-305435">
              <a:lnSpc>
                <a:spcPct val="90000"/>
              </a:lnSpc>
            </a:pPr>
            <a:r>
              <a:rPr lang="en-US" sz="1200" dirty="0">
                <a:solidFill>
                  <a:schemeClr val="bg1"/>
                </a:solidFill>
                <a:latin typeface="Book Antiqua"/>
                <a:ea typeface="+mn-lt"/>
                <a:cs typeface="+mn-lt"/>
              </a:rPr>
              <a:t>3. Desarrollo</a:t>
            </a:r>
          </a:p>
          <a:p>
            <a:pPr marL="629435" lvl="1" indent="-305435">
              <a:lnSpc>
                <a:spcPct val="90000"/>
              </a:lnSpc>
            </a:pPr>
            <a:r>
              <a:rPr lang="en-US" sz="1200" dirty="0">
                <a:solidFill>
                  <a:schemeClr val="bg1"/>
                </a:solidFill>
                <a:latin typeface="Book Antiqua"/>
                <a:ea typeface="+mn-lt"/>
                <a:cs typeface="+mn-lt"/>
              </a:rPr>
              <a:t>3.1 </a:t>
            </a:r>
            <a:r>
              <a:rPr lang="en-US" sz="1200" dirty="0" err="1">
                <a:solidFill>
                  <a:schemeClr val="bg1"/>
                </a:solidFill>
                <a:latin typeface="Book Antiqua"/>
                <a:ea typeface="+mn-lt"/>
                <a:cs typeface="+mn-lt"/>
              </a:rPr>
              <a:t>Descripción</a:t>
            </a:r>
            <a:r>
              <a:rPr lang="en-US" sz="1200" dirty="0">
                <a:solidFill>
                  <a:schemeClr val="bg1"/>
                </a:solidFill>
                <a:latin typeface="Book Antiqua"/>
                <a:ea typeface="+mn-lt"/>
                <a:cs typeface="+mn-lt"/>
              </a:rPr>
              <a:t> del taller</a:t>
            </a:r>
          </a:p>
          <a:p>
            <a:pPr marL="629435" lvl="1" indent="-305435">
              <a:lnSpc>
                <a:spcPct val="90000"/>
              </a:lnSpc>
            </a:pPr>
            <a:r>
              <a:rPr lang="en-US" sz="1200" dirty="0">
                <a:solidFill>
                  <a:schemeClr val="bg1"/>
                </a:solidFill>
                <a:latin typeface="Book Antiqua"/>
                <a:ea typeface="+mn-lt"/>
                <a:cs typeface="+mn-lt"/>
              </a:rPr>
              <a:t>3.2 </a:t>
            </a:r>
            <a:r>
              <a:rPr lang="en-US" sz="1200" dirty="0" err="1">
                <a:solidFill>
                  <a:schemeClr val="bg1"/>
                </a:solidFill>
                <a:latin typeface="Book Antiqua"/>
                <a:ea typeface="+mn-lt"/>
                <a:cs typeface="+mn-lt"/>
              </a:rPr>
              <a:t>Modelo</a:t>
            </a:r>
            <a:endParaRPr lang="en-US" sz="1200" dirty="0">
              <a:solidFill>
                <a:schemeClr val="bg1"/>
              </a:solidFill>
              <a:latin typeface="Book Antiqua"/>
              <a:ea typeface="+mn-lt"/>
              <a:cs typeface="+mn-lt"/>
            </a:endParaRPr>
          </a:p>
          <a:p>
            <a:pPr marL="629435" lvl="1" indent="-305435">
              <a:lnSpc>
                <a:spcPct val="90000"/>
              </a:lnSpc>
            </a:pPr>
            <a:r>
              <a:rPr lang="en-US" sz="1200" dirty="0">
                <a:solidFill>
                  <a:schemeClr val="bg1"/>
                </a:solidFill>
                <a:latin typeface="Book Antiqua"/>
                <a:ea typeface="+mn-lt"/>
                <a:cs typeface="+mn-lt"/>
              </a:rPr>
              <a:t>3.3 Vista</a:t>
            </a:r>
          </a:p>
          <a:p>
            <a:pPr marL="629435" lvl="1" indent="-305435">
              <a:lnSpc>
                <a:spcPct val="90000"/>
              </a:lnSpc>
            </a:pPr>
            <a:r>
              <a:rPr lang="en-US" sz="1200" dirty="0">
                <a:solidFill>
                  <a:schemeClr val="bg1"/>
                </a:solidFill>
                <a:latin typeface="Book Antiqua"/>
                <a:ea typeface="+mn-lt"/>
                <a:cs typeface="+mn-lt"/>
              </a:rPr>
              <a:t>3.4 </a:t>
            </a:r>
            <a:r>
              <a:rPr lang="en-US" sz="1200" dirty="0" err="1">
                <a:solidFill>
                  <a:schemeClr val="bg1"/>
                </a:solidFill>
                <a:latin typeface="Book Antiqua"/>
                <a:ea typeface="+mn-lt"/>
                <a:cs typeface="+mn-lt"/>
              </a:rPr>
              <a:t>Controlador</a:t>
            </a:r>
            <a:endParaRPr lang="en-US" sz="1200" dirty="0">
              <a:solidFill>
                <a:schemeClr val="bg1"/>
              </a:solidFill>
              <a:latin typeface="Book Antiqua"/>
              <a:ea typeface="+mn-lt"/>
              <a:cs typeface="+mn-lt"/>
            </a:endParaRPr>
          </a:p>
          <a:p>
            <a:pPr marL="629435" lvl="1" indent="-305435">
              <a:lnSpc>
                <a:spcPct val="90000"/>
              </a:lnSpc>
            </a:pPr>
            <a:r>
              <a:rPr lang="en-US" sz="1200" dirty="0">
                <a:solidFill>
                  <a:schemeClr val="bg1"/>
                </a:solidFill>
                <a:latin typeface="Book Antiqua"/>
                <a:ea typeface="+mn-lt"/>
                <a:cs typeface="+mn-lt"/>
              </a:rPr>
              <a:t>3.5 </a:t>
            </a:r>
            <a:r>
              <a:rPr lang="en-US" sz="1200" dirty="0" err="1">
                <a:solidFill>
                  <a:schemeClr val="bg1"/>
                </a:solidFill>
                <a:latin typeface="Book Antiqua"/>
                <a:ea typeface="+mn-lt"/>
                <a:cs typeface="+mn-lt"/>
              </a:rPr>
              <a:t>Ejecución</a:t>
            </a:r>
            <a:endParaRPr lang="en-US" sz="1200" dirty="0">
              <a:solidFill>
                <a:schemeClr val="bg1"/>
              </a:solidFill>
              <a:latin typeface="Book Antiqua"/>
              <a:ea typeface="+mn-lt"/>
              <a:cs typeface="+mn-lt"/>
            </a:endParaRPr>
          </a:p>
          <a:p>
            <a:pPr marL="305435" indent="-305435">
              <a:lnSpc>
                <a:spcPct val="90000"/>
              </a:lnSpc>
            </a:pPr>
            <a:r>
              <a:rPr lang="en-US" sz="1200" dirty="0">
                <a:solidFill>
                  <a:schemeClr val="bg1"/>
                </a:solidFill>
                <a:latin typeface="Book Antiqua"/>
                <a:ea typeface="+mn-lt"/>
                <a:cs typeface="+mn-lt"/>
              </a:rPr>
              <a:t>4. </a:t>
            </a:r>
            <a:r>
              <a:rPr lang="en-US" sz="1200" dirty="0" err="1">
                <a:solidFill>
                  <a:schemeClr val="bg1"/>
                </a:solidFill>
                <a:latin typeface="Book Antiqua"/>
                <a:ea typeface="+mn-lt"/>
                <a:cs typeface="+mn-lt"/>
              </a:rPr>
              <a:t>Conclusiones</a:t>
            </a:r>
            <a:endParaRPr lang="en-US" sz="1200" dirty="0">
              <a:solidFill>
                <a:schemeClr val="bg1"/>
              </a:solidFill>
              <a:latin typeface="Book Antiqua"/>
              <a:ea typeface="+mn-lt"/>
              <a:cs typeface="+mn-lt"/>
            </a:endParaRPr>
          </a:p>
          <a:p>
            <a:pPr marL="305435" indent="-305435">
              <a:lnSpc>
                <a:spcPct val="90000"/>
              </a:lnSpc>
            </a:pPr>
            <a:r>
              <a:rPr lang="en-US" sz="1200" dirty="0">
                <a:solidFill>
                  <a:schemeClr val="bg1"/>
                </a:solidFill>
                <a:latin typeface="Book Antiqua"/>
                <a:ea typeface="+mn-lt"/>
                <a:cs typeface="+mn-lt"/>
              </a:rPr>
              <a:t>5. </a:t>
            </a:r>
            <a:r>
              <a:rPr lang="en-US" sz="1200" dirty="0" err="1">
                <a:solidFill>
                  <a:schemeClr val="bg1"/>
                </a:solidFill>
                <a:latin typeface="Book Antiqua"/>
                <a:ea typeface="+mn-lt"/>
                <a:cs typeface="+mn-lt"/>
              </a:rPr>
              <a:t>Recomendaciones</a:t>
            </a:r>
            <a:endParaRPr lang="en-US" sz="1200" dirty="0">
              <a:solidFill>
                <a:schemeClr val="bg1"/>
              </a:solidFill>
              <a:latin typeface="Book Antiqua"/>
              <a:ea typeface="+mn-lt"/>
              <a:cs typeface="+mn-lt"/>
            </a:endParaRPr>
          </a:p>
          <a:p>
            <a:pPr marL="305435" indent="-305435">
              <a:lnSpc>
                <a:spcPct val="90000"/>
              </a:lnSpc>
            </a:pPr>
            <a:r>
              <a:rPr lang="en-US" sz="1200" dirty="0">
                <a:solidFill>
                  <a:schemeClr val="bg1"/>
                </a:solidFill>
                <a:latin typeface="Book Antiqua"/>
                <a:ea typeface="+mn-lt"/>
                <a:cs typeface="+mn-lt"/>
              </a:rPr>
              <a:t>6. </a:t>
            </a:r>
            <a:r>
              <a:rPr lang="en-US" sz="1200" dirty="0" err="1">
                <a:solidFill>
                  <a:schemeClr val="bg1"/>
                </a:solidFill>
                <a:latin typeface="Book Antiqua"/>
                <a:ea typeface="+mn-lt"/>
                <a:cs typeface="+mn-lt"/>
              </a:rPr>
              <a:t>Bibliografía</a:t>
            </a:r>
            <a:endParaRPr lang="en-US" sz="1200" dirty="0">
              <a:solidFill>
                <a:schemeClr val="bg1"/>
              </a:solidFill>
              <a:latin typeface="Book Antiqua"/>
              <a:ea typeface="+mn-lt"/>
              <a:cs typeface="+mn-lt"/>
            </a:endParaRPr>
          </a:p>
        </p:txBody>
      </p:sp>
    </p:spTree>
    <p:extLst>
      <p:ext uri="{BB962C8B-B14F-4D97-AF65-F5344CB8AC3E}">
        <p14:creationId xmlns:p14="http://schemas.microsoft.com/office/powerpoint/2010/main" val="373495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a:t>
            </a:r>
            <a:r>
              <a:rPr lang="es-EC" dirty="0"/>
              <a:t>descripción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3446" y="1362074"/>
            <a:ext cx="8258007" cy="2924904"/>
          </a:xfrm>
        </p:spPr>
        <p:txBody>
          <a:bodyPr>
            <a:norm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El presente taller consiste en realizar una simulación de transferencias de un banco, donde se aplican los conceptos de sincronización y de bloqueo de hilos, es proyecto se pudo realizar en el lenguaje de programación C#.</a:t>
            </a:r>
          </a:p>
          <a:p>
            <a:pPr marL="305435" indent="-305435"/>
            <a:endParaRPr lang="es-ES" dirty="0">
              <a:solidFill>
                <a:schemeClr val="tx1"/>
              </a:solidFill>
            </a:endParaRPr>
          </a:p>
          <a:p>
            <a:pPr marL="305435" indent="-305435"/>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a:extLst>
              <a:ext uri="{FF2B5EF4-FFF2-40B4-BE49-F238E27FC236}">
                <a16:creationId xmlns:a16="http://schemas.microsoft.com/office/drawing/2014/main" id="{C1A06A7B-5B64-DA3C-B6F8-E0EC49F91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985" y="3010962"/>
            <a:ext cx="3446928" cy="3446928"/>
          </a:xfrm>
          <a:prstGeom prst="rect">
            <a:avLst/>
          </a:prstGeom>
        </p:spPr>
      </p:pic>
    </p:spTree>
    <p:extLst>
      <p:ext uri="{BB962C8B-B14F-4D97-AF65-F5344CB8AC3E}">
        <p14:creationId xmlns:p14="http://schemas.microsoft.com/office/powerpoint/2010/main" val="170256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a:t>
            </a:r>
            <a:r>
              <a:rPr lang="es-EC" dirty="0"/>
              <a:t>descripción del proyecto</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66039" y="414449"/>
            <a:ext cx="11029615" cy="3678303"/>
          </a:xfrm>
        </p:spPr>
        <p:txBody>
          <a:bodyPr/>
          <a:lstStyle/>
          <a:p>
            <a:r>
              <a:rPr lang="es-EC" sz="1800" dirty="0">
                <a:effectLst/>
                <a:latin typeface="Times New Roman" panose="02020603050405020304" pitchFamily="18" charset="0"/>
                <a:ea typeface="Times New Roman" panose="02020603050405020304" pitchFamily="18" charset="0"/>
              </a:rPr>
              <a:t>Para crear un proyecto debemos hacer </a:t>
            </a:r>
            <a:r>
              <a:rPr lang="es-EC" sz="1800" dirty="0" err="1">
                <a:effectLst/>
                <a:latin typeface="Times New Roman" panose="02020603050405020304" pitchFamily="18" charset="0"/>
                <a:ea typeface="Times New Roman" panose="02020603050405020304" pitchFamily="18" charset="0"/>
              </a:rPr>
              <a:t>click</a:t>
            </a:r>
            <a:r>
              <a:rPr lang="es-EC" sz="1800" dirty="0">
                <a:effectLst/>
                <a:latin typeface="Times New Roman" panose="02020603050405020304" pitchFamily="18" charset="0"/>
                <a:ea typeface="Times New Roman" panose="02020603050405020304" pitchFamily="18" charset="0"/>
              </a:rPr>
              <a:t> en crear nuevo proyecto.</a:t>
            </a:r>
          </a:p>
          <a:p>
            <a:endParaRPr lang="es-EC" dirty="0"/>
          </a:p>
        </p:txBody>
      </p:sp>
      <p:pic>
        <p:nvPicPr>
          <p:cNvPr id="7" name="Imagen 6">
            <a:extLst>
              <a:ext uri="{FF2B5EF4-FFF2-40B4-BE49-F238E27FC236}">
                <a16:creationId xmlns:a16="http://schemas.microsoft.com/office/drawing/2014/main" id="{AD44B03B-6145-CA19-A916-312A2351621F}"/>
              </a:ext>
            </a:extLst>
          </p:cNvPr>
          <p:cNvPicPr>
            <a:picLocks noChangeAspect="1"/>
          </p:cNvPicPr>
          <p:nvPr/>
        </p:nvPicPr>
        <p:blipFill>
          <a:blip r:embed="rId2"/>
          <a:stretch>
            <a:fillRect/>
          </a:stretch>
        </p:blipFill>
        <p:spPr>
          <a:xfrm>
            <a:off x="3457397" y="2253600"/>
            <a:ext cx="2030730" cy="1943735"/>
          </a:xfrm>
          <a:prstGeom prst="rect">
            <a:avLst/>
          </a:prstGeom>
        </p:spPr>
      </p:pic>
      <p:sp>
        <p:nvSpPr>
          <p:cNvPr id="4" name="CuadroTexto 3">
            <a:extLst>
              <a:ext uri="{FF2B5EF4-FFF2-40B4-BE49-F238E27FC236}">
                <a16:creationId xmlns:a16="http://schemas.microsoft.com/office/drawing/2014/main" id="{0463AB58-71AB-C952-9AC2-70CE8D8A9B1C}"/>
              </a:ext>
            </a:extLst>
          </p:cNvPr>
          <p:cNvSpPr txBox="1"/>
          <p:nvPr/>
        </p:nvSpPr>
        <p:spPr>
          <a:xfrm>
            <a:off x="826994" y="4261064"/>
            <a:ext cx="6100482" cy="369332"/>
          </a:xfrm>
          <a:prstGeom prst="rect">
            <a:avLst/>
          </a:prstGeom>
          <a:noFill/>
        </p:spPr>
        <p:txBody>
          <a:bodyPr wrap="square">
            <a:spAutoFit/>
          </a:bodyPr>
          <a:lstStyle/>
          <a:p>
            <a:pPr>
              <a:spcAft>
                <a:spcPts val="800"/>
              </a:spcAft>
            </a:pPr>
            <a:r>
              <a:rPr lang="es-EC" sz="1800" dirty="0">
                <a:effectLst/>
                <a:latin typeface="Times New Roman" panose="02020603050405020304" pitchFamily="18" charset="0"/>
                <a:ea typeface="Times New Roman" panose="02020603050405020304" pitchFamily="18" charset="0"/>
              </a:rPr>
              <a:t>Y escogemos una aplicación de Consola.</a:t>
            </a:r>
          </a:p>
        </p:txBody>
      </p:sp>
      <p:pic>
        <p:nvPicPr>
          <p:cNvPr id="10" name="Imagen 9">
            <a:extLst>
              <a:ext uri="{FF2B5EF4-FFF2-40B4-BE49-F238E27FC236}">
                <a16:creationId xmlns:a16="http://schemas.microsoft.com/office/drawing/2014/main" id="{77D462CD-7D1D-D7E0-9F49-14AB653B3F85}"/>
              </a:ext>
            </a:extLst>
          </p:cNvPr>
          <p:cNvPicPr>
            <a:picLocks noChangeAspect="1"/>
          </p:cNvPicPr>
          <p:nvPr/>
        </p:nvPicPr>
        <p:blipFill>
          <a:blip r:embed="rId3"/>
          <a:stretch>
            <a:fillRect/>
          </a:stretch>
        </p:blipFill>
        <p:spPr>
          <a:xfrm>
            <a:off x="826994" y="4794907"/>
            <a:ext cx="7950150" cy="754245"/>
          </a:xfrm>
          <a:prstGeom prst="rect">
            <a:avLst/>
          </a:prstGeom>
        </p:spPr>
      </p:pic>
    </p:spTree>
    <p:extLst>
      <p:ext uri="{BB962C8B-B14F-4D97-AF65-F5344CB8AC3E}">
        <p14:creationId xmlns:p14="http://schemas.microsoft.com/office/powerpoint/2010/main" val="3372556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a:t>
            </a:r>
            <a:r>
              <a:rPr lang="es-EC" dirty="0"/>
              <a:t>descripción del proyecto</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406511" y="324801"/>
            <a:ext cx="8885537" cy="3678303"/>
          </a:xfrm>
        </p:spPr>
        <p:txBody>
          <a:bodyPr/>
          <a:lstStyle/>
          <a:p>
            <a:r>
              <a:rPr lang="es-EC" sz="1800" dirty="0">
                <a:effectLst/>
                <a:latin typeface="Times New Roman" panose="02020603050405020304" pitchFamily="18" charset="0"/>
                <a:ea typeface="Calibri" panose="020F0502020204030204" pitchFamily="34" charset="0"/>
              </a:rPr>
              <a:t>Para estructurar nuestro proyecto aplicando el patrón MVC, debemos crear carpetas, para ello </a:t>
            </a:r>
            <a:endParaRPr lang="es-EC" dirty="0"/>
          </a:p>
        </p:txBody>
      </p:sp>
      <p:sp>
        <p:nvSpPr>
          <p:cNvPr id="10" name="CuadroTexto 9">
            <a:extLst>
              <a:ext uri="{FF2B5EF4-FFF2-40B4-BE49-F238E27FC236}">
                <a16:creationId xmlns:a16="http://schemas.microsoft.com/office/drawing/2014/main" id="{AE397351-21D7-CE38-44E2-A93B74847DDE}"/>
              </a:ext>
            </a:extLst>
          </p:cNvPr>
          <p:cNvSpPr txBox="1"/>
          <p:nvPr/>
        </p:nvSpPr>
        <p:spPr>
          <a:xfrm>
            <a:off x="943535" y="5246174"/>
            <a:ext cx="6100482" cy="368755"/>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Y asignamos el nombre de la carpeta.</a:t>
            </a:r>
            <a:endParaRPr lang="es-EC" sz="1600" dirty="0">
              <a:effectLst/>
              <a:latin typeface="Times New Roman" panose="02020603050405020304" pitchFamily="18" charset="0"/>
              <a:ea typeface="Calibri" panose="020F0502020204030204" pitchFamily="34" charset="0"/>
            </a:endParaRPr>
          </a:p>
        </p:txBody>
      </p:sp>
      <p:pic>
        <p:nvPicPr>
          <p:cNvPr id="3" name="Imagen 2">
            <a:extLst>
              <a:ext uri="{FF2B5EF4-FFF2-40B4-BE49-F238E27FC236}">
                <a16:creationId xmlns:a16="http://schemas.microsoft.com/office/drawing/2014/main" id="{FCEDBA3D-96A0-8DB2-17D8-9922FA2A66A7}"/>
              </a:ext>
            </a:extLst>
          </p:cNvPr>
          <p:cNvPicPr>
            <a:picLocks noChangeAspect="1"/>
          </p:cNvPicPr>
          <p:nvPr/>
        </p:nvPicPr>
        <p:blipFill>
          <a:blip r:embed="rId2"/>
          <a:stretch>
            <a:fillRect/>
          </a:stretch>
        </p:blipFill>
        <p:spPr>
          <a:xfrm>
            <a:off x="2484829" y="2385455"/>
            <a:ext cx="4401820" cy="2715895"/>
          </a:xfrm>
          <a:prstGeom prst="rect">
            <a:avLst/>
          </a:prstGeom>
        </p:spPr>
      </p:pic>
      <p:pic>
        <p:nvPicPr>
          <p:cNvPr id="7" name="Imagen 6" descr="Texto&#10;&#10;Descripción generada automáticamente">
            <a:extLst>
              <a:ext uri="{FF2B5EF4-FFF2-40B4-BE49-F238E27FC236}">
                <a16:creationId xmlns:a16="http://schemas.microsoft.com/office/drawing/2014/main" id="{5E50374A-5D67-2213-9A47-0FE3145BF12E}"/>
              </a:ext>
            </a:extLst>
          </p:cNvPr>
          <p:cNvPicPr>
            <a:picLocks noChangeAspect="1"/>
          </p:cNvPicPr>
          <p:nvPr/>
        </p:nvPicPr>
        <p:blipFill>
          <a:blip r:embed="rId3"/>
          <a:stretch>
            <a:fillRect/>
          </a:stretch>
        </p:blipFill>
        <p:spPr>
          <a:xfrm>
            <a:off x="3016577" y="5748982"/>
            <a:ext cx="3291840" cy="944880"/>
          </a:xfrm>
          <a:prstGeom prst="rect">
            <a:avLst/>
          </a:prstGeom>
        </p:spPr>
      </p:pic>
    </p:spTree>
    <p:extLst>
      <p:ext uri="{BB962C8B-B14F-4D97-AF65-F5344CB8AC3E}">
        <p14:creationId xmlns:p14="http://schemas.microsoft.com/office/powerpoint/2010/main" val="311805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a:t>
            </a:r>
            <a:r>
              <a:rPr lang="es-EC" dirty="0"/>
              <a:t>descripción del proyecto</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52723" y="702156"/>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La creación de las carpetas la haremos cuantas veces sea necesaria para poder tener la estructura que usamos en los proyectos en JAVA, a continuación, se muestra el directorio final.</a:t>
            </a:r>
          </a:p>
        </p:txBody>
      </p:sp>
      <p:pic>
        <p:nvPicPr>
          <p:cNvPr id="3" name="Imagen 2">
            <a:extLst>
              <a:ext uri="{FF2B5EF4-FFF2-40B4-BE49-F238E27FC236}">
                <a16:creationId xmlns:a16="http://schemas.microsoft.com/office/drawing/2014/main" id="{45F8FF51-8908-244B-7C5D-4FA3CB34036A}"/>
              </a:ext>
            </a:extLst>
          </p:cNvPr>
          <p:cNvPicPr>
            <a:picLocks noChangeAspect="1"/>
          </p:cNvPicPr>
          <p:nvPr/>
        </p:nvPicPr>
        <p:blipFill>
          <a:blip r:embed="rId2"/>
          <a:stretch>
            <a:fillRect/>
          </a:stretch>
        </p:blipFill>
        <p:spPr>
          <a:xfrm>
            <a:off x="2448196" y="3155408"/>
            <a:ext cx="4524103" cy="3154128"/>
          </a:xfrm>
          <a:prstGeom prst="rect">
            <a:avLst/>
          </a:prstGeom>
        </p:spPr>
      </p:pic>
    </p:spTree>
    <p:extLst>
      <p:ext uri="{BB962C8B-B14F-4D97-AF65-F5344CB8AC3E}">
        <p14:creationId xmlns:p14="http://schemas.microsoft.com/office/powerpoint/2010/main" val="3375913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modelo</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52723" y="702156"/>
            <a:ext cx="8885537" cy="3678303"/>
          </a:xfrm>
        </p:spPr>
        <p:txBody>
          <a:bodyPr/>
          <a:lstStyle/>
          <a:p>
            <a:pPr>
              <a:lnSpc>
                <a:spcPct val="107000"/>
              </a:lnSpc>
              <a:spcAft>
                <a:spcPts val="800"/>
              </a:spcAft>
            </a:pPr>
            <a:r>
              <a:rPr lang="es-ES" sz="1800" dirty="0">
                <a:effectLst/>
                <a:latin typeface="Times New Roman" panose="02020603050405020304" pitchFamily="18" charset="0"/>
                <a:ea typeface="Calibri" panose="020F0502020204030204" pitchFamily="34" charset="0"/>
              </a:rPr>
              <a:t>Para crear el modelo, tendremos que crear una nueva clase, para ello, hacemos </a:t>
            </a:r>
            <a:r>
              <a:rPr lang="es-ES" sz="1800" dirty="0" err="1">
                <a:effectLst/>
                <a:latin typeface="Times New Roman" panose="02020603050405020304" pitchFamily="18" charset="0"/>
                <a:ea typeface="Calibri" panose="020F0502020204030204" pitchFamily="34" charset="0"/>
              </a:rPr>
              <a:t>click</a:t>
            </a:r>
            <a:r>
              <a:rPr lang="es-ES" sz="1800" dirty="0">
                <a:effectLst/>
                <a:latin typeface="Times New Roman" panose="02020603050405020304" pitchFamily="18" charset="0"/>
                <a:ea typeface="Calibri" panose="020F0502020204030204" pitchFamily="34" charset="0"/>
              </a:rPr>
              <a:t> derecho en la carpeta de modelo, y apoyando el mouse sobre la opción </a:t>
            </a:r>
            <a:r>
              <a:rPr lang="es-ES" sz="1800" dirty="0" err="1">
                <a:effectLst/>
                <a:latin typeface="Times New Roman" panose="02020603050405020304" pitchFamily="18" charset="0"/>
                <a:ea typeface="Calibri" panose="020F0502020204030204" pitchFamily="34" charset="0"/>
              </a:rPr>
              <a:t>Add</a:t>
            </a:r>
            <a:r>
              <a:rPr lang="es-ES" sz="1800" dirty="0">
                <a:effectLst/>
                <a:latin typeface="Times New Roman" panose="02020603050405020304" pitchFamily="18" charset="0"/>
                <a:ea typeface="Calibri" panose="020F0502020204030204" pitchFamily="34" charset="0"/>
              </a:rPr>
              <a:t>, hacemos </a:t>
            </a:r>
            <a:r>
              <a:rPr lang="es-ES" sz="1800" dirty="0" err="1">
                <a:effectLst/>
                <a:latin typeface="Times New Roman" panose="02020603050405020304" pitchFamily="18" charset="0"/>
                <a:ea typeface="Calibri" panose="020F0502020204030204" pitchFamily="34" charset="0"/>
              </a:rPr>
              <a:t>click</a:t>
            </a:r>
            <a:r>
              <a:rPr lang="es-ES" sz="1800" dirty="0">
                <a:effectLst/>
                <a:latin typeface="Times New Roman" panose="02020603050405020304" pitchFamily="18" charset="0"/>
                <a:ea typeface="Calibri" panose="020F0502020204030204" pitchFamily="34" charset="0"/>
              </a:rPr>
              <a:t> en </a:t>
            </a:r>
            <a:r>
              <a:rPr lang="es-ES" sz="1800" dirty="0" err="1">
                <a:effectLst/>
                <a:latin typeface="Times New Roman" panose="02020603050405020304" pitchFamily="18" charset="0"/>
                <a:ea typeface="Calibri" panose="020F0502020204030204" pitchFamily="34" charset="0"/>
              </a:rPr>
              <a:t>Class</a:t>
            </a:r>
            <a:r>
              <a:rPr lang="es-ES" sz="1800" dirty="0">
                <a:effectLst/>
                <a:latin typeface="Times New Roman" panose="02020603050405020304" pitchFamily="18" charset="0"/>
                <a:ea typeface="Calibri" panose="020F0502020204030204" pitchFamily="34" charset="0"/>
              </a:rPr>
              <a:t>.</a:t>
            </a:r>
            <a:endParaRPr lang="es-EC" sz="1800" dirty="0">
              <a:effectLst/>
              <a:latin typeface="Times New Roman" panose="02020603050405020304" pitchFamily="18" charset="0"/>
              <a:ea typeface="Calibri" panose="020F0502020204030204" pitchFamily="34" charset="0"/>
            </a:endParaRPr>
          </a:p>
        </p:txBody>
      </p:sp>
      <p:pic>
        <p:nvPicPr>
          <p:cNvPr id="3" name="Imagen 2" descr="Captura de pantalla de un celular&#10;&#10;Descripción generada automáticamente">
            <a:extLst>
              <a:ext uri="{FF2B5EF4-FFF2-40B4-BE49-F238E27FC236}">
                <a16:creationId xmlns:a16="http://schemas.microsoft.com/office/drawing/2014/main" id="{5017CE0C-0919-F076-52CC-86F8AFC18795}"/>
              </a:ext>
            </a:extLst>
          </p:cNvPr>
          <p:cNvPicPr>
            <a:picLocks noChangeAspect="1"/>
          </p:cNvPicPr>
          <p:nvPr/>
        </p:nvPicPr>
        <p:blipFill>
          <a:blip r:embed="rId2"/>
          <a:stretch>
            <a:fillRect/>
          </a:stretch>
        </p:blipFill>
        <p:spPr>
          <a:xfrm>
            <a:off x="1164770" y="3325723"/>
            <a:ext cx="6962011" cy="2470919"/>
          </a:xfrm>
          <a:prstGeom prst="rect">
            <a:avLst/>
          </a:prstGeom>
        </p:spPr>
      </p:pic>
    </p:spTree>
    <p:extLst>
      <p:ext uri="{BB962C8B-B14F-4D97-AF65-F5344CB8AC3E}">
        <p14:creationId xmlns:p14="http://schemas.microsoft.com/office/powerpoint/2010/main" val="1903820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modelo</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52723" y="702156"/>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Y al modelo, le asignamos el nombre Banco, y le damos </a:t>
            </a:r>
            <a:r>
              <a:rPr lang="es-EC" sz="1800" dirty="0" err="1">
                <a:effectLst/>
                <a:latin typeface="Times New Roman" panose="02020603050405020304" pitchFamily="18" charset="0"/>
                <a:ea typeface="Calibri" panose="020F0502020204030204" pitchFamily="34" charset="0"/>
              </a:rPr>
              <a:t>click</a:t>
            </a:r>
            <a:r>
              <a:rPr lang="es-EC" sz="1800" dirty="0">
                <a:effectLst/>
                <a:latin typeface="Times New Roman" panose="02020603050405020304" pitchFamily="18" charset="0"/>
                <a:ea typeface="Calibri" panose="020F0502020204030204" pitchFamily="34" charset="0"/>
              </a:rPr>
              <a:t> en </a:t>
            </a:r>
            <a:r>
              <a:rPr lang="es-EC" sz="1800" dirty="0" err="1">
                <a:effectLst/>
                <a:latin typeface="Times New Roman" panose="02020603050405020304" pitchFamily="18" charset="0"/>
                <a:ea typeface="Calibri" panose="020F0502020204030204" pitchFamily="34" charset="0"/>
              </a:rPr>
              <a:t>Add</a:t>
            </a:r>
            <a:r>
              <a:rPr lang="es-EC" sz="1800" dirty="0">
                <a:effectLst/>
                <a:latin typeface="Times New Roman" panose="02020603050405020304" pitchFamily="18" charset="0"/>
                <a:ea typeface="Calibri" panose="020F0502020204030204" pitchFamily="34" charset="0"/>
              </a:rPr>
              <a:t>.</a:t>
            </a:r>
          </a:p>
        </p:txBody>
      </p:sp>
      <p:pic>
        <p:nvPicPr>
          <p:cNvPr id="4" name="Imagen 3" descr="Captura de pantalla de computadora&#10;&#10;Descripción generada automáticamente">
            <a:extLst>
              <a:ext uri="{FF2B5EF4-FFF2-40B4-BE49-F238E27FC236}">
                <a16:creationId xmlns:a16="http://schemas.microsoft.com/office/drawing/2014/main" id="{399FFCD9-5C62-BA80-BEDB-C6543B042730}"/>
              </a:ext>
            </a:extLst>
          </p:cNvPr>
          <p:cNvPicPr>
            <a:picLocks noChangeAspect="1"/>
          </p:cNvPicPr>
          <p:nvPr/>
        </p:nvPicPr>
        <p:blipFill>
          <a:blip r:embed="rId2"/>
          <a:stretch>
            <a:fillRect/>
          </a:stretch>
        </p:blipFill>
        <p:spPr>
          <a:xfrm>
            <a:off x="1411011" y="2727534"/>
            <a:ext cx="5934177" cy="4130466"/>
          </a:xfrm>
          <a:prstGeom prst="rect">
            <a:avLst/>
          </a:prstGeom>
        </p:spPr>
      </p:pic>
    </p:spTree>
    <p:extLst>
      <p:ext uri="{BB962C8B-B14F-4D97-AF65-F5344CB8AC3E}">
        <p14:creationId xmlns:p14="http://schemas.microsoft.com/office/powerpoint/2010/main" val="2047993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modelo</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52723" y="702156"/>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Y al modelo, le asignamos el nombre Banco, y le damos </a:t>
            </a:r>
            <a:r>
              <a:rPr lang="es-EC" sz="1800" dirty="0" err="1">
                <a:effectLst/>
                <a:latin typeface="Times New Roman" panose="02020603050405020304" pitchFamily="18" charset="0"/>
                <a:ea typeface="Calibri" panose="020F0502020204030204" pitchFamily="34" charset="0"/>
              </a:rPr>
              <a:t>click</a:t>
            </a:r>
            <a:r>
              <a:rPr lang="es-EC" sz="1800" dirty="0">
                <a:effectLst/>
                <a:latin typeface="Times New Roman" panose="02020603050405020304" pitchFamily="18" charset="0"/>
                <a:ea typeface="Calibri" panose="020F0502020204030204" pitchFamily="34" charset="0"/>
              </a:rPr>
              <a:t> en </a:t>
            </a:r>
            <a:r>
              <a:rPr lang="es-EC" sz="1800" dirty="0" err="1">
                <a:effectLst/>
                <a:latin typeface="Times New Roman" panose="02020603050405020304" pitchFamily="18" charset="0"/>
                <a:ea typeface="Calibri" panose="020F0502020204030204" pitchFamily="34" charset="0"/>
              </a:rPr>
              <a:t>Add</a:t>
            </a:r>
            <a:r>
              <a:rPr lang="es-EC" sz="1800" dirty="0">
                <a:effectLst/>
                <a:latin typeface="Times New Roman" panose="02020603050405020304" pitchFamily="18" charset="0"/>
                <a:ea typeface="Calibri" panose="020F0502020204030204" pitchFamily="34" charset="0"/>
              </a:rPr>
              <a:t>.</a:t>
            </a:r>
          </a:p>
        </p:txBody>
      </p:sp>
      <p:pic>
        <p:nvPicPr>
          <p:cNvPr id="4" name="Imagen 3" descr="Captura de pantalla de computadora&#10;&#10;Descripción generada automáticamente">
            <a:extLst>
              <a:ext uri="{FF2B5EF4-FFF2-40B4-BE49-F238E27FC236}">
                <a16:creationId xmlns:a16="http://schemas.microsoft.com/office/drawing/2014/main" id="{5FDBD4A7-6CEA-9658-FA75-FF0FBFD3D09A}"/>
              </a:ext>
            </a:extLst>
          </p:cNvPr>
          <p:cNvPicPr>
            <a:picLocks noChangeAspect="1"/>
          </p:cNvPicPr>
          <p:nvPr/>
        </p:nvPicPr>
        <p:blipFill>
          <a:blip r:embed="rId2"/>
          <a:stretch>
            <a:fillRect/>
          </a:stretch>
        </p:blipFill>
        <p:spPr>
          <a:xfrm>
            <a:off x="1724453" y="2676334"/>
            <a:ext cx="5432903" cy="3781556"/>
          </a:xfrm>
          <a:prstGeom prst="rect">
            <a:avLst/>
          </a:prstGeom>
        </p:spPr>
      </p:pic>
    </p:spTree>
    <p:extLst>
      <p:ext uri="{BB962C8B-B14F-4D97-AF65-F5344CB8AC3E}">
        <p14:creationId xmlns:p14="http://schemas.microsoft.com/office/powerpoint/2010/main" val="2324664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modelo</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265186" y="370462"/>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En el constructor del modelo Banco, tenemos la creación de las 100 cuentas, iniciamos las cuentas con un monto inicial de 200.</a:t>
            </a:r>
          </a:p>
        </p:txBody>
      </p:sp>
      <p:sp>
        <p:nvSpPr>
          <p:cNvPr id="10" name="CuadroTexto 9">
            <a:extLst>
              <a:ext uri="{FF2B5EF4-FFF2-40B4-BE49-F238E27FC236}">
                <a16:creationId xmlns:a16="http://schemas.microsoft.com/office/drawing/2014/main" id="{9386B80E-4FAD-E6CD-A2BF-E705B1206939}"/>
              </a:ext>
            </a:extLst>
          </p:cNvPr>
          <p:cNvSpPr txBox="1"/>
          <p:nvPr/>
        </p:nvSpPr>
        <p:spPr>
          <a:xfrm>
            <a:off x="406511" y="4380459"/>
            <a:ext cx="8569531" cy="961482"/>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Para poder obtener el monto total de todas las 100 cuentas creadas en el constructor, realizamos la función </a:t>
            </a:r>
            <a:r>
              <a:rPr lang="es-EC" sz="1800" dirty="0" err="1">
                <a:effectLst/>
                <a:latin typeface="Times New Roman" panose="02020603050405020304" pitchFamily="18" charset="0"/>
                <a:ea typeface="Calibri" panose="020F0502020204030204" pitchFamily="34" charset="0"/>
              </a:rPr>
              <a:t>getSaldoTotal</a:t>
            </a:r>
            <a:r>
              <a:rPr lang="es-EC" sz="1800" dirty="0">
                <a:effectLst/>
                <a:latin typeface="Times New Roman" panose="02020603050405020304" pitchFamily="18" charset="0"/>
                <a:ea typeface="Calibri" panose="020F0502020204030204" pitchFamily="34" charset="0"/>
              </a:rPr>
              <a:t>, que recorre las cuentas y realiza la suma de cada una de estas.</a:t>
            </a:r>
          </a:p>
        </p:txBody>
      </p:sp>
      <p:pic>
        <p:nvPicPr>
          <p:cNvPr id="3" name="Imagen 2" descr="Pantalla de computadora con letras&#10;&#10;Descripción generada automáticamente con confianza media">
            <a:extLst>
              <a:ext uri="{FF2B5EF4-FFF2-40B4-BE49-F238E27FC236}">
                <a16:creationId xmlns:a16="http://schemas.microsoft.com/office/drawing/2014/main" id="{77F79829-6C81-FB11-230E-F124654FD47E}"/>
              </a:ext>
            </a:extLst>
          </p:cNvPr>
          <p:cNvPicPr>
            <a:picLocks noChangeAspect="1"/>
          </p:cNvPicPr>
          <p:nvPr/>
        </p:nvPicPr>
        <p:blipFill>
          <a:blip r:embed="rId2"/>
          <a:stretch>
            <a:fillRect/>
          </a:stretch>
        </p:blipFill>
        <p:spPr>
          <a:xfrm>
            <a:off x="2575524" y="2559279"/>
            <a:ext cx="3528060" cy="1821180"/>
          </a:xfrm>
          <a:prstGeom prst="rect">
            <a:avLst/>
          </a:prstGeom>
        </p:spPr>
      </p:pic>
      <p:pic>
        <p:nvPicPr>
          <p:cNvPr id="7" name="Imagen 6">
            <a:extLst>
              <a:ext uri="{FF2B5EF4-FFF2-40B4-BE49-F238E27FC236}">
                <a16:creationId xmlns:a16="http://schemas.microsoft.com/office/drawing/2014/main" id="{3F8E4492-AD65-9F52-3019-F364E25EE7AC}"/>
              </a:ext>
            </a:extLst>
          </p:cNvPr>
          <p:cNvPicPr>
            <a:picLocks noChangeAspect="1"/>
          </p:cNvPicPr>
          <p:nvPr/>
        </p:nvPicPr>
        <p:blipFill>
          <a:blip r:embed="rId3"/>
          <a:stretch>
            <a:fillRect/>
          </a:stretch>
        </p:blipFill>
        <p:spPr>
          <a:xfrm>
            <a:off x="3074634" y="5151314"/>
            <a:ext cx="2529840" cy="1706880"/>
          </a:xfrm>
          <a:prstGeom prst="rect">
            <a:avLst/>
          </a:prstGeom>
        </p:spPr>
      </p:pic>
    </p:spTree>
    <p:extLst>
      <p:ext uri="{BB962C8B-B14F-4D97-AF65-F5344CB8AC3E}">
        <p14:creationId xmlns:p14="http://schemas.microsoft.com/office/powerpoint/2010/main" val="3034243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modelo</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01045" y="639403"/>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En el método transferencia, se realiza una simulación, desde una cuenta origen a una cuenta destino, se descuenta un monto recibido por parámetro y se muestra por pantalla el monto retirado y el saldo total de dicha cuenta, es importante tener en cuenta que, estas cuentas son tomadas del arreglo creado en el constructor del modelo.</a:t>
            </a:r>
          </a:p>
        </p:txBody>
      </p:sp>
      <p:pic>
        <p:nvPicPr>
          <p:cNvPr id="4" name="Imagen 3" descr="Captura de pantalla de un celular&#10;&#10;Descripción generada automáticamente">
            <a:extLst>
              <a:ext uri="{FF2B5EF4-FFF2-40B4-BE49-F238E27FC236}">
                <a16:creationId xmlns:a16="http://schemas.microsoft.com/office/drawing/2014/main" id="{F3C2A0B4-D412-6777-C931-523703C845BC}"/>
              </a:ext>
            </a:extLst>
          </p:cNvPr>
          <p:cNvPicPr>
            <a:picLocks noChangeAspect="1"/>
          </p:cNvPicPr>
          <p:nvPr/>
        </p:nvPicPr>
        <p:blipFill>
          <a:blip r:embed="rId2"/>
          <a:stretch>
            <a:fillRect/>
          </a:stretch>
        </p:blipFill>
        <p:spPr>
          <a:xfrm>
            <a:off x="1773891" y="3585945"/>
            <a:ext cx="5943600" cy="2032635"/>
          </a:xfrm>
          <a:prstGeom prst="rect">
            <a:avLst/>
          </a:prstGeom>
        </p:spPr>
      </p:pic>
    </p:spTree>
    <p:extLst>
      <p:ext uri="{BB962C8B-B14F-4D97-AF65-F5344CB8AC3E}">
        <p14:creationId xmlns:p14="http://schemas.microsoft.com/office/powerpoint/2010/main" val="669519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modelo</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01046" y="639403"/>
            <a:ext cx="3751002" cy="419257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Finalmente, tendríamos el código del modelo, de la siguiente manera.</a:t>
            </a:r>
          </a:p>
        </p:txBody>
      </p:sp>
      <p:pic>
        <p:nvPicPr>
          <p:cNvPr id="3" name="Imagen 2" descr="Texto&#10;&#10;Descripción generada automáticamente">
            <a:extLst>
              <a:ext uri="{FF2B5EF4-FFF2-40B4-BE49-F238E27FC236}">
                <a16:creationId xmlns:a16="http://schemas.microsoft.com/office/drawing/2014/main" id="{30EBDEE1-A1B7-7A0B-DC63-2BCE72E01B63}"/>
              </a:ext>
            </a:extLst>
          </p:cNvPr>
          <p:cNvPicPr>
            <a:picLocks noChangeAspect="1"/>
          </p:cNvPicPr>
          <p:nvPr/>
        </p:nvPicPr>
        <p:blipFill>
          <a:blip r:embed="rId2"/>
          <a:stretch>
            <a:fillRect/>
          </a:stretch>
        </p:blipFill>
        <p:spPr>
          <a:xfrm>
            <a:off x="4279657" y="1430625"/>
            <a:ext cx="4610100" cy="5227320"/>
          </a:xfrm>
          <a:prstGeom prst="rect">
            <a:avLst/>
          </a:prstGeom>
        </p:spPr>
      </p:pic>
    </p:spTree>
    <p:extLst>
      <p:ext uri="{BB962C8B-B14F-4D97-AF65-F5344CB8AC3E}">
        <p14:creationId xmlns:p14="http://schemas.microsoft.com/office/powerpoint/2010/main" val="260972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135907550"/>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upo 2">
            <a:extLst>
              <a:ext uri="{FF2B5EF4-FFF2-40B4-BE49-F238E27FC236}">
                <a16:creationId xmlns:a16="http://schemas.microsoft.com/office/drawing/2014/main" id="{3C1E479A-BF58-249A-096B-FE6C2564BC4B}"/>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a:t>
            </a:r>
            <a:r>
              <a:rPr lang="en-US" dirty="0"/>
              <a:t>3 vista</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52723" y="702156"/>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Para este proyecto, no se desarrolló ninguna vista, ya que es una aplicación de consola.</a:t>
            </a:r>
          </a:p>
        </p:txBody>
      </p:sp>
      <p:pic>
        <p:nvPicPr>
          <p:cNvPr id="10" name="Imagen 9">
            <a:extLst>
              <a:ext uri="{FF2B5EF4-FFF2-40B4-BE49-F238E27FC236}">
                <a16:creationId xmlns:a16="http://schemas.microsoft.com/office/drawing/2014/main" id="{21240AFA-F420-F38D-53F7-A3D25E413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780" y="2853018"/>
            <a:ext cx="3429000" cy="3429000"/>
          </a:xfrm>
          <a:prstGeom prst="rect">
            <a:avLst/>
          </a:prstGeom>
        </p:spPr>
      </p:pic>
    </p:spTree>
    <p:extLst>
      <p:ext uri="{BB962C8B-B14F-4D97-AF65-F5344CB8AC3E}">
        <p14:creationId xmlns:p14="http://schemas.microsoft.com/office/powerpoint/2010/main" val="1660832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controlador</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52723" y="702156"/>
            <a:ext cx="8885537" cy="3678303"/>
          </a:xfrm>
        </p:spPr>
        <p:txBody>
          <a:bodyPr/>
          <a:lstStyle/>
          <a:p>
            <a:pPr>
              <a:lnSpc>
                <a:spcPct val="107000"/>
              </a:lnSpc>
              <a:spcAft>
                <a:spcPts val="800"/>
              </a:spcAft>
            </a:pPr>
            <a:r>
              <a:rPr lang="es-ES" sz="1800" dirty="0">
                <a:effectLst/>
                <a:latin typeface="Times New Roman" panose="02020603050405020304" pitchFamily="18" charset="0"/>
                <a:ea typeface="Calibri" panose="020F0502020204030204" pitchFamily="34" charset="0"/>
              </a:rPr>
              <a:t>Para crear el controlador, tendremos que crear una nueva clase, para ello, hacemos </a:t>
            </a:r>
            <a:r>
              <a:rPr lang="es-ES" sz="1800" dirty="0" err="1">
                <a:effectLst/>
                <a:latin typeface="Times New Roman" panose="02020603050405020304" pitchFamily="18" charset="0"/>
                <a:ea typeface="Calibri" panose="020F0502020204030204" pitchFamily="34" charset="0"/>
              </a:rPr>
              <a:t>click</a:t>
            </a:r>
            <a:r>
              <a:rPr lang="es-ES" sz="1800" dirty="0">
                <a:effectLst/>
                <a:latin typeface="Times New Roman" panose="02020603050405020304" pitchFamily="18" charset="0"/>
                <a:ea typeface="Calibri" panose="020F0502020204030204" pitchFamily="34" charset="0"/>
              </a:rPr>
              <a:t> derecho en la carpeta de controlador, y apoyando el mouse sobre la opción </a:t>
            </a:r>
            <a:r>
              <a:rPr lang="es-ES" sz="1800" dirty="0" err="1">
                <a:effectLst/>
                <a:latin typeface="Times New Roman" panose="02020603050405020304" pitchFamily="18" charset="0"/>
                <a:ea typeface="Calibri" panose="020F0502020204030204" pitchFamily="34" charset="0"/>
              </a:rPr>
              <a:t>Add</a:t>
            </a:r>
            <a:r>
              <a:rPr lang="es-ES" sz="1800" dirty="0">
                <a:effectLst/>
                <a:latin typeface="Times New Roman" panose="02020603050405020304" pitchFamily="18" charset="0"/>
                <a:ea typeface="Calibri" panose="020F0502020204030204" pitchFamily="34" charset="0"/>
              </a:rPr>
              <a:t>, hacemos </a:t>
            </a:r>
            <a:r>
              <a:rPr lang="es-ES" sz="1800" dirty="0" err="1">
                <a:effectLst/>
                <a:latin typeface="Times New Roman" panose="02020603050405020304" pitchFamily="18" charset="0"/>
                <a:ea typeface="Calibri" panose="020F0502020204030204" pitchFamily="34" charset="0"/>
              </a:rPr>
              <a:t>click</a:t>
            </a:r>
            <a:r>
              <a:rPr lang="es-ES" sz="1800" dirty="0">
                <a:effectLst/>
                <a:latin typeface="Times New Roman" panose="02020603050405020304" pitchFamily="18" charset="0"/>
                <a:ea typeface="Calibri" panose="020F0502020204030204" pitchFamily="34" charset="0"/>
              </a:rPr>
              <a:t> en </a:t>
            </a:r>
            <a:r>
              <a:rPr lang="es-ES" sz="1800" dirty="0" err="1">
                <a:effectLst/>
                <a:latin typeface="Times New Roman" panose="02020603050405020304" pitchFamily="18" charset="0"/>
                <a:ea typeface="Calibri" panose="020F0502020204030204" pitchFamily="34" charset="0"/>
              </a:rPr>
              <a:t>Class</a:t>
            </a:r>
            <a:r>
              <a:rPr lang="es-ES" sz="1800" dirty="0">
                <a:effectLst/>
                <a:latin typeface="Times New Roman" panose="02020603050405020304" pitchFamily="18" charset="0"/>
                <a:ea typeface="Calibri" panose="020F0502020204030204" pitchFamily="34" charset="0"/>
              </a:rPr>
              <a:t>.</a:t>
            </a:r>
            <a:endParaRPr lang="es-EC" sz="1800" dirty="0">
              <a:effectLst/>
              <a:latin typeface="Times New Roman" panose="02020603050405020304" pitchFamily="18" charset="0"/>
              <a:ea typeface="Calibri" panose="020F0502020204030204" pitchFamily="34" charset="0"/>
            </a:endParaRPr>
          </a:p>
        </p:txBody>
      </p:sp>
      <p:pic>
        <p:nvPicPr>
          <p:cNvPr id="4" name="Imagen 3">
            <a:extLst>
              <a:ext uri="{FF2B5EF4-FFF2-40B4-BE49-F238E27FC236}">
                <a16:creationId xmlns:a16="http://schemas.microsoft.com/office/drawing/2014/main" id="{A546C9D9-581D-B9C1-1C65-75B91D9B5FC0}"/>
              </a:ext>
            </a:extLst>
          </p:cNvPr>
          <p:cNvPicPr>
            <a:picLocks noChangeAspect="1"/>
          </p:cNvPicPr>
          <p:nvPr/>
        </p:nvPicPr>
        <p:blipFill>
          <a:blip r:embed="rId2"/>
          <a:stretch>
            <a:fillRect/>
          </a:stretch>
        </p:blipFill>
        <p:spPr>
          <a:xfrm>
            <a:off x="1066799" y="3429000"/>
            <a:ext cx="7112339" cy="2357862"/>
          </a:xfrm>
          <a:prstGeom prst="rect">
            <a:avLst/>
          </a:prstGeom>
        </p:spPr>
      </p:pic>
    </p:spTree>
    <p:extLst>
      <p:ext uri="{BB962C8B-B14F-4D97-AF65-F5344CB8AC3E}">
        <p14:creationId xmlns:p14="http://schemas.microsoft.com/office/powerpoint/2010/main" val="3133924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controlador</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16865" y="181164"/>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Y al modelo, le asignamos el nombre </a:t>
            </a:r>
            <a:r>
              <a:rPr lang="es-EC" sz="1800" dirty="0" err="1">
                <a:effectLst/>
                <a:latin typeface="Times New Roman" panose="02020603050405020304" pitchFamily="18" charset="0"/>
                <a:ea typeface="Calibri" panose="020F0502020204030204" pitchFamily="34" charset="0"/>
              </a:rPr>
              <a:t>EjecucionTransferencias</a:t>
            </a:r>
            <a:r>
              <a:rPr lang="es-EC" sz="1800" dirty="0">
                <a:effectLst/>
                <a:latin typeface="Times New Roman" panose="02020603050405020304" pitchFamily="18" charset="0"/>
                <a:ea typeface="Calibri" panose="020F0502020204030204" pitchFamily="34" charset="0"/>
              </a:rPr>
              <a:t>, y le damos </a:t>
            </a:r>
            <a:r>
              <a:rPr lang="es-EC" sz="1800" dirty="0" err="1">
                <a:effectLst/>
                <a:latin typeface="Times New Roman" panose="02020603050405020304" pitchFamily="18" charset="0"/>
                <a:ea typeface="Calibri" panose="020F0502020204030204" pitchFamily="34" charset="0"/>
              </a:rPr>
              <a:t>click</a:t>
            </a:r>
            <a:r>
              <a:rPr lang="es-EC" sz="1800" dirty="0">
                <a:effectLst/>
                <a:latin typeface="Times New Roman" panose="02020603050405020304" pitchFamily="18" charset="0"/>
                <a:ea typeface="Calibri" panose="020F0502020204030204" pitchFamily="34" charset="0"/>
              </a:rPr>
              <a:t> en </a:t>
            </a:r>
            <a:r>
              <a:rPr lang="es-EC" sz="1800" dirty="0" err="1">
                <a:effectLst/>
                <a:latin typeface="Times New Roman" panose="02020603050405020304" pitchFamily="18" charset="0"/>
                <a:ea typeface="Calibri" panose="020F0502020204030204" pitchFamily="34" charset="0"/>
              </a:rPr>
              <a:t>Add</a:t>
            </a:r>
            <a:r>
              <a:rPr lang="es-EC" sz="1800" dirty="0">
                <a:effectLst/>
                <a:latin typeface="Times New Roman" panose="02020603050405020304" pitchFamily="18" charset="0"/>
                <a:ea typeface="Calibri" panose="020F0502020204030204" pitchFamily="34" charset="0"/>
              </a:rPr>
              <a:t>.</a:t>
            </a:r>
          </a:p>
        </p:txBody>
      </p:sp>
      <p:pic>
        <p:nvPicPr>
          <p:cNvPr id="3" name="Imagen 2">
            <a:extLst>
              <a:ext uri="{FF2B5EF4-FFF2-40B4-BE49-F238E27FC236}">
                <a16:creationId xmlns:a16="http://schemas.microsoft.com/office/drawing/2014/main" id="{73E66F0D-BC72-B880-2CB9-4578B3FBEFE1}"/>
              </a:ext>
            </a:extLst>
          </p:cNvPr>
          <p:cNvPicPr>
            <a:picLocks noChangeAspect="1"/>
          </p:cNvPicPr>
          <p:nvPr/>
        </p:nvPicPr>
        <p:blipFill>
          <a:blip r:embed="rId2"/>
          <a:stretch>
            <a:fillRect/>
          </a:stretch>
        </p:blipFill>
        <p:spPr>
          <a:xfrm>
            <a:off x="1491205" y="2316301"/>
            <a:ext cx="5943600" cy="4104640"/>
          </a:xfrm>
          <a:prstGeom prst="rect">
            <a:avLst/>
          </a:prstGeom>
        </p:spPr>
      </p:pic>
    </p:spTree>
    <p:extLst>
      <p:ext uri="{BB962C8B-B14F-4D97-AF65-F5344CB8AC3E}">
        <p14:creationId xmlns:p14="http://schemas.microsoft.com/office/powerpoint/2010/main" val="26765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controlador</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325829" y="378388"/>
            <a:ext cx="8885537" cy="3678303"/>
          </a:xfrm>
        </p:spPr>
        <p:txBody>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Los atributos que tendrá este controlador, será, un objeto de tipo Banco, un monto máximo de transferencia, la cuenta de origen y el hilo con el que el controlador va a trabajar.</a:t>
            </a:r>
          </a:p>
        </p:txBody>
      </p:sp>
      <p:sp>
        <p:nvSpPr>
          <p:cNvPr id="10" name="CuadroTexto 9">
            <a:extLst>
              <a:ext uri="{FF2B5EF4-FFF2-40B4-BE49-F238E27FC236}">
                <a16:creationId xmlns:a16="http://schemas.microsoft.com/office/drawing/2014/main" id="{83F1B95C-E2E2-084F-4841-81638845D6D5}"/>
              </a:ext>
            </a:extLst>
          </p:cNvPr>
          <p:cNvSpPr txBox="1"/>
          <p:nvPr/>
        </p:nvSpPr>
        <p:spPr>
          <a:xfrm>
            <a:off x="581192" y="3963242"/>
            <a:ext cx="8455232" cy="961482"/>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La función comenzar será la encargada de ejecutarse cuando el hilo que pertenece a esta clase sea ejecutado, en esta función creamos valores aleatorios que servirán de simulación de una transferencia de una cuenta de banco de origen a una de destino.</a:t>
            </a:r>
          </a:p>
        </p:txBody>
      </p:sp>
      <p:pic>
        <p:nvPicPr>
          <p:cNvPr id="4" name="Imagen 3" descr="Texto&#10;&#10;Descripción generada automáticamente">
            <a:extLst>
              <a:ext uri="{FF2B5EF4-FFF2-40B4-BE49-F238E27FC236}">
                <a16:creationId xmlns:a16="http://schemas.microsoft.com/office/drawing/2014/main" id="{6646EC38-1CEA-EF4E-826D-04D4AA5D37CC}"/>
              </a:ext>
            </a:extLst>
          </p:cNvPr>
          <p:cNvPicPr>
            <a:picLocks noChangeAspect="1"/>
          </p:cNvPicPr>
          <p:nvPr/>
        </p:nvPicPr>
        <p:blipFill>
          <a:blip r:embed="rId2"/>
          <a:stretch>
            <a:fillRect/>
          </a:stretch>
        </p:blipFill>
        <p:spPr>
          <a:xfrm>
            <a:off x="3377266" y="2723747"/>
            <a:ext cx="2076090" cy="1138826"/>
          </a:xfrm>
          <a:prstGeom prst="rect">
            <a:avLst/>
          </a:prstGeom>
        </p:spPr>
      </p:pic>
      <p:pic>
        <p:nvPicPr>
          <p:cNvPr id="7" name="Imagen 6" descr="Texto&#10;&#10;Descripción generada automáticamente">
            <a:extLst>
              <a:ext uri="{FF2B5EF4-FFF2-40B4-BE49-F238E27FC236}">
                <a16:creationId xmlns:a16="http://schemas.microsoft.com/office/drawing/2014/main" id="{0A8C210F-5374-49E7-D30D-671598D35E74}"/>
              </a:ext>
            </a:extLst>
          </p:cNvPr>
          <p:cNvPicPr>
            <a:picLocks noChangeAspect="1"/>
          </p:cNvPicPr>
          <p:nvPr/>
        </p:nvPicPr>
        <p:blipFill>
          <a:blip r:embed="rId3"/>
          <a:stretch>
            <a:fillRect/>
          </a:stretch>
        </p:blipFill>
        <p:spPr>
          <a:xfrm>
            <a:off x="2820376" y="4924724"/>
            <a:ext cx="3189870" cy="1864302"/>
          </a:xfrm>
          <a:prstGeom prst="rect">
            <a:avLst/>
          </a:prstGeom>
        </p:spPr>
      </p:pic>
    </p:spTree>
    <p:extLst>
      <p:ext uri="{BB962C8B-B14F-4D97-AF65-F5344CB8AC3E}">
        <p14:creationId xmlns:p14="http://schemas.microsoft.com/office/powerpoint/2010/main" val="3162133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controlador</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83F1B95C-E2E2-084F-4841-81638845D6D5}"/>
              </a:ext>
            </a:extLst>
          </p:cNvPr>
          <p:cNvSpPr txBox="1"/>
          <p:nvPr/>
        </p:nvSpPr>
        <p:spPr>
          <a:xfrm>
            <a:off x="482580" y="1937371"/>
            <a:ext cx="8455232" cy="961482"/>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La función comenzar será la encargada de ejecutarse cuando el hilo que pertenece a esta clase sea ejecutado, en esta función creamos valores aleatorios que servirán de simulación de una transferencia de una cuenta de banco de origen a una de destino.</a:t>
            </a:r>
          </a:p>
        </p:txBody>
      </p:sp>
      <p:pic>
        <p:nvPicPr>
          <p:cNvPr id="3" name="Imagen 2" descr="Texto&#10;&#10;Descripción generada automáticamente">
            <a:extLst>
              <a:ext uri="{FF2B5EF4-FFF2-40B4-BE49-F238E27FC236}">
                <a16:creationId xmlns:a16="http://schemas.microsoft.com/office/drawing/2014/main" id="{30703798-5071-049F-A97F-371456C03F1E}"/>
              </a:ext>
            </a:extLst>
          </p:cNvPr>
          <p:cNvPicPr>
            <a:picLocks noChangeAspect="1"/>
          </p:cNvPicPr>
          <p:nvPr/>
        </p:nvPicPr>
        <p:blipFill>
          <a:blip r:embed="rId2"/>
          <a:stretch>
            <a:fillRect/>
          </a:stretch>
        </p:blipFill>
        <p:spPr>
          <a:xfrm>
            <a:off x="1621972" y="3284948"/>
            <a:ext cx="5187042" cy="3031538"/>
          </a:xfrm>
          <a:prstGeom prst="rect">
            <a:avLst/>
          </a:prstGeom>
        </p:spPr>
      </p:pic>
    </p:spTree>
    <p:extLst>
      <p:ext uri="{BB962C8B-B14F-4D97-AF65-F5344CB8AC3E}">
        <p14:creationId xmlns:p14="http://schemas.microsoft.com/office/powerpoint/2010/main" val="3313805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controlador</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83F1B95C-E2E2-084F-4841-81638845D6D5}"/>
              </a:ext>
            </a:extLst>
          </p:cNvPr>
          <p:cNvSpPr txBox="1"/>
          <p:nvPr/>
        </p:nvSpPr>
        <p:spPr>
          <a:xfrm>
            <a:off x="482580" y="1937371"/>
            <a:ext cx="8455232" cy="961482"/>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En el constructor del controlador, vamos a instanciar, tanto las variable de </a:t>
            </a:r>
            <a:r>
              <a:rPr lang="es-EC" sz="1800" dirty="0" err="1">
                <a:effectLst/>
                <a:latin typeface="Times New Roman" panose="02020603050405020304" pitchFamily="18" charset="0"/>
                <a:ea typeface="Calibri" panose="020F0502020204030204" pitchFamily="34" charset="0"/>
              </a:rPr>
              <a:t>deLaCuenta</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cantidadMax</a:t>
            </a:r>
            <a:r>
              <a:rPr lang="es-EC" sz="1800" dirty="0">
                <a:effectLst/>
                <a:latin typeface="Times New Roman" panose="02020603050405020304" pitchFamily="18" charset="0"/>
                <a:ea typeface="Calibri" panose="020F0502020204030204" pitchFamily="34" charset="0"/>
              </a:rPr>
              <a:t> y banco, pero también vamos a instanciar el hilo con la función comenzar, para que de esta manera, cuando el hilo ejecute el método </a:t>
            </a:r>
            <a:r>
              <a:rPr lang="es-EC" sz="1800" dirty="0" err="1">
                <a:effectLst/>
                <a:latin typeface="Times New Roman" panose="02020603050405020304" pitchFamily="18" charset="0"/>
                <a:ea typeface="Calibri" panose="020F0502020204030204" pitchFamily="34" charset="0"/>
              </a:rPr>
              <a:t>Start</a:t>
            </a:r>
            <a:r>
              <a:rPr lang="es-EC" sz="1800" dirty="0">
                <a:effectLst/>
                <a:latin typeface="Times New Roman" panose="02020603050405020304" pitchFamily="18" charset="0"/>
                <a:ea typeface="Calibri" panose="020F0502020204030204" pitchFamily="34" charset="0"/>
              </a:rPr>
              <a:t>, esta función se ejecute.</a:t>
            </a:r>
          </a:p>
        </p:txBody>
      </p:sp>
      <p:sp>
        <p:nvSpPr>
          <p:cNvPr id="6" name="CuadroTexto 5">
            <a:extLst>
              <a:ext uri="{FF2B5EF4-FFF2-40B4-BE49-F238E27FC236}">
                <a16:creationId xmlns:a16="http://schemas.microsoft.com/office/drawing/2014/main" id="{0E80893D-B0CF-2903-A9B7-8A5C49512ABF}"/>
              </a:ext>
            </a:extLst>
          </p:cNvPr>
          <p:cNvSpPr txBox="1"/>
          <p:nvPr/>
        </p:nvSpPr>
        <p:spPr>
          <a:xfrm>
            <a:off x="482579" y="4691893"/>
            <a:ext cx="8455231" cy="665118"/>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Como última función del controlador, tenemos la función </a:t>
            </a:r>
            <a:r>
              <a:rPr lang="es-EC" sz="1800" dirty="0" err="1">
                <a:effectLst/>
                <a:latin typeface="Times New Roman" panose="02020603050405020304" pitchFamily="18" charset="0"/>
                <a:ea typeface="Calibri" panose="020F0502020204030204" pitchFamily="34" charset="0"/>
              </a:rPr>
              <a:t>getHilo</a:t>
            </a:r>
            <a:r>
              <a:rPr lang="es-EC" sz="1800" dirty="0">
                <a:effectLst/>
                <a:latin typeface="Times New Roman" panose="02020603050405020304" pitchFamily="18" charset="0"/>
                <a:ea typeface="Calibri" panose="020F0502020204030204" pitchFamily="34" charset="0"/>
              </a:rPr>
              <a:t>, que se encarga de retornar nuestro hilo para que sea ejecutado desde el archivo </a:t>
            </a:r>
            <a:r>
              <a:rPr lang="es-EC" sz="1800" dirty="0" err="1">
                <a:effectLst/>
                <a:latin typeface="Times New Roman" panose="02020603050405020304" pitchFamily="18" charset="0"/>
                <a:ea typeface="Calibri" panose="020F0502020204030204" pitchFamily="34" charset="0"/>
              </a:rPr>
              <a:t>Program.cs</a:t>
            </a:r>
            <a:r>
              <a:rPr lang="es-EC" sz="1800" dirty="0">
                <a:effectLst/>
                <a:latin typeface="Times New Roman" panose="02020603050405020304" pitchFamily="18" charset="0"/>
                <a:ea typeface="Calibri" panose="020F0502020204030204" pitchFamily="34" charset="0"/>
              </a:rPr>
              <a:t>.</a:t>
            </a:r>
          </a:p>
        </p:txBody>
      </p:sp>
      <p:pic>
        <p:nvPicPr>
          <p:cNvPr id="4" name="Imagen 3" descr="Texto&#10;&#10;Descripción generada automáticamente">
            <a:extLst>
              <a:ext uri="{FF2B5EF4-FFF2-40B4-BE49-F238E27FC236}">
                <a16:creationId xmlns:a16="http://schemas.microsoft.com/office/drawing/2014/main" id="{80AAB2D3-E8EC-11C7-4CDE-933C5ACCCC89}"/>
              </a:ext>
            </a:extLst>
          </p:cNvPr>
          <p:cNvPicPr>
            <a:picLocks noChangeAspect="1"/>
          </p:cNvPicPr>
          <p:nvPr/>
        </p:nvPicPr>
        <p:blipFill>
          <a:blip r:embed="rId2"/>
          <a:stretch>
            <a:fillRect/>
          </a:stretch>
        </p:blipFill>
        <p:spPr>
          <a:xfrm>
            <a:off x="1355815" y="2991407"/>
            <a:ext cx="5523525" cy="1383605"/>
          </a:xfrm>
          <a:prstGeom prst="rect">
            <a:avLst/>
          </a:prstGeom>
        </p:spPr>
      </p:pic>
      <p:pic>
        <p:nvPicPr>
          <p:cNvPr id="11" name="Imagen 10">
            <a:extLst>
              <a:ext uri="{FF2B5EF4-FFF2-40B4-BE49-F238E27FC236}">
                <a16:creationId xmlns:a16="http://schemas.microsoft.com/office/drawing/2014/main" id="{47400E33-09AD-A1D5-4E86-3520B00D9C5D}"/>
              </a:ext>
            </a:extLst>
          </p:cNvPr>
          <p:cNvPicPr>
            <a:picLocks noChangeAspect="1"/>
          </p:cNvPicPr>
          <p:nvPr/>
        </p:nvPicPr>
        <p:blipFill>
          <a:blip r:embed="rId3"/>
          <a:stretch>
            <a:fillRect/>
          </a:stretch>
        </p:blipFill>
        <p:spPr>
          <a:xfrm>
            <a:off x="2201330" y="5701700"/>
            <a:ext cx="3894670" cy="637310"/>
          </a:xfrm>
          <a:prstGeom prst="rect">
            <a:avLst/>
          </a:prstGeom>
        </p:spPr>
      </p:pic>
    </p:spTree>
    <p:extLst>
      <p:ext uri="{BB962C8B-B14F-4D97-AF65-F5344CB8AC3E}">
        <p14:creationId xmlns:p14="http://schemas.microsoft.com/office/powerpoint/2010/main" val="1015827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controlador</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83F1B95C-E2E2-084F-4841-81638845D6D5}"/>
              </a:ext>
            </a:extLst>
          </p:cNvPr>
          <p:cNvSpPr txBox="1"/>
          <p:nvPr/>
        </p:nvSpPr>
        <p:spPr>
          <a:xfrm>
            <a:off x="482580" y="1937371"/>
            <a:ext cx="4244228" cy="665118"/>
          </a:xfrm>
          <a:prstGeom prst="rect">
            <a:avLst/>
          </a:prstGeom>
          <a:noFill/>
        </p:spPr>
        <p:txBody>
          <a:bodyPr wrap="square">
            <a:spAutoFit/>
          </a:bodyPr>
          <a:lstStyle/>
          <a:p>
            <a:pPr>
              <a:lnSpc>
                <a:spcPct val="107000"/>
              </a:lnSpc>
              <a:spcAft>
                <a:spcPts val="800"/>
              </a:spcAft>
            </a:pPr>
            <a:r>
              <a:rPr lang="es-EC" sz="1800" dirty="0">
                <a:effectLst/>
                <a:latin typeface="Times New Roman" panose="02020603050405020304" pitchFamily="18" charset="0"/>
                <a:ea typeface="Calibri" panose="020F0502020204030204" pitchFamily="34" charset="0"/>
              </a:rPr>
              <a:t>De esta manera, tenemos el código del controlador.</a:t>
            </a:r>
          </a:p>
        </p:txBody>
      </p:sp>
      <p:pic>
        <p:nvPicPr>
          <p:cNvPr id="3" name="Imagen 2" descr="Texto&#10;&#10;Descripción generada automáticamente">
            <a:extLst>
              <a:ext uri="{FF2B5EF4-FFF2-40B4-BE49-F238E27FC236}">
                <a16:creationId xmlns:a16="http://schemas.microsoft.com/office/drawing/2014/main" id="{E9897D49-33CD-DBEE-DF04-412110145B44}"/>
              </a:ext>
            </a:extLst>
          </p:cNvPr>
          <p:cNvPicPr>
            <a:picLocks noChangeAspect="1"/>
          </p:cNvPicPr>
          <p:nvPr/>
        </p:nvPicPr>
        <p:blipFill>
          <a:blip r:embed="rId2"/>
          <a:stretch>
            <a:fillRect/>
          </a:stretch>
        </p:blipFill>
        <p:spPr>
          <a:xfrm>
            <a:off x="4402727" y="1506825"/>
            <a:ext cx="4366260" cy="5151120"/>
          </a:xfrm>
          <a:prstGeom prst="rect">
            <a:avLst/>
          </a:prstGeom>
        </p:spPr>
      </p:pic>
    </p:spTree>
    <p:extLst>
      <p:ext uri="{BB962C8B-B14F-4D97-AF65-F5344CB8AC3E}">
        <p14:creationId xmlns:p14="http://schemas.microsoft.com/office/powerpoint/2010/main" val="1300791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a:t>
            </a:r>
            <a:r>
              <a:rPr lang="es-ES" dirty="0" err="1"/>
              <a:t>ejecu</a:t>
            </a:r>
            <a:r>
              <a:rPr lang="es-EC" dirty="0" err="1"/>
              <a:t>ción</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155499" y="953168"/>
            <a:ext cx="8885537" cy="3678303"/>
          </a:xfrm>
        </p:spPr>
        <p:txBody>
          <a:bodyPr/>
          <a:lstStyle/>
          <a:p>
            <a:pPr>
              <a:lnSpc>
                <a:spcPct val="107000"/>
              </a:lnSpc>
              <a:spcAft>
                <a:spcPts val="800"/>
              </a:spcAft>
            </a:pPr>
            <a:r>
              <a:rPr lang="es-ES" sz="1800" dirty="0">
                <a:effectLst/>
                <a:latin typeface="Times New Roman" panose="02020603050405020304" pitchFamily="18" charset="0"/>
                <a:ea typeface="Calibri" panose="020F0502020204030204" pitchFamily="34" charset="0"/>
              </a:rPr>
              <a:t>Este archivo es importante para el proyecto, ya que desde aquí se ejecuta nuestro proyecto, es por eso que cuando usamos el patrón MVC, tenemos que invocar a los controladores en este archivo, por eso instanciamos nuestro controlador ya creado, junto con nuestro objeto modelo banco, y la cuenta de origen, que consiste en el iterador del ciclo for, para que esto sea un proceso sin final y se irá retirando de 5 en 5, también se pude apreciar, como obtenemos el hilo y lo ejecutamos con el método </a:t>
            </a:r>
            <a:r>
              <a:rPr lang="es-ES" sz="1800" dirty="0" err="1">
                <a:effectLst/>
                <a:latin typeface="Times New Roman" panose="02020603050405020304" pitchFamily="18" charset="0"/>
                <a:ea typeface="Calibri" panose="020F0502020204030204" pitchFamily="34" charset="0"/>
              </a:rPr>
              <a:t>Start</a:t>
            </a:r>
            <a:r>
              <a:rPr lang="es-ES" sz="1800" dirty="0">
                <a:effectLst/>
                <a:latin typeface="Times New Roman" panose="02020603050405020304" pitchFamily="18" charset="0"/>
                <a:ea typeface="Calibri" panose="020F0502020204030204" pitchFamily="34" charset="0"/>
              </a:rPr>
              <a:t>.</a:t>
            </a:r>
            <a:endParaRPr lang="es-EC" sz="1800" dirty="0">
              <a:effectLst/>
              <a:latin typeface="Times New Roman" panose="02020603050405020304" pitchFamily="18" charset="0"/>
              <a:ea typeface="Calibri" panose="020F0502020204030204" pitchFamily="34" charset="0"/>
            </a:endParaRPr>
          </a:p>
        </p:txBody>
      </p:sp>
      <p:pic>
        <p:nvPicPr>
          <p:cNvPr id="4" name="Imagen 3">
            <a:extLst>
              <a:ext uri="{FF2B5EF4-FFF2-40B4-BE49-F238E27FC236}">
                <a16:creationId xmlns:a16="http://schemas.microsoft.com/office/drawing/2014/main" id="{1DEFBC42-C8A3-0AC3-D321-112329FC8FCC}"/>
              </a:ext>
            </a:extLst>
          </p:cNvPr>
          <p:cNvPicPr>
            <a:picLocks noChangeAspect="1"/>
          </p:cNvPicPr>
          <p:nvPr/>
        </p:nvPicPr>
        <p:blipFill>
          <a:blip r:embed="rId2"/>
          <a:stretch>
            <a:fillRect/>
          </a:stretch>
        </p:blipFill>
        <p:spPr>
          <a:xfrm>
            <a:off x="2799500" y="4025233"/>
            <a:ext cx="4099560" cy="1714500"/>
          </a:xfrm>
          <a:prstGeom prst="rect">
            <a:avLst/>
          </a:prstGeom>
        </p:spPr>
      </p:pic>
    </p:spTree>
    <p:extLst>
      <p:ext uri="{BB962C8B-B14F-4D97-AF65-F5344CB8AC3E}">
        <p14:creationId xmlns:p14="http://schemas.microsoft.com/office/powerpoint/2010/main" val="2387614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a:t>
            </a:r>
            <a:r>
              <a:rPr lang="es-ES" dirty="0" err="1"/>
              <a:t>ejecu</a:t>
            </a:r>
            <a:r>
              <a:rPr lang="es-EC" dirty="0" err="1"/>
              <a:t>ción</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39C00BC7-0D59-DD23-B5EF-DC91DCE65F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6" name="Marcador de contenido 5">
            <a:extLst>
              <a:ext uri="{FF2B5EF4-FFF2-40B4-BE49-F238E27FC236}">
                <a16:creationId xmlns:a16="http://schemas.microsoft.com/office/drawing/2014/main" id="{A8D15858-3881-E9A8-74C4-50C4AA0CD13D}"/>
              </a:ext>
            </a:extLst>
          </p:cNvPr>
          <p:cNvSpPr>
            <a:spLocks noGrp="1"/>
          </p:cNvSpPr>
          <p:nvPr>
            <p:ph idx="1"/>
          </p:nvPr>
        </p:nvSpPr>
        <p:spPr>
          <a:xfrm>
            <a:off x="155499" y="953168"/>
            <a:ext cx="4138595" cy="5268338"/>
          </a:xfrm>
        </p:spPr>
        <p:txBody>
          <a:bodyPr/>
          <a:lstStyle/>
          <a:p>
            <a:pPr>
              <a:lnSpc>
                <a:spcPct val="107000"/>
              </a:lnSpc>
              <a:spcAft>
                <a:spcPts val="800"/>
              </a:spcAft>
            </a:pPr>
            <a:r>
              <a:rPr lang="es-ES" sz="1800" dirty="0">
                <a:effectLst/>
                <a:latin typeface="Times New Roman" panose="02020603050405020304" pitchFamily="18" charset="0"/>
                <a:ea typeface="Calibri" panose="020F0502020204030204" pitchFamily="34" charset="0"/>
              </a:rPr>
              <a:t>Como se puede apreciar en la imagen, ya se realizan las transferencias y se muestra el saldo total, por lo que el proyecto ha sido realizado exitosamente.</a:t>
            </a:r>
            <a:endParaRPr lang="es-EC" sz="1800" dirty="0">
              <a:effectLst/>
              <a:latin typeface="Times New Roman" panose="02020603050405020304" pitchFamily="18" charset="0"/>
              <a:ea typeface="Calibri" panose="020F0502020204030204" pitchFamily="34" charset="0"/>
            </a:endParaRPr>
          </a:p>
        </p:txBody>
      </p:sp>
      <p:pic>
        <p:nvPicPr>
          <p:cNvPr id="3" name="Imagen 2">
            <a:extLst>
              <a:ext uri="{FF2B5EF4-FFF2-40B4-BE49-F238E27FC236}">
                <a16:creationId xmlns:a16="http://schemas.microsoft.com/office/drawing/2014/main" id="{08FA7CC8-ABED-1268-FE0D-CAB5713BD8EE}"/>
              </a:ext>
            </a:extLst>
          </p:cNvPr>
          <p:cNvPicPr>
            <a:picLocks noChangeAspect="1"/>
          </p:cNvPicPr>
          <p:nvPr/>
        </p:nvPicPr>
        <p:blipFill rotWithShape="1">
          <a:blip r:embed="rId2"/>
          <a:srcRect r="55489"/>
          <a:stretch/>
        </p:blipFill>
        <p:spPr>
          <a:xfrm>
            <a:off x="4685980" y="1858641"/>
            <a:ext cx="3603814" cy="4599249"/>
          </a:xfrm>
          <a:prstGeom prst="rect">
            <a:avLst/>
          </a:prstGeom>
        </p:spPr>
      </p:pic>
    </p:spTree>
    <p:extLst>
      <p:ext uri="{BB962C8B-B14F-4D97-AF65-F5344CB8AC3E}">
        <p14:creationId xmlns:p14="http://schemas.microsoft.com/office/powerpoint/2010/main" val="1856683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nSpc>
                <a:spcPct val="107000"/>
              </a:lnSpc>
              <a:buSzPts val="1000"/>
            </a:pPr>
            <a:r>
              <a:rPr lang="es-EC" sz="1800" dirty="0">
                <a:solidFill>
                  <a:srgbClr val="000000"/>
                </a:solidFill>
                <a:effectLst/>
                <a:latin typeface="Noto Sans Symbols"/>
                <a:ea typeface="Noto Sans Symbols"/>
                <a:cs typeface="Noto Sans Symbols"/>
              </a:rPr>
              <a:t>Se ha evidenciado de manera práctica como el lenguaje C# brinda soporte para la creación y administración de hilos. De igual manera se ha entendido el funcionamiento de los hilos y sus estados.</a:t>
            </a:r>
            <a:endParaRPr lang="es-EC" sz="1800" dirty="0">
              <a:effectLst/>
              <a:latin typeface="Noto Sans Symbols"/>
              <a:ea typeface="Noto Sans Symbols"/>
              <a:cs typeface="Noto Sans Symbols"/>
            </a:endParaRPr>
          </a:p>
          <a:p>
            <a:pPr>
              <a:lnSpc>
                <a:spcPct val="107000"/>
              </a:lnSpc>
              <a:buSzPts val="1000"/>
            </a:pPr>
            <a:r>
              <a:rPr lang="es-EC" sz="1800" dirty="0">
                <a:solidFill>
                  <a:srgbClr val="000000"/>
                </a:solidFill>
                <a:effectLst/>
                <a:latin typeface="Noto Sans Symbols"/>
                <a:ea typeface="Noto Sans Symbols"/>
                <a:cs typeface="Noto Sans Symbols"/>
              </a:rPr>
              <a:t>Se ha demostrado la importancia de los bloques sincronizados y los bloqueos para conseguir una sincronización efectiva en la ejecución de multihilos y de esta manera evitar problemas que puedan surgir en aplicaciones multitarea</a:t>
            </a:r>
            <a:r>
              <a:rPr lang="es-EC" sz="1800" dirty="0">
                <a:effectLst/>
                <a:latin typeface="Noto Sans Symbols"/>
                <a:ea typeface="Noto Sans Symbols"/>
                <a:cs typeface="Noto Sans Symbols"/>
              </a:rPr>
              <a:t>.</a:t>
            </a:r>
          </a:p>
          <a:p>
            <a:pPr>
              <a:lnSpc>
                <a:spcPct val="107000"/>
              </a:lnSpc>
              <a:spcAft>
                <a:spcPts val="800"/>
              </a:spcAft>
              <a:buSzPts val="1000"/>
            </a:pPr>
            <a:r>
              <a:rPr lang="es-EC" sz="1800" dirty="0">
                <a:solidFill>
                  <a:srgbClr val="000000"/>
                </a:solidFill>
                <a:effectLst/>
                <a:latin typeface="Noto Sans Symbols"/>
                <a:ea typeface="Noto Sans Symbols"/>
                <a:cs typeface="Noto Sans Symbols"/>
              </a:rPr>
              <a:t>Se ha logrado identificar que el manejo de hilos tanto en los lenguajes de programación JAVA y C#.</a:t>
            </a:r>
            <a:endParaRPr lang="es-EC" sz="1800" dirty="0">
              <a:effectLst/>
              <a:latin typeface="Noto Sans Symbols"/>
              <a:ea typeface="Noto Sans Symbols"/>
              <a:cs typeface="Noto Sans Symbols"/>
            </a:endParaRPr>
          </a:p>
          <a:p>
            <a:pPr lvl="0" algn="just">
              <a:lnSpc>
                <a:spcPct val="115000"/>
              </a:lnSpc>
              <a:buFont typeface="Wingdings" panose="05000000000000000000" pitchFamily="2" charset="2"/>
              <a:buChar char="§"/>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0F449056-167F-AD2E-CBB3-055F43450CC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70395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305435" indent="-305435" algn="just"/>
            <a:r>
              <a:rPr lang="es-ES" b="1" dirty="0">
                <a:solidFill>
                  <a:schemeClr val="tx1"/>
                </a:solidFill>
              </a:rPr>
              <a:t>2.1	C#</a:t>
            </a:r>
            <a:endParaRPr lang="es-ES" dirty="0">
              <a:solidFill>
                <a:schemeClr val="tx1"/>
              </a:solidFill>
            </a:endParaRP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Es una evolución que Microsoft realizó de este lenguaje, tomando lo mejor de los lenguajes C y C++, y ha continuado añadiéndole funcionalidades, tomando de otros lenguajes, como java, algo de su sintaxis evolucionada. Lo orientó a objetos para toda su plataforma NET, y con el tiempo adaptó las facilidades de la creación de código que tenía otro de sus lenguajes más populares, Visual Basic, haciéndolo tan polivalente y fácil de aprender como éste, sin perder ni un ápice de la potencia original de C [1].</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7" name="Imagen 6" descr="C#">
            <a:extLst>
              <a:ext uri="{FF2B5EF4-FFF2-40B4-BE49-F238E27FC236}">
                <a16:creationId xmlns:a16="http://schemas.microsoft.com/office/drawing/2014/main" id="{F9D587CE-4011-30CB-F6FE-4FA71CA044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4232" y="4859301"/>
            <a:ext cx="2668486" cy="1598589"/>
          </a:xfrm>
          <a:prstGeom prst="rect">
            <a:avLst/>
          </a:prstGeom>
          <a:noFill/>
          <a:ln>
            <a:noFill/>
          </a:ln>
        </p:spPr>
      </p:pic>
    </p:spTree>
    <p:extLst>
      <p:ext uri="{BB962C8B-B14F-4D97-AF65-F5344CB8AC3E}">
        <p14:creationId xmlns:p14="http://schemas.microsoft.com/office/powerpoint/2010/main" val="2045499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nSpc>
                <a:spcPct val="107000"/>
              </a:lnSpc>
              <a:buSzPts val="1000"/>
            </a:pPr>
            <a:r>
              <a:rPr lang="es-EC" sz="1800" dirty="0">
                <a:effectLst/>
                <a:latin typeface="Noto Sans Symbols"/>
                <a:ea typeface="Noto Sans Symbols"/>
                <a:cs typeface="Noto Sans Symbols"/>
              </a:rPr>
              <a:t>Se recomienda asignar nombres identificativos para cada componente gráfico, ya que a la hora de agregar alguna función, ya sea un evento, resultará más fácil su manejo.</a:t>
            </a:r>
          </a:p>
          <a:p>
            <a:pPr>
              <a:lnSpc>
                <a:spcPct val="107000"/>
              </a:lnSpc>
              <a:spcAft>
                <a:spcPts val="800"/>
              </a:spcAft>
              <a:buSzPts val="1000"/>
            </a:pPr>
            <a:r>
              <a:rPr lang="es-EC" sz="1800" dirty="0">
                <a:effectLst/>
                <a:latin typeface="Noto Sans Symbols"/>
                <a:ea typeface="Noto Sans Symbols"/>
                <a:cs typeface="Noto Sans Symbols"/>
              </a:rPr>
              <a:t>Se recomienda revisar las librerías tanto gráficas como para el manejo de hilos, ya que en el lenguaje de programación JAVA, las librerías cuentan con distintas funciones.</a:t>
            </a:r>
          </a:p>
          <a:p>
            <a:pPr lvl="0" algn="just">
              <a:lnSpc>
                <a:spcPct val="115000"/>
              </a:lnSpc>
              <a:buFont typeface="Wingdings" panose="05000000000000000000" pitchFamily="2" charset="2"/>
              <a:buChar char="§"/>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98A3EEFD-79C7-5DE8-3A6D-6168D9216A3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201579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graphicFrame>
        <p:nvGraphicFramePr>
          <p:cNvPr id="9" name="Tabla 8">
            <a:extLst>
              <a:ext uri="{FF2B5EF4-FFF2-40B4-BE49-F238E27FC236}">
                <a16:creationId xmlns:a16="http://schemas.microsoft.com/office/drawing/2014/main" id="{525EABB4-3E38-AA8A-ACBE-EE813E02C47A}"/>
              </a:ext>
            </a:extLst>
          </p:cNvPr>
          <p:cNvGraphicFramePr>
            <a:graphicFrameLocks noGrp="1"/>
          </p:cNvGraphicFramePr>
          <p:nvPr>
            <p:extLst>
              <p:ext uri="{D42A27DB-BD31-4B8C-83A1-F6EECF244321}">
                <p14:modId xmlns:p14="http://schemas.microsoft.com/office/powerpoint/2010/main" val="1152756517"/>
              </p:ext>
            </p:extLst>
          </p:nvPr>
        </p:nvGraphicFramePr>
        <p:xfrm>
          <a:off x="581025" y="1990725"/>
          <a:ext cx="8401050" cy="3994675"/>
        </p:xfrm>
        <a:graphic>
          <a:graphicData uri="http://schemas.openxmlformats.org/drawingml/2006/table">
            <a:tbl>
              <a:tblPr firstRow="1" firstCol="1" bandRow="1"/>
              <a:tblGrid>
                <a:gridCol w="381000">
                  <a:extLst>
                    <a:ext uri="{9D8B030D-6E8A-4147-A177-3AD203B41FA5}">
                      <a16:colId xmlns:a16="http://schemas.microsoft.com/office/drawing/2014/main" val="2173347220"/>
                    </a:ext>
                  </a:extLst>
                </a:gridCol>
                <a:gridCol w="8020050">
                  <a:extLst>
                    <a:ext uri="{9D8B030D-6E8A-4147-A177-3AD203B41FA5}">
                      <a16:colId xmlns:a16="http://schemas.microsoft.com/office/drawing/2014/main" val="3385396384"/>
                    </a:ext>
                  </a:extLst>
                </a:gridCol>
              </a:tblGrid>
              <a:tr h="654028">
                <a:tc>
                  <a:txBody>
                    <a:bodyPr/>
                    <a:lstStyle/>
                    <a:p>
                      <a:pPr algn="l">
                        <a:lnSpc>
                          <a:spcPct val="107000"/>
                        </a:lnSpc>
                        <a:spcAft>
                          <a:spcPts val="800"/>
                        </a:spcAft>
                      </a:pPr>
                      <a:r>
                        <a:rPr lang="es-ES" sz="1100" dirty="0">
                          <a:effectLst/>
                          <a:latin typeface="Times New Roman" panose="02020603050405020304" pitchFamily="18" charset="0"/>
                          <a:ea typeface="Calibri" panose="020F0502020204030204" pitchFamily="34" charset="0"/>
                        </a:rPr>
                        <a:t>[1]</a:t>
                      </a:r>
                      <a:endParaRPr lang="es-EC" sz="1100" dirty="0">
                        <a:effectLst/>
                        <a:latin typeface="Times New Roman" panose="02020603050405020304" pitchFamily="18" charset="0"/>
                        <a:ea typeface="Calibri" panose="020F0502020204030204" pitchFamily="34" charset="0"/>
                      </a:endParaRPr>
                    </a:p>
                  </a:txBody>
                  <a:tcPr marL="9525" marR="9525" marT="9525" marB="9525" anchor="ctr">
                    <a:lnL>
                      <a:noFill/>
                    </a:lnL>
                    <a:lnR>
                      <a:noFill/>
                    </a:lnR>
                    <a:lnT>
                      <a:noFill/>
                    </a:lnT>
                    <a:lnB>
                      <a:noFill/>
                    </a:lnB>
                  </a:tcPr>
                </a:tc>
                <a:tc>
                  <a:txBody>
                    <a:bodyPr/>
                    <a:lstStyle/>
                    <a:p>
                      <a:pPr>
                        <a:lnSpc>
                          <a:spcPct val="107000"/>
                        </a:lnSpc>
                        <a:spcAft>
                          <a:spcPts val="800"/>
                        </a:spcAft>
                      </a:pPr>
                      <a:r>
                        <a:rPr lang="es-ES" sz="1100" dirty="0" err="1">
                          <a:effectLst/>
                          <a:latin typeface="Times New Roman" panose="02020603050405020304" pitchFamily="18" charset="0"/>
                          <a:ea typeface="Calibri" panose="020F0502020204030204" pitchFamily="34" charset="0"/>
                        </a:rPr>
                        <a:t>BeSoftware</a:t>
                      </a:r>
                      <a:r>
                        <a:rPr lang="es-ES" sz="1100" dirty="0">
                          <a:effectLst/>
                          <a:latin typeface="Times New Roman" panose="02020603050405020304" pitchFamily="18" charset="0"/>
                          <a:ea typeface="Calibri" panose="020F0502020204030204" pitchFamily="34" charset="0"/>
                        </a:rPr>
                        <a:t>, «BSW,» 15 10 2022. [En línea]. </a:t>
                      </a:r>
                      <a:r>
                        <a:rPr lang="es-ES" sz="1100" dirty="0" err="1">
                          <a:effectLst/>
                          <a:latin typeface="Times New Roman" panose="02020603050405020304" pitchFamily="18" charset="0"/>
                          <a:ea typeface="Calibri" panose="020F0502020204030204" pitchFamily="34" charset="0"/>
                        </a:rPr>
                        <a:t>Available</a:t>
                      </a:r>
                      <a:r>
                        <a:rPr lang="es-ES" sz="1100" dirty="0">
                          <a:effectLst/>
                          <a:latin typeface="Times New Roman" panose="02020603050405020304" pitchFamily="18" charset="0"/>
                          <a:ea typeface="Calibri" panose="020F0502020204030204" pitchFamily="34" charset="0"/>
                        </a:rPr>
                        <a:t>: https://bsw.es/que-es-c/.</a:t>
                      </a:r>
                      <a:endParaRPr lang="es-EC" sz="1100" dirty="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4085612815"/>
                  </a:ext>
                </a:extLst>
              </a:tr>
              <a:tr h="654028">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[2]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AWS Amazon, «Amazon AWS,» s.f ¿Qué es .NET?. [En línea]. Available: https://aws.amazon.com/es/what-is/net/. [Último acceso: 9 1 2023].</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3312437051"/>
                  </a:ext>
                </a:extLst>
              </a:tr>
              <a:tr h="654028">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[3]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n-US" sz="1100">
                          <a:effectLst/>
                          <a:latin typeface="Times New Roman" panose="02020603050405020304" pitchFamily="18" charset="0"/>
                          <a:ea typeface="Calibri" panose="020F0502020204030204" pitchFamily="34" charset="0"/>
                        </a:rPr>
                        <a:t>M. Wenzel, «Introducción a Common Language Runtime,» 28 11 2022. </a:t>
                      </a:r>
                      <a:r>
                        <a:rPr lang="es-ES" sz="1100">
                          <a:effectLst/>
                          <a:latin typeface="Times New Roman" panose="02020603050405020304" pitchFamily="18" charset="0"/>
                          <a:ea typeface="Calibri" panose="020F0502020204030204" pitchFamily="34" charset="0"/>
                        </a:rPr>
                        <a:t>[En línea]. Available: https://learn.microsoft.com/es-es/dotnet/standard/clr. [Último acceso: 9 1 2023].</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1442165765"/>
                  </a:ext>
                </a:extLst>
              </a:tr>
              <a:tr h="654028">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[4]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G. Elordury, «Estados de un hilo,» 7 5 2017. [En línea]. Available: https://javaparajavatos.wordpress.com/2017/05/07/estados-de-un-hilo/. [Último acceso: 9 1 2023].</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1351051183"/>
                  </a:ext>
                </a:extLst>
              </a:tr>
              <a:tr h="654028">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[5]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Dpto. Ciencias de computación e IA, «Hilos,» 17 10 2012. [En línea]. Available: http://www.jtech.ua.es/dadm/restringido/java/sesion05-apuntes.html#:~:text=Interrupci%C3%B3n%20de%20un%20hilo,-Los%20objetos%20de&amp;text=interrupt()%20que%20permite%20al,para%20soportar%20su%20propia%20interrupci%C3%B3n.. [Último acceso: 9 1 2023].</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3907615165"/>
                  </a:ext>
                </a:extLst>
              </a:tr>
              <a:tr h="654028">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[6]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rPr>
                        <a:t>A. Kumar, «Monitor And Lock,» 29 5 2019. </a:t>
                      </a:r>
                      <a:r>
                        <a:rPr lang="es-ES" sz="1100" dirty="0">
                          <a:effectLst/>
                          <a:latin typeface="Times New Roman" panose="02020603050405020304" pitchFamily="18" charset="0"/>
                          <a:ea typeface="Calibri" panose="020F0502020204030204" pitchFamily="34" charset="0"/>
                        </a:rPr>
                        <a:t>[En línea]. </a:t>
                      </a:r>
                      <a:r>
                        <a:rPr lang="es-ES" sz="1100" dirty="0" err="1">
                          <a:effectLst/>
                          <a:latin typeface="Times New Roman" panose="02020603050405020304" pitchFamily="18" charset="0"/>
                          <a:ea typeface="Calibri" panose="020F0502020204030204" pitchFamily="34" charset="0"/>
                        </a:rPr>
                        <a:t>Available</a:t>
                      </a:r>
                      <a:r>
                        <a:rPr lang="es-ES" sz="1100" dirty="0">
                          <a:effectLst/>
                          <a:latin typeface="Times New Roman" panose="02020603050405020304" pitchFamily="18" charset="0"/>
                          <a:ea typeface="Calibri" panose="020F0502020204030204" pitchFamily="34" charset="0"/>
                        </a:rPr>
                        <a:t>: https://www.c-sharpcorner.com/uploadfile/de41d6/monitor-and-lock-in-c-sharp/. [Último acceso: 9 1 2023].</a:t>
                      </a:r>
                      <a:endParaRPr lang="es-EC" sz="1100" dirty="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474678005"/>
                  </a:ext>
                </a:extLst>
              </a:tr>
            </a:tbl>
          </a:graphicData>
        </a:graphic>
      </p:graphicFrame>
      <p:sp>
        <p:nvSpPr>
          <p:cNvPr id="3" name="Marcador de contenido 2">
            <a:extLst>
              <a:ext uri="{FF2B5EF4-FFF2-40B4-BE49-F238E27FC236}">
                <a16:creationId xmlns:a16="http://schemas.microsoft.com/office/drawing/2014/main" id="{04868C55-B941-1A50-6873-FA7034B0DB8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976026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graphicFrame>
        <p:nvGraphicFramePr>
          <p:cNvPr id="9" name="Tabla 8">
            <a:extLst>
              <a:ext uri="{FF2B5EF4-FFF2-40B4-BE49-F238E27FC236}">
                <a16:creationId xmlns:a16="http://schemas.microsoft.com/office/drawing/2014/main" id="{525EABB4-3E38-AA8A-ACBE-EE813E02C47A}"/>
              </a:ext>
            </a:extLst>
          </p:cNvPr>
          <p:cNvGraphicFramePr>
            <a:graphicFrameLocks noGrp="1"/>
          </p:cNvGraphicFramePr>
          <p:nvPr>
            <p:extLst>
              <p:ext uri="{D42A27DB-BD31-4B8C-83A1-F6EECF244321}">
                <p14:modId xmlns:p14="http://schemas.microsoft.com/office/powerpoint/2010/main" val="2401558946"/>
              </p:ext>
            </p:extLst>
          </p:nvPr>
        </p:nvGraphicFramePr>
        <p:xfrm>
          <a:off x="581025" y="1990725"/>
          <a:ext cx="8401050" cy="2297562"/>
        </p:xfrm>
        <a:graphic>
          <a:graphicData uri="http://schemas.openxmlformats.org/drawingml/2006/table">
            <a:tbl>
              <a:tblPr firstRow="1" firstCol="1" bandRow="1"/>
              <a:tblGrid>
                <a:gridCol w="381000">
                  <a:extLst>
                    <a:ext uri="{9D8B030D-6E8A-4147-A177-3AD203B41FA5}">
                      <a16:colId xmlns:a16="http://schemas.microsoft.com/office/drawing/2014/main" val="2173347220"/>
                    </a:ext>
                  </a:extLst>
                </a:gridCol>
                <a:gridCol w="8020050">
                  <a:extLst>
                    <a:ext uri="{9D8B030D-6E8A-4147-A177-3AD203B41FA5}">
                      <a16:colId xmlns:a16="http://schemas.microsoft.com/office/drawing/2014/main" val="3385396384"/>
                    </a:ext>
                  </a:extLst>
                </a:gridCol>
              </a:tblGrid>
              <a:tr h="654028">
                <a:tc>
                  <a:txBody>
                    <a:bodyPr/>
                    <a:lstStyle/>
                    <a:p>
                      <a:pPr>
                        <a:lnSpc>
                          <a:spcPct val="107000"/>
                        </a:lnSpc>
                        <a:spcAft>
                          <a:spcPts val="800"/>
                        </a:spcAft>
                      </a:pPr>
                      <a:r>
                        <a:rPr lang="es-ES" sz="1100" dirty="0">
                          <a:effectLst/>
                          <a:latin typeface="Times New Roman" panose="02020603050405020304" pitchFamily="18" charset="0"/>
                          <a:ea typeface="Calibri" panose="020F0502020204030204" pitchFamily="34" charset="0"/>
                        </a:rPr>
                        <a:t>[7] </a:t>
                      </a:r>
                      <a:endParaRPr lang="es-EC" sz="1100" dirty="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s-ES" sz="1100" dirty="0">
                          <a:effectLst/>
                          <a:latin typeface="Times New Roman" panose="02020603050405020304" pitchFamily="18" charset="0"/>
                          <a:ea typeface="Calibri" panose="020F0502020204030204" pitchFamily="34" charset="0"/>
                        </a:rPr>
                        <a:t>M. Álvarez, «Qué es MVC,» 28 7 2020. [En línea]. </a:t>
                      </a:r>
                      <a:r>
                        <a:rPr lang="es-ES" sz="1100" dirty="0" err="1">
                          <a:effectLst/>
                          <a:latin typeface="Times New Roman" panose="02020603050405020304" pitchFamily="18" charset="0"/>
                          <a:ea typeface="Calibri" panose="020F0502020204030204" pitchFamily="34" charset="0"/>
                        </a:rPr>
                        <a:t>Available</a:t>
                      </a:r>
                      <a:r>
                        <a:rPr lang="es-ES" sz="1100" dirty="0">
                          <a:effectLst/>
                          <a:latin typeface="Times New Roman" panose="02020603050405020304" pitchFamily="18" charset="0"/>
                          <a:ea typeface="Calibri" panose="020F0502020204030204" pitchFamily="34" charset="0"/>
                        </a:rPr>
                        <a:t>: https://desarrolloweb.com/articulos/que-es-mvc.html. [Último acceso: 11 1 2023].</a:t>
                      </a:r>
                      <a:endParaRPr lang="es-EC" sz="1100" dirty="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1851268883"/>
                  </a:ext>
                </a:extLst>
              </a:tr>
              <a:tr h="654028">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[8]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H. Jerome, «Programacion En C#,» 2017. [En línea]. Available: https://www.ediciones-eni.com/open/mediabook.aspx?idR=0b128b0b0047e168fb84560d5b827a13. [Último acceso: 11 1 2023].</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4097325007"/>
                  </a:ext>
                </a:extLst>
              </a:tr>
              <a:tr h="989506">
                <a:tc>
                  <a:txBody>
                    <a:bodyPr/>
                    <a:lstStyle/>
                    <a:p>
                      <a:pPr>
                        <a:lnSpc>
                          <a:spcPct val="107000"/>
                        </a:lnSpc>
                        <a:spcAft>
                          <a:spcPts val="800"/>
                        </a:spcAft>
                      </a:pPr>
                      <a:r>
                        <a:rPr lang="es-ES" sz="1100">
                          <a:effectLst/>
                          <a:latin typeface="Times New Roman" panose="02020603050405020304" pitchFamily="18" charset="0"/>
                          <a:ea typeface="Calibri" panose="020F0502020204030204" pitchFamily="34" charset="0"/>
                        </a:rPr>
                        <a:t>[9] </a:t>
                      </a:r>
                      <a:endParaRPr lang="es-EC" sz="110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tc>
                  <a:txBody>
                    <a:bodyPr/>
                    <a:lstStyle/>
                    <a:p>
                      <a:pPr>
                        <a:lnSpc>
                          <a:spcPct val="107000"/>
                        </a:lnSpc>
                        <a:spcAft>
                          <a:spcPts val="800"/>
                        </a:spcAft>
                      </a:pPr>
                      <a:r>
                        <a:rPr lang="es-ES" sz="1100" dirty="0">
                          <a:effectLst/>
                          <a:latin typeface="Times New Roman" panose="02020603050405020304" pitchFamily="18" charset="0"/>
                          <a:ea typeface="Calibri" panose="020F0502020204030204" pitchFamily="34" charset="0"/>
                        </a:rPr>
                        <a:t>luna, «</a:t>
                      </a:r>
                      <a:r>
                        <a:rPr lang="es-ES" sz="1100" dirty="0" err="1">
                          <a:effectLst/>
                          <a:latin typeface="Times New Roman" panose="02020603050405020304" pitchFamily="18" charset="0"/>
                          <a:ea typeface="Calibri" panose="020F0502020204030204" pitchFamily="34" charset="0"/>
                        </a:rPr>
                        <a:t>Programacion</a:t>
                      </a:r>
                      <a:r>
                        <a:rPr lang="es-ES" sz="1100" dirty="0">
                          <a:effectLst/>
                          <a:latin typeface="Times New Roman" panose="02020603050405020304" pitchFamily="18" charset="0"/>
                          <a:ea typeface="Calibri" panose="020F0502020204030204" pitchFamily="34" charset="0"/>
                        </a:rPr>
                        <a:t> En C#,» 9 3 2014. [En línea]. </a:t>
                      </a:r>
                      <a:r>
                        <a:rPr lang="en-US" sz="1100" dirty="0">
                          <a:effectLst/>
                          <a:latin typeface="Times New Roman" panose="02020603050405020304" pitchFamily="18" charset="0"/>
                          <a:ea typeface="Calibri" panose="020F0502020204030204" pitchFamily="34" charset="0"/>
                        </a:rPr>
                        <a:t>Available: https://csharmaniacos.wordpress.com/2014/03/09/panel/. </a:t>
                      </a:r>
                      <a:r>
                        <a:rPr lang="es-ES" sz="1100" dirty="0">
                          <a:effectLst/>
                          <a:latin typeface="Times New Roman" panose="02020603050405020304" pitchFamily="18" charset="0"/>
                          <a:ea typeface="Calibri" panose="020F0502020204030204" pitchFamily="34" charset="0"/>
                        </a:rPr>
                        <a:t>[Último acceso: 11 1 2023].</a:t>
                      </a:r>
                      <a:endParaRPr lang="es-EC" sz="1100" dirty="0">
                        <a:effectLst/>
                        <a:latin typeface="Times New Roman" panose="02020603050405020304" pitchFamily="18" charset="0"/>
                        <a:ea typeface="Calibri" panose="020F0502020204030204" pitchFamily="34" charset="0"/>
                      </a:endParaRPr>
                    </a:p>
                  </a:txBody>
                  <a:tcPr marL="9525" marR="9525" marT="9525" marB="9525">
                    <a:lnL>
                      <a:noFill/>
                    </a:lnL>
                    <a:lnR>
                      <a:noFill/>
                    </a:lnR>
                    <a:lnT>
                      <a:noFill/>
                    </a:lnT>
                    <a:lnB>
                      <a:noFill/>
                    </a:lnB>
                  </a:tcPr>
                </a:tc>
                <a:extLst>
                  <a:ext uri="{0D108BD9-81ED-4DB2-BD59-A6C34878D82A}">
                    <a16:rowId xmlns:a16="http://schemas.microsoft.com/office/drawing/2014/main" val="2504659275"/>
                  </a:ext>
                </a:extLst>
              </a:tr>
            </a:tbl>
          </a:graphicData>
        </a:graphic>
      </p:graphicFrame>
      <p:sp>
        <p:nvSpPr>
          <p:cNvPr id="3" name="Marcador de contenido 2">
            <a:extLst>
              <a:ext uri="{FF2B5EF4-FFF2-40B4-BE49-F238E27FC236}">
                <a16:creationId xmlns:a16="http://schemas.microsoft.com/office/drawing/2014/main" id="{1D2B3E72-9D7B-1978-C9C1-EC7078FB7CE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699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305435" indent="-305435" algn="just"/>
            <a:r>
              <a:rPr lang="es-ES" b="1" dirty="0">
                <a:solidFill>
                  <a:schemeClr val="tx1"/>
                </a:solidFill>
              </a:rPr>
              <a:t>2.2 .NET</a:t>
            </a:r>
            <a:endParaRPr lang="es-ES" dirty="0">
              <a:solidFill>
                <a:schemeClr val="tx1"/>
              </a:solidFill>
            </a:endParaRP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.NET es una plataforma de código abierto para crear aplicaciones de escritorio, web y móviles que se pueden ejecutar de forma nativa en cualquier sistema operativo. El sistema .NET incluye herramientas, bibliotecas y lenguajes que admiten el desarrollo de software moderno, escalable y de alto rendimiento [2]. </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NET Core 2.0 le da un nuevo impulso al framework Open Source de Microsoft -  MuyLinux">
            <a:extLst>
              <a:ext uri="{FF2B5EF4-FFF2-40B4-BE49-F238E27FC236}">
                <a16:creationId xmlns:a16="http://schemas.microsoft.com/office/drawing/2014/main" id="{70C67905-2757-C729-C303-423130003C4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0522" y="4775200"/>
            <a:ext cx="1697355" cy="1132840"/>
          </a:xfrm>
          <a:prstGeom prst="rect">
            <a:avLst/>
          </a:prstGeom>
          <a:noFill/>
          <a:ln>
            <a:noFill/>
          </a:ln>
        </p:spPr>
      </p:pic>
    </p:spTree>
    <p:extLst>
      <p:ext uri="{BB962C8B-B14F-4D97-AF65-F5344CB8AC3E}">
        <p14:creationId xmlns:p14="http://schemas.microsoft.com/office/powerpoint/2010/main" val="19845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fontScale="92500" lnSpcReduction="10000"/>
          </a:bodyPr>
          <a:lstStyle/>
          <a:p>
            <a:pPr marL="305435" indent="-305435" algn="just"/>
            <a:r>
              <a:rPr lang="es-ES" b="1" dirty="0">
                <a:solidFill>
                  <a:schemeClr val="tx1"/>
                </a:solidFill>
              </a:rPr>
              <a:t>2.3 CLR (</a:t>
            </a:r>
            <a:r>
              <a:rPr lang="es-ES" b="1" dirty="0" err="1">
                <a:solidFill>
                  <a:schemeClr val="tx1"/>
                </a:solidFill>
              </a:rPr>
              <a:t>Common</a:t>
            </a:r>
            <a:r>
              <a:rPr lang="es-ES" b="1" dirty="0">
                <a:solidFill>
                  <a:schemeClr val="tx1"/>
                </a:solidFill>
              </a:rPr>
              <a:t> </a:t>
            </a:r>
            <a:r>
              <a:rPr lang="es-ES" b="1" dirty="0" err="1">
                <a:solidFill>
                  <a:schemeClr val="tx1"/>
                </a:solidFill>
              </a:rPr>
              <a:t>Language</a:t>
            </a:r>
            <a:r>
              <a:rPr lang="es-ES" b="1" dirty="0">
                <a:solidFill>
                  <a:schemeClr val="tx1"/>
                </a:solidFill>
              </a:rPr>
              <a:t> </a:t>
            </a:r>
            <a:r>
              <a:rPr lang="es-ES" b="1" dirty="0" err="1">
                <a:solidFill>
                  <a:schemeClr val="tx1"/>
                </a:solidFill>
              </a:rPr>
              <a:t>RunTime</a:t>
            </a:r>
            <a:r>
              <a:rPr lang="es-ES" b="1" dirty="0">
                <a:solidFill>
                  <a:schemeClr val="tx1"/>
                </a:solidFill>
              </a:rPr>
              <a:t>)</a:t>
            </a:r>
            <a:endParaRPr lang="es-ES" dirty="0">
              <a:solidFill>
                <a:schemeClr val="tx1"/>
              </a:solidFill>
            </a:endParaRP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.NET proporciona un entorno en tiempo de ejecución denominado </a:t>
            </a:r>
            <a:r>
              <a:rPr lang="es-EC" sz="1800" dirty="0" err="1">
                <a:effectLst/>
                <a:latin typeface="Times New Roman" panose="02020603050405020304" pitchFamily="18" charset="0"/>
                <a:ea typeface="Calibri" panose="020F0502020204030204" pitchFamily="34" charset="0"/>
              </a:rPr>
              <a:t>Common</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Language</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Runtime</a:t>
            </a:r>
            <a:r>
              <a:rPr lang="es-EC" sz="1800" dirty="0">
                <a:effectLst/>
                <a:latin typeface="Times New Roman" panose="02020603050405020304" pitchFamily="18" charset="0"/>
                <a:ea typeface="Calibri" panose="020F0502020204030204" pitchFamily="34" charset="0"/>
              </a:rPr>
              <a:t> que ejecuta el código y proporciona servicios que facilitan el proceso de desarrollo.</a:t>
            </a: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Los compiladores y las herramientas exponen la funcionalidad de </a:t>
            </a:r>
            <a:r>
              <a:rPr lang="es-EC" sz="1800" dirty="0" err="1">
                <a:effectLst/>
                <a:latin typeface="Times New Roman" panose="02020603050405020304" pitchFamily="18" charset="0"/>
                <a:ea typeface="Calibri" panose="020F0502020204030204" pitchFamily="34" charset="0"/>
              </a:rPr>
              <a:t>Common</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Language</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Runtime</a:t>
            </a:r>
            <a:r>
              <a:rPr lang="es-EC" sz="1800" dirty="0">
                <a:effectLst/>
                <a:latin typeface="Times New Roman" panose="02020603050405020304" pitchFamily="18" charset="0"/>
                <a:ea typeface="Calibri" panose="020F0502020204030204" pitchFamily="34" charset="0"/>
              </a:rPr>
              <a:t> y permiten escribir código que se beneficia del entorno de ejecución administrado. El código que se desarrolla con un compilador de lenguaje y que tiene como destino el entorno de ejecución se denomina código administrado. El código administrado se beneficia de características como la integración entre lenguajes, el control de excepciones entre lenguajes, la seguridad mejorada, la compatibilidad con la implementación y el control de versiones, un modelo simplificado para interacción de componentes, y servicios de generación de perfiles y depuración [3].</a:t>
            </a: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67037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06176"/>
            <a:ext cx="8413952" cy="3584653"/>
          </a:xfrm>
        </p:spPr>
        <p:txBody>
          <a:bodyPr>
            <a:normAutofit/>
          </a:bodyPr>
          <a:lstStyle/>
          <a:p>
            <a:pPr marL="305435" indent="-305435" algn="just"/>
            <a:r>
              <a:rPr lang="es-ES" b="1" dirty="0">
                <a:solidFill>
                  <a:schemeClr val="tx1"/>
                </a:solidFill>
              </a:rPr>
              <a:t>2.4 HILOS</a:t>
            </a:r>
            <a:endParaRPr lang="es-ES" dirty="0">
              <a:solidFill>
                <a:schemeClr val="tx1"/>
              </a:solidFill>
            </a:endParaRP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Un hilo es una línea de ejecución de un proceso. Todo proceso parte inicialmente con un único hilo principal, aunque el sistema operativo ofrece llamadas al sistema que permiten al programador crear y destruir hilos. Por tanto, un proceso está compuesto por uno o más hilos.</a:t>
            </a:r>
          </a:p>
          <a:p>
            <a:pPr>
              <a:lnSpc>
                <a:spcPct val="107000"/>
              </a:lnSpc>
              <a:spcAft>
                <a:spcPts val="800"/>
              </a:spcAft>
            </a:pPr>
            <a:r>
              <a:rPr lang="es-EC" sz="1800" dirty="0">
                <a:effectLst/>
                <a:latin typeface="Times New Roman" panose="02020603050405020304" pitchFamily="18" charset="0"/>
                <a:ea typeface="Calibri" panose="020F0502020204030204" pitchFamily="34" charset="0"/>
              </a:rPr>
              <a:t>Para crear un hilo dentro de C#, debemos crear un objeto del tipo </a:t>
            </a:r>
            <a:r>
              <a:rPr lang="es-EC" sz="1800" dirty="0" err="1">
                <a:effectLst/>
                <a:latin typeface="Times New Roman" panose="02020603050405020304" pitchFamily="18" charset="0"/>
                <a:ea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rPr>
              <a:t> y en el constructor recibe una función como parámetro, esta función será la que ejecutan cuando se llame a la función </a:t>
            </a:r>
            <a:r>
              <a:rPr lang="es-EC" sz="1800" dirty="0" err="1">
                <a:effectLst/>
                <a:latin typeface="Times New Roman" panose="02020603050405020304" pitchFamily="18" charset="0"/>
                <a:ea typeface="Calibri" panose="020F0502020204030204" pitchFamily="34" charset="0"/>
              </a:rPr>
              <a:t>Star</a:t>
            </a:r>
            <a:r>
              <a:rPr lang="es-EC" sz="1800" dirty="0">
                <a:effectLst/>
                <a:latin typeface="Times New Roman" panose="02020603050405020304" pitchFamily="18" charset="0"/>
                <a:ea typeface="Calibri" panose="020F0502020204030204" pitchFamily="34" charset="0"/>
              </a:rPr>
              <a:t>(), que corresponde a cuando el hilo comienza su ejecución.</a:t>
            </a: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54714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1972626"/>
            <a:ext cx="4241820" cy="4718742"/>
          </a:xfrm>
        </p:spPr>
        <p:txBody>
          <a:bodyPr>
            <a:normAutofit fontScale="85000" lnSpcReduction="20000"/>
          </a:bodyPr>
          <a:lstStyle/>
          <a:p>
            <a:pPr marL="305435" indent="-305435" algn="just"/>
            <a:r>
              <a:rPr lang="es-ES" b="1" dirty="0">
                <a:solidFill>
                  <a:schemeClr val="tx1"/>
                </a:solidFill>
              </a:rPr>
              <a:t>2.4.1 ESTADOS</a:t>
            </a:r>
            <a:endParaRPr lang="es-ES" dirty="0">
              <a:solidFill>
                <a:schemeClr val="tx1"/>
              </a:solidFill>
            </a:endParaRPr>
          </a:p>
          <a:p>
            <a:pPr>
              <a:lnSpc>
                <a:spcPct val="107000"/>
              </a:lnSpc>
              <a:spcAft>
                <a:spcPts val="800"/>
              </a:spcAft>
            </a:pPr>
            <a:r>
              <a:rPr lang="es-EC" sz="1800" dirty="0">
                <a:solidFill>
                  <a:schemeClr val="tx1"/>
                </a:solidFill>
                <a:effectLst/>
                <a:latin typeface="Times New Roman" panose="02020603050405020304" pitchFamily="18" charset="0"/>
                <a:ea typeface="Calibri" panose="020F0502020204030204" pitchFamily="34" charset="0"/>
              </a:rPr>
              <a:t>Los hilos pueden encontrarse con los siguientes estados [4]:</a:t>
            </a:r>
          </a:p>
          <a:p>
            <a:pPr marL="666900" lvl="1" indent="-342900">
              <a:lnSpc>
                <a:spcPct val="107000"/>
              </a:lnSpc>
              <a:buFont typeface="+mj-lt"/>
              <a:buAutoNum type="arabicPeriod"/>
            </a:pPr>
            <a:r>
              <a:rPr lang="es-EC" b="1" dirty="0">
                <a:solidFill>
                  <a:schemeClr val="tx1"/>
                </a:solidFill>
                <a:effectLst/>
                <a:latin typeface="Times New Roman" panose="02020603050405020304" pitchFamily="18" charset="0"/>
                <a:ea typeface="Calibri" panose="020F0502020204030204" pitchFamily="34" charset="0"/>
              </a:rPr>
              <a:t>Nuevo:</a:t>
            </a:r>
            <a:r>
              <a:rPr lang="es-EC" dirty="0">
                <a:solidFill>
                  <a:schemeClr val="tx1"/>
                </a:solidFill>
                <a:effectLst/>
                <a:latin typeface="Times New Roman" panose="02020603050405020304" pitchFamily="18" charset="0"/>
                <a:ea typeface="Calibri" panose="020F0502020204030204" pitchFamily="34" charset="0"/>
              </a:rPr>
              <a:t> El hilo ha sido creado, pero aún no ha sido activado. Cuando se active, pasará al estado preparado.</a:t>
            </a:r>
          </a:p>
          <a:p>
            <a:pPr marL="666900" lvl="1" indent="-342900">
              <a:lnSpc>
                <a:spcPct val="107000"/>
              </a:lnSpc>
              <a:buFont typeface="+mj-lt"/>
              <a:buAutoNum type="arabicPeriod"/>
            </a:pPr>
            <a:r>
              <a:rPr lang="es-EC" b="1" dirty="0">
                <a:solidFill>
                  <a:schemeClr val="tx1"/>
                </a:solidFill>
                <a:effectLst/>
                <a:latin typeface="Times New Roman" panose="02020603050405020304" pitchFamily="18" charset="0"/>
                <a:ea typeface="Calibri" panose="020F0502020204030204" pitchFamily="34" charset="0"/>
              </a:rPr>
              <a:t>Preparado:</a:t>
            </a:r>
            <a:r>
              <a:rPr lang="es-EC" dirty="0">
                <a:solidFill>
                  <a:schemeClr val="tx1"/>
                </a:solidFill>
                <a:effectLst/>
                <a:latin typeface="Times New Roman" panose="02020603050405020304" pitchFamily="18" charset="0"/>
                <a:ea typeface="Calibri" panose="020F0502020204030204" pitchFamily="34" charset="0"/>
              </a:rPr>
              <a:t> El hilo está activo y está a la espera de que le sea asignada la UCP</a:t>
            </a:r>
          </a:p>
          <a:p>
            <a:pPr marL="666900" lvl="1" indent="-342900">
              <a:lnSpc>
                <a:spcPct val="107000"/>
              </a:lnSpc>
              <a:buFont typeface="+mj-lt"/>
              <a:buAutoNum type="arabicPeriod"/>
            </a:pPr>
            <a:r>
              <a:rPr lang="es-EC" b="1" dirty="0">
                <a:solidFill>
                  <a:schemeClr val="tx1"/>
                </a:solidFill>
                <a:effectLst/>
                <a:latin typeface="Times New Roman" panose="02020603050405020304" pitchFamily="18" charset="0"/>
                <a:ea typeface="Calibri" panose="020F0502020204030204" pitchFamily="34" charset="0"/>
              </a:rPr>
              <a:t>En ejecución:</a:t>
            </a:r>
            <a:r>
              <a:rPr lang="es-EC" dirty="0">
                <a:solidFill>
                  <a:schemeClr val="tx1"/>
                </a:solidFill>
                <a:effectLst/>
                <a:latin typeface="Times New Roman" panose="02020603050405020304" pitchFamily="18" charset="0"/>
                <a:ea typeface="Calibri" panose="020F0502020204030204" pitchFamily="34" charset="0"/>
              </a:rPr>
              <a:t> El hilo está activo y le ha sido asignada la UCP (sólo los hilos activos, en estado preparado, pueden ser ejecutados)</a:t>
            </a:r>
          </a:p>
          <a:p>
            <a:pPr marL="666900" lvl="1" indent="-342900">
              <a:lnSpc>
                <a:spcPct val="107000"/>
              </a:lnSpc>
              <a:buFont typeface="+mj-lt"/>
              <a:buAutoNum type="arabicPeriod"/>
            </a:pPr>
            <a:r>
              <a:rPr lang="es-EC" b="1" dirty="0">
                <a:solidFill>
                  <a:schemeClr val="tx1"/>
                </a:solidFill>
                <a:effectLst/>
                <a:latin typeface="Times New Roman" panose="02020603050405020304" pitchFamily="18" charset="0"/>
                <a:ea typeface="Calibri" panose="020F0502020204030204" pitchFamily="34" charset="0"/>
              </a:rPr>
              <a:t>Bloqueado:</a:t>
            </a:r>
            <a:r>
              <a:rPr lang="es-EC" dirty="0">
                <a:solidFill>
                  <a:schemeClr val="tx1"/>
                </a:solidFill>
                <a:effectLst/>
                <a:latin typeface="Times New Roman" panose="02020603050405020304" pitchFamily="18" charset="0"/>
                <a:ea typeface="Calibri" panose="020F0502020204030204" pitchFamily="34" charset="0"/>
              </a:rPr>
              <a:t> El hilo espera que otro elimine el bloqueo. Un hilo bloqueado puede estar: dormido (bloqueado durante una cantidad de tiempo determinada, después de la cual despertará y pasará al estado preparado), o esperando (el hilo está esperando a que ocurra alguna cosa)</a:t>
            </a:r>
          </a:p>
          <a:p>
            <a:pPr marL="666900" lvl="1" indent="-342900">
              <a:lnSpc>
                <a:spcPct val="107000"/>
              </a:lnSpc>
              <a:spcAft>
                <a:spcPts val="800"/>
              </a:spcAft>
              <a:buFont typeface="+mj-lt"/>
              <a:buAutoNum type="arabicPeriod"/>
            </a:pPr>
            <a:r>
              <a:rPr lang="es-EC" b="1" dirty="0">
                <a:solidFill>
                  <a:schemeClr val="tx1"/>
                </a:solidFill>
                <a:effectLst/>
                <a:latin typeface="Times New Roman" panose="02020603050405020304" pitchFamily="18" charset="0"/>
                <a:ea typeface="Calibri" panose="020F0502020204030204" pitchFamily="34" charset="0"/>
              </a:rPr>
              <a:t>Muerto:</a:t>
            </a:r>
            <a:r>
              <a:rPr lang="es-EC" dirty="0">
                <a:solidFill>
                  <a:schemeClr val="tx1"/>
                </a:solidFill>
                <a:effectLst/>
                <a:latin typeface="Times New Roman" panose="02020603050405020304" pitchFamily="18" charset="0"/>
                <a:ea typeface="Calibri" panose="020F0502020204030204" pitchFamily="34" charset="0"/>
              </a:rPr>
              <a:t> El hilo ha finalizado (está muerto) pero todavía no ha sido recogido por su padre.</a:t>
            </a:r>
          </a:p>
          <a:p>
            <a:pPr>
              <a:lnSpc>
                <a:spcPct val="107000"/>
              </a:lnSpc>
              <a:spcAft>
                <a:spcPts val="800"/>
              </a:spcAft>
            </a:pPr>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6" name="Marcador de contenido 2">
            <a:extLst>
              <a:ext uri="{FF2B5EF4-FFF2-40B4-BE49-F238E27FC236}">
                <a16:creationId xmlns:a16="http://schemas.microsoft.com/office/drawing/2014/main" id="{F70FCD14-A4E1-7CAA-183C-5F515BA8DD2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OBJETIVOS</a:t>
            </a:r>
          </a:p>
          <a:p>
            <a:pPr marL="305435"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	MARCO TEÓRICO</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2.1 C#</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2.2 </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.NET</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2.3 CLR </a:t>
            </a:r>
          </a:p>
          <a:p>
            <a:pPr marL="629920" lvl="1"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2.4 Hilos</a:t>
            </a:r>
          </a:p>
          <a:p>
            <a:pPr marL="899920" lvl="2" indent="-305435">
              <a:lnSpc>
                <a:spcPct val="90000"/>
              </a:lnSpc>
            </a:pPr>
            <a:r>
              <a:rPr lang="es-ES" sz="700"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rPr>
              <a:t>2.4.1 Estados</a:t>
            </a:r>
          </a:p>
          <a:p>
            <a:pPr marL="629920" lvl="1" indent="-305435">
              <a:lnSpc>
                <a:spcPct val="90000"/>
              </a:lnSpc>
            </a:pPr>
            <a:r>
              <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2.5 INTERRUPCIONES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 SINCRONIZACIÓN</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2.6.1 Bloqueos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Bloque condicional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2.6.3 Desbloqueo</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 MVC</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2.7.1 Modelo</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2.7.2 Vista</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2.7.3 Controlador</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 FORM</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2.8.1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Controls</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2.8.2 Panel</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2.8.3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Button</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2.8.4 Método Show</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2.8.5 Método </a:t>
            </a:r>
            <a:r>
              <a:rPr lang="es-EC"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InitializeComponent</a:t>
            </a:r>
            <a:endPar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2.9 EVENTARGS</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DELEGATE</a:t>
            </a:r>
          </a:p>
          <a:p>
            <a:pPr marL="629920" lvl="1"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GRAPHICS</a:t>
            </a:r>
          </a:p>
          <a:p>
            <a:pPr marL="899920" lvl="2" indent="-305435">
              <a:lnSpc>
                <a:spcPct val="90000"/>
              </a:lnSpc>
            </a:pPr>
            <a:r>
              <a:rPr lang="es-EC"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Bitmap</a:t>
            </a:r>
            <a:endParaRPr lang="es-E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 Desarrollo</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3.1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Descripción</a:t>
            </a: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del taller</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3.2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Modelo</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3.3 Vista</a:t>
            </a: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Controlador</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435" lvl="1"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3.5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Ejecución</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4.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Conclusiones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5.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Recomendaciones</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05435" indent="-305435">
              <a:lnSpc>
                <a:spcPct val="90000"/>
              </a:lnSpc>
            </a:pPr>
            <a:r>
              <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6. </a:t>
            </a:r>
            <a:r>
              <a:rPr lang="en-US" sz="7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Bibliografía</a:t>
            </a:r>
            <a:endParaRPr lang="en-US" sz="7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629920" indent="-305435"/>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7" name="Imagen 6">
            <a:extLst>
              <a:ext uri="{FF2B5EF4-FFF2-40B4-BE49-F238E27FC236}">
                <a16:creationId xmlns:a16="http://schemas.microsoft.com/office/drawing/2014/main" id="{9E2BED43-FF9E-5653-A484-2E9852C9D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013" y="2984460"/>
            <a:ext cx="4094365" cy="2157585"/>
          </a:xfrm>
          <a:prstGeom prst="rect">
            <a:avLst/>
          </a:prstGeom>
        </p:spPr>
      </p:pic>
    </p:spTree>
    <p:extLst>
      <p:ext uri="{BB962C8B-B14F-4D97-AF65-F5344CB8AC3E}">
        <p14:creationId xmlns:p14="http://schemas.microsoft.com/office/powerpoint/2010/main" val="88246172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DB3205D728F2E4C80D0BF4183EE3D09" ma:contentTypeVersion="5" ma:contentTypeDescription="Crear nuevo documento." ma:contentTypeScope="" ma:versionID="10df626ac3313c46c4cfeaf3c49ad33a">
  <xsd:schema xmlns:xsd="http://www.w3.org/2001/XMLSchema" xmlns:xs="http://www.w3.org/2001/XMLSchema" xmlns:p="http://schemas.microsoft.com/office/2006/metadata/properties" xmlns:ns3="cf0dd1e3-fcff-430c-b336-6efe2da4e12f" xmlns:ns4="e638606b-d859-491c-91a6-e9a6ecea9787" targetNamespace="http://schemas.microsoft.com/office/2006/metadata/properties" ma:root="true" ma:fieldsID="6377d248d51b838d571eb64a5dfb99eb" ns3:_="" ns4:_="">
    <xsd:import namespace="cf0dd1e3-fcff-430c-b336-6efe2da4e12f"/>
    <xsd:import namespace="e638606b-d859-491c-91a6-e9a6ecea97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0dd1e3-fcff-430c-b336-6efe2da4e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38606b-d859-491c-91a6-e9a6ecea978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EA535B-95A8-4205-AFC9-A3BACE139ABA}">
  <ds:schemaRefs>
    <ds:schemaRef ds:uri="cf0dd1e3-fcff-430c-b336-6efe2da4e12f"/>
    <ds:schemaRef ds:uri="e638606b-d859-491c-91a6-e9a6ecea9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19D7255-7C64-40DA-AFF1-62FD718C54A3}">
  <ds:schemaRefs>
    <ds:schemaRef ds:uri="http://schemas.microsoft.com/sharepoint/v3/contenttype/forms"/>
  </ds:schemaRefs>
</ds:datastoreItem>
</file>

<file path=customXml/itemProps3.xml><?xml version="1.0" encoding="utf-8"?>
<ds:datastoreItem xmlns:ds="http://schemas.openxmlformats.org/officeDocument/2006/customXml" ds:itemID="{5EE146A7-5A07-4C19-90A5-9E872850046C}">
  <ds:schemaRefs>
    <ds:schemaRef ds:uri="cf0dd1e3-fcff-430c-b336-6efe2da4e12f"/>
    <ds:schemaRef ds:uri="e638606b-d859-491c-91a6-e9a6ecea97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200</TotalTime>
  <Words>7271</Words>
  <Application>Microsoft Office PowerPoint</Application>
  <PresentationFormat>Panorámica</PresentationFormat>
  <Paragraphs>2006</Paragraphs>
  <Slides>52</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52</vt:i4>
      </vt:variant>
    </vt:vector>
  </HeadingPairs>
  <TitlesOfParts>
    <vt:vector size="61" baseType="lpstr">
      <vt:lpstr>Book Antiqua</vt:lpstr>
      <vt:lpstr>Calibri</vt:lpstr>
      <vt:lpstr>Calibri Light</vt:lpstr>
      <vt:lpstr>Gill Sans MT</vt:lpstr>
      <vt:lpstr>Noto Sans Symbols</vt:lpstr>
      <vt:lpstr>Times New Roman</vt:lpstr>
      <vt:lpstr>Wingdings</vt:lpstr>
      <vt:lpstr>Wingdings 2</vt:lpstr>
      <vt:lpstr>Dividendo</vt:lpstr>
      <vt:lpstr>Uso de hilos – Proyecto 3</vt:lpstr>
      <vt:lpstr>Presentación de PowerPoint</vt:lpstr>
      <vt:lpstr>Presentación de PowerPoint</vt:lpstr>
      <vt:lpstr>1 OBJETIVOS</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2.7 Patrón mvc</vt:lpstr>
      <vt:lpstr>2.7.1 Modelo</vt:lpstr>
      <vt:lpstr>2.7.2  vista</vt:lpstr>
      <vt:lpstr>2.7.3 Controlador</vt:lpstr>
      <vt:lpstr>2.8 form</vt:lpstr>
      <vt:lpstr>2.8.1 Controls</vt:lpstr>
      <vt:lpstr>2.8.2 panel</vt:lpstr>
      <vt:lpstr>2.8.3 button</vt:lpstr>
      <vt:lpstr>2.8.4 método show</vt:lpstr>
      <vt:lpstr>2.8.5 método initializecomponent</vt:lpstr>
      <vt:lpstr>2.9 eventargs</vt:lpstr>
      <vt:lpstr>delegate</vt:lpstr>
      <vt:lpstr>graphics</vt:lpstr>
      <vt:lpstr>bitmap</vt:lpstr>
      <vt:lpstr>3 DESARROLLO</vt:lpstr>
      <vt:lpstr>3.1descripción del proyecto</vt:lpstr>
      <vt:lpstr>3.1descripción del proyecto</vt:lpstr>
      <vt:lpstr>3.1descripción del proyecto</vt:lpstr>
      <vt:lpstr>3.1descripción del proyecto</vt:lpstr>
      <vt:lpstr>3.2 modelo</vt:lpstr>
      <vt:lpstr>3.2 modelo</vt:lpstr>
      <vt:lpstr>3.2 modelo</vt:lpstr>
      <vt:lpstr>3.2 modelo</vt:lpstr>
      <vt:lpstr>3.2 modelo</vt:lpstr>
      <vt:lpstr>3.2 modelo</vt:lpstr>
      <vt:lpstr>3.3 vista</vt:lpstr>
      <vt:lpstr>3.4 controlador</vt:lpstr>
      <vt:lpstr>3.4 controlador</vt:lpstr>
      <vt:lpstr>3.4 controlador</vt:lpstr>
      <vt:lpstr>3.4 controlador</vt:lpstr>
      <vt:lpstr>3.4 controlador</vt:lpstr>
      <vt:lpstr>3.4 controlador</vt:lpstr>
      <vt:lpstr>3.5 ejecución</vt:lpstr>
      <vt:lpstr>3.5 ejecución</vt:lpstr>
      <vt:lpstr>4 CONCLUSIONES</vt:lpstr>
      <vt:lpstr>5 recomendaciones</vt:lpstr>
      <vt:lpstr>6 bibliografía</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Alex</cp:lastModifiedBy>
  <cp:revision>445</cp:revision>
  <dcterms:created xsi:type="dcterms:W3CDTF">2020-07-10T23:33:49Z</dcterms:created>
  <dcterms:modified xsi:type="dcterms:W3CDTF">2023-08-06T23:57:45Z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0x0101003DB3205D728F2E4C80D0BF4183EE3D09</vt:lpwstr>
  </property>
</Properties>
</file>