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sldIdLst>
    <p:sldId id="258" r:id="rId5"/>
    <p:sldId id="259" r:id="rId6"/>
    <p:sldId id="348" r:id="rId7"/>
    <p:sldId id="260" r:id="rId8"/>
    <p:sldId id="261" r:id="rId9"/>
    <p:sldId id="349" r:id="rId10"/>
    <p:sldId id="308"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264" r:id="rId28"/>
    <p:sldId id="265" r:id="rId29"/>
    <p:sldId id="310" r:id="rId30"/>
    <p:sldId id="309" r:id="rId31"/>
    <p:sldId id="266" r:id="rId32"/>
    <p:sldId id="271" r:id="rId33"/>
    <p:sldId id="268" r:id="rId34"/>
    <p:sldId id="274" r:id="rId35"/>
    <p:sldId id="282" r:id="rId36"/>
    <p:sldId id="269" r:id="rId37"/>
    <p:sldId id="323" r:id="rId38"/>
    <p:sldId id="279" r:id="rId39"/>
    <p:sldId id="280" r:id="rId40"/>
    <p:sldId id="281" r:id="rId4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67" d="100"/>
          <a:sy n="67" d="100"/>
        </p:scale>
        <p:origin x="83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EC" dirty="0"/>
            <a:t>Desarrollar e implementar una aplicación que utilice hilos mediante JAVA para realizar un programa animado sobre unas pelotas que se mueven por toda la pantalla de la aplicación con la ayuda del IDE de desarrollo Apache </a:t>
          </a:r>
          <a:r>
            <a:rPr lang="es-EC" dirty="0" err="1"/>
            <a:t>Netbeans</a:t>
          </a:r>
          <a:r>
            <a:rPr lang="es-EC" dirty="0"/>
            <a:t>.</a:t>
          </a:r>
          <a:endParaRPr lang="es-E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711200" rtl="0">
            <a:lnSpc>
              <a:spcPct val="100000"/>
            </a:lnSpc>
            <a:spcBef>
              <a:spcPct val="0"/>
            </a:spcBef>
            <a:spcAft>
              <a:spcPct val="35000"/>
            </a:spcAft>
            <a:buNone/>
          </a:pPr>
          <a:r>
            <a:rPr lang="es-EC" sz="1600" kern="1200" dirty="0"/>
            <a:t>Desarrollar e implementar una aplicación que utilice hilos mediante JAVA para realizar un programa animado sobre unas pelotas que se mueven por toda la pantalla de la aplicación con la ayuda del IDE de desarrollo Apache </a:t>
          </a:r>
          <a:r>
            <a:rPr lang="es-EC" sz="1600" kern="1200" dirty="0" err="1"/>
            <a:t>Netbeans</a:t>
          </a:r>
          <a:r>
            <a:rPr lang="es-EC" sz="1600" kern="1200" dirty="0"/>
            <a:t>.</a:t>
          </a:r>
          <a:endParaRPr lang="es-ES" sz="16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08/07/2023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11</a:t>
            </a:fld>
            <a:endParaRPr lang="es-ES"/>
          </a:p>
        </p:txBody>
      </p:sp>
    </p:spTree>
    <p:extLst>
      <p:ext uri="{BB962C8B-B14F-4D97-AF65-F5344CB8AC3E}">
        <p14:creationId xmlns:p14="http://schemas.microsoft.com/office/powerpoint/2010/main" val="2481721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20</a:t>
            </a:fld>
            <a:endParaRPr lang="es-ES"/>
          </a:p>
        </p:txBody>
      </p:sp>
    </p:spTree>
    <p:extLst>
      <p:ext uri="{BB962C8B-B14F-4D97-AF65-F5344CB8AC3E}">
        <p14:creationId xmlns:p14="http://schemas.microsoft.com/office/powerpoint/2010/main" val="165098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21</a:t>
            </a:fld>
            <a:endParaRPr lang="es-ES"/>
          </a:p>
        </p:txBody>
      </p:sp>
    </p:spTree>
    <p:extLst>
      <p:ext uri="{BB962C8B-B14F-4D97-AF65-F5344CB8AC3E}">
        <p14:creationId xmlns:p14="http://schemas.microsoft.com/office/powerpoint/2010/main" val="858121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22</a:t>
            </a:fld>
            <a:endParaRPr lang="es-ES"/>
          </a:p>
        </p:txBody>
      </p:sp>
    </p:spTree>
    <p:extLst>
      <p:ext uri="{BB962C8B-B14F-4D97-AF65-F5344CB8AC3E}">
        <p14:creationId xmlns:p14="http://schemas.microsoft.com/office/powerpoint/2010/main" val="172697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23</a:t>
            </a:fld>
            <a:endParaRPr lang="es-ES"/>
          </a:p>
        </p:txBody>
      </p:sp>
    </p:spTree>
    <p:extLst>
      <p:ext uri="{BB962C8B-B14F-4D97-AF65-F5344CB8AC3E}">
        <p14:creationId xmlns:p14="http://schemas.microsoft.com/office/powerpoint/2010/main" val="415571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12</a:t>
            </a:fld>
            <a:endParaRPr lang="es-ES"/>
          </a:p>
        </p:txBody>
      </p:sp>
    </p:spTree>
    <p:extLst>
      <p:ext uri="{BB962C8B-B14F-4D97-AF65-F5344CB8AC3E}">
        <p14:creationId xmlns:p14="http://schemas.microsoft.com/office/powerpoint/2010/main" val="264596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13</a:t>
            </a:fld>
            <a:endParaRPr lang="es-ES"/>
          </a:p>
        </p:txBody>
      </p:sp>
    </p:spTree>
    <p:extLst>
      <p:ext uri="{BB962C8B-B14F-4D97-AF65-F5344CB8AC3E}">
        <p14:creationId xmlns:p14="http://schemas.microsoft.com/office/powerpoint/2010/main" val="406278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14</a:t>
            </a:fld>
            <a:endParaRPr lang="es-ES"/>
          </a:p>
        </p:txBody>
      </p:sp>
    </p:spTree>
    <p:extLst>
      <p:ext uri="{BB962C8B-B14F-4D97-AF65-F5344CB8AC3E}">
        <p14:creationId xmlns:p14="http://schemas.microsoft.com/office/powerpoint/2010/main" val="74758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15</a:t>
            </a:fld>
            <a:endParaRPr lang="es-ES"/>
          </a:p>
        </p:txBody>
      </p:sp>
    </p:spTree>
    <p:extLst>
      <p:ext uri="{BB962C8B-B14F-4D97-AF65-F5344CB8AC3E}">
        <p14:creationId xmlns:p14="http://schemas.microsoft.com/office/powerpoint/2010/main" val="1376732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16</a:t>
            </a:fld>
            <a:endParaRPr lang="es-ES"/>
          </a:p>
        </p:txBody>
      </p:sp>
    </p:spTree>
    <p:extLst>
      <p:ext uri="{BB962C8B-B14F-4D97-AF65-F5344CB8AC3E}">
        <p14:creationId xmlns:p14="http://schemas.microsoft.com/office/powerpoint/2010/main" val="1738940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17</a:t>
            </a:fld>
            <a:endParaRPr lang="es-ES"/>
          </a:p>
        </p:txBody>
      </p:sp>
    </p:spTree>
    <p:extLst>
      <p:ext uri="{BB962C8B-B14F-4D97-AF65-F5344CB8AC3E}">
        <p14:creationId xmlns:p14="http://schemas.microsoft.com/office/powerpoint/2010/main" val="3442793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18</a:t>
            </a:fld>
            <a:endParaRPr lang="es-ES"/>
          </a:p>
        </p:txBody>
      </p:sp>
    </p:spTree>
    <p:extLst>
      <p:ext uri="{BB962C8B-B14F-4D97-AF65-F5344CB8AC3E}">
        <p14:creationId xmlns:p14="http://schemas.microsoft.com/office/powerpoint/2010/main" val="4064920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19</a:t>
            </a:fld>
            <a:endParaRPr lang="es-ES"/>
          </a:p>
        </p:txBody>
      </p:sp>
    </p:spTree>
    <p:extLst>
      <p:ext uri="{BB962C8B-B14F-4D97-AF65-F5344CB8AC3E}">
        <p14:creationId xmlns:p14="http://schemas.microsoft.com/office/powerpoint/2010/main" val="367100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7/8/2023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7/8/2023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7/8/2023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7/8/2023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7/8/2023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lstStyle/>
          <a:p>
            <a:pPr algn="ctr"/>
            <a:r>
              <a:rPr lang="es-ES" dirty="0">
                <a:solidFill>
                  <a:schemeClr val="bg1"/>
                </a:solidFill>
              </a:rPr>
              <a:t>Uso de hilos – Sincronización hilos banco</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err="1">
                <a:solidFill>
                  <a:schemeClr val="bg1"/>
                </a:solidFill>
              </a:rPr>
              <a:t>Johao</a:t>
            </a:r>
            <a:r>
              <a:rPr lang="es-EC" dirty="0">
                <a:solidFill>
                  <a:schemeClr val="bg1"/>
                </a:solidFill>
              </a:rPr>
              <a:t> morales</a:t>
            </a:r>
          </a:p>
          <a:p>
            <a:r>
              <a:rPr lang="es-EC" dirty="0">
                <a:solidFill>
                  <a:schemeClr val="bg1"/>
                </a:solidFill>
              </a:rPr>
              <a:t>		             	Maycol Tituaña</a:t>
            </a:r>
          </a:p>
          <a:p>
            <a:r>
              <a:rPr lang="es-EC" dirty="0">
                <a:solidFill>
                  <a:schemeClr val="bg1"/>
                </a:solidFill>
              </a:rPr>
              <a:t>                             	ALEX VELASTEGUI</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9877</a:t>
            </a:r>
          </a:p>
          <a:p>
            <a:r>
              <a:rPr lang="es-EC" b="1" dirty="0">
                <a:solidFill>
                  <a:schemeClr val="bg1"/>
                </a:solidFill>
              </a:rPr>
              <a:t>FECHA:  </a:t>
            </a:r>
            <a:r>
              <a:rPr lang="es-EC" dirty="0">
                <a:solidFill>
                  <a:schemeClr val="bg1"/>
                </a:solidFill>
              </a:rPr>
              <a:t>08/07/2023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2.5 </a:t>
            </a:r>
            <a:r>
              <a:rPr lang="en-US" dirty="0" err="1"/>
              <a:t>Patrón</a:t>
            </a:r>
            <a:r>
              <a:rPr lang="en-US" dirty="0"/>
              <a:t> </a:t>
            </a:r>
            <a:r>
              <a:rPr lang="en-US" dirty="0" err="1"/>
              <a:t>mvc</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12925" y="899383"/>
            <a:ext cx="8248176" cy="3678303"/>
          </a:xfrm>
        </p:spPr>
        <p:txBody>
          <a:bodyPr>
            <a:normAutofit/>
          </a:bodyPr>
          <a:lstStyle/>
          <a:p>
            <a:pPr>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 fundamento es la separación del código en tres capas diferentes, acotadas por su responsabilidad, en lo que se llaman Modelos, Vistas y Controladores.</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rgbClr val="FFFF00"/>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6" name="Imagen 5">
            <a:extLst>
              <a:ext uri="{FF2B5EF4-FFF2-40B4-BE49-F238E27FC236}">
                <a16:creationId xmlns:a16="http://schemas.microsoft.com/office/drawing/2014/main" id="{6BA9FABB-B29A-4DF6-8A5C-9E307AEAE2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02473" y="3017520"/>
            <a:ext cx="4069080" cy="3840480"/>
          </a:xfrm>
          <a:prstGeom prst="rect">
            <a:avLst/>
          </a:prstGeom>
          <a:noFill/>
        </p:spPr>
      </p:pic>
    </p:spTree>
    <p:extLst>
      <p:ext uri="{BB962C8B-B14F-4D97-AF65-F5344CB8AC3E}">
        <p14:creationId xmlns:p14="http://schemas.microsoft.com/office/powerpoint/2010/main" val="149885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2.6 </a:t>
            </a:r>
            <a:r>
              <a:rPr lang="en-US" dirty="0" err="1"/>
              <a:t>Modelo</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35785" y="2187163"/>
            <a:ext cx="8248176" cy="3678303"/>
          </a:xfrm>
        </p:spPr>
        <p:txBody>
          <a:bodyPr>
            <a:normAutofit fontScale="85000" lnSpcReduction="10000"/>
          </a:bodyPr>
          <a:lstStyle/>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 la capa donde se trabaja con los datos, por tanto, contendrá mecanismos para acceder a la información y también para actualizar su estado. Los datos los tendremos habitualmente en una base de datos, por lo que en los modelos tendremos todas las funciones que accederán a las tablas y harán los correspondientes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selects</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updates</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inserts</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etc.</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 obstante, cabe mencionar que cuando se trabaja con MCV lo habitual también es utilizar otras librerías como PDO o algún ORM como Doctrine, que nos permiten trabajar con abstracción de bases de datos y persistencia en objetos. Por ello, en vez de usar directamente sentencias SQL, que suelen depender del motor de base de datos con el que se esté trabajando, se utiliza un dialecto de acceso a datos basado en clases y objetos.</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rgbClr val="FFFF00"/>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99543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2.7  vista</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35785" y="2187163"/>
            <a:ext cx="8248176" cy="3678303"/>
          </a:xfrm>
        </p:spPr>
        <p:txBody>
          <a:bodyPr>
            <a:normAutofit/>
          </a:bodyPr>
          <a:lstStyle/>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Las vistas, como su nombre nos hacen entender, contienen el código de nuestra aplicación que va a producir la visualización de las interfaces de usuario, o sea, el código que nos permitirá renderizar los estados de nuestra aplicación en HTML. En las vistas nada más tenemos los códigos HTML y PHP que nos permite mostrar la salida.</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 la vista generalmente trabajamos con los datos, sin embargo, no se realiza un acceso directo a éstos. Las vistas requerirán los datos a los modelos y ellas se generarán la salida, tal como nuestra aplicación requiera.</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rgbClr val="FFFF00"/>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177664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2.7.1 AWT</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35785" y="2187163"/>
            <a:ext cx="4441015" cy="3678303"/>
          </a:xfrm>
        </p:spPr>
        <p:txBody>
          <a:bodyPr>
            <a:normAutofit fontScale="70000" lnSpcReduction="20000"/>
          </a:bodyPr>
          <a:lstStyle/>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Java AWT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Abstract</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Window</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Toolkit</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es una librería que permite desarrollar interfaces gráficas de usuario (GUI) en Java [4].</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Los componentes de Java AWT dependen de la plataforma, es decir, que los componentes se muestran de acuerdo con la vista del sistema operativo [4]. AWT es pesado, ya que utiliza los recursos del sistema operativo subyacente [4].</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AWT tiene clases como: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TextField</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Label</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TextArea</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Choice</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RadioButton</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etc., las cuales se encuentran dentro del paquete </a:t>
            </a:r>
            <a:r>
              <a:rPr lang="es-EC"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java.awt</a:t>
            </a: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rgbClr val="FFFF00"/>
                </a:solidFill>
                <a:latin typeface="Book Antiqua"/>
                <a:ea typeface="+mn-lt"/>
                <a:cs typeface="+mn-lt"/>
              </a:rPr>
              <a:t>2.7 Vista</a:t>
            </a:r>
          </a:p>
          <a:p>
            <a:pPr marL="899795" lvl="2" indent="-269875">
              <a:lnSpc>
                <a:spcPct val="90000"/>
              </a:lnSpc>
            </a:pPr>
            <a:r>
              <a:rPr lang="es-ES" sz="700" dirty="0">
                <a:solidFill>
                  <a:srgbClr val="FFFF00"/>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5" name="Imagen 4" descr="Tutorial de Java AWT">
            <a:extLst>
              <a:ext uri="{FF2B5EF4-FFF2-40B4-BE49-F238E27FC236}">
                <a16:creationId xmlns:a16="http://schemas.microsoft.com/office/drawing/2014/main" id="{9A5A475A-63A0-1A3B-6F4C-77A509BF79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6840" y="2480085"/>
            <a:ext cx="3429000" cy="3613785"/>
          </a:xfrm>
          <a:prstGeom prst="rect">
            <a:avLst/>
          </a:prstGeom>
          <a:noFill/>
          <a:ln>
            <a:noFill/>
          </a:ln>
        </p:spPr>
      </p:pic>
    </p:spTree>
    <p:extLst>
      <p:ext uri="{BB962C8B-B14F-4D97-AF65-F5344CB8AC3E}">
        <p14:creationId xmlns:p14="http://schemas.microsoft.com/office/powerpoint/2010/main" val="436854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2.7.2 swing</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466765" y="2349532"/>
            <a:ext cx="4441015" cy="3678303"/>
          </a:xfrm>
        </p:spPr>
        <p:txBody>
          <a:bodyPr>
            <a:normAutofit fontScale="55000" lnSpcReduction="20000"/>
          </a:bodyPr>
          <a:lstStyle/>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MX" sz="1800" dirty="0">
                <a:effectLst/>
                <a:latin typeface="Times New Roman" panose="02020603050405020304" pitchFamily="18" charset="0"/>
                <a:ea typeface="Calibri" panose="020F0502020204030204" pitchFamily="34" charset="0"/>
                <a:cs typeface="Calibri" panose="020F0502020204030204" pitchFamily="34" charset="0"/>
              </a:rPr>
              <a:t>Swing es una librería o paquete que es utilizado para crear aplicaciones gráficas que interactúen con el usuario </a:t>
            </a:r>
            <a:r>
              <a:rPr lang="es-EC" sz="1800" dirty="0">
                <a:effectLst/>
                <a:latin typeface="Times New Roman" panose="02020603050405020304" pitchFamily="18" charset="0"/>
                <a:ea typeface="Calibri" panose="020F0502020204030204" pitchFamily="34" charset="0"/>
                <a:cs typeface="Calibri" panose="020F0502020204030204" pitchFamily="34" charset="0"/>
              </a:rPr>
              <a:t>[5]</a:t>
            </a:r>
            <a:r>
              <a:rPr lang="es-MX" sz="1800" dirty="0">
                <a:effectLst/>
                <a:latin typeface="Times New Roman" panose="02020603050405020304" pitchFamily="18" charset="0"/>
                <a:ea typeface="Calibri" panose="020F0502020204030204" pitchFamily="34" charset="0"/>
                <a:cs typeface="Calibri" panose="020F0502020204030204" pitchFamily="34" charset="0"/>
              </a:rPr>
              <a:t>. Esta librería se encuentra disponible desde la versión 1.2 de Java </a:t>
            </a:r>
            <a:r>
              <a:rPr lang="es-EC" sz="1800" dirty="0">
                <a:effectLst/>
                <a:latin typeface="Times New Roman" panose="02020603050405020304" pitchFamily="18" charset="0"/>
                <a:ea typeface="Calibri" panose="020F0502020204030204" pitchFamily="34" charset="0"/>
                <a:cs typeface="Calibri" panose="020F0502020204030204" pitchFamily="34" charset="0"/>
              </a:rPr>
              <a:t>[5]</a:t>
            </a:r>
            <a:r>
              <a:rPr lang="es-MX" sz="1800" dirty="0">
                <a:effectLst/>
                <a:latin typeface="Times New Roman" panose="02020603050405020304" pitchFamily="18" charset="0"/>
                <a:ea typeface="Calibri" panose="020F0502020204030204" pitchFamily="34" charset="0"/>
                <a:cs typeface="Calibri" panose="020F0502020204030204" pitchFamily="34" charset="0"/>
              </a:rPr>
              <a:t>.</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MX" sz="1800" dirty="0">
                <a:effectLst/>
                <a:latin typeface="Times New Roman" panose="02020603050405020304" pitchFamily="18" charset="0"/>
                <a:ea typeface="Calibri" panose="020F0502020204030204" pitchFamily="34" charset="0"/>
                <a:cs typeface="Calibri" panose="020F0502020204030204" pitchFamily="34" charset="0"/>
              </a:rPr>
              <a:t>Esta librería incluye todos los recursos necesarios para construir interfaces gráficas, varios que ha heredado de su predecesor AWT, y otros que han sido adicionados por la misma librería </a:t>
            </a:r>
            <a:r>
              <a:rPr lang="es-EC" sz="1800" dirty="0">
                <a:effectLst/>
                <a:latin typeface="Times New Roman" panose="02020603050405020304" pitchFamily="18" charset="0"/>
                <a:ea typeface="Calibri" panose="020F0502020204030204" pitchFamily="34" charset="0"/>
                <a:cs typeface="Calibri" panose="020F0502020204030204" pitchFamily="34" charset="0"/>
              </a:rPr>
              <a:t>[5]</a:t>
            </a:r>
            <a:r>
              <a:rPr lang="es-MX" sz="1800" dirty="0">
                <a:effectLst/>
                <a:latin typeface="Times New Roman" panose="02020603050405020304" pitchFamily="18" charset="0"/>
                <a:ea typeface="Calibri" panose="020F0502020204030204" pitchFamily="34" charset="0"/>
                <a:cs typeface="Calibri" panose="020F0502020204030204" pitchFamily="34" charset="0"/>
              </a:rPr>
              <a:t>.</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MX" sz="1800" dirty="0">
                <a:effectLst/>
                <a:latin typeface="Times New Roman" panose="02020603050405020304" pitchFamily="18" charset="0"/>
                <a:ea typeface="Calibri" panose="020F0502020204030204" pitchFamily="34" charset="0"/>
                <a:cs typeface="Calibri" panose="020F0502020204030204" pitchFamily="34" charset="0"/>
              </a:rPr>
              <a:t>Su uso puede ser algo complejo, sin embargo, presenta la gran ventaja de que el código desarrollado puede ejecutarse en cualquier sistema operativo, manteniendo la portabilidad, que es una de las características que Java sigue ofreciendo </a:t>
            </a:r>
            <a:r>
              <a:rPr lang="es-EC" sz="1800" dirty="0">
                <a:effectLst/>
                <a:latin typeface="Times New Roman" panose="02020603050405020304" pitchFamily="18" charset="0"/>
                <a:ea typeface="Calibri" panose="020F0502020204030204" pitchFamily="34" charset="0"/>
                <a:cs typeface="Calibri" panose="020F0502020204030204" pitchFamily="34" charset="0"/>
              </a:rPr>
              <a:t>[5]</a:t>
            </a:r>
            <a:r>
              <a:rPr lang="es-MX" sz="1800" dirty="0">
                <a:effectLst/>
                <a:latin typeface="Times New Roman" panose="02020603050405020304" pitchFamily="18" charset="0"/>
                <a:ea typeface="Calibri" panose="020F0502020204030204" pitchFamily="34" charset="0"/>
                <a:cs typeface="Calibri" panose="020F0502020204030204" pitchFamily="34" charset="0"/>
              </a:rPr>
              <a:t>.</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MX" sz="1800" dirty="0">
                <a:effectLst/>
                <a:latin typeface="Times New Roman" panose="02020603050405020304" pitchFamily="18" charset="0"/>
                <a:ea typeface="Calibri" panose="020F0502020204030204" pitchFamily="34" charset="0"/>
                <a:cs typeface="Calibri" panose="020F0502020204030204" pitchFamily="34" charset="0"/>
              </a:rPr>
              <a:t>Swing cuenta con clases como: </a:t>
            </a:r>
            <a:r>
              <a:rPr lang="es-MX" sz="1800" dirty="0" err="1">
                <a:effectLst/>
                <a:latin typeface="Times New Roman" panose="02020603050405020304" pitchFamily="18" charset="0"/>
                <a:ea typeface="Calibri" panose="020F0502020204030204" pitchFamily="34" charset="0"/>
                <a:cs typeface="Calibri" panose="020F0502020204030204" pitchFamily="34" charset="0"/>
              </a:rPr>
              <a:t>JMenu</a:t>
            </a:r>
            <a:r>
              <a:rPr lang="es-MX" sz="1800" dirty="0">
                <a:effectLst/>
                <a:latin typeface="Times New Roman" panose="02020603050405020304" pitchFamily="18" charset="0"/>
                <a:ea typeface="Calibri" panose="020F0502020204030204" pitchFamily="34" charset="0"/>
                <a:cs typeface="Calibri" panose="020F0502020204030204" pitchFamily="34" charset="0"/>
              </a:rPr>
              <a:t>, </a:t>
            </a:r>
            <a:r>
              <a:rPr lang="es-MX" sz="1800" dirty="0" err="1">
                <a:effectLst/>
                <a:latin typeface="Times New Roman" panose="02020603050405020304" pitchFamily="18" charset="0"/>
                <a:ea typeface="Calibri" panose="020F0502020204030204" pitchFamily="34" charset="0"/>
                <a:cs typeface="Calibri" panose="020F0502020204030204" pitchFamily="34" charset="0"/>
              </a:rPr>
              <a:t>JCheckbox</a:t>
            </a:r>
            <a:r>
              <a:rPr lang="es-MX" sz="1800" dirty="0">
                <a:effectLst/>
                <a:latin typeface="Times New Roman" panose="02020603050405020304" pitchFamily="18" charset="0"/>
                <a:ea typeface="Calibri" panose="020F0502020204030204" pitchFamily="34" charset="0"/>
                <a:cs typeface="Calibri" panose="020F0502020204030204" pitchFamily="34" charset="0"/>
              </a:rPr>
              <a:t>, </a:t>
            </a:r>
            <a:r>
              <a:rPr lang="es-MX" sz="1800" dirty="0" err="1">
                <a:effectLst/>
                <a:latin typeface="Times New Roman" panose="02020603050405020304" pitchFamily="18" charset="0"/>
                <a:ea typeface="Calibri" panose="020F0502020204030204" pitchFamily="34" charset="0"/>
                <a:cs typeface="Calibri" panose="020F0502020204030204" pitchFamily="34" charset="0"/>
              </a:rPr>
              <a:t>JButton</a:t>
            </a:r>
            <a:r>
              <a:rPr lang="es-MX" sz="1800" dirty="0">
                <a:effectLst/>
                <a:latin typeface="Times New Roman" panose="02020603050405020304" pitchFamily="18" charset="0"/>
                <a:ea typeface="Calibri" panose="020F0502020204030204" pitchFamily="34" charset="0"/>
                <a:cs typeface="Calibri" panose="020F0502020204030204" pitchFamily="34" charset="0"/>
              </a:rPr>
              <a:t>, </a:t>
            </a:r>
            <a:r>
              <a:rPr lang="es-MX" sz="1800" dirty="0" err="1">
                <a:effectLst/>
                <a:latin typeface="Times New Roman" panose="02020603050405020304" pitchFamily="18" charset="0"/>
                <a:ea typeface="Calibri" panose="020F0502020204030204" pitchFamily="34" charset="0"/>
                <a:cs typeface="Calibri" panose="020F0502020204030204" pitchFamily="34" charset="0"/>
              </a:rPr>
              <a:t>JTextField</a:t>
            </a:r>
            <a:r>
              <a:rPr lang="es-MX" sz="1800" dirty="0">
                <a:effectLst/>
                <a:latin typeface="Times New Roman" panose="02020603050405020304" pitchFamily="18" charset="0"/>
                <a:ea typeface="Calibri" panose="020F0502020204030204" pitchFamily="34" charset="0"/>
                <a:cs typeface="Calibri" panose="020F0502020204030204" pitchFamily="34" charset="0"/>
              </a:rPr>
              <a:t>, etc., las cuales se encuentran dentro del paquete </a:t>
            </a:r>
            <a:r>
              <a:rPr lang="es-MX" sz="1800" dirty="0" err="1">
                <a:effectLst/>
                <a:latin typeface="Times New Roman" panose="02020603050405020304" pitchFamily="18" charset="0"/>
                <a:ea typeface="Calibri" panose="020F0502020204030204" pitchFamily="34" charset="0"/>
                <a:cs typeface="Calibri" panose="020F0502020204030204" pitchFamily="34" charset="0"/>
              </a:rPr>
              <a:t>javax.swing</a:t>
            </a:r>
            <a:r>
              <a:rPr lang="es-MX" sz="1800" dirty="0">
                <a:effectLst/>
                <a:latin typeface="Times New Roman" panose="02020603050405020304" pitchFamily="18" charset="0"/>
                <a:ea typeface="Calibri" panose="020F0502020204030204" pitchFamily="34" charset="0"/>
                <a:cs typeface="Calibri" panose="020F0502020204030204" pitchFamily="34" charset="0"/>
              </a:rPr>
              <a:t> </a:t>
            </a:r>
            <a:r>
              <a:rPr lang="es-EC" sz="1800" dirty="0">
                <a:effectLst/>
                <a:latin typeface="Times New Roman" panose="02020603050405020304" pitchFamily="18" charset="0"/>
                <a:ea typeface="Calibri" panose="020F0502020204030204" pitchFamily="34" charset="0"/>
                <a:cs typeface="Calibri" panose="020F0502020204030204" pitchFamily="34" charset="0"/>
              </a:rPr>
              <a:t>[5]</a:t>
            </a:r>
            <a:r>
              <a:rPr lang="es-MX" sz="1800" dirty="0">
                <a:effectLst/>
                <a:latin typeface="Times New Roman" panose="02020603050405020304" pitchFamily="18" charset="0"/>
                <a:ea typeface="Calibri" panose="020F0502020204030204" pitchFamily="34" charset="0"/>
                <a:cs typeface="Calibri" panose="020F0502020204030204" pitchFamily="34" charset="0"/>
              </a:rPr>
              <a:t>.</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rgbClr val="FFFF00"/>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rgbClr val="FFFF00"/>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6" name="Imagen 5" descr="Tutorial de Java Swing: ejemplos para crear GUI - Guru99">
            <a:extLst>
              <a:ext uri="{FF2B5EF4-FFF2-40B4-BE49-F238E27FC236}">
                <a16:creationId xmlns:a16="http://schemas.microsoft.com/office/drawing/2014/main" id="{4BDFE9CD-C8BE-A316-E03C-D1E28E7A02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1230" y="2833997"/>
            <a:ext cx="4065535" cy="2905961"/>
          </a:xfrm>
          <a:prstGeom prst="rect">
            <a:avLst/>
          </a:prstGeom>
          <a:noFill/>
          <a:ln>
            <a:noFill/>
          </a:ln>
        </p:spPr>
      </p:pic>
    </p:spTree>
    <p:extLst>
      <p:ext uri="{BB962C8B-B14F-4D97-AF65-F5344CB8AC3E}">
        <p14:creationId xmlns:p14="http://schemas.microsoft.com/office/powerpoint/2010/main" val="3111222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 </a:t>
            </a:r>
            <a:r>
              <a:rPr lang="en-US" dirty="0" err="1"/>
              <a:t>Controlador</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87681" y="2349532"/>
            <a:ext cx="8420100" cy="3678303"/>
          </a:xfrm>
        </p:spPr>
        <p:txBody>
          <a:bodyPr>
            <a:normAutofit/>
          </a:bodyPr>
          <a:lstStyle/>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Contiene el código necesario para responder a las acciones que se solicitan en la aplicación, como visualizar un elemento, realizar una compra, una búsqueda de información, etc.</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r>
              <a:rPr lang="es-EC"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 realidad, es una capa que sirve de enlace entre las vistas y los modelos, respondiendo a los mecanismos que puedan requerirse para implementar las necesidades de nuestra aplicación. Sin embargo, su responsabilidad no es manipular directamente datos, ni mostrar ningún tipo de salida, sino servir de enlace entre los modelos y las vistas para implementar las diversas necesidades del desarrollo.</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337335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2.8.1 </a:t>
            </a:r>
            <a:r>
              <a:rPr lang="en-US" dirty="0" err="1"/>
              <a:t>hilos</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87681" y="2349532"/>
            <a:ext cx="8321039" cy="3678303"/>
          </a:xfrm>
        </p:spPr>
        <p:txBody>
          <a:bodyPr>
            <a:normAutofit/>
          </a:bodyPr>
          <a:lstStyle/>
          <a:p>
            <a:pPr algn="just">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Un hilo es un flujo de control dentro de un programa [6]. Si se crean varios hilos se pueden realizar varias tareas simultáneamente [6]. Cada hilo tiene su contexto de ejecución (contador de programa, pila de ejecución) [6].</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En Java los hilos están encapsulados en la clase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y pueden crearse utilizando algunas de las siguientes dos posibilidades:</a:t>
            </a:r>
          </a:p>
          <a:p>
            <a:pPr marL="936900" lvl="2" indent="-342900">
              <a:lnSpc>
                <a:spcPct val="150000"/>
              </a:lnSpc>
              <a:buFont typeface="+mj-lt"/>
              <a:buAutoNum type="arabicPeriod"/>
            </a:pPr>
            <a:r>
              <a:rPr lang="es-EC" dirty="0">
                <a:effectLst/>
                <a:latin typeface="Times New Roman" panose="02020603050405020304" pitchFamily="18" charset="0"/>
                <a:ea typeface="Calibri" panose="020F0502020204030204" pitchFamily="34" charset="0"/>
                <a:cs typeface="Calibri" panose="020F0502020204030204" pitchFamily="34" charset="0"/>
              </a:rPr>
              <a:t>Heredar de la clase </a:t>
            </a:r>
            <a:r>
              <a:rPr lang="es-EC"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dirty="0">
                <a:effectLst/>
                <a:latin typeface="Times New Roman" panose="02020603050405020304" pitchFamily="18" charset="0"/>
                <a:ea typeface="Calibri" panose="020F0502020204030204" pitchFamily="34" charset="0"/>
                <a:cs typeface="Calibri" panose="020F0502020204030204" pitchFamily="34" charset="0"/>
              </a:rPr>
              <a:t>, redefiniendo el método run() [6].</a:t>
            </a:r>
          </a:p>
          <a:p>
            <a:pPr marL="936900" lvl="2" indent="-342900">
              <a:lnSpc>
                <a:spcPct val="150000"/>
              </a:lnSpc>
              <a:spcAft>
                <a:spcPts val="800"/>
              </a:spcAft>
              <a:buFont typeface="+mj-lt"/>
              <a:buAutoNum type="arabicPeriod"/>
            </a:pPr>
            <a:r>
              <a:rPr lang="es-EC" dirty="0">
                <a:effectLst/>
                <a:latin typeface="Times New Roman" panose="02020603050405020304" pitchFamily="18" charset="0"/>
                <a:ea typeface="Calibri" panose="020F0502020204030204" pitchFamily="34" charset="0"/>
                <a:cs typeface="Calibri" panose="020F0502020204030204" pitchFamily="34" charset="0"/>
              </a:rPr>
              <a:t>Que la clase a utiliza implemente la interfaz </a:t>
            </a:r>
            <a:r>
              <a:rPr lang="es-EC" dirty="0" err="1">
                <a:effectLst/>
                <a:latin typeface="Times New Roman" panose="02020603050405020304" pitchFamily="18" charset="0"/>
                <a:ea typeface="Calibri" panose="020F0502020204030204" pitchFamily="34" charset="0"/>
                <a:cs typeface="Calibri" panose="020F0502020204030204" pitchFamily="34" charset="0"/>
              </a:rPr>
              <a:t>Runnable</a:t>
            </a:r>
            <a:r>
              <a:rPr lang="es-EC" dirty="0">
                <a:effectLst/>
                <a:latin typeface="Times New Roman" panose="02020603050405020304" pitchFamily="18" charset="0"/>
                <a:ea typeface="Calibri" panose="020F0502020204030204" pitchFamily="34" charset="0"/>
                <a:cs typeface="Calibri" panose="020F0502020204030204" pitchFamily="34" charset="0"/>
              </a:rPr>
              <a:t>, la cual obliga a definir el método run() [6].</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rgbClr val="FFFF00"/>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112644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2.8.1 </a:t>
            </a:r>
            <a:r>
              <a:rPr lang="en-US" dirty="0" err="1"/>
              <a:t>hilos</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87681" y="2349532"/>
            <a:ext cx="8321039" cy="3678303"/>
          </a:xfrm>
        </p:spPr>
        <p:txBody>
          <a:bodyPr>
            <a:normAutofit fontScale="85000" lnSpcReduction="10000"/>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Es preferible utilizar el segundo método, debido a que no existe herencia múltiple en Java, por tanto, si se hereda de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no se podrá heredar de ninguna otra clase; lo cual no sucede si se implementa la interfaz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Runnable</a:t>
            </a:r>
            <a:r>
              <a:rPr lang="es-EC" sz="1800" dirty="0">
                <a:effectLst/>
                <a:latin typeface="Times New Roman" panose="02020603050405020304" pitchFamily="18" charset="0"/>
                <a:ea typeface="Calibri" panose="020F0502020204030204" pitchFamily="34" charset="0"/>
                <a:cs typeface="Calibri" panose="020F0502020204030204" pitchFamily="34" charset="0"/>
              </a:rPr>
              <a:t>, debido a que una clase puede implementar varias interfaces.</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El método run será el que contenga el código del hilo, y será quien se ejecute cuando se inicie la ejecución del hilo [6]. Desde dentro de este método se puede llamar a cualquier otro método de cualquier objeto [6]. El hilo terminará su ejecución cuando se termine de ejecutar el método run [6].</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Un hilo se ejecuta llamando al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start</a:t>
            </a:r>
            <a:r>
              <a:rPr lang="es-EC" sz="1800" dirty="0">
                <a:effectLst/>
                <a:latin typeface="Times New Roman" panose="02020603050405020304" pitchFamily="18" charset="0"/>
                <a:ea typeface="Calibri" panose="020F0502020204030204" pitchFamily="34" charset="0"/>
                <a:cs typeface="Calibri" panose="020F0502020204030204" pitchFamily="34" charset="0"/>
              </a:rPr>
              <a:t>, ya que, con esto, comenzará a ejecutarse el método run [6].</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rgbClr val="FFFF00"/>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3004622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2.8.2 </a:t>
            </a:r>
            <a:r>
              <a:rPr lang="en-US" dirty="0" err="1"/>
              <a:t>Ciclo</a:t>
            </a:r>
            <a:r>
              <a:rPr lang="en-US" dirty="0"/>
              <a:t> de </a:t>
            </a:r>
            <a:r>
              <a:rPr lang="en-US" dirty="0" err="1"/>
              <a:t>vida</a:t>
            </a:r>
            <a:r>
              <a:rPr lang="en-US" dirty="0"/>
              <a:t> de un </a:t>
            </a:r>
            <a:r>
              <a:rPr lang="en-US" dirty="0" err="1"/>
              <a:t>hilo</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487681" y="2349532"/>
            <a:ext cx="8321039" cy="3678303"/>
          </a:xfrm>
        </p:spPr>
        <p:txBody>
          <a:bodyPr>
            <a:normAutofit fontScale="92500" lnSpcReduction="10000"/>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Un hilo pasará por varios estados, desde su construcción hasta su destrucción. Una vez instanciado el objeto del hilo, se dirá que el hilo se encuentra en el estado “Nuevo hilo” [6].</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Tras invocar al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start</a:t>
            </a:r>
            <a:r>
              <a:rPr lang="es-EC" sz="1800" dirty="0">
                <a:effectLst/>
                <a:latin typeface="Times New Roman" panose="02020603050405020304" pitchFamily="18" charset="0"/>
                <a:ea typeface="Calibri" panose="020F0502020204030204" pitchFamily="34" charset="0"/>
                <a:cs typeface="Calibri" panose="020F0502020204030204" pitchFamily="34" charset="0"/>
              </a:rPr>
              <a:t> (se ejecuta el correspondiente método run), el hilo pasará a ser un hilo “vivo” [6]. Tras salir de este método el hilo pasará a ser un hilo “muerto” [6]. La única forma de parar un hilo es que salga de forma natural de su método run, esto puede realizarse esperando a que concluya el método run, o en su defecto con alguna condición lógica. Las funciones para parar, pausar y reanudar hilos están desaprobadas en las versiones actuales de Java [6].</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rgbClr val="FFFF00"/>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471373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2.8.2 </a:t>
            </a:r>
            <a:r>
              <a:rPr lang="en-US" dirty="0" err="1"/>
              <a:t>Ciclo</a:t>
            </a:r>
            <a:r>
              <a:rPr lang="en-US" dirty="0"/>
              <a:t> de </a:t>
            </a:r>
            <a:r>
              <a:rPr lang="en-US" dirty="0" err="1"/>
              <a:t>vida</a:t>
            </a:r>
            <a:r>
              <a:rPr lang="en-US" dirty="0"/>
              <a:t> de un </a:t>
            </a:r>
            <a:r>
              <a:rPr lang="en-US" dirty="0" err="1"/>
              <a:t>hilo</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335281" y="2593372"/>
            <a:ext cx="4945379" cy="3678303"/>
          </a:xfrm>
        </p:spPr>
        <p:txBody>
          <a:bodyPr>
            <a:normAutofit fontScale="70000" lnSpcReduction="20000"/>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Mientras un hilo se encuentre “vivo”, podrá encontrase en uno de los siguientes estados: “ejecutable” o “no ejecutable” [6]. El hilo pasará de “ejecutable” a “no ejecutable” en los siguientes casos:</a:t>
            </a:r>
          </a:p>
          <a:p>
            <a:pPr marL="342900" lvl="0" indent="-342900">
              <a:lnSpc>
                <a:spcPct val="150000"/>
              </a:lnSpc>
              <a:buFont typeface="Symbol" panose="05050102010706020507" pitchFamily="18" charset="2"/>
              <a:buChar char=""/>
            </a:pPr>
            <a:r>
              <a:rPr lang="es-EC" sz="1800" dirty="0">
                <a:effectLst/>
                <a:latin typeface="Times New Roman" panose="02020603050405020304" pitchFamily="18" charset="0"/>
                <a:ea typeface="Calibri" panose="020F0502020204030204" pitchFamily="34" charset="0"/>
                <a:cs typeface="Calibri" panose="020F0502020204030204" pitchFamily="34" charset="0"/>
              </a:rPr>
              <a:t>Cuando el hilo se encuentre dormido por haber llamado al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sleep</a:t>
            </a:r>
            <a:r>
              <a:rPr lang="es-EC" sz="1800" dirty="0">
                <a:effectLst/>
                <a:latin typeface="Times New Roman" panose="02020603050405020304" pitchFamily="18" charset="0"/>
                <a:ea typeface="Calibri" panose="020F0502020204030204" pitchFamily="34" charset="0"/>
                <a:cs typeface="Calibri" panose="020F0502020204030204" pitchFamily="34" charset="0"/>
              </a:rPr>
              <a:t>, pasará al estado “no ejecutable” durante la cantidad de milisegundos indicada en el método [6].</a:t>
            </a:r>
          </a:p>
          <a:p>
            <a:pPr marL="342900" lvl="0" indent="-342900">
              <a:lnSpc>
                <a:spcPct val="150000"/>
              </a:lnSpc>
              <a:buFont typeface="Symbol" panose="05050102010706020507" pitchFamily="18" charset="2"/>
              <a:buChar char=""/>
            </a:pPr>
            <a:r>
              <a:rPr lang="es-EC" sz="1800" dirty="0">
                <a:effectLst/>
                <a:latin typeface="Times New Roman" panose="02020603050405020304" pitchFamily="18" charset="0"/>
                <a:ea typeface="Calibri" panose="020F0502020204030204" pitchFamily="34" charset="0"/>
                <a:cs typeface="Calibri" panose="020F0502020204030204" pitchFamily="34" charset="0"/>
              </a:rPr>
              <a:t>Cuando el hilo se encuentre bloqueado por haber llamado al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wait</a:t>
            </a:r>
            <a:r>
              <a:rPr lang="es-EC" sz="1800" dirty="0">
                <a:effectLst/>
                <a:latin typeface="Times New Roman" panose="02020603050405020304" pitchFamily="18" charset="0"/>
                <a:ea typeface="Calibri" panose="020F0502020204030204" pitchFamily="34" charset="0"/>
                <a:cs typeface="Calibri" panose="020F0502020204030204" pitchFamily="34" charset="0"/>
              </a:rPr>
              <a:t>, pasará al estado “no ejecutable” hasta que otro hilo lo desbloquee llamando al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notify</a:t>
            </a:r>
            <a:r>
              <a:rPr lang="es-EC" sz="1800" dirty="0">
                <a:effectLst/>
                <a:latin typeface="Times New Roman" panose="02020603050405020304" pitchFamily="18" charset="0"/>
                <a:ea typeface="Calibri" panose="020F0502020204030204" pitchFamily="34" charset="0"/>
                <a:cs typeface="Calibri" panose="020F0502020204030204" pitchFamily="34" charset="0"/>
              </a:rPr>
              <a:t> 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notifyAll</a:t>
            </a:r>
            <a:r>
              <a:rPr lang="es-EC" sz="1800" dirty="0">
                <a:effectLst/>
                <a:latin typeface="Times New Roman" panose="02020603050405020304" pitchFamily="18" charset="0"/>
                <a:ea typeface="Calibri" panose="020F0502020204030204" pitchFamily="34" charset="0"/>
                <a:cs typeface="Calibri" panose="020F0502020204030204" pitchFamily="34" charset="0"/>
              </a:rPr>
              <a:t> [6].</a:t>
            </a:r>
          </a:p>
          <a:p>
            <a:pPr marL="342900" lvl="0" indent="-342900">
              <a:lnSpc>
                <a:spcPct val="150000"/>
              </a:lnSpc>
              <a:spcAft>
                <a:spcPts val="800"/>
              </a:spcAft>
              <a:buFont typeface="Symbol" panose="05050102010706020507" pitchFamily="18" charset="2"/>
              <a:buChar char=""/>
            </a:pPr>
            <a:r>
              <a:rPr lang="es-EC" sz="1800" dirty="0">
                <a:effectLst/>
                <a:latin typeface="Times New Roman" panose="02020603050405020304" pitchFamily="18" charset="0"/>
                <a:ea typeface="Calibri" panose="020F0502020204030204" pitchFamily="34" charset="0"/>
                <a:cs typeface="Calibri" panose="020F0502020204030204" pitchFamily="34" charset="0"/>
              </a:rPr>
              <a:t>El hilo puede pasar a “no ejecutable” debido a una petición E/S, y permanecerá es ese estado hasta que se complete la operación E/S [6].</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rgbClr val="FFFF00"/>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5" name="Imagen 4" descr="Ciclo de vida de los hilos">
            <a:extLst>
              <a:ext uri="{FF2B5EF4-FFF2-40B4-BE49-F238E27FC236}">
                <a16:creationId xmlns:a16="http://schemas.microsoft.com/office/drawing/2014/main" id="{569B6F03-BF8B-0CE6-FE6F-B422D0FCBE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3429000"/>
            <a:ext cx="3185160" cy="1214893"/>
          </a:xfrm>
          <a:prstGeom prst="rect">
            <a:avLst/>
          </a:prstGeom>
          <a:noFill/>
          <a:ln>
            <a:noFill/>
          </a:ln>
        </p:spPr>
      </p:pic>
    </p:spTree>
    <p:extLst>
      <p:ext uri="{BB962C8B-B14F-4D97-AF65-F5344CB8AC3E}">
        <p14:creationId xmlns:p14="http://schemas.microsoft.com/office/powerpoint/2010/main" val="313700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05459" y="437480"/>
            <a:ext cx="7554141" cy="5983040"/>
          </a:xfrm>
        </p:spPr>
        <p:txBody>
          <a:bodyPr numCol="2">
            <a:noAutofit/>
          </a:bodyPr>
          <a:lstStyle/>
          <a:p>
            <a:pPr marL="305435" indent="-305435">
              <a:lnSpc>
                <a:spcPct val="90000"/>
              </a:lnSpc>
            </a:pPr>
            <a:r>
              <a:rPr lang="es-ES" sz="800" dirty="0">
                <a:solidFill>
                  <a:schemeClr val="bg1"/>
                </a:solidFill>
                <a:latin typeface="Book Antiqua"/>
              </a:rPr>
              <a:t>1	OBJETIVOS</a:t>
            </a:r>
          </a:p>
          <a:p>
            <a:pPr marL="305435" indent="-305435">
              <a:lnSpc>
                <a:spcPct val="90000"/>
              </a:lnSpc>
            </a:pPr>
            <a:r>
              <a:rPr lang="es-ES" sz="800" dirty="0">
                <a:solidFill>
                  <a:schemeClr val="bg1"/>
                </a:solidFill>
                <a:latin typeface="Book Antiqua"/>
              </a:rPr>
              <a:t>2	MARCO TEÓRICO</a:t>
            </a:r>
          </a:p>
          <a:p>
            <a:pPr marL="629920" lvl="1" indent="-305435">
              <a:lnSpc>
                <a:spcPct val="90000"/>
              </a:lnSpc>
            </a:pPr>
            <a:r>
              <a:rPr lang="es-ES" sz="800" dirty="0">
                <a:solidFill>
                  <a:schemeClr val="bg1"/>
                </a:solidFill>
                <a:latin typeface="Book Antiqua"/>
                <a:ea typeface="+mn-lt"/>
                <a:cs typeface="+mn-lt"/>
              </a:rPr>
              <a:t>2.1 JAVA</a:t>
            </a:r>
          </a:p>
          <a:p>
            <a:pPr marL="629920" lvl="1" indent="-305435">
              <a:lnSpc>
                <a:spcPct val="90000"/>
              </a:lnSpc>
            </a:pPr>
            <a:r>
              <a:rPr lang="es-ES" sz="800" dirty="0">
                <a:solidFill>
                  <a:schemeClr val="bg1"/>
                </a:solidFill>
                <a:latin typeface="Book Antiqua"/>
                <a:ea typeface="+mn-lt"/>
                <a:cs typeface="+mn-lt"/>
              </a:rPr>
              <a:t>2.2 </a:t>
            </a:r>
            <a:r>
              <a:rPr lang="es-ES" sz="800" dirty="0" err="1">
                <a:solidFill>
                  <a:schemeClr val="bg1"/>
                </a:solidFill>
                <a:latin typeface="Book Antiqua"/>
                <a:ea typeface="+mn-lt"/>
                <a:cs typeface="+mn-lt"/>
              </a:rPr>
              <a:t>Progr</a:t>
            </a:r>
            <a:r>
              <a:rPr lang="es-EC" sz="800" dirty="0">
                <a:solidFill>
                  <a:schemeClr val="bg1"/>
                </a:solidFill>
                <a:latin typeface="Book Antiqua"/>
                <a:ea typeface="+mn-lt"/>
                <a:cs typeface="+mn-lt"/>
              </a:rPr>
              <a:t>ama </a:t>
            </a:r>
            <a:r>
              <a:rPr lang="es-EC" sz="800" dirty="0" err="1">
                <a:solidFill>
                  <a:schemeClr val="bg1"/>
                </a:solidFill>
                <a:latin typeface="Book Antiqua"/>
                <a:ea typeface="+mn-lt"/>
                <a:cs typeface="+mn-lt"/>
              </a:rPr>
              <a:t>Monotareas</a:t>
            </a:r>
            <a:endParaRPr lang="es-ES" sz="800" dirty="0">
              <a:solidFill>
                <a:schemeClr val="bg1"/>
              </a:solidFill>
              <a:latin typeface="Book Antiqua"/>
              <a:ea typeface="+mn-lt"/>
              <a:cs typeface="+mn-lt"/>
            </a:endParaRPr>
          </a:p>
          <a:p>
            <a:pPr marL="629920" lvl="1" indent="-305435">
              <a:lnSpc>
                <a:spcPct val="90000"/>
              </a:lnSpc>
            </a:pPr>
            <a:r>
              <a:rPr lang="es-ES" sz="800" dirty="0">
                <a:solidFill>
                  <a:schemeClr val="bg1"/>
                </a:solidFill>
                <a:latin typeface="Book Antiqua"/>
                <a:ea typeface="+mn-lt"/>
                <a:cs typeface="+mn-lt"/>
              </a:rPr>
              <a:t>2.3 Programas Multitarea</a:t>
            </a:r>
          </a:p>
          <a:p>
            <a:pPr marL="629920" lvl="1" indent="-305435">
              <a:lnSpc>
                <a:spcPct val="90000"/>
              </a:lnSpc>
            </a:pPr>
            <a:r>
              <a:rPr lang="es-ES" sz="800" dirty="0">
                <a:solidFill>
                  <a:schemeClr val="bg1"/>
                </a:solidFill>
                <a:latin typeface="Book Antiqua"/>
                <a:ea typeface="+mn-lt"/>
                <a:cs typeface="+mn-lt"/>
              </a:rPr>
              <a:t>2.4 Programación Concurrente</a:t>
            </a:r>
          </a:p>
          <a:p>
            <a:pPr marL="629920" lvl="1" indent="-305435">
              <a:lnSpc>
                <a:spcPct val="90000"/>
              </a:lnSpc>
            </a:pPr>
            <a:r>
              <a:rPr lang="es-ES" sz="800" dirty="0">
                <a:solidFill>
                  <a:schemeClr val="bg1"/>
                </a:solidFill>
                <a:latin typeface="Book Antiqua"/>
                <a:ea typeface="+mn-lt"/>
                <a:cs typeface="+mn-lt"/>
              </a:rPr>
              <a:t>2.5 Patrón MVC</a:t>
            </a:r>
          </a:p>
          <a:p>
            <a:pPr marL="629920" lvl="1" indent="-305435">
              <a:lnSpc>
                <a:spcPct val="90000"/>
              </a:lnSpc>
            </a:pPr>
            <a:r>
              <a:rPr lang="es-ES" sz="800" dirty="0">
                <a:solidFill>
                  <a:schemeClr val="bg1"/>
                </a:solidFill>
                <a:latin typeface="Book Antiqua"/>
                <a:ea typeface="+mn-lt"/>
                <a:cs typeface="+mn-lt"/>
              </a:rPr>
              <a:t>2.6 Modelo</a:t>
            </a:r>
          </a:p>
          <a:p>
            <a:pPr marL="629920" lvl="1" indent="-305435">
              <a:lnSpc>
                <a:spcPct val="90000"/>
              </a:lnSpc>
            </a:pPr>
            <a:r>
              <a:rPr lang="es-ES" sz="800" dirty="0">
                <a:solidFill>
                  <a:schemeClr val="bg1"/>
                </a:solidFill>
                <a:latin typeface="Book Antiqua"/>
                <a:ea typeface="+mn-lt"/>
                <a:cs typeface="+mn-lt"/>
              </a:rPr>
              <a:t>2.7 Vista</a:t>
            </a:r>
          </a:p>
          <a:p>
            <a:pPr marL="899795" lvl="2" indent="-269875">
              <a:lnSpc>
                <a:spcPct val="90000"/>
              </a:lnSpc>
            </a:pPr>
            <a:r>
              <a:rPr lang="es-ES" sz="800" dirty="0">
                <a:solidFill>
                  <a:schemeClr val="bg1"/>
                </a:solidFill>
                <a:latin typeface="Book Antiqua"/>
                <a:ea typeface="+mn-lt"/>
                <a:cs typeface="+mn-lt"/>
              </a:rPr>
              <a:t>2.7.1 AWT</a:t>
            </a:r>
          </a:p>
          <a:p>
            <a:pPr marL="899795" lvl="2" indent="-269875">
              <a:lnSpc>
                <a:spcPct val="90000"/>
              </a:lnSpc>
            </a:pPr>
            <a:r>
              <a:rPr lang="es-ES" sz="800" dirty="0">
                <a:solidFill>
                  <a:schemeClr val="bg1"/>
                </a:solidFill>
                <a:latin typeface="Book Antiqua"/>
                <a:ea typeface="+mn-lt"/>
                <a:cs typeface="+mn-lt"/>
              </a:rPr>
              <a:t>2.7.2 SWING</a:t>
            </a:r>
          </a:p>
          <a:p>
            <a:pPr marL="629795" lvl="1" indent="-269875">
              <a:lnSpc>
                <a:spcPct val="90000"/>
              </a:lnSpc>
            </a:pPr>
            <a:r>
              <a:rPr lang="es-ES" sz="800" dirty="0">
                <a:solidFill>
                  <a:schemeClr val="bg1"/>
                </a:solidFill>
                <a:latin typeface="Book Antiqua"/>
                <a:ea typeface="+mn-lt"/>
                <a:cs typeface="+mn-lt"/>
              </a:rPr>
              <a:t>2.8 Controlador</a:t>
            </a:r>
          </a:p>
          <a:p>
            <a:pPr marL="899795" lvl="2" indent="-269875">
              <a:lnSpc>
                <a:spcPct val="90000"/>
              </a:lnSpc>
            </a:pPr>
            <a:r>
              <a:rPr lang="es-ES" sz="800" dirty="0">
                <a:solidFill>
                  <a:schemeClr val="bg1"/>
                </a:solidFill>
                <a:latin typeface="Book Antiqua"/>
                <a:ea typeface="+mn-lt"/>
                <a:cs typeface="+mn-lt"/>
              </a:rPr>
              <a:t>2.8.1 Hilos</a:t>
            </a:r>
          </a:p>
          <a:p>
            <a:pPr marL="899795" lvl="2" indent="-269875">
              <a:lnSpc>
                <a:spcPct val="90000"/>
              </a:lnSpc>
            </a:pPr>
            <a:r>
              <a:rPr lang="es-ES" sz="800" dirty="0">
                <a:solidFill>
                  <a:schemeClr val="bg1"/>
                </a:solidFill>
                <a:latin typeface="Book Antiqua"/>
                <a:ea typeface="+mn-lt"/>
                <a:cs typeface="+mn-lt"/>
              </a:rPr>
              <a:t>2.8.2 Ciclo de vida de un hilo</a:t>
            </a:r>
          </a:p>
          <a:p>
            <a:pPr marL="899795" lvl="2" indent="-269875">
              <a:lnSpc>
                <a:spcPct val="90000"/>
              </a:lnSpc>
            </a:pPr>
            <a:r>
              <a:rPr lang="es-ES" sz="800" dirty="0">
                <a:solidFill>
                  <a:schemeClr val="bg1"/>
                </a:solidFill>
                <a:latin typeface="Book Antiqua"/>
                <a:ea typeface="+mn-lt"/>
                <a:cs typeface="+mn-lt"/>
              </a:rPr>
              <a:t>2.8.3 Métodos utilizados en </a:t>
            </a:r>
            <a:r>
              <a:rPr lang="es-ES" sz="800" dirty="0" err="1">
                <a:solidFill>
                  <a:schemeClr val="bg1"/>
                </a:solidFill>
                <a:latin typeface="Book Antiqua"/>
                <a:ea typeface="+mn-lt"/>
                <a:cs typeface="+mn-lt"/>
              </a:rPr>
              <a:t>threads</a:t>
            </a:r>
            <a:endParaRPr lang="es-ES" sz="800" dirty="0">
              <a:solidFill>
                <a:schemeClr val="bg1"/>
              </a:solidFill>
              <a:latin typeface="Book Antiqua"/>
              <a:ea typeface="+mn-lt"/>
              <a:cs typeface="+mn-lt"/>
            </a:endParaRPr>
          </a:p>
          <a:p>
            <a:pPr marL="899795" lvl="2" indent="-269875">
              <a:lnSpc>
                <a:spcPct val="90000"/>
              </a:lnSpc>
            </a:pPr>
            <a:r>
              <a:rPr lang="es-ES" sz="800" dirty="0">
                <a:solidFill>
                  <a:schemeClr val="bg1"/>
                </a:solidFill>
                <a:latin typeface="Book Antiqua"/>
                <a:ea typeface="+mn-lt"/>
                <a:cs typeface="+mn-lt"/>
              </a:rPr>
              <a:t>2.8.4 Interfaz </a:t>
            </a:r>
            <a:r>
              <a:rPr lang="es-ES" sz="800" dirty="0" err="1">
                <a:solidFill>
                  <a:schemeClr val="bg1"/>
                </a:solidFill>
                <a:latin typeface="Book Antiqua"/>
                <a:ea typeface="+mn-lt"/>
                <a:cs typeface="+mn-lt"/>
              </a:rPr>
              <a:t>Runnable</a:t>
            </a:r>
            <a:endParaRPr lang="es-ES" sz="800" dirty="0">
              <a:solidFill>
                <a:schemeClr val="bg1"/>
              </a:solidFill>
              <a:latin typeface="Book Antiqua"/>
              <a:ea typeface="+mn-lt"/>
              <a:cs typeface="+mn-lt"/>
            </a:endParaRPr>
          </a:p>
          <a:p>
            <a:pPr marL="899795" lvl="2" indent="-269875">
              <a:lnSpc>
                <a:spcPct val="90000"/>
              </a:lnSpc>
            </a:pPr>
            <a:r>
              <a:rPr lang="es-ES" sz="800" dirty="0">
                <a:solidFill>
                  <a:schemeClr val="bg1"/>
                </a:solidFill>
                <a:latin typeface="Book Antiqua"/>
                <a:ea typeface="+mn-lt"/>
                <a:cs typeface="+mn-lt"/>
              </a:rPr>
              <a:t>2.8.5 Uso de excepciones.</a:t>
            </a:r>
          </a:p>
          <a:p>
            <a:pPr marL="899795" lvl="2" indent="-269875">
              <a:lnSpc>
                <a:spcPct val="90000"/>
              </a:lnSpc>
            </a:pPr>
            <a:r>
              <a:rPr lang="es-ES" sz="800" dirty="0">
                <a:solidFill>
                  <a:schemeClr val="bg1"/>
                </a:solidFill>
                <a:latin typeface="Book Antiqua"/>
                <a:ea typeface="+mn-lt"/>
                <a:cs typeface="+mn-lt"/>
              </a:rPr>
              <a:t>2.8.6 Interfaz </a:t>
            </a:r>
            <a:r>
              <a:rPr lang="es-ES" sz="800" dirty="0" err="1">
                <a:solidFill>
                  <a:schemeClr val="bg1"/>
                </a:solidFill>
                <a:latin typeface="Book Antiqua"/>
                <a:ea typeface="+mn-lt"/>
                <a:cs typeface="+mn-lt"/>
              </a:rPr>
              <a:t>ActionListener</a:t>
            </a:r>
            <a:endParaRPr lang="es-ES" sz="10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endParaRPr lang="es-ES" sz="800" dirty="0">
              <a:solidFill>
                <a:schemeClr val="bg1"/>
              </a:solidFill>
              <a:latin typeface="Book Antiqua"/>
            </a:endParaRP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2.8.3 </a:t>
            </a:r>
            <a:r>
              <a:rPr lang="en-US" dirty="0" err="1"/>
              <a:t>métodos</a:t>
            </a:r>
            <a:r>
              <a:rPr lang="en-US" dirty="0"/>
              <a:t> </a:t>
            </a:r>
            <a:r>
              <a:rPr lang="en-US" dirty="0" err="1"/>
              <a:t>utilizados</a:t>
            </a:r>
            <a:r>
              <a:rPr lang="en-US" dirty="0"/>
              <a:t> </a:t>
            </a:r>
            <a:r>
              <a:rPr lang="en-US" dirty="0" err="1"/>
              <a:t>en</a:t>
            </a:r>
            <a:r>
              <a:rPr lang="en-US" dirty="0"/>
              <a:t> threads</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581192" y="2197132"/>
            <a:ext cx="8138159" cy="3678303"/>
          </a:xfrm>
        </p:spPr>
        <p:txBody>
          <a:bodyPr>
            <a:normAutofit fontScale="85000" lnSpcReduction="10000"/>
          </a:bodyPr>
          <a:lstStyle/>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marL="342900" lvl="0" indent="-342900">
              <a:lnSpc>
                <a:spcPct val="150000"/>
              </a:lnSpc>
              <a:buFont typeface="Symbol" panose="05050102010706020507" pitchFamily="18" charset="2"/>
              <a:buChar char=""/>
            </a:pPr>
            <a:r>
              <a:rPr lang="es-EC" sz="1800" dirty="0">
                <a:effectLst/>
                <a:latin typeface="Times New Roman" panose="02020603050405020304" pitchFamily="18" charset="0"/>
                <a:ea typeface="Calibri" panose="020F0502020204030204" pitchFamily="34" charset="0"/>
                <a:cs typeface="Calibri" panose="020F0502020204030204" pitchFamily="34" charset="0"/>
              </a:rPr>
              <a:t>stop(): este método es utilizado para detener la ejecución del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Ya casi no se utiliza.</a:t>
            </a:r>
          </a:p>
          <a:p>
            <a:pPr marL="342900" lvl="0" indent="-342900">
              <a:lnSpc>
                <a:spcPct val="150000"/>
              </a:lnSpc>
              <a:buFont typeface="Symbol" panose="05050102010706020507" pitchFamily="18" charset="2"/>
              <a:buChar char=""/>
            </a:pPr>
            <a:r>
              <a:rPr lang="es-EC" sz="1800" dirty="0" err="1">
                <a:effectLst/>
                <a:latin typeface="Times New Roman" panose="02020603050405020304" pitchFamily="18" charset="0"/>
                <a:ea typeface="Calibri" panose="020F0502020204030204" pitchFamily="34" charset="0"/>
                <a:cs typeface="Calibri" panose="020F0502020204030204" pitchFamily="34" charset="0"/>
              </a:rPr>
              <a:t>interrupt</a:t>
            </a:r>
            <a:r>
              <a:rPr lang="es-EC" sz="1800" dirty="0">
                <a:effectLst/>
                <a:latin typeface="Times New Roman" panose="02020603050405020304" pitchFamily="18" charset="0"/>
                <a:ea typeface="Calibri" panose="020F0502020204030204" pitchFamily="34" charset="0"/>
                <a:cs typeface="Calibri" panose="020F0502020204030204" pitchFamily="34" charset="0"/>
              </a:rPr>
              <a:t>(): los objetos de la clase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cuentan con el método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interrupt</a:t>
            </a:r>
            <a:r>
              <a:rPr lang="es-EC" sz="1800" dirty="0">
                <a:effectLst/>
                <a:latin typeface="Times New Roman" panose="02020603050405020304" pitchFamily="18" charset="0"/>
                <a:ea typeface="Calibri" panose="020F0502020204030204" pitchFamily="34" charset="0"/>
                <a:cs typeface="Calibri" panose="020F0502020204030204" pitchFamily="34" charset="0"/>
              </a:rPr>
              <a:t>, lo que permite que el hilo sea interrumpido. El método stop dejó de ser utilizado por este.</a:t>
            </a:r>
          </a:p>
          <a:p>
            <a:pPr marL="342900" lvl="0" indent="-342900">
              <a:lnSpc>
                <a:spcPct val="150000"/>
              </a:lnSpc>
              <a:buFont typeface="Symbol" panose="05050102010706020507" pitchFamily="18" charset="2"/>
              <a:buChar char=""/>
            </a:pPr>
            <a:r>
              <a:rPr lang="es-EC" sz="1800" dirty="0" err="1">
                <a:effectLst/>
                <a:latin typeface="Times New Roman" panose="02020603050405020304" pitchFamily="18" charset="0"/>
                <a:ea typeface="Calibri" panose="020F0502020204030204" pitchFamily="34" charset="0"/>
                <a:cs typeface="Calibri" panose="020F0502020204030204" pitchFamily="34" charset="0"/>
              </a:rPr>
              <a:t>currentThread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este método informa acerca del hilo que se encuentra en ejecución en un momento determinado.</a:t>
            </a:r>
          </a:p>
          <a:p>
            <a:pPr marL="342900" lvl="0" indent="-342900">
              <a:lnSpc>
                <a:spcPct val="150000"/>
              </a:lnSpc>
              <a:spcAft>
                <a:spcPts val="800"/>
              </a:spcAft>
              <a:buFont typeface="Symbol" panose="05050102010706020507" pitchFamily="18" charset="2"/>
              <a:buChar char=""/>
            </a:pPr>
            <a:r>
              <a:rPr lang="es-EC" sz="1800" dirty="0" err="1">
                <a:effectLst/>
                <a:latin typeface="Times New Roman" panose="02020603050405020304" pitchFamily="18" charset="0"/>
                <a:ea typeface="Calibri" panose="020F0502020204030204" pitchFamily="34" charset="0"/>
                <a:cs typeface="Calibri" panose="020F0502020204030204" pitchFamily="34" charset="0"/>
              </a:rPr>
              <a:t>isInterrupted</a:t>
            </a:r>
            <a:r>
              <a:rPr lang="es-EC" sz="1800" dirty="0">
                <a:effectLst/>
                <a:latin typeface="Times New Roman" panose="02020603050405020304" pitchFamily="18" charset="0"/>
                <a:ea typeface="Calibri" panose="020F0502020204030204" pitchFamily="34" charset="0"/>
                <a:cs typeface="Calibri" panose="020F0502020204030204" pitchFamily="34" charset="0"/>
              </a:rPr>
              <a:t>(): este método devuelve true si el hilo ha sido interrumpido, caso contrario devuelve false.</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rgbClr val="FFFF00"/>
                </a:solidFill>
                <a:latin typeface="Book Antiqua"/>
                <a:ea typeface="+mn-lt"/>
                <a:cs typeface="+mn-lt"/>
              </a:rPr>
              <a:t>2.8.3 Métodos utilizados en </a:t>
            </a:r>
            <a:r>
              <a:rPr lang="es-ES" sz="700" dirty="0" err="1">
                <a:solidFill>
                  <a:srgbClr val="FFFF00"/>
                </a:solidFill>
                <a:latin typeface="Book Antiqua"/>
                <a:ea typeface="+mn-lt"/>
                <a:cs typeface="+mn-lt"/>
              </a:rPr>
              <a:t>threads</a:t>
            </a:r>
            <a:endParaRPr lang="es-ES" sz="700" dirty="0">
              <a:solidFill>
                <a:srgbClr val="FFFF00"/>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1764224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2.8.4 </a:t>
            </a:r>
            <a:r>
              <a:rPr lang="en-US" dirty="0" err="1"/>
              <a:t>interfaz</a:t>
            </a:r>
            <a:r>
              <a:rPr lang="en-US" dirty="0"/>
              <a:t> runnable</a:t>
            </a:r>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352593" y="1209056"/>
            <a:ext cx="8536174" cy="3678303"/>
          </a:xfrm>
        </p:spPr>
        <p:txBody>
          <a:bodyPr>
            <a:normAutofit/>
          </a:bodyPr>
          <a:lstStyle/>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La interfaz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Runnable</a:t>
            </a:r>
            <a:r>
              <a:rPr lang="es-EC" sz="1800" dirty="0">
                <a:effectLst/>
                <a:latin typeface="Times New Roman" panose="02020603050405020304" pitchFamily="18" charset="0"/>
                <a:ea typeface="Calibri" panose="020F0502020204030204" pitchFamily="34" charset="0"/>
                <a:cs typeface="Calibri" panose="020F0502020204030204" pitchFamily="34" charset="0"/>
              </a:rPr>
              <a:t> proporciona un método alternativo a la utilización de la clase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es utilizado para los casos en los que no sea posible hacer que la clase herede de la clase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esto ocurre debido a que en Java no existe herencia múltiple, y en caso de que ya se esté heredando de alguna otra clase, será imposible crear hilos heredando de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Thread</a:t>
            </a:r>
            <a:r>
              <a:rPr lang="es-EC" sz="1800" dirty="0">
                <a:effectLst/>
                <a:latin typeface="Times New Roman" panose="02020603050405020304" pitchFamily="18" charset="0"/>
                <a:ea typeface="Calibri" panose="020F0502020204030204" pitchFamily="34" charset="0"/>
                <a:cs typeface="Calibri" panose="020F0502020204030204" pitchFamily="34" charset="0"/>
              </a:rPr>
              <a:t> [7].</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rgbClr val="FFFF00"/>
                </a:solidFill>
                <a:latin typeface="Book Antiqua"/>
                <a:ea typeface="+mn-lt"/>
                <a:cs typeface="+mn-lt"/>
              </a:rPr>
              <a:t>2.8.4 Interfaz </a:t>
            </a:r>
            <a:r>
              <a:rPr lang="es-ES" sz="700" dirty="0" err="1">
                <a:solidFill>
                  <a:srgbClr val="FFFF00"/>
                </a:solidFill>
                <a:latin typeface="Book Antiqua"/>
                <a:ea typeface="+mn-lt"/>
                <a:cs typeface="+mn-lt"/>
              </a:rPr>
              <a:t>Runnable</a:t>
            </a:r>
            <a:endParaRPr lang="es-ES" sz="700" dirty="0">
              <a:solidFill>
                <a:srgbClr val="FFFF00"/>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5" name="Imagen 4">
            <a:extLst>
              <a:ext uri="{FF2B5EF4-FFF2-40B4-BE49-F238E27FC236}">
                <a16:creationId xmlns:a16="http://schemas.microsoft.com/office/drawing/2014/main" id="{4C970A48-2637-FEB1-FC1D-21409B0E312D}"/>
              </a:ext>
            </a:extLst>
          </p:cNvPr>
          <p:cNvPicPr>
            <a:picLocks noChangeAspect="1"/>
          </p:cNvPicPr>
          <p:nvPr/>
        </p:nvPicPr>
        <p:blipFill>
          <a:blip r:embed="rId3"/>
          <a:stretch>
            <a:fillRect/>
          </a:stretch>
        </p:blipFill>
        <p:spPr>
          <a:xfrm>
            <a:off x="2098460" y="4281739"/>
            <a:ext cx="5501640" cy="2225040"/>
          </a:xfrm>
          <a:prstGeom prst="rect">
            <a:avLst/>
          </a:prstGeom>
        </p:spPr>
      </p:pic>
    </p:spTree>
    <p:extLst>
      <p:ext uri="{BB962C8B-B14F-4D97-AF65-F5344CB8AC3E}">
        <p14:creationId xmlns:p14="http://schemas.microsoft.com/office/powerpoint/2010/main" val="1479356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2.8.5 </a:t>
            </a:r>
            <a:r>
              <a:rPr lang="en-US" dirty="0" err="1"/>
              <a:t>uso</a:t>
            </a:r>
            <a:r>
              <a:rPr lang="en-US" dirty="0"/>
              <a:t> de </a:t>
            </a:r>
            <a:r>
              <a:rPr lang="en-US" dirty="0" err="1"/>
              <a:t>excepciones</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302212" y="2477541"/>
            <a:ext cx="4547067" cy="3678303"/>
          </a:xfrm>
        </p:spPr>
        <p:txBody>
          <a:bodyPr>
            <a:normAutofit fontScale="62500" lnSpcReduction="20000"/>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Java proporciona el uso de excepciones para dar posibilidades de manejo de errores a los programas creados [8]. Una excepción es un evento que se produce cuando se ejecuta el programa de forma que interrumpe el flujo normal de instrucciones [8].</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El sistema de ejecución Java y muchas clases de paquetes Java arrojan excepciones en determinadas circunstancias utilizando la sentencia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throw</a:t>
            </a:r>
            <a:r>
              <a:rPr lang="es-EC" sz="1800" dirty="0">
                <a:effectLst/>
                <a:latin typeface="Times New Roman" panose="02020603050405020304" pitchFamily="18" charset="0"/>
                <a:ea typeface="Calibri" panose="020F0502020204030204" pitchFamily="34" charset="0"/>
                <a:cs typeface="Calibri" panose="020F0502020204030204" pitchFamily="34" charset="0"/>
              </a:rPr>
              <a:t> [8].</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Java permite manejar las excepciones a los programadores con el bloque try – catch. Dentro del bloque try, se coloca el código que va a ejecutarse y que es propenso a errores; y en el bloque catch, se especifica el tipo de error que puede arrojar el código encerrado en el bloque try, y se coloca las sentencias a ejecutar en caso de que el error se produzca.</a:t>
            </a: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rgbClr val="FFFF00"/>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6" name="Imagen 5" descr="try catch Java Ejemplo 1 - YouTube">
            <a:extLst>
              <a:ext uri="{FF2B5EF4-FFF2-40B4-BE49-F238E27FC236}">
                <a16:creationId xmlns:a16="http://schemas.microsoft.com/office/drawing/2014/main" id="{3364ACD8-7A08-F31F-00EC-A52817A7783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6403" y="2861760"/>
            <a:ext cx="4053840" cy="2280285"/>
          </a:xfrm>
          <a:prstGeom prst="rect">
            <a:avLst/>
          </a:prstGeom>
          <a:noFill/>
          <a:ln>
            <a:noFill/>
          </a:ln>
        </p:spPr>
      </p:pic>
    </p:spTree>
    <p:extLst>
      <p:ext uri="{BB962C8B-B14F-4D97-AF65-F5344CB8AC3E}">
        <p14:creationId xmlns:p14="http://schemas.microsoft.com/office/powerpoint/2010/main" val="328154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2.8.6 </a:t>
            </a:r>
            <a:r>
              <a:rPr lang="en-US" dirty="0" err="1"/>
              <a:t>interfaz</a:t>
            </a:r>
            <a:r>
              <a:rPr lang="en-US" dirty="0"/>
              <a:t> </a:t>
            </a:r>
            <a:r>
              <a:rPr lang="en-US" dirty="0" err="1"/>
              <a:t>actionlistener</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302212" y="2477541"/>
            <a:ext cx="8407448" cy="3678303"/>
          </a:xfrm>
        </p:spPr>
        <p:txBody>
          <a:bodyPr>
            <a:normAutofit/>
          </a:bodyPr>
          <a:lstStyle/>
          <a:p>
            <a:pPr algn="just">
              <a:lnSpc>
                <a:spcPct val="150000"/>
              </a:lnSpc>
              <a:spcAft>
                <a:spcPts val="800"/>
              </a:spcAft>
            </a:pP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ActionListener</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es una interfaz de Java que se encuentra dentro del paquete </a:t>
            </a: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java.awt.event</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ActionLister</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pertenece al grupo de </a:t>
            </a: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Listeners</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(escuchadores); posee un único método llamado: </a:t>
            </a: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actionPerformed</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s-EC" sz="1800" dirty="0" err="1">
                <a:effectLst/>
                <a:latin typeface="Times New Roman" panose="02020603050405020304" pitchFamily="18" charset="0"/>
                <a:ea typeface="Times New Roman" panose="02020603050405020304" pitchFamily="18" charset="0"/>
                <a:cs typeface="Times New Roman" panose="02020603050405020304" pitchFamily="18" charset="0"/>
              </a:rPr>
              <a:t>ActionEvent</a:t>
            </a: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e), en el que se especifican las acciones a realizar en caso de que un evento ocurra.</a:t>
            </a: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rgbClr val="FFFF00"/>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rgbClr val="FFFF00"/>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733715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continuará trabajando en el proyecto desarrollado acerca de Hilos, y se seguirá los pasos detallados en las siguientes secciones:</a:t>
            </a:r>
          </a:p>
          <a:p>
            <a:endParaRPr lang="es-ES" dirty="0"/>
          </a:p>
        </p:txBody>
      </p:sp>
    </p:spTree>
    <p:extLst>
      <p:ext uri="{BB962C8B-B14F-4D97-AF65-F5344CB8AC3E}">
        <p14:creationId xmlns:p14="http://schemas.microsoft.com/office/powerpoint/2010/main" val="3092708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768548" cy="1013800"/>
          </a:xfrm>
        </p:spPr>
        <p:txBody>
          <a:bodyPr>
            <a:normAutofit/>
          </a:bodyPr>
          <a:lstStyle/>
          <a:p>
            <a:r>
              <a:rPr lang="es-ES" dirty="0"/>
              <a:t>3.1 Creación del proyecto en Apache </a:t>
            </a:r>
            <a:r>
              <a:rPr lang="es-ES" dirty="0" err="1"/>
              <a:t>netbeans</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43093" y="2771046"/>
            <a:ext cx="3074633" cy="1324703"/>
          </a:xfrm>
        </p:spPr>
        <p:txBody>
          <a:bodyPr/>
          <a:lstStyle/>
          <a:p>
            <a:pPr marL="305435" indent="-305435"/>
            <a:r>
              <a:rPr lang="es" dirty="0">
                <a:ea typeface="+mn-lt"/>
                <a:cs typeface="+mn-lt"/>
              </a:rPr>
              <a:t>Se sitúa en la Pestaña superior File-&gt;New Project -&gt; Java Web -&gt; Web Application</a:t>
            </a:r>
            <a:r>
              <a:rPr lang="es-ES" dirty="0">
                <a:ea typeface="+mn-lt"/>
                <a:cs typeface="+mn-lt"/>
              </a:rPr>
              <a:t> </a:t>
            </a:r>
            <a:endParaRPr lang="es-ES" dirty="0">
              <a:solidFill>
                <a:schemeClr val="tx1"/>
              </a:solidFill>
            </a:endParaRPr>
          </a:p>
          <a:p>
            <a:pPr marL="305435" indent="-305435"/>
            <a:endParaRPr lang="es-ES" dirty="0">
              <a:solidFill>
                <a:schemeClr val="tx1"/>
              </a:solidFill>
            </a:endParaRPr>
          </a:p>
          <a:p>
            <a:pPr marL="305435" indent="-305435"/>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grpSp>
        <p:nvGrpSpPr>
          <p:cNvPr id="5" name="Grupo 4">
            <a:extLst>
              <a:ext uri="{FF2B5EF4-FFF2-40B4-BE49-F238E27FC236}">
                <a16:creationId xmlns:a16="http://schemas.microsoft.com/office/drawing/2014/main" id="{C5FD7B8E-1F05-63FB-5ADB-D8437E7C96BE}"/>
              </a:ext>
            </a:extLst>
          </p:cNvPr>
          <p:cNvGrpSpPr/>
          <p:nvPr/>
        </p:nvGrpSpPr>
        <p:grpSpPr>
          <a:xfrm>
            <a:off x="9117367" y="0"/>
            <a:ext cx="3074633" cy="6858000"/>
            <a:chOff x="9117367" y="0"/>
            <a:chExt cx="3074633" cy="6858000"/>
          </a:xfrm>
        </p:grpSpPr>
        <p:sp>
          <p:nvSpPr>
            <p:cNvPr id="6" name="Marcador de contenido 2">
              <a:extLst>
                <a:ext uri="{FF2B5EF4-FFF2-40B4-BE49-F238E27FC236}">
                  <a16:creationId xmlns:a16="http://schemas.microsoft.com/office/drawing/2014/main" id="{71474584-A62B-B1BE-AD87-1051427908B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rgbClr val="FFFF00"/>
                  </a:solidFill>
                  <a:ea typeface="+mn-lt"/>
                  <a:cs typeface="+mn-lt"/>
                </a:rPr>
                <a:t>3.1. </a:t>
              </a:r>
              <a:r>
                <a:rPr lang="es-EC" sz="600" dirty="0" err="1">
                  <a:solidFill>
                    <a:srgbClr val="FFFF00"/>
                  </a:solidFill>
                  <a:ea typeface="+mn-lt"/>
                  <a:cs typeface="+mn-lt"/>
                </a:rPr>
                <a:t>Creacion</a:t>
              </a:r>
              <a:r>
                <a:rPr lang="es-EC" sz="600" dirty="0">
                  <a:solidFill>
                    <a:srgbClr val="FFFF00"/>
                  </a:solidFill>
                  <a:ea typeface="+mn-lt"/>
                  <a:cs typeface="+mn-lt"/>
                </a:rPr>
                <a:t> del proyecto en </a:t>
              </a:r>
              <a:r>
                <a:rPr lang="es-EC" sz="600" dirty="0" err="1">
                  <a:solidFill>
                    <a:srgbClr val="FFFF00"/>
                  </a:solidFill>
                  <a:ea typeface="+mn-lt"/>
                  <a:cs typeface="+mn-lt"/>
                </a:rPr>
                <a:t>netbeans</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1" name="Imagen 10">
            <a:extLst>
              <a:ext uri="{FF2B5EF4-FFF2-40B4-BE49-F238E27FC236}">
                <a16:creationId xmlns:a16="http://schemas.microsoft.com/office/drawing/2014/main" id="{05164CC8-BCE1-482A-87BC-7300BAB1A7E2}"/>
              </a:ext>
            </a:extLst>
          </p:cNvPr>
          <p:cNvPicPr/>
          <p:nvPr/>
        </p:nvPicPr>
        <p:blipFill>
          <a:blip r:embed="rId2"/>
          <a:stretch>
            <a:fillRect/>
          </a:stretch>
        </p:blipFill>
        <p:spPr>
          <a:xfrm>
            <a:off x="4779746" y="1742440"/>
            <a:ext cx="3076575" cy="5115560"/>
          </a:xfrm>
          <a:prstGeom prst="rect">
            <a:avLst/>
          </a:prstGeom>
        </p:spPr>
      </p:pic>
    </p:spTree>
    <p:extLst>
      <p:ext uri="{BB962C8B-B14F-4D97-AF65-F5344CB8AC3E}">
        <p14:creationId xmlns:p14="http://schemas.microsoft.com/office/powerpoint/2010/main" val="1702569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305435" indent="-305435"/>
            <a:r>
              <a:rPr lang="es" dirty="0">
                <a:solidFill>
                  <a:schemeClr val="bg1"/>
                </a:solidFill>
                <a:ea typeface="+mn-lt"/>
                <a:cs typeface="+mn-lt"/>
              </a:rPr>
              <a:t>Le da el siguiente nombre </a:t>
            </a:r>
            <a:r>
              <a:rPr lang="es-EC" dirty="0">
                <a:solidFill>
                  <a:schemeClr val="bg1"/>
                </a:solidFill>
                <a:ea typeface="+mn-lt"/>
                <a:cs typeface="+mn-lt"/>
              </a:rPr>
              <a:t>“</a:t>
            </a:r>
            <a:r>
              <a:rPr lang="es-EC" dirty="0" err="1">
                <a:solidFill>
                  <a:schemeClr val="bg1"/>
                </a:solidFill>
                <a:ea typeface="+mn-lt"/>
                <a:cs typeface="+mn-lt"/>
              </a:rPr>
              <a:t>Sincronizacion_Hilos_Banco</a:t>
            </a:r>
            <a:r>
              <a:rPr lang="es-EC" dirty="0">
                <a:solidFill>
                  <a:schemeClr val="bg1"/>
                </a:solidFill>
                <a:ea typeface="+mn-lt"/>
                <a:cs typeface="+mn-lt"/>
              </a:rPr>
              <a:t>”</a:t>
            </a:r>
            <a:r>
              <a:rPr lang="es" dirty="0">
                <a:solidFill>
                  <a:schemeClr val="bg1"/>
                </a:solidFill>
                <a:ea typeface="+mn-lt"/>
                <a:cs typeface="+mn-lt"/>
              </a:rPr>
              <a:t>, adicionalmente dentro del disco C cree una carpeta llamada DISTRIBUIDAS allí crea otra subcarpeta llamada </a:t>
            </a:r>
            <a:r>
              <a:rPr lang="es-EC" dirty="0">
                <a:solidFill>
                  <a:schemeClr val="bg1"/>
                </a:solidFill>
                <a:ea typeface="+mn-lt"/>
                <a:cs typeface="+mn-lt"/>
              </a:rPr>
              <a:t>“</a:t>
            </a:r>
            <a:r>
              <a:rPr lang="es-EC" dirty="0" err="1">
                <a:solidFill>
                  <a:schemeClr val="bg1"/>
                </a:solidFill>
                <a:ea typeface="+mn-lt"/>
                <a:cs typeface="+mn-lt"/>
              </a:rPr>
              <a:t>Sincronizacion_Hilos_Banco</a:t>
            </a:r>
            <a:r>
              <a:rPr lang="es-EC" dirty="0">
                <a:solidFill>
                  <a:schemeClr val="bg1"/>
                </a:solidFill>
                <a:ea typeface="+mn-lt"/>
                <a:cs typeface="+mn-lt"/>
              </a:rPr>
              <a:t>”</a:t>
            </a:r>
            <a:endParaRPr lang="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grpSp>
        <p:nvGrpSpPr>
          <p:cNvPr id="8" name="Grupo 7">
            <a:extLst>
              <a:ext uri="{FF2B5EF4-FFF2-40B4-BE49-F238E27FC236}">
                <a16:creationId xmlns:a16="http://schemas.microsoft.com/office/drawing/2014/main" id="{A3ECA35D-1287-326E-795D-5695F21C70AC}"/>
              </a:ext>
            </a:extLst>
          </p:cNvPr>
          <p:cNvGrpSpPr/>
          <p:nvPr/>
        </p:nvGrpSpPr>
        <p:grpSpPr>
          <a:xfrm>
            <a:off x="9151675" y="0"/>
            <a:ext cx="3074633" cy="6858000"/>
            <a:chOff x="9151675" y="0"/>
            <a:chExt cx="3074633" cy="6858000"/>
          </a:xfrm>
        </p:grpSpPr>
        <p:sp>
          <p:nvSpPr>
            <p:cNvPr id="9" name="Marcador de contenido 2">
              <a:extLst>
                <a:ext uri="{FF2B5EF4-FFF2-40B4-BE49-F238E27FC236}">
                  <a16:creationId xmlns:a16="http://schemas.microsoft.com/office/drawing/2014/main" id="{D2441F12-7364-0CE0-CF6E-AEC328FFFFEB}"/>
                </a:ext>
              </a:extLst>
            </p:cNvPr>
            <p:cNvSpPr txBox="1">
              <a:spLocks/>
            </p:cNvSpPr>
            <p:nvPr/>
          </p:nvSpPr>
          <p:spPr>
            <a:xfrm>
              <a:off x="9151675"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rgbClr val="FFFF00"/>
                  </a:solidFill>
                  <a:ea typeface="+mn-lt"/>
                  <a:cs typeface="+mn-lt"/>
                </a:rPr>
                <a:t>3.1. </a:t>
              </a:r>
              <a:r>
                <a:rPr lang="es-EC" sz="600" dirty="0" err="1">
                  <a:solidFill>
                    <a:srgbClr val="FFFF00"/>
                  </a:solidFill>
                  <a:ea typeface="+mn-lt"/>
                  <a:cs typeface="+mn-lt"/>
                </a:rPr>
                <a:t>Creacion</a:t>
              </a:r>
              <a:r>
                <a:rPr lang="es-EC" sz="600" dirty="0">
                  <a:solidFill>
                    <a:srgbClr val="FFFF00"/>
                  </a:solidFill>
                  <a:ea typeface="+mn-lt"/>
                  <a:cs typeface="+mn-lt"/>
                </a:rPr>
                <a:t> del proyecto en </a:t>
              </a:r>
              <a:r>
                <a:rPr lang="es-EC" sz="600" dirty="0" err="1">
                  <a:solidFill>
                    <a:srgbClr val="FFFF00"/>
                  </a:solidFill>
                  <a:ea typeface="+mn-lt"/>
                  <a:cs typeface="+mn-lt"/>
                </a:rPr>
                <a:t>netbeans</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1" name="CuadroTexto 10">
              <a:extLst>
                <a:ext uri="{FF2B5EF4-FFF2-40B4-BE49-F238E27FC236}">
                  <a16:creationId xmlns:a16="http://schemas.microsoft.com/office/drawing/2014/main" id="{83133227-2904-A0E2-6F95-FE155D8CF255}"/>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3" name="Imagen 12">
            <a:extLst>
              <a:ext uri="{FF2B5EF4-FFF2-40B4-BE49-F238E27FC236}">
                <a16:creationId xmlns:a16="http://schemas.microsoft.com/office/drawing/2014/main" id="{FA13E27B-629E-43C6-A737-FE670BF63B6E}"/>
              </a:ext>
            </a:extLst>
          </p:cNvPr>
          <p:cNvPicPr/>
          <p:nvPr/>
        </p:nvPicPr>
        <p:blipFill>
          <a:blip r:embed="rId2"/>
          <a:stretch>
            <a:fillRect/>
          </a:stretch>
        </p:blipFill>
        <p:spPr>
          <a:xfrm>
            <a:off x="4031390" y="1813560"/>
            <a:ext cx="5238750" cy="33629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5527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Desarrollo del patrón mvc</a:t>
            </a:r>
            <a:br>
              <a:rPr lang="es-ES" dirty="0"/>
            </a:br>
            <a:r>
              <a:rPr lang="es-ES" dirty="0"/>
              <a:t>3.2.1 Codificación</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1324703"/>
          </a:xfrm>
        </p:spPr>
        <p:txBody>
          <a:bodyPr/>
          <a:lstStyle/>
          <a:p>
            <a:pPr marL="305435" indent="-305435"/>
            <a:r>
              <a:rPr lang="es-ES">
                <a:solidFill>
                  <a:schemeClr val="tx1"/>
                </a:solidFill>
              </a:rPr>
              <a:t>1. Añadir una clase al modelo "</a:t>
            </a:r>
            <a:r>
              <a:rPr lang="es-ES" err="1">
                <a:solidFill>
                  <a:schemeClr val="tx1"/>
                </a:solidFill>
              </a:rPr>
              <a:t>package</a:t>
            </a:r>
            <a:r>
              <a:rPr lang="es-ES">
                <a:solidFill>
                  <a:schemeClr val="tx1"/>
                </a:solidFill>
              </a:rPr>
              <a:t> </a:t>
            </a:r>
            <a:r>
              <a:rPr lang="es-ES" err="1">
                <a:solidFill>
                  <a:schemeClr val="tx1"/>
                </a:solidFill>
              </a:rPr>
              <a:t>model</a:t>
            </a:r>
            <a:r>
              <a:rPr lang="es-ES">
                <a:solidFill>
                  <a:schemeClr val="tx1"/>
                </a:solidFill>
              </a:rPr>
              <a:t>"</a:t>
            </a:r>
          </a:p>
          <a:p>
            <a:pPr marL="305435" indent="-305435"/>
            <a:endParaRPr lang="es-ES">
              <a:solidFill>
                <a:schemeClr val="tx1"/>
              </a:solidFill>
            </a:endParaRPr>
          </a:p>
          <a:p>
            <a:pPr marL="305435" indent="-305435"/>
            <a:endParaRPr lang="es-ES">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grpSp>
        <p:nvGrpSpPr>
          <p:cNvPr id="5" name="Grupo 4">
            <a:extLst>
              <a:ext uri="{FF2B5EF4-FFF2-40B4-BE49-F238E27FC236}">
                <a16:creationId xmlns:a16="http://schemas.microsoft.com/office/drawing/2014/main" id="{C5FD7B8E-1F05-63FB-5ADB-D8437E7C96BE}"/>
              </a:ext>
            </a:extLst>
          </p:cNvPr>
          <p:cNvGrpSpPr/>
          <p:nvPr/>
        </p:nvGrpSpPr>
        <p:grpSpPr>
          <a:xfrm>
            <a:off x="9117367" y="0"/>
            <a:ext cx="3074633" cy="6858000"/>
            <a:chOff x="9117367" y="0"/>
            <a:chExt cx="3074633" cy="6858000"/>
          </a:xfrm>
        </p:grpSpPr>
        <p:sp>
          <p:nvSpPr>
            <p:cNvPr id="6" name="Marcador de contenido 2">
              <a:extLst>
                <a:ext uri="{FF2B5EF4-FFF2-40B4-BE49-F238E27FC236}">
                  <a16:creationId xmlns:a16="http://schemas.microsoft.com/office/drawing/2014/main" id="{71474584-A62B-B1BE-AD87-1051427908B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rgbClr val="FFFF00"/>
                  </a:solidFill>
                  <a:ea typeface="+mn-lt"/>
                  <a:cs typeface="+mn-lt"/>
                </a:rPr>
                <a:t>3.2 </a:t>
              </a:r>
              <a:r>
                <a:rPr lang="es-EC" sz="600" dirty="0" err="1">
                  <a:solidFill>
                    <a:srgbClr val="FFFF00"/>
                  </a:solidFill>
                  <a:ea typeface="+mn-lt"/>
                  <a:cs typeface="+mn-lt"/>
                </a:rPr>
                <a:t>Creacion</a:t>
              </a:r>
              <a:r>
                <a:rPr lang="es-EC" sz="600" dirty="0">
                  <a:solidFill>
                    <a:srgbClr val="FFFF00"/>
                  </a:solidFill>
                  <a:ea typeface="+mn-lt"/>
                  <a:cs typeface="+mn-lt"/>
                </a:rPr>
                <a:t> del </a:t>
              </a:r>
              <a:r>
                <a:rPr lang="es-EC" sz="600" dirty="0" err="1">
                  <a:solidFill>
                    <a:srgbClr val="FFFF00"/>
                  </a:solidFill>
                  <a:ea typeface="+mn-lt"/>
                  <a:cs typeface="+mn-lt"/>
                </a:rPr>
                <a:t>patron</a:t>
              </a:r>
              <a:r>
                <a:rPr lang="es-EC" sz="600" dirty="0">
                  <a:solidFill>
                    <a:srgbClr val="FFFF00"/>
                  </a:solidFill>
                  <a:ea typeface="+mn-lt"/>
                  <a:cs typeface="+mn-lt"/>
                </a:rPr>
                <a:t> </a:t>
              </a:r>
              <a:r>
                <a:rPr lang="es-EC" sz="600" dirty="0" err="1">
                  <a:solidFill>
                    <a:srgbClr val="FFFF00"/>
                  </a:solidFill>
                  <a:ea typeface="+mn-lt"/>
                  <a:cs typeface="+mn-lt"/>
                </a:rPr>
                <a:t>mvc</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8" name="CuadroTexto 7">
              <a:extLst>
                <a:ext uri="{FF2B5EF4-FFF2-40B4-BE49-F238E27FC236}">
                  <a16:creationId xmlns:a16="http://schemas.microsoft.com/office/drawing/2014/main" id="{4580DA58-07E1-2BCF-6767-691D6C31E54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1" name="Imagen 10">
            <a:extLst>
              <a:ext uri="{FF2B5EF4-FFF2-40B4-BE49-F238E27FC236}">
                <a16:creationId xmlns:a16="http://schemas.microsoft.com/office/drawing/2014/main" id="{5DC3CEE7-4BB3-4246-9523-2CBC7B8A2A21}"/>
              </a:ext>
            </a:extLst>
          </p:cNvPr>
          <p:cNvPicPr/>
          <p:nvPr/>
        </p:nvPicPr>
        <p:blipFill>
          <a:blip r:embed="rId2"/>
          <a:stretch>
            <a:fillRect/>
          </a:stretch>
        </p:blipFill>
        <p:spPr>
          <a:xfrm>
            <a:off x="733602" y="3144893"/>
            <a:ext cx="4689074" cy="3312997"/>
          </a:xfrm>
          <a:prstGeom prst="rect">
            <a:avLst/>
          </a:prstGeom>
          <a:ln>
            <a:noFill/>
          </a:ln>
          <a:effectLst>
            <a:outerShdw blurRad="292100" dist="139700" dir="2700000" algn="tl" rotWithShape="0">
              <a:srgbClr val="333333">
                <a:alpha val="65000"/>
              </a:srgbClr>
            </a:outerShdw>
          </a:effectLst>
        </p:spPr>
      </p:pic>
      <p:pic>
        <p:nvPicPr>
          <p:cNvPr id="12" name="Imagen 11">
            <a:extLst>
              <a:ext uri="{FF2B5EF4-FFF2-40B4-BE49-F238E27FC236}">
                <a16:creationId xmlns:a16="http://schemas.microsoft.com/office/drawing/2014/main" id="{26E8E4D9-5E36-4FC9-B03D-920363CD3B1E}"/>
              </a:ext>
            </a:extLst>
          </p:cNvPr>
          <p:cNvPicPr/>
          <p:nvPr/>
        </p:nvPicPr>
        <p:blipFill>
          <a:blip r:embed="rId3"/>
          <a:stretch>
            <a:fillRect/>
          </a:stretch>
        </p:blipFill>
        <p:spPr>
          <a:xfrm>
            <a:off x="5955571" y="4087016"/>
            <a:ext cx="2628900" cy="1428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6604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305435" indent="-305435"/>
            <a:r>
              <a:rPr lang="es-ES" dirty="0">
                <a:solidFill>
                  <a:schemeClr val="bg1"/>
                </a:solidFill>
              </a:rPr>
              <a:t>2. Creación la clase Banco.java</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grpSp>
        <p:nvGrpSpPr>
          <p:cNvPr id="8" name="Grupo 7">
            <a:extLst>
              <a:ext uri="{FF2B5EF4-FFF2-40B4-BE49-F238E27FC236}">
                <a16:creationId xmlns:a16="http://schemas.microsoft.com/office/drawing/2014/main" id="{A3ECA35D-1287-326E-795D-5695F21C70AC}"/>
              </a:ext>
            </a:extLst>
          </p:cNvPr>
          <p:cNvGrpSpPr/>
          <p:nvPr/>
        </p:nvGrpSpPr>
        <p:grpSpPr>
          <a:xfrm>
            <a:off x="9117367" y="0"/>
            <a:ext cx="3074633" cy="6858000"/>
            <a:chOff x="9117367" y="0"/>
            <a:chExt cx="3074633" cy="6858000"/>
          </a:xfrm>
        </p:grpSpPr>
        <p:sp>
          <p:nvSpPr>
            <p:cNvPr id="9" name="Marcador de contenido 2">
              <a:extLst>
                <a:ext uri="{FF2B5EF4-FFF2-40B4-BE49-F238E27FC236}">
                  <a16:creationId xmlns:a16="http://schemas.microsoft.com/office/drawing/2014/main" id="{D2441F12-7364-0CE0-CF6E-AEC328FFFFE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rgbClr val="FFFF00"/>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1" name="CuadroTexto 10">
              <a:extLst>
                <a:ext uri="{FF2B5EF4-FFF2-40B4-BE49-F238E27FC236}">
                  <a16:creationId xmlns:a16="http://schemas.microsoft.com/office/drawing/2014/main" id="{83133227-2904-A0E2-6F95-FE155D8CF255}"/>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sp>
        <p:nvSpPr>
          <p:cNvPr id="4" name="TextBox 3">
            <a:extLst>
              <a:ext uri="{FF2B5EF4-FFF2-40B4-BE49-F238E27FC236}">
                <a16:creationId xmlns:a16="http://schemas.microsoft.com/office/drawing/2014/main" id="{0B921F40-6E89-0A99-F7E7-BF631CB6FD24}"/>
              </a:ext>
            </a:extLst>
          </p:cNvPr>
          <p:cNvSpPr txBox="1"/>
          <p:nvPr/>
        </p:nvSpPr>
        <p:spPr>
          <a:xfrm>
            <a:off x="923925" y="443865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a:solidFill>
                  <a:schemeClr val="bg1"/>
                </a:solidFill>
              </a:rPr>
              <a:t>Luego hace clic derecho en la carpeta Modelo, new -&gt; java </a:t>
            </a:r>
            <a:r>
              <a:rPr lang="es-ES" err="1">
                <a:solidFill>
                  <a:schemeClr val="bg1"/>
                </a:solidFill>
              </a:rPr>
              <a:t>class</a:t>
            </a:r>
            <a:r>
              <a:rPr lang="es-ES">
                <a:solidFill>
                  <a:schemeClr val="bg1"/>
                </a:solidFill>
              </a:rPr>
              <a:t>. La clase se llamará DatosEncuesta.java</a:t>
            </a:r>
          </a:p>
        </p:txBody>
      </p:sp>
      <p:pic>
        <p:nvPicPr>
          <p:cNvPr id="13" name="Imagen 12">
            <a:extLst>
              <a:ext uri="{FF2B5EF4-FFF2-40B4-BE49-F238E27FC236}">
                <a16:creationId xmlns:a16="http://schemas.microsoft.com/office/drawing/2014/main" id="{D329AD5B-DF91-426F-AB77-4F20BB3CACD1}"/>
              </a:ext>
            </a:extLst>
          </p:cNvPr>
          <p:cNvPicPr/>
          <p:nvPr/>
        </p:nvPicPr>
        <p:blipFill>
          <a:blip r:embed="rId2"/>
          <a:stretch>
            <a:fillRect/>
          </a:stretch>
        </p:blipFill>
        <p:spPr>
          <a:xfrm>
            <a:off x="4592231" y="1283197"/>
            <a:ext cx="3764280" cy="2453005"/>
          </a:xfrm>
          <a:prstGeom prst="rect">
            <a:avLst/>
          </a:prstGeom>
        </p:spPr>
      </p:pic>
    </p:spTree>
    <p:extLst>
      <p:ext uri="{BB962C8B-B14F-4D97-AF65-F5344CB8AC3E}">
        <p14:creationId xmlns:p14="http://schemas.microsoft.com/office/powerpoint/2010/main" val="3250019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305435" indent="-305435"/>
            <a:r>
              <a:rPr lang="es-ES" dirty="0">
                <a:solidFill>
                  <a:schemeClr val="bg1"/>
                </a:solidFill>
              </a:rPr>
              <a:t>3.	</a:t>
            </a:r>
            <a:r>
              <a:rPr lang="es-ES" b="1" dirty="0">
                <a:solidFill>
                  <a:schemeClr val="bg1"/>
                </a:solidFill>
                <a:ea typeface="+mn-lt"/>
                <a:cs typeface="+mn-lt"/>
              </a:rPr>
              <a:t>Codificación de la clase Banco.java</a:t>
            </a:r>
          </a:p>
          <a:p>
            <a:pPr marL="305435" indent="-305435"/>
            <a:endParaRPr lang="es-ES" b="1" dirty="0">
              <a:solidFill>
                <a:schemeClr val="bg1"/>
              </a:solidFill>
            </a:endParaRPr>
          </a:p>
          <a:p>
            <a:pPr marL="305435" indent="-305435"/>
            <a:endParaRPr lang="es-ES" b="1" dirty="0">
              <a:solidFill>
                <a:schemeClr val="bg1"/>
              </a:solidFill>
            </a:endParaRPr>
          </a:p>
          <a:p>
            <a:pPr marL="305435" indent="-305435"/>
            <a:r>
              <a:rPr lang="es" dirty="0">
                <a:solidFill>
                  <a:schemeClr val="bg1"/>
                </a:solidFill>
                <a:ea typeface="+mn-lt"/>
                <a:cs typeface="+mn-lt"/>
              </a:rPr>
              <a:t>Nos crea la clase y llenamos con el siguiente código</a:t>
            </a:r>
            <a:r>
              <a:rPr lang="es-ES" dirty="0">
                <a:solidFill>
                  <a:schemeClr val="bg1"/>
                </a:solidFill>
                <a:ea typeface="+mn-lt"/>
                <a:cs typeface="+mn-lt"/>
              </a:rPr>
              <a:t> </a:t>
            </a:r>
            <a:endParaRPr lang="es-ES" b="1" dirty="0">
              <a:solidFill>
                <a:schemeClr val="bg1"/>
              </a:solidFill>
            </a:endParaRPr>
          </a:p>
        </p:txBody>
      </p:sp>
      <p:sp>
        <p:nvSpPr>
          <p:cNvPr id="11" name="CuadroTexto 10">
            <a:extLst>
              <a:ext uri="{FF2B5EF4-FFF2-40B4-BE49-F238E27FC236}">
                <a16:creationId xmlns:a16="http://schemas.microsoft.com/office/drawing/2014/main" id="{982801BC-9C08-4BE8-89FD-123BF4FB1FC7}"/>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10</a:t>
            </a:r>
          </a:p>
        </p:txBody>
      </p:sp>
      <p:grpSp>
        <p:nvGrpSpPr>
          <p:cNvPr id="9" name="Grupo 8">
            <a:extLst>
              <a:ext uri="{FF2B5EF4-FFF2-40B4-BE49-F238E27FC236}">
                <a16:creationId xmlns:a16="http://schemas.microsoft.com/office/drawing/2014/main" id="{E354F9D3-2515-40FB-4109-660869A7FCF5}"/>
              </a:ext>
            </a:extLst>
          </p:cNvPr>
          <p:cNvGrpSpPr/>
          <p:nvPr/>
        </p:nvGrpSpPr>
        <p:grpSpPr>
          <a:xfrm>
            <a:off x="9117367" y="0"/>
            <a:ext cx="3074633" cy="7129517"/>
            <a:chOff x="9117367" y="0"/>
            <a:chExt cx="3074633" cy="7129517"/>
          </a:xfrm>
        </p:grpSpPr>
        <p:sp>
          <p:nvSpPr>
            <p:cNvPr id="13" name="Marcador de contenido 2">
              <a:extLst>
                <a:ext uri="{FF2B5EF4-FFF2-40B4-BE49-F238E27FC236}">
                  <a16:creationId xmlns:a16="http://schemas.microsoft.com/office/drawing/2014/main" id="{62341104-F4C4-CE2E-BCA1-9A119A7BDD09}"/>
                </a:ext>
              </a:extLst>
            </p:cNvPr>
            <p:cNvSpPr txBox="1">
              <a:spLocks/>
            </p:cNvSpPr>
            <p:nvPr/>
          </p:nvSpPr>
          <p:spPr>
            <a:xfrm>
              <a:off x="9117367" y="0"/>
              <a:ext cx="3065875" cy="7129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rgbClr val="FFFF00"/>
                  </a:solidFill>
                  <a:ea typeface="+mn-lt"/>
                  <a:cs typeface="+mn-lt"/>
                </a:rPr>
                <a:t>3.2 </a:t>
              </a:r>
              <a:r>
                <a:rPr lang="es-EC" sz="600" dirty="0" err="1">
                  <a:solidFill>
                    <a:srgbClr val="FFFF00"/>
                  </a:solidFill>
                  <a:ea typeface="+mn-lt"/>
                  <a:cs typeface="+mn-lt"/>
                </a:rPr>
                <a:t>Creacion</a:t>
              </a:r>
              <a:r>
                <a:rPr lang="es-EC" sz="600" dirty="0">
                  <a:solidFill>
                    <a:srgbClr val="FFFF00"/>
                  </a:solidFill>
                  <a:ea typeface="+mn-lt"/>
                  <a:cs typeface="+mn-lt"/>
                </a:rPr>
                <a:t> del </a:t>
              </a:r>
              <a:r>
                <a:rPr lang="es-EC" sz="600" dirty="0" err="1">
                  <a:solidFill>
                    <a:srgbClr val="FFFF00"/>
                  </a:solidFill>
                  <a:ea typeface="+mn-lt"/>
                  <a:cs typeface="+mn-lt"/>
                </a:rPr>
                <a:t>patron</a:t>
              </a:r>
              <a:r>
                <a:rPr lang="es-EC" sz="600" dirty="0">
                  <a:solidFill>
                    <a:srgbClr val="FFFF00"/>
                  </a:solidFill>
                  <a:ea typeface="+mn-lt"/>
                  <a:cs typeface="+mn-lt"/>
                </a:rPr>
                <a:t> </a:t>
              </a:r>
              <a:r>
                <a:rPr lang="es-EC" sz="600" dirty="0" err="1">
                  <a:solidFill>
                    <a:srgbClr val="FFFF00"/>
                  </a:solidFill>
                  <a:ea typeface="+mn-lt"/>
                  <a:cs typeface="+mn-lt"/>
                </a:rPr>
                <a:t>mvc</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3.3 Archivo </a:t>
              </a:r>
              <a:r>
                <a:rPr lang="es-EC" sz="600" dirty="0" err="1">
                  <a:solidFill>
                    <a:schemeClr val="bg1"/>
                  </a:solidFill>
                  <a:ea typeface="+mn-lt"/>
                  <a:cs typeface="+mn-lt"/>
                </a:rPr>
                <a:t>index.jsp</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3.4 Archivo salida</a:t>
              </a:r>
            </a:p>
            <a:p>
              <a:pPr marL="899435" lvl="2" indent="-305435">
                <a:lnSpc>
                  <a:spcPct val="90000"/>
                </a:lnSpc>
              </a:pPr>
              <a:r>
                <a:rPr lang="es-EC" sz="600" dirty="0">
                  <a:solidFill>
                    <a:schemeClr val="bg1"/>
                  </a:solidFill>
                  <a:ea typeface="+mn-lt"/>
                  <a:cs typeface="+mn-lt"/>
                </a:rPr>
                <a:t>3.5 Archivo login.js</a:t>
              </a:r>
            </a:p>
            <a:p>
              <a:pPr marL="899435" lvl="2" indent="-305435">
                <a:lnSpc>
                  <a:spcPct val="90000"/>
                </a:lnSpc>
              </a:pPr>
              <a:r>
                <a:rPr lang="es-EC" sz="600" dirty="0">
                  <a:solidFill>
                    <a:schemeClr val="bg1"/>
                  </a:solidFill>
                  <a:ea typeface="+mn-lt"/>
                  <a:cs typeface="+mn-lt"/>
                </a:rPr>
                <a:t>3.6 Archivo </a:t>
              </a:r>
              <a:r>
                <a:rPr lang="es-EC" sz="600" dirty="0" err="1">
                  <a:solidFill>
                    <a:schemeClr val="bg1"/>
                  </a:solidFill>
                  <a:ea typeface="+mn-lt"/>
                  <a:cs typeface="+mn-lt"/>
                </a:rPr>
                <a:t>loginerror</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3.7 Archivo </a:t>
              </a:r>
              <a:r>
                <a:rPr lang="es-EC" sz="600" dirty="0" err="1">
                  <a:solidFill>
                    <a:schemeClr val="bg1"/>
                  </a:solidFill>
                  <a:ea typeface="+mn-lt"/>
                  <a:cs typeface="+mn-lt"/>
                </a:rPr>
                <a:t>Admin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3.8 Archivo JSF</a:t>
              </a:r>
            </a:p>
            <a:p>
              <a:pPr marL="899435" lvl="2" indent="-305435">
                <a:lnSpc>
                  <a:spcPct val="90000"/>
                </a:lnSpc>
              </a:pPr>
              <a:r>
                <a:rPr lang="es-EC" sz="600" dirty="0">
                  <a:solidFill>
                    <a:schemeClr val="bg1"/>
                  </a:solidFill>
                  <a:ea typeface="+mn-lt"/>
                  <a:cs typeface="+mn-lt"/>
                </a:rPr>
                <a:t>3.9 Archivos XML</a:t>
              </a:r>
            </a:p>
            <a:p>
              <a:pPr marL="1241435" lvl="3" indent="-305435">
                <a:lnSpc>
                  <a:spcPct val="90000"/>
                </a:lnSpc>
              </a:pPr>
              <a:r>
                <a:rPr lang="es-EC" sz="600" dirty="0">
                  <a:solidFill>
                    <a:schemeClr val="bg1"/>
                  </a:solidFill>
                  <a:ea typeface="+mn-lt"/>
                  <a:cs typeface="+mn-lt"/>
                </a:rPr>
                <a:t>	3.9.1 Archivo Web.XML</a:t>
              </a:r>
            </a:p>
            <a:p>
              <a:pPr marL="1241435" lvl="3" indent="-305435">
                <a:lnSpc>
                  <a:spcPct val="90000"/>
                </a:lnSpc>
              </a:pPr>
              <a:r>
                <a:rPr lang="es-EC" sz="600" dirty="0">
                  <a:solidFill>
                    <a:schemeClr val="bg1"/>
                  </a:solidFill>
                  <a:ea typeface="+mn-lt"/>
                  <a:cs typeface="+mn-lt"/>
                </a:rPr>
                <a:t>	3.9.2 Archivo Payara Descriptor</a:t>
              </a:r>
            </a:p>
            <a:p>
              <a:pPr marL="899435" lvl="2" indent="-305435">
                <a:lnSpc>
                  <a:spcPct val="90000"/>
                </a:lnSpc>
              </a:pPr>
              <a:r>
                <a:rPr lang="es-EC" sz="600" dirty="0">
                  <a:solidFill>
                    <a:schemeClr val="bg1"/>
                  </a:solidFill>
                  <a:ea typeface="+mn-lt"/>
                  <a:cs typeface="+mn-lt"/>
                </a:rPr>
                <a:t>Configuración de Payara Server </a:t>
              </a:r>
              <a:r>
                <a:rPr lang="es-EC" sz="600" dirty="0" err="1">
                  <a:solidFill>
                    <a:schemeClr val="bg1"/>
                  </a:solidFill>
                  <a:ea typeface="+mn-lt"/>
                  <a:cs typeface="+mn-lt"/>
                </a:rPr>
                <a:t>Console</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Ejecución de proyecto</a:t>
              </a:r>
              <a:endParaRPr lang="en-US"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4" name="CuadroTexto 13">
              <a:extLst>
                <a:ext uri="{FF2B5EF4-FFF2-40B4-BE49-F238E27FC236}">
                  <a16:creationId xmlns:a16="http://schemas.microsoft.com/office/drawing/2014/main" id="{FB1FBC8E-9E3F-03A5-A4C7-579F1778E406}"/>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grpSp>
        <p:nvGrpSpPr>
          <p:cNvPr id="6" name="Grupo 5">
            <a:extLst>
              <a:ext uri="{FF2B5EF4-FFF2-40B4-BE49-F238E27FC236}">
                <a16:creationId xmlns:a16="http://schemas.microsoft.com/office/drawing/2014/main" id="{B4E57B4F-02DC-A604-EAEA-FDC56765A834}"/>
              </a:ext>
            </a:extLst>
          </p:cNvPr>
          <p:cNvGrpSpPr/>
          <p:nvPr/>
        </p:nvGrpSpPr>
        <p:grpSpPr>
          <a:xfrm>
            <a:off x="9117367" y="0"/>
            <a:ext cx="3074633" cy="6858000"/>
            <a:chOff x="9117367" y="0"/>
            <a:chExt cx="3074633" cy="6858000"/>
          </a:xfrm>
        </p:grpSpPr>
        <p:sp>
          <p:nvSpPr>
            <p:cNvPr id="7" name="Marcador de contenido 2">
              <a:extLst>
                <a:ext uri="{FF2B5EF4-FFF2-40B4-BE49-F238E27FC236}">
                  <a16:creationId xmlns:a16="http://schemas.microsoft.com/office/drawing/2014/main" id="{8155254A-85D0-0F0B-4F87-2B8B18CF23A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rgbClr val="FFFF00"/>
                  </a:solidFill>
                  <a:ea typeface="+mn-lt"/>
                  <a:cs typeface="+mn-lt"/>
                </a:rPr>
                <a:t>3,2,1,1 Creación de Banco.java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8" name="CuadroTexto 7">
              <a:extLst>
                <a:ext uri="{FF2B5EF4-FFF2-40B4-BE49-F238E27FC236}">
                  <a16:creationId xmlns:a16="http://schemas.microsoft.com/office/drawing/2014/main" id="{039C5266-3AE2-3F2E-1F5B-3F2300882138}"/>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5" name="Imagen 14">
            <a:extLst>
              <a:ext uri="{FF2B5EF4-FFF2-40B4-BE49-F238E27FC236}">
                <a16:creationId xmlns:a16="http://schemas.microsoft.com/office/drawing/2014/main" id="{422C7C99-8E9F-4B80-B2CB-7D5ADFEE2257}"/>
              </a:ext>
            </a:extLst>
          </p:cNvPr>
          <p:cNvPicPr/>
          <p:nvPr/>
        </p:nvPicPr>
        <p:blipFill>
          <a:blip r:embed="rId2"/>
          <a:stretch>
            <a:fillRect/>
          </a:stretch>
        </p:blipFill>
        <p:spPr>
          <a:xfrm>
            <a:off x="4742898" y="792480"/>
            <a:ext cx="3781425" cy="476250"/>
          </a:xfrm>
          <a:prstGeom prst="rect">
            <a:avLst/>
          </a:prstGeom>
          <a:ln>
            <a:noFill/>
          </a:ln>
          <a:effectLst>
            <a:outerShdw blurRad="292100" dist="139700" dir="2700000" algn="tl" rotWithShape="0">
              <a:srgbClr val="333333">
                <a:alpha val="65000"/>
              </a:srgbClr>
            </a:outerShdw>
          </a:effectLst>
        </p:spPr>
      </p:pic>
      <p:pic>
        <p:nvPicPr>
          <p:cNvPr id="16" name="Imagen 15">
            <a:extLst>
              <a:ext uri="{FF2B5EF4-FFF2-40B4-BE49-F238E27FC236}">
                <a16:creationId xmlns:a16="http://schemas.microsoft.com/office/drawing/2014/main" id="{19DC9E0F-81E6-4445-8166-4EAC0CB04F6A}"/>
              </a:ext>
            </a:extLst>
          </p:cNvPr>
          <p:cNvPicPr/>
          <p:nvPr/>
        </p:nvPicPr>
        <p:blipFill>
          <a:blip r:embed="rId3"/>
          <a:stretch>
            <a:fillRect/>
          </a:stretch>
        </p:blipFill>
        <p:spPr>
          <a:xfrm>
            <a:off x="4833385" y="1883136"/>
            <a:ext cx="3600450" cy="1095375"/>
          </a:xfrm>
          <a:prstGeom prst="rect">
            <a:avLst/>
          </a:prstGeom>
          <a:ln>
            <a:noFill/>
          </a:ln>
          <a:effectLst>
            <a:outerShdw blurRad="292100" dist="139700" dir="2700000" algn="tl" rotWithShape="0">
              <a:srgbClr val="333333">
                <a:alpha val="65000"/>
              </a:srgbClr>
            </a:outerShdw>
          </a:effectLst>
        </p:spPr>
      </p:pic>
      <p:pic>
        <p:nvPicPr>
          <p:cNvPr id="17" name="Imagen 16">
            <a:extLst>
              <a:ext uri="{FF2B5EF4-FFF2-40B4-BE49-F238E27FC236}">
                <a16:creationId xmlns:a16="http://schemas.microsoft.com/office/drawing/2014/main" id="{9A833118-D25F-4C31-ACA3-76F3656DAABF}"/>
              </a:ext>
            </a:extLst>
          </p:cNvPr>
          <p:cNvPicPr/>
          <p:nvPr/>
        </p:nvPicPr>
        <p:blipFill>
          <a:blip r:embed="rId4"/>
          <a:stretch>
            <a:fillRect/>
          </a:stretch>
        </p:blipFill>
        <p:spPr>
          <a:xfrm>
            <a:off x="5352497" y="3231790"/>
            <a:ext cx="2562225" cy="1295400"/>
          </a:xfrm>
          <a:prstGeom prst="rect">
            <a:avLst/>
          </a:prstGeom>
          <a:ln>
            <a:noFill/>
          </a:ln>
          <a:effectLst>
            <a:outerShdw blurRad="292100" dist="139700" dir="2700000" algn="tl" rotWithShape="0">
              <a:srgbClr val="333333">
                <a:alpha val="65000"/>
              </a:srgbClr>
            </a:outerShdw>
          </a:effectLst>
        </p:spPr>
      </p:pic>
      <p:pic>
        <p:nvPicPr>
          <p:cNvPr id="18" name="Imagen 17">
            <a:extLst>
              <a:ext uri="{FF2B5EF4-FFF2-40B4-BE49-F238E27FC236}">
                <a16:creationId xmlns:a16="http://schemas.microsoft.com/office/drawing/2014/main" id="{45217F1C-BE93-471C-ADBC-A9535A7E0F4A}"/>
              </a:ext>
            </a:extLst>
          </p:cNvPr>
          <p:cNvPicPr/>
          <p:nvPr/>
        </p:nvPicPr>
        <p:blipFill>
          <a:blip r:embed="rId5"/>
          <a:stretch>
            <a:fillRect/>
          </a:stretch>
        </p:blipFill>
        <p:spPr>
          <a:xfrm>
            <a:off x="3034950" y="5100599"/>
            <a:ext cx="5943600" cy="12522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917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370659" y="614405"/>
            <a:ext cx="7554141" cy="5629187"/>
          </a:xfrm>
        </p:spPr>
        <p:txBody>
          <a:bodyPr numCol="2">
            <a:noAutofit/>
          </a:bodyPr>
          <a:lstStyle/>
          <a:p>
            <a:pPr marL="629435" lvl="1" indent="-305435">
              <a:lnSpc>
                <a:spcPct val="90000"/>
              </a:lnSpc>
            </a:pPr>
            <a:r>
              <a:rPr lang="es-ES" sz="800" dirty="0">
                <a:solidFill>
                  <a:schemeClr val="bg1"/>
                </a:solidFill>
                <a:latin typeface="Book Antiqua"/>
              </a:rPr>
              <a:t>3,4 </a:t>
            </a:r>
            <a:r>
              <a:rPr lang="es-ES" sz="800" dirty="0" err="1">
                <a:solidFill>
                  <a:schemeClr val="bg1"/>
                </a:solidFill>
                <a:latin typeface="Book Antiqua"/>
              </a:rPr>
              <a:t>Ejecucion</a:t>
            </a:r>
            <a:endParaRPr lang="es-ES" sz="800" dirty="0">
              <a:solidFill>
                <a:schemeClr val="bg1"/>
              </a:solidFill>
              <a:latin typeface="Book Antiqua"/>
            </a:endParaRPr>
          </a:p>
          <a:p>
            <a:pPr marL="305435" indent="-305435">
              <a:lnSpc>
                <a:spcPct val="90000"/>
              </a:lnSpc>
            </a:pPr>
            <a:r>
              <a:rPr lang="es-ES" sz="1000" dirty="0">
                <a:solidFill>
                  <a:schemeClr val="bg1"/>
                </a:solidFill>
                <a:latin typeface="Book Antiqua"/>
              </a:rPr>
              <a:t>4. Conclusiones</a:t>
            </a:r>
          </a:p>
          <a:p>
            <a:pPr marL="305435" indent="-305435">
              <a:lnSpc>
                <a:spcPct val="90000"/>
              </a:lnSpc>
            </a:pPr>
            <a:r>
              <a:rPr lang="es-ES" sz="1000" dirty="0">
                <a:solidFill>
                  <a:schemeClr val="bg1"/>
                </a:solidFill>
                <a:latin typeface="Book Antiqua"/>
              </a:rPr>
              <a:t>5. Recomendaciones</a:t>
            </a:r>
          </a:p>
          <a:p>
            <a:pPr marL="305435" indent="-305435">
              <a:lnSpc>
                <a:spcPct val="90000"/>
              </a:lnSpc>
            </a:pPr>
            <a:r>
              <a:rPr lang="es-ES" sz="1000" dirty="0">
                <a:solidFill>
                  <a:schemeClr val="bg1"/>
                </a:solidFill>
                <a:latin typeface="Book Antiqua"/>
              </a:rPr>
              <a:t>6. Bibliografía</a:t>
            </a:r>
          </a:p>
        </p:txBody>
      </p:sp>
    </p:spTree>
    <p:extLst>
      <p:ext uri="{BB962C8B-B14F-4D97-AF65-F5344CB8AC3E}">
        <p14:creationId xmlns:p14="http://schemas.microsoft.com/office/powerpoint/2010/main" val="3916202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305435" indent="-305435" algn="just"/>
            <a:r>
              <a:rPr lang="es-ES" dirty="0">
                <a:solidFill>
                  <a:schemeClr val="bg1"/>
                </a:solidFill>
              </a:rPr>
              <a:t>4.  Creación del paquete "</a:t>
            </a:r>
            <a:r>
              <a:rPr lang="es-ES" dirty="0" err="1">
                <a:solidFill>
                  <a:schemeClr val="bg1"/>
                </a:solidFill>
              </a:rPr>
              <a:t>Package</a:t>
            </a:r>
            <a:r>
              <a:rPr lang="es-ES" dirty="0">
                <a:solidFill>
                  <a:schemeClr val="bg1"/>
                </a:solidFill>
              </a:rPr>
              <a:t> Controlador"</a:t>
            </a: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11</a:t>
            </a:r>
          </a:p>
        </p:txBody>
      </p:sp>
      <p:sp>
        <p:nvSpPr>
          <p:cNvPr id="5" name="TextBox 4">
            <a:extLst>
              <a:ext uri="{FF2B5EF4-FFF2-40B4-BE49-F238E27FC236}">
                <a16:creationId xmlns:a16="http://schemas.microsoft.com/office/drawing/2014/main" id="{BD50D6F6-E461-1194-F035-97A446732588}"/>
              </a:ext>
            </a:extLst>
          </p:cNvPr>
          <p:cNvSpPr txBox="1"/>
          <p:nvPr/>
        </p:nvSpPr>
        <p:spPr>
          <a:xfrm>
            <a:off x="6057900" y="2876550"/>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t>Para añadir una clase al controlador, primero se necesita crear el paquete que contendrá los controladores en la carpeta del proyecto </a:t>
            </a:r>
            <a:r>
              <a:rPr lang="es-ES" dirty="0" err="1"/>
              <a:t>Source</a:t>
            </a:r>
            <a:r>
              <a:rPr lang="es-ES" dirty="0"/>
              <a:t> </a:t>
            </a:r>
            <a:r>
              <a:rPr lang="es-ES" dirty="0" err="1"/>
              <a:t>Packages</a:t>
            </a:r>
            <a:r>
              <a:rPr lang="es-ES" dirty="0"/>
              <a:t> y le da el nombre de </a:t>
            </a:r>
            <a:r>
              <a:rPr lang="es-ES" dirty="0" err="1"/>
              <a:t>ec.edu.espe.monster.controlador</a:t>
            </a:r>
            <a:endParaRPr lang="es-ES" dirty="0"/>
          </a:p>
        </p:txBody>
      </p:sp>
      <p:grpSp>
        <p:nvGrpSpPr>
          <p:cNvPr id="7" name="Grupo 6">
            <a:extLst>
              <a:ext uri="{FF2B5EF4-FFF2-40B4-BE49-F238E27FC236}">
                <a16:creationId xmlns:a16="http://schemas.microsoft.com/office/drawing/2014/main" id="{D4FC7078-BB6C-8DD7-42D5-8EDB6B4D2DBF}"/>
              </a:ext>
            </a:extLst>
          </p:cNvPr>
          <p:cNvGrpSpPr/>
          <p:nvPr/>
        </p:nvGrpSpPr>
        <p:grpSpPr>
          <a:xfrm>
            <a:off x="9117367" y="0"/>
            <a:ext cx="3074633" cy="6858000"/>
            <a:chOff x="9117367" y="0"/>
            <a:chExt cx="3074633" cy="6858000"/>
          </a:xfrm>
        </p:grpSpPr>
        <p:sp>
          <p:nvSpPr>
            <p:cNvPr id="8" name="Marcador de contenido 2">
              <a:extLst>
                <a:ext uri="{FF2B5EF4-FFF2-40B4-BE49-F238E27FC236}">
                  <a16:creationId xmlns:a16="http://schemas.microsoft.com/office/drawing/2014/main" id="{A8F0525F-08CE-753D-1EAC-7B161CA7470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rgbClr val="FFFF00"/>
                  </a:solidFill>
                  <a:ea typeface="+mn-lt"/>
                  <a:cs typeface="+mn-lt"/>
                </a:rPr>
                <a:t>3,2,2 Creación del Controlador</a:t>
              </a:r>
            </a:p>
            <a:p>
              <a:pPr marL="899435" lvl="2" indent="-305435">
                <a:lnSpc>
                  <a:spcPct val="90000"/>
                </a:lnSpc>
              </a:pPr>
              <a:r>
                <a:rPr lang="es-EC" sz="600" dirty="0">
                  <a:solidFill>
                    <a:srgbClr val="FFFF00"/>
                  </a:solidFill>
                  <a:ea typeface="+mn-lt"/>
                  <a:cs typeface="+mn-lt"/>
                </a:rPr>
                <a:t>3,2,2,1 Creación de </a:t>
              </a:r>
              <a:r>
                <a:rPr lang="es-EC" sz="600" dirty="0" err="1">
                  <a:solidFill>
                    <a:srgbClr val="FFFF00"/>
                  </a:solidFill>
                  <a:ea typeface="+mn-lt"/>
                  <a:cs typeface="+mn-lt"/>
                </a:rPr>
                <a:t>realizarTransferencia</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2" name="CuadroTexto 11">
              <a:extLst>
                <a:ext uri="{FF2B5EF4-FFF2-40B4-BE49-F238E27FC236}">
                  <a16:creationId xmlns:a16="http://schemas.microsoft.com/office/drawing/2014/main" id="{91CBCC42-7AC9-DC8F-6C4B-0736CAF16D4F}"/>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9" name="Imagen 8">
            <a:extLst>
              <a:ext uri="{FF2B5EF4-FFF2-40B4-BE49-F238E27FC236}">
                <a16:creationId xmlns:a16="http://schemas.microsoft.com/office/drawing/2014/main" id="{3D994DE2-1096-42EA-954D-CAABB24C58F5}"/>
              </a:ext>
            </a:extLst>
          </p:cNvPr>
          <p:cNvPicPr/>
          <p:nvPr/>
        </p:nvPicPr>
        <p:blipFill>
          <a:blip r:embed="rId2"/>
          <a:stretch>
            <a:fillRect/>
          </a:stretch>
        </p:blipFill>
        <p:spPr>
          <a:xfrm>
            <a:off x="716878" y="2253357"/>
            <a:ext cx="5024755" cy="34855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2586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305435" indent="-305435" algn="just"/>
            <a:r>
              <a:rPr lang="es-ES" dirty="0">
                <a:solidFill>
                  <a:schemeClr val="bg1"/>
                </a:solidFill>
              </a:rPr>
              <a:t>5.  Agregamos la clase llamado “EjecuciónTransferencias.java"</a:t>
            </a:r>
          </a:p>
        </p:txBody>
      </p:sp>
      <p:sp>
        <p:nvSpPr>
          <p:cNvPr id="9" name="CuadroTexto 8">
            <a:extLst>
              <a:ext uri="{FF2B5EF4-FFF2-40B4-BE49-F238E27FC236}">
                <a16:creationId xmlns:a16="http://schemas.microsoft.com/office/drawing/2014/main" id="{ADEC4D0A-DF15-4C1D-A827-ECD45BF42341}"/>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12</a:t>
            </a:r>
          </a:p>
        </p:txBody>
      </p:sp>
      <p:sp>
        <p:nvSpPr>
          <p:cNvPr id="3" name="TextBox 2">
            <a:extLst>
              <a:ext uri="{FF2B5EF4-FFF2-40B4-BE49-F238E27FC236}">
                <a16:creationId xmlns:a16="http://schemas.microsoft.com/office/drawing/2014/main" id="{B3FD7205-C5A5-9021-15D7-C605018811E8}"/>
              </a:ext>
            </a:extLst>
          </p:cNvPr>
          <p:cNvSpPr txBox="1"/>
          <p:nvPr/>
        </p:nvSpPr>
        <p:spPr>
          <a:xfrm>
            <a:off x="466725" y="2114550"/>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t>Luego hace clic derecho en la carpeta Controlador, new -&gt; </a:t>
            </a:r>
            <a:r>
              <a:rPr lang="es-ES" dirty="0" err="1"/>
              <a:t>JavaClass</a:t>
            </a:r>
            <a:r>
              <a:rPr lang="es-ES" dirty="0"/>
              <a:t>. La clase se llamará Ejecucióntransferencia.java</a:t>
            </a:r>
          </a:p>
        </p:txBody>
      </p:sp>
      <p:grpSp>
        <p:nvGrpSpPr>
          <p:cNvPr id="5" name="Grupo 4">
            <a:extLst>
              <a:ext uri="{FF2B5EF4-FFF2-40B4-BE49-F238E27FC236}">
                <a16:creationId xmlns:a16="http://schemas.microsoft.com/office/drawing/2014/main" id="{2D02A307-3D5D-63AB-8054-EF2984C24BD3}"/>
              </a:ext>
            </a:extLst>
          </p:cNvPr>
          <p:cNvGrpSpPr/>
          <p:nvPr/>
        </p:nvGrpSpPr>
        <p:grpSpPr>
          <a:xfrm>
            <a:off x="9117367" y="0"/>
            <a:ext cx="3074633" cy="6858000"/>
            <a:chOff x="9117367" y="0"/>
            <a:chExt cx="3074633" cy="6858000"/>
          </a:xfrm>
        </p:grpSpPr>
        <p:sp>
          <p:nvSpPr>
            <p:cNvPr id="6" name="Marcador de contenido 2">
              <a:extLst>
                <a:ext uri="{FF2B5EF4-FFF2-40B4-BE49-F238E27FC236}">
                  <a16:creationId xmlns:a16="http://schemas.microsoft.com/office/drawing/2014/main" id="{AB16DAF9-2CD4-C1F2-6C7C-CBD4E9A87D9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rgbClr val="FFFF00"/>
                  </a:solidFill>
                  <a:ea typeface="+mn-lt"/>
                  <a:cs typeface="+mn-lt"/>
                </a:rPr>
                <a:t>3,2,2,1 Creación de </a:t>
              </a:r>
              <a:r>
                <a:rPr lang="es-EC" sz="600" dirty="0" err="1">
                  <a:solidFill>
                    <a:srgbClr val="FFFF00"/>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chemeClr val="bg1"/>
                </a:solidFill>
                <a:ea typeface="+mn-lt"/>
                <a:cs typeface="+mn-lt"/>
              </a:endParaRPr>
            </a:p>
            <a:p>
              <a:pPr marL="594000" lvl="2" indent="0">
                <a:lnSpc>
                  <a:spcPct val="90000"/>
                </a:lnSpc>
                <a:buNone/>
              </a:pP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8" name="CuadroTexto 7">
              <a:extLst>
                <a:ext uri="{FF2B5EF4-FFF2-40B4-BE49-F238E27FC236}">
                  <a16:creationId xmlns:a16="http://schemas.microsoft.com/office/drawing/2014/main" id="{2D255ADC-A5C6-0CC6-5F0E-772EFD65DDA3}"/>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0" name="Imagen 9">
            <a:extLst>
              <a:ext uri="{FF2B5EF4-FFF2-40B4-BE49-F238E27FC236}">
                <a16:creationId xmlns:a16="http://schemas.microsoft.com/office/drawing/2014/main" id="{675952B4-E2E9-43C9-ADF5-7C26CC870675}"/>
              </a:ext>
            </a:extLst>
          </p:cNvPr>
          <p:cNvPicPr/>
          <p:nvPr/>
        </p:nvPicPr>
        <p:blipFill>
          <a:blip r:embed="rId2"/>
          <a:stretch>
            <a:fillRect/>
          </a:stretch>
        </p:blipFill>
        <p:spPr>
          <a:xfrm>
            <a:off x="3756660" y="2514917"/>
            <a:ext cx="4678680" cy="2628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5205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446395"/>
          </a:xfrm>
        </p:spPr>
        <p:txBody>
          <a:bodyPr>
            <a:normAutofit/>
          </a:bodyPr>
          <a:lstStyle/>
          <a:p>
            <a:pPr marL="305435" indent="-305435"/>
            <a:r>
              <a:rPr lang="es-ES" dirty="0">
                <a:solidFill>
                  <a:schemeClr val="bg1"/>
                </a:solidFill>
              </a:rPr>
              <a:t>6.  Codificación de la clase EjecucionTransferencia.java</a:t>
            </a:r>
          </a:p>
        </p:txBody>
      </p:sp>
      <p:sp>
        <p:nvSpPr>
          <p:cNvPr id="11" name="CuadroTexto 10">
            <a:extLst>
              <a:ext uri="{FF2B5EF4-FFF2-40B4-BE49-F238E27FC236}">
                <a16:creationId xmlns:a16="http://schemas.microsoft.com/office/drawing/2014/main" id="{6AEEBF63-A333-4ECE-8E65-1304FC5C298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13</a:t>
            </a:r>
          </a:p>
        </p:txBody>
      </p:sp>
      <p:grpSp>
        <p:nvGrpSpPr>
          <p:cNvPr id="6" name="Grupo 5">
            <a:extLst>
              <a:ext uri="{FF2B5EF4-FFF2-40B4-BE49-F238E27FC236}">
                <a16:creationId xmlns:a16="http://schemas.microsoft.com/office/drawing/2014/main" id="{BBDADE41-D545-3AB6-40B5-1B530CAFDB4C}"/>
              </a:ext>
            </a:extLst>
          </p:cNvPr>
          <p:cNvGrpSpPr/>
          <p:nvPr/>
        </p:nvGrpSpPr>
        <p:grpSpPr>
          <a:xfrm>
            <a:off x="9117367" y="0"/>
            <a:ext cx="3074633" cy="6858000"/>
            <a:chOff x="9117367" y="0"/>
            <a:chExt cx="3074633" cy="6858000"/>
          </a:xfrm>
        </p:grpSpPr>
        <p:sp>
          <p:nvSpPr>
            <p:cNvPr id="9" name="Marcador de contenido 2">
              <a:extLst>
                <a:ext uri="{FF2B5EF4-FFF2-40B4-BE49-F238E27FC236}">
                  <a16:creationId xmlns:a16="http://schemas.microsoft.com/office/drawing/2014/main" id="{E6EB6991-DCC6-131F-49F5-6A164739EE1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t>
              </a:r>
              <a:r>
                <a:rPr lang="es-EC" sz="600" dirty="0" err="1">
                  <a:solidFill>
                    <a:srgbClr val="FFFF00"/>
                  </a:solidFill>
                  <a:ea typeface="+mn-lt"/>
                  <a:cs typeface="+mn-lt"/>
                </a:rPr>
                <a:t>a</a:t>
              </a:r>
              <a:endParaRPr lang="es-EC" sz="600" dirty="0">
                <a:solidFill>
                  <a:srgbClr val="FFFF00"/>
                </a:solidFill>
                <a:ea typeface="+mn-lt"/>
                <a:cs typeface="+mn-lt"/>
              </a:endParaRPr>
            </a:p>
            <a:p>
              <a:pPr marL="899435" lvl="2" indent="-305435">
                <a:lnSpc>
                  <a:spcPct val="90000"/>
                </a:lnSpc>
              </a:pPr>
              <a:r>
                <a:rPr lang="es-EC" sz="600" dirty="0">
                  <a:solidFill>
                    <a:srgbClr val="FFFF00"/>
                  </a:solidFill>
                  <a:ea typeface="+mn-lt"/>
                  <a:cs typeface="+mn-lt"/>
                </a:rPr>
                <a:t>3,2,2,2 </a:t>
              </a:r>
              <a:r>
                <a:rPr lang="es-EC" sz="600" dirty="0" err="1">
                  <a:solidFill>
                    <a:srgbClr val="FFFF00"/>
                  </a:solidFill>
                  <a:ea typeface="+mn-lt"/>
                  <a:cs typeface="+mn-lt"/>
                </a:rPr>
                <a:t>Codificacion</a:t>
              </a:r>
              <a:endParaRPr lang="es-EC" sz="600" dirty="0">
                <a:solidFill>
                  <a:srgbClr val="FFFF00"/>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chemeClr val="bg1"/>
                </a:solidFill>
                <a:ea typeface="+mn-lt"/>
                <a:cs typeface="+mn-lt"/>
              </a:endParaRPr>
            </a:p>
            <a:p>
              <a:pPr marL="899435" lvl="2" indent="-305435">
                <a:lnSpc>
                  <a:spcPct val="90000"/>
                </a:lnSpc>
              </a:pP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4" name="CuadroTexto 13">
              <a:extLst>
                <a:ext uri="{FF2B5EF4-FFF2-40B4-BE49-F238E27FC236}">
                  <a16:creationId xmlns:a16="http://schemas.microsoft.com/office/drawing/2014/main" id="{90702B41-1699-65B8-47C4-F1AA71BD80B1}"/>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13" name="Imagen 12">
            <a:extLst>
              <a:ext uri="{FF2B5EF4-FFF2-40B4-BE49-F238E27FC236}">
                <a16:creationId xmlns:a16="http://schemas.microsoft.com/office/drawing/2014/main" id="{2F023764-BD17-42AF-B7AF-576FA4BD8DE6}"/>
              </a:ext>
            </a:extLst>
          </p:cNvPr>
          <p:cNvPicPr/>
          <p:nvPr/>
        </p:nvPicPr>
        <p:blipFill rotWithShape="1">
          <a:blip r:embed="rId2"/>
          <a:srcRect r="4947" b="6854"/>
          <a:stretch/>
        </p:blipFill>
        <p:spPr>
          <a:xfrm>
            <a:off x="4149854" y="1110229"/>
            <a:ext cx="4967513" cy="4810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2501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3.3 archivo main</a:t>
            </a:r>
            <a:br>
              <a:rPr lang="es-ES" dirty="0"/>
            </a:br>
            <a:r>
              <a:rPr lang="es-ES" dirty="0"/>
              <a:t>3.3.1 codificación</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1551847"/>
            <a:ext cx="3432007" cy="1649824"/>
          </a:xfrm>
        </p:spPr>
        <p:txBody>
          <a:bodyPr/>
          <a:lstStyle/>
          <a:p>
            <a:pPr marL="305435" indent="-305435"/>
            <a:r>
              <a:rPr lang="es-ES" dirty="0">
                <a:solidFill>
                  <a:schemeClr val="tx1"/>
                </a:solidFill>
              </a:rPr>
              <a:t>1.	</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11" name="TextBox 10">
            <a:extLst>
              <a:ext uri="{FF2B5EF4-FFF2-40B4-BE49-F238E27FC236}">
                <a16:creationId xmlns:a16="http://schemas.microsoft.com/office/drawing/2014/main" id="{980B6069-FD2C-886B-082B-EC5A02B17410}"/>
              </a:ext>
            </a:extLst>
          </p:cNvPr>
          <p:cNvSpPr txBox="1"/>
          <p:nvPr/>
        </p:nvSpPr>
        <p:spPr>
          <a:xfrm>
            <a:off x="866775" y="311467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t>En el archivo main se coloca el siguiente código</a:t>
            </a:r>
          </a:p>
        </p:txBody>
      </p:sp>
      <p:grpSp>
        <p:nvGrpSpPr>
          <p:cNvPr id="16" name="Grupo 15">
            <a:extLst>
              <a:ext uri="{FF2B5EF4-FFF2-40B4-BE49-F238E27FC236}">
                <a16:creationId xmlns:a16="http://schemas.microsoft.com/office/drawing/2014/main" id="{0FA2CB06-D8EC-3509-F0AF-AEB443037CF7}"/>
              </a:ext>
            </a:extLst>
          </p:cNvPr>
          <p:cNvGrpSpPr/>
          <p:nvPr/>
        </p:nvGrpSpPr>
        <p:grpSpPr>
          <a:xfrm>
            <a:off x="9117367" y="0"/>
            <a:ext cx="3074633" cy="6858000"/>
            <a:chOff x="9117367" y="0"/>
            <a:chExt cx="3074633" cy="6858000"/>
          </a:xfrm>
        </p:grpSpPr>
        <p:sp>
          <p:nvSpPr>
            <p:cNvPr id="17" name="Marcador de contenido 2">
              <a:extLst>
                <a:ext uri="{FF2B5EF4-FFF2-40B4-BE49-F238E27FC236}">
                  <a16:creationId xmlns:a16="http://schemas.microsoft.com/office/drawing/2014/main" id="{F37F2B03-E59D-EECB-CFBF-0F910D8322F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rgbClr val="FFFF00"/>
                  </a:solidFill>
                  <a:ea typeface="+mn-lt"/>
                  <a:cs typeface="+mn-lt"/>
                </a:rPr>
                <a:t>3,3 Main</a:t>
              </a:r>
            </a:p>
            <a:p>
              <a:pPr marL="899435" lvl="2" indent="-305435">
                <a:lnSpc>
                  <a:spcPct val="90000"/>
                </a:lnSpc>
              </a:pPr>
              <a:r>
                <a:rPr lang="es-EC" sz="600" dirty="0">
                  <a:solidFill>
                    <a:schemeClr val="bg1"/>
                  </a:solidFill>
                  <a:ea typeface="+mn-lt"/>
                  <a:cs typeface="+mn-lt"/>
                </a:rPr>
                <a:t>3,4 </a:t>
              </a:r>
              <a:r>
                <a:rPr lang="es-EC" sz="600" dirty="0" err="1">
                  <a:solidFill>
                    <a:schemeClr val="bg1"/>
                  </a:solidFill>
                  <a:ea typeface="+mn-lt"/>
                  <a:cs typeface="+mn-lt"/>
                </a:rPr>
                <a:t>Ejecucion</a:t>
              </a:r>
              <a:endParaRPr lang="es-EC" sz="600" dirty="0">
                <a:solidFill>
                  <a:schemeClr val="bg1"/>
                </a:solidFill>
                <a:ea typeface="+mn-lt"/>
                <a:cs typeface="+mn-lt"/>
              </a:endParaRPr>
            </a:p>
            <a:p>
              <a:pPr marL="899435" lvl="2" indent="-305435">
                <a:lnSpc>
                  <a:spcPct val="90000"/>
                </a:lnSpc>
              </a:pP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18" name="CuadroTexto 17">
              <a:extLst>
                <a:ext uri="{FF2B5EF4-FFF2-40B4-BE49-F238E27FC236}">
                  <a16:creationId xmlns:a16="http://schemas.microsoft.com/office/drawing/2014/main" id="{235AFD98-A224-9A7D-FC28-FE84C17005F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pic>
        <p:nvPicPr>
          <p:cNvPr id="5" name="Imagen 4">
            <a:extLst>
              <a:ext uri="{FF2B5EF4-FFF2-40B4-BE49-F238E27FC236}">
                <a16:creationId xmlns:a16="http://schemas.microsoft.com/office/drawing/2014/main" id="{24FF86A0-0193-499B-9D98-3F7A01A5F0D2}"/>
              </a:ext>
            </a:extLst>
          </p:cNvPr>
          <p:cNvPicPr>
            <a:picLocks noChangeAspect="1"/>
          </p:cNvPicPr>
          <p:nvPr/>
        </p:nvPicPr>
        <p:blipFill>
          <a:blip r:embed="rId2"/>
          <a:stretch>
            <a:fillRect/>
          </a:stretch>
        </p:blipFill>
        <p:spPr>
          <a:xfrm>
            <a:off x="1033985" y="3904834"/>
            <a:ext cx="7630590" cy="2553056"/>
          </a:xfrm>
          <a:prstGeom prst="rect">
            <a:avLst/>
          </a:prstGeom>
        </p:spPr>
      </p:pic>
    </p:spTree>
    <p:extLst>
      <p:ext uri="{BB962C8B-B14F-4D97-AF65-F5344CB8AC3E}">
        <p14:creationId xmlns:p14="http://schemas.microsoft.com/office/powerpoint/2010/main" val="2775125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62143" y="1799497"/>
            <a:ext cx="8146247" cy="1248504"/>
          </a:xfrm>
        </p:spPr>
        <p:txBody>
          <a:bodyPr/>
          <a:lstStyle/>
          <a:p>
            <a:pPr marL="305435" indent="-305435"/>
            <a:r>
              <a:rPr lang="es-ES" dirty="0">
                <a:solidFill>
                  <a:schemeClr val="tx1"/>
                </a:solidFill>
              </a:rPr>
              <a:t>Y así podemos ver como se efectúan las transferencias</a:t>
            </a:r>
          </a:p>
        </p:txBody>
      </p:sp>
      <p:sp>
        <p:nvSpPr>
          <p:cNvPr id="7" name="CuadroTexto 6">
            <a:extLst>
              <a:ext uri="{FF2B5EF4-FFF2-40B4-BE49-F238E27FC236}">
                <a16:creationId xmlns:a16="http://schemas.microsoft.com/office/drawing/2014/main" id="{D0442B11-3B8E-41BD-9A02-0064F4503CB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17</a:t>
            </a:r>
          </a:p>
        </p:txBody>
      </p:sp>
      <p:sp>
        <p:nvSpPr>
          <p:cNvPr id="9" name="CuadroTexto 8">
            <a:extLst>
              <a:ext uri="{FF2B5EF4-FFF2-40B4-BE49-F238E27FC236}">
                <a16:creationId xmlns:a16="http://schemas.microsoft.com/office/drawing/2014/main" id="{22EDF243-8349-88D0-DAB4-A92B5B87792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sp>
        <p:nvSpPr>
          <p:cNvPr id="10" name="Título 1">
            <a:extLst>
              <a:ext uri="{FF2B5EF4-FFF2-40B4-BE49-F238E27FC236}">
                <a16:creationId xmlns:a16="http://schemas.microsoft.com/office/drawing/2014/main" id="{93DEABC6-AF95-9B63-4B2D-57C0DE1D24FC}"/>
              </a:ext>
            </a:extLst>
          </p:cNvPr>
          <p:cNvSpPr>
            <a:spLocks noGrp="1"/>
          </p:cNvSpPr>
          <p:nvPr>
            <p:ph type="title"/>
          </p:nvPr>
        </p:nvSpPr>
        <p:spPr>
          <a:xfrm>
            <a:off x="495467" y="702156"/>
            <a:ext cx="11029616" cy="1013800"/>
          </a:xfrm>
        </p:spPr>
        <p:txBody>
          <a:bodyPr>
            <a:normAutofit/>
          </a:bodyPr>
          <a:lstStyle/>
          <a:p>
            <a:r>
              <a:rPr lang="es-ES" dirty="0"/>
              <a:t>3.8.2 Ejecución</a:t>
            </a:r>
          </a:p>
        </p:txBody>
      </p:sp>
      <p:pic>
        <p:nvPicPr>
          <p:cNvPr id="2" name="Imagen 1">
            <a:extLst>
              <a:ext uri="{FF2B5EF4-FFF2-40B4-BE49-F238E27FC236}">
                <a16:creationId xmlns:a16="http://schemas.microsoft.com/office/drawing/2014/main" id="{83923DA1-670E-36B7-A444-EA45C2D05AFC}"/>
              </a:ext>
            </a:extLst>
          </p:cNvPr>
          <p:cNvPicPr>
            <a:picLocks noChangeAspect="1"/>
          </p:cNvPicPr>
          <p:nvPr/>
        </p:nvPicPr>
        <p:blipFill>
          <a:blip r:embed="rId2"/>
          <a:stretch>
            <a:fillRect/>
          </a:stretch>
        </p:blipFill>
        <p:spPr>
          <a:xfrm>
            <a:off x="2853971" y="2804064"/>
            <a:ext cx="3904893" cy="3469654"/>
          </a:xfrm>
          <a:prstGeom prst="rect">
            <a:avLst/>
          </a:prstGeom>
        </p:spPr>
      </p:pic>
      <p:grpSp>
        <p:nvGrpSpPr>
          <p:cNvPr id="4" name="Grupo 3">
            <a:extLst>
              <a:ext uri="{FF2B5EF4-FFF2-40B4-BE49-F238E27FC236}">
                <a16:creationId xmlns:a16="http://schemas.microsoft.com/office/drawing/2014/main" id="{3D6A514D-4C5B-6E00-1781-616257719D4C}"/>
              </a:ext>
            </a:extLst>
          </p:cNvPr>
          <p:cNvGrpSpPr/>
          <p:nvPr/>
        </p:nvGrpSpPr>
        <p:grpSpPr>
          <a:xfrm>
            <a:off x="9117367" y="0"/>
            <a:ext cx="3074633" cy="6858000"/>
            <a:chOff x="9117367" y="0"/>
            <a:chExt cx="3074633" cy="6858000"/>
          </a:xfrm>
        </p:grpSpPr>
        <p:sp>
          <p:nvSpPr>
            <p:cNvPr id="5" name="Marcador de contenido 2">
              <a:extLst>
                <a:ext uri="{FF2B5EF4-FFF2-40B4-BE49-F238E27FC236}">
                  <a16:creationId xmlns:a16="http://schemas.microsoft.com/office/drawing/2014/main" id="{94456108-79FA-0E48-C540-E30C9147FB2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rgbClr val="FFFF00"/>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rgbClr val="FFFF00"/>
                  </a:solidFill>
                  <a:ea typeface="+mn-lt"/>
                  <a:cs typeface="+mn-lt"/>
                </a:rPr>
                <a:t>3,3 </a:t>
              </a:r>
              <a:r>
                <a:rPr lang="es-EC" sz="600" dirty="0" err="1">
                  <a:solidFill>
                    <a:srgbClr val="FFFF00"/>
                  </a:solidFill>
                  <a:ea typeface="+mn-lt"/>
                  <a:cs typeface="+mn-lt"/>
                </a:rPr>
                <a:t>Ejecucion</a:t>
              </a:r>
              <a:endParaRPr lang="es-EC" sz="600" dirty="0">
                <a:solidFill>
                  <a:srgbClr val="FFFF00"/>
                </a:solidFill>
                <a:ea typeface="+mn-lt"/>
                <a:cs typeface="+mn-lt"/>
              </a:endParaRPr>
            </a:p>
            <a:p>
              <a:pPr marL="899435" lvl="2" indent="-305435">
                <a:lnSpc>
                  <a:spcPct val="90000"/>
                </a:lnSpc>
              </a:pPr>
              <a:endParaRPr lang="es-EC" sz="600" dirty="0">
                <a:solidFill>
                  <a:srgbClr val="FFFF00"/>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
          <p:nvSpPr>
            <p:cNvPr id="8" name="CuadroTexto 7">
              <a:extLst>
                <a:ext uri="{FF2B5EF4-FFF2-40B4-BE49-F238E27FC236}">
                  <a16:creationId xmlns:a16="http://schemas.microsoft.com/office/drawing/2014/main" id="{C1A27F34-FCFA-8FF1-D508-99A6AEB21F5A}"/>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spTree>
    <p:extLst>
      <p:ext uri="{BB962C8B-B14F-4D97-AF65-F5344CB8AC3E}">
        <p14:creationId xmlns:p14="http://schemas.microsoft.com/office/powerpoint/2010/main" val="873467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46914"/>
          </a:xfrm>
        </p:spPr>
        <p:txBody>
          <a:bodyPr>
            <a:normAutofit/>
          </a:bodyPr>
          <a:lstStyle/>
          <a:p>
            <a:pPr marL="0" lvl="0" indent="0" algn="just">
              <a:lnSpc>
                <a:spcPct val="150000"/>
              </a:lnSpc>
              <a:spcAft>
                <a:spcPts val="800"/>
              </a:spcAft>
              <a:buSzPts val="1000"/>
              <a:buNone/>
            </a:pPr>
            <a:r>
              <a:rPr lang="es-ES" dirty="0">
                <a:solidFill>
                  <a:schemeClr val="tx1"/>
                </a:solidFill>
              </a:rPr>
              <a:t>⮚	En este trabajo se ha desarrollado un modelo de Banco utilizando el lenguaje de programación Java. Este modelo incluye la creación de cuentas, transferencias y el cálculo del saldo total, brindando una base sólida para aplicaciones bancarias.</a:t>
            </a:r>
          </a:p>
          <a:p>
            <a:pPr marL="0" lvl="0" indent="0" algn="just">
              <a:lnSpc>
                <a:spcPct val="150000"/>
              </a:lnSpc>
              <a:spcAft>
                <a:spcPts val="800"/>
              </a:spcAft>
              <a:buSzPts val="1000"/>
              <a:buNone/>
            </a:pPr>
            <a:r>
              <a:rPr lang="es-ES" dirty="0">
                <a:solidFill>
                  <a:schemeClr val="tx1"/>
                </a:solidFill>
              </a:rPr>
              <a:t>⮚	La aplicación de conceptos de programación orientada a objetos, como la encapsulación, la herencia y el polimorfismo, ha facilitado la organización y el modularidad del código, mejorando su mantenibilidad y reutilización.</a:t>
            </a:r>
          </a:p>
          <a:p>
            <a:pPr marL="0" lvl="0" indent="0" algn="just">
              <a:lnSpc>
                <a:spcPct val="150000"/>
              </a:lnSpc>
              <a:spcAft>
                <a:spcPts val="800"/>
              </a:spcAft>
              <a:buSzPts val="1000"/>
              <a:buNone/>
            </a:pPr>
            <a:r>
              <a:rPr lang="es-ES" dirty="0">
                <a:solidFill>
                  <a:schemeClr val="tx1"/>
                </a:solidFill>
              </a:rPr>
              <a:t>⮚	El uso de herramientas como Apache NetBeans ha agilizado el desarrollo del proyecto, proporcionando un entorno de desarrollo integrado con características útiles para la codificación, depuración y gestión de proyectos Java.</a:t>
            </a:r>
          </a:p>
          <a:p>
            <a:pPr lvl="0" algn="just">
              <a:lnSpc>
                <a:spcPct val="115000"/>
              </a:lnSpc>
              <a:buFont typeface="Wingdings" panose="05000000000000000000" pitchFamily="2" charset="2"/>
              <a:buChar char="§"/>
            </a:pPr>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9" name="Marcador de contenido 2">
            <a:extLst>
              <a:ext uri="{FF2B5EF4-FFF2-40B4-BE49-F238E27FC236}">
                <a16:creationId xmlns:a16="http://schemas.microsoft.com/office/drawing/2014/main" id="{B0D28993-DB27-81D3-3889-AE6E13F4E6A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600" dirty="0">
                <a:solidFill>
                  <a:srgbClr val="FFFF00"/>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Tree>
    <p:extLst>
      <p:ext uri="{BB962C8B-B14F-4D97-AF65-F5344CB8AC3E}">
        <p14:creationId xmlns:p14="http://schemas.microsoft.com/office/powerpoint/2010/main" val="2703950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pPr marL="0" lvl="0" indent="0" algn="just">
              <a:lnSpc>
                <a:spcPct val="115000"/>
              </a:lnSpc>
              <a:buNone/>
            </a:pPr>
            <a:r>
              <a:rPr lang="es-ES" dirty="0">
                <a:solidFill>
                  <a:schemeClr val="tx1"/>
                </a:solidFill>
              </a:rPr>
              <a:t>⮚	Se recomienda realizar pruebas exhaustivas del modelo para asegurarse de que funcione correctamente en diferentes escenarios y condiciones, validando tanto los casos normales como los casos límite y de error.</a:t>
            </a:r>
          </a:p>
          <a:p>
            <a:pPr marL="0" lvl="0" indent="0" algn="just">
              <a:lnSpc>
                <a:spcPct val="115000"/>
              </a:lnSpc>
              <a:buNone/>
            </a:pPr>
            <a:r>
              <a:rPr lang="es-ES" dirty="0">
                <a:solidFill>
                  <a:schemeClr val="tx1"/>
                </a:solidFill>
              </a:rPr>
              <a:t>⮚	Es importante aplicar buenas prácticas de programación, como utilizar nombres descriptivos, seguir convenciones de estilo de código y documentar adecuadamente el código, para facilitar su comprensión y mantenimiento.</a:t>
            </a:r>
          </a:p>
          <a:p>
            <a:pPr marL="0" lvl="0" indent="0" algn="just">
              <a:lnSpc>
                <a:spcPct val="115000"/>
              </a:lnSpc>
              <a:buNone/>
            </a:pPr>
            <a:r>
              <a:rPr lang="es-ES" dirty="0">
                <a:solidFill>
                  <a:schemeClr val="tx1"/>
                </a:solidFill>
              </a:rPr>
              <a:t>⮚	Tener cuidado del número de hilos que queramos crear ya que si creamos demasiados podríamos afectar nuestro computador</a:t>
            </a:r>
          </a:p>
          <a:p>
            <a:pPr marL="0" lvl="0" indent="0" algn="just">
              <a:lnSpc>
                <a:spcPct val="115000"/>
              </a:lnSpc>
              <a:buNone/>
            </a:pPr>
            <a:r>
              <a:rPr lang="es-ES" dirty="0">
                <a:solidFill>
                  <a:schemeClr val="tx1"/>
                </a:solidFill>
              </a:rPr>
              <a:t>⮚	Es recomendable nombrar la carpeta con el nombre especificado al inicio de la materia para así tener un orden.</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9" name="Marcador de contenido 2">
            <a:extLst>
              <a:ext uri="{FF2B5EF4-FFF2-40B4-BE49-F238E27FC236}">
                <a16:creationId xmlns:a16="http://schemas.microsoft.com/office/drawing/2014/main" id="{B57A8502-A361-D592-71FD-3951B2A75AF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rgbClr val="FFFF00"/>
                </a:solidFill>
              </a:rPr>
              <a:t>5	RECOMENDACIONES</a:t>
            </a:r>
          </a:p>
          <a:p>
            <a:pPr marL="305435" indent="-305435">
              <a:lnSpc>
                <a:spcPct val="90000"/>
              </a:lnSpc>
            </a:pPr>
            <a:r>
              <a:rPr lang="es-ES" sz="600" dirty="0">
                <a:solidFill>
                  <a:schemeClr val="bg1"/>
                </a:solidFill>
              </a:rPr>
              <a:t>6	BIBLIOGRAFÍA</a:t>
            </a:r>
          </a:p>
          <a:p>
            <a:pPr marL="629920" lvl="2" indent="0">
              <a:lnSpc>
                <a:spcPct val="90000"/>
              </a:lnSpc>
              <a:buNone/>
            </a:pPr>
            <a:endParaRPr lang="es-ES" sz="800" dirty="0">
              <a:solidFill>
                <a:schemeClr val="bg1"/>
              </a:solidFill>
              <a:ea typeface="+mn-lt"/>
              <a:cs typeface="+mn-lt"/>
            </a:endParaRPr>
          </a:p>
        </p:txBody>
      </p:sp>
    </p:spTree>
    <p:extLst>
      <p:ext uri="{BB962C8B-B14F-4D97-AF65-F5344CB8AC3E}">
        <p14:creationId xmlns:p14="http://schemas.microsoft.com/office/powerpoint/2010/main" val="644582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43093" y="1943100"/>
            <a:ext cx="8176728" cy="4353849"/>
          </a:xfrm>
        </p:spPr>
        <p:txBody>
          <a:bodyPr vert="horz" lIns="91440" tIns="45720" rIns="91440" bIns="45720" rtlCol="0" anchor="ctr">
            <a:noAutofit/>
          </a:bodyPr>
          <a:lstStyle/>
          <a:p>
            <a:pPr marL="305435" indent="-305435"/>
            <a:r>
              <a:rPr lang="es-ES" sz="1000" dirty="0">
                <a:ea typeface="+mn-lt"/>
                <a:cs typeface="+mn-lt"/>
              </a:rPr>
              <a:t>[1] Java, "¿Qué es la tecnología Java y por qué la necesito?". Java. Disponible en: https://www.java.com/es/download/help/whatis_java.html. [Último acceso: 27 noviembre 2022].</a:t>
            </a:r>
          </a:p>
          <a:p>
            <a:pPr marL="305435" indent="-305435"/>
            <a:r>
              <a:rPr lang="es-ES" sz="1000" dirty="0">
                <a:ea typeface="+mn-lt"/>
                <a:cs typeface="+mn-lt"/>
              </a:rPr>
              <a:t>[2] M. "MONOTAREA Y MULTITAREA". </a:t>
            </a:r>
            <a:r>
              <a:rPr lang="es-ES" sz="1000" dirty="0" err="1">
                <a:ea typeface="+mn-lt"/>
                <a:cs typeface="+mn-lt"/>
              </a:rPr>
              <a:t>Wordpress</a:t>
            </a:r>
            <a:r>
              <a:rPr lang="es-ES" sz="1000" dirty="0">
                <a:ea typeface="+mn-lt"/>
                <a:cs typeface="+mn-lt"/>
              </a:rPr>
              <a:t>. Disponible en: https://marianogm17.wordpress.com/monotarea-y-multitarea/. [Último acceso: 27 noviembre 2022].</a:t>
            </a:r>
          </a:p>
          <a:p>
            <a:pPr marL="305435" indent="-305435"/>
            <a:r>
              <a:rPr lang="es-ES" sz="1000" dirty="0">
                <a:ea typeface="+mn-lt"/>
                <a:cs typeface="+mn-lt"/>
              </a:rPr>
              <a:t>[3] </a:t>
            </a:r>
            <a:r>
              <a:rPr lang="es-ES" sz="1000" dirty="0" err="1">
                <a:ea typeface="+mn-lt"/>
                <a:cs typeface="+mn-lt"/>
              </a:rPr>
              <a:t>KeepCoding</a:t>
            </a:r>
            <a:r>
              <a:rPr lang="es-ES" sz="1000" dirty="0">
                <a:ea typeface="+mn-lt"/>
                <a:cs typeface="+mn-lt"/>
              </a:rPr>
              <a:t>. "¿Qué es la programación concurrente?". </a:t>
            </a:r>
            <a:r>
              <a:rPr lang="es-ES" sz="1000" dirty="0" err="1">
                <a:ea typeface="+mn-lt"/>
                <a:cs typeface="+mn-lt"/>
              </a:rPr>
              <a:t>KeepCoding</a:t>
            </a:r>
            <a:r>
              <a:rPr lang="es-ES" sz="1000" dirty="0">
                <a:ea typeface="+mn-lt"/>
                <a:cs typeface="+mn-lt"/>
              </a:rPr>
              <a:t>, 11 octubre 2022. Disponible en: https://keepcoding.io/blog/que-es-la-programacion-concurrente/. [Último acceso: 27 noviembre 2022].</a:t>
            </a:r>
          </a:p>
          <a:p>
            <a:pPr marL="305435" indent="-305435"/>
            <a:r>
              <a:rPr lang="es-ES" sz="1000" dirty="0">
                <a:ea typeface="+mn-lt"/>
                <a:cs typeface="+mn-lt"/>
              </a:rPr>
              <a:t>[4] </a:t>
            </a:r>
            <a:r>
              <a:rPr lang="es-ES" sz="1000" dirty="0" err="1">
                <a:ea typeface="+mn-lt"/>
                <a:cs typeface="+mn-lt"/>
              </a:rPr>
              <a:t>JavaTPoint</a:t>
            </a:r>
            <a:r>
              <a:rPr lang="es-ES" sz="1000" dirty="0">
                <a:ea typeface="+mn-lt"/>
                <a:cs typeface="+mn-lt"/>
              </a:rPr>
              <a:t>. "Tutorial de Java AWT". </a:t>
            </a:r>
            <a:r>
              <a:rPr lang="es-ES" sz="1000" dirty="0" err="1">
                <a:ea typeface="+mn-lt"/>
                <a:cs typeface="+mn-lt"/>
              </a:rPr>
              <a:t>JavaTPoint</a:t>
            </a:r>
            <a:r>
              <a:rPr lang="es-ES" sz="1000" dirty="0">
                <a:ea typeface="+mn-lt"/>
                <a:cs typeface="+mn-lt"/>
              </a:rPr>
              <a:t>. Disponible en: https://www.javatpoint.com/java-awt. [Último acceso: 27 noviembre 2022].</a:t>
            </a:r>
          </a:p>
          <a:p>
            <a:pPr marL="305435" indent="-305435"/>
            <a:r>
              <a:rPr lang="es-ES" sz="1000" dirty="0">
                <a:ea typeface="+mn-lt"/>
                <a:cs typeface="+mn-lt"/>
              </a:rPr>
              <a:t>[5] Open </a:t>
            </a:r>
            <a:r>
              <a:rPr lang="es-ES" sz="1000" dirty="0" err="1">
                <a:ea typeface="+mn-lt"/>
                <a:cs typeface="+mn-lt"/>
              </a:rPr>
              <a:t>Bootcamp</a:t>
            </a:r>
            <a:r>
              <a:rPr lang="es-ES" sz="1000" dirty="0">
                <a:ea typeface="+mn-lt"/>
                <a:cs typeface="+mn-lt"/>
              </a:rPr>
              <a:t>. "Introducción a Swing en Java". Open </a:t>
            </a:r>
            <a:r>
              <a:rPr lang="es-ES" sz="1000" dirty="0" err="1">
                <a:ea typeface="+mn-lt"/>
                <a:cs typeface="+mn-lt"/>
              </a:rPr>
              <a:t>Bootcamp</a:t>
            </a:r>
            <a:r>
              <a:rPr lang="es-ES" sz="1000" dirty="0">
                <a:ea typeface="+mn-lt"/>
                <a:cs typeface="+mn-lt"/>
              </a:rPr>
              <a:t>. Disponible en: https://open-bootcamp.com/cursos/java/introduccion-a-swing. [Último acceso: 27 noviembre 2022].</a:t>
            </a:r>
          </a:p>
          <a:p>
            <a:pPr marL="305435" indent="-305435"/>
            <a:r>
              <a:rPr lang="es-ES" sz="1000" dirty="0">
                <a:ea typeface="+mn-lt"/>
                <a:cs typeface="+mn-lt"/>
              </a:rPr>
              <a:t>[6] Universidad de Alicante. "Hilos". Experto Java. Disponible en: http://www.jtech.ua.es/dadm/restringido/java/sesion05-apuntes.html#:~:text=Un%20hilo%20es%20un%20flujo,programa%2C%20pila%20de%20ejecuci%C3%B3n). [Último acceso: 27 noviembre 2022].</a:t>
            </a:r>
          </a:p>
          <a:p>
            <a:pPr marL="305435" indent="-305435"/>
            <a:r>
              <a:rPr lang="es-ES" sz="1000" dirty="0">
                <a:ea typeface="+mn-lt"/>
                <a:cs typeface="+mn-lt"/>
              </a:rPr>
              <a:t>[7] Departamento de Informática de la Universidad de Valladolid. "Departamento de Informática de la Universidad de Valladolid". Disponible en: https://www.infor.uva.es/~</a:t>
            </a:r>
            <a:r>
              <a:rPr lang="es-ES" sz="1000" dirty="0" err="1">
                <a:ea typeface="+mn-lt"/>
                <a:cs typeface="+mn-lt"/>
              </a:rPr>
              <a:t>fdiaz</a:t>
            </a:r>
            <a:r>
              <a:rPr lang="es-ES" sz="1000" dirty="0">
                <a:ea typeface="+mn-lt"/>
                <a:cs typeface="+mn-lt"/>
              </a:rPr>
              <a:t>/</a:t>
            </a:r>
            <a:r>
              <a:rPr lang="es-ES" sz="1000" dirty="0" err="1">
                <a:ea typeface="+mn-lt"/>
                <a:cs typeface="+mn-lt"/>
              </a:rPr>
              <a:t>sd</a:t>
            </a:r>
            <a:r>
              <a:rPr lang="es-ES" sz="1000" dirty="0">
                <a:ea typeface="+mn-lt"/>
                <a:cs typeface="+mn-lt"/>
              </a:rPr>
              <a:t>/</a:t>
            </a:r>
            <a:r>
              <a:rPr lang="es-ES" sz="1000" dirty="0" err="1">
                <a:ea typeface="+mn-lt"/>
                <a:cs typeface="+mn-lt"/>
              </a:rPr>
              <a:t>doc</a:t>
            </a:r>
            <a:r>
              <a:rPr lang="es-ES" sz="1000" dirty="0">
                <a:ea typeface="+mn-lt"/>
                <a:cs typeface="+mn-lt"/>
              </a:rPr>
              <a:t>/hilos#:~:</a:t>
            </a:r>
            <a:r>
              <a:rPr lang="es-ES" sz="1000" dirty="0" err="1">
                <a:ea typeface="+mn-lt"/>
                <a:cs typeface="+mn-lt"/>
              </a:rPr>
              <a:t>text</a:t>
            </a:r>
            <a:r>
              <a:rPr lang="es-ES" sz="1000" dirty="0">
                <a:ea typeface="+mn-lt"/>
                <a:cs typeface="+mn-lt"/>
              </a:rPr>
              <a:t>=La%20interface%20Runnable%20proporciona%20un,deba%20extender%20alguna%20otra%20clase.. [Último acceso: 27 noviembre 2022].</a:t>
            </a:r>
          </a:p>
          <a:p>
            <a:pPr marL="305435" indent="-305435"/>
            <a:r>
              <a:rPr lang="es-ES" sz="1000" dirty="0">
                <a:ea typeface="+mn-lt"/>
                <a:cs typeface="+mn-lt"/>
              </a:rPr>
              <a:t>[8] IBM. "Excepciones Java". IBM, 08 marzo 2021. Disponible en: https://www.ibm.com/docs/es/i/7.1?topic=driver-java-exceptions. [Último acceso: 27 noviembre 2022].</a:t>
            </a:r>
          </a:p>
          <a:p>
            <a:pPr marL="305435" indent="-305435"/>
            <a:endParaRPr lang="es-ES" sz="1000" dirty="0">
              <a:ea typeface="+mn-lt"/>
              <a:cs typeface="+mn-lt"/>
            </a:endParaRPr>
          </a:p>
          <a:p>
            <a:pPr marL="0" indent="0">
              <a:buNone/>
            </a:pPr>
            <a:endParaRPr lang="es-ES" sz="1000" dirty="0">
              <a:ea typeface="+mn-lt"/>
              <a:cs typeface="+mn-lt"/>
            </a:endParaRP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9" name="Marcador de contenido 2">
            <a:extLst>
              <a:ext uri="{FF2B5EF4-FFF2-40B4-BE49-F238E27FC236}">
                <a16:creationId xmlns:a16="http://schemas.microsoft.com/office/drawing/2014/main" id="{5BEADCC5-E3BE-B993-96A4-F28499EA918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600" dirty="0">
              <a:solidFill>
                <a:schemeClr val="bg1"/>
              </a:solidFill>
            </a:endParaRPr>
          </a:p>
          <a:p>
            <a:pPr marL="305435" indent="-305435">
              <a:lnSpc>
                <a:spcPct val="90000"/>
              </a:lnSpc>
            </a:pPr>
            <a:r>
              <a:rPr lang="es-ES" sz="600" dirty="0">
                <a:solidFill>
                  <a:schemeClr val="bg1"/>
                </a:solidFill>
              </a:rPr>
              <a:t>1	OBJETIVOS</a:t>
            </a:r>
          </a:p>
          <a:p>
            <a:pPr marL="305435" indent="-305435">
              <a:lnSpc>
                <a:spcPct val="90000"/>
              </a:lnSpc>
            </a:pPr>
            <a:r>
              <a:rPr lang="es-ES" sz="600" dirty="0">
                <a:solidFill>
                  <a:schemeClr val="bg1"/>
                </a:solidFill>
              </a:rPr>
              <a:t>2	MARCO TEÓRICO</a:t>
            </a:r>
          </a:p>
          <a:p>
            <a:pPr marL="629920" lvl="1" indent="-305435">
              <a:lnSpc>
                <a:spcPct val="90000"/>
              </a:lnSpc>
            </a:pPr>
            <a:r>
              <a:rPr lang="es-ES" sz="600" dirty="0">
                <a:solidFill>
                  <a:schemeClr val="bg1"/>
                </a:solidFill>
                <a:ea typeface="+mn-lt"/>
                <a:cs typeface="+mn-lt"/>
              </a:rPr>
              <a:t>2.1 Dominios de Seguridad en Aplicaciones Web</a:t>
            </a:r>
          </a:p>
          <a:p>
            <a:pPr marL="629920" lvl="1" indent="-305435">
              <a:lnSpc>
                <a:spcPct val="90000"/>
              </a:lnSpc>
            </a:pPr>
            <a:r>
              <a:rPr lang="es-ES" sz="600" dirty="0">
                <a:solidFill>
                  <a:schemeClr val="bg1"/>
                </a:solidFill>
                <a:ea typeface="+mn-lt"/>
                <a:cs typeface="+mn-lt"/>
              </a:rPr>
              <a:t>2.2 Dominio </a:t>
            </a:r>
            <a:r>
              <a:rPr lang="es-ES" sz="600" dirty="0" err="1">
                <a:solidFill>
                  <a:schemeClr val="bg1"/>
                </a:solidFill>
                <a:ea typeface="+mn-lt"/>
                <a:cs typeface="+mn-lt"/>
              </a:rPr>
              <a:t>Glassfish</a:t>
            </a:r>
            <a:endParaRPr lang="es-ES" sz="600" dirty="0">
              <a:solidFill>
                <a:schemeClr val="bg1"/>
              </a:solidFill>
              <a:ea typeface="+mn-lt"/>
              <a:cs typeface="+mn-lt"/>
            </a:endParaRPr>
          </a:p>
          <a:p>
            <a:pPr marL="629920" lvl="1" indent="-305435">
              <a:lnSpc>
                <a:spcPct val="90000"/>
              </a:lnSpc>
            </a:pPr>
            <a:r>
              <a:rPr lang="es-ES" sz="600" dirty="0">
                <a:solidFill>
                  <a:schemeClr val="bg1"/>
                </a:solidFill>
                <a:ea typeface="+mn-lt"/>
                <a:cs typeface="+mn-lt"/>
              </a:rPr>
              <a:t>2.3 Terminología de Seguridad en Aplicaciones JAVA ENTERPRISE EDITION</a:t>
            </a:r>
          </a:p>
          <a:p>
            <a:pPr marL="629920" lvl="1" indent="-305435">
              <a:lnSpc>
                <a:spcPct val="90000"/>
              </a:lnSpc>
            </a:pPr>
            <a:r>
              <a:rPr lang="es-ES" sz="600" dirty="0">
                <a:solidFill>
                  <a:schemeClr val="bg1"/>
                </a:solidFill>
                <a:ea typeface="+mn-lt"/>
                <a:cs typeface="+mn-lt"/>
              </a:rPr>
              <a:t>2.4 </a:t>
            </a:r>
            <a:r>
              <a:rPr lang="es-ES" sz="600" dirty="0" err="1">
                <a:solidFill>
                  <a:schemeClr val="bg1"/>
                </a:solidFill>
                <a:ea typeface="+mn-lt"/>
                <a:cs typeface="+mn-lt"/>
              </a:rPr>
              <a:t>Deployment</a:t>
            </a:r>
            <a:r>
              <a:rPr lang="es-ES" sz="600" dirty="0">
                <a:solidFill>
                  <a:schemeClr val="bg1"/>
                </a:solidFill>
                <a:ea typeface="+mn-lt"/>
                <a:cs typeface="+mn-lt"/>
              </a:rPr>
              <a:t> Descriptor</a:t>
            </a:r>
          </a:p>
          <a:p>
            <a:pPr marL="899795" lvl="2" indent="-269875">
              <a:lnSpc>
                <a:spcPct val="90000"/>
              </a:lnSpc>
            </a:pPr>
            <a:r>
              <a:rPr lang="es-ES" sz="600" dirty="0">
                <a:solidFill>
                  <a:schemeClr val="bg1"/>
                </a:solidFill>
                <a:ea typeface="+mn-lt"/>
                <a:cs typeface="+mn-lt"/>
              </a:rPr>
              <a:t>2.4.1 web.xml</a:t>
            </a:r>
          </a:p>
          <a:p>
            <a:pPr marL="629920" lvl="1" indent="-305435">
              <a:lnSpc>
                <a:spcPct val="90000"/>
              </a:lnSpc>
            </a:pPr>
            <a:r>
              <a:rPr lang="es-ES" sz="600" dirty="0">
                <a:solidFill>
                  <a:schemeClr val="bg1"/>
                </a:solidFill>
                <a:ea typeface="+mn-lt"/>
                <a:cs typeface="+mn-lt"/>
              </a:rPr>
              <a:t>2.5 Patrón MVC</a:t>
            </a:r>
          </a:p>
          <a:p>
            <a:pPr marL="629920" lvl="1" indent="-305435">
              <a:lnSpc>
                <a:spcPct val="90000"/>
              </a:lnSpc>
            </a:pPr>
            <a:r>
              <a:rPr lang="es-ES" sz="600" dirty="0">
                <a:solidFill>
                  <a:schemeClr val="bg1"/>
                </a:solidFill>
                <a:ea typeface="+mn-lt"/>
                <a:cs typeface="+mn-lt"/>
              </a:rPr>
              <a:t>2.6 Modelo</a:t>
            </a:r>
          </a:p>
          <a:p>
            <a:pPr marL="899795" lvl="2" indent="-269875">
              <a:lnSpc>
                <a:spcPct val="90000"/>
              </a:lnSpc>
            </a:pPr>
            <a:r>
              <a:rPr lang="es-ES" sz="600" dirty="0">
                <a:solidFill>
                  <a:schemeClr val="bg1"/>
                </a:solidFill>
                <a:ea typeface="+mn-lt"/>
                <a:cs typeface="+mn-lt"/>
              </a:rPr>
              <a:t>2.6.1 JavaBeans</a:t>
            </a:r>
          </a:p>
          <a:p>
            <a:pPr marL="899795" lvl="2" indent="-269875">
              <a:lnSpc>
                <a:spcPct val="90000"/>
              </a:lnSpc>
            </a:pPr>
            <a:r>
              <a:rPr lang="es-ES" sz="600" dirty="0">
                <a:solidFill>
                  <a:schemeClr val="bg1"/>
                </a:solidFill>
                <a:ea typeface="+mn-lt"/>
                <a:cs typeface="+mn-lt"/>
              </a:rPr>
              <a:t>2.6.2 Métodos HTTP</a:t>
            </a:r>
          </a:p>
          <a:p>
            <a:pPr marL="899795" lvl="2" indent="-269875">
              <a:lnSpc>
                <a:spcPct val="90000"/>
              </a:lnSpc>
            </a:pPr>
            <a:r>
              <a:rPr lang="es-ES" sz="600" dirty="0">
                <a:solidFill>
                  <a:schemeClr val="bg1"/>
                </a:solidFill>
                <a:ea typeface="+mn-lt"/>
                <a:cs typeface="+mn-lt"/>
              </a:rPr>
              <a:t>2.6.3 Base de datos</a:t>
            </a:r>
          </a:p>
          <a:p>
            <a:pPr marL="629920" lvl="1" indent="-305435">
              <a:lnSpc>
                <a:spcPct val="90000"/>
              </a:lnSpc>
            </a:pPr>
            <a:r>
              <a:rPr lang="es-ES" sz="600" dirty="0">
                <a:solidFill>
                  <a:schemeClr val="bg1"/>
                </a:solidFill>
                <a:ea typeface="+mn-lt"/>
                <a:cs typeface="+mn-lt"/>
              </a:rPr>
              <a:t>2.7 Vista</a:t>
            </a:r>
          </a:p>
          <a:p>
            <a:pPr marL="899795" lvl="2" indent="-269875">
              <a:lnSpc>
                <a:spcPct val="90000"/>
              </a:lnSpc>
            </a:pPr>
            <a:r>
              <a:rPr lang="es-ES" sz="600" dirty="0">
                <a:solidFill>
                  <a:schemeClr val="bg1"/>
                </a:solidFill>
                <a:ea typeface="+mn-lt"/>
                <a:cs typeface="+mn-lt"/>
              </a:rPr>
              <a:t>2.7.1 Java Server Pages (JSP)</a:t>
            </a:r>
          </a:p>
          <a:p>
            <a:pPr marL="899795" lvl="2" indent="-269875">
              <a:lnSpc>
                <a:spcPct val="90000"/>
              </a:lnSpc>
            </a:pPr>
            <a:r>
              <a:rPr lang="es-ES" sz="600" dirty="0">
                <a:solidFill>
                  <a:schemeClr val="bg1"/>
                </a:solidFill>
                <a:ea typeface="+mn-lt"/>
                <a:cs typeface="+mn-lt"/>
              </a:rPr>
              <a:t>2.7.2 HTML, CSS y </a:t>
            </a:r>
            <a:r>
              <a:rPr lang="es-ES" sz="600" dirty="0" err="1">
                <a:solidFill>
                  <a:schemeClr val="bg1"/>
                </a:solidFill>
                <a:ea typeface="+mn-lt"/>
                <a:cs typeface="+mn-lt"/>
              </a:rPr>
              <a:t>Javascript</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2.7.3 </a:t>
            </a:r>
            <a:r>
              <a:rPr lang="es-ES" sz="600" dirty="0" err="1">
                <a:solidFill>
                  <a:schemeClr val="bg1"/>
                </a:solidFill>
                <a:ea typeface="+mn-lt"/>
                <a:cs typeface="+mn-lt"/>
              </a:rPr>
              <a:t>Include</a:t>
            </a:r>
            <a:r>
              <a:rPr lang="es-ES" sz="600" dirty="0">
                <a:solidFill>
                  <a:schemeClr val="bg1"/>
                </a:solidFill>
                <a:ea typeface="+mn-lt"/>
                <a:cs typeface="+mn-lt"/>
              </a:rPr>
              <a:t> File = ""</a:t>
            </a:r>
          </a:p>
          <a:p>
            <a:pPr marL="899795" lvl="2" indent="-269875">
              <a:lnSpc>
                <a:spcPct val="90000"/>
              </a:lnSpc>
            </a:pPr>
            <a:r>
              <a:rPr lang="es-ES" sz="600" dirty="0">
                <a:solidFill>
                  <a:schemeClr val="bg1"/>
                </a:solidFill>
                <a:ea typeface="+mn-lt"/>
                <a:cs typeface="+mn-lt"/>
              </a:rPr>
              <a:t>2.7.4 Fragmentos JSPF</a:t>
            </a:r>
          </a:p>
          <a:p>
            <a:pPr marL="629920" lvl="1" indent="-305435">
              <a:lnSpc>
                <a:spcPct val="90000"/>
              </a:lnSpc>
            </a:pPr>
            <a:r>
              <a:rPr lang="es-ES" sz="600" dirty="0">
                <a:solidFill>
                  <a:schemeClr val="bg1"/>
                </a:solidFill>
                <a:ea typeface="+mn-lt"/>
                <a:cs typeface="+mn-lt"/>
              </a:rPr>
              <a:t>2.8 Controlador</a:t>
            </a:r>
          </a:p>
          <a:p>
            <a:pPr marL="899795" lvl="2" indent="-269875">
              <a:lnSpc>
                <a:spcPct val="90000"/>
              </a:lnSpc>
            </a:pPr>
            <a:r>
              <a:rPr lang="es-ES" sz="600" dirty="0">
                <a:solidFill>
                  <a:schemeClr val="bg1"/>
                </a:solidFill>
                <a:ea typeface="+mn-lt"/>
                <a:cs typeface="+mn-lt"/>
              </a:rPr>
              <a:t>2.8.1 </a:t>
            </a:r>
            <a:r>
              <a:rPr lang="es-ES" sz="600" dirty="0" err="1">
                <a:solidFill>
                  <a:schemeClr val="bg1"/>
                </a:solidFill>
                <a:ea typeface="+mn-lt"/>
                <a:cs typeface="+mn-lt"/>
              </a:rPr>
              <a:t>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2.8.2 </a:t>
            </a:r>
            <a:r>
              <a:rPr lang="es-ES" sz="600" dirty="0" err="1">
                <a:solidFill>
                  <a:schemeClr val="bg1"/>
                </a:solidFill>
                <a:ea typeface="+mn-lt"/>
                <a:cs typeface="+mn-lt"/>
              </a:rPr>
              <a:t>javax.servlets</a:t>
            </a:r>
            <a:endParaRPr lang="es-ES" sz="600" dirty="0">
              <a:solidFill>
                <a:schemeClr val="bg1"/>
              </a:solidFill>
              <a:ea typeface="+mn-lt"/>
              <a:cs typeface="+mn-lt"/>
            </a:endParaRPr>
          </a:p>
          <a:p>
            <a:pPr marL="899795" lvl="2" indent="-269875">
              <a:lnSpc>
                <a:spcPct val="90000"/>
              </a:lnSpc>
            </a:pPr>
            <a:r>
              <a:rPr lang="es-ES" sz="600" dirty="0">
                <a:solidFill>
                  <a:schemeClr val="bg1"/>
                </a:solidFill>
                <a:ea typeface="+mn-lt"/>
                <a:cs typeface="+mn-lt"/>
              </a:rPr>
              <a:t>2.8.3 J_SECURITY_CHECK</a:t>
            </a: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899435" lvl="2" indent="-305435">
              <a:lnSpc>
                <a:spcPct val="90000"/>
              </a:lnSpc>
            </a:pPr>
            <a:endParaRPr lang="en-US" sz="600" dirty="0">
              <a:solidFill>
                <a:schemeClr val="bg1"/>
              </a:solidFill>
              <a:ea typeface="+mn-lt"/>
              <a:cs typeface="+mn-lt"/>
            </a:endParaRPr>
          </a:p>
          <a:p>
            <a:pPr marL="305435" indent="-305435">
              <a:lnSpc>
                <a:spcPct val="90000"/>
              </a:lnSpc>
            </a:pPr>
            <a:r>
              <a:rPr lang="es-ES" sz="600" dirty="0">
                <a:solidFill>
                  <a:schemeClr val="bg1"/>
                </a:solidFill>
              </a:rPr>
              <a:t>4	CONCLUSIONES</a:t>
            </a:r>
          </a:p>
          <a:p>
            <a:pPr marL="305435" indent="-305435">
              <a:lnSpc>
                <a:spcPct val="90000"/>
              </a:lnSpc>
            </a:pPr>
            <a:r>
              <a:rPr lang="es-ES" sz="600" dirty="0">
                <a:solidFill>
                  <a:schemeClr val="bg1"/>
                </a:solidFill>
              </a:rPr>
              <a:t>5	RECOMENDACIONES</a:t>
            </a:r>
          </a:p>
          <a:p>
            <a:pPr marL="305435" indent="-305435">
              <a:lnSpc>
                <a:spcPct val="90000"/>
              </a:lnSpc>
            </a:pPr>
            <a:r>
              <a:rPr lang="es-ES" sz="600" dirty="0">
                <a:solidFill>
                  <a:srgbClr val="FFFF00"/>
                </a:solidFill>
              </a:rPr>
              <a:t>6	BIBLIOGRAFÍA</a:t>
            </a:r>
          </a:p>
          <a:p>
            <a:pPr marL="629920" lvl="2" indent="0">
              <a:lnSpc>
                <a:spcPct val="90000"/>
              </a:lnSpc>
              <a:buNone/>
            </a:pPr>
            <a:endParaRPr lang="es-ES" sz="800" dirty="0">
              <a:solidFill>
                <a:schemeClr val="bg1"/>
              </a:solidFill>
              <a:ea typeface="+mn-lt"/>
              <a:cs typeface="+mn-lt"/>
            </a:endParaRPr>
          </a:p>
        </p:txBody>
      </p:sp>
    </p:spTree>
    <p:extLst>
      <p:ext uri="{BB962C8B-B14F-4D97-AF65-F5344CB8AC3E}">
        <p14:creationId xmlns:p14="http://schemas.microsoft.com/office/powerpoint/2010/main" val="40496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1621971644"/>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upo 2">
            <a:extLst>
              <a:ext uri="{FF2B5EF4-FFF2-40B4-BE49-F238E27FC236}">
                <a16:creationId xmlns:a16="http://schemas.microsoft.com/office/drawing/2014/main" id="{3C1E479A-BF58-249A-096B-FE6C2564BC4B}"/>
              </a:ext>
            </a:extLst>
          </p:cNvPr>
          <p:cNvGrpSpPr/>
          <p:nvPr/>
        </p:nvGrpSpPr>
        <p:grpSpPr>
          <a:xfrm>
            <a:off x="9117367" y="0"/>
            <a:ext cx="3074633" cy="6858000"/>
            <a:chOff x="9117367" y="0"/>
            <a:chExt cx="3074633" cy="6858000"/>
          </a:xfrm>
        </p:grpSpPr>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rgbClr val="FFFF00"/>
                  </a:solidFill>
                  <a:latin typeface="Book Antiqua"/>
                </a:rPr>
                <a:t>1	OBJETIVOS</a:t>
              </a:r>
            </a:p>
            <a:p>
              <a:pPr marL="305435" indent="-305435">
                <a:lnSpc>
                  <a:spcPct val="90000"/>
                </a:lnSpc>
              </a:pPr>
              <a:r>
                <a:rPr lang="es-ES" sz="700" dirty="0">
                  <a:solidFill>
                    <a:schemeClr val="bg1"/>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grpSp>
    </p:spTree>
    <p:extLst>
      <p:ext uri="{BB962C8B-B14F-4D97-AF65-F5344CB8AC3E}">
        <p14:creationId xmlns:p14="http://schemas.microsoft.com/office/powerpoint/2010/main" val="420625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584653"/>
          </a:xfrm>
        </p:spPr>
        <p:txBody>
          <a:bodyPr>
            <a:normAutofit/>
          </a:bodyPr>
          <a:lstStyle/>
          <a:p>
            <a:pPr marL="305435" indent="-305435" algn="just"/>
            <a:r>
              <a:rPr lang="es-ES" b="1" dirty="0">
                <a:solidFill>
                  <a:schemeClr val="tx1"/>
                </a:solidFill>
              </a:rPr>
              <a:t>2.1	JAVA</a:t>
            </a:r>
            <a:endParaRPr lang="es-ES" dirty="0">
              <a:solidFill>
                <a:schemeClr val="tx1"/>
              </a:solidFill>
            </a:endParaRP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Java es un lenguaje de programación creado por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Sun</a:t>
            </a:r>
            <a:r>
              <a:rPr lang="es-EC" sz="1800" dirty="0">
                <a:effectLst/>
                <a:latin typeface="Times New Roman" panose="02020603050405020304" pitchFamily="18" charset="0"/>
                <a:ea typeface="Calibri" panose="020F0502020204030204" pitchFamily="34" charset="0"/>
                <a:cs typeface="Calibri" panose="020F0502020204030204" pitchFamily="34" charset="0"/>
              </a:rPr>
              <a:t> Microsystems en 1995. Ha evolucionado desde sus comienzos hasta ser una gran parte del mundo digital actual, debido a que es una plataforma fiable en la que se crean gran cantidad de aplicaciones y servicios [1].</a:t>
            </a:r>
          </a:p>
          <a:p>
            <a:pPr marL="899795" lvl="2" indent="-269875" algn="just"/>
            <a:endParaRPr lang="es-ES" sz="1800" dirty="0">
              <a:solidFill>
                <a:srgbClr val="000000"/>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EC8FB5A7-5780-028D-9FEC-4C543EAE2AC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rgbClr val="FFFF00"/>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04549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584653"/>
          </a:xfrm>
        </p:spPr>
        <p:txBody>
          <a:bodyPr>
            <a:normAutofit/>
          </a:bodyPr>
          <a:lstStyle/>
          <a:p>
            <a:pPr marL="629795" lvl="1" indent="-269875" algn="just"/>
            <a:r>
              <a:rPr lang="es-EC" sz="2000" dirty="0">
                <a:effectLst/>
                <a:latin typeface="Times New Roman" panose="02020603050405020304" pitchFamily="18" charset="0"/>
                <a:ea typeface="Calibri" panose="020F0502020204030204" pitchFamily="34" charset="0"/>
                <a:cs typeface="Calibri" panose="020F0502020204030204" pitchFamily="34" charset="0"/>
              </a:rPr>
              <a:t>Java es un lenguaje que posee varias características, siendo estas:</a:t>
            </a:r>
          </a:p>
          <a:p>
            <a:pPr marL="1278900" lvl="3" indent="-342900">
              <a:lnSpc>
                <a:spcPct val="150000"/>
              </a:lnSpc>
              <a:buFont typeface="Symbol" panose="05050102010706020507" pitchFamily="18" charset="2"/>
              <a:buChar char=""/>
            </a:pPr>
            <a:r>
              <a:rPr lang="es-EC" dirty="0">
                <a:effectLst/>
                <a:latin typeface="Times New Roman" panose="02020603050405020304" pitchFamily="18" charset="0"/>
                <a:ea typeface="Calibri" panose="020F0502020204030204" pitchFamily="34" charset="0"/>
                <a:cs typeface="Calibri" panose="020F0502020204030204" pitchFamily="34" charset="0"/>
              </a:rPr>
              <a:t>Simple y potente: Java ofrece un lenguaje potente, derivada de C y C++, pero sin las características más complicadas (y menos usadas) de estos.</a:t>
            </a:r>
          </a:p>
          <a:p>
            <a:pPr marL="1278900" lvl="3" indent="-342900">
              <a:lnSpc>
                <a:spcPct val="150000"/>
              </a:lnSpc>
              <a:buFont typeface="Symbol" panose="05050102010706020507" pitchFamily="18" charset="2"/>
              <a:buChar char=""/>
            </a:pPr>
            <a:r>
              <a:rPr lang="es-EC" dirty="0">
                <a:effectLst/>
                <a:latin typeface="Times New Roman" panose="02020603050405020304" pitchFamily="18" charset="0"/>
                <a:ea typeface="Calibri" panose="020F0502020204030204" pitchFamily="34" charset="0"/>
                <a:cs typeface="Calibri" panose="020F0502020204030204" pitchFamily="34" charset="0"/>
              </a:rPr>
              <a:t>Orientado a objetos: el enfoque de Java es Orientado a Objetos (OO), es decir, posee los cuatro principios de la programación OO, siendo estos: herencia, encapsulamiento, polimorfismo y abstracción.</a:t>
            </a:r>
          </a:p>
          <a:p>
            <a:pPr marL="1278900" lvl="3" indent="-342900">
              <a:lnSpc>
                <a:spcPct val="150000"/>
              </a:lnSpc>
              <a:buFont typeface="Symbol" panose="05050102010706020507" pitchFamily="18" charset="2"/>
              <a:buChar char=""/>
            </a:pPr>
            <a:r>
              <a:rPr lang="es-EC" dirty="0">
                <a:effectLst/>
                <a:latin typeface="Times New Roman" panose="02020603050405020304" pitchFamily="18" charset="0"/>
                <a:ea typeface="Calibri" panose="020F0502020204030204" pitchFamily="34" charset="0"/>
                <a:cs typeface="Calibri" panose="020F0502020204030204" pitchFamily="34" charset="0"/>
              </a:rPr>
              <a:t>Distribuido: Java proporciona de manera estándar bibliotecas y herramientas para que las aplicaciones desarrolladas sean distribuidas.</a:t>
            </a:r>
          </a:p>
          <a:p>
            <a:pPr marL="1278900" lvl="3" indent="-342900">
              <a:lnSpc>
                <a:spcPct val="150000"/>
              </a:lnSpc>
              <a:buFont typeface="Symbol" panose="05050102010706020507" pitchFamily="18" charset="2"/>
              <a:buChar char=""/>
            </a:pPr>
            <a:r>
              <a:rPr lang="es-EC" dirty="0">
                <a:effectLst/>
                <a:latin typeface="Times New Roman" panose="02020603050405020304" pitchFamily="18" charset="0"/>
                <a:ea typeface="Calibri" panose="020F0502020204030204" pitchFamily="34" charset="0"/>
                <a:cs typeface="Calibri" panose="020F0502020204030204" pitchFamily="34" charset="0"/>
              </a:rPr>
              <a:t>Portable: los programas desarrollados en Java son independientes de la plataforma.</a:t>
            </a:r>
          </a:p>
          <a:p>
            <a:pPr marL="1278900" lvl="3" indent="-342900">
              <a:lnSpc>
                <a:spcPct val="150000"/>
              </a:lnSpc>
              <a:spcAft>
                <a:spcPts val="800"/>
              </a:spcAft>
              <a:buFont typeface="Symbol" panose="05050102010706020507" pitchFamily="18" charset="2"/>
              <a:buChar char=""/>
            </a:pPr>
            <a:r>
              <a:rPr lang="es-EC" dirty="0">
                <a:effectLst/>
                <a:latin typeface="Times New Roman" panose="02020603050405020304" pitchFamily="18" charset="0"/>
                <a:ea typeface="Calibri" panose="020F0502020204030204" pitchFamily="34" charset="0"/>
                <a:cs typeface="Calibri" panose="020F0502020204030204" pitchFamily="34" charset="0"/>
              </a:rPr>
              <a:t>Multihilo: Java puede llevar a cabo varias tareas de forma simultánea dentro del mismo programa, permitiendo mayor rendimiento y velocidad en la ejecución.</a:t>
            </a:r>
          </a:p>
          <a:p>
            <a:pPr marL="899795" lvl="2" indent="-269875" algn="just"/>
            <a:endParaRPr lang="es-ES" sz="1800" dirty="0">
              <a:solidFill>
                <a:srgbClr val="000000"/>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11" name="CuadroTexto 10">
            <a:extLst>
              <a:ext uri="{FF2B5EF4-FFF2-40B4-BE49-F238E27FC236}">
                <a16:creationId xmlns:a16="http://schemas.microsoft.com/office/drawing/2014/main" id="{A70AFAF0-943A-ADD1-E9DF-67FDB3862B1C}"/>
              </a:ext>
            </a:extLst>
          </p:cNvPr>
          <p:cNvSpPr txBox="1"/>
          <p:nvPr/>
        </p:nvSpPr>
        <p:spPr>
          <a:xfrm>
            <a:off x="11817675" y="6457890"/>
            <a:ext cx="374325" cy="400110"/>
          </a:xfrm>
          <a:prstGeom prst="rect">
            <a:avLst/>
          </a:prstGeom>
          <a:noFill/>
        </p:spPr>
        <p:txBody>
          <a:bodyPr wrap="square" rtlCol="0">
            <a:spAutoFit/>
          </a:bodyPr>
          <a:lstStyle/>
          <a:p>
            <a:endParaRPr lang="es-EC" sz="2000" dirty="0">
              <a:solidFill>
                <a:schemeClr val="bg1"/>
              </a:solidFill>
            </a:endParaRPr>
          </a:p>
        </p:txBody>
      </p:sp>
      <p:sp>
        <p:nvSpPr>
          <p:cNvPr id="5" name="Marcador de contenido 2">
            <a:extLst>
              <a:ext uri="{FF2B5EF4-FFF2-40B4-BE49-F238E27FC236}">
                <a16:creationId xmlns:a16="http://schemas.microsoft.com/office/drawing/2014/main" id="{EC8FB5A7-5780-028D-9FEC-4C543EAE2AC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rgbClr val="FFFF00"/>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pic>
        <p:nvPicPr>
          <p:cNvPr id="4" name="Imagen 3" descr="Cómo actualizar Java en tu ordenador">
            <a:extLst>
              <a:ext uri="{FF2B5EF4-FFF2-40B4-BE49-F238E27FC236}">
                <a16:creationId xmlns:a16="http://schemas.microsoft.com/office/drawing/2014/main" id="{BB143A26-2C0A-36C7-B893-0638BB9C60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9720" y="5321501"/>
            <a:ext cx="2686014" cy="1024023"/>
          </a:xfrm>
          <a:prstGeom prst="rect">
            <a:avLst/>
          </a:prstGeom>
          <a:noFill/>
          <a:ln>
            <a:noFill/>
          </a:ln>
        </p:spPr>
      </p:pic>
    </p:spTree>
    <p:extLst>
      <p:ext uri="{BB962C8B-B14F-4D97-AF65-F5344CB8AC3E}">
        <p14:creationId xmlns:p14="http://schemas.microsoft.com/office/powerpoint/2010/main" val="68055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r>
              <a:rPr lang="en-US"/>
              <a:t>2.2 Dominio Glassfish</a:t>
            </a:r>
            <a:endParaRPr lang="es-EC"/>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581193" y="2180496"/>
            <a:ext cx="8248176" cy="3678303"/>
          </a:xfrm>
        </p:spPr>
        <p:txBody>
          <a:bodyPr>
            <a:normAutofit/>
          </a:bodyPr>
          <a:lstStyle/>
          <a:p>
            <a:pPr marL="305435" indent="-305435"/>
            <a:r>
              <a:rPr lang="en-US" b="1" dirty="0"/>
              <a:t>2.2 </a:t>
            </a:r>
            <a:r>
              <a:rPr lang="en-US" b="1" dirty="0" err="1"/>
              <a:t>Programas</a:t>
            </a:r>
            <a:r>
              <a:rPr lang="en-US" b="1" dirty="0"/>
              <a:t> </a:t>
            </a:r>
            <a:r>
              <a:rPr lang="en-US" b="1" dirty="0" err="1"/>
              <a:t>Monotareas</a:t>
            </a:r>
            <a:endParaRPr lang="en-US" b="1" dirty="0"/>
          </a:p>
          <a:p>
            <a:pPr marL="305435" indent="-305435"/>
            <a:r>
              <a:rPr lang="es-EC" sz="1800" dirty="0">
                <a:effectLst/>
                <a:latin typeface="Times New Roman" panose="02020603050405020304" pitchFamily="18" charset="0"/>
                <a:ea typeface="Calibri" panose="020F0502020204030204" pitchFamily="34" charset="0"/>
                <a:cs typeface="Calibri" panose="020F0502020204030204" pitchFamily="34" charset="0"/>
              </a:rPr>
              <a:t>Los programas o sistemas monotarea son aquellos que solo permiten realizar una tarea a la vez por usuario [2]. Existen caso de sistemas monotarea, pero que son multiusuarios, en el cual se admiten varios usuarios al mismo tiempo, pero cada uno de ellos puede realizar únicamente una tarea a la vez [2].</a:t>
            </a:r>
          </a:p>
          <a:p>
            <a:pPr marL="305435" indent="-305435"/>
            <a:endParaRPr lang="es-EC" b="1" dirty="0"/>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rgbClr val="FFFF00"/>
                </a:solidFill>
                <a:latin typeface="Book Antiqua"/>
                <a:ea typeface="+mn-lt"/>
                <a:cs typeface="+mn-lt"/>
              </a:rPr>
              <a:t>2.2 </a:t>
            </a:r>
            <a:r>
              <a:rPr lang="es-ES" sz="700" dirty="0" err="1">
                <a:solidFill>
                  <a:srgbClr val="FFFF00"/>
                </a:solidFill>
                <a:latin typeface="Book Antiqua"/>
                <a:ea typeface="+mn-lt"/>
                <a:cs typeface="+mn-lt"/>
              </a:rPr>
              <a:t>Progr</a:t>
            </a:r>
            <a:r>
              <a:rPr lang="es-EC" sz="700" dirty="0">
                <a:solidFill>
                  <a:srgbClr val="FFFF00"/>
                </a:solidFill>
                <a:latin typeface="Book Antiqua"/>
                <a:ea typeface="+mn-lt"/>
                <a:cs typeface="+mn-lt"/>
              </a:rPr>
              <a:t>ama </a:t>
            </a:r>
            <a:r>
              <a:rPr lang="es-EC" sz="700" dirty="0" err="1">
                <a:solidFill>
                  <a:srgbClr val="FFFF00"/>
                </a:solidFill>
                <a:latin typeface="Book Antiqua"/>
                <a:ea typeface="+mn-lt"/>
                <a:cs typeface="+mn-lt"/>
              </a:rPr>
              <a:t>Monotareas</a:t>
            </a:r>
            <a:endParaRPr lang="es-ES" sz="700" dirty="0">
              <a:solidFill>
                <a:srgbClr val="FFFF00"/>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08691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2.3 </a:t>
            </a:r>
            <a:r>
              <a:rPr lang="en-US" dirty="0" err="1"/>
              <a:t>Programas</a:t>
            </a:r>
            <a:r>
              <a:rPr lang="en-US" dirty="0"/>
              <a:t> </a:t>
            </a:r>
            <a:r>
              <a:rPr lang="en-US" dirty="0" err="1"/>
              <a:t>Multitareas</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581193" y="2180496"/>
            <a:ext cx="8248176" cy="3678303"/>
          </a:xfrm>
        </p:spPr>
        <p:txBody>
          <a:bodyPr>
            <a:normAutofit/>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Un sistema o programa multitarea es aquel que permite que los usuarios realicen varias tareas al mismo tiempo [2]. Por ejemplo, muchos sistemas operativos son multitarea, ya que permiten escribir código de un programa, mientras se recibe un correo electrónico, y se consulta algo en internet. En estos tipos de programa es común encontrar interfaces gráficas que utilicen menús, lo cual permite al usuario un rápido cambio entre las varias tareas que se encuentre realizando [2].</a:t>
            </a:r>
          </a:p>
          <a:p>
            <a:pPr marL="0" indent="0">
              <a:buNone/>
            </a:pPr>
            <a:endParaRPr lang="es-EC" b="1" dirty="0"/>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rgbClr val="FFFF00"/>
                </a:solidFill>
                <a:latin typeface="Book Antiqua"/>
                <a:ea typeface="+mn-lt"/>
                <a:cs typeface="+mn-lt"/>
              </a:rPr>
              <a:t>2.3 Programas Multitarea</a:t>
            </a:r>
          </a:p>
          <a:p>
            <a:pPr marL="629920" lvl="1" indent="-305435">
              <a:lnSpc>
                <a:spcPct val="90000"/>
              </a:lnSpc>
            </a:pPr>
            <a:r>
              <a:rPr lang="es-ES" sz="700" dirty="0">
                <a:solidFill>
                  <a:schemeClr val="bg1"/>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700" dirty="0">
                <a:solidFill>
                  <a:schemeClr val="bg1"/>
                </a:solidFill>
                <a:latin typeface="Book Antiqua"/>
                <a:ea typeface="+mn-lt"/>
                <a:cs typeface="+mn-lt"/>
              </a:rPr>
              <a:t>3 DESARROLLO</a:t>
            </a:r>
          </a:p>
          <a:p>
            <a:pPr marL="629435" lvl="1" indent="-305435">
              <a:lnSpc>
                <a:spcPct val="90000"/>
              </a:lnSpc>
            </a:pPr>
            <a:r>
              <a:rPr lang="es-ES" sz="800" dirty="0">
                <a:solidFill>
                  <a:schemeClr val="bg1"/>
                </a:solidFill>
                <a:latin typeface="Book Antiqua"/>
                <a:ea typeface="+mn-lt"/>
                <a:cs typeface="+mn-lt"/>
              </a:rPr>
              <a:t>3.1 Descripción del proyecto</a:t>
            </a:r>
            <a:endParaRPr lang="en-US" sz="800" dirty="0">
              <a:solidFill>
                <a:schemeClr val="bg1"/>
              </a:solidFill>
              <a:latin typeface="Book Antiqua"/>
              <a:ea typeface="+mn-lt"/>
              <a:cs typeface="+mn-lt"/>
            </a:endParaRPr>
          </a:p>
          <a:p>
            <a:pPr marL="629920" indent="-305435"/>
            <a:r>
              <a:rPr lang="es-ES" sz="700" dirty="0">
                <a:solidFill>
                  <a:schemeClr val="bg1"/>
                </a:solidFill>
                <a:latin typeface="Book Antiqua"/>
                <a:ea typeface="+mn-lt"/>
                <a:cs typeface="+mn-lt"/>
              </a:rPr>
              <a:t>3.2  Video 171</a:t>
            </a:r>
          </a:p>
          <a:p>
            <a:pPr marL="953920" lvl="1" indent="-305435"/>
            <a:r>
              <a:rPr lang="es-ES" sz="700" dirty="0">
                <a:solidFill>
                  <a:schemeClr val="bg1"/>
                </a:solidFill>
                <a:latin typeface="Book Antiqua"/>
              </a:rPr>
              <a:t>3.2.1 Creación del proyecto</a:t>
            </a:r>
          </a:p>
          <a:p>
            <a:pPr marL="953920" lvl="1" indent="-305435"/>
            <a:r>
              <a:rPr lang="es-ES" sz="700" dirty="0">
                <a:solidFill>
                  <a:schemeClr val="bg1"/>
                </a:solidFill>
                <a:latin typeface="Book Antiqua"/>
              </a:rPr>
              <a:t>3.2.2 Creación del patrón MVC</a:t>
            </a:r>
          </a:p>
          <a:p>
            <a:pPr marL="953920" lvl="1" indent="-305435"/>
            <a:r>
              <a:rPr lang="es-ES" sz="700" dirty="0">
                <a:solidFill>
                  <a:schemeClr val="bg1"/>
                </a:solidFill>
                <a:latin typeface="Book Antiqua"/>
              </a:rPr>
              <a:t>3.2.3 Creación del Modelo HilosVarios1</a:t>
            </a:r>
          </a:p>
          <a:p>
            <a:pPr marL="953920" lvl="1" indent="-305435"/>
            <a:r>
              <a:rPr lang="es-ES" sz="700" dirty="0">
                <a:solidFill>
                  <a:schemeClr val="bg1"/>
                </a:solidFill>
                <a:latin typeface="Book Antiqua"/>
              </a:rPr>
              <a:t>3.2.4 Creación del controlador </a:t>
            </a:r>
            <a:r>
              <a:rPr lang="es-ES" sz="700" dirty="0" err="1">
                <a:solidFill>
                  <a:schemeClr val="bg1"/>
                </a:solidFill>
                <a:latin typeface="Book Antiqua"/>
              </a:rPr>
              <a:t>ControladorHilos</a:t>
            </a:r>
            <a:endParaRPr lang="es-ES" sz="700" dirty="0">
              <a:solidFill>
                <a:schemeClr val="bg1"/>
              </a:solidFill>
              <a:latin typeface="Book Antiqua"/>
            </a:endParaRPr>
          </a:p>
          <a:p>
            <a:pPr marL="953920" lvl="1" indent="-305435"/>
            <a:r>
              <a:rPr lang="es-ES" sz="700" dirty="0">
                <a:solidFill>
                  <a:schemeClr val="bg1"/>
                </a:solidFill>
                <a:latin typeface="Book Antiqua"/>
              </a:rPr>
              <a:t>3.2.5  Codificación del archivo </a:t>
            </a:r>
            <a:r>
              <a:rPr lang="es-ES" sz="700" dirty="0" err="1">
                <a:solidFill>
                  <a:schemeClr val="bg1"/>
                </a:solidFill>
                <a:latin typeface="Book Antiqua"/>
              </a:rPr>
              <a:t>main</a:t>
            </a:r>
            <a:endParaRPr lang="es-ES" sz="700" dirty="0">
              <a:solidFill>
                <a:schemeClr val="bg1"/>
              </a:solidFill>
              <a:latin typeface="Book Antiqua"/>
            </a:endParaRPr>
          </a:p>
          <a:p>
            <a:pPr marL="629435" lvl="1" indent="-305435">
              <a:lnSpc>
                <a:spcPct val="90000"/>
              </a:lnSpc>
            </a:pPr>
            <a:r>
              <a:rPr lang="es-ES" sz="800" dirty="0">
                <a:solidFill>
                  <a:schemeClr val="bg1"/>
                </a:solidFill>
                <a:latin typeface="Book Antiqua"/>
              </a:rPr>
              <a:t>3.3 Video 172</a:t>
            </a:r>
          </a:p>
          <a:p>
            <a:pPr marL="899435" lvl="2" indent="-305435">
              <a:lnSpc>
                <a:spcPct val="90000"/>
              </a:lnSpc>
            </a:pPr>
            <a:r>
              <a:rPr lang="es-ES" sz="800" dirty="0">
                <a:solidFill>
                  <a:schemeClr val="bg1"/>
                </a:solidFill>
                <a:latin typeface="Book Antiqua"/>
              </a:rPr>
              <a:t>3.3.1 Creación del modelo HilosVarios2</a:t>
            </a:r>
          </a:p>
          <a:p>
            <a:pPr marL="899435" lvl="2" indent="-305435">
              <a:lnSpc>
                <a:spcPct val="90000"/>
              </a:lnSpc>
            </a:pPr>
            <a:r>
              <a:rPr lang="es-ES" sz="800" dirty="0">
                <a:solidFill>
                  <a:schemeClr val="bg1"/>
                </a:solidFill>
                <a:latin typeface="Book Antiqua"/>
              </a:rPr>
              <a:t>3.3.2 </a:t>
            </a:r>
            <a:r>
              <a:rPr lang="es-ES" sz="800" dirty="0" err="1">
                <a:solidFill>
                  <a:schemeClr val="bg1"/>
                </a:solidFill>
                <a:latin typeface="Book Antiqua"/>
              </a:rPr>
              <a:t>Correción</a:t>
            </a:r>
            <a:r>
              <a:rPr lang="es-ES" sz="800" dirty="0">
                <a:solidFill>
                  <a:schemeClr val="bg1"/>
                </a:solidFill>
                <a:latin typeface="Book Antiqua"/>
              </a:rPr>
              <a:t> en </a:t>
            </a:r>
            <a:r>
              <a:rPr lang="es-ES" sz="800" dirty="0" err="1">
                <a:solidFill>
                  <a:schemeClr val="bg1"/>
                </a:solidFill>
                <a:latin typeface="Book Antiqua"/>
              </a:rPr>
              <a:t>ControladorHilos</a:t>
            </a:r>
            <a:endParaRPr lang="es-ES" sz="800" dirty="0">
              <a:solidFill>
                <a:schemeClr val="bg1"/>
              </a:solidFill>
              <a:latin typeface="Book Antiqua"/>
            </a:endParaRPr>
          </a:p>
          <a:p>
            <a:pPr marL="899435" lvl="2" indent="-305435">
              <a:lnSpc>
                <a:spcPct val="90000"/>
              </a:lnSpc>
            </a:pPr>
            <a:r>
              <a:rPr lang="es-ES" sz="800" dirty="0">
                <a:solidFill>
                  <a:schemeClr val="bg1"/>
                </a:solidFill>
                <a:latin typeface="Book Antiqua"/>
              </a:rPr>
              <a:t>3.3.3 Ejecución Video 172</a:t>
            </a: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2445148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B906B-46EB-C02D-AAB2-598E70A37D17}"/>
              </a:ext>
            </a:extLst>
          </p:cNvPr>
          <p:cNvSpPr>
            <a:spLocks noGrp="1"/>
          </p:cNvSpPr>
          <p:nvPr>
            <p:ph type="title"/>
          </p:nvPr>
        </p:nvSpPr>
        <p:spPr/>
        <p:txBody>
          <a:bodyPr/>
          <a:lstStyle/>
          <a:p>
            <a:pPr marL="305435" indent="-305435"/>
            <a:r>
              <a:rPr lang="en-US" dirty="0"/>
              <a:t>2.4 </a:t>
            </a:r>
            <a:r>
              <a:rPr lang="en-US" dirty="0" err="1"/>
              <a:t>Programaci</a:t>
            </a:r>
            <a:r>
              <a:rPr lang="es-EC" dirty="0" err="1"/>
              <a:t>ón</a:t>
            </a:r>
            <a:r>
              <a:rPr lang="es-EC" dirty="0"/>
              <a:t> Concurrente</a:t>
            </a:r>
            <a:endParaRPr lang="en-US" dirty="0"/>
          </a:p>
        </p:txBody>
      </p:sp>
      <p:sp>
        <p:nvSpPr>
          <p:cNvPr id="3" name="Marcador de contenido 2">
            <a:extLst>
              <a:ext uri="{FF2B5EF4-FFF2-40B4-BE49-F238E27FC236}">
                <a16:creationId xmlns:a16="http://schemas.microsoft.com/office/drawing/2014/main" id="{D86E5406-4F15-5FD5-61DB-8CD62F086BF1}"/>
              </a:ext>
            </a:extLst>
          </p:cNvPr>
          <p:cNvSpPr>
            <a:spLocks noGrp="1"/>
          </p:cNvSpPr>
          <p:nvPr>
            <p:ph idx="1"/>
          </p:nvPr>
        </p:nvSpPr>
        <p:spPr>
          <a:xfrm>
            <a:off x="581193" y="2180496"/>
            <a:ext cx="8248176" cy="3678303"/>
          </a:xfrm>
        </p:spPr>
        <p:txBody>
          <a:bodyPr>
            <a:normAutofit fontScale="77500" lnSpcReduction="20000"/>
          </a:bodyPr>
          <a:lstStyle/>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La programación concurrente es una forma de programa implementada con el fin de resolver varios problemas (realizar varias actividades) de forma concurrente, lo que significa que se ejecutan múltiples labores de programación al mismo tiempo, y no de forma secuencial (una actividad a la vez) [3].</a:t>
            </a:r>
            <a:endParaRPr lang="es-EC" sz="1800" b="1" dirty="0">
              <a:effectLst/>
              <a:latin typeface="Times New Roman" panose="02020603050405020304" pitchFamily="18" charset="0"/>
              <a:ea typeface="Calibri" panose="020F0502020204030204" pitchFamily="34" charset="0"/>
              <a:cs typeface="Calibri" panose="020F0502020204030204" pitchFamily="34" charset="0"/>
            </a:endParaRP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Una de las características de la programación concurrente es que se clasifica como un método de computación modular, lo que se refiere que un cálculo entero tiene la posibilidad de dividirse en muchos </a:t>
            </a:r>
            <a:r>
              <a:rPr lang="es-EC" sz="1800" dirty="0" err="1">
                <a:effectLst/>
                <a:latin typeface="Times New Roman" panose="02020603050405020304" pitchFamily="18" charset="0"/>
                <a:ea typeface="Calibri" panose="020F0502020204030204" pitchFamily="34" charset="0"/>
                <a:cs typeface="Calibri" panose="020F0502020204030204" pitchFamily="34" charset="0"/>
              </a:rPr>
              <a:t>subcálculos</a:t>
            </a:r>
            <a:r>
              <a:rPr lang="es-EC" sz="1800" dirty="0">
                <a:effectLst/>
                <a:latin typeface="Times New Roman" panose="02020603050405020304" pitchFamily="18" charset="0"/>
                <a:ea typeface="Calibri" panose="020F0502020204030204" pitchFamily="34" charset="0"/>
                <a:cs typeface="Calibri" panose="020F0502020204030204" pitchFamily="34" charset="0"/>
              </a:rPr>
              <a:t>, que pueden ejecutarse de manera concurrente [3].</a:t>
            </a:r>
          </a:p>
          <a:p>
            <a:pPr>
              <a:lnSpc>
                <a:spcPct val="150000"/>
              </a:lnSpc>
              <a:spcAft>
                <a:spcPts val="800"/>
              </a:spcAft>
            </a:pPr>
            <a:r>
              <a:rPr lang="es-EC" sz="1800" dirty="0">
                <a:effectLst/>
                <a:latin typeface="Times New Roman" panose="02020603050405020304" pitchFamily="18" charset="0"/>
                <a:ea typeface="Calibri" panose="020F0502020204030204" pitchFamily="34" charset="0"/>
                <a:cs typeface="Calibri" panose="020F0502020204030204" pitchFamily="34" charset="0"/>
              </a:rPr>
              <a:t>Este tipo de programación también se caracteriza por funcionar bajo el concepto de procesos; estos son ejecutados en el mismo momento, sin embargo, no se realizan de forma paralela, es decir, no se realizan todos al mismo tiempo [3]. En este tipo de programación, si un proceso no logra realizar su ejecución en el tiempo que le correspondía, el mismo sistema se encargará de ponerlo en pausa [3].</a:t>
            </a:r>
          </a:p>
          <a:p>
            <a:pPr>
              <a:lnSpc>
                <a:spcPct val="150000"/>
              </a:lnSpc>
              <a:spcAft>
                <a:spcPts val="800"/>
              </a:spcAft>
            </a:pPr>
            <a:endParaRPr lang="es-EC"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4" name="Marcador de contenido 2">
            <a:extLst>
              <a:ext uri="{FF2B5EF4-FFF2-40B4-BE49-F238E27FC236}">
                <a16:creationId xmlns:a16="http://schemas.microsoft.com/office/drawing/2014/main" id="{7F301B69-C3F4-0F43-F163-9BA9AA790F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endParaRPr lang="es-ES" sz="800" dirty="0">
              <a:solidFill>
                <a:schemeClr val="bg1"/>
              </a:solidFill>
              <a:latin typeface="Book Antiqua"/>
            </a:endParaRPr>
          </a:p>
          <a:p>
            <a:pPr marL="305435" indent="-305435">
              <a:lnSpc>
                <a:spcPct val="90000"/>
              </a:lnSpc>
            </a:pPr>
            <a:r>
              <a:rPr lang="es-ES" sz="700" dirty="0">
                <a:solidFill>
                  <a:schemeClr val="bg1"/>
                </a:solidFill>
                <a:latin typeface="Book Antiqua"/>
              </a:rPr>
              <a:t>1	OBJETIVOS</a:t>
            </a:r>
          </a:p>
          <a:p>
            <a:pPr marL="305435" indent="-305435">
              <a:lnSpc>
                <a:spcPct val="90000"/>
              </a:lnSpc>
            </a:pPr>
            <a:r>
              <a:rPr lang="es-ES" sz="700" dirty="0">
                <a:solidFill>
                  <a:srgbClr val="FFFF00"/>
                </a:solidFill>
                <a:latin typeface="Book Antiqua"/>
              </a:rPr>
              <a:t>2	MARCO TEÓRICO</a:t>
            </a:r>
          </a:p>
          <a:p>
            <a:pPr marL="629920" lvl="1" indent="-305435">
              <a:lnSpc>
                <a:spcPct val="90000"/>
              </a:lnSpc>
            </a:pPr>
            <a:r>
              <a:rPr lang="es-ES" sz="700" dirty="0">
                <a:solidFill>
                  <a:schemeClr val="bg1"/>
                </a:solidFill>
                <a:latin typeface="Book Antiqua"/>
                <a:ea typeface="+mn-lt"/>
                <a:cs typeface="+mn-lt"/>
              </a:rPr>
              <a:t>2.1 JAVA</a:t>
            </a:r>
          </a:p>
          <a:p>
            <a:pPr marL="629920" lvl="1" indent="-305435">
              <a:lnSpc>
                <a:spcPct val="90000"/>
              </a:lnSpc>
            </a:pPr>
            <a:r>
              <a:rPr lang="es-ES" sz="700" dirty="0">
                <a:solidFill>
                  <a:schemeClr val="bg1"/>
                </a:solidFill>
                <a:latin typeface="Book Antiqua"/>
                <a:ea typeface="+mn-lt"/>
                <a:cs typeface="+mn-lt"/>
              </a:rPr>
              <a:t>2.2 </a:t>
            </a:r>
            <a:r>
              <a:rPr lang="es-ES" sz="700" dirty="0" err="1">
                <a:solidFill>
                  <a:schemeClr val="bg1"/>
                </a:solidFill>
                <a:latin typeface="Book Antiqua"/>
                <a:ea typeface="+mn-lt"/>
                <a:cs typeface="+mn-lt"/>
              </a:rPr>
              <a:t>Progr</a:t>
            </a:r>
            <a:r>
              <a:rPr lang="es-EC" sz="700" dirty="0">
                <a:solidFill>
                  <a:schemeClr val="bg1"/>
                </a:solidFill>
                <a:latin typeface="Book Antiqua"/>
                <a:ea typeface="+mn-lt"/>
                <a:cs typeface="+mn-lt"/>
              </a:rPr>
              <a:t>ama </a:t>
            </a:r>
            <a:r>
              <a:rPr lang="es-EC" sz="700" dirty="0" err="1">
                <a:solidFill>
                  <a:schemeClr val="bg1"/>
                </a:solidFill>
                <a:latin typeface="Book Antiqua"/>
                <a:ea typeface="+mn-lt"/>
                <a:cs typeface="+mn-lt"/>
              </a:rPr>
              <a:t>Monotareas</a:t>
            </a:r>
            <a:endParaRPr lang="es-ES" sz="700" dirty="0">
              <a:solidFill>
                <a:schemeClr val="bg1"/>
              </a:solidFill>
              <a:latin typeface="Book Antiqua"/>
              <a:ea typeface="+mn-lt"/>
              <a:cs typeface="+mn-lt"/>
            </a:endParaRPr>
          </a:p>
          <a:p>
            <a:pPr marL="629920" lvl="1" indent="-305435">
              <a:lnSpc>
                <a:spcPct val="90000"/>
              </a:lnSpc>
            </a:pPr>
            <a:r>
              <a:rPr lang="es-ES" sz="700" dirty="0">
                <a:solidFill>
                  <a:schemeClr val="bg1"/>
                </a:solidFill>
                <a:latin typeface="Book Antiqua"/>
                <a:ea typeface="+mn-lt"/>
                <a:cs typeface="+mn-lt"/>
              </a:rPr>
              <a:t>2.3 Programas Multitarea</a:t>
            </a:r>
          </a:p>
          <a:p>
            <a:pPr marL="629920" lvl="1" indent="-305435">
              <a:lnSpc>
                <a:spcPct val="90000"/>
              </a:lnSpc>
            </a:pPr>
            <a:r>
              <a:rPr lang="es-ES" sz="700" dirty="0">
                <a:solidFill>
                  <a:srgbClr val="FFFF00"/>
                </a:solidFill>
                <a:latin typeface="Book Antiqua"/>
                <a:ea typeface="+mn-lt"/>
                <a:cs typeface="+mn-lt"/>
              </a:rPr>
              <a:t>2.4 Programación Concurrente</a:t>
            </a:r>
          </a:p>
          <a:p>
            <a:pPr marL="629920" lvl="1" indent="-305435">
              <a:lnSpc>
                <a:spcPct val="90000"/>
              </a:lnSpc>
            </a:pPr>
            <a:r>
              <a:rPr lang="es-ES" sz="700" dirty="0">
                <a:solidFill>
                  <a:schemeClr val="bg1"/>
                </a:solidFill>
                <a:latin typeface="Book Antiqua"/>
                <a:ea typeface="+mn-lt"/>
                <a:cs typeface="+mn-lt"/>
              </a:rPr>
              <a:t>2.5 Patrón MVC</a:t>
            </a:r>
          </a:p>
          <a:p>
            <a:pPr marL="629920" lvl="1" indent="-305435">
              <a:lnSpc>
                <a:spcPct val="90000"/>
              </a:lnSpc>
            </a:pPr>
            <a:r>
              <a:rPr lang="es-ES" sz="700" dirty="0">
                <a:solidFill>
                  <a:schemeClr val="bg1"/>
                </a:solidFill>
                <a:latin typeface="Book Antiqua"/>
                <a:ea typeface="+mn-lt"/>
                <a:cs typeface="+mn-lt"/>
              </a:rPr>
              <a:t>2.6 Modelo</a:t>
            </a:r>
          </a:p>
          <a:p>
            <a:pPr marL="629920" lvl="1" indent="-305435">
              <a:lnSpc>
                <a:spcPct val="90000"/>
              </a:lnSpc>
            </a:pPr>
            <a:r>
              <a:rPr lang="es-ES" sz="700" dirty="0">
                <a:solidFill>
                  <a:schemeClr val="bg1"/>
                </a:solidFill>
                <a:latin typeface="Book Antiqua"/>
                <a:ea typeface="+mn-lt"/>
                <a:cs typeface="+mn-lt"/>
              </a:rPr>
              <a:t>2.7 Vista</a:t>
            </a:r>
          </a:p>
          <a:p>
            <a:pPr marL="899795" lvl="2" indent="-269875">
              <a:lnSpc>
                <a:spcPct val="90000"/>
              </a:lnSpc>
            </a:pPr>
            <a:r>
              <a:rPr lang="es-ES" sz="700" dirty="0">
                <a:solidFill>
                  <a:schemeClr val="bg1"/>
                </a:solidFill>
                <a:latin typeface="Book Antiqua"/>
                <a:ea typeface="+mn-lt"/>
                <a:cs typeface="+mn-lt"/>
              </a:rPr>
              <a:t>2.7.1 AWT</a:t>
            </a:r>
          </a:p>
          <a:p>
            <a:pPr marL="899795" lvl="2" indent="-269875">
              <a:lnSpc>
                <a:spcPct val="90000"/>
              </a:lnSpc>
            </a:pPr>
            <a:r>
              <a:rPr lang="es-ES" sz="700" dirty="0">
                <a:solidFill>
                  <a:schemeClr val="bg1"/>
                </a:solidFill>
                <a:latin typeface="Book Antiqua"/>
                <a:ea typeface="+mn-lt"/>
                <a:cs typeface="+mn-lt"/>
              </a:rPr>
              <a:t>2.7.2 SWING</a:t>
            </a:r>
          </a:p>
          <a:p>
            <a:pPr marL="629795" lvl="1" indent="-269875">
              <a:lnSpc>
                <a:spcPct val="90000"/>
              </a:lnSpc>
            </a:pPr>
            <a:r>
              <a:rPr lang="es-ES" sz="700" dirty="0">
                <a:solidFill>
                  <a:schemeClr val="bg1"/>
                </a:solidFill>
                <a:latin typeface="Book Antiqua"/>
                <a:ea typeface="+mn-lt"/>
                <a:cs typeface="+mn-lt"/>
              </a:rPr>
              <a:t>2.8 Controlador</a:t>
            </a:r>
          </a:p>
          <a:p>
            <a:pPr marL="899795" lvl="2" indent="-269875">
              <a:lnSpc>
                <a:spcPct val="90000"/>
              </a:lnSpc>
            </a:pPr>
            <a:r>
              <a:rPr lang="es-ES" sz="700" dirty="0">
                <a:solidFill>
                  <a:schemeClr val="bg1"/>
                </a:solidFill>
                <a:latin typeface="Book Antiqua"/>
                <a:ea typeface="+mn-lt"/>
                <a:cs typeface="+mn-lt"/>
              </a:rPr>
              <a:t>2.8.1 Hilos</a:t>
            </a:r>
          </a:p>
          <a:p>
            <a:pPr marL="899795" lvl="2" indent="-269875">
              <a:lnSpc>
                <a:spcPct val="90000"/>
              </a:lnSpc>
            </a:pPr>
            <a:r>
              <a:rPr lang="es-ES" sz="700" dirty="0">
                <a:solidFill>
                  <a:schemeClr val="bg1"/>
                </a:solidFill>
                <a:latin typeface="Book Antiqua"/>
                <a:ea typeface="+mn-lt"/>
                <a:cs typeface="+mn-lt"/>
              </a:rPr>
              <a:t>2.8.2 Ciclo de vida de un hilo</a:t>
            </a:r>
          </a:p>
          <a:p>
            <a:pPr marL="899795" lvl="2" indent="-269875">
              <a:lnSpc>
                <a:spcPct val="90000"/>
              </a:lnSpc>
            </a:pPr>
            <a:r>
              <a:rPr lang="es-ES" sz="700" dirty="0">
                <a:solidFill>
                  <a:schemeClr val="bg1"/>
                </a:solidFill>
                <a:latin typeface="Book Antiqua"/>
                <a:ea typeface="+mn-lt"/>
                <a:cs typeface="+mn-lt"/>
              </a:rPr>
              <a:t>2.8.3 Métodos utilizados en </a:t>
            </a:r>
            <a:r>
              <a:rPr lang="es-ES" sz="700" dirty="0" err="1">
                <a:solidFill>
                  <a:schemeClr val="bg1"/>
                </a:solidFill>
                <a:latin typeface="Book Antiqua"/>
                <a:ea typeface="+mn-lt"/>
                <a:cs typeface="+mn-lt"/>
              </a:rPr>
              <a:t>threads</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2.8.4 Interfaz </a:t>
            </a:r>
            <a:r>
              <a:rPr lang="es-ES" sz="700" dirty="0" err="1">
                <a:solidFill>
                  <a:schemeClr val="bg1"/>
                </a:solidFill>
                <a:latin typeface="Book Antiqua"/>
                <a:ea typeface="+mn-lt"/>
                <a:cs typeface="+mn-lt"/>
              </a:rPr>
              <a:t>Runnable</a:t>
            </a:r>
            <a:endParaRPr lang="es-ES" sz="700" dirty="0">
              <a:solidFill>
                <a:schemeClr val="bg1"/>
              </a:solidFill>
              <a:latin typeface="Book Antiqua"/>
              <a:ea typeface="+mn-lt"/>
              <a:cs typeface="+mn-lt"/>
            </a:endParaRPr>
          </a:p>
          <a:p>
            <a:pPr marL="899795" lvl="2" indent="-269875">
              <a:lnSpc>
                <a:spcPct val="90000"/>
              </a:lnSpc>
            </a:pPr>
            <a:r>
              <a:rPr lang="es-ES" sz="700" dirty="0">
                <a:solidFill>
                  <a:schemeClr val="bg1"/>
                </a:solidFill>
                <a:latin typeface="Book Antiqua"/>
                <a:ea typeface="+mn-lt"/>
                <a:cs typeface="+mn-lt"/>
              </a:rPr>
              <a:t>2.8.5 Uso de excepciones.</a:t>
            </a:r>
          </a:p>
          <a:p>
            <a:pPr marL="899795" lvl="2" indent="-269875">
              <a:lnSpc>
                <a:spcPct val="90000"/>
              </a:lnSpc>
            </a:pPr>
            <a:r>
              <a:rPr lang="es-ES" sz="700" dirty="0">
                <a:solidFill>
                  <a:schemeClr val="bg1"/>
                </a:solidFill>
                <a:latin typeface="Book Antiqua"/>
                <a:ea typeface="+mn-lt"/>
                <a:cs typeface="+mn-lt"/>
              </a:rPr>
              <a:t>2.8.6 Interfaz </a:t>
            </a:r>
            <a:r>
              <a:rPr lang="es-ES" sz="700" dirty="0" err="1">
                <a:solidFill>
                  <a:schemeClr val="bg1"/>
                </a:solidFill>
                <a:latin typeface="Book Antiqua"/>
                <a:ea typeface="+mn-lt"/>
                <a:cs typeface="+mn-lt"/>
              </a:rPr>
              <a:t>ActionListener</a:t>
            </a:r>
            <a:endParaRPr lang="es-ES" sz="700" dirty="0">
              <a:solidFill>
                <a:schemeClr val="bg1"/>
              </a:solidFill>
              <a:latin typeface="Book Antiqua"/>
              <a:ea typeface="+mn-lt"/>
              <a:cs typeface="+mn-lt"/>
            </a:endParaRPr>
          </a:p>
          <a:p>
            <a:pPr marL="305435" indent="-305435">
              <a:lnSpc>
                <a:spcPct val="90000"/>
              </a:lnSpc>
            </a:pPr>
            <a:r>
              <a:rPr lang="es-ES" sz="600" dirty="0">
                <a:solidFill>
                  <a:schemeClr val="bg1"/>
                </a:solidFill>
                <a:ea typeface="+mn-lt"/>
                <a:cs typeface="+mn-lt"/>
              </a:rPr>
              <a:t>3 DESARROLLO</a:t>
            </a:r>
          </a:p>
          <a:p>
            <a:pPr marL="899435" lvl="2" indent="-305435">
              <a:lnSpc>
                <a:spcPct val="90000"/>
              </a:lnSpc>
            </a:pPr>
            <a:r>
              <a:rPr lang="es-EC" sz="600" dirty="0">
                <a:solidFill>
                  <a:schemeClr val="bg1"/>
                </a:solidFill>
                <a:ea typeface="+mn-lt"/>
                <a:cs typeface="+mn-lt"/>
              </a:rPr>
              <a:t>3.1. </a:t>
            </a:r>
            <a:r>
              <a:rPr lang="es-EC" sz="600" dirty="0" err="1">
                <a:solidFill>
                  <a:schemeClr val="bg1"/>
                </a:solidFill>
                <a:ea typeface="+mn-lt"/>
                <a:cs typeface="+mn-lt"/>
              </a:rPr>
              <a:t>Creacion</a:t>
            </a:r>
            <a:r>
              <a:rPr lang="es-EC" sz="600" dirty="0">
                <a:solidFill>
                  <a:schemeClr val="bg1"/>
                </a:solidFill>
                <a:ea typeface="+mn-lt"/>
                <a:cs typeface="+mn-lt"/>
              </a:rPr>
              <a:t> del proyecto en </a:t>
            </a:r>
            <a:r>
              <a:rPr lang="es-EC" sz="600" dirty="0" err="1">
                <a:solidFill>
                  <a:schemeClr val="bg1"/>
                </a:solidFill>
                <a:ea typeface="+mn-lt"/>
                <a:cs typeface="+mn-lt"/>
              </a:rPr>
              <a:t>netbeans</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 </a:t>
            </a:r>
            <a:r>
              <a:rPr lang="es-EC" sz="600" dirty="0" err="1">
                <a:solidFill>
                  <a:schemeClr val="bg1"/>
                </a:solidFill>
                <a:ea typeface="+mn-lt"/>
                <a:cs typeface="+mn-lt"/>
              </a:rPr>
              <a:t>Creacion</a:t>
            </a:r>
            <a:r>
              <a:rPr lang="es-EC" sz="600" dirty="0">
                <a:solidFill>
                  <a:schemeClr val="bg1"/>
                </a:solidFill>
                <a:ea typeface="+mn-lt"/>
                <a:cs typeface="+mn-lt"/>
              </a:rPr>
              <a:t> del </a:t>
            </a:r>
            <a:r>
              <a:rPr lang="es-EC" sz="600" dirty="0" err="1">
                <a:solidFill>
                  <a:schemeClr val="bg1"/>
                </a:solidFill>
                <a:ea typeface="+mn-lt"/>
                <a:cs typeface="+mn-lt"/>
              </a:rPr>
              <a:t>patron</a:t>
            </a:r>
            <a:r>
              <a:rPr lang="es-EC" sz="600" dirty="0">
                <a:solidFill>
                  <a:schemeClr val="bg1"/>
                </a:solidFill>
                <a:ea typeface="+mn-lt"/>
                <a:cs typeface="+mn-lt"/>
              </a:rPr>
              <a:t> </a:t>
            </a:r>
            <a:r>
              <a:rPr lang="es-EC" sz="600" dirty="0" err="1">
                <a:solidFill>
                  <a:schemeClr val="bg1"/>
                </a:solidFill>
                <a:ea typeface="+mn-lt"/>
                <a:cs typeface="+mn-lt"/>
              </a:rPr>
              <a:t>mvc</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3,2,1 Creación del modelo</a:t>
            </a:r>
          </a:p>
          <a:p>
            <a:pPr marL="899435" lvl="2" indent="-305435">
              <a:lnSpc>
                <a:spcPct val="90000"/>
              </a:lnSpc>
            </a:pPr>
            <a:r>
              <a:rPr lang="es-EC" sz="600" dirty="0">
                <a:solidFill>
                  <a:schemeClr val="bg1"/>
                </a:solidFill>
                <a:ea typeface="+mn-lt"/>
                <a:cs typeface="+mn-lt"/>
              </a:rPr>
              <a:t>3,2,1,1 Creación de Banco.java</a:t>
            </a:r>
          </a:p>
          <a:p>
            <a:pPr marL="899435" lvl="2" indent="-305435">
              <a:lnSpc>
                <a:spcPct val="90000"/>
              </a:lnSpc>
            </a:pPr>
            <a:r>
              <a:rPr lang="es-EC" sz="600" dirty="0">
                <a:solidFill>
                  <a:schemeClr val="bg1"/>
                </a:solidFill>
                <a:ea typeface="+mn-lt"/>
                <a:cs typeface="+mn-lt"/>
              </a:rPr>
              <a:t>3,2,1,2 Codificaciones Banco</a:t>
            </a:r>
          </a:p>
          <a:p>
            <a:pPr marL="899435" lvl="2" indent="-305435">
              <a:lnSpc>
                <a:spcPct val="90000"/>
              </a:lnSpc>
            </a:pPr>
            <a:r>
              <a:rPr lang="es-EC" sz="600" dirty="0">
                <a:solidFill>
                  <a:schemeClr val="bg1"/>
                </a:solidFill>
                <a:ea typeface="+mn-lt"/>
                <a:cs typeface="+mn-lt"/>
              </a:rPr>
              <a:t>3,2,2 Creación del Controlador</a:t>
            </a:r>
          </a:p>
          <a:p>
            <a:pPr marL="899435" lvl="2" indent="-305435">
              <a:lnSpc>
                <a:spcPct val="90000"/>
              </a:lnSpc>
            </a:pPr>
            <a:r>
              <a:rPr lang="es-EC" sz="600" dirty="0">
                <a:solidFill>
                  <a:schemeClr val="bg1"/>
                </a:solidFill>
                <a:ea typeface="+mn-lt"/>
                <a:cs typeface="+mn-lt"/>
              </a:rPr>
              <a:t>3,2,2,1 Creación de </a:t>
            </a:r>
            <a:r>
              <a:rPr lang="es-EC" sz="600" dirty="0" err="1">
                <a:solidFill>
                  <a:schemeClr val="bg1"/>
                </a:solidFill>
                <a:ea typeface="+mn-lt"/>
                <a:cs typeface="+mn-lt"/>
              </a:rPr>
              <a:t>realizarTransferencia</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3,2,2,2 </a:t>
            </a:r>
            <a:r>
              <a:rPr lang="es-EC" sz="600" dirty="0" err="1">
                <a:solidFill>
                  <a:schemeClr val="bg1"/>
                </a:solidFill>
                <a:ea typeface="+mn-lt"/>
                <a:cs typeface="+mn-lt"/>
              </a:rPr>
              <a:t>Codificacion</a:t>
            </a:r>
            <a:endParaRPr lang="es-EC" sz="600" dirty="0">
              <a:solidFill>
                <a:schemeClr val="bg1"/>
              </a:solidFill>
              <a:ea typeface="+mn-lt"/>
              <a:cs typeface="+mn-lt"/>
            </a:endParaRPr>
          </a:p>
          <a:p>
            <a:pPr marL="899435" lvl="2" indent="-305435">
              <a:lnSpc>
                <a:spcPct val="90000"/>
              </a:lnSpc>
            </a:pPr>
            <a:r>
              <a:rPr lang="es-EC" sz="600" dirty="0">
                <a:solidFill>
                  <a:schemeClr val="bg1"/>
                </a:solidFill>
                <a:ea typeface="+mn-lt"/>
                <a:cs typeface="+mn-lt"/>
              </a:rPr>
              <a:t>3,3 Main</a:t>
            </a:r>
          </a:p>
          <a:p>
            <a:pPr marL="899435" lvl="2" indent="-305435">
              <a:lnSpc>
                <a:spcPct val="90000"/>
              </a:lnSpc>
            </a:pPr>
            <a:r>
              <a:rPr lang="es-EC" sz="600" dirty="0">
                <a:solidFill>
                  <a:schemeClr val="bg1"/>
                </a:solidFill>
                <a:ea typeface="+mn-lt"/>
                <a:cs typeface="+mn-lt"/>
              </a:rPr>
              <a:t>3,3 </a:t>
            </a:r>
            <a:r>
              <a:rPr lang="es-EC" sz="600" dirty="0" err="1">
                <a:solidFill>
                  <a:schemeClr val="bg1"/>
                </a:solidFill>
                <a:ea typeface="+mn-lt"/>
                <a:cs typeface="+mn-lt"/>
              </a:rPr>
              <a:t>Ejecucion</a:t>
            </a:r>
            <a:endParaRPr lang="es-EC" sz="600" dirty="0">
              <a:solidFill>
                <a:schemeClr val="bg1"/>
              </a:solidFill>
              <a:ea typeface="+mn-lt"/>
              <a:cs typeface="+mn-lt"/>
            </a:endParaRPr>
          </a:p>
          <a:p>
            <a:pPr marL="305435" indent="-305435">
              <a:lnSpc>
                <a:spcPct val="90000"/>
              </a:lnSpc>
            </a:pPr>
            <a:r>
              <a:rPr lang="es-ES" sz="700" dirty="0">
                <a:solidFill>
                  <a:schemeClr val="bg1"/>
                </a:solidFill>
                <a:latin typeface="Book Antiqua"/>
              </a:rPr>
              <a:t>4. Conclusiones</a:t>
            </a:r>
          </a:p>
          <a:p>
            <a:pPr marL="305435" indent="-305435">
              <a:lnSpc>
                <a:spcPct val="90000"/>
              </a:lnSpc>
            </a:pPr>
            <a:r>
              <a:rPr lang="es-ES" sz="700" dirty="0">
                <a:solidFill>
                  <a:schemeClr val="bg1"/>
                </a:solidFill>
                <a:latin typeface="Book Antiqua"/>
              </a:rPr>
              <a:t>5. Recomendaciones</a:t>
            </a:r>
          </a:p>
          <a:p>
            <a:pPr marL="305435" indent="-305435">
              <a:lnSpc>
                <a:spcPct val="90000"/>
              </a:lnSpc>
            </a:pPr>
            <a:r>
              <a:rPr lang="es-ES" sz="700" dirty="0">
                <a:solidFill>
                  <a:schemeClr val="bg1"/>
                </a:solidFill>
                <a:latin typeface="Book Antiqua"/>
              </a:rPr>
              <a:t>6. Bibliografía</a:t>
            </a:r>
          </a:p>
          <a:p>
            <a:pPr marL="953920" lvl="1" indent="-305435"/>
            <a:endParaRPr lang="es-ES" sz="800" dirty="0">
              <a:solidFill>
                <a:schemeClr val="bg1"/>
              </a:solidFill>
              <a:latin typeface="Book Antiqua"/>
            </a:endParaRPr>
          </a:p>
          <a:p>
            <a:pPr marL="305435" indent="-305435">
              <a:lnSpc>
                <a:spcPct val="90000"/>
              </a:lnSpc>
            </a:pPr>
            <a:endParaRPr lang="es-ES" sz="600" dirty="0">
              <a:solidFill>
                <a:schemeClr val="bg1"/>
              </a:solidFill>
            </a:endParaRPr>
          </a:p>
        </p:txBody>
      </p:sp>
    </p:spTree>
    <p:extLst>
      <p:ext uri="{BB962C8B-B14F-4D97-AF65-F5344CB8AC3E}">
        <p14:creationId xmlns:p14="http://schemas.microsoft.com/office/powerpoint/2010/main" val="117853578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DB3205D728F2E4C80D0BF4183EE3D09" ma:contentTypeVersion="5" ma:contentTypeDescription="Crear nuevo documento." ma:contentTypeScope="" ma:versionID="10df626ac3313c46c4cfeaf3c49ad33a">
  <xsd:schema xmlns:xsd="http://www.w3.org/2001/XMLSchema" xmlns:xs="http://www.w3.org/2001/XMLSchema" xmlns:p="http://schemas.microsoft.com/office/2006/metadata/properties" xmlns:ns3="cf0dd1e3-fcff-430c-b336-6efe2da4e12f" xmlns:ns4="e638606b-d859-491c-91a6-e9a6ecea9787" targetNamespace="http://schemas.microsoft.com/office/2006/metadata/properties" ma:root="true" ma:fieldsID="6377d248d51b838d571eb64a5dfb99eb" ns3:_="" ns4:_="">
    <xsd:import namespace="cf0dd1e3-fcff-430c-b336-6efe2da4e12f"/>
    <xsd:import namespace="e638606b-d859-491c-91a6-e9a6ecea978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0dd1e3-fcff-430c-b336-6efe2da4e1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638606b-d859-491c-91a6-e9a6ecea9787"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E146A7-5A07-4C19-90A5-9E872850046C}">
  <ds:schemaRefs>
    <ds:schemaRef ds:uri="cf0dd1e3-fcff-430c-b336-6efe2da4e12f"/>
    <ds:schemaRef ds:uri="e638606b-d859-491c-91a6-e9a6ecea97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19D7255-7C64-40DA-AFF1-62FD718C54A3}">
  <ds:schemaRefs>
    <ds:schemaRef ds:uri="http://schemas.microsoft.com/sharepoint/v3/contenttype/forms"/>
  </ds:schemaRefs>
</ds:datastoreItem>
</file>

<file path=customXml/itemProps3.xml><?xml version="1.0" encoding="utf-8"?>
<ds:datastoreItem xmlns:ds="http://schemas.openxmlformats.org/officeDocument/2006/customXml" ds:itemID="{B2EA535B-95A8-4205-AFC9-A3BACE139ABA}">
  <ds:schemaRefs>
    <ds:schemaRef ds:uri="cf0dd1e3-fcff-430c-b336-6efe2da4e12f"/>
    <ds:schemaRef ds:uri="e638606b-d859-491c-91a6-e9a6ecea978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81</TotalTime>
  <Words>7276</Words>
  <Application>Microsoft Office PowerPoint</Application>
  <PresentationFormat>Panorámica</PresentationFormat>
  <Paragraphs>1396</Paragraphs>
  <Slides>37</Slides>
  <Notes>13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37</vt:i4>
      </vt:variant>
    </vt:vector>
  </HeadingPairs>
  <TitlesOfParts>
    <vt:vector size="45" baseType="lpstr">
      <vt:lpstr>Book Antiqua</vt:lpstr>
      <vt:lpstr>Calibri</vt:lpstr>
      <vt:lpstr>Gill Sans MT</vt:lpstr>
      <vt:lpstr>Symbol</vt:lpstr>
      <vt:lpstr>Times New Roman</vt:lpstr>
      <vt:lpstr>Wingdings</vt:lpstr>
      <vt:lpstr>Wingdings 2</vt:lpstr>
      <vt:lpstr>Dividendo</vt:lpstr>
      <vt:lpstr>Uso de hilos – Sincronización hilos banco</vt:lpstr>
      <vt:lpstr>Presentación de PowerPoint</vt:lpstr>
      <vt:lpstr>Presentación de PowerPoint</vt:lpstr>
      <vt:lpstr>1 OBJETIVOS</vt:lpstr>
      <vt:lpstr>2 Marco teórico</vt:lpstr>
      <vt:lpstr>2 Marco teórico</vt:lpstr>
      <vt:lpstr>2.2 Dominio Glassfish</vt:lpstr>
      <vt:lpstr>2.3 Programas Multitareas</vt:lpstr>
      <vt:lpstr>2.4 Programación Concurrente</vt:lpstr>
      <vt:lpstr>2.5 Patrón mvc</vt:lpstr>
      <vt:lpstr>2.6 Modelo</vt:lpstr>
      <vt:lpstr>2.7  vista</vt:lpstr>
      <vt:lpstr>2.7.1 AWT</vt:lpstr>
      <vt:lpstr>2.7.2 swing</vt:lpstr>
      <vt:lpstr>2.8 Controlador</vt:lpstr>
      <vt:lpstr>2.8.1 hilos</vt:lpstr>
      <vt:lpstr>2.8.1 hilos</vt:lpstr>
      <vt:lpstr>2.8.2 Ciclo de vida de un hilo</vt:lpstr>
      <vt:lpstr>2.8.2 Ciclo de vida de un hilo</vt:lpstr>
      <vt:lpstr>2.8.3 métodos utilizados en threads</vt:lpstr>
      <vt:lpstr>2.8.4 interfaz runnable</vt:lpstr>
      <vt:lpstr>2.8.5 uso de excepciones</vt:lpstr>
      <vt:lpstr>2.8.6 interfaz actionlistener</vt:lpstr>
      <vt:lpstr>3 DESARROLLO</vt:lpstr>
      <vt:lpstr>3.1 Creación del proyecto en Apache netbeans</vt:lpstr>
      <vt:lpstr>Presentación de PowerPoint</vt:lpstr>
      <vt:lpstr>3.2 Desarrollo del patrón mvc 3.2.1 Codificación</vt:lpstr>
      <vt:lpstr>Presentación de PowerPoint</vt:lpstr>
      <vt:lpstr>Presentación de PowerPoint</vt:lpstr>
      <vt:lpstr>Presentación de PowerPoint</vt:lpstr>
      <vt:lpstr>Presentación de PowerPoint</vt:lpstr>
      <vt:lpstr>Presentación de PowerPoint</vt:lpstr>
      <vt:lpstr>3.3 archivo main 3.3.1 codificación</vt:lpstr>
      <vt:lpstr>3.8.2 Ejecución</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maycol estalin</cp:lastModifiedBy>
  <cp:revision>440</cp:revision>
  <dcterms:created xsi:type="dcterms:W3CDTF">2020-07-10T23:33:49Z</dcterms:created>
  <dcterms:modified xsi:type="dcterms:W3CDTF">2023-07-08T20:09:39Z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0x0101003DB3205D728F2E4C80D0BF4183EE3D09</vt:lpwstr>
  </property>
</Properties>
</file>