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8"/>
  </p:notesMasterIdLst>
  <p:sldIdLst>
    <p:sldId id="256" r:id="rId3"/>
    <p:sldId id="257" r:id="rId4"/>
    <p:sldId id="259" r:id="rId5"/>
    <p:sldId id="258" r:id="rId6"/>
    <p:sldId id="260" r:id="rId7"/>
    <p:sldId id="307" r:id="rId8"/>
    <p:sldId id="308" r:id="rId9"/>
    <p:sldId id="309" r:id="rId10"/>
    <p:sldId id="310" r:id="rId11"/>
    <p:sldId id="311" r:id="rId12"/>
    <p:sldId id="312" r:id="rId13"/>
    <p:sldId id="313" r:id="rId14"/>
    <p:sldId id="314" r:id="rId15"/>
    <p:sldId id="315" r:id="rId16"/>
    <p:sldId id="316" r:id="rId17"/>
    <p:sldId id="266" r:id="rId18"/>
    <p:sldId id="317" r:id="rId19"/>
    <p:sldId id="318" r:id="rId20"/>
    <p:sldId id="319" r:id="rId21"/>
    <p:sldId id="320" r:id="rId22"/>
    <p:sldId id="321" r:id="rId23"/>
    <p:sldId id="322" r:id="rId24"/>
    <p:sldId id="323" r:id="rId25"/>
    <p:sldId id="324" r:id="rId26"/>
    <p:sldId id="326" r:id="rId27"/>
    <p:sldId id="328" r:id="rId28"/>
    <p:sldId id="325" r:id="rId29"/>
    <p:sldId id="329" r:id="rId30"/>
    <p:sldId id="327" r:id="rId31"/>
    <p:sldId id="330" r:id="rId32"/>
    <p:sldId id="332" r:id="rId33"/>
    <p:sldId id="333" r:id="rId34"/>
    <p:sldId id="331" r:id="rId35"/>
    <p:sldId id="334" r:id="rId36"/>
    <p:sldId id="335"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Gill Sans"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7277" autoAdjust="0"/>
  </p:normalViewPr>
  <p:slideViewPr>
    <p:cSldViewPr snapToGrid="0">
      <p:cViewPr varScale="1">
        <p:scale>
          <a:sx n="98" d="100"/>
          <a:sy n="98" d="100"/>
        </p:scale>
        <p:origin x="104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84ef90f943_2_8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184ef90f943_2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45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120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215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061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97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63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84ef90f943_2_1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184ef90f943_2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7157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556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541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4ef90f943_2_9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184ef90f943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46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749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2075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159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326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3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181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732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528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475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4ef90f943_2_1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84ef90f943_2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264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9748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202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11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65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08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84ef90f943_2_1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84ef90f943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032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769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99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4f7575941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54f757594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657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4"/>
            <a:ext cx="8447150" cy="24786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467103"/>
            <a:ext cx="21336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4"/>
          <p:cNvSpPr txBox="1">
            <a:spLocks noGrp="1"/>
          </p:cNvSpPr>
          <p:nvPr>
            <p:ph type="sldNum" idx="12"/>
          </p:nvPr>
        </p:nvSpPr>
        <p:spPr>
          <a:xfrm>
            <a:off x="7918725" y="4467103"/>
            <a:ext cx="76233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2D58AC"/>
                </a:solidFill>
                <a:latin typeface="Gill Sans"/>
                <a:ea typeface="Gill Sans"/>
                <a:cs typeface="Gill Sans"/>
                <a:sym typeface="Gill Sans"/>
              </a:defRPr>
            </a:lvl1pPr>
            <a:lvl2pPr marL="0" lvl="1" indent="0" algn="r">
              <a:spcBef>
                <a:spcPts val="0"/>
              </a:spcBef>
              <a:buNone/>
              <a:defRPr sz="700" b="0" i="0" u="none" strike="noStrike" cap="none">
                <a:solidFill>
                  <a:srgbClr val="2D58AC"/>
                </a:solidFill>
                <a:latin typeface="Gill Sans"/>
                <a:ea typeface="Gill Sans"/>
                <a:cs typeface="Gill Sans"/>
                <a:sym typeface="Gill Sans"/>
              </a:defRPr>
            </a:lvl2pPr>
            <a:lvl3pPr marL="0" lvl="2" indent="0" algn="r">
              <a:spcBef>
                <a:spcPts val="0"/>
              </a:spcBef>
              <a:buNone/>
              <a:defRPr sz="700" b="0" i="0" u="none" strike="noStrike" cap="none">
                <a:solidFill>
                  <a:srgbClr val="2D58AC"/>
                </a:solidFill>
                <a:latin typeface="Gill Sans"/>
                <a:ea typeface="Gill Sans"/>
                <a:cs typeface="Gill Sans"/>
                <a:sym typeface="Gill Sans"/>
              </a:defRPr>
            </a:lvl3pPr>
            <a:lvl4pPr marL="0" lvl="3" indent="0" algn="r">
              <a:spcBef>
                <a:spcPts val="0"/>
              </a:spcBef>
              <a:buNone/>
              <a:defRPr sz="700" b="0" i="0" u="none" strike="noStrike" cap="none">
                <a:solidFill>
                  <a:srgbClr val="2D58AC"/>
                </a:solidFill>
                <a:latin typeface="Gill Sans"/>
                <a:ea typeface="Gill Sans"/>
                <a:cs typeface="Gill Sans"/>
                <a:sym typeface="Gill Sans"/>
              </a:defRPr>
            </a:lvl4pPr>
            <a:lvl5pPr marL="0" lvl="4" indent="0" algn="r">
              <a:spcBef>
                <a:spcPts val="0"/>
              </a:spcBef>
              <a:buNone/>
              <a:defRPr sz="700" b="0" i="0" u="none" strike="noStrike" cap="none">
                <a:solidFill>
                  <a:srgbClr val="2D58AC"/>
                </a:solidFill>
                <a:latin typeface="Gill Sans"/>
                <a:ea typeface="Gill Sans"/>
                <a:cs typeface="Gill Sans"/>
                <a:sym typeface="Gill Sans"/>
              </a:defRPr>
            </a:lvl5pPr>
            <a:lvl6pPr marL="0" lvl="5" indent="0" algn="r">
              <a:spcBef>
                <a:spcPts val="0"/>
              </a:spcBef>
              <a:buNone/>
              <a:defRPr sz="700" b="0" i="0" u="none" strike="noStrike" cap="none">
                <a:solidFill>
                  <a:srgbClr val="2D58AC"/>
                </a:solidFill>
                <a:latin typeface="Gill Sans"/>
                <a:ea typeface="Gill Sans"/>
                <a:cs typeface="Gill Sans"/>
                <a:sym typeface="Gill Sans"/>
              </a:defRPr>
            </a:lvl6pPr>
            <a:lvl7pPr marL="0" lvl="6" indent="0" algn="r">
              <a:spcBef>
                <a:spcPts val="0"/>
              </a:spcBef>
              <a:buNone/>
              <a:defRPr sz="700" b="0" i="0" u="none" strike="noStrike" cap="none">
                <a:solidFill>
                  <a:srgbClr val="2D58AC"/>
                </a:solidFill>
                <a:latin typeface="Gill Sans"/>
                <a:ea typeface="Gill Sans"/>
                <a:cs typeface="Gill Sans"/>
                <a:sym typeface="Gill Sans"/>
              </a:defRPr>
            </a:lvl7pPr>
            <a:lvl8pPr marL="0" lvl="7" indent="0" algn="r">
              <a:spcBef>
                <a:spcPts val="0"/>
              </a:spcBef>
              <a:buNone/>
              <a:defRPr sz="700" b="0" i="0" u="none" strike="noStrike" cap="none">
                <a:solidFill>
                  <a:srgbClr val="2D58AC"/>
                </a:solidFill>
                <a:latin typeface="Gill Sans"/>
                <a:ea typeface="Gill Sans"/>
                <a:cs typeface="Gill Sans"/>
                <a:sym typeface="Gill Sans"/>
              </a:defRPr>
            </a:lvl8pPr>
            <a:lvl9pPr marL="0" lvl="8" indent="0" algn="r">
              <a:spcBef>
                <a:spcPts val="0"/>
              </a:spcBef>
              <a:buNone/>
              <a:defRPr sz="7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66"/>
        <p:cNvGrpSpPr/>
        <p:nvPr/>
      </p:nvGrpSpPr>
      <p:grpSpPr>
        <a:xfrm>
          <a:off x="0" y="0"/>
          <a:ext cx="0" cy="0"/>
          <a:chOff x="0" y="0"/>
          <a:chExt cx="0" cy="0"/>
        </a:xfrm>
      </p:grpSpPr>
      <p:sp>
        <p:nvSpPr>
          <p:cNvPr id="67" name="Google Shape;67;p15"/>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body" idx="1"/>
          </p:nvPr>
        </p:nvSpPr>
        <p:spPr>
          <a:xfrm>
            <a:off x="435894" y="1635372"/>
            <a:ext cx="8272211" cy="2758727"/>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70" name="Google Shape;70;p15"/>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5"/>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5"/>
          <p:cNvSpPr txBox="1">
            <a:spLocks noGrp="1"/>
          </p:cNvSpPr>
          <p:nvPr>
            <p:ph type="sldNum" idx="12"/>
          </p:nvPr>
        </p:nvSpPr>
        <p:spPr>
          <a:xfrm>
            <a:off x="7918725" y="4467103"/>
            <a:ext cx="789381"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3"/>
        <p:cNvGrpSpPr/>
        <p:nvPr/>
      </p:nvGrpSpPr>
      <p:grpSpPr>
        <a:xfrm>
          <a:off x="0" y="0"/>
          <a:ext cx="0" cy="0"/>
          <a:chOff x="0" y="0"/>
          <a:chExt cx="0" cy="0"/>
        </a:xfrm>
      </p:grpSpPr>
      <p:sp>
        <p:nvSpPr>
          <p:cNvPr id="74" name="Google Shape;74;p16"/>
          <p:cNvSpPr/>
          <p:nvPr/>
        </p:nvSpPr>
        <p:spPr>
          <a:xfrm>
            <a:off x="335863" y="3856481"/>
            <a:ext cx="8468145"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5" name="Google Shape;75;p16"/>
          <p:cNvSpPr txBox="1">
            <a:spLocks noGrp="1"/>
          </p:cNvSpPr>
          <p:nvPr>
            <p:ph type="title"/>
          </p:nvPr>
        </p:nvSpPr>
        <p:spPr>
          <a:xfrm>
            <a:off x="435895" y="2282932"/>
            <a:ext cx="8272211" cy="112313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2700"/>
              <a:buFont typeface="Gill Sans"/>
              <a:buNone/>
              <a:defRPr sz="2700" b="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200"/>
              <a:buNone/>
              <a:defRPr sz="1400" cap="none">
                <a:solidFill>
                  <a:schemeClr val="accent2"/>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77" name="Google Shape;77;p16"/>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6"/>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6"/>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80"/>
        <p:cNvGrpSpPr/>
        <p:nvPr/>
      </p:nvGrpSpPr>
      <p:grpSpPr>
        <a:xfrm>
          <a:off x="0" y="0"/>
          <a:ext cx="0" cy="0"/>
          <a:chOff x="0" y="0"/>
          <a:chExt cx="0" cy="0"/>
        </a:xfrm>
      </p:grpSpPr>
      <p:sp>
        <p:nvSpPr>
          <p:cNvPr id="81" name="Google Shape;81;p17"/>
          <p:cNvSpPr/>
          <p:nvPr/>
        </p:nvSpPr>
        <p:spPr>
          <a:xfrm>
            <a:off x="334486" y="454915"/>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7"/>
          <p:cNvSpPr txBox="1">
            <a:spLocks noGrp="1"/>
          </p:cNvSpPr>
          <p:nvPr>
            <p:ph type="body" idx="1"/>
          </p:nvPr>
        </p:nvSpPr>
        <p:spPr>
          <a:xfrm>
            <a:off x="435895" y="1671002"/>
            <a:ext cx="4066793"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4" name="Google Shape;84;p17"/>
          <p:cNvSpPr txBox="1">
            <a:spLocks noGrp="1"/>
          </p:cNvSpPr>
          <p:nvPr>
            <p:ph type="body" idx="2"/>
          </p:nvPr>
        </p:nvSpPr>
        <p:spPr>
          <a:xfrm>
            <a:off x="4641313" y="1671002"/>
            <a:ext cx="4066794" cy="2724785"/>
          </a:xfrm>
          <a:prstGeom prst="rect">
            <a:avLst/>
          </a:prstGeom>
          <a:noFill/>
          <a:ln>
            <a:noFill/>
          </a:ln>
        </p:spPr>
        <p:txBody>
          <a:bodyPr spcFirstLastPara="1" wrap="square" lIns="68575" tIns="34275" rIns="68575" bIns="34275" anchor="ctr"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5" name="Google Shape;85;p17"/>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7"/>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7"/>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8"/>
        <p:cNvGrpSpPr/>
        <p:nvPr/>
      </p:nvGrpSpPr>
      <p:grpSpPr>
        <a:xfrm>
          <a:off x="0" y="0"/>
          <a:ext cx="0" cy="0"/>
          <a:chOff x="0" y="0"/>
          <a:chExt cx="0" cy="0"/>
        </a:xfrm>
      </p:grpSpPr>
      <p:sp>
        <p:nvSpPr>
          <p:cNvPr id="89" name="Google Shape;89;p18"/>
          <p:cNvSpPr/>
          <p:nvPr/>
        </p:nvSpPr>
        <p:spPr>
          <a:xfrm>
            <a:off x="334486" y="454915"/>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0" name="Google Shape;90;p18"/>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8"/>
          <p:cNvSpPr txBox="1">
            <a:spLocks noGrp="1"/>
          </p:cNvSpPr>
          <p:nvPr>
            <p:ph type="body" idx="1"/>
          </p:nvPr>
        </p:nvSpPr>
        <p:spPr>
          <a:xfrm>
            <a:off x="665414" y="1688169"/>
            <a:ext cx="3815306" cy="402004"/>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2" name="Google Shape;92;p18"/>
          <p:cNvSpPr txBox="1">
            <a:spLocks noGrp="1"/>
          </p:cNvSpPr>
          <p:nvPr>
            <p:ph type="body" idx="2"/>
          </p:nvPr>
        </p:nvSpPr>
        <p:spPr>
          <a:xfrm>
            <a:off x="435896"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3" name="Google Shape;93;p18"/>
          <p:cNvSpPr txBox="1">
            <a:spLocks noGrp="1"/>
          </p:cNvSpPr>
          <p:nvPr>
            <p:ph type="body" idx="3"/>
          </p:nvPr>
        </p:nvSpPr>
        <p:spPr>
          <a:xfrm>
            <a:off x="4892801" y="1688169"/>
            <a:ext cx="3815305" cy="415030"/>
          </a:xfrm>
          <a:prstGeom prst="rect">
            <a:avLst/>
          </a:prstGeom>
          <a:noFill/>
          <a:ln>
            <a:noFill/>
          </a:ln>
        </p:spPr>
        <p:txBody>
          <a:bodyPr spcFirstLastPara="1" wrap="square" lIns="68575" tIns="34275" rIns="68575" bIns="34275" anchor="b" anchorCtr="0">
            <a:noAutofit/>
          </a:bodyPr>
          <a:lstStyle>
            <a:lvl1pPr marL="457200" lvl="0" indent="-228600" algn="l">
              <a:spcBef>
                <a:spcPts val="300"/>
              </a:spcBef>
              <a:spcAft>
                <a:spcPts val="0"/>
              </a:spcAft>
              <a:buSzPts val="1500"/>
              <a:buNone/>
              <a:defRPr sz="1700" b="0">
                <a:solidFill>
                  <a:schemeClr val="accent2"/>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4" name="Google Shape;94;p18"/>
          <p:cNvSpPr txBox="1">
            <a:spLocks noGrp="1"/>
          </p:cNvSpPr>
          <p:nvPr>
            <p:ph type="body" idx="4"/>
          </p:nvPr>
        </p:nvSpPr>
        <p:spPr>
          <a:xfrm>
            <a:off x="4663282" y="2194539"/>
            <a:ext cx="4044825" cy="220124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5" name="Google Shape;95;p18"/>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8"/>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8"/>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8"/>
        <p:cNvGrpSpPr/>
        <p:nvPr/>
      </p:nvGrpSpPr>
      <p:grpSpPr>
        <a:xfrm>
          <a:off x="0" y="0"/>
          <a:ext cx="0" cy="0"/>
          <a:chOff x="0" y="0"/>
          <a:chExt cx="0" cy="0"/>
        </a:xfrm>
      </p:grpSpPr>
      <p:sp>
        <p:nvSpPr>
          <p:cNvPr id="99" name="Google Shape;99;p19"/>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19"/>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19"/>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
        <p:nvSpPr>
          <p:cNvPr id="102" name="Google Shape;102;p19"/>
          <p:cNvSpPr/>
          <p:nvPr/>
        </p:nvSpPr>
        <p:spPr>
          <a:xfrm>
            <a:off x="330512" y="454915"/>
            <a:ext cx="8475027" cy="94412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3" name="Google Shape;103;p19"/>
          <p:cNvSpPr txBox="1">
            <a:spLocks noGrp="1"/>
          </p:cNvSpPr>
          <p:nvPr>
            <p:ph type="title"/>
          </p:nvPr>
        </p:nvSpPr>
        <p:spPr>
          <a:xfrm>
            <a:off x="431921" y="547244"/>
            <a:ext cx="8272212" cy="74124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04"/>
        <p:cNvGrpSpPr/>
        <p:nvPr/>
      </p:nvGrpSpPr>
      <p:grpSpPr>
        <a:xfrm>
          <a:off x="0" y="0"/>
          <a:ext cx="0" cy="0"/>
          <a:chOff x="0" y="0"/>
          <a:chExt cx="0" cy="0"/>
        </a:xfrm>
      </p:grpSpPr>
      <p:sp>
        <p:nvSpPr>
          <p:cNvPr id="105" name="Google Shape;105;p20"/>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0"/>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0"/>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08"/>
        <p:cNvGrpSpPr/>
        <p:nvPr/>
      </p:nvGrpSpPr>
      <p:grpSpPr>
        <a:xfrm>
          <a:off x="0" y="0"/>
          <a:ext cx="0" cy="0"/>
          <a:chOff x="0" y="0"/>
          <a:chExt cx="0" cy="0"/>
        </a:xfrm>
      </p:grpSpPr>
      <p:sp>
        <p:nvSpPr>
          <p:cNvPr id="109" name="Google Shape;109;p21"/>
          <p:cNvSpPr/>
          <p:nvPr/>
        </p:nvSpPr>
        <p:spPr>
          <a:xfrm>
            <a:off x="335863" y="3856480"/>
            <a:ext cx="8473650" cy="956027"/>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21"/>
          <p:cNvSpPr txBox="1">
            <a:spLocks noGrp="1"/>
          </p:cNvSpPr>
          <p:nvPr>
            <p:ph type="title"/>
          </p:nvPr>
        </p:nvSpPr>
        <p:spPr>
          <a:xfrm>
            <a:off x="435894" y="3946722"/>
            <a:ext cx="3682084" cy="517136"/>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2D58AC"/>
              </a:buClr>
              <a:buSzPts val="1500"/>
              <a:buFont typeface="Gill Sans"/>
              <a:buNone/>
              <a:defRPr sz="1500" b="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1"/>
          <p:cNvSpPr txBox="1">
            <a:spLocks noGrp="1"/>
          </p:cNvSpPr>
          <p:nvPr>
            <p:ph type="body" idx="1"/>
          </p:nvPr>
        </p:nvSpPr>
        <p:spPr>
          <a:xfrm>
            <a:off x="335862" y="450900"/>
            <a:ext cx="8469630" cy="3153600"/>
          </a:xfrm>
          <a:prstGeom prst="rect">
            <a:avLst/>
          </a:prstGeom>
          <a:noFill/>
          <a:ln>
            <a:noFill/>
          </a:ln>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12" name="Google Shape;112;p21"/>
          <p:cNvSpPr txBox="1">
            <a:spLocks noGrp="1"/>
          </p:cNvSpPr>
          <p:nvPr>
            <p:ph type="body" idx="2"/>
          </p:nvPr>
        </p:nvSpPr>
        <p:spPr>
          <a:xfrm>
            <a:off x="4305617" y="3946722"/>
            <a:ext cx="4402490" cy="517136"/>
          </a:xfrm>
          <a:prstGeom prst="rect">
            <a:avLst/>
          </a:prstGeom>
          <a:noFill/>
          <a:ln>
            <a:noFill/>
          </a:ln>
        </p:spPr>
        <p:txBody>
          <a:bodyPr spcFirstLastPara="1" wrap="square" lIns="68575" tIns="34275" rIns="68575" bIns="34275" anchor="ctr" anchorCtr="0">
            <a:normAutofit/>
          </a:bodyPr>
          <a:lstStyle>
            <a:lvl1pPr marL="457200" lvl="0" indent="-228600" algn="r">
              <a:spcBef>
                <a:spcPts val="200"/>
              </a:spcBef>
              <a:spcAft>
                <a:spcPts val="0"/>
              </a:spcAft>
              <a:buSzPts val="800"/>
              <a:buNone/>
              <a:defRPr sz="800">
                <a:solidFill>
                  <a:schemeClr val="lt1"/>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3" name="Google Shape;113;p21"/>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1"/>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1"/>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800"/>
              <a:buFont typeface="Gill Sans"/>
              <a:buNone/>
              <a:defRPr sz="1800" b="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2"/>
          <p:cNvSpPr>
            <a:spLocks noGrp="1"/>
          </p:cNvSpPr>
          <p:nvPr>
            <p:ph type="pic" idx="2"/>
          </p:nvPr>
        </p:nvSpPr>
        <p:spPr>
          <a:xfrm>
            <a:off x="335863" y="449794"/>
            <a:ext cx="8468144" cy="2667939"/>
          </a:xfrm>
          <a:prstGeom prst="rect">
            <a:avLst/>
          </a:prstGeom>
          <a:noFill/>
          <a:ln>
            <a:noFill/>
          </a:ln>
        </p:spPr>
      </p:sp>
      <p:sp>
        <p:nvSpPr>
          <p:cNvPr id="119" name="Google Shape;119;p22"/>
          <p:cNvSpPr txBox="1">
            <a:spLocks noGrp="1"/>
          </p:cNvSpPr>
          <p:nvPr>
            <p:ph type="body" idx="1"/>
          </p:nvPr>
        </p:nvSpPr>
        <p:spPr>
          <a:xfrm>
            <a:off x="435894" y="3945095"/>
            <a:ext cx="8272213" cy="449003"/>
          </a:xfrm>
          <a:prstGeom prst="rect">
            <a:avLst/>
          </a:prstGeom>
          <a:noFill/>
          <a:ln>
            <a:noFill/>
          </a:ln>
        </p:spPr>
        <p:txBody>
          <a:bodyPr spcFirstLastPara="1" wrap="square" lIns="68575" tIns="34275" rIns="68575" bIns="34275" anchor="ctr" anchorCtr="0">
            <a:normAutofit/>
          </a:bodyPr>
          <a:lstStyle>
            <a:lvl1pPr marL="457200" lvl="0" indent="-228600" algn="l">
              <a:spcBef>
                <a:spcPts val="200"/>
              </a:spcBef>
              <a:spcAft>
                <a:spcPts val="0"/>
              </a:spcAft>
              <a:buSzPts val="800"/>
              <a:buNone/>
              <a:defRPr sz="9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20" name="Google Shape;120;p22"/>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2"/>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2"/>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3"/>
        <p:cNvGrpSpPr/>
        <p:nvPr/>
      </p:nvGrpSpPr>
      <p:grpSpPr>
        <a:xfrm>
          <a:off x="0" y="0"/>
          <a:ext cx="0" cy="0"/>
          <a:chOff x="0" y="0"/>
          <a:chExt cx="0" cy="0"/>
        </a:xfrm>
      </p:grpSpPr>
      <p:sp>
        <p:nvSpPr>
          <p:cNvPr id="124" name="Google Shape;124;p23"/>
          <p:cNvSpPr/>
          <p:nvPr/>
        </p:nvSpPr>
        <p:spPr>
          <a:xfrm>
            <a:off x="330214" y="460805"/>
            <a:ext cx="8482004" cy="89197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3"/>
          <p:cNvSpPr txBox="1">
            <a:spLocks noGrp="1"/>
          </p:cNvSpPr>
          <p:nvPr>
            <p:ph type="body" idx="1"/>
          </p:nvPr>
        </p:nvSpPr>
        <p:spPr>
          <a:xfrm rot="5400000">
            <a:off x="3250952" y="-1063056"/>
            <a:ext cx="2642096" cy="8272212"/>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298450" algn="l">
              <a:spcBef>
                <a:spcPts val="500"/>
              </a:spcBef>
              <a:spcAft>
                <a:spcPts val="0"/>
              </a:spcAft>
              <a:buSzPts val="1100"/>
              <a:buChar char="◼"/>
              <a:defRPr/>
            </a:lvl2pPr>
            <a:lvl3pPr marL="1371600" lvl="2" indent="-292100" algn="l">
              <a:spcBef>
                <a:spcPts val="500"/>
              </a:spcBef>
              <a:spcAft>
                <a:spcPts val="0"/>
              </a:spcAft>
              <a:buSzPts val="10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7" name="Google Shape;127;p2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2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0"/>
        <p:cNvGrpSpPr/>
        <p:nvPr/>
      </p:nvGrpSpPr>
      <p:grpSpPr>
        <a:xfrm>
          <a:off x="0" y="0"/>
          <a:ext cx="0" cy="0"/>
          <a:chOff x="0" y="0"/>
          <a:chExt cx="0" cy="0"/>
        </a:xfrm>
      </p:grpSpPr>
      <p:sp>
        <p:nvSpPr>
          <p:cNvPr id="131" name="Google Shape;131;p24"/>
          <p:cNvSpPr/>
          <p:nvPr/>
        </p:nvSpPr>
        <p:spPr>
          <a:xfrm>
            <a:off x="6629401" y="449794"/>
            <a:ext cx="2180113" cy="4362713"/>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2" name="Google Shape;132;p24"/>
          <p:cNvSpPr txBox="1">
            <a:spLocks noGrp="1"/>
          </p:cNvSpPr>
          <p:nvPr>
            <p:ph type="title"/>
          </p:nvPr>
        </p:nvSpPr>
        <p:spPr>
          <a:xfrm rot="5400000">
            <a:off x="5437310" y="1698885"/>
            <a:ext cx="3887305" cy="150312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24"/>
          <p:cNvSpPr txBox="1">
            <a:spLocks noGrp="1"/>
          </p:cNvSpPr>
          <p:nvPr>
            <p:ph type="body" idx="1"/>
          </p:nvPr>
        </p:nvSpPr>
        <p:spPr>
          <a:xfrm rot="5400000">
            <a:off x="1598644" y="-510658"/>
            <a:ext cx="3887305" cy="5922209"/>
          </a:xfrm>
          <a:prstGeom prst="rect">
            <a:avLst/>
          </a:prstGeom>
          <a:noFill/>
          <a:ln>
            <a:noFill/>
          </a:ln>
        </p:spPr>
        <p:txBody>
          <a:bodyPr spcFirstLastPara="1" wrap="square" lIns="68575" tIns="34275" rIns="68575" bIns="34275" anchor="t" anchorCtr="0">
            <a:normAutofit/>
          </a:bodyPr>
          <a:lstStyle>
            <a:lvl1pPr marL="457200" lvl="0" indent="-304800" algn="l">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34" name="Google Shape;134;p24"/>
          <p:cNvSpPr txBox="1">
            <a:spLocks noGrp="1"/>
          </p:cNvSpPr>
          <p:nvPr>
            <p:ph type="dt" idx="10"/>
          </p:nvPr>
        </p:nvSpPr>
        <p:spPr>
          <a:xfrm>
            <a:off x="6745255" y="4467103"/>
            <a:ext cx="996106"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4"/>
          <p:cNvSpPr txBox="1">
            <a:spLocks noGrp="1"/>
          </p:cNvSpPr>
          <p:nvPr>
            <p:ph type="ftr" idx="11"/>
          </p:nvPr>
        </p:nvSpPr>
        <p:spPr>
          <a:xfrm>
            <a:off x="581192" y="4463858"/>
            <a:ext cx="5922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4"/>
          <p:cNvSpPr txBox="1">
            <a:spLocks noGrp="1"/>
          </p:cNvSpPr>
          <p:nvPr>
            <p:ph type="sldNum" idx="12"/>
          </p:nvPr>
        </p:nvSpPr>
        <p:spPr>
          <a:xfrm>
            <a:off x="7834961" y="4467103"/>
            <a:ext cx="873146"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2D58AC"/>
                </a:solidFill>
                <a:latin typeface="Gill Sans"/>
                <a:ea typeface="Gill Sans"/>
                <a:cs typeface="Gill Sans"/>
                <a:sym typeface="Gill Sans"/>
              </a:defRPr>
            </a:lvl1pPr>
            <a:lvl2pPr marL="0" lvl="1" indent="0" algn="r">
              <a:spcBef>
                <a:spcPts val="0"/>
              </a:spcBef>
              <a:buNone/>
              <a:defRPr sz="700">
                <a:solidFill>
                  <a:srgbClr val="2D58AC"/>
                </a:solidFill>
                <a:latin typeface="Gill Sans"/>
                <a:ea typeface="Gill Sans"/>
                <a:cs typeface="Gill Sans"/>
                <a:sym typeface="Gill Sans"/>
              </a:defRPr>
            </a:lvl2pPr>
            <a:lvl3pPr marL="0" lvl="2" indent="0" algn="r">
              <a:spcBef>
                <a:spcPts val="0"/>
              </a:spcBef>
              <a:buNone/>
              <a:defRPr sz="700">
                <a:solidFill>
                  <a:srgbClr val="2D58AC"/>
                </a:solidFill>
                <a:latin typeface="Gill Sans"/>
                <a:ea typeface="Gill Sans"/>
                <a:cs typeface="Gill Sans"/>
                <a:sym typeface="Gill Sans"/>
              </a:defRPr>
            </a:lvl3pPr>
            <a:lvl4pPr marL="0" lvl="3" indent="0" algn="r">
              <a:spcBef>
                <a:spcPts val="0"/>
              </a:spcBef>
              <a:buNone/>
              <a:defRPr sz="700">
                <a:solidFill>
                  <a:srgbClr val="2D58AC"/>
                </a:solidFill>
                <a:latin typeface="Gill Sans"/>
                <a:ea typeface="Gill Sans"/>
                <a:cs typeface="Gill Sans"/>
                <a:sym typeface="Gill Sans"/>
              </a:defRPr>
            </a:lvl4pPr>
            <a:lvl5pPr marL="0" lvl="4" indent="0" algn="r">
              <a:spcBef>
                <a:spcPts val="0"/>
              </a:spcBef>
              <a:buNone/>
              <a:defRPr sz="700">
                <a:solidFill>
                  <a:srgbClr val="2D58AC"/>
                </a:solidFill>
                <a:latin typeface="Gill Sans"/>
                <a:ea typeface="Gill Sans"/>
                <a:cs typeface="Gill Sans"/>
                <a:sym typeface="Gill Sans"/>
              </a:defRPr>
            </a:lvl5pPr>
            <a:lvl6pPr marL="0" lvl="5" indent="0" algn="r">
              <a:spcBef>
                <a:spcPts val="0"/>
              </a:spcBef>
              <a:buNone/>
              <a:defRPr sz="700">
                <a:solidFill>
                  <a:srgbClr val="2D58AC"/>
                </a:solidFill>
                <a:latin typeface="Gill Sans"/>
                <a:ea typeface="Gill Sans"/>
                <a:cs typeface="Gill Sans"/>
                <a:sym typeface="Gill Sans"/>
              </a:defRPr>
            </a:lvl6pPr>
            <a:lvl7pPr marL="0" lvl="6" indent="0" algn="r">
              <a:spcBef>
                <a:spcPts val="0"/>
              </a:spcBef>
              <a:buNone/>
              <a:defRPr sz="700">
                <a:solidFill>
                  <a:srgbClr val="2D58AC"/>
                </a:solidFill>
                <a:latin typeface="Gill Sans"/>
                <a:ea typeface="Gill Sans"/>
                <a:cs typeface="Gill Sans"/>
                <a:sym typeface="Gill Sans"/>
              </a:defRPr>
            </a:lvl7pPr>
            <a:lvl8pPr marL="0" lvl="7" indent="0" algn="r">
              <a:spcBef>
                <a:spcPts val="0"/>
              </a:spcBef>
              <a:buNone/>
              <a:defRPr sz="700">
                <a:solidFill>
                  <a:srgbClr val="2D58AC"/>
                </a:solidFill>
                <a:latin typeface="Gill Sans"/>
                <a:ea typeface="Gill Sans"/>
                <a:cs typeface="Gill Sans"/>
                <a:sym typeface="Gill Sans"/>
              </a:defRPr>
            </a:lvl8pPr>
            <a:lvl9pPr marL="0" lvl="8" indent="0" algn="r">
              <a:spcBef>
                <a:spcPts val="0"/>
              </a:spcBef>
              <a:buNone/>
              <a:defRPr sz="7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892166"/>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752002"/>
            <a:ext cx="8272212" cy="2642096"/>
          </a:xfrm>
          <a:prstGeom prst="rect">
            <a:avLst/>
          </a:prstGeom>
          <a:noFill/>
          <a:ln>
            <a:noFill/>
          </a:ln>
        </p:spPr>
        <p:txBody>
          <a:bodyPr spcFirstLastPara="1" wrap="square" lIns="68575" tIns="34275" rIns="68575" bIns="34275" anchor="ctr" anchorCtr="0">
            <a:normAutofit/>
          </a:bodyPr>
          <a:lstStyle>
            <a:lvl1pPr marL="457200" marR="0" lvl="0" indent="-304800" algn="l" rtl="0">
              <a:spcBef>
                <a:spcPts val="300"/>
              </a:spcBef>
              <a:spcAft>
                <a:spcPts val="0"/>
              </a:spcAft>
              <a:buClr>
                <a:schemeClr val="accent2"/>
              </a:buClr>
              <a:buSzPts val="1200"/>
              <a:buFont typeface="Noto Sans Symbols"/>
              <a:buChar char="◼"/>
              <a:defRPr sz="1400" b="0" i="0" u="none" strike="noStrike" cap="none">
                <a:solidFill>
                  <a:schemeClr val="dk2"/>
                </a:solidFill>
                <a:latin typeface="Gill Sans"/>
                <a:ea typeface="Gill Sans"/>
                <a:cs typeface="Gill Sans"/>
                <a:sym typeface="Gill Sans"/>
              </a:defRPr>
            </a:lvl1pPr>
            <a:lvl2pPr marL="914400" marR="0" lvl="1" indent="-298450" algn="l" rtl="0">
              <a:spcBef>
                <a:spcPts val="500"/>
              </a:spcBef>
              <a:spcAft>
                <a:spcPts val="0"/>
              </a:spcAft>
              <a:buClr>
                <a:schemeClr val="accent2"/>
              </a:buClr>
              <a:buSzPts val="1100"/>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92100" algn="l" rtl="0">
              <a:spcBef>
                <a:spcPts val="500"/>
              </a:spcBef>
              <a:spcAft>
                <a:spcPts val="0"/>
              </a:spcAft>
              <a:buClr>
                <a:schemeClr val="accent2"/>
              </a:buClr>
              <a:buSzPts val="1000"/>
              <a:buFont typeface="Noto Sans Symbols"/>
              <a:buChar char="◼"/>
              <a:defRPr sz="1100" b="0" i="0" u="none" strike="noStrike" cap="none">
                <a:solidFill>
                  <a:schemeClr val="dk2"/>
                </a:solidFill>
                <a:latin typeface="Gill Sans"/>
                <a:ea typeface="Gill Sans"/>
                <a:cs typeface="Gill Sans"/>
                <a:sym typeface="Gill Sans"/>
              </a:defRPr>
            </a:lvl3pPr>
            <a:lvl4pPr marL="1828800" marR="0" lvl="3"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53" name="Google Shape;53;p13"/>
          <p:cNvSpPr txBox="1">
            <a:spLocks noGrp="1"/>
          </p:cNvSpPr>
          <p:nvPr>
            <p:ph type="dt" idx="10"/>
          </p:nvPr>
        </p:nvSpPr>
        <p:spPr>
          <a:xfrm>
            <a:off x="5704463" y="4467103"/>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4" name="Google Shape;54;p13"/>
          <p:cNvSpPr txBox="1">
            <a:spLocks noGrp="1"/>
          </p:cNvSpPr>
          <p:nvPr>
            <p:ph type="ftr" idx="11"/>
          </p:nvPr>
        </p:nvSpPr>
        <p:spPr>
          <a:xfrm>
            <a:off x="435894" y="4463858"/>
            <a:ext cx="5187908"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txBox="1">
            <a:spLocks noGrp="1"/>
          </p:cNvSpPr>
          <p:nvPr>
            <p:ph type="sldNum" idx="12"/>
          </p:nvPr>
        </p:nvSpPr>
        <p:spPr>
          <a:xfrm>
            <a:off x="7918725" y="4467103"/>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7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7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7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7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7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7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7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7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
              <a:t>‹Nº›</a:t>
            </a:fld>
            <a:endParaRPr/>
          </a:p>
        </p:txBody>
      </p:sp>
      <p:sp>
        <p:nvSpPr>
          <p:cNvPr id="56" name="Google Shape;56;p13"/>
          <p:cNvSpPr/>
          <p:nvPr/>
        </p:nvSpPr>
        <p:spPr>
          <a:xfrm>
            <a:off x="334900" y="342900"/>
            <a:ext cx="2777490" cy="71248"/>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6031610" y="340232"/>
            <a:ext cx="2777490" cy="73915"/>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8" name="Google Shape;58;p13"/>
          <p:cNvSpPr/>
          <p:nvPr/>
        </p:nvSpPr>
        <p:spPr>
          <a:xfrm>
            <a:off x="3181373" y="342900"/>
            <a:ext cx="2777490" cy="6858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0.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1.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2.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2.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3.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3.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4.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4.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5.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5.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7.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8.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19.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3.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0.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26" Type="http://schemas.openxmlformats.org/officeDocument/2006/relationships/image" Target="../media/image15.png"/><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5" Type="http://schemas.openxmlformats.org/officeDocument/2006/relationships/image" Target="../media/image14.png"/><Relationship Id="rId2" Type="http://schemas.openxmlformats.org/officeDocument/2006/relationships/notesSlide" Target="../notesSlides/notesSlide21.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24" Type="http://schemas.openxmlformats.org/officeDocument/2006/relationships/image" Target="../media/image13.png"/><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12.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2.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24" Type="http://schemas.openxmlformats.org/officeDocument/2006/relationships/image" Target="../media/image18.png"/><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17.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3.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4.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5.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22.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6.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7.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25.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8.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29.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image" Target="../media/image25.png"/><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30.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0.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1.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29.png"/></Relationships>
</file>

<file path=ppt/slides/_rels/slide32.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2.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3.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34.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34.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35.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26" Type="http://schemas.openxmlformats.org/officeDocument/2006/relationships/hyperlink" Target="https://docs.oracle.com/javase/tutorial/essential/concurrency/sync.html" TargetMode="External"/><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5" Type="http://schemas.openxmlformats.org/officeDocument/2006/relationships/hyperlink" Target="https://docs.oracle.com/javase/tutorial/essential/concurrency/index.html" TargetMode="External"/><Relationship Id="rId2" Type="http://schemas.openxmlformats.org/officeDocument/2006/relationships/notesSlide" Target="../notesSlides/notesSlide35.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24" Type="http://schemas.openxmlformats.org/officeDocument/2006/relationships/hyperlink" Target="https://docs.oracle.com/en/java/javase/index.html" TargetMode="External"/><Relationship Id="rId5" Type="http://schemas.openxmlformats.org/officeDocument/2006/relationships/hyperlink" Target="#_Toc139749656"/><Relationship Id="rId15" Type="http://schemas.openxmlformats.org/officeDocument/2006/relationships/hyperlink" Target="#_Toc139749666"/><Relationship Id="rId23" Type="http://schemas.openxmlformats.org/officeDocument/2006/relationships/hyperlink" Target="https://docs.oracle.com/javase/8/docs/api/java/io/Serializable.html" TargetMode="External"/><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hyperlink" Target="https://docs.oracle.com/javase/specs/jvms/se16/html/index.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4.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5.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5.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6.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6.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7.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_rels/slide8.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8.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 Id="rId22"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_Toc139749659"/><Relationship Id="rId13" Type="http://schemas.openxmlformats.org/officeDocument/2006/relationships/hyperlink" Target="#_Toc139749664"/><Relationship Id="rId18" Type="http://schemas.openxmlformats.org/officeDocument/2006/relationships/hyperlink" Target="#_Toc139749669"/><Relationship Id="rId3" Type="http://schemas.openxmlformats.org/officeDocument/2006/relationships/hyperlink" Target="#_Toc139749654"/><Relationship Id="rId21" Type="http://schemas.openxmlformats.org/officeDocument/2006/relationships/hyperlink" Target="#_Toc139749672"/><Relationship Id="rId7" Type="http://schemas.openxmlformats.org/officeDocument/2006/relationships/hyperlink" Target="#_Toc139749658"/><Relationship Id="rId12" Type="http://schemas.openxmlformats.org/officeDocument/2006/relationships/hyperlink" Target="#_Toc139749663"/><Relationship Id="rId17" Type="http://schemas.openxmlformats.org/officeDocument/2006/relationships/hyperlink" Target="#_Toc139749668"/><Relationship Id="rId2" Type="http://schemas.openxmlformats.org/officeDocument/2006/relationships/notesSlide" Target="../notesSlides/notesSlide9.xml"/><Relationship Id="rId16" Type="http://schemas.openxmlformats.org/officeDocument/2006/relationships/hyperlink" Target="#_Toc139749667"/><Relationship Id="rId20" Type="http://schemas.openxmlformats.org/officeDocument/2006/relationships/hyperlink" Target="#_Toc139749671"/><Relationship Id="rId1" Type="http://schemas.openxmlformats.org/officeDocument/2006/relationships/slideLayout" Target="../slideLayouts/slideLayout13.xml"/><Relationship Id="rId6" Type="http://schemas.openxmlformats.org/officeDocument/2006/relationships/hyperlink" Target="#_Toc139749657"/><Relationship Id="rId11" Type="http://schemas.openxmlformats.org/officeDocument/2006/relationships/hyperlink" Target="#_Toc139749662"/><Relationship Id="rId5" Type="http://schemas.openxmlformats.org/officeDocument/2006/relationships/hyperlink" Target="#_Toc139749656"/><Relationship Id="rId15" Type="http://schemas.openxmlformats.org/officeDocument/2006/relationships/hyperlink" Target="#_Toc139749666"/><Relationship Id="rId10" Type="http://schemas.openxmlformats.org/officeDocument/2006/relationships/hyperlink" Target="#_Toc139749661"/><Relationship Id="rId19" Type="http://schemas.openxmlformats.org/officeDocument/2006/relationships/hyperlink" Target="#_Toc139749670"/><Relationship Id="rId4" Type="http://schemas.openxmlformats.org/officeDocument/2006/relationships/hyperlink" Target="#_Toc139749655"/><Relationship Id="rId9" Type="http://schemas.openxmlformats.org/officeDocument/2006/relationships/hyperlink" Target="#_Toc139749660"/><Relationship Id="rId14" Type="http://schemas.openxmlformats.org/officeDocument/2006/relationships/hyperlink" Target="#_Toc139749665"/></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ctrTitle"/>
          </p:nvPr>
        </p:nvSpPr>
        <p:spPr>
          <a:xfrm>
            <a:off x="388459" y="2706464"/>
            <a:ext cx="8245162" cy="508733"/>
          </a:xfrm>
          <a:prstGeom prst="rect">
            <a:avLst/>
          </a:prstGeom>
          <a:noFill/>
          <a:ln>
            <a:noFill/>
          </a:ln>
        </p:spPr>
        <p:txBody>
          <a:bodyPr spcFirstLastPara="1" wrap="square" lIns="68575" tIns="34275" rIns="68575" bIns="34275" anchor="b" anchorCtr="0">
            <a:normAutofit fontScale="90000"/>
          </a:bodyPr>
          <a:lstStyle/>
          <a:p>
            <a:pPr marL="0" lvl="0" indent="0" algn="ctr" rtl="0">
              <a:spcBef>
                <a:spcPts val="0"/>
              </a:spcBef>
              <a:spcAft>
                <a:spcPts val="0"/>
              </a:spcAft>
              <a:buClr>
                <a:schemeClr val="lt1"/>
              </a:buClr>
              <a:buSzPts val="2700"/>
              <a:buFont typeface="Gill Sans"/>
              <a:buNone/>
            </a:pPr>
            <a:r>
              <a:rPr lang="es" dirty="0">
                <a:solidFill>
                  <a:schemeClr val="lt1"/>
                </a:solidFill>
              </a:rPr>
              <a:t>ESTADOS DE LOS HILOS – SINCRONIZACIÓN DE HILOS</a:t>
            </a:r>
            <a:endParaRPr dirty="0">
              <a:solidFill>
                <a:schemeClr val="lt1"/>
              </a:solidFill>
            </a:endParaRPr>
          </a:p>
        </p:txBody>
      </p:sp>
      <p:sp>
        <p:nvSpPr>
          <p:cNvPr id="142" name="Google Shape;142;p25"/>
          <p:cNvSpPr txBox="1">
            <a:spLocks noGrp="1"/>
          </p:cNvSpPr>
          <p:nvPr>
            <p:ph type="subTitle" idx="1"/>
          </p:nvPr>
        </p:nvSpPr>
        <p:spPr>
          <a:xfrm>
            <a:off x="449419" y="3862050"/>
            <a:ext cx="3551081" cy="926518"/>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SzPts val="1100"/>
              <a:buNone/>
            </a:pPr>
            <a:r>
              <a:rPr lang="es" b="1" dirty="0">
                <a:solidFill>
                  <a:schemeClr val="lt1"/>
                </a:solidFill>
              </a:rPr>
              <a:t>INTEGRANTES: </a:t>
            </a:r>
            <a:br>
              <a:rPr lang="es" b="1" dirty="0">
                <a:solidFill>
                  <a:schemeClr val="lt1"/>
                </a:solidFill>
              </a:rPr>
            </a:br>
            <a:r>
              <a:rPr lang="es" dirty="0">
                <a:solidFill>
                  <a:schemeClr val="lt1"/>
                </a:solidFill>
              </a:rPr>
              <a:t>MORALES JOHAO</a:t>
            </a:r>
            <a:br>
              <a:rPr lang="es" dirty="0">
                <a:solidFill>
                  <a:schemeClr val="lt1"/>
                </a:solidFill>
              </a:rPr>
            </a:br>
            <a:r>
              <a:rPr lang="es" dirty="0">
                <a:solidFill>
                  <a:schemeClr val="lt1"/>
                </a:solidFill>
              </a:rPr>
              <a:t>MAYCOL TITUAÑA</a:t>
            </a:r>
            <a:br>
              <a:rPr lang="es" dirty="0">
                <a:solidFill>
                  <a:schemeClr val="lt1"/>
                </a:solidFill>
              </a:rPr>
            </a:br>
            <a:r>
              <a:rPr lang="es" dirty="0">
                <a:solidFill>
                  <a:schemeClr val="lt1"/>
                </a:solidFill>
              </a:rPr>
              <a:t>ALEX VELASTEGUÍ</a:t>
            </a:r>
            <a:r>
              <a:rPr lang="es" b="1" dirty="0">
                <a:solidFill>
                  <a:schemeClr val="lt1"/>
                </a:solidFill>
              </a:rPr>
              <a:t>		</a:t>
            </a:r>
            <a:endParaRPr dirty="0">
              <a:solidFill>
                <a:schemeClr val="lt1"/>
              </a:solidFill>
            </a:endParaRPr>
          </a:p>
        </p:txBody>
      </p:sp>
      <p:pic>
        <p:nvPicPr>
          <p:cNvPr id="143" name="Google Shape;143;p25" descr="Resultado de imagen para espe"/>
          <p:cNvPicPr preferRelativeResize="0"/>
          <p:nvPr/>
        </p:nvPicPr>
        <p:blipFill rotWithShape="1">
          <a:blip r:embed="rId3">
            <a:alphaModFix/>
          </a:blip>
          <a:srcRect/>
          <a:stretch/>
        </p:blipFill>
        <p:spPr>
          <a:xfrm>
            <a:off x="239698" y="537227"/>
            <a:ext cx="8735626" cy="1645444"/>
          </a:xfrm>
          <a:prstGeom prst="rect">
            <a:avLst/>
          </a:prstGeom>
          <a:noFill/>
          <a:ln>
            <a:noFill/>
          </a:ln>
        </p:spPr>
      </p:pic>
      <p:sp>
        <p:nvSpPr>
          <p:cNvPr id="144" name="Google Shape;144;p25"/>
          <p:cNvSpPr txBox="1"/>
          <p:nvPr/>
        </p:nvSpPr>
        <p:spPr>
          <a:xfrm>
            <a:off x="5658275" y="3862050"/>
            <a:ext cx="3125100" cy="993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2"/>
              </a:buClr>
              <a:buSzPts val="1100"/>
              <a:buFont typeface="Noto Sans Symbols"/>
              <a:buNone/>
            </a:pPr>
            <a:r>
              <a:rPr lang="es" sz="1200" b="1" i="0" u="none" strike="noStrike" cap="none" dirty="0">
                <a:solidFill>
                  <a:schemeClr val="lt1"/>
                </a:solidFill>
                <a:latin typeface="Gill Sans"/>
                <a:ea typeface="Gill Sans"/>
                <a:cs typeface="Gill Sans"/>
                <a:sym typeface="Gill Sans"/>
              </a:rPr>
              <a:t>NRC:	</a:t>
            </a:r>
            <a:r>
              <a:rPr lang="es" sz="1200" i="0" u="none" strike="noStrike" cap="none" dirty="0">
                <a:solidFill>
                  <a:schemeClr val="lt1"/>
                </a:solidFill>
                <a:latin typeface="Gill Sans"/>
                <a:ea typeface="Gill Sans"/>
                <a:cs typeface="Gill Sans"/>
                <a:sym typeface="Gill Sans"/>
              </a:rPr>
              <a:t>9877</a:t>
            </a:r>
            <a:endParaRPr sz="1100" dirty="0"/>
          </a:p>
          <a:p>
            <a:pPr marL="0" marR="0" lvl="0" indent="0" algn="l" rtl="0">
              <a:spcBef>
                <a:spcPts val="700"/>
              </a:spcBef>
              <a:spcAft>
                <a:spcPts val="0"/>
              </a:spcAft>
              <a:buClr>
                <a:schemeClr val="accent2"/>
              </a:buClr>
              <a:buSzPts val="1100"/>
              <a:buFont typeface="Noto Sans Symbols"/>
              <a:buNone/>
            </a:pPr>
            <a:r>
              <a:rPr lang="es" sz="1200" b="1" i="0" u="none" strike="noStrike" cap="none" dirty="0">
                <a:solidFill>
                  <a:schemeClr val="lt1"/>
                </a:solidFill>
                <a:latin typeface="Gill Sans"/>
                <a:ea typeface="Gill Sans"/>
                <a:cs typeface="Gill Sans"/>
                <a:sym typeface="Gill Sans"/>
              </a:rPr>
              <a:t>FECHA:</a:t>
            </a:r>
            <a:r>
              <a:rPr lang="es" sz="1200" b="1" dirty="0">
                <a:solidFill>
                  <a:schemeClr val="lt1"/>
                </a:solidFill>
                <a:latin typeface="Gill Sans"/>
                <a:ea typeface="Gill Sans"/>
                <a:cs typeface="Gill Sans"/>
                <a:sym typeface="Gill Sans"/>
              </a:rPr>
              <a:t>	</a:t>
            </a:r>
            <a:r>
              <a:rPr lang="es-MX" sz="1200" dirty="0">
                <a:solidFill>
                  <a:schemeClr val="lt1"/>
                </a:solidFill>
                <a:latin typeface="Gill Sans"/>
                <a:ea typeface="Gill Sans"/>
                <a:cs typeface="Gill Sans"/>
                <a:sym typeface="Gill Sans"/>
              </a:rPr>
              <a:t>08/07/2023</a:t>
            </a:r>
            <a:endParaRPr sz="1100" dirty="0"/>
          </a:p>
          <a:p>
            <a:pPr marL="0" marR="0" lvl="0" indent="0" algn="l" rtl="0">
              <a:spcBef>
                <a:spcPts val="700"/>
              </a:spcBef>
              <a:spcAft>
                <a:spcPts val="0"/>
              </a:spcAft>
              <a:buClr>
                <a:schemeClr val="accent2"/>
              </a:buClr>
              <a:buSzPts val="1100"/>
              <a:buFont typeface="Noto Sans Symbols"/>
              <a:buNone/>
            </a:pPr>
            <a:r>
              <a:rPr lang="es" sz="1200" b="1" i="0" u="none" strike="noStrike" cap="none" dirty="0">
                <a:solidFill>
                  <a:schemeClr val="lt1"/>
                </a:solidFill>
                <a:latin typeface="Gill Sans"/>
                <a:ea typeface="Gill Sans"/>
                <a:cs typeface="Gill Sans"/>
                <a:sym typeface="Gill Sans"/>
              </a:rPr>
              <a:t>TUTOR:</a:t>
            </a:r>
            <a:r>
              <a:rPr lang="es" sz="1200" b="1" dirty="0">
                <a:solidFill>
                  <a:schemeClr val="lt1"/>
                </a:solidFill>
                <a:latin typeface="Gill Sans"/>
                <a:ea typeface="Gill Sans"/>
                <a:cs typeface="Gill Sans"/>
                <a:sym typeface="Gill Sans"/>
              </a:rPr>
              <a:t>	</a:t>
            </a:r>
            <a:r>
              <a:rPr lang="es" sz="1200" b="0" i="0" u="none" strike="noStrike" cap="none" dirty="0">
                <a:solidFill>
                  <a:schemeClr val="lt1"/>
                </a:solidFill>
                <a:latin typeface="Gill Sans"/>
                <a:ea typeface="Gill Sans"/>
                <a:cs typeface="Gill Sans"/>
                <a:sym typeface="Gill Sans"/>
              </a:rPr>
              <a:t>ING. MAURICIO CAMPAÑA</a:t>
            </a:r>
            <a:endParaRPr sz="1200" b="1" i="0" u="none" strike="noStrike" cap="none" dirty="0">
              <a:solidFill>
                <a:schemeClr val="lt1"/>
              </a:solidFill>
              <a:latin typeface="Gill Sans"/>
              <a:ea typeface="Gill Sans"/>
              <a:cs typeface="Gill Sans"/>
              <a:sym typeface="Gill Sans"/>
            </a:endParaRPr>
          </a:p>
        </p:txBody>
      </p:sp>
      <p:sp>
        <p:nvSpPr>
          <p:cNvPr id="145" name="Google Shape;145;p25"/>
          <p:cNvSpPr txBox="1"/>
          <p:nvPr/>
        </p:nvSpPr>
        <p:spPr>
          <a:xfrm>
            <a:off x="8863256" y="4843418"/>
            <a:ext cx="280744"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b="0" i="0" u="none" strike="noStrike" cap="none">
                <a:solidFill>
                  <a:schemeClr val="dk1"/>
                </a:solidFill>
                <a:latin typeface="Gill Sans"/>
                <a:ea typeface="Gill Sans"/>
                <a:cs typeface="Gill Sans"/>
                <a:sym typeface="Gill Sans"/>
              </a:rPr>
              <a:t>1</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MVC</a:t>
            </a:r>
            <a:endParaRPr dirty="0"/>
          </a:p>
        </p:txBody>
      </p:sp>
      <p:sp>
        <p:nvSpPr>
          <p:cNvPr id="193" name="Google Shape;193;p29"/>
          <p:cNvSpPr txBox="1">
            <a:spLocks noGrp="1"/>
          </p:cNvSpPr>
          <p:nvPr>
            <p:ph type="body" idx="1"/>
          </p:nvPr>
        </p:nvSpPr>
        <p:spPr>
          <a:xfrm>
            <a:off x="339623" y="915734"/>
            <a:ext cx="6310500" cy="2758800"/>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ES" b="1" dirty="0">
                <a:solidFill>
                  <a:schemeClr val="tx1"/>
                </a:solidFill>
                <a:latin typeface="Calibri" panose="020F0502020204030204" pitchFamily="34" charset="0"/>
                <a:ea typeface="Calibri" panose="020F0502020204030204" pitchFamily="34" charset="0"/>
                <a:cs typeface="Arial" panose="020B0604020202020204" pitchFamily="34" charset="0"/>
              </a:rPr>
              <a:t>Definición:</a:t>
            </a:r>
            <a:br>
              <a:rPr lang="es-ES" dirty="0">
                <a:effectLst/>
                <a:latin typeface="Calibri" panose="020F0502020204030204" pitchFamily="34" charset="0"/>
                <a:ea typeface="Calibri" panose="020F0502020204030204" pitchFamily="34" charset="0"/>
                <a:cs typeface="Arial" panose="020B0604020202020204" pitchFamily="34" charset="0"/>
              </a:rPr>
            </a:br>
            <a:r>
              <a:rPr lang="es-ES" dirty="0">
                <a:effectLst/>
                <a:latin typeface="Calibri" panose="020F0502020204030204" pitchFamily="34" charset="0"/>
                <a:ea typeface="Calibri" panose="020F0502020204030204" pitchFamily="34" charset="0"/>
                <a:cs typeface="Arial" panose="020B0604020202020204" pitchFamily="34" charset="0"/>
              </a:rPr>
              <a:t>MVC es un acrónimo que se refiere al patrón de diseño arquitectónico Modelo-Vista-Controlador (</a:t>
            </a:r>
            <a:r>
              <a:rPr lang="es-ES" dirty="0" err="1">
                <a:effectLst/>
                <a:latin typeface="Calibri" panose="020F0502020204030204" pitchFamily="34" charset="0"/>
                <a:ea typeface="Calibri" panose="020F0502020204030204" pitchFamily="34" charset="0"/>
                <a:cs typeface="Arial" panose="020B0604020202020204" pitchFamily="34" charset="0"/>
              </a:rPr>
              <a:t>Model</a:t>
            </a:r>
            <a:r>
              <a:rPr lang="es-ES" dirty="0">
                <a:effectLst/>
                <a:latin typeface="Calibri" panose="020F0502020204030204" pitchFamily="34" charset="0"/>
                <a:ea typeface="Calibri" panose="020F0502020204030204" pitchFamily="34" charset="0"/>
                <a:cs typeface="Arial" panose="020B0604020202020204" pitchFamily="34" charset="0"/>
              </a:rPr>
              <a:t>-View-</a:t>
            </a:r>
            <a:r>
              <a:rPr lang="es-ES" dirty="0" err="1">
                <a:effectLst/>
                <a:latin typeface="Calibri" panose="020F0502020204030204" pitchFamily="34" charset="0"/>
                <a:ea typeface="Calibri" panose="020F0502020204030204" pitchFamily="34" charset="0"/>
                <a:cs typeface="Arial" panose="020B0604020202020204" pitchFamily="34" charset="0"/>
              </a:rPr>
              <a:t>Controller</a:t>
            </a:r>
            <a:r>
              <a:rPr lang="es-ES" dirty="0">
                <a:effectLst/>
                <a:latin typeface="Calibri" panose="020F0502020204030204" pitchFamily="34" charset="0"/>
                <a:ea typeface="Calibri" panose="020F0502020204030204" pitchFamily="34" charset="0"/>
                <a:cs typeface="Arial" panose="020B0604020202020204" pitchFamily="34" charset="0"/>
              </a:rPr>
              <a:t>, en inglés). Es ampliamente utilizado en el desarrollo de aplicaciones de software para separar y organizar la lógica de la aplicación en componentes independientes y facilitar el mantenimiento, la escalabilidad y la reutilización del código.</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pic>
        <p:nvPicPr>
          <p:cNvPr id="2" name="Imagen 1" descr="4. MVC (Modelo, Vista, Controlador) en java | Academia Códigos de  Programación">
            <a:extLst>
              <a:ext uri="{FF2B5EF4-FFF2-40B4-BE49-F238E27FC236}">
                <a16:creationId xmlns:a16="http://schemas.microsoft.com/office/drawing/2014/main" id="{3A4338BF-A77F-C970-CCDF-E9736F8E6C0E}"/>
              </a:ext>
            </a:extLst>
          </p:cNvPr>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829903" y="2911393"/>
            <a:ext cx="3329940" cy="2232025"/>
          </a:xfrm>
          <a:prstGeom prst="rect">
            <a:avLst/>
          </a:prstGeom>
          <a:noFill/>
          <a:ln>
            <a:noFill/>
          </a:ln>
        </p:spPr>
      </p:pic>
    </p:spTree>
    <p:extLst>
      <p:ext uri="{BB962C8B-B14F-4D97-AF65-F5344CB8AC3E}">
        <p14:creationId xmlns:p14="http://schemas.microsoft.com/office/powerpoint/2010/main" val="209750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HILOS</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58907" y="14576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Definición:</a:t>
            </a:r>
            <a:br>
              <a:rPr lang="es-MX" b="1" dirty="0">
                <a:solidFill>
                  <a:schemeClr val="dk1"/>
                </a:solidFill>
              </a:rPr>
            </a:br>
            <a:r>
              <a:rPr lang="es-ES" dirty="0">
                <a:effectLst/>
                <a:latin typeface="Calibri" panose="020F0502020204030204" pitchFamily="34" charset="0"/>
                <a:ea typeface="Calibri" panose="020F0502020204030204" pitchFamily="34" charset="0"/>
                <a:cs typeface="Arial" panose="020B0604020202020204" pitchFamily="34" charset="0"/>
              </a:rPr>
              <a:t>Un hilo en el contexto del software se refiere a una unidad básica de ejecución que representa un flujo de control independiente dentro de un programa. Es un concepto ampliamente utilizado en programación concurrente y paralela para lograr la ejecución simultánea de tareas.</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lang="es-MX" dirty="0"/>
          </a:p>
        </p:txBody>
      </p:sp>
    </p:spTree>
    <p:extLst>
      <p:ext uri="{BB962C8B-B14F-4D97-AF65-F5344CB8AC3E}">
        <p14:creationId xmlns:p14="http://schemas.microsoft.com/office/powerpoint/2010/main" val="1423522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HILOS EN JAVA</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58907" y="14576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Definición:</a:t>
            </a:r>
            <a:br>
              <a:rPr lang="es-MX" b="1" dirty="0">
                <a:solidFill>
                  <a:schemeClr val="dk1"/>
                </a:solidFill>
              </a:rPr>
            </a:br>
            <a:r>
              <a:rPr lang="es-ES" dirty="0">
                <a:effectLst/>
                <a:latin typeface="Calibri" panose="020F0502020204030204" pitchFamily="34" charset="0"/>
                <a:ea typeface="Calibri" panose="020F0502020204030204" pitchFamily="34" charset="0"/>
                <a:cs typeface="Arial" panose="020B0604020202020204" pitchFamily="34" charset="0"/>
              </a:rPr>
              <a:t>En Java, un hilo (</a:t>
            </a:r>
            <a:r>
              <a:rPr lang="es-ES" dirty="0" err="1">
                <a:effectLst/>
                <a:latin typeface="Calibri" panose="020F0502020204030204" pitchFamily="34" charset="0"/>
                <a:ea typeface="Calibri" panose="020F0502020204030204" pitchFamily="34" charset="0"/>
                <a:cs typeface="Arial" panose="020B0604020202020204" pitchFamily="34" charset="0"/>
              </a:rPr>
              <a:t>thread</a:t>
            </a:r>
            <a:r>
              <a:rPr lang="es-ES" dirty="0">
                <a:effectLst/>
                <a:latin typeface="Calibri" panose="020F0502020204030204" pitchFamily="34" charset="0"/>
                <a:ea typeface="Calibri" panose="020F0502020204030204" pitchFamily="34" charset="0"/>
                <a:cs typeface="Arial" panose="020B0604020202020204" pitchFamily="34" charset="0"/>
              </a:rPr>
              <a:t>, en inglés) es una unidad básica de ejecución que representa un flujo independiente de control dentro de un programa. Un hilo permite que un programa realice múltiples tareas simultáneamente, dividiendo la ejecución en fragmentos más pequeños y ejecutándolos en paralelo.</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4481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ESTADO DE LOS HILOS EN JAVA</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223763" y="1286817"/>
            <a:ext cx="6573093" cy="3685809"/>
          </a:xfrm>
          <a:prstGeom prst="rect">
            <a:avLst/>
          </a:prstGeom>
          <a:noFill/>
          <a:ln>
            <a:noFill/>
          </a:ln>
        </p:spPr>
        <p:txBody>
          <a:bodyPr spcFirstLastPara="1" wrap="square" lIns="68575" tIns="34275" rIns="68575" bIns="34275" anchor="ctr" anchorCtr="0">
            <a:noAutofit/>
          </a:bodyPr>
          <a:lstStyle/>
          <a:p>
            <a:pPr marL="152400" indent="0">
              <a:lnSpc>
                <a:spcPct val="115000"/>
              </a:lnSpc>
              <a:spcAft>
                <a:spcPts val="1000"/>
              </a:spcAft>
              <a:buNone/>
            </a:pPr>
            <a:r>
              <a:rPr lang="es-ES" dirty="0">
                <a:effectLst/>
                <a:latin typeface="Calibri" panose="020F0502020204030204" pitchFamily="34" charset="0"/>
                <a:ea typeface="Calibri" panose="020F0502020204030204" pitchFamily="34" charset="0"/>
                <a:cs typeface="Arial" panose="020B0604020202020204" pitchFamily="34" charset="0"/>
              </a:rPr>
              <a:t>En Java, los hilos (</a:t>
            </a:r>
            <a:r>
              <a:rPr lang="es-ES" dirty="0" err="1">
                <a:effectLst/>
                <a:latin typeface="Calibri" panose="020F0502020204030204" pitchFamily="34" charset="0"/>
                <a:ea typeface="Calibri" panose="020F0502020204030204" pitchFamily="34" charset="0"/>
                <a:cs typeface="Arial" panose="020B0604020202020204" pitchFamily="34" charset="0"/>
              </a:rPr>
              <a:t>threads</a:t>
            </a:r>
            <a:r>
              <a:rPr lang="es-ES" dirty="0">
                <a:effectLst/>
                <a:latin typeface="Calibri" panose="020F0502020204030204" pitchFamily="34" charset="0"/>
                <a:ea typeface="Calibri" panose="020F0502020204030204" pitchFamily="34" charset="0"/>
                <a:cs typeface="Arial" panose="020B0604020202020204" pitchFamily="34" charset="0"/>
              </a:rPr>
              <a:t>) pueden estar en varios estados diferentes durante su ciclo de vida. Los estados de los hilos en Java son:</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1. </a:t>
            </a:r>
            <a:r>
              <a:rPr lang="es-ES" dirty="0">
                <a:effectLst/>
                <a:latin typeface="Calibri" panose="020F0502020204030204" pitchFamily="34" charset="0"/>
                <a:ea typeface="Calibri" panose="020F0502020204030204" pitchFamily="34" charset="0"/>
                <a:cs typeface="Arial" panose="020B0604020202020204" pitchFamily="34" charset="0"/>
              </a:rPr>
              <a:t>Nuevo (New): El hilo ha sido creado pero aún no se ha iniciado su ejecución.</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2. </a:t>
            </a:r>
            <a:r>
              <a:rPr lang="es-ES" dirty="0">
                <a:effectLst/>
                <a:latin typeface="Calibri" panose="020F0502020204030204" pitchFamily="34" charset="0"/>
                <a:ea typeface="Calibri" panose="020F0502020204030204" pitchFamily="34" charset="0"/>
                <a:cs typeface="Arial" panose="020B0604020202020204" pitchFamily="34" charset="0"/>
              </a:rPr>
              <a:t>Ejecutable (</a:t>
            </a:r>
            <a:r>
              <a:rPr lang="es-ES" dirty="0" err="1">
                <a:effectLst/>
                <a:latin typeface="Calibri" panose="020F0502020204030204" pitchFamily="34" charset="0"/>
                <a:ea typeface="Calibri" panose="020F0502020204030204" pitchFamily="34" charset="0"/>
                <a:cs typeface="Arial" panose="020B0604020202020204" pitchFamily="34" charset="0"/>
              </a:rPr>
              <a:t>Runnable</a:t>
            </a:r>
            <a:r>
              <a:rPr lang="es-ES" dirty="0">
                <a:effectLst/>
                <a:latin typeface="Calibri" panose="020F0502020204030204" pitchFamily="34" charset="0"/>
                <a:ea typeface="Calibri" panose="020F0502020204030204" pitchFamily="34" charset="0"/>
                <a:cs typeface="Arial" panose="020B0604020202020204" pitchFamily="34" charset="0"/>
              </a:rPr>
              <a:t>): El hilo está listo para ser ejecutado y está compitiendo por el tiempo de CPU disponible. Puede estar en ejecución o en espera para ser planificado por el planificador del sistema operativo.</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3. </a:t>
            </a:r>
            <a:r>
              <a:rPr lang="es-ES" dirty="0">
                <a:effectLst/>
                <a:latin typeface="Calibri" panose="020F0502020204030204" pitchFamily="34" charset="0"/>
                <a:ea typeface="Calibri" panose="020F0502020204030204" pitchFamily="34" charset="0"/>
                <a:cs typeface="Arial" panose="020B0604020202020204" pitchFamily="34" charset="0"/>
              </a:rPr>
              <a:t>Bloqueado (</a:t>
            </a:r>
            <a:r>
              <a:rPr lang="es-ES" dirty="0" err="1">
                <a:effectLst/>
                <a:latin typeface="Calibri" panose="020F0502020204030204" pitchFamily="34" charset="0"/>
                <a:ea typeface="Calibri" panose="020F0502020204030204" pitchFamily="34" charset="0"/>
                <a:cs typeface="Arial" panose="020B0604020202020204" pitchFamily="34" charset="0"/>
              </a:rPr>
              <a:t>Blocked</a:t>
            </a:r>
            <a:r>
              <a:rPr lang="es-ES" dirty="0">
                <a:effectLst/>
                <a:latin typeface="Calibri" panose="020F0502020204030204" pitchFamily="34" charset="0"/>
                <a:ea typeface="Calibri" panose="020F0502020204030204" pitchFamily="34" charset="0"/>
                <a:cs typeface="Arial" panose="020B0604020202020204" pitchFamily="34" charset="0"/>
              </a:rPr>
              <a:t>): El hilo está esperando ciertos recursos o condiciones para continuar su ejecución. Puede estar bloqueado debido a operaciones de entrada/salida (I/O), adquisición de bloqueos (</a:t>
            </a:r>
            <a:r>
              <a:rPr lang="es-ES" dirty="0" err="1">
                <a:effectLst/>
                <a:latin typeface="Calibri" panose="020F0502020204030204" pitchFamily="34" charset="0"/>
                <a:ea typeface="Calibri" panose="020F0502020204030204" pitchFamily="34" charset="0"/>
                <a:cs typeface="Arial" panose="020B0604020202020204" pitchFamily="34" charset="0"/>
              </a:rPr>
              <a:t>locks</a:t>
            </a:r>
            <a:r>
              <a:rPr lang="es-ES" dirty="0">
                <a:effectLst/>
                <a:latin typeface="Calibri" panose="020F0502020204030204" pitchFamily="34" charset="0"/>
                <a:ea typeface="Calibri" panose="020F0502020204030204" pitchFamily="34" charset="0"/>
                <a:cs typeface="Arial" panose="020B0604020202020204" pitchFamily="34" charset="0"/>
              </a:rPr>
              <a:t>) u otras situaciones en las que no puede continuar su ejecución.</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0299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ESTADO DE LOS HILOS EN JAVA</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223763" y="1286817"/>
            <a:ext cx="6573093" cy="3685809"/>
          </a:xfrm>
          <a:prstGeom prst="rect">
            <a:avLst/>
          </a:prstGeom>
          <a:noFill/>
          <a:ln>
            <a:noFill/>
          </a:ln>
        </p:spPr>
        <p:txBody>
          <a:bodyPr spcFirstLastPara="1" wrap="square" lIns="68575" tIns="34275" rIns="68575" bIns="34275" anchor="ctr" anchorCtr="0">
            <a:noAutofit/>
          </a:bodyPr>
          <a:lstStyle/>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4. </a:t>
            </a:r>
            <a:r>
              <a:rPr lang="es-ES" dirty="0">
                <a:effectLst/>
                <a:latin typeface="Calibri" panose="020F0502020204030204" pitchFamily="34" charset="0"/>
                <a:ea typeface="Calibri" panose="020F0502020204030204" pitchFamily="34" charset="0"/>
                <a:cs typeface="Arial" panose="020B0604020202020204" pitchFamily="34" charset="0"/>
              </a:rPr>
              <a:t>Esperando (</a:t>
            </a:r>
            <a:r>
              <a:rPr lang="es-ES" dirty="0" err="1">
                <a:effectLst/>
                <a:latin typeface="Calibri" panose="020F0502020204030204" pitchFamily="34" charset="0"/>
                <a:ea typeface="Calibri" panose="020F0502020204030204" pitchFamily="34" charset="0"/>
                <a:cs typeface="Arial" panose="020B0604020202020204" pitchFamily="34" charset="0"/>
              </a:rPr>
              <a:t>Waiting</a:t>
            </a:r>
            <a:r>
              <a:rPr lang="es-ES" dirty="0">
                <a:effectLst/>
                <a:latin typeface="Calibri" panose="020F0502020204030204" pitchFamily="34" charset="0"/>
                <a:ea typeface="Calibri" panose="020F0502020204030204" pitchFamily="34" charset="0"/>
                <a:cs typeface="Arial" panose="020B0604020202020204" pitchFamily="34" charset="0"/>
              </a:rPr>
              <a:t>): El hilo está en espera hasta que se cumpla una condición específica. Puede ser debido a una llamada al método </a:t>
            </a:r>
            <a:r>
              <a:rPr lang="es-ES" dirty="0" err="1">
                <a:effectLst/>
                <a:latin typeface="Calibri" panose="020F0502020204030204" pitchFamily="34" charset="0"/>
                <a:ea typeface="Calibri" panose="020F0502020204030204" pitchFamily="34" charset="0"/>
                <a:cs typeface="Arial" panose="020B0604020202020204" pitchFamily="34" charset="0"/>
              </a:rPr>
              <a:t>wait</a:t>
            </a:r>
            <a:r>
              <a:rPr lang="es-ES" dirty="0">
                <a:effectLst/>
                <a:latin typeface="Calibri" panose="020F0502020204030204" pitchFamily="34" charset="0"/>
                <a:ea typeface="Calibri" panose="020F0502020204030204" pitchFamily="34" charset="0"/>
                <a:cs typeface="Arial" panose="020B0604020202020204" pitchFamily="34" charset="0"/>
              </a:rPr>
              <a:t>(), donde el hilo está esperando que otro hilo le notifique para continuar, o debido a una espera en una cola o en un objeto monitor.</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5. </a:t>
            </a:r>
            <a:r>
              <a:rPr lang="es-ES" dirty="0">
                <a:effectLst/>
                <a:latin typeface="Calibri" panose="020F0502020204030204" pitchFamily="34" charset="0"/>
                <a:ea typeface="Calibri" panose="020F0502020204030204" pitchFamily="34" charset="0"/>
                <a:cs typeface="Arial" panose="020B0604020202020204" pitchFamily="34" charset="0"/>
              </a:rPr>
              <a:t>Esperando tiempo (</a:t>
            </a:r>
            <a:r>
              <a:rPr lang="es-ES" dirty="0" err="1">
                <a:effectLst/>
                <a:latin typeface="Calibri" panose="020F0502020204030204" pitchFamily="34" charset="0"/>
                <a:ea typeface="Calibri" panose="020F0502020204030204" pitchFamily="34" charset="0"/>
                <a:cs typeface="Arial" panose="020B0604020202020204" pitchFamily="34" charset="0"/>
              </a:rPr>
              <a:t>Timed</a:t>
            </a:r>
            <a:r>
              <a:rPr lang="es-ES" dirty="0">
                <a:effectLst/>
                <a:latin typeface="Calibri" panose="020F0502020204030204" pitchFamily="34" charset="0"/>
                <a:ea typeface="Calibri" panose="020F0502020204030204" pitchFamily="34" charset="0"/>
                <a:cs typeface="Arial" panose="020B0604020202020204" pitchFamily="34" charset="0"/>
              </a:rPr>
              <a:t> </a:t>
            </a:r>
            <a:r>
              <a:rPr lang="es-ES" dirty="0" err="1">
                <a:effectLst/>
                <a:latin typeface="Calibri" panose="020F0502020204030204" pitchFamily="34" charset="0"/>
                <a:ea typeface="Calibri" panose="020F0502020204030204" pitchFamily="34" charset="0"/>
                <a:cs typeface="Arial" panose="020B0604020202020204" pitchFamily="34" charset="0"/>
              </a:rPr>
              <a:t>Waiting</a:t>
            </a:r>
            <a:r>
              <a:rPr lang="es-ES" dirty="0">
                <a:effectLst/>
                <a:latin typeface="Calibri" panose="020F0502020204030204" pitchFamily="34" charset="0"/>
                <a:ea typeface="Calibri" panose="020F0502020204030204" pitchFamily="34" charset="0"/>
                <a:cs typeface="Arial" panose="020B0604020202020204" pitchFamily="34" charset="0"/>
              </a:rPr>
              <a:t>): Similar al estado de Esperando, pero con un tiempo de espera definido. El hilo permanecerá en este estado hasta que expire el tiempo especificado o se cumpla una condición para su continuación.</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r>
              <a:rPr lang="es-ES" dirty="0">
                <a:solidFill>
                  <a:schemeClr val="accent3"/>
                </a:solidFill>
                <a:effectLst/>
                <a:latin typeface="Calibri" panose="020F0502020204030204" pitchFamily="34" charset="0"/>
                <a:ea typeface="Calibri" panose="020F0502020204030204" pitchFamily="34" charset="0"/>
                <a:cs typeface="Arial" panose="020B0604020202020204" pitchFamily="34" charset="0"/>
              </a:rPr>
              <a:t>6. </a:t>
            </a:r>
            <a:r>
              <a:rPr lang="es-ES" dirty="0">
                <a:effectLst/>
                <a:latin typeface="Calibri" panose="020F0502020204030204" pitchFamily="34" charset="0"/>
                <a:ea typeface="Calibri" panose="020F0502020204030204" pitchFamily="34" charset="0"/>
                <a:cs typeface="Arial" panose="020B0604020202020204" pitchFamily="34" charset="0"/>
              </a:rPr>
              <a:t>Terminado (</a:t>
            </a:r>
            <a:r>
              <a:rPr lang="es-ES" dirty="0" err="1">
                <a:effectLst/>
                <a:latin typeface="Calibri" panose="020F0502020204030204" pitchFamily="34" charset="0"/>
                <a:ea typeface="Calibri" panose="020F0502020204030204" pitchFamily="34" charset="0"/>
                <a:cs typeface="Arial" panose="020B0604020202020204" pitchFamily="34" charset="0"/>
              </a:rPr>
              <a:t>Terminated</a:t>
            </a:r>
            <a:r>
              <a:rPr lang="es-ES" dirty="0">
                <a:effectLst/>
                <a:latin typeface="Calibri" panose="020F0502020204030204" pitchFamily="34" charset="0"/>
                <a:ea typeface="Calibri" panose="020F0502020204030204" pitchFamily="34" charset="0"/>
                <a:cs typeface="Arial" panose="020B0604020202020204" pitchFamily="34" charset="0"/>
              </a:rPr>
              <a:t>): El hilo ha finalizado su ejecución, ya sea porque ha completado su tarea o porque se ha producido una excepción que terminó su ejecución de forma anormal.</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468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SINCRONIZACIÓN DE HILOS</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73307" y="1724009"/>
            <a:ext cx="6165987" cy="2759075"/>
          </a:xfrm>
          <a:prstGeom prst="rect">
            <a:avLst/>
          </a:prstGeom>
          <a:noFill/>
          <a:ln>
            <a:noFill/>
          </a:ln>
        </p:spPr>
        <p:txBody>
          <a:bodyPr spcFirstLastPara="1" wrap="square" lIns="68575" tIns="34275" rIns="68575" bIns="34275" anchor="ctr" anchorCtr="0">
            <a:normAutofit fontScale="85000" lnSpcReduction="20000"/>
          </a:bodyPr>
          <a:lstStyle/>
          <a:p>
            <a:pPr>
              <a:lnSpc>
                <a:spcPct val="115000"/>
              </a:lnSpc>
              <a:spcAft>
                <a:spcPts val="1000"/>
              </a:spcAft>
            </a:pPr>
            <a:r>
              <a:rPr lang="es-MX" b="1" dirty="0">
                <a:solidFill>
                  <a:schemeClr val="dk1"/>
                </a:solidFill>
              </a:rPr>
              <a:t>Definición:</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sincronización de hilos en Java se refiere al mecanismo que permite controlar el acceso y la manipulación de datos compartidos por múltiples hilos. La sincronización garantiza que solo un hilo pueda acceder a un recurso compartido en un momento dado, evitando condiciones de carrera y asegurando la consistencia de los datos.</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s-ES" sz="1800" dirty="0">
                <a:effectLst/>
                <a:latin typeface="Calibri" panose="020F0502020204030204" pitchFamily="34" charset="0"/>
                <a:ea typeface="Calibri" panose="020F0502020204030204" pitchFamily="34" charset="0"/>
                <a:cs typeface="Arial" panose="020B0604020202020204" pitchFamily="34" charset="0"/>
              </a:rPr>
              <a:t>La sincronización se logra mediante el uso de bloques sincronizados o métodos sincronizados que establecen un bloqueo (</a:t>
            </a:r>
            <a:r>
              <a:rPr lang="es-ES" sz="1800" dirty="0" err="1">
                <a:effectLst/>
                <a:latin typeface="Calibri" panose="020F0502020204030204" pitchFamily="34" charset="0"/>
                <a:ea typeface="Calibri" panose="020F0502020204030204" pitchFamily="34" charset="0"/>
                <a:cs typeface="Arial" panose="020B0604020202020204" pitchFamily="34" charset="0"/>
              </a:rPr>
              <a:t>lock</a:t>
            </a:r>
            <a:r>
              <a:rPr lang="es-ES" sz="1800" dirty="0">
                <a:effectLst/>
                <a:latin typeface="Calibri" panose="020F0502020204030204" pitchFamily="34" charset="0"/>
                <a:ea typeface="Calibri" panose="020F0502020204030204" pitchFamily="34" charset="0"/>
                <a:cs typeface="Arial" panose="020B0604020202020204" pitchFamily="34" charset="0"/>
              </a:rPr>
              <a:t>) en un objeto compartido. Cuando un hilo adquiere el bloqueo, se le concede acceso exclusivo al recurso compartido. Los demás hilos que intentan acceder al recurso bloqueado deben esperar hasta que el bloqueo se libere.</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930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4"/>
        <p:cNvGrpSpPr/>
        <p:nvPr/>
      </p:nvGrpSpPr>
      <p:grpSpPr>
        <a:xfrm>
          <a:off x="0" y="0"/>
          <a:ext cx="0" cy="0"/>
          <a:chOff x="0" y="0"/>
          <a:chExt cx="0" cy="0"/>
        </a:xfrm>
      </p:grpSpPr>
      <p:sp>
        <p:nvSpPr>
          <p:cNvPr id="245" name="Google Shape;245;p3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ill Sans"/>
              <a:ea typeface="Gill Sans"/>
              <a:cs typeface="Gill Sans"/>
              <a:sym typeface="Gill Sans"/>
            </a:endParaRPr>
          </a:p>
        </p:txBody>
      </p:sp>
      <p:sp>
        <p:nvSpPr>
          <p:cNvPr id="246" name="Google Shape;246;p35"/>
          <p:cNvSpPr/>
          <p:nvPr/>
        </p:nvSpPr>
        <p:spPr>
          <a:xfrm>
            <a:off x="435893" y="342901"/>
            <a:ext cx="5522969" cy="6857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47" name="Google Shape;247;p35"/>
          <p:cNvSpPr/>
          <p:nvPr/>
        </p:nvSpPr>
        <p:spPr>
          <a:xfrm>
            <a:off x="6179831" y="340232"/>
            <a:ext cx="2468880" cy="73915"/>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48" name="Google Shape;248;p35"/>
          <p:cNvSpPr/>
          <p:nvPr/>
        </p:nvSpPr>
        <p:spPr>
          <a:xfrm>
            <a:off x="435892" y="510803"/>
            <a:ext cx="3797708" cy="427003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ill Sans"/>
              <a:ea typeface="Gill Sans"/>
              <a:cs typeface="Gill Sans"/>
              <a:sym typeface="Gill Sans"/>
            </a:endParaRPr>
          </a:p>
        </p:txBody>
      </p:sp>
      <p:sp>
        <p:nvSpPr>
          <p:cNvPr id="249" name="Google Shape;249;p35"/>
          <p:cNvSpPr txBox="1">
            <a:spLocks noGrp="1"/>
          </p:cNvSpPr>
          <p:nvPr>
            <p:ph type="title"/>
          </p:nvPr>
        </p:nvSpPr>
        <p:spPr>
          <a:xfrm>
            <a:off x="747286" y="864704"/>
            <a:ext cx="3486314" cy="3404335"/>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rgbClr val="FFFFFF"/>
              </a:buClr>
              <a:buSzPts val="4100"/>
              <a:buFont typeface="Gill Sans"/>
              <a:buNone/>
            </a:pPr>
            <a:r>
              <a:rPr lang="es" sz="2800" dirty="0">
                <a:solidFill>
                  <a:srgbClr val="FFFFFF"/>
                </a:solidFill>
              </a:rPr>
              <a:t>DESARROLLO E IMPLEMENTACIÓN </a:t>
            </a:r>
            <a:endParaRPr sz="2800" dirty="0">
              <a:solidFill>
                <a:srgbClr val="FFFFFF"/>
              </a:solidFill>
            </a:endParaRPr>
          </a:p>
        </p:txBody>
      </p:sp>
      <p:sp>
        <p:nvSpPr>
          <p:cNvPr id="250" name="Google Shape;250;p35"/>
          <p:cNvSpPr txBox="1">
            <a:spLocks noGrp="1"/>
          </p:cNvSpPr>
          <p:nvPr>
            <p:ph type="body" idx="1"/>
          </p:nvPr>
        </p:nvSpPr>
        <p:spPr>
          <a:xfrm>
            <a:off x="4473211" y="754379"/>
            <a:ext cx="4310162" cy="3404335"/>
          </a:xfrm>
          <a:prstGeom prst="rect">
            <a:avLst/>
          </a:prstGeom>
          <a:noFill/>
          <a:ln>
            <a:noFill/>
          </a:ln>
        </p:spPr>
        <p:txBody>
          <a:bodyPr spcFirstLastPara="1" wrap="square" lIns="68575" tIns="34275" rIns="68575" bIns="34275" anchor="ctr" anchorCtr="0">
            <a:normAutofit/>
          </a:bodyPr>
          <a:lstStyle/>
          <a:p>
            <a:pPr marL="228600" lvl="0" indent="-228600" algn="l" rtl="0">
              <a:spcBef>
                <a:spcPts val="0"/>
              </a:spcBef>
              <a:spcAft>
                <a:spcPts val="0"/>
              </a:spcAft>
              <a:buSzPts val="1200"/>
              <a:buChar char="◼"/>
            </a:pPr>
            <a:r>
              <a:rPr lang="es" sz="1500" dirty="0"/>
              <a:t>ENTORNO DE DESARROLLO: </a:t>
            </a:r>
          </a:p>
          <a:p>
            <a:pPr marL="152400" indent="0">
              <a:lnSpc>
                <a:spcPct val="115000"/>
              </a:lnSpc>
              <a:spcAft>
                <a:spcPts val="1000"/>
              </a:spcAft>
              <a:buNone/>
            </a:pPr>
            <a:r>
              <a:rPr lang="es-ES" sz="1500" dirty="0">
                <a:effectLst/>
                <a:latin typeface="Calibri" panose="020F0502020204030204" pitchFamily="34" charset="0"/>
                <a:ea typeface="Calibri" panose="020F0502020204030204" pitchFamily="34" charset="0"/>
                <a:cs typeface="Arial" panose="020B0604020202020204" pitchFamily="34" charset="0"/>
              </a:rPr>
              <a:t>Apache NetBeans es un entorno de desarrollo integrado de código abierto que proporciona herramientas y funcionalidades para facilitar el desarrollo de aplicaciones Java y otros lenguajes. Su arquitectura modular y su conjunto de características potentes hacen que sea una opción popular para los desarrolladores que buscan un entorno de desarrollo eficiente y personalizable.</a:t>
            </a:r>
            <a:endParaRPr lang="es-MX" sz="1500" dirty="0">
              <a:effectLst/>
              <a:latin typeface="Calibri" panose="020F0502020204030204" pitchFamily="34" charset="0"/>
              <a:ea typeface="Calibri" panose="020F0502020204030204" pitchFamily="34" charset="0"/>
              <a:cs typeface="Arial" panose="020B0604020202020204" pitchFamily="34" charset="0"/>
            </a:endParaRPr>
          </a:p>
          <a:p>
            <a:pPr marL="228600" lvl="0" indent="-152400" algn="l" rtl="0">
              <a:spcBef>
                <a:spcPts val="700"/>
              </a:spcBef>
              <a:spcAft>
                <a:spcPts val="0"/>
              </a:spcAft>
              <a:buSzPts val="1200"/>
              <a:buNone/>
            </a:pPr>
            <a:endParaRPr dirty="0"/>
          </a:p>
        </p:txBody>
      </p:sp>
      <p:sp>
        <p:nvSpPr>
          <p:cNvPr id="251" name="Google Shape;251;p35"/>
          <p:cNvSpPr txBox="1"/>
          <p:nvPr/>
        </p:nvSpPr>
        <p:spPr>
          <a:xfrm>
            <a:off x="8783373" y="4843425"/>
            <a:ext cx="3606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dk1"/>
                </a:solidFill>
                <a:latin typeface="Gill Sans"/>
                <a:ea typeface="Gill Sans"/>
                <a:cs typeface="Gill Sans"/>
                <a:sym typeface="Gill Sans"/>
              </a:rPr>
              <a:t>11</a:t>
            </a:r>
            <a:endParaRPr sz="1100"/>
          </a:p>
        </p:txBody>
      </p:sp>
      <p:pic>
        <p:nvPicPr>
          <p:cNvPr id="2" name="Imagen 1">
            <a:extLst>
              <a:ext uri="{FF2B5EF4-FFF2-40B4-BE49-F238E27FC236}">
                <a16:creationId xmlns:a16="http://schemas.microsoft.com/office/drawing/2014/main" id="{F426C9A5-2CDB-C711-C179-1688FBEACF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50902" y="3537362"/>
            <a:ext cx="3954780" cy="13830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5936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dirty="0">
                <a:effectLst/>
                <a:latin typeface="Calibri" panose="020F0502020204030204" pitchFamily="34" charset="0"/>
                <a:ea typeface="Calibri" panose="020F0502020204030204" pitchFamily="34" charset="0"/>
                <a:cs typeface="Arial" panose="020B0604020202020204" pitchFamily="34" charset="0"/>
              </a:rPr>
              <a:t>Primero ingresa al IDE de Desarrollo APACHE NETBEANS y cre</a:t>
            </a:r>
            <a:r>
              <a:rPr lang="es-ES" dirty="0">
                <a:latin typeface="Calibri" panose="020F0502020204030204" pitchFamily="34" charset="0"/>
                <a:ea typeface="Calibri" panose="020F0502020204030204" pitchFamily="34" charset="0"/>
                <a:cs typeface="Arial" panose="020B0604020202020204" pitchFamily="34" charset="0"/>
              </a:rPr>
              <a:t>a</a:t>
            </a:r>
            <a:r>
              <a:rPr lang="es-ES" dirty="0">
                <a:effectLst/>
                <a:latin typeface="Calibri" panose="020F0502020204030204" pitchFamily="34" charset="0"/>
                <a:ea typeface="Calibri" panose="020F0502020204030204" pitchFamily="34" charset="0"/>
                <a:cs typeface="Arial" panose="020B0604020202020204" pitchFamily="34" charset="0"/>
              </a:rPr>
              <a:t> un nuevo proyecto:</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94B7DEF2-77E9-D6AF-D795-7691668C539C}"/>
              </a:ext>
            </a:extLst>
          </p:cNvPr>
          <p:cNvPicPr>
            <a:picLocks noChangeAspect="1"/>
          </p:cNvPicPr>
          <p:nvPr/>
        </p:nvPicPr>
        <p:blipFill>
          <a:blip r:embed="rId22"/>
          <a:stretch>
            <a:fillRect/>
          </a:stretch>
        </p:blipFill>
        <p:spPr>
          <a:xfrm>
            <a:off x="683980" y="2524961"/>
            <a:ext cx="5400040" cy="1789430"/>
          </a:xfrm>
          <a:prstGeom prst="rect">
            <a:avLst/>
          </a:prstGeom>
        </p:spPr>
      </p:pic>
    </p:spTree>
    <p:extLst>
      <p:ext uri="{BB962C8B-B14F-4D97-AF65-F5344CB8AC3E}">
        <p14:creationId xmlns:p14="http://schemas.microsoft.com/office/powerpoint/2010/main" val="1936910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10328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Después, dentro de la interfaz que ofrece la opción de crear un nuevo proyecto selecciona la categoría Java </a:t>
            </a:r>
            <a:r>
              <a:rPr lang="es-ES" sz="1800" dirty="0" err="1">
                <a:effectLst/>
                <a:latin typeface="Calibri" panose="020F0502020204030204" pitchFamily="34" charset="0"/>
                <a:ea typeface="Calibri" panose="020F0502020204030204" pitchFamily="34" charset="0"/>
                <a:cs typeface="Arial" panose="020B0604020202020204" pitchFamily="34" charset="0"/>
              </a:rPr>
              <a:t>with</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Ant</a:t>
            </a:r>
            <a:r>
              <a:rPr lang="es-ES" sz="1800" dirty="0">
                <a:effectLst/>
                <a:latin typeface="Calibri" panose="020F0502020204030204" pitchFamily="34" charset="0"/>
                <a:ea typeface="Calibri" panose="020F0502020204030204" pitchFamily="34" charset="0"/>
                <a:cs typeface="Arial" panose="020B0604020202020204" pitchFamily="34" charset="0"/>
              </a:rPr>
              <a:t> y en Proyectos Java </a:t>
            </a:r>
            <a:r>
              <a:rPr lang="es-ES" sz="1800" dirty="0" err="1">
                <a:effectLst/>
                <a:latin typeface="Calibri" panose="020F0502020204030204" pitchFamily="34" charset="0"/>
                <a:ea typeface="Calibri" panose="020F0502020204030204" pitchFamily="34" charset="0"/>
                <a:cs typeface="Arial" panose="020B0604020202020204" pitchFamily="34" charset="0"/>
              </a:rPr>
              <a:t>Application</a:t>
            </a:r>
            <a:r>
              <a:rPr lang="es-ES" sz="1800" dirty="0">
                <a:effectLst/>
                <a:latin typeface="Calibri" panose="020F0502020204030204" pitchFamily="34" charset="0"/>
                <a:ea typeface="Calibri" panose="020F0502020204030204" pitchFamily="34" charset="0"/>
                <a:cs typeface="Arial" panose="020B0604020202020204" pitchFamily="34" charset="0"/>
              </a:rPr>
              <a:t>, para así proceder a dar Next:</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53D4B096-E4C1-8D5C-03ED-03B09F17A794}"/>
              </a:ext>
            </a:extLst>
          </p:cNvPr>
          <p:cNvPicPr>
            <a:picLocks noChangeAspect="1"/>
          </p:cNvPicPr>
          <p:nvPr/>
        </p:nvPicPr>
        <p:blipFill>
          <a:blip r:embed="rId22"/>
          <a:stretch>
            <a:fillRect/>
          </a:stretch>
        </p:blipFill>
        <p:spPr>
          <a:xfrm>
            <a:off x="1949505" y="2792166"/>
            <a:ext cx="2951153" cy="2129036"/>
          </a:xfrm>
          <a:prstGeom prst="rect">
            <a:avLst/>
          </a:prstGeom>
        </p:spPr>
      </p:pic>
    </p:spTree>
    <p:extLst>
      <p:ext uri="{BB962C8B-B14F-4D97-AF65-F5344CB8AC3E}">
        <p14:creationId xmlns:p14="http://schemas.microsoft.com/office/powerpoint/2010/main" val="1289627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8168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Asigna un nombre al proyecto y selecciona la Ubicación en donde quieras que se cree el proyecto y lo generas: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37A89287-1C65-3EB5-A728-00AF3EA39813}"/>
              </a:ext>
            </a:extLst>
          </p:cNvPr>
          <p:cNvPicPr>
            <a:picLocks noChangeAspect="1"/>
          </p:cNvPicPr>
          <p:nvPr/>
        </p:nvPicPr>
        <p:blipFill>
          <a:blip r:embed="rId22"/>
          <a:stretch>
            <a:fillRect/>
          </a:stretch>
        </p:blipFill>
        <p:spPr>
          <a:xfrm>
            <a:off x="1139565" y="2702135"/>
            <a:ext cx="4325235" cy="2309098"/>
          </a:xfrm>
          <a:prstGeom prst="rect">
            <a:avLst/>
          </a:prstGeom>
        </p:spPr>
      </p:pic>
    </p:spTree>
    <p:extLst>
      <p:ext uri="{BB962C8B-B14F-4D97-AF65-F5344CB8AC3E}">
        <p14:creationId xmlns:p14="http://schemas.microsoft.com/office/powerpoint/2010/main" val="103174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6"/>
          <p:cNvSpPr/>
          <p:nvPr/>
        </p:nvSpPr>
        <p:spPr>
          <a:xfrm>
            <a:off x="0" y="524978"/>
            <a:ext cx="9144000" cy="4820099"/>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Gill Sans"/>
              <a:ea typeface="Gill Sans"/>
              <a:cs typeface="Gill Sans"/>
              <a:sym typeface="Gill Sans"/>
            </a:endParaRPr>
          </a:p>
        </p:txBody>
      </p:sp>
      <p:sp>
        <p:nvSpPr>
          <p:cNvPr id="151" name="Google Shape;151;p26"/>
          <p:cNvSpPr/>
          <p:nvPr/>
        </p:nvSpPr>
        <p:spPr>
          <a:xfrm>
            <a:off x="331775" y="460800"/>
            <a:ext cx="3580172" cy="4820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153" name="Google Shape;153;p26"/>
          <p:cNvSpPr txBox="1"/>
          <p:nvPr/>
        </p:nvSpPr>
        <p:spPr>
          <a:xfrm>
            <a:off x="8863256" y="4843418"/>
            <a:ext cx="280744"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dk1"/>
                </a:solidFill>
                <a:latin typeface="Gill Sans"/>
                <a:ea typeface="Gill Sans"/>
                <a:cs typeface="Gill Sans"/>
                <a:sym typeface="Gill Sans"/>
              </a:rPr>
              <a:t>2</a:t>
            </a:r>
            <a:endParaRPr sz="1100"/>
          </a:p>
        </p:txBody>
      </p:sp>
      <p:sp>
        <p:nvSpPr>
          <p:cNvPr id="2" name="Rectangle 1">
            <a:extLst>
              <a:ext uri="{FF2B5EF4-FFF2-40B4-BE49-F238E27FC236}">
                <a16:creationId xmlns:a16="http://schemas.microsoft.com/office/drawing/2014/main" id="{C353EA0E-8C7C-8D3C-8394-E07F353ADE9A}"/>
              </a:ext>
            </a:extLst>
          </p:cNvPr>
          <p:cNvSpPr>
            <a:spLocks noGrp="1" noChangeArrowheads="1"/>
          </p:cNvSpPr>
          <p:nvPr>
            <p:ph type="body" idx="1"/>
          </p:nvPr>
        </p:nvSpPr>
        <p:spPr bwMode="auto">
          <a:xfrm>
            <a:off x="490188" y="101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94325"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5394325"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5394325"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5394325"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5394325"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5394325"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5394325"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5394325"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53943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kumimoji="0" lang="es-MX" altLang="es-MX" sz="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394325" algn="r"/>
              </a:tabLst>
            </a:pPr>
            <a:r>
              <a:rPr kumimoji="0" lang="es-ES" altLang="es-MX" sz="1100" b="1" i="0" u="sng" strike="noStrike" cap="none" normalizeH="0" baseline="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kumimoji="0" lang="es-ES" altLang="es-MX" sz="1800" b="1" i="0" u="none" strike="noStrike" cap="none" normalizeH="0" baseline="0" dirty="0">
              <a:ln>
                <a:noFill/>
              </a:ln>
              <a:solidFill>
                <a:schemeClr val="bg1"/>
              </a:solidFill>
              <a:effectLst/>
              <a:latin typeface="Arial" panose="020B0604020202020204" pitchFamily="34" charset="0"/>
            </a:endParaRPr>
          </a:p>
        </p:txBody>
      </p:sp>
      <p:pic>
        <p:nvPicPr>
          <p:cNvPr id="4" name="Imagen 3">
            <a:extLst>
              <a:ext uri="{FF2B5EF4-FFF2-40B4-BE49-F238E27FC236}">
                <a16:creationId xmlns:a16="http://schemas.microsoft.com/office/drawing/2014/main" id="{5B2FCC4E-E44D-5A3C-9176-EBF82B9EBE31}"/>
              </a:ext>
            </a:extLst>
          </p:cNvPr>
          <p:cNvPicPr>
            <a:picLocks noChangeAspect="1"/>
          </p:cNvPicPr>
          <p:nvPr/>
        </p:nvPicPr>
        <p:blipFill>
          <a:blip r:embed="rId22"/>
          <a:stretch>
            <a:fillRect/>
          </a:stretch>
        </p:blipFill>
        <p:spPr>
          <a:xfrm>
            <a:off x="4365547" y="937292"/>
            <a:ext cx="3815451" cy="652911"/>
          </a:xfrm>
          <a:prstGeom prst="rect">
            <a:avLst/>
          </a:prstGeom>
        </p:spPr>
      </p:pic>
      <p:pic>
        <p:nvPicPr>
          <p:cNvPr id="6" name="Imagen 5">
            <a:extLst>
              <a:ext uri="{FF2B5EF4-FFF2-40B4-BE49-F238E27FC236}">
                <a16:creationId xmlns:a16="http://schemas.microsoft.com/office/drawing/2014/main" id="{00394BF2-FFFB-44B5-A580-09A3D78A8094}"/>
              </a:ext>
            </a:extLst>
          </p:cNvPr>
          <p:cNvPicPr>
            <a:picLocks noChangeAspect="1"/>
          </p:cNvPicPr>
          <p:nvPr/>
        </p:nvPicPr>
        <p:blipFill>
          <a:blip r:embed="rId23"/>
          <a:stretch>
            <a:fillRect/>
          </a:stretch>
        </p:blipFill>
        <p:spPr>
          <a:xfrm>
            <a:off x="5333411" y="1830032"/>
            <a:ext cx="2108380" cy="22099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10976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 la interfaz del proyecto crea los paquetes en base al Patrón MVC y un paquete extra llamado </a:t>
            </a:r>
            <a:r>
              <a:rPr lang="es-ES" sz="1800" dirty="0" err="1">
                <a:effectLst/>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 dentro de estos vas a crear las clases necesarias para continuar con el desarrollo del proyecto así mismo  se presentará el código necesario para cada clase</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CC6647C4-F35B-7B52-6888-FBE939EF6819}"/>
              </a:ext>
            </a:extLst>
          </p:cNvPr>
          <p:cNvPicPr>
            <a:picLocks noChangeAspect="1"/>
          </p:cNvPicPr>
          <p:nvPr/>
        </p:nvPicPr>
        <p:blipFill>
          <a:blip r:embed="rId22"/>
          <a:stretch>
            <a:fillRect/>
          </a:stretch>
        </p:blipFill>
        <p:spPr>
          <a:xfrm>
            <a:off x="921570" y="3396800"/>
            <a:ext cx="4780830" cy="1659349"/>
          </a:xfrm>
          <a:prstGeom prst="rect">
            <a:avLst/>
          </a:prstGeom>
        </p:spPr>
      </p:pic>
    </p:spTree>
    <p:extLst>
      <p:ext uri="{BB962C8B-B14F-4D97-AF65-F5344CB8AC3E}">
        <p14:creationId xmlns:p14="http://schemas.microsoft.com/office/powerpoint/2010/main" val="266823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420809"/>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Crea los paquetes modelo, vista, controlador y </a:t>
            </a:r>
            <a:r>
              <a:rPr lang="es-ES" sz="1800" dirty="0" err="1">
                <a:effectLst/>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CC6647C4-F35B-7B52-6888-FBE939EF6819}"/>
              </a:ext>
            </a:extLst>
          </p:cNvPr>
          <p:cNvPicPr>
            <a:picLocks noChangeAspect="1"/>
          </p:cNvPicPr>
          <p:nvPr/>
        </p:nvPicPr>
        <p:blipFill>
          <a:blip r:embed="rId22"/>
          <a:stretch>
            <a:fillRect/>
          </a:stretch>
        </p:blipFill>
        <p:spPr>
          <a:xfrm>
            <a:off x="435894" y="1993311"/>
            <a:ext cx="3164106" cy="1098210"/>
          </a:xfrm>
          <a:prstGeom prst="rect">
            <a:avLst/>
          </a:prstGeom>
        </p:spPr>
      </p:pic>
      <p:pic>
        <p:nvPicPr>
          <p:cNvPr id="2" name="Imagen 1">
            <a:extLst>
              <a:ext uri="{FF2B5EF4-FFF2-40B4-BE49-F238E27FC236}">
                <a16:creationId xmlns:a16="http://schemas.microsoft.com/office/drawing/2014/main" id="{B3C8E964-E237-2CCA-0343-268E855ABBDA}"/>
              </a:ext>
            </a:extLst>
          </p:cNvPr>
          <p:cNvPicPr>
            <a:picLocks noChangeAspect="1"/>
          </p:cNvPicPr>
          <p:nvPr/>
        </p:nvPicPr>
        <p:blipFill>
          <a:blip r:embed="rId23"/>
          <a:stretch>
            <a:fillRect/>
          </a:stretch>
        </p:blipFill>
        <p:spPr>
          <a:xfrm>
            <a:off x="83650" y="3323002"/>
            <a:ext cx="2014831" cy="1670416"/>
          </a:xfrm>
          <a:prstGeom prst="rect">
            <a:avLst/>
          </a:prstGeom>
        </p:spPr>
      </p:pic>
      <p:pic>
        <p:nvPicPr>
          <p:cNvPr id="7" name="Imagen 6">
            <a:extLst>
              <a:ext uri="{FF2B5EF4-FFF2-40B4-BE49-F238E27FC236}">
                <a16:creationId xmlns:a16="http://schemas.microsoft.com/office/drawing/2014/main" id="{E4E842E9-8D86-DB25-4164-AE56E1143BA0}"/>
              </a:ext>
            </a:extLst>
          </p:cNvPr>
          <p:cNvPicPr>
            <a:picLocks noChangeAspect="1"/>
          </p:cNvPicPr>
          <p:nvPr/>
        </p:nvPicPr>
        <p:blipFill>
          <a:blip r:embed="rId24"/>
          <a:stretch>
            <a:fillRect/>
          </a:stretch>
        </p:blipFill>
        <p:spPr>
          <a:xfrm>
            <a:off x="3773313" y="1907025"/>
            <a:ext cx="2346387" cy="1378667"/>
          </a:xfrm>
          <a:prstGeom prst="rect">
            <a:avLst/>
          </a:prstGeom>
        </p:spPr>
      </p:pic>
      <p:pic>
        <p:nvPicPr>
          <p:cNvPr id="9" name="Imagen 8">
            <a:extLst>
              <a:ext uri="{FF2B5EF4-FFF2-40B4-BE49-F238E27FC236}">
                <a16:creationId xmlns:a16="http://schemas.microsoft.com/office/drawing/2014/main" id="{E3E016CF-4ED3-A27F-3379-0817F4FAFC37}"/>
              </a:ext>
            </a:extLst>
          </p:cNvPr>
          <p:cNvPicPr>
            <a:picLocks noChangeAspect="1"/>
          </p:cNvPicPr>
          <p:nvPr/>
        </p:nvPicPr>
        <p:blipFill>
          <a:blip r:embed="rId25"/>
          <a:stretch>
            <a:fillRect/>
          </a:stretch>
        </p:blipFill>
        <p:spPr>
          <a:xfrm>
            <a:off x="4396102" y="3323002"/>
            <a:ext cx="2330252" cy="1670416"/>
          </a:xfrm>
          <a:prstGeom prst="rect">
            <a:avLst/>
          </a:prstGeom>
        </p:spPr>
      </p:pic>
      <p:pic>
        <p:nvPicPr>
          <p:cNvPr id="10" name="Imagen 9">
            <a:extLst>
              <a:ext uri="{FF2B5EF4-FFF2-40B4-BE49-F238E27FC236}">
                <a16:creationId xmlns:a16="http://schemas.microsoft.com/office/drawing/2014/main" id="{B15D3130-A911-03EA-3306-7361805BA0E7}"/>
              </a:ext>
            </a:extLst>
          </p:cNvPr>
          <p:cNvPicPr>
            <a:picLocks noChangeAspect="1"/>
          </p:cNvPicPr>
          <p:nvPr/>
        </p:nvPicPr>
        <p:blipFill>
          <a:blip r:embed="rId26"/>
          <a:stretch>
            <a:fillRect/>
          </a:stretch>
        </p:blipFill>
        <p:spPr>
          <a:xfrm>
            <a:off x="2185137" y="3323002"/>
            <a:ext cx="2140444" cy="1670416"/>
          </a:xfrm>
          <a:prstGeom prst="rect">
            <a:avLst/>
          </a:prstGeom>
        </p:spPr>
      </p:pic>
    </p:spTree>
    <p:extLst>
      <p:ext uri="{BB962C8B-B14F-4D97-AF65-F5344CB8AC3E}">
        <p14:creationId xmlns:p14="http://schemas.microsoft.com/office/powerpoint/2010/main" val="469209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796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del paquete Modelo </a:t>
            </a:r>
            <a:r>
              <a:rPr lang="es-ES" sz="1800" dirty="0">
                <a:latin typeface="Calibri" panose="020F0502020204030204" pitchFamily="34" charset="0"/>
                <a:ea typeface="Calibri" panose="020F0502020204030204" pitchFamily="34" charset="0"/>
                <a:cs typeface="Arial" panose="020B0604020202020204" pitchFamily="34" charset="0"/>
              </a:rPr>
              <a:t>vas a </a:t>
            </a:r>
            <a:r>
              <a:rPr lang="es-ES" sz="1800" dirty="0">
                <a:effectLst/>
                <a:latin typeface="Calibri" panose="020F0502020204030204" pitchFamily="34" charset="0"/>
                <a:ea typeface="Calibri" panose="020F0502020204030204" pitchFamily="34" charset="0"/>
                <a:cs typeface="Arial" panose="020B0604020202020204" pitchFamily="34" charset="0"/>
              </a:rPr>
              <a:t>crear dos archivos JAVA CLASS, a los que vas a llamar HILOS VARIOS y HILOS VARIOS 2</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n 5">
            <a:extLst>
              <a:ext uri="{FF2B5EF4-FFF2-40B4-BE49-F238E27FC236}">
                <a16:creationId xmlns:a16="http://schemas.microsoft.com/office/drawing/2014/main" id="{46053E2B-0C9E-4A11-0BB3-6E99EC0EAAB0}"/>
              </a:ext>
            </a:extLst>
          </p:cNvPr>
          <p:cNvPicPr>
            <a:picLocks noChangeAspect="1"/>
          </p:cNvPicPr>
          <p:nvPr/>
        </p:nvPicPr>
        <p:blipFill>
          <a:blip r:embed="rId22"/>
          <a:stretch>
            <a:fillRect/>
          </a:stretch>
        </p:blipFill>
        <p:spPr>
          <a:xfrm>
            <a:off x="207356" y="3018645"/>
            <a:ext cx="3012388" cy="1328730"/>
          </a:xfrm>
          <a:prstGeom prst="rect">
            <a:avLst/>
          </a:prstGeom>
        </p:spPr>
      </p:pic>
      <p:pic>
        <p:nvPicPr>
          <p:cNvPr id="7" name="Imagen 6">
            <a:extLst>
              <a:ext uri="{FF2B5EF4-FFF2-40B4-BE49-F238E27FC236}">
                <a16:creationId xmlns:a16="http://schemas.microsoft.com/office/drawing/2014/main" id="{2BACBB02-6547-DFFD-E294-D4660EFE6A4D}"/>
              </a:ext>
            </a:extLst>
          </p:cNvPr>
          <p:cNvPicPr>
            <a:picLocks noChangeAspect="1"/>
          </p:cNvPicPr>
          <p:nvPr/>
        </p:nvPicPr>
        <p:blipFill>
          <a:blip r:embed="rId23"/>
          <a:stretch>
            <a:fillRect/>
          </a:stretch>
        </p:blipFill>
        <p:spPr>
          <a:xfrm>
            <a:off x="3332008" y="2314249"/>
            <a:ext cx="2751991" cy="1343499"/>
          </a:xfrm>
          <a:prstGeom prst="rect">
            <a:avLst/>
          </a:prstGeom>
        </p:spPr>
      </p:pic>
      <p:pic>
        <p:nvPicPr>
          <p:cNvPr id="8" name="Imagen 7">
            <a:extLst>
              <a:ext uri="{FF2B5EF4-FFF2-40B4-BE49-F238E27FC236}">
                <a16:creationId xmlns:a16="http://schemas.microsoft.com/office/drawing/2014/main" id="{DBA1454F-E96C-2F7F-E2DB-8E8F59688BC3}"/>
              </a:ext>
            </a:extLst>
          </p:cNvPr>
          <p:cNvPicPr>
            <a:picLocks noChangeAspect="1"/>
          </p:cNvPicPr>
          <p:nvPr/>
        </p:nvPicPr>
        <p:blipFill>
          <a:blip r:embed="rId24"/>
          <a:stretch>
            <a:fillRect/>
          </a:stretch>
        </p:blipFill>
        <p:spPr>
          <a:xfrm>
            <a:off x="3332008" y="3683010"/>
            <a:ext cx="2751991" cy="1343499"/>
          </a:xfrm>
          <a:prstGeom prst="rect">
            <a:avLst/>
          </a:prstGeom>
        </p:spPr>
      </p:pic>
    </p:spTree>
    <p:extLst>
      <p:ext uri="{BB962C8B-B14F-4D97-AF65-F5344CB8AC3E}">
        <p14:creationId xmlns:p14="http://schemas.microsoft.com/office/powerpoint/2010/main" val="2824262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652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HILOS VARIOS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Imagen 8">
            <a:extLst>
              <a:ext uri="{FF2B5EF4-FFF2-40B4-BE49-F238E27FC236}">
                <a16:creationId xmlns:a16="http://schemas.microsoft.com/office/drawing/2014/main" id="{A7A96C40-77B3-2B1C-0ADA-61499A02B90D}"/>
              </a:ext>
            </a:extLst>
          </p:cNvPr>
          <p:cNvPicPr>
            <a:picLocks noChangeAspect="1"/>
          </p:cNvPicPr>
          <p:nvPr/>
        </p:nvPicPr>
        <p:blipFill>
          <a:blip r:embed="rId22"/>
          <a:stretch>
            <a:fillRect/>
          </a:stretch>
        </p:blipFill>
        <p:spPr>
          <a:xfrm>
            <a:off x="1279051" y="2064309"/>
            <a:ext cx="4346496" cy="2944797"/>
          </a:xfrm>
          <a:prstGeom prst="rect">
            <a:avLst/>
          </a:prstGeom>
        </p:spPr>
      </p:pic>
    </p:spTree>
    <p:extLst>
      <p:ext uri="{BB962C8B-B14F-4D97-AF65-F5344CB8AC3E}">
        <p14:creationId xmlns:p14="http://schemas.microsoft.com/office/powerpoint/2010/main" val="2337236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652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HILOS VARIOS 2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28E50639-6186-00C9-DA24-3DCDF34711F9}"/>
              </a:ext>
            </a:extLst>
          </p:cNvPr>
          <p:cNvPicPr>
            <a:picLocks noChangeAspect="1"/>
          </p:cNvPicPr>
          <p:nvPr/>
        </p:nvPicPr>
        <p:blipFill>
          <a:blip r:embed="rId22"/>
          <a:stretch>
            <a:fillRect/>
          </a:stretch>
        </p:blipFill>
        <p:spPr>
          <a:xfrm>
            <a:off x="1133505" y="1977158"/>
            <a:ext cx="4288166" cy="3119100"/>
          </a:xfrm>
          <a:prstGeom prst="rect">
            <a:avLst/>
          </a:prstGeom>
        </p:spPr>
      </p:pic>
    </p:spTree>
    <p:extLst>
      <p:ext uri="{BB962C8B-B14F-4D97-AF65-F5344CB8AC3E}">
        <p14:creationId xmlns:p14="http://schemas.microsoft.com/office/powerpoint/2010/main" val="2255824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796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del paquete Vista </a:t>
            </a:r>
            <a:r>
              <a:rPr lang="es-ES" sz="1800" dirty="0">
                <a:latin typeface="Calibri" panose="020F0502020204030204" pitchFamily="34" charset="0"/>
                <a:ea typeface="Calibri" panose="020F0502020204030204" pitchFamily="34" charset="0"/>
                <a:cs typeface="Arial" panose="020B0604020202020204" pitchFamily="34" charset="0"/>
              </a:rPr>
              <a:t>vas a </a:t>
            </a:r>
            <a:r>
              <a:rPr lang="es-ES" sz="1800" dirty="0">
                <a:effectLst/>
                <a:latin typeface="Calibri" panose="020F0502020204030204" pitchFamily="34" charset="0"/>
                <a:ea typeface="Calibri" panose="020F0502020204030204" pitchFamily="34" charset="0"/>
                <a:cs typeface="Arial" panose="020B0604020202020204" pitchFamily="34" charset="0"/>
              </a:rPr>
              <a:t>crear un archivo JAVA CLASS, al que vas a llamar de la misma forma que el paquete  (Vista)</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D5ECBF11-D0C5-32E9-D00B-906F9C18D412}"/>
              </a:ext>
            </a:extLst>
          </p:cNvPr>
          <p:cNvPicPr>
            <a:picLocks noChangeAspect="1"/>
          </p:cNvPicPr>
          <p:nvPr/>
        </p:nvPicPr>
        <p:blipFill>
          <a:blip r:embed="rId22"/>
          <a:stretch>
            <a:fillRect/>
          </a:stretch>
        </p:blipFill>
        <p:spPr>
          <a:xfrm>
            <a:off x="435894" y="2838189"/>
            <a:ext cx="2741610" cy="1219415"/>
          </a:xfrm>
          <a:prstGeom prst="rect">
            <a:avLst/>
          </a:prstGeom>
        </p:spPr>
      </p:pic>
      <p:pic>
        <p:nvPicPr>
          <p:cNvPr id="3" name="Imagen 2">
            <a:extLst>
              <a:ext uri="{FF2B5EF4-FFF2-40B4-BE49-F238E27FC236}">
                <a16:creationId xmlns:a16="http://schemas.microsoft.com/office/drawing/2014/main" id="{EEB77BC0-3687-6ABF-EF80-8ED7BD50A909}"/>
              </a:ext>
            </a:extLst>
          </p:cNvPr>
          <p:cNvPicPr>
            <a:picLocks noChangeAspect="1"/>
          </p:cNvPicPr>
          <p:nvPr/>
        </p:nvPicPr>
        <p:blipFill>
          <a:blip r:embed="rId23"/>
          <a:stretch>
            <a:fillRect/>
          </a:stretch>
        </p:blipFill>
        <p:spPr>
          <a:xfrm>
            <a:off x="3395806" y="2475908"/>
            <a:ext cx="3206075" cy="1871467"/>
          </a:xfrm>
          <a:prstGeom prst="rect">
            <a:avLst/>
          </a:prstGeom>
        </p:spPr>
      </p:pic>
    </p:spTree>
    <p:extLst>
      <p:ext uri="{BB962C8B-B14F-4D97-AF65-F5344CB8AC3E}">
        <p14:creationId xmlns:p14="http://schemas.microsoft.com/office/powerpoint/2010/main" val="2673408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471558"/>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Vista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n 5">
            <a:extLst>
              <a:ext uri="{FF2B5EF4-FFF2-40B4-BE49-F238E27FC236}">
                <a16:creationId xmlns:a16="http://schemas.microsoft.com/office/drawing/2014/main" id="{448936F5-1D35-C90E-B3D3-95FD8D94D5AD}"/>
              </a:ext>
            </a:extLst>
          </p:cNvPr>
          <p:cNvPicPr>
            <a:picLocks noChangeAspect="1"/>
          </p:cNvPicPr>
          <p:nvPr/>
        </p:nvPicPr>
        <p:blipFill>
          <a:blip r:embed="rId22"/>
          <a:stretch>
            <a:fillRect/>
          </a:stretch>
        </p:blipFill>
        <p:spPr>
          <a:xfrm>
            <a:off x="1149147" y="1929600"/>
            <a:ext cx="4453946" cy="3063818"/>
          </a:xfrm>
          <a:prstGeom prst="rect">
            <a:avLst/>
          </a:prstGeom>
        </p:spPr>
      </p:pic>
    </p:spTree>
    <p:extLst>
      <p:ext uri="{BB962C8B-B14F-4D97-AF65-F5344CB8AC3E}">
        <p14:creationId xmlns:p14="http://schemas.microsoft.com/office/powerpoint/2010/main" val="2748255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796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del paquete Controlador </a:t>
            </a:r>
            <a:r>
              <a:rPr lang="es-ES" sz="1800" dirty="0">
                <a:latin typeface="Calibri" panose="020F0502020204030204" pitchFamily="34" charset="0"/>
                <a:ea typeface="Calibri" panose="020F0502020204030204" pitchFamily="34" charset="0"/>
                <a:cs typeface="Arial" panose="020B0604020202020204" pitchFamily="34" charset="0"/>
              </a:rPr>
              <a:t>vas a </a:t>
            </a:r>
            <a:r>
              <a:rPr lang="es-ES" sz="1800" dirty="0">
                <a:effectLst/>
                <a:latin typeface="Calibri" panose="020F0502020204030204" pitchFamily="34" charset="0"/>
                <a:ea typeface="Calibri" panose="020F0502020204030204" pitchFamily="34" charset="0"/>
                <a:cs typeface="Arial" panose="020B0604020202020204" pitchFamily="34" charset="0"/>
              </a:rPr>
              <a:t>crear un archivo JAVA CLASS, al que vas a llamar de la misma forma que el paquete  (Controlador)</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8C351C34-8AF6-07EC-8CDE-C32D8D231BD6}"/>
              </a:ext>
            </a:extLst>
          </p:cNvPr>
          <p:cNvPicPr>
            <a:picLocks noChangeAspect="1"/>
          </p:cNvPicPr>
          <p:nvPr/>
        </p:nvPicPr>
        <p:blipFill>
          <a:blip r:embed="rId22"/>
          <a:stretch>
            <a:fillRect/>
          </a:stretch>
        </p:blipFill>
        <p:spPr>
          <a:xfrm>
            <a:off x="308197" y="2769945"/>
            <a:ext cx="2951080" cy="1592140"/>
          </a:xfrm>
          <a:prstGeom prst="rect">
            <a:avLst/>
          </a:prstGeom>
        </p:spPr>
      </p:pic>
      <p:pic>
        <p:nvPicPr>
          <p:cNvPr id="3" name="Imagen 2">
            <a:extLst>
              <a:ext uri="{FF2B5EF4-FFF2-40B4-BE49-F238E27FC236}">
                <a16:creationId xmlns:a16="http://schemas.microsoft.com/office/drawing/2014/main" id="{BA1328AD-F0B8-10BA-0392-DC865F9138F2}"/>
              </a:ext>
            </a:extLst>
          </p:cNvPr>
          <p:cNvPicPr>
            <a:picLocks noChangeAspect="1"/>
          </p:cNvPicPr>
          <p:nvPr/>
        </p:nvPicPr>
        <p:blipFill>
          <a:blip r:embed="rId23"/>
          <a:stretch>
            <a:fillRect/>
          </a:stretch>
        </p:blipFill>
        <p:spPr>
          <a:xfrm>
            <a:off x="3326664" y="2563169"/>
            <a:ext cx="3327972" cy="1951231"/>
          </a:xfrm>
          <a:prstGeom prst="rect">
            <a:avLst/>
          </a:prstGeom>
        </p:spPr>
      </p:pic>
    </p:spTree>
    <p:extLst>
      <p:ext uri="{BB962C8B-B14F-4D97-AF65-F5344CB8AC3E}">
        <p14:creationId xmlns:p14="http://schemas.microsoft.com/office/powerpoint/2010/main" val="2862858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471558"/>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a:t>
            </a:r>
            <a:r>
              <a:rPr lang="es-ES" sz="1800" dirty="0">
                <a:latin typeface="Calibri" panose="020F0502020204030204" pitchFamily="34" charset="0"/>
                <a:ea typeface="Calibri" panose="020F0502020204030204" pitchFamily="34" charset="0"/>
                <a:cs typeface="Arial" panose="020B0604020202020204" pitchFamily="34" charset="0"/>
              </a:rPr>
              <a:t>Controlador</a:t>
            </a:r>
            <a:r>
              <a:rPr lang="es-ES" sz="1800" dirty="0">
                <a:effectLst/>
                <a:latin typeface="Calibri" panose="020F0502020204030204" pitchFamily="34" charset="0"/>
                <a:ea typeface="Calibri" panose="020F0502020204030204" pitchFamily="34" charset="0"/>
                <a:cs typeface="Arial" panose="020B0604020202020204" pitchFamily="34" charset="0"/>
              </a:rPr>
              <a:t>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4D95F382-A194-DAE1-D3EB-FBEA0C69D390}"/>
              </a:ext>
            </a:extLst>
          </p:cNvPr>
          <p:cNvPicPr>
            <a:picLocks noChangeAspect="1"/>
          </p:cNvPicPr>
          <p:nvPr/>
        </p:nvPicPr>
        <p:blipFill>
          <a:blip r:embed="rId22"/>
          <a:stretch>
            <a:fillRect/>
          </a:stretch>
        </p:blipFill>
        <p:spPr>
          <a:xfrm>
            <a:off x="1303200" y="2012375"/>
            <a:ext cx="4219199" cy="3131043"/>
          </a:xfrm>
          <a:prstGeom prst="rect">
            <a:avLst/>
          </a:prstGeom>
        </p:spPr>
      </p:pic>
    </p:spTree>
    <p:extLst>
      <p:ext uri="{BB962C8B-B14F-4D97-AF65-F5344CB8AC3E}">
        <p14:creationId xmlns:p14="http://schemas.microsoft.com/office/powerpoint/2010/main" val="305231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83650" y="796125"/>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Dentro del paquete </a:t>
            </a:r>
            <a:r>
              <a:rPr lang="es-ES" sz="1800" dirty="0" err="1">
                <a:effectLst/>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a:latin typeface="Calibri" panose="020F0502020204030204" pitchFamily="34" charset="0"/>
                <a:ea typeface="Calibri" panose="020F0502020204030204" pitchFamily="34" charset="0"/>
                <a:cs typeface="Arial" panose="020B0604020202020204" pitchFamily="34" charset="0"/>
              </a:rPr>
              <a:t>vas a </a:t>
            </a:r>
            <a:r>
              <a:rPr lang="es-ES" sz="1800" dirty="0">
                <a:effectLst/>
                <a:latin typeface="Calibri" panose="020F0502020204030204" pitchFamily="34" charset="0"/>
                <a:ea typeface="Calibri" panose="020F0502020204030204" pitchFamily="34" charset="0"/>
                <a:cs typeface="Arial" panose="020B0604020202020204" pitchFamily="34" charset="0"/>
              </a:rPr>
              <a:t>crear un archivo JAVA CLASS, al que vas a llamar de la misma forma que el paquete  (</a:t>
            </a:r>
            <a:r>
              <a:rPr lang="es-ES" sz="1800" dirty="0" err="1">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C7B34E6C-DC7E-31F2-E1DB-186D0BC2B3D0}"/>
              </a:ext>
            </a:extLst>
          </p:cNvPr>
          <p:cNvPicPr>
            <a:picLocks noChangeAspect="1"/>
          </p:cNvPicPr>
          <p:nvPr/>
        </p:nvPicPr>
        <p:blipFill>
          <a:blip r:embed="rId22"/>
          <a:stretch>
            <a:fillRect/>
          </a:stretch>
        </p:blipFill>
        <p:spPr>
          <a:xfrm>
            <a:off x="505419" y="2736581"/>
            <a:ext cx="2803475" cy="1808302"/>
          </a:xfrm>
          <a:prstGeom prst="rect">
            <a:avLst/>
          </a:prstGeom>
        </p:spPr>
      </p:pic>
      <p:pic>
        <p:nvPicPr>
          <p:cNvPr id="3" name="Imagen 2">
            <a:extLst>
              <a:ext uri="{FF2B5EF4-FFF2-40B4-BE49-F238E27FC236}">
                <a16:creationId xmlns:a16="http://schemas.microsoft.com/office/drawing/2014/main" id="{24749908-F355-7A5B-D27A-2CF493C38C78}"/>
              </a:ext>
            </a:extLst>
          </p:cNvPr>
          <p:cNvPicPr>
            <a:picLocks noChangeAspect="1"/>
          </p:cNvPicPr>
          <p:nvPr/>
        </p:nvPicPr>
        <p:blipFill>
          <a:blip r:embed="rId23"/>
          <a:stretch>
            <a:fillRect/>
          </a:stretch>
        </p:blipFill>
        <p:spPr>
          <a:xfrm>
            <a:off x="3503219" y="3019578"/>
            <a:ext cx="2746418" cy="1610259"/>
          </a:xfrm>
          <a:prstGeom prst="rect">
            <a:avLst/>
          </a:prstGeom>
        </p:spPr>
      </p:pic>
    </p:spTree>
    <p:extLst>
      <p:ext uri="{BB962C8B-B14F-4D97-AF65-F5344CB8AC3E}">
        <p14:creationId xmlns:p14="http://schemas.microsoft.com/office/powerpoint/2010/main" val="333278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3" name="Google Shape;183;p28"/>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INTRODUCCIÓN</a:t>
            </a:r>
            <a:endParaRPr dirty="0"/>
          </a:p>
        </p:txBody>
      </p:sp>
      <p:sp>
        <p:nvSpPr>
          <p:cNvPr id="184" name="Google Shape;184;p28"/>
          <p:cNvSpPr txBox="1">
            <a:spLocks noGrp="1"/>
          </p:cNvSpPr>
          <p:nvPr>
            <p:ph type="body" idx="1"/>
          </p:nvPr>
        </p:nvSpPr>
        <p:spPr>
          <a:xfrm>
            <a:off x="435895" y="1414026"/>
            <a:ext cx="6310464" cy="3546774"/>
          </a:xfrm>
          <a:prstGeom prst="rect">
            <a:avLst/>
          </a:prstGeom>
          <a:noFill/>
          <a:ln>
            <a:noFill/>
          </a:ln>
        </p:spPr>
        <p:txBody>
          <a:bodyPr spcFirstLastPara="1" wrap="square" lIns="68575" tIns="34275" rIns="68575" bIns="34275" anchor="ctr" anchorCtr="0">
            <a:normAutofit/>
          </a:bodyPr>
          <a:lstStyle/>
          <a:p>
            <a:pPr marL="228600" indent="-228600" algn="just">
              <a:spcBef>
                <a:spcPts val="0"/>
              </a:spcBef>
            </a:pPr>
            <a:r>
              <a:rPr lang="es-ES" dirty="0">
                <a:effectLst/>
                <a:latin typeface="Calibri" panose="020F0502020204030204" pitchFamily="34" charset="0"/>
                <a:ea typeface="Calibri" panose="020F0502020204030204" pitchFamily="34" charset="0"/>
                <a:cs typeface="Arial" panose="020B0604020202020204" pitchFamily="34" charset="0"/>
              </a:rPr>
              <a:t>En el campo de la informática, a medida que los ordenadores se han vuelto más poderosos, ha surgido la necesidad de ejecutar tareas concurrentemente para aprovechar al máximo su capacidad. En lugar de ejecutar instrucciones de programación de forma individual y secuencial, se ha vuelto crucial poder realizar múltiples tareas al mismo tiempo.</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28600" indent="-228600" algn="just">
              <a:spcBef>
                <a:spcPts val="0"/>
              </a:spcBef>
            </a:pPr>
            <a:r>
              <a:rPr lang="es-ES" dirty="0">
                <a:effectLst/>
                <a:latin typeface="Calibri" panose="020F0502020204030204" pitchFamily="34" charset="0"/>
                <a:ea typeface="Calibri" panose="020F0502020204030204" pitchFamily="34" charset="0"/>
                <a:cs typeface="Arial" panose="020B0604020202020204" pitchFamily="34" charset="0"/>
              </a:rPr>
              <a:t>En resumen, la sincronización de hilos es una técnica esencial en la programación concurrente, que nos permite aprovechar al máximo la capacidad de los ordenadores modernos. Al descomponer nuestro programa en subtareas ejecutadas en hilos separados y sincronizar su acceso a los recursos compartidos, podemos lograr un mayor rendimiento y una ejecución más eficiente de nuestras aplicaciones.</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rtl="0">
              <a:spcBef>
                <a:spcPts val="0"/>
              </a:spcBef>
              <a:spcAft>
                <a:spcPts val="0"/>
              </a:spcAft>
              <a:buSzPts val="1200"/>
              <a:buNone/>
            </a:pPr>
            <a:endParaRPr dirty="0">
              <a:solidFill>
                <a:schemeClr val="dk1"/>
              </a:solidFill>
              <a:latin typeface="Calibri"/>
              <a:ea typeface="Calibri"/>
              <a:cs typeface="Calibri"/>
              <a:sym typeface="Calibri"/>
            </a:endParaRPr>
          </a:p>
        </p:txBody>
      </p:sp>
      <p:sp>
        <p:nvSpPr>
          <p:cNvPr id="185" name="Google Shape;185;p28"/>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4</a:t>
            </a:r>
            <a:endParaRPr sz="1100">
              <a:solidFill>
                <a:schemeClr val="lt1"/>
              </a:solidFill>
            </a:endParaRPr>
          </a:p>
        </p:txBody>
      </p:sp>
      <p:sp>
        <p:nvSpPr>
          <p:cNvPr id="4" name="Rectangle 1">
            <a:extLst>
              <a:ext uri="{FF2B5EF4-FFF2-40B4-BE49-F238E27FC236}">
                <a16:creationId xmlns:a16="http://schemas.microsoft.com/office/drawing/2014/main" id="{1216A0E7-FE33-6CB7-CC7D-C035B96B9CBC}"/>
              </a:ext>
            </a:extLst>
          </p:cNvPr>
          <p:cNvSpPr txBox="1">
            <a:spLocks noChangeArrowheads="1"/>
          </p:cNvSpPr>
          <p:nvPr/>
        </p:nvSpPr>
        <p:spPr bwMode="auto">
          <a:xfrm>
            <a:off x="6926988" y="399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471558"/>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dirty="0">
                <a:effectLst/>
                <a:latin typeface="Calibri" panose="020F0502020204030204" pitchFamily="34" charset="0"/>
                <a:ea typeface="Calibri" panose="020F0502020204030204" pitchFamily="34" charset="0"/>
                <a:cs typeface="Arial" panose="020B0604020202020204" pitchFamily="34" charset="0"/>
              </a:rPr>
              <a:t>La implementación de código para la clase </a:t>
            </a:r>
            <a:r>
              <a:rPr lang="es-ES" sz="1800" dirty="0" err="1">
                <a:effectLst/>
                <a:latin typeface="Calibri" panose="020F0502020204030204" pitchFamily="34" charset="0"/>
                <a:ea typeface="Calibri" panose="020F0502020204030204" pitchFamily="34" charset="0"/>
                <a:cs typeface="Arial" panose="020B0604020202020204" pitchFamily="34" charset="0"/>
              </a:rPr>
              <a:t>Main</a:t>
            </a:r>
            <a:r>
              <a:rPr lang="es-ES" sz="1800" dirty="0">
                <a:effectLst/>
                <a:latin typeface="Calibri" panose="020F0502020204030204" pitchFamily="34" charset="0"/>
                <a:ea typeface="Calibri" panose="020F0502020204030204" pitchFamily="34" charset="0"/>
                <a:cs typeface="Arial" panose="020B0604020202020204" pitchFamily="34" charset="0"/>
              </a:rPr>
              <a:t> es:</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Imagen 5">
            <a:extLst>
              <a:ext uri="{FF2B5EF4-FFF2-40B4-BE49-F238E27FC236}">
                <a16:creationId xmlns:a16="http://schemas.microsoft.com/office/drawing/2014/main" id="{59D5B6E1-D7B5-3AC7-2FF7-57C349DE152E}"/>
              </a:ext>
            </a:extLst>
          </p:cNvPr>
          <p:cNvPicPr>
            <a:picLocks noChangeAspect="1"/>
          </p:cNvPicPr>
          <p:nvPr/>
        </p:nvPicPr>
        <p:blipFill>
          <a:blip r:embed="rId22"/>
          <a:stretch>
            <a:fillRect/>
          </a:stretch>
        </p:blipFill>
        <p:spPr>
          <a:xfrm>
            <a:off x="967270" y="2027710"/>
            <a:ext cx="5204315" cy="3072597"/>
          </a:xfrm>
          <a:prstGeom prst="rect">
            <a:avLst/>
          </a:prstGeom>
        </p:spPr>
      </p:pic>
    </p:spTree>
    <p:extLst>
      <p:ext uri="{BB962C8B-B14F-4D97-AF65-F5344CB8AC3E}">
        <p14:creationId xmlns:p14="http://schemas.microsoft.com/office/powerpoint/2010/main" val="166111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471558"/>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800" b="1" dirty="0">
                <a:solidFill>
                  <a:schemeClr val="dk1"/>
                </a:solidFill>
                <a:latin typeface="Calibri" panose="020F0502020204030204" pitchFamily="34" charset="0"/>
                <a:ea typeface="Calibri" panose="020F0502020204030204" pitchFamily="34" charset="0"/>
                <a:cs typeface="Arial" panose="020B0604020202020204" pitchFamily="34" charset="0"/>
              </a:rPr>
              <a:t>Estructura del Proyecto </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Imagen 1">
            <a:extLst>
              <a:ext uri="{FF2B5EF4-FFF2-40B4-BE49-F238E27FC236}">
                <a16:creationId xmlns:a16="http://schemas.microsoft.com/office/drawing/2014/main" id="{95447892-705C-CF6A-013C-5EF96B40C448}"/>
              </a:ext>
            </a:extLst>
          </p:cNvPr>
          <p:cNvPicPr>
            <a:picLocks noChangeAspect="1"/>
          </p:cNvPicPr>
          <p:nvPr/>
        </p:nvPicPr>
        <p:blipFill>
          <a:blip r:embed="rId22"/>
          <a:stretch>
            <a:fillRect/>
          </a:stretch>
        </p:blipFill>
        <p:spPr>
          <a:xfrm>
            <a:off x="1577829" y="2077358"/>
            <a:ext cx="2674620" cy="2766060"/>
          </a:xfrm>
          <a:prstGeom prst="rect">
            <a:avLst/>
          </a:prstGeom>
        </p:spPr>
      </p:pic>
    </p:spTree>
    <p:extLst>
      <p:ext uri="{BB962C8B-B14F-4D97-AF65-F5344CB8AC3E}">
        <p14:creationId xmlns:p14="http://schemas.microsoft.com/office/powerpoint/2010/main" val="3846363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CREACIÓN E IMPLEMENTACIÓN DE PROYECTO</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13085" y="620401"/>
            <a:ext cx="6165987" cy="2759075"/>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DESARROLLO:</a:t>
            </a:r>
            <a:br>
              <a:rPr lang="es-MX" b="1" dirty="0">
                <a:solidFill>
                  <a:schemeClr val="dk1"/>
                </a:solidFill>
              </a:rPr>
            </a:br>
            <a:r>
              <a:rPr lang="es-ES" sz="1200" b="1" dirty="0">
                <a:solidFill>
                  <a:schemeClr val="dk1"/>
                </a:solidFill>
                <a:latin typeface="Calibri" panose="020F0502020204030204" pitchFamily="34" charset="0"/>
                <a:ea typeface="Calibri" panose="020F0502020204030204" pitchFamily="34" charset="0"/>
                <a:cs typeface="Arial" panose="020B0604020202020204" pitchFamily="34" charset="0"/>
              </a:rPr>
              <a:t>Ejecución del Proyecto:</a:t>
            </a:r>
            <a:br>
              <a:rPr lang="es-ES" sz="1200" b="1" dirty="0">
                <a:solidFill>
                  <a:schemeClr val="dk1"/>
                </a:solidFill>
                <a:latin typeface="Calibri" panose="020F0502020204030204" pitchFamily="34" charset="0"/>
                <a:ea typeface="Calibri" panose="020F0502020204030204" pitchFamily="34" charset="0"/>
                <a:cs typeface="Arial" panose="020B0604020202020204" pitchFamily="34" charset="0"/>
              </a:rPr>
            </a:br>
            <a:r>
              <a:rPr lang="es-ES" sz="1200" dirty="0">
                <a:effectLst/>
                <a:latin typeface="Calibri" panose="020F0502020204030204" pitchFamily="34" charset="0"/>
                <a:ea typeface="Calibri" panose="020F0502020204030204" pitchFamily="34" charset="0"/>
                <a:cs typeface="Arial" panose="020B0604020202020204" pitchFamily="34" charset="0"/>
              </a:rPr>
              <a:t>Para ejecutar el proyecto debes ejecutar la clase </a:t>
            </a:r>
            <a:r>
              <a:rPr lang="es-ES" sz="1200" dirty="0" err="1">
                <a:effectLst/>
                <a:latin typeface="Calibri" panose="020F0502020204030204" pitchFamily="34" charset="0"/>
                <a:ea typeface="Calibri" panose="020F0502020204030204" pitchFamily="34" charset="0"/>
                <a:cs typeface="Arial" panose="020B0604020202020204" pitchFamily="34" charset="0"/>
              </a:rPr>
              <a:t>Main</a:t>
            </a:r>
            <a:r>
              <a:rPr lang="es-ES" sz="1200" dirty="0">
                <a:effectLst/>
                <a:latin typeface="Calibri" panose="020F0502020204030204" pitchFamily="34" charset="0"/>
                <a:ea typeface="Calibri" panose="020F0502020204030204" pitchFamily="34" charset="0"/>
                <a:cs typeface="Arial" panose="020B0604020202020204" pitchFamily="34" charset="0"/>
              </a:rPr>
              <a:t>, y la visualización esperada para este proyecto sería la siguiente:</a:t>
            </a:r>
            <a:br>
              <a:rPr lang="es-MX" b="1" dirty="0">
                <a:solidFill>
                  <a:schemeClr val="dk1"/>
                </a:solidFill>
              </a:rPr>
            </a:b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7EA571A8-EFA2-AC15-BE5F-877C1B9345D9}"/>
              </a:ext>
            </a:extLst>
          </p:cNvPr>
          <p:cNvPicPr>
            <a:picLocks noChangeAspect="1"/>
          </p:cNvPicPr>
          <p:nvPr/>
        </p:nvPicPr>
        <p:blipFill>
          <a:blip r:embed="rId22"/>
          <a:stretch>
            <a:fillRect/>
          </a:stretch>
        </p:blipFill>
        <p:spPr>
          <a:xfrm>
            <a:off x="2193539" y="2295134"/>
            <a:ext cx="2605108" cy="2774597"/>
          </a:xfrm>
          <a:prstGeom prst="rect">
            <a:avLst/>
          </a:prstGeom>
        </p:spPr>
      </p:pic>
    </p:spTree>
    <p:extLst>
      <p:ext uri="{BB962C8B-B14F-4D97-AF65-F5344CB8AC3E}">
        <p14:creationId xmlns:p14="http://schemas.microsoft.com/office/powerpoint/2010/main" val="1325088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CONCLUSIONES</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24965" y="1486021"/>
            <a:ext cx="6477585" cy="3357397"/>
          </a:xfrm>
          <a:prstGeom prst="rect">
            <a:avLst/>
          </a:prstGeom>
          <a:noFill/>
          <a:ln>
            <a:noFill/>
          </a:ln>
        </p:spPr>
        <p:txBody>
          <a:bodyPr spcFirstLastPara="1" wrap="square" lIns="68575" tIns="34275" rIns="68575" bIns="34275" anchor="ctr" anchorCtr="0">
            <a:normAutofit fontScale="85000" lnSpcReduction="20000"/>
          </a:bodyPr>
          <a:lstStyle/>
          <a:p>
            <a:pPr marL="342900" lvl="0" indent="-342900">
              <a:lnSpc>
                <a:spcPct val="115000"/>
              </a:lnSpc>
              <a:buFont typeface="Symbol" panose="05050102010706020507" pitchFamily="18" charset="2"/>
              <a:buChar char=""/>
            </a:pPr>
            <a:r>
              <a:rPr lang="es-EC" sz="1600" dirty="0">
                <a:effectLst/>
                <a:latin typeface="Calibri" panose="020F0502020204030204" pitchFamily="34" charset="0"/>
                <a:ea typeface="Calibri" panose="020F0502020204030204" pitchFamily="34" charset="0"/>
                <a:cs typeface="Arial" panose="020B0604020202020204" pitchFamily="34" charset="0"/>
              </a:rPr>
              <a:t>La utilización de hilos en Java permite la ejecución simultánea de tareas y mejora la capacidad de respuesta de las aplicaciones. Al aplicar el patrón MVC, se logra una estructura clara y organizada que separa las responsabilidades y facilita el desarrollo y mantenimiento del código.</a:t>
            </a:r>
            <a:endParaRPr lang="es-MX"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s-EC" sz="1600" dirty="0">
                <a:effectLst/>
                <a:latin typeface="Calibri" panose="020F0502020204030204" pitchFamily="34" charset="0"/>
                <a:ea typeface="Calibri" panose="020F0502020204030204" pitchFamily="34" charset="0"/>
                <a:cs typeface="Arial" panose="020B0604020202020204" pitchFamily="34" charset="0"/>
              </a:rPr>
              <a:t>La sincronización de hilos es fundamental para evitar problemas de concurrencia y garantizar la consistencia de los datos compartidos. Es importante aplicar técnicas de sincronización adecuadas, como el uso de bloques sincronizados o métodos sincronizados, para evitar condiciones de carrera y asegurar la integridad de los datos.</a:t>
            </a:r>
            <a:endParaRPr lang="es-MX"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s-EC" sz="1600" dirty="0">
                <a:effectLst/>
                <a:latin typeface="Calibri" panose="020F0502020204030204" pitchFamily="34" charset="0"/>
                <a:ea typeface="Calibri" panose="020F0502020204030204" pitchFamily="34" charset="0"/>
                <a:cs typeface="Arial" panose="020B0604020202020204" pitchFamily="34" charset="0"/>
              </a:rPr>
              <a:t>El uso del entorno de desarrollo NetBeans facilita la implementación del patrón MVC, brindando herramientas y funcionalidades que agilizan el desarrollo y la depuración del código. NetBeans proporciona una interfaz intuitiva y opciones de generación de código que simplifican la estructura y la interacción entre el modelo, la vista y el controlador.</a:t>
            </a:r>
            <a:endParaRPr lang="es-MX" sz="1600"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endParaRPr lang="es-MX" sz="7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36427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RECOMENDACIONES</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24965" y="1486021"/>
            <a:ext cx="6477585" cy="3357397"/>
          </a:xfrm>
          <a:prstGeom prst="rect">
            <a:avLst/>
          </a:prstGeom>
          <a:noFill/>
          <a:ln>
            <a:noFill/>
          </a:ln>
        </p:spPr>
        <p:txBody>
          <a:bodyPr spcFirstLastPara="1" wrap="square" lIns="68575" tIns="34275" rIns="68575" bIns="34275" anchor="ctr" anchorCtr="0">
            <a:normAutofit fontScale="77500" lnSpcReduction="20000"/>
          </a:bodyPr>
          <a:lstStyle/>
          <a:p>
            <a:pPr marL="342900" lvl="0" indent="-342900">
              <a:lnSpc>
                <a:spcPct val="115000"/>
              </a:lnSpc>
              <a:buFont typeface="Symbol" panose="05050102010706020507" pitchFamily="18" charset="2"/>
              <a:buChar char=""/>
            </a:pPr>
            <a:r>
              <a:rPr lang="es-EC" sz="1800" dirty="0">
                <a:effectLst/>
                <a:latin typeface="Calibri" panose="020F0502020204030204" pitchFamily="34" charset="0"/>
                <a:ea typeface="Calibri" panose="020F0502020204030204" pitchFamily="34" charset="0"/>
                <a:cs typeface="Arial" panose="020B0604020202020204" pitchFamily="34" charset="0"/>
              </a:rPr>
              <a:t>Al utilizar hilos en Java, es importante realizar un análisis cuidadoso de los recursos compartidos y la sincronización requerida. Identificar correctamente los puntos críticos donde se deben aplicar bloqueos y sincronización garantizará un comportamiento correcto y eficiente del programa.</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s-EC" sz="1800" dirty="0">
                <a:effectLst/>
                <a:latin typeface="Calibri" panose="020F0502020204030204" pitchFamily="34" charset="0"/>
                <a:ea typeface="Calibri" panose="020F0502020204030204" pitchFamily="34" charset="0"/>
                <a:cs typeface="Arial" panose="020B0604020202020204" pitchFamily="34" charset="0"/>
              </a:rPr>
              <a:t>Al implementar el patrón MVC, se recomienda seguir buenas prácticas de diseño y separación de responsabilidades. Mantener un modelo independiente de la vista y el controlador permitirá una mayor flexibilidad y reutilización del código, facilitando futuras modificaciones o mejoras en la aplicación.</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s-EC" sz="1800" dirty="0">
                <a:effectLst/>
                <a:latin typeface="Calibri" panose="020F0502020204030204" pitchFamily="34" charset="0"/>
                <a:ea typeface="Calibri" panose="020F0502020204030204" pitchFamily="34" charset="0"/>
                <a:cs typeface="Arial" panose="020B0604020202020204" pitchFamily="34" charset="0"/>
              </a:rPr>
              <a:t>Es fundamental realizar pruebas exhaustivas y rigurosas en el programa que utiliza hilos y el patrón MVC. Las pruebas deben abarcar diferentes escenarios de concurrencia y validar la correcta interacción entre los componentes del MVC. Además, se deben verificar los resultados y la consistencia de los datos compartidos para garantizar la robustez y la calidad del software desarrollado</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152400" indent="0">
              <a:lnSpc>
                <a:spcPct val="115000"/>
              </a:lnSpc>
              <a:spcAft>
                <a:spcPts val="1000"/>
              </a:spcAft>
              <a:buNone/>
            </a:pPr>
            <a:endParaRPr lang="es-MX" sz="7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70695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BIBLIOGRAFÍA </a:t>
            </a: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rgbClr val="FFFF00"/>
              </a:solidFill>
            </a:endParaRPr>
          </a:p>
        </p:txBody>
      </p:sp>
      <p:sp>
        <p:nvSpPr>
          <p:cNvPr id="5" name="Google Shape;193;p29">
            <a:extLst>
              <a:ext uri="{FF2B5EF4-FFF2-40B4-BE49-F238E27FC236}">
                <a16:creationId xmlns:a16="http://schemas.microsoft.com/office/drawing/2014/main" id="{653A01CD-C0F9-4E3A-B6DA-E3BB3365E6EB}"/>
              </a:ext>
            </a:extLst>
          </p:cNvPr>
          <p:cNvSpPr txBox="1">
            <a:spLocks noGrp="1"/>
          </p:cNvSpPr>
          <p:nvPr>
            <p:ph type="body" idx="1"/>
          </p:nvPr>
        </p:nvSpPr>
        <p:spPr>
          <a:xfrm>
            <a:off x="124965" y="1286817"/>
            <a:ext cx="6611897" cy="3797179"/>
          </a:xfrm>
          <a:prstGeom prst="rect">
            <a:avLst/>
          </a:prstGeom>
          <a:noFill/>
          <a:ln>
            <a:noFill/>
          </a:ln>
        </p:spPr>
        <p:txBody>
          <a:bodyPr spcFirstLastPara="1" wrap="square" lIns="68575" tIns="34275" rIns="68575" bIns="34275" anchor="ctr" anchorCtr="0">
            <a:normAutofit fontScale="32500" lnSpcReduction="20000"/>
          </a:bodyPr>
          <a:lstStyle/>
          <a:p>
            <a:pPr indent="-457200">
              <a:lnSpc>
                <a:spcPct val="200000"/>
              </a:lnSpc>
            </a:pPr>
            <a:r>
              <a:rPr lang="es-ES" sz="2800" i="1" dirty="0" err="1">
                <a:effectLst/>
                <a:latin typeface="Calibri" panose="020F0502020204030204" pitchFamily="34" charset="0"/>
                <a:ea typeface="Times New Roman" panose="02020603050405020304" pitchFamily="18" charset="0"/>
              </a:rPr>
              <a:t>The</a:t>
            </a:r>
            <a:r>
              <a:rPr lang="es-ES" sz="2800" i="1" dirty="0">
                <a:effectLst/>
                <a:latin typeface="Calibri" panose="020F0502020204030204" pitchFamily="34" charset="0"/>
                <a:ea typeface="Times New Roman" panose="02020603050405020304" pitchFamily="18" charset="0"/>
              </a:rPr>
              <a:t> Java® Virtual Machine </a:t>
            </a:r>
            <a:r>
              <a:rPr lang="es-ES" sz="2800" i="1" dirty="0" err="1">
                <a:effectLst/>
                <a:latin typeface="Calibri" panose="020F0502020204030204" pitchFamily="34" charset="0"/>
                <a:ea typeface="Times New Roman" panose="02020603050405020304" pitchFamily="18" charset="0"/>
              </a:rPr>
              <a:t>Specification</a:t>
            </a:r>
            <a:r>
              <a:rPr lang="es-ES" sz="2800" dirty="0">
                <a:effectLst/>
                <a:latin typeface="Calibri" panose="020F0502020204030204" pitchFamily="34" charset="0"/>
                <a:ea typeface="Times New Roman" panose="02020603050405020304" pitchFamily="18" charset="0"/>
              </a:rPr>
              <a:t>. (s. f.). </a:t>
            </a:r>
            <a:r>
              <a:rPr lang="es-ES" sz="2800" u="sng" dirty="0">
                <a:solidFill>
                  <a:srgbClr val="0000FF"/>
                </a:solidFill>
                <a:effectLst/>
                <a:latin typeface="Calibri" panose="020F0502020204030204" pitchFamily="34" charset="0"/>
                <a:ea typeface="Times New Roman" panose="02020603050405020304" pitchFamily="18" charset="0"/>
                <a:hlinkClick r:id="rId22"/>
              </a:rPr>
              <a:t>https://docs.oracle.com/javase/specs/jvms/se16/html/index.html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indent="-457200">
              <a:lnSpc>
                <a:spcPct val="200000"/>
              </a:lnSpc>
            </a:pPr>
            <a:r>
              <a:rPr lang="es-ES" sz="2800" i="1" dirty="0" err="1">
                <a:effectLst/>
                <a:latin typeface="Calibri" panose="020F0502020204030204" pitchFamily="34" charset="0"/>
                <a:ea typeface="Times New Roman" panose="02020603050405020304" pitchFamily="18" charset="0"/>
              </a:rPr>
              <a:t>Serializable</a:t>
            </a:r>
            <a:r>
              <a:rPr lang="es-ES" sz="2800" i="1" dirty="0">
                <a:effectLst/>
                <a:latin typeface="Calibri" panose="020F0502020204030204" pitchFamily="34" charset="0"/>
                <a:ea typeface="Times New Roman" panose="02020603050405020304" pitchFamily="18" charset="0"/>
              </a:rPr>
              <a:t> (Java </a:t>
            </a:r>
            <a:r>
              <a:rPr lang="es-ES" sz="2800" i="1" dirty="0" err="1">
                <a:effectLst/>
                <a:latin typeface="Calibri" panose="020F0502020204030204" pitchFamily="34" charset="0"/>
                <a:ea typeface="Times New Roman" panose="02020603050405020304" pitchFamily="18" charset="0"/>
              </a:rPr>
              <a:t>Platform</a:t>
            </a:r>
            <a:r>
              <a:rPr lang="es-ES" sz="2800" i="1" dirty="0">
                <a:effectLst/>
                <a:latin typeface="Calibri" panose="020F0502020204030204" pitchFamily="34" charset="0"/>
                <a:ea typeface="Times New Roman" panose="02020603050405020304" pitchFamily="18" charset="0"/>
              </a:rPr>
              <a:t> SE 8 )</a:t>
            </a:r>
            <a:r>
              <a:rPr lang="es-ES" sz="2800" dirty="0">
                <a:effectLst/>
                <a:latin typeface="Calibri" panose="020F0502020204030204" pitchFamily="34" charset="0"/>
                <a:ea typeface="Times New Roman" panose="02020603050405020304" pitchFamily="18" charset="0"/>
              </a:rPr>
              <a:t>. (2023, 5 abril). </a:t>
            </a:r>
            <a:r>
              <a:rPr lang="es-ES" sz="2800" u="sng" dirty="0">
                <a:solidFill>
                  <a:srgbClr val="0000FF"/>
                </a:solidFill>
                <a:effectLst/>
                <a:latin typeface="Calibri" panose="020F0502020204030204" pitchFamily="34" charset="0"/>
                <a:ea typeface="Times New Roman" panose="02020603050405020304" pitchFamily="18" charset="0"/>
                <a:hlinkClick r:id="rId23"/>
              </a:rPr>
              <a:t>https://docs.oracle.com/javase/8/docs/api/java/io/Serializable.html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indent="-457200">
              <a:lnSpc>
                <a:spcPct val="200000"/>
              </a:lnSpc>
            </a:pPr>
            <a:r>
              <a:rPr lang="es-ES" sz="2800" i="1" dirty="0">
                <a:effectLst/>
                <a:latin typeface="Calibri" panose="020F0502020204030204" pitchFamily="34" charset="0"/>
                <a:ea typeface="Times New Roman" panose="02020603050405020304" pitchFamily="18" charset="0"/>
              </a:rPr>
              <a:t>Java </a:t>
            </a:r>
            <a:r>
              <a:rPr lang="es-ES" sz="2800" i="1" dirty="0" err="1">
                <a:effectLst/>
                <a:latin typeface="Calibri" panose="020F0502020204030204" pitchFamily="34" charset="0"/>
                <a:ea typeface="Times New Roman" panose="02020603050405020304" pitchFamily="18" charset="0"/>
              </a:rPr>
              <a:t>Platform</a:t>
            </a:r>
            <a:r>
              <a:rPr lang="es-ES" sz="2800" i="1" dirty="0">
                <a:effectLst/>
                <a:latin typeface="Calibri" panose="020F0502020204030204" pitchFamily="34" charset="0"/>
                <a:ea typeface="Times New Roman" panose="02020603050405020304" pitchFamily="18" charset="0"/>
              </a:rPr>
              <a:t>, Standard </a:t>
            </a:r>
            <a:r>
              <a:rPr lang="es-ES" sz="2800" i="1" dirty="0" err="1">
                <a:effectLst/>
                <a:latin typeface="Calibri" panose="020F0502020204030204" pitchFamily="34" charset="0"/>
                <a:ea typeface="Times New Roman" panose="02020603050405020304" pitchFamily="18" charset="0"/>
              </a:rPr>
              <a:t>Edition</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Documentation</a:t>
            </a:r>
            <a:r>
              <a:rPr lang="es-ES" sz="2800" i="1" dirty="0">
                <a:effectLst/>
                <a:latin typeface="Calibri" panose="020F0502020204030204" pitchFamily="34" charset="0"/>
                <a:ea typeface="Times New Roman" panose="02020603050405020304" pitchFamily="18" charset="0"/>
              </a:rPr>
              <a:t> - </a:t>
            </a:r>
            <a:r>
              <a:rPr lang="es-ES" sz="2800" i="1" dirty="0" err="1">
                <a:effectLst/>
                <a:latin typeface="Calibri" panose="020F0502020204030204" pitchFamily="34" charset="0"/>
                <a:ea typeface="Times New Roman" panose="02020603050405020304" pitchFamily="18" charset="0"/>
              </a:rPr>
              <a:t>Releases</a:t>
            </a:r>
            <a:r>
              <a:rPr lang="es-ES" sz="2800" dirty="0">
                <a:effectLst/>
                <a:latin typeface="Calibri" panose="020F0502020204030204" pitchFamily="34" charset="0"/>
                <a:ea typeface="Times New Roman" panose="02020603050405020304" pitchFamily="18" charset="0"/>
              </a:rPr>
              <a:t>. (2023, 21 marzo). Oracle </a:t>
            </a:r>
            <a:r>
              <a:rPr lang="es-ES" sz="2800" dirty="0" err="1">
                <a:effectLst/>
                <a:latin typeface="Calibri" panose="020F0502020204030204" pitchFamily="34" charset="0"/>
                <a:ea typeface="Times New Roman" panose="02020603050405020304" pitchFamily="18" charset="0"/>
              </a:rPr>
              <a:t>Help</a:t>
            </a:r>
            <a:r>
              <a:rPr lang="es-ES" sz="2800" dirty="0">
                <a:effectLst/>
                <a:latin typeface="Calibri" panose="020F0502020204030204" pitchFamily="34" charset="0"/>
                <a:ea typeface="Times New Roman" panose="02020603050405020304" pitchFamily="18" charset="0"/>
              </a:rPr>
              <a:t> Center. </a:t>
            </a:r>
            <a:r>
              <a:rPr lang="es-ES" sz="2800" u="sng" dirty="0">
                <a:solidFill>
                  <a:srgbClr val="0000FF"/>
                </a:solidFill>
                <a:effectLst/>
                <a:latin typeface="Calibri" panose="020F0502020204030204" pitchFamily="34" charset="0"/>
                <a:ea typeface="Times New Roman" panose="02020603050405020304" pitchFamily="18" charset="0"/>
                <a:hlinkClick r:id="rId24"/>
              </a:rPr>
              <a:t>https://docs.oracle.com/en/java/javase/index.html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indent="-457200">
              <a:lnSpc>
                <a:spcPct val="200000"/>
              </a:lnSpc>
            </a:pPr>
            <a:r>
              <a:rPr lang="es-ES" sz="2800" i="1" dirty="0" err="1">
                <a:effectLst/>
                <a:latin typeface="Calibri" panose="020F0502020204030204" pitchFamily="34" charset="0"/>
                <a:ea typeface="Times New Roman" panose="02020603050405020304" pitchFamily="18" charset="0"/>
              </a:rPr>
              <a:t>Lesson</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Concurrency</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The</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Java</a:t>
            </a:r>
            <a:r>
              <a:rPr lang="es-ES" sz="2800" i="1" baseline="30000" dirty="0" err="1">
                <a:effectLst/>
                <a:latin typeface="Calibri" panose="020F0502020204030204" pitchFamily="34" charset="0"/>
                <a:ea typeface="Times New Roman" panose="02020603050405020304" pitchFamily="18" charset="0"/>
              </a:rPr>
              <a:t>TM</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Tutorials</a:t>
            </a:r>
            <a:r>
              <a:rPr lang="es-ES" sz="2800" i="1" dirty="0">
                <a:effectLst/>
                <a:latin typeface="Calibri" panose="020F0502020204030204" pitchFamily="34" charset="0"/>
                <a:ea typeface="Times New Roman" panose="02020603050405020304" pitchFamily="18" charset="0"/>
              </a:rPr>
              <a:t> &gt; </a:t>
            </a:r>
            <a:r>
              <a:rPr lang="es-ES" sz="2800" i="1" dirty="0" err="1">
                <a:effectLst/>
                <a:latin typeface="Calibri" panose="020F0502020204030204" pitchFamily="34" charset="0"/>
                <a:ea typeface="Times New Roman" panose="02020603050405020304" pitchFamily="18" charset="0"/>
              </a:rPr>
              <a:t>Essential</a:t>
            </a:r>
            <a:r>
              <a:rPr lang="es-ES" sz="2800" i="1" dirty="0">
                <a:effectLst/>
                <a:latin typeface="Calibri" panose="020F0502020204030204" pitchFamily="34" charset="0"/>
                <a:ea typeface="Times New Roman" panose="02020603050405020304" pitchFamily="18" charset="0"/>
              </a:rPr>
              <a:t> Java </a:t>
            </a:r>
            <a:r>
              <a:rPr lang="es-ES" sz="2800" i="1" dirty="0" err="1">
                <a:effectLst/>
                <a:latin typeface="Calibri" panose="020F0502020204030204" pitchFamily="34" charset="0"/>
                <a:ea typeface="Times New Roman" panose="02020603050405020304" pitchFamily="18" charset="0"/>
              </a:rPr>
              <a:t>Classes</a:t>
            </a:r>
            <a:r>
              <a:rPr lang="es-ES" sz="2800" i="1" dirty="0">
                <a:effectLst/>
                <a:latin typeface="Calibri" panose="020F0502020204030204" pitchFamily="34" charset="0"/>
                <a:ea typeface="Times New Roman" panose="02020603050405020304" pitchFamily="18" charset="0"/>
              </a:rPr>
              <a:t>)</a:t>
            </a:r>
            <a:r>
              <a:rPr lang="es-ES" sz="2800" dirty="0">
                <a:effectLst/>
                <a:latin typeface="Calibri" panose="020F0502020204030204" pitchFamily="34" charset="0"/>
                <a:ea typeface="Times New Roman" panose="02020603050405020304" pitchFamily="18" charset="0"/>
              </a:rPr>
              <a:t>. (s. f.). </a:t>
            </a:r>
            <a:r>
              <a:rPr lang="es-ES" sz="2800" u="sng" dirty="0">
                <a:solidFill>
                  <a:srgbClr val="0000FF"/>
                </a:solidFill>
                <a:effectLst/>
                <a:latin typeface="Calibri" panose="020F0502020204030204" pitchFamily="34" charset="0"/>
                <a:ea typeface="Times New Roman" panose="02020603050405020304" pitchFamily="18" charset="0"/>
                <a:hlinkClick r:id="rId25"/>
              </a:rPr>
              <a:t>https://docs.oracle.com/javase/tutorial/essential/concurrency/index.html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s-ES" sz="2800" dirty="0" err="1">
                <a:effectLst/>
                <a:latin typeface="Calibri" panose="020F0502020204030204" pitchFamily="34" charset="0"/>
                <a:ea typeface="Calibri" panose="020F0502020204030204" pitchFamily="34" charset="0"/>
                <a:cs typeface="Calibri" panose="020F0502020204030204" pitchFamily="34" charset="0"/>
              </a:rPr>
              <a:t>Dhamdhere</a:t>
            </a:r>
            <a:r>
              <a:rPr lang="es-ES" sz="2800" dirty="0">
                <a:effectLst/>
                <a:latin typeface="Calibri" panose="020F0502020204030204" pitchFamily="34" charset="0"/>
                <a:ea typeface="Calibri" panose="020F0502020204030204" pitchFamily="34" charset="0"/>
                <a:cs typeface="Calibri" panose="020F0502020204030204" pitchFamily="34" charset="0"/>
              </a:rPr>
              <a:t>, D. M. (2011). </a:t>
            </a:r>
            <a:r>
              <a:rPr lang="es-ES" sz="2800" dirty="0" err="1">
                <a:effectLst/>
                <a:latin typeface="Calibri" panose="020F0502020204030204" pitchFamily="34" charset="0"/>
                <a:ea typeface="Calibri" panose="020F0502020204030204" pitchFamily="34" charset="0"/>
                <a:cs typeface="Calibri" panose="020F0502020204030204" pitchFamily="34" charset="0"/>
              </a:rPr>
              <a:t>Operating</a:t>
            </a:r>
            <a:r>
              <a:rPr lang="es-ES" sz="2800" dirty="0">
                <a:effectLst/>
                <a:latin typeface="Calibri" panose="020F0502020204030204" pitchFamily="34" charset="0"/>
                <a:ea typeface="Calibri" panose="020F0502020204030204" pitchFamily="34" charset="0"/>
                <a:cs typeface="Calibri" panose="020F0502020204030204" pitchFamily="34" charset="0"/>
              </a:rPr>
              <a:t> </a:t>
            </a:r>
            <a:r>
              <a:rPr lang="es-ES" sz="2800" dirty="0" err="1">
                <a:effectLst/>
                <a:latin typeface="Calibri" panose="020F0502020204030204" pitchFamily="34" charset="0"/>
                <a:ea typeface="Calibri" panose="020F0502020204030204" pitchFamily="34" charset="0"/>
                <a:cs typeface="Calibri" panose="020F0502020204030204" pitchFamily="34" charset="0"/>
              </a:rPr>
              <a:t>Systems</a:t>
            </a:r>
            <a:r>
              <a:rPr lang="es-ES" sz="2800" dirty="0">
                <a:effectLst/>
                <a:latin typeface="Calibri" panose="020F0502020204030204" pitchFamily="34" charset="0"/>
                <a:ea typeface="Calibri" panose="020F0502020204030204" pitchFamily="34" charset="0"/>
                <a:cs typeface="Calibri" panose="020F0502020204030204" pitchFamily="34" charset="0"/>
              </a:rPr>
              <a:t>: A Concept-</a:t>
            </a:r>
            <a:r>
              <a:rPr lang="es-ES" sz="2800" dirty="0" err="1">
                <a:effectLst/>
                <a:latin typeface="Calibri" panose="020F0502020204030204" pitchFamily="34" charset="0"/>
                <a:ea typeface="Calibri" panose="020F0502020204030204" pitchFamily="34" charset="0"/>
                <a:cs typeface="Calibri" panose="020F0502020204030204" pitchFamily="34" charset="0"/>
              </a:rPr>
              <a:t>based</a:t>
            </a:r>
            <a:r>
              <a:rPr lang="es-ES" sz="2800" dirty="0">
                <a:effectLst/>
                <a:latin typeface="Calibri" panose="020F0502020204030204" pitchFamily="34" charset="0"/>
                <a:ea typeface="Calibri" panose="020F0502020204030204" pitchFamily="34" charset="0"/>
                <a:cs typeface="Calibri" panose="020F0502020204030204" pitchFamily="34" charset="0"/>
              </a:rPr>
              <a:t> </a:t>
            </a:r>
            <a:r>
              <a:rPr lang="es-ES" sz="2800" dirty="0" err="1">
                <a:effectLst/>
                <a:latin typeface="Calibri" panose="020F0502020204030204" pitchFamily="34" charset="0"/>
                <a:ea typeface="Calibri" panose="020F0502020204030204" pitchFamily="34" charset="0"/>
                <a:cs typeface="Calibri" panose="020F0502020204030204" pitchFamily="34" charset="0"/>
              </a:rPr>
              <a:t>Approach</a:t>
            </a:r>
            <a:r>
              <a:rPr lang="es-ES" sz="2800" dirty="0">
                <a:effectLst/>
                <a:latin typeface="Calibri" panose="020F0502020204030204" pitchFamily="34" charset="0"/>
                <a:ea typeface="Calibri" panose="020F0502020204030204" pitchFamily="34" charset="0"/>
                <a:cs typeface="Calibri" panose="020F0502020204030204" pitchFamily="34" charset="0"/>
              </a:rPr>
              <a:t>. Tata McGraw-Hill </a:t>
            </a:r>
            <a:r>
              <a:rPr lang="es-ES" sz="2800" dirty="0" err="1">
                <a:effectLst/>
                <a:latin typeface="Calibri" panose="020F0502020204030204" pitchFamily="34" charset="0"/>
                <a:ea typeface="Calibri" panose="020F0502020204030204" pitchFamily="34" charset="0"/>
                <a:cs typeface="Calibri" panose="020F0502020204030204" pitchFamily="34" charset="0"/>
              </a:rPr>
              <a:t>Education</a:t>
            </a:r>
            <a:endParaRPr lang="es-MX" sz="2800" dirty="0">
              <a:effectLst/>
              <a:latin typeface="Calibri" panose="020F0502020204030204" pitchFamily="34" charset="0"/>
              <a:ea typeface="Calibri" panose="020F0502020204030204" pitchFamily="34" charset="0"/>
              <a:cs typeface="Arial" panose="020B0604020202020204" pitchFamily="34" charset="0"/>
            </a:endParaRPr>
          </a:p>
          <a:p>
            <a:pPr indent="-457200">
              <a:lnSpc>
                <a:spcPct val="200000"/>
              </a:lnSpc>
            </a:pPr>
            <a:r>
              <a:rPr lang="es-ES" sz="2800" i="1" dirty="0" err="1">
                <a:effectLst/>
                <a:latin typeface="Calibri" panose="020F0502020204030204" pitchFamily="34" charset="0"/>
                <a:ea typeface="Times New Roman" panose="02020603050405020304" pitchFamily="18" charset="0"/>
              </a:rPr>
              <a:t>Lesson</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Concurrency</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The</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Java</a:t>
            </a:r>
            <a:r>
              <a:rPr lang="es-ES" sz="2800" i="1" baseline="30000" dirty="0" err="1">
                <a:effectLst/>
                <a:latin typeface="Calibri" panose="020F0502020204030204" pitchFamily="34" charset="0"/>
                <a:ea typeface="Times New Roman" panose="02020603050405020304" pitchFamily="18" charset="0"/>
              </a:rPr>
              <a:t>TM</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Tutorials</a:t>
            </a:r>
            <a:r>
              <a:rPr lang="es-ES" sz="2800" i="1" dirty="0">
                <a:effectLst/>
                <a:latin typeface="Calibri" panose="020F0502020204030204" pitchFamily="34" charset="0"/>
                <a:ea typeface="Times New Roman" panose="02020603050405020304" pitchFamily="18" charset="0"/>
              </a:rPr>
              <a:t> &gt; </a:t>
            </a:r>
            <a:r>
              <a:rPr lang="es-ES" sz="2800" i="1" dirty="0" err="1">
                <a:effectLst/>
                <a:latin typeface="Calibri" panose="020F0502020204030204" pitchFamily="34" charset="0"/>
                <a:ea typeface="Times New Roman" panose="02020603050405020304" pitchFamily="18" charset="0"/>
              </a:rPr>
              <a:t>Essential</a:t>
            </a:r>
            <a:r>
              <a:rPr lang="es-ES" sz="2800" i="1" dirty="0">
                <a:effectLst/>
                <a:latin typeface="Calibri" panose="020F0502020204030204" pitchFamily="34" charset="0"/>
                <a:ea typeface="Times New Roman" panose="02020603050405020304" pitchFamily="18" charset="0"/>
              </a:rPr>
              <a:t> Java </a:t>
            </a:r>
            <a:r>
              <a:rPr lang="es-ES" sz="2800" i="1" dirty="0" err="1">
                <a:effectLst/>
                <a:latin typeface="Calibri" panose="020F0502020204030204" pitchFamily="34" charset="0"/>
                <a:ea typeface="Times New Roman" panose="02020603050405020304" pitchFamily="18" charset="0"/>
              </a:rPr>
              <a:t>Classes</a:t>
            </a:r>
            <a:r>
              <a:rPr lang="es-ES" sz="2800" i="1" dirty="0">
                <a:effectLst/>
                <a:latin typeface="Calibri" panose="020F0502020204030204" pitchFamily="34" charset="0"/>
                <a:ea typeface="Times New Roman" panose="02020603050405020304" pitchFamily="18" charset="0"/>
              </a:rPr>
              <a:t>)</a:t>
            </a:r>
            <a:r>
              <a:rPr lang="es-ES" sz="2800" dirty="0">
                <a:effectLst/>
                <a:latin typeface="Calibri" panose="020F0502020204030204" pitchFamily="34" charset="0"/>
                <a:ea typeface="Times New Roman" panose="02020603050405020304" pitchFamily="18" charset="0"/>
              </a:rPr>
              <a:t>. (s. f.-b). </a:t>
            </a:r>
            <a:r>
              <a:rPr lang="es-ES" sz="2800" u="sng" dirty="0">
                <a:solidFill>
                  <a:srgbClr val="0000FF"/>
                </a:solidFill>
                <a:effectLst/>
                <a:latin typeface="Calibri" panose="020F0502020204030204" pitchFamily="34" charset="0"/>
                <a:ea typeface="Times New Roman" panose="02020603050405020304" pitchFamily="18" charset="0"/>
                <a:hlinkClick r:id="rId25"/>
              </a:rPr>
              <a:t>https://docs.oracle.com/javase/tutorial/essential/concurrency/index.html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indent="-457200">
              <a:lnSpc>
                <a:spcPct val="200000"/>
              </a:lnSpc>
            </a:pPr>
            <a:r>
              <a:rPr lang="es-ES" sz="2800" i="1" dirty="0" err="1">
                <a:effectLst/>
                <a:latin typeface="Calibri" panose="020F0502020204030204" pitchFamily="34" charset="0"/>
                <a:ea typeface="Times New Roman" panose="02020603050405020304" pitchFamily="18" charset="0"/>
              </a:rPr>
              <a:t>Synchronization</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The</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Java</a:t>
            </a:r>
            <a:r>
              <a:rPr lang="es-ES" sz="2800" i="1" baseline="30000" dirty="0" err="1">
                <a:effectLst/>
                <a:latin typeface="Calibri" panose="020F0502020204030204" pitchFamily="34" charset="0"/>
                <a:ea typeface="Times New Roman" panose="02020603050405020304" pitchFamily="18" charset="0"/>
              </a:rPr>
              <a:t>TM</a:t>
            </a:r>
            <a:r>
              <a:rPr lang="es-ES" sz="2800" i="1" dirty="0">
                <a:effectLst/>
                <a:latin typeface="Calibri" panose="020F0502020204030204" pitchFamily="34" charset="0"/>
                <a:ea typeface="Times New Roman" panose="02020603050405020304" pitchFamily="18" charset="0"/>
              </a:rPr>
              <a:t> </a:t>
            </a:r>
            <a:r>
              <a:rPr lang="es-ES" sz="2800" i="1" dirty="0" err="1">
                <a:effectLst/>
                <a:latin typeface="Calibri" panose="020F0502020204030204" pitchFamily="34" charset="0"/>
                <a:ea typeface="Times New Roman" panose="02020603050405020304" pitchFamily="18" charset="0"/>
              </a:rPr>
              <a:t>Tutorials</a:t>
            </a:r>
            <a:r>
              <a:rPr lang="es-ES" sz="2800" i="1" dirty="0">
                <a:effectLst/>
                <a:latin typeface="Calibri" panose="020F0502020204030204" pitchFamily="34" charset="0"/>
                <a:ea typeface="Times New Roman" panose="02020603050405020304" pitchFamily="18" charset="0"/>
              </a:rPr>
              <a:t> &gt;                    </a:t>
            </a:r>
            <a:r>
              <a:rPr lang="es-ES" sz="2800" i="1" dirty="0" err="1">
                <a:effectLst/>
                <a:latin typeface="Calibri" panose="020F0502020204030204" pitchFamily="34" charset="0"/>
                <a:ea typeface="Times New Roman" panose="02020603050405020304" pitchFamily="18" charset="0"/>
              </a:rPr>
              <a:t>Essential</a:t>
            </a:r>
            <a:r>
              <a:rPr lang="es-ES" sz="2800" i="1" dirty="0">
                <a:effectLst/>
                <a:latin typeface="Calibri" panose="020F0502020204030204" pitchFamily="34" charset="0"/>
                <a:ea typeface="Times New Roman" panose="02020603050405020304" pitchFamily="18" charset="0"/>
              </a:rPr>
              <a:t> Java </a:t>
            </a:r>
            <a:r>
              <a:rPr lang="es-ES" sz="2800" i="1" dirty="0" err="1">
                <a:effectLst/>
                <a:latin typeface="Calibri" panose="020F0502020204030204" pitchFamily="34" charset="0"/>
                <a:ea typeface="Times New Roman" panose="02020603050405020304" pitchFamily="18" charset="0"/>
              </a:rPr>
              <a:t>Classes</a:t>
            </a:r>
            <a:r>
              <a:rPr lang="es-ES" sz="2800" i="1" dirty="0">
                <a:effectLst/>
                <a:latin typeface="Calibri" panose="020F0502020204030204" pitchFamily="34" charset="0"/>
                <a:ea typeface="Times New Roman" panose="02020603050405020304" pitchFamily="18" charset="0"/>
              </a:rPr>
              <a:t> &gt; </a:t>
            </a:r>
            <a:r>
              <a:rPr lang="es-ES" sz="2800" i="1" dirty="0" err="1">
                <a:effectLst/>
                <a:latin typeface="Calibri" panose="020F0502020204030204" pitchFamily="34" charset="0"/>
                <a:ea typeface="Times New Roman" panose="02020603050405020304" pitchFamily="18" charset="0"/>
              </a:rPr>
              <a:t>Concurrency</a:t>
            </a:r>
            <a:r>
              <a:rPr lang="es-ES" sz="2800" i="1" dirty="0">
                <a:effectLst/>
                <a:latin typeface="Calibri" panose="020F0502020204030204" pitchFamily="34" charset="0"/>
                <a:ea typeface="Times New Roman" panose="02020603050405020304" pitchFamily="18" charset="0"/>
              </a:rPr>
              <a:t>)</a:t>
            </a:r>
            <a:r>
              <a:rPr lang="es-ES" sz="2800" dirty="0">
                <a:effectLst/>
                <a:latin typeface="Calibri" panose="020F0502020204030204" pitchFamily="34" charset="0"/>
                <a:ea typeface="Times New Roman" panose="02020603050405020304" pitchFamily="18" charset="0"/>
              </a:rPr>
              <a:t>. (s. f.). </a:t>
            </a:r>
            <a:r>
              <a:rPr lang="es-ES" sz="2800" u="sng" dirty="0">
                <a:solidFill>
                  <a:srgbClr val="0000FF"/>
                </a:solidFill>
                <a:effectLst/>
                <a:latin typeface="Calibri" panose="020F0502020204030204" pitchFamily="34" charset="0"/>
                <a:ea typeface="Times New Roman" panose="02020603050405020304" pitchFamily="18" charset="0"/>
                <a:hlinkClick r:id="rId26"/>
              </a:rPr>
              <a:t>https://docs.oracle.com/javase/tutorial/essential/concurrency/sync.html</a:t>
            </a:r>
            <a:r>
              <a:rPr lang="es-ES" sz="2800" dirty="0">
                <a:effectLst/>
                <a:latin typeface="Calibri" panose="020F0502020204030204" pitchFamily="34" charset="0"/>
                <a:ea typeface="Times New Roman" panose="02020603050405020304" pitchFamily="18" charset="0"/>
              </a:rPr>
              <a:t> </a:t>
            </a:r>
            <a:endParaRPr lang="es-MX" sz="2800" dirty="0">
              <a:effectLst/>
              <a:latin typeface="Times New Roman" panose="02020603050405020304" pitchFamily="18" charset="0"/>
              <a:ea typeface="Times New Roman" panose="02020603050405020304" pitchFamily="18" charset="0"/>
            </a:endParaRPr>
          </a:p>
          <a:p>
            <a:pPr marL="152400" indent="0">
              <a:lnSpc>
                <a:spcPct val="115000"/>
              </a:lnSpc>
              <a:spcAft>
                <a:spcPts val="1000"/>
              </a:spcAft>
              <a:buNone/>
            </a:pPr>
            <a:endParaRPr lang="es-MX" sz="7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6884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0" name="Google Shape;160;p27"/>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 dirty="0"/>
              <a:t>	OBJETIVOS</a:t>
            </a:r>
            <a:endParaRPr dirty="0"/>
          </a:p>
        </p:txBody>
      </p:sp>
      <p:grpSp>
        <p:nvGrpSpPr>
          <p:cNvPr id="161" name="Google Shape;161;p27"/>
          <p:cNvGrpSpPr/>
          <p:nvPr/>
        </p:nvGrpSpPr>
        <p:grpSpPr>
          <a:xfrm>
            <a:off x="230401" y="2197616"/>
            <a:ext cx="7070400" cy="2035235"/>
            <a:chOff x="-1934792" y="-2574452"/>
            <a:chExt cx="10204636" cy="5655029"/>
          </a:xfrm>
        </p:grpSpPr>
        <p:sp>
          <p:nvSpPr>
            <p:cNvPr id="164" name="Google Shape;164;p27"/>
            <p:cNvSpPr/>
            <p:nvPr/>
          </p:nvSpPr>
          <p:spPr>
            <a:xfrm>
              <a:off x="1274531" y="597724"/>
              <a:ext cx="6995313" cy="110349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800"/>
            </a:p>
          </p:txBody>
        </p:sp>
        <p:sp>
          <p:nvSpPr>
            <p:cNvPr id="165" name="Google Shape;165;p27"/>
            <p:cNvSpPr txBox="1"/>
            <p:nvPr/>
          </p:nvSpPr>
          <p:spPr>
            <a:xfrm>
              <a:off x="-1934792" y="-2574452"/>
              <a:ext cx="9196636" cy="5655029"/>
            </a:xfrm>
            <a:prstGeom prst="rect">
              <a:avLst/>
            </a:prstGeom>
            <a:noFill/>
            <a:ln>
              <a:noFill/>
            </a:ln>
          </p:spPr>
          <p:txBody>
            <a:bodyPr spcFirstLastPara="1" wrap="square" lIns="87575" tIns="87575" rIns="87575" bIns="87575" anchor="ctr" anchorCtr="0">
              <a:noAutofit/>
            </a:bodyPr>
            <a:lstStyle/>
            <a:p>
              <a:pPr marL="342900" lvl="0" indent="-342900">
                <a:lnSpc>
                  <a:spcPct val="115000"/>
                </a:lnSpc>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Crear y administrar hilos en Java utilizando las clases </a:t>
              </a:r>
              <a:r>
                <a:rPr lang="es-ES" dirty="0" err="1">
                  <a:effectLst/>
                  <a:latin typeface="Calibri" panose="020F0502020204030204" pitchFamily="34" charset="0"/>
                  <a:ea typeface="Calibri" panose="020F0502020204030204" pitchFamily="34" charset="0"/>
                  <a:cs typeface="Arial" panose="020B0604020202020204" pitchFamily="34" charset="0"/>
                </a:rPr>
                <a:t>Thread</a:t>
              </a:r>
              <a:r>
                <a:rPr lang="es-ES" dirty="0">
                  <a:effectLst/>
                  <a:latin typeface="Calibri" panose="020F0502020204030204" pitchFamily="34" charset="0"/>
                  <a:ea typeface="Calibri" panose="020F0502020204030204" pitchFamily="34" charset="0"/>
                  <a:cs typeface="Arial" panose="020B0604020202020204" pitchFamily="34" charset="0"/>
                </a:rPr>
                <a:t> o implementando la interfaz </a:t>
              </a:r>
              <a:r>
                <a:rPr lang="es-ES" dirty="0" err="1">
                  <a:effectLst/>
                  <a:latin typeface="Calibri" panose="020F0502020204030204" pitchFamily="34" charset="0"/>
                  <a:ea typeface="Calibri" panose="020F0502020204030204" pitchFamily="34" charset="0"/>
                  <a:cs typeface="Arial" panose="020B0604020202020204" pitchFamily="34" charset="0"/>
                </a:rPr>
                <a:t>Runnable</a:t>
              </a:r>
              <a:r>
                <a:rPr lang="es-ES" dirty="0">
                  <a:effectLst/>
                  <a:latin typeface="Calibri" panose="020F0502020204030204" pitchFamily="34" charset="0"/>
                  <a:ea typeface="Calibri" panose="020F0502020204030204" pitchFamily="34" charset="0"/>
                  <a:cs typeface="Arial" panose="020B0604020202020204" pitchFamily="34" charset="0"/>
                </a:rPr>
                <a:t>.</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Comprender y aplicar los estados de los hilos y las técnicas de sincronización para evitar problemas de concurrencia.</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Diseñar y desarrollar la arquitectura MVC en una aplicación utilizando NetBeans como IDE de desarrollo.</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Separar y organizar la lógica de negocio, la presentación y la interacción en componentes independientes del modelo, la vista y el controlador.</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Arial" panose="020B0604020202020204" pitchFamily="34" charset="0"/>
                <a:buChar char="•"/>
              </a:pPr>
              <a:r>
                <a:rPr lang="es-ES" dirty="0">
                  <a:effectLst/>
                  <a:latin typeface="Calibri" panose="020F0502020204030204" pitchFamily="34" charset="0"/>
                  <a:ea typeface="Calibri" panose="020F0502020204030204" pitchFamily="34" charset="0"/>
                  <a:cs typeface="Arial" panose="020B0604020202020204" pitchFamily="34" charset="0"/>
                </a:rPr>
                <a:t>Implementar la comunicación y la actualización de datos entre el modelo, la vista y el controlador, siguiendo las reglas y principios del patrón MVC.</a:t>
              </a:r>
              <a:endParaRPr lang="es-MX" dirty="0">
                <a:effectLst/>
                <a:latin typeface="Calibri" panose="020F0502020204030204" pitchFamily="34" charset="0"/>
                <a:ea typeface="Calibri" panose="020F0502020204030204" pitchFamily="34" charset="0"/>
                <a:cs typeface="Arial" panose="020B0604020202020204" pitchFamily="34" charset="0"/>
              </a:endParaRPr>
            </a:p>
          </p:txBody>
        </p:sp>
        <p:sp>
          <p:nvSpPr>
            <p:cNvPr id="168" name="Google Shape;168;p27"/>
            <p:cNvSpPr/>
            <p:nvPr/>
          </p:nvSpPr>
          <p:spPr>
            <a:xfrm>
              <a:off x="1274531" y="1977087"/>
              <a:ext cx="6995313" cy="110349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800"/>
            </a:p>
          </p:txBody>
        </p:sp>
      </p:grpSp>
      <p:sp>
        <p:nvSpPr>
          <p:cNvPr id="170" name="Google Shape;170;p27"/>
          <p:cNvSpPr txBox="1"/>
          <p:nvPr/>
        </p:nvSpPr>
        <p:spPr>
          <a:xfrm>
            <a:off x="8863256" y="4843418"/>
            <a:ext cx="280744"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3</a:t>
            </a:r>
            <a:endParaRPr sz="1500">
              <a:solidFill>
                <a:schemeClr val="lt1"/>
              </a:solidFill>
              <a:latin typeface="Gill Sans"/>
              <a:ea typeface="Gill Sans"/>
              <a:cs typeface="Gill Sans"/>
              <a:sym typeface="Gill Sans"/>
            </a:endParaRPr>
          </a:p>
        </p:txBody>
      </p:sp>
      <p:sp>
        <p:nvSpPr>
          <p:cNvPr id="171" name="Google Shape;171;p27"/>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3</a:t>
            </a:r>
            <a:endParaRPr sz="1100">
              <a:solidFill>
                <a:schemeClr val="lt1"/>
              </a:solidFill>
            </a:endParaRPr>
          </a:p>
        </p:txBody>
      </p:sp>
      <p:sp>
        <p:nvSpPr>
          <p:cNvPr id="4" name="Rectangle 1">
            <a:extLst>
              <a:ext uri="{FF2B5EF4-FFF2-40B4-BE49-F238E27FC236}">
                <a16:creationId xmlns:a16="http://schemas.microsoft.com/office/drawing/2014/main" id="{A1D83F80-25CD-F9EB-36FD-A55983821E3A}"/>
              </a:ext>
            </a:extLst>
          </p:cNvPr>
          <p:cNvSpPr txBox="1">
            <a:spLocks noChangeArrowheads="1"/>
          </p:cNvSpPr>
          <p:nvPr/>
        </p:nvSpPr>
        <p:spPr bwMode="auto">
          <a:xfrm>
            <a:off x="6991788" y="3779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¿QUÉ ES UNA APLICACIÓN?</a:t>
            </a:r>
            <a:endParaRPr dirty="0"/>
          </a:p>
        </p:txBody>
      </p:sp>
      <p:sp>
        <p:nvSpPr>
          <p:cNvPr id="193" name="Google Shape;193;p29"/>
          <p:cNvSpPr txBox="1">
            <a:spLocks noGrp="1"/>
          </p:cNvSpPr>
          <p:nvPr>
            <p:ph type="body" idx="1"/>
          </p:nvPr>
        </p:nvSpPr>
        <p:spPr>
          <a:xfrm>
            <a:off x="435895" y="1635372"/>
            <a:ext cx="6310500" cy="2758800"/>
          </a:xfrm>
          <a:prstGeom prst="rect">
            <a:avLst/>
          </a:prstGeom>
          <a:noFill/>
          <a:ln>
            <a:noFill/>
          </a:ln>
        </p:spPr>
        <p:txBody>
          <a:bodyPr spcFirstLastPara="1" wrap="square" lIns="68575" tIns="34275" rIns="68575" bIns="34275" anchor="ctr" anchorCtr="0">
            <a:normAutofit/>
          </a:bodyPr>
          <a:lstStyle/>
          <a:p>
            <a:pPr marL="469900" lvl="1" indent="-228600">
              <a:spcBef>
                <a:spcPts val="700"/>
              </a:spcBef>
            </a:pPr>
            <a:r>
              <a:rPr lang="es" sz="1500" b="1" dirty="0">
                <a:solidFill>
                  <a:schemeClr val="dk1"/>
                </a:solidFill>
              </a:rPr>
              <a:t>Definición:</a:t>
            </a:r>
            <a:br>
              <a:rPr lang="es" sz="1500" b="1" dirty="0">
                <a:solidFill>
                  <a:schemeClr val="dk1"/>
                </a:solidFill>
              </a:rPr>
            </a:br>
            <a:r>
              <a:rPr lang="es-ES" sz="1500" dirty="0">
                <a:effectLst/>
                <a:latin typeface="Calibri" panose="020F0502020204030204" pitchFamily="34" charset="0"/>
                <a:ea typeface="Calibri" panose="020F0502020204030204" pitchFamily="34" charset="0"/>
                <a:cs typeface="Arial" panose="020B0604020202020204" pitchFamily="34" charset="0"/>
              </a:rPr>
              <a:t>Una aplicación, en el contexto tecnológico, es un programa de software diseñado para realizar tareas específicas en dispositivos electrónicos como teléfonos inteligentes, tabletas, computadoras y otros dispositivos. Las aplicaciones, también conocidas como apps, pueden tener diferentes propósitos y funcionalidades, desde permitir la comunicación, la productividad, el entretenimiento, hasta brindar servicios específicos como el acceso a noticias, la gestión financiera, la edición de fotos, entre muchas otras posibilidades.</a:t>
            </a:r>
            <a:endParaRPr lang="es-MX" sz="1500"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MÁQUINA VIRTUAL DE JAVA</a:t>
            </a:r>
            <a:endParaRPr dirty="0"/>
          </a:p>
        </p:txBody>
      </p:sp>
      <p:sp>
        <p:nvSpPr>
          <p:cNvPr id="193" name="Google Shape;193;p29"/>
          <p:cNvSpPr txBox="1">
            <a:spLocks noGrp="1"/>
          </p:cNvSpPr>
          <p:nvPr>
            <p:ph type="body" idx="1"/>
          </p:nvPr>
        </p:nvSpPr>
        <p:spPr>
          <a:xfrm>
            <a:off x="292050" y="1049839"/>
            <a:ext cx="6310500" cy="2758800"/>
          </a:xfrm>
          <a:prstGeom prst="rect">
            <a:avLst/>
          </a:prstGeom>
          <a:noFill/>
          <a:ln>
            <a:noFill/>
          </a:ln>
        </p:spPr>
        <p:txBody>
          <a:bodyPr spcFirstLastPara="1" wrap="square" lIns="68575" tIns="34275" rIns="68575" bIns="34275" anchor="ctr" anchorCtr="0">
            <a:normAutofit/>
          </a:bodyPr>
          <a:lstStyle/>
          <a:p>
            <a:pPr marL="469900" lvl="1" indent="-228600">
              <a:spcBef>
                <a:spcPts val="700"/>
              </a:spcBef>
            </a:pPr>
            <a:r>
              <a:rPr lang="es" sz="1400" b="1" dirty="0">
                <a:solidFill>
                  <a:schemeClr val="dk1"/>
                </a:solidFill>
              </a:rPr>
              <a:t>Definición:</a:t>
            </a:r>
            <a:br>
              <a:rPr lang="es" sz="1400" b="1" dirty="0">
                <a:solidFill>
                  <a:schemeClr val="dk1"/>
                </a:solidFill>
              </a:rPr>
            </a:br>
            <a:r>
              <a:rPr lang="es-ES" sz="1400" dirty="0">
                <a:effectLst/>
                <a:latin typeface="Calibri" panose="020F0502020204030204" pitchFamily="34" charset="0"/>
                <a:ea typeface="Calibri" panose="020F0502020204030204" pitchFamily="34" charset="0"/>
                <a:cs typeface="Arial" panose="020B0604020202020204" pitchFamily="34" charset="0"/>
              </a:rPr>
              <a:t>Una aplicación, en el contexto tecnológico, es un programa de software diseñado para realizar tareas específicas en dispositivos electrónicos como teléfonos inteligentes, tabletas, computadoras y otros dispositivos. Las aplicaciones, también conocidas como apps, pueden tener diferentes propósitos y funcionalidades, desde permitir la comunicación, la productividad, el entretenimiento, hasta brindar servicios específicos como el acceso a noticias, la gestión financiera, la edición de fotos, entre muchas otras posibilidades.</a:t>
            </a:r>
            <a:endParaRPr lang="es-MX" sz="1400"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pic>
        <p:nvPicPr>
          <p:cNvPr id="2" name="Imagen 1" descr="Qué es la máquina virtual de Java o Java Virtual Machine? | campusMVP.es">
            <a:extLst>
              <a:ext uri="{FF2B5EF4-FFF2-40B4-BE49-F238E27FC236}">
                <a16:creationId xmlns:a16="http://schemas.microsoft.com/office/drawing/2014/main" id="{4F876C55-2531-791E-809B-FF42F52FD9E4}"/>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509814" y="3217188"/>
            <a:ext cx="1968586" cy="1752946"/>
          </a:xfrm>
          <a:prstGeom prst="rect">
            <a:avLst/>
          </a:prstGeom>
          <a:noFill/>
          <a:ln>
            <a:noFill/>
          </a:ln>
        </p:spPr>
      </p:pic>
    </p:spTree>
    <p:extLst>
      <p:ext uri="{BB962C8B-B14F-4D97-AF65-F5344CB8AC3E}">
        <p14:creationId xmlns:p14="http://schemas.microsoft.com/office/powerpoint/2010/main" val="258147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¿QUÉ ES BYTECODE?</a:t>
            </a:r>
            <a:endParaRPr dirty="0"/>
          </a:p>
        </p:txBody>
      </p:sp>
      <p:sp>
        <p:nvSpPr>
          <p:cNvPr id="193" name="Google Shape;193;p29"/>
          <p:cNvSpPr txBox="1">
            <a:spLocks noGrp="1"/>
          </p:cNvSpPr>
          <p:nvPr>
            <p:ph type="body" idx="1"/>
          </p:nvPr>
        </p:nvSpPr>
        <p:spPr>
          <a:xfrm>
            <a:off x="435895" y="1635372"/>
            <a:ext cx="6310500" cy="2758800"/>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 b="1" dirty="0">
                <a:solidFill>
                  <a:schemeClr val="dk1"/>
                </a:solidFill>
              </a:rPr>
              <a:t>Definición:</a:t>
            </a:r>
            <a:br>
              <a:rPr lang="es" b="1" dirty="0">
                <a:solidFill>
                  <a:schemeClr val="dk1"/>
                </a:solidFill>
              </a:rPr>
            </a:br>
            <a:r>
              <a:rPr lang="es-ES" dirty="0">
                <a:effectLst/>
                <a:latin typeface="Calibri" panose="020F0502020204030204" pitchFamily="34" charset="0"/>
                <a:ea typeface="Calibri" panose="020F0502020204030204" pitchFamily="34" charset="0"/>
                <a:cs typeface="Arial" panose="020B0604020202020204" pitchFamily="34" charset="0"/>
              </a:rPr>
              <a:t>El </a:t>
            </a:r>
            <a:r>
              <a:rPr lang="es-ES" dirty="0" err="1">
                <a:effectLst/>
                <a:latin typeface="Calibri" panose="020F0502020204030204" pitchFamily="34" charset="0"/>
                <a:ea typeface="Calibri" panose="020F0502020204030204" pitchFamily="34" charset="0"/>
                <a:cs typeface="Arial" panose="020B0604020202020204" pitchFamily="34" charset="0"/>
              </a:rPr>
              <a:t>bytecode</a:t>
            </a:r>
            <a:r>
              <a:rPr lang="es-ES" dirty="0">
                <a:effectLst/>
                <a:latin typeface="Calibri" panose="020F0502020204030204" pitchFamily="34" charset="0"/>
                <a:ea typeface="Calibri" panose="020F0502020204030204" pitchFamily="34" charset="0"/>
                <a:cs typeface="Arial" panose="020B0604020202020204" pitchFamily="34" charset="0"/>
              </a:rPr>
              <a:t> es un código intermedio generado por el compilador de un lenguaje de programación como Java. Es un conjunto de instrucciones de bajo nivel que se encuentra entre el código fuente legible por humanos y el código máquina ejecutable por la computadora.</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160573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¿QUÉ ES LA SERIALIZACIÓN?</a:t>
            </a:r>
            <a:endParaRPr dirty="0"/>
          </a:p>
        </p:txBody>
      </p:sp>
      <p:sp>
        <p:nvSpPr>
          <p:cNvPr id="193" name="Google Shape;193;p29"/>
          <p:cNvSpPr txBox="1">
            <a:spLocks noGrp="1"/>
          </p:cNvSpPr>
          <p:nvPr>
            <p:ph type="body" idx="1"/>
          </p:nvPr>
        </p:nvSpPr>
        <p:spPr>
          <a:xfrm>
            <a:off x="292050" y="1030572"/>
            <a:ext cx="6310500" cy="2758800"/>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MX" b="1" dirty="0">
                <a:solidFill>
                  <a:schemeClr val="dk1"/>
                </a:solidFill>
              </a:rPr>
              <a:t>Definición:</a:t>
            </a:r>
            <a:br>
              <a:rPr lang="es-MX" b="1" dirty="0">
                <a:solidFill>
                  <a:schemeClr val="dk1"/>
                </a:solidFill>
              </a:rPr>
            </a:br>
            <a:r>
              <a:rPr lang="es-MX" dirty="0">
                <a:effectLst/>
                <a:latin typeface="Calibri" panose="020F0502020204030204" pitchFamily="34" charset="0"/>
                <a:ea typeface="Calibri" panose="020F0502020204030204" pitchFamily="34" charset="0"/>
                <a:cs typeface="Arial" panose="020B0604020202020204" pitchFamily="34" charset="0"/>
              </a:rPr>
              <a:t>La serialización es el proceso de convertir un objeto en una secuencia de bytes para que pueda ser almacenado, transmitido o guardado en un medio de almacenamiento persistente. En el contexto de la programación, se refiere a la capacidad de convertir objetos en una forma que se pueda almacenar o transmitir y luego restaurarlos a su estado original.</a:t>
            </a:r>
          </a:p>
          <a:p>
            <a:pPr marL="241300" lvl="1" indent="0" rtl="0">
              <a:spcBef>
                <a:spcPts val="700"/>
              </a:spcBef>
              <a:spcAft>
                <a:spcPts val="0"/>
              </a:spcAft>
              <a:buSzPts val="1200"/>
              <a:buNone/>
            </a:pPr>
            <a:endParaRPr lang="es-MX"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pic>
        <p:nvPicPr>
          <p:cNvPr id="2" name="Imagen 1">
            <a:extLst>
              <a:ext uri="{FF2B5EF4-FFF2-40B4-BE49-F238E27FC236}">
                <a16:creationId xmlns:a16="http://schemas.microsoft.com/office/drawing/2014/main" id="{D4D9C069-412B-706B-4BB7-BB3951EFC432}"/>
              </a:ext>
            </a:extLst>
          </p:cNvPr>
          <p:cNvPicPr>
            <a:picLocks noChangeAspect="1"/>
          </p:cNvPicPr>
          <p:nvPr/>
        </p:nvPicPr>
        <p:blipFill>
          <a:blip r:embed="rId22"/>
          <a:stretch>
            <a:fillRect/>
          </a:stretch>
        </p:blipFill>
        <p:spPr>
          <a:xfrm>
            <a:off x="2347126" y="3145186"/>
            <a:ext cx="2084706" cy="1848232"/>
          </a:xfrm>
          <a:prstGeom prst="rect">
            <a:avLst/>
          </a:prstGeom>
        </p:spPr>
      </p:pic>
    </p:spTree>
    <p:extLst>
      <p:ext uri="{BB962C8B-B14F-4D97-AF65-F5344CB8AC3E}">
        <p14:creationId xmlns:p14="http://schemas.microsoft.com/office/powerpoint/2010/main" val="142487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p:nvPr/>
        </p:nvSpPr>
        <p:spPr>
          <a:xfrm>
            <a:off x="6796875" y="0"/>
            <a:ext cx="23472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435894" y="526617"/>
            <a:ext cx="8272200" cy="7602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chemeClr val="lt1"/>
              </a:buClr>
              <a:buSzPts val="2100"/>
              <a:buFont typeface="Gill Sans"/>
              <a:buNone/>
            </a:pPr>
            <a:r>
              <a:rPr lang="es-MX" dirty="0"/>
              <a:t>JAVA</a:t>
            </a:r>
            <a:endParaRPr dirty="0"/>
          </a:p>
        </p:txBody>
      </p:sp>
      <p:sp>
        <p:nvSpPr>
          <p:cNvPr id="193" name="Google Shape;193;p29"/>
          <p:cNvSpPr txBox="1">
            <a:spLocks noGrp="1"/>
          </p:cNvSpPr>
          <p:nvPr>
            <p:ph type="body" idx="1"/>
          </p:nvPr>
        </p:nvSpPr>
        <p:spPr>
          <a:xfrm>
            <a:off x="399719" y="1613772"/>
            <a:ext cx="6310500" cy="2758800"/>
          </a:xfrm>
          <a:prstGeom prst="rect">
            <a:avLst/>
          </a:prstGeom>
          <a:noFill/>
          <a:ln>
            <a:noFill/>
          </a:ln>
        </p:spPr>
        <p:txBody>
          <a:bodyPr spcFirstLastPara="1" wrap="square" lIns="68575" tIns="34275" rIns="68575" bIns="34275" anchor="ctr" anchorCtr="0">
            <a:normAutofit/>
          </a:bodyPr>
          <a:lstStyle/>
          <a:p>
            <a:pPr>
              <a:lnSpc>
                <a:spcPct val="115000"/>
              </a:lnSpc>
              <a:spcAft>
                <a:spcPts val="1000"/>
              </a:spcAft>
            </a:pPr>
            <a:r>
              <a:rPr lang="es-ES" dirty="0">
                <a:effectLst/>
                <a:latin typeface="Calibri" panose="020F0502020204030204" pitchFamily="34" charset="0"/>
                <a:ea typeface="Calibri" panose="020F0502020204030204" pitchFamily="34" charset="0"/>
                <a:cs typeface="Arial" panose="020B0604020202020204" pitchFamily="34" charset="0"/>
              </a:rPr>
              <a:t>Java fue diseñado con el objetivo de ser un lenguaje portátil, seguro y robusto. Su principal característica es la "</a:t>
            </a:r>
            <a:r>
              <a:rPr lang="es-ES" dirty="0" err="1">
                <a:effectLst/>
                <a:latin typeface="Calibri" panose="020F0502020204030204" pitchFamily="34" charset="0"/>
                <a:ea typeface="Calibri" panose="020F0502020204030204" pitchFamily="34" charset="0"/>
                <a:cs typeface="Arial" panose="020B0604020202020204" pitchFamily="34" charset="0"/>
              </a:rPr>
              <a:t>Write</a:t>
            </a:r>
            <a:r>
              <a:rPr lang="es-ES" dirty="0">
                <a:effectLst/>
                <a:latin typeface="Calibri" panose="020F0502020204030204" pitchFamily="34" charset="0"/>
                <a:ea typeface="Calibri" panose="020F0502020204030204" pitchFamily="34" charset="0"/>
                <a:cs typeface="Arial" panose="020B0604020202020204" pitchFamily="34" charset="0"/>
              </a:rPr>
              <a:t> once, run </a:t>
            </a:r>
            <a:r>
              <a:rPr lang="es-ES" dirty="0" err="1">
                <a:effectLst/>
                <a:latin typeface="Calibri" panose="020F0502020204030204" pitchFamily="34" charset="0"/>
                <a:ea typeface="Calibri" panose="020F0502020204030204" pitchFamily="34" charset="0"/>
                <a:cs typeface="Arial" panose="020B0604020202020204" pitchFamily="34" charset="0"/>
              </a:rPr>
              <a:t>anywhere</a:t>
            </a:r>
            <a:r>
              <a:rPr lang="es-ES" dirty="0">
                <a:effectLst/>
                <a:latin typeface="Calibri" panose="020F0502020204030204" pitchFamily="34" charset="0"/>
                <a:ea typeface="Calibri" panose="020F0502020204030204" pitchFamily="34" charset="0"/>
                <a:cs typeface="Arial" panose="020B0604020202020204" pitchFamily="34" charset="0"/>
              </a:rPr>
              <a:t>" (escribir una vez, ejecutar en cualquier lugar), lo que significa que el código escrito en Java puede ejecutarse en diferentes plataformas sin necesidad de realizar modificaciones significativas. Esto es posible gracias al uso de la máquina virtual de Java (JVM), que interpreta el </a:t>
            </a:r>
            <a:r>
              <a:rPr lang="es-ES" dirty="0" err="1">
                <a:effectLst/>
                <a:latin typeface="Calibri" panose="020F0502020204030204" pitchFamily="34" charset="0"/>
                <a:ea typeface="Calibri" panose="020F0502020204030204" pitchFamily="34" charset="0"/>
                <a:cs typeface="Arial" panose="020B0604020202020204" pitchFamily="34" charset="0"/>
              </a:rPr>
              <a:t>bytecode</a:t>
            </a:r>
            <a:r>
              <a:rPr lang="es-ES" dirty="0">
                <a:effectLst/>
                <a:latin typeface="Calibri" panose="020F0502020204030204" pitchFamily="34" charset="0"/>
                <a:ea typeface="Calibri" panose="020F0502020204030204" pitchFamily="34" charset="0"/>
                <a:cs typeface="Arial" panose="020B0604020202020204" pitchFamily="34" charset="0"/>
              </a:rPr>
              <a:t> generado por el compilador de Java y lo ejecuta en el sistema operativo subyacente.</a:t>
            </a:r>
            <a:endParaRPr lang="es-MX" dirty="0">
              <a:effectLst/>
              <a:latin typeface="Calibri" panose="020F0502020204030204" pitchFamily="34" charset="0"/>
              <a:ea typeface="Calibri" panose="020F0502020204030204" pitchFamily="34" charset="0"/>
              <a:cs typeface="Arial" panose="020B0604020202020204" pitchFamily="34" charset="0"/>
            </a:endParaRPr>
          </a:p>
          <a:p>
            <a:pPr marL="241300" lvl="1" indent="0" rtl="0">
              <a:spcBef>
                <a:spcPts val="700"/>
              </a:spcBef>
              <a:spcAft>
                <a:spcPts val="0"/>
              </a:spcAft>
              <a:buSzPts val="1200"/>
              <a:buNone/>
            </a:pPr>
            <a:endParaRPr dirty="0"/>
          </a:p>
        </p:txBody>
      </p:sp>
      <p:sp>
        <p:nvSpPr>
          <p:cNvPr id="194" name="Google Shape;194;p29"/>
          <p:cNvSpPr txBox="1"/>
          <p:nvPr/>
        </p:nvSpPr>
        <p:spPr>
          <a:xfrm>
            <a:off x="8863256" y="4843418"/>
            <a:ext cx="2808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s" sz="1500">
                <a:solidFill>
                  <a:schemeClr val="lt1"/>
                </a:solidFill>
                <a:latin typeface="Gill Sans"/>
                <a:ea typeface="Gill Sans"/>
                <a:cs typeface="Gill Sans"/>
                <a:sym typeface="Gill Sans"/>
              </a:rPr>
              <a:t>5</a:t>
            </a:r>
            <a:endParaRPr sz="1100"/>
          </a:p>
        </p:txBody>
      </p:sp>
      <p:sp>
        <p:nvSpPr>
          <p:cNvPr id="4" name="Rectangle 1">
            <a:extLst>
              <a:ext uri="{FF2B5EF4-FFF2-40B4-BE49-F238E27FC236}">
                <a16:creationId xmlns:a16="http://schemas.microsoft.com/office/drawing/2014/main" id="{22472625-B157-4553-0CC1-C339FB68C1D3}"/>
              </a:ext>
            </a:extLst>
          </p:cNvPr>
          <p:cNvSpPr txBox="1">
            <a:spLocks noChangeArrowheads="1"/>
          </p:cNvSpPr>
          <p:nvPr/>
        </p:nvSpPr>
        <p:spPr bwMode="auto">
          <a:xfrm>
            <a:off x="6970188" y="471558"/>
            <a:ext cx="236821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400" b="0" i="0" u="none" strike="noStrike" cap="none">
                <a:solidFill>
                  <a:schemeClr val="tx1"/>
                </a:solidFill>
                <a:latin typeface="Arial" panose="020B0604020202020204" pitchFamily="34" charset="0"/>
                <a:ea typeface="Gill Sans"/>
                <a:cs typeface="Gill Sans"/>
                <a:sym typeface="Gill Sans"/>
              </a:defRPr>
            </a:lvl1pPr>
            <a:lvl2pPr marL="457200" marR="0" lvl="1"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200" b="0" i="0" u="none" strike="noStrike" cap="none">
                <a:solidFill>
                  <a:schemeClr val="tx1"/>
                </a:solidFill>
                <a:latin typeface="Arial" panose="020B0604020202020204" pitchFamily="34" charset="0"/>
                <a:ea typeface="Gill Sans"/>
                <a:cs typeface="Gill Sans"/>
                <a:sym typeface="Gill Sans"/>
              </a:defRPr>
            </a:lvl2pPr>
            <a:lvl3pPr marL="914400" marR="0" lvl="2"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1100" b="0" i="0" u="none" strike="noStrike" cap="none">
                <a:solidFill>
                  <a:schemeClr val="tx1"/>
                </a:solidFill>
                <a:latin typeface="Arial" panose="020B0604020202020204" pitchFamily="34" charset="0"/>
                <a:ea typeface="Gill Sans"/>
                <a:cs typeface="Gill Sans"/>
                <a:sym typeface="Gill Sans"/>
              </a:defRPr>
            </a:lvl3pPr>
            <a:lvl4pPr marL="1371600" marR="0" lvl="3"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4pPr>
            <a:lvl5pPr marL="1828800" marR="0" lvl="4"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5pPr>
            <a:lvl6pPr marL="2286000" marR="0" lvl="5"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6pPr>
            <a:lvl7pPr marL="2743200" marR="0" lvl="6"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7pPr>
            <a:lvl8pPr marL="3200400" marR="0" lvl="7"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8pPr>
            <a:lvl9pPr marL="3657600" marR="0" lvl="8" indent="-304800" algn="l" rtl="0" eaLnBrk="0" fontAlgn="base" hangingPunct="0">
              <a:lnSpc>
                <a:spcPct val="100000"/>
              </a:lnSpc>
              <a:spcBef>
                <a:spcPct val="0"/>
              </a:spcBef>
              <a:spcAft>
                <a:spcPct val="0"/>
              </a:spcAft>
              <a:buClr>
                <a:schemeClr val="accent2"/>
              </a:buClr>
              <a:buSzPts val="1200"/>
              <a:buFont typeface="Noto Sans Symbols"/>
              <a:buChar char="◼"/>
              <a:tabLst>
                <a:tab pos="5394325" algn="r"/>
              </a:tabLst>
              <a:defRPr sz="900" b="0" i="0" u="none" strike="noStrike" cap="none">
                <a:solidFill>
                  <a:schemeClr val="tx1"/>
                </a:solidFill>
                <a:latin typeface="Arial" panose="020B0604020202020204" pitchFamily="34" charset="0"/>
                <a:ea typeface="Gill Sans"/>
                <a:cs typeface="Gill Sans"/>
                <a:sym typeface="Gill Sans"/>
              </a:defRPr>
            </a:lvl9pPr>
          </a:lstStyle>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INTRODUCCIÓN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OBJETIVO</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MARCO TEÓRICO</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¿QUÉ ES UNA APLICACIÓN?</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MÁQUINA VIRTUAL DE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¿QUÉ ES EL BYTECODE?</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¿QUÉ ES LA SERIALIZACIÓN?</a:t>
            </a:r>
            <a:endParaRPr lang="es-MX" altLang="es-MX" sz="600" b="1" dirty="0">
              <a:solidFill>
                <a:schemeClr val="bg1"/>
              </a:solidFill>
            </a:endParaRPr>
          </a:p>
          <a:p>
            <a:pPr marL="0" indent="0">
              <a:buClrTx/>
              <a:buSzTx/>
              <a:buFontTx/>
              <a:buNone/>
            </a:pPr>
            <a:r>
              <a:rPr lang="es-ES" altLang="es-MX" sz="1100" b="1" u="sng" dirty="0">
                <a:solidFill>
                  <a:srgbClr val="FFFF00"/>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JAVA</a:t>
            </a:r>
            <a:endParaRPr lang="es-MX" altLang="es-MX" sz="600" b="1" dirty="0">
              <a:solidFill>
                <a:srgbClr val="FFFF00"/>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MVC</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HILOS EN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ESTADOS DE LOS HILOS JAVA</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SINCRONIZACIÓN DE HILOS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DESARROLLO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7">
                  <a:extLst>
                    <a:ext uri="{A12FA001-AC4F-418D-AE19-62706E023703}">
                      <ahyp:hlinkClr xmlns:ahyp="http://schemas.microsoft.com/office/drawing/2018/hyperlinkcolor" val="tx"/>
                    </a:ext>
                  </a:extLst>
                </a:hlinkClick>
              </a:rPr>
              <a:t>ENTORNO DE DESARROLLO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8">
                  <a:extLst>
                    <a:ext uri="{A12FA001-AC4F-418D-AE19-62706E023703}">
                      <ahyp:hlinkClr xmlns:ahyp="http://schemas.microsoft.com/office/drawing/2018/hyperlinkcolor" val="tx"/>
                    </a:ext>
                  </a:extLst>
                </a:hlinkClick>
              </a:rPr>
              <a:t>CREACIÓN E IMPLEMENTACIÓN DEL PROYECTO</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19">
                  <a:extLst>
                    <a:ext uri="{A12FA001-AC4F-418D-AE19-62706E023703}">
                      <ahyp:hlinkClr xmlns:ahyp="http://schemas.microsoft.com/office/drawing/2018/hyperlinkcolor" val="tx"/>
                    </a:ext>
                  </a:extLst>
                </a:hlinkClick>
              </a:rPr>
              <a:t>CONCLUSIONES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0">
                  <a:extLst>
                    <a:ext uri="{A12FA001-AC4F-418D-AE19-62706E023703}">
                      <ahyp:hlinkClr xmlns:ahyp="http://schemas.microsoft.com/office/drawing/2018/hyperlinkcolor" val="tx"/>
                    </a:ext>
                  </a:extLst>
                </a:hlinkClick>
              </a:rPr>
              <a:t>RECOMENDACIONES</a:t>
            </a:r>
            <a:endParaRPr lang="es-MX" altLang="es-MX" sz="600" b="1" dirty="0">
              <a:solidFill>
                <a:schemeClr val="bg1"/>
              </a:solidFill>
            </a:endParaRPr>
          </a:p>
          <a:p>
            <a:pPr marL="0" indent="0">
              <a:buClrTx/>
              <a:buSzTx/>
              <a:buFontTx/>
              <a:buNone/>
            </a:pPr>
            <a:r>
              <a:rPr lang="es-ES" altLang="es-MX" sz="1100" b="1" u="sng" dirty="0">
                <a:solidFill>
                  <a:schemeClr val="bg1"/>
                </a:solidFill>
                <a:latin typeface="Calibri" panose="020F0502020204030204" pitchFamily="34" charset="0"/>
                <a:ea typeface="Calibri" panose="020F0502020204030204" pitchFamily="34" charset="0"/>
                <a:cs typeface="Arial" panose="020B0604020202020204" pitchFamily="34" charset="0"/>
                <a:hlinkClick r:id="rId21">
                  <a:extLst>
                    <a:ext uri="{A12FA001-AC4F-418D-AE19-62706E023703}">
                      <ahyp:hlinkClr xmlns:ahyp="http://schemas.microsoft.com/office/drawing/2018/hyperlinkcolor" val="tx"/>
                    </a:ext>
                  </a:extLst>
                </a:hlinkClick>
              </a:rPr>
              <a:t>BIBLIOGRAFÍA</a:t>
            </a:r>
            <a:endParaRPr lang="es-ES" altLang="es-MX" sz="1800" b="1" dirty="0">
              <a:solidFill>
                <a:schemeClr val="bg1"/>
              </a:solidFill>
            </a:endParaRPr>
          </a:p>
        </p:txBody>
      </p:sp>
    </p:spTree>
    <p:extLst>
      <p:ext uri="{BB962C8B-B14F-4D97-AF65-F5344CB8AC3E}">
        <p14:creationId xmlns:p14="http://schemas.microsoft.com/office/powerpoint/2010/main" val="7642025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4177</Words>
  <Application>Microsoft Office PowerPoint</Application>
  <PresentationFormat>Presentación en pantalla (16:9)</PresentationFormat>
  <Paragraphs>756</Paragraphs>
  <Slides>35</Slides>
  <Notes>35</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35</vt:i4>
      </vt:variant>
    </vt:vector>
  </HeadingPairs>
  <TitlesOfParts>
    <vt:vector size="43" baseType="lpstr">
      <vt:lpstr>Arial</vt:lpstr>
      <vt:lpstr>Noto Sans Symbols</vt:lpstr>
      <vt:lpstr>Times New Roman</vt:lpstr>
      <vt:lpstr>Gill Sans</vt:lpstr>
      <vt:lpstr>Symbol</vt:lpstr>
      <vt:lpstr>Calibri</vt:lpstr>
      <vt:lpstr>Simple Light</vt:lpstr>
      <vt:lpstr>Dividendo</vt:lpstr>
      <vt:lpstr>ESTADOS DE LOS HILOS – SINCRONIZACIÓN DE HILOS</vt:lpstr>
      <vt:lpstr>Presentación de PowerPoint</vt:lpstr>
      <vt:lpstr>INTRODUCCIÓN</vt:lpstr>
      <vt:lpstr> OBJETIVOS</vt:lpstr>
      <vt:lpstr>¿QUÉ ES UNA APLICACIÓN?</vt:lpstr>
      <vt:lpstr>MÁQUINA VIRTUAL DE JAVA</vt:lpstr>
      <vt:lpstr>¿QUÉ ES BYTECODE?</vt:lpstr>
      <vt:lpstr>¿QUÉ ES LA SERIALIZACIÓN?</vt:lpstr>
      <vt:lpstr>JAVA</vt:lpstr>
      <vt:lpstr>MVC</vt:lpstr>
      <vt:lpstr>HILOS</vt:lpstr>
      <vt:lpstr>HILOS EN JAVA</vt:lpstr>
      <vt:lpstr>ESTADO DE LOS HILOS EN JAVA</vt:lpstr>
      <vt:lpstr>ESTADO DE LOS HILOS EN JAVA</vt:lpstr>
      <vt:lpstr>SINCRONIZACIÓN DE HILOS</vt:lpstr>
      <vt:lpstr>DESARROLLO E IMPLEMENTACIÓN </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CREACIÓN E IMPLEMENTACIÓN DE PROYECTO</vt:lpstr>
      <vt:lpstr>CONCLUSIONES</vt:lpstr>
      <vt:lpstr>RECOMENDACIONES</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HILOS EN JAVA EN NETBEANS</dc:title>
  <dc:creator>DETPC</dc:creator>
  <cp:lastModifiedBy>JOHAO ALEJANDRO MORALES PISCO</cp:lastModifiedBy>
  <cp:revision>3</cp:revision>
  <dcterms:modified xsi:type="dcterms:W3CDTF">2023-07-09T05:09:59Z</dcterms:modified>
</cp:coreProperties>
</file>