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40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  <p:sldId id="263" r:id="rId9"/>
    <p:sldId id="269" r:id="rId10"/>
    <p:sldId id="264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uno" initials="A" lastIdx="2" clrIdx="0">
    <p:extLst>
      <p:ext uri="{19B8F6BF-5375-455C-9EA6-DF929625EA0E}">
        <p15:presenceInfo xmlns:p15="http://schemas.microsoft.com/office/powerpoint/2012/main" userId="Alun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A37BB2-F869-0A3D-6062-F7BC0573BB85}" v="515" dt="2019-11-27T14:53:01.531"/>
    <p1510:client id="{285B1F2B-7269-278A-D931-F9D1FC301A54}" v="363" dt="2019-11-27T15:34:16.466"/>
    <p1510:client id="{C17FA546-C60E-9B09-7948-763603831179}" v="10" dt="2019-11-27T15:37:18.63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73" d="100"/>
          <a:sy n="73" d="100"/>
        </p:scale>
        <p:origin x="41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1-27T13:52:07.946" idx="1">
    <p:pos x="3744" y="1358"/>
    <p:text/>
    <p:extLst>
      <p:ext uri="{C676402C-5697-4E1C-873F-D02D1690AC5C}">
        <p15:threadingInfo xmlns:p15="http://schemas.microsoft.com/office/powerpoint/2012/main" timeZoneBias="120"/>
      </p:ext>
    </p:extLst>
  </p:cm>
  <p:cm authorId="1" dt="2019-11-27T13:52:08.071" idx="2">
    <p:pos x="10" y="10"/>
    <p:text/>
    <p:extLst>
      <p:ext uri="{C676402C-5697-4E1C-873F-D02D1690AC5C}">
        <p15:threadingInfo xmlns:p15="http://schemas.microsoft.com/office/powerpoint/2012/main" timeZoneBias="12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B2E66C4-BB46-45CB-B473-3D9C042A7C1D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89BE2E3-BB2B-4F26-8F05-D40D985262D6}">
      <dgm:prSet/>
      <dgm:spPr/>
      <dgm:t>
        <a:bodyPr/>
        <a:lstStyle/>
        <a:p>
          <a:r>
            <a:rPr lang="en-US" dirty="0"/>
            <a:t> </a:t>
          </a:r>
          <a:r>
            <a:rPr lang="en-US" dirty="0" err="1"/>
            <a:t>Mesmo</a:t>
          </a:r>
          <a:r>
            <a:rPr lang="en-US" dirty="0"/>
            <a:t> com a </a:t>
          </a:r>
          <a:r>
            <a:rPr lang="en-US" dirty="0" err="1"/>
            <a:t>grande</a:t>
          </a:r>
          <a:r>
            <a:rPr lang="en-US" dirty="0"/>
            <a:t> </a:t>
          </a:r>
          <a:r>
            <a:rPr lang="en-US" dirty="0" err="1"/>
            <a:t>produção</a:t>
          </a:r>
          <a:r>
            <a:rPr lang="en-US" dirty="0"/>
            <a:t> local, </a:t>
          </a:r>
          <a:r>
            <a:rPr lang="en-US" dirty="0" err="1"/>
            <a:t>ainda</a:t>
          </a:r>
          <a:r>
            <a:rPr lang="en-US" dirty="0"/>
            <a:t> </a:t>
          </a:r>
          <a:r>
            <a:rPr lang="en-US" dirty="0" err="1"/>
            <a:t>há</a:t>
          </a:r>
          <a:r>
            <a:rPr lang="en-US" dirty="0"/>
            <a:t> </a:t>
          </a:r>
          <a:r>
            <a:rPr lang="en-US" dirty="0" err="1"/>
            <a:t>importação</a:t>
          </a:r>
          <a:r>
            <a:rPr lang="en-US" dirty="0"/>
            <a:t> de </a:t>
          </a:r>
          <a:r>
            <a:rPr lang="en-US" dirty="0" err="1"/>
            <a:t>leite</a:t>
          </a:r>
          <a:r>
            <a:rPr lang="en-US" dirty="0"/>
            <a:t> de </a:t>
          </a:r>
          <a:r>
            <a:rPr lang="en-US" dirty="0" err="1"/>
            <a:t>paises</a:t>
          </a:r>
          <a:r>
            <a:rPr lang="en-US" dirty="0"/>
            <a:t> </a:t>
          </a:r>
          <a:r>
            <a:rPr lang="en-US" dirty="0" err="1"/>
            <a:t>estrangeiros</a:t>
          </a:r>
          <a:r>
            <a:rPr lang="en-US" dirty="0"/>
            <a:t> para </a:t>
          </a:r>
          <a:r>
            <a:rPr lang="en-US" dirty="0" err="1"/>
            <a:t>complementar</a:t>
          </a:r>
          <a:r>
            <a:rPr lang="en-US" dirty="0"/>
            <a:t> a </a:t>
          </a:r>
          <a:r>
            <a:rPr lang="en-US" dirty="0" err="1"/>
            <a:t>demanda</a:t>
          </a:r>
          <a:r>
            <a:rPr lang="en-US" dirty="0"/>
            <a:t>.</a:t>
          </a:r>
        </a:p>
      </dgm:t>
    </dgm:pt>
    <dgm:pt modelId="{7DE88D8B-E0C4-4B7D-95BB-9E9C17A6F084}" type="parTrans" cxnId="{466C0B59-C8F3-4A1C-8A2C-67ABCC48B4AF}">
      <dgm:prSet/>
      <dgm:spPr/>
      <dgm:t>
        <a:bodyPr/>
        <a:lstStyle/>
        <a:p>
          <a:endParaRPr lang="en-US"/>
        </a:p>
      </dgm:t>
    </dgm:pt>
    <dgm:pt modelId="{1E07F8AC-7DB1-4C5D-A9AD-85D741755255}" type="sibTrans" cxnId="{466C0B59-C8F3-4A1C-8A2C-67ABCC48B4AF}">
      <dgm:prSet/>
      <dgm:spPr/>
      <dgm:t>
        <a:bodyPr/>
        <a:lstStyle/>
        <a:p>
          <a:endParaRPr lang="en-US"/>
        </a:p>
      </dgm:t>
    </dgm:pt>
    <dgm:pt modelId="{63B531CE-5AC1-4463-A84A-5A6887B33162}">
      <dgm:prSet/>
      <dgm:spPr/>
      <dgm:t>
        <a:bodyPr/>
        <a:lstStyle/>
        <a:p>
          <a:r>
            <a:rPr lang="en-US" dirty="0" err="1"/>
            <a:t>Perda</a:t>
          </a:r>
          <a:r>
            <a:rPr lang="en-US" dirty="0"/>
            <a:t> </a:t>
          </a:r>
          <a:r>
            <a:rPr lang="en-US" dirty="0" err="1"/>
            <a:t>na</a:t>
          </a:r>
          <a:r>
            <a:rPr lang="en-US" dirty="0"/>
            <a:t> </a:t>
          </a:r>
          <a:r>
            <a:rPr lang="en-US" dirty="0" err="1"/>
            <a:t>produção</a:t>
          </a:r>
          <a:r>
            <a:rPr lang="en-US" dirty="0"/>
            <a:t> local, </a:t>
          </a:r>
          <a:r>
            <a:rPr lang="en-US" dirty="0" err="1"/>
            <a:t>devido</a:t>
          </a:r>
          <a:r>
            <a:rPr lang="en-US" dirty="0"/>
            <a:t> a ma </a:t>
          </a:r>
          <a:r>
            <a:rPr lang="en-US" dirty="0" err="1"/>
            <a:t>gestao</a:t>
          </a:r>
          <a:r>
            <a:rPr lang="en-US" dirty="0"/>
            <a:t> de </a:t>
          </a:r>
          <a:r>
            <a:rPr lang="en-US" dirty="0" err="1"/>
            <a:t>temperaruta</a:t>
          </a:r>
          <a:r>
            <a:rPr lang="en-US" dirty="0"/>
            <a:t> e </a:t>
          </a:r>
          <a:r>
            <a:rPr lang="en-US" dirty="0" err="1"/>
            <a:t>umidade</a:t>
          </a:r>
          <a:r>
            <a:rPr lang="en-US" dirty="0"/>
            <a:t> </a:t>
          </a:r>
          <a:r>
            <a:rPr lang="en-US" dirty="0" err="1"/>
            <a:t>ambiente</a:t>
          </a:r>
          <a:r>
            <a:rPr lang="en-US" dirty="0"/>
            <a:t> </a:t>
          </a:r>
          <a:r>
            <a:rPr lang="en-US" dirty="0" err="1"/>
            <a:t>onde</a:t>
          </a:r>
          <a:r>
            <a:rPr lang="en-US" dirty="0"/>
            <a:t> se </a:t>
          </a:r>
          <a:r>
            <a:rPr lang="en-US" dirty="0" err="1"/>
            <a:t>encontram</a:t>
          </a:r>
          <a:r>
            <a:rPr lang="en-US" dirty="0"/>
            <a:t> as </a:t>
          </a:r>
          <a:r>
            <a:rPr lang="en-US" dirty="0" err="1"/>
            <a:t>vacas</a:t>
          </a:r>
          <a:r>
            <a:rPr lang="en-US" dirty="0"/>
            <a:t>.</a:t>
          </a:r>
        </a:p>
      </dgm:t>
    </dgm:pt>
    <dgm:pt modelId="{223D59D6-0C66-4899-ADBF-151C49EC0137}" type="parTrans" cxnId="{5F7CC2A6-5333-4041-8B06-BF5D8A6A4A94}">
      <dgm:prSet/>
      <dgm:spPr/>
      <dgm:t>
        <a:bodyPr/>
        <a:lstStyle/>
        <a:p>
          <a:endParaRPr lang="en-US"/>
        </a:p>
      </dgm:t>
    </dgm:pt>
    <dgm:pt modelId="{FA72A6D7-3FB7-4774-8B58-65C8253B5B6E}" type="sibTrans" cxnId="{5F7CC2A6-5333-4041-8B06-BF5D8A6A4A94}">
      <dgm:prSet/>
      <dgm:spPr/>
      <dgm:t>
        <a:bodyPr/>
        <a:lstStyle/>
        <a:p>
          <a:endParaRPr lang="en-US"/>
        </a:p>
      </dgm:t>
    </dgm:pt>
    <dgm:pt modelId="{F13ADCCD-AA37-48D3-A7B6-DD68AA57891F}">
      <dgm:prSet/>
      <dgm:spPr/>
      <dgm:t>
        <a:bodyPr/>
        <a:lstStyle/>
        <a:p>
          <a:pPr rtl="0"/>
          <a:r>
            <a:rPr lang="en-US" dirty="0" err="1"/>
            <a:t>Vacas</a:t>
          </a:r>
          <a:r>
            <a:rPr lang="en-US" dirty="0"/>
            <a:t> com </a:t>
          </a:r>
          <a:r>
            <a:rPr lang="en-US" dirty="0" err="1"/>
            <a:t>estresse</a:t>
          </a:r>
          <a:r>
            <a:rPr lang="en-US" dirty="0"/>
            <a:t> </a:t>
          </a:r>
          <a:r>
            <a:rPr lang="en-US" dirty="0" err="1"/>
            <a:t>produzem</a:t>
          </a:r>
          <a:r>
            <a:rPr lang="en-US" dirty="0"/>
            <a:t> </a:t>
          </a:r>
          <a:r>
            <a:rPr lang="en-US" dirty="0" err="1"/>
            <a:t>menos</a:t>
          </a:r>
          <a:r>
            <a:rPr lang="en-US" dirty="0"/>
            <a:t> </a:t>
          </a:r>
          <a:r>
            <a:rPr lang="en-US" dirty="0" err="1">
              <a:latin typeface="Goudy Old Style" panose="02020404030301010803"/>
            </a:rPr>
            <a:t>leite</a:t>
          </a:r>
          <a:r>
            <a:rPr lang="en-US" dirty="0">
              <a:latin typeface="Goudy Old Style" panose="02020404030301010803"/>
            </a:rPr>
            <a:t> do que produziriam normalmente.</a:t>
          </a:r>
          <a:endParaRPr lang="en-US" dirty="0"/>
        </a:p>
      </dgm:t>
    </dgm:pt>
    <dgm:pt modelId="{807C3010-6469-4804-83AA-DD0CCAE09FE5}" type="parTrans" cxnId="{9B4E50C7-83AC-4BC0-8BCA-937EAAC39B82}">
      <dgm:prSet/>
      <dgm:spPr/>
      <dgm:t>
        <a:bodyPr/>
        <a:lstStyle/>
        <a:p>
          <a:endParaRPr lang="en-US"/>
        </a:p>
      </dgm:t>
    </dgm:pt>
    <dgm:pt modelId="{5493DFA4-D82F-425F-A960-5A269C0AFBAC}" type="sibTrans" cxnId="{9B4E50C7-83AC-4BC0-8BCA-937EAAC39B82}">
      <dgm:prSet/>
      <dgm:spPr/>
      <dgm:t>
        <a:bodyPr/>
        <a:lstStyle/>
        <a:p>
          <a:endParaRPr lang="en-US"/>
        </a:p>
      </dgm:t>
    </dgm:pt>
    <dgm:pt modelId="{B3A87078-2EE9-4A77-B64F-DF598653CECF}" type="pres">
      <dgm:prSet presAssocID="{DB2E66C4-BB46-45CB-B473-3D9C042A7C1D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pt-BR"/>
        </a:p>
      </dgm:t>
    </dgm:pt>
    <dgm:pt modelId="{FD78CFB6-2D3D-4879-987E-B14790A7B7B3}" type="pres">
      <dgm:prSet presAssocID="{889BE2E3-BB2B-4F26-8F05-D40D985262D6}" presName="thickLine" presStyleLbl="alignNode1" presStyleIdx="0" presStyleCnt="3"/>
      <dgm:spPr/>
    </dgm:pt>
    <dgm:pt modelId="{D910925B-D250-4FAD-B7B3-EA9768D1BEB2}" type="pres">
      <dgm:prSet presAssocID="{889BE2E3-BB2B-4F26-8F05-D40D985262D6}" presName="horz1" presStyleCnt="0"/>
      <dgm:spPr/>
    </dgm:pt>
    <dgm:pt modelId="{61AE978E-4298-4FA6-9FE0-41C03D372E03}" type="pres">
      <dgm:prSet presAssocID="{889BE2E3-BB2B-4F26-8F05-D40D985262D6}" presName="tx1" presStyleLbl="revTx" presStyleIdx="0" presStyleCnt="3"/>
      <dgm:spPr/>
      <dgm:t>
        <a:bodyPr/>
        <a:lstStyle/>
        <a:p>
          <a:endParaRPr lang="pt-BR"/>
        </a:p>
      </dgm:t>
    </dgm:pt>
    <dgm:pt modelId="{6B7B43FD-B195-4BE3-B53C-9547D706674B}" type="pres">
      <dgm:prSet presAssocID="{889BE2E3-BB2B-4F26-8F05-D40D985262D6}" presName="vert1" presStyleCnt="0"/>
      <dgm:spPr/>
    </dgm:pt>
    <dgm:pt modelId="{6E945AD1-E180-44AC-92E3-529149CAA8C7}" type="pres">
      <dgm:prSet presAssocID="{63B531CE-5AC1-4463-A84A-5A6887B33162}" presName="thickLine" presStyleLbl="alignNode1" presStyleIdx="1" presStyleCnt="3"/>
      <dgm:spPr/>
    </dgm:pt>
    <dgm:pt modelId="{3431A8B9-1E53-4816-8951-FA8009EE5B0D}" type="pres">
      <dgm:prSet presAssocID="{63B531CE-5AC1-4463-A84A-5A6887B33162}" presName="horz1" presStyleCnt="0"/>
      <dgm:spPr/>
    </dgm:pt>
    <dgm:pt modelId="{C01DC9D7-35F8-40EF-8F4B-A93DD6A96B84}" type="pres">
      <dgm:prSet presAssocID="{63B531CE-5AC1-4463-A84A-5A6887B33162}" presName="tx1" presStyleLbl="revTx" presStyleIdx="1" presStyleCnt="3"/>
      <dgm:spPr/>
      <dgm:t>
        <a:bodyPr/>
        <a:lstStyle/>
        <a:p>
          <a:endParaRPr lang="pt-BR"/>
        </a:p>
      </dgm:t>
    </dgm:pt>
    <dgm:pt modelId="{46E56E43-49AB-4EDF-B0AB-FC82B27AF193}" type="pres">
      <dgm:prSet presAssocID="{63B531CE-5AC1-4463-A84A-5A6887B33162}" presName="vert1" presStyleCnt="0"/>
      <dgm:spPr/>
    </dgm:pt>
    <dgm:pt modelId="{6D1AFF49-F13A-45C1-9B73-ADB0698B4E51}" type="pres">
      <dgm:prSet presAssocID="{F13ADCCD-AA37-48D3-A7B6-DD68AA57891F}" presName="thickLine" presStyleLbl="alignNode1" presStyleIdx="2" presStyleCnt="3"/>
      <dgm:spPr/>
    </dgm:pt>
    <dgm:pt modelId="{85E162E9-CECA-4176-9BAF-6280532544F1}" type="pres">
      <dgm:prSet presAssocID="{F13ADCCD-AA37-48D3-A7B6-DD68AA57891F}" presName="horz1" presStyleCnt="0"/>
      <dgm:spPr/>
    </dgm:pt>
    <dgm:pt modelId="{39C0AA77-E24F-439D-8932-A157A089D569}" type="pres">
      <dgm:prSet presAssocID="{F13ADCCD-AA37-48D3-A7B6-DD68AA57891F}" presName="tx1" presStyleLbl="revTx" presStyleIdx="2" presStyleCnt="3"/>
      <dgm:spPr/>
      <dgm:t>
        <a:bodyPr/>
        <a:lstStyle/>
        <a:p>
          <a:endParaRPr lang="pt-BR"/>
        </a:p>
      </dgm:t>
    </dgm:pt>
    <dgm:pt modelId="{2A25FC3A-792D-4395-9531-7FA94B71E004}" type="pres">
      <dgm:prSet presAssocID="{F13ADCCD-AA37-48D3-A7B6-DD68AA57891F}" presName="vert1" presStyleCnt="0"/>
      <dgm:spPr/>
    </dgm:pt>
  </dgm:ptLst>
  <dgm:cxnLst>
    <dgm:cxn modelId="{87DB2ABE-7560-4518-BE86-E393CCA84206}" type="presOf" srcId="{F13ADCCD-AA37-48D3-A7B6-DD68AA57891F}" destId="{39C0AA77-E24F-439D-8932-A157A089D569}" srcOrd="0" destOrd="0" presId="urn:microsoft.com/office/officeart/2008/layout/LinedList"/>
    <dgm:cxn modelId="{9B4E50C7-83AC-4BC0-8BCA-937EAAC39B82}" srcId="{DB2E66C4-BB46-45CB-B473-3D9C042A7C1D}" destId="{F13ADCCD-AA37-48D3-A7B6-DD68AA57891F}" srcOrd="2" destOrd="0" parTransId="{807C3010-6469-4804-83AA-DD0CCAE09FE5}" sibTransId="{5493DFA4-D82F-425F-A960-5A269C0AFBAC}"/>
    <dgm:cxn modelId="{D949DEB0-34C4-45D6-8AD7-BE09463AC32A}" type="presOf" srcId="{63B531CE-5AC1-4463-A84A-5A6887B33162}" destId="{C01DC9D7-35F8-40EF-8F4B-A93DD6A96B84}" srcOrd="0" destOrd="0" presId="urn:microsoft.com/office/officeart/2008/layout/LinedList"/>
    <dgm:cxn modelId="{466C0B59-C8F3-4A1C-8A2C-67ABCC48B4AF}" srcId="{DB2E66C4-BB46-45CB-B473-3D9C042A7C1D}" destId="{889BE2E3-BB2B-4F26-8F05-D40D985262D6}" srcOrd="0" destOrd="0" parTransId="{7DE88D8B-E0C4-4B7D-95BB-9E9C17A6F084}" sibTransId="{1E07F8AC-7DB1-4C5D-A9AD-85D741755255}"/>
    <dgm:cxn modelId="{5F7CC2A6-5333-4041-8B06-BF5D8A6A4A94}" srcId="{DB2E66C4-BB46-45CB-B473-3D9C042A7C1D}" destId="{63B531CE-5AC1-4463-A84A-5A6887B33162}" srcOrd="1" destOrd="0" parTransId="{223D59D6-0C66-4899-ADBF-151C49EC0137}" sibTransId="{FA72A6D7-3FB7-4774-8B58-65C8253B5B6E}"/>
    <dgm:cxn modelId="{93F09214-8138-4A6D-AF3F-8EAD95122D11}" type="presOf" srcId="{DB2E66C4-BB46-45CB-B473-3D9C042A7C1D}" destId="{B3A87078-2EE9-4A77-B64F-DF598653CECF}" srcOrd="0" destOrd="0" presId="urn:microsoft.com/office/officeart/2008/layout/LinedList"/>
    <dgm:cxn modelId="{5AAD8D92-855A-4605-B828-6E68E23161EA}" type="presOf" srcId="{889BE2E3-BB2B-4F26-8F05-D40D985262D6}" destId="{61AE978E-4298-4FA6-9FE0-41C03D372E03}" srcOrd="0" destOrd="0" presId="urn:microsoft.com/office/officeart/2008/layout/LinedList"/>
    <dgm:cxn modelId="{3DEB1029-7FB2-4A5E-AC42-BF3292D0EED1}" type="presParOf" srcId="{B3A87078-2EE9-4A77-B64F-DF598653CECF}" destId="{FD78CFB6-2D3D-4879-987E-B14790A7B7B3}" srcOrd="0" destOrd="0" presId="urn:microsoft.com/office/officeart/2008/layout/LinedList"/>
    <dgm:cxn modelId="{9505A681-029D-4B46-B9C6-9FF3DD2EA592}" type="presParOf" srcId="{B3A87078-2EE9-4A77-B64F-DF598653CECF}" destId="{D910925B-D250-4FAD-B7B3-EA9768D1BEB2}" srcOrd="1" destOrd="0" presId="urn:microsoft.com/office/officeart/2008/layout/LinedList"/>
    <dgm:cxn modelId="{E0BC88A3-2BD0-4156-8D1D-791809409153}" type="presParOf" srcId="{D910925B-D250-4FAD-B7B3-EA9768D1BEB2}" destId="{61AE978E-4298-4FA6-9FE0-41C03D372E03}" srcOrd="0" destOrd="0" presId="urn:microsoft.com/office/officeart/2008/layout/LinedList"/>
    <dgm:cxn modelId="{CAE8BD20-6340-4189-BBDD-4E9A1E191B0A}" type="presParOf" srcId="{D910925B-D250-4FAD-B7B3-EA9768D1BEB2}" destId="{6B7B43FD-B195-4BE3-B53C-9547D706674B}" srcOrd="1" destOrd="0" presId="urn:microsoft.com/office/officeart/2008/layout/LinedList"/>
    <dgm:cxn modelId="{4F2E5AFD-A1C1-4B8F-96FF-4C8B5291B659}" type="presParOf" srcId="{B3A87078-2EE9-4A77-B64F-DF598653CECF}" destId="{6E945AD1-E180-44AC-92E3-529149CAA8C7}" srcOrd="2" destOrd="0" presId="urn:microsoft.com/office/officeart/2008/layout/LinedList"/>
    <dgm:cxn modelId="{F66EBF97-EAD8-4193-B20C-BC7FE3D8D27F}" type="presParOf" srcId="{B3A87078-2EE9-4A77-B64F-DF598653CECF}" destId="{3431A8B9-1E53-4816-8951-FA8009EE5B0D}" srcOrd="3" destOrd="0" presId="urn:microsoft.com/office/officeart/2008/layout/LinedList"/>
    <dgm:cxn modelId="{3F04EFA9-8C61-4DA3-9606-41A15786B1AE}" type="presParOf" srcId="{3431A8B9-1E53-4816-8951-FA8009EE5B0D}" destId="{C01DC9D7-35F8-40EF-8F4B-A93DD6A96B84}" srcOrd="0" destOrd="0" presId="urn:microsoft.com/office/officeart/2008/layout/LinedList"/>
    <dgm:cxn modelId="{E40753BB-2DEF-4CB6-9228-34F2ED15E567}" type="presParOf" srcId="{3431A8B9-1E53-4816-8951-FA8009EE5B0D}" destId="{46E56E43-49AB-4EDF-B0AB-FC82B27AF193}" srcOrd="1" destOrd="0" presId="urn:microsoft.com/office/officeart/2008/layout/LinedList"/>
    <dgm:cxn modelId="{A89AFEA3-A626-4AA1-A934-61395329E147}" type="presParOf" srcId="{B3A87078-2EE9-4A77-B64F-DF598653CECF}" destId="{6D1AFF49-F13A-45C1-9B73-ADB0698B4E51}" srcOrd="4" destOrd="0" presId="urn:microsoft.com/office/officeart/2008/layout/LinedList"/>
    <dgm:cxn modelId="{D4B785AA-4DEA-431D-9C57-DA4F7CCA3D5B}" type="presParOf" srcId="{B3A87078-2EE9-4A77-B64F-DF598653CECF}" destId="{85E162E9-CECA-4176-9BAF-6280532544F1}" srcOrd="5" destOrd="0" presId="urn:microsoft.com/office/officeart/2008/layout/LinedList"/>
    <dgm:cxn modelId="{37BD0680-58E7-4F56-87F0-9C88CA56866E}" type="presParOf" srcId="{85E162E9-CECA-4176-9BAF-6280532544F1}" destId="{39C0AA77-E24F-439D-8932-A157A089D569}" srcOrd="0" destOrd="0" presId="urn:microsoft.com/office/officeart/2008/layout/LinedList"/>
    <dgm:cxn modelId="{C6D52884-AA52-43FD-B25A-98CC3851C0FE}" type="presParOf" srcId="{85E162E9-CECA-4176-9BAF-6280532544F1}" destId="{2A25FC3A-792D-4395-9531-7FA94B71E00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78CFB6-2D3D-4879-987E-B14790A7B7B3}">
      <dsp:nvSpPr>
        <dsp:cNvPr id="0" name=""/>
        <dsp:cNvSpPr/>
      </dsp:nvSpPr>
      <dsp:spPr>
        <a:xfrm>
          <a:off x="0" y="2554"/>
          <a:ext cx="5906181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AE978E-4298-4FA6-9FE0-41C03D372E03}">
      <dsp:nvSpPr>
        <dsp:cNvPr id="0" name=""/>
        <dsp:cNvSpPr/>
      </dsp:nvSpPr>
      <dsp:spPr>
        <a:xfrm>
          <a:off x="0" y="2554"/>
          <a:ext cx="5906181" cy="17418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/>
            <a:t> </a:t>
          </a:r>
          <a:r>
            <a:rPr lang="en-US" sz="2700" kern="1200" dirty="0" err="1"/>
            <a:t>Mesmo</a:t>
          </a:r>
          <a:r>
            <a:rPr lang="en-US" sz="2700" kern="1200" dirty="0"/>
            <a:t> com a </a:t>
          </a:r>
          <a:r>
            <a:rPr lang="en-US" sz="2700" kern="1200" dirty="0" err="1"/>
            <a:t>grande</a:t>
          </a:r>
          <a:r>
            <a:rPr lang="en-US" sz="2700" kern="1200" dirty="0"/>
            <a:t> </a:t>
          </a:r>
          <a:r>
            <a:rPr lang="en-US" sz="2700" kern="1200" dirty="0" err="1"/>
            <a:t>produção</a:t>
          </a:r>
          <a:r>
            <a:rPr lang="en-US" sz="2700" kern="1200" dirty="0"/>
            <a:t> local, </a:t>
          </a:r>
          <a:r>
            <a:rPr lang="en-US" sz="2700" kern="1200" dirty="0" err="1"/>
            <a:t>ainda</a:t>
          </a:r>
          <a:r>
            <a:rPr lang="en-US" sz="2700" kern="1200" dirty="0"/>
            <a:t> </a:t>
          </a:r>
          <a:r>
            <a:rPr lang="en-US" sz="2700" kern="1200" dirty="0" err="1"/>
            <a:t>há</a:t>
          </a:r>
          <a:r>
            <a:rPr lang="en-US" sz="2700" kern="1200" dirty="0"/>
            <a:t> </a:t>
          </a:r>
          <a:r>
            <a:rPr lang="en-US" sz="2700" kern="1200" dirty="0" err="1"/>
            <a:t>importação</a:t>
          </a:r>
          <a:r>
            <a:rPr lang="en-US" sz="2700" kern="1200" dirty="0"/>
            <a:t> de </a:t>
          </a:r>
          <a:r>
            <a:rPr lang="en-US" sz="2700" kern="1200" dirty="0" err="1"/>
            <a:t>leite</a:t>
          </a:r>
          <a:r>
            <a:rPr lang="en-US" sz="2700" kern="1200" dirty="0"/>
            <a:t> de </a:t>
          </a:r>
          <a:r>
            <a:rPr lang="en-US" sz="2700" kern="1200" dirty="0" err="1"/>
            <a:t>paises</a:t>
          </a:r>
          <a:r>
            <a:rPr lang="en-US" sz="2700" kern="1200" dirty="0"/>
            <a:t> </a:t>
          </a:r>
          <a:r>
            <a:rPr lang="en-US" sz="2700" kern="1200" dirty="0" err="1"/>
            <a:t>estrangeiros</a:t>
          </a:r>
          <a:r>
            <a:rPr lang="en-US" sz="2700" kern="1200" dirty="0"/>
            <a:t> para </a:t>
          </a:r>
          <a:r>
            <a:rPr lang="en-US" sz="2700" kern="1200" dirty="0" err="1"/>
            <a:t>complementar</a:t>
          </a:r>
          <a:r>
            <a:rPr lang="en-US" sz="2700" kern="1200" dirty="0"/>
            <a:t> a </a:t>
          </a:r>
          <a:r>
            <a:rPr lang="en-US" sz="2700" kern="1200" dirty="0" err="1"/>
            <a:t>demanda</a:t>
          </a:r>
          <a:r>
            <a:rPr lang="en-US" sz="2700" kern="1200" dirty="0"/>
            <a:t>.</a:t>
          </a:r>
        </a:p>
      </dsp:txBody>
      <dsp:txXfrm>
        <a:off x="0" y="2554"/>
        <a:ext cx="5906181" cy="1741869"/>
      </dsp:txXfrm>
    </dsp:sp>
    <dsp:sp modelId="{6E945AD1-E180-44AC-92E3-529149CAA8C7}">
      <dsp:nvSpPr>
        <dsp:cNvPr id="0" name=""/>
        <dsp:cNvSpPr/>
      </dsp:nvSpPr>
      <dsp:spPr>
        <a:xfrm>
          <a:off x="0" y="1744424"/>
          <a:ext cx="5906181" cy="0"/>
        </a:xfrm>
        <a:prstGeom prst="line">
          <a:avLst/>
        </a:prstGeom>
        <a:solidFill>
          <a:schemeClr val="accent2">
            <a:hueOff val="560596"/>
            <a:satOff val="-25182"/>
            <a:lumOff val="3334"/>
            <a:alphaOff val="0"/>
          </a:schemeClr>
        </a:solidFill>
        <a:ln w="12700" cap="flat" cmpd="sng" algn="ctr">
          <a:solidFill>
            <a:schemeClr val="accent2">
              <a:hueOff val="560596"/>
              <a:satOff val="-25182"/>
              <a:lumOff val="333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1DC9D7-35F8-40EF-8F4B-A93DD6A96B84}">
      <dsp:nvSpPr>
        <dsp:cNvPr id="0" name=""/>
        <dsp:cNvSpPr/>
      </dsp:nvSpPr>
      <dsp:spPr>
        <a:xfrm>
          <a:off x="0" y="1744424"/>
          <a:ext cx="5906181" cy="17418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err="1"/>
            <a:t>Perda</a:t>
          </a:r>
          <a:r>
            <a:rPr lang="en-US" sz="2700" kern="1200" dirty="0"/>
            <a:t> </a:t>
          </a:r>
          <a:r>
            <a:rPr lang="en-US" sz="2700" kern="1200" dirty="0" err="1"/>
            <a:t>na</a:t>
          </a:r>
          <a:r>
            <a:rPr lang="en-US" sz="2700" kern="1200" dirty="0"/>
            <a:t> </a:t>
          </a:r>
          <a:r>
            <a:rPr lang="en-US" sz="2700" kern="1200" dirty="0" err="1"/>
            <a:t>produção</a:t>
          </a:r>
          <a:r>
            <a:rPr lang="en-US" sz="2700" kern="1200" dirty="0"/>
            <a:t> local, </a:t>
          </a:r>
          <a:r>
            <a:rPr lang="en-US" sz="2700" kern="1200" dirty="0" err="1"/>
            <a:t>devido</a:t>
          </a:r>
          <a:r>
            <a:rPr lang="en-US" sz="2700" kern="1200" dirty="0"/>
            <a:t> a ma </a:t>
          </a:r>
          <a:r>
            <a:rPr lang="en-US" sz="2700" kern="1200" dirty="0" err="1"/>
            <a:t>gestao</a:t>
          </a:r>
          <a:r>
            <a:rPr lang="en-US" sz="2700" kern="1200" dirty="0"/>
            <a:t> de </a:t>
          </a:r>
          <a:r>
            <a:rPr lang="en-US" sz="2700" kern="1200" dirty="0" err="1"/>
            <a:t>temperaruta</a:t>
          </a:r>
          <a:r>
            <a:rPr lang="en-US" sz="2700" kern="1200" dirty="0"/>
            <a:t> e </a:t>
          </a:r>
          <a:r>
            <a:rPr lang="en-US" sz="2700" kern="1200" dirty="0" err="1"/>
            <a:t>umidade</a:t>
          </a:r>
          <a:r>
            <a:rPr lang="en-US" sz="2700" kern="1200" dirty="0"/>
            <a:t> </a:t>
          </a:r>
          <a:r>
            <a:rPr lang="en-US" sz="2700" kern="1200" dirty="0" err="1"/>
            <a:t>ambiente</a:t>
          </a:r>
          <a:r>
            <a:rPr lang="en-US" sz="2700" kern="1200" dirty="0"/>
            <a:t> </a:t>
          </a:r>
          <a:r>
            <a:rPr lang="en-US" sz="2700" kern="1200" dirty="0" err="1"/>
            <a:t>onde</a:t>
          </a:r>
          <a:r>
            <a:rPr lang="en-US" sz="2700" kern="1200" dirty="0"/>
            <a:t> se </a:t>
          </a:r>
          <a:r>
            <a:rPr lang="en-US" sz="2700" kern="1200" dirty="0" err="1"/>
            <a:t>encontram</a:t>
          </a:r>
          <a:r>
            <a:rPr lang="en-US" sz="2700" kern="1200" dirty="0"/>
            <a:t> as </a:t>
          </a:r>
          <a:r>
            <a:rPr lang="en-US" sz="2700" kern="1200" dirty="0" err="1"/>
            <a:t>vacas</a:t>
          </a:r>
          <a:r>
            <a:rPr lang="en-US" sz="2700" kern="1200" dirty="0"/>
            <a:t>.</a:t>
          </a:r>
        </a:p>
      </dsp:txBody>
      <dsp:txXfrm>
        <a:off x="0" y="1744424"/>
        <a:ext cx="5906181" cy="1741869"/>
      </dsp:txXfrm>
    </dsp:sp>
    <dsp:sp modelId="{6D1AFF49-F13A-45C1-9B73-ADB0698B4E51}">
      <dsp:nvSpPr>
        <dsp:cNvPr id="0" name=""/>
        <dsp:cNvSpPr/>
      </dsp:nvSpPr>
      <dsp:spPr>
        <a:xfrm>
          <a:off x="0" y="3486293"/>
          <a:ext cx="5906181" cy="0"/>
        </a:xfrm>
        <a:prstGeom prst="line">
          <a:avLst/>
        </a:prstGeom>
        <a:solidFill>
          <a:schemeClr val="accent2">
            <a:hueOff val="1121191"/>
            <a:satOff val="-50365"/>
            <a:lumOff val="6667"/>
            <a:alphaOff val="0"/>
          </a:schemeClr>
        </a:solidFill>
        <a:ln w="12700" cap="flat" cmpd="sng" algn="ctr">
          <a:solidFill>
            <a:schemeClr val="accent2">
              <a:hueOff val="1121191"/>
              <a:satOff val="-50365"/>
              <a:lumOff val="666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C0AA77-E24F-439D-8932-A157A089D569}">
      <dsp:nvSpPr>
        <dsp:cNvPr id="0" name=""/>
        <dsp:cNvSpPr/>
      </dsp:nvSpPr>
      <dsp:spPr>
        <a:xfrm>
          <a:off x="0" y="3486293"/>
          <a:ext cx="5906181" cy="17418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err="1"/>
            <a:t>Vacas</a:t>
          </a:r>
          <a:r>
            <a:rPr lang="en-US" sz="2700" kern="1200" dirty="0"/>
            <a:t> com </a:t>
          </a:r>
          <a:r>
            <a:rPr lang="en-US" sz="2700" kern="1200" dirty="0" err="1"/>
            <a:t>estresse</a:t>
          </a:r>
          <a:r>
            <a:rPr lang="en-US" sz="2700" kern="1200" dirty="0"/>
            <a:t> </a:t>
          </a:r>
          <a:r>
            <a:rPr lang="en-US" sz="2700" kern="1200" dirty="0" err="1"/>
            <a:t>produzem</a:t>
          </a:r>
          <a:r>
            <a:rPr lang="en-US" sz="2700" kern="1200" dirty="0"/>
            <a:t> </a:t>
          </a:r>
          <a:r>
            <a:rPr lang="en-US" sz="2700" kern="1200" dirty="0" err="1"/>
            <a:t>menos</a:t>
          </a:r>
          <a:r>
            <a:rPr lang="en-US" sz="2700" kern="1200" dirty="0"/>
            <a:t> </a:t>
          </a:r>
          <a:r>
            <a:rPr lang="en-US" sz="2700" kern="1200" dirty="0" err="1">
              <a:latin typeface="Goudy Old Style" panose="02020404030301010803"/>
            </a:rPr>
            <a:t>leite</a:t>
          </a:r>
          <a:r>
            <a:rPr lang="en-US" sz="2700" kern="1200" dirty="0">
              <a:latin typeface="Goudy Old Style" panose="02020404030301010803"/>
            </a:rPr>
            <a:t> do que produziriam normalmente.</a:t>
          </a:r>
          <a:endParaRPr lang="en-US" sz="2700" kern="1200" dirty="0"/>
        </a:p>
      </dsp:txBody>
      <dsp:txXfrm>
        <a:off x="0" y="3486293"/>
        <a:ext cx="5906181" cy="17418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none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11/29/2019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835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11/29/2019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618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11/29/2019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952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00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none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11/29/2019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419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11/29/2019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578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11/29/2019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061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11/29/2019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406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11/29/2019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274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11/29/2019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669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11/29/2019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35628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371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4" r:id="rId1"/>
    <p:sldLayoutId id="2147483935" r:id="rId2"/>
    <p:sldLayoutId id="2147483936" r:id="rId3"/>
    <p:sldLayoutId id="2147483937" r:id="rId4"/>
    <p:sldLayoutId id="2147483938" r:id="rId5"/>
    <p:sldLayoutId id="2147483933" r:id="rId6"/>
    <p:sldLayoutId id="2147483939" r:id="rId7"/>
    <p:sldLayoutId id="2147483929" r:id="rId8"/>
    <p:sldLayoutId id="2147483930" r:id="rId9"/>
    <p:sldLayoutId id="2147483931" r:id="rId10"/>
    <p:sldLayoutId id="214748393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i="1" kern="1200" cap="none" spc="-7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close up of a cow&#10;&#10;Description generated with very high confidence">
            <a:extLst>
              <a:ext uri="{FF2B5EF4-FFF2-40B4-BE49-F238E27FC236}">
                <a16:creationId xmlns:a16="http://schemas.microsoft.com/office/drawing/2014/main" id="{093D18D2-E8FF-4F8E-90C3-0B9CBC09214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90000"/>
          </a:blip>
          <a:srcRect r="3112" b="1"/>
          <a:stretch/>
        </p:blipFill>
        <p:spPr>
          <a:xfrm>
            <a:off x="-43112" y="-244405"/>
            <a:ext cx="12191980" cy="6857990"/>
          </a:xfrm>
          <a:prstGeom prst="rect">
            <a:avLst/>
          </a:prstGeom>
        </p:spPr>
      </p:pic>
      <p:sp>
        <p:nvSpPr>
          <p:cNvPr id="25" name="Rectangle 19">
            <a:extLst>
              <a:ext uri="{FF2B5EF4-FFF2-40B4-BE49-F238E27FC236}">
                <a16:creationId xmlns:a16="http://schemas.microsoft.com/office/drawing/2014/main" id="{DB4A12B6-EF0D-43E8-8C17-4FAD4D2766E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>
              <a:lumMod val="85000"/>
              <a:lumOff val="15000"/>
              <a:alpha val="93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7" name="Rectangle 21">
            <a:extLst>
              <a:ext uri="{FF2B5EF4-FFF2-40B4-BE49-F238E27FC236}">
                <a16:creationId xmlns:a16="http://schemas.microsoft.com/office/drawing/2014/main" id="{AE107525-0C02-447F-8A3F-553320A7230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2"/>
            </a:solidFill>
            <a:prstDash val="solid"/>
            <a:miter lim="800000"/>
          </a:ln>
          <a:effectLst/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>
            <a:normAutofit/>
          </a:bodyPr>
          <a:lstStyle/>
          <a:p>
            <a:r>
              <a:rPr lang="en-US"/>
              <a:t>Cow welfare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24651" y="4127862"/>
            <a:ext cx="2741296" cy="1011401"/>
          </a:xfrm>
        </p:spPr>
        <p:txBody>
          <a:bodyPr>
            <a:normAutofit/>
          </a:bodyPr>
          <a:lstStyle/>
          <a:p>
            <a:r>
              <a:rPr lang="en-US" dirty="0" smtClean="0"/>
              <a:t>Nome dos </a:t>
            </a:r>
            <a:r>
              <a:rPr lang="en-US" dirty="0" err="1" smtClean="0"/>
              <a:t>integrantes</a:t>
            </a:r>
            <a:endParaRPr lang="en-US" dirty="0"/>
          </a:p>
        </p:txBody>
      </p:sp>
      <p:sp>
        <p:nvSpPr>
          <p:cNvPr id="29" name="Rectangle 23">
            <a:extLst>
              <a:ext uri="{FF2B5EF4-FFF2-40B4-BE49-F238E27FC236}">
                <a16:creationId xmlns:a16="http://schemas.microsoft.com/office/drawing/2014/main" id="{AB7A42E3-05D8-4A0B-9D4E-20EF581E57C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1" name="Straight Connector 25">
            <a:extLst>
              <a:ext uri="{FF2B5EF4-FFF2-40B4-BE49-F238E27FC236}">
                <a16:creationId xmlns:a16="http://schemas.microsoft.com/office/drawing/2014/main" id="{6EE9A54B-189D-4645-8254-FDC4210EC6D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27">
            <a:extLst>
              <a:ext uri="{FF2B5EF4-FFF2-40B4-BE49-F238E27FC236}">
                <a16:creationId xmlns:a16="http://schemas.microsoft.com/office/drawing/2014/main" id="{511CE48F-D5E4-4520-AF1E-8F85CFBDA59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29">
            <a:extLst>
              <a:ext uri="{FF2B5EF4-FFF2-40B4-BE49-F238E27FC236}">
                <a16:creationId xmlns:a16="http://schemas.microsoft.com/office/drawing/2014/main" id="{41448851-39AD-4943-BF9C-C50704E0837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913025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93463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Riscos</a:t>
            </a:r>
            <a:br>
              <a:rPr lang="pt-BR" dirty="0" smtClean="0"/>
            </a:b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2396035"/>
            <a:ext cx="10058400" cy="3264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249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err="1" smtClean="0"/>
              <a:t>Backlog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>	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1377" y="2014194"/>
            <a:ext cx="10709245" cy="3501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775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Aquisição de dados</a:t>
            </a:r>
            <a:endParaRPr lang="pt-BR" dirty="0"/>
          </a:p>
        </p:txBody>
      </p:sp>
      <p:pic>
        <p:nvPicPr>
          <p:cNvPr id="7" name="Espaço Reservado para Conteúdo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0503" y="2129564"/>
            <a:ext cx="6544491" cy="3849687"/>
          </a:xfrm>
        </p:spPr>
      </p:pic>
    </p:spTree>
    <p:extLst>
      <p:ext uri="{BB962C8B-B14F-4D97-AF65-F5344CB8AC3E}">
        <p14:creationId xmlns:p14="http://schemas.microsoft.com/office/powerpoint/2010/main" val="4025945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Ferramenta de </a:t>
            </a:r>
            <a:r>
              <a:rPr lang="pt-BR" dirty="0" err="1" smtClean="0"/>
              <a:t>helpDesk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4162" y="2155690"/>
            <a:ext cx="3849687" cy="3849687"/>
          </a:xfrm>
        </p:spPr>
      </p:pic>
      <p:sp>
        <p:nvSpPr>
          <p:cNvPr id="5" name="CaixaDeTexto 4"/>
          <p:cNvSpPr txBox="1"/>
          <p:nvPr/>
        </p:nvSpPr>
        <p:spPr>
          <a:xfrm>
            <a:off x="6223820" y="2846439"/>
            <a:ext cx="308241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500" dirty="0" smtClean="0"/>
              <a:t>Conversas online </a:t>
            </a:r>
            <a:endParaRPr lang="pt-BR" sz="2500" dirty="0"/>
          </a:p>
          <a:p>
            <a:r>
              <a:rPr lang="pt-BR" sz="2500" dirty="0" smtClean="0"/>
              <a:t>mensagens por  </a:t>
            </a:r>
            <a:r>
              <a:rPr lang="pt-BR" sz="2500" dirty="0" err="1" smtClean="0"/>
              <a:t>email</a:t>
            </a:r>
            <a:endParaRPr lang="pt-BR" sz="2500" dirty="0"/>
          </a:p>
        </p:txBody>
      </p:sp>
    </p:spTree>
    <p:extLst>
      <p:ext uri="{BB962C8B-B14F-4D97-AF65-F5344CB8AC3E}">
        <p14:creationId xmlns:p14="http://schemas.microsoft.com/office/powerpoint/2010/main" val="914330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86433" y="2914777"/>
            <a:ext cx="10058400" cy="1371600"/>
          </a:xfrm>
        </p:spPr>
        <p:txBody>
          <a:bodyPr/>
          <a:lstStyle/>
          <a:p>
            <a:r>
              <a:rPr lang="pt-BR" dirty="0" smtClean="0"/>
              <a:t> 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8534" y="2457418"/>
            <a:ext cx="2857899" cy="2286319"/>
          </a:xfrm>
        </p:spPr>
      </p:pic>
      <p:sp>
        <p:nvSpPr>
          <p:cNvPr id="5" name="Retângulo 4"/>
          <p:cNvSpPr/>
          <p:nvPr/>
        </p:nvSpPr>
        <p:spPr>
          <a:xfrm>
            <a:off x="5517155" y="3244334"/>
            <a:ext cx="5824355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500" dirty="0"/>
              <a:t>Conclusão</a:t>
            </a:r>
          </a:p>
        </p:txBody>
      </p:sp>
    </p:spTree>
    <p:extLst>
      <p:ext uri="{BB962C8B-B14F-4D97-AF65-F5344CB8AC3E}">
        <p14:creationId xmlns:p14="http://schemas.microsoft.com/office/powerpoint/2010/main" val="554338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EC7E010-C712-408D-9787-0842AFC9F4B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503FCEF-A9BA-4991-9220-E36615FB8B5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pic>
        <p:nvPicPr>
          <p:cNvPr id="8" name="Picture 9" descr="A person standing in front of a fence&#10;&#10;Description generated with very high confidence">
            <a:extLst>
              <a:ext uri="{FF2B5EF4-FFF2-40B4-BE49-F238E27FC236}">
                <a16:creationId xmlns:a16="http://schemas.microsoft.com/office/drawing/2014/main" id="{84FC201D-6FBB-409A-A656-05E27A4933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99" t="373" r="-748" b="-373"/>
          <a:stretch/>
        </p:blipFill>
        <p:spPr>
          <a:xfrm>
            <a:off x="968921" y="3210177"/>
            <a:ext cx="3022361" cy="2009328"/>
          </a:xfrm>
        </p:spPr>
      </p:pic>
      <p:pic>
        <p:nvPicPr>
          <p:cNvPr id="15" name="Picture 15" descr="A person wearing glasses and smiling at the camera&#10;&#10;Description generated with very high confidence">
            <a:extLst>
              <a:ext uri="{FF2B5EF4-FFF2-40B4-BE49-F238E27FC236}">
                <a16:creationId xmlns:a16="http://schemas.microsoft.com/office/drawing/2014/main" id="{9A4CA330-A287-435E-A60B-EFEF514E6A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2551" y="3206156"/>
            <a:ext cx="2038710" cy="2027199"/>
          </a:xfrm>
          <a:prstGeom prst="rect">
            <a:avLst/>
          </a:prstGeom>
        </p:spPr>
      </p:pic>
      <p:pic>
        <p:nvPicPr>
          <p:cNvPr id="17" name="Picture 17" descr="A picture containing person, indoor, man, cellphone&#10;&#10;Description generated with very high confidence">
            <a:extLst>
              <a:ext uri="{FF2B5EF4-FFF2-40B4-BE49-F238E27FC236}">
                <a16:creationId xmlns:a16="http://schemas.microsoft.com/office/drawing/2014/main" id="{52D1F889-D741-4F3D-9680-233F78590A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48776" y="3207589"/>
            <a:ext cx="1995579" cy="200995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302DBD3-FB84-437A-BC86-0B6A18E02DB0}"/>
              </a:ext>
            </a:extLst>
          </p:cNvPr>
          <p:cNvSpPr txBox="1"/>
          <p:nvPr/>
        </p:nvSpPr>
        <p:spPr>
          <a:xfrm>
            <a:off x="971909" y="5472023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Front-end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7CD0221-0ABA-4E33-BA53-DB8B63769A4F}"/>
              </a:ext>
            </a:extLst>
          </p:cNvPr>
          <p:cNvSpPr txBox="1"/>
          <p:nvPr/>
        </p:nvSpPr>
        <p:spPr>
          <a:xfrm>
            <a:off x="4852897" y="5471124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Banco de Dados-DBA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E646E1E-628F-4646-9BD7-5EBD43FBFC2B}"/>
              </a:ext>
            </a:extLst>
          </p:cNvPr>
          <p:cNvSpPr txBox="1"/>
          <p:nvPr/>
        </p:nvSpPr>
        <p:spPr>
          <a:xfrm>
            <a:off x="8173169" y="541271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Back-end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9B1BEB0-E0C0-49D2-8688-3D6FD81D8A42}"/>
              </a:ext>
            </a:extLst>
          </p:cNvPr>
          <p:cNvSpPr txBox="1"/>
          <p:nvPr/>
        </p:nvSpPr>
        <p:spPr>
          <a:xfrm>
            <a:off x="4347893" y="997968"/>
            <a:ext cx="4741652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4000" dirty="0" err="1">
                <a:latin typeface="Calibri"/>
                <a:cs typeface="Calibri"/>
              </a:rPr>
              <a:t>Integrantes</a:t>
            </a:r>
            <a:r>
              <a:rPr lang="en-US" sz="4000" dirty="0">
                <a:latin typeface="Calibri"/>
                <a:cs typeface="Calibri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860625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8">
            <a:extLst>
              <a:ext uri="{FF2B5EF4-FFF2-40B4-BE49-F238E27FC236}">
                <a16:creationId xmlns:a16="http://schemas.microsoft.com/office/drawing/2014/main" id="{78632963-757B-40C2-BB84-FC6107A54DA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6" y="0"/>
            <a:ext cx="12193866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picture containing grass, table, food, sitting&#10;&#10;Description generated with very high confidence">
            <a:extLst>
              <a:ext uri="{FF2B5EF4-FFF2-40B4-BE49-F238E27FC236}">
                <a16:creationId xmlns:a16="http://schemas.microsoft.com/office/drawing/2014/main" id="{BDF6DE5C-0D32-47EA-947D-0E81CECE88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407" b="7323"/>
          <a:stretch/>
        </p:blipFill>
        <p:spPr>
          <a:xfrm>
            <a:off x="20" y="-1"/>
            <a:ext cx="12191980" cy="6857999"/>
          </a:xfrm>
          <a:prstGeom prst="rect">
            <a:avLst/>
          </a:prstGeom>
        </p:spPr>
      </p:pic>
      <p:sp>
        <p:nvSpPr>
          <p:cNvPr id="12" name="Rectangle 10">
            <a:extLst>
              <a:ext uri="{FF2B5EF4-FFF2-40B4-BE49-F238E27FC236}">
                <a16:creationId xmlns:a16="http://schemas.microsoft.com/office/drawing/2014/main" id="{2853AE55-7E35-44B0-89F1-3F52B262AF3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39709" y="253548"/>
            <a:ext cx="5612193" cy="6361598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2">
            <a:extLst>
              <a:ext uri="{FF2B5EF4-FFF2-40B4-BE49-F238E27FC236}">
                <a16:creationId xmlns:a16="http://schemas.microsoft.com/office/drawing/2014/main" id="{DBC4BE4D-4B50-4F51-9F85-4B5D60B02D8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87542" y="407588"/>
            <a:ext cx="5299768" cy="6022878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81899B-1084-437C-BA5A-39ECF93E6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4729" y="442908"/>
            <a:ext cx="4602152" cy="709288"/>
          </a:xfrm>
        </p:spPr>
        <p:txBody>
          <a:bodyPr>
            <a:normAutofit/>
          </a:bodyPr>
          <a:lstStyle/>
          <a:p>
            <a:r>
              <a:rPr lang="en-US" sz="4400" dirty="0"/>
              <a:t>CONTEXTO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1DE59-51B5-4335-A62A-79C6F0CA98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6350" y="1395048"/>
            <a:ext cx="4602152" cy="3480066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2000" dirty="0" err="1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Cerca</a:t>
            </a:r>
            <a:r>
              <a:rPr lang="en-US" sz="2000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 de 10 a 15% do </a:t>
            </a:r>
            <a:r>
              <a:rPr lang="en-US" sz="2000" dirty="0" err="1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potencial</a:t>
            </a:r>
            <a:r>
              <a:rPr lang="en-US" sz="2000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 de </a:t>
            </a:r>
            <a:r>
              <a:rPr lang="en-US" sz="2000" dirty="0" err="1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produção</a:t>
            </a:r>
            <a:r>
              <a:rPr lang="en-US" sz="2000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 de </a:t>
            </a:r>
            <a:r>
              <a:rPr lang="en-US" sz="2000" dirty="0" err="1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leite</a:t>
            </a:r>
            <a:r>
              <a:rPr lang="en-US" sz="2000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 da </a:t>
            </a:r>
            <a:r>
              <a:rPr lang="en-US" sz="2000" dirty="0" err="1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vaca</a:t>
            </a:r>
            <a:r>
              <a:rPr lang="en-US" sz="2000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 é </a:t>
            </a:r>
            <a:r>
              <a:rPr lang="en-US" sz="2000" dirty="0" err="1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comprometido</a:t>
            </a:r>
            <a:r>
              <a:rPr lang="en-US" sz="2000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devido</a:t>
            </a:r>
            <a:r>
              <a:rPr lang="en-US" sz="2000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 a </a:t>
            </a:r>
            <a:r>
              <a:rPr lang="en-US" sz="2000" dirty="0" err="1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problemas</a:t>
            </a:r>
            <a:r>
              <a:rPr lang="en-US" sz="2000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 de </a:t>
            </a:r>
            <a:r>
              <a:rPr lang="en-US" sz="2000" dirty="0" err="1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saúde</a:t>
            </a:r>
            <a:r>
              <a:rPr lang="en-US" sz="2000" dirty="0" smtClean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.</a:t>
            </a:r>
            <a:endParaRPr lang="en-US" sz="2000" dirty="0"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2000" dirty="0" err="1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Alguns</a:t>
            </a:r>
            <a:r>
              <a:rPr lang="en-US" sz="2000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desses</a:t>
            </a:r>
            <a:r>
              <a:rPr lang="en-US" sz="2000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problemas</a:t>
            </a:r>
            <a:r>
              <a:rPr lang="en-US" sz="2000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 se </a:t>
            </a:r>
            <a:r>
              <a:rPr lang="en-US" sz="2000" dirty="0" err="1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originam</a:t>
            </a:r>
            <a:r>
              <a:rPr lang="en-US" sz="2000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 por </a:t>
            </a:r>
            <a:r>
              <a:rPr lang="en-US" sz="2000" dirty="0" err="1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temperatura</a:t>
            </a:r>
            <a:r>
              <a:rPr lang="en-US" sz="2000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 e </a:t>
            </a:r>
            <a:r>
              <a:rPr lang="en-US" sz="2000" dirty="0" err="1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umidade</a:t>
            </a:r>
            <a:r>
              <a:rPr lang="en-US" sz="2000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inadequadas</a:t>
            </a:r>
            <a:r>
              <a:rPr lang="en-US" sz="2000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.</a:t>
            </a:r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2000" dirty="0" err="1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Hoje</a:t>
            </a:r>
            <a:r>
              <a:rPr lang="en-US" sz="2000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, o </a:t>
            </a:r>
            <a:r>
              <a:rPr lang="en-US" sz="2000" dirty="0" err="1" smtClean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Brasil</a:t>
            </a:r>
            <a:r>
              <a:rPr lang="en-US" sz="2000" dirty="0" smtClean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ocupa</a:t>
            </a:r>
            <a:r>
              <a:rPr lang="en-US" sz="2000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 o quarto </a:t>
            </a:r>
            <a:r>
              <a:rPr lang="en-US" sz="2000" dirty="0" err="1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lugar</a:t>
            </a:r>
            <a:r>
              <a:rPr lang="en-US" sz="2000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como</a:t>
            </a:r>
            <a:r>
              <a:rPr lang="en-US" sz="2000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maior</a:t>
            </a:r>
            <a:r>
              <a:rPr lang="en-US" sz="2000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produtor</a:t>
            </a:r>
            <a:r>
              <a:rPr lang="en-US" sz="2000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leiteiro</a:t>
            </a:r>
            <a:r>
              <a:rPr lang="en-US" sz="2000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em</a:t>
            </a:r>
            <a:r>
              <a:rPr lang="en-US" sz="2000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todo</a:t>
            </a:r>
            <a:r>
              <a:rPr lang="en-US" sz="2000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 o </a:t>
            </a:r>
            <a:r>
              <a:rPr lang="en-US" sz="2000" dirty="0" err="1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mundo</a:t>
            </a:r>
            <a:r>
              <a:rPr lang="en-US" sz="2000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.</a:t>
            </a:r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2000" dirty="0" err="1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Existem</a:t>
            </a:r>
            <a:r>
              <a:rPr lang="en-US" sz="2000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cerca</a:t>
            </a:r>
            <a:r>
              <a:rPr lang="en-US" sz="2000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 de 1 </a:t>
            </a:r>
            <a:r>
              <a:rPr lang="en-US" sz="2000" dirty="0" err="1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milhão</a:t>
            </a:r>
            <a:r>
              <a:rPr lang="en-US" sz="2000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 de </a:t>
            </a:r>
            <a:r>
              <a:rPr lang="en-US" sz="2000" dirty="0" err="1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estabelecimentos</a:t>
            </a:r>
            <a:r>
              <a:rPr lang="en-US" sz="2000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rurais</a:t>
            </a:r>
            <a:r>
              <a:rPr lang="en-US" sz="2000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 que </a:t>
            </a:r>
            <a:r>
              <a:rPr lang="en-US" sz="2000" dirty="0" err="1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produzem</a:t>
            </a:r>
            <a:r>
              <a:rPr lang="en-US" sz="2000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leite</a:t>
            </a:r>
            <a:r>
              <a:rPr lang="en-US" sz="2000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lang="en-US" sz="1800" dirty="0"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endParaRPr lang="en-US" sz="1800" dirty="0"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744583" y="963384"/>
            <a:ext cx="457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/>
              <a:t>CONTEXTO MAIS POSITIVO....</a:t>
            </a:r>
          </a:p>
          <a:p>
            <a:endParaRPr lang="pt-BR" sz="2400" b="1" dirty="0"/>
          </a:p>
        </p:txBody>
      </p:sp>
    </p:spTree>
    <p:extLst>
      <p:ext uri="{BB962C8B-B14F-4D97-AF65-F5344CB8AC3E}">
        <p14:creationId xmlns:p14="http://schemas.microsoft.com/office/powerpoint/2010/main" val="4022658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7">
            <a:extLst>
              <a:ext uri="{FF2B5EF4-FFF2-40B4-BE49-F238E27FC236}">
                <a16:creationId xmlns:a16="http://schemas.microsoft.com/office/drawing/2014/main" id="{A2AD6B69-E0A0-476D-9EE1-6B69F04C59F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9">
            <a:extLst>
              <a:ext uri="{FF2B5EF4-FFF2-40B4-BE49-F238E27FC236}">
                <a16:creationId xmlns:a16="http://schemas.microsoft.com/office/drawing/2014/main" id="{16BE10A1-AD5F-4AB3-8A94-41D62B494AD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CC74BC-EFE5-440D-B243-A0AF2D084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409" y="559477"/>
            <a:ext cx="3765200" cy="5709931"/>
          </a:xfrm>
        </p:spPr>
        <p:txBody>
          <a:bodyPr>
            <a:normAutofit/>
          </a:bodyPr>
          <a:lstStyle/>
          <a:p>
            <a:pPr algn="ctr"/>
            <a:r>
              <a:rPr lang="en-US" sz="4400"/>
              <a:t>Contextualização do problema </a:t>
            </a:r>
          </a:p>
        </p:txBody>
      </p:sp>
      <p:sp>
        <p:nvSpPr>
          <p:cNvPr id="27" name="Rectangle 31">
            <a:extLst>
              <a:ext uri="{FF2B5EF4-FFF2-40B4-BE49-F238E27FC236}">
                <a16:creationId xmlns:a16="http://schemas.microsoft.com/office/drawing/2014/main" id="{5684BFFE-6A90-4311-ACD5-B34177D4646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4122323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FA14EC1-2D7C-4C98-871D-0249F0E193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3506794"/>
              </p:ext>
            </p:extLst>
          </p:nvPr>
        </p:nvGraphicFramePr>
        <p:xfrm>
          <a:off x="5478124" y="800947"/>
          <a:ext cx="5906181" cy="52307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CaixaDeTexto 6"/>
          <p:cNvSpPr txBox="1"/>
          <p:nvPr/>
        </p:nvSpPr>
        <p:spPr>
          <a:xfrm>
            <a:off x="744583" y="963384"/>
            <a:ext cx="457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/>
              <a:t>CONTEXTO DOS PRINCIPAIS DESAFIOS DO SETOR....</a:t>
            </a:r>
          </a:p>
          <a:p>
            <a:endParaRPr lang="pt-BR" sz="2400" b="1" dirty="0"/>
          </a:p>
        </p:txBody>
      </p:sp>
    </p:spTree>
    <p:extLst>
      <p:ext uri="{BB962C8B-B14F-4D97-AF65-F5344CB8AC3E}">
        <p14:creationId xmlns:p14="http://schemas.microsoft.com/office/powerpoint/2010/main" val="374846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17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1" name="Rectangle 19">
            <a:extLst>
              <a:ext uri="{FF2B5EF4-FFF2-40B4-BE49-F238E27FC236}">
                <a16:creationId xmlns:a16="http://schemas.microsoft.com/office/drawing/2014/main" id="{66A413F7-FFE1-42E7-8C6C-E9CCC477F81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62" name="Rectangle 21">
            <a:extLst>
              <a:ext uri="{FF2B5EF4-FFF2-40B4-BE49-F238E27FC236}">
                <a16:creationId xmlns:a16="http://schemas.microsoft.com/office/drawing/2014/main" id="{BCE0B0FD-3413-40CC-A7D8-6A5058608D3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66" name="Rectangle 23">
            <a:extLst>
              <a:ext uri="{FF2B5EF4-FFF2-40B4-BE49-F238E27FC236}">
                <a16:creationId xmlns:a16="http://schemas.microsoft.com/office/drawing/2014/main" id="{50C4C044-5B1C-40C8-8C7B-AA5E6D879D3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67" name="Group 25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68" name="Straight Connector 26">
              <a:extLst>
                <a:ext uri="{FF2B5EF4-FFF2-40B4-BE49-F238E27FC236}">
                  <a16:creationId xmlns:a16="http://schemas.microsoft.com/office/drawing/2014/main" id="{00163F5F-1439-4827-8F7A-B08BDDEFB99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27">
              <a:extLst>
                <a:ext uri="{FF2B5EF4-FFF2-40B4-BE49-F238E27FC236}">
                  <a16:creationId xmlns:a16="http://schemas.microsoft.com/office/drawing/2014/main" id="{BA677414-C3D2-4430-876D-9092D633F51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28">
              <a:extLst>
                <a:ext uri="{FF2B5EF4-FFF2-40B4-BE49-F238E27FC236}">
                  <a16:creationId xmlns:a16="http://schemas.microsoft.com/office/drawing/2014/main" id="{39181D20-1D81-447D-9854-10DDB10D541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Rectangle 30">
            <a:extLst>
              <a:ext uri="{FF2B5EF4-FFF2-40B4-BE49-F238E27FC236}">
                <a16:creationId xmlns:a16="http://schemas.microsoft.com/office/drawing/2014/main" id="{A6020133-135E-4D08-9F4A-D76B87578CC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9" descr="A picture containing circuit&#10;&#10;Description generated with very high confidence">
            <a:extLst>
              <a:ext uri="{FF2B5EF4-FFF2-40B4-BE49-F238E27FC236}">
                <a16:creationId xmlns:a16="http://schemas.microsoft.com/office/drawing/2014/main" id="{7BD6FD67-21AE-4B17-8C12-4C4FD5BE15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7715" y="544033"/>
            <a:ext cx="3447288" cy="3447288"/>
          </a:xfrm>
          <a:prstGeom prst="rect">
            <a:avLst/>
          </a:prstGeom>
        </p:spPr>
      </p:pic>
      <p:pic>
        <p:nvPicPr>
          <p:cNvPr id="4" name="Picture 4" descr="A picture containing building, indoor, table, sitting&#10;&#10;Description generated with very high confidence">
            <a:extLst>
              <a:ext uri="{FF2B5EF4-FFF2-40B4-BE49-F238E27FC236}">
                <a16:creationId xmlns:a16="http://schemas.microsoft.com/office/drawing/2014/main" id="{BA256A05-2DC1-404E-BD1F-35C16E9FF97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428" r="23438" b="2"/>
          <a:stretch/>
        </p:blipFill>
        <p:spPr>
          <a:xfrm>
            <a:off x="7423983" y="644075"/>
            <a:ext cx="3032035" cy="3460449"/>
          </a:xfrm>
          <a:prstGeom prst="rect">
            <a:avLst/>
          </a:prstGeom>
        </p:spPr>
      </p:pic>
      <p:sp>
        <p:nvSpPr>
          <p:cNvPr id="72" name="Rectangle 32">
            <a:extLst>
              <a:ext uri="{FF2B5EF4-FFF2-40B4-BE49-F238E27FC236}">
                <a16:creationId xmlns:a16="http://schemas.microsoft.com/office/drawing/2014/main" id="{0E7CA313-2F4B-4574-8399-12EF6A1BF29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06119"/>
            <a:ext cx="12192000" cy="2251881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34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30074"/>
            <a:ext cx="12192000" cy="2327925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74" name="Rectangle 36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6116" y="4692768"/>
            <a:ext cx="11859768" cy="2002536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CA5C2E-361C-4427-B20B-49F0E2868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723" y="4956811"/>
            <a:ext cx="11439414" cy="89743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sz="4400" cap="all" spc="-100">
                <a:solidFill>
                  <a:schemeClr val="tx1"/>
                </a:solidFill>
              </a:rPr>
              <a:t>Solução</a:t>
            </a:r>
          </a:p>
        </p:txBody>
      </p:sp>
      <p:cxnSp>
        <p:nvCxnSpPr>
          <p:cNvPr id="75" name="Straight Connector 38">
            <a:extLst>
              <a:ext uri="{FF2B5EF4-FFF2-40B4-BE49-F238E27FC236}">
                <a16:creationId xmlns:a16="http://schemas.microsoft.com/office/drawing/2014/main" id="{A5EECEE2-745A-4C3E-9A46-1B2ACCDC02D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1493533"/>
            <a:ext cx="0" cy="1747157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98882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1C466-E0A5-42D0-A6EB-8244147A1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Desenho</a:t>
            </a:r>
            <a:r>
              <a:rPr lang="en-US"/>
              <a:t> de </a:t>
            </a:r>
            <a:r>
              <a:rPr lang="en-US" err="1"/>
              <a:t>solução</a:t>
            </a:r>
          </a:p>
        </p:txBody>
      </p:sp>
      <p:pic>
        <p:nvPicPr>
          <p:cNvPr id="4" name="Picture 4" descr="A picture containing building&#10;&#10;Description generated with very high confidence">
            <a:extLst>
              <a:ext uri="{FF2B5EF4-FFF2-40B4-BE49-F238E27FC236}">
                <a16:creationId xmlns:a16="http://schemas.microsoft.com/office/drawing/2014/main" id="{FADF6070-A192-47EE-8A70-BD71B88744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97113" y="4777308"/>
            <a:ext cx="1347964" cy="1333587"/>
          </a:xfrm>
        </p:spPr>
      </p:pic>
      <p:pic>
        <p:nvPicPr>
          <p:cNvPr id="6" name="Picture 6" descr="A picture containing electronics, computer&#10;&#10;Description generated with very high confidence">
            <a:extLst>
              <a:ext uri="{FF2B5EF4-FFF2-40B4-BE49-F238E27FC236}">
                <a16:creationId xmlns:a16="http://schemas.microsoft.com/office/drawing/2014/main" id="{3B8BBFD8-C6AE-4843-B142-91C9425E64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2551" y="2014267"/>
            <a:ext cx="1391729" cy="1406106"/>
          </a:xfrm>
          <a:prstGeom prst="rect">
            <a:avLst/>
          </a:prstGeom>
        </p:spPr>
      </p:pic>
      <p:pic>
        <p:nvPicPr>
          <p:cNvPr id="8" name="Picture 8" descr="A close up of a logo&#10;&#10;Description generated with high confidence">
            <a:extLst>
              <a:ext uri="{FF2B5EF4-FFF2-40B4-BE49-F238E27FC236}">
                <a16:creationId xmlns:a16="http://schemas.microsoft.com/office/drawing/2014/main" id="{6CB101CB-2901-469F-933B-42D0873DBB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2325" y="3423248"/>
            <a:ext cx="1348597" cy="134859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BB078B2-A632-494D-98C4-0299CF1238FA}"/>
              </a:ext>
            </a:extLst>
          </p:cNvPr>
          <p:cNvSpPr txBox="1"/>
          <p:nvPr/>
        </p:nvSpPr>
        <p:spPr>
          <a:xfrm>
            <a:off x="3042249" y="2150853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/>
              <a:t>Monitoramento</a:t>
            </a:r>
            <a:r>
              <a:rPr lang="en-US" dirty="0"/>
              <a:t> da </a:t>
            </a:r>
            <a:r>
              <a:rPr lang="en-US" dirty="0" err="1"/>
              <a:t>temperatura</a:t>
            </a:r>
            <a:r>
              <a:rPr lang="en-US" dirty="0"/>
              <a:t> e </a:t>
            </a:r>
            <a:r>
              <a:rPr lang="en-US" dirty="0" err="1"/>
              <a:t>umidade</a:t>
            </a:r>
            <a:r>
              <a:rPr lang="en-US" dirty="0"/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75A5CB-7DEF-48B3-A55A-4419576F110B}"/>
              </a:ext>
            </a:extLst>
          </p:cNvPr>
          <p:cNvSpPr txBox="1"/>
          <p:nvPr/>
        </p:nvSpPr>
        <p:spPr>
          <a:xfrm>
            <a:off x="5312973" y="388961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/>
              <a:t>Vacas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estresse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7A3450E-4A88-4034-82C4-1F180B338522}"/>
              </a:ext>
            </a:extLst>
          </p:cNvPr>
          <p:cNvSpPr txBox="1"/>
          <p:nvPr/>
        </p:nvSpPr>
        <p:spPr>
          <a:xfrm>
            <a:off x="7679846" y="526444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/>
              <a:t>Produção</a:t>
            </a:r>
            <a:r>
              <a:rPr lang="en-US" dirty="0"/>
              <a:t> de </a:t>
            </a:r>
            <a:r>
              <a:rPr lang="en-US" dirty="0" err="1"/>
              <a:t>leite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87097" y="3014043"/>
            <a:ext cx="2438400" cy="2438400"/>
          </a:xfrm>
          <a:prstGeom prst="rect">
            <a:avLst/>
          </a:prstGeom>
        </p:spPr>
      </p:pic>
      <p:pic>
        <p:nvPicPr>
          <p:cNvPr id="1026" name="Picture 2" descr="Imagem relacionada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104" y="4164593"/>
            <a:ext cx="2758922" cy="178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675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0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Rectangle 12">
            <a:extLst>
              <a:ext uri="{FF2B5EF4-FFF2-40B4-BE49-F238E27FC236}">
                <a16:creationId xmlns:a16="http://schemas.microsoft.com/office/drawing/2014/main" id="{1E8D93C5-28EB-42D0-86CE-D804955653C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7" name="Rectangle 14">
            <a:extLst>
              <a:ext uri="{FF2B5EF4-FFF2-40B4-BE49-F238E27FC236}">
                <a16:creationId xmlns:a16="http://schemas.microsoft.com/office/drawing/2014/main" id="{AB1B1E7D-F76D-4744-AF85-239E6998A4C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9" name="Rectangle 16">
            <a:extLst>
              <a:ext uri="{FF2B5EF4-FFF2-40B4-BE49-F238E27FC236}">
                <a16:creationId xmlns:a16="http://schemas.microsoft.com/office/drawing/2014/main" id="{3BB65211-00DB-45B6-A223-033B2D19CBE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4DF524F-3FEF-4236-90C6-820E876A94E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400A003-1BE9-49C2-8E57-DCD9B870FC8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3BF0991-F9A1-4282-99DB-92D70239F6A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EA4E4267-CAF0-4C38-8DC6-CD3B1A9F04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EE3ACC5-126D-4BA4-8B45-7F0B5B839C5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384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330200" sx="85000" sy="85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B2868F7-FE10-4289-A5BD-90763C7A2F5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6" y="0"/>
            <a:ext cx="12193866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6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0850F8D8-9FFC-4C28-A5C7-25B9E1BE8D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17157" y="645106"/>
            <a:ext cx="6944678" cy="3229275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BD94142C-10EE-487C-A327-404FDF358F2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0501" y="4212709"/>
            <a:ext cx="10905302" cy="199706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F7FAC2D-7A74-4939-A917-A1A5AF9356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3348" y="4379135"/>
            <a:ext cx="10579608" cy="1664208"/>
          </a:xfrm>
          <a:prstGeom prst="rect">
            <a:avLst/>
          </a:prstGeom>
          <a:noFill/>
          <a:ln w="6350" cap="sq" cmpd="sng" algn="ctr">
            <a:solidFill>
              <a:schemeClr val="bg1"/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3F3DA9-F6AF-4F6E-AA03-8AC0AF571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5032" y="4519486"/>
            <a:ext cx="10366743" cy="105490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cap="all" spc="-100">
                <a:solidFill>
                  <a:schemeClr val="bg1"/>
                </a:solidFill>
              </a:rPr>
              <a:t>Trello</a:t>
            </a:r>
          </a:p>
        </p:txBody>
      </p:sp>
    </p:spTree>
    <p:extLst>
      <p:ext uri="{BB962C8B-B14F-4D97-AF65-F5344CB8AC3E}">
        <p14:creationId xmlns:p14="http://schemas.microsoft.com/office/powerpoint/2010/main" val="2679526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Modelo do banco de dados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8982" y="2717075"/>
            <a:ext cx="7352073" cy="3431993"/>
          </a:xfrm>
        </p:spPr>
      </p:pic>
    </p:spTree>
    <p:extLst>
      <p:ext uri="{BB962C8B-B14F-4D97-AF65-F5344CB8AC3E}">
        <p14:creationId xmlns:p14="http://schemas.microsoft.com/office/powerpoint/2010/main" val="168502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061" y="342795"/>
            <a:ext cx="10228219" cy="1443656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387" y="2664824"/>
            <a:ext cx="10243813" cy="2941396"/>
          </a:xfrm>
          <a:prstGeom prst="rect">
            <a:avLst/>
          </a:prstGeom>
          <a:ln>
            <a:solidFill>
              <a:srgbClr val="00B0F0"/>
            </a:solidFill>
          </a:ln>
        </p:spPr>
      </p:pic>
    </p:spTree>
    <p:extLst>
      <p:ext uri="{BB962C8B-B14F-4D97-AF65-F5344CB8AC3E}">
        <p14:creationId xmlns:p14="http://schemas.microsoft.com/office/powerpoint/2010/main" val="307363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Custom 8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96A9A9"/>
      </a:accent1>
      <a:accent2>
        <a:srgbClr val="CB58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D0690C"/>
      </a:hlink>
      <a:folHlink>
        <a:srgbClr val="9696A0"/>
      </a:folHlink>
    </a:clrScheme>
    <a:fontScheme name="Savon">
      <a:majorFont>
        <a:latin typeface="Goudy Old Style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oudy Old Style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199</TotalTime>
  <Words>171</Words>
  <Application>Microsoft Office PowerPoint</Application>
  <PresentationFormat>Widescreen</PresentationFormat>
  <Paragraphs>32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9" baseType="lpstr">
      <vt:lpstr>Calibri</vt:lpstr>
      <vt:lpstr>Garamond</vt:lpstr>
      <vt:lpstr>Goudy Old Style</vt:lpstr>
      <vt:lpstr>Tahoma</vt:lpstr>
      <vt:lpstr>SavonVTI</vt:lpstr>
      <vt:lpstr>Cow welfare</vt:lpstr>
      <vt:lpstr>Apresentação do PowerPoint</vt:lpstr>
      <vt:lpstr>CONTEXTO</vt:lpstr>
      <vt:lpstr>Contextualização do problema </vt:lpstr>
      <vt:lpstr>Solução</vt:lpstr>
      <vt:lpstr>Desenho de solução</vt:lpstr>
      <vt:lpstr>Trello</vt:lpstr>
      <vt:lpstr>Modelo do banco de dados</vt:lpstr>
      <vt:lpstr>Apresentação do PowerPoint</vt:lpstr>
      <vt:lpstr>Riscos </vt:lpstr>
      <vt:lpstr>Backlog  </vt:lpstr>
      <vt:lpstr>Aquisição de dados</vt:lpstr>
      <vt:lpstr>Ferramenta de helpDesk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Aluno</cp:lastModifiedBy>
  <cp:revision>260</cp:revision>
  <dcterms:created xsi:type="dcterms:W3CDTF">2019-11-27T14:33:21Z</dcterms:created>
  <dcterms:modified xsi:type="dcterms:W3CDTF">2019-11-29T21:54:50Z</dcterms:modified>
</cp:coreProperties>
</file>