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74" r:id="rId12"/>
    <p:sldId id="275" r:id="rId13"/>
    <p:sldId id="266" r:id="rId14"/>
    <p:sldId id="276" r:id="rId15"/>
    <p:sldId id="268" r:id="rId16"/>
    <p:sldId id="269" r:id="rId17"/>
    <p:sldId id="277" r:id="rId18"/>
    <p:sldId id="281" r:id="rId19"/>
    <p:sldId id="270" r:id="rId20"/>
    <p:sldId id="278" r:id="rId21"/>
    <p:sldId id="279" r:id="rId22"/>
    <p:sldId id="280" r:id="rId23"/>
    <p:sldId id="271" r:id="rId24"/>
    <p:sldId id="272" r:id="rId25"/>
    <p:sldId id="282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482AC"/>
    <a:srgbClr val="005A9E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E537A-013A-45DC-BEF4-137A5A3F10CF}" type="datetimeFigureOut">
              <a:rPr lang="pt-BR" smtClean="0"/>
              <a:t>20/12/2016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D8692-088E-460D-9341-BB3BAA61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80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8692-088E-460D-9341-BB3BAA61E7F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18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C245-DFF9-4DEC-AA85-05CD3146CB7C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2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32B2-6034-4208-B10B-C26BDB5930FE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5E1E-C996-4954-849A-5BB3234FD25B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9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3997-D290-4378-95AB-68BB770CBAB9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4DAA-1289-4531-90EE-D0E43AA0A6FE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6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6C8-C539-4D86-891C-89E1646699DE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42F-717A-4EB7-AF79-D2FECCF35D61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2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287-7EAF-47CA-B0C9-33746D0E5D75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7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446E-F433-4CB3-8C8E-B4BE1A65BBF2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9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5CB4E7C-CCF9-40BB-8BA6-3B91EF20F98E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E2ED-0324-4EE7-8591-25D0A655BBEF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8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489232-22F1-45C1-A567-EE14815D4DBF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5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erl5.git.perl.org/perl.gi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15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Ponto (.) concatena </a:t>
            </a:r>
            <a:r>
              <a:rPr lang="pt-BR" dirty="0" err="1">
                <a:sym typeface="Wingdings" panose="05000000000000000000" pitchFamily="2" charset="2"/>
              </a:rPr>
              <a:t>strings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smtClean="0">
                <a:sym typeface="Wingdings" panose="05000000000000000000" pitchFamily="2" charset="2"/>
              </a:rPr>
              <a:t>(ret. escalar) - </a:t>
            </a:r>
            <a:r>
              <a:rPr lang="pt-BR" dirty="0">
                <a:solidFill>
                  <a:srgbClr val="8A0000"/>
                </a:solidFill>
                <a:sym typeface="Wingdings" panose="05000000000000000000" pitchFamily="2" charset="2"/>
              </a:rPr>
              <a:t>$a</a:t>
            </a:r>
            <a:r>
              <a:rPr lang="pt-BR" dirty="0">
                <a:sym typeface="Wingdings" panose="05000000000000000000" pitchFamily="2" charset="2"/>
              </a:rPr>
              <a:t>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primeiro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dirty="0">
                <a:sym typeface="Wingdings" panose="05000000000000000000" pitchFamily="2" charset="2"/>
              </a:rPr>
              <a:t> 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segundo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";</a:t>
            </a:r>
            <a:endParaRPr lang="pt-BR" dirty="0"/>
          </a:p>
          <a:p>
            <a:r>
              <a:rPr lang="pt-BR" dirty="0">
                <a:sym typeface="Wingdings" panose="05000000000000000000" pitchFamily="2" charset="2"/>
              </a:rPr>
              <a:t>x </a:t>
            </a:r>
            <a:r>
              <a:rPr lang="pt-BR" dirty="0" smtClean="0">
                <a:sym typeface="Wingdings" panose="05000000000000000000" pitchFamily="2" charset="2"/>
              </a:rPr>
              <a:t>repete </a:t>
            </a:r>
            <a:r>
              <a:rPr lang="pt-BR" dirty="0">
                <a:sym typeface="Wingdings" panose="05000000000000000000" pitchFamily="2" charset="2"/>
              </a:rPr>
              <a:t>a </a:t>
            </a:r>
            <a:r>
              <a:rPr lang="pt-BR" dirty="0" err="1" smtClean="0">
                <a:sym typeface="Wingdings" panose="05000000000000000000" pitchFamily="2" charset="2"/>
              </a:rPr>
              <a:t>string</a:t>
            </a:r>
            <a:r>
              <a:rPr lang="pt-BR" dirty="0" smtClean="0">
                <a:sym typeface="Wingdings" panose="05000000000000000000" pitchFamily="2" charset="2"/>
              </a:rPr>
              <a:t> da esquerda a quantidade de vezes indicada a direita</a:t>
            </a:r>
            <a:r>
              <a:rPr lang="pt-BR" dirty="0">
                <a:sym typeface="Wingdings" panose="05000000000000000000" pitchFamily="2" charset="2"/>
              </a:rPr>
              <a:t> (ret. escalar)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– </a:t>
            </a:r>
            <a:r>
              <a:rPr lang="pt-BR" dirty="0">
                <a:solidFill>
                  <a:srgbClr val="8A0000"/>
                </a:solidFill>
                <a:sym typeface="Wingdings" panose="05000000000000000000" pitchFamily="2" charset="2"/>
              </a:rPr>
              <a:t>$b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smtClean="0">
                <a:sym typeface="Wingdings" panose="05000000000000000000" pitchFamily="2" charset="2"/>
              </a:rPr>
              <a:t>= (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"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string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"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x 3</a:t>
            </a:r>
            <a:r>
              <a:rPr lang="pt-BR" dirty="0" smtClean="0">
                <a:sym typeface="Wingdings" panose="05000000000000000000" pitchFamily="2" charset="2"/>
              </a:rPr>
              <a:t>);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Dois pontos (..) fornecem números em um intervalo</a:t>
            </a:r>
            <a:r>
              <a:rPr lang="pt-BR" dirty="0">
                <a:sym typeface="Wingdings" panose="05000000000000000000" pitchFamily="2" charset="2"/>
              </a:rPr>
              <a:t> (ret. </a:t>
            </a:r>
            <a:r>
              <a:rPr lang="pt-BR" dirty="0" err="1" smtClean="0">
                <a:sym typeface="Wingdings" panose="05000000000000000000" pitchFamily="2" charset="2"/>
              </a:rPr>
              <a:t>array</a:t>
            </a:r>
            <a:r>
              <a:rPr lang="pt-BR" dirty="0" smtClean="0">
                <a:sym typeface="Wingdings" panose="05000000000000000000" pitchFamily="2" charset="2"/>
              </a:rPr>
              <a:t>) - </a:t>
            </a:r>
            <a:r>
              <a:rPr lang="pt-BR" dirty="0">
                <a:solidFill>
                  <a:srgbClr val="8A0000"/>
                </a:solidFill>
                <a:sym typeface="Wingdings" panose="05000000000000000000" pitchFamily="2" charset="2"/>
              </a:rPr>
              <a:t>@c </a:t>
            </a:r>
            <a:r>
              <a:rPr lang="pt-BR" dirty="0" smtClean="0">
                <a:sym typeface="Wingdings" panose="05000000000000000000" pitchFamily="2" charset="2"/>
              </a:rPr>
              <a:t>= (0..</a:t>
            </a:r>
            <a:r>
              <a:rPr lang="pt-BR" dirty="0">
                <a:sym typeface="Wingdings" panose="05000000000000000000" pitchFamily="2" charset="2"/>
              </a:rPr>
              <a:t>10</a:t>
            </a:r>
            <a:r>
              <a:rPr lang="pt-BR" dirty="0" smtClean="0">
                <a:sym typeface="Wingdings" panose="05000000000000000000" pitchFamily="2" charset="2"/>
              </a:rPr>
              <a:t>); </a:t>
            </a:r>
            <a:r>
              <a:rPr lang="pt-BR" dirty="0" smtClean="0">
                <a:solidFill>
                  <a:srgbClr val="8A0000"/>
                </a:solidFill>
                <a:sym typeface="Wingdings" panose="05000000000000000000" pitchFamily="2" charset="2"/>
              </a:rPr>
              <a:t>@</a:t>
            </a:r>
            <a:r>
              <a:rPr lang="pt-BR" dirty="0">
                <a:solidFill>
                  <a:srgbClr val="8A0000"/>
                </a:solidFill>
                <a:sym typeface="Wingdings" panose="05000000000000000000" pitchFamily="2" charset="2"/>
              </a:rPr>
              <a:t>d</a:t>
            </a:r>
            <a:r>
              <a:rPr lang="pt-BR" dirty="0">
                <a:sym typeface="Wingdings" panose="05000000000000000000" pitchFamily="2" charset="2"/>
              </a:rPr>
              <a:t> = (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'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a'</a:t>
            </a:r>
            <a:r>
              <a:rPr lang="pt-BR" dirty="0" err="1">
                <a:sym typeface="Wingdings" panose="05000000000000000000" pitchFamily="2" charset="2"/>
              </a:rPr>
              <a:t>..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'f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'</a:t>
            </a:r>
            <a:r>
              <a:rPr lang="pt-BR" dirty="0" smtClean="0">
                <a:sym typeface="Wingdings" panose="05000000000000000000" pitchFamily="2" charset="2"/>
              </a:rPr>
              <a:t>);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0 (zero), '0', "", </a:t>
            </a:r>
            <a:r>
              <a:rPr lang="en-US" dirty="0" err="1" smtClean="0"/>
              <a:t>deixar</a:t>
            </a:r>
            <a:r>
              <a:rPr lang="en-US" dirty="0" smtClean="0"/>
              <a:t> o if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, e </a:t>
            </a:r>
            <a:r>
              <a:rPr lang="en-US" dirty="0" err="1" smtClean="0"/>
              <a:t>undef</a:t>
            </a:r>
            <a:r>
              <a:rPr lang="en-US" dirty="0"/>
              <a:t> 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falsos</a:t>
            </a:r>
            <a:r>
              <a:rPr lang="en-US" dirty="0" smtClean="0"/>
              <a:t>,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 é </a:t>
            </a:r>
            <a:r>
              <a:rPr lang="en-US" dirty="0" err="1" smtClean="0"/>
              <a:t>verdadeira</a:t>
            </a:r>
            <a:r>
              <a:rPr lang="pt-BR" dirty="0" smtClean="0"/>
              <a:t>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/>
              <a:t>condição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elsif</a:t>
            </a:r>
            <a:r>
              <a:rPr lang="en-US" dirty="0" smtClean="0"/>
              <a:t> (</a:t>
            </a:r>
            <a:r>
              <a:rPr lang="en-US" dirty="0" err="1" smtClean="0"/>
              <a:t>condição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dirty="0" smtClean="0"/>
              <a:t> {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 smtClean="0"/>
              <a:t>Unless</a:t>
            </a:r>
            <a:r>
              <a:rPr lang="pt-BR" dirty="0" smtClean="0"/>
              <a:t> executa se a condição for falsa.</a:t>
            </a:r>
          </a:p>
          <a:p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unless</a:t>
            </a:r>
            <a:r>
              <a:rPr lang="pt-BR" dirty="0" smtClean="0"/>
              <a:t> (condição){</a:t>
            </a:r>
            <a:endParaRPr lang="pt-BR" dirty="0"/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também tem </a:t>
            </a:r>
            <a:r>
              <a:rPr lang="pt-BR" dirty="0" err="1" smtClean="0"/>
              <a:t>elsif</a:t>
            </a:r>
            <a:r>
              <a:rPr lang="pt-BR" dirty="0" smtClean="0"/>
              <a:t> e </a:t>
            </a:r>
            <a:r>
              <a:rPr lang="pt-BR" dirty="0" err="1" smtClean="0"/>
              <a:t>else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u="sng" dirty="0"/>
          </a:p>
          <a:p>
            <a:r>
              <a:rPr lang="pt-BR" dirty="0" smtClean="0"/>
              <a:t>Switch não suportado nativamente</a:t>
            </a:r>
          </a:p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"\$n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 par"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dirty="0" smtClean="0"/>
              <a:t> ((</a:t>
            </a:r>
            <a:r>
              <a:rPr lang="pt-BR" dirty="0">
                <a:solidFill>
                  <a:srgbClr val="8A0000"/>
                </a:solidFill>
              </a:rPr>
              <a:t>$n</a:t>
            </a:r>
            <a:r>
              <a:rPr lang="pt-BR" dirty="0" smtClean="0"/>
              <a:t> % 2) == 0);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r>
              <a:rPr lang="pt-BR" dirty="0" smtClean="0"/>
              <a:t> - Enquanto for verdadeira</a:t>
            </a:r>
          </a:p>
          <a:p>
            <a:r>
              <a:rPr lang="pt-BR" dirty="0" err="1" smtClean="0"/>
              <a:t>until</a:t>
            </a:r>
            <a:r>
              <a:rPr lang="pt-BR" dirty="0" smtClean="0"/>
              <a:t> - Enquanto for falsa</a:t>
            </a:r>
          </a:p>
          <a:p>
            <a:r>
              <a:rPr lang="pt-BR" dirty="0" smtClean="0"/>
              <a:t>for - Inicialização ocorre uma vez, verificação de condição de parada e incremento acontece todas as vezes</a:t>
            </a:r>
          </a:p>
          <a:p>
            <a:r>
              <a:rPr lang="pt-BR" dirty="0" smtClean="0"/>
              <a:t>do </a:t>
            </a:r>
            <a:r>
              <a:rPr lang="pt-BR" dirty="0" err="1" smtClean="0"/>
              <a:t>while</a:t>
            </a:r>
            <a:r>
              <a:rPr lang="pt-BR" dirty="0" smtClean="0"/>
              <a:t> - Idem </a:t>
            </a:r>
            <a:r>
              <a:rPr lang="pt-BR" dirty="0" err="1" smtClean="0"/>
              <a:t>while</a:t>
            </a:r>
            <a:r>
              <a:rPr lang="pt-BR" dirty="0" smtClean="0"/>
              <a:t> mas com verificação ao final</a:t>
            </a:r>
          </a:p>
          <a:p>
            <a:r>
              <a:rPr lang="pt-BR" dirty="0" err="1" smtClean="0"/>
              <a:t>foreach</a:t>
            </a:r>
            <a:r>
              <a:rPr lang="pt-BR" dirty="0" smtClean="0"/>
              <a:t> - Usado para varrer listas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Possível colocar </a:t>
            </a:r>
            <a:r>
              <a:rPr lang="pt-BR" dirty="0" err="1"/>
              <a:t>Labels</a:t>
            </a:r>
            <a:r>
              <a:rPr lang="pt-BR" dirty="0"/>
              <a:t> para </a:t>
            </a:r>
            <a:r>
              <a:rPr lang="pt-BR" dirty="0" smtClean="0"/>
              <a:t>os comandos (exceto continue).</a:t>
            </a:r>
            <a:endParaRPr lang="pt-BR" dirty="0"/>
          </a:p>
          <a:p>
            <a:r>
              <a:rPr lang="pt-BR" dirty="0" err="1"/>
              <a:t>next</a:t>
            </a:r>
            <a:r>
              <a:rPr lang="pt-BR" dirty="0"/>
              <a:t> - Retorna ao laço para a próxima execução.</a:t>
            </a:r>
          </a:p>
          <a:p>
            <a:r>
              <a:rPr lang="pt-BR" dirty="0" err="1"/>
              <a:t>last</a:t>
            </a:r>
            <a:r>
              <a:rPr lang="pt-BR" dirty="0"/>
              <a:t> - Para a execução do laço (como break).</a:t>
            </a:r>
          </a:p>
          <a:p>
            <a:r>
              <a:rPr lang="pt-BR" dirty="0"/>
              <a:t>continue - Continua a execução de um </a:t>
            </a:r>
            <a:r>
              <a:rPr lang="pt-BR" dirty="0" err="1"/>
              <a:t>while</a:t>
            </a:r>
            <a:r>
              <a:rPr lang="pt-BR" dirty="0"/>
              <a:t> ou </a:t>
            </a:r>
            <a:r>
              <a:rPr lang="pt-BR" dirty="0" err="1"/>
              <a:t>foreach</a:t>
            </a:r>
            <a:r>
              <a:rPr lang="pt-BR" dirty="0"/>
              <a:t>.</a:t>
            </a:r>
          </a:p>
          <a:p>
            <a:r>
              <a:rPr lang="pt-BR" dirty="0" err="1"/>
              <a:t>redo</a:t>
            </a:r>
            <a:r>
              <a:rPr lang="pt-BR" dirty="0"/>
              <a:t> - Retorna ao laço.</a:t>
            </a:r>
          </a:p>
          <a:p>
            <a:r>
              <a:rPr lang="pt-BR" dirty="0"/>
              <a:t>goto - Direciona </a:t>
            </a:r>
            <a:r>
              <a:rPr lang="pt-BR" dirty="0" smtClean="0"/>
              <a:t>a uma </a:t>
            </a:r>
            <a:r>
              <a:rPr lang="pt-BR" dirty="0" err="1"/>
              <a:t>label</a:t>
            </a:r>
            <a:r>
              <a:rPr lang="pt-BR" dirty="0"/>
              <a:t>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Subrotinas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sub</a:t>
            </a:r>
            <a:r>
              <a:rPr lang="pt-BR" dirty="0"/>
              <a:t> Soma{</a:t>
            </a:r>
          </a:p>
          <a:p>
            <a:r>
              <a:rPr lang="pt-BR" dirty="0" smtClean="0"/>
              <a:t>    </a:t>
            </a:r>
            <a:r>
              <a:rPr lang="pt-BR" dirty="0">
                <a:solidFill>
                  <a:srgbClr val="8A0000"/>
                </a:solidFill>
              </a:rPr>
              <a:t>$</a:t>
            </a:r>
            <a:r>
              <a:rPr lang="pt-BR" dirty="0" err="1">
                <a:solidFill>
                  <a:srgbClr val="8A0000"/>
                </a:solidFill>
              </a:rPr>
              <a:t>tam</a:t>
            </a:r>
            <a:r>
              <a:rPr lang="pt-BR" dirty="0"/>
              <a:t> </a:t>
            </a:r>
            <a:r>
              <a:rPr lang="pt-BR" dirty="0" smtClean="0"/>
              <a:t>= </a:t>
            </a:r>
            <a:r>
              <a:rPr lang="pt-BR" dirty="0" smtClean="0">
                <a:solidFill>
                  <a:srgbClr val="8A0000"/>
                </a:solidFill>
              </a:rPr>
              <a:t>@_</a:t>
            </a:r>
            <a:r>
              <a:rPr lang="pt-BR" dirty="0" smtClean="0"/>
              <a:t>; </a:t>
            </a:r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pt-B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pt-B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tam</a:t>
            </a:r>
            <a:r>
              <a:rPr lang="pt-B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pt-B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scalar</a:t>
            </a:r>
            <a:r>
              <a:rPr lang="pt-B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@_;</a:t>
            </a:r>
          </a:p>
          <a:p>
            <a:r>
              <a:rPr lang="pt-BR" dirty="0" smtClean="0">
                <a:solidFill>
                  <a:srgbClr val="8A0000"/>
                </a:solidFill>
              </a:rPr>
              <a:t>    $</a:t>
            </a:r>
            <a:r>
              <a:rPr lang="pt-BR" dirty="0">
                <a:solidFill>
                  <a:srgbClr val="8A0000"/>
                </a:solidFill>
              </a:rPr>
              <a:t>soma</a:t>
            </a:r>
            <a:r>
              <a:rPr lang="pt-BR" dirty="0"/>
              <a:t> </a:t>
            </a:r>
            <a:r>
              <a:rPr lang="pt-BR" dirty="0" smtClean="0"/>
              <a:t>= 0;</a:t>
            </a:r>
            <a:endParaRPr lang="pt-BR" dirty="0"/>
          </a:p>
          <a:p>
            <a:r>
              <a:rPr lang="pt-BR" dirty="0" smtClean="0"/>
              <a:t>   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>
                <a:solidFill>
                  <a:srgbClr val="8A0000"/>
                </a:solidFill>
              </a:rPr>
              <a:t>$i</a:t>
            </a:r>
            <a:r>
              <a:rPr lang="pt-BR" dirty="0"/>
              <a:t> = 0; </a:t>
            </a:r>
            <a:r>
              <a:rPr lang="pt-BR" dirty="0">
                <a:solidFill>
                  <a:srgbClr val="8A0000"/>
                </a:solidFill>
              </a:rPr>
              <a:t>$i</a:t>
            </a:r>
            <a:r>
              <a:rPr lang="pt-BR" dirty="0"/>
              <a:t> &lt; </a:t>
            </a:r>
            <a:r>
              <a:rPr lang="pt-BR" dirty="0">
                <a:solidFill>
                  <a:srgbClr val="8A0000"/>
                </a:solidFill>
              </a:rPr>
              <a:t>$</a:t>
            </a:r>
            <a:r>
              <a:rPr lang="pt-BR" dirty="0" err="1">
                <a:solidFill>
                  <a:srgbClr val="8A0000"/>
                </a:solidFill>
              </a:rPr>
              <a:t>tam</a:t>
            </a:r>
            <a:r>
              <a:rPr lang="pt-BR" dirty="0"/>
              <a:t> ; </a:t>
            </a:r>
            <a:r>
              <a:rPr lang="pt-BR" dirty="0">
                <a:solidFill>
                  <a:srgbClr val="8A0000"/>
                </a:solidFill>
              </a:rPr>
              <a:t>$i</a:t>
            </a:r>
            <a:r>
              <a:rPr lang="pt-BR" dirty="0"/>
              <a:t>++) </a:t>
            </a:r>
            <a:r>
              <a:rPr lang="pt-BR" dirty="0" smtClean="0"/>
              <a:t>{</a:t>
            </a:r>
          </a:p>
          <a:p>
            <a:r>
              <a:rPr lang="pt-BR" dirty="0" smtClean="0"/>
              <a:t>        </a:t>
            </a:r>
            <a:r>
              <a:rPr lang="pt-BR" dirty="0">
                <a:solidFill>
                  <a:srgbClr val="8A0000"/>
                </a:solidFill>
              </a:rPr>
              <a:t>$soma</a:t>
            </a:r>
            <a:r>
              <a:rPr lang="pt-BR" dirty="0" smtClean="0"/>
              <a:t> = </a:t>
            </a:r>
            <a:r>
              <a:rPr lang="pt-BR" dirty="0">
                <a:solidFill>
                  <a:srgbClr val="8A0000"/>
                </a:solidFill>
              </a:rPr>
              <a:t>$soma</a:t>
            </a:r>
            <a:r>
              <a:rPr lang="pt-BR" dirty="0" smtClean="0"/>
              <a:t> + </a:t>
            </a:r>
            <a:r>
              <a:rPr lang="pt-BR" dirty="0">
                <a:solidFill>
                  <a:srgbClr val="8A0000"/>
                </a:solidFill>
              </a:rPr>
              <a:t>$_</a:t>
            </a:r>
            <a:r>
              <a:rPr lang="pt-BR" dirty="0"/>
              <a:t>[</a:t>
            </a:r>
            <a:r>
              <a:rPr lang="pt-BR" dirty="0">
                <a:solidFill>
                  <a:srgbClr val="8A0000"/>
                </a:solidFill>
              </a:rPr>
              <a:t>$i</a:t>
            </a:r>
            <a:r>
              <a:rPr lang="pt-BR" dirty="0"/>
              <a:t>]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  }</a:t>
            </a:r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pt-BR" dirty="0" smtClean="0"/>
              <a:t> </a:t>
            </a:r>
            <a:r>
              <a:rPr lang="pt-BR" dirty="0">
                <a:solidFill>
                  <a:srgbClr val="8A0000"/>
                </a:solidFill>
              </a:rPr>
              <a:t>$soma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Retornos permitem qualquer coisa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8A0000"/>
                </a:solidFill>
              </a:rPr>
              <a:t>$V</a:t>
            </a:r>
            <a:r>
              <a:rPr lang="pt-BR" dirty="0" smtClean="0"/>
              <a:t> = Soma(10</a:t>
            </a:r>
            <a:r>
              <a:rPr lang="pt-BR" dirty="0"/>
              <a:t>, 20, 30, 40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dirty="0" smtClean="0"/>
              <a:t>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"A soma e: </a:t>
            </a:r>
            <a:r>
              <a:rPr lang="pt-BR" dirty="0">
                <a:solidFill>
                  <a:srgbClr val="8A0000"/>
                </a:solidFill>
              </a:rPr>
              <a:t>$V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 err="1" smtClean="0"/>
              <a:t>my</a:t>
            </a:r>
            <a:r>
              <a:rPr lang="pt-BR" dirty="0" smtClean="0"/>
              <a:t> usado para variáveis locais.</a:t>
            </a:r>
          </a:p>
          <a:p>
            <a:r>
              <a:rPr lang="pt-BR" b="1" dirty="0" smtClean="0"/>
              <a:t>local</a:t>
            </a:r>
            <a:r>
              <a:rPr lang="pt-BR" dirty="0" smtClean="0"/>
              <a:t> usado para variáveis que são locais mas precisam ser vistas por </a:t>
            </a:r>
            <a:r>
              <a:rPr lang="pt-BR" dirty="0" err="1" smtClean="0"/>
              <a:t>subrotinas</a:t>
            </a:r>
            <a:r>
              <a:rPr lang="pt-BR" dirty="0" smtClean="0"/>
              <a:t>.</a:t>
            </a:r>
          </a:p>
          <a:p>
            <a:r>
              <a:rPr lang="pt-BR" b="1" dirty="0" err="1" smtClean="0"/>
              <a:t>state</a:t>
            </a:r>
            <a:r>
              <a:rPr lang="pt-BR" dirty="0" smtClean="0"/>
              <a:t> usado para variáveis que não devem ser reiniciadas quando a </a:t>
            </a:r>
            <a:r>
              <a:rPr lang="pt-BR" dirty="0" err="1" smtClean="0"/>
              <a:t>subrotina</a:t>
            </a:r>
            <a:r>
              <a:rPr lang="pt-BR" dirty="0" smtClean="0"/>
              <a:t> é chamada novamente. Requer: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use</a:t>
            </a:r>
            <a:r>
              <a:rPr lang="pt-BR" dirty="0"/>
              <a:t>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pt-BR" dirty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My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solidFill>
                  <a:srgbClr val="8A0000"/>
                </a:solidFill>
              </a:rPr>
              <a:t>$var </a:t>
            </a:r>
            <a:r>
              <a:rPr lang="pt-BR" dirty="0"/>
              <a:t>= </a:t>
            </a:r>
            <a:r>
              <a:rPr lang="pt-BR" dirty="0" smtClean="0"/>
              <a:t>10; </a:t>
            </a:r>
            <a:r>
              <a:rPr lang="pt-BR" dirty="0" smtClean="0">
                <a:solidFill>
                  <a:srgbClr val="8A0000"/>
                </a:solidFill>
              </a:rPr>
              <a:t>$</a:t>
            </a:r>
            <a:r>
              <a:rPr lang="pt-BR" dirty="0">
                <a:solidFill>
                  <a:srgbClr val="8A0000"/>
                </a:solidFill>
              </a:rPr>
              <a:t>a </a:t>
            </a:r>
            <a:r>
              <a:rPr lang="pt-BR" dirty="0"/>
              <a:t>= 0</a:t>
            </a:r>
            <a:r>
              <a:rPr lang="pt-BR" dirty="0" smtClean="0"/>
              <a:t>; </a:t>
            </a:r>
            <a:r>
              <a:rPr lang="pt-BR" dirty="0" smtClean="0">
                <a:solidFill>
                  <a:srgbClr val="8A0000"/>
                </a:solidFill>
              </a:rPr>
              <a:t>$</a:t>
            </a:r>
            <a:r>
              <a:rPr lang="pt-BR" dirty="0">
                <a:solidFill>
                  <a:srgbClr val="8A0000"/>
                </a:solidFill>
              </a:rPr>
              <a:t>b</a:t>
            </a:r>
            <a:r>
              <a:rPr lang="pt-BR" dirty="0"/>
              <a:t> = 1;</a:t>
            </a:r>
          </a:p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dirty="0"/>
              <a:t>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"Var = </a:t>
            </a:r>
            <a:r>
              <a:rPr lang="pt-BR" dirty="0">
                <a:solidFill>
                  <a:srgbClr val="8A0000"/>
                </a:solidFill>
              </a:rPr>
              <a:t>$var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\n"</a:t>
            </a:r>
            <a:r>
              <a:rPr lang="pt-BR" dirty="0"/>
              <a:t>;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pt-BR" dirty="0"/>
              <a:t> (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>
                <a:solidFill>
                  <a:srgbClr val="8A0000"/>
                </a:solidFill>
              </a:rPr>
              <a:t>$var </a:t>
            </a:r>
            <a:r>
              <a:rPr lang="pt-BR" dirty="0"/>
              <a:t>= 0; </a:t>
            </a:r>
            <a:r>
              <a:rPr lang="pt-BR" dirty="0">
                <a:solidFill>
                  <a:srgbClr val="8A0000"/>
                </a:solidFill>
              </a:rPr>
              <a:t>$var </a:t>
            </a:r>
            <a:r>
              <a:rPr lang="pt-BR" dirty="0"/>
              <a:t>&lt; 5</a:t>
            </a:r>
            <a:r>
              <a:rPr lang="pt-BR" dirty="0" smtClean="0"/>
              <a:t>; </a:t>
            </a:r>
            <a:r>
              <a:rPr lang="pt-BR" dirty="0">
                <a:solidFill>
                  <a:srgbClr val="8A0000"/>
                </a:solidFill>
              </a:rPr>
              <a:t>$var</a:t>
            </a:r>
            <a:r>
              <a:rPr lang="pt-BR" dirty="0"/>
              <a:t>++) {</a:t>
            </a:r>
          </a:p>
          <a:p>
            <a:r>
              <a:rPr lang="pt-BR" dirty="0"/>
              <a:t> 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dirty="0"/>
              <a:t>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"Var =</a:t>
            </a:r>
            <a:r>
              <a:rPr lang="pt-BR" dirty="0"/>
              <a:t> </a:t>
            </a:r>
            <a:r>
              <a:rPr lang="pt-BR" dirty="0">
                <a:solidFill>
                  <a:srgbClr val="8A0000"/>
                </a:solidFill>
              </a:rPr>
              <a:t>$var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\n"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>
                <a:solidFill>
                  <a:srgbClr val="8A0000"/>
                </a:solidFill>
              </a:rPr>
              <a:t>$var </a:t>
            </a:r>
            <a:r>
              <a:rPr lang="pt-BR" dirty="0"/>
              <a:t>= 4;</a:t>
            </a:r>
          </a:p>
          <a:p>
            <a:r>
              <a:rPr lang="pt-BR" dirty="0"/>
              <a:t> 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dirty="0"/>
              <a:t>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"Var2 =</a:t>
            </a:r>
            <a:r>
              <a:rPr lang="pt-BR" dirty="0"/>
              <a:t> </a:t>
            </a:r>
            <a:r>
              <a:rPr lang="pt-BR" dirty="0">
                <a:solidFill>
                  <a:srgbClr val="8A0000"/>
                </a:solidFill>
              </a:rPr>
              <a:t>$var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\n"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dirty="0"/>
              <a:t>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"Var = </a:t>
            </a:r>
            <a:r>
              <a:rPr lang="pt-BR" dirty="0">
                <a:solidFill>
                  <a:srgbClr val="8A0000"/>
                </a:solidFill>
              </a:rPr>
              <a:t>$var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\n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70490" y="1845735"/>
            <a:ext cx="2996270" cy="4023360"/>
          </a:xfrm>
        </p:spPr>
        <p:txBody>
          <a:bodyPr>
            <a:normAutofit/>
          </a:bodyPr>
          <a:lstStyle/>
          <a:p>
            <a:r>
              <a:rPr lang="pt-BR" sz="1200" dirty="0"/>
              <a:t>Var = </a:t>
            </a:r>
            <a:r>
              <a:rPr lang="pt-BR" sz="1200" dirty="0" smtClean="0"/>
              <a:t>10</a:t>
            </a:r>
            <a:endParaRPr lang="pt-BR" sz="1200" dirty="0"/>
          </a:p>
          <a:p>
            <a:r>
              <a:rPr lang="pt-BR" sz="1200" dirty="0"/>
              <a:t>Var = 0</a:t>
            </a:r>
          </a:p>
          <a:p>
            <a:r>
              <a:rPr lang="pt-BR" sz="1200" dirty="0"/>
              <a:t>Var2 = 4</a:t>
            </a:r>
          </a:p>
          <a:p>
            <a:r>
              <a:rPr lang="pt-BR" sz="1200" dirty="0"/>
              <a:t>Var = 1</a:t>
            </a:r>
          </a:p>
          <a:p>
            <a:r>
              <a:rPr lang="pt-BR" sz="1200" dirty="0"/>
              <a:t>Var2 = 4</a:t>
            </a:r>
          </a:p>
          <a:p>
            <a:r>
              <a:rPr lang="pt-BR" sz="1200" dirty="0"/>
              <a:t>Var = 2</a:t>
            </a:r>
          </a:p>
          <a:p>
            <a:r>
              <a:rPr lang="pt-BR" sz="1200" dirty="0"/>
              <a:t>Var2 = 4</a:t>
            </a:r>
          </a:p>
          <a:p>
            <a:r>
              <a:rPr lang="pt-BR" sz="1200" dirty="0"/>
              <a:t>Var = 3</a:t>
            </a:r>
          </a:p>
          <a:p>
            <a:r>
              <a:rPr lang="pt-BR" sz="1200" dirty="0"/>
              <a:t>Var2 = 4</a:t>
            </a:r>
          </a:p>
          <a:p>
            <a:r>
              <a:rPr lang="pt-BR" sz="1200" dirty="0"/>
              <a:t>Var = 4</a:t>
            </a:r>
          </a:p>
          <a:p>
            <a:r>
              <a:rPr lang="pt-BR" sz="1200" dirty="0"/>
              <a:t>Var2 = 4</a:t>
            </a:r>
          </a:p>
          <a:p>
            <a:r>
              <a:rPr lang="pt-BR" sz="1200" dirty="0"/>
              <a:t>Var = </a:t>
            </a:r>
            <a:r>
              <a:rPr lang="pt-BR" sz="1200" dirty="0" smtClean="0"/>
              <a:t>10</a:t>
            </a:r>
            <a:endParaRPr lang="pt-BR" sz="1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Subrotinas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sub</a:t>
            </a:r>
            <a:r>
              <a:rPr lang="en-US" dirty="0" smtClean="0"/>
              <a:t> </a:t>
            </a:r>
            <a:r>
              <a:rPr lang="en-US" dirty="0" err="1"/>
              <a:t>PrintHash</a:t>
            </a:r>
            <a:r>
              <a:rPr lang="en-US" dirty="0"/>
              <a:t>{</a:t>
            </a:r>
          </a:p>
          <a:p>
            <a:r>
              <a:rPr lang="en-US" dirty="0"/>
              <a:t>   my (</a:t>
            </a:r>
            <a:r>
              <a:rPr lang="en-US" dirty="0">
                <a:solidFill>
                  <a:srgbClr val="8A0000"/>
                </a:solidFill>
              </a:rPr>
              <a:t>%hash</a:t>
            </a:r>
            <a:r>
              <a:rPr lang="en-US" dirty="0"/>
              <a:t>) = </a:t>
            </a:r>
            <a:r>
              <a:rPr lang="en-US" dirty="0">
                <a:solidFill>
                  <a:srgbClr val="8A0000"/>
                </a:solidFill>
              </a:rPr>
              <a:t>@_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foreach</a:t>
            </a:r>
            <a:r>
              <a:rPr lang="en-US" dirty="0"/>
              <a:t> </a:t>
            </a:r>
            <a:r>
              <a:rPr lang="en-US" dirty="0">
                <a:solidFill>
                  <a:srgbClr val="8A0000"/>
                </a:solidFill>
              </a:rPr>
              <a:t>$item</a:t>
            </a:r>
            <a:r>
              <a:rPr lang="en-US" dirty="0"/>
              <a:t> (</a:t>
            </a:r>
            <a:r>
              <a:rPr lang="en-US" dirty="0">
                <a:solidFill>
                  <a:srgbClr val="8A0000"/>
                </a:solidFill>
              </a:rPr>
              <a:t>%hash</a:t>
            </a:r>
            <a:r>
              <a:rPr lang="en-US" dirty="0"/>
              <a:t>){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"Item :</a:t>
            </a:r>
            <a:r>
              <a:rPr lang="en-US" dirty="0"/>
              <a:t> </a:t>
            </a:r>
            <a:r>
              <a:rPr lang="en-US" dirty="0">
                <a:solidFill>
                  <a:srgbClr val="8A0000"/>
                </a:solidFill>
              </a:rPr>
              <a:t>$item\n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>
                <a:solidFill>
                  <a:srgbClr val="8A0000"/>
                </a:solidFill>
              </a:rPr>
              <a:t>%hash</a:t>
            </a:r>
            <a:r>
              <a:rPr lang="en-US" dirty="0"/>
              <a:t> =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'name'</a:t>
            </a:r>
            <a:r>
              <a:rPr lang="en-US" dirty="0"/>
              <a:t> =&gt;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'Tom'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'age'</a:t>
            </a:r>
            <a:r>
              <a:rPr lang="en-US" dirty="0"/>
              <a:t> =&gt; 19);</a:t>
            </a:r>
          </a:p>
          <a:p>
            <a:r>
              <a:rPr lang="en-US" dirty="0" err="1" smtClean="0"/>
              <a:t>PrintHash</a:t>
            </a:r>
            <a:r>
              <a:rPr lang="en-US" dirty="0" smtClean="0"/>
              <a:t>(</a:t>
            </a:r>
            <a:r>
              <a:rPr lang="en-US" dirty="0">
                <a:solidFill>
                  <a:srgbClr val="8A0000"/>
                </a:solidFill>
              </a:rPr>
              <a:t>%hash</a:t>
            </a:r>
            <a:r>
              <a:rPr lang="en-US" dirty="0" smtClean="0"/>
              <a:t>);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A0000"/>
                </a:solidFill>
              </a:rPr>
              <a:t>@list </a:t>
            </a:r>
            <a:r>
              <a:rPr lang="en-US" dirty="0"/>
              <a:t>= </a:t>
            </a:r>
            <a:r>
              <a:rPr lang="en-US" dirty="0" smtClean="0"/>
              <a:t>(10, 20, 30);</a:t>
            </a:r>
            <a:endParaRPr lang="en-US" dirty="0"/>
          </a:p>
          <a:p>
            <a:r>
              <a:rPr lang="en-US" dirty="0" smtClean="0">
                <a:solidFill>
                  <a:srgbClr val="8A0000"/>
                </a:solidFill>
              </a:rPr>
              <a:t>$</a:t>
            </a:r>
            <a:r>
              <a:rPr lang="en-US" dirty="0" err="1">
                <a:solidFill>
                  <a:srgbClr val="8A0000"/>
                </a:solidFill>
              </a:rPr>
              <a:t>cref</a:t>
            </a:r>
            <a:r>
              <a:rPr lang="en-US" dirty="0"/>
              <a:t> = </a:t>
            </a:r>
            <a:r>
              <a:rPr lang="en-US" dirty="0" smtClean="0"/>
              <a:t>\&amp;Soma;</a:t>
            </a:r>
            <a:endParaRPr lang="en-US" dirty="0"/>
          </a:p>
          <a:p>
            <a:r>
              <a:rPr lang="en-US" dirty="0">
                <a:solidFill>
                  <a:srgbClr val="8A0000"/>
                </a:solidFill>
              </a:rPr>
              <a:t>$result </a:t>
            </a:r>
            <a:r>
              <a:rPr lang="en-US" dirty="0" smtClean="0"/>
              <a:t>= &amp;</a:t>
            </a:r>
            <a:r>
              <a:rPr lang="en-US" dirty="0" smtClean="0">
                <a:solidFill>
                  <a:srgbClr val="8A0000"/>
                </a:solidFill>
              </a:rPr>
              <a:t>$</a:t>
            </a:r>
            <a:r>
              <a:rPr lang="en-US" dirty="0" err="1" smtClean="0">
                <a:solidFill>
                  <a:srgbClr val="8A0000"/>
                </a:solidFill>
              </a:rPr>
              <a:t>cref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8A0000"/>
                </a:solidFill>
              </a:rPr>
              <a:t>@list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&amp; continua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obrigatório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impressão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77792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@&lt;&lt;&lt;&lt;&lt;&lt;&lt;&lt;&lt;&lt;&lt;&lt;&lt;&lt;&lt;&lt;&lt;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@&lt;&lt;  @#####.##</a:t>
            </a:r>
          </a:p>
          <a:p>
            <a:r>
              <a:rPr lang="en-US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 $age $salary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EMPLOYEE_TOP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Nome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Salario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(STDOUT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$~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= EMPLOYEE;</a:t>
            </a:r>
          </a:p>
          <a:p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$^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= EMPLOYEE_TOP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477792"/>
          </a:xfrm>
        </p:spPr>
        <p:txBody>
          <a:bodyPr>
            <a:normAutofit/>
          </a:bodyPr>
          <a:lstStyle/>
          <a:p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@n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pt-BR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"Empregado1"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"Empregado2"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"Empregado3"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"Empregado4"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= (20, 30, 4005, 3.57);</a:t>
            </a:r>
          </a:p>
          <a:p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 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 (2000.00, 2500.00, 4000000.000, 458.587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pt-BR" sz="12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@n)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pt-BR" sz="1200" dirty="0" err="1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$_;</a:t>
            </a:r>
          </a:p>
          <a:p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$age 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pt-BR" sz="1200" dirty="0" err="1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pt-BR" sz="1200" dirty="0" smtClean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$i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8A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7543801" cy="343673"/>
          </a:xfrm>
        </p:spPr>
        <p:txBody>
          <a:bodyPr>
            <a:normAutofit/>
          </a:bodyPr>
          <a:lstStyle/>
          <a:p>
            <a:r>
              <a:rPr lang="pt-BR" sz="1800" dirty="0"/>
              <a:t>Para encontrar padrões em </a:t>
            </a:r>
            <a:r>
              <a:rPr lang="pt-BR" sz="1800" dirty="0" err="1"/>
              <a:t>strings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3176616"/>
              </p:ext>
            </p:extLst>
          </p:nvPr>
        </p:nvGraphicFramePr>
        <p:xfrm>
          <a:off x="822959" y="2297782"/>
          <a:ext cx="7543800" cy="370840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967204"/>
                <a:gridCol w="2794716"/>
                <a:gridCol w="1056067"/>
                <a:gridCol w="272581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Aplicação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ou mais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[</a:t>
                      </a:r>
                      <a:r>
                        <a:rPr lang="pt-BR" dirty="0" err="1" smtClean="0"/>
                        <a:t>a-z</a:t>
                      </a:r>
                      <a:r>
                        <a:rPr lang="pt-BR" dirty="0" smtClean="0"/>
                        <a:t>] e [A-Z]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 ou mais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Espaço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?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ou 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[0-9]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{n}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Exatos 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[</a:t>
                      </a:r>
                      <a:r>
                        <a:rPr lang="pt-BR" dirty="0" err="1" smtClean="0"/>
                        <a:t>aeiou</a:t>
                      </a:r>
                      <a:r>
                        <a:rPr lang="pt-BR" dirty="0" smtClean="0"/>
                        <a:t>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Pelo o menos alguma das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{n,}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Pelo o menos</a:t>
                      </a:r>
                      <a:r>
                        <a:rPr lang="pt-BR" baseline="0" dirty="0" smtClean="0"/>
                        <a:t> n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letras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</a:t>
                      </a:r>
                      <a:r>
                        <a:rPr lang="pt-BR" dirty="0" err="1" smtClean="0"/>
                        <a:t>n,m</a:t>
                      </a:r>
                      <a:r>
                        <a:rPr lang="pt-BR" dirty="0" smtClean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Entre</a:t>
                      </a:r>
                      <a:r>
                        <a:rPr lang="pt-BR" baseline="0" dirty="0" smtClean="0"/>
                        <a:t> n e m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Negação</a:t>
                      </a:r>
                      <a:r>
                        <a:rPr lang="pt-BR" baseline="0" dirty="0" smtClean="0"/>
                        <a:t> de \w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^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Começo da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Negação</a:t>
                      </a:r>
                      <a:r>
                        <a:rPr lang="pt-BR" baseline="0" dirty="0" smtClean="0"/>
                        <a:t> de \s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Fim da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Negação</a:t>
                      </a:r>
                      <a:r>
                        <a:rPr lang="pt-BR" baseline="0" dirty="0" smtClean="0"/>
                        <a:t> de \d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Qualquer 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Tanto a como</a:t>
                      </a:r>
                      <a:r>
                        <a:rPr lang="pt-BR" baseline="0" dirty="0" smtClean="0"/>
                        <a:t> b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7543801" cy="833071"/>
          </a:xfrm>
        </p:spPr>
        <p:txBody>
          <a:bodyPr>
            <a:normAutofit/>
          </a:bodyPr>
          <a:lstStyle/>
          <a:p>
            <a:r>
              <a:rPr lang="pt-BR" sz="1800" dirty="0"/>
              <a:t>Para encontrar padrões em </a:t>
            </a:r>
            <a:r>
              <a:rPr lang="pt-BR" sz="1800" dirty="0" err="1"/>
              <a:t>strings</a:t>
            </a:r>
            <a:r>
              <a:rPr lang="pt-BR" sz="1800" dirty="0"/>
              <a:t>. </a:t>
            </a:r>
          </a:p>
          <a:p>
            <a:r>
              <a:rPr lang="pt-BR" sz="1800" dirty="0"/>
              <a:t>São usadas com a </a:t>
            </a:r>
            <a:r>
              <a:rPr lang="pt-BR" sz="1800" dirty="0" err="1"/>
              <a:t>string</a:t>
            </a:r>
            <a:r>
              <a:rPr lang="pt-BR" sz="1800" dirty="0"/>
              <a:t>, seguidas por sinal de igualdade e til e a </a:t>
            </a:r>
            <a:r>
              <a:rPr lang="pt-BR" sz="1800" dirty="0" smtClean="0"/>
              <a:t>expressão</a:t>
            </a:r>
            <a:r>
              <a:rPr lang="pt-BR" sz="1800" dirty="0"/>
              <a:t>.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4684492"/>
              </p:ext>
            </p:extLst>
          </p:nvPr>
        </p:nvGraphicFramePr>
        <p:xfrm>
          <a:off x="822325" y="2678113"/>
          <a:ext cx="7543800" cy="22250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624661"/>
                <a:gridCol w="5919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Aplicação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Torna a avaliação não sensível</a:t>
                      </a:r>
                      <a:r>
                        <a:rPr lang="pt-BR" baseline="0" dirty="0" smtClean="0"/>
                        <a:t> ao caso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Permite espaços na expressão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Tratar tudo como única</a:t>
                      </a:r>
                      <a:r>
                        <a:rPr lang="pt-BR" baseline="0" dirty="0" smtClean="0"/>
                        <a:t> linha (. aceita quebras de linha)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Verificação/troca global.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Executar código para troca.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m/padrão/ - Retorna verdadeiro se a </a:t>
            </a:r>
            <a:r>
              <a:rPr lang="pt-BR" dirty="0" err="1" smtClean="0"/>
              <a:t>string</a:t>
            </a:r>
            <a:r>
              <a:rPr lang="pt-BR" dirty="0" smtClean="0"/>
              <a:t> possuir o padrão.</a:t>
            </a:r>
          </a:p>
          <a:p>
            <a:r>
              <a:rPr lang="pt-BR" dirty="0">
                <a:solidFill>
                  <a:srgbClr val="8A0000"/>
                </a:solidFill>
              </a:rPr>
              <a:t>$s </a:t>
            </a:r>
            <a:r>
              <a:rPr lang="pt-BR" dirty="0"/>
              <a:t>=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"frase com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</a:rPr>
              <a:t>ausencia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 de criatividade"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sz="1800" dirty="0" smtClean="0"/>
              <a:t> 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8A0000"/>
                </a:solidFill>
              </a:rPr>
              <a:t>$s</a:t>
            </a:r>
            <a:r>
              <a:rPr lang="pt-BR" sz="1800" dirty="0"/>
              <a:t> =~ m/</a:t>
            </a:r>
            <a:r>
              <a:rPr lang="pt-BR" sz="1800" dirty="0" err="1"/>
              <a:t>sencia</a:t>
            </a:r>
            <a:r>
              <a:rPr lang="pt-BR" sz="1800" dirty="0"/>
              <a:t>/){</a:t>
            </a:r>
          </a:p>
          <a:p>
            <a:r>
              <a:rPr lang="pt-BR" sz="1800" dirty="0"/>
              <a:t>  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</a:rPr>
              <a:t>sencia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 na </a:t>
            </a:r>
            <a:r>
              <a:rPr lang="pt-BR" sz="1800" dirty="0" smtClean="0">
                <a:solidFill>
                  <a:schemeClr val="accent5">
                    <a:lumMod val="75000"/>
                  </a:schemeClr>
                </a:solidFill>
              </a:rPr>
              <a:t>frase\n"</a:t>
            </a:r>
            <a:r>
              <a:rPr lang="pt-BR" sz="1800" dirty="0" smtClean="0"/>
              <a:t>;</a:t>
            </a:r>
            <a:endParaRPr lang="pt-BR" sz="1800" dirty="0"/>
          </a:p>
          <a:p>
            <a:r>
              <a:rPr lang="pt-BR" sz="1800" dirty="0"/>
              <a:t>}</a:t>
            </a:r>
          </a:p>
          <a:p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sz="1800" dirty="0"/>
              <a:t> (</a:t>
            </a:r>
            <a:r>
              <a:rPr lang="pt-BR" sz="1800" dirty="0">
                <a:solidFill>
                  <a:srgbClr val="8A0000"/>
                </a:solidFill>
              </a:rPr>
              <a:t>$s </a:t>
            </a:r>
            <a:r>
              <a:rPr lang="pt-BR" sz="1800" dirty="0"/>
              <a:t>=~ /CRIAT/i){</a:t>
            </a:r>
          </a:p>
          <a:p>
            <a:r>
              <a:rPr lang="pt-BR" sz="1800" dirty="0"/>
              <a:t>  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"CRIAT na </a:t>
            </a:r>
            <a:r>
              <a:rPr lang="pt-BR" sz="1800" dirty="0" smtClean="0">
                <a:solidFill>
                  <a:schemeClr val="accent5">
                    <a:lumMod val="75000"/>
                  </a:schemeClr>
                </a:solidFill>
              </a:rPr>
              <a:t>frase\n"</a:t>
            </a:r>
            <a:r>
              <a:rPr lang="pt-BR" sz="1800" dirty="0" smtClean="0"/>
              <a:t>;</a:t>
            </a:r>
            <a:endParaRPr lang="pt-BR" sz="1800" dirty="0"/>
          </a:p>
          <a:p>
            <a:r>
              <a:rPr lang="pt-BR" sz="1800" dirty="0"/>
              <a:t>}</a:t>
            </a:r>
          </a:p>
          <a:p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sz="1800" dirty="0"/>
              <a:t> (</a:t>
            </a:r>
            <a:r>
              <a:rPr lang="pt-BR" sz="1800" dirty="0">
                <a:solidFill>
                  <a:srgbClr val="8A0000"/>
                </a:solidFill>
              </a:rPr>
              <a:t>$s </a:t>
            </a:r>
            <a:r>
              <a:rPr lang="pt-BR" sz="1800" dirty="0"/>
              <a:t>=~ m/e+/){</a:t>
            </a:r>
          </a:p>
          <a:p>
            <a:r>
              <a:rPr lang="pt-BR" sz="1800" dirty="0"/>
              <a:t>  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"e pelo o menos uma </a:t>
            </a:r>
            <a:r>
              <a:rPr lang="pt-BR" sz="1800" dirty="0" smtClean="0">
                <a:solidFill>
                  <a:schemeClr val="accent5">
                    <a:lumMod val="75000"/>
                  </a:schemeClr>
                </a:solidFill>
              </a:rPr>
              <a:t>vez\n"</a:t>
            </a:r>
            <a:r>
              <a:rPr lang="pt-BR" sz="1800" dirty="0" smtClean="0"/>
              <a:t>;</a:t>
            </a:r>
            <a:endParaRPr lang="pt-BR" sz="1800" dirty="0"/>
          </a:p>
          <a:p>
            <a:r>
              <a:rPr lang="pt-BR" sz="1800" dirty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Facilidade de </a:t>
            </a:r>
            <a:r>
              <a:rPr lang="pt-BR" dirty="0" smtClean="0"/>
              <a:t>manipulação </a:t>
            </a:r>
            <a:r>
              <a:rPr lang="pt-BR" dirty="0"/>
              <a:t>de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/>
              <a:t>Desenvolvida inicialmente por </a:t>
            </a:r>
            <a:r>
              <a:rPr lang="pt-BR" dirty="0" err="1"/>
              <a:t>Lary</a:t>
            </a:r>
            <a:r>
              <a:rPr lang="pt-BR" dirty="0"/>
              <a:t> Wall, </a:t>
            </a:r>
            <a:r>
              <a:rPr lang="pt-BR" dirty="0" smtClean="0"/>
              <a:t>lançamento </a:t>
            </a:r>
            <a:r>
              <a:rPr lang="pt-BR" dirty="0"/>
              <a:t>em </a:t>
            </a:r>
            <a:r>
              <a:rPr lang="pt-BR" dirty="0" smtClean="0"/>
              <a:t>1987</a:t>
            </a:r>
          </a:p>
          <a:p>
            <a:r>
              <a:rPr lang="pt-BR" dirty="0"/>
              <a:t>Derivada de SNOBOL e </a:t>
            </a:r>
            <a:r>
              <a:rPr lang="pt-BR" dirty="0" err="1"/>
              <a:t>awk</a:t>
            </a:r>
            <a:r>
              <a:rPr lang="pt-BR" dirty="0"/>
              <a:t>, duas </a:t>
            </a:r>
            <a:r>
              <a:rPr lang="pt-BR" dirty="0" smtClean="0"/>
              <a:t>linguagens </a:t>
            </a:r>
            <a:r>
              <a:rPr lang="pt-BR" dirty="0"/>
              <a:t>voltadas para processamento de </a:t>
            </a:r>
            <a:r>
              <a:rPr lang="pt-BR" dirty="0" smtClean="0"/>
              <a:t>texto</a:t>
            </a:r>
          </a:p>
          <a:p>
            <a:r>
              <a:rPr lang="pt-BR" dirty="0" err="1" smtClean="0"/>
              <a:t>Sebesta</a:t>
            </a:r>
            <a:r>
              <a:rPr lang="pt-BR" dirty="0" smtClean="0"/>
              <a:t>: Linguagem de script - Imperativa</a:t>
            </a:r>
          </a:p>
          <a:p>
            <a:r>
              <a:rPr lang="pt-BR" dirty="0" smtClean="0"/>
              <a:t>Híbrida: </a:t>
            </a:r>
            <a:r>
              <a:rPr lang="pt-BR" dirty="0" err="1" smtClean="0"/>
              <a:t>Pré</a:t>
            </a:r>
            <a:r>
              <a:rPr lang="pt-BR" dirty="0" smtClean="0"/>
              <a:t> compilada para o interpretador PERL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m/padrão/ - Retorna verdadeiro se a </a:t>
            </a:r>
            <a:r>
              <a:rPr lang="pt-BR" dirty="0" err="1" smtClean="0"/>
              <a:t>string</a:t>
            </a:r>
            <a:r>
              <a:rPr lang="pt-BR" dirty="0" smtClean="0"/>
              <a:t> possuir o padrão.</a:t>
            </a:r>
          </a:p>
          <a:p>
            <a:r>
              <a:rPr lang="pt-BR" dirty="0">
                <a:solidFill>
                  <a:srgbClr val="8A0000"/>
                </a:solidFill>
              </a:rPr>
              <a:t>$s </a:t>
            </a:r>
            <a:r>
              <a:rPr lang="pt-BR" dirty="0"/>
              <a:t>=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"frase com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</a:rPr>
              <a:t>ausencia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 de criatividade"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sz="1800" dirty="0" smtClean="0"/>
              <a:t> 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8A0000"/>
                </a:solidFill>
              </a:rPr>
              <a:t>$s</a:t>
            </a:r>
            <a:r>
              <a:rPr lang="pt-BR" sz="1800" dirty="0"/>
              <a:t> =~ m/x</a:t>
            </a:r>
            <a:r>
              <a:rPr lang="pt-BR" sz="1800" dirty="0" smtClean="0"/>
              <a:t>+/){</a:t>
            </a:r>
            <a:endParaRPr lang="pt-BR" sz="1800" dirty="0"/>
          </a:p>
          <a:p>
            <a:r>
              <a:rPr lang="pt-BR" sz="1800" dirty="0"/>
              <a:t>  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"x pelo o menos uma vez\n"</a:t>
            </a:r>
            <a:r>
              <a:rPr lang="pt-BR" sz="1800" dirty="0" smtClean="0"/>
              <a:t>;</a:t>
            </a:r>
            <a:endParaRPr lang="pt-BR" sz="1800" dirty="0"/>
          </a:p>
          <a:p>
            <a:r>
              <a:rPr lang="pt-BR" sz="1800" dirty="0"/>
              <a:t>}</a:t>
            </a:r>
          </a:p>
          <a:p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sz="1800" dirty="0"/>
              <a:t> (</a:t>
            </a:r>
            <a:r>
              <a:rPr lang="pt-BR" sz="1800" dirty="0">
                <a:solidFill>
                  <a:srgbClr val="8A0000"/>
                </a:solidFill>
              </a:rPr>
              <a:t>$s </a:t>
            </a:r>
            <a:r>
              <a:rPr lang="pt-BR" sz="1800" dirty="0"/>
              <a:t>=~ </a:t>
            </a:r>
            <a:r>
              <a:rPr lang="pt-BR" sz="1800" dirty="0" smtClean="0"/>
              <a:t>m/\s/){</a:t>
            </a:r>
            <a:endParaRPr lang="pt-BR" sz="1800" dirty="0"/>
          </a:p>
          <a:p>
            <a:r>
              <a:rPr lang="pt-BR" sz="1800" dirty="0"/>
              <a:t>  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</a:rPr>
              <a:t>espaco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 na frase\n"</a:t>
            </a:r>
            <a:r>
              <a:rPr lang="pt-BR" sz="1800" dirty="0" smtClean="0"/>
              <a:t>;</a:t>
            </a:r>
            <a:endParaRPr lang="pt-BR" sz="1800" dirty="0"/>
          </a:p>
          <a:p>
            <a:r>
              <a:rPr lang="pt-BR" sz="1800" dirty="0"/>
              <a:t>}</a:t>
            </a:r>
          </a:p>
          <a:p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sz="1800" dirty="0"/>
              <a:t> (</a:t>
            </a:r>
            <a:r>
              <a:rPr lang="pt-BR" sz="1800" dirty="0">
                <a:solidFill>
                  <a:srgbClr val="8A0000"/>
                </a:solidFill>
              </a:rPr>
              <a:t>$s </a:t>
            </a:r>
            <a:r>
              <a:rPr lang="pt-BR" sz="1800" dirty="0"/>
              <a:t>=~ </a:t>
            </a:r>
            <a:r>
              <a:rPr lang="pt-BR" sz="1800" dirty="0" smtClean="0"/>
              <a:t>m/\d/){</a:t>
            </a:r>
            <a:endParaRPr lang="pt-BR" sz="1800" dirty="0"/>
          </a:p>
          <a:p>
            <a:r>
              <a:rPr lang="pt-BR" sz="1800" dirty="0"/>
              <a:t>  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</a:rPr>
              <a:t>digitos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 na frase\n"</a:t>
            </a:r>
            <a:r>
              <a:rPr lang="pt-BR" sz="1800" dirty="0" smtClean="0"/>
              <a:t>;</a:t>
            </a:r>
            <a:endParaRPr lang="pt-BR" sz="1800" dirty="0"/>
          </a:p>
          <a:p>
            <a:r>
              <a:rPr lang="pt-BR" sz="1800" dirty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m/padrão/ - Retorna verdadeiro se a </a:t>
            </a:r>
            <a:r>
              <a:rPr lang="pt-BR" dirty="0" err="1" smtClean="0"/>
              <a:t>string</a:t>
            </a:r>
            <a:r>
              <a:rPr lang="pt-BR" dirty="0" smtClean="0"/>
              <a:t> possuir o padrão.</a:t>
            </a:r>
          </a:p>
          <a:p>
            <a:r>
              <a:rPr lang="pt-BR" dirty="0" smtClean="0"/>
              <a:t>s/padrão/troca/ - Troca o padrão sempre que for encontrado por troca.</a:t>
            </a:r>
          </a:p>
          <a:p>
            <a:r>
              <a:rPr lang="pt-BR" dirty="0">
                <a:solidFill>
                  <a:srgbClr val="8A0000"/>
                </a:solidFill>
              </a:rPr>
              <a:t>$s </a:t>
            </a:r>
            <a:r>
              <a:rPr lang="pt-BR" dirty="0"/>
              <a:t>=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"frase com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</a:rPr>
              <a:t>ausencia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 de criatividade"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1800" dirty="0" smtClean="0">
                <a:solidFill>
                  <a:srgbClr val="8A0000"/>
                </a:solidFill>
              </a:rPr>
              <a:t>$s</a:t>
            </a:r>
            <a:r>
              <a:rPr lang="pt-BR" sz="1800" dirty="0" smtClean="0"/>
              <a:t> </a:t>
            </a:r>
            <a:r>
              <a:rPr lang="pt-BR" sz="1800" dirty="0"/>
              <a:t>=~ </a:t>
            </a:r>
            <a:r>
              <a:rPr lang="pt-BR" sz="1800" dirty="0" smtClean="0"/>
              <a:t>s/a/A/;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#Primeiro a por A</a:t>
            </a:r>
          </a:p>
          <a:p>
            <a:r>
              <a:rPr lang="pt-BR" sz="1800" dirty="0">
                <a:solidFill>
                  <a:srgbClr val="8A0000"/>
                </a:solidFill>
              </a:rPr>
              <a:t>$s</a:t>
            </a:r>
            <a:r>
              <a:rPr lang="pt-BR" sz="1800" dirty="0"/>
              <a:t> =~ </a:t>
            </a:r>
            <a:r>
              <a:rPr lang="pt-BR" sz="1800" dirty="0" smtClean="0"/>
              <a:t>s/a/A/g;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a's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A's</a:t>
            </a:r>
            <a:endParaRPr lang="pt-B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800" dirty="0">
                <a:solidFill>
                  <a:srgbClr val="8A0000"/>
                </a:solidFill>
              </a:rPr>
              <a:t>$s</a:t>
            </a:r>
            <a:r>
              <a:rPr lang="pt-BR" sz="1800" dirty="0"/>
              <a:t> =~ </a:t>
            </a:r>
            <a:r>
              <a:rPr lang="pt-BR" sz="1800" dirty="0" smtClean="0"/>
              <a:t>s</a:t>
            </a:r>
            <a:r>
              <a:rPr lang="pt-BR" sz="1800" dirty="0"/>
              <a:t>/(.*)d/$1.D/e</a:t>
            </a:r>
            <a:r>
              <a:rPr lang="pt-BR" sz="1800" dirty="0" smtClean="0"/>
              <a:t>;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#Último d por D</a:t>
            </a:r>
          </a:p>
          <a:p>
            <a:r>
              <a:rPr lang="pt-BR" sz="1800" dirty="0">
                <a:solidFill>
                  <a:srgbClr val="8A0000"/>
                </a:solidFill>
              </a:rPr>
              <a:t>$s</a:t>
            </a:r>
            <a:r>
              <a:rPr lang="pt-BR" sz="1800" dirty="0"/>
              <a:t> =~ </a:t>
            </a:r>
            <a:r>
              <a:rPr lang="pt-BR" sz="1800" dirty="0" smtClean="0"/>
              <a:t>s</a:t>
            </a:r>
            <a:r>
              <a:rPr lang="pt-BR" sz="1800" dirty="0"/>
              <a:t>/[</a:t>
            </a:r>
            <a:r>
              <a:rPr lang="pt-BR" sz="1800" dirty="0" err="1"/>
              <a:t>ea</a:t>
            </a:r>
            <a:r>
              <a:rPr lang="pt-BR" sz="1800" dirty="0"/>
              <a:t>]/1/g</a:t>
            </a:r>
            <a:r>
              <a:rPr lang="pt-BR" sz="1800" dirty="0" smtClean="0"/>
              <a:t>;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a's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e's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</a:t>
            </a:r>
            <a:r>
              <a:rPr lang="pt-BR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pt-BR" sz="1800" dirty="0" smtClean="0"/>
          </a:p>
          <a:p>
            <a:r>
              <a:rPr lang="pt-BR" sz="1800" dirty="0">
                <a:solidFill>
                  <a:srgbClr val="8A0000"/>
                </a:solidFill>
              </a:rPr>
              <a:t>$s</a:t>
            </a:r>
            <a:r>
              <a:rPr lang="pt-BR" sz="1800" dirty="0"/>
              <a:t> =~ </a:t>
            </a:r>
            <a:r>
              <a:rPr lang="pt-BR" sz="1800" dirty="0" smtClean="0"/>
              <a:t>s/e$/E/;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#e no final da 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m/padrão/ - Retorna verdadeiro se a </a:t>
            </a:r>
            <a:r>
              <a:rPr lang="pt-BR" dirty="0" err="1" smtClean="0"/>
              <a:t>string</a:t>
            </a:r>
            <a:r>
              <a:rPr lang="pt-BR" dirty="0" smtClean="0"/>
              <a:t> possuir o padrão.</a:t>
            </a:r>
          </a:p>
          <a:p>
            <a:r>
              <a:rPr lang="pt-BR" dirty="0" smtClean="0"/>
              <a:t>s/padrão/troca/ - Troca o padrão por troca.</a:t>
            </a:r>
          </a:p>
          <a:p>
            <a:r>
              <a:rPr lang="pt-BR" dirty="0" err="1" smtClean="0"/>
              <a:t>tr</a:t>
            </a:r>
            <a:r>
              <a:rPr lang="pt-BR" dirty="0" smtClean="0"/>
              <a:t>/padrão/troca/ - Troca padrão sempre por troca.</a:t>
            </a:r>
          </a:p>
          <a:p>
            <a:r>
              <a:rPr lang="pt-BR" dirty="0" smtClean="0"/>
              <a:t>c – Complemento</a:t>
            </a:r>
          </a:p>
          <a:p>
            <a:r>
              <a:rPr lang="pt-BR" dirty="0"/>
              <a:t>d</a:t>
            </a:r>
            <a:r>
              <a:rPr lang="pt-BR" dirty="0" smtClean="0"/>
              <a:t> – Deleta</a:t>
            </a:r>
          </a:p>
          <a:p>
            <a:r>
              <a:rPr lang="pt-BR" dirty="0"/>
              <a:t>s</a:t>
            </a:r>
            <a:r>
              <a:rPr lang="pt-BR" dirty="0" smtClean="0"/>
              <a:t> – Remove duplicados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dirty="0">
                <a:solidFill>
                  <a:srgbClr val="8A0000"/>
                </a:solidFill>
              </a:rPr>
              <a:t>$s </a:t>
            </a:r>
            <a:r>
              <a:rPr lang="pt-BR" dirty="0"/>
              <a:t>=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"frase com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</a:rPr>
              <a:t>ausencia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 de criatividade"</a:t>
            </a:r>
            <a:r>
              <a:rPr lang="pt-BR" dirty="0"/>
              <a:t>;</a:t>
            </a:r>
          </a:p>
          <a:p>
            <a:endParaRPr lang="pt-BR" sz="1800" dirty="0" smtClean="0">
              <a:solidFill>
                <a:srgbClr val="8A0000"/>
              </a:solidFill>
            </a:endParaRPr>
          </a:p>
          <a:p>
            <a:r>
              <a:rPr lang="pt-BR" sz="1800" dirty="0" smtClean="0">
                <a:solidFill>
                  <a:srgbClr val="8A0000"/>
                </a:solidFill>
              </a:rPr>
              <a:t>$s</a:t>
            </a:r>
            <a:r>
              <a:rPr lang="pt-BR" sz="1800" dirty="0" smtClean="0"/>
              <a:t> </a:t>
            </a:r>
            <a:r>
              <a:rPr lang="pt-BR" sz="1800" dirty="0"/>
              <a:t>=~ </a:t>
            </a:r>
            <a:r>
              <a:rPr lang="pt-BR" sz="1800" dirty="0" err="1" smtClean="0"/>
              <a:t>tr</a:t>
            </a:r>
            <a:r>
              <a:rPr lang="pt-BR" sz="1800" dirty="0" smtClean="0"/>
              <a:t>/[</a:t>
            </a:r>
            <a:r>
              <a:rPr lang="pt-BR" sz="1800" dirty="0" err="1" smtClean="0"/>
              <a:t>a-z</a:t>
            </a:r>
            <a:r>
              <a:rPr lang="pt-BR" sz="1800" dirty="0" smtClean="0"/>
              <a:t>]/[A-Z]/;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uppercase</a:t>
            </a:r>
            <a:endParaRPr lang="pt-B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800" dirty="0">
                <a:solidFill>
                  <a:srgbClr val="8A0000"/>
                </a:solidFill>
              </a:rPr>
              <a:t>$s</a:t>
            </a:r>
            <a:r>
              <a:rPr lang="pt-BR" sz="1800" dirty="0"/>
              <a:t> =~ </a:t>
            </a:r>
            <a:r>
              <a:rPr lang="pt-BR" sz="1800" dirty="0" err="1"/>
              <a:t>tr</a:t>
            </a:r>
            <a:r>
              <a:rPr lang="pt-BR" sz="1800" dirty="0"/>
              <a:t>/</a:t>
            </a:r>
            <a:r>
              <a:rPr lang="pt-BR" sz="1800" dirty="0" err="1"/>
              <a:t>ae</a:t>
            </a:r>
            <a:r>
              <a:rPr lang="pt-BR" sz="1800" dirty="0"/>
              <a:t>/1/;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a's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e's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1</a:t>
            </a:r>
          </a:p>
          <a:p>
            <a:r>
              <a:rPr lang="pt-BR" sz="1800" dirty="0">
                <a:solidFill>
                  <a:srgbClr val="8A0000"/>
                </a:solidFill>
              </a:rPr>
              <a:t>$s</a:t>
            </a:r>
            <a:r>
              <a:rPr lang="pt-BR" sz="1800" dirty="0"/>
              <a:t> =~ </a:t>
            </a:r>
            <a:r>
              <a:rPr lang="pt-BR" sz="1800" dirty="0" err="1"/>
              <a:t>tr</a:t>
            </a:r>
            <a:r>
              <a:rPr lang="pt-BR" sz="1800" dirty="0"/>
              <a:t>/</a:t>
            </a:r>
            <a:r>
              <a:rPr lang="pt-BR" sz="1800" dirty="0" err="1"/>
              <a:t>ae</a:t>
            </a:r>
            <a:r>
              <a:rPr lang="pt-BR" sz="1800" dirty="0"/>
              <a:t>/12</a:t>
            </a:r>
            <a:r>
              <a:rPr lang="pt-BR" sz="1800" dirty="0" smtClean="0"/>
              <a:t>/;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a's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1 e 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e's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2</a:t>
            </a:r>
          </a:p>
          <a:p>
            <a:r>
              <a:rPr lang="pt-BR" sz="1800" dirty="0" smtClean="0">
                <a:solidFill>
                  <a:srgbClr val="8A0000"/>
                </a:solidFill>
              </a:rPr>
              <a:t>$</a:t>
            </a:r>
            <a:r>
              <a:rPr lang="pt-BR" sz="1800" dirty="0">
                <a:solidFill>
                  <a:srgbClr val="8A0000"/>
                </a:solidFill>
              </a:rPr>
              <a:t>s</a:t>
            </a:r>
            <a:r>
              <a:rPr lang="pt-BR" sz="1800" dirty="0"/>
              <a:t> =~ </a:t>
            </a:r>
            <a:r>
              <a:rPr lang="pt-BR" sz="1800" dirty="0" err="1"/>
              <a:t>tr</a:t>
            </a:r>
            <a:r>
              <a:rPr lang="pt-BR" sz="1800" dirty="0"/>
              <a:t>/</a:t>
            </a:r>
            <a:r>
              <a:rPr lang="pt-BR" sz="1800" dirty="0" err="1"/>
              <a:t>ae</a:t>
            </a:r>
            <a:r>
              <a:rPr lang="pt-BR" sz="1800" dirty="0"/>
              <a:t>/1/d</a:t>
            </a:r>
            <a:r>
              <a:rPr lang="pt-BR" sz="1800" dirty="0" smtClean="0"/>
              <a:t>;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a's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1 e apaga 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e's</a:t>
            </a:r>
            <a:endParaRPr lang="pt-B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800" dirty="0">
                <a:solidFill>
                  <a:srgbClr val="8A0000"/>
                </a:solidFill>
              </a:rPr>
              <a:t>$s</a:t>
            </a:r>
            <a:r>
              <a:rPr lang="pt-BR" sz="1800" dirty="0"/>
              <a:t> =~ </a:t>
            </a:r>
            <a:r>
              <a:rPr lang="pt-BR" sz="1800" dirty="0" err="1"/>
              <a:t>tr</a:t>
            </a:r>
            <a:r>
              <a:rPr lang="pt-BR" sz="1800" dirty="0"/>
              <a:t>/</a:t>
            </a:r>
            <a:r>
              <a:rPr lang="pt-BR" sz="1800" dirty="0" err="1"/>
              <a:t>ae</a:t>
            </a:r>
            <a:r>
              <a:rPr lang="pt-BR" sz="1800" dirty="0"/>
              <a:t>/1/c</a:t>
            </a:r>
            <a:r>
              <a:rPr lang="pt-BR" sz="1800" dirty="0" smtClean="0"/>
              <a:t>;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#todo o resto vira 1</a:t>
            </a:r>
          </a:p>
          <a:p>
            <a:r>
              <a:rPr lang="pt-BR" sz="1800" dirty="0">
                <a:solidFill>
                  <a:srgbClr val="8A0000"/>
                </a:solidFill>
              </a:rPr>
              <a:t>$s</a:t>
            </a:r>
            <a:r>
              <a:rPr lang="pt-BR" sz="1800" dirty="0"/>
              <a:t> =~ </a:t>
            </a:r>
            <a:r>
              <a:rPr lang="pt-BR" sz="1800" dirty="0" err="1" smtClean="0"/>
              <a:t>tr</a:t>
            </a:r>
            <a:r>
              <a:rPr lang="pt-BR" sz="1800" dirty="0" smtClean="0"/>
              <a:t>/a/12/;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t-B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a's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viram 1 (ignora 2)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Legibilidade e Facilidade </a:t>
            </a:r>
            <a:r>
              <a:rPr lang="pt-BR" dirty="0"/>
              <a:t>de </a:t>
            </a:r>
            <a:r>
              <a:rPr lang="pt-BR" dirty="0" smtClean="0"/>
              <a:t>Escrita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solidFill>
                  <a:schemeClr val="accent2">
                    <a:lumMod val="75000"/>
                  </a:schemeClr>
                </a:solidFill>
              </a:rPr>
              <a:t>sub</a:t>
            </a:r>
            <a:r>
              <a:rPr lang="pl-PL" sz="1800" dirty="0">
                <a:cs typeface="Consolas" panose="020B0609020204030204" pitchFamily="49" charset="0"/>
              </a:rPr>
              <a:t> ImprimeLista1{</a:t>
            </a:r>
          </a:p>
          <a:p>
            <a:r>
              <a:rPr lang="pl-PL" sz="1800" dirty="0">
                <a:cs typeface="Consolas" panose="020B0609020204030204" pitchFamily="49" charset="0"/>
              </a:rPr>
              <a:t>  </a:t>
            </a:r>
            <a:r>
              <a:rPr lang="pl-PL" sz="1800" dirty="0">
                <a:solidFill>
                  <a:srgbClr val="8A0000"/>
                </a:solidFill>
              </a:rPr>
              <a:t>$tam </a:t>
            </a:r>
            <a:r>
              <a:rPr lang="pl-PL" sz="1800" dirty="0">
                <a:cs typeface="Consolas" panose="020B0609020204030204" pitchFamily="49" charset="0"/>
              </a:rPr>
              <a:t>= </a:t>
            </a:r>
            <a:r>
              <a:rPr lang="pl-PL" sz="1800" dirty="0" smtClean="0">
                <a:solidFill>
                  <a:srgbClr val="8A0000"/>
                </a:solidFill>
              </a:rPr>
              <a:t>@_</a:t>
            </a:r>
            <a:r>
              <a:rPr lang="pl-PL" sz="1800" dirty="0" smtClean="0">
                <a:cs typeface="Consolas" panose="020B0609020204030204" pitchFamily="49" charset="0"/>
              </a:rPr>
              <a:t>;</a:t>
            </a:r>
            <a:endParaRPr lang="pl-PL" sz="1800" dirty="0">
              <a:cs typeface="Consolas" panose="020B0609020204030204" pitchFamily="49" charset="0"/>
            </a:endParaRPr>
          </a:p>
          <a:p>
            <a:r>
              <a:rPr lang="pl-PL" sz="1800" dirty="0">
                <a:cs typeface="Consolas" panose="020B0609020204030204" pitchFamily="49" charset="0"/>
              </a:rPr>
              <a:t>  </a:t>
            </a:r>
            <a:r>
              <a:rPr lang="pl-PL" sz="1800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pl-PL" sz="1800" dirty="0">
                <a:cs typeface="Consolas" panose="020B0609020204030204" pitchFamily="49" charset="0"/>
              </a:rPr>
              <a:t> (my </a:t>
            </a:r>
            <a:r>
              <a:rPr lang="pl-PL" sz="1800" dirty="0">
                <a:solidFill>
                  <a:srgbClr val="8A0000"/>
                </a:solidFill>
              </a:rPr>
              <a:t>$i </a:t>
            </a:r>
            <a:r>
              <a:rPr lang="pl-PL" sz="1800" dirty="0">
                <a:cs typeface="Consolas" panose="020B0609020204030204" pitchFamily="49" charset="0"/>
              </a:rPr>
              <a:t>= 0; </a:t>
            </a:r>
            <a:r>
              <a:rPr lang="pl-PL" sz="1800" dirty="0">
                <a:solidFill>
                  <a:srgbClr val="8A0000"/>
                </a:solidFill>
              </a:rPr>
              <a:t>$i</a:t>
            </a:r>
            <a:r>
              <a:rPr lang="pl-PL" sz="1800" dirty="0">
                <a:cs typeface="Consolas" panose="020B0609020204030204" pitchFamily="49" charset="0"/>
              </a:rPr>
              <a:t> &lt; </a:t>
            </a:r>
            <a:r>
              <a:rPr lang="pl-PL" sz="1800" dirty="0">
                <a:solidFill>
                  <a:srgbClr val="8A0000"/>
                </a:solidFill>
              </a:rPr>
              <a:t>$tam</a:t>
            </a:r>
            <a:r>
              <a:rPr lang="pl-PL" sz="1800" dirty="0">
                <a:cs typeface="Consolas" panose="020B0609020204030204" pitchFamily="49" charset="0"/>
              </a:rPr>
              <a:t> ; </a:t>
            </a:r>
            <a:r>
              <a:rPr lang="pl-PL" sz="1800" dirty="0">
                <a:solidFill>
                  <a:srgbClr val="8A0000"/>
                </a:solidFill>
              </a:rPr>
              <a:t>$i++</a:t>
            </a:r>
            <a:r>
              <a:rPr lang="pl-PL" sz="1800" dirty="0">
                <a:cs typeface="Consolas" panose="020B0609020204030204" pitchFamily="49" charset="0"/>
              </a:rPr>
              <a:t>) {</a:t>
            </a:r>
          </a:p>
          <a:p>
            <a:r>
              <a:rPr lang="pl-PL" sz="1800" dirty="0">
                <a:cs typeface="Consolas" panose="020B0609020204030204" pitchFamily="49" charset="0"/>
              </a:rPr>
              <a:t>    </a:t>
            </a:r>
            <a:r>
              <a:rPr lang="pl-PL" sz="18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l-PL" sz="1800" dirty="0">
                <a:cs typeface="Consolas" panose="020B0609020204030204" pitchFamily="49" charset="0"/>
              </a:rPr>
              <a:t> (</a:t>
            </a:r>
            <a:r>
              <a:rPr lang="pl-PL" sz="1800" dirty="0">
                <a:solidFill>
                  <a:srgbClr val="8A0000"/>
                </a:solidFill>
              </a:rPr>
              <a:t>$_</a:t>
            </a:r>
            <a:r>
              <a:rPr lang="pl-PL" sz="1800" dirty="0">
                <a:cs typeface="Consolas" panose="020B0609020204030204" pitchFamily="49" charset="0"/>
              </a:rPr>
              <a:t>[</a:t>
            </a:r>
            <a:r>
              <a:rPr lang="pl-PL" sz="1800" dirty="0">
                <a:solidFill>
                  <a:srgbClr val="8A0000"/>
                </a:solidFill>
              </a:rPr>
              <a:t>$i</a:t>
            </a:r>
            <a:r>
              <a:rPr lang="pl-PL" sz="1800" dirty="0">
                <a:cs typeface="Consolas" panose="020B0609020204030204" pitchFamily="49" charset="0"/>
              </a:rPr>
              <a:t>] =~ </a:t>
            </a:r>
            <a:r>
              <a:rPr lang="pl-PL" sz="1800" dirty="0" smtClean="0">
                <a:cs typeface="Consolas" panose="020B0609020204030204" pitchFamily="49" charset="0"/>
              </a:rPr>
              <a:t>m/e/){</a:t>
            </a:r>
            <a:endParaRPr lang="pl-PL" sz="1800" dirty="0">
              <a:cs typeface="Consolas" panose="020B0609020204030204" pitchFamily="49" charset="0"/>
            </a:endParaRPr>
          </a:p>
          <a:p>
            <a:r>
              <a:rPr lang="pl-PL" sz="1800" dirty="0">
                <a:cs typeface="Consolas" panose="020B0609020204030204" pitchFamily="49" charset="0"/>
              </a:rPr>
              <a:t>      </a:t>
            </a:r>
            <a:r>
              <a:rPr lang="pl-PL" sz="18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l-PL" sz="1800" dirty="0">
                <a:cs typeface="Consolas" panose="020B0609020204030204" pitchFamily="49" charset="0"/>
              </a:rPr>
              <a:t> </a:t>
            </a:r>
            <a:r>
              <a:rPr lang="pl-PL" sz="1800" dirty="0">
                <a:solidFill>
                  <a:schemeClr val="accent5">
                    <a:lumMod val="75000"/>
                  </a:schemeClr>
                </a:solidFill>
              </a:rPr>
              <a:t>"\u</a:t>
            </a:r>
            <a:r>
              <a:rPr lang="pl-PL" sz="1800" dirty="0">
                <a:solidFill>
                  <a:srgbClr val="8A0000"/>
                </a:solidFill>
              </a:rPr>
              <a:t>$_</a:t>
            </a:r>
            <a:r>
              <a:rPr lang="pl-PL" sz="1800" dirty="0">
                <a:cs typeface="Consolas" panose="020B0609020204030204" pitchFamily="49" charset="0"/>
              </a:rPr>
              <a:t>[</a:t>
            </a:r>
            <a:r>
              <a:rPr lang="pl-PL" sz="1800" dirty="0">
                <a:solidFill>
                  <a:srgbClr val="8A0000"/>
                </a:solidFill>
              </a:rPr>
              <a:t>$i</a:t>
            </a:r>
            <a:r>
              <a:rPr lang="pl-PL" sz="1800" dirty="0">
                <a:cs typeface="Consolas" panose="020B0609020204030204" pitchFamily="49" charset="0"/>
              </a:rPr>
              <a:t>]</a:t>
            </a:r>
            <a:r>
              <a:rPr lang="pl-PL" sz="18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l-PL" sz="1800" dirty="0">
                <a:cs typeface="Consolas" panose="020B0609020204030204" pitchFamily="49" charset="0"/>
              </a:rPr>
              <a:t>;</a:t>
            </a:r>
          </a:p>
          <a:p>
            <a:r>
              <a:rPr lang="pl-PL" sz="1800" dirty="0">
                <a:cs typeface="Consolas" panose="020B0609020204030204" pitchFamily="49" charset="0"/>
              </a:rPr>
              <a:t>    }</a:t>
            </a:r>
          </a:p>
          <a:p>
            <a:r>
              <a:rPr lang="pl-PL" sz="1800" dirty="0">
                <a:cs typeface="Consolas" panose="020B0609020204030204" pitchFamily="49" charset="0"/>
              </a:rPr>
              <a:t>  }</a:t>
            </a:r>
          </a:p>
          <a:p>
            <a:r>
              <a:rPr lang="pl-PL" sz="1800" dirty="0">
                <a:cs typeface="Consolas" panose="020B0609020204030204" pitchFamily="49" charset="0"/>
              </a:rPr>
              <a:t>}</a:t>
            </a:r>
            <a:endParaRPr lang="pt-BR" sz="1800" dirty="0">
              <a:cs typeface="Consolas" panose="020B06090202040302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sz="1800" dirty="0">
              <a:cs typeface="Consolas" panose="020B0609020204030204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Legibilidade e Facilidade </a:t>
            </a:r>
            <a:r>
              <a:rPr lang="pt-BR" dirty="0"/>
              <a:t>de </a:t>
            </a:r>
            <a:r>
              <a:rPr lang="pt-BR" dirty="0" smtClean="0"/>
              <a:t>Escrita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solidFill>
                  <a:schemeClr val="accent2">
                    <a:lumMod val="75000"/>
                  </a:schemeClr>
                </a:solidFill>
              </a:rPr>
              <a:t>sub</a:t>
            </a:r>
            <a:r>
              <a:rPr lang="pl-PL" sz="1800" dirty="0">
                <a:cs typeface="Consolas" panose="020B0609020204030204" pitchFamily="49" charset="0"/>
              </a:rPr>
              <a:t> ImprimeLista1{</a:t>
            </a:r>
          </a:p>
          <a:p>
            <a:r>
              <a:rPr lang="pl-PL" sz="1800" dirty="0">
                <a:cs typeface="Consolas" panose="020B0609020204030204" pitchFamily="49" charset="0"/>
              </a:rPr>
              <a:t>  </a:t>
            </a:r>
            <a:r>
              <a:rPr lang="pl-PL" sz="1800" dirty="0">
                <a:solidFill>
                  <a:srgbClr val="8A0000"/>
                </a:solidFill>
              </a:rPr>
              <a:t>$tam </a:t>
            </a:r>
            <a:r>
              <a:rPr lang="pl-PL" sz="1800" dirty="0">
                <a:cs typeface="Consolas" panose="020B0609020204030204" pitchFamily="49" charset="0"/>
              </a:rPr>
              <a:t>= </a:t>
            </a:r>
            <a:r>
              <a:rPr lang="pl-PL" sz="1800" dirty="0" smtClean="0">
                <a:solidFill>
                  <a:srgbClr val="8A0000"/>
                </a:solidFill>
              </a:rPr>
              <a:t>@_</a:t>
            </a:r>
            <a:r>
              <a:rPr lang="pl-PL" sz="1800" dirty="0" smtClean="0">
                <a:cs typeface="Consolas" panose="020B0609020204030204" pitchFamily="49" charset="0"/>
              </a:rPr>
              <a:t>;</a:t>
            </a:r>
            <a:endParaRPr lang="pl-PL" sz="1800" dirty="0">
              <a:cs typeface="Consolas" panose="020B0609020204030204" pitchFamily="49" charset="0"/>
            </a:endParaRPr>
          </a:p>
          <a:p>
            <a:r>
              <a:rPr lang="pl-PL" sz="1800" dirty="0">
                <a:cs typeface="Consolas" panose="020B0609020204030204" pitchFamily="49" charset="0"/>
              </a:rPr>
              <a:t>  </a:t>
            </a:r>
            <a:r>
              <a:rPr lang="pl-PL" sz="1800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pl-PL" sz="1800" dirty="0">
                <a:cs typeface="Consolas" panose="020B0609020204030204" pitchFamily="49" charset="0"/>
              </a:rPr>
              <a:t> (my </a:t>
            </a:r>
            <a:r>
              <a:rPr lang="pl-PL" sz="1800" dirty="0">
                <a:solidFill>
                  <a:srgbClr val="8A0000"/>
                </a:solidFill>
              </a:rPr>
              <a:t>$i </a:t>
            </a:r>
            <a:r>
              <a:rPr lang="pl-PL" sz="1800" dirty="0">
                <a:cs typeface="Consolas" panose="020B0609020204030204" pitchFamily="49" charset="0"/>
              </a:rPr>
              <a:t>= 0; </a:t>
            </a:r>
            <a:r>
              <a:rPr lang="pl-PL" sz="1800" dirty="0">
                <a:solidFill>
                  <a:srgbClr val="8A0000"/>
                </a:solidFill>
              </a:rPr>
              <a:t>$i</a:t>
            </a:r>
            <a:r>
              <a:rPr lang="pl-PL" sz="1800" dirty="0">
                <a:cs typeface="Consolas" panose="020B0609020204030204" pitchFamily="49" charset="0"/>
              </a:rPr>
              <a:t> &lt; </a:t>
            </a:r>
            <a:r>
              <a:rPr lang="pl-PL" sz="1800" dirty="0">
                <a:solidFill>
                  <a:srgbClr val="8A0000"/>
                </a:solidFill>
              </a:rPr>
              <a:t>$tam</a:t>
            </a:r>
            <a:r>
              <a:rPr lang="pl-PL" sz="1800" dirty="0">
                <a:cs typeface="Consolas" panose="020B0609020204030204" pitchFamily="49" charset="0"/>
              </a:rPr>
              <a:t> ; </a:t>
            </a:r>
            <a:r>
              <a:rPr lang="pl-PL" sz="1800" dirty="0">
                <a:solidFill>
                  <a:srgbClr val="8A0000"/>
                </a:solidFill>
              </a:rPr>
              <a:t>$i++</a:t>
            </a:r>
            <a:r>
              <a:rPr lang="pl-PL" sz="1800" dirty="0">
                <a:cs typeface="Consolas" panose="020B0609020204030204" pitchFamily="49" charset="0"/>
              </a:rPr>
              <a:t>) {</a:t>
            </a:r>
          </a:p>
          <a:p>
            <a:r>
              <a:rPr lang="pl-PL" sz="1800" dirty="0">
                <a:cs typeface="Consolas" panose="020B0609020204030204" pitchFamily="49" charset="0"/>
              </a:rPr>
              <a:t>    </a:t>
            </a:r>
            <a:r>
              <a:rPr lang="pl-PL" sz="18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l-PL" sz="1800" dirty="0">
                <a:cs typeface="Consolas" panose="020B0609020204030204" pitchFamily="49" charset="0"/>
              </a:rPr>
              <a:t> (</a:t>
            </a:r>
            <a:r>
              <a:rPr lang="pl-PL" sz="1800" dirty="0">
                <a:solidFill>
                  <a:srgbClr val="8A0000"/>
                </a:solidFill>
              </a:rPr>
              <a:t>$_</a:t>
            </a:r>
            <a:r>
              <a:rPr lang="pl-PL" sz="1800" dirty="0">
                <a:cs typeface="Consolas" panose="020B0609020204030204" pitchFamily="49" charset="0"/>
              </a:rPr>
              <a:t>[</a:t>
            </a:r>
            <a:r>
              <a:rPr lang="pl-PL" sz="1800" dirty="0">
                <a:solidFill>
                  <a:srgbClr val="8A0000"/>
                </a:solidFill>
              </a:rPr>
              <a:t>$i</a:t>
            </a:r>
            <a:r>
              <a:rPr lang="pl-PL" sz="1800" dirty="0">
                <a:cs typeface="Consolas" panose="020B0609020204030204" pitchFamily="49" charset="0"/>
              </a:rPr>
              <a:t>] =~ </a:t>
            </a:r>
            <a:r>
              <a:rPr lang="pl-PL" sz="1800" dirty="0" smtClean="0">
                <a:cs typeface="Consolas" panose="020B0609020204030204" pitchFamily="49" charset="0"/>
              </a:rPr>
              <a:t>m/e/){</a:t>
            </a:r>
            <a:endParaRPr lang="pl-PL" sz="1800" dirty="0">
              <a:cs typeface="Consolas" panose="020B0609020204030204" pitchFamily="49" charset="0"/>
            </a:endParaRPr>
          </a:p>
          <a:p>
            <a:r>
              <a:rPr lang="pl-PL" sz="1800" dirty="0">
                <a:cs typeface="Consolas" panose="020B0609020204030204" pitchFamily="49" charset="0"/>
              </a:rPr>
              <a:t>      </a:t>
            </a:r>
            <a:r>
              <a:rPr lang="pl-PL" sz="18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l-PL" sz="1800" dirty="0">
                <a:cs typeface="Consolas" panose="020B0609020204030204" pitchFamily="49" charset="0"/>
              </a:rPr>
              <a:t> </a:t>
            </a:r>
            <a:r>
              <a:rPr lang="pl-PL" sz="1800" dirty="0">
                <a:solidFill>
                  <a:schemeClr val="accent5">
                    <a:lumMod val="75000"/>
                  </a:schemeClr>
                </a:solidFill>
              </a:rPr>
              <a:t>"\u</a:t>
            </a:r>
            <a:r>
              <a:rPr lang="pl-PL" sz="1800" dirty="0">
                <a:solidFill>
                  <a:srgbClr val="8A0000"/>
                </a:solidFill>
              </a:rPr>
              <a:t>$_</a:t>
            </a:r>
            <a:r>
              <a:rPr lang="pl-PL" sz="1800" dirty="0">
                <a:cs typeface="Consolas" panose="020B0609020204030204" pitchFamily="49" charset="0"/>
              </a:rPr>
              <a:t>[</a:t>
            </a:r>
            <a:r>
              <a:rPr lang="pl-PL" sz="1800" dirty="0">
                <a:solidFill>
                  <a:srgbClr val="8A0000"/>
                </a:solidFill>
              </a:rPr>
              <a:t>$i</a:t>
            </a:r>
            <a:r>
              <a:rPr lang="pl-PL" sz="1800" dirty="0">
                <a:cs typeface="Consolas" panose="020B0609020204030204" pitchFamily="49" charset="0"/>
              </a:rPr>
              <a:t>]</a:t>
            </a:r>
            <a:r>
              <a:rPr lang="pl-PL" sz="18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l-PL" sz="1800" dirty="0">
                <a:cs typeface="Consolas" panose="020B0609020204030204" pitchFamily="49" charset="0"/>
              </a:rPr>
              <a:t>;</a:t>
            </a:r>
          </a:p>
          <a:p>
            <a:r>
              <a:rPr lang="pl-PL" sz="1800" dirty="0">
                <a:cs typeface="Consolas" panose="020B0609020204030204" pitchFamily="49" charset="0"/>
              </a:rPr>
              <a:t>    }</a:t>
            </a:r>
          </a:p>
          <a:p>
            <a:r>
              <a:rPr lang="pl-PL" sz="1800" dirty="0">
                <a:cs typeface="Consolas" panose="020B0609020204030204" pitchFamily="49" charset="0"/>
              </a:rPr>
              <a:t>  }</a:t>
            </a:r>
          </a:p>
          <a:p>
            <a:r>
              <a:rPr lang="pl-PL" sz="1800" dirty="0">
                <a:cs typeface="Consolas" panose="020B0609020204030204" pitchFamily="49" charset="0"/>
              </a:rPr>
              <a:t>}</a:t>
            </a:r>
            <a:endParaRPr lang="pt-BR" sz="1800" dirty="0">
              <a:cs typeface="Consolas" panose="020B06090202040302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olidFill>
                  <a:schemeClr val="accent2">
                    <a:lumMod val="75000"/>
                  </a:schemeClr>
                </a:solidFill>
              </a:rPr>
              <a:t>sub</a:t>
            </a:r>
            <a:r>
              <a:rPr lang="pt-BR" sz="1800" dirty="0">
                <a:cs typeface="Consolas" panose="020B0609020204030204" pitchFamily="49" charset="0"/>
              </a:rPr>
              <a:t> ImprimeLista2{</a:t>
            </a:r>
          </a:p>
          <a:p>
            <a:r>
              <a:rPr lang="pt-BR" sz="1800" dirty="0">
                <a:cs typeface="Consolas" panose="020B0609020204030204" pitchFamily="49" charset="0"/>
              </a:rPr>
              <a:t>  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foreach</a:t>
            </a:r>
            <a:r>
              <a:rPr lang="pt-BR" sz="1800" dirty="0">
                <a:cs typeface="Consolas" panose="020B0609020204030204" pitchFamily="49" charset="0"/>
              </a:rPr>
              <a:t> (</a:t>
            </a:r>
            <a:r>
              <a:rPr lang="pt-BR" sz="1800" dirty="0">
                <a:solidFill>
                  <a:srgbClr val="8A0000"/>
                </a:solidFill>
              </a:rPr>
              <a:t>@_</a:t>
            </a:r>
            <a:r>
              <a:rPr lang="pt-BR" sz="1800" dirty="0">
                <a:cs typeface="Consolas" panose="020B0609020204030204" pitchFamily="49" charset="0"/>
              </a:rPr>
              <a:t>){</a:t>
            </a:r>
          </a:p>
          <a:p>
            <a:r>
              <a:rPr lang="pt-BR" sz="1800" dirty="0">
                <a:cs typeface="Consolas" panose="020B0609020204030204" pitchFamily="49" charset="0"/>
              </a:rPr>
              <a:t>     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sz="1800" dirty="0">
                <a:cs typeface="Consolas" panose="020B0609020204030204" pitchFamily="49" charset="0"/>
              </a:rPr>
              <a:t> (/e/){</a:t>
            </a:r>
          </a:p>
          <a:p>
            <a:r>
              <a:rPr lang="pt-BR" sz="1800" dirty="0">
                <a:cs typeface="Consolas" panose="020B0609020204030204" pitchFamily="49" charset="0"/>
              </a:rPr>
              <a:t>       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pt-BR" sz="1800" dirty="0">
                <a:cs typeface="Consolas" panose="020B0609020204030204" pitchFamily="49" charset="0"/>
              </a:rPr>
              <a:t>/(\w)(\w+)/</a:t>
            </a:r>
            <a:r>
              <a:rPr lang="pt-BR" sz="1800" dirty="0" err="1">
                <a:cs typeface="Consolas" panose="020B0609020204030204" pitchFamily="49" charset="0"/>
              </a:rPr>
              <a:t>uc</a:t>
            </a:r>
            <a:r>
              <a:rPr lang="pt-BR" sz="1800" dirty="0">
                <a:cs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8A0000"/>
                </a:solidFill>
              </a:rPr>
              <a:t>$1</a:t>
            </a:r>
            <a:r>
              <a:rPr lang="pt-BR" sz="1800" dirty="0">
                <a:cs typeface="Consolas" panose="020B0609020204030204" pitchFamily="49" charset="0"/>
              </a:rPr>
              <a:t>).</a:t>
            </a:r>
            <a:r>
              <a:rPr lang="pt-BR" sz="1800" dirty="0">
                <a:solidFill>
                  <a:srgbClr val="8A0000"/>
                </a:solidFill>
              </a:rPr>
              <a:t>$2</a:t>
            </a:r>
            <a:r>
              <a:rPr lang="pt-BR" sz="1800" dirty="0">
                <a:cs typeface="Consolas" panose="020B0609020204030204" pitchFamily="49" charset="0"/>
              </a:rPr>
              <a:t>/e;</a:t>
            </a:r>
          </a:p>
          <a:p>
            <a:r>
              <a:rPr lang="pt-BR" sz="1800" dirty="0">
                <a:cs typeface="Consolas" panose="020B0609020204030204" pitchFamily="49" charset="0"/>
              </a:rPr>
              <a:t>       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sz="1800" dirty="0">
                <a:cs typeface="Consolas" panose="020B0609020204030204" pitchFamily="49" charset="0"/>
              </a:rPr>
              <a:t>;</a:t>
            </a:r>
          </a:p>
          <a:p>
            <a:r>
              <a:rPr lang="pt-BR" sz="1800" dirty="0">
                <a:cs typeface="Consolas" panose="020B0609020204030204" pitchFamily="49" charset="0"/>
              </a:rPr>
              <a:t>     }</a:t>
            </a:r>
          </a:p>
          <a:p>
            <a:r>
              <a:rPr lang="pt-BR" sz="1800" dirty="0">
                <a:cs typeface="Consolas" panose="020B0609020204030204" pitchFamily="49" charset="0"/>
              </a:rPr>
              <a:t>  }</a:t>
            </a:r>
          </a:p>
          <a:p>
            <a:r>
              <a:rPr lang="pt-BR" sz="18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1800" dirty="0" smtClean="0">
                <a:solidFill>
                  <a:srgbClr val="8A0000"/>
                </a:solidFill>
              </a:rPr>
              <a:t>$t </a:t>
            </a:r>
            <a:r>
              <a:rPr lang="pl-PL" sz="1800" dirty="0">
                <a:cs typeface="Consolas" panose="020B0609020204030204" pitchFamily="49" charset="0"/>
              </a:rPr>
              <a:t>= </a:t>
            </a:r>
            <a:r>
              <a:rPr lang="pt-BR" sz="1800" dirty="0" smtClean="0">
                <a:cs typeface="Consolas" panose="020B0609020204030204" pitchFamily="49" charset="0"/>
              </a:rPr>
              <a:t>&lt;STDIN&gt;</a:t>
            </a:r>
            <a:r>
              <a:rPr lang="pl-PL" sz="1800" dirty="0" smtClean="0">
                <a:cs typeface="Consolas" panose="020B0609020204030204" pitchFamily="49" charset="0"/>
              </a:rPr>
              <a:t>;</a:t>
            </a:r>
            <a:endParaRPr lang="pl-PL" sz="1800" dirty="0">
              <a:cs typeface="Consolas" panose="020B0609020204030204" pitchFamily="49" charset="0"/>
            </a:endParaRPr>
          </a:p>
          <a:p>
            <a:r>
              <a:rPr lang="pl-PL" sz="1800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l-PL" sz="1800" dirty="0" smtClean="0">
                <a:cs typeface="Consolas" panose="020B0609020204030204" pitchFamily="49" charset="0"/>
              </a:rPr>
              <a:t> (</a:t>
            </a:r>
            <a:r>
              <a:rPr lang="pt-BR" sz="1800" dirty="0" smtClean="0">
                <a:solidFill>
                  <a:srgbClr val="8A0000"/>
                </a:solidFill>
              </a:rPr>
              <a:t>$t </a:t>
            </a:r>
            <a:r>
              <a:rPr lang="pt-BR" sz="1800" dirty="0">
                <a:cs typeface="Consolas" panose="020B0609020204030204" pitchFamily="49" charset="0"/>
              </a:rPr>
              <a:t>&lt; </a:t>
            </a:r>
            <a:r>
              <a:rPr lang="pt-BR" sz="1800" dirty="0" smtClean="0">
                <a:cs typeface="Consolas" panose="020B0609020204030204" pitchFamily="49" charset="0"/>
              </a:rPr>
              <a:t>50.0</a:t>
            </a:r>
            <a:r>
              <a:rPr lang="pl-PL" sz="1800" dirty="0" smtClean="0">
                <a:cs typeface="Consolas" panose="020B0609020204030204" pitchFamily="49" charset="0"/>
              </a:rPr>
              <a:t>){</a:t>
            </a:r>
            <a:endParaRPr lang="pl-PL" sz="1800" dirty="0">
              <a:cs typeface="Consolas" panose="020B0609020204030204" pitchFamily="49" charset="0"/>
            </a:endParaRPr>
          </a:p>
          <a:p>
            <a:r>
              <a:rPr lang="pl-PL" sz="1800" dirty="0" smtClean="0">
                <a:cs typeface="Consolas" panose="020B0609020204030204" pitchFamily="49" charset="0"/>
              </a:rPr>
              <a:t>  </a:t>
            </a:r>
            <a:r>
              <a:rPr lang="pt-BR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#Código genérico</a:t>
            </a:r>
            <a:endParaRPr lang="pl-PL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l-PL" sz="1800" dirty="0" smtClean="0">
                <a:cs typeface="Consolas" panose="020B0609020204030204" pitchFamily="49" charset="0"/>
              </a:rPr>
              <a:t>}</a:t>
            </a:r>
            <a:endParaRPr lang="pt-BR" sz="1800" dirty="0">
              <a:cs typeface="Consolas" panose="020B0609020204030204" pitchFamily="49" charset="0"/>
            </a:endParaRPr>
          </a:p>
          <a:p>
            <a:endParaRPr lang="pt-BR" sz="1800" dirty="0" smtClean="0">
              <a:cs typeface="Consolas" panose="020B0609020204030204" pitchFamily="49" charset="0"/>
            </a:endParaRPr>
          </a:p>
          <a:p>
            <a:r>
              <a:rPr lang="pl-PL" sz="1800" dirty="0" smtClean="0">
                <a:solidFill>
                  <a:srgbClr val="8A0000"/>
                </a:solidFill>
              </a:rPr>
              <a:t>$</a:t>
            </a:r>
            <a:r>
              <a:rPr lang="pl-PL" sz="1800" dirty="0">
                <a:solidFill>
                  <a:srgbClr val="8A0000"/>
                </a:solidFill>
              </a:rPr>
              <a:t>t </a:t>
            </a:r>
            <a:r>
              <a:rPr lang="pl-PL" sz="1800" dirty="0">
                <a:cs typeface="Consolas" panose="020B0609020204030204" pitchFamily="49" charset="0"/>
              </a:rPr>
              <a:t>= </a:t>
            </a:r>
            <a:r>
              <a:rPr lang="pt-BR" sz="1800" dirty="0">
                <a:solidFill>
                  <a:srgbClr val="8A0000"/>
                </a:solidFill>
              </a:rPr>
              <a:t>$a</a:t>
            </a:r>
            <a:r>
              <a:rPr lang="pt-BR" sz="1800" dirty="0" smtClean="0">
                <a:cs typeface="Consolas" panose="020B0609020204030204" pitchFamily="49" charset="0"/>
              </a:rPr>
              <a:t> / </a:t>
            </a:r>
            <a:r>
              <a:rPr lang="pt-BR" sz="1800" dirty="0">
                <a:solidFill>
                  <a:srgbClr val="8A0000"/>
                </a:solidFill>
              </a:rPr>
              <a:t>$b</a:t>
            </a:r>
            <a:r>
              <a:rPr lang="pl-PL" sz="1800" dirty="0" smtClean="0">
                <a:cs typeface="Consolas" panose="020B0609020204030204" pitchFamily="49" charset="0"/>
              </a:rPr>
              <a:t>;</a:t>
            </a:r>
            <a:endParaRPr lang="pl-PL" sz="1800" dirty="0">
              <a:cs typeface="Consolas" panose="020B0609020204030204" pitchFamily="49" charset="0"/>
            </a:endParaRPr>
          </a:p>
          <a:p>
            <a:r>
              <a:rPr lang="pl-PL" sz="1800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pt-BR" sz="1800" dirty="0" err="1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pl-PL" sz="1800" dirty="0">
                <a:cs typeface="Consolas" panose="020B0609020204030204" pitchFamily="49" charset="0"/>
              </a:rPr>
              <a:t> (</a:t>
            </a:r>
            <a:r>
              <a:rPr lang="pt-BR" sz="1800" dirty="0">
                <a:cs typeface="Consolas" panose="020B0609020204030204" pitchFamily="49" charset="0"/>
              </a:rPr>
              <a:t>; </a:t>
            </a:r>
            <a:r>
              <a:rPr lang="pt-BR" sz="1800" dirty="0" smtClean="0">
                <a:solidFill>
                  <a:srgbClr val="8A0000"/>
                </a:solidFill>
              </a:rPr>
              <a:t>$t </a:t>
            </a:r>
            <a:r>
              <a:rPr lang="pt-BR" sz="1800" dirty="0">
                <a:cs typeface="Consolas" panose="020B0609020204030204" pitchFamily="49" charset="0"/>
              </a:rPr>
              <a:t>&lt; </a:t>
            </a:r>
            <a:r>
              <a:rPr lang="pt-BR" sz="1800" dirty="0" smtClean="0">
                <a:cs typeface="Consolas" panose="020B0609020204030204" pitchFamily="49" charset="0"/>
              </a:rPr>
              <a:t>50;</a:t>
            </a:r>
            <a:r>
              <a:rPr lang="pt-BR" sz="1800" dirty="0">
                <a:solidFill>
                  <a:srgbClr val="8A0000"/>
                </a:solidFill>
              </a:rPr>
              <a:t> $t</a:t>
            </a:r>
            <a:r>
              <a:rPr lang="pt-BR" sz="1800" dirty="0" smtClean="0">
                <a:cs typeface="Consolas" panose="020B0609020204030204" pitchFamily="49" charset="0"/>
              </a:rPr>
              <a:t>++</a:t>
            </a:r>
            <a:r>
              <a:rPr lang="pl-PL" sz="1800" dirty="0" smtClean="0">
                <a:cs typeface="Consolas" panose="020B0609020204030204" pitchFamily="49" charset="0"/>
              </a:rPr>
              <a:t>){</a:t>
            </a:r>
            <a:endParaRPr lang="pl-PL" sz="1800" dirty="0">
              <a:cs typeface="Consolas" panose="020B0609020204030204" pitchFamily="49" charset="0"/>
            </a:endParaRPr>
          </a:p>
          <a:p>
            <a:r>
              <a:rPr lang="pl-PL" sz="1800" dirty="0">
                <a:cs typeface="Consolas" panose="020B0609020204030204" pitchFamily="49" charset="0"/>
              </a:rPr>
              <a:t> 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#Código genérico</a:t>
            </a:r>
            <a:endParaRPr lang="pl-PL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l-PL" sz="1800" dirty="0">
                <a:cs typeface="Consolas" panose="020B0609020204030204" pitchFamily="49" charset="0"/>
              </a:rPr>
              <a:t>}</a:t>
            </a:r>
            <a:endParaRPr lang="pt-BR" sz="1800" dirty="0">
              <a:cs typeface="Consolas" panose="020B0609020204030204" pitchFamily="49" charset="0"/>
            </a:endParaRPr>
          </a:p>
          <a:p>
            <a:endParaRPr lang="pl-PL" sz="1800" dirty="0">
              <a:cs typeface="Consolas" panose="020B06090202040302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sz="1800" dirty="0">
              <a:cs typeface="Consolas" panose="020B0609020204030204" pitchFamily="49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822960" y="3677109"/>
            <a:ext cx="3703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Custo - Linguagem de código aberto, sem cursos </a:t>
            </a:r>
            <a:r>
              <a:rPr lang="pt-BR" dirty="0" smtClean="0"/>
              <a:t>tarifados. "Baixa legibilidade" = Manutenção cara.</a:t>
            </a: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perl5.git.perl.org/perl.git</a:t>
            </a:r>
            <a:endParaRPr lang="pt-BR" dirty="0" smtClean="0"/>
          </a:p>
          <a:p>
            <a:r>
              <a:rPr lang="pt-BR" dirty="0" smtClean="0"/>
              <a:t>Portabilidade - Windows, Mac, Linux e algumas versões de celulares.</a:t>
            </a:r>
          </a:p>
          <a:p>
            <a:r>
              <a:rPr lang="pt-BR" dirty="0" smtClean="0"/>
              <a:t>Generalidade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700" dirty="0"/>
              <a:t>Tipo </a:t>
            </a:r>
            <a:r>
              <a:rPr lang="pt-BR" sz="1700" dirty="0" smtClean="0"/>
              <a:t>dinâmico </a:t>
            </a:r>
            <a:r>
              <a:rPr lang="pt-BR" sz="1700" dirty="0"/>
              <a:t>e declaração </a:t>
            </a:r>
            <a:r>
              <a:rPr lang="pt-BR" sz="1700" dirty="0" smtClean="0"/>
              <a:t>implícita, acesso deve ser feito com o sinal da declaração. Máximo de 251 caracteres.</a:t>
            </a:r>
            <a:endParaRPr lang="pt-BR" sz="17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1700" dirty="0"/>
              <a:t>Tipo dinâmico e declaração implícita, acesso deve ser feito com o sinal da declaração. Máximo de 251 caracteres.</a:t>
            </a:r>
          </a:p>
          <a:p>
            <a:r>
              <a:rPr lang="pt-BR" sz="1700" dirty="0" smtClean="0"/>
              <a:t>Variáveis </a:t>
            </a:r>
            <a:r>
              <a:rPr lang="pt-BR" sz="1700" dirty="0"/>
              <a:t>escalares são declaradas com o sinal cifrão precedendo o nome da </a:t>
            </a:r>
            <a:r>
              <a:rPr lang="pt-BR" sz="1700" dirty="0" smtClean="0"/>
              <a:t>variável.</a:t>
            </a:r>
          </a:p>
          <a:p>
            <a:endParaRPr lang="pt-BR" u="sng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A0000"/>
                </a:solidFill>
              </a:rPr>
              <a:t>$age </a:t>
            </a:r>
            <a:r>
              <a:rPr lang="en-US" dirty="0" smtClean="0"/>
              <a:t>= 25;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8A0000"/>
                </a:solidFill>
              </a:rPr>
              <a:t>$</a:t>
            </a:r>
            <a:r>
              <a:rPr lang="en-US" dirty="0" smtClean="0">
                <a:solidFill>
                  <a:srgbClr val="8A0000"/>
                </a:solidFill>
              </a:rPr>
              <a:t>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"John Paul"</a:t>
            </a:r>
            <a:r>
              <a:rPr lang="en-US" dirty="0"/>
              <a:t>;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8A0000"/>
                </a:solidFill>
              </a:rPr>
              <a:t>$</a:t>
            </a:r>
            <a:r>
              <a:rPr lang="en-US" dirty="0" smtClean="0">
                <a:solidFill>
                  <a:srgbClr val="8A0000"/>
                </a:solidFill>
              </a:rPr>
              <a:t>salary </a:t>
            </a:r>
            <a:r>
              <a:rPr lang="en-US" dirty="0"/>
              <a:t>= 1445.50; 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"Age = </a:t>
            </a:r>
            <a:r>
              <a:rPr lang="en-US" dirty="0">
                <a:solidFill>
                  <a:srgbClr val="8A0000"/>
                </a:solidFill>
              </a:rPr>
              <a:t>$age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\n"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"Name = </a:t>
            </a:r>
            <a:r>
              <a:rPr lang="en-US" dirty="0">
                <a:solidFill>
                  <a:srgbClr val="8A0000"/>
                </a:solidFill>
              </a:rPr>
              <a:t>$name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\n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"Salary = </a:t>
            </a:r>
            <a:r>
              <a:rPr lang="en-US" dirty="0">
                <a:solidFill>
                  <a:srgbClr val="8A0000"/>
                </a:solidFill>
              </a:rPr>
              <a:t>$salary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\n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1700" dirty="0"/>
              <a:t>Tipo dinâmico e declaração implícita, acesso deve ser feito com o sinal da declaração. Máximo de 251 caracteres.</a:t>
            </a:r>
          </a:p>
          <a:p>
            <a:r>
              <a:rPr lang="pt-BR" sz="1700" dirty="0" smtClean="0"/>
              <a:t>Variáveis </a:t>
            </a:r>
            <a:r>
              <a:rPr lang="pt-BR" sz="1700" dirty="0"/>
              <a:t>escalares são declaradas com o sinal cifrão precedendo o nome da </a:t>
            </a:r>
            <a:r>
              <a:rPr lang="pt-BR" sz="1700" dirty="0" smtClean="0"/>
              <a:t>variável.</a:t>
            </a:r>
          </a:p>
          <a:p>
            <a:r>
              <a:rPr lang="pt-BR" sz="1700" dirty="0" err="1" smtClean="0"/>
              <a:t>Arrays</a:t>
            </a:r>
            <a:r>
              <a:rPr lang="pt-BR" sz="1700" dirty="0" smtClean="0"/>
              <a:t> são declarados com sinal </a:t>
            </a:r>
            <a:r>
              <a:rPr lang="pt-BR" sz="1700" dirty="0"/>
              <a:t>de </a:t>
            </a:r>
            <a:r>
              <a:rPr lang="pt-BR" sz="1700" dirty="0" smtClean="0"/>
              <a:t>arroba </a:t>
            </a:r>
            <a:r>
              <a:rPr lang="pt-BR" sz="1700" dirty="0"/>
              <a:t>precedendo o nome da variável.</a:t>
            </a:r>
          </a:p>
          <a:p>
            <a:endParaRPr lang="pt-BR" u="sng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A0000"/>
                </a:solidFill>
              </a:rPr>
              <a:t>@ages </a:t>
            </a:r>
            <a:r>
              <a:rPr lang="en-US" dirty="0">
                <a:solidFill>
                  <a:schemeClr val="tx1"/>
                </a:solidFill>
              </a:rPr>
              <a:t>= (25, 30, 40);</a:t>
            </a:r>
          </a:p>
          <a:p>
            <a:r>
              <a:rPr lang="en-US" dirty="0">
                <a:solidFill>
                  <a:srgbClr val="8A0000"/>
                </a:solidFill>
              </a:rPr>
              <a:t>@names </a:t>
            </a:r>
            <a:r>
              <a:rPr lang="en-US" dirty="0">
                <a:solidFill>
                  <a:schemeClr val="tx1"/>
                </a:solidFill>
              </a:rPr>
              <a:t>=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"John Paul"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"Lisa"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"Kumar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8A0000"/>
                </a:solidFill>
              </a:rPr>
              <a:t>@names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"Vladimir"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rgbClr val="8A0000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ages = </a:t>
            </a:r>
            <a:r>
              <a:rPr lang="en-US" dirty="0" smtClean="0">
                <a:solidFill>
                  <a:srgbClr val="8A0000"/>
                </a:solidFill>
              </a:rPr>
              <a:t>@</a:t>
            </a:r>
            <a:r>
              <a:rPr lang="en-US" dirty="0">
                <a:solidFill>
                  <a:srgbClr val="8A0000"/>
                </a:solidFill>
              </a:rPr>
              <a:t>ages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\n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"names[0] = </a:t>
            </a:r>
            <a:r>
              <a:rPr lang="en-US" dirty="0">
                <a:solidFill>
                  <a:srgbClr val="8A0000"/>
                </a:solidFill>
              </a:rPr>
              <a:t>$names[0]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\n"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"names[1] = </a:t>
            </a:r>
            <a:r>
              <a:rPr lang="en-US" dirty="0">
                <a:solidFill>
                  <a:srgbClr val="8A0000"/>
                </a:solidFill>
              </a:rPr>
              <a:t>$names[1]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\n"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"names[2] = </a:t>
            </a:r>
            <a:r>
              <a:rPr lang="en-US" dirty="0">
                <a:solidFill>
                  <a:srgbClr val="8A0000"/>
                </a:solidFill>
              </a:rPr>
              <a:t>$names[2]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\n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"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names[3]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dirty="0">
                <a:solidFill>
                  <a:srgbClr val="8A0000"/>
                </a:solidFill>
              </a:rPr>
              <a:t>$</a:t>
            </a:r>
            <a:r>
              <a:rPr lang="en-US" dirty="0" smtClean="0">
                <a:solidFill>
                  <a:srgbClr val="8A0000"/>
                </a:solidFill>
              </a:rPr>
              <a:t>names[3]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\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700" dirty="0"/>
              <a:t>Tipo dinâmico e declaração implícita, acesso deve ser feito com o sinal da declaração. Máximo de 251 caracteres.</a:t>
            </a:r>
          </a:p>
          <a:p>
            <a:r>
              <a:rPr lang="pt-BR" sz="1700" dirty="0" smtClean="0"/>
              <a:t>Variáveis </a:t>
            </a:r>
            <a:r>
              <a:rPr lang="pt-BR" sz="1700" dirty="0"/>
              <a:t>escalares são declaradas com o sinal cifrão precedendo o nome da </a:t>
            </a:r>
            <a:r>
              <a:rPr lang="pt-BR" sz="1700" dirty="0" smtClean="0"/>
              <a:t>variável.</a:t>
            </a:r>
          </a:p>
          <a:p>
            <a:r>
              <a:rPr lang="pt-BR" sz="1700" dirty="0" err="1" smtClean="0"/>
              <a:t>Arrays</a:t>
            </a:r>
            <a:r>
              <a:rPr lang="pt-BR" sz="1700" dirty="0" smtClean="0"/>
              <a:t> são declarados com sinal </a:t>
            </a:r>
            <a:r>
              <a:rPr lang="pt-BR" sz="1700" dirty="0"/>
              <a:t>de </a:t>
            </a:r>
            <a:r>
              <a:rPr lang="pt-BR" sz="1700" dirty="0" smtClean="0"/>
              <a:t>arroba </a:t>
            </a:r>
            <a:r>
              <a:rPr lang="pt-BR" sz="1700" dirty="0"/>
              <a:t>precedendo o nome da variável.</a:t>
            </a:r>
          </a:p>
          <a:p>
            <a:r>
              <a:rPr lang="pt-BR" sz="1700" dirty="0" err="1" smtClean="0"/>
              <a:t>Hashes</a:t>
            </a:r>
            <a:r>
              <a:rPr lang="pt-BR" sz="1700" dirty="0" smtClean="0"/>
              <a:t> são declaradas com sinal de porcentagem precedendo o nome da variável.</a:t>
            </a:r>
            <a:endParaRPr lang="pt-BR" sz="17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8A0000"/>
                </a:solidFill>
              </a:rPr>
              <a:t>%data </a:t>
            </a:r>
            <a:r>
              <a:rPr lang="en-US" dirty="0">
                <a:solidFill>
                  <a:schemeClr val="tx1"/>
                </a:solidFill>
              </a:rPr>
              <a:t>=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'John Paul'</a:t>
            </a:r>
            <a:r>
              <a:rPr lang="en-US" dirty="0">
                <a:solidFill>
                  <a:schemeClr val="tx1"/>
                </a:solidFill>
              </a:rPr>
              <a:t> =&gt; 45,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'Lisa'</a:t>
            </a:r>
            <a:r>
              <a:rPr lang="en-US" dirty="0">
                <a:solidFill>
                  <a:schemeClr val="tx1"/>
                </a:solidFill>
              </a:rPr>
              <a:t> =&gt; 30,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'Kumar'</a:t>
            </a:r>
            <a:r>
              <a:rPr lang="en-US" dirty="0">
                <a:solidFill>
                  <a:schemeClr val="tx1"/>
                </a:solidFill>
              </a:rPr>
              <a:t> =&gt; 40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8A0000"/>
                </a:solidFill>
              </a:rPr>
              <a:t>$data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Jack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= 80;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8A0000"/>
                </a:solidFill>
              </a:rPr>
              <a:t>$</a:t>
            </a:r>
            <a:r>
              <a:rPr lang="en-US" dirty="0">
                <a:solidFill>
                  <a:srgbClr val="8A0000"/>
                </a:solidFill>
              </a:rPr>
              <a:t>data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{'John Paul'}\n"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8A0000"/>
                </a:solidFill>
              </a:rPr>
              <a:t>$</a:t>
            </a:r>
            <a:r>
              <a:rPr lang="en-US" dirty="0">
                <a:solidFill>
                  <a:srgbClr val="8A0000"/>
                </a:solidFill>
              </a:rPr>
              <a:t>data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{'Lisa'}\n"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rgbClr val="8A0000"/>
                </a:solidFill>
              </a:rPr>
              <a:t>$data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{'Kumar'}\n"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rgbClr val="8A0000"/>
                </a:solidFill>
              </a:rPr>
              <a:t>$data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{'Jack'}\n"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1700" dirty="0"/>
              <a:t>Tipo dinâmico e declaração implícita, acesso deve ser feito com o sinal da declaração. Máximo de 251 caracteres.</a:t>
            </a:r>
          </a:p>
          <a:p>
            <a:r>
              <a:rPr lang="pt-BR" sz="1700" dirty="0" smtClean="0"/>
              <a:t>Variáveis </a:t>
            </a:r>
            <a:r>
              <a:rPr lang="pt-BR" sz="1700" dirty="0"/>
              <a:t>escalares são declaradas com o sinal cifrão precedendo o nome da </a:t>
            </a:r>
            <a:r>
              <a:rPr lang="pt-BR" sz="1700" dirty="0" smtClean="0"/>
              <a:t>variável.</a:t>
            </a:r>
          </a:p>
          <a:p>
            <a:r>
              <a:rPr lang="pt-BR" sz="1700" dirty="0" err="1" smtClean="0"/>
              <a:t>Arrays</a:t>
            </a:r>
            <a:r>
              <a:rPr lang="pt-BR" sz="1700" dirty="0" smtClean="0"/>
              <a:t> são declarados com sinal </a:t>
            </a:r>
            <a:r>
              <a:rPr lang="pt-BR" sz="1700" dirty="0"/>
              <a:t>de </a:t>
            </a:r>
            <a:r>
              <a:rPr lang="pt-BR" sz="1700" dirty="0" smtClean="0"/>
              <a:t>arroba </a:t>
            </a:r>
            <a:r>
              <a:rPr lang="pt-BR" sz="1700" dirty="0"/>
              <a:t>precedendo o nome da variável.</a:t>
            </a:r>
          </a:p>
          <a:p>
            <a:r>
              <a:rPr lang="pt-BR" sz="1700" dirty="0" err="1" smtClean="0"/>
              <a:t>Hashes</a:t>
            </a:r>
            <a:r>
              <a:rPr lang="pt-BR" sz="1700" dirty="0" smtClean="0"/>
              <a:t> são declaradas com sinal de porcentagem precedendo o nome da variável.</a:t>
            </a:r>
          </a:p>
          <a:p>
            <a:r>
              <a:rPr lang="pt-BR" sz="1700" dirty="0" smtClean="0"/>
              <a:t>Ponteiros são escalares e devem ser declarados com a referencia para quem apontam.</a:t>
            </a:r>
            <a:endParaRPr lang="pt-BR" sz="17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A0000"/>
                </a:solidFill>
              </a:rPr>
              <a:t>$</a:t>
            </a:r>
            <a:r>
              <a:rPr lang="en-US" dirty="0" err="1">
                <a:solidFill>
                  <a:srgbClr val="8A000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tx1"/>
                </a:solidFill>
              </a:rPr>
              <a:t>10;</a:t>
            </a:r>
          </a:p>
          <a:p>
            <a:r>
              <a:rPr lang="en-US" dirty="0">
                <a:solidFill>
                  <a:srgbClr val="8A0000"/>
                </a:solidFill>
              </a:rPr>
              <a:t>$r</a:t>
            </a:r>
            <a:r>
              <a:rPr lang="en-US" dirty="0">
                <a:solidFill>
                  <a:schemeClr val="tx1"/>
                </a:solidFill>
              </a:rPr>
              <a:t> = \</a:t>
            </a:r>
            <a:r>
              <a:rPr lang="en-US" dirty="0">
                <a:solidFill>
                  <a:srgbClr val="8A0000"/>
                </a:solidFill>
              </a:rPr>
              <a:t>$</a:t>
            </a:r>
            <a:r>
              <a:rPr lang="en-US" dirty="0" err="1">
                <a:solidFill>
                  <a:srgbClr val="8A000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Valor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 \$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 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8A0000"/>
                </a:solidFill>
              </a:rPr>
              <a:t>$$r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"\n"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Tipo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ref.: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ref</a:t>
            </a:r>
            <a:r>
              <a:rPr lang="pt-BR" dirty="0" smtClean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rgbClr val="8A0000"/>
                </a:solidFill>
              </a:rPr>
              <a:t>$r</a:t>
            </a:r>
            <a:r>
              <a:rPr lang="pt-BR" dirty="0">
                <a:solidFill>
                  <a:schemeClr val="tx1"/>
                </a:solidFill>
              </a:rPr>
              <a:t>),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"\n"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rgbClr val="8A0000"/>
                </a:solidFill>
              </a:rPr>
              <a:t>@</a:t>
            </a:r>
            <a:r>
              <a:rPr lang="en-US" dirty="0" err="1">
                <a:solidFill>
                  <a:srgbClr val="8A000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= (1, 2, 3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rgbClr val="8A0000"/>
                </a:solidFill>
              </a:rPr>
              <a:t>$r</a:t>
            </a:r>
            <a:r>
              <a:rPr lang="en-US" dirty="0">
                <a:solidFill>
                  <a:schemeClr val="tx1"/>
                </a:solidFill>
              </a:rPr>
              <a:t> = \</a:t>
            </a:r>
            <a:r>
              <a:rPr lang="en-US" dirty="0">
                <a:solidFill>
                  <a:srgbClr val="8A0000"/>
                </a:solidFill>
              </a:rPr>
              <a:t>@</a:t>
            </a:r>
            <a:r>
              <a:rPr lang="en-US" dirty="0" err="1">
                <a:solidFill>
                  <a:srgbClr val="8A000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Valor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 \@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8A0000"/>
                </a:solidFill>
              </a:rPr>
              <a:t>@$r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"\n"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Tipo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da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ref.: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ref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rgbClr val="8A0000"/>
                </a:solidFill>
              </a:rPr>
              <a:t>$r</a:t>
            </a:r>
            <a:r>
              <a:rPr lang="pt-BR" dirty="0">
                <a:solidFill>
                  <a:schemeClr val="tx1"/>
                </a:solidFill>
              </a:rPr>
              <a:t>),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"\n"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Suporte a </a:t>
            </a:r>
            <a:r>
              <a:rPr lang="pt-BR" dirty="0" err="1" smtClean="0"/>
              <a:t>exponenciação</a:t>
            </a:r>
            <a:r>
              <a:rPr lang="pt-BR" dirty="0" smtClean="0"/>
              <a:t> via operador **.</a:t>
            </a:r>
          </a:p>
          <a:p>
            <a:r>
              <a:rPr lang="pt-BR" dirty="0" smtClean="0"/>
              <a:t>&lt;=&gt; para comparação de igualdades – (10</a:t>
            </a:r>
            <a:r>
              <a:rPr lang="pt-BR" dirty="0" smtClean="0">
                <a:sym typeface="Wingdings" panose="05000000000000000000" pitchFamily="2" charset="2"/>
              </a:rPr>
              <a:t>&lt;=&gt;20) = -1, </a:t>
            </a:r>
            <a:r>
              <a:rPr lang="pt-BR" dirty="0"/>
              <a:t>(10</a:t>
            </a:r>
            <a:r>
              <a:rPr lang="pt-BR" dirty="0" smtClean="0">
                <a:sym typeface="Wingdings" panose="05000000000000000000" pitchFamily="2" charset="2"/>
              </a:rPr>
              <a:t>&lt;=&gt;10</a:t>
            </a:r>
            <a:r>
              <a:rPr lang="pt-BR" dirty="0">
                <a:sym typeface="Wingdings" panose="05000000000000000000" pitchFamily="2" charset="2"/>
              </a:rPr>
              <a:t>) </a:t>
            </a:r>
            <a:r>
              <a:rPr lang="pt-BR" dirty="0" smtClean="0">
                <a:sym typeface="Wingdings" panose="05000000000000000000" pitchFamily="2" charset="2"/>
              </a:rPr>
              <a:t>= 0, </a:t>
            </a:r>
            <a:r>
              <a:rPr lang="pt-BR" dirty="0" smtClean="0"/>
              <a:t>(20</a:t>
            </a:r>
            <a:r>
              <a:rPr lang="pt-BR" dirty="0" smtClean="0">
                <a:sym typeface="Wingdings" panose="05000000000000000000" pitchFamily="2" charset="2"/>
              </a:rPr>
              <a:t>&lt;=&gt;10</a:t>
            </a:r>
            <a:r>
              <a:rPr lang="pt-BR" dirty="0">
                <a:sym typeface="Wingdings" panose="05000000000000000000" pitchFamily="2" charset="2"/>
              </a:rPr>
              <a:t>) </a:t>
            </a:r>
            <a:r>
              <a:rPr lang="pt-BR" dirty="0" smtClean="0">
                <a:sym typeface="Wingdings" panose="05000000000000000000" pitchFamily="2" charset="2"/>
              </a:rPr>
              <a:t>= 1.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smtClean="0">
                <a:sym typeface="Wingdings" panose="05000000000000000000" pitchFamily="2" charset="2"/>
              </a:rPr>
              <a:t>Comentários são feitos com </a:t>
            </a:r>
            <a:r>
              <a:rPr lang="pt-BR" dirty="0" err="1" smtClean="0">
                <a:sym typeface="Wingdings" panose="05000000000000000000" pitchFamily="2" charset="2"/>
              </a:rPr>
              <a:t>cerquilha</a:t>
            </a:r>
            <a:r>
              <a:rPr lang="pt-BR" dirty="0" smtClean="0">
                <a:sym typeface="Wingdings" panose="05000000000000000000" pitchFamily="2" charset="2"/>
              </a:rPr>
              <a:t> (#) e comentários em bloco são como: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begin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t-BR" dirty="0" err="1">
                <a:solidFill>
                  <a:srgbClr val="8A0000"/>
                </a:solidFill>
                <a:sym typeface="Wingdings" panose="05000000000000000000" pitchFamily="2" charset="2"/>
              </a:rPr>
              <a:t>comment</a:t>
            </a:r>
            <a:endParaRPr lang="pt-BR" dirty="0">
              <a:solidFill>
                <a:srgbClr val="8A0000"/>
              </a:solidFill>
              <a:sym typeface="Wingdings" panose="05000000000000000000" pitchFamily="2" charset="2"/>
            </a:endParaRPr>
          </a:p>
          <a:p>
            <a:r>
              <a:rPr lang="pt-BR" dirty="0" smtClean="0">
                <a:sym typeface="Wingdings" panose="05000000000000000000" pitchFamily="2" charset="2"/>
              </a:rPr>
              <a:t>...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cut</a:t>
            </a:r>
            <a:endParaRPr lang="pt-BR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Comparadores de </a:t>
            </a:r>
            <a:r>
              <a:rPr lang="pt-BR" dirty="0" err="1" smtClean="0"/>
              <a:t>string</a:t>
            </a:r>
            <a:r>
              <a:rPr lang="pt-BR" dirty="0" smtClean="0"/>
              <a:t> separados. Operadores de </a:t>
            </a:r>
            <a:r>
              <a:rPr lang="pt-BR" dirty="0" err="1" smtClean="0"/>
              <a:t>strings</a:t>
            </a:r>
            <a:r>
              <a:rPr lang="pt-BR" dirty="0" smtClean="0"/>
              <a:t> funcionam para números, mas o contrário não vale.</a:t>
            </a:r>
          </a:p>
          <a:p>
            <a:r>
              <a:rPr lang="en-US" dirty="0" err="1">
                <a:sym typeface="Wingdings" panose="05000000000000000000" pitchFamily="2" charset="2"/>
              </a:rPr>
              <a:t>l</a:t>
            </a:r>
            <a:r>
              <a:rPr lang="en-US" dirty="0" err="1" smtClean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 – </a:t>
            </a:r>
            <a:r>
              <a:rPr lang="en-US" dirty="0" err="1" smtClean="0">
                <a:sym typeface="Wingdings" panose="05000000000000000000" pitchFamily="2" charset="2"/>
              </a:rPr>
              <a:t>Verdadeiro</a:t>
            </a:r>
            <a:r>
              <a:rPr lang="en-US" dirty="0" smtClean="0">
                <a:sym typeface="Wingdings" panose="05000000000000000000" pitchFamily="2" charset="2"/>
              </a:rPr>
              <a:t> se o operando da </a:t>
            </a:r>
            <a:r>
              <a:rPr lang="en-US" dirty="0" err="1" smtClean="0">
                <a:sym typeface="Wingdings" panose="05000000000000000000" pitchFamily="2" charset="2"/>
              </a:rPr>
              <a:t>esquerda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vier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primeiro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ordem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alfabética</a:t>
            </a:r>
            <a:r>
              <a:rPr lang="en-US" dirty="0" smtClean="0">
                <a:sym typeface="Wingdings" panose="05000000000000000000" pitchFamily="2" charset="2"/>
              </a:rPr>
              <a:t>.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abc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lt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>
                <a:sym typeface="Wingdings" panose="05000000000000000000" pitchFamily="2" charset="2"/>
              </a:rPr>
              <a:t>g</a:t>
            </a:r>
            <a:r>
              <a:rPr lang="en-US" dirty="0" err="1" smtClean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 - </a:t>
            </a:r>
            <a:r>
              <a:rPr lang="en-US" dirty="0" err="1">
                <a:sym typeface="Wingdings" panose="05000000000000000000" pitchFamily="2" charset="2"/>
              </a:rPr>
              <a:t>Verdadeiro</a:t>
            </a:r>
            <a:r>
              <a:rPr lang="en-US" dirty="0">
                <a:sym typeface="Wingdings" panose="05000000000000000000" pitchFamily="2" charset="2"/>
              </a:rPr>
              <a:t> se o operando da </a:t>
            </a:r>
            <a:r>
              <a:rPr lang="en-US" dirty="0" err="1">
                <a:sym typeface="Wingdings" panose="05000000000000000000" pitchFamily="2" charset="2"/>
              </a:rPr>
              <a:t>esquerda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depois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ordem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alfabética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abc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le – Idem </a:t>
            </a:r>
            <a:r>
              <a:rPr lang="en-US" dirty="0" err="1" smtClean="0">
                <a:sym typeface="Wingdings" panose="05000000000000000000" pitchFamily="2" charset="2"/>
              </a:rPr>
              <a:t>lt</a:t>
            </a:r>
            <a:r>
              <a:rPr lang="en-US" dirty="0" smtClean="0">
                <a:sym typeface="Wingdings" panose="05000000000000000000" pitchFamily="2" charset="2"/>
              </a:rPr>
              <a:t>, mas </a:t>
            </a:r>
            <a:r>
              <a:rPr lang="en-US" dirty="0" err="1" smtClean="0">
                <a:sym typeface="Wingdings" panose="05000000000000000000" pitchFamily="2" charset="2"/>
              </a:rPr>
              <a:t>abrange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err="1" smtClean="0">
                <a:sym typeface="Wingdings" panose="05000000000000000000" pitchFamily="2" charset="2"/>
              </a:rPr>
              <a:t>igualdade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ge</a:t>
            </a:r>
            <a:r>
              <a:rPr lang="en-US" dirty="0" smtClean="0">
                <a:sym typeface="Wingdings" panose="05000000000000000000" pitchFamily="2" charset="2"/>
              </a:rPr>
              <a:t> – Idem </a:t>
            </a:r>
            <a:r>
              <a:rPr lang="en-US" dirty="0" err="1" smtClean="0">
                <a:sym typeface="Wingdings" panose="05000000000000000000" pitchFamily="2" charset="2"/>
              </a:rPr>
              <a:t>gt</a:t>
            </a:r>
            <a:r>
              <a:rPr lang="en-US" dirty="0" smtClean="0">
                <a:sym typeface="Wingdings" panose="05000000000000000000" pitchFamily="2" charset="2"/>
              </a:rPr>
              <a:t>, mas </a:t>
            </a:r>
            <a:r>
              <a:rPr lang="en-US" dirty="0" err="1" smtClean="0">
                <a:sym typeface="Wingdings" panose="05000000000000000000" pitchFamily="2" charset="2"/>
              </a:rPr>
              <a:t>abrange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err="1" smtClean="0">
                <a:sym typeface="Wingdings" panose="05000000000000000000" pitchFamily="2" charset="2"/>
              </a:rPr>
              <a:t>igualdade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eq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– </a:t>
            </a:r>
            <a:r>
              <a:rPr lang="en-US" dirty="0" err="1">
                <a:sym typeface="Wingdings" panose="05000000000000000000" pitchFamily="2" charset="2"/>
              </a:rPr>
              <a:t>Verdadeiro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são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iguais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ne – </a:t>
            </a:r>
            <a:r>
              <a:rPr lang="en-US" dirty="0" err="1" smtClean="0">
                <a:sym typeface="Wingdings" panose="05000000000000000000" pitchFamily="2" charset="2"/>
              </a:rPr>
              <a:t>Verdadeiro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não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são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iguais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cmp</a:t>
            </a:r>
            <a:r>
              <a:rPr lang="en-US" dirty="0" smtClean="0">
                <a:sym typeface="Wingdings" panose="05000000000000000000" pitchFamily="2" charset="2"/>
              </a:rPr>
              <a:t> – </a:t>
            </a:r>
            <a:r>
              <a:rPr lang="en-US" dirty="0" err="1" smtClean="0">
                <a:sym typeface="Wingdings" panose="05000000000000000000" pitchFamily="2" charset="2"/>
              </a:rPr>
              <a:t>Função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comparação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semelhante</a:t>
            </a:r>
            <a:r>
              <a:rPr lang="en-US" dirty="0" smtClean="0">
                <a:sym typeface="Wingdings" panose="05000000000000000000" pitchFamily="2" charset="2"/>
              </a:rPr>
              <a:t> a &lt;=&gt;). 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"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cmp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def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"</a:t>
            </a:r>
            <a:r>
              <a:rPr lang="en-US" dirty="0" smtClean="0">
                <a:sym typeface="Wingdings" panose="05000000000000000000" pitchFamily="2" charset="2"/>
              </a:rPr>
              <a:t>) = -1,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abc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"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cmp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abc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ym typeface="Wingdings" panose="05000000000000000000" pitchFamily="2" charset="2"/>
              </a:rPr>
              <a:t>) = 0,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cmp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abc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dirty="0" smtClean="0">
                <a:sym typeface="Wingdings" panose="05000000000000000000" pitchFamily="2" charset="2"/>
              </a:rPr>
              <a:t>) = 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1437</TotalTime>
  <Words>2181</Words>
  <Application>Microsoft Office PowerPoint</Application>
  <PresentationFormat>Apresentação na tela (4:3)</PresentationFormat>
  <Paragraphs>357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Consolas</vt:lpstr>
      <vt:lpstr>Lucida Console</vt:lpstr>
      <vt:lpstr>Wingdings</vt:lpstr>
      <vt:lpstr>Retrospectiva</vt:lpstr>
      <vt:lpstr>PERL</vt:lpstr>
      <vt:lpstr>Sobre </vt:lpstr>
      <vt:lpstr>Variáveis</vt:lpstr>
      <vt:lpstr>Variáveis</vt:lpstr>
      <vt:lpstr>Variáveis</vt:lpstr>
      <vt:lpstr>Variáveis</vt:lpstr>
      <vt:lpstr>Variáveis</vt:lpstr>
      <vt:lpstr>Operadores</vt:lpstr>
      <vt:lpstr>Operadores</vt:lpstr>
      <vt:lpstr>Operadores</vt:lpstr>
      <vt:lpstr>Condicional</vt:lpstr>
      <vt:lpstr>Repetição</vt:lpstr>
      <vt:lpstr>Subrotinas</vt:lpstr>
      <vt:lpstr>My </vt:lpstr>
      <vt:lpstr>Subrotinas</vt:lpstr>
      <vt:lpstr>Formatação de impressão</vt:lpstr>
      <vt:lpstr>Expressões Regulares</vt:lpstr>
      <vt:lpstr>Expressões Regulares</vt:lpstr>
      <vt:lpstr>Expressões Regulares</vt:lpstr>
      <vt:lpstr>Expressões Regulares</vt:lpstr>
      <vt:lpstr>Expressões Regulares</vt:lpstr>
      <vt:lpstr>Expressões Regulares</vt:lpstr>
      <vt:lpstr>Legibilidade e Facilidade de Escrita</vt:lpstr>
      <vt:lpstr>Legibilidade e Facilidade de Escrita</vt:lpstr>
      <vt:lpstr>Confiabilidade</vt:lpstr>
      <vt:lpstr>Outras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</dc:title>
  <dc:creator>Maycon de Queiroz Oliveira</dc:creator>
  <cp:lastModifiedBy>Maycon de Queiroz Oliveira</cp:lastModifiedBy>
  <cp:revision>81</cp:revision>
  <dcterms:created xsi:type="dcterms:W3CDTF">2016-12-08T22:18:57Z</dcterms:created>
  <dcterms:modified xsi:type="dcterms:W3CDTF">2016-12-20T11:09:03Z</dcterms:modified>
</cp:coreProperties>
</file>