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9" r:id="rId2"/>
    <p:sldId id="265" r:id="rId3"/>
    <p:sldId id="260" r:id="rId4"/>
    <p:sldId id="266" r:id="rId5"/>
    <p:sldId id="261" r:id="rId6"/>
    <p:sldId id="269" r:id="rId7"/>
    <p:sldId id="262" r:id="rId8"/>
    <p:sldId id="268" r:id="rId9"/>
    <p:sldId id="263" r:id="rId10"/>
    <p:sldId id="271" r:id="rId11"/>
    <p:sldId id="272" r:id="rId12"/>
    <p:sldId id="264" r:id="rId13"/>
    <p:sldId id="270" r:id="rId14"/>
    <p:sldId id="273" r:id="rId15"/>
    <p:sldId id="274" r:id="rId16"/>
    <p:sldId id="275" r:id="rId17"/>
    <p:sldId id="276" r:id="rId1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3" userDrawn="1">
          <p15:clr>
            <a:srgbClr val="A4A3A4"/>
          </p15:clr>
        </p15:guide>
        <p15:guide id="2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80D"/>
    <a:srgbClr val="FFFFFF"/>
    <a:srgbClr val="F8F8F8"/>
    <a:srgbClr val="AFB5C3"/>
    <a:srgbClr val="06599A"/>
    <a:srgbClr val="AEB4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1818" y="66"/>
      </p:cViewPr>
      <p:guideLst>
        <p:guide orient="horz" pos="3143"/>
        <p:guide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5C7EA-CC49-4E8E-BA2E-401C0D189C01}" type="datetimeFigureOut">
              <a:rPr lang="pt-BR" smtClean="0"/>
              <a:t>22/12/2024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EDD8-9698-4A6D-8430-2E08E0CD28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99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C5BE-BFFE-4012-8541-32147BFD6CE5}" type="datetime1">
              <a:rPr lang="pt-BR" smtClean="0"/>
              <a:t>22/12/2024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SCRUM - MAYDA FABRIS DA MOTTA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FCC5-BAA6-44A7-BD4E-D06B87213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22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C81B-5229-4A67-BCC4-593A7B50D246}" type="datetime1">
              <a:rPr lang="pt-BR" smtClean="0"/>
              <a:t>22/12/2024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SCRUM - MAYDA FABRIS DA MOTTA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FCC5-BAA6-44A7-BD4E-D06B87213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32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6F2D-15A9-41D4-AA70-0C005DAC4A64}" type="datetime1">
              <a:rPr lang="pt-BR" smtClean="0"/>
              <a:t>22/12/2024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SCRUM - MAYDA FABRIS DA MOTTA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FCC5-BAA6-44A7-BD4E-D06B87213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93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4BFF-0A81-4396-ADBD-7B94008494C4}" type="datetime1">
              <a:rPr lang="pt-BR" smtClean="0"/>
              <a:t>22/12/2024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SCRUM - MAYDA FABRIS DA MOTTA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FCC5-BAA6-44A7-BD4E-D06B87213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21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7475-6BEC-4B78-9E85-2FB85BD45695}" type="datetime1">
              <a:rPr lang="pt-BR" smtClean="0"/>
              <a:t>22/12/2024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SCRUM - MAYDA FABRIS DA MOTTA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FCC5-BAA6-44A7-BD4E-D06B87213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38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06DF-20C1-4F6F-9A9D-1FD135571F4C}" type="datetime1">
              <a:rPr lang="pt-BR" smtClean="0"/>
              <a:t>22/12/2024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SCRUM - MAYDA FABRIS DA MOTTA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FCC5-BAA6-44A7-BD4E-D06B87213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35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D0BE3-82B8-4C22-96C2-35C88104F800}" type="datetime1">
              <a:rPr lang="pt-BR" smtClean="0"/>
              <a:t>22/12/2024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SCRUM - MAYDA FABRIS DA MOTTA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FCC5-BAA6-44A7-BD4E-D06B87213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26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D05B-D6DE-4306-B085-2926FB2D0454}" type="datetime1">
              <a:rPr lang="pt-BR" smtClean="0"/>
              <a:t>22/12/2024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SCRUM - MAYDA FABRIS DA MOTTA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FCC5-BAA6-44A7-BD4E-D06B87213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68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2EC4-D7E8-47C6-B05C-81649CE1105F}" type="datetime1">
              <a:rPr lang="pt-BR" smtClean="0"/>
              <a:t>22/12/2024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SCRUM - MAYDA FABRIS DA MOTTA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FCC5-BAA6-44A7-BD4E-D06B87213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24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97F3E-980A-4264-A098-2F1885F90B57}" type="datetime1">
              <a:rPr lang="pt-BR" smtClean="0"/>
              <a:t>22/12/2024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SCRUM - MAYDA FABRIS DA MOTTA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FCC5-BAA6-44A7-BD4E-D06B87213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17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6519-FBFB-446D-A163-62C75AE6F385}" type="datetime1">
              <a:rPr lang="pt-BR" smtClean="0"/>
              <a:t>22/12/2024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FUNDAMENTOS SCRUM - MAYDA FABRIS DA MOTTA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FCC5-BAA6-44A7-BD4E-D06B87213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21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32839-63DF-4D51-BC11-5A201B77C291}" type="datetime1">
              <a:rPr lang="pt-BR" smtClean="0"/>
              <a:t>22/12/2024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FUNDAMENTOS SCRUM - MAYDA FABRIS DA MOTTA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46FCC5-BAA6-44A7-BD4E-D06B87213D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25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ydaia/E-boo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22AFD-7087-8968-00CA-32CA24B93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4F7FC95-D30D-A3EF-2C2D-8E6E88198C74}"/>
              </a:ext>
            </a:extLst>
          </p:cNvPr>
          <p:cNvSpPr/>
          <p:nvPr/>
        </p:nvSpPr>
        <p:spPr>
          <a:xfrm>
            <a:off x="0" y="-20096"/>
            <a:ext cx="6858000" cy="9906000"/>
          </a:xfrm>
          <a:prstGeom prst="rect">
            <a:avLst/>
          </a:prstGeom>
          <a:solidFill>
            <a:srgbClr val="F8B8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A9F308-FF12-C31F-9168-5BFA93F4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DOMINANDO OS FUNDAMENTOS DO SCRUM</a:t>
            </a:r>
          </a:p>
        </p:txBody>
      </p:sp>
      <p:pic>
        <p:nvPicPr>
          <p:cNvPr id="5" name="Espaço Reservado para Conteúdo 4" descr="Interface gráfica do usuário">
            <a:extLst>
              <a:ext uri="{FF2B5EF4-FFF2-40B4-BE49-F238E27FC236}">
                <a16:creationId xmlns:a16="http://schemas.microsoft.com/office/drawing/2014/main" id="{C9AFC186-711A-8E1F-970B-55A160FBA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" y="3540895"/>
            <a:ext cx="6858000" cy="3343275"/>
          </a:xfr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35F6745C-0316-46F3-B17E-38BABBD27A08}"/>
              </a:ext>
            </a:extLst>
          </p:cNvPr>
          <p:cNvSpPr/>
          <p:nvPr/>
        </p:nvSpPr>
        <p:spPr>
          <a:xfrm>
            <a:off x="1962615" y="8631043"/>
            <a:ext cx="2877014" cy="468351"/>
          </a:xfrm>
          <a:prstGeom prst="rect">
            <a:avLst/>
          </a:prstGeom>
          <a:solidFill>
            <a:srgbClr val="AFB5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MAYDA FABRIS DA MOTTA</a:t>
            </a:r>
          </a:p>
        </p:txBody>
      </p:sp>
    </p:spTree>
    <p:extLst>
      <p:ext uri="{BB962C8B-B14F-4D97-AF65-F5344CB8AC3E}">
        <p14:creationId xmlns:p14="http://schemas.microsoft.com/office/powerpoint/2010/main" val="2635715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6F143-93ED-A4F8-FF23-F0221A885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1788213-7FCA-F73C-4BF9-D230D750F226}"/>
              </a:ext>
            </a:extLst>
          </p:cNvPr>
          <p:cNvSpPr txBox="1"/>
          <p:nvPr/>
        </p:nvSpPr>
        <p:spPr>
          <a:xfrm>
            <a:off x="1193180" y="1315844"/>
            <a:ext cx="5193333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Sprint</a:t>
            </a:r>
          </a:p>
          <a:p>
            <a:pPr>
              <a:lnSpc>
                <a:spcPct val="150000"/>
              </a:lnSpc>
            </a:pPr>
            <a:endParaRPr lang="pt-BR" sz="16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 o ciclo de trabalho no Scrum. Tem uma duração fixa, geralmente de duas a quatro semanas, e é onde o time trabalha para alcançar um objetivo específico. Ao final do Sprint, é entregue um incremento.</a:t>
            </a:r>
          </a:p>
          <a:p>
            <a:pPr>
              <a:lnSpc>
                <a:spcPct val="150000"/>
              </a:lnSpc>
            </a:pPr>
            <a:endParaRPr lang="pt-BR" sz="1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Planejamento do Sprint</a:t>
            </a:r>
          </a:p>
          <a:p>
            <a:pPr>
              <a:lnSpc>
                <a:spcPct val="150000"/>
              </a:lnSpc>
            </a:pPr>
            <a:endParaRPr lang="pt-BR" sz="16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 a reunião onde o time define o que será feito durante o Sprint. O </a:t>
            </a:r>
            <a:r>
              <a:rPr lang="pt-BR" sz="16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Product</a:t>
            </a:r>
            <a:r>
              <a:rPr lang="pt-BR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pt-BR" sz="16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Owner</a:t>
            </a:r>
            <a:r>
              <a:rPr lang="pt-BR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apresenta os itens do backlog, e o time de desenvolvimento decide o que será entregue.</a:t>
            </a:r>
          </a:p>
          <a:p>
            <a:pPr>
              <a:lnSpc>
                <a:spcPct val="150000"/>
              </a:lnSpc>
            </a:pPr>
            <a:endParaRPr lang="pt-BR" sz="1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Reunião Diária (Daily Scrum)</a:t>
            </a:r>
          </a:p>
          <a:p>
            <a:pPr>
              <a:lnSpc>
                <a:spcPct val="150000"/>
              </a:lnSpc>
            </a:pPr>
            <a:endParaRPr lang="pt-BR" sz="16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 uma reunião rápida (15 minutos) onde cada membro do time compartilha o que fez, o que vai fazer e se há algum impedimento. Serve para alinhar o time e resolver bloqueios rapidamente.</a:t>
            </a:r>
          </a:p>
          <a:p>
            <a:endParaRPr lang="pt-BR" sz="1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pt-BR" sz="1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C619EDA-E564-4840-F13F-592659AD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571750" cy="527403"/>
          </a:xfrm>
        </p:spPr>
        <p:txBody>
          <a:bodyPr/>
          <a:lstStyle/>
          <a:p>
            <a:r>
              <a:rPr lang="pt-BR" sz="800" dirty="0"/>
              <a:t>FUNDAMENTOS SCRUM - MAYDA FABRIS DA MOTTA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A887EED-8EA3-A697-02B2-196AD572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FCC5-BAA6-44A7-BD4E-D06B87213D4E}" type="slidenum">
              <a:rPr lang="pt-BR" smtClean="0"/>
              <a:t>10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A0FF6ED-3491-C624-7C6E-6F7EB2025157}"/>
              </a:ext>
            </a:extLst>
          </p:cNvPr>
          <p:cNvSpPr txBox="1"/>
          <p:nvPr/>
        </p:nvSpPr>
        <p:spPr>
          <a:xfrm>
            <a:off x="468351" y="0"/>
            <a:ext cx="178420" cy="1315844"/>
          </a:xfrm>
          <a:prstGeom prst="rect">
            <a:avLst/>
          </a:prstGeom>
          <a:gradFill flip="none" rotWithShape="1">
            <a:gsLst>
              <a:gs pos="0">
                <a:srgbClr val="F8B80D">
                  <a:shade val="30000"/>
                  <a:satMod val="115000"/>
                </a:srgbClr>
              </a:gs>
              <a:gs pos="50000">
                <a:srgbClr val="F8B80D">
                  <a:shade val="67500"/>
                  <a:satMod val="115000"/>
                </a:srgbClr>
              </a:gs>
              <a:gs pos="100000">
                <a:srgbClr val="F8B80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025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3E757-2A80-152E-55B6-D425E69C5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3A1FC6C-8846-2FAE-696E-ABAEF9C4F4D3}"/>
              </a:ext>
            </a:extLst>
          </p:cNvPr>
          <p:cNvSpPr txBox="1"/>
          <p:nvPr/>
        </p:nvSpPr>
        <p:spPr>
          <a:xfrm>
            <a:off x="1193180" y="1315844"/>
            <a:ext cx="519333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Revisão do Sprint</a:t>
            </a:r>
          </a:p>
          <a:p>
            <a:pPr>
              <a:lnSpc>
                <a:spcPct val="150000"/>
              </a:lnSpc>
            </a:pPr>
            <a:endParaRPr lang="pt-BR" sz="16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Ao final do Sprint, o time apresenta o trabalho realizado para o </a:t>
            </a:r>
            <a:r>
              <a:rPr lang="pt-BR" sz="16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Product</a:t>
            </a:r>
            <a:r>
              <a:rPr lang="pt-BR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pt-BR" sz="16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Owner</a:t>
            </a:r>
            <a:r>
              <a:rPr lang="pt-BR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e outras partes interessadas. É uma oportunidade de coletar feedback e ajustar o curso.</a:t>
            </a:r>
          </a:p>
          <a:p>
            <a:pPr>
              <a:lnSpc>
                <a:spcPct val="150000"/>
              </a:lnSpc>
            </a:pPr>
            <a:endParaRPr lang="pt-BR" sz="1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Retrospectiva do Sprint</a:t>
            </a:r>
          </a:p>
          <a:p>
            <a:pPr>
              <a:lnSpc>
                <a:spcPct val="150000"/>
              </a:lnSpc>
            </a:pPr>
            <a:endParaRPr lang="pt-BR" sz="16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 uma reunião para refletir sobre o Sprint que acabou de terminar. O time discute o que funcionou bem e o que pode ser melhorado para o próximo Sprint.</a:t>
            </a:r>
          </a:p>
          <a:p>
            <a:endParaRPr lang="pt-BR" sz="1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33F89B7-0A81-DFCF-923E-1C8EFA91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571750" cy="527403"/>
          </a:xfrm>
        </p:spPr>
        <p:txBody>
          <a:bodyPr/>
          <a:lstStyle/>
          <a:p>
            <a:r>
              <a:rPr lang="pt-BR" sz="800" dirty="0"/>
              <a:t>FUNDAMENTOS SCRUM - MAYDA FABRIS DA MOTTA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92BF2D8-1E45-7B32-95B3-C0BE7BE3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FCC5-BAA6-44A7-BD4E-D06B87213D4E}" type="slidenum">
              <a:rPr lang="pt-BR" smtClean="0"/>
              <a:t>11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8F6FF28-E026-0F3D-5FE0-3B5F3628E6AB}"/>
              </a:ext>
            </a:extLst>
          </p:cNvPr>
          <p:cNvSpPr txBox="1"/>
          <p:nvPr/>
        </p:nvSpPr>
        <p:spPr>
          <a:xfrm>
            <a:off x="468351" y="0"/>
            <a:ext cx="178420" cy="1315844"/>
          </a:xfrm>
          <a:prstGeom prst="rect">
            <a:avLst/>
          </a:prstGeom>
          <a:gradFill flip="none" rotWithShape="1">
            <a:gsLst>
              <a:gs pos="0">
                <a:srgbClr val="F8B80D">
                  <a:shade val="30000"/>
                  <a:satMod val="115000"/>
                </a:srgbClr>
              </a:gs>
              <a:gs pos="50000">
                <a:srgbClr val="F8B80D">
                  <a:shade val="67500"/>
                  <a:satMod val="115000"/>
                </a:srgbClr>
              </a:gs>
              <a:gs pos="100000">
                <a:srgbClr val="F8B80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1122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49C77-1090-F82F-ACB7-30C5956FD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48D6EBA-7FE9-B980-78F1-6E5B74C6939C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8B8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5A9249C-5D98-1E48-4ED6-F93D49427DBD}"/>
              </a:ext>
            </a:extLst>
          </p:cNvPr>
          <p:cNvSpPr txBox="1"/>
          <p:nvPr/>
        </p:nvSpPr>
        <p:spPr>
          <a:xfrm>
            <a:off x="729000" y="5043862"/>
            <a:ext cx="5400000" cy="584775"/>
          </a:xfrm>
          <a:prstGeom prst="rect">
            <a:avLst/>
          </a:prstGeom>
          <a:noFill/>
          <a:ln>
            <a:solidFill>
              <a:srgbClr val="AFB5C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COMO O SCRUM AJUDA?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D50094BB-B41D-598D-E4A0-10BCBF0B9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917" y="1360449"/>
            <a:ext cx="2899317" cy="359255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pt-BR" sz="15000" dirty="0">
                <a:latin typeface="Baguet Script" panose="00000500000000000000" pitchFamily="2" charset="0"/>
              </a:rPr>
              <a:t>05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C645DF6-F7CE-AC8B-FFD6-674777CAA57C}"/>
              </a:ext>
            </a:extLst>
          </p:cNvPr>
          <p:cNvSpPr txBox="1"/>
          <p:nvPr/>
        </p:nvSpPr>
        <p:spPr>
          <a:xfrm>
            <a:off x="729000" y="5746894"/>
            <a:ext cx="5400000" cy="144000"/>
          </a:xfrm>
          <a:prstGeom prst="rect">
            <a:avLst/>
          </a:prstGeom>
          <a:solidFill>
            <a:srgbClr val="AFB5C3"/>
          </a:solidFill>
          <a:ln>
            <a:solidFill>
              <a:srgbClr val="AFB5C3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70A2319-A0DB-11A1-326A-F657A381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571750" cy="527403"/>
          </a:xfrm>
        </p:spPr>
        <p:txBody>
          <a:bodyPr/>
          <a:lstStyle/>
          <a:p>
            <a:r>
              <a:rPr lang="pt-BR" sz="800" dirty="0"/>
              <a:t>FUNDAMENTOS SCRUM - MAYDA FABRIS DA MOTTA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C4C910-A40C-8891-CE34-6DE996A4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FCC5-BAA6-44A7-BD4E-D06B87213D4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686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D9AB8F3-D7D3-3902-27D1-4F1D151A4761}"/>
              </a:ext>
            </a:extLst>
          </p:cNvPr>
          <p:cNvSpPr txBox="1"/>
          <p:nvPr/>
        </p:nvSpPr>
        <p:spPr>
          <a:xfrm>
            <a:off x="1178893" y="1271239"/>
            <a:ext cx="50260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 Scrum proporciona uma forma ágil e eficiente de desenvolver projetos, com ciclos curtos de feedback, onde mudanças podem ser feitas de forma constante. Ele ajuda equipes a se organizarem, priorizarem tarefas e entregarem valor de maneira contínua e previsível.</a:t>
            </a:r>
          </a:p>
          <a:p>
            <a:endParaRPr lang="pt-BR" sz="1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206EC2-6D29-CA6C-D940-332017B8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571750" cy="527403"/>
          </a:xfrm>
        </p:spPr>
        <p:txBody>
          <a:bodyPr/>
          <a:lstStyle/>
          <a:p>
            <a:r>
              <a:rPr lang="pt-BR" sz="800" dirty="0"/>
              <a:t>FUNDAMENTOS SCRUM - MAYDA FABRIS DA MOTTA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CD26B7-E2FE-AD18-30C0-48148A82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FCC5-BAA6-44A7-BD4E-D06B87213D4E}" type="slidenum">
              <a:rPr lang="pt-BR" smtClean="0"/>
              <a:t>13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C023C00-E2B3-B13D-C9AB-3A7B862C1615}"/>
              </a:ext>
            </a:extLst>
          </p:cNvPr>
          <p:cNvSpPr txBox="1"/>
          <p:nvPr/>
        </p:nvSpPr>
        <p:spPr>
          <a:xfrm>
            <a:off x="468351" y="0"/>
            <a:ext cx="178420" cy="1315844"/>
          </a:xfrm>
          <a:prstGeom prst="rect">
            <a:avLst/>
          </a:prstGeom>
          <a:gradFill flip="none" rotWithShape="1">
            <a:gsLst>
              <a:gs pos="0">
                <a:srgbClr val="F8B80D">
                  <a:shade val="30000"/>
                  <a:satMod val="115000"/>
                </a:srgbClr>
              </a:gs>
              <a:gs pos="50000">
                <a:srgbClr val="F8B80D">
                  <a:shade val="67500"/>
                  <a:satMod val="115000"/>
                </a:srgbClr>
              </a:gs>
              <a:gs pos="100000">
                <a:srgbClr val="F8B80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24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A58E9-E9B1-295A-D7A4-630510C43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A041DD8-6E59-41D5-1FB2-8C761FA3A690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8B8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7260025-1356-01E1-83D7-3A88034BB156}"/>
              </a:ext>
            </a:extLst>
          </p:cNvPr>
          <p:cNvSpPr txBox="1"/>
          <p:nvPr/>
        </p:nvSpPr>
        <p:spPr>
          <a:xfrm>
            <a:off x="729000" y="5043862"/>
            <a:ext cx="5400000" cy="584775"/>
          </a:xfrm>
          <a:prstGeom prst="rect">
            <a:avLst/>
          </a:prstGeom>
          <a:noFill/>
          <a:ln>
            <a:solidFill>
              <a:srgbClr val="AFB5C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CONCLUSÃO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CFC7554-A052-2A13-03C1-6F5A36A1F1AF}"/>
              </a:ext>
            </a:extLst>
          </p:cNvPr>
          <p:cNvSpPr txBox="1"/>
          <p:nvPr/>
        </p:nvSpPr>
        <p:spPr>
          <a:xfrm>
            <a:off x="729000" y="5746894"/>
            <a:ext cx="5400000" cy="144000"/>
          </a:xfrm>
          <a:prstGeom prst="rect">
            <a:avLst/>
          </a:prstGeom>
          <a:solidFill>
            <a:srgbClr val="AFB5C3"/>
          </a:solidFill>
          <a:ln>
            <a:solidFill>
              <a:srgbClr val="AFB5C3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8415F0D-B671-91F6-BA52-99CE120C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571750" cy="527403"/>
          </a:xfrm>
        </p:spPr>
        <p:txBody>
          <a:bodyPr/>
          <a:lstStyle/>
          <a:p>
            <a:r>
              <a:rPr lang="pt-BR" sz="800" dirty="0"/>
              <a:t>FUNDAMENTOS SCRUM - MAYDA FABRIS DA MOTTA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08C299-B57A-58A0-FF36-1485990B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FCC5-BAA6-44A7-BD4E-D06B87213D4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608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B2A40-221C-2F4C-5301-A3FF7D85D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BDD0127-5175-D5FD-2BB8-09ABE6ABF48F}"/>
              </a:ext>
            </a:extLst>
          </p:cNvPr>
          <p:cNvSpPr txBox="1"/>
          <p:nvPr/>
        </p:nvSpPr>
        <p:spPr>
          <a:xfrm>
            <a:off x="1204331" y="1315844"/>
            <a:ext cx="5026065" cy="263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 Scrum é um framework simples, mas poderoso, para equipes que buscam melhorar sua produtividade e entregar produtos de forma mais eficiente. Compreender os papéis, artefatos e eventos do Scrum é o primeiro passo para dominar essa metodologia e alcançar o sucesso em projetos ágeis.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9B5D11-38FF-4CD3-81D2-81904D88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571750" cy="527403"/>
          </a:xfrm>
        </p:spPr>
        <p:txBody>
          <a:bodyPr/>
          <a:lstStyle/>
          <a:p>
            <a:r>
              <a:rPr lang="pt-BR" sz="800"/>
              <a:t>FUNDAMENTOS SCRUM - MAYDA FABRIS DA MOTTA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49A139-66DD-5144-9FF1-2B8D30E3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FCC5-BAA6-44A7-BD4E-D06B87213D4E}" type="slidenum">
              <a:rPr lang="pt-BR" smtClean="0"/>
              <a:t>15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EA9378-CDD2-A6E7-7B91-3ADA16886C5E}"/>
              </a:ext>
            </a:extLst>
          </p:cNvPr>
          <p:cNvSpPr txBox="1"/>
          <p:nvPr/>
        </p:nvSpPr>
        <p:spPr>
          <a:xfrm>
            <a:off x="468351" y="0"/>
            <a:ext cx="178420" cy="1315844"/>
          </a:xfrm>
          <a:prstGeom prst="rect">
            <a:avLst/>
          </a:prstGeom>
          <a:gradFill flip="none" rotWithShape="1">
            <a:gsLst>
              <a:gs pos="0">
                <a:srgbClr val="F8B80D">
                  <a:shade val="30000"/>
                  <a:satMod val="115000"/>
                </a:srgbClr>
              </a:gs>
              <a:gs pos="50000">
                <a:srgbClr val="F8B80D">
                  <a:shade val="67500"/>
                  <a:satMod val="115000"/>
                </a:srgbClr>
              </a:gs>
              <a:gs pos="100000">
                <a:srgbClr val="F8B80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3580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D2222-3128-33CC-5982-086D5C740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9AE6462-8CED-A1DD-D568-B65F5CD2B4D0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8B8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EA5FC7F-20B7-7552-AE9C-3F606907072E}"/>
              </a:ext>
            </a:extLst>
          </p:cNvPr>
          <p:cNvSpPr txBox="1"/>
          <p:nvPr/>
        </p:nvSpPr>
        <p:spPr>
          <a:xfrm>
            <a:off x="729000" y="5043862"/>
            <a:ext cx="5400000" cy="584775"/>
          </a:xfrm>
          <a:prstGeom prst="rect">
            <a:avLst/>
          </a:prstGeom>
          <a:noFill/>
          <a:ln>
            <a:solidFill>
              <a:srgbClr val="AFB5C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AGRADECIMENTOS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7E354D7-5791-6DA5-A351-5B4C7138E913}"/>
              </a:ext>
            </a:extLst>
          </p:cNvPr>
          <p:cNvSpPr txBox="1"/>
          <p:nvPr/>
        </p:nvSpPr>
        <p:spPr>
          <a:xfrm>
            <a:off x="729000" y="5746894"/>
            <a:ext cx="5400000" cy="144000"/>
          </a:xfrm>
          <a:prstGeom prst="rect">
            <a:avLst/>
          </a:prstGeom>
          <a:solidFill>
            <a:srgbClr val="AFB5C3"/>
          </a:solidFill>
          <a:ln>
            <a:solidFill>
              <a:srgbClr val="AFB5C3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38958BC-A240-FF0C-9446-56517D4D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248303"/>
            <a:ext cx="2571750" cy="383403"/>
          </a:xfrm>
        </p:spPr>
        <p:txBody>
          <a:bodyPr/>
          <a:lstStyle/>
          <a:p>
            <a:r>
              <a:rPr lang="pt-BR" sz="800" dirty="0"/>
              <a:t>FUNDAMENTOS SCRUM - MAYDA FABRIS DA MOTTA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704F1F-3DA2-EE8D-47EE-7F7FD2F7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FCC5-BAA6-44A7-BD4E-D06B87213D4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198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65127-1BCD-52B3-306C-B5B3FACD4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5B99FB0-82EE-67F3-FA16-B6BDD16131D7}"/>
              </a:ext>
            </a:extLst>
          </p:cNvPr>
          <p:cNvSpPr txBox="1"/>
          <p:nvPr/>
        </p:nvSpPr>
        <p:spPr>
          <a:xfrm>
            <a:off x="1204331" y="1315844"/>
            <a:ext cx="5182182" cy="1526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Esse e-book foi gerado por IA e diagramado por um humano.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 e-book está no meu </a:t>
            </a:r>
            <a:r>
              <a:rPr lang="pt-BR" sz="16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Github</a:t>
            </a:r>
            <a:r>
              <a:rPr lang="pt-BR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	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5E5993-2CC7-1F19-4751-C8E72A52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571750" cy="527403"/>
          </a:xfrm>
        </p:spPr>
        <p:txBody>
          <a:bodyPr/>
          <a:lstStyle/>
          <a:p>
            <a:r>
              <a:rPr lang="pt-BR" sz="800" dirty="0"/>
              <a:t>FUNDAMENTOS SCRUM - MAYDA FABRIS DA MOTTA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33E003-EF23-CC6C-F1A0-405D1D55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FCC5-BAA6-44A7-BD4E-D06B87213D4E}" type="slidenum">
              <a:rPr lang="pt-BR" smtClean="0"/>
              <a:t>17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AEA2B76-44A3-CED1-04B9-F5681CBA9115}"/>
              </a:ext>
            </a:extLst>
          </p:cNvPr>
          <p:cNvSpPr txBox="1"/>
          <p:nvPr/>
        </p:nvSpPr>
        <p:spPr>
          <a:xfrm>
            <a:off x="468351" y="0"/>
            <a:ext cx="178420" cy="1315844"/>
          </a:xfrm>
          <a:prstGeom prst="rect">
            <a:avLst/>
          </a:prstGeom>
          <a:gradFill flip="none" rotWithShape="1">
            <a:gsLst>
              <a:gs pos="0">
                <a:srgbClr val="F8B80D">
                  <a:shade val="30000"/>
                  <a:satMod val="115000"/>
                </a:srgbClr>
              </a:gs>
              <a:gs pos="50000">
                <a:srgbClr val="F8B80D">
                  <a:shade val="67500"/>
                  <a:satMod val="115000"/>
                </a:srgbClr>
              </a:gs>
              <a:gs pos="100000">
                <a:srgbClr val="F8B80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CaixaDeTexto 6">
            <a:hlinkClick r:id="rId2"/>
            <a:extLst>
              <a:ext uri="{FF2B5EF4-FFF2-40B4-BE49-F238E27FC236}">
                <a16:creationId xmlns:a16="http://schemas.microsoft.com/office/drawing/2014/main" id="{4509FF1D-D763-369E-EE52-E4B75C68F42B}"/>
              </a:ext>
            </a:extLst>
          </p:cNvPr>
          <p:cNvSpPr txBox="1"/>
          <p:nvPr/>
        </p:nvSpPr>
        <p:spPr>
          <a:xfrm>
            <a:off x="1443789" y="3441032"/>
            <a:ext cx="413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https://github.com/Maydaia/</a:t>
            </a:r>
            <a:r>
              <a:rPr lang="pt-BR" dirty="0">
                <a:hlinkClick r:id="rId2"/>
              </a:rPr>
              <a:t>E-book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447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6711CBA-E014-DED8-B08F-71057E588A86}"/>
              </a:ext>
            </a:extLst>
          </p:cNvPr>
          <p:cNvSpPr txBox="1"/>
          <p:nvPr/>
        </p:nvSpPr>
        <p:spPr>
          <a:xfrm>
            <a:off x="1115122" y="2386361"/>
            <a:ext cx="4728117" cy="263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 Scrum é um framework ágil utilizado para gerenciamento de projetos, especialmente em equipes de desenvolvimento de software. Ele foca na colaboração, flexibilidade e entregas incrementais. Para entender o Scrum, é essencial conhecer seus principais componentes e funções.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F22673-3D68-54E0-A9DC-0B05E3F6EACE}"/>
              </a:ext>
            </a:extLst>
          </p:cNvPr>
          <p:cNvSpPr txBox="1"/>
          <p:nvPr/>
        </p:nvSpPr>
        <p:spPr>
          <a:xfrm>
            <a:off x="1115122" y="1048215"/>
            <a:ext cx="4728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Fundamentos Scrum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8715A88-76FB-9F31-A9BA-34BFAD123F2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00250" y="5696097"/>
            <a:ext cx="2857500" cy="2809875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339E2A7-7445-4FA9-0300-2D633623F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571750" cy="527403"/>
          </a:xfrm>
        </p:spPr>
        <p:txBody>
          <a:bodyPr/>
          <a:lstStyle/>
          <a:p>
            <a:r>
              <a:rPr lang="pt-BR" sz="800" dirty="0"/>
              <a:t>FUNDAMENTOS SCRUM - MAYDA FABRIS DA MOTTA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4D464C02-96DD-51B0-5A2F-2F926D8F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FCC5-BAA6-44A7-BD4E-D06B87213D4E}" type="slidenum">
              <a:rPr lang="pt-BR" smtClean="0"/>
              <a:t>2</a:t>
            </a:fld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8D54928-8EC8-D7A5-D300-35689828ADA8}"/>
              </a:ext>
            </a:extLst>
          </p:cNvPr>
          <p:cNvSpPr txBox="1"/>
          <p:nvPr/>
        </p:nvSpPr>
        <p:spPr>
          <a:xfrm>
            <a:off x="468351" y="0"/>
            <a:ext cx="178420" cy="1315844"/>
          </a:xfrm>
          <a:prstGeom prst="rect">
            <a:avLst/>
          </a:prstGeom>
          <a:gradFill flip="none" rotWithShape="1">
            <a:gsLst>
              <a:gs pos="0">
                <a:srgbClr val="F8B80D">
                  <a:shade val="30000"/>
                  <a:satMod val="115000"/>
                </a:srgbClr>
              </a:gs>
              <a:gs pos="50000">
                <a:srgbClr val="F8B80D">
                  <a:shade val="67500"/>
                  <a:satMod val="115000"/>
                </a:srgbClr>
              </a:gs>
              <a:gs pos="100000">
                <a:srgbClr val="F8B80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744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37336-1F33-F0F9-FD74-FAB9430C0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A2D12278-EA92-EC58-9103-ACC0F96C6052}"/>
              </a:ext>
            </a:extLst>
          </p:cNvPr>
          <p:cNvSpPr/>
          <p:nvPr/>
        </p:nvSpPr>
        <p:spPr>
          <a:xfrm>
            <a:off x="0" y="-20096"/>
            <a:ext cx="6858000" cy="9906000"/>
          </a:xfrm>
          <a:prstGeom prst="rect">
            <a:avLst/>
          </a:prstGeom>
          <a:solidFill>
            <a:srgbClr val="F8B8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9A44088-FED3-AB01-8D27-C3B37D2A43CE}"/>
              </a:ext>
            </a:extLst>
          </p:cNvPr>
          <p:cNvSpPr txBox="1"/>
          <p:nvPr/>
        </p:nvSpPr>
        <p:spPr>
          <a:xfrm>
            <a:off x="1363582" y="5045721"/>
            <a:ext cx="4130835" cy="584775"/>
          </a:xfrm>
          <a:prstGeom prst="rect">
            <a:avLst/>
          </a:prstGeom>
          <a:noFill/>
          <a:ln>
            <a:solidFill>
              <a:srgbClr val="AFB5C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 QUE É O SCRUM?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A5B0989A-852B-E7E6-34FF-6332D21A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917" y="1360449"/>
            <a:ext cx="2899317" cy="359255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pt-BR" sz="15000" dirty="0">
                <a:latin typeface="Baguet Script" panose="00000500000000000000" pitchFamily="2" charset="0"/>
              </a:rPr>
              <a:t>01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DDBD663-B0EA-3BC2-AC10-45C3413EEFA4}"/>
              </a:ext>
            </a:extLst>
          </p:cNvPr>
          <p:cNvSpPr txBox="1"/>
          <p:nvPr/>
        </p:nvSpPr>
        <p:spPr>
          <a:xfrm>
            <a:off x="728999" y="5723217"/>
            <a:ext cx="5400000" cy="144000"/>
          </a:xfrm>
          <a:prstGeom prst="rect">
            <a:avLst/>
          </a:prstGeom>
          <a:solidFill>
            <a:srgbClr val="AFB5C3"/>
          </a:solidFill>
          <a:ln>
            <a:solidFill>
              <a:srgbClr val="AFB5C3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D41593C1-BDEA-B30A-40C3-E9E7E0AB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FCC5-BAA6-44A7-BD4E-D06B87213D4E}" type="slidenum">
              <a:rPr lang="pt-BR" smtClean="0"/>
              <a:t>3</a:t>
            </a:fld>
            <a:endParaRPr lang="pt-BR"/>
          </a:p>
        </p:txBody>
      </p:sp>
      <p:sp>
        <p:nvSpPr>
          <p:cNvPr id="16" name="Espaço Reservado para Rodapé 13">
            <a:extLst>
              <a:ext uri="{FF2B5EF4-FFF2-40B4-BE49-F238E27FC236}">
                <a16:creationId xmlns:a16="http://schemas.microsoft.com/office/drawing/2014/main" id="{7FA8340E-59FC-DC1C-FCA9-B3D943E0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5639" y="9181397"/>
            <a:ext cx="2497873" cy="527403"/>
          </a:xfrm>
        </p:spPr>
        <p:txBody>
          <a:bodyPr/>
          <a:lstStyle/>
          <a:p>
            <a:r>
              <a:rPr lang="pt-BR" sz="800" dirty="0"/>
              <a:t>FUNDAMENTOS SCRUM-MAYDA FABRIS DA MOTTA</a:t>
            </a:r>
          </a:p>
        </p:txBody>
      </p:sp>
    </p:spTree>
    <p:extLst>
      <p:ext uri="{BB962C8B-B14F-4D97-AF65-F5344CB8AC3E}">
        <p14:creationId xmlns:p14="http://schemas.microsoft.com/office/powerpoint/2010/main" val="359602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1FBAB11-21E6-CAE3-1A90-E97DBA686D3A}"/>
              </a:ext>
            </a:extLst>
          </p:cNvPr>
          <p:cNvSpPr txBox="1"/>
          <p:nvPr/>
        </p:nvSpPr>
        <p:spPr>
          <a:xfrm>
            <a:off x="1103972" y="1315844"/>
            <a:ext cx="511840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 Scrum é uma abordagem para resolver problemas complexos e entregar produtos de forma eficiente. Ele organiza o trabalho em ciclos curtos e colaborativos chamados Sprints, com foco na entrega contínua de valor.</a:t>
            </a:r>
          </a:p>
          <a:p>
            <a:endParaRPr lang="pt-BR" sz="1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A585D2-A3BE-9D9F-1955-5C12667E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571750" cy="527403"/>
          </a:xfrm>
        </p:spPr>
        <p:txBody>
          <a:bodyPr/>
          <a:lstStyle/>
          <a:p>
            <a:r>
              <a:rPr lang="pt-BR" sz="800" dirty="0"/>
              <a:t>FUNDAMENTOS SCRUM - MAYDA FABRIS DA MOTTA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DF2B95-11DB-3D99-A80D-DCCAF10F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FCC5-BAA6-44A7-BD4E-D06B87213D4E}" type="slidenum">
              <a:rPr lang="pt-BR" smtClean="0"/>
              <a:t>4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8E57B0-86A4-22EE-5B1E-EFAEB37EA8EF}"/>
              </a:ext>
            </a:extLst>
          </p:cNvPr>
          <p:cNvSpPr txBox="1"/>
          <p:nvPr/>
        </p:nvSpPr>
        <p:spPr>
          <a:xfrm>
            <a:off x="468351" y="0"/>
            <a:ext cx="178420" cy="1315844"/>
          </a:xfrm>
          <a:prstGeom prst="rect">
            <a:avLst/>
          </a:prstGeom>
          <a:gradFill flip="none" rotWithShape="1">
            <a:gsLst>
              <a:gs pos="0">
                <a:srgbClr val="F8B80D">
                  <a:shade val="30000"/>
                  <a:satMod val="115000"/>
                </a:srgbClr>
              </a:gs>
              <a:gs pos="50000">
                <a:srgbClr val="F8B80D">
                  <a:shade val="67500"/>
                  <a:satMod val="115000"/>
                </a:srgbClr>
              </a:gs>
              <a:gs pos="100000">
                <a:srgbClr val="F8B80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557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72E99-95B5-401C-8B21-1C06C5703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A3E3989-FF7B-1AAF-DAED-A0DA086FD9A3}"/>
              </a:ext>
            </a:extLst>
          </p:cNvPr>
          <p:cNvSpPr/>
          <p:nvPr/>
        </p:nvSpPr>
        <p:spPr>
          <a:xfrm>
            <a:off x="0" y="-20096"/>
            <a:ext cx="6858000" cy="9906000"/>
          </a:xfrm>
          <a:prstGeom prst="rect">
            <a:avLst/>
          </a:prstGeom>
          <a:solidFill>
            <a:srgbClr val="F8B8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34700D-0BF6-3A5B-11D5-C49D850E8AE0}"/>
              </a:ext>
            </a:extLst>
          </p:cNvPr>
          <p:cNvSpPr txBox="1"/>
          <p:nvPr/>
        </p:nvSpPr>
        <p:spPr>
          <a:xfrm>
            <a:off x="1432932" y="4989513"/>
            <a:ext cx="3992136" cy="584775"/>
          </a:xfrm>
          <a:prstGeom prst="rect">
            <a:avLst/>
          </a:prstGeom>
          <a:noFill/>
          <a:ln>
            <a:solidFill>
              <a:srgbClr val="AFB5C3"/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PAPÉIS NO SCRUM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6C1E98A8-0A00-5382-217C-A5DD990D8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917" y="1360449"/>
            <a:ext cx="2899317" cy="359255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pt-BR" sz="15000" dirty="0">
                <a:latin typeface="Baguet Script" panose="00000500000000000000" pitchFamily="2" charset="0"/>
              </a:rPr>
              <a:t>02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40858CA-135D-7ABA-5253-FF3E10613612}"/>
              </a:ext>
            </a:extLst>
          </p:cNvPr>
          <p:cNvSpPr txBox="1"/>
          <p:nvPr/>
        </p:nvSpPr>
        <p:spPr>
          <a:xfrm>
            <a:off x="729000" y="5744269"/>
            <a:ext cx="5400000" cy="144000"/>
          </a:xfrm>
          <a:prstGeom prst="rect">
            <a:avLst/>
          </a:prstGeom>
          <a:solidFill>
            <a:srgbClr val="AFB5C3"/>
          </a:solidFill>
          <a:ln>
            <a:solidFill>
              <a:srgbClr val="AFB5C3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B72E291-4EC8-46E6-2A34-26D2211C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571750" cy="527403"/>
          </a:xfrm>
        </p:spPr>
        <p:txBody>
          <a:bodyPr/>
          <a:lstStyle/>
          <a:p>
            <a:r>
              <a:rPr lang="pt-BR" sz="800" dirty="0"/>
              <a:t>FUNDAMENTOS SCRUM - MAYDA FABRIS DA MOTTA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5B9DC9-E2E4-6929-888E-02A5A4C2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FCC5-BAA6-44A7-BD4E-D06B87213D4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54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0281D03-A3DF-B802-2AD7-137DAB621AF7}"/>
              </a:ext>
            </a:extLst>
          </p:cNvPr>
          <p:cNvSpPr txBox="1"/>
          <p:nvPr/>
        </p:nvSpPr>
        <p:spPr>
          <a:xfrm>
            <a:off x="1103970" y="1315844"/>
            <a:ext cx="5282543" cy="7435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Product</a:t>
            </a:r>
            <a:r>
              <a:rPr lang="pt-BR" sz="1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pt-BR" sz="1600" b="1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Owner</a:t>
            </a:r>
            <a:r>
              <a:rPr lang="pt-BR" sz="1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(PO)</a:t>
            </a:r>
          </a:p>
          <a:p>
            <a:pPr>
              <a:lnSpc>
                <a:spcPct val="150000"/>
              </a:lnSpc>
            </a:pPr>
            <a:endParaRPr lang="pt-BR" sz="1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 PO é responsável por representar os interesses do cliente. Ele cria e prioriza o backlog do produto, que é uma lista das funcionalidades que o produto deve ter.</a:t>
            </a:r>
          </a:p>
          <a:p>
            <a:pPr>
              <a:lnSpc>
                <a:spcPct val="150000"/>
              </a:lnSpc>
            </a:pPr>
            <a:endParaRPr lang="pt-BR" sz="16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Scrum Master</a:t>
            </a:r>
          </a:p>
          <a:p>
            <a:pPr>
              <a:lnSpc>
                <a:spcPct val="150000"/>
              </a:lnSpc>
            </a:pPr>
            <a:endParaRPr lang="pt-BR" sz="1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 Scrum Master atua como um facilitador. Ele garante que o time siga as práticas do Scrum, ajuda a remover impedimentos e promove um ambiente de trabalho eficiente.</a:t>
            </a:r>
          </a:p>
          <a:p>
            <a:pPr>
              <a:lnSpc>
                <a:spcPct val="150000"/>
              </a:lnSpc>
            </a:pPr>
            <a:endParaRPr lang="pt-BR" sz="1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Equipe de Desenvolvimento</a:t>
            </a:r>
          </a:p>
          <a:p>
            <a:pPr>
              <a:lnSpc>
                <a:spcPct val="150000"/>
              </a:lnSpc>
            </a:pPr>
            <a:endParaRPr lang="pt-BR" sz="1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São os profissionais responsáveis por criar e entregar o produto. O time é auto-organizado e multidisciplinar, trabalhando de forma colaborativa para atingir os objetivos do Sprint.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344665-3E80-0987-B432-BCF2AB32E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571750" cy="527403"/>
          </a:xfrm>
        </p:spPr>
        <p:txBody>
          <a:bodyPr/>
          <a:lstStyle/>
          <a:p>
            <a:r>
              <a:rPr lang="pt-BR" sz="800" dirty="0"/>
              <a:t>FUNDAMENTOS SCRUM - MAYDA FABRIS DA MOTTA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90A139-ABEE-CE92-E33B-A8FAE33F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FCC5-BAA6-44A7-BD4E-D06B87213D4E}" type="slidenum">
              <a:rPr lang="pt-BR" smtClean="0"/>
              <a:t>6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E5648D-B2A9-3A5E-09A2-734EF71AAD0E}"/>
              </a:ext>
            </a:extLst>
          </p:cNvPr>
          <p:cNvSpPr txBox="1"/>
          <p:nvPr/>
        </p:nvSpPr>
        <p:spPr>
          <a:xfrm>
            <a:off x="468351" y="0"/>
            <a:ext cx="178420" cy="1315844"/>
          </a:xfrm>
          <a:prstGeom prst="rect">
            <a:avLst/>
          </a:prstGeom>
          <a:gradFill flip="none" rotWithShape="1">
            <a:gsLst>
              <a:gs pos="0">
                <a:srgbClr val="F8B80D">
                  <a:shade val="30000"/>
                  <a:satMod val="115000"/>
                </a:srgbClr>
              </a:gs>
              <a:gs pos="50000">
                <a:srgbClr val="F8B80D">
                  <a:shade val="67500"/>
                  <a:satMod val="115000"/>
                </a:srgbClr>
              </a:gs>
              <a:gs pos="100000">
                <a:srgbClr val="F8B80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400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D5CC7-2CCB-48A6-A403-5F6065E93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827251D-E0AD-19DF-FB4A-E630974D2370}"/>
              </a:ext>
            </a:extLst>
          </p:cNvPr>
          <p:cNvSpPr/>
          <p:nvPr/>
        </p:nvSpPr>
        <p:spPr>
          <a:xfrm>
            <a:off x="0" y="-20096"/>
            <a:ext cx="6858000" cy="9906000"/>
          </a:xfrm>
          <a:prstGeom prst="rect">
            <a:avLst/>
          </a:prstGeom>
          <a:solidFill>
            <a:srgbClr val="F8B8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5D7BE50-DC2C-D8E1-7F00-43B232145D2F}"/>
              </a:ext>
            </a:extLst>
          </p:cNvPr>
          <p:cNvSpPr txBox="1"/>
          <p:nvPr/>
        </p:nvSpPr>
        <p:spPr>
          <a:xfrm>
            <a:off x="927636" y="4989513"/>
            <a:ext cx="5002727" cy="584775"/>
          </a:xfrm>
          <a:prstGeom prst="rect">
            <a:avLst/>
          </a:prstGeom>
          <a:noFill/>
          <a:ln>
            <a:solidFill>
              <a:srgbClr val="AFB5C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ARTEFATOS DO SCRUM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33ECD717-4277-D98E-0686-2E9ECB02F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917" y="1360449"/>
            <a:ext cx="2899317" cy="359255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pt-BR" sz="15000" dirty="0">
                <a:latin typeface="Baguet Script" panose="00000500000000000000" pitchFamily="2" charset="0"/>
              </a:rPr>
              <a:t>03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88AFC65-C891-E813-4C73-82FEBBD0552C}"/>
              </a:ext>
            </a:extLst>
          </p:cNvPr>
          <p:cNvSpPr txBox="1"/>
          <p:nvPr/>
        </p:nvSpPr>
        <p:spPr>
          <a:xfrm>
            <a:off x="729000" y="5735885"/>
            <a:ext cx="5400000" cy="144000"/>
          </a:xfrm>
          <a:prstGeom prst="rect">
            <a:avLst/>
          </a:prstGeom>
          <a:solidFill>
            <a:srgbClr val="AFB5C3"/>
          </a:solidFill>
          <a:ln>
            <a:solidFill>
              <a:srgbClr val="AFB5C3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181B618-B4D7-8157-2ABF-B09A2081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258491"/>
            <a:ext cx="2571750" cy="383403"/>
          </a:xfrm>
        </p:spPr>
        <p:txBody>
          <a:bodyPr/>
          <a:lstStyle/>
          <a:p>
            <a:r>
              <a:rPr lang="pt-BR" sz="800" dirty="0"/>
              <a:t>FUNDAMENTOS SCRUM - MAYDA FABRIS DA MOTTA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9C32F37-2A73-230B-5FD9-5B68056C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FCC5-BAA6-44A7-BD4E-D06B87213D4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49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21FC3BC-9A0B-6D87-055B-860C9EBF5126}"/>
              </a:ext>
            </a:extLst>
          </p:cNvPr>
          <p:cNvSpPr txBox="1"/>
          <p:nvPr/>
        </p:nvSpPr>
        <p:spPr>
          <a:xfrm>
            <a:off x="1193180" y="1315844"/>
            <a:ext cx="5274527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Backlog do Produto</a:t>
            </a:r>
          </a:p>
          <a:p>
            <a:pPr>
              <a:lnSpc>
                <a:spcPct val="150000"/>
              </a:lnSpc>
            </a:pPr>
            <a:endParaRPr lang="pt-BR" sz="16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 a lista de funcionalidades, melhorias e correções desejadas para o produto. O </a:t>
            </a:r>
            <a:r>
              <a:rPr lang="pt-BR" sz="16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Product</a:t>
            </a:r>
            <a:r>
              <a:rPr lang="pt-BR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pt-BR" sz="16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Owner</a:t>
            </a:r>
            <a:r>
              <a:rPr lang="pt-BR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mantém o backlog atualizado e priorizado, sempre focando nas entregas de maior valor.</a:t>
            </a:r>
          </a:p>
          <a:p>
            <a:pPr>
              <a:lnSpc>
                <a:spcPct val="150000"/>
              </a:lnSpc>
            </a:pPr>
            <a:endParaRPr lang="pt-BR" sz="1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Backlog do Sprint</a:t>
            </a:r>
          </a:p>
          <a:p>
            <a:pPr>
              <a:lnSpc>
                <a:spcPct val="150000"/>
              </a:lnSpc>
            </a:pPr>
            <a:endParaRPr lang="pt-BR" sz="16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É uma lista de tarefas que o time se compromete a realizar durante o Sprint. Ele é derivado do Backlog do Produto e deve ser atingido até o final do ciclo.</a:t>
            </a:r>
          </a:p>
          <a:p>
            <a:pPr>
              <a:lnSpc>
                <a:spcPct val="150000"/>
              </a:lnSpc>
            </a:pPr>
            <a:endParaRPr lang="pt-BR" sz="1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Incremento</a:t>
            </a:r>
          </a:p>
          <a:p>
            <a:pPr>
              <a:lnSpc>
                <a:spcPct val="150000"/>
              </a:lnSpc>
            </a:pPr>
            <a:endParaRPr lang="pt-BR" sz="16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 incremento é o conjunto de funcionalidades ou melhorias entregues ao final de um Sprint. Ele deve ser funcional e pronto para ser lançado ao cliente.</a:t>
            </a:r>
          </a:p>
          <a:p>
            <a:endParaRPr lang="pt-BR" sz="1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389CD8-2AE9-F2FF-4C5D-D848AE6C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571750" cy="527403"/>
          </a:xfrm>
        </p:spPr>
        <p:txBody>
          <a:bodyPr/>
          <a:lstStyle/>
          <a:p>
            <a:r>
              <a:rPr lang="pt-BR" sz="800" dirty="0"/>
              <a:t>FUNDAMENTOS SCRUM - MAYDA FABRIS DA MOTTA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423CAE-A7EF-DACF-A44B-99D71523E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FCC5-BAA6-44A7-BD4E-D06B87213D4E}" type="slidenum">
              <a:rPr lang="pt-BR" smtClean="0"/>
              <a:t>8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EFEFDD6-169B-2A39-8E85-EA24FAB6E0E6}"/>
              </a:ext>
            </a:extLst>
          </p:cNvPr>
          <p:cNvSpPr txBox="1"/>
          <p:nvPr/>
        </p:nvSpPr>
        <p:spPr>
          <a:xfrm>
            <a:off x="468351" y="0"/>
            <a:ext cx="178420" cy="1315844"/>
          </a:xfrm>
          <a:prstGeom prst="rect">
            <a:avLst/>
          </a:prstGeom>
          <a:gradFill flip="none" rotWithShape="1">
            <a:gsLst>
              <a:gs pos="0">
                <a:srgbClr val="F8B80D">
                  <a:shade val="30000"/>
                  <a:satMod val="115000"/>
                </a:srgbClr>
              </a:gs>
              <a:gs pos="50000">
                <a:srgbClr val="F8B80D">
                  <a:shade val="67500"/>
                  <a:satMod val="115000"/>
                </a:srgbClr>
              </a:gs>
              <a:gs pos="100000">
                <a:srgbClr val="F8B80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2767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143A6-8512-FA54-05B1-A33966752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FEC8ABD-00C3-F361-95DD-83DC2C1033C3}"/>
              </a:ext>
            </a:extLst>
          </p:cNvPr>
          <p:cNvSpPr/>
          <p:nvPr/>
        </p:nvSpPr>
        <p:spPr>
          <a:xfrm>
            <a:off x="0" y="-20096"/>
            <a:ext cx="6858000" cy="9906000"/>
          </a:xfrm>
          <a:prstGeom prst="rect">
            <a:avLst/>
          </a:prstGeom>
          <a:solidFill>
            <a:srgbClr val="F8B8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935D83F-A407-E14A-2B5C-F4A33F071B8F}"/>
              </a:ext>
            </a:extLst>
          </p:cNvPr>
          <p:cNvSpPr txBox="1"/>
          <p:nvPr/>
        </p:nvSpPr>
        <p:spPr>
          <a:xfrm>
            <a:off x="1179944" y="5043862"/>
            <a:ext cx="4498111" cy="584775"/>
          </a:xfrm>
          <a:prstGeom prst="rect">
            <a:avLst/>
          </a:prstGeom>
          <a:noFill/>
          <a:ln>
            <a:solidFill>
              <a:srgbClr val="AFB5C3"/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EVENTOS DO SCRUM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6423172F-4A54-9863-B16E-6F467904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917" y="1360449"/>
            <a:ext cx="2899317" cy="359255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pt-BR" sz="15000" dirty="0">
                <a:latin typeface="Baguet Script" panose="00000500000000000000" pitchFamily="2" charset="0"/>
              </a:rPr>
              <a:t>04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F7FF2E2-4E08-6DA3-E21F-D86578475C6E}"/>
              </a:ext>
            </a:extLst>
          </p:cNvPr>
          <p:cNvSpPr txBox="1"/>
          <p:nvPr/>
        </p:nvSpPr>
        <p:spPr>
          <a:xfrm>
            <a:off x="728999" y="5719499"/>
            <a:ext cx="5400000" cy="144000"/>
          </a:xfrm>
          <a:prstGeom prst="rect">
            <a:avLst/>
          </a:prstGeom>
          <a:solidFill>
            <a:srgbClr val="AFB5C3"/>
          </a:solidFill>
          <a:ln>
            <a:solidFill>
              <a:srgbClr val="AFB5C3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AAAE3FF-F9F7-00CA-8B5C-28EDFFFA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612521" cy="527403"/>
          </a:xfrm>
        </p:spPr>
        <p:txBody>
          <a:bodyPr/>
          <a:lstStyle/>
          <a:p>
            <a:r>
              <a:rPr lang="pt-BR" sz="800" dirty="0"/>
              <a:t>FUNDAMENTOS SCRUM - MAYDA FABRIS DA MOTTA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EB706C-0BA1-EC12-56C4-9D94228A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6FCC5-BAA6-44A7-BD4E-D06B87213D4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1908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763</Words>
  <Application>Microsoft Office PowerPoint</Application>
  <PresentationFormat>Papel A4 (210 x 297 mm)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ADLaM Display</vt:lpstr>
      <vt:lpstr>Aptos</vt:lpstr>
      <vt:lpstr>Aptos Display</vt:lpstr>
      <vt:lpstr>Arial</vt:lpstr>
      <vt:lpstr>Baguet Script</vt:lpstr>
      <vt:lpstr>Tema do Office</vt:lpstr>
      <vt:lpstr>DOMINANDO OS FUNDAMENTOS DO SCRUM</vt:lpstr>
      <vt:lpstr>Apresentação do PowerPoint</vt:lpstr>
      <vt:lpstr>01</vt:lpstr>
      <vt:lpstr>Apresentação do PowerPoint</vt:lpstr>
      <vt:lpstr>02</vt:lpstr>
      <vt:lpstr>Apresentação do PowerPoint</vt:lpstr>
      <vt:lpstr>03</vt:lpstr>
      <vt:lpstr>Apresentação do PowerPoint</vt:lpstr>
      <vt:lpstr>04</vt:lpstr>
      <vt:lpstr>Apresentação do PowerPoint</vt:lpstr>
      <vt:lpstr>Apresentação do PowerPoint</vt:lpstr>
      <vt:lpstr>05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Mayda Motta</dc:creator>
  <cp:lastModifiedBy>Mayda Motta</cp:lastModifiedBy>
  <cp:revision>3</cp:revision>
  <dcterms:created xsi:type="dcterms:W3CDTF">2024-12-22T14:39:38Z</dcterms:created>
  <dcterms:modified xsi:type="dcterms:W3CDTF">2024-12-22T18:14:13Z</dcterms:modified>
</cp:coreProperties>
</file>