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66" r:id="rId5"/>
    <p:sldId id="272" r:id="rId6"/>
    <p:sldId id="256" r:id="rId7"/>
    <p:sldId id="271" r:id="rId8"/>
    <p:sldId id="257" r:id="rId9"/>
    <p:sldId id="258" r:id="rId10"/>
    <p:sldId id="259" r:id="rId11"/>
    <p:sldId id="260" r:id="rId12"/>
    <p:sldId id="270" r:id="rId13"/>
    <p:sldId id="269"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274" autoAdjust="0"/>
  </p:normalViewPr>
  <p:slideViewPr>
    <p:cSldViewPr snapToGrid="0" showGuides="1">
      <p:cViewPr varScale="1">
        <p:scale>
          <a:sx n="78" d="100"/>
          <a:sy n="78" d="100"/>
        </p:scale>
        <p:origin x="456" y="84"/>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30.10.2024</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30.10.2024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p:txBody>
          <a:bodyPr/>
          <a:lstStyle/>
          <a:p>
            <a:r>
              <a:rPr lang="en-US" dirty="0"/>
              <a:t>BANK LOAN APPROVAL</a:t>
            </a:r>
            <a:endParaRPr lang="ru-RU"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a:xfrm>
            <a:off x="257184" y="3634385"/>
            <a:ext cx="4475454" cy="1335541"/>
          </a:xfrm>
        </p:spPr>
        <p:txBody>
          <a:bodyPr/>
          <a:lstStyle/>
          <a:p>
            <a:pPr algn="ctr"/>
            <a:endParaRPr lang="en-US" sz="1800" b="1" dirty="0">
              <a:latin typeface="Georgia" panose="02040502050405020303" pitchFamily="18" charset="0"/>
            </a:endParaRPr>
          </a:p>
          <a:p>
            <a:pPr algn="ctr"/>
            <a:r>
              <a:rPr lang="en-US" sz="1800" b="1" dirty="0">
                <a:latin typeface="Georgia" panose="02040502050405020303" pitchFamily="18" charset="0"/>
              </a:rPr>
              <a:t>PREDICTIVE ANALYTICS PROJECT WITH </a:t>
            </a:r>
            <a:r>
              <a:rPr lang="en-US" sz="1800" b="1" dirty="0">
                <a:solidFill>
                  <a:schemeClr val="tx1"/>
                </a:solidFill>
                <a:latin typeface="Georgia" panose="02040502050405020303" pitchFamily="18" charset="0"/>
              </a:rPr>
              <a:t>R-PROGRAMMING</a:t>
            </a:r>
            <a:endParaRPr lang="ru-RU" sz="1800" i="1" dirty="0">
              <a:solidFill>
                <a:schemeClr val="tx1"/>
              </a:solidFill>
              <a:latin typeface="Georgia" panose="02040502050405020303" pitchFamily="18" charset="0"/>
            </a:endParaRPr>
          </a:p>
        </p:txBody>
      </p:sp>
      <p:pic>
        <p:nvPicPr>
          <p:cNvPr id="12" name="Picture Placeholder 11" descr="Beautiful cliff sea town on sunset">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2"/>
          <a:srcRect l="14573" r="421"/>
          <a:stretch/>
        </p:blipFill>
        <p:spPr>
          <a:xfrm>
            <a:off x="4606076" y="89042"/>
            <a:ext cx="7585924" cy="5949573"/>
          </a:xfr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sp>
        <p:nvSpPr>
          <p:cNvPr id="4" name="Text Placeholder 3">
            <a:extLst>
              <a:ext uri="{FF2B5EF4-FFF2-40B4-BE49-F238E27FC236}">
                <a16:creationId xmlns:a16="http://schemas.microsoft.com/office/drawing/2014/main" id="{EE5A967A-4C75-4949-9D48-17FD2D8B8B59}"/>
              </a:ext>
            </a:extLst>
          </p:cNvPr>
          <p:cNvSpPr>
            <a:spLocks noGrp="1"/>
          </p:cNvSpPr>
          <p:nvPr>
            <p:ph type="body" sz="quarter" idx="17"/>
          </p:nvPr>
        </p:nvSpPr>
        <p:spPr/>
        <p:txBody>
          <a:bodyPr/>
          <a:lstStyle/>
          <a:p>
            <a:r>
              <a:rPr lang="en-US" dirty="0"/>
              <a:t>Phone:</a:t>
            </a:r>
            <a:endParaRPr lang="ru-RU" dirty="0"/>
          </a:p>
        </p:txBody>
      </p:sp>
      <p:sp>
        <p:nvSpPr>
          <p:cNvPr id="5" name="Text Placeholder 4">
            <a:extLst>
              <a:ext uri="{FF2B5EF4-FFF2-40B4-BE49-F238E27FC236}">
                <a16:creationId xmlns:a16="http://schemas.microsoft.com/office/drawing/2014/main" id="{E15085CC-458F-4E9F-AF16-A815111FBF00}"/>
              </a:ext>
            </a:extLst>
          </p:cNvPr>
          <p:cNvSpPr>
            <a:spLocks noGrp="1"/>
          </p:cNvSpPr>
          <p:nvPr>
            <p:ph type="body" sz="quarter" idx="18"/>
          </p:nvPr>
        </p:nvSpPr>
        <p:spPr/>
        <p:txBody>
          <a:bodyPr/>
          <a:lstStyle/>
          <a:p>
            <a:r>
              <a:rPr lang="en-US" dirty="0"/>
              <a:t>+1 (925) 319-3108</a:t>
            </a:r>
            <a:endParaRPr lang="ru-RU" dirty="0"/>
          </a:p>
        </p:txBody>
      </p:sp>
      <p:sp>
        <p:nvSpPr>
          <p:cNvPr id="6" name="Text Placeholder 5">
            <a:extLst>
              <a:ext uri="{FF2B5EF4-FFF2-40B4-BE49-F238E27FC236}">
                <a16:creationId xmlns:a16="http://schemas.microsoft.com/office/drawing/2014/main" id="{459230DA-C209-4406-A9FA-EE60A7827F74}"/>
              </a:ext>
            </a:extLst>
          </p:cNvPr>
          <p:cNvSpPr>
            <a:spLocks noGrp="1"/>
          </p:cNvSpPr>
          <p:nvPr>
            <p:ph type="body" sz="quarter" idx="19"/>
          </p:nvPr>
        </p:nvSpPr>
        <p:spPr/>
        <p:txBody>
          <a:bodyPr/>
          <a:lstStyle/>
          <a:p>
            <a:r>
              <a:rPr lang="en-US" dirty="0"/>
              <a:t>Email:</a:t>
            </a:r>
            <a:endParaRPr lang="ru-RU" dirty="0"/>
          </a:p>
        </p:txBody>
      </p:sp>
      <p:sp>
        <p:nvSpPr>
          <p:cNvPr id="7" name="Text Placeholder 6">
            <a:extLst>
              <a:ext uri="{FF2B5EF4-FFF2-40B4-BE49-F238E27FC236}">
                <a16:creationId xmlns:a16="http://schemas.microsoft.com/office/drawing/2014/main" id="{D10F5C8F-9E7F-4E64-9AF6-329D1654118B}"/>
              </a:ext>
            </a:extLst>
          </p:cNvPr>
          <p:cNvSpPr>
            <a:spLocks noGrp="1"/>
          </p:cNvSpPr>
          <p:nvPr>
            <p:ph type="body" sz="quarter" idx="20"/>
          </p:nvPr>
        </p:nvSpPr>
        <p:spPr>
          <a:xfrm>
            <a:off x="824420" y="5593914"/>
            <a:ext cx="4550769" cy="365125"/>
          </a:xfrm>
        </p:spPr>
        <p:txBody>
          <a:bodyPr/>
          <a:lstStyle/>
          <a:p>
            <a:r>
              <a:rPr lang="en-US" dirty="0"/>
              <a:t>praisefrimps619@gmail.com</a:t>
            </a:r>
            <a:endParaRPr lang="ru-RU" dirty="0"/>
          </a:p>
        </p:txBody>
      </p:sp>
      <p:pic>
        <p:nvPicPr>
          <p:cNvPr id="16" name="Picture Placeholder 15" descr="Scenic View of Beach">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rotWithShape="1">
          <a:blip r:embed="rId2"/>
          <a:srcRect l="32866" r="20338"/>
          <a:stretch/>
        </p:blipFill>
        <p:spPr>
          <a:xfrm>
            <a:off x="5245189" y="1"/>
            <a:ext cx="6943003" cy="5934621"/>
          </a:xfrm>
        </p:spPr>
      </p:pic>
      <p:sp>
        <p:nvSpPr>
          <p:cNvPr id="10" name="Text Placeholder 2">
            <a:extLst>
              <a:ext uri="{FF2B5EF4-FFF2-40B4-BE49-F238E27FC236}">
                <a16:creationId xmlns:a16="http://schemas.microsoft.com/office/drawing/2014/main" id="{B869EE27-89D1-63A8-83F0-01000859820F}"/>
              </a:ext>
            </a:extLst>
          </p:cNvPr>
          <p:cNvSpPr>
            <a:spLocks noGrp="1"/>
          </p:cNvSpPr>
          <p:nvPr>
            <p:ph type="body" sz="quarter" idx="16"/>
          </p:nvPr>
        </p:nvSpPr>
        <p:spPr>
          <a:xfrm>
            <a:off x="824420" y="3955665"/>
            <a:ext cx="4367531" cy="524711"/>
          </a:xfrm>
        </p:spPr>
        <p:txBody>
          <a:bodyPr/>
          <a:lstStyle/>
          <a:p>
            <a:r>
              <a:rPr lang="en-US" dirty="0"/>
              <a:t>Giving Praise Frimpong</a:t>
            </a:r>
            <a:endParaRPr lang="ru-RU" dirty="0"/>
          </a:p>
        </p:txBody>
      </p:sp>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7E69AD-D6EC-2EEC-ECE2-8AB97C6DC0D7}"/>
              </a:ext>
            </a:extLst>
          </p:cNvPr>
          <p:cNvSpPr>
            <a:spLocks noGrp="1"/>
          </p:cNvSpPr>
          <p:nvPr>
            <p:ph type="title"/>
          </p:nvPr>
        </p:nvSpPr>
        <p:spPr>
          <a:xfrm>
            <a:off x="252920" y="162387"/>
            <a:ext cx="6897180" cy="1517356"/>
          </a:xfrm>
        </p:spPr>
        <p:txBody>
          <a:bodyPr/>
          <a:lstStyle/>
          <a:p>
            <a:r>
              <a:rPr lang="en-US" dirty="0"/>
              <a:t>About the Project</a:t>
            </a:r>
          </a:p>
        </p:txBody>
      </p:sp>
      <p:sp>
        <p:nvSpPr>
          <p:cNvPr id="8" name="Subtitle 7">
            <a:extLst>
              <a:ext uri="{FF2B5EF4-FFF2-40B4-BE49-F238E27FC236}">
                <a16:creationId xmlns:a16="http://schemas.microsoft.com/office/drawing/2014/main" id="{B6EA8F2A-A629-8219-0EB5-1E6A9DFB5F74}"/>
              </a:ext>
            </a:extLst>
          </p:cNvPr>
          <p:cNvSpPr>
            <a:spLocks noGrp="1"/>
          </p:cNvSpPr>
          <p:nvPr>
            <p:ph type="subTitle" idx="1"/>
          </p:nvPr>
        </p:nvSpPr>
        <p:spPr>
          <a:xfrm>
            <a:off x="1955800" y="2324100"/>
            <a:ext cx="8547100" cy="3390900"/>
          </a:xfrm>
        </p:spPr>
        <p:txBody>
          <a:bodyPr>
            <a:noAutofit/>
          </a:bodyPr>
          <a:lstStyle/>
          <a:p>
            <a:pPr algn="just"/>
            <a:r>
              <a:rPr lang="en-US" sz="2000" dirty="0">
                <a:latin typeface="Georgia" panose="02040502050405020303" pitchFamily="18" charset="0"/>
              </a:rPr>
              <a:t>The dataset for bank loans includes a crucial dependent variable, '</a:t>
            </a:r>
            <a:r>
              <a:rPr lang="en-US" sz="2000" dirty="0" err="1">
                <a:latin typeface="Georgia" panose="02040502050405020303" pitchFamily="18" charset="0"/>
              </a:rPr>
              <a:t>Personal.Loan</a:t>
            </a:r>
            <a:r>
              <a:rPr lang="en-US" sz="2000" dirty="0">
                <a:latin typeface="Georgia" panose="02040502050405020303" pitchFamily="18" charset="0"/>
              </a:rPr>
              <a:t>,' where a value of 0 signifies a loan application was not approved, and a value of 1 indicates approval. The primary objective is to perform an in-depth Exploratory Data Analysis and then leverage advanced modeling techniques, including Logistic Regression, Decision Tree, and Linear Regression, to thoroughly assess and identify the most accurate and predictive model for loan approval. This analysis aims to provide significant insights and drive strategic decision-making in the loan approval process.</a:t>
            </a:r>
          </a:p>
        </p:txBody>
      </p:sp>
      <p:sp>
        <p:nvSpPr>
          <p:cNvPr id="6" name="Slide Number Placeholder 5">
            <a:extLst>
              <a:ext uri="{FF2B5EF4-FFF2-40B4-BE49-F238E27FC236}">
                <a16:creationId xmlns:a16="http://schemas.microsoft.com/office/drawing/2014/main" id="{C3E9AE17-03B3-240A-81C1-D0A785DE389C}"/>
              </a:ext>
            </a:extLst>
          </p:cNvPr>
          <p:cNvSpPr>
            <a:spLocks noGrp="1"/>
          </p:cNvSpPr>
          <p:nvPr>
            <p:ph type="sldNum" sz="quarter" idx="4294967295"/>
          </p:nvPr>
        </p:nvSpPr>
        <p:spPr>
          <a:xfrm>
            <a:off x="11642725" y="5816600"/>
            <a:ext cx="549275" cy="365125"/>
          </a:xfrm>
        </p:spPr>
        <p:txBody>
          <a:bodyPr/>
          <a:lstStyle/>
          <a:p>
            <a:fld id="{D495E168-DA5E-4888-8D8A-92B118324C14}" type="slidenum">
              <a:rPr lang="ru-RU" smtClean="0"/>
              <a:t>2</a:t>
            </a:fld>
            <a:endParaRPr lang="ru-RU" dirty="0"/>
          </a:p>
        </p:txBody>
      </p:sp>
    </p:spTree>
    <p:extLst>
      <p:ext uri="{BB962C8B-B14F-4D97-AF65-F5344CB8AC3E}">
        <p14:creationId xmlns:p14="http://schemas.microsoft.com/office/powerpoint/2010/main" val="205068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a:xfrm>
            <a:off x="1404287" y="114300"/>
            <a:ext cx="9144000" cy="1029693"/>
          </a:xfrm>
        </p:spPr>
        <p:txBody>
          <a:bodyPr>
            <a:normAutofit fontScale="90000"/>
          </a:bodyPr>
          <a:lstStyle/>
          <a:p>
            <a:r>
              <a:rPr lang="en-US" dirty="0"/>
              <a:t>BUILDING AND PREDICTING WITH MACHINE LEARNING MODELS</a:t>
            </a:r>
            <a:endParaRPr lang="ru-RU" dirty="0"/>
          </a:p>
        </p:txBody>
      </p:sp>
      <p:sp>
        <p:nvSpPr>
          <p:cNvPr id="5" name="Subtitle 4">
            <a:extLst>
              <a:ext uri="{FF2B5EF4-FFF2-40B4-BE49-F238E27FC236}">
                <a16:creationId xmlns:a16="http://schemas.microsoft.com/office/drawing/2014/main" id="{18F92ECC-81D7-46DF-AF27-3388655CE442}"/>
              </a:ext>
            </a:extLst>
          </p:cNvPr>
          <p:cNvSpPr>
            <a:spLocks noGrp="1"/>
          </p:cNvSpPr>
          <p:nvPr>
            <p:ph type="subTitle" idx="1"/>
          </p:nvPr>
        </p:nvSpPr>
        <p:spPr>
          <a:xfrm>
            <a:off x="643372" y="1241075"/>
            <a:ext cx="8653028" cy="2340325"/>
          </a:xfrm>
        </p:spPr>
        <p:txBody>
          <a:bodyPr>
            <a:noAutofit/>
          </a:bodyPr>
          <a:lstStyle/>
          <a:p>
            <a:r>
              <a:rPr lang="en-US" sz="1600" dirty="0">
                <a:latin typeface="Georgia" panose="02040502050405020303" pitchFamily="18" charset="0"/>
              </a:rPr>
              <a:t>The Bank Loan Approval model under-went three model integrations namely:</a:t>
            </a:r>
          </a:p>
          <a:p>
            <a:endParaRPr lang="en-US" sz="1400" dirty="0">
              <a:latin typeface="Georgia" panose="02040502050405020303" pitchFamily="18" charset="0"/>
            </a:endParaRPr>
          </a:p>
          <a:p>
            <a:r>
              <a:rPr lang="en-US" sz="1400" dirty="0">
                <a:latin typeface="Georgia" panose="02040502050405020303" pitchFamily="18" charset="0"/>
              </a:rPr>
              <a:t>Logistic Modeling</a:t>
            </a:r>
          </a:p>
          <a:p>
            <a:r>
              <a:rPr lang="en-US" sz="1400" dirty="0">
                <a:latin typeface="Georgia" panose="02040502050405020303" pitchFamily="18" charset="0"/>
              </a:rPr>
              <a:t>Linear Modeling</a:t>
            </a:r>
          </a:p>
          <a:p>
            <a:r>
              <a:rPr lang="en-US" sz="1400" dirty="0">
                <a:latin typeface="Georgia" panose="02040502050405020303" pitchFamily="18" charset="0"/>
              </a:rPr>
              <a:t>Decision Tree Modeling</a:t>
            </a:r>
            <a:endParaRPr lang="ru-RU" sz="1400" dirty="0">
              <a:latin typeface="Georgia" panose="02040502050405020303" pitchFamily="18" charset="0"/>
            </a:endParaRPr>
          </a:p>
        </p:txBody>
      </p:sp>
      <p:pic>
        <p:nvPicPr>
          <p:cNvPr id="10" name="Picture Placeholder 9" descr="Cottages In The Middle Of Beach">
            <a:extLst>
              <a:ext uri="{FF2B5EF4-FFF2-40B4-BE49-F238E27FC236}">
                <a16:creationId xmlns:a16="http://schemas.microsoft.com/office/drawing/2014/main" id="{262D17B0-1557-47A2-A8D6-91730FF9DB5D}"/>
              </a:ext>
            </a:extLst>
          </p:cNvPr>
          <p:cNvPicPr>
            <a:picLocks noGrp="1" noChangeAspect="1"/>
          </p:cNvPicPr>
          <p:nvPr>
            <p:ph type="pic" sz="quarter" idx="13"/>
          </p:nvPr>
        </p:nvPicPr>
        <p:blipFill rotWithShape="1">
          <a:blip r:embed="rId2"/>
          <a:srcRect l="-70" t="43102" r="70" b="22996"/>
          <a:stretch/>
        </p:blipFill>
        <p:spPr>
          <a:xfrm>
            <a:off x="3261477" y="2476500"/>
            <a:ext cx="8930523" cy="2199885"/>
          </a:xfrm>
        </p:spPr>
      </p:pic>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28721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A154FA-EA5A-DE1B-13E3-D43F9E0BBE1A}"/>
              </a:ext>
            </a:extLst>
          </p:cNvPr>
          <p:cNvSpPr>
            <a:spLocks noGrp="1"/>
          </p:cNvSpPr>
          <p:nvPr>
            <p:ph type="title"/>
          </p:nvPr>
        </p:nvSpPr>
        <p:spPr/>
        <p:txBody>
          <a:bodyPr/>
          <a:lstStyle/>
          <a:p>
            <a:r>
              <a:rPr lang="en-US" dirty="0"/>
              <a:t>EXPLORATORY DATA ANALYSIS</a:t>
            </a:r>
          </a:p>
        </p:txBody>
      </p:sp>
      <p:sp>
        <p:nvSpPr>
          <p:cNvPr id="6" name="Slide Number Placeholder 5">
            <a:extLst>
              <a:ext uri="{FF2B5EF4-FFF2-40B4-BE49-F238E27FC236}">
                <a16:creationId xmlns:a16="http://schemas.microsoft.com/office/drawing/2014/main" id="{9DE31714-7534-C704-7478-3324D9B7ABFE}"/>
              </a:ext>
            </a:extLst>
          </p:cNvPr>
          <p:cNvSpPr>
            <a:spLocks noGrp="1"/>
          </p:cNvSpPr>
          <p:nvPr>
            <p:ph type="sldNum" sz="quarter" idx="12"/>
          </p:nvPr>
        </p:nvSpPr>
        <p:spPr/>
        <p:txBody>
          <a:bodyPr/>
          <a:lstStyle/>
          <a:p>
            <a:fld id="{D495E168-DA5E-4888-8D8A-92B118324C14}" type="slidenum">
              <a:rPr lang="ru-RU" smtClean="0"/>
              <a:t>4</a:t>
            </a:fld>
            <a:endParaRPr lang="ru-RU" dirty="0"/>
          </a:p>
        </p:txBody>
      </p:sp>
      <p:sp>
        <p:nvSpPr>
          <p:cNvPr id="9" name="Text Placeholder 8">
            <a:extLst>
              <a:ext uri="{FF2B5EF4-FFF2-40B4-BE49-F238E27FC236}">
                <a16:creationId xmlns:a16="http://schemas.microsoft.com/office/drawing/2014/main" id="{17FC5048-574A-A535-148C-A091EECA597A}"/>
              </a:ext>
            </a:extLst>
          </p:cNvPr>
          <p:cNvSpPr>
            <a:spLocks noGrp="1"/>
          </p:cNvSpPr>
          <p:nvPr>
            <p:ph type="body" sz="quarter" idx="16"/>
          </p:nvPr>
        </p:nvSpPr>
        <p:spPr>
          <a:xfrm>
            <a:off x="1153686" y="1915446"/>
            <a:ext cx="4942314" cy="1440529"/>
          </a:xfrm>
        </p:spPr>
        <p:txBody>
          <a:bodyPr/>
          <a:lstStyle/>
          <a:p>
            <a:r>
              <a:rPr lang="en-US" dirty="0">
                <a:latin typeface="Georgia" panose="02040502050405020303" pitchFamily="18" charset="0"/>
              </a:rPr>
              <a:t>DATA PROCESSING AND CLEANING</a:t>
            </a:r>
          </a:p>
          <a:p>
            <a:r>
              <a:rPr lang="en-US" sz="1600" dirty="0">
                <a:latin typeface="Georgia" panose="02040502050405020303" pitchFamily="18" charset="0"/>
              </a:rPr>
              <a:t>Missing Value : 0</a:t>
            </a:r>
          </a:p>
          <a:p>
            <a:r>
              <a:rPr lang="en-US" sz="1600" dirty="0">
                <a:latin typeface="Georgia" panose="02040502050405020303" pitchFamily="18" charset="0"/>
              </a:rPr>
              <a:t>Duplicates : 0</a:t>
            </a:r>
          </a:p>
        </p:txBody>
      </p:sp>
      <p:sp>
        <p:nvSpPr>
          <p:cNvPr id="10" name="Text Placeholder 9">
            <a:extLst>
              <a:ext uri="{FF2B5EF4-FFF2-40B4-BE49-F238E27FC236}">
                <a16:creationId xmlns:a16="http://schemas.microsoft.com/office/drawing/2014/main" id="{57470CE2-2EB3-5829-9AA2-E4273B74CA01}"/>
              </a:ext>
            </a:extLst>
          </p:cNvPr>
          <p:cNvSpPr>
            <a:spLocks noGrp="1"/>
          </p:cNvSpPr>
          <p:nvPr>
            <p:ph type="body" idx="18"/>
          </p:nvPr>
        </p:nvSpPr>
        <p:spPr>
          <a:xfrm>
            <a:off x="7586885" y="2012329"/>
            <a:ext cx="4183650" cy="365125"/>
          </a:xfrm>
        </p:spPr>
        <p:txBody>
          <a:bodyPr>
            <a:normAutofit fontScale="92500" lnSpcReduction="20000"/>
          </a:bodyPr>
          <a:lstStyle/>
          <a:p>
            <a:r>
              <a:rPr lang="en-US" dirty="0">
                <a:latin typeface="Georgia" panose="02040502050405020303" pitchFamily="18" charset="0"/>
              </a:rPr>
              <a:t>Feature Selection:</a:t>
            </a:r>
          </a:p>
        </p:txBody>
      </p:sp>
      <p:sp>
        <p:nvSpPr>
          <p:cNvPr id="12" name="Text Placeholder 11">
            <a:extLst>
              <a:ext uri="{FF2B5EF4-FFF2-40B4-BE49-F238E27FC236}">
                <a16:creationId xmlns:a16="http://schemas.microsoft.com/office/drawing/2014/main" id="{897CBA7F-386B-91B7-921F-8569E8ED3875}"/>
              </a:ext>
            </a:extLst>
          </p:cNvPr>
          <p:cNvSpPr>
            <a:spLocks noGrp="1"/>
          </p:cNvSpPr>
          <p:nvPr>
            <p:ph type="body" sz="quarter" idx="21"/>
          </p:nvPr>
        </p:nvSpPr>
        <p:spPr>
          <a:xfrm>
            <a:off x="7586885" y="2513760"/>
            <a:ext cx="4365625" cy="3804490"/>
          </a:xfrm>
        </p:spPr>
        <p:txBody>
          <a:bodyPr>
            <a:normAutofit/>
          </a:bodyPr>
          <a:lstStyle/>
          <a:p>
            <a:pPr marL="0" indent="0" algn="ctr">
              <a:buNone/>
            </a:pPr>
            <a:r>
              <a:rPr lang="en-US" sz="1600" b="1" dirty="0">
                <a:latin typeface="Georgia" panose="02040502050405020303" pitchFamily="18" charset="0"/>
              </a:rPr>
              <a:t>The relevant Data Attributes utilized :</a:t>
            </a:r>
          </a:p>
          <a:p>
            <a:pPr algn="just"/>
            <a:r>
              <a:rPr lang="en-US" sz="1600" dirty="0">
                <a:latin typeface="Georgia" panose="02040502050405020303" pitchFamily="18" charset="0"/>
              </a:rPr>
              <a:t>Age, </a:t>
            </a:r>
          </a:p>
          <a:p>
            <a:pPr algn="just"/>
            <a:r>
              <a:rPr lang="en-US" sz="1600" dirty="0">
                <a:latin typeface="Georgia" panose="02040502050405020303" pitchFamily="18" charset="0"/>
              </a:rPr>
              <a:t>Experience,</a:t>
            </a:r>
          </a:p>
          <a:p>
            <a:pPr algn="just"/>
            <a:r>
              <a:rPr lang="en-US" sz="1600" dirty="0">
                <a:latin typeface="Georgia" panose="02040502050405020303" pitchFamily="18" charset="0"/>
              </a:rPr>
              <a:t>Income,</a:t>
            </a:r>
          </a:p>
          <a:p>
            <a:pPr algn="just"/>
            <a:r>
              <a:rPr lang="en-US" sz="1600" dirty="0">
                <a:latin typeface="Georgia" panose="02040502050405020303" pitchFamily="18" charset="0"/>
              </a:rPr>
              <a:t>Family,</a:t>
            </a:r>
          </a:p>
          <a:p>
            <a:pPr algn="just"/>
            <a:r>
              <a:rPr lang="en-US" sz="1600" dirty="0" err="1">
                <a:latin typeface="Georgia" panose="02040502050405020303" pitchFamily="18" charset="0"/>
              </a:rPr>
              <a:t>CCAvg</a:t>
            </a:r>
            <a:r>
              <a:rPr lang="en-US" sz="1600" dirty="0">
                <a:latin typeface="Georgia" panose="02040502050405020303" pitchFamily="18" charset="0"/>
              </a:rPr>
              <a:t>,        </a:t>
            </a:r>
          </a:p>
          <a:p>
            <a:pPr algn="just"/>
            <a:r>
              <a:rPr lang="en-US" sz="1600" dirty="0">
                <a:latin typeface="Georgia" panose="02040502050405020303" pitchFamily="18" charset="0"/>
              </a:rPr>
              <a:t>Education,</a:t>
            </a:r>
          </a:p>
          <a:p>
            <a:pPr algn="just"/>
            <a:r>
              <a:rPr lang="en-US" sz="1600" dirty="0" err="1">
                <a:latin typeface="Georgia" panose="02040502050405020303" pitchFamily="18" charset="0"/>
              </a:rPr>
              <a:t>Personal.Loan</a:t>
            </a:r>
            <a:r>
              <a:rPr lang="en-US" sz="1600" dirty="0">
                <a:latin typeface="Georgia" panose="02040502050405020303" pitchFamily="18" charset="0"/>
              </a:rPr>
              <a:t>,</a:t>
            </a:r>
          </a:p>
          <a:p>
            <a:pPr algn="just"/>
            <a:r>
              <a:rPr lang="en-US" sz="1600" dirty="0" err="1">
                <a:latin typeface="Georgia" panose="02040502050405020303" pitchFamily="18" charset="0"/>
              </a:rPr>
              <a:t>CreditCard</a:t>
            </a:r>
            <a:r>
              <a:rPr lang="en-US" sz="1600" dirty="0">
                <a:latin typeface="Georgia" panose="02040502050405020303" pitchFamily="18" charset="0"/>
              </a:rPr>
              <a:t>,         </a:t>
            </a:r>
          </a:p>
          <a:p>
            <a:pPr algn="just"/>
            <a:r>
              <a:rPr lang="en-US" sz="1600" dirty="0">
                <a:latin typeface="Georgia" panose="02040502050405020303" pitchFamily="18" charset="0"/>
              </a:rPr>
              <a:t>Online,</a:t>
            </a:r>
          </a:p>
          <a:p>
            <a:pPr algn="just"/>
            <a:r>
              <a:rPr lang="en-US" sz="1600" dirty="0" err="1">
                <a:latin typeface="Georgia" panose="02040502050405020303" pitchFamily="18" charset="0"/>
              </a:rPr>
              <a:t>CD.Account</a:t>
            </a:r>
            <a:endParaRPr lang="en-US" sz="1600" dirty="0">
              <a:latin typeface="Georgia" panose="02040502050405020303" pitchFamily="18" charset="0"/>
            </a:endParaRPr>
          </a:p>
        </p:txBody>
      </p:sp>
      <p:pic>
        <p:nvPicPr>
          <p:cNvPr id="14" name="Picture 13">
            <a:extLst>
              <a:ext uri="{FF2B5EF4-FFF2-40B4-BE49-F238E27FC236}">
                <a16:creationId xmlns:a16="http://schemas.microsoft.com/office/drawing/2014/main" id="{30CDF653-1B25-9181-8202-3D4503C1639C}"/>
              </a:ext>
            </a:extLst>
          </p:cNvPr>
          <p:cNvPicPr>
            <a:picLocks noChangeAspect="1"/>
          </p:cNvPicPr>
          <p:nvPr/>
        </p:nvPicPr>
        <p:blipFill rotWithShape="1">
          <a:blip r:embed="rId2"/>
          <a:srcRect t="2960"/>
          <a:stretch/>
        </p:blipFill>
        <p:spPr>
          <a:xfrm>
            <a:off x="239489" y="3035300"/>
            <a:ext cx="7221993" cy="3691864"/>
          </a:xfrm>
          <a:prstGeom prst="rect">
            <a:avLst/>
          </a:prstGeom>
        </p:spPr>
      </p:pic>
    </p:spTree>
    <p:extLst>
      <p:ext uri="{BB962C8B-B14F-4D97-AF65-F5344CB8AC3E}">
        <p14:creationId xmlns:p14="http://schemas.microsoft.com/office/powerpoint/2010/main" val="342456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6850505" y="284737"/>
            <a:ext cx="4503295" cy="782638"/>
          </a:xfrm>
        </p:spPr>
        <p:txBody>
          <a:bodyPr/>
          <a:lstStyle/>
          <a:p>
            <a:r>
              <a:rPr lang="en-US" dirty="0"/>
              <a:t>Logistic Modeling</a:t>
            </a:r>
            <a:endParaRPr lang="ru-RU"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743700" y="1067374"/>
            <a:ext cx="5268156" cy="5650925"/>
          </a:xfrm>
        </p:spPr>
        <p:txBody>
          <a:bodyPr>
            <a:noAutofit/>
          </a:bodyPr>
          <a:lstStyle/>
          <a:p>
            <a:pPr marL="0" indent="0" algn="ctr">
              <a:buNone/>
            </a:pPr>
            <a:endParaRPr lang="en-US" b="1" dirty="0">
              <a:latin typeface="Georgia" panose="02040502050405020303" pitchFamily="18" charset="0"/>
            </a:endParaRPr>
          </a:p>
          <a:p>
            <a:pPr marL="0" indent="0" algn="ctr">
              <a:buNone/>
            </a:pPr>
            <a:r>
              <a:rPr lang="en-US" sz="1600" b="1" dirty="0">
                <a:latin typeface="Georgia" panose="02040502050405020303" pitchFamily="18" charset="0"/>
              </a:rPr>
              <a:t>Performance Metrics:</a:t>
            </a:r>
          </a:p>
          <a:p>
            <a:pPr marL="0" indent="0" algn="ctr">
              <a:buNone/>
            </a:pPr>
            <a:endParaRPr lang="en-US" b="1" dirty="0">
              <a:latin typeface="Georgia" panose="02040502050405020303" pitchFamily="18" charset="0"/>
            </a:endParaRPr>
          </a:p>
          <a:p>
            <a:pPr marL="0" indent="0" algn="just">
              <a:buNone/>
            </a:pPr>
            <a:r>
              <a:rPr lang="en-US" dirty="0">
                <a:latin typeface="Georgia" panose="02040502050405020303" pitchFamily="18" charset="0"/>
              </a:rPr>
              <a:t>• </a:t>
            </a:r>
            <a:r>
              <a:rPr lang="en-US" b="1" dirty="0">
                <a:latin typeface="Georgia" panose="02040502050405020303" pitchFamily="18" charset="0"/>
              </a:rPr>
              <a:t>Accuracy: </a:t>
            </a:r>
            <a:r>
              <a:rPr lang="en-US" dirty="0">
                <a:latin typeface="Georgia" panose="02040502050405020303" pitchFamily="18" charset="0"/>
              </a:rPr>
              <a:t>96.5%</a:t>
            </a:r>
          </a:p>
          <a:p>
            <a:pPr marL="0" indent="0" algn="just">
              <a:buNone/>
            </a:pPr>
            <a:r>
              <a:rPr lang="en-US" dirty="0">
                <a:latin typeface="Georgia" panose="02040502050405020303" pitchFamily="18" charset="0"/>
              </a:rPr>
              <a:t>This high accuracy indicates that the model correctly predicts loan approvals and denials 96.5% of the time.</a:t>
            </a:r>
          </a:p>
          <a:p>
            <a:pPr marL="0" indent="0" algn="just">
              <a:buNone/>
            </a:pPr>
            <a:r>
              <a:rPr lang="en-US" dirty="0">
                <a:latin typeface="Georgia" panose="02040502050405020303" pitchFamily="18" charset="0"/>
              </a:rPr>
              <a:t>•</a:t>
            </a:r>
            <a:r>
              <a:rPr lang="en-US" b="1" dirty="0">
                <a:latin typeface="Georgia" panose="02040502050405020303" pitchFamily="18" charset="0"/>
              </a:rPr>
              <a:t>Sensitivity (Recall): </a:t>
            </a:r>
            <a:r>
              <a:rPr lang="en-US" dirty="0">
                <a:latin typeface="Georgia" panose="02040502050405020303" pitchFamily="18" charset="0"/>
              </a:rPr>
              <a:t>98.8%</a:t>
            </a:r>
          </a:p>
          <a:p>
            <a:pPr marL="0" indent="0" algn="just">
              <a:buNone/>
            </a:pPr>
            <a:r>
              <a:rPr lang="en-US" dirty="0">
                <a:latin typeface="Georgia" panose="02040502050405020303" pitchFamily="18" charset="0"/>
              </a:rPr>
              <a:t>Sensitivity is very high, suggesting the model is excellent at identifying approved loans (true positives).</a:t>
            </a:r>
          </a:p>
          <a:p>
            <a:pPr marL="0" indent="0" algn="just">
              <a:buNone/>
            </a:pPr>
            <a:r>
              <a:rPr lang="en-US" dirty="0">
                <a:latin typeface="Georgia" panose="02040502050405020303" pitchFamily="18" charset="0"/>
              </a:rPr>
              <a:t>•</a:t>
            </a:r>
            <a:r>
              <a:rPr lang="en-US" b="1" dirty="0">
                <a:latin typeface="Georgia" panose="02040502050405020303" pitchFamily="18" charset="0"/>
              </a:rPr>
              <a:t>Specificity: </a:t>
            </a:r>
            <a:r>
              <a:rPr lang="en-US" dirty="0">
                <a:latin typeface="Georgia" panose="02040502050405020303" pitchFamily="18" charset="0"/>
              </a:rPr>
              <a:t>74.1%</a:t>
            </a:r>
          </a:p>
          <a:p>
            <a:pPr marL="0" indent="0" algn="just">
              <a:buNone/>
            </a:pPr>
            <a:r>
              <a:rPr lang="en-US" dirty="0">
                <a:latin typeface="Georgia" panose="02040502050405020303" pitchFamily="18" charset="0"/>
              </a:rPr>
              <a:t>This means that 74.1% of denied loans are correctly identified. The lower specificity compared to sensitivity indicates the model may have some trouble correctly identifying denied loans.</a:t>
            </a:r>
          </a:p>
          <a:p>
            <a:pPr marL="0" indent="0" algn="just">
              <a:buNone/>
            </a:pPr>
            <a:r>
              <a:rPr lang="en-US" dirty="0">
                <a:latin typeface="Georgia" panose="02040502050405020303" pitchFamily="18" charset="0"/>
              </a:rPr>
              <a:t>•</a:t>
            </a:r>
            <a:r>
              <a:rPr lang="en-US" b="1" dirty="0">
                <a:latin typeface="Georgia" panose="02040502050405020303" pitchFamily="18" charset="0"/>
              </a:rPr>
              <a:t>ROC AUC: </a:t>
            </a:r>
            <a:r>
              <a:rPr lang="en-US" dirty="0">
                <a:latin typeface="Georgia" panose="02040502050405020303" pitchFamily="18" charset="0"/>
              </a:rPr>
              <a:t>0.0299</a:t>
            </a:r>
          </a:p>
          <a:p>
            <a:pPr marL="0" indent="0" algn="just">
              <a:buNone/>
            </a:pPr>
            <a:r>
              <a:rPr lang="en-US" dirty="0">
                <a:latin typeface="Georgia" panose="02040502050405020303" pitchFamily="18" charset="0"/>
              </a:rPr>
              <a:t>The very low ROC AUC value is unusual and indicates poor separability between the positive and negative classes. This might suggest issues with how probabilities are computed or applied.</a:t>
            </a:r>
          </a:p>
          <a:p>
            <a:pPr marL="0" indent="0" algn="ctr">
              <a:buNone/>
            </a:pPr>
            <a:r>
              <a:rPr lang="en-US" b="1" dirty="0">
                <a:latin typeface="Georgia" panose="02040502050405020303" pitchFamily="18" charset="0"/>
              </a:rPr>
              <a:t>Implications:</a:t>
            </a:r>
          </a:p>
          <a:p>
            <a:pPr marL="0" indent="0" algn="just">
              <a:buNone/>
            </a:pPr>
            <a:r>
              <a:rPr lang="en-US" dirty="0">
                <a:latin typeface="Georgia" panose="02040502050405020303" pitchFamily="18" charset="0"/>
              </a:rPr>
              <a:t>•While the model has high overall accuracy and sensitivity, the lower specificity could lead to more false positives (approving loans that should be denied).</a:t>
            </a:r>
          </a:p>
          <a:p>
            <a:pPr marL="0" indent="0" algn="just">
              <a:buNone/>
            </a:pPr>
            <a:r>
              <a:rPr lang="en-US" dirty="0">
                <a:latin typeface="Georgia" panose="02040502050405020303" pitchFamily="18" charset="0"/>
              </a:rPr>
              <a:t>•The very low ROC AUC suggests the probability estimates might not be reliable for ranking or threshold adjustment.</a:t>
            </a: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5</a:t>
            </a:fld>
            <a:endParaRPr lang="ru-RU" dirty="0"/>
          </a:p>
        </p:txBody>
      </p:sp>
      <p:pic>
        <p:nvPicPr>
          <p:cNvPr id="20" name="Picture 19">
            <a:extLst>
              <a:ext uri="{FF2B5EF4-FFF2-40B4-BE49-F238E27FC236}">
                <a16:creationId xmlns:a16="http://schemas.microsoft.com/office/drawing/2014/main" id="{CE749057-A566-E9CD-0C41-397089880CE4}"/>
              </a:ext>
            </a:extLst>
          </p:cNvPr>
          <p:cNvPicPr>
            <a:picLocks noChangeAspect="1"/>
          </p:cNvPicPr>
          <p:nvPr/>
        </p:nvPicPr>
        <p:blipFill rotWithShape="1">
          <a:blip r:embed="rId2"/>
          <a:srcRect t="4502" r="2292"/>
          <a:stretch/>
        </p:blipFill>
        <p:spPr>
          <a:xfrm>
            <a:off x="96446" y="1600200"/>
            <a:ext cx="6494854" cy="5118098"/>
          </a:xfrm>
          <a:prstGeom prst="rect">
            <a:avLst/>
          </a:prstGeom>
        </p:spPr>
      </p:pic>
    </p:spTree>
    <p:extLst>
      <p:ext uri="{BB962C8B-B14F-4D97-AF65-F5344CB8AC3E}">
        <p14:creationId xmlns:p14="http://schemas.microsoft.com/office/powerpoint/2010/main" val="306689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714253" y="169056"/>
            <a:ext cx="5381747" cy="1214438"/>
          </a:xfrm>
        </p:spPr>
        <p:txBody>
          <a:bodyPr>
            <a:normAutofit/>
          </a:bodyPr>
          <a:lstStyle/>
          <a:p>
            <a:pPr algn="ctr"/>
            <a:r>
              <a:rPr lang="en-US" dirty="0"/>
              <a:t>LINEAR REGRESSION MODEL</a:t>
            </a:r>
            <a:endParaRPr lang="ru-RU" dirty="0"/>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30067" y="1574800"/>
            <a:ext cx="4548187" cy="4022607"/>
          </a:xfrm>
        </p:spPr>
        <p:txBody>
          <a:bodyPr>
            <a:normAutofit fontScale="85000" lnSpcReduction="20000"/>
          </a:bodyPr>
          <a:lstStyle/>
          <a:p>
            <a:pPr marL="0" indent="0" algn="ctr">
              <a:buNone/>
            </a:pPr>
            <a:endParaRPr lang="en-US" sz="1900" b="1" dirty="0">
              <a:latin typeface="Georgia" panose="02040502050405020303" pitchFamily="18" charset="0"/>
            </a:endParaRPr>
          </a:p>
          <a:p>
            <a:pPr marL="0" indent="0" algn="ctr">
              <a:buNone/>
            </a:pPr>
            <a:r>
              <a:rPr lang="en-US" sz="1900" b="1" dirty="0">
                <a:latin typeface="Georgia" panose="02040502050405020303" pitchFamily="18" charset="0"/>
              </a:rPr>
              <a:t>Performance Metrics:</a:t>
            </a:r>
          </a:p>
          <a:p>
            <a:pPr marL="0" indent="0">
              <a:buNone/>
            </a:pPr>
            <a:endParaRPr lang="en-US" sz="1800" dirty="0">
              <a:latin typeface="Georgia" panose="02040502050405020303" pitchFamily="18" charset="0"/>
            </a:endParaRPr>
          </a:p>
          <a:p>
            <a:pPr marL="0" indent="0" algn="just">
              <a:buNone/>
            </a:pPr>
            <a:r>
              <a:rPr lang="en-US" sz="1800" b="1" dirty="0">
                <a:latin typeface="Georgia" panose="02040502050405020303" pitchFamily="18" charset="0"/>
              </a:rPr>
              <a:t>RMSE (Root Mean Squared Error): </a:t>
            </a:r>
            <a:r>
              <a:rPr lang="en-US" sz="1800" dirty="0">
                <a:latin typeface="Georgia" panose="02040502050405020303" pitchFamily="18" charset="0"/>
              </a:rPr>
              <a:t>0.235</a:t>
            </a:r>
          </a:p>
          <a:p>
            <a:pPr marL="0" indent="0" algn="just">
              <a:buNone/>
            </a:pPr>
            <a:r>
              <a:rPr lang="en-US" sz="1800" dirty="0">
                <a:latin typeface="Georgia" panose="02040502050405020303" pitchFamily="18" charset="0"/>
              </a:rPr>
              <a:t>RMSE measures the average magnitude of the errors between predicted and actual loan statuses. Lower values indicate better model performance.</a:t>
            </a:r>
          </a:p>
          <a:p>
            <a:pPr marL="0" indent="0">
              <a:buNone/>
            </a:pPr>
            <a:r>
              <a:rPr lang="en-US" sz="1800" b="1" dirty="0">
                <a:latin typeface="Georgia" panose="02040502050405020303" pitchFamily="18" charset="0"/>
              </a:rPr>
              <a:t>R-squared: </a:t>
            </a:r>
            <a:r>
              <a:rPr lang="en-US" sz="1800" dirty="0">
                <a:latin typeface="Georgia" panose="02040502050405020303" pitchFamily="18" charset="0"/>
              </a:rPr>
              <a:t>0.361</a:t>
            </a:r>
          </a:p>
          <a:p>
            <a:pPr marL="0" indent="0" algn="just">
              <a:buNone/>
            </a:pPr>
            <a:r>
              <a:rPr lang="en-US" sz="1800" dirty="0">
                <a:latin typeface="Georgia" panose="02040502050405020303" pitchFamily="18" charset="0"/>
              </a:rPr>
              <a:t>R-squared indicates that approximately 36.1% of the variance in the loan approval status is explained by the model. This is relatively low, suggesting the model doesn't capture all the relevant factors affecting loan approval.</a:t>
            </a:r>
          </a:p>
          <a:p>
            <a:pPr marL="0" indent="0" algn="ctr">
              <a:buNone/>
            </a:pPr>
            <a:r>
              <a:rPr lang="en-US" sz="1800" b="1" dirty="0">
                <a:latin typeface="Georgia" panose="02040502050405020303" pitchFamily="18" charset="0"/>
              </a:rPr>
              <a:t>Implications:</a:t>
            </a:r>
          </a:p>
          <a:p>
            <a:pPr marL="0" indent="0" algn="just">
              <a:buNone/>
            </a:pPr>
            <a:r>
              <a:rPr lang="en-US" sz="1800" dirty="0">
                <a:latin typeface="Georgia" panose="02040502050405020303" pitchFamily="18" charset="0"/>
              </a:rPr>
              <a:t>Linear regression is typically used for continuous outcomes, but here it's applied to a binary classification problem, which is less ideal.</a:t>
            </a:r>
          </a:p>
          <a:p>
            <a:pPr marL="0" indent="0" algn="just">
              <a:buNone/>
            </a:pPr>
            <a:r>
              <a:rPr lang="en-US" sz="1800" dirty="0">
                <a:latin typeface="Georgia" panose="02040502050405020303" pitchFamily="18" charset="0"/>
              </a:rPr>
              <a:t>The relatively low R-squared and RMSE indicate that this model might not be as suitable for classifying loans as the other models.</a:t>
            </a:r>
          </a:p>
          <a:p>
            <a:pPr marL="0" indent="0">
              <a:buNone/>
            </a:pPr>
            <a:endParaRPr lang="ru-RU" dirty="0"/>
          </a:p>
        </p:txBody>
      </p:sp>
      <p:pic>
        <p:nvPicPr>
          <p:cNvPr id="14" name="Picture Placeholder 13" descr="Boat on sunset sea">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rotWithShape="1">
          <a:blip r:embed="rId2"/>
          <a:srcRect l="18" t="19053" r="-18" b="-174"/>
          <a:stretch/>
        </p:blipFill>
        <p:spPr>
          <a:xfrm>
            <a:off x="5771770" y="1483675"/>
            <a:ext cx="6421408"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Tree>
    <p:extLst>
      <p:ext uri="{BB962C8B-B14F-4D97-AF65-F5344CB8AC3E}">
        <p14:creationId xmlns:p14="http://schemas.microsoft.com/office/powerpoint/2010/main" val="202353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4C458BC-AED8-563E-3878-C5DBFBF7E921}"/>
              </a:ext>
            </a:extLst>
          </p:cNvPr>
          <p:cNvPicPr>
            <a:picLocks noChangeAspect="1"/>
          </p:cNvPicPr>
          <p:nvPr/>
        </p:nvPicPr>
        <p:blipFill rotWithShape="1">
          <a:blip r:embed="rId2"/>
          <a:srcRect t="4327" r="1484" b="1272"/>
          <a:stretch/>
        </p:blipFill>
        <p:spPr>
          <a:xfrm>
            <a:off x="5346700" y="1879600"/>
            <a:ext cx="6743699" cy="4711700"/>
          </a:xfrm>
          <a:prstGeom prst="rect">
            <a:avLst/>
          </a:prstGeom>
        </p:spPr>
      </p:pic>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898160" y="799288"/>
            <a:ext cx="10515600" cy="676275"/>
          </a:xfrm>
        </p:spPr>
        <p:txBody>
          <a:bodyPr/>
          <a:lstStyle/>
          <a:p>
            <a:r>
              <a:rPr lang="en-US" dirty="0"/>
              <a:t>DECISION TREE MODEL</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1" y="1371600"/>
            <a:ext cx="5346700" cy="5384800"/>
          </a:xfrm>
        </p:spPr>
        <p:txBody>
          <a:bodyPr>
            <a:normAutofit fontScale="25000" lnSpcReduction="20000"/>
          </a:bodyPr>
          <a:lstStyle/>
          <a:p>
            <a:pPr marL="0" marR="0" indent="0" algn="ctr">
              <a:lnSpc>
                <a:spcPct val="107000"/>
              </a:lnSpc>
              <a:spcBef>
                <a:spcPts val="0"/>
              </a:spcBef>
              <a:spcAft>
                <a:spcPts val="800"/>
              </a:spcAft>
              <a:buNone/>
            </a:pPr>
            <a:r>
              <a:rPr lang="en-US" sz="6400" b="1" kern="100" dirty="0">
                <a:effectLst/>
                <a:latin typeface="Georgia" panose="02040502050405020303" pitchFamily="18" charset="0"/>
                <a:ea typeface="Calibri" panose="020F0502020204030204" pitchFamily="34" charset="0"/>
                <a:cs typeface="Times New Roman" panose="02020603050405020304" pitchFamily="18" charset="0"/>
              </a:rPr>
              <a:t>Performance Metrics</a:t>
            </a:r>
            <a:r>
              <a:rPr lang="en-US" sz="6400" kern="100" dirty="0">
                <a:effectLst/>
                <a:latin typeface="Georgia" panose="02040502050405020303" pitchFamily="18" charset="0"/>
                <a:ea typeface="Calibri" panose="020F0502020204030204" pitchFamily="34" charset="0"/>
                <a:cs typeface="Times New Roman" panose="02020603050405020304" pitchFamily="18" charset="0"/>
              </a:rPr>
              <a:t>:</a:t>
            </a:r>
          </a:p>
          <a:p>
            <a:pPr marL="0" marR="0" lvl="0" indent="0" algn="just">
              <a:lnSpc>
                <a:spcPct val="107000"/>
              </a:lnSpc>
              <a:spcBef>
                <a:spcPts val="0"/>
              </a:spcBef>
              <a:spcAft>
                <a:spcPts val="800"/>
              </a:spcAft>
              <a:buSzPts val="1000"/>
              <a:buNone/>
              <a:tabLst>
                <a:tab pos="457200" algn="l"/>
              </a:tabLst>
            </a:pPr>
            <a:r>
              <a:rPr lang="en-US" sz="5600" b="1" kern="100" dirty="0">
                <a:effectLst/>
                <a:latin typeface="Georgia" panose="02040502050405020303" pitchFamily="18" charset="0"/>
                <a:ea typeface="Calibri" panose="020F0502020204030204" pitchFamily="34" charset="0"/>
                <a:cs typeface="Times New Roman" panose="02020603050405020304" pitchFamily="18" charset="0"/>
              </a:rPr>
              <a:t>Accuracy</a:t>
            </a:r>
            <a:r>
              <a:rPr lang="en-US" sz="5600" kern="100" dirty="0">
                <a:effectLst/>
                <a:latin typeface="Georgia" panose="02040502050405020303" pitchFamily="18" charset="0"/>
                <a:ea typeface="Calibri" panose="020F0502020204030204" pitchFamily="34" charset="0"/>
                <a:cs typeface="Times New Roman" panose="02020603050405020304" pitchFamily="18" charset="0"/>
              </a:rPr>
              <a:t>: 97.7%</a:t>
            </a:r>
          </a:p>
          <a:p>
            <a:pPr marL="457200" marR="0" lvl="1" indent="0" algn="just">
              <a:lnSpc>
                <a:spcPct val="107000"/>
              </a:lnSpc>
              <a:spcBef>
                <a:spcPts val="0"/>
              </a:spcBef>
              <a:spcAft>
                <a:spcPts val="800"/>
              </a:spcAft>
              <a:buSzPts val="1000"/>
              <a:buNone/>
              <a:tabLst>
                <a:tab pos="914400" algn="l"/>
              </a:tabLst>
            </a:pPr>
            <a:r>
              <a:rPr lang="en-US" sz="5600" kern="100" dirty="0">
                <a:effectLst/>
                <a:latin typeface="Georgia" panose="02040502050405020303" pitchFamily="18" charset="0"/>
                <a:ea typeface="Calibri" panose="020F0502020204030204" pitchFamily="34" charset="0"/>
                <a:cs typeface="Times New Roman" panose="02020603050405020304" pitchFamily="18" charset="0"/>
              </a:rPr>
              <a:t>This very high accuracy indicates that the model correctly predicts loan approvals and denials 97.7% of the time.</a:t>
            </a:r>
          </a:p>
          <a:p>
            <a:pPr marL="0" marR="0" lvl="0" indent="0" algn="just">
              <a:lnSpc>
                <a:spcPct val="107000"/>
              </a:lnSpc>
              <a:spcBef>
                <a:spcPts val="0"/>
              </a:spcBef>
              <a:spcAft>
                <a:spcPts val="800"/>
              </a:spcAft>
              <a:buSzPts val="1000"/>
              <a:buNone/>
              <a:tabLst>
                <a:tab pos="457200" algn="l"/>
              </a:tabLst>
            </a:pPr>
            <a:r>
              <a:rPr lang="en-US" sz="5600" b="1" kern="100" dirty="0">
                <a:effectLst/>
                <a:latin typeface="Georgia" panose="02040502050405020303" pitchFamily="18" charset="0"/>
                <a:ea typeface="Calibri" panose="020F0502020204030204" pitchFamily="34" charset="0"/>
                <a:cs typeface="Times New Roman" panose="02020603050405020304" pitchFamily="18" charset="0"/>
              </a:rPr>
              <a:t>Sensitivity (Recall)</a:t>
            </a:r>
            <a:r>
              <a:rPr lang="en-US" sz="5600" kern="100" dirty="0">
                <a:effectLst/>
                <a:latin typeface="Georgia" panose="02040502050405020303" pitchFamily="18" charset="0"/>
                <a:ea typeface="Calibri" panose="020F0502020204030204" pitchFamily="34" charset="0"/>
                <a:cs typeface="Times New Roman" panose="02020603050405020304" pitchFamily="18" charset="0"/>
              </a:rPr>
              <a:t>: 98.8%</a:t>
            </a:r>
          </a:p>
          <a:p>
            <a:pPr marL="457200" marR="0" lvl="1" indent="0" algn="just">
              <a:lnSpc>
                <a:spcPct val="107000"/>
              </a:lnSpc>
              <a:spcBef>
                <a:spcPts val="0"/>
              </a:spcBef>
              <a:spcAft>
                <a:spcPts val="800"/>
              </a:spcAft>
              <a:buSzPts val="1000"/>
              <a:buNone/>
              <a:tabLst>
                <a:tab pos="914400" algn="l"/>
              </a:tabLst>
            </a:pPr>
            <a:r>
              <a:rPr lang="en-US" sz="5600" kern="100" dirty="0">
                <a:effectLst/>
                <a:latin typeface="Georgia" panose="02040502050405020303" pitchFamily="18" charset="0"/>
                <a:ea typeface="Calibri" panose="020F0502020204030204" pitchFamily="34" charset="0"/>
                <a:cs typeface="Times New Roman" panose="02020603050405020304" pitchFamily="18" charset="0"/>
              </a:rPr>
              <a:t>Like logistic regression, this model has very high sensitivity, effectively identifying approved loans.</a:t>
            </a:r>
          </a:p>
          <a:p>
            <a:pPr marL="0" marR="0" lvl="0" indent="0" algn="just">
              <a:lnSpc>
                <a:spcPct val="107000"/>
              </a:lnSpc>
              <a:spcBef>
                <a:spcPts val="0"/>
              </a:spcBef>
              <a:spcAft>
                <a:spcPts val="800"/>
              </a:spcAft>
              <a:buSzPts val="1000"/>
              <a:buNone/>
              <a:tabLst>
                <a:tab pos="457200" algn="l"/>
              </a:tabLst>
            </a:pPr>
            <a:r>
              <a:rPr lang="en-US" sz="5600" b="1" kern="100" dirty="0">
                <a:effectLst/>
                <a:latin typeface="Georgia" panose="02040502050405020303" pitchFamily="18" charset="0"/>
                <a:ea typeface="Calibri" panose="020F0502020204030204" pitchFamily="34" charset="0"/>
                <a:cs typeface="Times New Roman" panose="02020603050405020304" pitchFamily="18" charset="0"/>
              </a:rPr>
              <a:t>Specificity</a:t>
            </a:r>
            <a:r>
              <a:rPr lang="en-US" sz="5600" kern="100" dirty="0">
                <a:effectLst/>
                <a:latin typeface="Georgia" panose="02040502050405020303" pitchFamily="18" charset="0"/>
                <a:ea typeface="Calibri" panose="020F0502020204030204" pitchFamily="34" charset="0"/>
                <a:cs typeface="Times New Roman" panose="02020603050405020304" pitchFamily="18" charset="0"/>
              </a:rPr>
              <a:t>: 88.1%</a:t>
            </a:r>
          </a:p>
          <a:p>
            <a:pPr marL="457200" marR="0" lvl="1" indent="0" algn="just">
              <a:lnSpc>
                <a:spcPct val="107000"/>
              </a:lnSpc>
              <a:spcBef>
                <a:spcPts val="0"/>
              </a:spcBef>
              <a:spcAft>
                <a:spcPts val="800"/>
              </a:spcAft>
              <a:buSzPts val="1000"/>
              <a:buNone/>
              <a:tabLst>
                <a:tab pos="914400" algn="l"/>
              </a:tabLst>
            </a:pPr>
            <a:r>
              <a:rPr lang="en-US" sz="5600" kern="100" dirty="0">
                <a:effectLst/>
                <a:latin typeface="Georgia" panose="02040502050405020303" pitchFamily="18" charset="0"/>
                <a:ea typeface="Calibri" panose="020F0502020204030204" pitchFamily="34" charset="0"/>
                <a:cs typeface="Times New Roman" panose="02020603050405020304" pitchFamily="18" charset="0"/>
              </a:rPr>
              <a:t>Higher specificity means the model is better at correctly identifying denied loans compared to the logistic regression model.</a:t>
            </a:r>
          </a:p>
          <a:p>
            <a:pPr marL="0" marR="0" lvl="0" indent="0" algn="just">
              <a:lnSpc>
                <a:spcPct val="107000"/>
              </a:lnSpc>
              <a:spcBef>
                <a:spcPts val="0"/>
              </a:spcBef>
              <a:spcAft>
                <a:spcPts val="800"/>
              </a:spcAft>
              <a:buSzPts val="1000"/>
              <a:buNone/>
              <a:tabLst>
                <a:tab pos="457200" algn="l"/>
              </a:tabLst>
            </a:pPr>
            <a:r>
              <a:rPr lang="en-US" sz="5600" b="1" kern="100" dirty="0">
                <a:effectLst/>
                <a:latin typeface="Georgia" panose="02040502050405020303" pitchFamily="18" charset="0"/>
                <a:ea typeface="Calibri" panose="020F0502020204030204" pitchFamily="34" charset="0"/>
                <a:cs typeface="Times New Roman" panose="02020603050405020304" pitchFamily="18" charset="0"/>
              </a:rPr>
              <a:t>ROC AUC</a:t>
            </a:r>
            <a:r>
              <a:rPr lang="en-US" sz="5600" kern="100" dirty="0">
                <a:effectLst/>
                <a:latin typeface="Georgia" panose="02040502050405020303" pitchFamily="18" charset="0"/>
                <a:ea typeface="Calibri" panose="020F0502020204030204" pitchFamily="34" charset="0"/>
                <a:cs typeface="Times New Roman" panose="02020603050405020304" pitchFamily="18" charset="0"/>
              </a:rPr>
              <a:t>: 0.0337</a:t>
            </a:r>
          </a:p>
          <a:p>
            <a:pPr marL="457200" marR="0" lvl="1" indent="0" algn="just">
              <a:lnSpc>
                <a:spcPct val="107000"/>
              </a:lnSpc>
              <a:spcBef>
                <a:spcPts val="0"/>
              </a:spcBef>
              <a:spcAft>
                <a:spcPts val="800"/>
              </a:spcAft>
              <a:buSzPts val="1000"/>
              <a:buNone/>
              <a:tabLst>
                <a:tab pos="914400" algn="l"/>
              </a:tabLst>
            </a:pPr>
            <a:r>
              <a:rPr lang="en-US" sz="5600" kern="100" dirty="0">
                <a:effectLst/>
                <a:latin typeface="Georgia" panose="02040502050405020303" pitchFamily="18" charset="0"/>
                <a:ea typeface="Calibri" panose="020F0502020204030204" pitchFamily="34" charset="0"/>
                <a:cs typeface="Times New Roman" panose="02020603050405020304" pitchFamily="18" charset="0"/>
              </a:rPr>
              <a:t>Similar to logistic regression, this low ROC AUC value suggests issues with probability estimates.</a:t>
            </a:r>
          </a:p>
          <a:p>
            <a:pPr marL="0" marR="0" indent="0" algn="ctr">
              <a:lnSpc>
                <a:spcPct val="107000"/>
              </a:lnSpc>
              <a:spcBef>
                <a:spcPts val="0"/>
              </a:spcBef>
              <a:spcAft>
                <a:spcPts val="800"/>
              </a:spcAft>
              <a:buNone/>
            </a:pPr>
            <a:r>
              <a:rPr lang="en-US" sz="5600" b="1" kern="100" dirty="0">
                <a:effectLst/>
                <a:latin typeface="Georgia" panose="02040502050405020303" pitchFamily="18" charset="0"/>
                <a:ea typeface="Calibri" panose="020F0502020204030204" pitchFamily="34" charset="0"/>
                <a:cs typeface="Times New Roman" panose="02020603050405020304" pitchFamily="18" charset="0"/>
              </a:rPr>
              <a:t>Implications</a:t>
            </a:r>
            <a:r>
              <a:rPr lang="en-US" sz="5600" kern="100" dirty="0">
                <a:effectLst/>
                <a:latin typeface="Georgia" panose="02040502050405020303" pitchFamily="18" charset="0"/>
                <a:ea typeface="Calibri" panose="020F0502020204030204" pitchFamily="34" charset="0"/>
                <a:cs typeface="Times New Roman" panose="02020603050405020304" pitchFamily="18" charset="0"/>
              </a:rPr>
              <a:t>:</a:t>
            </a:r>
          </a:p>
          <a:p>
            <a:pPr marL="0" marR="0" lvl="0" indent="0" algn="just">
              <a:lnSpc>
                <a:spcPct val="107000"/>
              </a:lnSpc>
              <a:spcBef>
                <a:spcPts val="0"/>
              </a:spcBef>
              <a:spcAft>
                <a:spcPts val="800"/>
              </a:spcAft>
              <a:buSzPts val="1000"/>
              <a:buNone/>
              <a:tabLst>
                <a:tab pos="457200" algn="l"/>
              </a:tabLst>
            </a:pPr>
            <a:r>
              <a:rPr lang="en-US" sz="5600" kern="100" dirty="0">
                <a:effectLst/>
                <a:latin typeface="Georgia" panose="02040502050405020303" pitchFamily="18" charset="0"/>
                <a:ea typeface="Calibri" panose="020F0502020204030204" pitchFamily="34" charset="0"/>
                <a:cs typeface="Times New Roman" panose="02020603050405020304" pitchFamily="18" charset="0"/>
              </a:rPr>
              <a:t>The decision tree model has the best balance between sensitivity and specificity, making it more reliable for both approving and denying loans.</a:t>
            </a:r>
          </a:p>
          <a:p>
            <a:pPr marL="0" marR="0" lvl="0" indent="0" algn="just">
              <a:lnSpc>
                <a:spcPct val="107000"/>
              </a:lnSpc>
              <a:spcBef>
                <a:spcPts val="0"/>
              </a:spcBef>
              <a:spcAft>
                <a:spcPts val="800"/>
              </a:spcAft>
              <a:buSzPts val="1000"/>
              <a:buNone/>
              <a:tabLst>
                <a:tab pos="457200" algn="l"/>
              </a:tabLst>
            </a:pPr>
            <a:r>
              <a:rPr lang="en-US" sz="5600" kern="100" dirty="0">
                <a:effectLst/>
                <a:latin typeface="Georgia" panose="02040502050405020303" pitchFamily="18" charset="0"/>
                <a:ea typeface="Calibri" panose="020F0502020204030204" pitchFamily="34" charset="0"/>
                <a:cs typeface="Times New Roman" panose="02020603050405020304" pitchFamily="18" charset="0"/>
              </a:rPr>
              <a:t>The high accuracy and relatively high specificity mean it minimizes both false positives and false negatives effectively.</a:t>
            </a:r>
          </a:p>
          <a:p>
            <a:pPr marL="0" marR="0" lvl="0" indent="0" algn="just">
              <a:lnSpc>
                <a:spcPct val="107000"/>
              </a:lnSpc>
              <a:spcBef>
                <a:spcPts val="0"/>
              </a:spcBef>
              <a:spcAft>
                <a:spcPts val="800"/>
              </a:spcAft>
              <a:buSzPts val="1000"/>
              <a:buNone/>
              <a:tabLst>
                <a:tab pos="457200" algn="l"/>
              </a:tabLst>
            </a:pPr>
            <a:r>
              <a:rPr lang="en-US" sz="5600" kern="100" dirty="0">
                <a:effectLst/>
                <a:latin typeface="Georgia" panose="02040502050405020303" pitchFamily="18" charset="0"/>
                <a:ea typeface="Calibri" panose="020F0502020204030204" pitchFamily="34" charset="0"/>
                <a:cs typeface="Times New Roman" panose="02020603050405020304" pitchFamily="18" charset="0"/>
              </a:rPr>
              <a:t>The low ROC AUC, like in the logistic regression model, might require further investigation.</a:t>
            </a:r>
          </a:p>
          <a:p>
            <a:pPr marL="0" indent="0">
              <a:buNone/>
            </a:pP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Tree>
    <p:extLst>
      <p:ext uri="{BB962C8B-B14F-4D97-AF65-F5344CB8AC3E}">
        <p14:creationId xmlns:p14="http://schemas.microsoft.com/office/powerpoint/2010/main" val="395350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AEBC-6D9D-4D30-BB4C-43FE1370375F}"/>
              </a:ext>
            </a:extLst>
          </p:cNvPr>
          <p:cNvSpPr>
            <a:spLocks noGrp="1"/>
          </p:cNvSpPr>
          <p:nvPr>
            <p:ph type="title"/>
          </p:nvPr>
        </p:nvSpPr>
        <p:spPr>
          <a:xfrm>
            <a:off x="0" y="520700"/>
            <a:ext cx="12192000" cy="762000"/>
          </a:xfrm>
        </p:spPr>
        <p:txBody>
          <a:bodyPr anchor="ctr">
            <a:normAutofit/>
          </a:bodyPr>
          <a:lstStyle/>
          <a:p>
            <a:r>
              <a:rPr lang="en-US" dirty="0"/>
              <a:t>A CORRELATION GRAPH OF THE VARIABLES USED</a:t>
            </a:r>
            <a:endParaRPr lang="ru-RU" dirty="0"/>
          </a:p>
        </p:txBody>
      </p:sp>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a:lstStyle/>
          <a:p>
            <a:fld id="{D495E168-DA5E-4888-8D8A-92B118324C14}" type="slidenum">
              <a:rPr lang="ru-RU" smtClean="0"/>
              <a:t>8</a:t>
            </a:fld>
            <a:endParaRPr lang="ru-RU" dirty="0"/>
          </a:p>
        </p:txBody>
      </p:sp>
      <p:pic>
        <p:nvPicPr>
          <p:cNvPr id="54" name="Picture 53">
            <a:extLst>
              <a:ext uri="{FF2B5EF4-FFF2-40B4-BE49-F238E27FC236}">
                <a16:creationId xmlns:a16="http://schemas.microsoft.com/office/drawing/2014/main" id="{8317B24B-0100-FDDE-ABF9-32DA313CC236}"/>
              </a:ext>
            </a:extLst>
          </p:cNvPr>
          <p:cNvPicPr>
            <a:picLocks noChangeAspect="1"/>
          </p:cNvPicPr>
          <p:nvPr/>
        </p:nvPicPr>
        <p:blipFill rotWithShape="1">
          <a:blip r:embed="rId2"/>
          <a:srcRect l="3125" t="2662" b="3519"/>
          <a:stretch/>
        </p:blipFill>
        <p:spPr>
          <a:xfrm>
            <a:off x="279400" y="1181100"/>
            <a:ext cx="11811000" cy="5372100"/>
          </a:xfrm>
          <a:prstGeom prst="rect">
            <a:avLst/>
          </a:prstGeom>
        </p:spPr>
      </p:pic>
    </p:spTree>
    <p:extLst>
      <p:ext uri="{BB962C8B-B14F-4D97-AF65-F5344CB8AC3E}">
        <p14:creationId xmlns:p14="http://schemas.microsoft.com/office/powerpoint/2010/main" val="126615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405478" y="0"/>
            <a:ext cx="5981700" cy="639251"/>
          </a:xfrm>
        </p:spPr>
        <p:txBody>
          <a:bodyPr>
            <a:normAutofit fontScale="90000"/>
          </a:bodyPr>
          <a:lstStyle/>
          <a:p>
            <a:r>
              <a:rPr lang="en-US" dirty="0"/>
              <a:t>OVERVIEW OF THE RESULTS</a:t>
            </a:r>
            <a:endParaRPr lang="ru-RU" dirty="0"/>
          </a:p>
        </p:txBody>
      </p:sp>
      <p:sp>
        <p:nvSpPr>
          <p:cNvPr id="5" name="Text Placeholder 4">
            <a:extLst>
              <a:ext uri="{FF2B5EF4-FFF2-40B4-BE49-F238E27FC236}">
                <a16:creationId xmlns:a16="http://schemas.microsoft.com/office/drawing/2014/main" id="{E8546E56-D449-4019-86AD-4F0D3A1474E8}"/>
              </a:ext>
            </a:extLst>
          </p:cNvPr>
          <p:cNvSpPr>
            <a:spLocks noGrp="1"/>
          </p:cNvSpPr>
          <p:nvPr>
            <p:ph type="body" sz="quarter" idx="16"/>
          </p:nvPr>
        </p:nvSpPr>
        <p:spPr>
          <a:xfrm>
            <a:off x="233106" y="1401596"/>
            <a:ext cx="6134100" cy="5215104"/>
          </a:xfrm>
        </p:spPr>
        <p:txBody>
          <a:bodyPr/>
          <a:lstStyle/>
          <a:p>
            <a:pPr algn="ctr"/>
            <a:r>
              <a:rPr lang="en-US" dirty="0">
                <a:solidFill>
                  <a:schemeClr val="tx1"/>
                </a:solidFill>
                <a:latin typeface="Georgia" panose="02040502050405020303" pitchFamily="18" charset="0"/>
              </a:rPr>
              <a:t>Summary and Recommendations</a:t>
            </a:r>
          </a:p>
          <a:p>
            <a:pPr algn="ctr"/>
            <a:endParaRPr lang="en-US" sz="1600" dirty="0">
              <a:solidFill>
                <a:schemeClr val="tx1"/>
              </a:solidFill>
              <a:latin typeface="Georgia" panose="02040502050405020303" pitchFamily="18" charset="0"/>
            </a:endParaRPr>
          </a:p>
          <a:p>
            <a:pPr algn="just"/>
            <a:r>
              <a:rPr lang="en-US" sz="1600" b="0" dirty="0">
                <a:solidFill>
                  <a:schemeClr val="tx1"/>
                </a:solidFill>
                <a:latin typeface="Georgia" panose="02040502050405020303" pitchFamily="18" charset="0"/>
              </a:rPr>
              <a:t>•	</a:t>
            </a:r>
            <a:r>
              <a:rPr lang="en-US" sz="1600" dirty="0">
                <a:solidFill>
                  <a:schemeClr val="tx1"/>
                </a:solidFill>
                <a:latin typeface="Georgia" panose="02040502050405020303" pitchFamily="18" charset="0"/>
              </a:rPr>
              <a:t>Logistic Regression: </a:t>
            </a:r>
            <a:r>
              <a:rPr lang="en-US" sz="1600" b="0" dirty="0">
                <a:solidFill>
                  <a:schemeClr val="tx1"/>
                </a:solidFill>
                <a:latin typeface="Georgia" panose="02040502050405020303" pitchFamily="18" charset="0"/>
              </a:rPr>
              <a:t>High accuracy and sensitivity but lower specificity and a problematic ROC AUC. Good at identifying approved loans but less reliable for denials.</a:t>
            </a:r>
          </a:p>
          <a:p>
            <a:pPr algn="just"/>
            <a:endParaRPr lang="en-US" sz="1600" b="0" dirty="0">
              <a:solidFill>
                <a:schemeClr val="tx1"/>
              </a:solidFill>
              <a:latin typeface="Georgia" panose="02040502050405020303" pitchFamily="18" charset="0"/>
            </a:endParaRPr>
          </a:p>
          <a:p>
            <a:pPr algn="just"/>
            <a:r>
              <a:rPr lang="en-US" sz="1600" b="0" dirty="0">
                <a:solidFill>
                  <a:schemeClr val="tx1"/>
                </a:solidFill>
                <a:latin typeface="Georgia" panose="02040502050405020303" pitchFamily="18" charset="0"/>
              </a:rPr>
              <a:t>•	</a:t>
            </a:r>
            <a:r>
              <a:rPr lang="en-US" sz="1600" dirty="0">
                <a:solidFill>
                  <a:schemeClr val="tx1"/>
                </a:solidFill>
                <a:latin typeface="Georgia" panose="02040502050405020303" pitchFamily="18" charset="0"/>
              </a:rPr>
              <a:t>Linear Regression: </a:t>
            </a:r>
            <a:r>
              <a:rPr lang="en-US" sz="1600" b="0" dirty="0">
                <a:solidFill>
                  <a:schemeClr val="tx1"/>
                </a:solidFill>
                <a:latin typeface="Georgia" panose="02040502050405020303" pitchFamily="18" charset="0"/>
              </a:rPr>
              <a:t>Not ideally suited for binary classification. The low R-squared and RMSE suggest it doesn't capture all factors influencing loan approval.</a:t>
            </a:r>
          </a:p>
          <a:p>
            <a:pPr algn="just"/>
            <a:r>
              <a:rPr lang="en-US" sz="1600" b="0" dirty="0">
                <a:solidFill>
                  <a:schemeClr val="tx1"/>
                </a:solidFill>
                <a:latin typeface="Georgia" panose="02040502050405020303" pitchFamily="18" charset="0"/>
              </a:rPr>
              <a:t>•	</a:t>
            </a:r>
            <a:r>
              <a:rPr lang="en-US" sz="1600" dirty="0">
                <a:solidFill>
                  <a:schemeClr val="tx1"/>
                </a:solidFill>
                <a:latin typeface="Georgia" panose="02040502050405020303" pitchFamily="18" charset="0"/>
              </a:rPr>
              <a:t>Decision Tree: </a:t>
            </a:r>
            <a:r>
              <a:rPr lang="en-US" sz="1600" b="0" dirty="0">
                <a:solidFill>
                  <a:schemeClr val="tx1"/>
                </a:solidFill>
                <a:latin typeface="Georgia" panose="02040502050405020303" pitchFamily="18" charset="0"/>
              </a:rPr>
              <a:t>Best overall model with high accuracy, sensitivity, and specificity. More reliable for both approving and denying loans. Needs investigation into the low ROC AUC.</a:t>
            </a:r>
          </a:p>
          <a:p>
            <a:pPr algn="ctr"/>
            <a:r>
              <a:rPr lang="en-US" dirty="0">
                <a:solidFill>
                  <a:srgbClr val="FF0000"/>
                </a:solidFill>
                <a:highlight>
                  <a:srgbClr val="000000"/>
                </a:highlight>
                <a:latin typeface="Georgia" panose="02040502050405020303" pitchFamily="18" charset="0"/>
              </a:rPr>
              <a:t>NB:</a:t>
            </a:r>
          </a:p>
          <a:p>
            <a:pPr algn="just"/>
            <a:r>
              <a:rPr lang="en-US" sz="1600" b="0" dirty="0">
                <a:solidFill>
                  <a:schemeClr val="tx1"/>
                </a:solidFill>
                <a:latin typeface="Georgia" panose="02040502050405020303" pitchFamily="18" charset="0"/>
              </a:rPr>
              <a:t>Given the performance metrics, the Decision Tree model is recommended for the bank's loan approval and denial process due to its high accuracy, sensitivity, and specificity. Further investigation into the low ROC AUC values across models is suggested to ensure robust probability estimates.</a:t>
            </a:r>
          </a:p>
          <a:p>
            <a:endParaRPr lang="en-US" b="0" dirty="0">
              <a:latin typeface="Arial" panose="020B0604020202020204" pitchFamily="34" charset="0"/>
            </a:endParaRPr>
          </a:p>
        </p:txBody>
      </p:sp>
      <p:graphicFrame>
        <p:nvGraphicFramePr>
          <p:cNvPr id="7" name="Table Placeholder 6">
            <a:extLst>
              <a:ext uri="{FF2B5EF4-FFF2-40B4-BE49-F238E27FC236}">
                <a16:creationId xmlns:a16="http://schemas.microsoft.com/office/drawing/2014/main" id="{59C411DD-E4B1-441B-AB81-A9445E90878D}"/>
              </a:ext>
            </a:extLst>
          </p:cNvPr>
          <p:cNvGraphicFramePr>
            <a:graphicFrameLocks noGrp="1"/>
          </p:cNvGraphicFramePr>
          <p:nvPr>
            <p:ph type="tbl" sz="quarter" idx="17"/>
            <p:extLst>
              <p:ext uri="{D42A27DB-BD31-4B8C-83A1-F6EECF244321}">
                <p14:modId xmlns:p14="http://schemas.microsoft.com/office/powerpoint/2010/main" val="3937639009"/>
              </p:ext>
            </p:extLst>
          </p:nvPr>
        </p:nvGraphicFramePr>
        <p:xfrm>
          <a:off x="6487855" y="232035"/>
          <a:ext cx="5471039" cy="4185855"/>
        </p:xfrm>
        <a:graphic>
          <a:graphicData uri="http://schemas.openxmlformats.org/drawingml/2006/table">
            <a:tbl>
              <a:tblPr firstRow="1" bandRow="1">
                <a:tableStyleId>{5C22544A-7EE6-4342-B048-85BDC9FD1C3A}</a:tableStyleId>
              </a:tblPr>
              <a:tblGrid>
                <a:gridCol w="2384726">
                  <a:extLst>
                    <a:ext uri="{9D8B030D-6E8A-4147-A177-3AD203B41FA5}">
                      <a16:colId xmlns:a16="http://schemas.microsoft.com/office/drawing/2014/main" val="3413721457"/>
                    </a:ext>
                  </a:extLst>
                </a:gridCol>
                <a:gridCol w="1527223">
                  <a:extLst>
                    <a:ext uri="{9D8B030D-6E8A-4147-A177-3AD203B41FA5}">
                      <a16:colId xmlns:a16="http://schemas.microsoft.com/office/drawing/2014/main" val="2742567690"/>
                    </a:ext>
                  </a:extLst>
                </a:gridCol>
                <a:gridCol w="1559090">
                  <a:extLst>
                    <a:ext uri="{9D8B030D-6E8A-4147-A177-3AD203B41FA5}">
                      <a16:colId xmlns:a16="http://schemas.microsoft.com/office/drawing/2014/main" val="1743817430"/>
                    </a:ext>
                  </a:extLst>
                </a:gridCol>
              </a:tblGrid>
              <a:tr h="837171">
                <a:tc>
                  <a:txBody>
                    <a:bodyPr/>
                    <a:lstStyle/>
                    <a:p>
                      <a:pPr algn="ctr"/>
                      <a:endParaRPr lang="en-US" sz="1600" dirty="0">
                        <a:latin typeface="Georgia" panose="02040502050405020303" pitchFamily="18" charset="0"/>
                      </a:endParaRPr>
                    </a:p>
                    <a:p>
                      <a:pPr algn="ctr"/>
                      <a:r>
                        <a:rPr lang="en-US" sz="1600" baseline="0" dirty="0">
                          <a:latin typeface="Georgia" panose="02040502050405020303" pitchFamily="18" charset="0"/>
                        </a:rPr>
                        <a:t>MODEL</a:t>
                      </a:r>
                      <a:endParaRPr lang="ru-RU" sz="1600" baseline="0" dirty="0">
                        <a:latin typeface="Georgia" panose="02040502050405020303"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0" algn="l" defTabSz="914400" rtl="0" eaLnBrk="1" latinLnBrk="0" hangingPunct="1"/>
                      <a:r>
                        <a:rPr lang="en-US" sz="1600" b="1" i="0" kern="1200" dirty="0">
                          <a:solidFill>
                            <a:schemeClr val="bg1"/>
                          </a:solidFill>
                          <a:latin typeface="Georgia" panose="02040502050405020303" pitchFamily="18" charset="0"/>
                          <a:ea typeface="+mn-ea"/>
                          <a:cs typeface="+mn-cs"/>
                        </a:rPr>
                        <a:t>LOGISTICS</a:t>
                      </a:r>
                      <a:endParaRPr lang="ru-RU" sz="1600" b="1" i="0" kern="1200" dirty="0">
                        <a:solidFill>
                          <a:schemeClr val="bg1"/>
                        </a:solidFill>
                        <a:latin typeface="Georgia" panose="02040502050405020303" pitchFamily="18"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r"/>
                      <a:r>
                        <a:rPr lang="en-US" sz="1600" dirty="0">
                          <a:latin typeface="Georgia" panose="02040502050405020303" pitchFamily="18" charset="0"/>
                        </a:rPr>
                        <a:t>DECISION TREE</a:t>
                      </a:r>
                      <a:endParaRPr lang="ru-RU" sz="1600" dirty="0">
                        <a:latin typeface="Georgia" panose="02040502050405020303"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796388793"/>
                  </a:ext>
                </a:extLst>
              </a:tr>
              <a:tr h="837171">
                <a:tc>
                  <a:txBody>
                    <a:bodyPr/>
                    <a:lstStyle/>
                    <a:p>
                      <a:pPr marL="0" algn="l" defTabSz="914400" rtl="0" eaLnBrk="1" latinLnBrk="0" hangingPunct="1"/>
                      <a:r>
                        <a:rPr lang="en-US" sz="1600" b="1" i="0" kern="1200" dirty="0">
                          <a:solidFill>
                            <a:schemeClr val="bg1"/>
                          </a:solidFill>
                          <a:latin typeface="Georgia" panose="02040502050405020303" pitchFamily="18" charset="0"/>
                          <a:ea typeface="+mn-ea"/>
                          <a:cs typeface="+mn-cs"/>
                        </a:rPr>
                        <a:t>ACCURACY</a:t>
                      </a:r>
                      <a:endParaRPr lang="ru-RU" sz="1600" b="1" i="0" kern="1200" dirty="0">
                        <a:solidFill>
                          <a:schemeClr val="bg1"/>
                        </a:solidFill>
                        <a:latin typeface="Georgia" panose="02040502050405020303" pitchFamily="18" charset="0"/>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75000"/>
                      </a:schemeClr>
                    </a:solidFill>
                  </a:tcPr>
                </a:tc>
                <a:tc>
                  <a:txBody>
                    <a:bodyPr/>
                    <a:lstStyle/>
                    <a:p>
                      <a:pPr marL="0" algn="r" defTabSz="914400" rtl="0" eaLnBrk="1" latinLnBrk="0" hangingPunct="1"/>
                      <a:r>
                        <a:rPr lang="en-US" sz="1600" i="0" kern="1200" dirty="0">
                          <a:solidFill>
                            <a:schemeClr val="tx1">
                              <a:lumMod val="65000"/>
                              <a:lumOff val="35000"/>
                            </a:schemeClr>
                          </a:solidFill>
                          <a:latin typeface="Georgia" panose="02040502050405020303" pitchFamily="18" charset="0"/>
                          <a:ea typeface="+mn-ea"/>
                          <a:cs typeface="+mn-cs"/>
                        </a:rPr>
                        <a:t>0.965</a:t>
                      </a:r>
                      <a:endParaRPr lang="ru-RU" sz="1600" i="0" kern="1200" dirty="0">
                        <a:solidFill>
                          <a:schemeClr val="tx1">
                            <a:lumMod val="65000"/>
                            <a:lumOff val="35000"/>
                          </a:schemeClr>
                        </a:solidFill>
                        <a:latin typeface="Georgia" panose="02040502050405020303" pitchFamily="18" charset="0"/>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600" i="0" kern="1200" dirty="0">
                          <a:solidFill>
                            <a:schemeClr val="tx1">
                              <a:lumMod val="65000"/>
                              <a:lumOff val="35000"/>
                            </a:schemeClr>
                          </a:solidFill>
                          <a:latin typeface="Georgia" panose="02040502050405020303" pitchFamily="18" charset="0"/>
                          <a:ea typeface="+mn-ea"/>
                          <a:cs typeface="+mn-cs"/>
                        </a:rPr>
                        <a:t>0.977</a:t>
                      </a:r>
                      <a:endParaRPr lang="ru-RU" sz="1600" i="0" kern="1200" dirty="0">
                        <a:solidFill>
                          <a:schemeClr val="tx1">
                            <a:lumMod val="65000"/>
                            <a:lumOff val="35000"/>
                          </a:schemeClr>
                        </a:solidFill>
                        <a:latin typeface="Georgia" panose="02040502050405020303" pitchFamily="18" charset="0"/>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2220844750"/>
                  </a:ext>
                </a:extLst>
              </a:tr>
              <a:tr h="8371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noProof="0" dirty="0">
                          <a:solidFill>
                            <a:schemeClr val="bg1"/>
                          </a:solidFill>
                          <a:latin typeface="Georgia" panose="02040502050405020303" pitchFamily="18" charset="0"/>
                          <a:ea typeface="+mn-ea"/>
                          <a:cs typeface="+mn-cs"/>
                        </a:rPr>
                        <a:t>SENSITIVITY</a:t>
                      </a:r>
                      <a:endParaRPr lang="ru-RU" sz="1600" b="1" i="0" kern="1200" noProof="0" dirty="0">
                        <a:solidFill>
                          <a:schemeClr val="bg1"/>
                        </a:solidFill>
                        <a:latin typeface="Georgia" panose="02040502050405020303"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algn="r" defTabSz="914400" rtl="0" eaLnBrk="1" latinLnBrk="0" hangingPunct="1"/>
                      <a:r>
                        <a:rPr lang="en-US" sz="1600" i="0" kern="1200" dirty="0">
                          <a:solidFill>
                            <a:schemeClr val="tx1">
                              <a:lumMod val="65000"/>
                              <a:lumOff val="35000"/>
                            </a:schemeClr>
                          </a:solidFill>
                          <a:latin typeface="Georgia" panose="02040502050405020303" pitchFamily="18" charset="0"/>
                          <a:ea typeface="+mn-ea"/>
                          <a:cs typeface="+mn-cs"/>
                        </a:rPr>
                        <a:t>0.988</a:t>
                      </a:r>
                      <a:endParaRPr lang="ru-RU" sz="1600" i="0" kern="1200" dirty="0">
                        <a:solidFill>
                          <a:schemeClr val="tx1">
                            <a:lumMod val="65000"/>
                            <a:lumOff val="35000"/>
                          </a:schemeClr>
                        </a:solidFill>
                        <a:latin typeface="Georgia" panose="02040502050405020303"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600" i="0" kern="1200" dirty="0">
                          <a:solidFill>
                            <a:schemeClr val="tx1">
                              <a:lumMod val="65000"/>
                              <a:lumOff val="35000"/>
                            </a:schemeClr>
                          </a:solidFill>
                          <a:latin typeface="Georgia" panose="02040502050405020303" pitchFamily="18" charset="0"/>
                          <a:ea typeface="+mn-ea"/>
                          <a:cs typeface="+mn-cs"/>
                        </a:rPr>
                        <a:t>0.988</a:t>
                      </a:r>
                      <a:endParaRPr lang="ru-RU" sz="1600" i="0" kern="1200" dirty="0">
                        <a:solidFill>
                          <a:schemeClr val="tx1">
                            <a:lumMod val="65000"/>
                            <a:lumOff val="35000"/>
                          </a:schemeClr>
                        </a:solidFill>
                        <a:latin typeface="Georgia" panose="02040502050405020303"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7549748"/>
                  </a:ext>
                </a:extLst>
              </a:tr>
              <a:tr h="8371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noProof="0" dirty="0">
                          <a:solidFill>
                            <a:schemeClr val="bg1"/>
                          </a:solidFill>
                          <a:latin typeface="Georgia" panose="02040502050405020303" pitchFamily="18" charset="0"/>
                          <a:ea typeface="+mn-ea"/>
                          <a:cs typeface="+mn-cs"/>
                        </a:rPr>
                        <a:t>SPECIFICITY</a:t>
                      </a:r>
                      <a:endParaRPr lang="ru-RU" sz="1600" b="1" i="0" kern="1200" noProof="0" dirty="0">
                        <a:solidFill>
                          <a:schemeClr val="bg1"/>
                        </a:solidFill>
                        <a:latin typeface="Georgia" panose="02040502050405020303"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75000"/>
                      </a:schemeClr>
                    </a:solidFill>
                  </a:tcPr>
                </a:tc>
                <a:tc>
                  <a:txBody>
                    <a:bodyPr/>
                    <a:lstStyle/>
                    <a:p>
                      <a:pPr marL="0" algn="r" defTabSz="914400" rtl="0" eaLnBrk="1" latinLnBrk="0" hangingPunct="1"/>
                      <a:r>
                        <a:rPr lang="en-US" sz="1600" i="0" kern="1200" dirty="0">
                          <a:solidFill>
                            <a:schemeClr val="tx1">
                              <a:lumMod val="65000"/>
                              <a:lumOff val="35000"/>
                            </a:schemeClr>
                          </a:solidFill>
                          <a:latin typeface="Georgia" panose="02040502050405020303" pitchFamily="18" charset="0"/>
                          <a:ea typeface="+mn-ea"/>
                          <a:cs typeface="+mn-cs"/>
                        </a:rPr>
                        <a:t>0.741</a:t>
                      </a:r>
                      <a:endParaRPr lang="ru-RU" sz="1600" i="0" kern="1200" dirty="0">
                        <a:solidFill>
                          <a:schemeClr val="tx1">
                            <a:lumMod val="65000"/>
                            <a:lumOff val="35000"/>
                          </a:schemeClr>
                        </a:solidFill>
                        <a:latin typeface="Georgia" panose="02040502050405020303"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600" i="0" kern="1200" dirty="0">
                          <a:solidFill>
                            <a:schemeClr val="tx1">
                              <a:lumMod val="65000"/>
                              <a:lumOff val="35000"/>
                            </a:schemeClr>
                          </a:solidFill>
                          <a:latin typeface="Georgia" panose="02040502050405020303" pitchFamily="18" charset="0"/>
                          <a:ea typeface="+mn-ea"/>
                          <a:cs typeface="+mn-cs"/>
                        </a:rPr>
                        <a:t>0.881</a:t>
                      </a:r>
                      <a:endParaRPr lang="ru-RU" sz="1600" i="0" kern="1200" dirty="0">
                        <a:solidFill>
                          <a:schemeClr val="tx1">
                            <a:lumMod val="65000"/>
                            <a:lumOff val="35000"/>
                          </a:schemeClr>
                        </a:solidFill>
                        <a:latin typeface="Georgia" panose="02040502050405020303"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405194377"/>
                  </a:ext>
                </a:extLst>
              </a:tr>
              <a:tr h="8371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noProof="0" dirty="0">
                          <a:solidFill>
                            <a:schemeClr val="bg1"/>
                          </a:solidFill>
                          <a:latin typeface="Georgia" panose="02040502050405020303" pitchFamily="18" charset="0"/>
                          <a:ea typeface="+mn-ea"/>
                          <a:cs typeface="+mn-cs"/>
                        </a:rPr>
                        <a:t>ROC AUC</a:t>
                      </a:r>
                      <a:endParaRPr lang="ru-RU" sz="1600" b="1" i="0" kern="1200" noProof="0" dirty="0">
                        <a:solidFill>
                          <a:schemeClr val="bg1"/>
                        </a:solidFill>
                        <a:latin typeface="Georgia" panose="02040502050405020303"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75000"/>
                      </a:schemeClr>
                    </a:solidFill>
                  </a:tcPr>
                </a:tc>
                <a:tc>
                  <a:txBody>
                    <a:bodyPr/>
                    <a:lstStyle/>
                    <a:p>
                      <a:pPr marL="0" algn="r" defTabSz="914400" rtl="0" eaLnBrk="1" latinLnBrk="0" hangingPunct="1"/>
                      <a:r>
                        <a:rPr lang="en-US" sz="1600" i="0" kern="1200" dirty="0">
                          <a:solidFill>
                            <a:schemeClr val="tx1">
                              <a:lumMod val="65000"/>
                              <a:lumOff val="35000"/>
                            </a:schemeClr>
                          </a:solidFill>
                          <a:highlight>
                            <a:srgbClr val="00FF00"/>
                          </a:highlight>
                          <a:latin typeface="Georgia" panose="02040502050405020303" pitchFamily="18" charset="0"/>
                          <a:ea typeface="+mn-ea"/>
                          <a:cs typeface="+mn-cs"/>
                        </a:rPr>
                        <a:t>0.0299</a:t>
                      </a:r>
                      <a:endParaRPr lang="ru-RU" sz="1600" i="0" kern="1200" dirty="0">
                        <a:solidFill>
                          <a:schemeClr val="tx1">
                            <a:lumMod val="65000"/>
                            <a:lumOff val="35000"/>
                          </a:schemeClr>
                        </a:solidFill>
                        <a:highlight>
                          <a:srgbClr val="00FF00"/>
                        </a:highlight>
                        <a:latin typeface="Georgia" panose="02040502050405020303"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10000"/>
                      </a:schemeClr>
                    </a:solidFill>
                  </a:tcPr>
                </a:tc>
                <a:tc>
                  <a:txBody>
                    <a:bodyPr/>
                    <a:lstStyle/>
                    <a:p>
                      <a:pPr marL="0" algn="r" defTabSz="914400" rtl="0" eaLnBrk="1" latinLnBrk="0" hangingPunct="1"/>
                      <a:r>
                        <a:rPr lang="en-US" sz="1600" i="0" kern="1200" dirty="0">
                          <a:solidFill>
                            <a:schemeClr val="tx1">
                              <a:lumMod val="65000"/>
                              <a:lumOff val="35000"/>
                            </a:schemeClr>
                          </a:solidFill>
                          <a:highlight>
                            <a:srgbClr val="00FF00"/>
                          </a:highlight>
                          <a:latin typeface="Georgia" panose="02040502050405020303" pitchFamily="18" charset="0"/>
                          <a:ea typeface="+mn-ea"/>
                          <a:cs typeface="+mn-cs"/>
                        </a:rPr>
                        <a:t>0.0337</a:t>
                      </a:r>
                      <a:endParaRPr lang="ru-RU" sz="1600" i="0" kern="1200" dirty="0">
                        <a:solidFill>
                          <a:schemeClr val="tx1">
                            <a:lumMod val="65000"/>
                            <a:lumOff val="35000"/>
                          </a:schemeClr>
                        </a:solidFill>
                        <a:highlight>
                          <a:srgbClr val="00FF00"/>
                        </a:highlight>
                        <a:latin typeface="Georgia" panose="02040502050405020303"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10000"/>
                      </a:schemeClr>
                    </a:solidFill>
                  </a:tcPr>
                </a:tc>
                <a:extLst>
                  <a:ext uri="{0D108BD9-81ED-4DB2-BD59-A6C34878D82A}">
                    <a16:rowId xmlns:a16="http://schemas.microsoft.com/office/drawing/2014/main" val="1548129607"/>
                  </a:ext>
                </a:extLst>
              </a:tr>
            </a:tbl>
          </a:graphicData>
        </a:graphic>
      </p:graphicFrame>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9</a:t>
            </a:fld>
            <a:endParaRPr lang="ru-RU" dirty="0"/>
          </a:p>
        </p:txBody>
      </p:sp>
      <p:graphicFrame>
        <p:nvGraphicFramePr>
          <p:cNvPr id="9" name="Table 8">
            <a:extLst>
              <a:ext uri="{FF2B5EF4-FFF2-40B4-BE49-F238E27FC236}">
                <a16:creationId xmlns:a16="http://schemas.microsoft.com/office/drawing/2014/main" id="{23CE1FD3-5B5A-36BF-1DCE-F04760B0F107}"/>
              </a:ext>
            </a:extLst>
          </p:cNvPr>
          <p:cNvGraphicFramePr>
            <a:graphicFrameLocks noGrp="1"/>
          </p:cNvGraphicFramePr>
          <p:nvPr>
            <p:extLst>
              <p:ext uri="{D42A27DB-BD31-4B8C-83A1-F6EECF244321}">
                <p14:modId xmlns:p14="http://schemas.microsoft.com/office/powerpoint/2010/main" val="128581562"/>
              </p:ext>
            </p:extLst>
          </p:nvPr>
        </p:nvGraphicFramePr>
        <p:xfrm>
          <a:off x="7594600" y="5058189"/>
          <a:ext cx="3759200" cy="1112520"/>
        </p:xfrm>
        <a:graphic>
          <a:graphicData uri="http://schemas.openxmlformats.org/drawingml/2006/table">
            <a:tbl>
              <a:tblPr firstRow="1" bandRow="1">
                <a:tableStyleId>{3B4B98B0-60AC-42C2-AFA5-B58CD77FA1E5}</a:tableStyleId>
              </a:tblPr>
              <a:tblGrid>
                <a:gridCol w="1879600">
                  <a:extLst>
                    <a:ext uri="{9D8B030D-6E8A-4147-A177-3AD203B41FA5}">
                      <a16:colId xmlns:a16="http://schemas.microsoft.com/office/drawing/2014/main" val="4195810708"/>
                    </a:ext>
                  </a:extLst>
                </a:gridCol>
                <a:gridCol w="1879600">
                  <a:extLst>
                    <a:ext uri="{9D8B030D-6E8A-4147-A177-3AD203B41FA5}">
                      <a16:colId xmlns:a16="http://schemas.microsoft.com/office/drawing/2014/main" val="63742177"/>
                    </a:ext>
                  </a:extLst>
                </a:gridCol>
              </a:tblGrid>
              <a:tr h="370840">
                <a:tc gridSpan="2">
                  <a:txBody>
                    <a:bodyPr/>
                    <a:lstStyle/>
                    <a:p>
                      <a:pPr algn="ctr"/>
                      <a:r>
                        <a:rPr lang="en-US" sz="1600" dirty="0">
                          <a:latin typeface="Georgia" panose="02040502050405020303" pitchFamily="18" charset="0"/>
                        </a:rPr>
                        <a:t>Linear Regression</a:t>
                      </a:r>
                    </a:p>
                  </a:txBody>
                  <a:tcPr/>
                </a:tc>
                <a:tc hMerge="1">
                  <a:txBody>
                    <a:bodyPr/>
                    <a:lstStyle/>
                    <a:p>
                      <a:endParaRPr lang="en-US" dirty="0"/>
                    </a:p>
                  </a:txBody>
                  <a:tcPr/>
                </a:tc>
                <a:extLst>
                  <a:ext uri="{0D108BD9-81ED-4DB2-BD59-A6C34878D82A}">
                    <a16:rowId xmlns:a16="http://schemas.microsoft.com/office/drawing/2014/main" val="96976672"/>
                  </a:ext>
                </a:extLst>
              </a:tr>
              <a:tr h="370840">
                <a:tc>
                  <a:txBody>
                    <a:bodyPr/>
                    <a:lstStyle/>
                    <a:p>
                      <a:r>
                        <a:rPr lang="en-US" sz="1600" dirty="0">
                          <a:latin typeface="Georgia" panose="02040502050405020303" pitchFamily="18" charset="0"/>
                        </a:rPr>
                        <a:t>RMSE</a:t>
                      </a:r>
                    </a:p>
                  </a:txBody>
                  <a:tcPr/>
                </a:tc>
                <a:tc>
                  <a:txBody>
                    <a:bodyPr/>
                    <a:lstStyle/>
                    <a:p>
                      <a:r>
                        <a:rPr lang="en-US" sz="1600" kern="1200" dirty="0">
                          <a:solidFill>
                            <a:schemeClr val="tx1"/>
                          </a:solidFill>
                          <a:effectLst/>
                          <a:latin typeface="Georgia" panose="02040502050405020303" pitchFamily="18" charset="0"/>
                          <a:ea typeface="+mn-ea"/>
                          <a:cs typeface="+mn-cs"/>
                        </a:rPr>
                        <a:t>0.235</a:t>
                      </a:r>
                      <a:endParaRPr lang="en-US" sz="1600" dirty="0">
                        <a:latin typeface="Georgia" panose="02040502050405020303" pitchFamily="18" charset="0"/>
                      </a:endParaRPr>
                    </a:p>
                  </a:txBody>
                  <a:tcPr/>
                </a:tc>
                <a:extLst>
                  <a:ext uri="{0D108BD9-81ED-4DB2-BD59-A6C34878D82A}">
                    <a16:rowId xmlns:a16="http://schemas.microsoft.com/office/drawing/2014/main" val="970936958"/>
                  </a:ext>
                </a:extLst>
              </a:tr>
              <a:tr h="370840">
                <a:tc>
                  <a:txBody>
                    <a:bodyPr/>
                    <a:lstStyle/>
                    <a:p>
                      <a:r>
                        <a:rPr lang="en-US" sz="1600" dirty="0">
                          <a:latin typeface="Georgia" panose="02040502050405020303" pitchFamily="18" charset="0"/>
                        </a:rPr>
                        <a:t>R</a:t>
                      </a:r>
                      <a:r>
                        <a:rPr lang="en-US" sz="1600" strike="noStrike" dirty="0">
                          <a:latin typeface="Georgia" panose="02040502050405020303" pitchFamily="18" charset="0"/>
                        </a:rPr>
                        <a:t>-Square</a:t>
                      </a:r>
                      <a:endParaRPr lang="en-US" sz="1600" dirty="0">
                        <a:latin typeface="Georgia" panose="02040502050405020303" pitchFamily="18" charset="0"/>
                      </a:endParaRPr>
                    </a:p>
                  </a:txBody>
                  <a:tcPr/>
                </a:tc>
                <a:tc>
                  <a:txBody>
                    <a:bodyPr/>
                    <a:lstStyle/>
                    <a:p>
                      <a:r>
                        <a:rPr lang="en-US" sz="1600" dirty="0">
                          <a:latin typeface="Georgia" panose="02040502050405020303" pitchFamily="18" charset="0"/>
                        </a:rPr>
                        <a:t>0.361</a:t>
                      </a:r>
                    </a:p>
                  </a:txBody>
                  <a:tcPr/>
                </a:tc>
                <a:extLst>
                  <a:ext uri="{0D108BD9-81ED-4DB2-BD59-A6C34878D82A}">
                    <a16:rowId xmlns:a16="http://schemas.microsoft.com/office/drawing/2014/main" val="3042933781"/>
                  </a:ext>
                </a:extLst>
              </a:tr>
            </a:tbl>
          </a:graphicData>
        </a:graphic>
      </p:graphicFrame>
    </p:spTree>
    <p:extLst>
      <p:ext uri="{BB962C8B-B14F-4D97-AF65-F5344CB8AC3E}">
        <p14:creationId xmlns:p14="http://schemas.microsoft.com/office/powerpoint/2010/main" val="2113840733"/>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144</TotalTime>
  <Words>842</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Georgia</vt:lpstr>
      <vt:lpstr>Office Theme</vt:lpstr>
      <vt:lpstr>BANK LOAN APPROVAL</vt:lpstr>
      <vt:lpstr>About the Project</vt:lpstr>
      <vt:lpstr>BUILDING AND PREDICTING WITH MACHINE LEARNING MODELS</vt:lpstr>
      <vt:lpstr>EXPLORATORY DATA ANALYSIS</vt:lpstr>
      <vt:lpstr>Logistic Modeling</vt:lpstr>
      <vt:lpstr>LINEAR REGRESSION MODEL</vt:lpstr>
      <vt:lpstr>DECISION TREE MODEL</vt:lpstr>
      <vt:lpstr>A CORRELATION GRAPH OF THE VARIABLES USED</vt:lpstr>
      <vt:lpstr>OVERVIEW OF THE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Felix Owusu</dc:creator>
  <cp:lastModifiedBy>Felix Owusu</cp:lastModifiedBy>
  <cp:revision>4</cp:revision>
  <dcterms:created xsi:type="dcterms:W3CDTF">2024-07-31T11:56:32Z</dcterms:created>
  <dcterms:modified xsi:type="dcterms:W3CDTF">2024-10-30T16:17:29Z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