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4"/>
  </p:notesMasterIdLst>
  <p:sldIdLst>
    <p:sldId id="256" r:id="rId2"/>
    <p:sldId id="258" r:id="rId3"/>
    <p:sldId id="387" r:id="rId4"/>
    <p:sldId id="396" r:id="rId5"/>
    <p:sldId id="395" r:id="rId6"/>
    <p:sldId id="397" r:id="rId7"/>
    <p:sldId id="388" r:id="rId8"/>
    <p:sldId id="389" r:id="rId9"/>
    <p:sldId id="399" r:id="rId10"/>
    <p:sldId id="390" r:id="rId11"/>
    <p:sldId id="401" r:id="rId12"/>
    <p:sldId id="400" r:id="rId13"/>
    <p:sldId id="391" r:id="rId14"/>
    <p:sldId id="403" r:id="rId15"/>
    <p:sldId id="406" r:id="rId16"/>
    <p:sldId id="405" r:id="rId17"/>
    <p:sldId id="404" r:id="rId18"/>
    <p:sldId id="392" r:id="rId19"/>
    <p:sldId id="393" r:id="rId20"/>
    <p:sldId id="407" r:id="rId21"/>
    <p:sldId id="394" r:id="rId22"/>
    <p:sldId id="420" r:id="rId23"/>
    <p:sldId id="408" r:id="rId24"/>
    <p:sldId id="409" r:id="rId25"/>
    <p:sldId id="410" r:id="rId26"/>
    <p:sldId id="411" r:id="rId27"/>
    <p:sldId id="412" r:id="rId28"/>
    <p:sldId id="421" r:id="rId29"/>
    <p:sldId id="413" r:id="rId30"/>
    <p:sldId id="414" r:id="rId31"/>
    <p:sldId id="416" r:id="rId32"/>
    <p:sldId id="417" r:id="rId33"/>
    <p:sldId id="418" r:id="rId34"/>
    <p:sldId id="419" r:id="rId35"/>
    <p:sldId id="422" r:id="rId36"/>
    <p:sldId id="423" r:id="rId37"/>
    <p:sldId id="425" r:id="rId38"/>
    <p:sldId id="424" r:id="rId39"/>
    <p:sldId id="426" r:id="rId40"/>
    <p:sldId id="427" r:id="rId41"/>
    <p:sldId id="428" r:id="rId42"/>
    <p:sldId id="429" r:id="rId43"/>
    <p:sldId id="430" r:id="rId44"/>
    <p:sldId id="434" r:id="rId45"/>
    <p:sldId id="435" r:id="rId46"/>
    <p:sldId id="438" r:id="rId47"/>
    <p:sldId id="437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7" r:id="rId66"/>
    <p:sldId id="456" r:id="rId67"/>
    <p:sldId id="458" r:id="rId68"/>
    <p:sldId id="459" r:id="rId69"/>
    <p:sldId id="461" r:id="rId70"/>
    <p:sldId id="462" r:id="rId71"/>
    <p:sldId id="463" r:id="rId72"/>
    <p:sldId id="431" r:id="rId73"/>
    <p:sldId id="432" r:id="rId74"/>
    <p:sldId id="471" r:id="rId75"/>
    <p:sldId id="480" r:id="rId76"/>
    <p:sldId id="465" r:id="rId77"/>
    <p:sldId id="466" r:id="rId78"/>
    <p:sldId id="467" r:id="rId79"/>
    <p:sldId id="468" r:id="rId80"/>
    <p:sldId id="469" r:id="rId81"/>
    <p:sldId id="472" r:id="rId82"/>
    <p:sldId id="473" r:id="rId83"/>
    <p:sldId id="474" r:id="rId84"/>
    <p:sldId id="475" r:id="rId85"/>
    <p:sldId id="476" r:id="rId86"/>
    <p:sldId id="477" r:id="rId87"/>
    <p:sldId id="481" r:id="rId88"/>
    <p:sldId id="478" r:id="rId89"/>
    <p:sldId id="479" r:id="rId90"/>
    <p:sldId id="482" r:id="rId91"/>
    <p:sldId id="483" r:id="rId92"/>
    <p:sldId id="433" r:id="rId93"/>
    <p:sldId id="484" r:id="rId94"/>
    <p:sldId id="485" r:id="rId95"/>
    <p:sldId id="486" r:id="rId96"/>
    <p:sldId id="487" r:id="rId97"/>
    <p:sldId id="488" r:id="rId98"/>
    <p:sldId id="489" r:id="rId99"/>
    <p:sldId id="490" r:id="rId100"/>
    <p:sldId id="491" r:id="rId101"/>
    <p:sldId id="492" r:id="rId102"/>
    <p:sldId id="493" r:id="rId103"/>
    <p:sldId id="494" r:id="rId104"/>
    <p:sldId id="495" r:id="rId105"/>
    <p:sldId id="496" r:id="rId106"/>
    <p:sldId id="497" r:id="rId107"/>
    <p:sldId id="498" r:id="rId108"/>
    <p:sldId id="499" r:id="rId109"/>
    <p:sldId id="500" r:id="rId110"/>
    <p:sldId id="501" r:id="rId111"/>
    <p:sldId id="502" r:id="rId112"/>
    <p:sldId id="336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3877" autoAdjust="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E7539-A6EF-4A59-BF1B-C190B89CF37E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98DC7-002B-4BFC-84F2-BD91A31BC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3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3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3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116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28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445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044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10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861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578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727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1863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5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330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1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5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2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8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44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09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6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86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3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0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1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63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9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1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37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43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17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5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4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52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1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60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34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26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4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235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1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659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49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26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9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407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3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321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38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88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126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6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01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73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444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79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5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70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723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1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77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89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9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1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3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47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137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11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32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32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847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61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33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5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378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537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177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65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98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707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960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57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315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98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57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183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45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512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2493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87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456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308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47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532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07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1428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529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94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324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478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251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5786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3427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123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7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901DA-98E0-453E-B528-1F246B67B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AB245-CDF4-4D11-8A60-736BBD49F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00D9C-E19B-4A3F-88B5-F993C2B1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D130-CF51-4051-8FBA-7998EFA3CCD2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9177B-C991-4C41-9A3A-F526CE3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589F8F-20DC-4EC9-A279-4CF59AB5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9292D-BCF8-4F7B-AEC6-2CA386DD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4DF72E-19C7-4A7A-B839-DFFFF459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1CEF3C-83E4-44BF-8253-B26AAEA9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416-83AE-4EF0-8850-ED3E5E2ADB18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6E9C7-64A1-4F63-A8E3-95E66F11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2184A-3DDD-4B72-9882-717FF974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DAA35D-C1F6-406D-A8E8-ACFCC08AA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D3FD90-BF94-41AC-82B8-4BD51FDD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D249E-EFF9-48AD-A3A2-ED7007EC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9866-2363-4DEA-B629-E9C43530723F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04199-62EA-4F98-8AFE-D1D0D554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29CEB-1193-47EF-80F8-09EC915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0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87113-523A-4363-B3C1-33591419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F9218-510F-4116-A548-98BDE74C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6FD7F-1A8E-4F2F-90EF-91CD89C8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85A8-6987-4022-88F1-B9683CEC3C17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12B98-1F8A-429A-83C1-889A34E9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BB1546-AC43-454F-B725-458383BB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B90-F8C9-4867-849F-4874D18B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7F81F5-30D5-46E5-86C1-6DF0CCCC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8E1EC0-015D-4CD9-A467-7642063E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6A2-BF09-47BC-A1AB-08EAE7A2F455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2FFD3-DD29-479C-BEA2-55817A26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B4D6B-222B-4020-88E8-00428AAD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BD94E-E5ED-4798-ADAF-62CF47EC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22B82-3BC0-4BE6-B955-00C32C39B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FF0060-2C96-44C0-A815-428CB210D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9F816-C2F2-4643-AD13-B547D941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5B3F-2AEB-4D52-B3CF-EFF606CB9047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ED4127-5B4E-4A92-869F-A1C706AF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C0860-7064-4284-ADA3-BB8B4944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48801-2D21-4161-A059-6DD2283F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E2FC61-CE8E-4EC4-B0C0-A1CFF02B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CE8F5D-8843-4FAC-8A57-4415B668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BC9145-FF71-4752-8525-8B6215329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D746E4-6EB1-452C-A170-7092D2274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97F3C6-2FFF-4EDF-93B7-19E42C2B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2D5F-BCB7-4D88-86E6-793A0260F06A}" type="datetime1">
              <a:rPr lang="en-US" smtClean="0"/>
              <a:t>3/30/2022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8D6D22-E3BA-44EA-A3BE-50E105F1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4E35F0-F766-40B0-AE88-B64B172A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0D86-11EA-4D96-8C9E-2DDF8A4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EF9E72-1AAB-4D89-94E8-74C24A54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6C45-C15D-4753-A81B-FFCEDB2BBB3B}" type="datetime1">
              <a:rPr lang="en-US" smtClean="0"/>
              <a:t>3/30/2022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D1F40E-5DDD-4AB5-9782-40815E87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FF2A53-3911-4BF9-A247-497F42C6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D0485A-35E2-4762-AA28-F35B566C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AF48-3BAB-425B-A93E-0581765F1E62}" type="datetime1">
              <a:rPr lang="en-US" smtClean="0"/>
              <a:t>3/30/2022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0C949A-675E-4140-AEF0-1B69998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ABFF55-C7E2-433C-BE4E-56B0B0DC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8218-B71E-46FC-928D-D95336D9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EBA25D-ADCD-45A2-8110-BE20DF76B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40C61D-0CFE-4CCA-8512-B321D5D1C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D0963E-192E-40A1-A986-C4F74446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0DA3-7B19-4918-975E-30327DBA3AFF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B14F90-AB78-4515-9A6F-2D856EA0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A88BD7-A5CC-4613-A651-1389F69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767A8-61E4-44BA-983C-DBF002FF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7F42D8-5A4B-412C-AB87-15E05F567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51FA61-CFFB-41C6-8247-8C239398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6B77AE-C83A-48F7-8DCB-3A5F0D55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8E3-76B2-4C36-9FC9-EA8A7449375B}" type="datetime1">
              <a:rPr lang="en-US" smtClean="0"/>
              <a:t>3/30/2022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A6919-7677-42F3-A0EC-EEE4EBD5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F2FC2E-4F5D-4D98-AFCD-590A085A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058D08-E83D-4460-BD0D-78980F27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48A82F-8C53-4086-A7A1-F254AECA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B3647-D1C4-4E7E-B7B8-33B1C3194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7E7C-B9D6-426B-9D70-6071FD788623}" type="datetime1">
              <a:rPr lang="en-US" smtClean="0"/>
              <a:t>3/30/2022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1B2EB-38B6-4B52-AD05-1C612725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D54F9-9456-4433-B0AE-598A1E83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0A068-5390-4C16-B0C4-FEFEC91FB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O" dirty="0"/>
              <a:t>Estructuras de Datos Dinámicas </a:t>
            </a:r>
            <a:br>
              <a:rPr lang="es-CO" dirty="0"/>
            </a:br>
            <a:r>
              <a:rPr lang="es-CO" dirty="0"/>
              <a:t>2022-1</a:t>
            </a:r>
            <a:br>
              <a:rPr lang="es-CO" dirty="0"/>
            </a:br>
            <a:br>
              <a:rPr lang="es-CO" dirty="0"/>
            </a:br>
            <a:r>
              <a:rPr lang="es-CO" b="1" dirty="0"/>
              <a:t>Grafos</a:t>
            </a:r>
            <a:br>
              <a:rPr lang="es-CO" dirty="0"/>
            </a:b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CC3F12-1249-4E3E-963F-9BFC3509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806"/>
            <a:ext cx="9144000" cy="876993"/>
          </a:xfrm>
        </p:spPr>
        <p:txBody>
          <a:bodyPr/>
          <a:lstStyle/>
          <a:p>
            <a:pPr algn="r"/>
            <a:r>
              <a:rPr lang="es-CO" dirty="0"/>
              <a:t>Johnathan Calle, </a:t>
            </a:r>
            <a:r>
              <a:rPr lang="es-CO" dirty="0" err="1"/>
              <a:t>Ph.D</a:t>
            </a:r>
            <a:r>
              <a:rPr lang="es-CO" dirty="0"/>
              <a:t>. (c)</a:t>
            </a:r>
          </a:p>
          <a:p>
            <a:pPr algn="r"/>
            <a:r>
              <a:rPr lang="es-CO" b="1" dirty="0"/>
              <a:t>jmcalle@udem.edu.co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421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Subgrafo</a:t>
            </a:r>
            <a:r>
              <a:rPr lang="es-CO" dirty="0"/>
              <a:t>: subconjunto de vértices y aristas </a:t>
            </a:r>
            <a:r>
              <a:rPr lang="es-CO" b="1" dirty="0">
                <a:solidFill>
                  <a:srgbClr val="FF0000"/>
                </a:solidFill>
              </a:rPr>
              <a:t>conectando</a:t>
            </a:r>
            <a:r>
              <a:rPr lang="es-CO" dirty="0"/>
              <a:t> esos vértices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Componente conectado</a:t>
            </a:r>
            <a:r>
              <a:rPr lang="es-CO" dirty="0"/>
              <a:t>: subgrafo formado por un conjunto de vértices alcanzables desde un vértice dado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069E4F-EB4F-492B-8DED-2B8CD3C1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2" y="3257530"/>
            <a:ext cx="3372321" cy="24863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61F6FD-9613-4EAF-91C2-F134901C38A7}"/>
              </a:ext>
            </a:extLst>
          </p:cNvPr>
          <p:cNvSpPr txBox="1"/>
          <p:nvPr/>
        </p:nvSpPr>
        <p:spPr>
          <a:xfrm>
            <a:off x="3716913" y="5202471"/>
            <a:ext cx="24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Componente conectado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9739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La 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coloración de un grafo </a:t>
            </a:r>
            <a:r>
              <a:rPr lang="es-CO" b="1" dirty="0">
                <a:sym typeface="Wingdings" panose="05000000000000000000" pitchFamily="2" charset="2"/>
              </a:rPr>
              <a:t>se refiere a la asignación de colores a los vértices de tal manera que los vértices unidos por una arista tengan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diferentes colores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DA0D51-98E3-40BB-9A55-8D99D005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33" y="3234613"/>
            <a:ext cx="2448267" cy="2333951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E4D33B3C-B989-4A9C-BE1B-6E6A0C5E8C60}"/>
              </a:ext>
            </a:extLst>
          </p:cNvPr>
          <p:cNvSpPr txBox="1"/>
          <p:nvPr/>
        </p:nvSpPr>
        <p:spPr>
          <a:xfrm>
            <a:off x="4647508" y="3077964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El 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número cromático </a:t>
            </a:r>
            <a:r>
              <a:rPr lang="es-CO" b="1" dirty="0">
                <a:sym typeface="Wingdings" panose="05000000000000000000" pitchFamily="2" charset="2"/>
              </a:rPr>
              <a:t>de un grafo es el mínimo número de colores que se necesitan para colorear un grafo.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Cuál es el número cromático de este grafo?</a:t>
            </a:r>
          </a:p>
        </p:txBody>
      </p:sp>
    </p:spTree>
    <p:extLst>
      <p:ext uri="{BB962C8B-B14F-4D97-AF65-F5344CB8AC3E}">
        <p14:creationId xmlns:p14="http://schemas.microsoft.com/office/powerpoint/2010/main" val="3456348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Pasos para colorear un grafo: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vértice con el grado más alto y colorearlo. Usar el mismo color para colorear tantos vértices como se puedan sin colorear vértices unidos con una arista del mismo color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un nuevo color y repetir el paso 1 para vértices no coloreados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Repetir paso 1 hasta que todos los vértices estén coloreados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B473E6-01F0-43CC-A141-F561E30CFC96}"/>
              </a:ext>
            </a:extLst>
          </p:cNvPr>
          <p:cNvSpPr/>
          <p:nvPr/>
        </p:nvSpPr>
        <p:spPr>
          <a:xfrm>
            <a:off x="3507196" y="4233612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AEBD0F-972A-4B32-8968-650FD2D3580C}"/>
              </a:ext>
            </a:extLst>
          </p:cNvPr>
          <p:cNvSpPr/>
          <p:nvPr/>
        </p:nvSpPr>
        <p:spPr>
          <a:xfrm>
            <a:off x="5305485" y="4484221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A4A8E2F-C039-4F31-A1CF-BCD3A9867560}"/>
              </a:ext>
            </a:extLst>
          </p:cNvPr>
          <p:cNvSpPr/>
          <p:nvPr/>
        </p:nvSpPr>
        <p:spPr>
          <a:xfrm>
            <a:off x="3398386" y="522989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9F34A1-28A0-4847-9812-AFF1C449B94C}"/>
              </a:ext>
            </a:extLst>
          </p:cNvPr>
          <p:cNvSpPr/>
          <p:nvPr/>
        </p:nvSpPr>
        <p:spPr>
          <a:xfrm>
            <a:off x="5305484" y="522989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2F13FB-76CE-4C96-A4FF-7F13D632D83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878126" y="4418364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F44453B-8FEE-4F11-A289-DC32AF17CDF9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3583851" y="4603115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5EE195-0A74-49C1-B243-F0431D138A5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769316" y="5414651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EDA1A06-3277-4884-A2C2-1A9DB929318F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490949" y="4853724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3304798-134F-41EC-98F4-357860D82BB1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714995" y="4799612"/>
            <a:ext cx="1644811" cy="4843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DAFD646A-00F9-46B9-AC45-76444DD7E9A8}"/>
              </a:ext>
            </a:extLst>
          </p:cNvPr>
          <p:cNvSpPr/>
          <p:nvPr/>
        </p:nvSpPr>
        <p:spPr>
          <a:xfrm>
            <a:off x="2445938" y="6123372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6B5290-DD0F-4FC3-B2C0-8FB0E2ECADE0}"/>
              </a:ext>
            </a:extLst>
          </p:cNvPr>
          <p:cNvCxnSpPr>
            <a:cxnSpLocks/>
            <a:stCxn id="21" idx="7"/>
            <a:endCxn id="11" idx="3"/>
          </p:cNvCxnSpPr>
          <p:nvPr/>
        </p:nvCxnSpPr>
        <p:spPr>
          <a:xfrm flipV="1">
            <a:off x="2762547" y="5545290"/>
            <a:ext cx="690160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49E596FC-5FA3-4CD5-91EA-B606A80318B9}"/>
              </a:ext>
            </a:extLst>
          </p:cNvPr>
          <p:cNvSpPr/>
          <p:nvPr/>
        </p:nvSpPr>
        <p:spPr>
          <a:xfrm>
            <a:off x="2174991" y="5175787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0C0833-0818-4BD5-A680-C30A34461394}"/>
              </a:ext>
            </a:extLst>
          </p:cNvPr>
          <p:cNvSpPr/>
          <p:nvPr/>
        </p:nvSpPr>
        <p:spPr>
          <a:xfrm>
            <a:off x="3863305" y="593610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69E3A1E-84B6-4D10-A852-15A8E1677A29}"/>
              </a:ext>
            </a:extLst>
          </p:cNvPr>
          <p:cNvCxnSpPr>
            <a:cxnSpLocks/>
            <a:stCxn id="23" idx="7"/>
            <a:endCxn id="8" idx="2"/>
          </p:cNvCxnSpPr>
          <p:nvPr/>
        </p:nvCxnSpPr>
        <p:spPr>
          <a:xfrm flipV="1">
            <a:off x="2491600" y="4418364"/>
            <a:ext cx="1015596" cy="8115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CDB9F88-8A0C-439C-AA19-3F04DD5256C7}"/>
              </a:ext>
            </a:extLst>
          </p:cNvPr>
          <p:cNvCxnSpPr>
            <a:cxnSpLocks/>
            <a:stCxn id="21" idx="1"/>
            <a:endCxn id="23" idx="4"/>
          </p:cNvCxnSpPr>
          <p:nvPr/>
        </p:nvCxnSpPr>
        <p:spPr>
          <a:xfrm flipH="1" flipV="1">
            <a:off x="2360456" y="5545290"/>
            <a:ext cx="139803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CD65501-C5A9-43C6-9769-97CB3428830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816868" y="6120852"/>
            <a:ext cx="1046437" cy="187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F0769A4-1F55-42AB-BA7A-91C332E32AEE}"/>
              </a:ext>
            </a:extLst>
          </p:cNvPr>
          <p:cNvCxnSpPr>
            <a:cxnSpLocks/>
            <a:stCxn id="24" idx="6"/>
            <a:endCxn id="12" idx="3"/>
          </p:cNvCxnSpPr>
          <p:nvPr/>
        </p:nvCxnSpPr>
        <p:spPr>
          <a:xfrm flipV="1">
            <a:off x="4234235" y="5545290"/>
            <a:ext cx="1125570" cy="5755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D0D77D9-CA7A-4097-9D19-610C5E3C5BFF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3714995" y="5545290"/>
            <a:ext cx="202631" cy="4449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E6D31F3-D657-4268-928B-2884E3090065}"/>
              </a:ext>
            </a:extLst>
          </p:cNvPr>
          <p:cNvCxnSpPr>
            <a:cxnSpLocks/>
            <a:stCxn id="24" idx="2"/>
            <a:endCxn id="23" idx="5"/>
          </p:cNvCxnSpPr>
          <p:nvPr/>
        </p:nvCxnSpPr>
        <p:spPr>
          <a:xfrm flipH="1" flipV="1">
            <a:off x="2491600" y="5491178"/>
            <a:ext cx="1371705" cy="6296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21F7582-764D-4D9B-81DE-A476E39DADC8}"/>
              </a:ext>
            </a:extLst>
          </p:cNvPr>
          <p:cNvSpPr txBox="1"/>
          <p:nvPr/>
        </p:nvSpPr>
        <p:spPr>
          <a:xfrm>
            <a:off x="6096000" y="448439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Colorea y define el número cromático del siguiente grafo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031728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Pasos para colorear un grafo: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vértice con el grado más alto y colorearlo. Usar el mismo color para colorear tantos vértices como se puedan sin colorear vértices unidos con una arista del mismo color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un nuevo color y repetir el paso 1 para vértices no coloreados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Repetir paso 1 hasta que todos los vértices estén coloreados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B473E6-01F0-43CC-A141-F561E30CFC96}"/>
              </a:ext>
            </a:extLst>
          </p:cNvPr>
          <p:cNvSpPr/>
          <p:nvPr/>
        </p:nvSpPr>
        <p:spPr>
          <a:xfrm>
            <a:off x="3507196" y="4233612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AEBD0F-972A-4B32-8968-650FD2D3580C}"/>
              </a:ext>
            </a:extLst>
          </p:cNvPr>
          <p:cNvSpPr/>
          <p:nvPr/>
        </p:nvSpPr>
        <p:spPr>
          <a:xfrm>
            <a:off x="5305485" y="4484221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A4A8E2F-C039-4F31-A1CF-BCD3A9867560}"/>
              </a:ext>
            </a:extLst>
          </p:cNvPr>
          <p:cNvSpPr/>
          <p:nvPr/>
        </p:nvSpPr>
        <p:spPr>
          <a:xfrm>
            <a:off x="3398386" y="522989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9F34A1-28A0-4847-9812-AFF1C449B94C}"/>
              </a:ext>
            </a:extLst>
          </p:cNvPr>
          <p:cNvSpPr/>
          <p:nvPr/>
        </p:nvSpPr>
        <p:spPr>
          <a:xfrm>
            <a:off x="5305484" y="522989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2F13FB-76CE-4C96-A4FF-7F13D632D83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878126" y="4418364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F44453B-8FEE-4F11-A289-DC32AF17CDF9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3583851" y="4603115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5EE195-0A74-49C1-B243-F0431D138A5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769316" y="5414651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EDA1A06-3277-4884-A2C2-1A9DB929318F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490949" y="4853724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3304798-134F-41EC-98F4-357860D82BB1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714995" y="4799612"/>
            <a:ext cx="1644811" cy="4843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725DFA-B29E-4FFC-B952-D7881267E516}"/>
              </a:ext>
            </a:extLst>
          </p:cNvPr>
          <p:cNvSpPr txBox="1"/>
          <p:nvPr/>
        </p:nvSpPr>
        <p:spPr>
          <a:xfrm>
            <a:off x="3800637" y="404460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9D194D-E8E9-4DBC-BE8D-7ED23E9469D2}"/>
              </a:ext>
            </a:extLst>
          </p:cNvPr>
          <p:cNvSpPr txBox="1"/>
          <p:nvPr/>
        </p:nvSpPr>
        <p:spPr>
          <a:xfrm>
            <a:off x="3578786" y="4876140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0EBF148-F727-454B-A985-E3FCD5E528EF}"/>
              </a:ext>
            </a:extLst>
          </p:cNvPr>
          <p:cNvSpPr txBox="1"/>
          <p:nvPr/>
        </p:nvSpPr>
        <p:spPr>
          <a:xfrm>
            <a:off x="5057351" y="499916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AFD646A-00F9-46B9-AC45-76444DD7E9A8}"/>
              </a:ext>
            </a:extLst>
          </p:cNvPr>
          <p:cNvSpPr/>
          <p:nvPr/>
        </p:nvSpPr>
        <p:spPr>
          <a:xfrm>
            <a:off x="2445938" y="6123372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6B5290-DD0F-4FC3-B2C0-8FB0E2ECADE0}"/>
              </a:ext>
            </a:extLst>
          </p:cNvPr>
          <p:cNvCxnSpPr>
            <a:cxnSpLocks/>
            <a:stCxn id="21" idx="7"/>
            <a:endCxn id="11" idx="3"/>
          </p:cNvCxnSpPr>
          <p:nvPr/>
        </p:nvCxnSpPr>
        <p:spPr>
          <a:xfrm flipV="1">
            <a:off x="2762547" y="5545290"/>
            <a:ext cx="690160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49E596FC-5FA3-4CD5-91EA-B606A80318B9}"/>
              </a:ext>
            </a:extLst>
          </p:cNvPr>
          <p:cNvSpPr/>
          <p:nvPr/>
        </p:nvSpPr>
        <p:spPr>
          <a:xfrm>
            <a:off x="2174991" y="5175787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0C0833-0818-4BD5-A680-C30A34461394}"/>
              </a:ext>
            </a:extLst>
          </p:cNvPr>
          <p:cNvSpPr/>
          <p:nvPr/>
        </p:nvSpPr>
        <p:spPr>
          <a:xfrm>
            <a:off x="3863305" y="593610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69E3A1E-84B6-4D10-A852-15A8E1677A29}"/>
              </a:ext>
            </a:extLst>
          </p:cNvPr>
          <p:cNvCxnSpPr>
            <a:cxnSpLocks/>
            <a:stCxn id="23" idx="7"/>
            <a:endCxn id="8" idx="2"/>
          </p:cNvCxnSpPr>
          <p:nvPr/>
        </p:nvCxnSpPr>
        <p:spPr>
          <a:xfrm flipV="1">
            <a:off x="2491600" y="4418364"/>
            <a:ext cx="1015596" cy="8115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CDB9F88-8A0C-439C-AA19-3F04DD5256C7}"/>
              </a:ext>
            </a:extLst>
          </p:cNvPr>
          <p:cNvCxnSpPr>
            <a:cxnSpLocks/>
            <a:stCxn id="21" idx="1"/>
            <a:endCxn id="23" idx="4"/>
          </p:cNvCxnSpPr>
          <p:nvPr/>
        </p:nvCxnSpPr>
        <p:spPr>
          <a:xfrm flipH="1" flipV="1">
            <a:off x="2360456" y="5545290"/>
            <a:ext cx="139803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CD65501-C5A9-43C6-9769-97CB3428830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816868" y="6120852"/>
            <a:ext cx="1046437" cy="187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F0769A4-1F55-42AB-BA7A-91C332E32AEE}"/>
              </a:ext>
            </a:extLst>
          </p:cNvPr>
          <p:cNvCxnSpPr>
            <a:cxnSpLocks/>
            <a:stCxn id="24" idx="6"/>
            <a:endCxn id="12" idx="3"/>
          </p:cNvCxnSpPr>
          <p:nvPr/>
        </p:nvCxnSpPr>
        <p:spPr>
          <a:xfrm flipV="1">
            <a:off x="4234235" y="5545290"/>
            <a:ext cx="1125570" cy="5755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D0D77D9-CA7A-4097-9D19-610C5E3C5BFF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3714995" y="5545290"/>
            <a:ext cx="202631" cy="4449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E6D31F3-D657-4268-928B-2884E3090065}"/>
              </a:ext>
            </a:extLst>
          </p:cNvPr>
          <p:cNvCxnSpPr>
            <a:cxnSpLocks/>
            <a:stCxn id="24" idx="2"/>
            <a:endCxn id="23" idx="5"/>
          </p:cNvCxnSpPr>
          <p:nvPr/>
        </p:nvCxnSpPr>
        <p:spPr>
          <a:xfrm flipH="1" flipV="1">
            <a:off x="2491600" y="5491178"/>
            <a:ext cx="1371705" cy="6296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936133-6960-45A9-ADAD-86086B6B5936}"/>
              </a:ext>
            </a:extLst>
          </p:cNvPr>
          <p:cNvSpPr txBox="1"/>
          <p:nvPr/>
        </p:nvSpPr>
        <p:spPr>
          <a:xfrm>
            <a:off x="6096000" y="448439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Colorea y define el número cromático del siguiente grafo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AA881B-6791-4C36-AE71-B0C4BEF94743}"/>
              </a:ext>
            </a:extLst>
          </p:cNvPr>
          <p:cNvSpPr txBox="1"/>
          <p:nvPr/>
        </p:nvSpPr>
        <p:spPr>
          <a:xfrm>
            <a:off x="5607926" y="430165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195F194-4AF9-42A5-B60E-60AE76DB13EA}"/>
              </a:ext>
            </a:extLst>
          </p:cNvPr>
          <p:cNvSpPr txBox="1"/>
          <p:nvPr/>
        </p:nvSpPr>
        <p:spPr>
          <a:xfrm>
            <a:off x="1919821" y="4988377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0E1DD2-9F95-4CD9-BB37-F075DE13F613}"/>
              </a:ext>
            </a:extLst>
          </p:cNvPr>
          <p:cNvSpPr txBox="1"/>
          <p:nvPr/>
        </p:nvSpPr>
        <p:spPr>
          <a:xfrm>
            <a:off x="2109742" y="6023941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39D0C5-894D-4EB4-8A06-4528D6B6658A}"/>
              </a:ext>
            </a:extLst>
          </p:cNvPr>
          <p:cNvSpPr txBox="1"/>
          <p:nvPr/>
        </p:nvSpPr>
        <p:spPr>
          <a:xfrm>
            <a:off x="4044331" y="5593424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392545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Pasos para colorear un grafo: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vértice con el grado más alto y colorearlo. Usar el mismo color para colorear tantos vértices como se puedan sin colorear vértices unidos con una arista del mismo color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un nuevo color y repetir el paso 1 para vértices no coloreados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Repetir paso 1 hasta que todos los vértices estén coloreados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B473E6-01F0-43CC-A141-F561E30CFC96}"/>
              </a:ext>
            </a:extLst>
          </p:cNvPr>
          <p:cNvSpPr/>
          <p:nvPr/>
        </p:nvSpPr>
        <p:spPr>
          <a:xfrm>
            <a:off x="3507196" y="4233612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AEBD0F-972A-4B32-8968-650FD2D3580C}"/>
              </a:ext>
            </a:extLst>
          </p:cNvPr>
          <p:cNvSpPr/>
          <p:nvPr/>
        </p:nvSpPr>
        <p:spPr>
          <a:xfrm>
            <a:off x="5305485" y="4484221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A4A8E2F-C039-4F31-A1CF-BCD3A9867560}"/>
              </a:ext>
            </a:extLst>
          </p:cNvPr>
          <p:cNvSpPr/>
          <p:nvPr/>
        </p:nvSpPr>
        <p:spPr>
          <a:xfrm>
            <a:off x="3398386" y="5229899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9F34A1-28A0-4847-9812-AFF1C449B94C}"/>
              </a:ext>
            </a:extLst>
          </p:cNvPr>
          <p:cNvSpPr/>
          <p:nvPr/>
        </p:nvSpPr>
        <p:spPr>
          <a:xfrm>
            <a:off x="5305484" y="522989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2F13FB-76CE-4C96-A4FF-7F13D632D83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878126" y="4418364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F44453B-8FEE-4F11-A289-DC32AF17CDF9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3583851" y="4603115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5EE195-0A74-49C1-B243-F0431D138A5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769316" y="5414651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EDA1A06-3277-4884-A2C2-1A9DB929318F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490949" y="4853724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3304798-134F-41EC-98F4-357860D82BB1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714995" y="4799612"/>
            <a:ext cx="1644811" cy="4843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725DFA-B29E-4FFC-B952-D7881267E516}"/>
              </a:ext>
            </a:extLst>
          </p:cNvPr>
          <p:cNvSpPr txBox="1"/>
          <p:nvPr/>
        </p:nvSpPr>
        <p:spPr>
          <a:xfrm>
            <a:off x="3800637" y="404460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9D194D-E8E9-4DBC-BE8D-7ED23E9469D2}"/>
              </a:ext>
            </a:extLst>
          </p:cNvPr>
          <p:cNvSpPr txBox="1"/>
          <p:nvPr/>
        </p:nvSpPr>
        <p:spPr>
          <a:xfrm>
            <a:off x="3578786" y="4876140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0EBF148-F727-454B-A985-E3FCD5E528EF}"/>
              </a:ext>
            </a:extLst>
          </p:cNvPr>
          <p:cNvSpPr txBox="1"/>
          <p:nvPr/>
        </p:nvSpPr>
        <p:spPr>
          <a:xfrm>
            <a:off x="5057351" y="499916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AFD646A-00F9-46B9-AC45-76444DD7E9A8}"/>
              </a:ext>
            </a:extLst>
          </p:cNvPr>
          <p:cNvSpPr/>
          <p:nvPr/>
        </p:nvSpPr>
        <p:spPr>
          <a:xfrm>
            <a:off x="2445938" y="6123372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6B5290-DD0F-4FC3-B2C0-8FB0E2ECADE0}"/>
              </a:ext>
            </a:extLst>
          </p:cNvPr>
          <p:cNvCxnSpPr>
            <a:cxnSpLocks/>
            <a:stCxn id="21" idx="7"/>
            <a:endCxn id="11" idx="3"/>
          </p:cNvCxnSpPr>
          <p:nvPr/>
        </p:nvCxnSpPr>
        <p:spPr>
          <a:xfrm flipV="1">
            <a:off x="2762547" y="5545290"/>
            <a:ext cx="690160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49E596FC-5FA3-4CD5-91EA-B606A80318B9}"/>
              </a:ext>
            </a:extLst>
          </p:cNvPr>
          <p:cNvSpPr/>
          <p:nvPr/>
        </p:nvSpPr>
        <p:spPr>
          <a:xfrm>
            <a:off x="2174991" y="5175787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0C0833-0818-4BD5-A680-C30A34461394}"/>
              </a:ext>
            </a:extLst>
          </p:cNvPr>
          <p:cNvSpPr/>
          <p:nvPr/>
        </p:nvSpPr>
        <p:spPr>
          <a:xfrm>
            <a:off x="3863305" y="593610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69E3A1E-84B6-4D10-A852-15A8E1677A29}"/>
              </a:ext>
            </a:extLst>
          </p:cNvPr>
          <p:cNvCxnSpPr>
            <a:cxnSpLocks/>
            <a:stCxn id="23" idx="7"/>
            <a:endCxn id="8" idx="2"/>
          </p:cNvCxnSpPr>
          <p:nvPr/>
        </p:nvCxnSpPr>
        <p:spPr>
          <a:xfrm flipV="1">
            <a:off x="2491600" y="4418364"/>
            <a:ext cx="1015596" cy="8115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CDB9F88-8A0C-439C-AA19-3F04DD5256C7}"/>
              </a:ext>
            </a:extLst>
          </p:cNvPr>
          <p:cNvCxnSpPr>
            <a:cxnSpLocks/>
            <a:stCxn id="21" idx="1"/>
            <a:endCxn id="23" idx="4"/>
          </p:cNvCxnSpPr>
          <p:nvPr/>
        </p:nvCxnSpPr>
        <p:spPr>
          <a:xfrm flipH="1" flipV="1">
            <a:off x="2360456" y="5545290"/>
            <a:ext cx="139803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CD65501-C5A9-43C6-9769-97CB3428830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816868" y="6120852"/>
            <a:ext cx="1046437" cy="187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F0769A4-1F55-42AB-BA7A-91C332E32AEE}"/>
              </a:ext>
            </a:extLst>
          </p:cNvPr>
          <p:cNvCxnSpPr>
            <a:cxnSpLocks/>
            <a:stCxn id="24" idx="6"/>
            <a:endCxn id="12" idx="3"/>
          </p:cNvCxnSpPr>
          <p:nvPr/>
        </p:nvCxnSpPr>
        <p:spPr>
          <a:xfrm flipV="1">
            <a:off x="4234235" y="5545290"/>
            <a:ext cx="1125570" cy="5755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D0D77D9-CA7A-4097-9D19-610C5E3C5BFF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3714995" y="5545290"/>
            <a:ext cx="202631" cy="4449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E6D31F3-D657-4268-928B-2884E3090065}"/>
              </a:ext>
            </a:extLst>
          </p:cNvPr>
          <p:cNvCxnSpPr>
            <a:cxnSpLocks/>
            <a:stCxn id="24" idx="2"/>
            <a:endCxn id="23" idx="5"/>
          </p:cNvCxnSpPr>
          <p:nvPr/>
        </p:nvCxnSpPr>
        <p:spPr>
          <a:xfrm flipH="1" flipV="1">
            <a:off x="2491600" y="5491178"/>
            <a:ext cx="1371705" cy="6296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936133-6960-45A9-ADAD-86086B6B5936}"/>
              </a:ext>
            </a:extLst>
          </p:cNvPr>
          <p:cNvSpPr txBox="1"/>
          <p:nvPr/>
        </p:nvSpPr>
        <p:spPr>
          <a:xfrm>
            <a:off x="6096000" y="448439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Colorea y define el número cromático del siguiente grafo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AA881B-6791-4C36-AE71-B0C4BEF94743}"/>
              </a:ext>
            </a:extLst>
          </p:cNvPr>
          <p:cNvSpPr txBox="1"/>
          <p:nvPr/>
        </p:nvSpPr>
        <p:spPr>
          <a:xfrm>
            <a:off x="5607926" y="430165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195F194-4AF9-42A5-B60E-60AE76DB13EA}"/>
              </a:ext>
            </a:extLst>
          </p:cNvPr>
          <p:cNvSpPr txBox="1"/>
          <p:nvPr/>
        </p:nvSpPr>
        <p:spPr>
          <a:xfrm>
            <a:off x="1919821" y="4988377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0E1DD2-9F95-4CD9-BB37-F075DE13F613}"/>
              </a:ext>
            </a:extLst>
          </p:cNvPr>
          <p:cNvSpPr txBox="1"/>
          <p:nvPr/>
        </p:nvSpPr>
        <p:spPr>
          <a:xfrm>
            <a:off x="2109742" y="6023941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39D0C5-894D-4EB4-8A06-4528D6B6658A}"/>
              </a:ext>
            </a:extLst>
          </p:cNvPr>
          <p:cNvSpPr txBox="1"/>
          <p:nvPr/>
        </p:nvSpPr>
        <p:spPr>
          <a:xfrm>
            <a:off x="4044331" y="5593424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219042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Pasos para colorear un grafo: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vértice con el grado más alto y colorearlo. Usar el mismo color para colorear tantos vértices como se puedan sin colorear vértices unidos con una arista del mismo color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un nuevo color y repetir el paso 1 para vértices no coloreados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Repetir paso 1 hasta que todos los vértices estén coloreados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B473E6-01F0-43CC-A141-F561E30CFC96}"/>
              </a:ext>
            </a:extLst>
          </p:cNvPr>
          <p:cNvSpPr/>
          <p:nvPr/>
        </p:nvSpPr>
        <p:spPr>
          <a:xfrm>
            <a:off x="3507196" y="4233612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AEBD0F-972A-4B32-8968-650FD2D3580C}"/>
              </a:ext>
            </a:extLst>
          </p:cNvPr>
          <p:cNvSpPr/>
          <p:nvPr/>
        </p:nvSpPr>
        <p:spPr>
          <a:xfrm>
            <a:off x="5305485" y="4484221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A4A8E2F-C039-4F31-A1CF-BCD3A9867560}"/>
              </a:ext>
            </a:extLst>
          </p:cNvPr>
          <p:cNvSpPr/>
          <p:nvPr/>
        </p:nvSpPr>
        <p:spPr>
          <a:xfrm>
            <a:off x="3398386" y="5229899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9F34A1-28A0-4847-9812-AFF1C449B94C}"/>
              </a:ext>
            </a:extLst>
          </p:cNvPr>
          <p:cNvSpPr/>
          <p:nvPr/>
        </p:nvSpPr>
        <p:spPr>
          <a:xfrm>
            <a:off x="5305484" y="522989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2F13FB-76CE-4C96-A4FF-7F13D632D83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878126" y="4418364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F44453B-8FEE-4F11-A289-DC32AF17CDF9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3583851" y="4603115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5EE195-0A74-49C1-B243-F0431D138A5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769316" y="5414651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EDA1A06-3277-4884-A2C2-1A9DB929318F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490949" y="4853724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3304798-134F-41EC-98F4-357860D82BB1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714995" y="4799612"/>
            <a:ext cx="1644811" cy="4843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725DFA-B29E-4FFC-B952-D7881267E516}"/>
              </a:ext>
            </a:extLst>
          </p:cNvPr>
          <p:cNvSpPr txBox="1"/>
          <p:nvPr/>
        </p:nvSpPr>
        <p:spPr>
          <a:xfrm>
            <a:off x="3800637" y="404460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9D194D-E8E9-4DBC-BE8D-7ED23E9469D2}"/>
              </a:ext>
            </a:extLst>
          </p:cNvPr>
          <p:cNvSpPr txBox="1"/>
          <p:nvPr/>
        </p:nvSpPr>
        <p:spPr>
          <a:xfrm>
            <a:off x="3578786" y="4876140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0EBF148-F727-454B-A985-E3FCD5E528EF}"/>
              </a:ext>
            </a:extLst>
          </p:cNvPr>
          <p:cNvSpPr txBox="1"/>
          <p:nvPr/>
        </p:nvSpPr>
        <p:spPr>
          <a:xfrm>
            <a:off x="5057351" y="499916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AFD646A-00F9-46B9-AC45-76444DD7E9A8}"/>
              </a:ext>
            </a:extLst>
          </p:cNvPr>
          <p:cNvSpPr/>
          <p:nvPr/>
        </p:nvSpPr>
        <p:spPr>
          <a:xfrm>
            <a:off x="2445938" y="6123372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6B5290-DD0F-4FC3-B2C0-8FB0E2ECADE0}"/>
              </a:ext>
            </a:extLst>
          </p:cNvPr>
          <p:cNvCxnSpPr>
            <a:cxnSpLocks/>
            <a:stCxn id="21" idx="7"/>
            <a:endCxn id="11" idx="3"/>
          </p:cNvCxnSpPr>
          <p:nvPr/>
        </p:nvCxnSpPr>
        <p:spPr>
          <a:xfrm flipV="1">
            <a:off x="2762547" y="5545290"/>
            <a:ext cx="690160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49E596FC-5FA3-4CD5-91EA-B606A80318B9}"/>
              </a:ext>
            </a:extLst>
          </p:cNvPr>
          <p:cNvSpPr/>
          <p:nvPr/>
        </p:nvSpPr>
        <p:spPr>
          <a:xfrm>
            <a:off x="2174991" y="5175787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0C0833-0818-4BD5-A680-C30A34461394}"/>
              </a:ext>
            </a:extLst>
          </p:cNvPr>
          <p:cNvSpPr/>
          <p:nvPr/>
        </p:nvSpPr>
        <p:spPr>
          <a:xfrm>
            <a:off x="3863305" y="593610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69E3A1E-84B6-4D10-A852-15A8E1677A29}"/>
              </a:ext>
            </a:extLst>
          </p:cNvPr>
          <p:cNvCxnSpPr>
            <a:cxnSpLocks/>
            <a:stCxn id="23" idx="7"/>
            <a:endCxn id="8" idx="2"/>
          </p:cNvCxnSpPr>
          <p:nvPr/>
        </p:nvCxnSpPr>
        <p:spPr>
          <a:xfrm flipV="1">
            <a:off x="2491600" y="4418364"/>
            <a:ext cx="1015596" cy="8115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CDB9F88-8A0C-439C-AA19-3F04DD5256C7}"/>
              </a:ext>
            </a:extLst>
          </p:cNvPr>
          <p:cNvCxnSpPr>
            <a:cxnSpLocks/>
            <a:stCxn id="21" idx="1"/>
            <a:endCxn id="23" idx="4"/>
          </p:cNvCxnSpPr>
          <p:nvPr/>
        </p:nvCxnSpPr>
        <p:spPr>
          <a:xfrm flipH="1" flipV="1">
            <a:off x="2360456" y="5545290"/>
            <a:ext cx="139803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CD65501-C5A9-43C6-9769-97CB3428830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816868" y="6120852"/>
            <a:ext cx="1046437" cy="187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F0769A4-1F55-42AB-BA7A-91C332E32AEE}"/>
              </a:ext>
            </a:extLst>
          </p:cNvPr>
          <p:cNvCxnSpPr>
            <a:cxnSpLocks/>
            <a:stCxn id="24" idx="6"/>
            <a:endCxn id="12" idx="3"/>
          </p:cNvCxnSpPr>
          <p:nvPr/>
        </p:nvCxnSpPr>
        <p:spPr>
          <a:xfrm flipV="1">
            <a:off x="4234235" y="5545290"/>
            <a:ext cx="1125570" cy="5755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D0D77D9-CA7A-4097-9D19-610C5E3C5BFF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3714995" y="5545290"/>
            <a:ext cx="202631" cy="4449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E6D31F3-D657-4268-928B-2884E3090065}"/>
              </a:ext>
            </a:extLst>
          </p:cNvPr>
          <p:cNvCxnSpPr>
            <a:cxnSpLocks/>
            <a:stCxn id="24" idx="2"/>
            <a:endCxn id="23" idx="5"/>
          </p:cNvCxnSpPr>
          <p:nvPr/>
        </p:nvCxnSpPr>
        <p:spPr>
          <a:xfrm flipH="1" flipV="1">
            <a:off x="2491600" y="5491178"/>
            <a:ext cx="1371705" cy="6296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936133-6960-45A9-ADAD-86086B6B5936}"/>
              </a:ext>
            </a:extLst>
          </p:cNvPr>
          <p:cNvSpPr txBox="1"/>
          <p:nvPr/>
        </p:nvSpPr>
        <p:spPr>
          <a:xfrm>
            <a:off x="6096000" y="448439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Colorea y define el número cromático del siguiente grafo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AA881B-6791-4C36-AE71-B0C4BEF94743}"/>
              </a:ext>
            </a:extLst>
          </p:cNvPr>
          <p:cNvSpPr txBox="1"/>
          <p:nvPr/>
        </p:nvSpPr>
        <p:spPr>
          <a:xfrm>
            <a:off x="5607926" y="430165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195F194-4AF9-42A5-B60E-60AE76DB13EA}"/>
              </a:ext>
            </a:extLst>
          </p:cNvPr>
          <p:cNvSpPr txBox="1"/>
          <p:nvPr/>
        </p:nvSpPr>
        <p:spPr>
          <a:xfrm>
            <a:off x="1919821" y="4988377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0E1DD2-9F95-4CD9-BB37-F075DE13F613}"/>
              </a:ext>
            </a:extLst>
          </p:cNvPr>
          <p:cNvSpPr txBox="1"/>
          <p:nvPr/>
        </p:nvSpPr>
        <p:spPr>
          <a:xfrm>
            <a:off x="2109742" y="6023941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39D0C5-894D-4EB4-8A06-4528D6B6658A}"/>
              </a:ext>
            </a:extLst>
          </p:cNvPr>
          <p:cNvSpPr txBox="1"/>
          <p:nvPr/>
        </p:nvSpPr>
        <p:spPr>
          <a:xfrm>
            <a:off x="4044331" y="5593424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1429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Pasos para colorear un grafo: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vértice con el grado más alto y colorearlo. Usar el mismo color para colorear tantos vértices como se puedan sin colorear vértices unidos con una arista del mismo color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un nuevo color y repetir el paso 1 para vértices no coloreados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Repetir paso 1 hasta que todos los vértices estén coloreados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B473E6-01F0-43CC-A141-F561E30CFC96}"/>
              </a:ext>
            </a:extLst>
          </p:cNvPr>
          <p:cNvSpPr/>
          <p:nvPr/>
        </p:nvSpPr>
        <p:spPr>
          <a:xfrm>
            <a:off x="3507196" y="4233612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AEBD0F-972A-4B32-8968-650FD2D3580C}"/>
              </a:ext>
            </a:extLst>
          </p:cNvPr>
          <p:cNvSpPr/>
          <p:nvPr/>
        </p:nvSpPr>
        <p:spPr>
          <a:xfrm>
            <a:off x="5305485" y="4484221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A4A8E2F-C039-4F31-A1CF-BCD3A9867560}"/>
              </a:ext>
            </a:extLst>
          </p:cNvPr>
          <p:cNvSpPr/>
          <p:nvPr/>
        </p:nvSpPr>
        <p:spPr>
          <a:xfrm>
            <a:off x="3398386" y="5229899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9F34A1-28A0-4847-9812-AFF1C449B94C}"/>
              </a:ext>
            </a:extLst>
          </p:cNvPr>
          <p:cNvSpPr/>
          <p:nvPr/>
        </p:nvSpPr>
        <p:spPr>
          <a:xfrm>
            <a:off x="5305484" y="522989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2F13FB-76CE-4C96-A4FF-7F13D632D83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878126" y="4418364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F44453B-8FEE-4F11-A289-DC32AF17CDF9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3583851" y="4603115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5EE195-0A74-49C1-B243-F0431D138A5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769316" y="5414651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EDA1A06-3277-4884-A2C2-1A9DB929318F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490949" y="4853724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3304798-134F-41EC-98F4-357860D82BB1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714995" y="4799612"/>
            <a:ext cx="1644811" cy="4843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725DFA-B29E-4FFC-B952-D7881267E516}"/>
              </a:ext>
            </a:extLst>
          </p:cNvPr>
          <p:cNvSpPr txBox="1"/>
          <p:nvPr/>
        </p:nvSpPr>
        <p:spPr>
          <a:xfrm>
            <a:off x="3800637" y="404460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9D194D-E8E9-4DBC-BE8D-7ED23E9469D2}"/>
              </a:ext>
            </a:extLst>
          </p:cNvPr>
          <p:cNvSpPr txBox="1"/>
          <p:nvPr/>
        </p:nvSpPr>
        <p:spPr>
          <a:xfrm>
            <a:off x="3578786" y="4876140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0EBF148-F727-454B-A985-E3FCD5E528EF}"/>
              </a:ext>
            </a:extLst>
          </p:cNvPr>
          <p:cNvSpPr txBox="1"/>
          <p:nvPr/>
        </p:nvSpPr>
        <p:spPr>
          <a:xfrm>
            <a:off x="5057351" y="499916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AFD646A-00F9-46B9-AC45-76444DD7E9A8}"/>
              </a:ext>
            </a:extLst>
          </p:cNvPr>
          <p:cNvSpPr/>
          <p:nvPr/>
        </p:nvSpPr>
        <p:spPr>
          <a:xfrm>
            <a:off x="2445938" y="6123372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6B5290-DD0F-4FC3-B2C0-8FB0E2ECADE0}"/>
              </a:ext>
            </a:extLst>
          </p:cNvPr>
          <p:cNvCxnSpPr>
            <a:cxnSpLocks/>
            <a:stCxn id="21" idx="7"/>
            <a:endCxn id="11" idx="3"/>
          </p:cNvCxnSpPr>
          <p:nvPr/>
        </p:nvCxnSpPr>
        <p:spPr>
          <a:xfrm flipV="1">
            <a:off x="2762547" y="5545290"/>
            <a:ext cx="690160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49E596FC-5FA3-4CD5-91EA-B606A80318B9}"/>
              </a:ext>
            </a:extLst>
          </p:cNvPr>
          <p:cNvSpPr/>
          <p:nvPr/>
        </p:nvSpPr>
        <p:spPr>
          <a:xfrm>
            <a:off x="2174991" y="5175787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0C0833-0818-4BD5-A680-C30A34461394}"/>
              </a:ext>
            </a:extLst>
          </p:cNvPr>
          <p:cNvSpPr/>
          <p:nvPr/>
        </p:nvSpPr>
        <p:spPr>
          <a:xfrm>
            <a:off x="3863305" y="593610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69E3A1E-84B6-4D10-A852-15A8E1677A29}"/>
              </a:ext>
            </a:extLst>
          </p:cNvPr>
          <p:cNvCxnSpPr>
            <a:cxnSpLocks/>
            <a:stCxn id="23" idx="7"/>
            <a:endCxn id="8" idx="2"/>
          </p:cNvCxnSpPr>
          <p:nvPr/>
        </p:nvCxnSpPr>
        <p:spPr>
          <a:xfrm flipV="1">
            <a:off x="2491600" y="4418364"/>
            <a:ext cx="1015596" cy="8115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CDB9F88-8A0C-439C-AA19-3F04DD5256C7}"/>
              </a:ext>
            </a:extLst>
          </p:cNvPr>
          <p:cNvCxnSpPr>
            <a:cxnSpLocks/>
            <a:stCxn id="21" idx="1"/>
            <a:endCxn id="23" idx="4"/>
          </p:cNvCxnSpPr>
          <p:nvPr/>
        </p:nvCxnSpPr>
        <p:spPr>
          <a:xfrm flipH="1" flipV="1">
            <a:off x="2360456" y="5545290"/>
            <a:ext cx="139803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CD65501-C5A9-43C6-9769-97CB3428830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816868" y="6120852"/>
            <a:ext cx="1046437" cy="187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F0769A4-1F55-42AB-BA7A-91C332E32AEE}"/>
              </a:ext>
            </a:extLst>
          </p:cNvPr>
          <p:cNvCxnSpPr>
            <a:cxnSpLocks/>
            <a:stCxn id="24" idx="6"/>
            <a:endCxn id="12" idx="3"/>
          </p:cNvCxnSpPr>
          <p:nvPr/>
        </p:nvCxnSpPr>
        <p:spPr>
          <a:xfrm flipV="1">
            <a:off x="4234235" y="5545290"/>
            <a:ext cx="1125570" cy="5755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D0D77D9-CA7A-4097-9D19-610C5E3C5BFF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3714995" y="5545290"/>
            <a:ext cx="202631" cy="4449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E6D31F3-D657-4268-928B-2884E3090065}"/>
              </a:ext>
            </a:extLst>
          </p:cNvPr>
          <p:cNvCxnSpPr>
            <a:cxnSpLocks/>
            <a:stCxn id="24" idx="2"/>
            <a:endCxn id="23" idx="5"/>
          </p:cNvCxnSpPr>
          <p:nvPr/>
        </p:nvCxnSpPr>
        <p:spPr>
          <a:xfrm flipH="1" flipV="1">
            <a:off x="2491600" y="5491178"/>
            <a:ext cx="1371705" cy="6296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936133-6960-45A9-ADAD-86086B6B5936}"/>
              </a:ext>
            </a:extLst>
          </p:cNvPr>
          <p:cNvSpPr txBox="1"/>
          <p:nvPr/>
        </p:nvSpPr>
        <p:spPr>
          <a:xfrm>
            <a:off x="6096000" y="448439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Colorea y define el número cromático del siguiente grafo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AA881B-6791-4C36-AE71-B0C4BEF94743}"/>
              </a:ext>
            </a:extLst>
          </p:cNvPr>
          <p:cNvSpPr txBox="1"/>
          <p:nvPr/>
        </p:nvSpPr>
        <p:spPr>
          <a:xfrm>
            <a:off x="5607926" y="430165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195F194-4AF9-42A5-B60E-60AE76DB13EA}"/>
              </a:ext>
            </a:extLst>
          </p:cNvPr>
          <p:cNvSpPr txBox="1"/>
          <p:nvPr/>
        </p:nvSpPr>
        <p:spPr>
          <a:xfrm>
            <a:off x="1919821" y="4988377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0E1DD2-9F95-4CD9-BB37-F075DE13F613}"/>
              </a:ext>
            </a:extLst>
          </p:cNvPr>
          <p:cNvSpPr txBox="1"/>
          <p:nvPr/>
        </p:nvSpPr>
        <p:spPr>
          <a:xfrm>
            <a:off x="2109742" y="6023941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39D0C5-894D-4EB4-8A06-4528D6B6658A}"/>
              </a:ext>
            </a:extLst>
          </p:cNvPr>
          <p:cNvSpPr txBox="1"/>
          <p:nvPr/>
        </p:nvSpPr>
        <p:spPr>
          <a:xfrm>
            <a:off x="4044331" y="5593424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96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Pasos para colorear un grafo: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vértice con el grado más alto y colorearlo. Usar el mismo color para colorear tantos vértices como se puedan sin colorear vértices unidos con una arista del mismo color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un nuevo color y repetir el paso 1 para vértices no coloreados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Repetir paso 1 hasta que todos los vértices estén coloreados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B473E6-01F0-43CC-A141-F561E30CFC96}"/>
              </a:ext>
            </a:extLst>
          </p:cNvPr>
          <p:cNvSpPr/>
          <p:nvPr/>
        </p:nvSpPr>
        <p:spPr>
          <a:xfrm>
            <a:off x="3507196" y="4233612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AEBD0F-972A-4B32-8968-650FD2D3580C}"/>
              </a:ext>
            </a:extLst>
          </p:cNvPr>
          <p:cNvSpPr/>
          <p:nvPr/>
        </p:nvSpPr>
        <p:spPr>
          <a:xfrm>
            <a:off x="5305485" y="4484221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A4A8E2F-C039-4F31-A1CF-BCD3A9867560}"/>
              </a:ext>
            </a:extLst>
          </p:cNvPr>
          <p:cNvSpPr/>
          <p:nvPr/>
        </p:nvSpPr>
        <p:spPr>
          <a:xfrm>
            <a:off x="3398386" y="5229899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9F34A1-28A0-4847-9812-AFF1C449B94C}"/>
              </a:ext>
            </a:extLst>
          </p:cNvPr>
          <p:cNvSpPr/>
          <p:nvPr/>
        </p:nvSpPr>
        <p:spPr>
          <a:xfrm>
            <a:off x="5305484" y="5229899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2F13FB-76CE-4C96-A4FF-7F13D632D83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878126" y="4418364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F44453B-8FEE-4F11-A289-DC32AF17CDF9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3583851" y="4603115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5EE195-0A74-49C1-B243-F0431D138A5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769316" y="5414651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EDA1A06-3277-4884-A2C2-1A9DB929318F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490949" y="4853724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3304798-134F-41EC-98F4-357860D82BB1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714995" y="4799612"/>
            <a:ext cx="1644811" cy="4843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725DFA-B29E-4FFC-B952-D7881267E516}"/>
              </a:ext>
            </a:extLst>
          </p:cNvPr>
          <p:cNvSpPr txBox="1"/>
          <p:nvPr/>
        </p:nvSpPr>
        <p:spPr>
          <a:xfrm>
            <a:off x="3800637" y="404460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9D194D-E8E9-4DBC-BE8D-7ED23E9469D2}"/>
              </a:ext>
            </a:extLst>
          </p:cNvPr>
          <p:cNvSpPr txBox="1"/>
          <p:nvPr/>
        </p:nvSpPr>
        <p:spPr>
          <a:xfrm>
            <a:off x="3578786" y="4876140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0EBF148-F727-454B-A985-E3FCD5E528EF}"/>
              </a:ext>
            </a:extLst>
          </p:cNvPr>
          <p:cNvSpPr txBox="1"/>
          <p:nvPr/>
        </p:nvSpPr>
        <p:spPr>
          <a:xfrm>
            <a:off x="5057351" y="499916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AFD646A-00F9-46B9-AC45-76444DD7E9A8}"/>
              </a:ext>
            </a:extLst>
          </p:cNvPr>
          <p:cNvSpPr/>
          <p:nvPr/>
        </p:nvSpPr>
        <p:spPr>
          <a:xfrm>
            <a:off x="2445938" y="6123372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6B5290-DD0F-4FC3-B2C0-8FB0E2ECADE0}"/>
              </a:ext>
            </a:extLst>
          </p:cNvPr>
          <p:cNvCxnSpPr>
            <a:cxnSpLocks/>
            <a:stCxn id="21" idx="7"/>
            <a:endCxn id="11" idx="3"/>
          </p:cNvCxnSpPr>
          <p:nvPr/>
        </p:nvCxnSpPr>
        <p:spPr>
          <a:xfrm flipV="1">
            <a:off x="2762547" y="5545290"/>
            <a:ext cx="690160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49E596FC-5FA3-4CD5-91EA-B606A80318B9}"/>
              </a:ext>
            </a:extLst>
          </p:cNvPr>
          <p:cNvSpPr/>
          <p:nvPr/>
        </p:nvSpPr>
        <p:spPr>
          <a:xfrm>
            <a:off x="2174991" y="5175787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0C0833-0818-4BD5-A680-C30A34461394}"/>
              </a:ext>
            </a:extLst>
          </p:cNvPr>
          <p:cNvSpPr/>
          <p:nvPr/>
        </p:nvSpPr>
        <p:spPr>
          <a:xfrm>
            <a:off x="3863305" y="593610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69E3A1E-84B6-4D10-A852-15A8E1677A29}"/>
              </a:ext>
            </a:extLst>
          </p:cNvPr>
          <p:cNvCxnSpPr>
            <a:cxnSpLocks/>
            <a:stCxn id="23" idx="7"/>
            <a:endCxn id="8" idx="2"/>
          </p:cNvCxnSpPr>
          <p:nvPr/>
        </p:nvCxnSpPr>
        <p:spPr>
          <a:xfrm flipV="1">
            <a:off x="2491600" y="4418364"/>
            <a:ext cx="1015596" cy="8115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CDB9F88-8A0C-439C-AA19-3F04DD5256C7}"/>
              </a:ext>
            </a:extLst>
          </p:cNvPr>
          <p:cNvCxnSpPr>
            <a:cxnSpLocks/>
            <a:stCxn id="21" idx="1"/>
            <a:endCxn id="23" idx="4"/>
          </p:cNvCxnSpPr>
          <p:nvPr/>
        </p:nvCxnSpPr>
        <p:spPr>
          <a:xfrm flipH="1" flipV="1">
            <a:off x="2360456" y="5545290"/>
            <a:ext cx="139803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CD65501-C5A9-43C6-9769-97CB3428830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816868" y="6120852"/>
            <a:ext cx="1046437" cy="187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F0769A4-1F55-42AB-BA7A-91C332E32AEE}"/>
              </a:ext>
            </a:extLst>
          </p:cNvPr>
          <p:cNvCxnSpPr>
            <a:cxnSpLocks/>
            <a:stCxn id="24" idx="6"/>
            <a:endCxn id="12" idx="3"/>
          </p:cNvCxnSpPr>
          <p:nvPr/>
        </p:nvCxnSpPr>
        <p:spPr>
          <a:xfrm flipV="1">
            <a:off x="4234235" y="5545290"/>
            <a:ext cx="1125570" cy="5755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D0D77D9-CA7A-4097-9D19-610C5E3C5BFF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3714995" y="5545290"/>
            <a:ext cx="202631" cy="4449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E6D31F3-D657-4268-928B-2884E3090065}"/>
              </a:ext>
            </a:extLst>
          </p:cNvPr>
          <p:cNvCxnSpPr>
            <a:cxnSpLocks/>
            <a:stCxn id="24" idx="2"/>
            <a:endCxn id="23" idx="5"/>
          </p:cNvCxnSpPr>
          <p:nvPr/>
        </p:nvCxnSpPr>
        <p:spPr>
          <a:xfrm flipH="1" flipV="1">
            <a:off x="2491600" y="5491178"/>
            <a:ext cx="1371705" cy="6296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936133-6960-45A9-ADAD-86086B6B5936}"/>
              </a:ext>
            </a:extLst>
          </p:cNvPr>
          <p:cNvSpPr txBox="1"/>
          <p:nvPr/>
        </p:nvSpPr>
        <p:spPr>
          <a:xfrm>
            <a:off x="6096000" y="448439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Colorea y define el número cromático del siguiente grafo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AA881B-6791-4C36-AE71-B0C4BEF94743}"/>
              </a:ext>
            </a:extLst>
          </p:cNvPr>
          <p:cNvSpPr txBox="1"/>
          <p:nvPr/>
        </p:nvSpPr>
        <p:spPr>
          <a:xfrm>
            <a:off x="5607926" y="430165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195F194-4AF9-42A5-B60E-60AE76DB13EA}"/>
              </a:ext>
            </a:extLst>
          </p:cNvPr>
          <p:cNvSpPr txBox="1"/>
          <p:nvPr/>
        </p:nvSpPr>
        <p:spPr>
          <a:xfrm>
            <a:off x="1919821" y="4988377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0E1DD2-9F95-4CD9-BB37-F075DE13F613}"/>
              </a:ext>
            </a:extLst>
          </p:cNvPr>
          <p:cNvSpPr txBox="1"/>
          <p:nvPr/>
        </p:nvSpPr>
        <p:spPr>
          <a:xfrm>
            <a:off x="2109742" y="6023941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39D0C5-894D-4EB4-8A06-4528D6B6658A}"/>
              </a:ext>
            </a:extLst>
          </p:cNvPr>
          <p:cNvSpPr txBox="1"/>
          <p:nvPr/>
        </p:nvSpPr>
        <p:spPr>
          <a:xfrm>
            <a:off x="4044331" y="5593424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16939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Pasos para colorear un grafo: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vértice con el grado más alto y colorearlo. Usar el mismo color para colorear tantos vértices como se puedan sin colorear vértices unidos con una arista del mismo color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un nuevo color y repetir el paso 1 para vértices no coloreados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Repetir paso 1 hasta que todos los vértices estén coloreados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B473E6-01F0-43CC-A141-F561E30CFC96}"/>
              </a:ext>
            </a:extLst>
          </p:cNvPr>
          <p:cNvSpPr/>
          <p:nvPr/>
        </p:nvSpPr>
        <p:spPr>
          <a:xfrm>
            <a:off x="3507196" y="4233612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AEBD0F-972A-4B32-8968-650FD2D3580C}"/>
              </a:ext>
            </a:extLst>
          </p:cNvPr>
          <p:cNvSpPr/>
          <p:nvPr/>
        </p:nvSpPr>
        <p:spPr>
          <a:xfrm>
            <a:off x="5305485" y="4484221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A4A8E2F-C039-4F31-A1CF-BCD3A9867560}"/>
              </a:ext>
            </a:extLst>
          </p:cNvPr>
          <p:cNvSpPr/>
          <p:nvPr/>
        </p:nvSpPr>
        <p:spPr>
          <a:xfrm>
            <a:off x="3398386" y="5229899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9F34A1-28A0-4847-9812-AFF1C449B94C}"/>
              </a:ext>
            </a:extLst>
          </p:cNvPr>
          <p:cNvSpPr/>
          <p:nvPr/>
        </p:nvSpPr>
        <p:spPr>
          <a:xfrm>
            <a:off x="5305484" y="5229899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2F13FB-76CE-4C96-A4FF-7F13D632D83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878126" y="4418364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F44453B-8FEE-4F11-A289-DC32AF17CDF9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3583851" y="4603115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5EE195-0A74-49C1-B243-F0431D138A5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769316" y="5414651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EDA1A06-3277-4884-A2C2-1A9DB929318F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490949" y="4853724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3304798-134F-41EC-98F4-357860D82BB1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714995" y="4799612"/>
            <a:ext cx="1644811" cy="4843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725DFA-B29E-4FFC-B952-D7881267E516}"/>
              </a:ext>
            </a:extLst>
          </p:cNvPr>
          <p:cNvSpPr txBox="1"/>
          <p:nvPr/>
        </p:nvSpPr>
        <p:spPr>
          <a:xfrm>
            <a:off x="3800637" y="404460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9D194D-E8E9-4DBC-BE8D-7ED23E9469D2}"/>
              </a:ext>
            </a:extLst>
          </p:cNvPr>
          <p:cNvSpPr txBox="1"/>
          <p:nvPr/>
        </p:nvSpPr>
        <p:spPr>
          <a:xfrm>
            <a:off x="3578786" y="4876140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0EBF148-F727-454B-A985-E3FCD5E528EF}"/>
              </a:ext>
            </a:extLst>
          </p:cNvPr>
          <p:cNvSpPr txBox="1"/>
          <p:nvPr/>
        </p:nvSpPr>
        <p:spPr>
          <a:xfrm>
            <a:off x="5057351" y="499916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AFD646A-00F9-46B9-AC45-76444DD7E9A8}"/>
              </a:ext>
            </a:extLst>
          </p:cNvPr>
          <p:cNvSpPr/>
          <p:nvPr/>
        </p:nvSpPr>
        <p:spPr>
          <a:xfrm>
            <a:off x="2445938" y="6123372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6B5290-DD0F-4FC3-B2C0-8FB0E2ECADE0}"/>
              </a:ext>
            </a:extLst>
          </p:cNvPr>
          <p:cNvCxnSpPr>
            <a:cxnSpLocks/>
            <a:stCxn id="21" idx="7"/>
            <a:endCxn id="11" idx="3"/>
          </p:cNvCxnSpPr>
          <p:nvPr/>
        </p:nvCxnSpPr>
        <p:spPr>
          <a:xfrm flipV="1">
            <a:off x="2762547" y="5545290"/>
            <a:ext cx="690160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49E596FC-5FA3-4CD5-91EA-B606A80318B9}"/>
              </a:ext>
            </a:extLst>
          </p:cNvPr>
          <p:cNvSpPr/>
          <p:nvPr/>
        </p:nvSpPr>
        <p:spPr>
          <a:xfrm>
            <a:off x="2174991" y="5175787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0C0833-0818-4BD5-A680-C30A34461394}"/>
              </a:ext>
            </a:extLst>
          </p:cNvPr>
          <p:cNvSpPr/>
          <p:nvPr/>
        </p:nvSpPr>
        <p:spPr>
          <a:xfrm>
            <a:off x="3863305" y="593610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69E3A1E-84B6-4D10-A852-15A8E1677A29}"/>
              </a:ext>
            </a:extLst>
          </p:cNvPr>
          <p:cNvCxnSpPr>
            <a:cxnSpLocks/>
            <a:stCxn id="23" idx="7"/>
            <a:endCxn id="8" idx="2"/>
          </p:cNvCxnSpPr>
          <p:nvPr/>
        </p:nvCxnSpPr>
        <p:spPr>
          <a:xfrm flipV="1">
            <a:off x="2491600" y="4418364"/>
            <a:ext cx="1015596" cy="8115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CDB9F88-8A0C-439C-AA19-3F04DD5256C7}"/>
              </a:ext>
            </a:extLst>
          </p:cNvPr>
          <p:cNvCxnSpPr>
            <a:cxnSpLocks/>
            <a:stCxn id="21" idx="1"/>
            <a:endCxn id="23" idx="4"/>
          </p:cNvCxnSpPr>
          <p:nvPr/>
        </p:nvCxnSpPr>
        <p:spPr>
          <a:xfrm flipH="1" flipV="1">
            <a:off x="2360456" y="5545290"/>
            <a:ext cx="139803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CD65501-C5A9-43C6-9769-97CB3428830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816868" y="6120852"/>
            <a:ext cx="1046437" cy="187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F0769A4-1F55-42AB-BA7A-91C332E32AEE}"/>
              </a:ext>
            </a:extLst>
          </p:cNvPr>
          <p:cNvCxnSpPr>
            <a:cxnSpLocks/>
            <a:stCxn id="24" idx="6"/>
            <a:endCxn id="12" idx="3"/>
          </p:cNvCxnSpPr>
          <p:nvPr/>
        </p:nvCxnSpPr>
        <p:spPr>
          <a:xfrm flipV="1">
            <a:off x="4234235" y="5545290"/>
            <a:ext cx="1125570" cy="5755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D0D77D9-CA7A-4097-9D19-610C5E3C5BFF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3714995" y="5545290"/>
            <a:ext cx="202631" cy="4449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E6D31F3-D657-4268-928B-2884E3090065}"/>
              </a:ext>
            </a:extLst>
          </p:cNvPr>
          <p:cNvCxnSpPr>
            <a:cxnSpLocks/>
            <a:stCxn id="24" idx="2"/>
            <a:endCxn id="23" idx="5"/>
          </p:cNvCxnSpPr>
          <p:nvPr/>
        </p:nvCxnSpPr>
        <p:spPr>
          <a:xfrm flipH="1" flipV="1">
            <a:off x="2491600" y="5491178"/>
            <a:ext cx="1371705" cy="6296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936133-6960-45A9-ADAD-86086B6B5936}"/>
              </a:ext>
            </a:extLst>
          </p:cNvPr>
          <p:cNvSpPr txBox="1"/>
          <p:nvPr/>
        </p:nvSpPr>
        <p:spPr>
          <a:xfrm>
            <a:off x="6096000" y="448439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Colorea y define el número cromático del siguiente grafo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AA881B-6791-4C36-AE71-B0C4BEF94743}"/>
              </a:ext>
            </a:extLst>
          </p:cNvPr>
          <p:cNvSpPr txBox="1"/>
          <p:nvPr/>
        </p:nvSpPr>
        <p:spPr>
          <a:xfrm>
            <a:off x="5607926" y="430165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195F194-4AF9-42A5-B60E-60AE76DB13EA}"/>
              </a:ext>
            </a:extLst>
          </p:cNvPr>
          <p:cNvSpPr txBox="1"/>
          <p:nvPr/>
        </p:nvSpPr>
        <p:spPr>
          <a:xfrm>
            <a:off x="1919821" y="4988377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0E1DD2-9F95-4CD9-BB37-F075DE13F613}"/>
              </a:ext>
            </a:extLst>
          </p:cNvPr>
          <p:cNvSpPr txBox="1"/>
          <p:nvPr/>
        </p:nvSpPr>
        <p:spPr>
          <a:xfrm>
            <a:off x="2109742" y="6023941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39D0C5-894D-4EB4-8A06-4528D6B6658A}"/>
              </a:ext>
            </a:extLst>
          </p:cNvPr>
          <p:cNvSpPr txBox="1"/>
          <p:nvPr/>
        </p:nvSpPr>
        <p:spPr>
          <a:xfrm>
            <a:off x="4044331" y="5593424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56860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Pasos para colorear un grafo: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vértice con el grado más alto y colorearlo. Usar el mismo color para colorear tantos vértices como se puedan sin colorear vértices unidos con una arista del mismo color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un nuevo color y repetir el paso 1 para vértices no coloreados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Repetir paso 1 hasta que todos los vértices estén coloreados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B473E6-01F0-43CC-A141-F561E30CFC96}"/>
              </a:ext>
            </a:extLst>
          </p:cNvPr>
          <p:cNvSpPr/>
          <p:nvPr/>
        </p:nvSpPr>
        <p:spPr>
          <a:xfrm>
            <a:off x="3507196" y="4233612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AEBD0F-972A-4B32-8968-650FD2D3580C}"/>
              </a:ext>
            </a:extLst>
          </p:cNvPr>
          <p:cNvSpPr/>
          <p:nvPr/>
        </p:nvSpPr>
        <p:spPr>
          <a:xfrm>
            <a:off x="5305485" y="4484221"/>
            <a:ext cx="370930" cy="3695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A4A8E2F-C039-4F31-A1CF-BCD3A9867560}"/>
              </a:ext>
            </a:extLst>
          </p:cNvPr>
          <p:cNvSpPr/>
          <p:nvPr/>
        </p:nvSpPr>
        <p:spPr>
          <a:xfrm>
            <a:off x="3398386" y="5229899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9F34A1-28A0-4847-9812-AFF1C449B94C}"/>
              </a:ext>
            </a:extLst>
          </p:cNvPr>
          <p:cNvSpPr/>
          <p:nvPr/>
        </p:nvSpPr>
        <p:spPr>
          <a:xfrm>
            <a:off x="5305484" y="5229899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2F13FB-76CE-4C96-A4FF-7F13D632D83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878126" y="4418364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F44453B-8FEE-4F11-A289-DC32AF17CDF9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3583851" y="4603115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5EE195-0A74-49C1-B243-F0431D138A5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769316" y="5414651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EDA1A06-3277-4884-A2C2-1A9DB929318F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490949" y="4853724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3304798-134F-41EC-98F4-357860D82BB1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714995" y="4799612"/>
            <a:ext cx="1644811" cy="4843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725DFA-B29E-4FFC-B952-D7881267E516}"/>
              </a:ext>
            </a:extLst>
          </p:cNvPr>
          <p:cNvSpPr txBox="1"/>
          <p:nvPr/>
        </p:nvSpPr>
        <p:spPr>
          <a:xfrm>
            <a:off x="3800637" y="404460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9D194D-E8E9-4DBC-BE8D-7ED23E9469D2}"/>
              </a:ext>
            </a:extLst>
          </p:cNvPr>
          <p:cNvSpPr txBox="1"/>
          <p:nvPr/>
        </p:nvSpPr>
        <p:spPr>
          <a:xfrm>
            <a:off x="3578786" y="4876140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0EBF148-F727-454B-A985-E3FCD5E528EF}"/>
              </a:ext>
            </a:extLst>
          </p:cNvPr>
          <p:cNvSpPr txBox="1"/>
          <p:nvPr/>
        </p:nvSpPr>
        <p:spPr>
          <a:xfrm>
            <a:off x="5057351" y="499916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AFD646A-00F9-46B9-AC45-76444DD7E9A8}"/>
              </a:ext>
            </a:extLst>
          </p:cNvPr>
          <p:cNvSpPr/>
          <p:nvPr/>
        </p:nvSpPr>
        <p:spPr>
          <a:xfrm>
            <a:off x="2445938" y="6123372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6B5290-DD0F-4FC3-B2C0-8FB0E2ECADE0}"/>
              </a:ext>
            </a:extLst>
          </p:cNvPr>
          <p:cNvCxnSpPr>
            <a:cxnSpLocks/>
            <a:stCxn id="21" idx="7"/>
            <a:endCxn id="11" idx="3"/>
          </p:cNvCxnSpPr>
          <p:nvPr/>
        </p:nvCxnSpPr>
        <p:spPr>
          <a:xfrm flipV="1">
            <a:off x="2762547" y="5545290"/>
            <a:ext cx="690160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49E596FC-5FA3-4CD5-91EA-B606A80318B9}"/>
              </a:ext>
            </a:extLst>
          </p:cNvPr>
          <p:cNvSpPr/>
          <p:nvPr/>
        </p:nvSpPr>
        <p:spPr>
          <a:xfrm>
            <a:off x="2174991" y="5175787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0C0833-0818-4BD5-A680-C30A34461394}"/>
              </a:ext>
            </a:extLst>
          </p:cNvPr>
          <p:cNvSpPr/>
          <p:nvPr/>
        </p:nvSpPr>
        <p:spPr>
          <a:xfrm>
            <a:off x="3863305" y="593610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69E3A1E-84B6-4D10-A852-15A8E1677A29}"/>
              </a:ext>
            </a:extLst>
          </p:cNvPr>
          <p:cNvCxnSpPr>
            <a:cxnSpLocks/>
            <a:stCxn id="23" idx="7"/>
            <a:endCxn id="8" idx="2"/>
          </p:cNvCxnSpPr>
          <p:nvPr/>
        </p:nvCxnSpPr>
        <p:spPr>
          <a:xfrm flipV="1">
            <a:off x="2491600" y="4418364"/>
            <a:ext cx="1015596" cy="8115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CDB9F88-8A0C-439C-AA19-3F04DD5256C7}"/>
              </a:ext>
            </a:extLst>
          </p:cNvPr>
          <p:cNvCxnSpPr>
            <a:cxnSpLocks/>
            <a:stCxn id="21" idx="1"/>
            <a:endCxn id="23" idx="4"/>
          </p:cNvCxnSpPr>
          <p:nvPr/>
        </p:nvCxnSpPr>
        <p:spPr>
          <a:xfrm flipH="1" flipV="1">
            <a:off x="2360456" y="5545290"/>
            <a:ext cx="139803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CD65501-C5A9-43C6-9769-97CB3428830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816868" y="6120852"/>
            <a:ext cx="1046437" cy="187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F0769A4-1F55-42AB-BA7A-91C332E32AEE}"/>
              </a:ext>
            </a:extLst>
          </p:cNvPr>
          <p:cNvCxnSpPr>
            <a:cxnSpLocks/>
            <a:stCxn id="24" idx="6"/>
            <a:endCxn id="12" idx="3"/>
          </p:cNvCxnSpPr>
          <p:nvPr/>
        </p:nvCxnSpPr>
        <p:spPr>
          <a:xfrm flipV="1">
            <a:off x="4234235" y="5545290"/>
            <a:ext cx="1125570" cy="5755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D0D77D9-CA7A-4097-9D19-610C5E3C5BFF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3714995" y="5545290"/>
            <a:ext cx="202631" cy="4449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E6D31F3-D657-4268-928B-2884E3090065}"/>
              </a:ext>
            </a:extLst>
          </p:cNvPr>
          <p:cNvCxnSpPr>
            <a:cxnSpLocks/>
            <a:stCxn id="24" idx="2"/>
            <a:endCxn id="23" idx="5"/>
          </p:cNvCxnSpPr>
          <p:nvPr/>
        </p:nvCxnSpPr>
        <p:spPr>
          <a:xfrm flipH="1" flipV="1">
            <a:off x="2491600" y="5491178"/>
            <a:ext cx="1371705" cy="6296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936133-6960-45A9-ADAD-86086B6B5936}"/>
              </a:ext>
            </a:extLst>
          </p:cNvPr>
          <p:cNvSpPr txBox="1"/>
          <p:nvPr/>
        </p:nvSpPr>
        <p:spPr>
          <a:xfrm>
            <a:off x="6096000" y="448439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Colorea y define el número cromático del siguiente grafo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AA881B-6791-4C36-AE71-B0C4BEF94743}"/>
              </a:ext>
            </a:extLst>
          </p:cNvPr>
          <p:cNvSpPr txBox="1"/>
          <p:nvPr/>
        </p:nvSpPr>
        <p:spPr>
          <a:xfrm>
            <a:off x="5607926" y="430165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195F194-4AF9-42A5-B60E-60AE76DB13EA}"/>
              </a:ext>
            </a:extLst>
          </p:cNvPr>
          <p:cNvSpPr txBox="1"/>
          <p:nvPr/>
        </p:nvSpPr>
        <p:spPr>
          <a:xfrm>
            <a:off x="1919821" y="4988377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0E1DD2-9F95-4CD9-BB37-F075DE13F613}"/>
              </a:ext>
            </a:extLst>
          </p:cNvPr>
          <p:cNvSpPr txBox="1"/>
          <p:nvPr/>
        </p:nvSpPr>
        <p:spPr>
          <a:xfrm>
            <a:off x="2109742" y="6023941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39D0C5-894D-4EB4-8A06-4528D6B6658A}"/>
              </a:ext>
            </a:extLst>
          </p:cNvPr>
          <p:cNvSpPr txBox="1"/>
          <p:nvPr/>
        </p:nvSpPr>
        <p:spPr>
          <a:xfrm>
            <a:off x="4044331" y="5593424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7318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Pasos para colorear un grafo: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vértice con el grado más alto y colorearlo. Usar el mismo color para colorear tantos vértices como se puedan sin colorear vértices unidos con una arista del mismo color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un nuevo color y repetir el paso 1 para vértices no coloreados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Repetir paso 1 hasta que todos los vértices estén coloreados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B473E6-01F0-43CC-A141-F561E30CFC96}"/>
              </a:ext>
            </a:extLst>
          </p:cNvPr>
          <p:cNvSpPr/>
          <p:nvPr/>
        </p:nvSpPr>
        <p:spPr>
          <a:xfrm>
            <a:off x="3507196" y="4233612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AEBD0F-972A-4B32-8968-650FD2D3580C}"/>
              </a:ext>
            </a:extLst>
          </p:cNvPr>
          <p:cNvSpPr/>
          <p:nvPr/>
        </p:nvSpPr>
        <p:spPr>
          <a:xfrm>
            <a:off x="5305485" y="4484221"/>
            <a:ext cx="370930" cy="3695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A4A8E2F-C039-4F31-A1CF-BCD3A9867560}"/>
              </a:ext>
            </a:extLst>
          </p:cNvPr>
          <p:cNvSpPr/>
          <p:nvPr/>
        </p:nvSpPr>
        <p:spPr>
          <a:xfrm>
            <a:off x="3398386" y="5229899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9F34A1-28A0-4847-9812-AFF1C449B94C}"/>
              </a:ext>
            </a:extLst>
          </p:cNvPr>
          <p:cNvSpPr/>
          <p:nvPr/>
        </p:nvSpPr>
        <p:spPr>
          <a:xfrm>
            <a:off x="5305484" y="5229899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2F13FB-76CE-4C96-A4FF-7F13D632D83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878126" y="4418364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F44453B-8FEE-4F11-A289-DC32AF17CDF9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3583851" y="4603115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5EE195-0A74-49C1-B243-F0431D138A5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769316" y="5414651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EDA1A06-3277-4884-A2C2-1A9DB929318F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490949" y="4853724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3304798-134F-41EC-98F4-357860D82BB1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714995" y="4799612"/>
            <a:ext cx="1644811" cy="4843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725DFA-B29E-4FFC-B952-D7881267E516}"/>
              </a:ext>
            </a:extLst>
          </p:cNvPr>
          <p:cNvSpPr txBox="1"/>
          <p:nvPr/>
        </p:nvSpPr>
        <p:spPr>
          <a:xfrm>
            <a:off x="3800637" y="404460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9D194D-E8E9-4DBC-BE8D-7ED23E9469D2}"/>
              </a:ext>
            </a:extLst>
          </p:cNvPr>
          <p:cNvSpPr txBox="1"/>
          <p:nvPr/>
        </p:nvSpPr>
        <p:spPr>
          <a:xfrm>
            <a:off x="3578786" y="4876140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0EBF148-F727-454B-A985-E3FCD5E528EF}"/>
              </a:ext>
            </a:extLst>
          </p:cNvPr>
          <p:cNvSpPr txBox="1"/>
          <p:nvPr/>
        </p:nvSpPr>
        <p:spPr>
          <a:xfrm>
            <a:off x="5057351" y="499916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AFD646A-00F9-46B9-AC45-76444DD7E9A8}"/>
              </a:ext>
            </a:extLst>
          </p:cNvPr>
          <p:cNvSpPr/>
          <p:nvPr/>
        </p:nvSpPr>
        <p:spPr>
          <a:xfrm>
            <a:off x="2445938" y="6123372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6B5290-DD0F-4FC3-B2C0-8FB0E2ECADE0}"/>
              </a:ext>
            </a:extLst>
          </p:cNvPr>
          <p:cNvCxnSpPr>
            <a:cxnSpLocks/>
            <a:stCxn id="21" idx="7"/>
            <a:endCxn id="11" idx="3"/>
          </p:cNvCxnSpPr>
          <p:nvPr/>
        </p:nvCxnSpPr>
        <p:spPr>
          <a:xfrm flipV="1">
            <a:off x="2762547" y="5545290"/>
            <a:ext cx="690160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49E596FC-5FA3-4CD5-91EA-B606A80318B9}"/>
              </a:ext>
            </a:extLst>
          </p:cNvPr>
          <p:cNvSpPr/>
          <p:nvPr/>
        </p:nvSpPr>
        <p:spPr>
          <a:xfrm>
            <a:off x="2174991" y="5175787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0C0833-0818-4BD5-A680-C30A34461394}"/>
              </a:ext>
            </a:extLst>
          </p:cNvPr>
          <p:cNvSpPr/>
          <p:nvPr/>
        </p:nvSpPr>
        <p:spPr>
          <a:xfrm>
            <a:off x="3863305" y="5936100"/>
            <a:ext cx="370930" cy="3695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69E3A1E-84B6-4D10-A852-15A8E1677A29}"/>
              </a:ext>
            </a:extLst>
          </p:cNvPr>
          <p:cNvCxnSpPr>
            <a:cxnSpLocks/>
            <a:stCxn id="23" idx="7"/>
            <a:endCxn id="8" idx="2"/>
          </p:cNvCxnSpPr>
          <p:nvPr/>
        </p:nvCxnSpPr>
        <p:spPr>
          <a:xfrm flipV="1">
            <a:off x="2491600" y="4418364"/>
            <a:ext cx="1015596" cy="8115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CDB9F88-8A0C-439C-AA19-3F04DD5256C7}"/>
              </a:ext>
            </a:extLst>
          </p:cNvPr>
          <p:cNvCxnSpPr>
            <a:cxnSpLocks/>
            <a:stCxn id="21" idx="1"/>
            <a:endCxn id="23" idx="4"/>
          </p:cNvCxnSpPr>
          <p:nvPr/>
        </p:nvCxnSpPr>
        <p:spPr>
          <a:xfrm flipH="1" flipV="1">
            <a:off x="2360456" y="5545290"/>
            <a:ext cx="139803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CD65501-C5A9-43C6-9769-97CB3428830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816868" y="6120852"/>
            <a:ext cx="1046437" cy="187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F0769A4-1F55-42AB-BA7A-91C332E32AEE}"/>
              </a:ext>
            </a:extLst>
          </p:cNvPr>
          <p:cNvCxnSpPr>
            <a:cxnSpLocks/>
            <a:stCxn id="24" idx="6"/>
            <a:endCxn id="12" idx="3"/>
          </p:cNvCxnSpPr>
          <p:nvPr/>
        </p:nvCxnSpPr>
        <p:spPr>
          <a:xfrm flipV="1">
            <a:off x="4234235" y="5545290"/>
            <a:ext cx="1125570" cy="5755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D0D77D9-CA7A-4097-9D19-610C5E3C5BFF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3714995" y="5545290"/>
            <a:ext cx="202631" cy="4449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E6D31F3-D657-4268-928B-2884E3090065}"/>
              </a:ext>
            </a:extLst>
          </p:cNvPr>
          <p:cNvCxnSpPr>
            <a:cxnSpLocks/>
            <a:stCxn id="24" idx="2"/>
            <a:endCxn id="23" idx="5"/>
          </p:cNvCxnSpPr>
          <p:nvPr/>
        </p:nvCxnSpPr>
        <p:spPr>
          <a:xfrm flipH="1" flipV="1">
            <a:off x="2491600" y="5491178"/>
            <a:ext cx="1371705" cy="6296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936133-6960-45A9-ADAD-86086B6B5936}"/>
              </a:ext>
            </a:extLst>
          </p:cNvPr>
          <p:cNvSpPr txBox="1"/>
          <p:nvPr/>
        </p:nvSpPr>
        <p:spPr>
          <a:xfrm>
            <a:off x="6096000" y="448439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Colorea y define el número cromático del siguiente grafo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AA881B-6791-4C36-AE71-B0C4BEF94743}"/>
              </a:ext>
            </a:extLst>
          </p:cNvPr>
          <p:cNvSpPr txBox="1"/>
          <p:nvPr/>
        </p:nvSpPr>
        <p:spPr>
          <a:xfrm>
            <a:off x="5607926" y="430165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195F194-4AF9-42A5-B60E-60AE76DB13EA}"/>
              </a:ext>
            </a:extLst>
          </p:cNvPr>
          <p:cNvSpPr txBox="1"/>
          <p:nvPr/>
        </p:nvSpPr>
        <p:spPr>
          <a:xfrm>
            <a:off x="1919821" y="4988377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0E1DD2-9F95-4CD9-BB37-F075DE13F613}"/>
              </a:ext>
            </a:extLst>
          </p:cNvPr>
          <p:cNvSpPr txBox="1"/>
          <p:nvPr/>
        </p:nvSpPr>
        <p:spPr>
          <a:xfrm>
            <a:off x="2109742" y="6023941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39D0C5-894D-4EB4-8A06-4528D6B6658A}"/>
              </a:ext>
            </a:extLst>
          </p:cNvPr>
          <p:cNvSpPr txBox="1"/>
          <p:nvPr/>
        </p:nvSpPr>
        <p:spPr>
          <a:xfrm>
            <a:off x="4044331" y="5593424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982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Subgrafo</a:t>
            </a:r>
            <a:r>
              <a:rPr lang="es-CO" dirty="0"/>
              <a:t>: subconjunto de vértices y aristas </a:t>
            </a:r>
            <a:r>
              <a:rPr lang="es-CO" b="1" dirty="0">
                <a:solidFill>
                  <a:srgbClr val="FF0000"/>
                </a:solidFill>
              </a:rPr>
              <a:t>conectando</a:t>
            </a:r>
            <a:r>
              <a:rPr lang="es-CO" dirty="0"/>
              <a:t> esos vértices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Componente conectado</a:t>
            </a:r>
            <a:r>
              <a:rPr lang="es-CO" dirty="0"/>
              <a:t>: subgrafo formado por un conjunto de vértices alcanzables desde un vértice dado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069E4F-EB4F-492B-8DED-2B8CD3C1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2" y="3257530"/>
            <a:ext cx="3372321" cy="24863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61F6FD-9613-4EAF-91C2-F134901C38A7}"/>
              </a:ext>
            </a:extLst>
          </p:cNvPr>
          <p:cNvSpPr txBox="1"/>
          <p:nvPr/>
        </p:nvSpPr>
        <p:spPr>
          <a:xfrm>
            <a:off x="3716913" y="5202471"/>
            <a:ext cx="24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Componente conectado</a:t>
            </a:r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890C3E-ADE9-4350-8F1B-EECC7CD2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701" y="3257530"/>
            <a:ext cx="2267266" cy="203863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4C4FB0D-B1D5-43AF-B556-5023BF0D4969}"/>
              </a:ext>
            </a:extLst>
          </p:cNvPr>
          <p:cNvSpPr txBox="1"/>
          <p:nvPr/>
        </p:nvSpPr>
        <p:spPr>
          <a:xfrm>
            <a:off x="5701158" y="3308440"/>
            <a:ext cx="24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Camino simple: ABC</a:t>
            </a:r>
            <a:endParaRPr lang="en-US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4FEEB0-0882-44D9-8C03-AD508E8022D7}"/>
              </a:ext>
            </a:extLst>
          </p:cNvPr>
          <p:cNvSpPr txBox="1"/>
          <p:nvPr/>
        </p:nvSpPr>
        <p:spPr>
          <a:xfrm>
            <a:off x="5685823" y="3683018"/>
            <a:ext cx="2467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Un camino que no pasa por el mismo vértice más de una vez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46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Pasos para colorear un grafo: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vértice con el grado más alto y colorearlo. Usar el mismo color para colorear tantos vértices como se puedan sin colorear vértices unidos con una arista del mismo color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Escoger un nuevo color y repetir el paso 1 para vértices no coloreados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Repetir paso 1 hasta que todos los vértices estén coloreados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B473E6-01F0-43CC-A141-F561E30CFC96}"/>
              </a:ext>
            </a:extLst>
          </p:cNvPr>
          <p:cNvSpPr/>
          <p:nvPr/>
        </p:nvSpPr>
        <p:spPr>
          <a:xfrm>
            <a:off x="3507196" y="4233612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AEBD0F-972A-4B32-8968-650FD2D3580C}"/>
              </a:ext>
            </a:extLst>
          </p:cNvPr>
          <p:cNvSpPr/>
          <p:nvPr/>
        </p:nvSpPr>
        <p:spPr>
          <a:xfrm>
            <a:off x="5305485" y="4484221"/>
            <a:ext cx="370930" cy="3695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A4A8E2F-C039-4F31-A1CF-BCD3A9867560}"/>
              </a:ext>
            </a:extLst>
          </p:cNvPr>
          <p:cNvSpPr/>
          <p:nvPr/>
        </p:nvSpPr>
        <p:spPr>
          <a:xfrm>
            <a:off x="3398386" y="5229899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49F34A1-28A0-4847-9812-AFF1C449B94C}"/>
              </a:ext>
            </a:extLst>
          </p:cNvPr>
          <p:cNvSpPr/>
          <p:nvPr/>
        </p:nvSpPr>
        <p:spPr>
          <a:xfrm>
            <a:off x="5305484" y="5229899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62F13FB-76CE-4C96-A4FF-7F13D632D83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878126" y="4418364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F44453B-8FEE-4F11-A289-DC32AF17CDF9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3583851" y="4603115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E5EE195-0A74-49C1-B243-F0431D138A5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3769316" y="5414651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EDA1A06-3277-4884-A2C2-1A9DB929318F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490949" y="4853724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3304798-134F-41EC-98F4-357860D82BB1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3714995" y="4799612"/>
            <a:ext cx="1644811" cy="48439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725DFA-B29E-4FFC-B952-D7881267E516}"/>
              </a:ext>
            </a:extLst>
          </p:cNvPr>
          <p:cNvSpPr txBox="1"/>
          <p:nvPr/>
        </p:nvSpPr>
        <p:spPr>
          <a:xfrm>
            <a:off x="3800637" y="404460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9D194D-E8E9-4DBC-BE8D-7ED23E9469D2}"/>
              </a:ext>
            </a:extLst>
          </p:cNvPr>
          <p:cNvSpPr txBox="1"/>
          <p:nvPr/>
        </p:nvSpPr>
        <p:spPr>
          <a:xfrm>
            <a:off x="3578786" y="4876140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0EBF148-F727-454B-A985-E3FCD5E528EF}"/>
              </a:ext>
            </a:extLst>
          </p:cNvPr>
          <p:cNvSpPr txBox="1"/>
          <p:nvPr/>
        </p:nvSpPr>
        <p:spPr>
          <a:xfrm>
            <a:off x="5057351" y="4999168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AFD646A-00F9-46B9-AC45-76444DD7E9A8}"/>
              </a:ext>
            </a:extLst>
          </p:cNvPr>
          <p:cNvSpPr/>
          <p:nvPr/>
        </p:nvSpPr>
        <p:spPr>
          <a:xfrm>
            <a:off x="2445938" y="6123372"/>
            <a:ext cx="370930" cy="36950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6B5290-DD0F-4FC3-B2C0-8FB0E2ECADE0}"/>
              </a:ext>
            </a:extLst>
          </p:cNvPr>
          <p:cNvCxnSpPr>
            <a:cxnSpLocks/>
            <a:stCxn id="21" idx="7"/>
            <a:endCxn id="11" idx="3"/>
          </p:cNvCxnSpPr>
          <p:nvPr/>
        </p:nvCxnSpPr>
        <p:spPr>
          <a:xfrm flipV="1">
            <a:off x="2762547" y="5545290"/>
            <a:ext cx="690160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49E596FC-5FA3-4CD5-91EA-B606A80318B9}"/>
              </a:ext>
            </a:extLst>
          </p:cNvPr>
          <p:cNvSpPr/>
          <p:nvPr/>
        </p:nvSpPr>
        <p:spPr>
          <a:xfrm>
            <a:off x="2174991" y="5175787"/>
            <a:ext cx="370930" cy="36950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10C0833-0818-4BD5-A680-C30A34461394}"/>
              </a:ext>
            </a:extLst>
          </p:cNvPr>
          <p:cNvSpPr/>
          <p:nvPr/>
        </p:nvSpPr>
        <p:spPr>
          <a:xfrm>
            <a:off x="3863305" y="5936100"/>
            <a:ext cx="370930" cy="3695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69E3A1E-84B6-4D10-A852-15A8E1677A29}"/>
              </a:ext>
            </a:extLst>
          </p:cNvPr>
          <p:cNvCxnSpPr>
            <a:cxnSpLocks/>
            <a:stCxn id="23" idx="7"/>
            <a:endCxn id="8" idx="2"/>
          </p:cNvCxnSpPr>
          <p:nvPr/>
        </p:nvCxnSpPr>
        <p:spPr>
          <a:xfrm flipV="1">
            <a:off x="2491600" y="4418364"/>
            <a:ext cx="1015596" cy="81153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CDB9F88-8A0C-439C-AA19-3F04DD5256C7}"/>
              </a:ext>
            </a:extLst>
          </p:cNvPr>
          <p:cNvCxnSpPr>
            <a:cxnSpLocks/>
            <a:stCxn id="21" idx="1"/>
            <a:endCxn id="23" idx="4"/>
          </p:cNvCxnSpPr>
          <p:nvPr/>
        </p:nvCxnSpPr>
        <p:spPr>
          <a:xfrm flipH="1" flipV="1">
            <a:off x="2360456" y="5545290"/>
            <a:ext cx="139803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CD65501-C5A9-43C6-9769-97CB34288303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816868" y="6120852"/>
            <a:ext cx="1046437" cy="187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F0769A4-1F55-42AB-BA7A-91C332E32AEE}"/>
              </a:ext>
            </a:extLst>
          </p:cNvPr>
          <p:cNvCxnSpPr>
            <a:cxnSpLocks/>
            <a:stCxn id="24" idx="6"/>
            <a:endCxn id="12" idx="3"/>
          </p:cNvCxnSpPr>
          <p:nvPr/>
        </p:nvCxnSpPr>
        <p:spPr>
          <a:xfrm flipV="1">
            <a:off x="4234235" y="5545290"/>
            <a:ext cx="1125570" cy="5755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D0D77D9-CA7A-4097-9D19-610C5E3C5BFF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3714995" y="5545290"/>
            <a:ext cx="202631" cy="44492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E6D31F3-D657-4268-928B-2884E3090065}"/>
              </a:ext>
            </a:extLst>
          </p:cNvPr>
          <p:cNvCxnSpPr>
            <a:cxnSpLocks/>
            <a:stCxn id="24" idx="2"/>
            <a:endCxn id="23" idx="5"/>
          </p:cNvCxnSpPr>
          <p:nvPr/>
        </p:nvCxnSpPr>
        <p:spPr>
          <a:xfrm flipH="1" flipV="1">
            <a:off x="2491600" y="5491178"/>
            <a:ext cx="1371705" cy="62967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936133-6960-45A9-ADAD-86086B6B5936}"/>
              </a:ext>
            </a:extLst>
          </p:cNvPr>
          <p:cNvSpPr txBox="1"/>
          <p:nvPr/>
        </p:nvSpPr>
        <p:spPr>
          <a:xfrm>
            <a:off x="6096000" y="4484392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Colorea y define el número cromático del siguiente grafo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3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AA881B-6791-4C36-AE71-B0C4BEF94743}"/>
              </a:ext>
            </a:extLst>
          </p:cNvPr>
          <p:cNvSpPr txBox="1"/>
          <p:nvPr/>
        </p:nvSpPr>
        <p:spPr>
          <a:xfrm>
            <a:off x="5607926" y="430165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195F194-4AF9-42A5-B60E-60AE76DB13EA}"/>
              </a:ext>
            </a:extLst>
          </p:cNvPr>
          <p:cNvSpPr txBox="1"/>
          <p:nvPr/>
        </p:nvSpPr>
        <p:spPr>
          <a:xfrm>
            <a:off x="1919821" y="4988377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20E1DD2-9F95-4CD9-BB37-F075DE13F613}"/>
              </a:ext>
            </a:extLst>
          </p:cNvPr>
          <p:cNvSpPr txBox="1"/>
          <p:nvPr/>
        </p:nvSpPr>
        <p:spPr>
          <a:xfrm>
            <a:off x="2109742" y="6023941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639D0C5-894D-4EB4-8A06-4528D6B6658A}"/>
              </a:ext>
            </a:extLst>
          </p:cNvPr>
          <p:cNvSpPr txBox="1"/>
          <p:nvPr/>
        </p:nvSpPr>
        <p:spPr>
          <a:xfrm>
            <a:off x="4044331" y="5593424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726549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Aplicaciones coloración: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Agendamiento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Asignación de frecuencias de transmisión en tv y radio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Análisis de tráfico de telefonía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s-CO" dirty="0">
                <a:sym typeface="Wingdings" panose="05000000000000000000" pitchFamily="2" charset="2"/>
              </a:rPr>
              <a:t>Separación territorial por fronteras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9BC50F-6A7D-4F29-8557-076A4F64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9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15" name="Marcador de contenido 4">
            <a:extLst>
              <a:ext uri="{FF2B5EF4-FFF2-40B4-BE49-F238E27FC236}">
                <a16:creationId xmlns:a16="http://schemas.microsoft.com/office/drawing/2014/main" id="{35235BF0-3380-4A9D-B61A-EF2FFCF4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8728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s-CO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30" name="Título 28">
            <a:extLst>
              <a:ext uri="{FF2B5EF4-FFF2-40B4-BE49-F238E27FC236}">
                <a16:creationId xmlns:a16="http://schemas.microsoft.com/office/drawing/2014/main" id="{9B25185D-5FB5-4152-9453-A43D0538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4665"/>
            <a:ext cx="10515600" cy="1325563"/>
          </a:xfrm>
        </p:spPr>
        <p:txBody>
          <a:bodyPr>
            <a:normAutofit/>
          </a:bodyPr>
          <a:lstStyle/>
          <a:p>
            <a:r>
              <a:rPr lang="es-CO" dirty="0"/>
              <a:t>Bibliografía</a:t>
            </a:r>
            <a:endParaRPr lang="en-US" b="1" dirty="0"/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9CD44046-0566-4015-AE9A-182088F12D95}"/>
              </a:ext>
            </a:extLst>
          </p:cNvPr>
          <p:cNvSpPr txBox="1">
            <a:spLocks/>
          </p:cNvSpPr>
          <p:nvPr/>
        </p:nvSpPr>
        <p:spPr>
          <a:xfrm>
            <a:off x="755071" y="163077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Data </a:t>
            </a:r>
            <a:r>
              <a:rPr lang="es-CO" dirty="0" err="1"/>
              <a:t>structures</a:t>
            </a:r>
            <a:r>
              <a:rPr lang="es-CO" dirty="0"/>
              <a:t> and </a:t>
            </a:r>
            <a:r>
              <a:rPr lang="es-CO" dirty="0" err="1"/>
              <a:t>algorithms</a:t>
            </a:r>
            <a:r>
              <a:rPr lang="es-CO" dirty="0"/>
              <a:t> in Python, Goodrich et al, 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 dirty="0"/>
              <a:t>Fundamentals </a:t>
            </a:r>
            <a:r>
              <a:rPr lang="es-CO" dirty="0" err="1"/>
              <a:t>of</a:t>
            </a:r>
            <a:r>
              <a:rPr lang="es-CO" dirty="0"/>
              <a:t> Python: Data </a:t>
            </a:r>
            <a:r>
              <a:rPr lang="es-CO" dirty="0" err="1"/>
              <a:t>structures</a:t>
            </a:r>
            <a:r>
              <a:rPr lang="es-CO" dirty="0"/>
              <a:t>, Kenneth A. Lambert, 2014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Subgrafo</a:t>
            </a:r>
            <a:r>
              <a:rPr lang="es-CO" dirty="0"/>
              <a:t>: subconjunto de vértices y aristas </a:t>
            </a:r>
            <a:r>
              <a:rPr lang="es-CO" b="1" dirty="0">
                <a:solidFill>
                  <a:srgbClr val="FF0000"/>
                </a:solidFill>
              </a:rPr>
              <a:t>conectando</a:t>
            </a:r>
            <a:r>
              <a:rPr lang="es-CO" dirty="0"/>
              <a:t> esos vértices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Componente conectado</a:t>
            </a:r>
            <a:r>
              <a:rPr lang="es-CO" dirty="0"/>
              <a:t>: subgrafo formado por un conjunto de vértices alcanzables desde un vértice dado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069E4F-EB4F-492B-8DED-2B8CD3C1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2" y="3257530"/>
            <a:ext cx="3372321" cy="24863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61F6FD-9613-4EAF-91C2-F134901C38A7}"/>
              </a:ext>
            </a:extLst>
          </p:cNvPr>
          <p:cNvSpPr txBox="1"/>
          <p:nvPr/>
        </p:nvSpPr>
        <p:spPr>
          <a:xfrm>
            <a:off x="3716913" y="5202471"/>
            <a:ext cx="24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Componente conectado</a:t>
            </a:r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890C3E-ADE9-4350-8F1B-EECC7CD2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701" y="3257530"/>
            <a:ext cx="2267266" cy="203863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4C4FB0D-B1D5-43AF-B556-5023BF0D4969}"/>
              </a:ext>
            </a:extLst>
          </p:cNvPr>
          <p:cNvSpPr txBox="1"/>
          <p:nvPr/>
        </p:nvSpPr>
        <p:spPr>
          <a:xfrm>
            <a:off x="5701158" y="3308440"/>
            <a:ext cx="24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Camino simple: ABC</a:t>
            </a:r>
            <a:endParaRPr lang="en-US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5B4A908-2066-44E8-AD4D-38EFA2B38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443" y="3308440"/>
            <a:ext cx="1905266" cy="21243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B2DFBF7-A053-4694-B980-6AD629C89E53}"/>
              </a:ext>
            </a:extLst>
          </p:cNvPr>
          <p:cNvSpPr txBox="1"/>
          <p:nvPr/>
        </p:nvSpPr>
        <p:spPr>
          <a:xfrm>
            <a:off x="9558076" y="3244334"/>
            <a:ext cx="1359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Ciclo: BCD</a:t>
            </a:r>
            <a:endParaRPr lang="en-US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4FEEB0-0882-44D9-8C03-AD508E8022D7}"/>
              </a:ext>
            </a:extLst>
          </p:cNvPr>
          <p:cNvSpPr txBox="1"/>
          <p:nvPr/>
        </p:nvSpPr>
        <p:spPr>
          <a:xfrm>
            <a:off x="5685823" y="3683018"/>
            <a:ext cx="2467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Un camino que no pasa por el mismo vértice más de una vez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3379E3-BB6D-438D-B600-697E4C276317}"/>
              </a:ext>
            </a:extLst>
          </p:cNvPr>
          <p:cNvSpPr txBox="1"/>
          <p:nvPr/>
        </p:nvSpPr>
        <p:spPr>
          <a:xfrm>
            <a:off x="10431492" y="3631961"/>
            <a:ext cx="13590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Camino que empieza y termina en el mismo vértice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1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Subgrafo</a:t>
            </a:r>
            <a:r>
              <a:rPr lang="es-CO" dirty="0"/>
              <a:t>: subconjunto de vértices y aristas </a:t>
            </a:r>
            <a:r>
              <a:rPr lang="es-CO" b="1" dirty="0">
                <a:solidFill>
                  <a:srgbClr val="FF0000"/>
                </a:solidFill>
              </a:rPr>
              <a:t>conectando</a:t>
            </a:r>
            <a:r>
              <a:rPr lang="es-CO" dirty="0"/>
              <a:t> esos vértices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Componente conectado</a:t>
            </a:r>
            <a:r>
              <a:rPr lang="es-CO" dirty="0"/>
              <a:t>: subgrafo formado por un conjunto de vértices alcanzables desde un vértice dado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069E4F-EB4F-492B-8DED-2B8CD3C1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42" y="3257530"/>
            <a:ext cx="3372321" cy="24863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61F6FD-9613-4EAF-91C2-F134901C38A7}"/>
              </a:ext>
            </a:extLst>
          </p:cNvPr>
          <p:cNvSpPr txBox="1"/>
          <p:nvPr/>
        </p:nvSpPr>
        <p:spPr>
          <a:xfrm>
            <a:off x="3716913" y="5202471"/>
            <a:ext cx="24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Componente conectado</a:t>
            </a:r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890C3E-ADE9-4350-8F1B-EECC7CD2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701" y="3257530"/>
            <a:ext cx="2267266" cy="203863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4C4FB0D-B1D5-43AF-B556-5023BF0D4969}"/>
              </a:ext>
            </a:extLst>
          </p:cNvPr>
          <p:cNvSpPr txBox="1"/>
          <p:nvPr/>
        </p:nvSpPr>
        <p:spPr>
          <a:xfrm>
            <a:off x="5701158" y="3308440"/>
            <a:ext cx="24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Camino simple: ABC</a:t>
            </a:r>
            <a:endParaRPr lang="en-US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5B4A908-2066-44E8-AD4D-38EFA2B38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443" y="3308440"/>
            <a:ext cx="1905266" cy="21243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B2DFBF7-A053-4694-B980-6AD629C89E53}"/>
              </a:ext>
            </a:extLst>
          </p:cNvPr>
          <p:cNvSpPr txBox="1"/>
          <p:nvPr/>
        </p:nvSpPr>
        <p:spPr>
          <a:xfrm>
            <a:off x="9558076" y="3244334"/>
            <a:ext cx="1359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Ciclo: BCD</a:t>
            </a:r>
            <a:endParaRPr lang="en-US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4FEEB0-0882-44D9-8C03-AD508E8022D7}"/>
              </a:ext>
            </a:extLst>
          </p:cNvPr>
          <p:cNvSpPr txBox="1"/>
          <p:nvPr/>
        </p:nvSpPr>
        <p:spPr>
          <a:xfrm>
            <a:off x="5685823" y="3683018"/>
            <a:ext cx="24675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Un camino que no pasa por el mismo vértice más de una vez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3379E3-BB6D-438D-B600-697E4C276317}"/>
              </a:ext>
            </a:extLst>
          </p:cNvPr>
          <p:cNvSpPr txBox="1"/>
          <p:nvPr/>
        </p:nvSpPr>
        <p:spPr>
          <a:xfrm>
            <a:off x="10431492" y="3631961"/>
            <a:ext cx="13590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Camino que empieza y termina en el mismo vértice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5BE955-0070-4F74-A031-9B71E274ED33}"/>
              </a:ext>
            </a:extLst>
          </p:cNvPr>
          <p:cNvSpPr/>
          <p:nvPr/>
        </p:nvSpPr>
        <p:spPr>
          <a:xfrm>
            <a:off x="678426" y="6063602"/>
            <a:ext cx="11031793" cy="37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Grafos NO dirigidos</a:t>
            </a:r>
            <a:endParaRPr lang="en-US" sz="28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D1BA503-0731-4610-B129-27B3EB85C22E}"/>
              </a:ext>
            </a:extLst>
          </p:cNvPr>
          <p:cNvSpPr txBox="1"/>
          <p:nvPr/>
        </p:nvSpPr>
        <p:spPr>
          <a:xfrm>
            <a:off x="7097821" y="5670742"/>
            <a:ext cx="40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Máximo una arista entre dos vértices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519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A6F1E2C-FB1C-4618-A256-4C1424BDD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3632"/>
          <a:stretch/>
        </p:blipFill>
        <p:spPr>
          <a:xfrm>
            <a:off x="3058341" y="3192802"/>
            <a:ext cx="2054434" cy="21720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Las aristas en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Grafos dirigidos </a:t>
            </a:r>
            <a:r>
              <a:rPr lang="es-CO" dirty="0"/>
              <a:t>(</a:t>
            </a:r>
            <a:r>
              <a:rPr lang="es-CO" i="1" dirty="0" err="1"/>
              <a:t>directed</a:t>
            </a:r>
            <a:r>
              <a:rPr lang="es-CO" i="1" dirty="0"/>
              <a:t> </a:t>
            </a:r>
            <a:r>
              <a:rPr lang="es-CO" i="1" dirty="0" err="1"/>
              <a:t>graph|digraph</a:t>
            </a:r>
            <a:r>
              <a:rPr lang="es-CO" i="1" dirty="0"/>
              <a:t>) </a:t>
            </a:r>
            <a:r>
              <a:rPr lang="es-CO" dirty="0"/>
              <a:t>especifican una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dirección</a:t>
            </a:r>
            <a:r>
              <a:rPr lang="es-CO" dirty="0"/>
              <a:t> para cada una de sus aristas.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5BE955-0070-4F74-A031-9B71E274ED33}"/>
              </a:ext>
            </a:extLst>
          </p:cNvPr>
          <p:cNvSpPr/>
          <p:nvPr/>
        </p:nvSpPr>
        <p:spPr>
          <a:xfrm>
            <a:off x="678426" y="6063602"/>
            <a:ext cx="11031793" cy="37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Grafos dirigidos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948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A6F1E2C-FB1C-4618-A256-4C1424BDD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3632"/>
          <a:stretch/>
        </p:blipFill>
        <p:spPr>
          <a:xfrm>
            <a:off x="3058341" y="3192802"/>
            <a:ext cx="2054434" cy="21720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Las aristas en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Grafos dirigidos </a:t>
            </a:r>
            <a:r>
              <a:rPr lang="es-CO" dirty="0"/>
              <a:t>(</a:t>
            </a:r>
            <a:r>
              <a:rPr lang="es-CO" i="1" dirty="0" err="1"/>
              <a:t>directed</a:t>
            </a:r>
            <a:r>
              <a:rPr lang="es-CO" i="1" dirty="0"/>
              <a:t> </a:t>
            </a:r>
            <a:r>
              <a:rPr lang="es-CO" i="1" dirty="0" err="1"/>
              <a:t>graph|digraph</a:t>
            </a:r>
            <a:r>
              <a:rPr lang="es-CO" i="1" dirty="0"/>
              <a:t>) </a:t>
            </a:r>
            <a:r>
              <a:rPr lang="es-CO" dirty="0"/>
              <a:t>especifican una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dirección</a:t>
            </a:r>
            <a:r>
              <a:rPr lang="es-CO" dirty="0"/>
              <a:t> para cada una de sus aristas.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C4FB0D-B1D5-43AF-B556-5023BF0D4969}"/>
              </a:ext>
            </a:extLst>
          </p:cNvPr>
          <p:cNvSpPr txBox="1"/>
          <p:nvPr/>
        </p:nvSpPr>
        <p:spPr>
          <a:xfrm>
            <a:off x="973929" y="4001294"/>
            <a:ext cx="154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Arista dirigida</a:t>
            </a:r>
            <a:endParaRPr lang="en-U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5BE955-0070-4F74-A031-9B71E274ED33}"/>
              </a:ext>
            </a:extLst>
          </p:cNvPr>
          <p:cNvSpPr/>
          <p:nvPr/>
        </p:nvSpPr>
        <p:spPr>
          <a:xfrm>
            <a:off x="678426" y="6063602"/>
            <a:ext cx="11031793" cy="37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Grafos dirigidos</a:t>
            </a:r>
            <a:endParaRPr lang="en-US" sz="28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63DE597-0BB2-4E87-B7D9-4139043A846F}"/>
              </a:ext>
            </a:extLst>
          </p:cNvPr>
          <p:cNvCxnSpPr/>
          <p:nvPr/>
        </p:nvCxnSpPr>
        <p:spPr>
          <a:xfrm>
            <a:off x="2586099" y="4185960"/>
            <a:ext cx="855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31302F-0459-4C04-825F-F16E68D91D6A}"/>
              </a:ext>
            </a:extLst>
          </p:cNvPr>
          <p:cNvSpPr txBox="1"/>
          <p:nvPr/>
        </p:nvSpPr>
        <p:spPr>
          <a:xfrm>
            <a:off x="1814534" y="5049946"/>
            <a:ext cx="1543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Vértice origen</a:t>
            </a:r>
          </a:p>
          <a:p>
            <a:r>
              <a:rPr lang="es-CO" b="1" dirty="0"/>
              <a:t>(predecesor)</a:t>
            </a:r>
            <a:endParaRPr lang="en-US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03DC513-ECB5-4174-968B-E6B0F7B82C7C}"/>
              </a:ext>
            </a:extLst>
          </p:cNvPr>
          <p:cNvCxnSpPr>
            <a:cxnSpLocks/>
          </p:cNvCxnSpPr>
          <p:nvPr/>
        </p:nvCxnSpPr>
        <p:spPr>
          <a:xfrm flipV="1">
            <a:off x="3426704" y="4884758"/>
            <a:ext cx="181735" cy="349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A783A76-1B25-4BCD-BCAC-DF98801984A8}"/>
              </a:ext>
            </a:extLst>
          </p:cNvPr>
          <p:cNvSpPr txBox="1"/>
          <p:nvPr/>
        </p:nvSpPr>
        <p:spPr>
          <a:xfrm>
            <a:off x="1347019" y="2931837"/>
            <a:ext cx="1686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Vértice destino</a:t>
            </a:r>
          </a:p>
          <a:p>
            <a:r>
              <a:rPr lang="es-CO" b="1" dirty="0"/>
              <a:t>(sucesor)</a:t>
            </a:r>
            <a:endParaRPr lang="en-US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94B16A0-2C84-4CE4-97D9-03D3FA19555F}"/>
              </a:ext>
            </a:extLst>
          </p:cNvPr>
          <p:cNvCxnSpPr>
            <a:cxnSpLocks/>
          </p:cNvCxnSpPr>
          <p:nvPr/>
        </p:nvCxnSpPr>
        <p:spPr>
          <a:xfrm>
            <a:off x="3103001" y="3116503"/>
            <a:ext cx="254663" cy="205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6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A6F1E2C-FB1C-4618-A256-4C1424BDD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3632"/>
          <a:stretch/>
        </p:blipFill>
        <p:spPr>
          <a:xfrm>
            <a:off x="3058341" y="3192802"/>
            <a:ext cx="2054434" cy="21720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Las aristas en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Grafos dirigidos </a:t>
            </a:r>
            <a:r>
              <a:rPr lang="es-CO" dirty="0"/>
              <a:t>(</a:t>
            </a:r>
            <a:r>
              <a:rPr lang="es-CO" i="1" dirty="0" err="1"/>
              <a:t>directed</a:t>
            </a:r>
            <a:r>
              <a:rPr lang="es-CO" i="1" dirty="0"/>
              <a:t> </a:t>
            </a:r>
            <a:r>
              <a:rPr lang="es-CO" i="1" dirty="0" err="1"/>
              <a:t>graph|digraph</a:t>
            </a:r>
            <a:r>
              <a:rPr lang="es-CO" i="1" dirty="0"/>
              <a:t>) </a:t>
            </a:r>
            <a:r>
              <a:rPr lang="es-CO" dirty="0"/>
              <a:t>especifican una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dirección</a:t>
            </a:r>
            <a:r>
              <a:rPr lang="es-CO" dirty="0"/>
              <a:t> para cada una de sus aristas.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C4FB0D-B1D5-43AF-B556-5023BF0D4969}"/>
              </a:ext>
            </a:extLst>
          </p:cNvPr>
          <p:cNvSpPr txBox="1"/>
          <p:nvPr/>
        </p:nvSpPr>
        <p:spPr>
          <a:xfrm>
            <a:off x="973929" y="4001294"/>
            <a:ext cx="154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Arista dirigida</a:t>
            </a:r>
            <a:endParaRPr lang="en-U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5BE955-0070-4F74-A031-9B71E274ED33}"/>
              </a:ext>
            </a:extLst>
          </p:cNvPr>
          <p:cNvSpPr/>
          <p:nvPr/>
        </p:nvSpPr>
        <p:spPr>
          <a:xfrm>
            <a:off x="678426" y="6063602"/>
            <a:ext cx="11031793" cy="37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Grafos dirigidos</a:t>
            </a:r>
            <a:endParaRPr lang="en-US" sz="28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63DE597-0BB2-4E87-B7D9-4139043A846F}"/>
              </a:ext>
            </a:extLst>
          </p:cNvPr>
          <p:cNvCxnSpPr/>
          <p:nvPr/>
        </p:nvCxnSpPr>
        <p:spPr>
          <a:xfrm>
            <a:off x="2586099" y="4185960"/>
            <a:ext cx="855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31302F-0459-4C04-825F-F16E68D91D6A}"/>
              </a:ext>
            </a:extLst>
          </p:cNvPr>
          <p:cNvSpPr txBox="1"/>
          <p:nvPr/>
        </p:nvSpPr>
        <p:spPr>
          <a:xfrm>
            <a:off x="1814534" y="5049946"/>
            <a:ext cx="1543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Vértice origen</a:t>
            </a:r>
          </a:p>
          <a:p>
            <a:r>
              <a:rPr lang="es-CO" b="1" dirty="0"/>
              <a:t>(predecesor)</a:t>
            </a:r>
            <a:endParaRPr lang="en-US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03DC513-ECB5-4174-968B-E6B0F7B82C7C}"/>
              </a:ext>
            </a:extLst>
          </p:cNvPr>
          <p:cNvCxnSpPr>
            <a:cxnSpLocks/>
          </p:cNvCxnSpPr>
          <p:nvPr/>
        </p:nvCxnSpPr>
        <p:spPr>
          <a:xfrm flipV="1">
            <a:off x="3426704" y="4884758"/>
            <a:ext cx="181735" cy="349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A783A76-1B25-4BCD-BCAC-DF98801984A8}"/>
              </a:ext>
            </a:extLst>
          </p:cNvPr>
          <p:cNvSpPr txBox="1"/>
          <p:nvPr/>
        </p:nvSpPr>
        <p:spPr>
          <a:xfrm>
            <a:off x="1347019" y="2931837"/>
            <a:ext cx="1686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Vértice destino</a:t>
            </a:r>
          </a:p>
          <a:p>
            <a:r>
              <a:rPr lang="es-CO" b="1" dirty="0"/>
              <a:t>(sucesor)</a:t>
            </a:r>
            <a:endParaRPr lang="en-US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94B16A0-2C84-4CE4-97D9-03D3FA19555F}"/>
              </a:ext>
            </a:extLst>
          </p:cNvPr>
          <p:cNvCxnSpPr>
            <a:cxnSpLocks/>
          </p:cNvCxnSpPr>
          <p:nvPr/>
        </p:nvCxnSpPr>
        <p:spPr>
          <a:xfrm>
            <a:off x="3103001" y="3116503"/>
            <a:ext cx="254663" cy="205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FA75E98-0BF8-4007-83EC-EA5CAB8786F8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flipV="1">
            <a:off x="1745494" y="3578168"/>
            <a:ext cx="444996" cy="4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1F421B4-233A-45BD-96C9-BBC8EAF284A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1745494" y="4370626"/>
            <a:ext cx="840605" cy="67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5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A6F1E2C-FB1C-4618-A256-4C1424BDD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3632"/>
          <a:stretch/>
        </p:blipFill>
        <p:spPr>
          <a:xfrm>
            <a:off x="3058341" y="3192802"/>
            <a:ext cx="2054434" cy="21720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Las aristas en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Grafos dirigidos </a:t>
            </a:r>
            <a:r>
              <a:rPr lang="es-CO" dirty="0"/>
              <a:t>(</a:t>
            </a:r>
            <a:r>
              <a:rPr lang="es-CO" i="1" dirty="0" err="1"/>
              <a:t>directed</a:t>
            </a:r>
            <a:r>
              <a:rPr lang="es-CO" i="1" dirty="0"/>
              <a:t> </a:t>
            </a:r>
            <a:r>
              <a:rPr lang="es-CO" i="1" dirty="0" err="1"/>
              <a:t>graph|digraph</a:t>
            </a:r>
            <a:r>
              <a:rPr lang="es-CO" i="1" dirty="0"/>
              <a:t>) </a:t>
            </a:r>
            <a:r>
              <a:rPr lang="es-CO" dirty="0"/>
              <a:t>especifican una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dirección</a:t>
            </a:r>
            <a:r>
              <a:rPr lang="es-CO" dirty="0"/>
              <a:t> para cada una de sus aristas.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C4FB0D-B1D5-43AF-B556-5023BF0D4969}"/>
              </a:ext>
            </a:extLst>
          </p:cNvPr>
          <p:cNvSpPr txBox="1"/>
          <p:nvPr/>
        </p:nvSpPr>
        <p:spPr>
          <a:xfrm>
            <a:off x="973929" y="4001294"/>
            <a:ext cx="154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Arista dirigida</a:t>
            </a:r>
            <a:endParaRPr lang="en-U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5BE955-0070-4F74-A031-9B71E274ED33}"/>
              </a:ext>
            </a:extLst>
          </p:cNvPr>
          <p:cNvSpPr/>
          <p:nvPr/>
        </p:nvSpPr>
        <p:spPr>
          <a:xfrm>
            <a:off x="678426" y="6063602"/>
            <a:ext cx="11031793" cy="37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Grafos dirigidos</a:t>
            </a:r>
            <a:endParaRPr lang="en-US" sz="28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63DE597-0BB2-4E87-B7D9-4139043A846F}"/>
              </a:ext>
            </a:extLst>
          </p:cNvPr>
          <p:cNvCxnSpPr/>
          <p:nvPr/>
        </p:nvCxnSpPr>
        <p:spPr>
          <a:xfrm>
            <a:off x="2586099" y="4185960"/>
            <a:ext cx="855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31302F-0459-4C04-825F-F16E68D91D6A}"/>
              </a:ext>
            </a:extLst>
          </p:cNvPr>
          <p:cNvSpPr txBox="1"/>
          <p:nvPr/>
        </p:nvSpPr>
        <p:spPr>
          <a:xfrm>
            <a:off x="1814534" y="5049946"/>
            <a:ext cx="1543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Vértice origen</a:t>
            </a:r>
          </a:p>
          <a:p>
            <a:r>
              <a:rPr lang="es-CO" b="1" dirty="0"/>
              <a:t>(predecesor)</a:t>
            </a:r>
            <a:endParaRPr lang="en-US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03DC513-ECB5-4174-968B-E6B0F7B82C7C}"/>
              </a:ext>
            </a:extLst>
          </p:cNvPr>
          <p:cNvCxnSpPr>
            <a:cxnSpLocks/>
          </p:cNvCxnSpPr>
          <p:nvPr/>
        </p:nvCxnSpPr>
        <p:spPr>
          <a:xfrm flipV="1">
            <a:off x="3426704" y="4884758"/>
            <a:ext cx="181735" cy="349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A783A76-1B25-4BCD-BCAC-DF98801984A8}"/>
              </a:ext>
            </a:extLst>
          </p:cNvPr>
          <p:cNvSpPr txBox="1"/>
          <p:nvPr/>
        </p:nvSpPr>
        <p:spPr>
          <a:xfrm>
            <a:off x="1347019" y="2931837"/>
            <a:ext cx="1686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Vértice destino</a:t>
            </a:r>
          </a:p>
          <a:p>
            <a:r>
              <a:rPr lang="es-CO" b="1" dirty="0"/>
              <a:t>(sucesor)</a:t>
            </a:r>
            <a:endParaRPr lang="en-US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94B16A0-2C84-4CE4-97D9-03D3FA19555F}"/>
              </a:ext>
            </a:extLst>
          </p:cNvPr>
          <p:cNvCxnSpPr>
            <a:cxnSpLocks/>
          </p:cNvCxnSpPr>
          <p:nvPr/>
        </p:nvCxnSpPr>
        <p:spPr>
          <a:xfrm>
            <a:off x="3103001" y="3116503"/>
            <a:ext cx="254663" cy="205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FA75E98-0BF8-4007-83EC-EA5CAB8786F8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flipV="1">
            <a:off x="1745494" y="3578168"/>
            <a:ext cx="444996" cy="4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1F421B4-233A-45BD-96C9-BBC8EAF284A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1745494" y="4370626"/>
            <a:ext cx="840605" cy="67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C598B09-06CC-4906-90B6-9E5F7D346B26}"/>
              </a:ext>
            </a:extLst>
          </p:cNvPr>
          <p:cNvSpPr txBox="1"/>
          <p:nvPr/>
        </p:nvSpPr>
        <p:spPr>
          <a:xfrm>
            <a:off x="3944504" y="5385872"/>
            <a:ext cx="2026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B es adyacente a </a:t>
            </a:r>
            <a:r>
              <a:rPr lang="es-CO" b="1" dirty="0" err="1"/>
              <a:t>A</a:t>
            </a:r>
            <a:r>
              <a:rPr lang="es-CO" b="1" dirty="0"/>
              <a:t> pero </a:t>
            </a:r>
            <a:r>
              <a:rPr lang="es-CO" b="1" dirty="0">
                <a:solidFill>
                  <a:srgbClr val="FF0000"/>
                </a:solidFill>
              </a:rPr>
              <a:t>A no es a B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9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A6F1E2C-FB1C-4618-A256-4C1424BDD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3632"/>
          <a:stretch/>
        </p:blipFill>
        <p:spPr>
          <a:xfrm>
            <a:off x="3058341" y="3192802"/>
            <a:ext cx="2054434" cy="21720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Las aristas en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Grafos dirigidos </a:t>
            </a:r>
            <a:r>
              <a:rPr lang="es-CO" dirty="0"/>
              <a:t>(</a:t>
            </a:r>
            <a:r>
              <a:rPr lang="es-CO" i="1" dirty="0" err="1"/>
              <a:t>directed</a:t>
            </a:r>
            <a:r>
              <a:rPr lang="es-CO" i="1" dirty="0"/>
              <a:t> </a:t>
            </a:r>
            <a:r>
              <a:rPr lang="es-CO" i="1" dirty="0" err="1"/>
              <a:t>graph|digraph</a:t>
            </a:r>
            <a:r>
              <a:rPr lang="es-CO" i="1" dirty="0"/>
              <a:t>) </a:t>
            </a:r>
            <a:r>
              <a:rPr lang="es-CO" dirty="0"/>
              <a:t>especifican una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dirección</a:t>
            </a:r>
            <a:r>
              <a:rPr lang="es-CO" dirty="0"/>
              <a:t> para cada una de sus aristas.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C4FB0D-B1D5-43AF-B556-5023BF0D4969}"/>
              </a:ext>
            </a:extLst>
          </p:cNvPr>
          <p:cNvSpPr txBox="1"/>
          <p:nvPr/>
        </p:nvSpPr>
        <p:spPr>
          <a:xfrm>
            <a:off x="973929" y="4001294"/>
            <a:ext cx="154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Arista dirigida</a:t>
            </a:r>
            <a:endParaRPr lang="en-US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5BE955-0070-4F74-A031-9B71E274ED33}"/>
              </a:ext>
            </a:extLst>
          </p:cNvPr>
          <p:cNvSpPr/>
          <p:nvPr/>
        </p:nvSpPr>
        <p:spPr>
          <a:xfrm>
            <a:off x="678426" y="6063602"/>
            <a:ext cx="11031793" cy="37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Grafos dirigidos</a:t>
            </a:r>
            <a:endParaRPr lang="en-US" sz="28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63DE597-0BB2-4E87-B7D9-4139043A846F}"/>
              </a:ext>
            </a:extLst>
          </p:cNvPr>
          <p:cNvCxnSpPr/>
          <p:nvPr/>
        </p:nvCxnSpPr>
        <p:spPr>
          <a:xfrm>
            <a:off x="2586099" y="4185960"/>
            <a:ext cx="855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31302F-0459-4C04-825F-F16E68D91D6A}"/>
              </a:ext>
            </a:extLst>
          </p:cNvPr>
          <p:cNvSpPr txBox="1"/>
          <p:nvPr/>
        </p:nvSpPr>
        <p:spPr>
          <a:xfrm>
            <a:off x="1814534" y="5049946"/>
            <a:ext cx="1543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Vértice origen</a:t>
            </a:r>
          </a:p>
          <a:p>
            <a:r>
              <a:rPr lang="es-CO" b="1" dirty="0"/>
              <a:t>(predecesor)</a:t>
            </a:r>
            <a:endParaRPr lang="en-US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03DC513-ECB5-4174-968B-E6B0F7B82C7C}"/>
              </a:ext>
            </a:extLst>
          </p:cNvPr>
          <p:cNvCxnSpPr>
            <a:cxnSpLocks/>
          </p:cNvCxnSpPr>
          <p:nvPr/>
        </p:nvCxnSpPr>
        <p:spPr>
          <a:xfrm flipV="1">
            <a:off x="3426704" y="4884758"/>
            <a:ext cx="181735" cy="3498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A783A76-1B25-4BCD-BCAC-DF98801984A8}"/>
              </a:ext>
            </a:extLst>
          </p:cNvPr>
          <p:cNvSpPr txBox="1"/>
          <p:nvPr/>
        </p:nvSpPr>
        <p:spPr>
          <a:xfrm>
            <a:off x="1347019" y="2931837"/>
            <a:ext cx="1686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Vértice destino</a:t>
            </a:r>
          </a:p>
          <a:p>
            <a:r>
              <a:rPr lang="es-CO" b="1" dirty="0"/>
              <a:t>(sucesor)</a:t>
            </a:r>
            <a:endParaRPr lang="en-US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94B16A0-2C84-4CE4-97D9-03D3FA19555F}"/>
              </a:ext>
            </a:extLst>
          </p:cNvPr>
          <p:cNvCxnSpPr>
            <a:cxnSpLocks/>
          </p:cNvCxnSpPr>
          <p:nvPr/>
        </p:nvCxnSpPr>
        <p:spPr>
          <a:xfrm>
            <a:off x="3103001" y="3116503"/>
            <a:ext cx="254663" cy="205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FA75E98-0BF8-4007-83EC-EA5CAB8786F8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flipV="1">
            <a:off x="1745494" y="3578168"/>
            <a:ext cx="444996" cy="4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1F421B4-233A-45BD-96C9-BBC8EAF284A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1745494" y="4370626"/>
            <a:ext cx="840605" cy="67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BE48B87D-E8A5-4C65-985F-2ACFC3972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57" y="3266193"/>
            <a:ext cx="5506218" cy="2067213"/>
          </a:xfrm>
          <a:prstGeom prst="rect">
            <a:avLst/>
          </a:prstGeom>
        </p:spPr>
      </p:pic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6128EBC-D383-4D72-A691-E4A2ECF8C01F}"/>
              </a:ext>
            </a:extLst>
          </p:cNvPr>
          <p:cNvCxnSpPr/>
          <p:nvPr/>
        </p:nvCxnSpPr>
        <p:spPr>
          <a:xfrm>
            <a:off x="7783033" y="4292301"/>
            <a:ext cx="8554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F6CF347-919B-4AE2-B37B-5A2192947723}"/>
              </a:ext>
            </a:extLst>
          </p:cNvPr>
          <p:cNvSpPr txBox="1"/>
          <p:nvPr/>
        </p:nvSpPr>
        <p:spPr>
          <a:xfrm>
            <a:off x="5812601" y="2773570"/>
            <a:ext cx="182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no dirigido</a:t>
            </a:r>
            <a:endParaRPr lang="en-US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5D9D33-9929-41F4-A1E8-2E6FC22277A0}"/>
              </a:ext>
            </a:extLst>
          </p:cNvPr>
          <p:cNvSpPr txBox="1"/>
          <p:nvPr/>
        </p:nvSpPr>
        <p:spPr>
          <a:xfrm>
            <a:off x="8875349" y="2743456"/>
            <a:ext cx="182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dirigido</a:t>
            </a:r>
            <a:endParaRPr lang="en-US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C598B09-06CC-4906-90B6-9E5F7D346B26}"/>
              </a:ext>
            </a:extLst>
          </p:cNvPr>
          <p:cNvSpPr txBox="1"/>
          <p:nvPr/>
        </p:nvSpPr>
        <p:spPr>
          <a:xfrm>
            <a:off x="3944504" y="5385872"/>
            <a:ext cx="2026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B es adyacente a </a:t>
            </a:r>
            <a:r>
              <a:rPr lang="es-CO" b="1" dirty="0" err="1"/>
              <a:t>A</a:t>
            </a:r>
            <a:r>
              <a:rPr lang="es-CO" b="1" dirty="0"/>
              <a:t> pero </a:t>
            </a:r>
            <a:r>
              <a:rPr lang="es-CO" b="1" dirty="0">
                <a:solidFill>
                  <a:srgbClr val="FF0000"/>
                </a:solidFill>
              </a:rPr>
              <a:t>A no es a 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0B0C71E-1CE4-4D18-AAC9-8AE71DDFB91F}"/>
              </a:ext>
            </a:extLst>
          </p:cNvPr>
          <p:cNvSpPr txBox="1"/>
          <p:nvPr/>
        </p:nvSpPr>
        <p:spPr>
          <a:xfrm>
            <a:off x="7861989" y="5196624"/>
            <a:ext cx="2026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Transformación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40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Grafo dirigido acíclico: no contiene ciclos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5BE955-0070-4F74-A031-9B71E274ED33}"/>
              </a:ext>
            </a:extLst>
          </p:cNvPr>
          <p:cNvSpPr/>
          <p:nvPr/>
        </p:nvSpPr>
        <p:spPr>
          <a:xfrm>
            <a:off x="678426" y="6063602"/>
            <a:ext cx="11031793" cy="37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Grafos dirigidos</a:t>
            </a:r>
            <a:endParaRPr lang="en-US" sz="28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F6CF347-919B-4AE2-B37B-5A2192947723}"/>
              </a:ext>
            </a:extLst>
          </p:cNvPr>
          <p:cNvSpPr txBox="1"/>
          <p:nvPr/>
        </p:nvSpPr>
        <p:spPr>
          <a:xfrm>
            <a:off x="1082272" y="2609710"/>
            <a:ext cx="182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dirigido</a:t>
            </a:r>
            <a:endParaRPr lang="en-US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5D9D33-9929-41F4-A1E8-2E6FC22277A0}"/>
              </a:ext>
            </a:extLst>
          </p:cNvPr>
          <p:cNvSpPr txBox="1"/>
          <p:nvPr/>
        </p:nvSpPr>
        <p:spPr>
          <a:xfrm>
            <a:off x="4733511" y="2648783"/>
            <a:ext cx="2412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dirigido acíclico 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3C75E0-5AC4-4F00-8288-F4602061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80" y="3153052"/>
            <a:ext cx="565864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7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200C8-584D-41D3-8B4C-452AF754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Introducción y terminología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Representación grafos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Familias de grafos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Isomorfismos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Conectividad en grafos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Caminos y recorridos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Grafos planos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Coloración de grafos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Aplicaciones</a:t>
            </a:r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BC545A-5B63-4956-9E80-F17F82BD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  2022-1 -  Grafos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28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Grafo dirigido acíclico: no contiene ciclos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5BE955-0070-4F74-A031-9B71E274ED33}"/>
              </a:ext>
            </a:extLst>
          </p:cNvPr>
          <p:cNvSpPr/>
          <p:nvPr/>
        </p:nvSpPr>
        <p:spPr>
          <a:xfrm>
            <a:off x="678426" y="6063602"/>
            <a:ext cx="11031793" cy="37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/>
              <a:t>Grafos dirigidos</a:t>
            </a:r>
            <a:endParaRPr lang="en-US" sz="28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F6CF347-919B-4AE2-B37B-5A2192947723}"/>
              </a:ext>
            </a:extLst>
          </p:cNvPr>
          <p:cNvSpPr txBox="1"/>
          <p:nvPr/>
        </p:nvSpPr>
        <p:spPr>
          <a:xfrm>
            <a:off x="1082272" y="2609710"/>
            <a:ext cx="182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dirigido</a:t>
            </a:r>
            <a:endParaRPr lang="en-US" b="1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5D9D33-9929-41F4-A1E8-2E6FC22277A0}"/>
              </a:ext>
            </a:extLst>
          </p:cNvPr>
          <p:cNvSpPr txBox="1"/>
          <p:nvPr/>
        </p:nvSpPr>
        <p:spPr>
          <a:xfrm>
            <a:off x="4733511" y="2648783"/>
            <a:ext cx="2412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dirigido acíclico 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3C75E0-5AC4-4F00-8288-F4602061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80" y="3153052"/>
            <a:ext cx="5658640" cy="209579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5CFADACC-1A3A-452B-A902-6FAC06419E40}"/>
              </a:ext>
            </a:extLst>
          </p:cNvPr>
          <p:cNvSpPr txBox="1"/>
          <p:nvPr/>
        </p:nvSpPr>
        <p:spPr>
          <a:xfrm>
            <a:off x="8021533" y="2966107"/>
            <a:ext cx="3492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Las listas enlazadas y árboles son casos de grafos dirigidos </a:t>
            </a:r>
            <a:r>
              <a:rPr lang="es-CO" b="1" dirty="0">
                <a:sym typeface="Wingdings" panose="05000000000000000000" pitchFamily="2" charset="2"/>
              </a:rPr>
              <a:t> Predecesor y sucesor; Padres e hijos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3267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Qué datos almacenamos? Qué datos representan a un grafo?</a:t>
            </a:r>
          </a:p>
        </p:txBody>
      </p:sp>
    </p:spTree>
    <p:extLst>
      <p:ext uri="{BB962C8B-B14F-4D97-AF65-F5344CB8AC3E}">
        <p14:creationId xmlns:p14="http://schemas.microsoft.com/office/powerpoint/2010/main" val="316020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Qué datos almacenamos? Qué datos representan a un grafo?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Matriz de adyacencia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Guarda la información del grafo en una matriz o malla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Para un grafo con N vértices etiquetados 0,1,…,N-1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La matriz de adyacencia es una matriz M con de </a:t>
            </a:r>
            <a:r>
              <a:rPr lang="es-CO" dirty="0" err="1"/>
              <a:t>NxN</a:t>
            </a:r>
            <a:r>
              <a:rPr lang="es-CO" dirty="0"/>
              <a:t> (Filas y Columnas)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La celda M[i][j] contiene 1 si hay una arista desde el vértice i hacia el j en el grafo. Si no existe </a:t>
            </a:r>
            <a:r>
              <a:rPr lang="es-CO" dirty="0">
                <a:sym typeface="Wingdings" panose="05000000000000000000" pitchFamily="2" charset="2"/>
              </a:rPr>
              <a:t> 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214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Matriz de adyacencia en un grafo dirigido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8367481-E03E-48A3-9A0B-267547B07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51"/>
          <a:stretch/>
        </p:blipFill>
        <p:spPr>
          <a:xfrm>
            <a:off x="897701" y="2239423"/>
            <a:ext cx="3575976" cy="34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0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Matriz de adyacencia en un grafo dirigido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DDE460-13D1-40B4-B40A-3DBB21656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01" y="2239423"/>
            <a:ext cx="6964058" cy="34103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DA27A5E-B38A-4888-8F14-567AA78B8BC5}"/>
              </a:ext>
            </a:extLst>
          </p:cNvPr>
          <p:cNvSpPr txBox="1"/>
          <p:nvPr/>
        </p:nvSpPr>
        <p:spPr>
          <a:xfrm>
            <a:off x="8218178" y="3539629"/>
            <a:ext cx="3492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4 aristas </a:t>
            </a:r>
            <a:r>
              <a:rPr lang="es-CO" b="1" dirty="0">
                <a:sym typeface="Wingdings" panose="05000000000000000000" pitchFamily="2" charset="2"/>
              </a:rPr>
              <a:t> 4 1’s en la matriz de adyacencia</a:t>
            </a:r>
          </a:p>
          <a:p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Grafo disperso: pocas aristas  Matriz dispersa</a:t>
            </a:r>
            <a:endParaRPr lang="en-US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0406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Matriz de adyacencia en un grafo no dirigido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A702AD-06F4-4C8D-86DC-E26BEACA1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62"/>
          <a:stretch/>
        </p:blipFill>
        <p:spPr>
          <a:xfrm>
            <a:off x="765701" y="2332078"/>
            <a:ext cx="3648983" cy="34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68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Matriz de adyacencia en un grafo no dirigido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A702AD-06F4-4C8D-86DC-E26BEACA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1" y="2332078"/>
            <a:ext cx="7066492" cy="34013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8B8348-D7A2-434C-B461-FBC0235B9D2D}"/>
              </a:ext>
            </a:extLst>
          </p:cNvPr>
          <p:cNvSpPr txBox="1"/>
          <p:nvPr/>
        </p:nvSpPr>
        <p:spPr>
          <a:xfrm>
            <a:off x="8218178" y="3539629"/>
            <a:ext cx="34920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8 aristas </a:t>
            </a:r>
            <a:r>
              <a:rPr lang="es-CO" b="1" dirty="0">
                <a:sym typeface="Wingdings" panose="05000000000000000000" pitchFamily="2" charset="2"/>
              </a:rPr>
              <a:t> 4 aristas más debido al comportamiento bidireccional de las aristas.</a:t>
            </a:r>
          </a:p>
          <a:p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Grafo denso: muchas aristas  Matriz densa</a:t>
            </a:r>
          </a:p>
          <a:p>
            <a:endParaRPr lang="es-CO" b="1" i="1" dirty="0">
              <a:solidFill>
                <a:srgbClr val="FF000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180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Matriz de adyacencia en un grafo no dirigido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A702AD-06F4-4C8D-86DC-E26BEACA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1" y="2332078"/>
            <a:ext cx="7066492" cy="34013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8B8348-D7A2-434C-B461-FBC0235B9D2D}"/>
              </a:ext>
            </a:extLst>
          </p:cNvPr>
          <p:cNvSpPr txBox="1"/>
          <p:nvPr/>
        </p:nvSpPr>
        <p:spPr>
          <a:xfrm>
            <a:off x="8218178" y="3539629"/>
            <a:ext cx="34920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8 aristas </a:t>
            </a:r>
            <a:r>
              <a:rPr lang="es-CO" b="1" dirty="0">
                <a:sym typeface="Wingdings" panose="05000000000000000000" pitchFamily="2" charset="2"/>
              </a:rPr>
              <a:t> 4 aristas más debido al comportamiento bidireccional de las aristas.</a:t>
            </a:r>
          </a:p>
          <a:p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Grafo denso: muchas aristas  Matriz densa</a:t>
            </a:r>
          </a:p>
          <a:p>
            <a:endParaRPr lang="es-CO" b="1" i="1" dirty="0">
              <a:solidFill>
                <a:srgbClr val="FF000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Si se tiene un grafo ponderado, se pueden reemplazar los 1’s por el peso de cada arista y asignar un valor fuera del rango de valores posibles para donde no existe adyacencia.</a:t>
            </a:r>
            <a:endParaRPr lang="en-US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0431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Matriz de adyacencia en un grafo no dirigido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Ventajas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Eficiente en espacio para grafos densos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Complejidad O(1) para leer peso de arista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Es la representación más simple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Desventajas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Requiere espacio O(V^2)</a:t>
            </a:r>
            <a:r>
              <a:rPr lang="es-CO" b="1" dirty="0"/>
              <a:t>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Iterar sobre todas las aristas toma O(V^2)</a:t>
            </a:r>
            <a:r>
              <a:rPr lang="es-CO" b="1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3748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Lista de adyacencia en un grafo dirigido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Representación basada en un arreglo de listas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Estas listas pueden ser listas enlazadas o basadas en arreglos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Para un grafo con N vértices etiquetados 0,1,…,N-1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La lista de adyacencia es un arreglo de N listas enlazadas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La lista enlazada i contiene un nodo para el vértice j </a:t>
            </a:r>
            <a:r>
              <a:rPr lang="es-CO" dirty="0" err="1"/>
              <a:t>sii</a:t>
            </a:r>
            <a:r>
              <a:rPr lang="es-CO" dirty="0"/>
              <a:t> existe una arista desde i hasta j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735F7B-3DB3-4988-A296-B068C6F28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27"/>
          <a:stretch/>
        </p:blipFill>
        <p:spPr>
          <a:xfrm>
            <a:off x="2441603" y="4267805"/>
            <a:ext cx="254335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</a:rPr>
              <a:t>Definición: </a:t>
            </a:r>
            <a:r>
              <a:rPr lang="es-CO" dirty="0"/>
              <a:t>matemáticamente, un grafo es un conjunto </a:t>
            </a:r>
            <a:r>
              <a:rPr lang="es-CO" b="1" dirty="0"/>
              <a:t>V de vértices (</a:t>
            </a:r>
            <a:r>
              <a:rPr lang="es-CO" b="1" i="1" dirty="0" err="1"/>
              <a:t>vertices</a:t>
            </a:r>
            <a:r>
              <a:rPr lang="es-CO" b="1" dirty="0"/>
              <a:t>) </a:t>
            </a:r>
            <a:r>
              <a:rPr lang="es-CO" dirty="0"/>
              <a:t>y un conjunto </a:t>
            </a:r>
            <a:r>
              <a:rPr lang="es-CO" b="1" dirty="0"/>
              <a:t>A de aristas (</a:t>
            </a:r>
            <a:r>
              <a:rPr lang="es-CO" b="1" i="1" dirty="0" err="1"/>
              <a:t>edges</a:t>
            </a:r>
            <a:r>
              <a:rPr lang="es-CO" b="1" dirty="0"/>
              <a:t>)</a:t>
            </a:r>
            <a:r>
              <a:rPr lang="es-CO" dirty="0"/>
              <a:t>, tal que cada arista en 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conecta</a:t>
            </a:r>
            <a:r>
              <a:rPr lang="es-CO" dirty="0"/>
              <a:t> dos vértices en V.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i="1" dirty="0"/>
          </a:p>
        </p:txBody>
      </p:sp>
    </p:spTree>
    <p:extLst>
      <p:ext uri="{BB962C8B-B14F-4D97-AF65-F5344CB8AC3E}">
        <p14:creationId xmlns:p14="http://schemas.microsoft.com/office/powerpoint/2010/main" val="1711236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Lista de adyacencia en un grafo dirigido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Representación basada en un arreglo de listas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Estas listas pueden ser listas enlazadas o basadas en arreglos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Para un grafo con N vértices etiquetados 0,1,…,N-1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La lista de adyacencia es un arreglo de N listas enlazadas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La lista enlazada i contiene un nodo para el vértice j </a:t>
            </a:r>
            <a:r>
              <a:rPr lang="es-CO" dirty="0" err="1"/>
              <a:t>sii</a:t>
            </a:r>
            <a:r>
              <a:rPr lang="es-CO" dirty="0"/>
              <a:t> existe una arista desde i hasta j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735F7B-3DB3-4988-A296-B068C6F2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03" y="4267805"/>
            <a:ext cx="693516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4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F7A5C52-B1FA-449E-9A54-85513946A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48"/>
          <a:stretch/>
        </p:blipFill>
        <p:spPr>
          <a:xfrm>
            <a:off x="1562205" y="2524270"/>
            <a:ext cx="3304763" cy="2814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Lista de adyacencia en un grafo no dirigido</a:t>
            </a:r>
          </a:p>
        </p:txBody>
      </p:sp>
    </p:spTree>
    <p:extLst>
      <p:ext uri="{BB962C8B-B14F-4D97-AF65-F5344CB8AC3E}">
        <p14:creationId xmlns:p14="http://schemas.microsoft.com/office/powerpoint/2010/main" val="2936632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F7A5C52-B1FA-449E-9A54-85513946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05" y="2524270"/>
            <a:ext cx="8777100" cy="2814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Lista de adyacencia en un grafo no dirigido</a:t>
            </a:r>
          </a:p>
        </p:txBody>
      </p:sp>
    </p:spTree>
    <p:extLst>
      <p:ext uri="{BB962C8B-B14F-4D97-AF65-F5344CB8AC3E}">
        <p14:creationId xmlns:p14="http://schemas.microsoft.com/office/powerpoint/2010/main" val="1170224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Lista de adyacencia en un grafo dirigido ponderado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4DC8C3-2B39-4299-8919-EBEBD33B4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906"/>
          <a:stretch/>
        </p:blipFill>
        <p:spPr>
          <a:xfrm>
            <a:off x="953977" y="2432711"/>
            <a:ext cx="3506264" cy="29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2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Lista de adyacencia en un grafo dirigido ponderado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4DC8C3-2B39-4299-8919-EBEBD33B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76" y="2432711"/>
            <a:ext cx="10284047" cy="29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78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Representación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Lista de adyacencia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Ventajas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Eficiente en espacio para grafos dispersos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La iteración sobre todas las aristas es eficiente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Desventajas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Menos eficiente en espacio para grafos densos</a:t>
            </a:r>
            <a:endParaRPr lang="es-CO" b="1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Lectura de peso de arista es O(A)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Un poco más complicada que la representación  matricial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03267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Familias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Se define una familia de grafos como el conjunto de grafos a los que se les puede definir un grafo completo de valor n, siendo n el número de nodos. </a:t>
            </a:r>
            <a:endParaRPr lang="es-CO" dirty="0"/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pic>
        <p:nvPicPr>
          <p:cNvPr id="4" name="Imagen 3" descr="Imagen que contiene luz, alambre, tráfico, colgando&#10;&#10;Descripción generada automáticamente">
            <a:extLst>
              <a:ext uri="{FF2B5EF4-FFF2-40B4-BE49-F238E27FC236}">
                <a16:creationId xmlns:a16="http://schemas.microsoft.com/office/drawing/2014/main" id="{FC3FDC24-A1B3-42E9-A826-6A2179C39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17" y="3002935"/>
            <a:ext cx="3914775" cy="30099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DA6958F-0A66-41D5-9005-6274D33C476C}"/>
              </a:ext>
            </a:extLst>
          </p:cNvPr>
          <p:cNvSpPr txBox="1"/>
          <p:nvPr/>
        </p:nvSpPr>
        <p:spPr>
          <a:xfrm>
            <a:off x="1339644" y="3907721"/>
            <a:ext cx="3782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Grafos completos</a:t>
            </a:r>
          </a:p>
          <a:p>
            <a:pPr lvl="1" algn="just"/>
            <a:r>
              <a:rPr lang="es-CO" dirty="0"/>
              <a:t>Grafo </a:t>
            </a:r>
            <a:r>
              <a:rPr lang="es-CO" dirty="0" err="1"/>
              <a:t>Kn</a:t>
            </a:r>
            <a:r>
              <a:rPr lang="es-CO" dirty="0"/>
              <a:t> con n vértices es un grafo simple con una arista entre cada par de vértices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7E2DBD5-6B7E-424A-8E4B-1BAED18304D5}"/>
              </a:ext>
            </a:extLst>
          </p:cNvPr>
          <p:cNvSpPr/>
          <p:nvPr/>
        </p:nvSpPr>
        <p:spPr>
          <a:xfrm>
            <a:off x="8123904" y="5722374"/>
            <a:ext cx="420329" cy="2904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8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Familias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95917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Grafos vacíos: </a:t>
            </a:r>
            <a:r>
              <a:rPr lang="es-CO" dirty="0"/>
              <a:t>n vértices 0 aristas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FE05D95-AC42-49EC-BB1C-CC13D89E6156}"/>
              </a:ext>
            </a:extLst>
          </p:cNvPr>
          <p:cNvSpPr/>
          <p:nvPr/>
        </p:nvSpPr>
        <p:spPr>
          <a:xfrm>
            <a:off x="2428568" y="2772697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33A2027-C19C-4211-9D14-B1DA8E7A297F}"/>
              </a:ext>
            </a:extLst>
          </p:cNvPr>
          <p:cNvSpPr/>
          <p:nvPr/>
        </p:nvSpPr>
        <p:spPr>
          <a:xfrm>
            <a:off x="1917291" y="3429000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AC2F3A6-8905-4AE9-B77E-B6BA9FB992F8}"/>
              </a:ext>
            </a:extLst>
          </p:cNvPr>
          <p:cNvSpPr/>
          <p:nvPr/>
        </p:nvSpPr>
        <p:spPr>
          <a:xfrm>
            <a:off x="2880852" y="3428999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93A536B-38C8-4E6F-9C81-D11C58EAD83D}"/>
              </a:ext>
            </a:extLst>
          </p:cNvPr>
          <p:cNvSpPr/>
          <p:nvPr/>
        </p:nvSpPr>
        <p:spPr>
          <a:xfrm>
            <a:off x="2399072" y="4152388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C8EB00-1AF9-4DEB-AB36-1AB563F52E45}"/>
              </a:ext>
            </a:extLst>
          </p:cNvPr>
          <p:cNvSpPr txBox="1"/>
          <p:nvPr/>
        </p:nvSpPr>
        <p:spPr>
          <a:xfrm>
            <a:off x="1406014" y="4585007"/>
            <a:ext cx="308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 vacío con 4 vértices.</a:t>
            </a:r>
            <a:endParaRPr lang="es-CO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470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Familias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95917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Grafos vacíos: </a:t>
            </a:r>
            <a:r>
              <a:rPr lang="es-CO" dirty="0"/>
              <a:t>n vértices 0 aristas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FE05D95-AC42-49EC-BB1C-CC13D89E6156}"/>
              </a:ext>
            </a:extLst>
          </p:cNvPr>
          <p:cNvSpPr/>
          <p:nvPr/>
        </p:nvSpPr>
        <p:spPr>
          <a:xfrm>
            <a:off x="2428568" y="2772697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33A2027-C19C-4211-9D14-B1DA8E7A297F}"/>
              </a:ext>
            </a:extLst>
          </p:cNvPr>
          <p:cNvSpPr/>
          <p:nvPr/>
        </p:nvSpPr>
        <p:spPr>
          <a:xfrm>
            <a:off x="1917291" y="3429000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AC2F3A6-8905-4AE9-B77E-B6BA9FB992F8}"/>
              </a:ext>
            </a:extLst>
          </p:cNvPr>
          <p:cNvSpPr/>
          <p:nvPr/>
        </p:nvSpPr>
        <p:spPr>
          <a:xfrm>
            <a:off x="2880852" y="3428999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93A536B-38C8-4E6F-9C81-D11C58EAD83D}"/>
              </a:ext>
            </a:extLst>
          </p:cNvPr>
          <p:cNvSpPr/>
          <p:nvPr/>
        </p:nvSpPr>
        <p:spPr>
          <a:xfrm>
            <a:off x="2399072" y="4152388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C8EB00-1AF9-4DEB-AB36-1AB563F52E45}"/>
              </a:ext>
            </a:extLst>
          </p:cNvPr>
          <p:cNvSpPr txBox="1"/>
          <p:nvPr/>
        </p:nvSpPr>
        <p:spPr>
          <a:xfrm>
            <a:off x="1406014" y="4585007"/>
            <a:ext cx="308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 vacío con 4 vértices.</a:t>
            </a:r>
            <a:endParaRPr lang="es-CO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5943CFA-48F0-4C99-9E7F-958256058840}"/>
              </a:ext>
            </a:extLst>
          </p:cNvPr>
          <p:cNvSpPr txBox="1">
            <a:spLocks/>
          </p:cNvSpPr>
          <p:nvPr/>
        </p:nvSpPr>
        <p:spPr>
          <a:xfrm>
            <a:off x="5808406" y="1837198"/>
            <a:ext cx="6314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Grafos bipartitos: </a:t>
            </a:r>
            <a:r>
              <a:rPr lang="es-CO" dirty="0"/>
              <a:t>grafo cuyo conjunto de vértices se pueda partir en dos conjuntos V1 y V2, tales que cada arista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sólo</a:t>
            </a:r>
            <a:r>
              <a:rPr lang="es-CO" dirty="0"/>
              <a:t> conecte a un nodo de V1 con uno de V2.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CB6E339-F8D1-46F6-9051-91F477553125}"/>
              </a:ext>
            </a:extLst>
          </p:cNvPr>
          <p:cNvSpPr/>
          <p:nvPr/>
        </p:nvSpPr>
        <p:spPr>
          <a:xfrm>
            <a:off x="6794093" y="4012867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525F720-6E43-4D0C-8929-5D7DC477D73A}"/>
              </a:ext>
            </a:extLst>
          </p:cNvPr>
          <p:cNvSpPr/>
          <p:nvPr/>
        </p:nvSpPr>
        <p:spPr>
          <a:xfrm>
            <a:off x="6803922" y="4571014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2C69672-4AA3-4E70-86AB-22605C61E888}"/>
              </a:ext>
            </a:extLst>
          </p:cNvPr>
          <p:cNvSpPr/>
          <p:nvPr/>
        </p:nvSpPr>
        <p:spPr>
          <a:xfrm>
            <a:off x="6803922" y="5196868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05EC5C8-94DA-4B19-9C10-90BF7A4A0C4C}"/>
              </a:ext>
            </a:extLst>
          </p:cNvPr>
          <p:cNvSpPr/>
          <p:nvPr/>
        </p:nvSpPr>
        <p:spPr>
          <a:xfrm>
            <a:off x="8563899" y="4012867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966CEF5-C7BA-48F4-B120-69AE102BC4AA}"/>
              </a:ext>
            </a:extLst>
          </p:cNvPr>
          <p:cNvSpPr/>
          <p:nvPr/>
        </p:nvSpPr>
        <p:spPr>
          <a:xfrm>
            <a:off x="8573728" y="4571014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  <a:endParaRPr lang="en-U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63CED0C-D24F-4E50-BB16-C7A8B30FFDFF}"/>
              </a:ext>
            </a:extLst>
          </p:cNvPr>
          <p:cNvSpPr/>
          <p:nvPr/>
        </p:nvSpPr>
        <p:spPr>
          <a:xfrm>
            <a:off x="8573728" y="5196868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CCBB21F-DB14-4F23-B490-548A287F6FF6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7246377" y="4229177"/>
            <a:ext cx="131752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EDD5EBE-68E8-40A1-B9A1-FF9DF783A1EE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7246377" y="4229177"/>
            <a:ext cx="1327351" cy="5581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F4A3BC5-B1D4-4E1C-9B5F-0269AC81789F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7256206" y="4229177"/>
            <a:ext cx="1307693" cy="5581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1DF5383-6FB9-49E7-8C90-EF50A5F5AD11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7256206" y="4787324"/>
            <a:ext cx="1317522" cy="6258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A5DE8F5-539E-49D6-8AEF-D18125EECF7B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7256206" y="5413178"/>
            <a:ext cx="131752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249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Familias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95917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Grafos vacíos: </a:t>
            </a:r>
            <a:r>
              <a:rPr lang="es-CO" dirty="0"/>
              <a:t>n vértices 0 aristas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FE05D95-AC42-49EC-BB1C-CC13D89E6156}"/>
              </a:ext>
            </a:extLst>
          </p:cNvPr>
          <p:cNvSpPr/>
          <p:nvPr/>
        </p:nvSpPr>
        <p:spPr>
          <a:xfrm>
            <a:off x="2428568" y="2772697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33A2027-C19C-4211-9D14-B1DA8E7A297F}"/>
              </a:ext>
            </a:extLst>
          </p:cNvPr>
          <p:cNvSpPr/>
          <p:nvPr/>
        </p:nvSpPr>
        <p:spPr>
          <a:xfrm>
            <a:off x="1917291" y="3429000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AC2F3A6-8905-4AE9-B77E-B6BA9FB992F8}"/>
              </a:ext>
            </a:extLst>
          </p:cNvPr>
          <p:cNvSpPr/>
          <p:nvPr/>
        </p:nvSpPr>
        <p:spPr>
          <a:xfrm>
            <a:off x="2880852" y="3428999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93A536B-38C8-4E6F-9C81-D11C58EAD83D}"/>
              </a:ext>
            </a:extLst>
          </p:cNvPr>
          <p:cNvSpPr/>
          <p:nvPr/>
        </p:nvSpPr>
        <p:spPr>
          <a:xfrm>
            <a:off x="2399072" y="4152388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C8EB00-1AF9-4DEB-AB36-1AB563F52E45}"/>
              </a:ext>
            </a:extLst>
          </p:cNvPr>
          <p:cNvSpPr txBox="1"/>
          <p:nvPr/>
        </p:nvSpPr>
        <p:spPr>
          <a:xfrm>
            <a:off x="1406014" y="4585007"/>
            <a:ext cx="308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 vacío con 4 vértices.</a:t>
            </a:r>
            <a:endParaRPr lang="es-CO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5943CFA-48F0-4C99-9E7F-958256058840}"/>
              </a:ext>
            </a:extLst>
          </p:cNvPr>
          <p:cNvSpPr txBox="1">
            <a:spLocks/>
          </p:cNvSpPr>
          <p:nvPr/>
        </p:nvSpPr>
        <p:spPr>
          <a:xfrm>
            <a:off x="5808406" y="1837198"/>
            <a:ext cx="6314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Grafos bipartitos: </a:t>
            </a:r>
            <a:r>
              <a:rPr lang="es-CO" dirty="0"/>
              <a:t>grafo cuyo conjunto de vértices se pueda partir en dos conjuntos V1 y V2, tales que cada arista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sólo</a:t>
            </a:r>
            <a:r>
              <a:rPr lang="es-CO" dirty="0"/>
              <a:t> conecte a un nodo de V1 con uno de V2.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CB6E339-F8D1-46F6-9051-91F477553125}"/>
              </a:ext>
            </a:extLst>
          </p:cNvPr>
          <p:cNvSpPr/>
          <p:nvPr/>
        </p:nvSpPr>
        <p:spPr>
          <a:xfrm>
            <a:off x="6794093" y="4012867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525F720-6E43-4D0C-8929-5D7DC477D73A}"/>
              </a:ext>
            </a:extLst>
          </p:cNvPr>
          <p:cNvSpPr/>
          <p:nvPr/>
        </p:nvSpPr>
        <p:spPr>
          <a:xfrm>
            <a:off x="6803922" y="4571014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</a:t>
            </a:r>
            <a:endParaRPr lang="en-U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2C69672-4AA3-4E70-86AB-22605C61E888}"/>
              </a:ext>
            </a:extLst>
          </p:cNvPr>
          <p:cNvSpPr/>
          <p:nvPr/>
        </p:nvSpPr>
        <p:spPr>
          <a:xfrm>
            <a:off x="6803922" y="5196868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05EC5C8-94DA-4B19-9C10-90BF7A4A0C4C}"/>
              </a:ext>
            </a:extLst>
          </p:cNvPr>
          <p:cNvSpPr/>
          <p:nvPr/>
        </p:nvSpPr>
        <p:spPr>
          <a:xfrm>
            <a:off x="8563899" y="4012867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966CEF5-C7BA-48F4-B120-69AE102BC4AA}"/>
              </a:ext>
            </a:extLst>
          </p:cNvPr>
          <p:cNvSpPr/>
          <p:nvPr/>
        </p:nvSpPr>
        <p:spPr>
          <a:xfrm>
            <a:off x="8573728" y="4571014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  <a:endParaRPr lang="en-U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63CED0C-D24F-4E50-BB16-C7A8B30FFDFF}"/>
              </a:ext>
            </a:extLst>
          </p:cNvPr>
          <p:cNvSpPr/>
          <p:nvPr/>
        </p:nvSpPr>
        <p:spPr>
          <a:xfrm>
            <a:off x="8573728" y="5196868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CCBB21F-DB14-4F23-B490-548A287F6FF6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7246377" y="4229177"/>
            <a:ext cx="131752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EDD5EBE-68E8-40A1-B9A1-FF9DF783A1EE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7246377" y="4229177"/>
            <a:ext cx="1327351" cy="5581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F4A3BC5-B1D4-4E1C-9B5F-0269AC81789F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7256206" y="4229177"/>
            <a:ext cx="1307693" cy="5581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1DF5383-6FB9-49E7-8C90-EF50A5F5AD11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7256206" y="4787324"/>
            <a:ext cx="1317522" cy="6258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A5DE8F5-539E-49D6-8AEF-D18125EECF7B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7256206" y="5413178"/>
            <a:ext cx="131752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02EEDAD-59F9-49F2-910E-8D9B32B6246A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7246377" y="4229177"/>
            <a:ext cx="1327351" cy="118400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39BB453-5BA7-4EA6-B01B-49BF2D0FD8A1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7256206" y="4787324"/>
            <a:ext cx="131752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8E0C6FF-F755-4BCE-8ABC-55D95B198AE8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7256206" y="4787324"/>
            <a:ext cx="1317522" cy="6258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8321FD1-E0D7-42A9-90DC-0FFCDF80C995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7256206" y="4229177"/>
            <a:ext cx="1307693" cy="118400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18D77CC-C682-4D76-9ADA-B68DFE313699}"/>
              </a:ext>
            </a:extLst>
          </p:cNvPr>
          <p:cNvSpPr txBox="1"/>
          <p:nvPr/>
        </p:nvSpPr>
        <p:spPr>
          <a:xfrm>
            <a:off x="9104672" y="4634301"/>
            <a:ext cx="30873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 bipartito completo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Notación: </a:t>
            </a:r>
            <a:r>
              <a:rPr lang="es-CO" b="1" dirty="0" err="1">
                <a:solidFill>
                  <a:srgbClr val="FF0000"/>
                </a:solidFill>
                <a:highlight>
                  <a:srgbClr val="FFFF00"/>
                </a:highlight>
              </a:rPr>
              <a:t>Kn,m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n siendo el tamaño de V1 y m el de V2</a:t>
            </a:r>
            <a:endParaRPr lang="es-CO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11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</a:rPr>
              <a:t>Definición: </a:t>
            </a:r>
            <a:r>
              <a:rPr lang="es-CO" dirty="0"/>
              <a:t>matemáticamente, un grafo es un conjunto </a:t>
            </a:r>
            <a:r>
              <a:rPr lang="es-CO" b="1" dirty="0"/>
              <a:t>V de vértices (</a:t>
            </a:r>
            <a:r>
              <a:rPr lang="es-CO" b="1" i="1" dirty="0" err="1"/>
              <a:t>vertices</a:t>
            </a:r>
            <a:r>
              <a:rPr lang="es-CO" b="1" dirty="0"/>
              <a:t>) </a:t>
            </a:r>
            <a:r>
              <a:rPr lang="es-CO" dirty="0"/>
              <a:t>y un conjunto </a:t>
            </a:r>
            <a:r>
              <a:rPr lang="es-CO" b="1" dirty="0"/>
              <a:t>A de aristas (</a:t>
            </a:r>
            <a:r>
              <a:rPr lang="es-CO" b="1" i="1" dirty="0" err="1"/>
              <a:t>edges</a:t>
            </a:r>
            <a:r>
              <a:rPr lang="es-CO" b="1" dirty="0"/>
              <a:t>)</a:t>
            </a:r>
            <a:r>
              <a:rPr lang="es-CO" dirty="0"/>
              <a:t>, tal que cada arista en 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conecta</a:t>
            </a:r>
            <a:r>
              <a:rPr lang="es-CO" dirty="0"/>
              <a:t> dos vértices en V.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5771FE-2DBF-473B-841B-C23AC55F4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95"/>
          <a:stretch/>
        </p:blipFill>
        <p:spPr>
          <a:xfrm>
            <a:off x="1799626" y="4372114"/>
            <a:ext cx="2595394" cy="240063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D0D3645-2C50-4526-B3E1-1EFE6F3A821C}"/>
              </a:ext>
            </a:extLst>
          </p:cNvPr>
          <p:cNvSpPr txBox="1"/>
          <p:nvPr/>
        </p:nvSpPr>
        <p:spPr>
          <a:xfrm>
            <a:off x="2035596" y="4068935"/>
            <a:ext cx="207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sin etiquetas</a:t>
            </a:r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5823D1-AB85-46FB-9FC7-6E8532C145D1}"/>
              </a:ext>
            </a:extLst>
          </p:cNvPr>
          <p:cNvSpPr txBox="1"/>
          <p:nvPr/>
        </p:nvSpPr>
        <p:spPr>
          <a:xfrm>
            <a:off x="398364" y="4586458"/>
            <a:ext cx="87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Vértice</a:t>
            </a:r>
          </a:p>
          <a:p>
            <a:r>
              <a:rPr lang="es-CO" b="1" dirty="0"/>
              <a:t>Nodo</a:t>
            </a:r>
          </a:p>
          <a:p>
            <a:r>
              <a:rPr lang="es-CO" b="1" dirty="0" err="1"/>
              <a:t>Vertex</a:t>
            </a:r>
            <a:endParaRPr lang="en-US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1823F23-8975-4D3F-939C-8711A41CC285}"/>
              </a:ext>
            </a:extLst>
          </p:cNvPr>
          <p:cNvCxnSpPr/>
          <p:nvPr/>
        </p:nvCxnSpPr>
        <p:spPr>
          <a:xfrm flipV="1">
            <a:off x="1199616" y="4771702"/>
            <a:ext cx="678426" cy="373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A390972-D357-45D7-8483-B6EC962FC9A9}"/>
              </a:ext>
            </a:extLst>
          </p:cNvPr>
          <p:cNvSpPr txBox="1"/>
          <p:nvPr/>
        </p:nvSpPr>
        <p:spPr>
          <a:xfrm>
            <a:off x="4032892" y="5715297"/>
            <a:ext cx="1143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Arista</a:t>
            </a:r>
          </a:p>
          <a:p>
            <a:r>
              <a:rPr lang="es-CO" b="1" dirty="0"/>
              <a:t>Enlace</a:t>
            </a:r>
          </a:p>
          <a:p>
            <a:r>
              <a:rPr lang="es-CO" b="1" dirty="0"/>
              <a:t>Conector</a:t>
            </a:r>
            <a:endParaRPr lang="en-US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60322C5-24C0-40CF-8949-82F32C6EDE4D}"/>
              </a:ext>
            </a:extLst>
          </p:cNvPr>
          <p:cNvCxnSpPr>
            <a:cxnSpLocks/>
          </p:cNvCxnSpPr>
          <p:nvPr/>
        </p:nvCxnSpPr>
        <p:spPr>
          <a:xfrm flipH="1" flipV="1">
            <a:off x="3814916" y="5509788"/>
            <a:ext cx="471950" cy="30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469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Familias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95917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Grafos vacíos: </a:t>
            </a:r>
            <a:r>
              <a:rPr lang="es-CO" dirty="0"/>
              <a:t>n vértices 0 aristas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FE05D95-AC42-49EC-BB1C-CC13D89E6156}"/>
              </a:ext>
            </a:extLst>
          </p:cNvPr>
          <p:cNvSpPr/>
          <p:nvPr/>
        </p:nvSpPr>
        <p:spPr>
          <a:xfrm>
            <a:off x="2428568" y="2772697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33A2027-C19C-4211-9D14-B1DA8E7A297F}"/>
              </a:ext>
            </a:extLst>
          </p:cNvPr>
          <p:cNvSpPr/>
          <p:nvPr/>
        </p:nvSpPr>
        <p:spPr>
          <a:xfrm>
            <a:off x="1917291" y="3429000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AC2F3A6-8905-4AE9-B77E-B6BA9FB992F8}"/>
              </a:ext>
            </a:extLst>
          </p:cNvPr>
          <p:cNvSpPr/>
          <p:nvPr/>
        </p:nvSpPr>
        <p:spPr>
          <a:xfrm>
            <a:off x="2880852" y="3428999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93A536B-38C8-4E6F-9C81-D11C58EAD83D}"/>
              </a:ext>
            </a:extLst>
          </p:cNvPr>
          <p:cNvSpPr/>
          <p:nvPr/>
        </p:nvSpPr>
        <p:spPr>
          <a:xfrm>
            <a:off x="2399072" y="4152388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C8EB00-1AF9-4DEB-AB36-1AB563F52E45}"/>
              </a:ext>
            </a:extLst>
          </p:cNvPr>
          <p:cNvSpPr txBox="1"/>
          <p:nvPr/>
        </p:nvSpPr>
        <p:spPr>
          <a:xfrm>
            <a:off x="1406014" y="4585007"/>
            <a:ext cx="308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 vacío con 4 vértices.</a:t>
            </a:r>
            <a:endParaRPr lang="es-CO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5943CFA-48F0-4C99-9E7F-958256058840}"/>
              </a:ext>
            </a:extLst>
          </p:cNvPr>
          <p:cNvSpPr txBox="1">
            <a:spLocks/>
          </p:cNvSpPr>
          <p:nvPr/>
        </p:nvSpPr>
        <p:spPr>
          <a:xfrm>
            <a:off x="5808406" y="1837198"/>
            <a:ext cx="6314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Grafos bipartitos: </a:t>
            </a:r>
            <a:r>
              <a:rPr lang="es-CO" dirty="0"/>
              <a:t>grafo cuyo conjunto de vértices se pueda partir en dos conjuntos V1 y V2, tales que cada arista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sólo</a:t>
            </a:r>
            <a:r>
              <a:rPr lang="es-CO" dirty="0"/>
              <a:t> conecte a un nodo de V1 con uno de V2.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CB6E339-F8D1-46F6-9051-91F477553125}"/>
              </a:ext>
            </a:extLst>
          </p:cNvPr>
          <p:cNvSpPr/>
          <p:nvPr/>
        </p:nvSpPr>
        <p:spPr>
          <a:xfrm>
            <a:off x="6794093" y="4012867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05EC5C8-94DA-4B19-9C10-90BF7A4A0C4C}"/>
              </a:ext>
            </a:extLst>
          </p:cNvPr>
          <p:cNvSpPr/>
          <p:nvPr/>
        </p:nvSpPr>
        <p:spPr>
          <a:xfrm>
            <a:off x="8563899" y="4012867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966CEF5-C7BA-48F4-B120-69AE102BC4AA}"/>
              </a:ext>
            </a:extLst>
          </p:cNvPr>
          <p:cNvSpPr/>
          <p:nvPr/>
        </p:nvSpPr>
        <p:spPr>
          <a:xfrm>
            <a:off x="8573728" y="4571014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  <a:endParaRPr lang="en-U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63CED0C-D24F-4E50-BB16-C7A8B30FFDFF}"/>
              </a:ext>
            </a:extLst>
          </p:cNvPr>
          <p:cNvSpPr/>
          <p:nvPr/>
        </p:nvSpPr>
        <p:spPr>
          <a:xfrm>
            <a:off x="8573728" y="5196868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CCBB21F-DB14-4F23-B490-548A287F6FF6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7246377" y="4229177"/>
            <a:ext cx="131752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EDD5EBE-68E8-40A1-B9A1-FF9DF783A1EE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7246377" y="4229177"/>
            <a:ext cx="1327351" cy="5581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02EEDAD-59F9-49F2-910E-8D9B32B6246A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7246377" y="4229177"/>
            <a:ext cx="1327351" cy="118400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18D77CC-C682-4D76-9ADA-B68DFE313699}"/>
              </a:ext>
            </a:extLst>
          </p:cNvPr>
          <p:cNvSpPr txBox="1"/>
          <p:nvPr/>
        </p:nvSpPr>
        <p:spPr>
          <a:xfrm>
            <a:off x="9179645" y="4089149"/>
            <a:ext cx="26571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 bipartito completo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Nombre específico: </a:t>
            </a:r>
            <a:r>
              <a:rPr lang="es-CO" dirty="0"/>
              <a:t>Estrella K1,3</a:t>
            </a:r>
          </a:p>
        </p:txBody>
      </p:sp>
    </p:spTree>
    <p:extLst>
      <p:ext uri="{BB962C8B-B14F-4D97-AF65-F5344CB8AC3E}">
        <p14:creationId xmlns:p14="http://schemas.microsoft.com/office/powerpoint/2010/main" val="823568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Familias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95917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Grafos vacíos: </a:t>
            </a:r>
            <a:r>
              <a:rPr lang="es-CO" dirty="0"/>
              <a:t>n vértices 0 aristas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FE05D95-AC42-49EC-BB1C-CC13D89E6156}"/>
              </a:ext>
            </a:extLst>
          </p:cNvPr>
          <p:cNvSpPr/>
          <p:nvPr/>
        </p:nvSpPr>
        <p:spPr>
          <a:xfrm>
            <a:off x="2428568" y="2772697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33A2027-C19C-4211-9D14-B1DA8E7A297F}"/>
              </a:ext>
            </a:extLst>
          </p:cNvPr>
          <p:cNvSpPr/>
          <p:nvPr/>
        </p:nvSpPr>
        <p:spPr>
          <a:xfrm>
            <a:off x="1917291" y="3429000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</a:t>
            </a:r>
            <a:endParaRPr lang="en-U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AC2F3A6-8905-4AE9-B77E-B6BA9FB992F8}"/>
              </a:ext>
            </a:extLst>
          </p:cNvPr>
          <p:cNvSpPr/>
          <p:nvPr/>
        </p:nvSpPr>
        <p:spPr>
          <a:xfrm>
            <a:off x="2880852" y="3428999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93A536B-38C8-4E6F-9C81-D11C58EAD83D}"/>
              </a:ext>
            </a:extLst>
          </p:cNvPr>
          <p:cNvSpPr/>
          <p:nvPr/>
        </p:nvSpPr>
        <p:spPr>
          <a:xfrm>
            <a:off x="2399072" y="4152388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C8EB00-1AF9-4DEB-AB36-1AB563F52E45}"/>
              </a:ext>
            </a:extLst>
          </p:cNvPr>
          <p:cNvSpPr txBox="1"/>
          <p:nvPr/>
        </p:nvSpPr>
        <p:spPr>
          <a:xfrm>
            <a:off x="1406014" y="4585007"/>
            <a:ext cx="308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 vacío con 4 vértices.</a:t>
            </a:r>
            <a:endParaRPr lang="es-CO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5943CFA-48F0-4C99-9E7F-958256058840}"/>
              </a:ext>
            </a:extLst>
          </p:cNvPr>
          <p:cNvSpPr txBox="1">
            <a:spLocks/>
          </p:cNvSpPr>
          <p:nvPr/>
        </p:nvSpPr>
        <p:spPr>
          <a:xfrm>
            <a:off x="5808406" y="1837198"/>
            <a:ext cx="63147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Grafos bipartitos: </a:t>
            </a:r>
            <a:r>
              <a:rPr lang="es-CO" dirty="0"/>
              <a:t>grafo cuyo conjunto de vértices se pueda partir en dos conjuntos V1 y V2, tales que cada arista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sólo</a:t>
            </a:r>
            <a:r>
              <a:rPr lang="es-CO" dirty="0"/>
              <a:t> conecte a un nodo de V1 con uno de V2.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CB6E339-F8D1-46F6-9051-91F477553125}"/>
              </a:ext>
            </a:extLst>
          </p:cNvPr>
          <p:cNvSpPr/>
          <p:nvPr/>
        </p:nvSpPr>
        <p:spPr>
          <a:xfrm>
            <a:off x="6794093" y="4012867"/>
            <a:ext cx="452284" cy="432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  <a:endParaRPr lang="en-U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05EC5C8-94DA-4B19-9C10-90BF7A4A0C4C}"/>
              </a:ext>
            </a:extLst>
          </p:cNvPr>
          <p:cNvSpPr/>
          <p:nvPr/>
        </p:nvSpPr>
        <p:spPr>
          <a:xfrm>
            <a:off x="8563899" y="4012867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966CEF5-C7BA-48F4-B120-69AE102BC4AA}"/>
              </a:ext>
            </a:extLst>
          </p:cNvPr>
          <p:cNvSpPr/>
          <p:nvPr/>
        </p:nvSpPr>
        <p:spPr>
          <a:xfrm>
            <a:off x="8573728" y="4571014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  <a:endParaRPr lang="en-U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63CED0C-D24F-4E50-BB16-C7A8B30FFDFF}"/>
              </a:ext>
            </a:extLst>
          </p:cNvPr>
          <p:cNvSpPr/>
          <p:nvPr/>
        </p:nvSpPr>
        <p:spPr>
          <a:xfrm>
            <a:off x="8573728" y="5196868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CCBB21F-DB14-4F23-B490-548A287F6FF6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7246377" y="4229177"/>
            <a:ext cx="131752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EDD5EBE-68E8-40A1-B9A1-FF9DF783A1EE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7246377" y="4229177"/>
            <a:ext cx="1327351" cy="5581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02EEDAD-59F9-49F2-910E-8D9B32B6246A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7246377" y="4229177"/>
            <a:ext cx="1327351" cy="118400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18D77CC-C682-4D76-9ADA-B68DFE313699}"/>
              </a:ext>
            </a:extLst>
          </p:cNvPr>
          <p:cNvSpPr txBox="1"/>
          <p:nvPr/>
        </p:nvSpPr>
        <p:spPr>
          <a:xfrm>
            <a:off x="9179645" y="4089149"/>
            <a:ext cx="26571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Grafo bipartito completo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Nombre específico: </a:t>
            </a:r>
            <a:r>
              <a:rPr lang="es-CO" dirty="0"/>
              <a:t>Estrella K1,3</a:t>
            </a:r>
          </a:p>
        </p:txBody>
      </p:sp>
    </p:spTree>
    <p:extLst>
      <p:ext uri="{BB962C8B-B14F-4D97-AF65-F5344CB8AC3E}">
        <p14:creationId xmlns:p14="http://schemas.microsoft.com/office/powerpoint/2010/main" val="3984810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Familias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Caminos (</a:t>
            </a:r>
            <a:r>
              <a:rPr lang="es-CO" b="1" i="1" dirty="0" err="1"/>
              <a:t>Paths</a:t>
            </a:r>
            <a:r>
              <a:rPr lang="es-CO" b="1" dirty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Un camino </a:t>
            </a:r>
            <a:r>
              <a:rPr lang="es-CO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Pn</a:t>
            </a:r>
            <a:r>
              <a:rPr lang="es-CO" dirty="0"/>
              <a:t> es un grafo cuyos vértices se pueden organizar en secuencia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V1, v2, v3,…, </a:t>
            </a:r>
            <a:r>
              <a:rPr lang="es-CO" b="1" dirty="0" err="1">
                <a:solidFill>
                  <a:srgbClr val="FF0000"/>
                </a:solidFill>
                <a:highlight>
                  <a:srgbClr val="FFFF00"/>
                </a:highlight>
              </a:rPr>
              <a:t>vn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 tales que el conjunto de aristas sea A = {Vi, Vi+1 | i=1,2,…,n-1}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A5D590E-9E9A-4055-81F8-4C98FAD10C16}"/>
              </a:ext>
            </a:extLst>
          </p:cNvPr>
          <p:cNvSpPr/>
          <p:nvPr/>
        </p:nvSpPr>
        <p:spPr>
          <a:xfrm>
            <a:off x="4769876" y="4001732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422217-4D08-4137-81B1-FF85D85E261B}"/>
              </a:ext>
            </a:extLst>
          </p:cNvPr>
          <p:cNvSpPr/>
          <p:nvPr/>
        </p:nvSpPr>
        <p:spPr>
          <a:xfrm>
            <a:off x="5978014" y="4001731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  <a:endParaRPr lang="en-U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89B6D2C-0059-43F0-8329-5E87A60B2C8F}"/>
              </a:ext>
            </a:extLst>
          </p:cNvPr>
          <p:cNvSpPr/>
          <p:nvPr/>
        </p:nvSpPr>
        <p:spPr>
          <a:xfrm>
            <a:off x="7186152" y="4001294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  <a:endParaRPr lang="en-U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E16C993-1C12-49D9-859B-9EE079489A1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5222160" y="4218042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17BE38-C2B3-4A9B-B5FC-4F8470362582}"/>
              </a:ext>
            </a:extLst>
          </p:cNvPr>
          <p:cNvCxnSpPr>
            <a:cxnSpLocks/>
          </p:cNvCxnSpPr>
          <p:nvPr/>
        </p:nvCxnSpPr>
        <p:spPr>
          <a:xfrm flipH="1">
            <a:off x="6430298" y="4218039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F2EBBC-732D-4554-BC57-A09DF7BEDA08}"/>
              </a:ext>
            </a:extLst>
          </p:cNvPr>
          <p:cNvSpPr txBox="1"/>
          <p:nvPr/>
        </p:nvSpPr>
        <p:spPr>
          <a:xfrm>
            <a:off x="4769876" y="3600758"/>
            <a:ext cx="53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V1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D5CF501-2A2E-4FDC-AEE6-3376F8935E25}"/>
              </a:ext>
            </a:extLst>
          </p:cNvPr>
          <p:cNvSpPr txBox="1"/>
          <p:nvPr/>
        </p:nvSpPr>
        <p:spPr>
          <a:xfrm>
            <a:off x="5973714" y="3596573"/>
            <a:ext cx="53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V2</a:t>
            </a:r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845AD1-BFD4-4CDE-84BC-821C45CBC264}"/>
              </a:ext>
            </a:extLst>
          </p:cNvPr>
          <p:cNvSpPr txBox="1"/>
          <p:nvPr/>
        </p:nvSpPr>
        <p:spPr>
          <a:xfrm>
            <a:off x="7177552" y="3564494"/>
            <a:ext cx="53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32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Familias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Ciclo (</a:t>
            </a:r>
            <a:r>
              <a:rPr lang="es-CO" b="1" i="1" dirty="0" err="1"/>
              <a:t>Cycle</a:t>
            </a:r>
            <a:r>
              <a:rPr lang="es-CO" b="1" dirty="0"/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Un ciclo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Cn</a:t>
            </a:r>
            <a:r>
              <a:rPr lang="es-CO" dirty="0"/>
              <a:t> es un grafo cuyos vértices se pueden organizar en secuencia </a:t>
            </a:r>
            <a:r>
              <a:rPr lang="es-CO" dirty="0" err="1"/>
              <a:t>cíclcica</a:t>
            </a:r>
            <a:endParaRPr lang="es-CO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V1, v2, v3,…, </a:t>
            </a:r>
            <a:r>
              <a:rPr lang="es-CO" b="1" dirty="0" err="1">
                <a:solidFill>
                  <a:srgbClr val="FF0000"/>
                </a:solidFill>
                <a:highlight>
                  <a:srgbClr val="FFFF00"/>
                </a:highlight>
              </a:rPr>
              <a:t>vn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 tales que el conjunto de aristas sea A = {Vi, Vi+1 | i=1,2,…,n-1} U {Vi </a:t>
            </a:r>
            <a:r>
              <a:rPr lang="es-CO" b="1" dirty="0" err="1">
                <a:solidFill>
                  <a:srgbClr val="FF0000"/>
                </a:solidFill>
                <a:highlight>
                  <a:srgbClr val="FFFF00"/>
                </a:highlight>
              </a:rPr>
              <a:t>Vn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} para n&gt;=3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A5D590E-9E9A-4055-81F8-4C98FAD10C16}"/>
              </a:ext>
            </a:extLst>
          </p:cNvPr>
          <p:cNvSpPr/>
          <p:nvPr/>
        </p:nvSpPr>
        <p:spPr>
          <a:xfrm>
            <a:off x="4769876" y="4001732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6422217-4D08-4137-81B1-FF85D85E261B}"/>
              </a:ext>
            </a:extLst>
          </p:cNvPr>
          <p:cNvSpPr/>
          <p:nvPr/>
        </p:nvSpPr>
        <p:spPr>
          <a:xfrm>
            <a:off x="5978014" y="4001731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  <a:endParaRPr lang="en-U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89B6D2C-0059-43F0-8329-5E87A60B2C8F}"/>
              </a:ext>
            </a:extLst>
          </p:cNvPr>
          <p:cNvSpPr/>
          <p:nvPr/>
        </p:nvSpPr>
        <p:spPr>
          <a:xfrm>
            <a:off x="7186152" y="4001294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  <a:endParaRPr lang="en-US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E16C993-1C12-49D9-859B-9EE079489A1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5222160" y="4218042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17BE38-C2B3-4A9B-B5FC-4F8470362582}"/>
              </a:ext>
            </a:extLst>
          </p:cNvPr>
          <p:cNvCxnSpPr>
            <a:cxnSpLocks/>
          </p:cNvCxnSpPr>
          <p:nvPr/>
        </p:nvCxnSpPr>
        <p:spPr>
          <a:xfrm flipH="1">
            <a:off x="6430298" y="4218039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F2EBBC-732D-4554-BC57-A09DF7BEDA08}"/>
              </a:ext>
            </a:extLst>
          </p:cNvPr>
          <p:cNvSpPr txBox="1"/>
          <p:nvPr/>
        </p:nvSpPr>
        <p:spPr>
          <a:xfrm>
            <a:off x="4769876" y="3600758"/>
            <a:ext cx="53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V1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D5CF501-2A2E-4FDC-AEE6-3376F8935E25}"/>
              </a:ext>
            </a:extLst>
          </p:cNvPr>
          <p:cNvSpPr txBox="1"/>
          <p:nvPr/>
        </p:nvSpPr>
        <p:spPr>
          <a:xfrm>
            <a:off x="5973714" y="3596573"/>
            <a:ext cx="53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V2</a:t>
            </a:r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845AD1-BFD4-4CDE-84BC-821C45CBC264}"/>
              </a:ext>
            </a:extLst>
          </p:cNvPr>
          <p:cNvSpPr txBox="1"/>
          <p:nvPr/>
        </p:nvSpPr>
        <p:spPr>
          <a:xfrm>
            <a:off x="7177552" y="3564494"/>
            <a:ext cx="53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V3</a:t>
            </a:r>
            <a:endParaRPr lang="en-U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DF9260F-B4DE-4D0A-B892-15F2F643A043}"/>
              </a:ext>
            </a:extLst>
          </p:cNvPr>
          <p:cNvSpPr/>
          <p:nvPr/>
        </p:nvSpPr>
        <p:spPr>
          <a:xfrm>
            <a:off x="6013043" y="4781537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</a:t>
            </a:r>
            <a:endParaRPr lang="en-US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ACC2166-C2C8-47DE-ACBF-17F3996DB965}"/>
              </a:ext>
            </a:extLst>
          </p:cNvPr>
          <p:cNvCxnSpPr>
            <a:cxnSpLocks/>
            <a:stCxn id="13" idx="4"/>
            <a:endCxn id="15" idx="6"/>
          </p:cNvCxnSpPr>
          <p:nvPr/>
        </p:nvCxnSpPr>
        <p:spPr>
          <a:xfrm flipH="1">
            <a:off x="6465327" y="4433913"/>
            <a:ext cx="946967" cy="56393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D555DFE-E1A2-49D1-A28E-8E4A57EDED94}"/>
              </a:ext>
            </a:extLst>
          </p:cNvPr>
          <p:cNvCxnSpPr>
            <a:cxnSpLocks/>
            <a:stCxn id="15" idx="2"/>
            <a:endCxn id="11" idx="4"/>
          </p:cNvCxnSpPr>
          <p:nvPr/>
        </p:nvCxnSpPr>
        <p:spPr>
          <a:xfrm flipH="1" flipV="1">
            <a:off x="4996018" y="4434351"/>
            <a:ext cx="1017025" cy="56349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5B23282-93CE-4162-91B1-91BFD1E5B0DC}"/>
              </a:ext>
            </a:extLst>
          </p:cNvPr>
          <p:cNvSpPr txBox="1"/>
          <p:nvPr/>
        </p:nvSpPr>
        <p:spPr>
          <a:xfrm>
            <a:off x="6086171" y="5203303"/>
            <a:ext cx="53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4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Conectividad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Mínimo de elementos (Vértices o aristas) que, al ser removidos, desconecta un grafo y lo convierte en un conjunto de componentes aislados.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Vértices o aristas de corte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18AD2D-ABCD-4BD7-85D2-2D4B3634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5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Conectividad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Mínimo de elementos (Vértices o aristas) que, al ser removidos, desconecta un grafo y lo convierte en un conjunto de componentes aislados.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Vértices o aristas de corte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K(G): conectividad de vértices del grafo G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06FC900-4F7A-46B0-ABFB-C3BDD185C33D}"/>
              </a:ext>
            </a:extLst>
          </p:cNvPr>
          <p:cNvSpPr/>
          <p:nvPr/>
        </p:nvSpPr>
        <p:spPr>
          <a:xfrm>
            <a:off x="3855477" y="4317042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59D988B-CACD-41F3-8DAB-492A139C1587}"/>
              </a:ext>
            </a:extLst>
          </p:cNvPr>
          <p:cNvSpPr/>
          <p:nvPr/>
        </p:nvSpPr>
        <p:spPr>
          <a:xfrm>
            <a:off x="5063615" y="4317041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  <a:endParaRPr lang="en-U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966D943-DE30-4498-94D3-AEE943324230}"/>
              </a:ext>
            </a:extLst>
          </p:cNvPr>
          <p:cNvSpPr/>
          <p:nvPr/>
        </p:nvSpPr>
        <p:spPr>
          <a:xfrm>
            <a:off x="6271753" y="4316604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  <a:endParaRPr lang="en-US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875E162-3040-48B0-85B9-B6FEAB664903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307761" y="4533352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FBD086C-17E7-4A38-9C87-0E3A888699A6}"/>
              </a:ext>
            </a:extLst>
          </p:cNvPr>
          <p:cNvCxnSpPr>
            <a:cxnSpLocks/>
          </p:cNvCxnSpPr>
          <p:nvPr/>
        </p:nvCxnSpPr>
        <p:spPr>
          <a:xfrm flipH="1">
            <a:off x="5515899" y="4533349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78D472F8-C83F-439A-8166-479C2EC4D132}"/>
              </a:ext>
            </a:extLst>
          </p:cNvPr>
          <p:cNvSpPr/>
          <p:nvPr/>
        </p:nvSpPr>
        <p:spPr>
          <a:xfrm>
            <a:off x="7487817" y="4317039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</a:t>
            </a:r>
            <a:endParaRPr lang="en-US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B9A1B88-BB22-407D-BF8F-1ECDC21AE942}"/>
              </a:ext>
            </a:extLst>
          </p:cNvPr>
          <p:cNvCxnSpPr>
            <a:cxnSpLocks/>
          </p:cNvCxnSpPr>
          <p:nvPr/>
        </p:nvCxnSpPr>
        <p:spPr>
          <a:xfrm flipH="1">
            <a:off x="6731963" y="4533784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1D78E83-147B-4FB8-91DB-390CD7542B89}"/>
              </a:ext>
            </a:extLst>
          </p:cNvPr>
          <p:cNvSpPr txBox="1"/>
          <p:nvPr/>
        </p:nvSpPr>
        <p:spPr>
          <a:xfrm>
            <a:off x="4123196" y="4908876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Grafo no dirigido con N vértices (N=4) y N-2 Vértices de corte.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Vértice de corte: vértices que no son nodos finales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4ACA27-A373-4144-AD65-BABA8486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17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Conectividad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Mínimo de elementos (Vértices o aristas) que, al ser removidos, desconecta un grafo y lo convierte en un conjunto de componentes aislados.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Vértices o aristas de corte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K(G): conectividad de vértices del grafo G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06FC900-4F7A-46B0-ABFB-C3BDD185C33D}"/>
              </a:ext>
            </a:extLst>
          </p:cNvPr>
          <p:cNvSpPr/>
          <p:nvPr/>
        </p:nvSpPr>
        <p:spPr>
          <a:xfrm>
            <a:off x="3855477" y="4317042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59D988B-CACD-41F3-8DAB-492A139C1587}"/>
              </a:ext>
            </a:extLst>
          </p:cNvPr>
          <p:cNvSpPr/>
          <p:nvPr/>
        </p:nvSpPr>
        <p:spPr>
          <a:xfrm>
            <a:off x="5063615" y="4317041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  <a:endParaRPr lang="en-U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966D943-DE30-4498-94D3-AEE943324230}"/>
              </a:ext>
            </a:extLst>
          </p:cNvPr>
          <p:cNvSpPr/>
          <p:nvPr/>
        </p:nvSpPr>
        <p:spPr>
          <a:xfrm>
            <a:off x="6271753" y="4316604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  <a:endParaRPr lang="en-US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875E162-3040-48B0-85B9-B6FEAB664903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307761" y="4533352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FBD086C-17E7-4A38-9C87-0E3A888699A6}"/>
              </a:ext>
            </a:extLst>
          </p:cNvPr>
          <p:cNvCxnSpPr>
            <a:cxnSpLocks/>
          </p:cNvCxnSpPr>
          <p:nvPr/>
        </p:nvCxnSpPr>
        <p:spPr>
          <a:xfrm flipH="1">
            <a:off x="5515899" y="4533349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78D472F8-C83F-439A-8166-479C2EC4D132}"/>
              </a:ext>
            </a:extLst>
          </p:cNvPr>
          <p:cNvSpPr/>
          <p:nvPr/>
        </p:nvSpPr>
        <p:spPr>
          <a:xfrm>
            <a:off x="7487817" y="4317039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</a:t>
            </a:r>
            <a:endParaRPr lang="en-US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B9A1B88-BB22-407D-BF8F-1ECDC21AE942}"/>
              </a:ext>
            </a:extLst>
          </p:cNvPr>
          <p:cNvCxnSpPr>
            <a:cxnSpLocks/>
          </p:cNvCxnSpPr>
          <p:nvPr/>
        </p:nvCxnSpPr>
        <p:spPr>
          <a:xfrm flipH="1">
            <a:off x="6731963" y="4533784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1D78E83-147B-4FB8-91DB-390CD7542B89}"/>
              </a:ext>
            </a:extLst>
          </p:cNvPr>
          <p:cNvSpPr txBox="1"/>
          <p:nvPr/>
        </p:nvSpPr>
        <p:spPr>
          <a:xfrm>
            <a:off x="4123196" y="4908876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Grafo no dirigido con N vértices (N=4) y N-2 Vértices de corte.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Vértice de corte: vértices que no son nodos finales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FC28ABE-E292-4AE5-8F88-757C6B63010E}"/>
              </a:ext>
            </a:extLst>
          </p:cNvPr>
          <p:cNvSpPr txBox="1"/>
          <p:nvPr/>
        </p:nvSpPr>
        <p:spPr>
          <a:xfrm>
            <a:off x="433196" y="5232041"/>
            <a:ext cx="85049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CO" sz="3200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K(G) = 1. 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88EC7F-A207-4CCA-9C85-7E350B71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77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Conectividad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Mínimo de elementos (Vértices o aristas) que, al ser removidos, desconecta un grafo y lo convierte en un conjunto de componentes aislados.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Vértices o aristas de corte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K(G): conectividad de vértices del grafo G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06FC900-4F7A-46B0-ABFB-C3BDD185C33D}"/>
              </a:ext>
            </a:extLst>
          </p:cNvPr>
          <p:cNvSpPr/>
          <p:nvPr/>
        </p:nvSpPr>
        <p:spPr>
          <a:xfrm>
            <a:off x="3855477" y="4317042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59D988B-CACD-41F3-8DAB-492A139C1587}"/>
              </a:ext>
            </a:extLst>
          </p:cNvPr>
          <p:cNvSpPr/>
          <p:nvPr/>
        </p:nvSpPr>
        <p:spPr>
          <a:xfrm>
            <a:off x="5063615" y="4317041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  <a:endParaRPr lang="en-U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966D943-DE30-4498-94D3-AEE943324230}"/>
              </a:ext>
            </a:extLst>
          </p:cNvPr>
          <p:cNvSpPr/>
          <p:nvPr/>
        </p:nvSpPr>
        <p:spPr>
          <a:xfrm>
            <a:off x="6271753" y="4316604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  <a:endParaRPr lang="en-US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875E162-3040-48B0-85B9-B6FEAB664903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307761" y="4533352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FBD086C-17E7-4A38-9C87-0E3A888699A6}"/>
              </a:ext>
            </a:extLst>
          </p:cNvPr>
          <p:cNvCxnSpPr>
            <a:cxnSpLocks/>
          </p:cNvCxnSpPr>
          <p:nvPr/>
        </p:nvCxnSpPr>
        <p:spPr>
          <a:xfrm flipH="1">
            <a:off x="5515899" y="4533349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78D472F8-C83F-439A-8166-479C2EC4D132}"/>
              </a:ext>
            </a:extLst>
          </p:cNvPr>
          <p:cNvSpPr/>
          <p:nvPr/>
        </p:nvSpPr>
        <p:spPr>
          <a:xfrm>
            <a:off x="7487817" y="4317039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</a:t>
            </a:r>
            <a:endParaRPr lang="en-US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B9A1B88-BB22-407D-BF8F-1ECDC21AE942}"/>
              </a:ext>
            </a:extLst>
          </p:cNvPr>
          <p:cNvCxnSpPr>
            <a:cxnSpLocks/>
          </p:cNvCxnSpPr>
          <p:nvPr/>
        </p:nvCxnSpPr>
        <p:spPr>
          <a:xfrm flipH="1">
            <a:off x="6731963" y="4533784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1D78E83-147B-4FB8-91DB-390CD7542B89}"/>
              </a:ext>
            </a:extLst>
          </p:cNvPr>
          <p:cNvSpPr txBox="1"/>
          <p:nvPr/>
        </p:nvSpPr>
        <p:spPr>
          <a:xfrm>
            <a:off x="4123196" y="4908876"/>
            <a:ext cx="6093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Grafo no dirigido con N vértices (N=4) y N-2 Vértices de corte.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Vértice de corte: vértices que no son nodos finales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FC28ABE-E292-4AE5-8F88-757C6B63010E}"/>
              </a:ext>
            </a:extLst>
          </p:cNvPr>
          <p:cNvSpPr txBox="1"/>
          <p:nvPr/>
        </p:nvSpPr>
        <p:spPr>
          <a:xfrm>
            <a:off x="433196" y="5232041"/>
            <a:ext cx="85049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CO" sz="3200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K(G) = 1.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sz="3200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Cuántos vértices hay que eliminar para desconectar un grafo completo?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565EC3-C244-4314-9BBE-0E3C2FEB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6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Conectividad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l-GR" dirty="0"/>
              <a:t>λ</a:t>
            </a:r>
            <a:r>
              <a:rPr lang="es-CO" dirty="0">
                <a:sym typeface="Wingdings" panose="05000000000000000000" pitchFamily="2" charset="2"/>
              </a:rPr>
              <a:t>(G): conectividad de aristas del grafo 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Mínimo de aristas que deben ser eliminadas para que el grafo sea desconectado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06FC900-4F7A-46B0-ABFB-C3BDD185C33D}"/>
              </a:ext>
            </a:extLst>
          </p:cNvPr>
          <p:cNvSpPr/>
          <p:nvPr/>
        </p:nvSpPr>
        <p:spPr>
          <a:xfrm>
            <a:off x="4260481" y="3429438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59D988B-CACD-41F3-8DAB-492A139C1587}"/>
              </a:ext>
            </a:extLst>
          </p:cNvPr>
          <p:cNvSpPr/>
          <p:nvPr/>
        </p:nvSpPr>
        <p:spPr>
          <a:xfrm>
            <a:off x="5468619" y="3429437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  <a:endParaRPr lang="en-U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966D943-DE30-4498-94D3-AEE943324230}"/>
              </a:ext>
            </a:extLst>
          </p:cNvPr>
          <p:cNvSpPr/>
          <p:nvPr/>
        </p:nvSpPr>
        <p:spPr>
          <a:xfrm>
            <a:off x="6676757" y="3429000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  <a:endParaRPr lang="en-US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875E162-3040-48B0-85B9-B6FEAB664903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712765" y="3645748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FBD086C-17E7-4A38-9C87-0E3A888699A6}"/>
              </a:ext>
            </a:extLst>
          </p:cNvPr>
          <p:cNvCxnSpPr>
            <a:cxnSpLocks/>
          </p:cNvCxnSpPr>
          <p:nvPr/>
        </p:nvCxnSpPr>
        <p:spPr>
          <a:xfrm flipH="1">
            <a:off x="5920903" y="3645745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78D472F8-C83F-439A-8166-479C2EC4D132}"/>
              </a:ext>
            </a:extLst>
          </p:cNvPr>
          <p:cNvSpPr/>
          <p:nvPr/>
        </p:nvSpPr>
        <p:spPr>
          <a:xfrm>
            <a:off x="7892821" y="3429435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</a:t>
            </a:r>
            <a:endParaRPr lang="en-US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B9A1B88-BB22-407D-BF8F-1ECDC21AE942}"/>
              </a:ext>
            </a:extLst>
          </p:cNvPr>
          <p:cNvCxnSpPr>
            <a:cxnSpLocks/>
          </p:cNvCxnSpPr>
          <p:nvPr/>
        </p:nvCxnSpPr>
        <p:spPr>
          <a:xfrm flipH="1">
            <a:off x="7136967" y="3646180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1D78E83-147B-4FB8-91DB-390CD7542B89}"/>
              </a:ext>
            </a:extLst>
          </p:cNvPr>
          <p:cNvSpPr txBox="1"/>
          <p:nvPr/>
        </p:nvSpPr>
        <p:spPr>
          <a:xfrm>
            <a:off x="4528200" y="4021272"/>
            <a:ext cx="6093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Grafo no dirigido con N vértices (N=4) y N-1 Aristas de corte.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Aristas de corte: Aristas que al ser eliminadas desconectan el grafo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3CC053-E00B-49F1-B9C7-1FC53177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8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Conectividad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l-GR" dirty="0"/>
              <a:t>λ</a:t>
            </a:r>
            <a:r>
              <a:rPr lang="es-CO" dirty="0">
                <a:sym typeface="Wingdings" panose="05000000000000000000" pitchFamily="2" charset="2"/>
              </a:rPr>
              <a:t>(G): conectividad de aristas del grafo 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Mínimo de aristas que deben ser eliminadas para que el grafo sea desconectado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06FC900-4F7A-46B0-ABFB-C3BDD185C33D}"/>
              </a:ext>
            </a:extLst>
          </p:cNvPr>
          <p:cNvSpPr/>
          <p:nvPr/>
        </p:nvSpPr>
        <p:spPr>
          <a:xfrm>
            <a:off x="4260481" y="3429438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</a:t>
            </a:r>
            <a:endParaRPr lang="en-U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59D988B-CACD-41F3-8DAB-492A139C1587}"/>
              </a:ext>
            </a:extLst>
          </p:cNvPr>
          <p:cNvSpPr/>
          <p:nvPr/>
        </p:nvSpPr>
        <p:spPr>
          <a:xfrm>
            <a:off x="5468619" y="3429437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</a:t>
            </a:r>
            <a:endParaRPr lang="en-U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966D943-DE30-4498-94D3-AEE943324230}"/>
              </a:ext>
            </a:extLst>
          </p:cNvPr>
          <p:cNvSpPr/>
          <p:nvPr/>
        </p:nvSpPr>
        <p:spPr>
          <a:xfrm>
            <a:off x="6676757" y="3429000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</a:t>
            </a:r>
            <a:endParaRPr lang="en-US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875E162-3040-48B0-85B9-B6FEAB664903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712765" y="3645748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FBD086C-17E7-4A38-9C87-0E3A888699A6}"/>
              </a:ext>
            </a:extLst>
          </p:cNvPr>
          <p:cNvCxnSpPr>
            <a:cxnSpLocks/>
          </p:cNvCxnSpPr>
          <p:nvPr/>
        </p:nvCxnSpPr>
        <p:spPr>
          <a:xfrm flipH="1">
            <a:off x="5920903" y="3645745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78D472F8-C83F-439A-8166-479C2EC4D132}"/>
              </a:ext>
            </a:extLst>
          </p:cNvPr>
          <p:cNvSpPr/>
          <p:nvPr/>
        </p:nvSpPr>
        <p:spPr>
          <a:xfrm>
            <a:off x="7892821" y="3429435"/>
            <a:ext cx="452284" cy="4326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</a:t>
            </a:r>
            <a:endParaRPr lang="en-US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B9A1B88-BB22-407D-BF8F-1ECDC21AE942}"/>
              </a:ext>
            </a:extLst>
          </p:cNvPr>
          <p:cNvCxnSpPr>
            <a:cxnSpLocks/>
          </p:cNvCxnSpPr>
          <p:nvPr/>
        </p:nvCxnSpPr>
        <p:spPr>
          <a:xfrm flipH="1">
            <a:off x="7136967" y="3646180"/>
            <a:ext cx="75585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1D78E83-147B-4FB8-91DB-390CD7542B89}"/>
              </a:ext>
            </a:extLst>
          </p:cNvPr>
          <p:cNvSpPr txBox="1"/>
          <p:nvPr/>
        </p:nvSpPr>
        <p:spPr>
          <a:xfrm>
            <a:off x="4528200" y="4021272"/>
            <a:ext cx="6093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Grafo no dirigido con N vértices (N=4) y N-1 Aristas de corte.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Aristas de corte: Aristas que al ser eliminadas desconectan el grafo y aumentan los componentes 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FC28ABE-E292-4AE5-8F88-757C6B63010E}"/>
              </a:ext>
            </a:extLst>
          </p:cNvPr>
          <p:cNvSpPr txBox="1"/>
          <p:nvPr/>
        </p:nvSpPr>
        <p:spPr>
          <a:xfrm>
            <a:off x="838200" y="4344437"/>
            <a:ext cx="85049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l-GR" sz="4400" dirty="0">
                <a:solidFill>
                  <a:srgbClr val="FF0000"/>
                </a:solidFill>
                <a:highlight>
                  <a:srgbClr val="FFFF00"/>
                </a:highlight>
              </a:rPr>
              <a:t>λ</a:t>
            </a:r>
            <a:r>
              <a:rPr lang="es-CO" sz="3200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(G) = 1.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sz="3200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Cuántas aristas hay que eliminar para desconectar un grafo completo?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593897-1729-424E-A78D-9BD7810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</a:rPr>
              <a:t>Definición: </a:t>
            </a:r>
            <a:r>
              <a:rPr lang="es-CO" dirty="0"/>
              <a:t>matemáticamente, un grafo es un conjunto </a:t>
            </a:r>
            <a:r>
              <a:rPr lang="es-CO" b="1" dirty="0"/>
              <a:t>V de vértices (</a:t>
            </a:r>
            <a:r>
              <a:rPr lang="es-CO" b="1" i="1" dirty="0" err="1"/>
              <a:t>vertices</a:t>
            </a:r>
            <a:r>
              <a:rPr lang="es-CO" b="1" dirty="0"/>
              <a:t>) </a:t>
            </a:r>
            <a:r>
              <a:rPr lang="es-CO" dirty="0"/>
              <a:t>y un conjunto </a:t>
            </a:r>
            <a:r>
              <a:rPr lang="es-CO" b="1" dirty="0"/>
              <a:t>A de aristas (</a:t>
            </a:r>
            <a:r>
              <a:rPr lang="es-CO" b="1" i="1" dirty="0" err="1"/>
              <a:t>edges</a:t>
            </a:r>
            <a:r>
              <a:rPr lang="es-CO" b="1" dirty="0"/>
              <a:t>)</a:t>
            </a:r>
            <a:r>
              <a:rPr lang="es-CO" dirty="0"/>
              <a:t>, tal que cada arista en 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conecta</a:t>
            </a:r>
            <a:r>
              <a:rPr lang="es-CO" dirty="0"/>
              <a:t> dos vértices en V.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Los vértices y aristas pueden o no estar </a:t>
            </a:r>
            <a:r>
              <a:rPr lang="es-CO" b="1" dirty="0"/>
              <a:t>etiquetados</a:t>
            </a:r>
            <a:r>
              <a:rPr lang="es-CO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5771FE-2DBF-473B-841B-C23AC55F4B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23"/>
          <a:stretch/>
        </p:blipFill>
        <p:spPr>
          <a:xfrm>
            <a:off x="1799626" y="4372114"/>
            <a:ext cx="5712220" cy="240063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D0D3645-2C50-4526-B3E1-1EFE6F3A821C}"/>
              </a:ext>
            </a:extLst>
          </p:cNvPr>
          <p:cNvSpPr txBox="1"/>
          <p:nvPr/>
        </p:nvSpPr>
        <p:spPr>
          <a:xfrm>
            <a:off x="2035596" y="4068935"/>
            <a:ext cx="207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sin etiquetas</a:t>
            </a:r>
            <a:endParaRPr lang="en-U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76CF07-1856-4CCA-9142-14B35B3D0266}"/>
              </a:ext>
            </a:extLst>
          </p:cNvPr>
          <p:cNvSpPr txBox="1"/>
          <p:nvPr/>
        </p:nvSpPr>
        <p:spPr>
          <a:xfrm>
            <a:off x="5176843" y="4068935"/>
            <a:ext cx="207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etiquetado</a:t>
            </a:r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5823D1-AB85-46FB-9FC7-6E8532C145D1}"/>
              </a:ext>
            </a:extLst>
          </p:cNvPr>
          <p:cNvSpPr txBox="1"/>
          <p:nvPr/>
        </p:nvSpPr>
        <p:spPr>
          <a:xfrm>
            <a:off x="398364" y="4586458"/>
            <a:ext cx="87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Vértice</a:t>
            </a:r>
          </a:p>
          <a:p>
            <a:r>
              <a:rPr lang="es-CO" b="1" dirty="0"/>
              <a:t>Nodo</a:t>
            </a:r>
          </a:p>
          <a:p>
            <a:r>
              <a:rPr lang="es-CO" b="1" dirty="0" err="1"/>
              <a:t>Vertex</a:t>
            </a:r>
            <a:endParaRPr lang="en-US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1823F23-8975-4D3F-939C-8711A41CC285}"/>
              </a:ext>
            </a:extLst>
          </p:cNvPr>
          <p:cNvCxnSpPr/>
          <p:nvPr/>
        </p:nvCxnSpPr>
        <p:spPr>
          <a:xfrm flipV="1">
            <a:off x="1199616" y="4771702"/>
            <a:ext cx="678426" cy="373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A390972-D357-45D7-8483-B6EC962FC9A9}"/>
              </a:ext>
            </a:extLst>
          </p:cNvPr>
          <p:cNvSpPr txBox="1"/>
          <p:nvPr/>
        </p:nvSpPr>
        <p:spPr>
          <a:xfrm>
            <a:off x="4032892" y="5715297"/>
            <a:ext cx="1143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Arista</a:t>
            </a:r>
          </a:p>
          <a:p>
            <a:r>
              <a:rPr lang="es-CO" b="1" dirty="0"/>
              <a:t>Enlace</a:t>
            </a:r>
          </a:p>
          <a:p>
            <a:r>
              <a:rPr lang="es-CO" b="1" dirty="0"/>
              <a:t>Conector</a:t>
            </a:r>
            <a:endParaRPr lang="en-US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60322C5-24C0-40CF-8949-82F32C6EDE4D}"/>
              </a:ext>
            </a:extLst>
          </p:cNvPr>
          <p:cNvCxnSpPr>
            <a:cxnSpLocks/>
          </p:cNvCxnSpPr>
          <p:nvPr/>
        </p:nvCxnSpPr>
        <p:spPr>
          <a:xfrm flipH="1" flipV="1">
            <a:off x="3814916" y="5509788"/>
            <a:ext cx="471950" cy="30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25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694497E-FDC0-48D2-8687-71B17BE3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39" y="2626200"/>
            <a:ext cx="6077385" cy="4231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Conectividad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l-GR" dirty="0"/>
              <a:t>λ</a:t>
            </a:r>
            <a:r>
              <a:rPr lang="es-CO" dirty="0">
                <a:sym typeface="Wingdings" panose="05000000000000000000" pitchFamily="2" charset="2"/>
              </a:rPr>
              <a:t>(G): conectividad de aristas del grafo 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Mínimo de aristas que deben ser eliminadas para que el grafo sea desconectado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FC28ABE-E292-4AE5-8F88-757C6B63010E}"/>
              </a:ext>
            </a:extLst>
          </p:cNvPr>
          <p:cNvSpPr txBox="1"/>
          <p:nvPr/>
        </p:nvSpPr>
        <p:spPr>
          <a:xfrm>
            <a:off x="0" y="3429000"/>
            <a:ext cx="3796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rgbClr val="FF0000"/>
                </a:solidFill>
                <a:highlight>
                  <a:srgbClr val="FFFF00"/>
                </a:highlight>
              </a:rPr>
              <a:t>Cuántas aristas de corte hay en este grafo?</a:t>
            </a:r>
            <a:endParaRPr lang="es-CO" sz="2000" b="1" dirty="0">
              <a:solidFill>
                <a:srgbClr val="FF000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014B2A-A13E-45AF-9ABF-D24B7D89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5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694497E-FDC0-48D2-8687-71B17BE3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39" y="2626200"/>
            <a:ext cx="6077385" cy="4231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Conectividad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l-GR" dirty="0"/>
              <a:t>λ</a:t>
            </a:r>
            <a:r>
              <a:rPr lang="es-CO" dirty="0">
                <a:sym typeface="Wingdings" panose="05000000000000000000" pitchFamily="2" charset="2"/>
              </a:rPr>
              <a:t>(G): conectividad de aristas del grafo 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Mínimo de aristas que deben ser eliminadas para que el grafo sea desconectado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FC28ABE-E292-4AE5-8F88-757C6B63010E}"/>
              </a:ext>
            </a:extLst>
          </p:cNvPr>
          <p:cNvSpPr txBox="1"/>
          <p:nvPr/>
        </p:nvSpPr>
        <p:spPr>
          <a:xfrm>
            <a:off x="0" y="3429000"/>
            <a:ext cx="3796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rgbClr val="FF0000"/>
                </a:solidFill>
                <a:highlight>
                  <a:srgbClr val="FFFF00"/>
                </a:highlight>
              </a:rPr>
              <a:t>Cuántas aristas de corte hay en este grafo?</a:t>
            </a:r>
            <a:endParaRPr lang="es-CO" sz="2000" b="1" dirty="0">
              <a:solidFill>
                <a:srgbClr val="FF000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F2F458C-622D-49F1-BAD9-6B57BC5A5C69}"/>
              </a:ext>
            </a:extLst>
          </p:cNvPr>
          <p:cNvCxnSpPr/>
          <p:nvPr/>
        </p:nvCxnSpPr>
        <p:spPr>
          <a:xfrm flipV="1">
            <a:off x="5817476" y="3168869"/>
            <a:ext cx="1292772" cy="1103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ED9989D-50A1-46DA-A84D-347266354E6D}"/>
              </a:ext>
            </a:extLst>
          </p:cNvPr>
          <p:cNvCxnSpPr>
            <a:cxnSpLocks/>
          </p:cNvCxnSpPr>
          <p:nvPr/>
        </p:nvCxnSpPr>
        <p:spPr>
          <a:xfrm flipV="1">
            <a:off x="9138746" y="3153103"/>
            <a:ext cx="683171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410F61-C17D-4F35-8BC3-FF237FFC71F7}"/>
              </a:ext>
            </a:extLst>
          </p:cNvPr>
          <p:cNvCxnSpPr>
            <a:cxnSpLocks/>
          </p:cNvCxnSpPr>
          <p:nvPr/>
        </p:nvCxnSpPr>
        <p:spPr>
          <a:xfrm>
            <a:off x="8939048" y="3288041"/>
            <a:ext cx="0" cy="6656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198D3F4-B460-474A-9E74-C0D6058A2537}"/>
              </a:ext>
            </a:extLst>
          </p:cNvPr>
          <p:cNvCxnSpPr>
            <a:cxnSpLocks/>
          </p:cNvCxnSpPr>
          <p:nvPr/>
        </p:nvCxnSpPr>
        <p:spPr>
          <a:xfrm flipV="1">
            <a:off x="9322677" y="4143815"/>
            <a:ext cx="683171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4209409-CD5A-45D6-870A-E78B04E4837C}"/>
              </a:ext>
            </a:extLst>
          </p:cNvPr>
          <p:cNvCxnSpPr>
            <a:cxnSpLocks/>
          </p:cNvCxnSpPr>
          <p:nvPr/>
        </p:nvCxnSpPr>
        <p:spPr>
          <a:xfrm flipV="1">
            <a:off x="6077608" y="6176962"/>
            <a:ext cx="683171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2E22385-3A96-49EC-9C9C-043D7A679F72}"/>
              </a:ext>
            </a:extLst>
          </p:cNvPr>
          <p:cNvCxnSpPr>
            <a:cxnSpLocks/>
          </p:cNvCxnSpPr>
          <p:nvPr/>
        </p:nvCxnSpPr>
        <p:spPr>
          <a:xfrm flipV="1">
            <a:off x="7888015" y="5181600"/>
            <a:ext cx="683171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05B918-45F1-4E95-9EC2-8DC9B495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6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Conectividad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Dado un grafo dirigido G, dos vértices están: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b="1" dirty="0">
                <a:sym typeface="Wingdings" panose="05000000000000000000" pitchFamily="2" charset="2"/>
              </a:rPr>
              <a:t>Débilmente conectados </a:t>
            </a:r>
            <a:r>
              <a:rPr lang="es-ES" dirty="0">
                <a:sym typeface="Wingdings" panose="05000000000000000000" pitchFamily="2" charset="2"/>
              </a:rPr>
              <a:t>si están unidos por un </a:t>
            </a:r>
            <a:r>
              <a:rPr lang="es-ES" dirty="0" err="1">
                <a:sym typeface="Wingdings" panose="05000000000000000000" pitchFamily="2" charset="2"/>
              </a:rPr>
              <a:t>semicamino</a:t>
            </a:r>
            <a:endParaRPr lang="es-ES" dirty="0">
              <a:sym typeface="Wingdings" panose="05000000000000000000" pitchFamily="2" charset="2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ES" dirty="0">
                <a:sym typeface="Wingdings" panose="05000000000000000000" pitchFamily="2" charset="2"/>
              </a:rPr>
              <a:t>Un camino que no considera la dirección de las aristas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b="1" dirty="0">
                <a:sym typeface="Wingdings" panose="05000000000000000000" pitchFamily="2" charset="2"/>
              </a:rPr>
              <a:t>Unilateralmente conectado </a:t>
            </a:r>
            <a:r>
              <a:rPr lang="es-ES" dirty="0">
                <a:sym typeface="Wingdings" panose="05000000000000000000" pitchFamily="2" charset="2"/>
              </a:rPr>
              <a:t>si están unidos por un camino que va desde uno hasta el otro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b="1" dirty="0">
                <a:sym typeface="Wingdings" panose="05000000000000000000" pitchFamily="2" charset="2"/>
              </a:rPr>
              <a:t>Fuertemente conectado </a:t>
            </a:r>
            <a:r>
              <a:rPr lang="es-ES" dirty="0">
                <a:sym typeface="Wingdings" panose="05000000000000000000" pitchFamily="2" charset="2"/>
              </a:rPr>
              <a:t>si están unidos por al menos dos caminos, de v1 a v2 y viceversa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0DC4A8-B62C-4706-9224-8B745925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71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Conectividad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Dado un grafo dirigido G, dos vértices están: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b="1" dirty="0">
                <a:sym typeface="Wingdings" panose="05000000000000000000" pitchFamily="2" charset="2"/>
              </a:rPr>
              <a:t>Débilmente conectados </a:t>
            </a:r>
            <a:r>
              <a:rPr lang="es-ES" dirty="0">
                <a:sym typeface="Wingdings" panose="05000000000000000000" pitchFamily="2" charset="2"/>
              </a:rPr>
              <a:t>si están unidos por un </a:t>
            </a:r>
            <a:r>
              <a:rPr lang="es-ES" dirty="0" err="1">
                <a:sym typeface="Wingdings" panose="05000000000000000000" pitchFamily="2" charset="2"/>
              </a:rPr>
              <a:t>semicamino</a:t>
            </a:r>
            <a:endParaRPr lang="es-ES" dirty="0">
              <a:sym typeface="Wingdings" panose="05000000000000000000" pitchFamily="2" charset="2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ES" dirty="0">
                <a:sym typeface="Wingdings" panose="05000000000000000000" pitchFamily="2" charset="2"/>
              </a:rPr>
              <a:t>Un camino que no considera la dirección de las aristas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b="1" dirty="0">
                <a:sym typeface="Wingdings" panose="05000000000000000000" pitchFamily="2" charset="2"/>
              </a:rPr>
              <a:t>Unilateralmente conectado </a:t>
            </a:r>
            <a:r>
              <a:rPr lang="es-ES" dirty="0">
                <a:sym typeface="Wingdings" panose="05000000000000000000" pitchFamily="2" charset="2"/>
              </a:rPr>
              <a:t>si están unidos por un camino que va desde uno hasta el otro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b="1" dirty="0">
                <a:sym typeface="Wingdings" panose="05000000000000000000" pitchFamily="2" charset="2"/>
              </a:rPr>
              <a:t>Fuertemente conectado </a:t>
            </a:r>
            <a:r>
              <a:rPr lang="es-ES" dirty="0">
                <a:sym typeface="Wingdings" panose="05000000000000000000" pitchFamily="2" charset="2"/>
              </a:rPr>
              <a:t>si están unidos por al menos dos caminos, de v1 a v2 y viceversa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Dado un grafo G, éste 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Débilmente conexo </a:t>
            </a:r>
            <a:r>
              <a:rPr lang="es-CO" b="1" dirty="0"/>
              <a:t>si todos los pares de vértices están débilmente conectados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Unilateralmente conexo </a:t>
            </a:r>
            <a:r>
              <a:rPr lang="es-CO" b="1" dirty="0"/>
              <a:t>si todos los pares de vértices están unilateralmente conectados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Fuertemente conexo </a:t>
            </a:r>
            <a:r>
              <a:rPr lang="es-CO" b="1" dirty="0"/>
              <a:t>si todos los pares de vértices están fuertemente conectados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4F1428-901A-4931-BF70-ECCC7A7B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34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D75AA36-4786-4821-8ED7-89E9A0AD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51" y="2831479"/>
            <a:ext cx="4034646" cy="36613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Caminos y Circuitos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Camino Euler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Camino que pasa por todas las aristas de un grafo sin repetir ninguna. 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E7964C-EB3E-490C-AE12-057E61BBA845}"/>
              </a:ext>
            </a:extLst>
          </p:cNvPr>
          <p:cNvSpPr txBox="1"/>
          <p:nvPr/>
        </p:nvSpPr>
        <p:spPr>
          <a:xfrm>
            <a:off x="4599577" y="3105834"/>
            <a:ext cx="609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CO" sz="2400" b="1" dirty="0"/>
              <a:t>Dado el siguiente grafo, tiene caminos de Euler? Si sí, cuáles?</a:t>
            </a:r>
            <a:endParaRPr lang="es-CO" sz="24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3008C7-DA53-415C-B141-4A6F01C4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77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D75AA36-4786-4821-8ED7-89E9A0AD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51" y="2831479"/>
            <a:ext cx="4034646" cy="36613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Caminos y Circuitos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Camino Euler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Camino que pasa por todas las aristas de un grafo sin repetir ninguna. 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E7964C-EB3E-490C-AE12-057E61BBA845}"/>
              </a:ext>
            </a:extLst>
          </p:cNvPr>
          <p:cNvSpPr txBox="1"/>
          <p:nvPr/>
        </p:nvSpPr>
        <p:spPr>
          <a:xfrm>
            <a:off x="4599577" y="3105834"/>
            <a:ext cx="6093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CO" sz="2400" b="1" dirty="0"/>
              <a:t>Dado el siguiente grafo, tiene caminos de Euler? Si sí, cuáles?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sz="2400" b="1" dirty="0">
                <a:sym typeface="Wingdings" panose="05000000000000000000" pitchFamily="2" charset="2"/>
              </a:rPr>
              <a:t>CABDCB</a:t>
            </a:r>
            <a:endParaRPr lang="es-CO" sz="24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F5D05F-A728-4FE0-BAFC-B61B1272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561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2AB143-89F4-44E7-B280-A392D171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1615"/>
            <a:ext cx="4512039" cy="37048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Caminos y Circuitos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Circuito Euler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Circuito que pasa por todas las aristas de un grafo sin repetir ninguna. Debe iniciar y terminar en el mismo nodo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E7964C-EB3E-490C-AE12-057E61BBA845}"/>
              </a:ext>
            </a:extLst>
          </p:cNvPr>
          <p:cNvSpPr txBox="1"/>
          <p:nvPr/>
        </p:nvSpPr>
        <p:spPr>
          <a:xfrm>
            <a:off x="4599577" y="3105834"/>
            <a:ext cx="6093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CO" sz="2400" b="1" dirty="0"/>
              <a:t>Dado el siguiente grafo, tiene circuitos de Euler? Si sí, cuáles?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sz="24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D89A9F-4F4F-4C22-AFD7-A61222FC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08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2AB143-89F4-44E7-B280-A392D171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1615"/>
            <a:ext cx="4512039" cy="37048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Caminos y Circuitos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Circuito Euler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Circuito que pasa por todas las aristas de un grafo sin repetir ninguna. Debe iniciar y terminar en el mismo nodo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E7964C-EB3E-490C-AE12-057E61BBA845}"/>
              </a:ext>
            </a:extLst>
          </p:cNvPr>
          <p:cNvSpPr txBox="1"/>
          <p:nvPr/>
        </p:nvSpPr>
        <p:spPr>
          <a:xfrm>
            <a:off x="4599577" y="3105834"/>
            <a:ext cx="6093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CO" sz="2400" b="1" dirty="0"/>
              <a:t>Dado el siguiente grafo, tiene circuitos de Euler? Si sí, cuáles?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sz="2400" b="1" dirty="0">
                <a:sym typeface="Wingdings" panose="05000000000000000000" pitchFamily="2" charset="2"/>
              </a:rPr>
              <a:t>ADEACEFCBA</a:t>
            </a:r>
            <a:endParaRPr lang="es-CO" sz="24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EEC86B-AFBB-4257-99DE-7C656481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04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Caminos y Circuitos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Teorema de Euler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Un grafo G tendrá un camino de Euler si tiene máximo dos vértices de grado impar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Un grafo G tendrá un circuito de Euler si todos sus vértices tienen un grado par</a:t>
            </a:r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3833D5-D3E2-496E-829B-E341CE3C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021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05B309C-D9EB-48F7-ACDF-56187FE7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579" y="3490851"/>
            <a:ext cx="3869275" cy="30020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Caminos y Circuitos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8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Teorema de Euler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Un grafo G tendrá un camino de Euler si tiene máximo dos vértices de grado impar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Un grafo G tendrá un circuito de Euler si todos sus vértices tienen un grado par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7E0EBF-062A-4340-8FFF-13132D27871F}"/>
              </a:ext>
            </a:extLst>
          </p:cNvPr>
          <p:cNvSpPr txBox="1"/>
          <p:nvPr/>
        </p:nvSpPr>
        <p:spPr>
          <a:xfrm>
            <a:off x="6096000" y="4389136"/>
            <a:ext cx="45680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Caminos de Euler?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Circuitos de Euler?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AAD0F2-457F-4DE1-B4E9-B2C53913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5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</a:rPr>
              <a:t>Definición: </a:t>
            </a:r>
            <a:r>
              <a:rPr lang="es-CO" dirty="0"/>
              <a:t>matemáticamente, un grafo es un conjunto </a:t>
            </a:r>
            <a:r>
              <a:rPr lang="es-CO" b="1" dirty="0"/>
              <a:t>V de vértices (</a:t>
            </a:r>
            <a:r>
              <a:rPr lang="es-CO" b="1" i="1" dirty="0" err="1"/>
              <a:t>vertices</a:t>
            </a:r>
            <a:r>
              <a:rPr lang="es-CO" b="1" dirty="0"/>
              <a:t>) </a:t>
            </a:r>
            <a:r>
              <a:rPr lang="es-CO" dirty="0"/>
              <a:t>y un conjunto </a:t>
            </a:r>
            <a:r>
              <a:rPr lang="es-CO" b="1" dirty="0"/>
              <a:t>A de aristas (</a:t>
            </a:r>
            <a:r>
              <a:rPr lang="es-CO" b="1" i="1" dirty="0" err="1"/>
              <a:t>edges</a:t>
            </a:r>
            <a:r>
              <a:rPr lang="es-CO" b="1" dirty="0"/>
              <a:t>)</a:t>
            </a:r>
            <a:r>
              <a:rPr lang="es-CO" dirty="0"/>
              <a:t>, tal que cada arista en A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conecta</a:t>
            </a:r>
            <a:r>
              <a:rPr lang="es-CO" dirty="0"/>
              <a:t> dos vértices en V.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Los vértices y aristas pueden o no estar </a:t>
            </a:r>
            <a:r>
              <a:rPr lang="es-CO" b="1" dirty="0"/>
              <a:t>etiquetados</a:t>
            </a:r>
            <a:r>
              <a:rPr lang="es-CO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Cuando las aristas están etiquetadas con números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Grafo ponderado</a:t>
            </a:r>
            <a:endParaRPr lang="es-CO" b="1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s-CO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5771FE-2DBF-473B-841B-C23AC55F4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5" y="4372114"/>
            <a:ext cx="8592749" cy="240063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D0D3645-2C50-4526-B3E1-1EFE6F3A821C}"/>
              </a:ext>
            </a:extLst>
          </p:cNvPr>
          <p:cNvSpPr txBox="1"/>
          <p:nvPr/>
        </p:nvSpPr>
        <p:spPr>
          <a:xfrm>
            <a:off x="2035596" y="4068935"/>
            <a:ext cx="207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sin etiquetas</a:t>
            </a:r>
            <a:endParaRPr lang="en-U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76CF07-1856-4CCA-9142-14B35B3D0266}"/>
              </a:ext>
            </a:extLst>
          </p:cNvPr>
          <p:cNvSpPr txBox="1"/>
          <p:nvPr/>
        </p:nvSpPr>
        <p:spPr>
          <a:xfrm>
            <a:off x="5176843" y="4068935"/>
            <a:ext cx="207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etiquetado</a:t>
            </a:r>
            <a:endParaRPr lang="en-US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4B94E1-F1CF-42D8-9635-95EE014F11F0}"/>
              </a:ext>
            </a:extLst>
          </p:cNvPr>
          <p:cNvSpPr txBox="1"/>
          <p:nvPr/>
        </p:nvSpPr>
        <p:spPr>
          <a:xfrm>
            <a:off x="8212553" y="4068935"/>
            <a:ext cx="207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ponderado</a:t>
            </a:r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5823D1-AB85-46FB-9FC7-6E8532C145D1}"/>
              </a:ext>
            </a:extLst>
          </p:cNvPr>
          <p:cNvSpPr txBox="1"/>
          <p:nvPr/>
        </p:nvSpPr>
        <p:spPr>
          <a:xfrm>
            <a:off x="398364" y="4586458"/>
            <a:ext cx="87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Vértice</a:t>
            </a:r>
          </a:p>
          <a:p>
            <a:r>
              <a:rPr lang="es-CO" b="1" dirty="0"/>
              <a:t>Nodo</a:t>
            </a:r>
          </a:p>
          <a:p>
            <a:r>
              <a:rPr lang="es-CO" b="1" dirty="0" err="1"/>
              <a:t>Vertex</a:t>
            </a:r>
            <a:endParaRPr lang="en-US" b="1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1823F23-8975-4D3F-939C-8711A41CC285}"/>
              </a:ext>
            </a:extLst>
          </p:cNvPr>
          <p:cNvCxnSpPr/>
          <p:nvPr/>
        </p:nvCxnSpPr>
        <p:spPr>
          <a:xfrm flipV="1">
            <a:off x="1199616" y="4771702"/>
            <a:ext cx="678426" cy="373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A390972-D357-45D7-8483-B6EC962FC9A9}"/>
              </a:ext>
            </a:extLst>
          </p:cNvPr>
          <p:cNvSpPr txBox="1"/>
          <p:nvPr/>
        </p:nvSpPr>
        <p:spPr>
          <a:xfrm>
            <a:off x="4032892" y="5715297"/>
            <a:ext cx="1143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Arista</a:t>
            </a:r>
          </a:p>
          <a:p>
            <a:r>
              <a:rPr lang="es-CO" b="1" dirty="0"/>
              <a:t>Enlace</a:t>
            </a:r>
          </a:p>
          <a:p>
            <a:r>
              <a:rPr lang="es-CO" b="1" dirty="0"/>
              <a:t>Conector</a:t>
            </a:r>
            <a:endParaRPr lang="en-US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60322C5-24C0-40CF-8949-82F32C6EDE4D}"/>
              </a:ext>
            </a:extLst>
          </p:cNvPr>
          <p:cNvCxnSpPr>
            <a:cxnSpLocks/>
          </p:cNvCxnSpPr>
          <p:nvPr/>
        </p:nvCxnSpPr>
        <p:spPr>
          <a:xfrm flipH="1" flipV="1">
            <a:off x="3814916" y="5509788"/>
            <a:ext cx="471950" cy="30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1015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Caminos y Circuitos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37A45E-C46A-42D3-BDC7-7FFB9CADB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0327"/>
          <a:stretch/>
        </p:blipFill>
        <p:spPr>
          <a:xfrm>
            <a:off x="595720" y="2112579"/>
            <a:ext cx="5284818" cy="408326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67E0EBF-062A-4340-8FFF-13132D27871F}"/>
              </a:ext>
            </a:extLst>
          </p:cNvPr>
          <p:cNvSpPr txBox="1"/>
          <p:nvPr/>
        </p:nvSpPr>
        <p:spPr>
          <a:xfrm>
            <a:off x="3811970" y="1690688"/>
            <a:ext cx="45680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Caminos de Euler?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Circuitos de Euler?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515F27-B42F-4846-AF56-076FAEB2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17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Caminos y Circuitos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37A45E-C46A-42D3-BDC7-7FFB9CADB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720" y="2112579"/>
            <a:ext cx="10639272" cy="4083269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67E0EBF-062A-4340-8FFF-13132D27871F}"/>
              </a:ext>
            </a:extLst>
          </p:cNvPr>
          <p:cNvSpPr txBox="1"/>
          <p:nvPr/>
        </p:nvSpPr>
        <p:spPr>
          <a:xfrm>
            <a:off x="3811970" y="1690688"/>
            <a:ext cx="45680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Caminos de Euler?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Circuitos de Euler?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9B4A1E-3467-4689-A7A3-4611AEF2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1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F0ED0F1-1B6F-4509-8D98-360F137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83" y="3409191"/>
            <a:ext cx="5454747" cy="34488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Caminos y Circuitos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08CA8-8EE1-46C7-85B4-FBC1305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/>
              <a:t>Caminos y circuitos Hamiltonianos</a:t>
            </a:r>
          </a:p>
          <a:p>
            <a:pPr lvl="1"/>
            <a:r>
              <a:rPr lang="es-419" b="1" dirty="0"/>
              <a:t>Circuito Hamiltoniano:</a:t>
            </a:r>
            <a:r>
              <a:rPr lang="es-419" dirty="0"/>
              <a:t> circuito que visita cada nodo sólo una vez sin repetición. Empieza y finaliza en el mismo vértice.</a:t>
            </a:r>
          </a:p>
          <a:p>
            <a:pPr lvl="1"/>
            <a:r>
              <a:rPr lang="es-419" b="1" dirty="0"/>
              <a:t>Camino Hamiltoniano:</a:t>
            </a:r>
            <a:r>
              <a:rPr lang="es-419" dirty="0"/>
              <a:t> camino que visita cada nodo sólo una vez sin repetición. No tiene porqué terminar en el mismo lugar.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F9BC1D-E194-49CE-9303-FC871AA7921C}"/>
              </a:ext>
            </a:extLst>
          </p:cNvPr>
          <p:cNvSpPr txBox="1"/>
          <p:nvPr/>
        </p:nvSpPr>
        <p:spPr>
          <a:xfrm>
            <a:off x="6096000" y="4179488"/>
            <a:ext cx="45680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Caminos Hamiltonianos?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Circuitos Hamiltonianos?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FC61A-76E7-4534-9DF1-8F6C3336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33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56FF66-26E5-44F8-9659-3070332BE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5" y="3876008"/>
            <a:ext cx="6626924" cy="29660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Caminos y Circuitos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08CA8-8EE1-46C7-85B4-FBC1305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/>
              <a:t>Caminos y circuitos Hamiltonianos</a:t>
            </a:r>
          </a:p>
          <a:p>
            <a:pPr lvl="1"/>
            <a:r>
              <a:rPr lang="es-419" b="1" dirty="0"/>
              <a:t>Circuito Hamiltoniano:</a:t>
            </a:r>
            <a:r>
              <a:rPr lang="es-419" dirty="0"/>
              <a:t> circuito que visita cada nodo sólo una vez sin repetición. Empieza y finaliza en el mismo vértice.</a:t>
            </a:r>
          </a:p>
          <a:p>
            <a:pPr lvl="1"/>
            <a:r>
              <a:rPr lang="es-419" b="1" dirty="0"/>
              <a:t>Camino Hamiltoniano:</a:t>
            </a:r>
            <a:r>
              <a:rPr lang="es-419" dirty="0"/>
              <a:t> camino que visita cada nodo sólo una vez sin repetición. No tiene porqué terminar en el mismo lugar.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F9BC1D-E194-49CE-9303-FC871AA7921C}"/>
              </a:ext>
            </a:extLst>
          </p:cNvPr>
          <p:cNvSpPr txBox="1"/>
          <p:nvPr/>
        </p:nvSpPr>
        <p:spPr>
          <a:xfrm>
            <a:off x="6096000" y="4179488"/>
            <a:ext cx="45680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Caminos Hamiltonianos?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Circuitos Hamiltonianos?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B5E82B-86A2-483C-B728-47D6DD85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55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Isomorfismos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9508CA8-8EE1-46C7-85B4-FBC130544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Descripción formal para describir dos grafos iguales. </a:t>
                </a:r>
              </a:p>
              <a:p>
                <a:pPr lvl="1"/>
                <a:r>
                  <a:rPr lang="es-419" dirty="0"/>
                  <a:t>Dos grafos G y H son isomorfos si:</a:t>
                </a:r>
              </a:p>
              <a:p>
                <a:pPr lvl="2"/>
                <a:r>
                  <a:rPr lang="es-419" dirty="0"/>
                  <a:t>Existe una </a:t>
                </a:r>
                <a:r>
                  <a:rPr lang="es-419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biyección o función biyectiva</a:t>
                </a:r>
                <a:r>
                  <a:rPr lang="es-419" b="1" dirty="0">
                    <a:solidFill>
                      <a:srgbClr val="FF0000"/>
                    </a:solidFill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s-CO" dirty="0">
                    <a:ea typeface="Cambria Math" panose="02040503050406030204" pitchFamily="18" charset="0"/>
                  </a:rPr>
                  <a:t> que preserve adyacencia y no adyacencia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9508CA8-8EE1-46C7-85B4-FBC130544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F966F3-A566-4555-93DF-77040400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64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Isomorfismos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9508CA8-8EE1-46C7-85B4-FBC130544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Descripción formal para describir dos grafos iguales. </a:t>
                </a:r>
              </a:p>
              <a:p>
                <a:pPr lvl="1"/>
                <a:r>
                  <a:rPr lang="es-419" dirty="0"/>
                  <a:t>Dos grafos G y H son isomorfos si:</a:t>
                </a:r>
              </a:p>
              <a:p>
                <a:pPr lvl="2"/>
                <a:r>
                  <a:rPr lang="es-419" dirty="0"/>
                  <a:t>Existe una </a:t>
                </a:r>
                <a:r>
                  <a:rPr lang="es-419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biyección o función biyectiva</a:t>
                </a:r>
                <a:r>
                  <a:rPr lang="es-419" b="1" dirty="0">
                    <a:solidFill>
                      <a:srgbClr val="FF0000"/>
                    </a:solidFill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s-CO" dirty="0">
                    <a:ea typeface="Cambria Math" panose="02040503050406030204" pitchFamily="18" charset="0"/>
                  </a:rPr>
                  <a:t> que preserve adyacencia y no adyacencia</a:t>
                </a:r>
              </a:p>
              <a:p>
                <a:pPr lvl="1"/>
                <a:r>
                  <a:rPr lang="es-CO" dirty="0">
                    <a:ea typeface="Cambria Math" panose="02040503050406030204" pitchFamily="18" charset="0"/>
                  </a:rPr>
                  <a:t>Función biyectiva</a:t>
                </a:r>
              </a:p>
              <a:p>
                <a:pPr lvl="2"/>
                <a:r>
                  <a:rPr lang="es-CO" dirty="0">
                    <a:ea typeface="Cambria Math" panose="02040503050406030204" pitchFamily="18" charset="0"/>
                  </a:rPr>
                  <a:t>SII es biyectiva si al mismo tiempo es </a:t>
                </a:r>
                <a:r>
                  <a:rPr lang="es-CO" b="1" dirty="0">
                    <a:ea typeface="Cambria Math" panose="02040503050406030204" pitchFamily="18" charset="0"/>
                  </a:rPr>
                  <a:t>inyectiva</a:t>
                </a:r>
                <a:r>
                  <a:rPr lang="es-CO" dirty="0">
                    <a:ea typeface="Cambria Math" panose="02040503050406030204" pitchFamily="18" charset="0"/>
                  </a:rPr>
                  <a:t> y </a:t>
                </a:r>
                <a:r>
                  <a:rPr lang="es-CO" b="1" dirty="0">
                    <a:ea typeface="Cambria Math" panose="02040503050406030204" pitchFamily="18" charset="0"/>
                  </a:rPr>
                  <a:t>sobreyectiva</a:t>
                </a:r>
              </a:p>
              <a:p>
                <a:pPr lvl="3"/>
                <a:r>
                  <a:rPr lang="es-CO" b="1" dirty="0">
                    <a:ea typeface="Cambria Math" panose="02040503050406030204" pitchFamily="18" charset="0"/>
                  </a:rPr>
                  <a:t>Cada elemento de G tiene una representación diferente en H y a cada elemento en H le corresponde uno en G.</a:t>
                </a:r>
                <a:endParaRPr lang="es-419" b="1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9508CA8-8EE1-46C7-85B4-FBC130544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64767E-1115-4EC4-A40B-EDA2E303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0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Isomorfismos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9508CA8-8EE1-46C7-85B4-FBC130544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/>
                  <a:t>Descripción formal para describir dos grafos iguales. </a:t>
                </a:r>
              </a:p>
              <a:p>
                <a:pPr lvl="1"/>
                <a:r>
                  <a:rPr lang="es-419" dirty="0"/>
                  <a:t>Dos grafos G y H son isomorfos si:</a:t>
                </a:r>
              </a:p>
              <a:p>
                <a:pPr lvl="2"/>
                <a:r>
                  <a:rPr lang="es-419" dirty="0"/>
                  <a:t>Existe una </a:t>
                </a:r>
                <a:r>
                  <a:rPr lang="es-419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biyección o función biyectiva</a:t>
                </a:r>
                <a:r>
                  <a:rPr lang="es-419" b="1" dirty="0">
                    <a:solidFill>
                      <a:srgbClr val="FF0000"/>
                    </a:solidFill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41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s-CO" dirty="0">
                    <a:ea typeface="Cambria Math" panose="02040503050406030204" pitchFamily="18" charset="0"/>
                  </a:rPr>
                  <a:t> que preserve adyacencia y no adyacencia</a:t>
                </a:r>
              </a:p>
              <a:p>
                <a:pPr lvl="1"/>
                <a:r>
                  <a:rPr lang="es-CO" dirty="0">
                    <a:ea typeface="Cambria Math" panose="02040503050406030204" pitchFamily="18" charset="0"/>
                  </a:rPr>
                  <a:t>Función biyectiva</a:t>
                </a:r>
              </a:p>
              <a:p>
                <a:pPr lvl="2"/>
                <a:r>
                  <a:rPr lang="es-CO" dirty="0">
                    <a:ea typeface="Cambria Math" panose="02040503050406030204" pitchFamily="18" charset="0"/>
                  </a:rPr>
                  <a:t>SII es biyectiva si al mismo tiempo es </a:t>
                </a:r>
                <a:r>
                  <a:rPr lang="es-CO" b="1" dirty="0">
                    <a:ea typeface="Cambria Math" panose="02040503050406030204" pitchFamily="18" charset="0"/>
                  </a:rPr>
                  <a:t>inyectiva</a:t>
                </a:r>
                <a:r>
                  <a:rPr lang="es-CO" dirty="0">
                    <a:ea typeface="Cambria Math" panose="02040503050406030204" pitchFamily="18" charset="0"/>
                  </a:rPr>
                  <a:t> y </a:t>
                </a:r>
                <a:r>
                  <a:rPr lang="es-CO" b="1" dirty="0">
                    <a:ea typeface="Cambria Math" panose="02040503050406030204" pitchFamily="18" charset="0"/>
                  </a:rPr>
                  <a:t>sobreyectiva</a:t>
                </a:r>
              </a:p>
              <a:p>
                <a:pPr lvl="3"/>
                <a:r>
                  <a:rPr lang="es-CO" b="1" dirty="0">
                    <a:ea typeface="Cambria Math" panose="02040503050406030204" pitchFamily="18" charset="0"/>
                  </a:rPr>
                  <a:t>Cada elemento de G tiene una representación diferente en H y a cada elemento en H le corresponde uno en G.</a:t>
                </a:r>
                <a:endParaRPr lang="es-419" b="1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9508CA8-8EE1-46C7-85B4-FBC130544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631A654C-324C-460F-8193-8C9CA17DC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576" y="4713522"/>
            <a:ext cx="2038635" cy="20195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D817471-9FE0-4B22-B9F3-A6BC890CD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257" y="4713522"/>
            <a:ext cx="2019582" cy="20481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254ED0-6B0F-4E4E-8971-352283DE3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732" y="4713522"/>
            <a:ext cx="1810003" cy="181952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1DBE605-5488-4BA3-9F62-724536B46919}"/>
              </a:ext>
            </a:extLst>
          </p:cNvPr>
          <p:cNvSpPr txBox="1"/>
          <p:nvPr/>
        </p:nvSpPr>
        <p:spPr>
          <a:xfrm>
            <a:off x="5274732" y="4409308"/>
            <a:ext cx="2341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Función biyectiva</a:t>
            </a:r>
            <a:endParaRPr lang="en-US" sz="1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3EC5390-C81B-48F6-B827-92DFD70F9381}"/>
              </a:ext>
            </a:extLst>
          </p:cNvPr>
          <p:cNvSpPr txBox="1"/>
          <p:nvPr/>
        </p:nvSpPr>
        <p:spPr>
          <a:xfrm>
            <a:off x="206739" y="4379285"/>
            <a:ext cx="2341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Función inyectiva</a:t>
            </a:r>
            <a:endParaRPr lang="en-US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85C03C-292E-4DD9-824E-8F7B8FA62004}"/>
              </a:ext>
            </a:extLst>
          </p:cNvPr>
          <p:cNvSpPr txBox="1"/>
          <p:nvPr/>
        </p:nvSpPr>
        <p:spPr>
          <a:xfrm>
            <a:off x="9277873" y="4379285"/>
            <a:ext cx="2341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Función sobreyectiva</a:t>
            </a:r>
            <a:endParaRPr lang="en-US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D0B8BA-7C4C-4D04-A169-C6541BCEF3F0}"/>
              </a:ext>
            </a:extLst>
          </p:cNvPr>
          <p:cNvSpPr txBox="1"/>
          <p:nvPr/>
        </p:nvSpPr>
        <p:spPr>
          <a:xfrm>
            <a:off x="0" y="4747862"/>
            <a:ext cx="2341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Uno a uno</a:t>
            </a:r>
            <a:endParaRPr lang="en-US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7CB01D-C545-4CB0-ADCE-758839EAC6C6}"/>
              </a:ext>
            </a:extLst>
          </p:cNvPr>
          <p:cNvSpPr txBox="1"/>
          <p:nvPr/>
        </p:nvSpPr>
        <p:spPr>
          <a:xfrm>
            <a:off x="10972424" y="4882799"/>
            <a:ext cx="23418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Onto</a:t>
            </a:r>
            <a:endParaRPr lang="en-US" sz="16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903888-1CD2-47C1-8FF8-8F78C824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21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Isomorfismos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08CA8-8EE1-46C7-85B4-FBC1305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/>
              <a:t>Dados los grafos G y H, analice función biyectiva: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56EFEA-8CF1-4B07-A6F0-317A9F8C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76" y="3429000"/>
            <a:ext cx="3200847" cy="27245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C29A035-0D03-487A-827E-5AE09580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441" y="3354598"/>
            <a:ext cx="3467584" cy="26387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10E7CCD-3699-4941-AAF6-A4CE6E31B47F}"/>
              </a:ext>
            </a:extLst>
          </p:cNvPr>
          <p:cNvSpPr txBox="1"/>
          <p:nvPr/>
        </p:nvSpPr>
        <p:spPr>
          <a:xfrm>
            <a:off x="2799124" y="3016044"/>
            <a:ext cx="234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endParaRPr lang="en-US" sz="3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7BD957-72AB-4154-8835-4B84B91779BB}"/>
              </a:ext>
            </a:extLst>
          </p:cNvPr>
          <p:cNvSpPr txBox="1"/>
          <p:nvPr/>
        </p:nvSpPr>
        <p:spPr>
          <a:xfrm>
            <a:off x="8554860" y="3016044"/>
            <a:ext cx="234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G</a:t>
            </a:r>
            <a:endParaRPr lang="en-US" sz="32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656D4F-3DE0-43B5-B33B-528C2B75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454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Isomorfismos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08CA8-8EE1-46C7-85B4-FBC1305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/>
              <a:t>Dados los grafos G y H, analice función biyectiva: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56EFEA-8CF1-4B07-A6F0-317A9F8C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776" y="3429000"/>
            <a:ext cx="3200847" cy="27245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C29A035-0D03-487A-827E-5AE09580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441" y="3354598"/>
            <a:ext cx="3467584" cy="263879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10E7CCD-3699-4941-AAF6-A4CE6E31B47F}"/>
              </a:ext>
            </a:extLst>
          </p:cNvPr>
          <p:cNvSpPr txBox="1"/>
          <p:nvPr/>
        </p:nvSpPr>
        <p:spPr>
          <a:xfrm>
            <a:off x="2799124" y="3016044"/>
            <a:ext cx="234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endParaRPr lang="en-US" sz="3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7BD957-72AB-4154-8835-4B84B91779BB}"/>
              </a:ext>
            </a:extLst>
          </p:cNvPr>
          <p:cNvSpPr txBox="1"/>
          <p:nvPr/>
        </p:nvSpPr>
        <p:spPr>
          <a:xfrm>
            <a:off x="8554860" y="3016044"/>
            <a:ext cx="234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317639A-357B-4A5A-B165-A2DD36862DD9}"/>
                  </a:ext>
                </a:extLst>
              </p:cNvPr>
              <p:cNvSpPr txBox="1"/>
              <p:nvPr/>
            </p:nvSpPr>
            <p:spPr>
              <a:xfrm>
                <a:off x="4634600" y="5522588"/>
                <a:ext cx="3354602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400" i="1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CO" sz="4400" b="0" i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:(0 1 2 3 4</m:t>
                      </m:r>
                    </m:oMath>
                  </m:oMathPara>
                </a14:m>
                <a:endParaRPr lang="es-CO" sz="4400" b="0" dirty="0">
                  <a:solidFill>
                    <a:srgbClr val="FF0000"/>
                  </a:solidFill>
                  <a:highlight>
                    <a:srgbClr val="FFFF00"/>
                  </a:highlight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highlight>
                      <a:srgbClr val="FFFF00"/>
                    </a:highlight>
                  </a:rPr>
                  <a:t>	A   C  D  B   E)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317639A-357B-4A5A-B165-A2DD3686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00" y="5522588"/>
                <a:ext cx="3354602" cy="1261884"/>
              </a:xfrm>
              <a:prstGeom prst="rect">
                <a:avLst/>
              </a:prstGeom>
              <a:blipFill>
                <a:blip r:embed="rId5"/>
                <a:stretch>
                  <a:fillRect l="-4537" r="-1996" b="-14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B52FF9-2FE0-421E-B6A9-CBEDFF57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82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Isomorfismos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08CA8-8EE1-46C7-85B4-FBC1305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/>
              <a:t>Dados los grafos G y H, analice función biyectiva: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56EFEA-8CF1-4B07-A6F0-317A9F8C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9" y="5097164"/>
            <a:ext cx="1982292" cy="16873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C29A035-0D03-487A-827E-5AE09580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19" y="2783713"/>
            <a:ext cx="2147483" cy="163421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10E7CCD-3699-4941-AAF6-A4CE6E31B47F}"/>
              </a:ext>
            </a:extLst>
          </p:cNvPr>
          <p:cNvSpPr txBox="1"/>
          <p:nvPr/>
        </p:nvSpPr>
        <p:spPr>
          <a:xfrm>
            <a:off x="1494025" y="2408491"/>
            <a:ext cx="234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endParaRPr lang="en-US" sz="3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7BD957-72AB-4154-8835-4B84B91779BB}"/>
              </a:ext>
            </a:extLst>
          </p:cNvPr>
          <p:cNvSpPr txBox="1"/>
          <p:nvPr/>
        </p:nvSpPr>
        <p:spPr>
          <a:xfrm>
            <a:off x="1314245" y="4496448"/>
            <a:ext cx="234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317639A-357B-4A5A-B165-A2DD36862DD9}"/>
                  </a:ext>
                </a:extLst>
              </p:cNvPr>
              <p:cNvSpPr txBox="1"/>
              <p:nvPr/>
            </p:nvSpPr>
            <p:spPr>
              <a:xfrm>
                <a:off x="3063494" y="3819339"/>
                <a:ext cx="3354602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400" i="1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CO" sz="4400" b="0" i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:(0 1 2 3 4</m:t>
                      </m:r>
                    </m:oMath>
                  </m:oMathPara>
                </a14:m>
                <a:endParaRPr lang="es-CO" sz="4400" b="0" dirty="0">
                  <a:solidFill>
                    <a:srgbClr val="FF0000"/>
                  </a:solidFill>
                  <a:highlight>
                    <a:srgbClr val="FFFF00"/>
                  </a:highlight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highlight>
                      <a:srgbClr val="FFFF00"/>
                    </a:highlight>
                  </a:rPr>
                  <a:t>	A   C  D  B   E)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317639A-357B-4A5A-B165-A2DD36862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494" y="3819339"/>
                <a:ext cx="3354602" cy="1261884"/>
              </a:xfrm>
              <a:prstGeom prst="rect">
                <a:avLst/>
              </a:prstGeom>
              <a:blipFill>
                <a:blip r:embed="rId5"/>
                <a:stretch>
                  <a:fillRect l="-4727" r="-2000" b="-14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245CE09-0274-4317-8272-7024E9E6740D}"/>
                  </a:ext>
                </a:extLst>
              </p:cNvPr>
              <p:cNvSpPr txBox="1"/>
              <p:nvPr/>
            </p:nvSpPr>
            <p:spPr>
              <a:xfrm>
                <a:off x="7380571" y="3021076"/>
                <a:ext cx="3354602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O" sz="44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r>
                  <a:rPr lang="es-CO" sz="4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1</a:t>
                </a:r>
              </a:p>
              <a:p>
                <a:r>
                  <a:rPr lang="es-CO" sz="4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2</a:t>
                </a:r>
              </a:p>
              <a:p>
                <a:r>
                  <a:rPr lang="es-CO" sz="4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3</a:t>
                </a:r>
              </a:p>
              <a:p>
                <a:r>
                  <a:rPr lang="es-CO" sz="4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4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245CE09-0274-4317-8272-7024E9E67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571" y="3021076"/>
                <a:ext cx="3354602" cy="3477875"/>
              </a:xfrm>
              <a:prstGeom prst="rect">
                <a:avLst/>
              </a:prstGeom>
              <a:blipFill>
                <a:blip r:embed="rId6"/>
                <a:stretch>
                  <a:fillRect l="-7455" b="-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435680-07C8-43A3-9D43-7869743D5314}"/>
                  </a:ext>
                </a:extLst>
              </p:cNvPr>
              <p:cNvSpPr txBox="1"/>
              <p:nvPr/>
            </p:nvSpPr>
            <p:spPr>
              <a:xfrm>
                <a:off x="9057872" y="3049897"/>
                <a:ext cx="3354602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O" sz="4400" dirty="0">
                  <a:solidFill>
                    <a:srgbClr val="FF0000"/>
                  </a:solidFill>
                  <a:latin typeface="Centaur" panose="02030504050205020304" pitchFamily="18" charset="0"/>
                  <a:ea typeface="Cambria Math" panose="02040503050406030204" pitchFamily="18" charset="0"/>
                </a:endParaRPr>
              </a:p>
              <a:p>
                <a:r>
                  <a:rPr lang="es-CO" sz="4400" dirty="0">
                    <a:solidFill>
                      <a:srgbClr val="FF0000"/>
                    </a:solidFill>
                    <a:latin typeface="Centaur" panose="02030504050205020304" pitchFamily="18" charset="0"/>
                    <a:ea typeface="Cambria Math" panose="02040503050406030204" pitchFamily="18" charset="0"/>
                  </a:rPr>
                  <a:t>B</a:t>
                </a:r>
              </a:p>
              <a:p>
                <a:r>
                  <a:rPr lang="es-CO" sz="4400" dirty="0">
                    <a:solidFill>
                      <a:srgbClr val="FF0000"/>
                    </a:solidFill>
                    <a:latin typeface="Centaur" panose="02030504050205020304" pitchFamily="18" charset="0"/>
                    <a:ea typeface="Cambria Math" panose="02040503050406030204" pitchFamily="18" charset="0"/>
                  </a:rPr>
                  <a:t>C</a:t>
                </a:r>
              </a:p>
              <a:p>
                <a:r>
                  <a:rPr lang="es-CO" sz="4400" dirty="0">
                    <a:solidFill>
                      <a:srgbClr val="FF0000"/>
                    </a:solidFill>
                    <a:latin typeface="Centaur" panose="02030504050205020304" pitchFamily="18" charset="0"/>
                    <a:ea typeface="Cambria Math" panose="02040503050406030204" pitchFamily="18" charset="0"/>
                  </a:rPr>
                  <a:t>D</a:t>
                </a:r>
              </a:p>
              <a:p>
                <a:r>
                  <a:rPr lang="es-CO" sz="4400" dirty="0">
                    <a:solidFill>
                      <a:srgbClr val="FF0000"/>
                    </a:solidFill>
                    <a:latin typeface="Centaur" panose="02030504050205020304" pitchFamily="18" charset="0"/>
                    <a:ea typeface="Cambria Math" panose="02040503050406030204" pitchFamily="18" charset="0"/>
                  </a:rPr>
                  <a:t>E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435680-07C8-43A3-9D43-7869743D5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872" y="3049897"/>
                <a:ext cx="3354602" cy="3477875"/>
              </a:xfrm>
              <a:prstGeom prst="rect">
                <a:avLst/>
              </a:prstGeom>
              <a:blipFill>
                <a:blip r:embed="rId7"/>
                <a:stretch>
                  <a:fillRect l="-7455" b="-7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8259570-F4C5-45C6-809F-4DDB8B4E86F6}"/>
              </a:ext>
            </a:extLst>
          </p:cNvPr>
          <p:cNvCxnSpPr/>
          <p:nvPr/>
        </p:nvCxnSpPr>
        <p:spPr>
          <a:xfrm>
            <a:off x="7755775" y="3429000"/>
            <a:ext cx="13020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F731688-6C5B-4693-AC5B-0ED90C451DC4}"/>
              </a:ext>
            </a:extLst>
          </p:cNvPr>
          <p:cNvCxnSpPr>
            <a:cxnSpLocks/>
          </p:cNvCxnSpPr>
          <p:nvPr/>
        </p:nvCxnSpPr>
        <p:spPr>
          <a:xfrm>
            <a:off x="7755775" y="4080164"/>
            <a:ext cx="1302097" cy="679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EC5DED7-7081-4D04-BC77-6770C4382167}"/>
              </a:ext>
            </a:extLst>
          </p:cNvPr>
          <p:cNvCxnSpPr>
            <a:cxnSpLocks/>
          </p:cNvCxnSpPr>
          <p:nvPr/>
        </p:nvCxnSpPr>
        <p:spPr>
          <a:xfrm>
            <a:off x="7755775" y="4788210"/>
            <a:ext cx="1302097" cy="618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60A3133-8288-43AF-8B42-E0CAB71A743B}"/>
              </a:ext>
            </a:extLst>
          </p:cNvPr>
          <p:cNvCxnSpPr>
            <a:cxnSpLocks/>
          </p:cNvCxnSpPr>
          <p:nvPr/>
        </p:nvCxnSpPr>
        <p:spPr>
          <a:xfrm flipV="1">
            <a:off x="7755775" y="4180701"/>
            <a:ext cx="1363287" cy="1225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37FFBD6-85E4-4AC1-861D-714EE6AE4621}"/>
              </a:ext>
            </a:extLst>
          </p:cNvPr>
          <p:cNvCxnSpPr>
            <a:cxnSpLocks/>
          </p:cNvCxnSpPr>
          <p:nvPr/>
        </p:nvCxnSpPr>
        <p:spPr>
          <a:xfrm flipV="1">
            <a:off x="7755775" y="6085362"/>
            <a:ext cx="1363287" cy="338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DCFA72-5C75-4972-8418-AA9594E3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Un vértice es adyacente a otro </a:t>
            </a:r>
            <a:r>
              <a:rPr lang="es-CO" b="1" dirty="0">
                <a:solidFill>
                  <a:srgbClr val="FF0000"/>
                </a:solidFill>
              </a:rPr>
              <a:t>si hay una arista conectándolos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Si están conectados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Vecinos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Un 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Camino (</a:t>
            </a:r>
            <a:r>
              <a:rPr lang="es-CO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Path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es-CO" dirty="0">
                <a:sym typeface="Wingdings" panose="05000000000000000000" pitchFamily="2" charset="2"/>
              </a:rPr>
              <a:t>es una </a:t>
            </a:r>
            <a:r>
              <a:rPr lang="es-CO" b="1" dirty="0">
                <a:sym typeface="Wingdings" panose="05000000000000000000" pitchFamily="2" charset="2"/>
              </a:rPr>
              <a:t>secuencia de aristas </a:t>
            </a:r>
            <a:r>
              <a:rPr lang="es-CO" dirty="0">
                <a:sym typeface="Wingdings" panose="05000000000000000000" pitchFamily="2" charset="2"/>
              </a:rPr>
              <a:t>que permite 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alcanzar</a:t>
            </a:r>
            <a:r>
              <a:rPr lang="es-CO" dirty="0">
                <a:sym typeface="Wingdings" panose="05000000000000000000" pitchFamily="2" charset="2"/>
              </a:rPr>
              <a:t> un vértice desde otro vértice en el grafo.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Un vértice es alcanzable por otro </a:t>
            </a:r>
            <a:r>
              <a:rPr lang="es-CO" b="1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sii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existe un camino entre los dos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Tamaño camino </a:t>
            </a:r>
            <a:r>
              <a:rPr lang="es-CO" dirty="0"/>
              <a:t>= # de aristas en el camino.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B99356-5FEB-46FC-9377-42C643464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00"/>
          <a:stretch/>
        </p:blipFill>
        <p:spPr>
          <a:xfrm>
            <a:off x="2066362" y="4539416"/>
            <a:ext cx="8059275" cy="231858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7E83920-E827-4AAF-8272-30F95DC8F0EF}"/>
              </a:ext>
            </a:extLst>
          </p:cNvPr>
          <p:cNvSpPr txBox="1"/>
          <p:nvPr/>
        </p:nvSpPr>
        <p:spPr>
          <a:xfrm>
            <a:off x="2301067" y="4170084"/>
            <a:ext cx="207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desconectado</a:t>
            </a:r>
            <a:endParaRPr lang="en-U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F4D37A3-918D-4D83-98D5-8529E0D22125}"/>
              </a:ext>
            </a:extLst>
          </p:cNvPr>
          <p:cNvSpPr txBox="1"/>
          <p:nvPr/>
        </p:nvSpPr>
        <p:spPr>
          <a:xfrm>
            <a:off x="5176209" y="4170084"/>
            <a:ext cx="207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conectado</a:t>
            </a:r>
            <a:endParaRPr lang="en-US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44CBB6B-EE41-46D1-A853-1258363C78A5}"/>
              </a:ext>
            </a:extLst>
          </p:cNvPr>
          <p:cNvSpPr txBox="1"/>
          <p:nvPr/>
        </p:nvSpPr>
        <p:spPr>
          <a:xfrm>
            <a:off x="7885790" y="4170084"/>
            <a:ext cx="207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completo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2537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CC0ED7-D8A0-402F-B3A7-355BFF0D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118" y="2379901"/>
            <a:ext cx="4544059" cy="30103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Isomorfismos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08CA8-8EE1-46C7-85B4-FBC1305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/>
              <a:t>Verificando isomorfismo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81ABEC-9CA5-4174-A1BA-395393AE6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80" y="2888661"/>
            <a:ext cx="3610479" cy="228631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F82B3F9-2EFA-4DA6-994A-E1B119F4788F}"/>
              </a:ext>
            </a:extLst>
          </p:cNvPr>
          <p:cNvSpPr txBox="1"/>
          <p:nvPr/>
        </p:nvSpPr>
        <p:spPr>
          <a:xfrm>
            <a:off x="6118545" y="2324656"/>
            <a:ext cx="234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endParaRPr lang="en-US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C1696D-05FA-455B-9BA9-95591097F62E}"/>
              </a:ext>
            </a:extLst>
          </p:cNvPr>
          <p:cNvSpPr txBox="1"/>
          <p:nvPr/>
        </p:nvSpPr>
        <p:spPr>
          <a:xfrm>
            <a:off x="2387986" y="2471292"/>
            <a:ext cx="234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G</a:t>
            </a:r>
            <a:endParaRPr lang="en-US" sz="3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7A7F9C7-0237-4710-B642-D9D67D84F678}"/>
              </a:ext>
            </a:extLst>
          </p:cNvPr>
          <p:cNvSpPr txBox="1"/>
          <p:nvPr/>
        </p:nvSpPr>
        <p:spPr>
          <a:xfrm>
            <a:off x="7487311" y="3262630"/>
            <a:ext cx="42833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Mismo número de vértices?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Mismo número de aristas?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Diferencias o similitudes estructurales?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Bipartito?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Cumple función biyectiva?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Cumple adyacencia y no adyacencia en todos los vértices?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Si se cumplen todas estas condiciones  G y H son isomórficos</a:t>
            </a:r>
            <a:endParaRPr lang="es-CO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C86056-BC48-43E8-BF66-5FCBA569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396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CC0ED7-D8A0-402F-B3A7-355BFF0D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118" y="2379901"/>
            <a:ext cx="4544059" cy="30103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Isomorfismos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08CA8-8EE1-46C7-85B4-FBC1305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/>
              <a:t>Verificando isomorfismo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81ABEC-9CA5-4174-A1BA-395393AE6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80" y="2888661"/>
            <a:ext cx="3610479" cy="228631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F82B3F9-2EFA-4DA6-994A-E1B119F4788F}"/>
              </a:ext>
            </a:extLst>
          </p:cNvPr>
          <p:cNvSpPr txBox="1"/>
          <p:nvPr/>
        </p:nvSpPr>
        <p:spPr>
          <a:xfrm>
            <a:off x="6118545" y="2324656"/>
            <a:ext cx="234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H</a:t>
            </a:r>
            <a:endParaRPr lang="en-US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C1696D-05FA-455B-9BA9-95591097F62E}"/>
              </a:ext>
            </a:extLst>
          </p:cNvPr>
          <p:cNvSpPr txBox="1"/>
          <p:nvPr/>
        </p:nvSpPr>
        <p:spPr>
          <a:xfrm>
            <a:off x="2387986" y="2471292"/>
            <a:ext cx="234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G</a:t>
            </a:r>
            <a:endParaRPr lang="en-US" sz="3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7A7F9C7-0237-4710-B642-D9D67D84F678}"/>
              </a:ext>
            </a:extLst>
          </p:cNvPr>
          <p:cNvSpPr txBox="1"/>
          <p:nvPr/>
        </p:nvSpPr>
        <p:spPr>
          <a:xfrm>
            <a:off x="7487311" y="3262630"/>
            <a:ext cx="42833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Mismo número de vértices?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Mismo número de aristas?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Diferencias o similitudes estructurales?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Bipartito?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Cumple función biyectiva?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Cumple adyacencia y no adyacencia en todos los vértices?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Si se cumplen todas estas condiciones  G y H son isomórficos</a:t>
            </a:r>
            <a:endParaRPr lang="es-CO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A9A4695-780A-4748-9B07-46ABCC3782D7}"/>
                  </a:ext>
                </a:extLst>
              </p:cNvPr>
              <p:cNvSpPr txBox="1"/>
              <p:nvPr/>
            </p:nvSpPr>
            <p:spPr>
              <a:xfrm>
                <a:off x="4132708" y="5112478"/>
                <a:ext cx="3797633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sz="4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s-CO" sz="4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:(0 1 2 3 4</m:t>
                    </m:r>
                  </m:oMath>
                </a14:m>
                <a:r>
                  <a:rPr lang="es-CO" sz="4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5</a:t>
                </a:r>
              </a:p>
              <a:p>
                <a:r>
                  <a:rPr lang="en-US" sz="3200" dirty="0"/>
                  <a:t>	B  D  F  C   E  A)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A9A4695-780A-4748-9B07-46ABCC37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708" y="5112478"/>
                <a:ext cx="3797633" cy="1261884"/>
              </a:xfrm>
              <a:prstGeom prst="rect">
                <a:avLst/>
              </a:prstGeom>
              <a:blipFill>
                <a:blip r:embed="rId5"/>
                <a:stretch>
                  <a:fillRect t="-10145" b="-14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CEFED7-B051-42F8-8475-6381D188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12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Definición: procedimiento sistemático para recorrer todos los vértices y aristas de un grafo </a:t>
            </a:r>
            <a:r>
              <a:rPr lang="es-CO" b="1" dirty="0">
                <a:sym typeface="Wingdings" panose="05000000000000000000" pitchFamily="2" charset="2"/>
              </a:rPr>
              <a:t> Determinar accesibilidad (</a:t>
            </a:r>
            <a:r>
              <a:rPr lang="es-CO" b="1" i="1" dirty="0" err="1">
                <a:sym typeface="Wingdings" panose="05000000000000000000" pitchFamily="2" charset="2"/>
              </a:rPr>
              <a:t>reachability</a:t>
            </a:r>
            <a:r>
              <a:rPr lang="es-CO" b="1" dirty="0">
                <a:sym typeface="Wingdings" panose="05000000000000000000" pitchFamily="2" charset="2"/>
              </a:rPr>
              <a:t>)</a:t>
            </a:r>
            <a:endParaRPr lang="es-CO" b="1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Un recorrido es eficiente si se hace en tiempo lineal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Corresponde a la cantidad de elementos (vértices y aristas)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Preguntas que podemos resolver sobre grafos no dirigidos: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Calcular un camino del vértice </a:t>
            </a:r>
            <a:r>
              <a:rPr lang="es-CO" b="1" dirty="0">
                <a:sym typeface="Wingdings" panose="05000000000000000000" pitchFamily="2" charset="2"/>
              </a:rPr>
              <a:t>a</a:t>
            </a:r>
            <a:r>
              <a:rPr lang="es-CO" dirty="0">
                <a:sym typeface="Wingdings" panose="05000000000000000000" pitchFamily="2" charset="2"/>
              </a:rPr>
              <a:t> al </a:t>
            </a:r>
            <a:r>
              <a:rPr lang="es-CO" b="1" dirty="0">
                <a:sym typeface="Wingdings" panose="05000000000000000000" pitchFamily="2" charset="2"/>
              </a:rPr>
              <a:t>b</a:t>
            </a:r>
            <a:r>
              <a:rPr lang="es-CO" dirty="0">
                <a:sym typeface="Wingdings" panose="05000000000000000000" pitchFamily="2" charset="2"/>
              </a:rPr>
              <a:t> si existe o si no, reportar que no existe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Calcular el camino mínimo entre los vértices </a:t>
            </a:r>
            <a:r>
              <a:rPr lang="es-CO" b="1" dirty="0">
                <a:sym typeface="Wingdings" panose="05000000000000000000" pitchFamily="2" charset="2"/>
              </a:rPr>
              <a:t>a</a:t>
            </a:r>
            <a:r>
              <a:rPr lang="es-CO" dirty="0">
                <a:sym typeface="Wingdings" panose="05000000000000000000" pitchFamily="2" charset="2"/>
              </a:rPr>
              <a:t> y </a:t>
            </a:r>
            <a:r>
              <a:rPr lang="es-CO" b="1" dirty="0">
                <a:sym typeface="Wingdings" panose="05000000000000000000" pitchFamily="2" charset="2"/>
              </a:rPr>
              <a:t>b</a:t>
            </a:r>
            <a:r>
              <a:rPr lang="es-CO" dirty="0">
                <a:sym typeface="Wingdings" panose="05000000000000000000" pitchFamily="2" charset="2"/>
              </a:rPr>
              <a:t> o determinar si no existe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Comprobar si un grafo es conectado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Determinar los componentes conectados del grafo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dirty="0"/>
              <a:t>Calcular los ciclos de un grafo o determinar si no hay</a:t>
            </a:r>
          </a:p>
        </p:txBody>
      </p:sp>
    </p:spTree>
    <p:extLst>
      <p:ext uri="{BB962C8B-B14F-4D97-AF65-F5344CB8AC3E}">
        <p14:creationId xmlns:p14="http://schemas.microsoft.com/office/powerpoint/2010/main" val="27061885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Preguntas que podemos resolver sobre grafos dirigidos: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Calcular un camino dirigido entre el vértice </a:t>
            </a:r>
            <a:r>
              <a:rPr lang="es-CO" b="1" dirty="0">
                <a:sym typeface="Wingdings" panose="05000000000000000000" pitchFamily="2" charset="2"/>
              </a:rPr>
              <a:t>a</a:t>
            </a:r>
            <a:r>
              <a:rPr lang="es-CO" dirty="0">
                <a:sym typeface="Wingdings" panose="05000000000000000000" pitchFamily="2" charset="2"/>
              </a:rPr>
              <a:t> y el vértice </a:t>
            </a:r>
            <a:r>
              <a:rPr lang="es-CO" b="1" dirty="0">
                <a:sym typeface="Wingdings" panose="05000000000000000000" pitchFamily="2" charset="2"/>
              </a:rPr>
              <a:t>b</a:t>
            </a:r>
            <a:r>
              <a:rPr lang="es-CO" dirty="0">
                <a:sym typeface="Wingdings" panose="05000000000000000000" pitchFamily="2" charset="2"/>
              </a:rPr>
              <a:t> o determinar si no existe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Determinar todos los vértices alcanzables desde un vértice específico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Determinar si el grafo es acíclico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Determinar si el grafo es fuertemente conectado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165251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DFS es el algoritmo más importante para exploración de nodos y aristas en grafos. </a:t>
            </a:r>
          </a:p>
          <a:p>
            <a:pPr lvl="1"/>
            <a:r>
              <a:rPr lang="es-CO" dirty="0"/>
              <a:t>Se usa como base para otros algoritmos de búsqueda</a:t>
            </a:r>
          </a:p>
          <a:p>
            <a:pPr lvl="1"/>
            <a:r>
              <a:rPr lang="es-CO" dirty="0"/>
              <a:t>Aplicaciones:</a:t>
            </a:r>
          </a:p>
          <a:p>
            <a:pPr lvl="2"/>
            <a:r>
              <a:rPr lang="es-CO" dirty="0"/>
              <a:t>Contar componentes conectados</a:t>
            </a:r>
          </a:p>
          <a:p>
            <a:pPr lvl="2"/>
            <a:r>
              <a:rPr lang="es-CO" dirty="0"/>
              <a:t>Determinar conectividad</a:t>
            </a:r>
          </a:p>
          <a:p>
            <a:pPr lvl="2"/>
            <a:r>
              <a:rPr lang="es-CO" dirty="0"/>
              <a:t>Encontrar puentes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Algoritmo DFS(G, u):</a:t>
            </a:r>
          </a:p>
          <a:p>
            <a:pPr lvl="1"/>
            <a:r>
              <a:rPr lang="es-CO" b="1" dirty="0"/>
              <a:t>Input</a:t>
            </a:r>
            <a:r>
              <a:rPr lang="es-CO" dirty="0"/>
              <a:t>: Grafo </a:t>
            </a:r>
            <a:r>
              <a:rPr lang="es-CO" b="1" dirty="0">
                <a:solidFill>
                  <a:srgbClr val="FF0000"/>
                </a:solidFill>
              </a:rPr>
              <a:t>G</a:t>
            </a:r>
            <a:r>
              <a:rPr lang="es-CO" dirty="0"/>
              <a:t> y vértice </a:t>
            </a:r>
            <a:r>
              <a:rPr lang="es-CO" b="1" dirty="0">
                <a:solidFill>
                  <a:srgbClr val="FF0000"/>
                </a:solidFill>
              </a:rPr>
              <a:t>u</a:t>
            </a:r>
            <a:r>
              <a:rPr lang="es-CO" dirty="0"/>
              <a:t> de </a:t>
            </a:r>
            <a:r>
              <a:rPr lang="es-CO" b="1" dirty="0">
                <a:solidFill>
                  <a:srgbClr val="FF0000"/>
                </a:solidFill>
              </a:rPr>
              <a:t>G</a:t>
            </a:r>
          </a:p>
          <a:p>
            <a:pPr lvl="1"/>
            <a:r>
              <a:rPr lang="es-CO" b="1" dirty="0"/>
              <a:t>Output</a:t>
            </a:r>
            <a:r>
              <a:rPr lang="es-CO" dirty="0"/>
              <a:t>: Colección de vértices alcanzables desde </a:t>
            </a:r>
            <a:r>
              <a:rPr lang="es-CO" b="1" dirty="0">
                <a:solidFill>
                  <a:srgbClr val="FF0000"/>
                </a:solidFill>
              </a:rPr>
              <a:t>u</a:t>
            </a:r>
            <a:r>
              <a:rPr lang="es-CO" dirty="0"/>
              <a:t>, incluyendo las aristas que los conecta</a:t>
            </a:r>
          </a:p>
          <a:p>
            <a:pPr lvl="1"/>
            <a:r>
              <a:rPr lang="es-CO" b="1" dirty="0" err="1"/>
              <a:t>For</a:t>
            </a:r>
            <a:r>
              <a:rPr lang="es-CO" b="1" dirty="0"/>
              <a:t> </a:t>
            </a:r>
            <a:r>
              <a:rPr lang="es-CO" b="1" dirty="0" err="1"/>
              <a:t>each</a:t>
            </a:r>
            <a:r>
              <a:rPr lang="es-CO" b="1" dirty="0"/>
              <a:t> </a:t>
            </a:r>
            <a:r>
              <a:rPr lang="es-CO" dirty="0"/>
              <a:t>arista saliente </a:t>
            </a:r>
            <a:r>
              <a:rPr lang="es-CO" b="1" dirty="0">
                <a:solidFill>
                  <a:srgbClr val="FF0000"/>
                </a:solidFill>
              </a:rPr>
              <a:t>a</a:t>
            </a:r>
            <a:r>
              <a:rPr lang="es-CO" dirty="0"/>
              <a:t> = (</a:t>
            </a:r>
            <a:r>
              <a:rPr lang="es-CO" b="1" dirty="0" err="1">
                <a:solidFill>
                  <a:srgbClr val="FF0000"/>
                </a:solidFill>
              </a:rPr>
              <a:t>u,v</a:t>
            </a:r>
            <a:r>
              <a:rPr lang="es-CO" dirty="0"/>
              <a:t>) de u </a:t>
            </a:r>
            <a:r>
              <a:rPr lang="es-CO" b="1" dirty="0"/>
              <a:t>do</a:t>
            </a:r>
            <a:r>
              <a:rPr lang="es-CO" dirty="0"/>
              <a:t>:</a:t>
            </a:r>
          </a:p>
          <a:p>
            <a:pPr lvl="2"/>
            <a:r>
              <a:rPr lang="es-CO" b="1" dirty="0" err="1"/>
              <a:t>If</a:t>
            </a:r>
            <a:r>
              <a:rPr lang="es-CO" dirty="0"/>
              <a:t> vértice </a:t>
            </a:r>
            <a:r>
              <a:rPr lang="es-CO" b="1" dirty="0">
                <a:solidFill>
                  <a:srgbClr val="FF0000"/>
                </a:solidFill>
              </a:rPr>
              <a:t>v</a:t>
            </a:r>
            <a:r>
              <a:rPr lang="es-CO" dirty="0"/>
              <a:t> no ha sido visitado:</a:t>
            </a:r>
          </a:p>
          <a:p>
            <a:pPr lvl="3"/>
            <a:r>
              <a:rPr lang="es-CO" dirty="0"/>
              <a:t>Marcar vértice </a:t>
            </a:r>
            <a:r>
              <a:rPr lang="es-CO" b="1" dirty="0">
                <a:solidFill>
                  <a:srgbClr val="FF0000"/>
                </a:solidFill>
              </a:rPr>
              <a:t>v</a:t>
            </a:r>
            <a:r>
              <a:rPr lang="es-CO" dirty="0"/>
              <a:t> como visitado (vía arista </a:t>
            </a:r>
            <a:r>
              <a:rPr lang="es-CO" b="1" dirty="0">
                <a:solidFill>
                  <a:srgbClr val="FF0000"/>
                </a:solidFill>
              </a:rPr>
              <a:t>a</a:t>
            </a:r>
            <a:r>
              <a:rPr lang="es-CO" dirty="0"/>
              <a:t>)</a:t>
            </a:r>
          </a:p>
          <a:p>
            <a:pPr lvl="3"/>
            <a:r>
              <a:rPr lang="es-CO" dirty="0"/>
              <a:t>Llamar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RECURSIVAMENTE</a:t>
            </a:r>
            <a:r>
              <a:rPr lang="es-CO" dirty="0"/>
              <a:t> a </a:t>
            </a:r>
            <a:r>
              <a:rPr lang="es-CO" b="1" dirty="0">
                <a:solidFill>
                  <a:srgbClr val="FF0000"/>
                </a:solidFill>
              </a:rPr>
              <a:t>DFS(</a:t>
            </a:r>
            <a:r>
              <a:rPr lang="es-CO" b="1" dirty="0" err="1">
                <a:solidFill>
                  <a:srgbClr val="FF0000"/>
                </a:solidFill>
              </a:rPr>
              <a:t>G,v</a:t>
            </a:r>
            <a:r>
              <a:rPr lang="es-CO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112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50B1D8-C5C2-42A5-B068-EF4E3352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02" y="2059681"/>
            <a:ext cx="8557015" cy="37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8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938CC5-E32C-4E50-AD4D-DA1AE0CB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490" y="1877240"/>
            <a:ext cx="9115019" cy="40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52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938CC5-E32C-4E50-AD4D-DA1AE0CB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490" y="1877240"/>
            <a:ext cx="9115019" cy="40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21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FB690C-ED5C-48B2-8B54-9009F4D6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25" y="1825625"/>
            <a:ext cx="8770150" cy="39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4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Un vértice es adyacente a otro </a:t>
            </a:r>
            <a:r>
              <a:rPr lang="es-CO" b="1" dirty="0">
                <a:solidFill>
                  <a:srgbClr val="FF0000"/>
                </a:solidFill>
              </a:rPr>
              <a:t>si hay una arista conectándolos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Si están conectados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Vecinos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Un 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Camino (</a:t>
            </a:r>
            <a:r>
              <a:rPr lang="es-CO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Path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es-CO" dirty="0">
                <a:sym typeface="Wingdings" panose="05000000000000000000" pitchFamily="2" charset="2"/>
              </a:rPr>
              <a:t>es una </a:t>
            </a:r>
            <a:r>
              <a:rPr lang="es-CO" b="1" dirty="0">
                <a:sym typeface="Wingdings" panose="05000000000000000000" pitchFamily="2" charset="2"/>
              </a:rPr>
              <a:t>secuencia de aristas </a:t>
            </a:r>
            <a:r>
              <a:rPr lang="es-CO" dirty="0">
                <a:sym typeface="Wingdings" panose="05000000000000000000" pitchFamily="2" charset="2"/>
              </a:rPr>
              <a:t>que permite 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alcanzar</a:t>
            </a:r>
            <a:r>
              <a:rPr lang="es-CO" dirty="0">
                <a:sym typeface="Wingdings" panose="05000000000000000000" pitchFamily="2" charset="2"/>
              </a:rPr>
              <a:t> un vértice desde otro vértice en el grafo.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Un vértice es alcanzable por otro </a:t>
            </a:r>
            <a:r>
              <a:rPr lang="es-CO" b="1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sii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existe un camino entre los dos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Tamaño camino </a:t>
            </a:r>
            <a:r>
              <a:rPr lang="es-CO" dirty="0"/>
              <a:t>= # de aristas en el camino.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Grado vértice </a:t>
            </a:r>
            <a:r>
              <a:rPr lang="es-CO" dirty="0"/>
              <a:t>= # de aristas conectadas a él</a:t>
            </a:r>
          </a:p>
        </p:txBody>
      </p:sp>
    </p:spTree>
    <p:extLst>
      <p:ext uri="{BB962C8B-B14F-4D97-AF65-F5344CB8AC3E}">
        <p14:creationId xmlns:p14="http://schemas.microsoft.com/office/powerpoint/2010/main" val="41387012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DFS para este grafo?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4DA0C0-4C9E-49A6-96C9-E12808A6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379" y="2423633"/>
            <a:ext cx="8053241" cy="31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940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DFS para este grafo?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4DA0C0-4C9E-49A6-96C9-E12808A6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379" y="2423633"/>
            <a:ext cx="8053241" cy="319593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44EF380-39CF-4F7A-AD1F-FEE7D5B8BD8D}"/>
              </a:ext>
            </a:extLst>
          </p:cNvPr>
          <p:cNvSpPr txBox="1"/>
          <p:nvPr/>
        </p:nvSpPr>
        <p:spPr>
          <a:xfrm>
            <a:off x="3047307" y="5157900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Algunas opciones:</a:t>
            </a:r>
          </a:p>
          <a:p>
            <a:pPr algn="ctr"/>
            <a:r>
              <a:rPr lang="es-CO" b="1" dirty="0">
                <a:solidFill>
                  <a:srgbClr val="FF0000"/>
                </a:solidFill>
              </a:rPr>
              <a:t>A,B,C,G,F,E,D</a:t>
            </a:r>
          </a:p>
          <a:p>
            <a:pPr algn="ctr"/>
            <a:r>
              <a:rPr lang="es-CO" b="1" dirty="0">
                <a:solidFill>
                  <a:srgbClr val="FF0000"/>
                </a:solidFill>
              </a:rPr>
              <a:t>A,E,D,B,G,F,C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98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3B0720-6F63-4D33-8F4B-5F526E73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53" y="1765803"/>
            <a:ext cx="5125165" cy="43154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DFS para este grafo?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8339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3B0720-6F63-4D33-8F4B-5F526E73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53" y="1765803"/>
            <a:ext cx="5125165" cy="43154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DFS para este grafo?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44EF380-39CF-4F7A-AD1F-FEE7D5B8BD8D}"/>
              </a:ext>
            </a:extLst>
          </p:cNvPr>
          <p:cNvSpPr txBox="1"/>
          <p:nvPr/>
        </p:nvSpPr>
        <p:spPr>
          <a:xfrm>
            <a:off x="6484069" y="3077964"/>
            <a:ext cx="4696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Algunas opciones:</a:t>
            </a:r>
          </a:p>
          <a:p>
            <a:pPr algn="ctr"/>
            <a:r>
              <a:rPr lang="es-CO" b="1" dirty="0">
                <a:solidFill>
                  <a:srgbClr val="FF0000"/>
                </a:solidFill>
              </a:rPr>
              <a:t>1,4,3,10,9,2,8,7,5,6</a:t>
            </a:r>
          </a:p>
          <a:p>
            <a:pPr algn="ctr"/>
            <a:r>
              <a:rPr lang="es-CO" b="1" dirty="0">
                <a:solidFill>
                  <a:srgbClr val="FF0000"/>
                </a:solidFill>
              </a:rPr>
              <a:t>1,2,3,4,10,9,5,6,7,8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5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3B0720-6F63-4D33-8F4B-5F526E73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67" y="1752299"/>
            <a:ext cx="5125165" cy="43154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DFS para este grafo?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654AB-F6AA-4732-A603-A89A7CC5D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539" y="1912279"/>
            <a:ext cx="2972215" cy="3648584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22EA690-2C89-4D04-88E4-40FC9993B2C3}"/>
              </a:ext>
            </a:extLst>
          </p:cNvPr>
          <p:cNvSpPr/>
          <p:nvPr/>
        </p:nvSpPr>
        <p:spPr>
          <a:xfrm>
            <a:off x="5841507" y="3524435"/>
            <a:ext cx="1136342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E12A3F-E22B-4985-A7EB-049E53D1DD85}"/>
              </a:ext>
            </a:extLst>
          </p:cNvPr>
          <p:cNvSpPr txBox="1"/>
          <p:nvPr/>
        </p:nvSpPr>
        <p:spPr>
          <a:xfrm>
            <a:off x="7552563" y="1265948"/>
            <a:ext cx="380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DFS </a:t>
            </a:r>
            <a:r>
              <a:rPr lang="es-CO" b="1" dirty="0" err="1">
                <a:solidFill>
                  <a:srgbClr val="FF0000"/>
                </a:solidFill>
              </a:rPr>
              <a:t>Spanning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Tree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b="1" dirty="0">
                <a:solidFill>
                  <a:srgbClr val="FF0000"/>
                </a:solidFill>
              </a:rPr>
              <a:t>Árbol de expansión basado en DFS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24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3B0720-6F63-4D33-8F4B-5F526E73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67" y="1752299"/>
            <a:ext cx="5125165" cy="43154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profundidad</a:t>
            </a:r>
            <a:br>
              <a:rPr lang="es-CO" dirty="0"/>
            </a:br>
            <a:r>
              <a:rPr lang="es-CO" i="1" dirty="0"/>
              <a:t>Depth-</a:t>
            </a:r>
            <a:r>
              <a:rPr lang="es-CO" i="1" dirty="0" err="1"/>
              <a:t>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(DFS)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DFS para este grafo?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654AB-F6AA-4732-A603-A89A7CC5D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539" y="1912279"/>
            <a:ext cx="2972215" cy="3648584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22EA690-2C89-4D04-88E4-40FC9993B2C3}"/>
              </a:ext>
            </a:extLst>
          </p:cNvPr>
          <p:cNvSpPr/>
          <p:nvPr/>
        </p:nvSpPr>
        <p:spPr>
          <a:xfrm>
            <a:off x="5841507" y="3524435"/>
            <a:ext cx="1136342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E12A3F-E22B-4985-A7EB-049E53D1DD85}"/>
              </a:ext>
            </a:extLst>
          </p:cNvPr>
          <p:cNvSpPr txBox="1"/>
          <p:nvPr/>
        </p:nvSpPr>
        <p:spPr>
          <a:xfrm>
            <a:off x="7552563" y="1265948"/>
            <a:ext cx="380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DFS </a:t>
            </a:r>
            <a:r>
              <a:rPr lang="es-CO" b="1" dirty="0" err="1">
                <a:solidFill>
                  <a:srgbClr val="FF0000"/>
                </a:solidFill>
              </a:rPr>
              <a:t>Spanning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Tree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b="1" dirty="0">
                <a:solidFill>
                  <a:srgbClr val="FF0000"/>
                </a:solidFill>
              </a:rPr>
              <a:t>Árbol de expansión basado en DFS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6C9443-6C5D-426F-86C3-86B791D6F57B}"/>
              </a:ext>
            </a:extLst>
          </p:cNvPr>
          <p:cNvSpPr txBox="1"/>
          <p:nvPr/>
        </p:nvSpPr>
        <p:spPr>
          <a:xfrm>
            <a:off x="6484070" y="4172606"/>
            <a:ext cx="2491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Gestionado a partir de pilas. Cada nodo en el que se suspende la búsqueda entra a la pila mientras se exploran sus vecinos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978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amplitud</a:t>
            </a:r>
            <a:br>
              <a:rPr lang="es-CO" dirty="0"/>
            </a:br>
            <a:r>
              <a:rPr lang="es-CO" i="1" dirty="0" err="1"/>
              <a:t>Breadth-First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(BFS)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BFS se explora por rondas y se subdividen los vértices en niveles</a:t>
            </a:r>
          </a:p>
          <a:p>
            <a:r>
              <a:rPr lang="es-CO" dirty="0"/>
              <a:t>Su uso principal es encontrar los caminos más cortos en grafos no ponderados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4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amplitud</a:t>
            </a:r>
            <a:br>
              <a:rPr lang="es-CO" dirty="0"/>
            </a:br>
            <a:r>
              <a:rPr lang="es-CO" i="1" dirty="0" err="1"/>
              <a:t>Breadth-First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(BFS)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BFS se explora por rondas y se subdividen los vértices en niveles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71F73A8-5068-4BE1-A712-F3A32D24A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47" y="2353239"/>
            <a:ext cx="720190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866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amplitud</a:t>
            </a:r>
            <a:br>
              <a:rPr lang="es-CO" dirty="0"/>
            </a:br>
            <a:r>
              <a:rPr lang="es-CO" i="1" dirty="0" err="1"/>
              <a:t>Breadth-First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(BFS)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BFS se explora por rondas y se subdividen los vértices en niveles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9EB74F-54E2-4593-8767-02AC3FAE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495" y="2410938"/>
            <a:ext cx="705901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74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amplitud</a:t>
            </a:r>
            <a:br>
              <a:rPr lang="es-CO" dirty="0"/>
            </a:br>
            <a:r>
              <a:rPr lang="es-CO" i="1" dirty="0" err="1"/>
              <a:t>Breadth-First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(BFS)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BFS se explora por rondas y se subdividen los vértices en niveles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405D9B-B58E-48E0-9AA0-14CBC054C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73" y="2468090"/>
            <a:ext cx="754485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0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Un vértice es adyacente a otro </a:t>
            </a:r>
            <a:r>
              <a:rPr lang="es-CO" b="1" dirty="0">
                <a:solidFill>
                  <a:srgbClr val="FF0000"/>
                </a:solidFill>
              </a:rPr>
              <a:t>si hay una arista conectándolos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/>
              <a:t>Si están conectados </a:t>
            </a: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Vecinos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dirty="0">
                <a:sym typeface="Wingdings" panose="05000000000000000000" pitchFamily="2" charset="2"/>
              </a:rPr>
              <a:t>Un 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Camino (</a:t>
            </a:r>
            <a:r>
              <a:rPr lang="es-CO" b="1" i="1" dirty="0" err="1">
                <a:solidFill>
                  <a:srgbClr val="FF0000"/>
                </a:solidFill>
                <a:sym typeface="Wingdings" panose="05000000000000000000" pitchFamily="2" charset="2"/>
              </a:rPr>
              <a:t>Path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es-CO" dirty="0">
                <a:sym typeface="Wingdings" panose="05000000000000000000" pitchFamily="2" charset="2"/>
              </a:rPr>
              <a:t>es una </a:t>
            </a:r>
            <a:r>
              <a:rPr lang="es-CO" b="1" dirty="0">
                <a:sym typeface="Wingdings" panose="05000000000000000000" pitchFamily="2" charset="2"/>
              </a:rPr>
              <a:t>secuencia de aristas </a:t>
            </a:r>
            <a:r>
              <a:rPr lang="es-CO" dirty="0">
                <a:sym typeface="Wingdings" panose="05000000000000000000" pitchFamily="2" charset="2"/>
              </a:rPr>
              <a:t>que permite 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alcanzar</a:t>
            </a:r>
            <a:r>
              <a:rPr lang="es-CO" dirty="0">
                <a:sym typeface="Wingdings" panose="05000000000000000000" pitchFamily="2" charset="2"/>
              </a:rPr>
              <a:t> un vértice desde otro vértice en el grafo.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Un vértice es alcanzable por otro </a:t>
            </a:r>
            <a:r>
              <a:rPr lang="es-CO" b="1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sii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existe un camino entre los dos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Tamaño camino </a:t>
            </a:r>
            <a:r>
              <a:rPr lang="es-CO" dirty="0"/>
              <a:t>= # de aristas en el camino.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 dirty="0"/>
              <a:t>Grado vértice </a:t>
            </a:r>
            <a:r>
              <a:rPr lang="es-CO" dirty="0"/>
              <a:t>= # de aristas conectadas a él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Cuál es el grado de cada nodo en un grafo completo?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F01F82B-82FC-4159-8DF9-0005306D4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44" b="3800"/>
          <a:stretch/>
        </p:blipFill>
        <p:spPr>
          <a:xfrm>
            <a:off x="8613058" y="4174291"/>
            <a:ext cx="2535134" cy="23185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8A5CE0D-F232-43FB-81E0-898223B86498}"/>
              </a:ext>
            </a:extLst>
          </p:cNvPr>
          <p:cNvSpPr txBox="1"/>
          <p:nvPr/>
        </p:nvSpPr>
        <p:spPr>
          <a:xfrm>
            <a:off x="9073907" y="3854688"/>
            <a:ext cx="2074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Grafo completo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55592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AFD0EE7-5528-4930-9905-FF8BAC3E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70" y="1825625"/>
            <a:ext cx="5125165" cy="43154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amplitud</a:t>
            </a:r>
            <a:br>
              <a:rPr lang="es-CO" dirty="0"/>
            </a:br>
            <a:r>
              <a:rPr lang="es-CO" i="1" dirty="0" err="1"/>
              <a:t>Breadth-First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(BFS)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BFS para este grafo?</a:t>
            </a:r>
            <a:endParaRPr lang="en-U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3DB1BB-ACD8-4130-8506-3932FEE1523B}"/>
              </a:ext>
            </a:extLst>
          </p:cNvPr>
          <p:cNvSpPr txBox="1"/>
          <p:nvPr/>
        </p:nvSpPr>
        <p:spPr>
          <a:xfrm>
            <a:off x="6484069" y="3077964"/>
            <a:ext cx="4696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Algunas opciones:</a:t>
            </a:r>
          </a:p>
          <a:p>
            <a:pPr algn="ctr"/>
            <a:r>
              <a:rPr lang="es-CO" b="1" dirty="0">
                <a:solidFill>
                  <a:srgbClr val="FF0000"/>
                </a:solidFill>
              </a:rPr>
              <a:t>1,4,2,3,5,8,7,10,9,6</a:t>
            </a:r>
          </a:p>
        </p:txBody>
      </p:sp>
    </p:spTree>
    <p:extLst>
      <p:ext uri="{BB962C8B-B14F-4D97-AF65-F5344CB8AC3E}">
        <p14:creationId xmlns:p14="http://schemas.microsoft.com/office/powerpoint/2010/main" val="38922463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3B0720-6F63-4D33-8F4B-5F526E73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67" y="1752299"/>
            <a:ext cx="5125165" cy="43154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Recorridos –Búsqueda en amplitud</a:t>
            </a:r>
            <a:br>
              <a:rPr lang="es-CO" dirty="0"/>
            </a:br>
            <a:r>
              <a:rPr lang="es-CO" i="1" dirty="0" err="1"/>
              <a:t>Breadth-First</a:t>
            </a:r>
            <a:r>
              <a:rPr lang="es-CO" i="1" dirty="0"/>
              <a:t> </a:t>
            </a:r>
            <a:r>
              <a:rPr lang="es-CO" i="1" dirty="0" err="1"/>
              <a:t>Search</a:t>
            </a:r>
            <a:r>
              <a:rPr lang="es-CO" i="1" dirty="0"/>
              <a:t> (BFS)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DE70AF-9FC1-4863-B54C-60EE95A4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BFS para este grafo?</a:t>
            </a:r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654AB-F6AA-4732-A603-A89A7CC5D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539" y="1912279"/>
            <a:ext cx="2972215" cy="3648584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22EA690-2C89-4D04-88E4-40FC9993B2C3}"/>
              </a:ext>
            </a:extLst>
          </p:cNvPr>
          <p:cNvSpPr/>
          <p:nvPr/>
        </p:nvSpPr>
        <p:spPr>
          <a:xfrm>
            <a:off x="5841507" y="3524435"/>
            <a:ext cx="1136342" cy="443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E12A3F-E22B-4985-A7EB-049E53D1DD85}"/>
              </a:ext>
            </a:extLst>
          </p:cNvPr>
          <p:cNvSpPr txBox="1"/>
          <p:nvPr/>
        </p:nvSpPr>
        <p:spPr>
          <a:xfrm>
            <a:off x="7552563" y="1265948"/>
            <a:ext cx="380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BFS </a:t>
            </a:r>
            <a:r>
              <a:rPr lang="es-CO" b="1" dirty="0" err="1">
                <a:solidFill>
                  <a:srgbClr val="FF0000"/>
                </a:solidFill>
              </a:rPr>
              <a:t>Spanning</a:t>
            </a:r>
            <a:r>
              <a:rPr lang="es-CO" b="1" dirty="0">
                <a:solidFill>
                  <a:srgbClr val="FF0000"/>
                </a:solidFill>
              </a:rPr>
              <a:t> </a:t>
            </a:r>
            <a:r>
              <a:rPr lang="es-CO" b="1" dirty="0" err="1">
                <a:solidFill>
                  <a:srgbClr val="FF0000"/>
                </a:solidFill>
              </a:rPr>
              <a:t>Tree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b="1" dirty="0">
                <a:solidFill>
                  <a:srgbClr val="FF0000"/>
                </a:solidFill>
              </a:rPr>
              <a:t>Árbol de expansión basado en BFS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6C9443-6C5D-426F-86C3-86B791D6F57B}"/>
              </a:ext>
            </a:extLst>
          </p:cNvPr>
          <p:cNvSpPr txBox="1"/>
          <p:nvPr/>
        </p:nvSpPr>
        <p:spPr>
          <a:xfrm>
            <a:off x="6484070" y="4172606"/>
            <a:ext cx="2491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Gestionado a partir de colas. Se agregan todos los vecinos del vértice de estudio a la cola y se van gestionando uno a partir de allí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057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 planos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Un grafo planar es un grafo que se puede dibujar en el plano sin ningún cruce de aristas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Un grafo plano es un grafo dibujado en el plano sin ningún cruce de aristas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84712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 planos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Un grafo planar es un grafo que se puede dibujar en el plano sin ningún cruce de aristas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Un grafo plano es un grafo dibujado en el plano sin ningún cruce de aristas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7D4014B-6540-414E-9FA4-C1EEA4A3654A}"/>
              </a:ext>
            </a:extLst>
          </p:cNvPr>
          <p:cNvSpPr/>
          <p:nvPr/>
        </p:nvSpPr>
        <p:spPr>
          <a:xfrm>
            <a:off x="4038600" y="4017819"/>
            <a:ext cx="241069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E40BA23-4FD5-4600-B6DB-706B03E2D37C}"/>
              </a:ext>
            </a:extLst>
          </p:cNvPr>
          <p:cNvSpPr/>
          <p:nvPr/>
        </p:nvSpPr>
        <p:spPr>
          <a:xfrm>
            <a:off x="4847706" y="4041372"/>
            <a:ext cx="241069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A89DA9C-2A78-4BC8-9813-D921EFADEEE1}"/>
              </a:ext>
            </a:extLst>
          </p:cNvPr>
          <p:cNvSpPr/>
          <p:nvPr/>
        </p:nvSpPr>
        <p:spPr>
          <a:xfrm>
            <a:off x="4038600" y="4787050"/>
            <a:ext cx="241069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707C08-5411-4364-B8DC-46A706E58A4B}"/>
              </a:ext>
            </a:extLst>
          </p:cNvPr>
          <p:cNvSpPr/>
          <p:nvPr/>
        </p:nvSpPr>
        <p:spPr>
          <a:xfrm>
            <a:off x="4847705" y="4787050"/>
            <a:ext cx="241069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64EE8A-F7BE-49CB-ACD6-12012C094CAD}"/>
              </a:ext>
            </a:extLst>
          </p:cNvPr>
          <p:cNvCxnSpPr>
            <a:cxnSpLocks/>
          </p:cNvCxnSpPr>
          <p:nvPr/>
        </p:nvCxnSpPr>
        <p:spPr>
          <a:xfrm>
            <a:off x="4279669" y="4146666"/>
            <a:ext cx="638645" cy="235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5C4DAE1-8BC6-4D97-B167-78EB463E6618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4159134" y="4275513"/>
            <a:ext cx="1" cy="640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3AAB2A1-2231-4E25-A301-0A7D734F4F78}"/>
              </a:ext>
            </a:extLst>
          </p:cNvPr>
          <p:cNvCxnSpPr>
            <a:cxnSpLocks/>
          </p:cNvCxnSpPr>
          <p:nvPr/>
        </p:nvCxnSpPr>
        <p:spPr>
          <a:xfrm>
            <a:off x="4209060" y="4915897"/>
            <a:ext cx="638645" cy="235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67CAA54-60EC-4E07-9040-5521028E2808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968240" y="4299066"/>
            <a:ext cx="1" cy="4879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18253A3-BF78-4C97-AF93-5958FF8FBAED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279669" y="4261328"/>
            <a:ext cx="603341" cy="6545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B063029-5E28-43A9-8184-8CDF7434C3A0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4244365" y="4237775"/>
            <a:ext cx="638644" cy="5870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2C8283E-A162-439A-8DCC-DE96F55AF0BF}"/>
              </a:ext>
            </a:extLst>
          </p:cNvPr>
          <p:cNvSpPr txBox="1"/>
          <p:nvPr/>
        </p:nvSpPr>
        <p:spPr>
          <a:xfrm>
            <a:off x="1643842" y="4471916"/>
            <a:ext cx="2017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Cruce de aristas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5759FBB-6A68-4492-B86E-C9956D68F0A5}"/>
              </a:ext>
            </a:extLst>
          </p:cNvPr>
          <p:cNvCxnSpPr>
            <a:cxnSpLocks/>
          </p:cNvCxnSpPr>
          <p:nvPr/>
        </p:nvCxnSpPr>
        <p:spPr>
          <a:xfrm flipV="1">
            <a:off x="3441469" y="4538749"/>
            <a:ext cx="1039091" cy="116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10E4180-AA31-456E-8AA9-D06B96BF3BE8}"/>
              </a:ext>
            </a:extLst>
          </p:cNvPr>
          <p:cNvSpPr txBox="1"/>
          <p:nvPr/>
        </p:nvSpPr>
        <p:spPr>
          <a:xfrm>
            <a:off x="4278290" y="3525634"/>
            <a:ext cx="604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K4</a:t>
            </a:r>
          </a:p>
        </p:txBody>
      </p:sp>
    </p:spTree>
    <p:extLst>
      <p:ext uri="{BB962C8B-B14F-4D97-AF65-F5344CB8AC3E}">
        <p14:creationId xmlns:p14="http://schemas.microsoft.com/office/powerpoint/2010/main" val="865550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 planos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Un grafo planar es un grafo que se puede dibujar en el plano sin ningún cruce de aristas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Un grafo plano es un grafo dibujado en el plano sin ningún cruce de aristas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7D4014B-6540-414E-9FA4-C1EEA4A3654A}"/>
              </a:ext>
            </a:extLst>
          </p:cNvPr>
          <p:cNvSpPr/>
          <p:nvPr/>
        </p:nvSpPr>
        <p:spPr>
          <a:xfrm>
            <a:off x="4038600" y="4017819"/>
            <a:ext cx="241069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E40BA23-4FD5-4600-B6DB-706B03E2D37C}"/>
              </a:ext>
            </a:extLst>
          </p:cNvPr>
          <p:cNvSpPr/>
          <p:nvPr/>
        </p:nvSpPr>
        <p:spPr>
          <a:xfrm>
            <a:off x="4847706" y="4041372"/>
            <a:ext cx="241069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A89DA9C-2A78-4BC8-9813-D921EFADEEE1}"/>
              </a:ext>
            </a:extLst>
          </p:cNvPr>
          <p:cNvSpPr/>
          <p:nvPr/>
        </p:nvSpPr>
        <p:spPr>
          <a:xfrm>
            <a:off x="4038600" y="4787050"/>
            <a:ext cx="241069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707C08-5411-4364-B8DC-46A706E58A4B}"/>
              </a:ext>
            </a:extLst>
          </p:cNvPr>
          <p:cNvSpPr/>
          <p:nvPr/>
        </p:nvSpPr>
        <p:spPr>
          <a:xfrm>
            <a:off x="4847705" y="4787050"/>
            <a:ext cx="241069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64EE8A-F7BE-49CB-ACD6-12012C094CAD}"/>
              </a:ext>
            </a:extLst>
          </p:cNvPr>
          <p:cNvCxnSpPr>
            <a:cxnSpLocks/>
          </p:cNvCxnSpPr>
          <p:nvPr/>
        </p:nvCxnSpPr>
        <p:spPr>
          <a:xfrm>
            <a:off x="4279669" y="4146666"/>
            <a:ext cx="638645" cy="235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5C4DAE1-8BC6-4D97-B167-78EB463E6618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4159134" y="4275513"/>
            <a:ext cx="1" cy="640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3AAB2A1-2231-4E25-A301-0A7D734F4F78}"/>
              </a:ext>
            </a:extLst>
          </p:cNvPr>
          <p:cNvCxnSpPr>
            <a:cxnSpLocks/>
          </p:cNvCxnSpPr>
          <p:nvPr/>
        </p:nvCxnSpPr>
        <p:spPr>
          <a:xfrm>
            <a:off x="4209060" y="4915897"/>
            <a:ext cx="638645" cy="235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67CAA54-60EC-4E07-9040-5521028E2808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968240" y="4299066"/>
            <a:ext cx="1" cy="4879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18253A3-BF78-4C97-AF93-5958FF8FBAED}"/>
              </a:ext>
            </a:extLst>
          </p:cNvPr>
          <p:cNvCxnSpPr>
            <a:cxnSpLocks/>
            <a:stCxn id="8" idx="6"/>
            <a:endCxn id="6" idx="3"/>
          </p:cNvCxnSpPr>
          <p:nvPr/>
        </p:nvCxnSpPr>
        <p:spPr>
          <a:xfrm flipV="1">
            <a:off x="4279669" y="4261328"/>
            <a:ext cx="603341" cy="6545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B063029-5E28-43A9-8184-8CDF7434C3A0}"/>
              </a:ext>
            </a:extLst>
          </p:cNvPr>
          <p:cNvCxnSpPr>
            <a:cxnSpLocks/>
            <a:stCxn id="3" idx="5"/>
            <a:endCxn id="10" idx="1"/>
          </p:cNvCxnSpPr>
          <p:nvPr/>
        </p:nvCxnSpPr>
        <p:spPr>
          <a:xfrm>
            <a:off x="4244365" y="4237775"/>
            <a:ext cx="638644" cy="5870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C8B44FFF-FBF5-444E-BBAE-6C4EEB405CFD}"/>
              </a:ext>
            </a:extLst>
          </p:cNvPr>
          <p:cNvSpPr/>
          <p:nvPr/>
        </p:nvSpPr>
        <p:spPr>
          <a:xfrm>
            <a:off x="6993775" y="3994266"/>
            <a:ext cx="241069" cy="2576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7CC5CB6-8F45-47FE-9221-4D91E870E3E4}"/>
              </a:ext>
            </a:extLst>
          </p:cNvPr>
          <p:cNvSpPr/>
          <p:nvPr/>
        </p:nvSpPr>
        <p:spPr>
          <a:xfrm>
            <a:off x="7802881" y="4017819"/>
            <a:ext cx="241069" cy="2576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360BFC6-098B-4830-BD3B-6511802775B7}"/>
              </a:ext>
            </a:extLst>
          </p:cNvPr>
          <p:cNvSpPr/>
          <p:nvPr/>
        </p:nvSpPr>
        <p:spPr>
          <a:xfrm>
            <a:off x="6993775" y="4763497"/>
            <a:ext cx="241069" cy="2576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F46F492-1D86-4987-932A-B10F725E1A2A}"/>
              </a:ext>
            </a:extLst>
          </p:cNvPr>
          <p:cNvSpPr/>
          <p:nvPr/>
        </p:nvSpPr>
        <p:spPr>
          <a:xfrm>
            <a:off x="7802880" y="4763497"/>
            <a:ext cx="241069" cy="2576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84571B9-D2DF-47CF-B72D-20A0D02143CF}"/>
              </a:ext>
            </a:extLst>
          </p:cNvPr>
          <p:cNvCxnSpPr>
            <a:cxnSpLocks/>
          </p:cNvCxnSpPr>
          <p:nvPr/>
        </p:nvCxnSpPr>
        <p:spPr>
          <a:xfrm>
            <a:off x="7234844" y="4123113"/>
            <a:ext cx="638645" cy="235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7512A3F-F682-4C94-9EAD-FF51B25BA6F8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7114309" y="4251960"/>
            <a:ext cx="1" cy="6403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115E21A-1E6E-4761-B479-66B4B8569687}"/>
              </a:ext>
            </a:extLst>
          </p:cNvPr>
          <p:cNvCxnSpPr>
            <a:cxnSpLocks/>
          </p:cNvCxnSpPr>
          <p:nvPr/>
        </p:nvCxnSpPr>
        <p:spPr>
          <a:xfrm>
            <a:off x="7164235" y="4892344"/>
            <a:ext cx="638645" cy="235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B715FF1-C350-470E-804F-AA0384FFA55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7923415" y="4275513"/>
            <a:ext cx="1" cy="4879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42949EA-6B62-444D-984E-4105C449D3C8}"/>
              </a:ext>
            </a:extLst>
          </p:cNvPr>
          <p:cNvCxnSpPr>
            <a:cxnSpLocks/>
            <a:stCxn id="27" idx="5"/>
            <a:endCxn id="30" idx="1"/>
          </p:cNvCxnSpPr>
          <p:nvPr/>
        </p:nvCxnSpPr>
        <p:spPr>
          <a:xfrm>
            <a:off x="7199540" y="4214222"/>
            <a:ext cx="638644" cy="58701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o 36">
            <a:extLst>
              <a:ext uri="{FF2B5EF4-FFF2-40B4-BE49-F238E27FC236}">
                <a16:creationId xmlns:a16="http://schemas.microsoft.com/office/drawing/2014/main" id="{2BF78523-1B74-41E5-9D96-5E6C1106E44A}"/>
              </a:ext>
            </a:extLst>
          </p:cNvPr>
          <p:cNvSpPr/>
          <p:nvPr/>
        </p:nvSpPr>
        <p:spPr>
          <a:xfrm rot="1933583">
            <a:off x="6858356" y="4001827"/>
            <a:ext cx="1461615" cy="1252278"/>
          </a:xfrm>
          <a:prstGeom prst="arc">
            <a:avLst>
              <a:gd name="adj1" fmla="val 16200000"/>
              <a:gd name="adj2" fmla="val 6563528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2C8283E-A162-439A-8DCC-DE96F55AF0BF}"/>
              </a:ext>
            </a:extLst>
          </p:cNvPr>
          <p:cNvSpPr txBox="1"/>
          <p:nvPr/>
        </p:nvSpPr>
        <p:spPr>
          <a:xfrm>
            <a:off x="1643842" y="4471916"/>
            <a:ext cx="2017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Cruce de aristas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5759FBB-6A68-4492-B86E-C9956D68F0A5}"/>
              </a:ext>
            </a:extLst>
          </p:cNvPr>
          <p:cNvCxnSpPr>
            <a:cxnSpLocks/>
          </p:cNvCxnSpPr>
          <p:nvPr/>
        </p:nvCxnSpPr>
        <p:spPr>
          <a:xfrm flipV="1">
            <a:off x="3441469" y="4538749"/>
            <a:ext cx="1039091" cy="116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10E4180-AA31-456E-8AA9-D06B96BF3BE8}"/>
              </a:ext>
            </a:extLst>
          </p:cNvPr>
          <p:cNvSpPr txBox="1"/>
          <p:nvPr/>
        </p:nvSpPr>
        <p:spPr>
          <a:xfrm>
            <a:off x="4278290" y="3525634"/>
            <a:ext cx="604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K4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C2285E7-E760-415A-8214-47A24998AF33}"/>
              </a:ext>
            </a:extLst>
          </p:cNvPr>
          <p:cNvSpPr txBox="1"/>
          <p:nvPr/>
        </p:nvSpPr>
        <p:spPr>
          <a:xfrm>
            <a:off x="7233465" y="3553832"/>
            <a:ext cx="604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K4</a:t>
            </a:r>
          </a:p>
        </p:txBody>
      </p:sp>
    </p:spTree>
    <p:extLst>
      <p:ext uri="{BB962C8B-B14F-4D97-AF65-F5344CB8AC3E}">
        <p14:creationId xmlns:p14="http://schemas.microsoft.com/office/powerpoint/2010/main" val="36862154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 planos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Un grafo plano divide el plano en 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regiones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8B44FFF-FBF5-444E-BBAE-6C4EEB405CFD}"/>
              </a:ext>
            </a:extLst>
          </p:cNvPr>
          <p:cNvSpPr/>
          <p:nvPr/>
        </p:nvSpPr>
        <p:spPr>
          <a:xfrm>
            <a:off x="2052469" y="2906897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7CC5CB6-8F45-47FE-9221-4D91E870E3E4}"/>
              </a:ext>
            </a:extLst>
          </p:cNvPr>
          <p:cNvSpPr/>
          <p:nvPr/>
        </p:nvSpPr>
        <p:spPr>
          <a:xfrm>
            <a:off x="3850758" y="3157506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360BFC6-098B-4830-BD3B-6511802775B7}"/>
              </a:ext>
            </a:extLst>
          </p:cNvPr>
          <p:cNvSpPr/>
          <p:nvPr/>
        </p:nvSpPr>
        <p:spPr>
          <a:xfrm>
            <a:off x="1943659" y="3903184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F46F492-1D86-4987-932A-B10F725E1A2A}"/>
              </a:ext>
            </a:extLst>
          </p:cNvPr>
          <p:cNvSpPr/>
          <p:nvPr/>
        </p:nvSpPr>
        <p:spPr>
          <a:xfrm>
            <a:off x="3850757" y="3903184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84571B9-D2DF-47CF-B72D-20A0D02143CF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2423399" y="3091649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7512A3F-F682-4C94-9EAD-FF51B25BA6F8}"/>
              </a:ext>
            </a:extLst>
          </p:cNvPr>
          <p:cNvCxnSpPr>
            <a:cxnSpLocks/>
            <a:stCxn id="29" idx="0"/>
            <a:endCxn id="27" idx="4"/>
          </p:cNvCxnSpPr>
          <p:nvPr/>
        </p:nvCxnSpPr>
        <p:spPr>
          <a:xfrm flipV="1">
            <a:off x="2129124" y="3276400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115E21A-1E6E-4761-B479-66B4B8569687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2314589" y="4087936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B715FF1-C350-470E-804F-AA0384FFA55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4036222" y="3527009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42949EA-6B62-444D-984E-4105C449D3C8}"/>
              </a:ext>
            </a:extLst>
          </p:cNvPr>
          <p:cNvCxnSpPr>
            <a:cxnSpLocks/>
            <a:stCxn id="27" idx="5"/>
            <a:endCxn id="30" idx="1"/>
          </p:cNvCxnSpPr>
          <p:nvPr/>
        </p:nvCxnSpPr>
        <p:spPr>
          <a:xfrm>
            <a:off x="2369078" y="3222288"/>
            <a:ext cx="1536000" cy="73500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o 36">
            <a:extLst>
              <a:ext uri="{FF2B5EF4-FFF2-40B4-BE49-F238E27FC236}">
                <a16:creationId xmlns:a16="http://schemas.microsoft.com/office/drawing/2014/main" id="{2BF78523-1B74-41E5-9D96-5E6C1106E44A}"/>
              </a:ext>
            </a:extLst>
          </p:cNvPr>
          <p:cNvSpPr/>
          <p:nvPr/>
        </p:nvSpPr>
        <p:spPr>
          <a:xfrm rot="2356722">
            <a:off x="2234583" y="3142472"/>
            <a:ext cx="2248968" cy="2260431"/>
          </a:xfrm>
          <a:prstGeom prst="arc">
            <a:avLst>
              <a:gd name="adj1" fmla="val 16200000"/>
              <a:gd name="adj2" fmla="val 8695208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C2285E7-E760-415A-8214-47A24998AF33}"/>
              </a:ext>
            </a:extLst>
          </p:cNvPr>
          <p:cNvSpPr txBox="1"/>
          <p:nvPr/>
        </p:nvSpPr>
        <p:spPr>
          <a:xfrm>
            <a:off x="2893830" y="2668486"/>
            <a:ext cx="93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K4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1CF6F6D-081B-4D5D-9183-AEDF99E8B95D}"/>
              </a:ext>
            </a:extLst>
          </p:cNvPr>
          <p:cNvSpPr txBox="1"/>
          <p:nvPr/>
        </p:nvSpPr>
        <p:spPr>
          <a:xfrm>
            <a:off x="3320253" y="332095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A880CA8-B748-483D-9E54-EAA264A7916C}"/>
              </a:ext>
            </a:extLst>
          </p:cNvPr>
          <p:cNvSpPr txBox="1"/>
          <p:nvPr/>
        </p:nvSpPr>
        <p:spPr>
          <a:xfrm>
            <a:off x="2508347" y="356332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R2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3F848C7-7D5C-4F38-8F3C-FD895D6E703F}"/>
              </a:ext>
            </a:extLst>
          </p:cNvPr>
          <p:cNvSpPr txBox="1"/>
          <p:nvPr/>
        </p:nvSpPr>
        <p:spPr>
          <a:xfrm>
            <a:off x="3223271" y="449973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R3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70F480A-5C3D-4FE6-90B0-C2EC53D0E7B1}"/>
              </a:ext>
            </a:extLst>
          </p:cNvPr>
          <p:cNvSpPr txBox="1"/>
          <p:nvPr/>
        </p:nvSpPr>
        <p:spPr>
          <a:xfrm>
            <a:off x="4565681" y="4272687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R4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C0508A7-69A8-4576-AC9B-13D8C4989C2B}"/>
              </a:ext>
            </a:extLst>
          </p:cNvPr>
          <p:cNvSpPr txBox="1"/>
          <p:nvPr/>
        </p:nvSpPr>
        <p:spPr>
          <a:xfrm>
            <a:off x="5726847" y="2667083"/>
            <a:ext cx="4497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Cada grafo plano tiene una región sin límites a la que se le denomina región exterior </a:t>
            </a:r>
          </a:p>
        </p:txBody>
      </p:sp>
    </p:spTree>
    <p:extLst>
      <p:ext uri="{BB962C8B-B14F-4D97-AF65-F5344CB8AC3E}">
        <p14:creationId xmlns:p14="http://schemas.microsoft.com/office/powerpoint/2010/main" val="32870286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 planos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Las fronteras/límites de una región en un grafo plano es el conjunto de vértices y aristas que la delimitan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8B44FFF-FBF5-444E-BBAE-6C4EEB405CFD}"/>
              </a:ext>
            </a:extLst>
          </p:cNvPr>
          <p:cNvSpPr/>
          <p:nvPr/>
        </p:nvSpPr>
        <p:spPr>
          <a:xfrm>
            <a:off x="2052469" y="2906897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7CC5CB6-8F45-47FE-9221-4D91E870E3E4}"/>
              </a:ext>
            </a:extLst>
          </p:cNvPr>
          <p:cNvSpPr/>
          <p:nvPr/>
        </p:nvSpPr>
        <p:spPr>
          <a:xfrm>
            <a:off x="3850758" y="3157506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360BFC6-098B-4830-BD3B-6511802775B7}"/>
              </a:ext>
            </a:extLst>
          </p:cNvPr>
          <p:cNvSpPr/>
          <p:nvPr/>
        </p:nvSpPr>
        <p:spPr>
          <a:xfrm>
            <a:off x="1943659" y="3903184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F46F492-1D86-4987-932A-B10F725E1A2A}"/>
              </a:ext>
            </a:extLst>
          </p:cNvPr>
          <p:cNvSpPr/>
          <p:nvPr/>
        </p:nvSpPr>
        <p:spPr>
          <a:xfrm>
            <a:off x="3850757" y="3903184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84571B9-D2DF-47CF-B72D-20A0D02143CF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>
            <a:off x="2423399" y="3091649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7512A3F-F682-4C94-9EAD-FF51B25BA6F8}"/>
              </a:ext>
            </a:extLst>
          </p:cNvPr>
          <p:cNvCxnSpPr>
            <a:cxnSpLocks/>
            <a:stCxn id="29" idx="0"/>
            <a:endCxn id="27" idx="4"/>
          </p:cNvCxnSpPr>
          <p:nvPr/>
        </p:nvCxnSpPr>
        <p:spPr>
          <a:xfrm flipV="1">
            <a:off x="2129124" y="3276400"/>
            <a:ext cx="108810" cy="6267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115E21A-1E6E-4761-B479-66B4B8569687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2314589" y="4087936"/>
            <a:ext cx="153616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B715FF1-C350-470E-804F-AA0384FFA55B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 flipH="1">
            <a:off x="4036222" y="3527009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42949EA-6B62-444D-984E-4105C449D3C8}"/>
              </a:ext>
            </a:extLst>
          </p:cNvPr>
          <p:cNvCxnSpPr>
            <a:cxnSpLocks/>
            <a:stCxn id="27" idx="5"/>
            <a:endCxn id="30" idx="1"/>
          </p:cNvCxnSpPr>
          <p:nvPr/>
        </p:nvCxnSpPr>
        <p:spPr>
          <a:xfrm>
            <a:off x="2369078" y="3222288"/>
            <a:ext cx="1536000" cy="73500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1CF6F6D-081B-4D5D-9183-AEDF99E8B95D}"/>
              </a:ext>
            </a:extLst>
          </p:cNvPr>
          <p:cNvSpPr txBox="1"/>
          <p:nvPr/>
        </p:nvSpPr>
        <p:spPr>
          <a:xfrm>
            <a:off x="3320253" y="332095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A880CA8-B748-483D-9E54-EAA264A7916C}"/>
              </a:ext>
            </a:extLst>
          </p:cNvPr>
          <p:cNvSpPr txBox="1"/>
          <p:nvPr/>
        </p:nvSpPr>
        <p:spPr>
          <a:xfrm>
            <a:off x="2508347" y="356332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R2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3F848C7-7D5C-4F38-8F3C-FD895D6E703F}"/>
              </a:ext>
            </a:extLst>
          </p:cNvPr>
          <p:cNvSpPr txBox="1"/>
          <p:nvPr/>
        </p:nvSpPr>
        <p:spPr>
          <a:xfrm>
            <a:off x="3223271" y="4499739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R3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1B9E6FD-681A-4728-8D30-31DA9A444920}"/>
              </a:ext>
            </a:extLst>
          </p:cNvPr>
          <p:cNvSpPr/>
          <p:nvPr/>
        </p:nvSpPr>
        <p:spPr>
          <a:xfrm>
            <a:off x="991211" y="4796657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8FE0A7-9284-4F8E-98CD-3BEF752DA916}"/>
              </a:ext>
            </a:extLst>
          </p:cNvPr>
          <p:cNvCxnSpPr>
            <a:cxnSpLocks/>
            <a:stCxn id="21" idx="7"/>
            <a:endCxn id="29" idx="3"/>
          </p:cNvCxnSpPr>
          <p:nvPr/>
        </p:nvCxnSpPr>
        <p:spPr>
          <a:xfrm flipV="1">
            <a:off x="1307820" y="4218575"/>
            <a:ext cx="690160" cy="63219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D4956A9E-8DB4-435F-85D6-718C4479D801}"/>
              </a:ext>
            </a:extLst>
          </p:cNvPr>
          <p:cNvSpPr/>
          <p:nvPr/>
        </p:nvSpPr>
        <p:spPr>
          <a:xfrm>
            <a:off x="7513256" y="297704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2E3AC1A-45F3-4233-8F24-C3E5F0B542D8}"/>
              </a:ext>
            </a:extLst>
          </p:cNvPr>
          <p:cNvSpPr/>
          <p:nvPr/>
        </p:nvSpPr>
        <p:spPr>
          <a:xfrm>
            <a:off x="9311545" y="322764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01D3AEC-380F-4ADD-A245-1EDCEF31EC90}"/>
              </a:ext>
            </a:extLst>
          </p:cNvPr>
          <p:cNvSpPr/>
          <p:nvPr/>
        </p:nvSpPr>
        <p:spPr>
          <a:xfrm>
            <a:off x="7005555" y="434992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2CFCD47-7546-40BB-9B5E-981B22525999}"/>
              </a:ext>
            </a:extLst>
          </p:cNvPr>
          <p:cNvSpPr/>
          <p:nvPr/>
        </p:nvSpPr>
        <p:spPr>
          <a:xfrm>
            <a:off x="9311544" y="3973327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6F25D93-F9C3-4B63-8271-DB22F010DAD5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7884186" y="3161792"/>
            <a:ext cx="1427359" cy="2506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9E8D8C9-C197-447D-870A-A30DD4BEC773}"/>
              </a:ext>
            </a:extLst>
          </p:cNvPr>
          <p:cNvCxnSpPr>
            <a:cxnSpLocks/>
            <a:stCxn id="35" idx="0"/>
            <a:endCxn id="25" idx="4"/>
          </p:cNvCxnSpPr>
          <p:nvPr/>
        </p:nvCxnSpPr>
        <p:spPr>
          <a:xfrm flipV="1">
            <a:off x="7191020" y="3346543"/>
            <a:ext cx="507701" cy="100337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4CCD479-62D1-4BD4-98F2-6250A00DE58E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7376485" y="4158079"/>
            <a:ext cx="1935059" cy="37659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00B6231E-9411-4C76-B6EB-4BA07BF7EFF7}"/>
              </a:ext>
            </a:extLst>
          </p:cNvPr>
          <p:cNvCxnSpPr>
            <a:cxnSpLocks/>
            <a:stCxn id="26" idx="4"/>
            <a:endCxn id="38" idx="0"/>
          </p:cNvCxnSpPr>
          <p:nvPr/>
        </p:nvCxnSpPr>
        <p:spPr>
          <a:xfrm flipH="1">
            <a:off x="9497009" y="3597152"/>
            <a:ext cx="1" cy="376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5337BB4-AEFF-4030-B6A0-37881FE45A83}"/>
              </a:ext>
            </a:extLst>
          </p:cNvPr>
          <p:cNvCxnSpPr>
            <a:cxnSpLocks/>
            <a:stCxn id="25" idx="5"/>
            <a:endCxn id="38" idx="1"/>
          </p:cNvCxnSpPr>
          <p:nvPr/>
        </p:nvCxnSpPr>
        <p:spPr>
          <a:xfrm>
            <a:off x="7829865" y="3292431"/>
            <a:ext cx="1536000" cy="73500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23B2D0B-3D59-44E6-97E6-62CFE9943A39}"/>
              </a:ext>
            </a:extLst>
          </p:cNvPr>
          <p:cNvSpPr txBox="1"/>
          <p:nvPr/>
        </p:nvSpPr>
        <p:spPr>
          <a:xfrm>
            <a:off x="8781040" y="3391102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8B4149D-9E5D-4913-8910-30E629A72060}"/>
              </a:ext>
            </a:extLst>
          </p:cNvPr>
          <p:cNvSpPr txBox="1"/>
          <p:nvPr/>
        </p:nvSpPr>
        <p:spPr>
          <a:xfrm>
            <a:off x="7969134" y="3633472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R2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F2473F1-C9BA-4384-B803-6311ACE0E0FE}"/>
              </a:ext>
            </a:extLst>
          </p:cNvPr>
          <p:cNvSpPr txBox="1"/>
          <p:nvPr/>
        </p:nvSpPr>
        <p:spPr>
          <a:xfrm>
            <a:off x="8684058" y="4569882"/>
            <a:ext cx="433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R3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932088D-2A6C-4840-860A-0183B70FE4CF}"/>
              </a:ext>
            </a:extLst>
          </p:cNvPr>
          <p:cNvSpPr/>
          <p:nvPr/>
        </p:nvSpPr>
        <p:spPr>
          <a:xfrm>
            <a:off x="7714035" y="3798185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28B18829-409E-4D24-BC6C-7457E2AE0EDA}"/>
              </a:ext>
            </a:extLst>
          </p:cNvPr>
          <p:cNvCxnSpPr>
            <a:cxnSpLocks/>
            <a:stCxn id="53" idx="3"/>
            <a:endCxn id="35" idx="7"/>
          </p:cNvCxnSpPr>
          <p:nvPr/>
        </p:nvCxnSpPr>
        <p:spPr>
          <a:xfrm flipH="1">
            <a:off x="7322164" y="4113576"/>
            <a:ext cx="446192" cy="2904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0CDF4B1-1E21-4A92-B32D-7B75EDC45650}"/>
              </a:ext>
            </a:extLst>
          </p:cNvPr>
          <p:cNvSpPr txBox="1"/>
          <p:nvPr/>
        </p:nvSpPr>
        <p:spPr>
          <a:xfrm>
            <a:off x="4496568" y="5093115"/>
            <a:ext cx="2694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Cuáles son las fronteras de R2 en cada grafo?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Son </a:t>
            </a:r>
            <a:r>
              <a:rPr lang="es-CO" b="1" dirty="0" err="1">
                <a:sym typeface="Wingdings" panose="05000000000000000000" pitchFamily="2" charset="2"/>
              </a:rPr>
              <a:t>ismorfos</a:t>
            </a:r>
            <a:r>
              <a:rPr lang="es-CO" b="1" dirty="0"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21740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 planos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Estos dos grafos son planos?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8B44FFF-FBF5-444E-BBAE-6C4EEB405CFD}"/>
              </a:ext>
            </a:extLst>
          </p:cNvPr>
          <p:cNvSpPr/>
          <p:nvPr/>
        </p:nvSpPr>
        <p:spPr>
          <a:xfrm>
            <a:off x="2052469" y="297704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7CC5CB6-8F45-47FE-9221-4D91E870E3E4}"/>
              </a:ext>
            </a:extLst>
          </p:cNvPr>
          <p:cNvSpPr/>
          <p:nvPr/>
        </p:nvSpPr>
        <p:spPr>
          <a:xfrm>
            <a:off x="3294363" y="2948406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360BFC6-098B-4830-BD3B-6511802775B7}"/>
              </a:ext>
            </a:extLst>
          </p:cNvPr>
          <p:cNvSpPr/>
          <p:nvPr/>
        </p:nvSpPr>
        <p:spPr>
          <a:xfrm>
            <a:off x="2052469" y="3889301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F46F492-1D86-4987-932A-B10F725E1A2A}"/>
              </a:ext>
            </a:extLst>
          </p:cNvPr>
          <p:cNvSpPr/>
          <p:nvPr/>
        </p:nvSpPr>
        <p:spPr>
          <a:xfrm>
            <a:off x="4531507" y="295902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84571B9-D2DF-47CF-B72D-20A0D02143CF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>
            <a:off x="2423399" y="3161792"/>
            <a:ext cx="963133" cy="8656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7512A3F-F682-4C94-9EAD-FF51B25BA6F8}"/>
              </a:ext>
            </a:extLst>
          </p:cNvPr>
          <p:cNvCxnSpPr>
            <a:cxnSpLocks/>
            <a:stCxn id="29" idx="0"/>
            <a:endCxn id="27" idx="4"/>
          </p:cNvCxnSpPr>
          <p:nvPr/>
        </p:nvCxnSpPr>
        <p:spPr>
          <a:xfrm flipV="1">
            <a:off x="2237934" y="3346543"/>
            <a:ext cx="0" cy="54275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115E21A-1E6E-4761-B479-66B4B8569687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2423399" y="3143781"/>
            <a:ext cx="2108108" cy="930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42949EA-6B62-444D-984E-4105C449D3C8}"/>
              </a:ext>
            </a:extLst>
          </p:cNvPr>
          <p:cNvCxnSpPr>
            <a:cxnSpLocks/>
            <a:stCxn id="21" idx="0"/>
            <a:endCxn id="28" idx="4"/>
          </p:cNvCxnSpPr>
          <p:nvPr/>
        </p:nvCxnSpPr>
        <p:spPr>
          <a:xfrm flipH="1" flipV="1">
            <a:off x="3479828" y="3317909"/>
            <a:ext cx="37848" cy="65541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11B9E6FD-681A-4728-8D30-31DA9A444920}"/>
              </a:ext>
            </a:extLst>
          </p:cNvPr>
          <p:cNvSpPr/>
          <p:nvPr/>
        </p:nvSpPr>
        <p:spPr>
          <a:xfrm>
            <a:off x="3332211" y="3973327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8FE0A7-9284-4F8E-98CD-3BEF752DA916}"/>
              </a:ext>
            </a:extLst>
          </p:cNvPr>
          <p:cNvCxnSpPr>
            <a:cxnSpLocks/>
            <a:stCxn id="30" idx="3"/>
            <a:endCxn id="21" idx="6"/>
          </p:cNvCxnSpPr>
          <p:nvPr/>
        </p:nvCxnSpPr>
        <p:spPr>
          <a:xfrm flipH="1">
            <a:off x="3703141" y="3274420"/>
            <a:ext cx="882687" cy="88365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3C7B1050-2890-4550-9077-08B4E0BD3ABB}"/>
              </a:ext>
            </a:extLst>
          </p:cNvPr>
          <p:cNvSpPr/>
          <p:nvPr/>
        </p:nvSpPr>
        <p:spPr>
          <a:xfrm>
            <a:off x="4484483" y="403452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1B97832F-EAE6-40FD-BC45-61AD3E07CFB5}"/>
              </a:ext>
            </a:extLst>
          </p:cNvPr>
          <p:cNvCxnSpPr>
            <a:cxnSpLocks/>
            <a:stCxn id="47" idx="0"/>
            <a:endCxn id="30" idx="4"/>
          </p:cNvCxnSpPr>
          <p:nvPr/>
        </p:nvCxnSpPr>
        <p:spPr>
          <a:xfrm flipV="1">
            <a:off x="4669948" y="3328532"/>
            <a:ext cx="47024" cy="70599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DFF225C-94D2-46B4-9EB9-6D1541CC9C35}"/>
              </a:ext>
            </a:extLst>
          </p:cNvPr>
          <p:cNvCxnSpPr>
            <a:cxnSpLocks/>
            <a:stCxn id="29" idx="6"/>
            <a:endCxn id="28" idx="3"/>
          </p:cNvCxnSpPr>
          <p:nvPr/>
        </p:nvCxnSpPr>
        <p:spPr>
          <a:xfrm flipV="1">
            <a:off x="2423399" y="3263797"/>
            <a:ext cx="925285" cy="8102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508D8EB-E48F-453E-94F6-1713B1418B59}"/>
              </a:ext>
            </a:extLst>
          </p:cNvPr>
          <p:cNvCxnSpPr>
            <a:cxnSpLocks/>
            <a:stCxn id="28" idx="5"/>
            <a:endCxn id="47" idx="2"/>
          </p:cNvCxnSpPr>
          <p:nvPr/>
        </p:nvCxnSpPr>
        <p:spPr>
          <a:xfrm>
            <a:off x="3610972" y="3263797"/>
            <a:ext cx="873511" cy="9554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3FD4222-6654-416E-AF32-8BD343DF3ED5}"/>
              </a:ext>
            </a:extLst>
          </p:cNvPr>
          <p:cNvCxnSpPr>
            <a:cxnSpLocks/>
            <a:stCxn id="27" idx="5"/>
            <a:endCxn id="47" idx="1"/>
          </p:cNvCxnSpPr>
          <p:nvPr/>
        </p:nvCxnSpPr>
        <p:spPr>
          <a:xfrm>
            <a:off x="2369078" y="3292431"/>
            <a:ext cx="2169726" cy="79621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B00D8B1-D7B5-4D0F-BCAD-C7077DB1D318}"/>
              </a:ext>
            </a:extLst>
          </p:cNvPr>
          <p:cNvSpPr txBox="1"/>
          <p:nvPr/>
        </p:nvSpPr>
        <p:spPr>
          <a:xfrm>
            <a:off x="3332210" y="4534671"/>
            <a:ext cx="87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K 3,3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AB29E179-3525-4693-AD10-018243F0DB52}"/>
              </a:ext>
            </a:extLst>
          </p:cNvPr>
          <p:cNvSpPr/>
          <p:nvPr/>
        </p:nvSpPr>
        <p:spPr>
          <a:xfrm>
            <a:off x="8278296" y="2867561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E0E0324B-2E72-44CB-B3C5-A8E36F1182DD}"/>
              </a:ext>
            </a:extLst>
          </p:cNvPr>
          <p:cNvSpPr/>
          <p:nvPr/>
        </p:nvSpPr>
        <p:spPr>
          <a:xfrm>
            <a:off x="7486288" y="354050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598E602B-CDBE-4FA7-A78C-32D1EF411AE7}"/>
              </a:ext>
            </a:extLst>
          </p:cNvPr>
          <p:cNvSpPr/>
          <p:nvPr/>
        </p:nvSpPr>
        <p:spPr>
          <a:xfrm>
            <a:off x="9397671" y="2862203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43FE4296-5EEA-4E58-BB78-66E3BD6BC261}"/>
              </a:ext>
            </a:extLst>
          </p:cNvPr>
          <p:cNvSpPr/>
          <p:nvPr/>
        </p:nvSpPr>
        <p:spPr>
          <a:xfrm>
            <a:off x="8346394" y="415275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9F459AF-4730-402A-B80B-745E4351F55C}"/>
              </a:ext>
            </a:extLst>
          </p:cNvPr>
          <p:cNvSpPr/>
          <p:nvPr/>
        </p:nvSpPr>
        <p:spPr>
          <a:xfrm>
            <a:off x="9479167" y="4146495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6992C8E0-A5F4-4C77-9337-6A7E815BA065}"/>
              </a:ext>
            </a:extLst>
          </p:cNvPr>
          <p:cNvCxnSpPr>
            <a:cxnSpLocks/>
            <a:stCxn id="70" idx="7"/>
            <a:endCxn id="71" idx="3"/>
          </p:cNvCxnSpPr>
          <p:nvPr/>
        </p:nvCxnSpPr>
        <p:spPr>
          <a:xfrm flipV="1">
            <a:off x="7802897" y="3177594"/>
            <a:ext cx="1649095" cy="4170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1637A03B-8BB7-4CAE-9FF8-704CB631E0B9}"/>
              </a:ext>
            </a:extLst>
          </p:cNvPr>
          <p:cNvCxnSpPr>
            <a:cxnSpLocks/>
            <a:stCxn id="70" idx="6"/>
            <a:endCxn id="72" idx="1"/>
          </p:cNvCxnSpPr>
          <p:nvPr/>
        </p:nvCxnSpPr>
        <p:spPr>
          <a:xfrm>
            <a:off x="7857218" y="3725261"/>
            <a:ext cx="543497" cy="48161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2A9AE560-CE65-44AC-80C3-5EF477EF40C8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7802897" y="3237064"/>
            <a:ext cx="660864" cy="35755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7DC3A585-F18A-4F3B-AF9A-E3A8E1E1BF98}"/>
              </a:ext>
            </a:extLst>
          </p:cNvPr>
          <p:cNvCxnSpPr>
            <a:cxnSpLocks/>
            <a:stCxn id="70" idx="6"/>
            <a:endCxn id="73" idx="1"/>
          </p:cNvCxnSpPr>
          <p:nvPr/>
        </p:nvCxnSpPr>
        <p:spPr>
          <a:xfrm>
            <a:off x="7857218" y="3725261"/>
            <a:ext cx="1676270" cy="4753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0E42BDB-34EC-4552-AC35-7EF3FF15E395}"/>
              </a:ext>
            </a:extLst>
          </p:cNvPr>
          <p:cNvCxnSpPr>
            <a:cxnSpLocks/>
            <a:stCxn id="72" idx="0"/>
            <a:endCxn id="69" idx="4"/>
          </p:cNvCxnSpPr>
          <p:nvPr/>
        </p:nvCxnSpPr>
        <p:spPr>
          <a:xfrm flipH="1" flipV="1">
            <a:off x="8463761" y="3237064"/>
            <a:ext cx="68098" cy="91569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8FEA99D6-2918-4091-8313-867E682CBF9E}"/>
              </a:ext>
            </a:extLst>
          </p:cNvPr>
          <p:cNvCxnSpPr>
            <a:cxnSpLocks/>
            <a:stCxn id="72" idx="0"/>
            <a:endCxn id="71" idx="4"/>
          </p:cNvCxnSpPr>
          <p:nvPr/>
        </p:nvCxnSpPr>
        <p:spPr>
          <a:xfrm flipV="1">
            <a:off x="8531859" y="3231706"/>
            <a:ext cx="1051277" cy="9210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A4CACEA1-2F73-4ADE-9E24-48642FB02496}"/>
              </a:ext>
            </a:extLst>
          </p:cNvPr>
          <p:cNvCxnSpPr>
            <a:cxnSpLocks/>
            <a:stCxn id="73" idx="0"/>
            <a:endCxn id="71" idx="5"/>
          </p:cNvCxnSpPr>
          <p:nvPr/>
        </p:nvCxnSpPr>
        <p:spPr>
          <a:xfrm flipV="1">
            <a:off x="9664632" y="3177594"/>
            <a:ext cx="49648" cy="9689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D07D32BA-B927-4F44-95CF-29415FFCF10A}"/>
              </a:ext>
            </a:extLst>
          </p:cNvPr>
          <p:cNvCxnSpPr>
            <a:cxnSpLocks/>
            <a:stCxn id="69" idx="5"/>
            <a:endCxn id="73" idx="1"/>
          </p:cNvCxnSpPr>
          <p:nvPr/>
        </p:nvCxnSpPr>
        <p:spPr>
          <a:xfrm>
            <a:off x="8594905" y="3182952"/>
            <a:ext cx="938583" cy="101765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6DCC507-7136-4F79-A415-AF360C34ABFA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 flipV="1">
            <a:off x="8649226" y="3046955"/>
            <a:ext cx="748445" cy="535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D00D8660-D5A1-4E34-BBEF-E5D74C1D6744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717324" y="4331247"/>
            <a:ext cx="761843" cy="626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ABED655-4B32-4432-9C00-83A41C24E8AC}"/>
              </a:ext>
            </a:extLst>
          </p:cNvPr>
          <p:cNvSpPr txBox="1"/>
          <p:nvPr/>
        </p:nvSpPr>
        <p:spPr>
          <a:xfrm>
            <a:off x="8815945" y="4577258"/>
            <a:ext cx="87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K 5</a:t>
            </a:r>
          </a:p>
        </p:txBody>
      </p:sp>
    </p:spTree>
    <p:extLst>
      <p:ext uri="{BB962C8B-B14F-4D97-AF65-F5344CB8AC3E}">
        <p14:creationId xmlns:p14="http://schemas.microsoft.com/office/powerpoint/2010/main" val="10621439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Grafos planos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Estos dos grafos son planos?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8B44FFF-FBF5-444E-BBAE-6C4EEB405CFD}"/>
              </a:ext>
            </a:extLst>
          </p:cNvPr>
          <p:cNvSpPr/>
          <p:nvPr/>
        </p:nvSpPr>
        <p:spPr>
          <a:xfrm>
            <a:off x="2052469" y="2977040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7CC5CB6-8F45-47FE-9221-4D91E870E3E4}"/>
              </a:ext>
            </a:extLst>
          </p:cNvPr>
          <p:cNvSpPr/>
          <p:nvPr/>
        </p:nvSpPr>
        <p:spPr>
          <a:xfrm>
            <a:off x="3294363" y="2948406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360BFC6-098B-4830-BD3B-6511802775B7}"/>
              </a:ext>
            </a:extLst>
          </p:cNvPr>
          <p:cNvSpPr/>
          <p:nvPr/>
        </p:nvSpPr>
        <p:spPr>
          <a:xfrm>
            <a:off x="2052469" y="3889301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F46F492-1D86-4987-932A-B10F725E1A2A}"/>
              </a:ext>
            </a:extLst>
          </p:cNvPr>
          <p:cNvSpPr/>
          <p:nvPr/>
        </p:nvSpPr>
        <p:spPr>
          <a:xfrm>
            <a:off x="4531507" y="295902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84571B9-D2DF-47CF-B72D-20A0D02143CF}"/>
              </a:ext>
            </a:extLst>
          </p:cNvPr>
          <p:cNvCxnSpPr>
            <a:cxnSpLocks/>
            <a:stCxn id="27" idx="6"/>
            <a:endCxn id="21" idx="1"/>
          </p:cNvCxnSpPr>
          <p:nvPr/>
        </p:nvCxnSpPr>
        <p:spPr>
          <a:xfrm>
            <a:off x="2423399" y="3161792"/>
            <a:ext cx="963133" cy="8656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7512A3F-F682-4C94-9EAD-FF51B25BA6F8}"/>
              </a:ext>
            </a:extLst>
          </p:cNvPr>
          <p:cNvCxnSpPr>
            <a:cxnSpLocks/>
            <a:stCxn id="29" idx="0"/>
            <a:endCxn id="27" idx="4"/>
          </p:cNvCxnSpPr>
          <p:nvPr/>
        </p:nvCxnSpPr>
        <p:spPr>
          <a:xfrm flipV="1">
            <a:off x="2237934" y="3346543"/>
            <a:ext cx="0" cy="54275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115E21A-1E6E-4761-B479-66B4B8569687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2423399" y="3143781"/>
            <a:ext cx="2108108" cy="93027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42949EA-6B62-444D-984E-4105C449D3C8}"/>
              </a:ext>
            </a:extLst>
          </p:cNvPr>
          <p:cNvCxnSpPr>
            <a:cxnSpLocks/>
            <a:stCxn id="21" idx="0"/>
            <a:endCxn id="28" idx="4"/>
          </p:cNvCxnSpPr>
          <p:nvPr/>
        </p:nvCxnSpPr>
        <p:spPr>
          <a:xfrm flipH="1" flipV="1">
            <a:off x="3479828" y="3317909"/>
            <a:ext cx="37848" cy="65541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11B9E6FD-681A-4728-8D30-31DA9A444920}"/>
              </a:ext>
            </a:extLst>
          </p:cNvPr>
          <p:cNvSpPr/>
          <p:nvPr/>
        </p:nvSpPr>
        <p:spPr>
          <a:xfrm>
            <a:off x="3332211" y="3973327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8FE0A7-9284-4F8E-98CD-3BEF752DA916}"/>
              </a:ext>
            </a:extLst>
          </p:cNvPr>
          <p:cNvCxnSpPr>
            <a:cxnSpLocks/>
            <a:stCxn id="30" idx="3"/>
            <a:endCxn id="21" idx="6"/>
          </p:cNvCxnSpPr>
          <p:nvPr/>
        </p:nvCxnSpPr>
        <p:spPr>
          <a:xfrm flipH="1">
            <a:off x="3703141" y="3274420"/>
            <a:ext cx="882687" cy="88365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3C7B1050-2890-4550-9077-08B4E0BD3ABB}"/>
              </a:ext>
            </a:extLst>
          </p:cNvPr>
          <p:cNvSpPr/>
          <p:nvPr/>
        </p:nvSpPr>
        <p:spPr>
          <a:xfrm>
            <a:off x="4484483" y="403452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1B97832F-EAE6-40FD-BC45-61AD3E07CFB5}"/>
              </a:ext>
            </a:extLst>
          </p:cNvPr>
          <p:cNvCxnSpPr>
            <a:cxnSpLocks/>
            <a:stCxn id="47" idx="0"/>
            <a:endCxn id="30" idx="4"/>
          </p:cNvCxnSpPr>
          <p:nvPr/>
        </p:nvCxnSpPr>
        <p:spPr>
          <a:xfrm flipV="1">
            <a:off x="4669948" y="3328532"/>
            <a:ext cx="47024" cy="70599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DFF225C-94D2-46B4-9EB9-6D1541CC9C35}"/>
              </a:ext>
            </a:extLst>
          </p:cNvPr>
          <p:cNvCxnSpPr>
            <a:cxnSpLocks/>
            <a:stCxn id="29" idx="6"/>
            <a:endCxn id="28" idx="3"/>
          </p:cNvCxnSpPr>
          <p:nvPr/>
        </p:nvCxnSpPr>
        <p:spPr>
          <a:xfrm flipV="1">
            <a:off x="2423399" y="3263797"/>
            <a:ext cx="925285" cy="8102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508D8EB-E48F-453E-94F6-1713B1418B59}"/>
              </a:ext>
            </a:extLst>
          </p:cNvPr>
          <p:cNvCxnSpPr>
            <a:cxnSpLocks/>
            <a:stCxn id="28" idx="5"/>
            <a:endCxn id="47" idx="2"/>
          </p:cNvCxnSpPr>
          <p:nvPr/>
        </p:nvCxnSpPr>
        <p:spPr>
          <a:xfrm>
            <a:off x="3610972" y="3263797"/>
            <a:ext cx="873511" cy="9554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3FD4222-6654-416E-AF32-8BD343DF3ED5}"/>
              </a:ext>
            </a:extLst>
          </p:cNvPr>
          <p:cNvCxnSpPr>
            <a:cxnSpLocks/>
            <a:stCxn id="27" idx="5"/>
            <a:endCxn id="47" idx="1"/>
          </p:cNvCxnSpPr>
          <p:nvPr/>
        </p:nvCxnSpPr>
        <p:spPr>
          <a:xfrm>
            <a:off x="2369078" y="3292431"/>
            <a:ext cx="2169726" cy="79621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B00D8B1-D7B5-4D0F-BCAD-C7077DB1D318}"/>
              </a:ext>
            </a:extLst>
          </p:cNvPr>
          <p:cNvSpPr txBox="1"/>
          <p:nvPr/>
        </p:nvSpPr>
        <p:spPr>
          <a:xfrm>
            <a:off x="3332210" y="4534671"/>
            <a:ext cx="87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K 3,3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AB29E179-3525-4693-AD10-018243F0DB52}"/>
              </a:ext>
            </a:extLst>
          </p:cNvPr>
          <p:cNvSpPr/>
          <p:nvPr/>
        </p:nvSpPr>
        <p:spPr>
          <a:xfrm>
            <a:off x="8278296" y="2867561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E0E0324B-2E72-44CB-B3C5-A8E36F1182DD}"/>
              </a:ext>
            </a:extLst>
          </p:cNvPr>
          <p:cNvSpPr/>
          <p:nvPr/>
        </p:nvSpPr>
        <p:spPr>
          <a:xfrm>
            <a:off x="7486288" y="354050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598E602B-CDBE-4FA7-A78C-32D1EF411AE7}"/>
              </a:ext>
            </a:extLst>
          </p:cNvPr>
          <p:cNvSpPr/>
          <p:nvPr/>
        </p:nvSpPr>
        <p:spPr>
          <a:xfrm>
            <a:off x="9397671" y="2862203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43FE4296-5EEA-4E58-BB78-66E3BD6BC261}"/>
              </a:ext>
            </a:extLst>
          </p:cNvPr>
          <p:cNvSpPr/>
          <p:nvPr/>
        </p:nvSpPr>
        <p:spPr>
          <a:xfrm>
            <a:off x="8346394" y="4152759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9F459AF-4730-402A-B80B-745E4351F55C}"/>
              </a:ext>
            </a:extLst>
          </p:cNvPr>
          <p:cNvSpPr/>
          <p:nvPr/>
        </p:nvSpPr>
        <p:spPr>
          <a:xfrm>
            <a:off x="9479167" y="4146495"/>
            <a:ext cx="370930" cy="3695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6992C8E0-A5F4-4C77-9337-6A7E815BA065}"/>
              </a:ext>
            </a:extLst>
          </p:cNvPr>
          <p:cNvCxnSpPr>
            <a:cxnSpLocks/>
            <a:stCxn id="70" idx="7"/>
            <a:endCxn id="71" idx="3"/>
          </p:cNvCxnSpPr>
          <p:nvPr/>
        </p:nvCxnSpPr>
        <p:spPr>
          <a:xfrm flipV="1">
            <a:off x="7802897" y="3177594"/>
            <a:ext cx="1649095" cy="41702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1637A03B-8BB7-4CAE-9FF8-704CB631E0B9}"/>
              </a:ext>
            </a:extLst>
          </p:cNvPr>
          <p:cNvCxnSpPr>
            <a:cxnSpLocks/>
            <a:stCxn id="70" idx="6"/>
            <a:endCxn id="72" idx="1"/>
          </p:cNvCxnSpPr>
          <p:nvPr/>
        </p:nvCxnSpPr>
        <p:spPr>
          <a:xfrm>
            <a:off x="7857218" y="3725261"/>
            <a:ext cx="543497" cy="48161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2A9AE560-CE65-44AC-80C3-5EF477EF40C8}"/>
              </a:ext>
            </a:extLst>
          </p:cNvPr>
          <p:cNvCxnSpPr>
            <a:cxnSpLocks/>
            <a:stCxn id="70" idx="7"/>
            <a:endCxn id="69" idx="4"/>
          </p:cNvCxnSpPr>
          <p:nvPr/>
        </p:nvCxnSpPr>
        <p:spPr>
          <a:xfrm flipV="1">
            <a:off x="7802897" y="3237064"/>
            <a:ext cx="660864" cy="35755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7DC3A585-F18A-4F3B-AF9A-E3A8E1E1BF98}"/>
              </a:ext>
            </a:extLst>
          </p:cNvPr>
          <p:cNvCxnSpPr>
            <a:cxnSpLocks/>
            <a:stCxn id="70" idx="6"/>
            <a:endCxn id="73" idx="1"/>
          </p:cNvCxnSpPr>
          <p:nvPr/>
        </p:nvCxnSpPr>
        <p:spPr>
          <a:xfrm>
            <a:off x="7857218" y="3725261"/>
            <a:ext cx="1676270" cy="47534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0E42BDB-34EC-4552-AC35-7EF3FF15E395}"/>
              </a:ext>
            </a:extLst>
          </p:cNvPr>
          <p:cNvCxnSpPr>
            <a:cxnSpLocks/>
            <a:stCxn id="72" idx="0"/>
            <a:endCxn id="69" idx="4"/>
          </p:cNvCxnSpPr>
          <p:nvPr/>
        </p:nvCxnSpPr>
        <p:spPr>
          <a:xfrm flipH="1" flipV="1">
            <a:off x="8463761" y="3237064"/>
            <a:ext cx="68098" cy="91569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8FEA99D6-2918-4091-8313-867E682CBF9E}"/>
              </a:ext>
            </a:extLst>
          </p:cNvPr>
          <p:cNvCxnSpPr>
            <a:cxnSpLocks/>
            <a:stCxn id="72" idx="0"/>
            <a:endCxn id="71" idx="4"/>
          </p:cNvCxnSpPr>
          <p:nvPr/>
        </p:nvCxnSpPr>
        <p:spPr>
          <a:xfrm flipV="1">
            <a:off x="8531859" y="3231706"/>
            <a:ext cx="1051277" cy="92105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A4CACEA1-2F73-4ADE-9E24-48642FB02496}"/>
              </a:ext>
            </a:extLst>
          </p:cNvPr>
          <p:cNvCxnSpPr>
            <a:cxnSpLocks/>
            <a:stCxn id="73" idx="0"/>
            <a:endCxn id="71" idx="5"/>
          </p:cNvCxnSpPr>
          <p:nvPr/>
        </p:nvCxnSpPr>
        <p:spPr>
          <a:xfrm flipV="1">
            <a:off x="9664632" y="3177594"/>
            <a:ext cx="49648" cy="9689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D07D32BA-B927-4F44-95CF-29415FFCF10A}"/>
              </a:ext>
            </a:extLst>
          </p:cNvPr>
          <p:cNvCxnSpPr>
            <a:cxnSpLocks/>
            <a:stCxn id="69" idx="5"/>
            <a:endCxn id="73" idx="1"/>
          </p:cNvCxnSpPr>
          <p:nvPr/>
        </p:nvCxnSpPr>
        <p:spPr>
          <a:xfrm>
            <a:off x="8594905" y="3182952"/>
            <a:ext cx="938583" cy="101765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6DCC507-7136-4F79-A415-AF360C34ABFA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 flipV="1">
            <a:off x="8649226" y="3046955"/>
            <a:ext cx="748445" cy="535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D00D8660-D5A1-4E34-BBEF-E5D74C1D6744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8717324" y="4331247"/>
            <a:ext cx="761843" cy="626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ABED655-4B32-4432-9C00-83A41C24E8AC}"/>
              </a:ext>
            </a:extLst>
          </p:cNvPr>
          <p:cNvSpPr txBox="1"/>
          <p:nvPr/>
        </p:nvSpPr>
        <p:spPr>
          <a:xfrm>
            <a:off x="8815945" y="4577258"/>
            <a:ext cx="873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K 5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EA17BEB9-20E8-4988-BDBC-47FB4A6E1F2C}"/>
              </a:ext>
            </a:extLst>
          </p:cNvPr>
          <p:cNvSpPr txBox="1"/>
          <p:nvPr/>
        </p:nvSpPr>
        <p:spPr>
          <a:xfrm>
            <a:off x="1495567" y="5177522"/>
            <a:ext cx="9593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Teorema de </a:t>
            </a:r>
            <a:r>
              <a:rPr lang="es-CO" b="1" dirty="0" err="1">
                <a:solidFill>
                  <a:srgbClr val="FF0000"/>
                </a:solidFill>
                <a:sym typeface="Wingdings" panose="05000000000000000000" pitchFamily="2" charset="2"/>
              </a:rPr>
              <a:t>Kuratowski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: un grafo G es plano SII G no contiene un subgrafo que es una subdivisión de K5 o K3,3</a:t>
            </a:r>
          </a:p>
        </p:txBody>
      </p:sp>
    </p:spTree>
    <p:extLst>
      <p:ext uri="{BB962C8B-B14F-4D97-AF65-F5344CB8AC3E}">
        <p14:creationId xmlns:p14="http://schemas.microsoft.com/office/powerpoint/2010/main" val="23302423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Coloración de grafos</a:t>
            </a:r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>
                <a:sym typeface="Wingdings" panose="05000000000000000000" pitchFamily="2" charset="2"/>
              </a:rPr>
              <a:t>La </a:t>
            </a:r>
            <a:r>
              <a:rPr lang="es-CO" b="1" dirty="0">
                <a:solidFill>
                  <a:srgbClr val="FF0000"/>
                </a:solidFill>
                <a:sym typeface="Wingdings" panose="05000000000000000000" pitchFamily="2" charset="2"/>
              </a:rPr>
              <a:t>coloración de un grafo </a:t>
            </a:r>
            <a:r>
              <a:rPr lang="es-CO" b="1" dirty="0">
                <a:sym typeface="Wingdings" panose="05000000000000000000" pitchFamily="2" charset="2"/>
              </a:rPr>
              <a:t>se refiere a la asignación de colores a los vértices de tal manera que los vértices unidos por una arista tengan </a:t>
            </a: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diferentes colores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DA0D51-98E3-40BB-9A55-8D99D005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33" y="3234613"/>
            <a:ext cx="244826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3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7967</TotalTime>
  <Words>6043</Words>
  <Application>Microsoft Office PowerPoint</Application>
  <PresentationFormat>Panorámica</PresentationFormat>
  <Paragraphs>989</Paragraphs>
  <Slides>112</Slides>
  <Notes>110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112</vt:i4>
      </vt:variant>
    </vt:vector>
  </HeadingPairs>
  <TitlesOfParts>
    <vt:vector size="119" baseType="lpstr">
      <vt:lpstr>Arial</vt:lpstr>
      <vt:lpstr>Calibri</vt:lpstr>
      <vt:lpstr>Calibri Light</vt:lpstr>
      <vt:lpstr>Cambria Math</vt:lpstr>
      <vt:lpstr>Centaur</vt:lpstr>
      <vt:lpstr>Wingdings</vt:lpstr>
      <vt:lpstr>Tema de Office</vt:lpstr>
      <vt:lpstr>Estructuras de Datos Dinámicas  2022-1  Grafos </vt:lpstr>
      <vt:lpstr>Agenda</vt:lpstr>
      <vt:lpstr>Grafos</vt:lpstr>
      <vt:lpstr>Grafos</vt:lpstr>
      <vt:lpstr>Grafos</vt:lpstr>
      <vt:lpstr>Grafos</vt:lpstr>
      <vt:lpstr>Grafos</vt:lpstr>
      <vt:lpstr>Grafos</vt:lpstr>
      <vt:lpstr>Grafos</vt:lpstr>
      <vt:lpstr>Grafos</vt:lpstr>
      <vt:lpstr>Grafos</vt:lpstr>
      <vt:lpstr>Grafos</vt:lpstr>
      <vt:lpstr>Grafos</vt:lpstr>
      <vt:lpstr>Grafos</vt:lpstr>
      <vt:lpstr>Grafos</vt:lpstr>
      <vt:lpstr>Grafos</vt:lpstr>
      <vt:lpstr>Grafos</vt:lpstr>
      <vt:lpstr>Grafos</vt:lpstr>
      <vt:lpstr>Grafos</vt:lpstr>
      <vt:lpstr>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Familias de grafos</vt:lpstr>
      <vt:lpstr>Familias de grafos</vt:lpstr>
      <vt:lpstr>Familias de grafos</vt:lpstr>
      <vt:lpstr>Familias de grafos</vt:lpstr>
      <vt:lpstr>Familias de grafos</vt:lpstr>
      <vt:lpstr>Familias de grafos</vt:lpstr>
      <vt:lpstr>Familias de grafos</vt:lpstr>
      <vt:lpstr>Familias de grafos</vt:lpstr>
      <vt:lpstr>Conectividad</vt:lpstr>
      <vt:lpstr>Conectividad</vt:lpstr>
      <vt:lpstr>Conectividad</vt:lpstr>
      <vt:lpstr>Conectividad</vt:lpstr>
      <vt:lpstr>Conectividad</vt:lpstr>
      <vt:lpstr>Conectividad</vt:lpstr>
      <vt:lpstr>Conectividad</vt:lpstr>
      <vt:lpstr>Conectividad</vt:lpstr>
      <vt:lpstr>Conectividad</vt:lpstr>
      <vt:lpstr>Conectividad</vt:lpstr>
      <vt:lpstr>Caminos y Circuitos</vt:lpstr>
      <vt:lpstr>Caminos y Circuitos</vt:lpstr>
      <vt:lpstr>Caminos y Circuitos</vt:lpstr>
      <vt:lpstr>Caminos y Circuitos</vt:lpstr>
      <vt:lpstr>Caminos y Circuitos</vt:lpstr>
      <vt:lpstr>Caminos y Circuitos</vt:lpstr>
      <vt:lpstr>Caminos y Circuitos</vt:lpstr>
      <vt:lpstr>Caminos y Circuitos</vt:lpstr>
      <vt:lpstr>Caminos y Circuitos</vt:lpstr>
      <vt:lpstr>Caminos y Circuitos</vt:lpstr>
      <vt:lpstr>Isomorfismos</vt:lpstr>
      <vt:lpstr>Isomorfismos</vt:lpstr>
      <vt:lpstr>Isomorfismos</vt:lpstr>
      <vt:lpstr>Isomorfismos</vt:lpstr>
      <vt:lpstr>Isomorfismos</vt:lpstr>
      <vt:lpstr>Isomorfismos</vt:lpstr>
      <vt:lpstr>Isomorfismos</vt:lpstr>
      <vt:lpstr>Isomorfismos</vt:lpstr>
      <vt:lpstr>Recorridos</vt:lpstr>
      <vt:lpstr>Recorridos</vt:lpstr>
      <vt:lpstr>Recorridos –Búsqueda en profundidad Depth-First Search (DFS)</vt:lpstr>
      <vt:lpstr>Recorridos –Búsqueda en profundidad Depth-First Search (DFS)</vt:lpstr>
      <vt:lpstr>Recorridos –Búsqueda en profundidad Depth-First Search (DFS)</vt:lpstr>
      <vt:lpstr>Recorridos –Búsqueda en profundidad Depth-First Search (DFS)</vt:lpstr>
      <vt:lpstr>Recorridos –Búsqueda en profundidad Depth-First Search (DFS)</vt:lpstr>
      <vt:lpstr>Recorridos –Búsqueda en profundidad Depth-First Search (DFS)</vt:lpstr>
      <vt:lpstr>Recorridos –Búsqueda en profundidad Depth-First Search (DFS)</vt:lpstr>
      <vt:lpstr>Recorridos –Búsqueda en profundidad Depth-First Search (DFS)</vt:lpstr>
      <vt:lpstr>Recorridos –Búsqueda en profundidad Depth-First Search (DFS)</vt:lpstr>
      <vt:lpstr>Recorridos –Búsqueda en profundidad Depth-First Search (DFS)</vt:lpstr>
      <vt:lpstr>Recorridos –Búsqueda en profundidad Depth-First Search (DFS)</vt:lpstr>
      <vt:lpstr>Recorridos –Búsqueda en profundidad Depth-First Search (DFS)</vt:lpstr>
      <vt:lpstr>Recorridos –Búsqueda en amplitud Breadth-First Search (BFS)</vt:lpstr>
      <vt:lpstr>Recorridos –Búsqueda en amplitud Breadth-First Search (BFS)</vt:lpstr>
      <vt:lpstr>Recorridos –Búsqueda en amplitud Breadth-First Search (BFS)</vt:lpstr>
      <vt:lpstr>Recorridos –Búsqueda en amplitud Breadth-First Search (BFS)</vt:lpstr>
      <vt:lpstr>Recorridos –Búsqueda en amplitud Breadth-First Search (BFS)</vt:lpstr>
      <vt:lpstr>Recorridos –Búsqueda en amplitud Breadth-First Search (BFS)</vt:lpstr>
      <vt:lpstr>Grafos planos</vt:lpstr>
      <vt:lpstr>Grafos planos</vt:lpstr>
      <vt:lpstr>Grafos planos</vt:lpstr>
      <vt:lpstr>Grafos planos</vt:lpstr>
      <vt:lpstr>Grafos planos</vt:lpstr>
      <vt:lpstr>Grafos planos</vt:lpstr>
      <vt:lpstr>Grafos planos</vt:lpstr>
      <vt:lpstr>Coloración de grafos</vt:lpstr>
      <vt:lpstr>Coloración de grafos</vt:lpstr>
      <vt:lpstr>Coloración de grafos</vt:lpstr>
      <vt:lpstr>Coloración de grafos</vt:lpstr>
      <vt:lpstr>Coloración de grafos</vt:lpstr>
      <vt:lpstr>Coloración de grafos</vt:lpstr>
      <vt:lpstr>Coloración de grafos</vt:lpstr>
      <vt:lpstr>Coloración de grafos</vt:lpstr>
      <vt:lpstr>Coloración de grafos</vt:lpstr>
      <vt:lpstr>Coloración de grafos</vt:lpstr>
      <vt:lpstr>Coloración de grafos</vt:lpstr>
      <vt:lpstr>Coloración de grafos</vt:lpstr>
      <vt:lpstr>Coloración de grafos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Pensamiento Algorítmico 2021-2</dc:title>
  <dc:creator>Johnathan  Calle Gallego</dc:creator>
  <cp:lastModifiedBy>Johnathan  Calle Gallego</cp:lastModifiedBy>
  <cp:revision>65</cp:revision>
  <dcterms:created xsi:type="dcterms:W3CDTF">2021-08-02T01:52:12Z</dcterms:created>
  <dcterms:modified xsi:type="dcterms:W3CDTF">2022-03-31T02:41:00Z</dcterms:modified>
</cp:coreProperties>
</file>