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10287000" cx="18288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Montserrat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6" roundtripDataSignature="AMtx7mgSU1CyuHysI+ND1WRqt24fNpjHa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Montserrat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customschemas.google.com/relationships/presentationmetadata" Target="metadata"/><Relationship Id="rId25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4b974a563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g24b974a563e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56e6af0a11_1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56e6af0a11_1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56e6af0a11_1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56e6af0a11_1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56e6af0a11_1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6" name="Google Shape;246;g256e6af0a11_1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56e6af0a1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g256e6af0a1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56e6af0a11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g256e6af0a11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56e6af0a11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g256e6af0a11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56e6af0a11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g256e6af0a11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56e6af0a11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g256e6af0a11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56e6af0a11_1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g256e6af0a11_1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56e6af0a11_1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56e6af0a11_1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56e6af0a11_1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56e6af0a11_1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7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Relationship Id="rId4" Type="http://schemas.openxmlformats.org/officeDocument/2006/relationships/image" Target="../media/image8.png"/><Relationship Id="rId5" Type="http://schemas.openxmlformats.org/officeDocument/2006/relationships/image" Target="../media/image1.png"/><Relationship Id="rId6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g24b974a563e_0_17"/>
          <p:cNvPicPr preferRelativeResize="0"/>
          <p:nvPr/>
        </p:nvPicPr>
        <p:blipFill rotWithShape="1">
          <a:blip r:embed="rId3">
            <a:alphaModFix/>
          </a:blip>
          <a:srcRect b="7844" l="0" r="2513" t="8597"/>
          <a:stretch/>
        </p:blipFill>
        <p:spPr>
          <a:xfrm>
            <a:off x="1028700" y="114300"/>
            <a:ext cx="16230601" cy="12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g24b974a563e_0_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641471" y="9141618"/>
            <a:ext cx="2066521" cy="646381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g24b974a563e_0_17"/>
          <p:cNvPicPr preferRelativeResize="0"/>
          <p:nvPr/>
        </p:nvPicPr>
        <p:blipFill rotWithShape="1">
          <a:blip r:embed="rId5">
            <a:alphaModFix/>
          </a:blip>
          <a:srcRect b="27458" l="20317" r="18943" t="27453"/>
          <a:stretch/>
        </p:blipFill>
        <p:spPr>
          <a:xfrm>
            <a:off x="13482631" y="8908563"/>
            <a:ext cx="1507732" cy="111922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7" name="Google Shape;87;g24b974a563e_0_17"/>
          <p:cNvCxnSpPr/>
          <p:nvPr/>
        </p:nvCxnSpPr>
        <p:spPr>
          <a:xfrm>
            <a:off x="13094905" y="9141618"/>
            <a:ext cx="0" cy="653100"/>
          </a:xfrm>
          <a:prstGeom prst="straightConnector1">
            <a:avLst/>
          </a:prstGeom>
          <a:noFill/>
          <a:ln cap="flat" cmpd="sng" w="19050">
            <a:solidFill>
              <a:srgbClr val="094F7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8" name="Google Shape;88;g24b974a563e_0_17"/>
          <p:cNvSpPr txBox="1"/>
          <p:nvPr/>
        </p:nvSpPr>
        <p:spPr>
          <a:xfrm>
            <a:off x="13256405" y="8679963"/>
            <a:ext cx="1960200" cy="1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4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9"/>
              <a:buFont typeface="Arial"/>
              <a:buNone/>
            </a:pPr>
            <a:r>
              <a:rPr b="0" i="0" lang="es-ES" sz="939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Con la colaboración de: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g24b974a563e_0_17"/>
          <p:cNvSpPr/>
          <p:nvPr/>
        </p:nvSpPr>
        <p:spPr>
          <a:xfrm>
            <a:off x="685800" y="9109343"/>
            <a:ext cx="66057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ES" sz="1800" u="none" cap="none" strike="noStrike">
                <a:solidFill>
                  <a:srgbClr val="17365D"/>
                </a:solidFill>
                <a:latin typeface="Cambria"/>
                <a:ea typeface="Cambria"/>
                <a:cs typeface="Cambria"/>
                <a:sym typeface="Cambria"/>
              </a:rPr>
              <a:t>Plan de Recuperación, Transformación y Resiliencia – Financiado por la Unión Europea – Next GenerationEU </a:t>
            </a:r>
            <a:endParaRPr b="0" i="0" sz="1800" u="none" cap="none" strike="noStrike">
              <a:solidFill>
                <a:srgbClr val="17365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g24b974a563e_0_17"/>
          <p:cNvSpPr txBox="1"/>
          <p:nvPr/>
        </p:nvSpPr>
        <p:spPr>
          <a:xfrm>
            <a:off x="1605450" y="3512350"/>
            <a:ext cx="150771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5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Estrategia de Marca y Branding</a:t>
            </a:r>
            <a:endParaRPr b="1" sz="5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1" name="Google Shape;91;g24b974a563e_0_17"/>
          <p:cNvCxnSpPr/>
          <p:nvPr/>
        </p:nvCxnSpPr>
        <p:spPr>
          <a:xfrm>
            <a:off x="2041225" y="4850450"/>
            <a:ext cx="13824000" cy="81000"/>
          </a:xfrm>
          <a:prstGeom prst="straightConnector1">
            <a:avLst/>
          </a:prstGeom>
          <a:noFill/>
          <a:ln cap="flat" cmpd="sng" w="28575">
            <a:solidFill>
              <a:srgbClr val="0A0A0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" name="Google Shape;92;g24b974a563e_0_17"/>
          <p:cNvSpPr txBox="1"/>
          <p:nvPr/>
        </p:nvSpPr>
        <p:spPr>
          <a:xfrm>
            <a:off x="5146675" y="5315250"/>
            <a:ext cx="7613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>
                <a:solidFill>
                  <a:srgbClr val="0A0A0A"/>
                </a:solidFill>
                <a:latin typeface="Montserrat"/>
                <a:ea typeface="Montserrat"/>
                <a:cs typeface="Montserrat"/>
                <a:sym typeface="Montserrat"/>
              </a:rPr>
              <a:t>Ejercicios</a:t>
            </a:r>
            <a:endParaRPr sz="5900">
              <a:solidFill>
                <a:srgbClr val="0A0A0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3" name="Google Shape;93;g24b974a563e_0_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643725" y="8601400"/>
            <a:ext cx="2128548" cy="150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56e6af0a11_1_282"/>
          <p:cNvSpPr/>
          <p:nvPr/>
        </p:nvSpPr>
        <p:spPr>
          <a:xfrm>
            <a:off x="1219218" y="2133559"/>
            <a:ext cx="4138800" cy="48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highlight>
                <a:srgbClr val="4A86E8"/>
              </a:highlight>
            </a:endParaRPr>
          </a:p>
        </p:txBody>
      </p:sp>
      <p:sp>
        <p:nvSpPr>
          <p:cNvPr id="229" name="Google Shape;229;g256e6af0a11_1_282"/>
          <p:cNvSpPr txBox="1"/>
          <p:nvPr/>
        </p:nvSpPr>
        <p:spPr>
          <a:xfrm>
            <a:off x="1220199" y="7299400"/>
            <a:ext cx="4138800" cy="800400"/>
          </a:xfrm>
          <a:prstGeom prst="rect">
            <a:avLst/>
          </a:prstGeom>
          <a:noFill/>
          <a:ln cap="flat" cmpd="sng" w="1905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82850" lIns="182850" spcFirstLastPara="1" rIns="182850" wrap="square" tIns="1828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CÓMO</a:t>
            </a:r>
            <a:endParaRPr b="1" sz="28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0" name="Google Shape;230;g256e6af0a11_1_282"/>
          <p:cNvSpPr txBox="1"/>
          <p:nvPr/>
        </p:nvSpPr>
        <p:spPr>
          <a:xfrm>
            <a:off x="1081200" y="4099788"/>
            <a:ext cx="44814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MISIÓN</a:t>
            </a:r>
            <a:endParaRPr b="1" sz="3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31" name="Google Shape;231;g256e6af0a11_1_2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12700" y="9411350"/>
            <a:ext cx="649149" cy="650349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g256e6af0a11_1_282"/>
          <p:cNvSpPr txBox="1"/>
          <p:nvPr/>
        </p:nvSpPr>
        <p:spPr>
          <a:xfrm>
            <a:off x="476000" y="9382525"/>
            <a:ext cx="4119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ⓒ María Mateo - 2023</a:t>
            </a:r>
            <a:endParaRPr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3" name="Google Shape;233;g256e6af0a11_1_282"/>
          <p:cNvSpPr/>
          <p:nvPr/>
        </p:nvSpPr>
        <p:spPr>
          <a:xfrm flipH="1" rot="10800000">
            <a:off x="6308150" y="2085150"/>
            <a:ext cx="10345200" cy="575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56e6af0a11_1_337"/>
          <p:cNvSpPr/>
          <p:nvPr/>
        </p:nvSpPr>
        <p:spPr>
          <a:xfrm>
            <a:off x="1375308" y="2114508"/>
            <a:ext cx="3966600" cy="4614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g256e6af0a11_1_337"/>
          <p:cNvSpPr txBox="1"/>
          <p:nvPr/>
        </p:nvSpPr>
        <p:spPr>
          <a:xfrm>
            <a:off x="1435877" y="7065338"/>
            <a:ext cx="3846000" cy="800400"/>
          </a:xfrm>
          <a:prstGeom prst="rect">
            <a:avLst/>
          </a:prstGeom>
          <a:noFill/>
          <a:ln cap="flat" cmpd="sng" w="19050">
            <a:solidFill>
              <a:srgbClr val="D9EAD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82850" lIns="182850" spcFirstLastPara="1" rIns="182850" wrap="square" tIns="1828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80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CON QUÉ</a:t>
            </a:r>
            <a:endParaRPr b="1" sz="2800">
              <a:solidFill>
                <a:schemeClr val="accent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0" name="Google Shape;240;g256e6af0a11_1_337"/>
          <p:cNvSpPr txBox="1"/>
          <p:nvPr/>
        </p:nvSpPr>
        <p:spPr>
          <a:xfrm>
            <a:off x="1214550" y="3998906"/>
            <a:ext cx="4294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VALORES</a:t>
            </a:r>
            <a:endParaRPr b="1" sz="3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41" name="Google Shape;241;g256e6af0a11_1_3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12700" y="9411350"/>
            <a:ext cx="649149" cy="650349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g256e6af0a11_1_337"/>
          <p:cNvSpPr txBox="1"/>
          <p:nvPr/>
        </p:nvSpPr>
        <p:spPr>
          <a:xfrm>
            <a:off x="476000" y="9382525"/>
            <a:ext cx="4119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ⓒ María Mateo - 2023</a:t>
            </a:r>
            <a:endParaRPr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3" name="Google Shape;243;g256e6af0a11_1_337"/>
          <p:cNvSpPr/>
          <p:nvPr/>
        </p:nvSpPr>
        <p:spPr>
          <a:xfrm flipH="1" rot="10800000">
            <a:off x="6308150" y="2085150"/>
            <a:ext cx="10345200" cy="575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g256e6af0a11_1_104"/>
          <p:cNvPicPr preferRelativeResize="0"/>
          <p:nvPr/>
        </p:nvPicPr>
        <p:blipFill rotWithShape="1">
          <a:blip r:embed="rId3">
            <a:alphaModFix/>
          </a:blip>
          <a:srcRect b="45322" l="0" r="0" t="0"/>
          <a:stretch/>
        </p:blipFill>
        <p:spPr>
          <a:xfrm>
            <a:off x="8221498" y="464400"/>
            <a:ext cx="9101850" cy="4092149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g256e6af0a11_1_104"/>
          <p:cNvSpPr/>
          <p:nvPr/>
        </p:nvSpPr>
        <p:spPr>
          <a:xfrm flipH="1" rot="10800000">
            <a:off x="709900" y="6799300"/>
            <a:ext cx="5328600" cy="276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g256e6af0a11_1_104"/>
          <p:cNvSpPr txBox="1"/>
          <p:nvPr>
            <p:ph idx="1" type="subTitle"/>
          </p:nvPr>
        </p:nvSpPr>
        <p:spPr>
          <a:xfrm>
            <a:off x="684000" y="5060875"/>
            <a:ext cx="5328600" cy="6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</a:pPr>
            <a:r>
              <a:rPr b="1" i="1" lang="es-ES" sz="2600">
                <a:latin typeface="Montserrat"/>
                <a:ea typeface="Montserrat"/>
                <a:cs typeface="Montserrat"/>
                <a:sym typeface="Montserrat"/>
              </a:rPr>
              <a:t>¿Por qué existe la marca? </a:t>
            </a:r>
            <a:endParaRPr b="1" i="1" sz="2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5600"/>
              <a:buNone/>
            </a:pPr>
            <a:r>
              <a:rPr i="1" lang="es-ES" sz="1600">
                <a:latin typeface="Montserrat"/>
                <a:ea typeface="Montserrat"/>
                <a:cs typeface="Montserrat"/>
                <a:sym typeface="Montserrat"/>
              </a:rPr>
              <a:t>¿Cuál es el problema que el fundador busca resolver sin importar el tiempo ni el producto o el servicio?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1" name="Google Shape;251;g256e6af0a11_1_104"/>
          <p:cNvSpPr/>
          <p:nvPr/>
        </p:nvSpPr>
        <p:spPr>
          <a:xfrm flipH="1" rot="10800000">
            <a:off x="6479689" y="6799300"/>
            <a:ext cx="5328600" cy="276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g256e6af0a11_1_104"/>
          <p:cNvSpPr/>
          <p:nvPr/>
        </p:nvSpPr>
        <p:spPr>
          <a:xfrm flipH="1" rot="10800000">
            <a:off x="12313954" y="6799300"/>
            <a:ext cx="5328600" cy="276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g256e6af0a11_1_104"/>
          <p:cNvSpPr txBox="1"/>
          <p:nvPr>
            <p:ph idx="1" type="subTitle"/>
          </p:nvPr>
        </p:nvSpPr>
        <p:spPr>
          <a:xfrm>
            <a:off x="6479700" y="5060875"/>
            <a:ext cx="5328600" cy="6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</a:pPr>
            <a:r>
              <a:rPr b="1" i="1" lang="es-ES" sz="2600">
                <a:latin typeface="Montserrat"/>
                <a:ea typeface="Montserrat"/>
                <a:cs typeface="Montserrat"/>
                <a:sym typeface="Montserrat"/>
              </a:rPr>
              <a:t>¿Cómo lo hará? </a:t>
            </a:r>
            <a:endParaRPr b="1" i="1" sz="2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5600"/>
              <a:buNone/>
            </a:pPr>
            <a:r>
              <a:rPr i="1" lang="es-ES" sz="1600">
                <a:latin typeface="Montserrat"/>
                <a:ea typeface="Montserrat"/>
                <a:cs typeface="Montserrat"/>
                <a:sym typeface="Montserrat"/>
              </a:rPr>
              <a:t>Medidas acciones y estrategias que sigue la marca para poder lograr su objetivo o misión.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4" name="Google Shape;254;g256e6af0a11_1_104"/>
          <p:cNvSpPr txBox="1"/>
          <p:nvPr>
            <p:ph idx="1" type="subTitle"/>
          </p:nvPr>
        </p:nvSpPr>
        <p:spPr>
          <a:xfrm>
            <a:off x="12275400" y="5060875"/>
            <a:ext cx="5328600" cy="6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</a:pPr>
            <a:r>
              <a:rPr b="1" i="1" lang="es-ES" sz="2600">
                <a:latin typeface="Montserrat"/>
                <a:ea typeface="Montserrat"/>
                <a:cs typeface="Montserrat"/>
                <a:sym typeface="Montserrat"/>
              </a:rPr>
              <a:t>¿Qué es lo que ofrecerá? </a:t>
            </a:r>
            <a:endParaRPr b="1" i="1" sz="2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5600"/>
              <a:buNone/>
            </a:pPr>
            <a:r>
              <a:rPr i="1" lang="es-ES" sz="1600">
                <a:latin typeface="Montserrat"/>
                <a:ea typeface="Montserrat"/>
                <a:cs typeface="Montserrat"/>
                <a:sym typeface="Montserrat"/>
              </a:rPr>
              <a:t>Medio a través del cual se logra la misión o el objetivo de la marca, es el producto o servicio que ofrece. 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5" name="Google Shape;255;g256e6af0a11_1_104"/>
          <p:cNvSpPr/>
          <p:nvPr/>
        </p:nvSpPr>
        <p:spPr>
          <a:xfrm>
            <a:off x="15898900" y="1280200"/>
            <a:ext cx="1963200" cy="9030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g256e6af0a11_1_104"/>
          <p:cNvSpPr txBox="1"/>
          <p:nvPr>
            <p:ph type="ctrTitle"/>
          </p:nvPr>
        </p:nvSpPr>
        <p:spPr>
          <a:xfrm>
            <a:off x="623400" y="640725"/>
            <a:ext cx="119742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50" lIns="182850" spcFirstLastPara="1" rIns="182850" wrap="square" tIns="1828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</a:pPr>
            <a:r>
              <a:rPr b="1" lang="es-ES" sz="5600">
                <a:latin typeface="Montserrat"/>
                <a:ea typeface="Montserrat"/>
                <a:cs typeface="Montserrat"/>
                <a:sym typeface="Montserrat"/>
              </a:rPr>
              <a:t>Esencia de la marca</a:t>
            </a:r>
            <a:endParaRPr b="1" sz="5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7" name="Google Shape;257;g256e6af0a11_1_104"/>
          <p:cNvSpPr txBox="1"/>
          <p:nvPr>
            <p:ph idx="1" type="subTitle"/>
          </p:nvPr>
        </p:nvSpPr>
        <p:spPr>
          <a:xfrm>
            <a:off x="648525" y="997900"/>
            <a:ext cx="14520000" cy="10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</a:pPr>
            <a:r>
              <a:rPr lang="es-ES">
                <a:solidFill>
                  <a:srgbClr val="CE0621"/>
                </a:solidFill>
                <a:latin typeface="Montserrat"/>
                <a:ea typeface="Montserrat"/>
                <a:cs typeface="Montserrat"/>
                <a:sym typeface="Montserrat"/>
              </a:rPr>
              <a:t>Cabeza y Corazón</a:t>
            </a:r>
            <a:endParaRPr>
              <a:solidFill>
                <a:srgbClr val="CE062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58" name="Google Shape;258;g256e6af0a11_1_1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12700" y="9411350"/>
            <a:ext cx="649149" cy="650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56e6af0a11_1_0"/>
          <p:cNvSpPr txBox="1"/>
          <p:nvPr>
            <p:ph type="ctrTitle"/>
          </p:nvPr>
        </p:nvSpPr>
        <p:spPr>
          <a:xfrm>
            <a:off x="623400" y="640725"/>
            <a:ext cx="170412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50" lIns="182850" spcFirstLastPara="1" rIns="182850" wrap="square" tIns="1828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</a:pPr>
            <a:r>
              <a:rPr b="1" lang="es-ES" sz="5600">
                <a:latin typeface="Montserrat"/>
                <a:ea typeface="Montserrat"/>
                <a:cs typeface="Montserrat"/>
                <a:sym typeface="Montserrat"/>
              </a:rPr>
              <a:t>Declaración del problema</a:t>
            </a:r>
            <a:endParaRPr b="1" sz="5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" name="Google Shape;99;g256e6af0a11_1_0"/>
          <p:cNvSpPr txBox="1"/>
          <p:nvPr>
            <p:ph idx="1" type="subTitle"/>
          </p:nvPr>
        </p:nvSpPr>
        <p:spPr>
          <a:xfrm>
            <a:off x="648554" y="997900"/>
            <a:ext cx="16553400" cy="10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</a:pPr>
            <a:r>
              <a:rPr lang="es-ES" sz="4200">
                <a:solidFill>
                  <a:srgbClr val="CE0621"/>
                </a:solidFill>
                <a:latin typeface="Montserrat"/>
                <a:ea typeface="Montserrat"/>
                <a:cs typeface="Montserrat"/>
                <a:sym typeface="Montserrat"/>
              </a:rPr>
              <a:t>Estructura </a:t>
            </a:r>
            <a:endParaRPr sz="4200">
              <a:solidFill>
                <a:srgbClr val="CE062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" name="Google Shape;100;g256e6af0a11_1_0"/>
          <p:cNvSpPr txBox="1"/>
          <p:nvPr>
            <p:ph idx="1" type="subTitle"/>
          </p:nvPr>
        </p:nvSpPr>
        <p:spPr>
          <a:xfrm>
            <a:off x="308343" y="2817500"/>
            <a:ext cx="2458200" cy="18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ts val="5600"/>
              <a:buNone/>
            </a:pPr>
            <a:r>
              <a:rPr i="1" lang="es-ES" sz="2000">
                <a:latin typeface="Montserrat"/>
                <a:ea typeface="Montserrat"/>
                <a:cs typeface="Montserrat"/>
                <a:sym typeface="Montserrat"/>
              </a:rPr>
              <a:t>Resolver, ofrecer, mejorar, Incrementar...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" name="Google Shape;101;g256e6af0a11_1_0"/>
          <p:cNvSpPr txBox="1"/>
          <p:nvPr>
            <p:ph idx="1" type="subTitle"/>
          </p:nvPr>
        </p:nvSpPr>
        <p:spPr>
          <a:xfrm>
            <a:off x="308343" y="5018775"/>
            <a:ext cx="2458200" cy="18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ts val="5600"/>
              <a:buNone/>
            </a:pPr>
            <a:r>
              <a:rPr i="1" lang="es-ES" sz="2000">
                <a:latin typeface="Montserrat"/>
                <a:ea typeface="Montserrat"/>
                <a:cs typeface="Montserrat"/>
                <a:sym typeface="Montserrat"/>
              </a:rPr>
              <a:t>A través de, dando, entregando, ofreciendo....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" name="Google Shape;102;g256e6af0a11_1_0"/>
          <p:cNvSpPr txBox="1"/>
          <p:nvPr>
            <p:ph idx="1" type="subTitle"/>
          </p:nvPr>
        </p:nvSpPr>
        <p:spPr>
          <a:xfrm>
            <a:off x="2811600" y="2370750"/>
            <a:ext cx="7555800" cy="8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</a:pPr>
            <a:r>
              <a:rPr b="1" i="1" lang="es-ES" sz="2000">
                <a:latin typeface="Montserrat"/>
                <a:ea typeface="Montserrat"/>
                <a:cs typeface="Montserrat"/>
                <a:sym typeface="Montserrat"/>
              </a:rPr>
              <a:t>¿Qué problema buscas resolver?</a:t>
            </a:r>
            <a:endParaRPr b="1" i="1"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5600"/>
              <a:buNone/>
            </a:pPr>
            <a:r>
              <a:t/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g256e6af0a11_1_0"/>
          <p:cNvSpPr txBox="1"/>
          <p:nvPr>
            <p:ph idx="1" type="subTitle"/>
          </p:nvPr>
        </p:nvSpPr>
        <p:spPr>
          <a:xfrm>
            <a:off x="242425" y="7492650"/>
            <a:ext cx="2524200" cy="18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ts val="5600"/>
              <a:buNone/>
            </a:pPr>
            <a:r>
              <a:rPr i="1" lang="es-ES" sz="2000">
                <a:latin typeface="Montserrat"/>
                <a:ea typeface="Montserrat"/>
                <a:cs typeface="Montserrat"/>
                <a:sym typeface="Montserrat"/>
              </a:rPr>
              <a:t>Permitiéndoles, optimizando, dando acceso, resolviendo...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4" name="Google Shape;104;g256e6af0a11_1_0"/>
          <p:cNvSpPr txBox="1"/>
          <p:nvPr>
            <p:ph idx="1" type="subTitle"/>
          </p:nvPr>
        </p:nvSpPr>
        <p:spPr>
          <a:xfrm>
            <a:off x="2811600" y="4676275"/>
            <a:ext cx="7555800" cy="8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</a:pPr>
            <a:r>
              <a:rPr b="1" i="1" lang="es-ES" sz="2000">
                <a:latin typeface="Montserrat"/>
                <a:ea typeface="Montserrat"/>
                <a:cs typeface="Montserrat"/>
                <a:sym typeface="Montserrat"/>
              </a:rPr>
              <a:t>¿Cómo piensas hacerlo?</a:t>
            </a:r>
            <a:endParaRPr b="1" i="1"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5600"/>
              <a:buNone/>
            </a:pPr>
            <a:r>
              <a:t/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" name="Google Shape;105;g256e6af0a11_1_0"/>
          <p:cNvSpPr txBox="1"/>
          <p:nvPr>
            <p:ph idx="1" type="subTitle"/>
          </p:nvPr>
        </p:nvSpPr>
        <p:spPr>
          <a:xfrm>
            <a:off x="2811600" y="6906125"/>
            <a:ext cx="7555800" cy="8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</a:pPr>
            <a:r>
              <a:rPr b="1" i="1" lang="es-ES" sz="2000">
                <a:latin typeface="Montserrat"/>
                <a:ea typeface="Montserrat"/>
                <a:cs typeface="Montserrat"/>
                <a:sym typeface="Montserrat"/>
              </a:rPr>
              <a:t>¿Por qué resolver este problema es relevante?</a:t>
            </a:r>
            <a:endParaRPr b="1" i="1"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5600"/>
              <a:buNone/>
            </a:pPr>
            <a:r>
              <a:t/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6" name="Google Shape;106;g256e6af0a11_1_0"/>
          <p:cNvSpPr/>
          <p:nvPr/>
        </p:nvSpPr>
        <p:spPr>
          <a:xfrm flipH="1">
            <a:off x="2766700" y="3069150"/>
            <a:ext cx="7798200" cy="1416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" name="Google Shape;107;g256e6af0a11_1_0"/>
          <p:cNvSpPr/>
          <p:nvPr/>
        </p:nvSpPr>
        <p:spPr>
          <a:xfrm flipH="1">
            <a:off x="2766700" y="5338050"/>
            <a:ext cx="7798200" cy="1483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" name="Google Shape;108;g256e6af0a11_1_0"/>
          <p:cNvSpPr/>
          <p:nvPr/>
        </p:nvSpPr>
        <p:spPr>
          <a:xfrm flipH="1">
            <a:off x="2766700" y="7606825"/>
            <a:ext cx="7798200" cy="1459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" name="Google Shape;109;g256e6af0a11_1_0"/>
          <p:cNvSpPr/>
          <p:nvPr/>
        </p:nvSpPr>
        <p:spPr>
          <a:xfrm flipH="1">
            <a:off x="10913675" y="3069350"/>
            <a:ext cx="6507000" cy="6043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" name="Google Shape;110;g256e6af0a11_1_0"/>
          <p:cNvSpPr txBox="1"/>
          <p:nvPr>
            <p:ph idx="1" type="subTitle"/>
          </p:nvPr>
        </p:nvSpPr>
        <p:spPr>
          <a:xfrm>
            <a:off x="10761275" y="2370750"/>
            <a:ext cx="7555800" cy="8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</a:pPr>
            <a:r>
              <a:rPr b="1" i="1" lang="es-ES" sz="2000">
                <a:latin typeface="Montserrat"/>
                <a:ea typeface="Montserrat"/>
                <a:cs typeface="Montserrat"/>
                <a:sym typeface="Montserrat"/>
              </a:rPr>
              <a:t>Problema: (Escríbelo en una sola oración)</a:t>
            </a:r>
            <a:endParaRPr b="1" i="1"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5600"/>
              <a:buNone/>
            </a:pPr>
            <a:r>
              <a:t/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1" name="Google Shape;111;g256e6af0a11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12700" y="9411350"/>
            <a:ext cx="649149" cy="650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56e6af0a11_1_17"/>
          <p:cNvSpPr/>
          <p:nvPr/>
        </p:nvSpPr>
        <p:spPr>
          <a:xfrm flipH="1" rot="10800000">
            <a:off x="623400" y="2638950"/>
            <a:ext cx="4221600" cy="27684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7" name="Google Shape;117;g256e6af0a11_1_17"/>
          <p:cNvPicPr preferRelativeResize="0"/>
          <p:nvPr/>
        </p:nvPicPr>
        <p:blipFill rotWithShape="1">
          <a:blip r:embed="rId3">
            <a:alphaModFix/>
          </a:blip>
          <a:srcRect b="0" l="51800" r="0" t="0"/>
          <a:stretch/>
        </p:blipFill>
        <p:spPr>
          <a:xfrm>
            <a:off x="4781143" y="1403025"/>
            <a:ext cx="8364725" cy="7915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g256e6af0a11_1_17"/>
          <p:cNvSpPr txBox="1"/>
          <p:nvPr>
            <p:ph type="ctrTitle"/>
          </p:nvPr>
        </p:nvSpPr>
        <p:spPr>
          <a:xfrm>
            <a:off x="623400" y="640725"/>
            <a:ext cx="170412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50" lIns="182850" spcFirstLastPara="1" rIns="182850" wrap="square" tIns="1828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</a:pPr>
            <a:r>
              <a:rPr b="1" lang="es-ES" sz="5600">
                <a:latin typeface="Montserrat"/>
                <a:ea typeface="Montserrat"/>
                <a:cs typeface="Montserrat"/>
                <a:sym typeface="Montserrat"/>
              </a:rPr>
              <a:t>Perfil del usuario </a:t>
            </a:r>
            <a:endParaRPr b="1" sz="5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g256e6af0a11_1_17"/>
          <p:cNvSpPr txBox="1"/>
          <p:nvPr>
            <p:ph idx="1" type="subTitle"/>
          </p:nvPr>
        </p:nvSpPr>
        <p:spPr>
          <a:xfrm>
            <a:off x="1642700" y="1993900"/>
            <a:ext cx="2644200" cy="8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</a:pPr>
            <a:r>
              <a:rPr b="1" lang="es-ES" sz="2800">
                <a:solidFill>
                  <a:srgbClr val="CE0621"/>
                </a:solidFill>
                <a:latin typeface="Montserrat"/>
                <a:ea typeface="Montserrat"/>
                <a:cs typeface="Montserrat"/>
                <a:sym typeface="Montserrat"/>
              </a:rPr>
              <a:t>BENEFICIO</a:t>
            </a:r>
            <a:endParaRPr b="1" sz="2800">
              <a:solidFill>
                <a:srgbClr val="CE062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5600"/>
              <a:buNone/>
            </a:pPr>
            <a:r>
              <a:t/>
            </a:r>
            <a:endParaRPr b="1" sz="3800">
              <a:solidFill>
                <a:srgbClr val="CE062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" name="Google Shape;120;g256e6af0a11_1_17"/>
          <p:cNvSpPr txBox="1"/>
          <p:nvPr>
            <p:ph idx="1" type="subTitle"/>
          </p:nvPr>
        </p:nvSpPr>
        <p:spPr>
          <a:xfrm>
            <a:off x="-695300" y="5542825"/>
            <a:ext cx="5626800" cy="18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</a:pPr>
            <a:r>
              <a:rPr b="1" lang="es-ES" sz="2800">
                <a:solidFill>
                  <a:srgbClr val="CE0621"/>
                </a:solidFill>
                <a:latin typeface="Montserrat"/>
                <a:ea typeface="Montserrat"/>
                <a:cs typeface="Montserrat"/>
                <a:sym typeface="Montserrat"/>
              </a:rPr>
              <a:t>OBSTÁCULOS, DOLOR, PROBLEMA</a:t>
            </a:r>
            <a:endParaRPr b="1" sz="2800">
              <a:solidFill>
                <a:srgbClr val="CE062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5600"/>
              <a:buNone/>
            </a:pPr>
            <a:r>
              <a:t/>
            </a:r>
            <a:endParaRPr b="1" sz="3800">
              <a:solidFill>
                <a:srgbClr val="CE062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" name="Google Shape;121;g256e6af0a11_1_17"/>
          <p:cNvSpPr txBox="1"/>
          <p:nvPr>
            <p:ph idx="1" type="subTitle"/>
          </p:nvPr>
        </p:nvSpPr>
        <p:spPr>
          <a:xfrm>
            <a:off x="13364840" y="614950"/>
            <a:ext cx="4441200" cy="8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</a:pPr>
            <a:r>
              <a:rPr b="1" lang="es-ES" sz="2800">
                <a:solidFill>
                  <a:srgbClr val="CE0621"/>
                </a:solidFill>
                <a:latin typeface="Montserrat"/>
                <a:ea typeface="Montserrat"/>
                <a:cs typeface="Montserrat"/>
                <a:sym typeface="Montserrat"/>
              </a:rPr>
              <a:t>LO QUE SE BUSCA RESOLVER</a:t>
            </a:r>
            <a:endParaRPr b="1" sz="2800">
              <a:solidFill>
                <a:srgbClr val="CE062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5600"/>
              <a:buNone/>
            </a:pPr>
            <a:r>
              <a:t/>
            </a:r>
            <a:endParaRPr b="1" sz="3800">
              <a:solidFill>
                <a:srgbClr val="CCCC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2" name="Google Shape;122;g256e6af0a11_1_17"/>
          <p:cNvCxnSpPr/>
          <p:nvPr/>
        </p:nvCxnSpPr>
        <p:spPr>
          <a:xfrm rot="10800000">
            <a:off x="4412268" y="2360461"/>
            <a:ext cx="3115800" cy="1047000"/>
          </a:xfrm>
          <a:prstGeom prst="straightConnector1">
            <a:avLst/>
          </a:prstGeom>
          <a:noFill/>
          <a:ln cap="flat" cmpd="sng" w="38100">
            <a:solidFill>
              <a:srgbClr val="FFBA1F"/>
            </a:solidFill>
            <a:prstDash val="solid"/>
            <a:round/>
            <a:headEnd len="med" w="med" type="oval"/>
            <a:tailEnd len="med" w="med" type="stealth"/>
          </a:ln>
        </p:spPr>
      </p:cxnSp>
      <p:cxnSp>
        <p:nvCxnSpPr>
          <p:cNvPr id="123" name="Google Shape;123;g256e6af0a11_1_17"/>
          <p:cNvCxnSpPr>
            <a:endCxn id="120" idx="3"/>
          </p:cNvCxnSpPr>
          <p:nvPr/>
        </p:nvCxnSpPr>
        <p:spPr>
          <a:xfrm rot="10800000">
            <a:off x="4931500" y="6462325"/>
            <a:ext cx="3133800" cy="2455800"/>
          </a:xfrm>
          <a:prstGeom prst="straightConnector1">
            <a:avLst/>
          </a:prstGeom>
          <a:noFill/>
          <a:ln cap="flat" cmpd="sng" w="38100">
            <a:solidFill>
              <a:srgbClr val="FFBA1F"/>
            </a:solidFill>
            <a:prstDash val="solid"/>
            <a:round/>
            <a:headEnd len="med" w="med" type="oval"/>
            <a:tailEnd len="med" w="med" type="stealth"/>
          </a:ln>
        </p:spPr>
      </p:cxnSp>
      <p:cxnSp>
        <p:nvCxnSpPr>
          <p:cNvPr id="124" name="Google Shape;124;g256e6af0a11_1_17"/>
          <p:cNvCxnSpPr/>
          <p:nvPr/>
        </p:nvCxnSpPr>
        <p:spPr>
          <a:xfrm flipH="1" rot="10800000">
            <a:off x="11670150" y="1676725"/>
            <a:ext cx="1755000" cy="2832000"/>
          </a:xfrm>
          <a:prstGeom prst="straightConnector1">
            <a:avLst/>
          </a:prstGeom>
          <a:noFill/>
          <a:ln cap="flat" cmpd="sng" w="38100">
            <a:solidFill>
              <a:srgbClr val="FFBA1F"/>
            </a:solidFill>
            <a:prstDash val="solid"/>
            <a:round/>
            <a:headEnd len="med" w="med" type="oval"/>
            <a:tailEnd len="med" w="med" type="stealth"/>
          </a:ln>
        </p:spPr>
      </p:cxnSp>
      <p:pic>
        <p:nvPicPr>
          <p:cNvPr id="125" name="Google Shape;125;g256e6af0a11_1_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12700" y="9411350"/>
            <a:ext cx="649149" cy="650349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g256e6af0a11_1_17"/>
          <p:cNvSpPr/>
          <p:nvPr/>
        </p:nvSpPr>
        <p:spPr>
          <a:xfrm flipH="1" rot="10800000">
            <a:off x="709900" y="6642950"/>
            <a:ext cx="4221600" cy="27684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g256e6af0a11_1_17"/>
          <p:cNvSpPr/>
          <p:nvPr/>
        </p:nvSpPr>
        <p:spPr>
          <a:xfrm flipH="1" rot="10800000">
            <a:off x="13640100" y="1893000"/>
            <a:ext cx="4221600" cy="71814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g256e6af0a11_1_32"/>
          <p:cNvPicPr preferRelativeResize="0"/>
          <p:nvPr/>
        </p:nvPicPr>
        <p:blipFill rotWithShape="1">
          <a:blip r:embed="rId3">
            <a:alphaModFix/>
          </a:blip>
          <a:srcRect b="-2218" l="0" r="48317" t="0"/>
          <a:stretch/>
        </p:blipFill>
        <p:spPr>
          <a:xfrm>
            <a:off x="8226173" y="1403350"/>
            <a:ext cx="8898762" cy="8027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3" name="Google Shape;133;g256e6af0a11_1_32"/>
          <p:cNvCxnSpPr>
            <a:stCxn id="134" idx="3"/>
          </p:cNvCxnSpPr>
          <p:nvPr/>
        </p:nvCxnSpPr>
        <p:spPr>
          <a:xfrm flipH="1" rot="10800000">
            <a:off x="7002550" y="7330050"/>
            <a:ext cx="6379200" cy="3000"/>
          </a:xfrm>
          <a:prstGeom prst="straightConnector1">
            <a:avLst/>
          </a:prstGeom>
          <a:noFill/>
          <a:ln cap="flat" cmpd="sng" w="28575">
            <a:solidFill>
              <a:srgbClr val="CE062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" name="Google Shape;135;g256e6af0a11_1_32"/>
          <p:cNvCxnSpPr/>
          <p:nvPr/>
        </p:nvCxnSpPr>
        <p:spPr>
          <a:xfrm>
            <a:off x="6716800" y="3366300"/>
            <a:ext cx="6316800" cy="0"/>
          </a:xfrm>
          <a:prstGeom prst="straightConnector1">
            <a:avLst/>
          </a:prstGeom>
          <a:noFill/>
          <a:ln cap="flat" cmpd="sng" w="28575">
            <a:solidFill>
              <a:srgbClr val="CE062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6" name="Google Shape;136;g256e6af0a11_1_32"/>
          <p:cNvSpPr txBox="1"/>
          <p:nvPr>
            <p:ph type="ctrTitle"/>
          </p:nvPr>
        </p:nvSpPr>
        <p:spPr>
          <a:xfrm>
            <a:off x="928200" y="945525"/>
            <a:ext cx="170412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50" lIns="182850" spcFirstLastPara="1" rIns="182850" wrap="square" tIns="1828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</a:pPr>
            <a:r>
              <a:rPr b="1" lang="es-ES" sz="4800">
                <a:latin typeface="Montserrat"/>
                <a:ea typeface="Montserrat"/>
                <a:cs typeface="Montserrat"/>
                <a:sym typeface="Montserrat"/>
              </a:rPr>
              <a:t>Propuesta de Valor</a:t>
            </a:r>
            <a:endParaRPr b="1" sz="4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7" name="Google Shape;137;g256e6af0a11_1_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12700" y="9411350"/>
            <a:ext cx="649149" cy="650349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g256e6af0a11_1_32"/>
          <p:cNvSpPr/>
          <p:nvPr/>
        </p:nvSpPr>
        <p:spPr>
          <a:xfrm flipH="1" rot="10800000">
            <a:off x="744650" y="1982250"/>
            <a:ext cx="5682000" cy="32118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g256e6af0a11_1_32"/>
          <p:cNvSpPr/>
          <p:nvPr/>
        </p:nvSpPr>
        <p:spPr>
          <a:xfrm flipH="1" rot="10800000">
            <a:off x="744650" y="5530000"/>
            <a:ext cx="5682000" cy="35166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g256e6af0a11_1_43"/>
          <p:cNvPicPr preferRelativeResize="0"/>
          <p:nvPr/>
        </p:nvPicPr>
        <p:blipFill rotWithShape="1">
          <a:blip r:embed="rId3">
            <a:alphaModFix/>
          </a:blip>
          <a:srcRect b="-2218" l="0" r="48317" t="0"/>
          <a:stretch/>
        </p:blipFill>
        <p:spPr>
          <a:xfrm>
            <a:off x="8765823" y="1358200"/>
            <a:ext cx="8898762" cy="8027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5" name="Google Shape;145;g256e6af0a11_1_43"/>
          <p:cNvCxnSpPr/>
          <p:nvPr/>
        </p:nvCxnSpPr>
        <p:spPr>
          <a:xfrm rot="10800000">
            <a:off x="6121593" y="3208686"/>
            <a:ext cx="2644200" cy="0"/>
          </a:xfrm>
          <a:prstGeom prst="straightConnector1">
            <a:avLst/>
          </a:prstGeom>
          <a:noFill/>
          <a:ln cap="flat" cmpd="sng" w="38100">
            <a:solidFill>
              <a:srgbClr val="CE0621"/>
            </a:solidFill>
            <a:prstDash val="solid"/>
            <a:round/>
            <a:headEnd len="med" w="med" type="oval"/>
            <a:tailEnd len="med" w="med" type="stealth"/>
          </a:ln>
        </p:spPr>
      </p:cxnSp>
      <p:cxnSp>
        <p:nvCxnSpPr>
          <p:cNvPr id="146" name="Google Shape;146;g256e6af0a11_1_43"/>
          <p:cNvCxnSpPr/>
          <p:nvPr/>
        </p:nvCxnSpPr>
        <p:spPr>
          <a:xfrm rot="10800000">
            <a:off x="6121593" y="7023961"/>
            <a:ext cx="2644200" cy="0"/>
          </a:xfrm>
          <a:prstGeom prst="straightConnector1">
            <a:avLst/>
          </a:prstGeom>
          <a:noFill/>
          <a:ln cap="flat" cmpd="sng" w="38100">
            <a:solidFill>
              <a:srgbClr val="CE0621"/>
            </a:solidFill>
            <a:prstDash val="solid"/>
            <a:round/>
            <a:headEnd len="med" w="med" type="oval"/>
            <a:tailEnd len="med" w="med" type="stealth"/>
          </a:ln>
        </p:spPr>
      </p:cxnSp>
      <p:sp>
        <p:nvSpPr>
          <p:cNvPr id="147" name="Google Shape;147;g256e6af0a11_1_43"/>
          <p:cNvSpPr/>
          <p:nvPr/>
        </p:nvSpPr>
        <p:spPr>
          <a:xfrm flipH="1">
            <a:off x="575550" y="1865250"/>
            <a:ext cx="5196600" cy="329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ES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Orden de prioridad a partir de </a:t>
            </a:r>
            <a:r>
              <a:rPr b="1" i="0" lang="es-ES" sz="2400" u="none" cap="none" strike="noStrike">
                <a:solidFill>
                  <a:srgbClr val="CE0621"/>
                </a:solidFill>
                <a:latin typeface="Montserrat"/>
                <a:ea typeface="Montserrat"/>
                <a:cs typeface="Montserrat"/>
                <a:sym typeface="Montserrat"/>
              </a:rPr>
              <a:t>Deseabilidad, diferenciación y viabilidad:</a:t>
            </a:r>
            <a:endParaRPr b="1" i="0" sz="2400" u="none" cap="none" strike="noStrike">
              <a:solidFill>
                <a:srgbClr val="CE062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AutoNum type="arabicPeriod"/>
            </a:pPr>
            <a:r>
              <a:rPr b="1" i="0" lang="es-ES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endParaRPr b="1" i="0" sz="20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AutoNum type="arabicPeriod"/>
            </a:pPr>
            <a:r>
              <a:rPr b="1" i="0" lang="es-ES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i="0" sz="20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AutoNum type="arabicPeriod"/>
            </a:pPr>
            <a:r>
              <a:rPr b="1" i="0" lang="es-ES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i="0" sz="20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" name="Google Shape;148;g256e6af0a11_1_43"/>
          <p:cNvSpPr/>
          <p:nvPr/>
        </p:nvSpPr>
        <p:spPr>
          <a:xfrm flipH="1">
            <a:off x="575450" y="5931500"/>
            <a:ext cx="5196600" cy="329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ES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Orden de prioridad a partir de </a:t>
            </a:r>
            <a:r>
              <a:rPr b="1" i="0" lang="es-ES" sz="2400" u="none" cap="none" strike="noStrike">
                <a:solidFill>
                  <a:srgbClr val="CE0621"/>
                </a:solidFill>
                <a:latin typeface="Montserrat"/>
                <a:ea typeface="Montserrat"/>
                <a:cs typeface="Montserrat"/>
                <a:sym typeface="Montserrat"/>
              </a:rPr>
              <a:t>Deseabilidad, diferenciación y viabilidad:</a:t>
            </a:r>
            <a:endParaRPr b="1" i="0" sz="2400" u="none" cap="none" strike="noStrike">
              <a:solidFill>
                <a:srgbClr val="CE062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AutoNum type="arabicPeriod"/>
            </a:pPr>
            <a:r>
              <a:rPr b="1" i="0" lang="es-ES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endParaRPr b="1" i="0" sz="20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AutoNum type="arabicPeriod"/>
            </a:pPr>
            <a:r>
              <a:rPr b="1" i="0" lang="es-ES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i="0" sz="20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AutoNum type="arabicPeriod"/>
            </a:pPr>
            <a:r>
              <a:rPr b="1" i="0" lang="es-ES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i="0" sz="20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" name="Google Shape;149;g256e6af0a11_1_43"/>
          <p:cNvSpPr txBox="1"/>
          <p:nvPr>
            <p:ph type="ctrTitle"/>
          </p:nvPr>
        </p:nvSpPr>
        <p:spPr>
          <a:xfrm>
            <a:off x="623400" y="595575"/>
            <a:ext cx="170412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50" lIns="182850" spcFirstLastPara="1" rIns="182850" wrap="square" tIns="1828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</a:pPr>
            <a:r>
              <a:rPr b="1" lang="es-ES" sz="4800">
                <a:latin typeface="Montserrat"/>
                <a:ea typeface="Montserrat"/>
                <a:cs typeface="Montserrat"/>
                <a:sym typeface="Montserrat"/>
              </a:rPr>
              <a:t>Propuesta de Valor</a:t>
            </a:r>
            <a:endParaRPr b="1" sz="4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0" name="Google Shape;150;g256e6af0a11_1_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12700" y="9411350"/>
            <a:ext cx="649149" cy="650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56e6af0a11_1_53"/>
          <p:cNvSpPr/>
          <p:nvPr/>
        </p:nvSpPr>
        <p:spPr>
          <a:xfrm flipH="1" rot="10800000">
            <a:off x="858350" y="6220500"/>
            <a:ext cx="3884400" cy="796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g256e6af0a11_1_53"/>
          <p:cNvSpPr/>
          <p:nvPr/>
        </p:nvSpPr>
        <p:spPr>
          <a:xfrm flipH="1" rot="10800000">
            <a:off x="858350" y="7251500"/>
            <a:ext cx="3884400" cy="796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g256e6af0a11_1_53"/>
          <p:cNvSpPr/>
          <p:nvPr/>
        </p:nvSpPr>
        <p:spPr>
          <a:xfrm flipH="1" rot="10800000">
            <a:off x="858350" y="8282500"/>
            <a:ext cx="3884400" cy="796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" name="Google Shape;158;g256e6af0a11_1_53"/>
          <p:cNvSpPr/>
          <p:nvPr/>
        </p:nvSpPr>
        <p:spPr>
          <a:xfrm flipH="1">
            <a:off x="858650" y="3135075"/>
            <a:ext cx="4206000" cy="797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Google Shape;159;g256e6af0a11_1_53"/>
          <p:cNvSpPr txBox="1"/>
          <p:nvPr>
            <p:ph idx="1" type="subTitle"/>
          </p:nvPr>
        </p:nvSpPr>
        <p:spPr>
          <a:xfrm>
            <a:off x="856150" y="3188225"/>
            <a:ext cx="997800" cy="6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ts val="5600"/>
              <a:buNone/>
            </a:pPr>
            <a:r>
              <a:rPr lang="es-ES" sz="2000">
                <a:latin typeface="Roboto"/>
                <a:ea typeface="Roboto"/>
                <a:cs typeface="Roboto"/>
                <a:sym typeface="Roboto"/>
              </a:rPr>
              <a:t>En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Google Shape;160;g256e6af0a11_1_53"/>
          <p:cNvSpPr txBox="1"/>
          <p:nvPr>
            <p:ph idx="1" type="subTitle"/>
          </p:nvPr>
        </p:nvSpPr>
        <p:spPr>
          <a:xfrm>
            <a:off x="699600" y="2236600"/>
            <a:ext cx="5281800" cy="10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</a:pPr>
            <a:r>
              <a:rPr b="1" i="1" lang="es-ES" sz="2000">
                <a:latin typeface="Montserrat"/>
                <a:ea typeface="Montserrat"/>
                <a:cs typeface="Montserrat"/>
                <a:sym typeface="Montserrat"/>
              </a:rPr>
              <a:t>Nombre de la marca (Si aún no tiene ponemos nuestro nombre)</a:t>
            </a:r>
            <a:endParaRPr b="1" i="1"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5600"/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1" name="Google Shape;161;g256e6af0a11_1_53"/>
          <p:cNvSpPr/>
          <p:nvPr/>
        </p:nvSpPr>
        <p:spPr>
          <a:xfrm flipH="1">
            <a:off x="5280450" y="3135075"/>
            <a:ext cx="2487600" cy="797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" name="Google Shape;162;g256e6af0a11_1_53"/>
          <p:cNvSpPr txBox="1"/>
          <p:nvPr>
            <p:ph idx="1" type="subTitle"/>
          </p:nvPr>
        </p:nvSpPr>
        <p:spPr>
          <a:xfrm>
            <a:off x="5824875" y="2512875"/>
            <a:ext cx="2610000" cy="6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</a:pPr>
            <a:r>
              <a:rPr b="1" i="1" lang="es-ES" sz="2000">
                <a:latin typeface="Montserrat"/>
                <a:ea typeface="Montserrat"/>
                <a:cs typeface="Montserrat"/>
                <a:sym typeface="Montserrat"/>
              </a:rPr>
              <a:t>Verbo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3" name="Google Shape;163;g256e6af0a11_1_53"/>
          <p:cNvSpPr/>
          <p:nvPr/>
        </p:nvSpPr>
        <p:spPr>
          <a:xfrm flipH="1">
            <a:off x="7983925" y="3135075"/>
            <a:ext cx="9269400" cy="797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" name="Google Shape;164;g256e6af0a11_1_53"/>
          <p:cNvSpPr txBox="1"/>
          <p:nvPr>
            <p:ph idx="1" type="subTitle"/>
          </p:nvPr>
        </p:nvSpPr>
        <p:spPr>
          <a:xfrm>
            <a:off x="7861600" y="2512900"/>
            <a:ext cx="9269400" cy="6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ts val="5600"/>
              <a:buNone/>
            </a:pPr>
            <a:r>
              <a:rPr b="1" i="1" lang="es-ES" sz="2000">
                <a:latin typeface="Montserrat"/>
                <a:ea typeface="Montserrat"/>
                <a:cs typeface="Montserrat"/>
                <a:sym typeface="Montserrat"/>
              </a:rPr>
              <a:t>Razón de ser de la marca / creencia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5" name="Google Shape;165;g256e6af0a11_1_53"/>
          <p:cNvSpPr/>
          <p:nvPr/>
        </p:nvSpPr>
        <p:spPr>
          <a:xfrm flipH="1" rot="10800000">
            <a:off x="849075" y="4579275"/>
            <a:ext cx="16381200" cy="796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" name="Google Shape;166;g256e6af0a11_1_53"/>
          <p:cNvSpPr txBox="1"/>
          <p:nvPr>
            <p:ph idx="1" type="subTitle"/>
          </p:nvPr>
        </p:nvSpPr>
        <p:spPr>
          <a:xfrm>
            <a:off x="699600" y="3956775"/>
            <a:ext cx="16554000" cy="6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ts val="5600"/>
              <a:buNone/>
            </a:pPr>
            <a:r>
              <a:rPr b="1" i="1" lang="es-ES" sz="2000">
                <a:latin typeface="Montserrat"/>
                <a:ea typeface="Montserrat"/>
                <a:cs typeface="Montserrat"/>
                <a:sym typeface="Montserrat"/>
              </a:rPr>
              <a:t>Beneficio central que se busca ofrecer al usuario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7" name="Google Shape;167;g256e6af0a11_1_53"/>
          <p:cNvSpPr/>
          <p:nvPr/>
        </p:nvSpPr>
        <p:spPr>
          <a:xfrm>
            <a:off x="1008550" y="6515700"/>
            <a:ext cx="206400" cy="2064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" name="Google Shape;168;g256e6af0a11_1_53"/>
          <p:cNvSpPr/>
          <p:nvPr/>
        </p:nvSpPr>
        <p:spPr>
          <a:xfrm>
            <a:off x="1008550" y="7546700"/>
            <a:ext cx="206400" cy="2064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" name="Google Shape;169;g256e6af0a11_1_53"/>
          <p:cNvSpPr/>
          <p:nvPr/>
        </p:nvSpPr>
        <p:spPr>
          <a:xfrm>
            <a:off x="1008550" y="8613488"/>
            <a:ext cx="206400" cy="2064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" name="Google Shape;170;g256e6af0a11_1_53"/>
          <p:cNvSpPr txBox="1"/>
          <p:nvPr>
            <p:ph idx="1" type="subTitle"/>
          </p:nvPr>
        </p:nvSpPr>
        <p:spPr>
          <a:xfrm>
            <a:off x="832500" y="5538000"/>
            <a:ext cx="4539600" cy="6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ts val="5600"/>
              <a:buNone/>
            </a:pPr>
            <a:r>
              <a:rPr b="1" i="1" lang="es-ES" sz="2000">
                <a:latin typeface="Montserrat"/>
                <a:ea typeface="Montserrat"/>
                <a:cs typeface="Montserrat"/>
                <a:sym typeface="Montserrat"/>
              </a:rPr>
              <a:t>¿Qué quiere lograr el usuario?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1" name="Google Shape;171;g256e6af0a11_1_53"/>
          <p:cNvSpPr txBox="1"/>
          <p:nvPr>
            <p:ph idx="1" type="subTitle"/>
          </p:nvPr>
        </p:nvSpPr>
        <p:spPr>
          <a:xfrm>
            <a:off x="5693700" y="5538000"/>
            <a:ext cx="9269400" cy="6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ts val="5600"/>
              <a:buNone/>
            </a:pPr>
            <a:r>
              <a:rPr b="1" i="1" lang="es-ES" sz="2000">
                <a:latin typeface="Montserrat"/>
                <a:ea typeface="Montserrat"/>
                <a:cs typeface="Montserrat"/>
                <a:sym typeface="Montserrat"/>
              </a:rPr>
              <a:t>¿Cómo se soluciona el Problema o se genera un Beneficio?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2" name="Google Shape;172;g256e6af0a11_1_53"/>
          <p:cNvSpPr/>
          <p:nvPr/>
        </p:nvSpPr>
        <p:spPr>
          <a:xfrm flipH="1" rot="10800000">
            <a:off x="4931700" y="6220500"/>
            <a:ext cx="5704800" cy="796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" name="Google Shape;173;g256e6af0a11_1_53"/>
          <p:cNvSpPr/>
          <p:nvPr/>
        </p:nvSpPr>
        <p:spPr>
          <a:xfrm flipH="1" rot="10800000">
            <a:off x="4931700" y="7251500"/>
            <a:ext cx="5704800" cy="796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" name="Google Shape;174;g256e6af0a11_1_53"/>
          <p:cNvSpPr/>
          <p:nvPr/>
        </p:nvSpPr>
        <p:spPr>
          <a:xfrm flipH="1" rot="10800000">
            <a:off x="4931700" y="8282500"/>
            <a:ext cx="5704800" cy="796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Google Shape;175;g256e6af0a11_1_53"/>
          <p:cNvSpPr/>
          <p:nvPr/>
        </p:nvSpPr>
        <p:spPr>
          <a:xfrm flipH="1" rot="10800000">
            <a:off x="10825450" y="6220500"/>
            <a:ext cx="6405000" cy="796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" name="Google Shape;176;g256e6af0a11_1_53"/>
          <p:cNvSpPr/>
          <p:nvPr/>
        </p:nvSpPr>
        <p:spPr>
          <a:xfrm flipH="1" rot="10800000">
            <a:off x="10825450" y="7251500"/>
            <a:ext cx="6405000" cy="796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" name="Google Shape;177;g256e6af0a11_1_53"/>
          <p:cNvSpPr/>
          <p:nvPr/>
        </p:nvSpPr>
        <p:spPr>
          <a:xfrm flipH="1" rot="10800000">
            <a:off x="10825450" y="8282500"/>
            <a:ext cx="6405000" cy="796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" name="Google Shape;178;g256e6af0a11_1_53"/>
          <p:cNvSpPr txBox="1"/>
          <p:nvPr>
            <p:ph type="ctrTitle"/>
          </p:nvPr>
        </p:nvSpPr>
        <p:spPr>
          <a:xfrm>
            <a:off x="623400" y="640725"/>
            <a:ext cx="170412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50" lIns="182850" spcFirstLastPara="1" rIns="182850" wrap="square" tIns="1828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</a:pPr>
            <a:r>
              <a:rPr b="1" lang="es-ES" sz="5600">
                <a:latin typeface="Montserrat"/>
                <a:ea typeface="Montserrat"/>
                <a:cs typeface="Montserrat"/>
                <a:sym typeface="Montserrat"/>
              </a:rPr>
              <a:t>Formato para escribir</a:t>
            </a:r>
            <a:endParaRPr b="1" sz="5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9" name="Google Shape;179;g256e6af0a11_1_53"/>
          <p:cNvSpPr txBox="1"/>
          <p:nvPr>
            <p:ph idx="1" type="subTitle"/>
          </p:nvPr>
        </p:nvSpPr>
        <p:spPr>
          <a:xfrm>
            <a:off x="648525" y="997900"/>
            <a:ext cx="14520000" cy="10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</a:pPr>
            <a:r>
              <a:rPr lang="es-ES">
                <a:solidFill>
                  <a:srgbClr val="CE0621"/>
                </a:solidFill>
                <a:latin typeface="Montserrat"/>
                <a:ea typeface="Montserrat"/>
                <a:cs typeface="Montserrat"/>
                <a:sym typeface="Montserrat"/>
              </a:rPr>
              <a:t>Propuesta de Valor</a:t>
            </a:r>
            <a:endParaRPr>
              <a:solidFill>
                <a:srgbClr val="CE062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0" name="Google Shape;180;g256e6af0a11_1_53"/>
          <p:cNvSpPr txBox="1"/>
          <p:nvPr>
            <p:ph idx="1" type="subTitle"/>
          </p:nvPr>
        </p:nvSpPr>
        <p:spPr>
          <a:xfrm>
            <a:off x="858650" y="9202600"/>
            <a:ext cx="4206000" cy="6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SzPts val="5600"/>
              <a:buNone/>
            </a:pPr>
            <a:r>
              <a:rPr b="1" i="1" lang="es-ES" sz="1800">
                <a:solidFill>
                  <a:srgbClr val="0A0A0A"/>
                </a:solidFill>
                <a:latin typeface="Montserrat"/>
                <a:ea typeface="Montserrat"/>
                <a:cs typeface="Montserrat"/>
                <a:sym typeface="Montserrat"/>
              </a:rPr>
              <a:t>Lo que se busca resolver</a:t>
            </a:r>
            <a:r>
              <a:rPr b="1" i="1" lang="es-ES" sz="1800">
                <a:solidFill>
                  <a:srgbClr val="0A0A0A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1" sz="1800">
              <a:solidFill>
                <a:srgbClr val="0A0A0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" name="Google Shape;181;g256e6af0a11_1_53"/>
          <p:cNvSpPr txBox="1"/>
          <p:nvPr>
            <p:ph idx="1" type="subTitle"/>
          </p:nvPr>
        </p:nvSpPr>
        <p:spPr>
          <a:xfrm>
            <a:off x="4931700" y="9202600"/>
            <a:ext cx="5704800" cy="6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ts val="5600"/>
              <a:buNone/>
            </a:pPr>
            <a:r>
              <a:rPr i="1" lang="es-ES" sz="20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Solución problema/Creación Beneficio </a:t>
            </a:r>
            <a:endParaRPr sz="3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2" name="Google Shape;182;g256e6af0a11_1_53"/>
          <p:cNvSpPr txBox="1"/>
          <p:nvPr>
            <p:ph idx="1" type="subTitle"/>
          </p:nvPr>
        </p:nvSpPr>
        <p:spPr>
          <a:xfrm>
            <a:off x="10961950" y="9202600"/>
            <a:ext cx="6132000" cy="6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ts val="5600"/>
              <a:buNone/>
            </a:pPr>
            <a:r>
              <a:rPr i="1" lang="es-ES" sz="20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Redacta en 1 frase:</a:t>
            </a:r>
            <a:endParaRPr sz="3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3" name="Google Shape;183;g256e6af0a11_1_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12700" y="9411350"/>
            <a:ext cx="649149" cy="650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56e6af0a11_1_85"/>
          <p:cNvSpPr/>
          <p:nvPr/>
        </p:nvSpPr>
        <p:spPr>
          <a:xfrm flipH="1" rot="10800000">
            <a:off x="852650" y="5904775"/>
            <a:ext cx="16369800" cy="796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9" name="Google Shape;189;g256e6af0a11_1_85"/>
          <p:cNvSpPr/>
          <p:nvPr/>
        </p:nvSpPr>
        <p:spPr>
          <a:xfrm flipH="1" rot="10800000">
            <a:off x="852650" y="6935775"/>
            <a:ext cx="16369800" cy="796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0" name="Google Shape;190;g256e6af0a11_1_85"/>
          <p:cNvSpPr/>
          <p:nvPr/>
        </p:nvSpPr>
        <p:spPr>
          <a:xfrm flipH="1" rot="10800000">
            <a:off x="852650" y="7966775"/>
            <a:ext cx="16369800" cy="796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1" name="Google Shape;191;g256e6af0a11_1_85"/>
          <p:cNvSpPr/>
          <p:nvPr/>
        </p:nvSpPr>
        <p:spPr>
          <a:xfrm flipH="1" rot="10800000">
            <a:off x="852650" y="2667150"/>
            <a:ext cx="16369800" cy="230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2" name="Google Shape;192;g256e6af0a11_1_85"/>
          <p:cNvSpPr/>
          <p:nvPr/>
        </p:nvSpPr>
        <p:spPr>
          <a:xfrm>
            <a:off x="1123250" y="6199975"/>
            <a:ext cx="206400" cy="2064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3" name="Google Shape;193;g256e6af0a11_1_85"/>
          <p:cNvSpPr/>
          <p:nvPr/>
        </p:nvSpPr>
        <p:spPr>
          <a:xfrm>
            <a:off x="1123250" y="7230975"/>
            <a:ext cx="206400" cy="2064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4" name="Google Shape;194;g256e6af0a11_1_85"/>
          <p:cNvSpPr/>
          <p:nvPr/>
        </p:nvSpPr>
        <p:spPr>
          <a:xfrm>
            <a:off x="1123250" y="8261975"/>
            <a:ext cx="206400" cy="2064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5" name="Google Shape;195;g256e6af0a11_1_85"/>
          <p:cNvSpPr txBox="1"/>
          <p:nvPr>
            <p:ph idx="1" type="subTitle"/>
          </p:nvPr>
        </p:nvSpPr>
        <p:spPr>
          <a:xfrm>
            <a:off x="826800" y="5222275"/>
            <a:ext cx="4099200" cy="6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ts val="5600"/>
              <a:buNone/>
            </a:pPr>
            <a:r>
              <a:rPr i="1" lang="es-ES" sz="2000">
                <a:latin typeface="Montserrat"/>
                <a:ea typeface="Montserrat"/>
                <a:cs typeface="Montserrat"/>
                <a:sym typeface="Montserrat"/>
              </a:rPr>
              <a:t>A través de 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6" name="Google Shape;196;g256e6af0a11_1_85"/>
          <p:cNvSpPr txBox="1"/>
          <p:nvPr>
            <p:ph idx="1" type="subTitle"/>
          </p:nvPr>
        </p:nvSpPr>
        <p:spPr>
          <a:xfrm>
            <a:off x="1035450" y="2818250"/>
            <a:ext cx="997800" cy="6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ts val="5600"/>
              <a:buNone/>
            </a:pPr>
            <a:r>
              <a:rPr lang="es-ES" sz="2000">
                <a:latin typeface="Montserrat"/>
                <a:ea typeface="Montserrat"/>
                <a:cs typeface="Montserrat"/>
                <a:sym typeface="Montserrat"/>
              </a:rPr>
              <a:t>En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7" name="Google Shape;197;g256e6af0a11_1_85"/>
          <p:cNvSpPr txBox="1"/>
          <p:nvPr>
            <p:ph type="ctrTitle"/>
          </p:nvPr>
        </p:nvSpPr>
        <p:spPr>
          <a:xfrm>
            <a:off x="623400" y="640725"/>
            <a:ext cx="170412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50" lIns="182850" spcFirstLastPara="1" rIns="182850" wrap="square" tIns="1828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</a:pPr>
            <a:r>
              <a:rPr b="1" lang="es-ES" sz="5600">
                <a:latin typeface="Montserrat"/>
                <a:ea typeface="Montserrat"/>
                <a:cs typeface="Montserrat"/>
                <a:sym typeface="Montserrat"/>
              </a:rPr>
              <a:t>Declaración de la</a:t>
            </a:r>
            <a:endParaRPr b="1" sz="5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8" name="Google Shape;198;g256e6af0a11_1_85"/>
          <p:cNvSpPr txBox="1"/>
          <p:nvPr>
            <p:ph idx="1" type="subTitle"/>
          </p:nvPr>
        </p:nvSpPr>
        <p:spPr>
          <a:xfrm>
            <a:off x="648525" y="997900"/>
            <a:ext cx="14520000" cy="10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</a:pPr>
            <a:r>
              <a:rPr lang="es-ES">
                <a:solidFill>
                  <a:srgbClr val="CE0621"/>
                </a:solidFill>
                <a:latin typeface="Montserrat"/>
                <a:ea typeface="Montserrat"/>
                <a:cs typeface="Montserrat"/>
                <a:sym typeface="Montserrat"/>
              </a:rPr>
              <a:t>Propuesta de Valor</a:t>
            </a:r>
            <a:endParaRPr>
              <a:solidFill>
                <a:srgbClr val="CE062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9" name="Google Shape;199;g256e6af0a11_1_85"/>
          <p:cNvSpPr txBox="1"/>
          <p:nvPr/>
        </p:nvSpPr>
        <p:spPr>
          <a:xfrm>
            <a:off x="1649575" y="6139275"/>
            <a:ext cx="15190200" cy="4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0" name="Google Shape;200;g256e6af0a11_1_85"/>
          <p:cNvSpPr txBox="1"/>
          <p:nvPr/>
        </p:nvSpPr>
        <p:spPr>
          <a:xfrm>
            <a:off x="1649575" y="7090425"/>
            <a:ext cx="15190200" cy="4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1" name="Google Shape;201;g256e6af0a11_1_85"/>
          <p:cNvSpPr txBox="1"/>
          <p:nvPr/>
        </p:nvSpPr>
        <p:spPr>
          <a:xfrm>
            <a:off x="1649575" y="8121425"/>
            <a:ext cx="15190200" cy="4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2" name="Google Shape;202;g256e6af0a11_1_85"/>
          <p:cNvSpPr txBox="1"/>
          <p:nvPr/>
        </p:nvSpPr>
        <p:spPr>
          <a:xfrm>
            <a:off x="1649575" y="2951375"/>
            <a:ext cx="15190200" cy="17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3" name="Google Shape;203;g256e6af0a11_1_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12700" y="9411350"/>
            <a:ext cx="649149" cy="650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g256e6af0a11_1_1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12700" y="9411350"/>
            <a:ext cx="649149" cy="650349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g256e6af0a11_1_172"/>
          <p:cNvSpPr/>
          <p:nvPr/>
        </p:nvSpPr>
        <p:spPr>
          <a:xfrm>
            <a:off x="1150955" y="2085111"/>
            <a:ext cx="4341600" cy="4767600"/>
          </a:xfrm>
          <a:prstGeom prst="rect">
            <a:avLst/>
          </a:prstGeom>
          <a:solidFill>
            <a:srgbClr val="FFBA1F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g256e6af0a11_1_172"/>
          <p:cNvSpPr txBox="1"/>
          <p:nvPr/>
        </p:nvSpPr>
        <p:spPr>
          <a:xfrm>
            <a:off x="1151042" y="7200575"/>
            <a:ext cx="4209600" cy="800400"/>
          </a:xfrm>
          <a:prstGeom prst="rect">
            <a:avLst/>
          </a:prstGeom>
          <a:noFill/>
          <a:ln cap="flat" cmpd="sng" w="19050">
            <a:solidFill>
              <a:srgbClr val="FFF2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82850" lIns="182850" spcFirstLastPara="1" rIns="182850" wrap="square" tIns="1828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800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rPr>
              <a:t>POR QUÉ</a:t>
            </a:r>
            <a:endParaRPr b="1" sz="2800">
              <a:solidFill>
                <a:schemeClr val="accent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1" name="Google Shape;211;g256e6af0a11_1_172"/>
          <p:cNvSpPr txBox="1"/>
          <p:nvPr/>
        </p:nvSpPr>
        <p:spPr>
          <a:xfrm>
            <a:off x="971550" y="2799323"/>
            <a:ext cx="47004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PROPÓSITO</a:t>
            </a:r>
            <a:endParaRPr b="1" sz="3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2" name="Google Shape;212;g256e6af0a11_1_172"/>
          <p:cNvSpPr txBox="1"/>
          <p:nvPr/>
        </p:nvSpPr>
        <p:spPr>
          <a:xfrm>
            <a:off x="476000" y="9382525"/>
            <a:ext cx="4119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ⓒ María Mateo - 2023</a:t>
            </a:r>
            <a:endParaRPr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3" name="Google Shape;213;g256e6af0a11_1_172"/>
          <p:cNvSpPr/>
          <p:nvPr/>
        </p:nvSpPr>
        <p:spPr>
          <a:xfrm flipH="1" rot="10800000">
            <a:off x="6308150" y="2085150"/>
            <a:ext cx="10345200" cy="575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56e6af0a11_1_227"/>
          <p:cNvSpPr/>
          <p:nvPr/>
        </p:nvSpPr>
        <p:spPr>
          <a:xfrm>
            <a:off x="1149096" y="2133601"/>
            <a:ext cx="4051200" cy="4627800"/>
          </a:xfrm>
          <a:prstGeom prst="rect">
            <a:avLst/>
          </a:prstGeom>
          <a:solidFill>
            <a:srgbClr val="ED35A1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g256e6af0a11_1_227"/>
          <p:cNvSpPr txBox="1"/>
          <p:nvPr/>
        </p:nvSpPr>
        <p:spPr>
          <a:xfrm>
            <a:off x="1133700" y="7098450"/>
            <a:ext cx="4051200" cy="800400"/>
          </a:xfrm>
          <a:prstGeom prst="rect">
            <a:avLst/>
          </a:prstGeom>
          <a:noFill/>
          <a:ln cap="flat" cmpd="sng" w="19050">
            <a:solidFill>
              <a:srgbClr val="EAD1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82850" lIns="182850" spcFirstLastPara="1" rIns="182850" wrap="square" tIns="1828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800">
                <a:solidFill>
                  <a:srgbClr val="ED35A1"/>
                </a:solidFill>
                <a:latin typeface="Montserrat"/>
                <a:ea typeface="Montserrat"/>
                <a:cs typeface="Montserrat"/>
                <a:sym typeface="Montserrat"/>
              </a:rPr>
              <a:t>QUÉ</a:t>
            </a:r>
            <a:endParaRPr b="1" sz="2800">
              <a:solidFill>
                <a:srgbClr val="ED35A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0" name="Google Shape;220;g256e6af0a11_1_227"/>
          <p:cNvSpPr txBox="1"/>
          <p:nvPr/>
        </p:nvSpPr>
        <p:spPr>
          <a:xfrm>
            <a:off x="1043100" y="4023332"/>
            <a:ext cx="43860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VISIÓN</a:t>
            </a:r>
            <a:endParaRPr b="1" sz="3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21" name="Google Shape;221;g256e6af0a11_1_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12700" y="9411350"/>
            <a:ext cx="649149" cy="650349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g256e6af0a11_1_227"/>
          <p:cNvSpPr txBox="1"/>
          <p:nvPr/>
        </p:nvSpPr>
        <p:spPr>
          <a:xfrm>
            <a:off x="476000" y="9382525"/>
            <a:ext cx="4119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ⓒ María Mateo - 2023</a:t>
            </a:r>
            <a:endParaRPr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3" name="Google Shape;223;g256e6af0a11_1_227"/>
          <p:cNvSpPr/>
          <p:nvPr/>
        </p:nvSpPr>
        <p:spPr>
          <a:xfrm flipH="1" rot="10800000">
            <a:off x="6308150" y="2085150"/>
            <a:ext cx="10345200" cy="575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Lucía Moltó</dc:creator>
</cp:coreProperties>
</file>