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9" r:id="rId3"/>
    <p:sldId id="258" r:id="rId4"/>
    <p:sldId id="260" r:id="rId5"/>
    <p:sldId id="261" r:id="rId6"/>
    <p:sldId id="266" r:id="rId7"/>
    <p:sldId id="267" r:id="rId8"/>
    <p:sldId id="262" r:id="rId9"/>
    <p:sldId id="268" r:id="rId10"/>
    <p:sldId id="263" r:id="rId11"/>
    <p:sldId id="265" r:id="rId12"/>
    <p:sldId id="270" r:id="rId13"/>
    <p:sldId id="269" r:id="rId14"/>
    <p:sldId id="264" r:id="rId15"/>
  </p:sldIdLst>
  <p:sldSz cx="14630400" cy="8229600"/>
  <p:notesSz cx="8229600" cy="14630400"/>
  <p:embeddedFontLst>
    <p:embeddedFont>
      <p:font typeface="Cabin" panose="020B0604020202020204" charset="0"/>
      <p:regular r:id="rId17"/>
    </p:embeddedFont>
    <p:embeddedFont>
      <p:font typeface="Unbounded" panose="020B0604020202020204" charset="0"/>
      <p:regular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93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41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8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52075" y="605790"/>
            <a:ext cx="11790946" cy="837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405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Bi Ecommerce </a:t>
            </a:r>
            <a:r>
              <a:rPr lang="en-US" sz="405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Licorería</a:t>
            </a:r>
            <a:endParaRPr lang="en-US" sz="4050" dirty="0"/>
          </a:p>
        </p:txBody>
      </p:sp>
      <p:sp>
        <p:nvSpPr>
          <p:cNvPr id="7" name="Shape 4"/>
          <p:cNvSpPr/>
          <p:nvPr/>
        </p:nvSpPr>
        <p:spPr>
          <a:xfrm>
            <a:off x="1552075" y="1783463"/>
            <a:ext cx="495181" cy="49518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2605896" y="1955032"/>
            <a:ext cx="2589133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Objetivo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2605896" y="2548452"/>
            <a:ext cx="6995304" cy="927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Analizar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utilidades,márgenes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comportamiento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productos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para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mejorar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la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rentabilidad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toma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decisions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estratégicas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el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negocio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5855957" y="3746063"/>
            <a:ext cx="495181" cy="495181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6605338" y="3857141"/>
            <a:ext cx="2589133" cy="3236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Metodologías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5855957" y="4511052"/>
            <a:ext cx="6888361" cy="1055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Kimball para el desarrollo iterativo y modelo dimensional, y Medallion para la arquitectura en capas (Bronze, Silver, Gold) garantizando la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escalabilidad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óptimo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procesamiento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70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datos</a:t>
            </a:r>
            <a:r>
              <a:rPr lang="en-US" sz="170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7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4" y="6498908"/>
            <a:ext cx="367665" cy="367665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1448571" y="6447711"/>
            <a:ext cx="276153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CAD6DE"/>
                </a:solidFill>
                <a:latin typeface="Cabin Bold" pitchFamily="34" charset="0"/>
                <a:ea typeface="Cabin Bold" pitchFamily="34" charset="-122"/>
                <a:cs typeface="Cabin Bold" pitchFamily="34" charset="-120"/>
              </a:rPr>
              <a:t>por Mariela Palomino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620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311" y="3547705"/>
            <a:ext cx="6043613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en Power BI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73311" y="4528899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994172" y="4749760"/>
            <a:ext cx="2649617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Conexión Directa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94172" y="5207079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Conexión directa con las tablas gold, asegurando el acceso a los datos más limpios y transformados.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8151" y="4528899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5429012" y="4749760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Interno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29012" y="5207079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Modelo interno de datos definido en Power BI con relaciones y medidas DAX para el cálculo de métricas clave.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2991" y="4528899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9863852" y="4749760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Métricas Clave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863852" y="5207079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Cálculo de margen, cantidad, ventas netas y otros indicadores clave para el análisis del rendimiento.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73311" y="6736913"/>
            <a:ext cx="13083778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El modelo en Power BI permite visualizar y analizar los datos de manera interactiva. Las relaciones y medidas DAX facilitan el cálculo de métricas clave, proporcionando insights valiosos sobre el rendimiento del negocio.</a:t>
            </a:r>
            <a:endParaRPr 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8459" y="648095"/>
            <a:ext cx="6043613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en Power BI</a:t>
            </a:r>
            <a:endParaRPr lang="en-US" sz="4050" dirty="0"/>
          </a:p>
        </p:txBody>
      </p:sp>
      <p:sp>
        <p:nvSpPr>
          <p:cNvPr id="7" name="Shape 4"/>
          <p:cNvSpPr/>
          <p:nvPr/>
        </p:nvSpPr>
        <p:spPr>
          <a:xfrm>
            <a:off x="624120" y="1767282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8" name="Text 5"/>
          <p:cNvSpPr/>
          <p:nvPr/>
        </p:nvSpPr>
        <p:spPr>
          <a:xfrm>
            <a:off x="870654" y="2150939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Interno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870654" y="2485178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Modelo interno de datos definido en Power BI con relaciones y medidas DAX para el cálculo de métricas clave.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870654" y="4549653"/>
            <a:ext cx="4213979" cy="1959531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11" name="Text 8"/>
          <p:cNvSpPr/>
          <p:nvPr/>
        </p:nvSpPr>
        <p:spPr>
          <a:xfrm>
            <a:off x="1213147" y="4674371"/>
            <a:ext cx="2599611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Métricas Clave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213147" y="4999173"/>
            <a:ext cx="3772257" cy="1060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Cálculo de margen, cantidad, ventas netas y otros indicadores clave para el análisis del rendimiento.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73311" y="7090409"/>
            <a:ext cx="13083778" cy="7069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El modelo en Power BI permite visualizar y analizar los datos de manera interactiva. Las relaciones y medidas DAX facilitan el cálculo de métricas clave, proporcionando insights valiosos sobre el rendimiento del negocio.</a:t>
            </a:r>
            <a:endParaRPr lang="en-US" sz="1700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183" y="2077962"/>
            <a:ext cx="4296401" cy="3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21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0806" y="752951"/>
            <a:ext cx="1080950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Dashboards Finales en Power </a:t>
            </a:r>
            <a:r>
              <a:rPr lang="en-US" sz="39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BI</a:t>
            </a:r>
          </a:p>
        </p:txBody>
      </p:sp>
      <p:sp>
        <p:nvSpPr>
          <p:cNvPr id="4" name="Shape 1"/>
          <p:cNvSpPr/>
          <p:nvPr/>
        </p:nvSpPr>
        <p:spPr>
          <a:xfrm>
            <a:off x="740807" y="2553414"/>
            <a:ext cx="476250" cy="47625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829568" y="2604790"/>
            <a:ext cx="298728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428631" y="2553413"/>
            <a:ext cx="2301158" cy="1236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Top 10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productos</a:t>
            </a: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mejor</a:t>
            </a: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Profit y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Margen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428631" y="4046576"/>
            <a:ext cx="1519106" cy="32767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Visión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comportamiento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commercial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por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producto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incluyendo ingresos, márgenes y cantidades vendidas.</a:t>
            </a:r>
            <a:endParaRPr lang="en-US" sz="165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187" y="1702469"/>
            <a:ext cx="9229474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40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0806" y="752951"/>
            <a:ext cx="1080950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Dashboards Finales en Power </a:t>
            </a:r>
            <a:r>
              <a:rPr lang="en-US" sz="39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BI</a:t>
            </a:r>
          </a:p>
        </p:txBody>
      </p:sp>
      <p:sp>
        <p:nvSpPr>
          <p:cNvPr id="4" name="Shape 1"/>
          <p:cNvSpPr/>
          <p:nvPr/>
        </p:nvSpPr>
        <p:spPr>
          <a:xfrm>
            <a:off x="740807" y="2553414"/>
            <a:ext cx="476250" cy="47625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829568" y="2604790"/>
            <a:ext cx="298728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 smtClean="0"/>
              <a:t>2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428631" y="2553414"/>
            <a:ext cx="2926556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Top 10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Marcas</a:t>
            </a:r>
            <a:endParaRPr lang="en-US" sz="1950" dirty="0" smtClean="0">
              <a:solidFill>
                <a:srgbClr val="CAD6DE"/>
              </a:solidFill>
              <a:latin typeface="Unbounded" pitchFamily="34" charset="0"/>
              <a:ea typeface="Unbounded" pitchFamily="34" charset="-122"/>
              <a:cs typeface="Unbounded" pitchFamily="34" charset="-120"/>
            </a:endParaRP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de mayor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Profit y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Margen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217056" y="4221217"/>
            <a:ext cx="2223975" cy="2203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Visión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comportamiento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comercial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por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marca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6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incluyendo </a:t>
            </a:r>
            <a:r>
              <a:rPr lang="en-US" sz="16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ingresos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rentabilidad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márgenes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</a:t>
            </a:r>
            <a:endParaRPr lang="en-US" sz="165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011" y="1579646"/>
            <a:ext cx="9118683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4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0806" y="752951"/>
            <a:ext cx="10809509" cy="6186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Dashboards Finales en Power </a:t>
            </a:r>
            <a:r>
              <a:rPr lang="en-US" sz="39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BI</a:t>
            </a:r>
          </a:p>
        </p:txBody>
      </p:sp>
      <p:sp>
        <p:nvSpPr>
          <p:cNvPr id="4" name="Shape 1"/>
          <p:cNvSpPr/>
          <p:nvPr/>
        </p:nvSpPr>
        <p:spPr>
          <a:xfrm>
            <a:off x="740807" y="2553414"/>
            <a:ext cx="476250" cy="476250"/>
          </a:xfrm>
          <a:prstGeom prst="roundRect">
            <a:avLst>
              <a:gd name="adj" fmla="val 6667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829568" y="2604790"/>
            <a:ext cx="298728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CAD6DE"/>
                </a:solidFill>
                <a:latin typeface="Unbounded" pitchFamily="34" charset="0"/>
              </a:rPr>
              <a:t>3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1428631" y="2553414"/>
            <a:ext cx="2686169" cy="1164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Top 10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productos</a:t>
            </a: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 major </a:t>
            </a:r>
          </a:p>
          <a:p>
            <a:pPr marL="0" indent="0" algn="l">
              <a:lnSpc>
                <a:spcPts val="2450"/>
              </a:lnSpc>
              <a:buNone/>
            </a:pPr>
            <a:r>
              <a:rPr lang="en-US" sz="1950" dirty="0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Profit y </a:t>
            </a:r>
            <a:r>
              <a:rPr lang="en-US" sz="1950" dirty="0" err="1" smtClean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Margen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216393" y="3880610"/>
            <a:ext cx="1675516" cy="3362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Identificación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productos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que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generan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pérdidas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económicas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visualizando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márgenes</a:t>
            </a:r>
            <a:r>
              <a:rPr lang="en-US" sz="16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6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negativos</a:t>
            </a:r>
            <a:endParaRPr lang="en-US" sz="1650" dirty="0"/>
          </a:p>
        </p:txBody>
      </p:sp>
      <p:pic>
        <p:nvPicPr>
          <p:cNvPr id="19" name="Imagen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15" y="2202004"/>
            <a:ext cx="8938764" cy="50595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977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3295" y="2803803"/>
            <a:ext cx="8078391" cy="540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Extracción y Limpieza de Datos</a:t>
            </a:r>
            <a:endParaRPr lang="en-US" sz="3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95" y="3620095"/>
            <a:ext cx="919043" cy="11028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37968" y="3803809"/>
            <a:ext cx="2694503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Limpieza de Campos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837968" y="4184332"/>
            <a:ext cx="1214913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LTRIM/RTRIM en campos críticos como InventoryID para eliminar espacios innecesarios.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95" y="4722971"/>
            <a:ext cx="919043" cy="11028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37968" y="4906685"/>
            <a:ext cx="3198733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Detección de Duplicados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837968" y="5287208"/>
            <a:ext cx="1214913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ROW_NUMBER() para identificar y eliminar registros duplicados, asegurando la precisión de los datos.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95" y="5825847"/>
            <a:ext cx="919043" cy="11028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37968" y="6009561"/>
            <a:ext cx="2605445" cy="270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Registros Genéricos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837968" y="6390084"/>
            <a:ext cx="12149137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Inserción de registros genéricos (TBD) para mantener la integridad referencial en las dimensiones.</a:t>
            </a:r>
            <a:endParaRPr lang="en-US" sz="1400" dirty="0"/>
          </a:p>
        </p:txBody>
      </p:sp>
      <p:sp>
        <p:nvSpPr>
          <p:cNvPr id="13" name="Text 7"/>
          <p:cNvSpPr/>
          <p:nvPr/>
        </p:nvSpPr>
        <p:spPr>
          <a:xfrm>
            <a:off x="643295" y="7135416"/>
            <a:ext cx="13343811" cy="588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La extracción y limpieza de datos son fundamentales para garantizar la calidad de la información. La eliminación de inconsistencias y duplicados asegura que los análisis se basen en datos precisos y confiables.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9136" y="719018"/>
            <a:ext cx="7725728" cy="1192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Modelamiento de Datos Fuente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2250281"/>
            <a:ext cx="506492" cy="50649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18153" y="2214920"/>
            <a:ext cx="238398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Tablas Recibidas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1418153" y="2634377"/>
            <a:ext cx="7016710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sales, purchases, inventory, products, stores, vendors, representando el corazón del negocio.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20" y="4098309"/>
            <a:ext cx="506492" cy="50649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414102" y="4991678"/>
            <a:ext cx="7016710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Modelo</a:t>
            </a:r>
            <a:r>
              <a:rPr lang="en-US" sz="15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dimensional </a:t>
            </a:r>
            <a:r>
              <a:rPr lang="en-US" sz="15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como punto de partida para el diseño del data warehouse.</a:t>
            </a:r>
            <a:endParaRPr lang="en-US" sz="1550" dirty="0"/>
          </a:p>
        </p:txBody>
      </p:sp>
      <p:sp>
        <p:nvSpPr>
          <p:cNvPr id="15" name="Rectángulo 14"/>
          <p:cNvSpPr/>
          <p:nvPr/>
        </p:nvSpPr>
        <p:spPr>
          <a:xfrm>
            <a:off x="7555832" y="628518"/>
            <a:ext cx="6376736" cy="7101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324" y="1660500"/>
            <a:ext cx="5579120" cy="55885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2001" y="930235"/>
            <a:ext cx="12427387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Arquitectura Medallion: Capas de Datos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72001" y="2020014"/>
            <a:ext cx="2180987" cy="125063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707356" y="2451497"/>
            <a:ext cx="310158" cy="387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3173492" y="2240518"/>
            <a:ext cx="259508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Bronze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3173492" y="2697242"/>
            <a:ext cx="7176968" cy="352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Datos crudos directamente desde las fuentes originales, sin transformaciones.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3063240" y="3255407"/>
            <a:ext cx="10684907" cy="15240"/>
          </a:xfrm>
          <a:prstGeom prst="roundRect">
            <a:avLst>
              <a:gd name="adj" fmla="val 217116"/>
            </a:avLst>
          </a:prstGeom>
          <a:solidFill>
            <a:srgbClr val="49606E"/>
          </a:solidFill>
          <a:ln/>
        </p:spPr>
      </p:sp>
      <p:sp>
        <p:nvSpPr>
          <p:cNvPr id="8" name="Shape 6"/>
          <p:cNvSpPr/>
          <p:nvPr/>
        </p:nvSpPr>
        <p:spPr>
          <a:xfrm>
            <a:off x="772001" y="3380899"/>
            <a:ext cx="4362093" cy="1250633"/>
          </a:xfrm>
          <a:prstGeom prst="roundRect">
            <a:avLst>
              <a:gd name="adj" fmla="val 2646"/>
            </a:avLst>
          </a:prstGeom>
          <a:solidFill>
            <a:srgbClr val="304755"/>
          </a:solidFill>
          <a:ln/>
        </p:spPr>
      </p:sp>
      <p:sp>
        <p:nvSpPr>
          <p:cNvPr id="9" name="Text 7"/>
          <p:cNvSpPr/>
          <p:nvPr/>
        </p:nvSpPr>
        <p:spPr>
          <a:xfrm>
            <a:off x="2797969" y="3812381"/>
            <a:ext cx="310158" cy="387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5354598" y="3601403"/>
            <a:ext cx="259508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Silver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5354598" y="4058126"/>
            <a:ext cx="7044214" cy="3529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Datos transformados con limpieza y deduplicación, listos para la integración.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5244346" y="4616291"/>
            <a:ext cx="8503801" cy="15240"/>
          </a:xfrm>
          <a:prstGeom prst="roundRect">
            <a:avLst>
              <a:gd name="adj" fmla="val 217116"/>
            </a:avLst>
          </a:prstGeom>
          <a:solidFill>
            <a:srgbClr val="49606E"/>
          </a:solidFill>
          <a:ln/>
        </p:spPr>
      </p:sp>
      <p:sp>
        <p:nvSpPr>
          <p:cNvPr id="13" name="Shape 11"/>
          <p:cNvSpPr/>
          <p:nvPr/>
        </p:nvSpPr>
        <p:spPr>
          <a:xfrm>
            <a:off x="772001" y="4741783"/>
            <a:ext cx="6543199" cy="1603534"/>
          </a:xfrm>
          <a:prstGeom prst="roundRect">
            <a:avLst>
              <a:gd name="adj" fmla="val 2063"/>
            </a:avLst>
          </a:prstGeom>
          <a:solidFill>
            <a:srgbClr val="304755"/>
          </a:solidFill>
          <a:ln/>
        </p:spPr>
      </p:sp>
      <p:sp>
        <p:nvSpPr>
          <p:cNvPr id="14" name="Text 12"/>
          <p:cNvSpPr/>
          <p:nvPr/>
        </p:nvSpPr>
        <p:spPr>
          <a:xfrm>
            <a:off x="3888462" y="5349716"/>
            <a:ext cx="310158" cy="3876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24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7535704" y="4962287"/>
            <a:ext cx="2595086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Gold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7535704" y="5419011"/>
            <a:ext cx="6102191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Tablas analíticas (Fact_Sales, Dim_Product, etc.) optimizadas para el consumo de BI.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772001" y="6593443"/>
            <a:ext cx="13086398" cy="705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La arquitectura Medallion permite organizar los datos en capas, facilitando la gestión y el mantenimiento del data warehouse. Cada capa tiene un propósito específico, asegurando la calidad y la disponibilidad de la información para el análisis.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3179" y="528876"/>
            <a:ext cx="7831812" cy="565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Modelo Dimensional (Kimball)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4391323" y="5949851"/>
            <a:ext cx="324564" cy="405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2"/>
          <p:cNvSpPr/>
          <p:nvPr/>
        </p:nvSpPr>
        <p:spPr>
          <a:xfrm>
            <a:off x="6008906" y="4332268"/>
            <a:ext cx="324564" cy="405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5"/>
          <p:cNvSpPr/>
          <p:nvPr/>
        </p:nvSpPr>
        <p:spPr>
          <a:xfrm>
            <a:off x="673179" y="7512844"/>
            <a:ext cx="13284041" cy="615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El modelo dimensional facilita el análisis de datos al organizar la información en hechos y dimensiones. Esto permite realizar consultas complejas de manera eficiente y obtener insights valiosos sobre el rendimiento del negocio.</a:t>
            </a:r>
            <a:endParaRPr lang="en-US" sz="1500" dirty="0"/>
          </a:p>
        </p:txBody>
      </p:sp>
      <p:pic>
        <p:nvPicPr>
          <p:cNvPr id="20" name="Imagen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7" y="1887736"/>
            <a:ext cx="8699342" cy="5066517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189" y="1094542"/>
            <a:ext cx="4884820" cy="61213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732" y="1461837"/>
            <a:ext cx="8543925" cy="6629400"/>
          </a:xfrm>
          <a:prstGeom prst="rect">
            <a:avLst/>
          </a:prstGeom>
        </p:spPr>
      </p:pic>
      <p:sp>
        <p:nvSpPr>
          <p:cNvPr id="4" name="Text 7"/>
          <p:cNvSpPr/>
          <p:nvPr/>
        </p:nvSpPr>
        <p:spPr>
          <a:xfrm>
            <a:off x="444442" y="2531325"/>
            <a:ext cx="4031306" cy="2931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MERGE EN DIMENSIONES: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Control de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duplicidad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por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Inventory ID.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1550" dirty="0" smtClean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Sólo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se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actualizan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los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datos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si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la version de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inventario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es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más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reciente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(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InventoryDate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).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1550" dirty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Si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noexisten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coincidencias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, se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inserta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un Nuevo product. </a:t>
            </a:r>
            <a:endParaRPr lang="en-US" sz="1550" dirty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endParaRPr lang="en-US" sz="1550" dirty="0"/>
          </a:p>
        </p:txBody>
      </p:sp>
      <p:sp>
        <p:nvSpPr>
          <p:cNvPr id="5" name="Rectángulo 4"/>
          <p:cNvSpPr/>
          <p:nvPr/>
        </p:nvSpPr>
        <p:spPr>
          <a:xfrm>
            <a:off x="1205824" y="380357"/>
            <a:ext cx="4963218" cy="4310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50"/>
              </a:lnSpc>
            </a:pP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Carga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de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datos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en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Dimensiones</a:t>
            </a:r>
            <a:endParaRPr lang="en-US" sz="2800" dirty="0">
              <a:solidFill>
                <a:srgbClr val="CAD6DE"/>
              </a:solidFill>
              <a:latin typeface="Cab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2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7"/>
          <p:cNvSpPr/>
          <p:nvPr/>
        </p:nvSpPr>
        <p:spPr>
          <a:xfrm>
            <a:off x="997894" y="2783988"/>
            <a:ext cx="4404285" cy="2931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550" dirty="0" smtClean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Las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tablas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de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hecho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,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en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lo possible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deben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poblarse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con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métricas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y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llaves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de warehouse.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Esto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Evita la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duplicidad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,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manteniendo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el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modelo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óptimo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para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consultas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masivas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.</a:t>
            </a:r>
          </a:p>
          <a:p>
            <a:pPr marL="0" indent="0" algn="l">
              <a:lnSpc>
                <a:spcPts val="2550"/>
              </a:lnSpc>
              <a:buNone/>
            </a:pPr>
            <a:endParaRPr lang="en-US" sz="1550" dirty="0" smtClean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La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información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descriptiva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, permanence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en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 las </a:t>
            </a:r>
            <a:r>
              <a:rPr lang="en-US" sz="1550" dirty="0" err="1" smtClean="0">
                <a:solidFill>
                  <a:srgbClr val="CAD6DE"/>
                </a:solidFill>
                <a:latin typeface="Cabin" pitchFamily="34" charset="0"/>
              </a:rPr>
              <a:t>dimensiones</a:t>
            </a:r>
            <a:r>
              <a:rPr lang="en-US" sz="1550" dirty="0" smtClean="0">
                <a:solidFill>
                  <a:srgbClr val="CAD6DE"/>
                </a:solidFill>
                <a:latin typeface="Cabin" pitchFamily="34" charset="0"/>
              </a:rPr>
              <a:t>.</a:t>
            </a:r>
            <a:endParaRPr lang="en-US" sz="1550" dirty="0">
              <a:solidFill>
                <a:srgbClr val="CAD6DE"/>
              </a:solidFill>
              <a:latin typeface="Cabin" pitchFamily="34" charset="0"/>
            </a:endParaRPr>
          </a:p>
          <a:p>
            <a:pPr marL="0" indent="0" algn="l">
              <a:lnSpc>
                <a:spcPts val="2550"/>
              </a:lnSpc>
              <a:buNone/>
            </a:pPr>
            <a:endParaRPr lang="en-US" sz="155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796" y="2087068"/>
            <a:ext cx="5429250" cy="38195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205824" y="380357"/>
            <a:ext cx="5477782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550"/>
              </a:lnSpc>
            </a:pP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Carga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de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datos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en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Tablas</a:t>
            </a:r>
            <a:r>
              <a:rPr lang="en-US" sz="2800" dirty="0" smtClean="0">
                <a:solidFill>
                  <a:srgbClr val="CAD6DE"/>
                </a:solidFill>
                <a:latin typeface="Cabin" pitchFamily="34" charset="0"/>
              </a:rPr>
              <a:t> de </a:t>
            </a:r>
            <a:r>
              <a:rPr lang="en-US" sz="2800" dirty="0" err="1" smtClean="0">
                <a:solidFill>
                  <a:srgbClr val="CAD6DE"/>
                </a:solidFill>
                <a:latin typeface="Cabin" pitchFamily="34" charset="0"/>
              </a:rPr>
              <a:t>Hecho</a:t>
            </a:r>
            <a:endParaRPr lang="en-US" sz="2800" dirty="0">
              <a:solidFill>
                <a:srgbClr val="CAD6DE"/>
              </a:solidFill>
              <a:latin typeface="Cabin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9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92964" y="821207"/>
            <a:ext cx="122766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Tabla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Agregada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y vistas </a:t>
            </a: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analíticas</a:t>
            </a:r>
            <a:endParaRPr lang="en-US" sz="4400" dirty="0"/>
          </a:p>
        </p:txBody>
      </p:sp>
      <p:sp>
        <p:nvSpPr>
          <p:cNvPr id="9" name="Text 7"/>
          <p:cNvSpPr/>
          <p:nvPr/>
        </p:nvSpPr>
        <p:spPr>
          <a:xfrm>
            <a:off x="685086" y="6693988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Las agregaciones y vistas analíticas permiten responder preguntas clave del negocio, proporcionando información valiosa para la toma de decisiones. Las vistas SQL facilitan el cálculo de KPIs y la generación de informes.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837724" y="1771968"/>
            <a:ext cx="12649676" cy="10202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00"/>
              </a:lnSpc>
            </a:pP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Se creó una tabla agregada que consolida datos </a:t>
            </a:r>
            <a:r>
              <a:rPr lang="es-E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precalculados</a:t>
            </a: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s-E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Fact_Sales</a:t>
            </a: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s-E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Fact_Purchases</a:t>
            </a: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con métricas como </a:t>
            </a:r>
            <a:r>
              <a:rPr lang="es-E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profit</a:t>
            </a: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y </a:t>
            </a:r>
            <a:r>
              <a:rPr lang="es-E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margin</a:t>
            </a:r>
            <a:r>
              <a:rPr lang="es-E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por producto y marca. Esto permite agilizar las consultas y optimizar el rendimiento de análisis.</a:t>
            </a:r>
          </a:p>
          <a:p>
            <a:pPr>
              <a:lnSpc>
                <a:spcPts val="3000"/>
              </a:lnSpc>
            </a:pPr>
            <a:endParaRPr lang="es-ES" sz="1850" dirty="0" smtClean="0">
              <a:solidFill>
                <a:srgbClr val="CAD6DE"/>
              </a:solidFill>
              <a:latin typeface="Cabin" pitchFamily="34" charset="0"/>
              <a:ea typeface="Cabin" pitchFamily="34" charset="-122"/>
              <a:cs typeface="Cabin" pitchFamily="34" charset="-12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605104"/>
              </p:ext>
            </p:extLst>
          </p:nvPr>
        </p:nvGraphicFramePr>
        <p:xfrm>
          <a:off x="1022588" y="3141619"/>
          <a:ext cx="12617451" cy="2547354"/>
        </p:xfrm>
        <a:graphic>
          <a:graphicData uri="http://schemas.openxmlformats.org/drawingml/2006/table">
            <a:tbl>
              <a:tblPr/>
              <a:tblGrid>
                <a:gridCol w="4487875">
                  <a:extLst>
                    <a:ext uri="{9D8B030D-6E8A-4147-A177-3AD203B41FA5}">
                      <a16:colId xmlns:a16="http://schemas.microsoft.com/office/drawing/2014/main" val="1341683472"/>
                    </a:ext>
                  </a:extLst>
                </a:gridCol>
                <a:gridCol w="1820851">
                  <a:extLst>
                    <a:ext uri="{9D8B030D-6E8A-4147-A177-3AD203B41FA5}">
                      <a16:colId xmlns:a16="http://schemas.microsoft.com/office/drawing/2014/main" val="1105801314"/>
                    </a:ext>
                  </a:extLst>
                </a:gridCol>
                <a:gridCol w="6308725">
                  <a:extLst>
                    <a:ext uri="{9D8B030D-6E8A-4147-A177-3AD203B41FA5}">
                      <a16:colId xmlns:a16="http://schemas.microsoft.com/office/drawing/2014/main" val="343180842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Elemento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Nombre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Propósito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885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s-E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Gold.agg_inventory_summary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Tabla agregada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Consolida </a:t>
                      </a:r>
                      <a:r>
                        <a:rPr lang="es-E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calculos</a:t>
                      </a:r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</a:t>
                      </a:r>
                      <a:r>
                        <a:rPr lang="es-ES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Fact_sales</a:t>
                      </a:r>
                      <a:r>
                        <a:rPr lang="es-ES" baseline="0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 y </a:t>
                      </a:r>
                      <a:r>
                        <a:rPr lang="es-ES" baseline="0" dirty="0" err="1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Fact_Purchases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065394"/>
                  </a:ext>
                </a:extLst>
              </a:tr>
              <a:tr h="544318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gold.vw_top_product_profit_margin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vista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Identificar productos más rentables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1534888"/>
                  </a:ext>
                </a:extLst>
              </a:tr>
              <a:tr h="544318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gold.vw_product_loss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vista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Detectar productos sin ventas o con pérdidas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455821"/>
                  </a:ext>
                </a:extLst>
              </a:tr>
              <a:tr h="544318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gold.vw_brand_profit_margin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vista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Analizar rentabilidad por </a:t>
                      </a:r>
                      <a:r>
                        <a:rPr lang="de-DE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marca</a:t>
                      </a:r>
                      <a:endParaRPr lang="de-DE" dirty="0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2138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7"/>
          <p:cNvSpPr/>
          <p:nvPr/>
        </p:nvSpPr>
        <p:spPr>
          <a:xfrm>
            <a:off x="1006166" y="4260369"/>
            <a:ext cx="11097602" cy="15990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437" y="1334001"/>
            <a:ext cx="4429125" cy="6115050"/>
          </a:xfrm>
          <a:prstGeom prst="rect">
            <a:avLst/>
          </a:prstGeom>
        </p:spPr>
      </p:pic>
      <p:sp>
        <p:nvSpPr>
          <p:cNvPr id="8" name="Text 7"/>
          <p:cNvSpPr/>
          <p:nvPr/>
        </p:nvSpPr>
        <p:spPr>
          <a:xfrm>
            <a:off x="837486" y="2659711"/>
            <a:ext cx="5731756" cy="19965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Utilizar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una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table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agregada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para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precalcular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métricas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otras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tablas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hechos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,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permite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optimizer el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rendimiento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vistas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analíticas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.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Faciitan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el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consumo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rápido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desde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dashboards y reduce la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carga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sobre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las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tablas</a:t>
            </a:r>
            <a:r>
              <a:rPr lang="en-US" sz="1850" dirty="0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de </a:t>
            </a:r>
            <a:r>
              <a:rPr lang="en-US" sz="1850" dirty="0" err="1" smtClean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hechos</a:t>
            </a:r>
            <a:endParaRPr lang="en-US" sz="1850" dirty="0"/>
          </a:p>
        </p:txBody>
      </p:sp>
      <p:sp>
        <p:nvSpPr>
          <p:cNvPr id="11" name="Text 0"/>
          <p:cNvSpPr/>
          <p:nvPr/>
        </p:nvSpPr>
        <p:spPr>
          <a:xfrm>
            <a:off x="1192964" y="469198"/>
            <a:ext cx="1227669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Tabla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</a:t>
            </a: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Agregada</a:t>
            </a: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 y vistas </a:t>
            </a:r>
            <a:r>
              <a:rPr lang="en-US" sz="4400" dirty="0" err="1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analíticas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69543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837</Words>
  <Application>Microsoft Office PowerPoint</Application>
  <PresentationFormat>Personalizado</PresentationFormat>
  <Paragraphs>111</Paragraphs>
  <Slides>14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Cabin</vt:lpstr>
      <vt:lpstr>Arial</vt:lpstr>
      <vt:lpstr>Cabin Bold</vt:lpstr>
      <vt:lpstr>Unbounded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13</cp:revision>
  <dcterms:created xsi:type="dcterms:W3CDTF">2025-04-16T18:58:19Z</dcterms:created>
  <dcterms:modified xsi:type="dcterms:W3CDTF">2025-04-16T21:38:37Z</dcterms:modified>
</cp:coreProperties>
</file>