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  <p:sldId id="268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7200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518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3853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1348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666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015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401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863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9986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1281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0515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CF54-F809-413C-95CB-05128A9E1313}" type="datetimeFigureOut">
              <a:rPr lang="es-BO" smtClean="0"/>
              <a:t>17/4/2025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0CFC-EFB3-4915-A479-CA5070BBE2D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197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980557"/>
            <a:ext cx="8010525" cy="3924300"/>
          </a:xfrm>
          <a:prstGeom prst="rect">
            <a:avLst/>
          </a:prstGeom>
        </p:spPr>
      </p:pic>
      <p:sp>
        <p:nvSpPr>
          <p:cNvPr id="9" name="AutoShape 2" descr="Imagen gener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8196" name="Picture 4" descr="Imagen gener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15468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0" y="7936"/>
            <a:ext cx="3268980" cy="6850063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15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7"/>
          <p:cNvSpPr/>
          <p:nvPr/>
        </p:nvSpPr>
        <p:spPr>
          <a:xfrm>
            <a:off x="502920" y="5699358"/>
            <a:ext cx="11651219" cy="761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Las agregaciones y vistas analíticas permiten responder preguntas clave del negocio, proporcionando información valiosa para la toma de decisiones. Las vistas SQL facilitan el cálculo de KPIs y la generación de informes.</a:t>
            </a:r>
            <a:endParaRPr lang="en-US" sz="1400" dirty="0"/>
          </a:p>
        </p:txBody>
      </p:sp>
      <p:sp>
        <p:nvSpPr>
          <p:cNvPr id="8" name="Text 7"/>
          <p:cNvSpPr/>
          <p:nvPr/>
        </p:nvSpPr>
        <p:spPr>
          <a:xfrm>
            <a:off x="631070" y="3995605"/>
            <a:ext cx="10958347" cy="1589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75739"/>
              </p:ext>
            </p:extLst>
          </p:nvPr>
        </p:nvGraphicFramePr>
        <p:xfrm>
          <a:off x="502920" y="2636733"/>
          <a:ext cx="10327945" cy="2532131"/>
        </p:xfrm>
        <a:graphic>
          <a:graphicData uri="http://schemas.openxmlformats.org/drawingml/2006/table">
            <a:tbl>
              <a:tblPr/>
              <a:tblGrid>
                <a:gridCol w="3673525">
                  <a:extLst>
                    <a:ext uri="{9D8B030D-6E8A-4147-A177-3AD203B41FA5}">
                      <a16:colId xmlns:a16="http://schemas.microsoft.com/office/drawing/2014/main" val="1341683472"/>
                    </a:ext>
                  </a:extLst>
                </a:gridCol>
                <a:gridCol w="1490448">
                  <a:extLst>
                    <a:ext uri="{9D8B030D-6E8A-4147-A177-3AD203B41FA5}">
                      <a16:colId xmlns:a16="http://schemas.microsoft.com/office/drawing/2014/main" val="1105801314"/>
                    </a:ext>
                  </a:extLst>
                </a:gridCol>
                <a:gridCol w="5163972">
                  <a:extLst>
                    <a:ext uri="{9D8B030D-6E8A-4147-A177-3AD203B41FA5}">
                      <a16:colId xmlns:a16="http://schemas.microsoft.com/office/drawing/2014/main" val="3431808425"/>
                    </a:ext>
                  </a:extLst>
                </a:gridCol>
              </a:tblGrid>
              <a:tr h="45446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Elemento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Propósito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8850"/>
                  </a:ext>
                </a:extLst>
              </a:tr>
              <a:tr h="454468"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Gold.agg_inventory_summary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Tabla agregada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Consolida </a:t>
                      </a:r>
                      <a:r>
                        <a:rPr lang="es-E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cálculos </a:t>
                      </a:r>
                      <a:r>
                        <a:rPr lang="es-E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Fact_sales</a:t>
                      </a:r>
                      <a:r>
                        <a:rPr lang="es-ES" sz="140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y Fact_Purchases</a:t>
                      </a:r>
                      <a:endParaRPr lang="de-DE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65394"/>
                  </a:ext>
                </a:extLst>
              </a:tr>
              <a:tr h="541065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gold.vw_top_product_profit_margin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vista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Identificar productos más rentables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34888"/>
                  </a:ext>
                </a:extLst>
              </a:tr>
              <a:tr h="541065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gold.vw_product_loss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vista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Detectar productos sin ventas o con pérdidas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455821"/>
                  </a:ext>
                </a:extLst>
              </a:tr>
              <a:tr h="541065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gold.vw_brand_profit_margin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vista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Analizar rentabilidad por 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marca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13810"/>
                  </a:ext>
                </a:extLst>
              </a:tr>
            </a:tbl>
          </a:graphicData>
        </a:graphic>
      </p:graphicFrame>
      <p:sp>
        <p:nvSpPr>
          <p:cNvPr id="10" name="Text 7"/>
          <p:cNvSpPr/>
          <p:nvPr/>
        </p:nvSpPr>
        <p:spPr>
          <a:xfrm>
            <a:off x="502920" y="1277671"/>
            <a:ext cx="10582347" cy="1014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s-ES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Se creó una tabla agregada que consolida datos </a:t>
            </a:r>
            <a:r>
              <a:rPr lang="es-ES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pre calculados </a:t>
            </a:r>
            <a:r>
              <a:rPr lang="es-ES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de Fact_Sales y Fact_Purchases, con métricas como profit y </a:t>
            </a:r>
            <a:r>
              <a:rPr lang="es-ES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M</a:t>
            </a:r>
            <a:r>
              <a:rPr lang="es-ES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argen </a:t>
            </a:r>
            <a:r>
              <a:rPr lang="es-ES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por producto y marca. Esto permite agilizar las consultas y optimizar el rendimiento de análisis.</a:t>
            </a:r>
          </a:p>
          <a:p>
            <a:pPr>
              <a:lnSpc>
                <a:spcPts val="3000"/>
              </a:lnSpc>
            </a:pPr>
            <a:endParaRPr lang="es-ES" sz="1400" dirty="0" smtClean="0">
              <a:solidFill>
                <a:srgbClr val="CAD6DE"/>
              </a:solidFill>
              <a:latin typeface="Segoe UI" panose="020B0502040204020203" pitchFamily="34" charset="0"/>
              <a:ea typeface="Cabin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Text 0"/>
          <p:cNvSpPr/>
          <p:nvPr/>
        </p:nvSpPr>
        <p:spPr>
          <a:xfrm>
            <a:off x="502920" y="400050"/>
            <a:ext cx="7977022" cy="537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s-BO" sz="3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5.  Tabla Agregada y vistas para consumo</a:t>
            </a:r>
            <a:endParaRPr lang="es-BO" sz="3400" dirty="0"/>
          </a:p>
        </p:txBody>
      </p:sp>
    </p:spTree>
    <p:extLst>
      <p:ext uri="{BB962C8B-B14F-4D97-AF65-F5344CB8AC3E}">
        <p14:creationId xmlns:p14="http://schemas.microsoft.com/office/powerpoint/2010/main" val="19119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7"/>
          <p:cNvSpPr/>
          <p:nvPr/>
        </p:nvSpPr>
        <p:spPr>
          <a:xfrm>
            <a:off x="1006166" y="4260369"/>
            <a:ext cx="11097602" cy="1599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6" y="242724"/>
            <a:ext cx="4429125" cy="61150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9735" y="754811"/>
            <a:ext cx="5731756" cy="19965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s-BO" sz="185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Utilizar una tabla agregada para pre calcular métricas de otras tablas de hechos, permite optimizar el rendimiento de vistas analíticas. Facilitan el consumo rápido desde dashboards y reduce la carga sobre las tablas de hechos</a:t>
            </a:r>
            <a:endParaRPr lang="es-BO" sz="1850" dirty="0"/>
          </a:p>
        </p:txBody>
      </p:sp>
      <p:sp>
        <p:nvSpPr>
          <p:cNvPr id="15" name="Rectángulo 14"/>
          <p:cNvSpPr/>
          <p:nvPr/>
        </p:nvSpPr>
        <p:spPr>
          <a:xfrm>
            <a:off x="779735" y="3551054"/>
            <a:ext cx="54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NOTA: ¿POR QUÉ PURCHASES LEFT JOIN SALES?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-- El LEFT JOIN desde Fact_Purchases asegura que solo se incluyan productos con registros de compra,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-- evitando mostrar productos vendidos sin historial de inventario, lo que podría distorsionar el 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análisis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2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7"/>
          <p:cNvSpPr/>
          <p:nvPr/>
        </p:nvSpPr>
        <p:spPr>
          <a:xfrm>
            <a:off x="5196157" y="5579462"/>
            <a:ext cx="11097602" cy="1599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hape 1"/>
          <p:cNvSpPr/>
          <p:nvPr/>
        </p:nvSpPr>
        <p:spPr>
          <a:xfrm>
            <a:off x="365974" y="1854280"/>
            <a:ext cx="3146502" cy="2580560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8" name="Text 2"/>
          <p:cNvSpPr/>
          <p:nvPr/>
        </p:nvSpPr>
        <p:spPr>
          <a:xfrm>
            <a:off x="761318" y="2075141"/>
            <a:ext cx="1978421" cy="281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Conexión Directa</a:t>
            </a:r>
            <a:endParaRPr lang="en-US" sz="1400" b="1" dirty="0"/>
          </a:p>
        </p:txBody>
      </p:sp>
      <p:sp>
        <p:nvSpPr>
          <p:cNvPr id="9" name="Text 3"/>
          <p:cNvSpPr/>
          <p:nvPr/>
        </p:nvSpPr>
        <p:spPr>
          <a:xfrm>
            <a:off x="761318" y="2532459"/>
            <a:ext cx="2816676" cy="9188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Conexión directa con las tablas gold, asegurando el </a:t>
            </a:r>
            <a:r>
              <a:rPr lang="es-BO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acceso</a:t>
            </a:r>
            <a:r>
              <a:rPr lang="en-US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 </a:t>
            </a:r>
            <a:r>
              <a:rPr lang="es-BO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eficiente</a:t>
            </a:r>
            <a:r>
              <a:rPr lang="en-US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.</a:t>
            </a:r>
            <a:endParaRPr lang="en-US" sz="1400" dirty="0"/>
          </a:p>
        </p:txBody>
      </p:sp>
      <p:sp>
        <p:nvSpPr>
          <p:cNvPr id="10" name="Shape 4"/>
          <p:cNvSpPr/>
          <p:nvPr/>
        </p:nvSpPr>
        <p:spPr>
          <a:xfrm>
            <a:off x="4198057" y="1854280"/>
            <a:ext cx="3146502" cy="2580560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1" name="Text 5"/>
          <p:cNvSpPr/>
          <p:nvPr/>
        </p:nvSpPr>
        <p:spPr>
          <a:xfrm>
            <a:off x="4418917" y="2075141"/>
            <a:ext cx="1941083" cy="281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Modelo Interno</a:t>
            </a:r>
            <a:endParaRPr lang="en-US" sz="1400" b="1" dirty="0"/>
          </a:p>
        </p:txBody>
      </p:sp>
      <p:sp>
        <p:nvSpPr>
          <p:cNvPr id="16" name="Text 6"/>
          <p:cNvSpPr/>
          <p:nvPr/>
        </p:nvSpPr>
        <p:spPr>
          <a:xfrm>
            <a:off x="4418918" y="2532459"/>
            <a:ext cx="2816676" cy="9188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Modelo interno de datos definido en Power BI con relaciones y medidas DAX para el cálculo de métricas clave.</a:t>
            </a:r>
            <a:endParaRPr lang="en-US" sz="1400" dirty="0"/>
          </a:p>
        </p:txBody>
      </p:sp>
      <p:sp>
        <p:nvSpPr>
          <p:cNvPr id="17" name="Shape 7"/>
          <p:cNvSpPr/>
          <p:nvPr/>
        </p:nvSpPr>
        <p:spPr>
          <a:xfrm>
            <a:off x="8030140" y="1854280"/>
            <a:ext cx="3146502" cy="2580560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8" name="Text 8"/>
          <p:cNvSpPr/>
          <p:nvPr/>
        </p:nvSpPr>
        <p:spPr>
          <a:xfrm>
            <a:off x="8251000" y="2075140"/>
            <a:ext cx="1941083" cy="427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Métricas Clave</a:t>
            </a:r>
            <a:endParaRPr lang="en-US" sz="1400" b="1" dirty="0"/>
          </a:p>
        </p:txBody>
      </p:sp>
      <p:sp>
        <p:nvSpPr>
          <p:cNvPr id="19" name="Text 9"/>
          <p:cNvSpPr/>
          <p:nvPr/>
        </p:nvSpPr>
        <p:spPr>
          <a:xfrm>
            <a:off x="8251001" y="2532458"/>
            <a:ext cx="2816676" cy="1582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Cálculo de margen, cantidad, ventas netas y otros indicadores clave para el análisis del rendimiento.</a:t>
            </a:r>
            <a:endParaRPr lang="en-US" sz="1400" dirty="0"/>
          </a:p>
        </p:txBody>
      </p:sp>
      <p:sp>
        <p:nvSpPr>
          <p:cNvPr id="20" name="Text 10"/>
          <p:cNvSpPr/>
          <p:nvPr/>
        </p:nvSpPr>
        <p:spPr>
          <a:xfrm>
            <a:off x="942545" y="4806729"/>
            <a:ext cx="9769421" cy="612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El modelo en Power BI permite visualizar y analizar los datos de manera interactiva. Las relaciones y medidas DAX facilitan el cálculo de métricas clave, proporcionando insights valiosos sobre el rendimiento del negocio.</a:t>
            </a:r>
            <a:endParaRPr lang="en-US" sz="1400" dirty="0"/>
          </a:p>
        </p:txBody>
      </p:sp>
      <p:sp>
        <p:nvSpPr>
          <p:cNvPr id="22" name="Text 0"/>
          <p:cNvSpPr/>
          <p:nvPr/>
        </p:nvSpPr>
        <p:spPr>
          <a:xfrm>
            <a:off x="773311" y="531550"/>
            <a:ext cx="8078391" cy="540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s-BO" sz="3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6.  Reportería en Power BI</a:t>
            </a:r>
            <a:endParaRPr lang="es-BO" sz="3400" dirty="0"/>
          </a:p>
        </p:txBody>
      </p:sp>
    </p:spTree>
    <p:extLst>
      <p:ext uri="{BB962C8B-B14F-4D97-AF65-F5344CB8AC3E}">
        <p14:creationId xmlns:p14="http://schemas.microsoft.com/office/powerpoint/2010/main" val="16156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7"/>
          <p:cNvSpPr/>
          <p:nvPr/>
        </p:nvSpPr>
        <p:spPr>
          <a:xfrm>
            <a:off x="1006166" y="4260369"/>
            <a:ext cx="11097602" cy="1599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908" y="514350"/>
            <a:ext cx="5342974" cy="488434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48459" y="648095"/>
            <a:ext cx="6043613" cy="649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Modelo en Power BI</a:t>
            </a:r>
            <a:endParaRPr lang="en-US" sz="4050" dirty="0"/>
          </a:p>
        </p:txBody>
      </p:sp>
      <p:sp>
        <p:nvSpPr>
          <p:cNvPr id="6" name="Shape 4"/>
          <p:cNvSpPr/>
          <p:nvPr/>
        </p:nvSpPr>
        <p:spPr>
          <a:xfrm>
            <a:off x="785304" y="1456770"/>
            <a:ext cx="4213979" cy="1959531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1071987" y="1684990"/>
            <a:ext cx="2599611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Modelo Interno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071987" y="2130436"/>
            <a:ext cx="3772257" cy="1060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Modelo interno de datos definido en Power BI con relaciones y medidas DAX para el cálculo de métricas clave.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773311" y="3614512"/>
            <a:ext cx="4213979" cy="1959531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0" name="Text 8"/>
          <p:cNvSpPr/>
          <p:nvPr/>
        </p:nvSpPr>
        <p:spPr>
          <a:xfrm>
            <a:off x="1115804" y="3739230"/>
            <a:ext cx="2599611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Métricas Clave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1115804" y="4064032"/>
            <a:ext cx="3772257" cy="1060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Cálculo de margen, cantidad, ventas netas y otros indicadores clave para el análisis del rendimiento.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785304" y="5889270"/>
            <a:ext cx="10839569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El modelo en Power BI permite visualizar y analizar los datos de manera interactiva. Las relaciones y medidas DAX facilitan el cálculo de métricas clave, proporcionando insights valiosos sobre el rendimiento del negocio.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47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7"/>
          <p:cNvSpPr/>
          <p:nvPr/>
        </p:nvSpPr>
        <p:spPr>
          <a:xfrm>
            <a:off x="1006166" y="4260369"/>
            <a:ext cx="11097602" cy="1599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4" y="276224"/>
            <a:ext cx="106978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7"/>
          <p:cNvSpPr/>
          <p:nvPr/>
        </p:nvSpPr>
        <p:spPr>
          <a:xfrm>
            <a:off x="1006166" y="4260369"/>
            <a:ext cx="11097602" cy="1599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06872"/>
            <a:ext cx="11669969" cy="62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7"/>
          <p:cNvSpPr/>
          <p:nvPr/>
        </p:nvSpPr>
        <p:spPr>
          <a:xfrm>
            <a:off x="1006166" y="4260369"/>
            <a:ext cx="11097602" cy="1599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78117"/>
            <a:ext cx="10847334" cy="54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17057" y="586910"/>
            <a:ext cx="4294058" cy="495181"/>
            <a:chOff x="3670013" y="5735691"/>
            <a:chExt cx="4294058" cy="495181"/>
          </a:xfrm>
        </p:grpSpPr>
        <p:sp>
          <p:nvSpPr>
            <p:cNvPr id="5" name="Shape 4"/>
            <p:cNvSpPr/>
            <p:nvPr/>
          </p:nvSpPr>
          <p:spPr>
            <a:xfrm>
              <a:off x="3670013" y="5735691"/>
              <a:ext cx="495181" cy="495181"/>
            </a:xfrm>
            <a:prstGeom prst="roundRect">
              <a:avLst>
                <a:gd name="adj" fmla="val 6667"/>
              </a:avLst>
            </a:prstGeom>
            <a:solidFill>
              <a:srgbClr val="304755"/>
            </a:solidFill>
            <a:ln/>
          </p:spPr>
        </p:sp>
        <p:sp>
          <p:nvSpPr>
            <p:cNvPr id="6" name="Text 8"/>
            <p:cNvSpPr/>
            <p:nvPr/>
          </p:nvSpPr>
          <p:spPr>
            <a:xfrm>
              <a:off x="3844662" y="5827449"/>
              <a:ext cx="4119409" cy="32361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s-BO" sz="320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7</a:t>
              </a:r>
              <a:r>
                <a:rPr lang="es-BO" sz="3200" dirty="0" smtClean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.   Consideraciones para Automatización.</a:t>
              </a:r>
              <a:endParaRPr lang="es-BO" sz="3200" dirty="0"/>
            </a:p>
          </p:txBody>
        </p:sp>
      </p:grpSp>
      <p:sp>
        <p:nvSpPr>
          <p:cNvPr id="7" name="Text 10"/>
          <p:cNvSpPr/>
          <p:nvPr/>
        </p:nvSpPr>
        <p:spPr>
          <a:xfrm>
            <a:off x="1217057" y="1508760"/>
            <a:ext cx="8641080" cy="452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BO" sz="12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En una etapa de automatización, se recomienda estructurar el proceso como una tarea recurrente, cuya frecuencia (diaria, seminal, mensual) debe estar alineada con la periodicidad natural del negocio o la actualización de los datos de </a:t>
            </a:r>
            <a:r>
              <a:rPr lang="es-BO" sz="1200" dirty="0" err="1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origen.</a:t>
            </a:r>
            <a:r>
              <a:rPr lang="es-BO" sz="1200" dirty="0" err="1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s-BO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enfoque de ingeniería de datos, se recomienda:</a:t>
            </a:r>
          </a:p>
          <a:p>
            <a:pPr marL="0" indent="0" algn="l">
              <a:lnSpc>
                <a:spcPts val="2750"/>
              </a:lnSpc>
              <a:buNone/>
            </a:pPr>
            <a:endParaRPr lang="es-BO" sz="1200" dirty="0" smtClean="0">
              <a:solidFill>
                <a:srgbClr val="CAD6D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ts val="2750"/>
              </a:lnSpc>
              <a:buAutoNum type="arabicPeriod"/>
            </a:pPr>
            <a:r>
              <a:rPr lang="es-BO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Programado: 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s-BO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Vía SQL Agent, Data Factory, Airflow o herramientas de orquestación equivalentes</a:t>
            </a:r>
          </a:p>
          <a:p>
            <a:pPr marL="342900" indent="-342900">
              <a:lnSpc>
                <a:spcPts val="2750"/>
              </a:lnSpc>
              <a:buAutoNum type="arabicPeriod"/>
            </a:pPr>
            <a:r>
              <a:rPr lang="es-BO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Carga Incremental</a:t>
            </a:r>
          </a:p>
          <a:p>
            <a:pPr marL="742950" lvl="1" indent="-28575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Aplicar filtros de carácter de tiempo en el WHERE ( ejemplo: InventoryDate &gt;= @UltimaFecha) para consumir sólo los datos nuevos. Evitando recargas de datos anteriormente procesados</a:t>
            </a:r>
            <a:endParaRPr lang="es-BO" sz="1200" dirty="0" smtClean="0">
              <a:solidFill>
                <a:srgbClr val="CAD6D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ts val="2750"/>
              </a:lnSpc>
              <a:buAutoNum type="arabicPeriod"/>
            </a:pPr>
            <a:r>
              <a:rPr lang="es-ES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 de Duplicidad</a:t>
            </a:r>
          </a:p>
          <a:p>
            <a:pPr marL="800100" lvl="1" indent="-34290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Implementar MERGE en condiciones sobre InventoryID e InventoryDate. Usar Row_number() o funciones de ventana para seleccionar sólo la versión más reciente.</a:t>
            </a:r>
          </a:p>
          <a:p>
            <a:pPr>
              <a:lnSpc>
                <a:spcPts val="2750"/>
              </a:lnSpc>
            </a:pPr>
            <a:endParaRPr lang="es-BO" sz="1200" dirty="0" smtClean="0">
              <a:solidFill>
                <a:srgbClr val="CAD6D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ts val="2750"/>
              </a:lnSpc>
              <a:buAutoNum type="arabicPeriod"/>
            </a:pPr>
            <a:endParaRPr lang="es-BO" sz="1200" dirty="0"/>
          </a:p>
        </p:txBody>
      </p:sp>
    </p:spTree>
    <p:extLst>
      <p:ext uri="{BB962C8B-B14F-4D97-AF65-F5344CB8AC3E}">
        <p14:creationId xmlns:p14="http://schemas.microsoft.com/office/powerpoint/2010/main" val="6881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17057" y="586910"/>
            <a:ext cx="4294058" cy="495181"/>
            <a:chOff x="3670013" y="5735691"/>
            <a:chExt cx="4294058" cy="495181"/>
          </a:xfrm>
        </p:grpSpPr>
        <p:sp>
          <p:nvSpPr>
            <p:cNvPr id="5" name="Shape 4"/>
            <p:cNvSpPr/>
            <p:nvPr/>
          </p:nvSpPr>
          <p:spPr>
            <a:xfrm>
              <a:off x="3670013" y="5735691"/>
              <a:ext cx="495181" cy="495181"/>
            </a:xfrm>
            <a:prstGeom prst="roundRect">
              <a:avLst>
                <a:gd name="adj" fmla="val 6667"/>
              </a:avLst>
            </a:prstGeom>
            <a:solidFill>
              <a:srgbClr val="304755"/>
            </a:solidFill>
            <a:ln/>
          </p:spPr>
        </p:sp>
        <p:sp>
          <p:nvSpPr>
            <p:cNvPr id="6" name="Text 8"/>
            <p:cNvSpPr/>
            <p:nvPr/>
          </p:nvSpPr>
          <p:spPr>
            <a:xfrm>
              <a:off x="3844662" y="5827449"/>
              <a:ext cx="4119409" cy="32361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s-BO" sz="320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7</a:t>
              </a:r>
              <a:r>
                <a:rPr lang="es-BO" sz="3200" dirty="0" smtClean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.   Consideraciones para Automatización.</a:t>
              </a:r>
              <a:endParaRPr lang="es-BO" sz="3200" dirty="0"/>
            </a:p>
          </p:txBody>
        </p:sp>
      </p:grpSp>
      <p:sp>
        <p:nvSpPr>
          <p:cNvPr id="8" name="Rectángulo 7"/>
          <p:cNvSpPr/>
          <p:nvPr/>
        </p:nvSpPr>
        <p:spPr>
          <a:xfrm>
            <a:off x="1391706" y="1499374"/>
            <a:ext cx="7501890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2750"/>
              </a:lnSpc>
            </a:pPr>
            <a:endParaRPr lang="es-ES" sz="1200" dirty="0" smtClean="0">
              <a:solidFill>
                <a:srgbClr val="CAD6D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750"/>
              </a:lnSpc>
            </a:pPr>
            <a:r>
              <a:rPr lang="es-ES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   Registro de Ejecución</a:t>
            </a:r>
          </a:p>
          <a:p>
            <a:pPr marL="800100" lvl="1" indent="-34290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Llevar bitácora con fechas de última ejecución exitosa para facilitar reanudación o diagnóstico de errores.</a:t>
            </a:r>
          </a:p>
          <a:p>
            <a:pPr>
              <a:lnSpc>
                <a:spcPts val="2750"/>
              </a:lnSpc>
            </a:pPr>
            <a:r>
              <a:rPr lang="es-ES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 Validación Post-carga</a:t>
            </a:r>
          </a:p>
          <a:p>
            <a:pPr marL="800100" lvl="1" indent="-34290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Incluir validaciones automáticas: count(0) de registros, detección de nulos, diferencias con cargas previas.</a:t>
            </a:r>
          </a:p>
          <a:p>
            <a:pPr>
              <a:lnSpc>
                <a:spcPts val="2750"/>
              </a:lnSpc>
            </a:pPr>
            <a:r>
              <a:rPr lang="es-ES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      Estructura escalable y modular</a:t>
            </a:r>
          </a:p>
          <a:p>
            <a:pPr marL="800100" lvl="1" indent="-34290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CAD6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recomienda que los pipelines se organicen bajo estructura Medallion, para facilitar mantenimiento y expansión a nuevos conceptos de negocio, evitando la necesidad de reescribir la lógica.</a:t>
            </a:r>
            <a:endParaRPr lang="es-ES" sz="1200" dirty="0" smtClean="0">
              <a:solidFill>
                <a:srgbClr val="CAD6D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8"/>
          <p:cNvSpPr/>
          <p:nvPr/>
        </p:nvSpPr>
        <p:spPr>
          <a:xfrm>
            <a:off x="4783407" y="3089796"/>
            <a:ext cx="4119409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s-BO" sz="320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Gracias !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9429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868235" y="3762100"/>
            <a:ext cx="3599386" cy="495181"/>
            <a:chOff x="3674250" y="2282739"/>
            <a:chExt cx="3765641" cy="495181"/>
          </a:xfrm>
        </p:grpSpPr>
        <p:sp>
          <p:nvSpPr>
            <p:cNvPr id="8" name="Shape 4"/>
            <p:cNvSpPr/>
            <p:nvPr/>
          </p:nvSpPr>
          <p:spPr>
            <a:xfrm>
              <a:off x="3674250" y="2282739"/>
              <a:ext cx="495181" cy="495181"/>
            </a:xfrm>
            <a:prstGeom prst="roundRect">
              <a:avLst>
                <a:gd name="adj" fmla="val 6667"/>
              </a:avLst>
            </a:prstGeom>
            <a:solidFill>
              <a:srgbClr val="304755"/>
            </a:solidFill>
            <a:ln/>
          </p:spPr>
        </p:sp>
        <p:sp>
          <p:nvSpPr>
            <p:cNvPr id="9" name="Text 5">
              <a:hlinkClick r:id="rId2" action="ppaction://hlinksldjump"/>
            </p:cNvPr>
            <p:cNvSpPr/>
            <p:nvPr/>
          </p:nvSpPr>
          <p:spPr>
            <a:xfrm>
              <a:off x="3866421" y="2382782"/>
              <a:ext cx="3573470" cy="32361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s-BO" sz="2000" dirty="0" smtClean="0">
                  <a:solidFill>
                    <a:srgbClr val="CAD6DE"/>
                  </a:solidFill>
                  <a:latin typeface="Unbounded" pitchFamily="34" charset="0"/>
                </a:rPr>
                <a:t>4.   Carga en Modelo Analítico Dimensional (gold)</a:t>
              </a:r>
              <a:endParaRPr lang="es-BO" sz="200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859472" y="2390774"/>
            <a:ext cx="2804217" cy="495181"/>
            <a:chOff x="3674250" y="3095322"/>
            <a:chExt cx="2759546" cy="495181"/>
          </a:xfrm>
        </p:grpSpPr>
        <p:sp>
          <p:nvSpPr>
            <p:cNvPr id="11" name="Shape 4"/>
            <p:cNvSpPr/>
            <p:nvPr/>
          </p:nvSpPr>
          <p:spPr>
            <a:xfrm>
              <a:off x="3674250" y="3095322"/>
              <a:ext cx="495181" cy="495181"/>
            </a:xfrm>
            <a:prstGeom prst="roundRect">
              <a:avLst>
                <a:gd name="adj" fmla="val 6667"/>
              </a:avLst>
            </a:prstGeom>
            <a:solidFill>
              <a:srgbClr val="304755"/>
            </a:solidFill>
            <a:ln/>
          </p:spPr>
        </p:sp>
        <p:sp>
          <p:nvSpPr>
            <p:cNvPr id="12" name="Text 8">
              <a:hlinkClick r:id="rId3" action="ppaction://hlinksldjump"/>
            </p:cNvPr>
            <p:cNvSpPr/>
            <p:nvPr/>
          </p:nvSpPr>
          <p:spPr>
            <a:xfrm>
              <a:off x="3844663" y="3255260"/>
              <a:ext cx="2589133" cy="32361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s-BO" sz="2000" dirty="0" smtClean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2.    Consumo y  Limpieza (bronze)</a:t>
              </a:r>
              <a:endParaRPr lang="es-BO" sz="20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68235" y="3047794"/>
            <a:ext cx="6498775" cy="495181"/>
            <a:chOff x="3683012" y="3889502"/>
            <a:chExt cx="4629715" cy="495181"/>
          </a:xfrm>
        </p:grpSpPr>
        <p:sp>
          <p:nvSpPr>
            <p:cNvPr id="14" name="Shape 7"/>
            <p:cNvSpPr/>
            <p:nvPr/>
          </p:nvSpPr>
          <p:spPr>
            <a:xfrm>
              <a:off x="3683012" y="3889502"/>
              <a:ext cx="352234" cy="495181"/>
            </a:xfrm>
            <a:prstGeom prst="roundRect">
              <a:avLst>
                <a:gd name="adj" fmla="val 6667"/>
              </a:avLst>
            </a:prstGeom>
            <a:solidFill>
              <a:srgbClr val="304755"/>
            </a:solidFill>
            <a:ln/>
          </p:spPr>
        </p:sp>
        <p:sp>
          <p:nvSpPr>
            <p:cNvPr id="15" name="Text 8">
              <a:hlinkClick r:id="rId4" action="ppaction://hlinksldjump"/>
            </p:cNvPr>
            <p:cNvSpPr/>
            <p:nvPr/>
          </p:nvSpPr>
          <p:spPr>
            <a:xfrm>
              <a:off x="3844663" y="3990074"/>
              <a:ext cx="4468064" cy="2410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s-BO" sz="2000" dirty="0" smtClean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3.   Carga en tablas intermedias y transformación (silver)</a:t>
              </a:r>
              <a:endParaRPr lang="es-BO" sz="20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859473" y="4498544"/>
            <a:ext cx="4504169" cy="495181"/>
            <a:chOff x="3670013" y="4724888"/>
            <a:chExt cx="4504169" cy="495181"/>
          </a:xfrm>
        </p:grpSpPr>
        <p:sp>
          <p:nvSpPr>
            <p:cNvPr id="17" name="Shape 4"/>
            <p:cNvSpPr/>
            <p:nvPr/>
          </p:nvSpPr>
          <p:spPr>
            <a:xfrm>
              <a:off x="3670013" y="4724888"/>
              <a:ext cx="495181" cy="495181"/>
            </a:xfrm>
            <a:prstGeom prst="roundRect">
              <a:avLst>
                <a:gd name="adj" fmla="val 6667"/>
              </a:avLst>
            </a:prstGeom>
            <a:solidFill>
              <a:srgbClr val="304755"/>
            </a:solidFill>
            <a:ln/>
          </p:spPr>
        </p:sp>
        <p:sp>
          <p:nvSpPr>
            <p:cNvPr id="18" name="Text 8">
              <a:hlinkClick r:id="rId5" action="ppaction://hlinksldjump"/>
            </p:cNvPr>
            <p:cNvSpPr/>
            <p:nvPr/>
          </p:nvSpPr>
          <p:spPr>
            <a:xfrm>
              <a:off x="3844663" y="4838507"/>
              <a:ext cx="4329519" cy="34831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s-BO" sz="2000" dirty="0" smtClean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5.   Tabla Agregada y Vistas</a:t>
              </a:r>
              <a:endParaRPr lang="es-BO" sz="20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859473" y="5326467"/>
            <a:ext cx="4294058" cy="495181"/>
            <a:chOff x="3670013" y="5735691"/>
            <a:chExt cx="4294058" cy="495181"/>
          </a:xfrm>
        </p:grpSpPr>
        <p:sp>
          <p:nvSpPr>
            <p:cNvPr id="20" name="Shape 4"/>
            <p:cNvSpPr/>
            <p:nvPr/>
          </p:nvSpPr>
          <p:spPr>
            <a:xfrm>
              <a:off x="3670013" y="5735691"/>
              <a:ext cx="495181" cy="495181"/>
            </a:xfrm>
            <a:prstGeom prst="roundRect">
              <a:avLst>
                <a:gd name="adj" fmla="val 6667"/>
              </a:avLst>
            </a:prstGeom>
            <a:solidFill>
              <a:srgbClr val="304755"/>
            </a:solidFill>
            <a:ln/>
          </p:spPr>
        </p:sp>
        <p:sp>
          <p:nvSpPr>
            <p:cNvPr id="21" name="Text 8">
              <a:hlinkClick r:id="rId6" action="ppaction://hlinksldjump"/>
            </p:cNvPr>
            <p:cNvSpPr/>
            <p:nvPr/>
          </p:nvSpPr>
          <p:spPr>
            <a:xfrm>
              <a:off x="3844662" y="5827449"/>
              <a:ext cx="4119409" cy="32361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s-BO" sz="2000" dirty="0" smtClean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6.   Reportería en PowerBI</a:t>
              </a:r>
              <a:endParaRPr lang="es-BO" sz="2000" dirty="0"/>
            </a:p>
          </p:txBody>
        </p:sp>
      </p:grpSp>
      <p:sp>
        <p:nvSpPr>
          <p:cNvPr id="22" name="Shape 4"/>
          <p:cNvSpPr/>
          <p:nvPr/>
        </p:nvSpPr>
        <p:spPr>
          <a:xfrm>
            <a:off x="3845607" y="1739466"/>
            <a:ext cx="495181" cy="495181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23" name="Text 8">
            <a:hlinkClick r:id="rId7" action="ppaction://hlinksldjump"/>
          </p:cNvPr>
          <p:cNvSpPr/>
          <p:nvPr/>
        </p:nvSpPr>
        <p:spPr>
          <a:xfrm>
            <a:off x="4029886" y="1903967"/>
            <a:ext cx="3251024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s-BO" sz="200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1.    Arquitectura Medallion</a:t>
            </a:r>
            <a:endParaRPr lang="es-BO" sz="20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3868467" y="6043231"/>
            <a:ext cx="4294058" cy="495181"/>
            <a:chOff x="3670013" y="5735691"/>
            <a:chExt cx="4294058" cy="495181"/>
          </a:xfrm>
        </p:grpSpPr>
        <p:sp>
          <p:nvSpPr>
            <p:cNvPr id="25" name="Shape 4"/>
            <p:cNvSpPr/>
            <p:nvPr/>
          </p:nvSpPr>
          <p:spPr>
            <a:xfrm>
              <a:off x="3670013" y="5735691"/>
              <a:ext cx="495181" cy="495181"/>
            </a:xfrm>
            <a:prstGeom prst="roundRect">
              <a:avLst>
                <a:gd name="adj" fmla="val 6667"/>
              </a:avLst>
            </a:prstGeom>
            <a:solidFill>
              <a:srgbClr val="304755"/>
            </a:solidFill>
            <a:ln/>
          </p:spPr>
        </p:sp>
        <p:sp>
          <p:nvSpPr>
            <p:cNvPr id="26" name="Text 8">
              <a:hlinkClick r:id="rId8" action="ppaction://hlinksldjump"/>
            </p:cNvPr>
            <p:cNvSpPr/>
            <p:nvPr/>
          </p:nvSpPr>
          <p:spPr>
            <a:xfrm>
              <a:off x="3844662" y="5827449"/>
              <a:ext cx="4119409" cy="32361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s-BO" sz="200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7</a:t>
              </a:r>
              <a:r>
                <a:rPr lang="es-BO" sz="2000" dirty="0" smtClean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.   Consideraciones para Automatización.</a:t>
              </a:r>
              <a:endParaRPr lang="es-BO" sz="2000" dirty="0"/>
            </a:p>
          </p:txBody>
        </p:sp>
      </p:grpSp>
      <p:sp>
        <p:nvSpPr>
          <p:cNvPr id="27" name="Text 0"/>
          <p:cNvSpPr/>
          <p:nvPr/>
        </p:nvSpPr>
        <p:spPr>
          <a:xfrm>
            <a:off x="1451610" y="401972"/>
            <a:ext cx="10094114" cy="461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s-BO" sz="405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Bi Ecommerce Licorería</a:t>
            </a:r>
            <a:endParaRPr lang="es-BO" sz="4050" dirty="0"/>
          </a:p>
        </p:txBody>
      </p:sp>
    </p:spTree>
    <p:extLst>
      <p:ext uri="{BB962C8B-B14F-4D97-AF65-F5344CB8AC3E}">
        <p14:creationId xmlns:p14="http://schemas.microsoft.com/office/powerpoint/2010/main" val="2721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Teetime Klever"/>
          <p:cNvSpPr>
            <a:spLocks noChangeAspect="1" noChangeArrowheads="1"/>
          </p:cNvSpPr>
          <p:nvPr/>
        </p:nvSpPr>
        <p:spPr bwMode="auto">
          <a:xfrm>
            <a:off x="155575" y="-144463"/>
            <a:ext cx="2727634" cy="27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8" y="720090"/>
            <a:ext cx="10525723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Teetime Klever"/>
          <p:cNvSpPr>
            <a:spLocks noChangeAspect="1" noChangeArrowheads="1"/>
          </p:cNvSpPr>
          <p:nvPr/>
        </p:nvSpPr>
        <p:spPr bwMode="auto">
          <a:xfrm>
            <a:off x="155575" y="-144463"/>
            <a:ext cx="2727634" cy="27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21920"/>
            <a:ext cx="1133901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/>
        </p:nvSpPr>
        <p:spPr>
          <a:xfrm>
            <a:off x="439875" y="413708"/>
            <a:ext cx="576232" cy="495181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3" name="AutoShape 4" descr="Teetime Klever"/>
          <p:cNvSpPr>
            <a:spLocks noChangeAspect="1" noChangeArrowheads="1"/>
          </p:cNvSpPr>
          <p:nvPr/>
        </p:nvSpPr>
        <p:spPr bwMode="auto">
          <a:xfrm>
            <a:off x="155575" y="-144463"/>
            <a:ext cx="2727634" cy="27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1079880"/>
            <a:ext cx="5195021" cy="5391150"/>
          </a:xfrm>
          <a:prstGeom prst="rect">
            <a:avLst/>
          </a:prstGeom>
        </p:spPr>
      </p:pic>
      <p:sp>
        <p:nvSpPr>
          <p:cNvPr id="7" name="Text 7"/>
          <p:cNvSpPr/>
          <p:nvPr/>
        </p:nvSpPr>
        <p:spPr>
          <a:xfrm>
            <a:off x="439875" y="2007726"/>
            <a:ext cx="5675175" cy="40383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s-BO" sz="140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Poblamiento de silver.Inventory, mediante consolidación de fuentes:</a:t>
            </a:r>
          </a:p>
          <a:p>
            <a:pPr marL="0" indent="0" algn="just">
              <a:lnSpc>
                <a:spcPts val="2300"/>
              </a:lnSpc>
              <a:buNone/>
            </a:pPr>
            <a:endParaRPr lang="es-BO" sz="1400" dirty="0" smtClean="0">
              <a:solidFill>
                <a:srgbClr val="CAD6DE"/>
              </a:solidFill>
              <a:latin typeface="Segoe UI" panose="020B0502040204020203" pitchFamily="34" charset="0"/>
              <a:ea typeface="Cabin" pitchFamily="34" charset="-122"/>
              <a:cs typeface="Segoe UI" panose="020B0502040204020203" pitchFamily="34" charset="0"/>
            </a:endParaRPr>
          </a:p>
          <a:p>
            <a:pPr marL="742950" lvl="1" indent="-285750" algn="just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s-BO" sz="140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Bronze.BeginningInventory</a:t>
            </a:r>
          </a:p>
          <a:p>
            <a:pPr marL="742950" lvl="1" indent="-285750" algn="just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s-BO" sz="140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Bronze.EndingInventory</a:t>
            </a:r>
          </a:p>
          <a:p>
            <a:pPr marL="742950" lvl="1" indent="-285750" algn="just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s-BO" sz="140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Bronze.PurchasesFinal</a:t>
            </a:r>
          </a:p>
          <a:p>
            <a:pPr marL="0" indent="0" algn="just">
              <a:lnSpc>
                <a:spcPts val="2300"/>
              </a:lnSpc>
              <a:buNone/>
            </a:pPr>
            <a:endParaRPr lang="es-BO" sz="1400" dirty="0" smtClean="0">
              <a:solidFill>
                <a:srgbClr val="CAD6DE"/>
              </a:solidFill>
              <a:latin typeface="Segoe UI" panose="020B0502040204020203" pitchFamily="34" charset="0"/>
            </a:endParaRPr>
          </a:p>
          <a:p>
            <a:pPr marL="0" indent="0" algn="just">
              <a:lnSpc>
                <a:spcPts val="2300"/>
              </a:lnSpc>
              <a:buNone/>
            </a:pPr>
            <a:r>
              <a:rPr lang="es-BO" sz="140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Se implementa MERGE, con ROW_NUMBER() para conservar únicamente la versión más reciente por InventoryID. </a:t>
            </a:r>
          </a:p>
          <a:p>
            <a:pPr marL="0" indent="0" algn="just">
              <a:lnSpc>
                <a:spcPts val="2300"/>
              </a:lnSpc>
              <a:buNone/>
            </a:pPr>
            <a:endParaRPr lang="es-BO" sz="1400" dirty="0" smtClean="0">
              <a:solidFill>
                <a:srgbClr val="CAD6DE"/>
              </a:solidFill>
              <a:latin typeface="Segoe UI" panose="020B0502040204020203" pitchFamily="34" charset="0"/>
            </a:endParaRPr>
          </a:p>
          <a:p>
            <a:pPr marL="0" indent="0" algn="just">
              <a:lnSpc>
                <a:spcPts val="2300"/>
              </a:lnSpc>
              <a:buNone/>
            </a:pPr>
            <a:r>
              <a:rPr lang="es-BO" sz="140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La cláusula when MATCHED AND condiciona actualizaciones solo si la fecha es posterior a la fecha existente. Se aplican funciones de limpieza (ltrim, rtrim, upper) para evitar duplicados. Asegurando consistencia en la futura tabla de productos.</a:t>
            </a:r>
            <a:endParaRPr lang="es-BO" sz="1400" dirty="0"/>
          </a:p>
        </p:txBody>
      </p:sp>
      <p:sp>
        <p:nvSpPr>
          <p:cNvPr id="8" name="Text 0"/>
          <p:cNvSpPr/>
          <p:nvPr/>
        </p:nvSpPr>
        <p:spPr>
          <a:xfrm>
            <a:off x="542745" y="390968"/>
            <a:ext cx="8078391" cy="540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s-BO" sz="3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3.    Carga en Tablas Intermedias</a:t>
            </a:r>
            <a:endParaRPr lang="es-BO" sz="3400" dirty="0"/>
          </a:p>
        </p:txBody>
      </p:sp>
    </p:spTree>
    <p:extLst>
      <p:ext uri="{BB962C8B-B14F-4D97-AF65-F5344CB8AC3E}">
        <p14:creationId xmlns:p14="http://schemas.microsoft.com/office/powerpoint/2010/main" val="42447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Teetime Klever"/>
          <p:cNvSpPr>
            <a:spLocks noChangeAspect="1" noChangeArrowheads="1"/>
          </p:cNvSpPr>
          <p:nvPr/>
        </p:nvSpPr>
        <p:spPr bwMode="auto">
          <a:xfrm>
            <a:off x="155575" y="-144463"/>
            <a:ext cx="2727634" cy="27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8" name="Rectángulo 7"/>
          <p:cNvSpPr/>
          <p:nvPr/>
        </p:nvSpPr>
        <p:spPr>
          <a:xfrm>
            <a:off x="6202932" y="138507"/>
            <a:ext cx="5554980" cy="6514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70" y="800623"/>
            <a:ext cx="5181503" cy="5190241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20" y="4098309"/>
            <a:ext cx="506492" cy="506492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1418153" y="4348498"/>
            <a:ext cx="2383988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s-BO" sz="18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Resultado: Modelo Dimensional</a:t>
            </a:r>
            <a:endParaRPr lang="es-BO" sz="1850" dirty="0"/>
          </a:p>
        </p:txBody>
      </p:sp>
      <p:sp>
        <p:nvSpPr>
          <p:cNvPr id="12" name="Text 2"/>
          <p:cNvSpPr/>
          <p:nvPr/>
        </p:nvSpPr>
        <p:spPr>
          <a:xfrm>
            <a:off x="1070666" y="5289274"/>
            <a:ext cx="5114994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s-BO" sz="1550" dirty="0" smtClean="0">
                <a:solidFill>
                  <a:srgbClr val="CAD6DE"/>
                </a:solidFill>
                <a:latin typeface="Segoe UI" panose="020B0502040204020203" pitchFamily="34" charset="0"/>
                <a:ea typeface="Cabin" pitchFamily="34" charset="-122"/>
                <a:cs typeface="Segoe UI" panose="020B0502040204020203" pitchFamily="34" charset="0"/>
              </a:rPr>
              <a:t>Diseño de modelo analítico como punto de partida para construcción de capa analítica.</a:t>
            </a:r>
            <a:endParaRPr lang="es-BO" sz="1550" dirty="0"/>
          </a:p>
        </p:txBody>
      </p:sp>
      <p:grpSp>
        <p:nvGrpSpPr>
          <p:cNvPr id="13" name="Grupo 12"/>
          <p:cNvGrpSpPr/>
          <p:nvPr/>
        </p:nvGrpSpPr>
        <p:grpSpPr>
          <a:xfrm>
            <a:off x="841921" y="670215"/>
            <a:ext cx="8152371" cy="541587"/>
            <a:chOff x="841921" y="670215"/>
            <a:chExt cx="8152371" cy="541587"/>
          </a:xfrm>
        </p:grpSpPr>
        <p:sp>
          <p:nvSpPr>
            <p:cNvPr id="14" name="Shape 4"/>
            <p:cNvSpPr/>
            <p:nvPr/>
          </p:nvSpPr>
          <p:spPr>
            <a:xfrm>
              <a:off x="841921" y="670215"/>
              <a:ext cx="576232" cy="495181"/>
            </a:xfrm>
            <a:prstGeom prst="roundRect">
              <a:avLst>
                <a:gd name="adj" fmla="val 6667"/>
              </a:avLst>
            </a:prstGeom>
            <a:solidFill>
              <a:srgbClr val="304755"/>
            </a:solidFill>
            <a:ln/>
          </p:spPr>
        </p:sp>
        <p:sp>
          <p:nvSpPr>
            <p:cNvPr id="15" name="Text 0"/>
            <p:cNvSpPr/>
            <p:nvPr/>
          </p:nvSpPr>
          <p:spPr>
            <a:xfrm>
              <a:off x="915901" y="671139"/>
              <a:ext cx="8078391" cy="5406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250"/>
                </a:lnSpc>
                <a:buNone/>
              </a:pPr>
              <a:r>
                <a:rPr lang="es-BO" sz="34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4</a:t>
              </a:r>
              <a:r>
                <a:rPr lang="es-BO" sz="3400" dirty="0" smtClean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.  Modelo Analítico</a:t>
              </a:r>
              <a:endParaRPr lang="es-BO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830815"/>
            <a:ext cx="6708499" cy="39070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929" y="897282"/>
            <a:ext cx="4385509" cy="5495607"/>
          </a:xfrm>
          <a:prstGeom prst="rect">
            <a:avLst/>
          </a:prstGeom>
        </p:spPr>
      </p:pic>
      <p:sp>
        <p:nvSpPr>
          <p:cNvPr id="18" name="Text 0"/>
          <p:cNvSpPr/>
          <p:nvPr/>
        </p:nvSpPr>
        <p:spPr>
          <a:xfrm>
            <a:off x="673179" y="528876"/>
            <a:ext cx="7831812" cy="565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4.1 </a:t>
            </a:r>
            <a:r>
              <a:rPr lang="en-US" sz="3550" dirty="0" err="1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Modelo</a:t>
            </a:r>
            <a:r>
              <a:rPr lang="en-US" sz="355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35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Dimensional (Kimball)</a:t>
            </a:r>
            <a:endParaRPr lang="en-US" sz="3550" dirty="0"/>
          </a:p>
        </p:txBody>
      </p:sp>
    </p:spTree>
    <p:extLst>
      <p:ext uri="{BB962C8B-B14F-4D97-AF65-F5344CB8AC3E}">
        <p14:creationId xmlns:p14="http://schemas.microsoft.com/office/powerpoint/2010/main" val="37671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48" y="1033995"/>
            <a:ext cx="7165576" cy="5559912"/>
          </a:xfrm>
          <a:prstGeom prst="rect">
            <a:avLst/>
          </a:prstGeom>
        </p:spPr>
      </p:pic>
      <p:sp>
        <p:nvSpPr>
          <p:cNvPr id="6" name="Text 7"/>
          <p:cNvSpPr/>
          <p:nvPr/>
        </p:nvSpPr>
        <p:spPr>
          <a:xfrm>
            <a:off x="444442" y="2531325"/>
            <a:ext cx="4031306" cy="29310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s-BO" sz="155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MERGE EN DIMENSIONES: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s-BO" sz="155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Control de duplicidad por Inventory ID.</a:t>
            </a:r>
          </a:p>
          <a:p>
            <a:pPr marL="0" indent="0" algn="l">
              <a:lnSpc>
                <a:spcPts val="2550"/>
              </a:lnSpc>
              <a:buNone/>
            </a:pPr>
            <a:endParaRPr lang="es-BO" sz="1550" dirty="0" smtClean="0">
              <a:solidFill>
                <a:srgbClr val="CAD6DE"/>
              </a:solidFill>
              <a:latin typeface="Segoe UI" panose="020B0502040204020203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s-BO" sz="155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Sólo se actualizan los datos si la versión de inventario es más reciente (InventoryDate).</a:t>
            </a:r>
          </a:p>
          <a:p>
            <a:pPr marL="0" indent="0" algn="l">
              <a:lnSpc>
                <a:spcPts val="2550"/>
              </a:lnSpc>
              <a:buNone/>
            </a:pPr>
            <a:endParaRPr lang="es-BO" sz="1550" dirty="0" smtClean="0">
              <a:solidFill>
                <a:srgbClr val="CAD6DE"/>
              </a:solidFill>
              <a:latin typeface="Segoe UI" panose="020B0502040204020203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s-BO" sz="155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Si no existen coincidencias, se inserta un Nuevo producto. </a:t>
            </a:r>
          </a:p>
          <a:p>
            <a:pPr marL="0" indent="0" algn="l">
              <a:lnSpc>
                <a:spcPts val="2550"/>
              </a:lnSpc>
              <a:buNone/>
            </a:pPr>
            <a:endParaRPr lang="es-BO" sz="1550" dirty="0"/>
          </a:p>
        </p:txBody>
      </p:sp>
      <p:sp>
        <p:nvSpPr>
          <p:cNvPr id="7" name="Rectángulo 6"/>
          <p:cNvSpPr/>
          <p:nvPr/>
        </p:nvSpPr>
        <p:spPr>
          <a:xfrm>
            <a:off x="444442" y="506087"/>
            <a:ext cx="575715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50"/>
              </a:lnSpc>
            </a:pPr>
            <a:r>
              <a:rPr lang="es-BO" sz="280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4.2 Carga de datos en Dimensiones</a:t>
            </a:r>
            <a:endParaRPr lang="es-BO" sz="2800" dirty="0">
              <a:solidFill>
                <a:srgbClr val="CAD6DE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7"/>
          <p:cNvSpPr/>
          <p:nvPr/>
        </p:nvSpPr>
        <p:spPr>
          <a:xfrm>
            <a:off x="757864" y="2201058"/>
            <a:ext cx="4404285" cy="29310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s-BO" sz="1550" dirty="0" smtClean="0">
              <a:solidFill>
                <a:srgbClr val="CAD6DE"/>
              </a:solidFill>
              <a:latin typeface="Segoe UI" panose="020B0502040204020203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s-BO" sz="155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Las tablas de hecho , en lo posible deben poblarse con métricas y llaves de warehouse.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s-BO" sz="155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Esto Evita la duplicidad, manteniendo el modelo óptimo para consultas masivas.</a:t>
            </a:r>
          </a:p>
          <a:p>
            <a:pPr marL="0" indent="0" algn="l">
              <a:lnSpc>
                <a:spcPts val="2550"/>
              </a:lnSpc>
              <a:buNone/>
            </a:pPr>
            <a:endParaRPr lang="es-BO" sz="1550" dirty="0" smtClean="0">
              <a:solidFill>
                <a:srgbClr val="CAD6DE"/>
              </a:solidFill>
              <a:latin typeface="Segoe UI" panose="020B0502040204020203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s-BO" sz="155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La información descriptiva, permanece en las dimensiones.</a:t>
            </a:r>
          </a:p>
          <a:p>
            <a:pPr marL="0" indent="0" algn="l">
              <a:lnSpc>
                <a:spcPts val="2550"/>
              </a:lnSpc>
              <a:buNone/>
            </a:pPr>
            <a:endParaRPr lang="es-BO" sz="155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66" y="1895475"/>
            <a:ext cx="5429250" cy="38195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05824" y="380357"/>
            <a:ext cx="6307432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50"/>
              </a:lnSpc>
            </a:pPr>
            <a:r>
              <a:rPr lang="es-BO" sz="2800" dirty="0" smtClean="0">
                <a:solidFill>
                  <a:srgbClr val="CAD6DE"/>
                </a:solidFill>
                <a:latin typeface="Segoe UI" panose="020B0502040204020203" pitchFamily="34" charset="0"/>
              </a:rPr>
              <a:t>4.3 Carga de datos en Tablas de Hecho</a:t>
            </a:r>
            <a:endParaRPr lang="es-BO" sz="2800" dirty="0">
              <a:solidFill>
                <a:srgbClr val="CAD6DE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843</Words>
  <Application>Microsoft Office PowerPoint</Application>
  <PresentationFormat>Panorámica</PresentationFormat>
  <Paragraphs>90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Cabin</vt:lpstr>
      <vt:lpstr>Calibri</vt:lpstr>
      <vt:lpstr>Calibri Light</vt:lpstr>
      <vt:lpstr>Consolas</vt:lpstr>
      <vt:lpstr>Segoe UI</vt:lpstr>
      <vt:lpstr>Unbounded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13</cp:revision>
  <dcterms:created xsi:type="dcterms:W3CDTF">2025-04-17T17:49:20Z</dcterms:created>
  <dcterms:modified xsi:type="dcterms:W3CDTF">2025-04-17T18:26:47Z</dcterms:modified>
</cp:coreProperties>
</file>