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28"/>
  </p:notesMasterIdLst>
  <p:sldIdLst>
    <p:sldId id="256" r:id="rId5"/>
    <p:sldId id="283" r:id="rId6"/>
    <p:sldId id="260" r:id="rId7"/>
    <p:sldId id="266" r:id="rId8"/>
    <p:sldId id="259" r:id="rId9"/>
    <p:sldId id="265" r:id="rId10"/>
    <p:sldId id="268" r:id="rId11"/>
    <p:sldId id="279" r:id="rId12"/>
    <p:sldId id="281" r:id="rId13"/>
    <p:sldId id="282" r:id="rId14"/>
    <p:sldId id="284" r:id="rId15"/>
    <p:sldId id="258" r:id="rId16"/>
    <p:sldId id="261" r:id="rId17"/>
    <p:sldId id="263" r:id="rId18"/>
    <p:sldId id="264" r:id="rId19"/>
    <p:sldId id="267" r:id="rId20"/>
    <p:sldId id="285" r:id="rId21"/>
    <p:sldId id="277" r:id="rId22"/>
    <p:sldId id="286" r:id="rId23"/>
    <p:sldId id="288" r:id="rId24"/>
    <p:sldId id="287" r:id="rId25"/>
    <p:sldId id="290" r:id="rId26"/>
    <p:sldId id="289" r:id="rId27"/>
  </p:sldIdLst>
  <p:sldSz cx="18288000" cy="10287000"/>
  <p:notesSz cx="6858000" cy="9144000"/>
  <p:embeddedFontLst>
    <p:embeddedFont>
      <p:font typeface="Neue Haas Grotesk Text Pro" panose="020B0504020202020204" pitchFamily="34"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
      <p:font typeface="Source Sans Pro" panose="020B0503030403020204" pitchFamily="34" charset="0"/>
      <p:regular r:id="rId37"/>
      <p:bold r:id="rId38"/>
      <p:italic r:id="rId39"/>
      <p:bold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C42A6C-C094-4C53-2DAB-DA4B4E650590}" v="4" dt="2024-12-10T17:34:30.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1.fntdata"/><Relationship Id="rId21" Type="http://schemas.openxmlformats.org/officeDocument/2006/relationships/slide" Target="slides/slide17.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6.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35E1FC-5341-40B8-B0FB-FB1030402D09}" type="doc">
      <dgm:prSet loTypeId="urn:microsoft.com/office/officeart/2005/8/layout/hList6" loCatId="list" qsTypeId="urn:microsoft.com/office/officeart/2005/8/quickstyle/simple1" qsCatId="simple" csTypeId="urn:microsoft.com/office/officeart/2005/8/colors/accent0_2" csCatId="mainScheme" phldr="1"/>
      <dgm:spPr/>
      <dgm:t>
        <a:bodyPr/>
        <a:lstStyle/>
        <a:p>
          <a:endParaRPr lang="en-US"/>
        </a:p>
      </dgm:t>
    </dgm:pt>
    <dgm:pt modelId="{6DFE985F-F329-4C06-A3C5-75B9510A851D}">
      <dgm:prSet phldr="0"/>
      <dgm:spPr/>
      <dgm:t>
        <a:bodyPr/>
        <a:lstStyle/>
        <a:p>
          <a:pPr algn="l" rtl="0"/>
          <a:r>
            <a:rPr lang="en-US">
              <a:latin typeface="Calibri"/>
            </a:rPr>
            <a:t>The information users provide when they sign up for the Products and create a profile, like email address, phone number or age.</a:t>
          </a:r>
        </a:p>
      </dgm:t>
    </dgm:pt>
    <dgm:pt modelId="{F05B70BD-B781-466F-BA13-E388F1FB4D25}" type="parTrans" cxnId="{2EE78ACC-93CF-4A89-B407-083584A11AC1}">
      <dgm:prSet/>
      <dgm:spPr/>
      <dgm:t>
        <a:bodyPr/>
        <a:lstStyle/>
        <a:p>
          <a:endParaRPr lang="en-US"/>
        </a:p>
      </dgm:t>
    </dgm:pt>
    <dgm:pt modelId="{7C2D1A04-E6EB-4278-A49C-FB034B72E954}" type="sibTrans" cxnId="{2EE78ACC-93CF-4A89-B407-083584A11AC1}">
      <dgm:prSet/>
      <dgm:spPr/>
      <dgm:t>
        <a:bodyPr/>
        <a:lstStyle/>
        <a:p>
          <a:endParaRPr lang="en-US"/>
        </a:p>
      </dgm:t>
    </dgm:pt>
    <dgm:pt modelId="{F7998CC6-361E-4414-9B46-55BBFC6CA959}">
      <dgm:prSet phldr="0"/>
      <dgm:spPr/>
      <dgm:t>
        <a:bodyPr/>
        <a:lstStyle/>
        <a:p>
          <a:pPr algn="l"/>
          <a:r>
            <a:rPr lang="en-US">
              <a:latin typeface="Calibri"/>
            </a:rPr>
            <a:t>What user do on Meta's Products. This includes what user click on or like, their posts, photos and messages they send.</a:t>
          </a:r>
        </a:p>
      </dgm:t>
    </dgm:pt>
    <dgm:pt modelId="{E510191F-24CB-4734-8354-E00E6622CF2D}" type="parTrans" cxnId="{91505715-DD5B-4C75-9007-7C3F36B5B175}">
      <dgm:prSet/>
      <dgm:spPr/>
      <dgm:t>
        <a:bodyPr/>
        <a:lstStyle/>
        <a:p>
          <a:endParaRPr lang="en-US"/>
        </a:p>
      </dgm:t>
    </dgm:pt>
    <dgm:pt modelId="{B3020C62-3E47-44E9-B105-EB8B7222980F}" type="sibTrans" cxnId="{91505715-DD5B-4C75-9007-7C3F36B5B175}">
      <dgm:prSet/>
      <dgm:spPr/>
      <dgm:t>
        <a:bodyPr/>
        <a:lstStyle/>
        <a:p>
          <a:endParaRPr lang="en-US"/>
        </a:p>
      </dgm:t>
    </dgm:pt>
    <dgm:pt modelId="{D9545C9C-290C-4AD6-B972-B5EDB1A21762}">
      <dgm:prSet phldr="0"/>
      <dgm:spPr/>
      <dgm:t>
        <a:bodyPr/>
        <a:lstStyle/>
        <a:p>
          <a:pPr algn="l" rtl="0"/>
          <a:r>
            <a:rPr lang="en-US">
              <a:latin typeface="Calibri"/>
            </a:rPr>
            <a:t>Who are user's friends or followers, and what they do on the Products.</a:t>
          </a:r>
        </a:p>
      </dgm:t>
    </dgm:pt>
    <dgm:pt modelId="{794B8BFA-449E-4F21-A79A-F159C1465F5A}" type="parTrans" cxnId="{34D3ACB2-4F81-4987-9FDB-1440A87DA64D}">
      <dgm:prSet/>
      <dgm:spPr/>
      <dgm:t>
        <a:bodyPr/>
        <a:lstStyle/>
        <a:p>
          <a:endParaRPr lang="en-US"/>
        </a:p>
      </dgm:t>
    </dgm:pt>
    <dgm:pt modelId="{CCB5EF35-2F64-45E0-8DBC-F4CB3F39C092}" type="sibTrans" cxnId="{34D3ACB2-4F81-4987-9FDB-1440A87DA64D}">
      <dgm:prSet/>
      <dgm:spPr/>
      <dgm:t>
        <a:bodyPr/>
        <a:lstStyle/>
        <a:p>
          <a:endParaRPr lang="en-US"/>
        </a:p>
      </dgm:t>
    </dgm:pt>
    <dgm:pt modelId="{B05CB0F9-923A-4EB2-9E72-73E894ED3D2C}">
      <dgm:prSet phldr="0"/>
      <dgm:spPr/>
      <dgm:t>
        <a:bodyPr/>
        <a:lstStyle/>
        <a:p>
          <a:pPr rtl="0"/>
          <a:r>
            <a:rPr lang="en-US">
              <a:latin typeface="Calibri"/>
            </a:rPr>
            <a:t>Information from the phone, computer, or tablet users use the Products on, and what version of the app they are using. </a:t>
          </a:r>
        </a:p>
      </dgm:t>
    </dgm:pt>
    <dgm:pt modelId="{61C2B0A0-C863-4FB4-8D72-DB1F86CE881C}" type="parTrans" cxnId="{E93907CF-0AB1-490D-9F5A-FCBB29FE23D6}">
      <dgm:prSet/>
      <dgm:spPr/>
      <dgm:t>
        <a:bodyPr/>
        <a:lstStyle/>
        <a:p>
          <a:endParaRPr lang="en-US"/>
        </a:p>
      </dgm:t>
    </dgm:pt>
    <dgm:pt modelId="{0C6942EE-2C65-4C0D-A6A9-46AFDA15667A}" type="sibTrans" cxnId="{E93907CF-0AB1-490D-9F5A-FCBB29FE23D6}">
      <dgm:prSet/>
      <dgm:spPr/>
      <dgm:t>
        <a:bodyPr/>
        <a:lstStyle/>
        <a:p>
          <a:endParaRPr lang="en-US"/>
        </a:p>
      </dgm:t>
    </dgm:pt>
    <dgm:pt modelId="{FC76C427-CB6E-4EF9-810F-4D6F60FCF73D}">
      <dgm:prSet phldr="0"/>
      <dgm:spPr/>
      <dgm:t>
        <a:bodyPr/>
        <a:lstStyle/>
        <a:p>
          <a:r>
            <a:rPr lang="en-US">
              <a:latin typeface="Calibri"/>
            </a:rPr>
            <a:t>Information from partners about things users do both on and off of the Products. This could include other websites they visit, apps they use or online games they play.</a:t>
          </a:r>
          <a:endParaRPr lang="en-US"/>
        </a:p>
      </dgm:t>
    </dgm:pt>
    <dgm:pt modelId="{41988B47-834B-4332-A043-13A7C20675CB}" type="parTrans" cxnId="{D68F4C4F-D254-4CA0-BEEA-E8ED63F2EC0D}">
      <dgm:prSet/>
      <dgm:spPr/>
      <dgm:t>
        <a:bodyPr/>
        <a:lstStyle/>
        <a:p>
          <a:endParaRPr lang="en-US"/>
        </a:p>
      </dgm:t>
    </dgm:pt>
    <dgm:pt modelId="{D8483B66-F708-4F65-B54F-1ED269031199}" type="sibTrans" cxnId="{D68F4C4F-D254-4CA0-BEEA-E8ED63F2EC0D}">
      <dgm:prSet/>
      <dgm:spPr/>
      <dgm:t>
        <a:bodyPr/>
        <a:lstStyle/>
        <a:p>
          <a:endParaRPr lang="en-US"/>
        </a:p>
      </dgm:t>
    </dgm:pt>
    <dgm:pt modelId="{1352DBA2-D646-4B43-9784-2B37D950D2A6}" type="pres">
      <dgm:prSet presAssocID="{7735E1FC-5341-40B8-B0FB-FB1030402D09}" presName="Name0" presStyleCnt="0">
        <dgm:presLayoutVars>
          <dgm:dir/>
          <dgm:resizeHandles val="exact"/>
        </dgm:presLayoutVars>
      </dgm:prSet>
      <dgm:spPr/>
    </dgm:pt>
    <dgm:pt modelId="{0F6458DA-94A6-486D-95B5-6FBD41F2AB78}" type="pres">
      <dgm:prSet presAssocID="{6DFE985F-F329-4C06-A3C5-75B9510A851D}" presName="node" presStyleLbl="node1" presStyleIdx="0" presStyleCnt="5">
        <dgm:presLayoutVars>
          <dgm:bulletEnabled val="1"/>
        </dgm:presLayoutVars>
      </dgm:prSet>
      <dgm:spPr/>
    </dgm:pt>
    <dgm:pt modelId="{18FF8929-8086-4FC9-838A-9E365C1A0C23}" type="pres">
      <dgm:prSet presAssocID="{7C2D1A04-E6EB-4278-A49C-FB034B72E954}" presName="sibTrans" presStyleCnt="0"/>
      <dgm:spPr/>
    </dgm:pt>
    <dgm:pt modelId="{48F736FA-96F1-4341-8D44-474C37F0E9DA}" type="pres">
      <dgm:prSet presAssocID="{F7998CC6-361E-4414-9B46-55BBFC6CA959}" presName="node" presStyleLbl="node1" presStyleIdx="1" presStyleCnt="5">
        <dgm:presLayoutVars>
          <dgm:bulletEnabled val="1"/>
        </dgm:presLayoutVars>
      </dgm:prSet>
      <dgm:spPr/>
    </dgm:pt>
    <dgm:pt modelId="{26E05135-D27C-49D2-811E-19CB206F0033}" type="pres">
      <dgm:prSet presAssocID="{B3020C62-3E47-44E9-B105-EB8B7222980F}" presName="sibTrans" presStyleCnt="0"/>
      <dgm:spPr/>
    </dgm:pt>
    <dgm:pt modelId="{5FF6E3A9-DF32-488C-94EB-6D138F56E1E1}" type="pres">
      <dgm:prSet presAssocID="{D9545C9C-290C-4AD6-B972-B5EDB1A21762}" presName="node" presStyleLbl="node1" presStyleIdx="2" presStyleCnt="5">
        <dgm:presLayoutVars>
          <dgm:bulletEnabled val="1"/>
        </dgm:presLayoutVars>
      </dgm:prSet>
      <dgm:spPr/>
    </dgm:pt>
    <dgm:pt modelId="{86CA4C78-3935-4678-BA30-DCDA4230CAA7}" type="pres">
      <dgm:prSet presAssocID="{CCB5EF35-2F64-45E0-8DBC-F4CB3F39C092}" presName="sibTrans" presStyleCnt="0"/>
      <dgm:spPr/>
    </dgm:pt>
    <dgm:pt modelId="{5C010CD4-3892-4B04-B0E6-0C63C73CB7B5}" type="pres">
      <dgm:prSet presAssocID="{B05CB0F9-923A-4EB2-9E72-73E894ED3D2C}" presName="node" presStyleLbl="node1" presStyleIdx="3" presStyleCnt="5">
        <dgm:presLayoutVars>
          <dgm:bulletEnabled val="1"/>
        </dgm:presLayoutVars>
      </dgm:prSet>
      <dgm:spPr/>
    </dgm:pt>
    <dgm:pt modelId="{EC57B7C4-FCA2-4052-A2E8-E63E0E741652}" type="pres">
      <dgm:prSet presAssocID="{0C6942EE-2C65-4C0D-A6A9-46AFDA15667A}" presName="sibTrans" presStyleCnt="0"/>
      <dgm:spPr/>
    </dgm:pt>
    <dgm:pt modelId="{5129C3CF-0A44-4088-A9D5-9D01DAA19DFF}" type="pres">
      <dgm:prSet presAssocID="{FC76C427-CB6E-4EF9-810F-4D6F60FCF73D}" presName="node" presStyleLbl="node1" presStyleIdx="4" presStyleCnt="5">
        <dgm:presLayoutVars>
          <dgm:bulletEnabled val="1"/>
        </dgm:presLayoutVars>
      </dgm:prSet>
      <dgm:spPr/>
    </dgm:pt>
  </dgm:ptLst>
  <dgm:cxnLst>
    <dgm:cxn modelId="{91505715-DD5B-4C75-9007-7C3F36B5B175}" srcId="{7735E1FC-5341-40B8-B0FB-FB1030402D09}" destId="{F7998CC6-361E-4414-9B46-55BBFC6CA959}" srcOrd="1" destOrd="0" parTransId="{E510191F-24CB-4734-8354-E00E6622CF2D}" sibTransId="{B3020C62-3E47-44E9-B105-EB8B7222980F}"/>
    <dgm:cxn modelId="{362C1228-C58C-46C6-BD3F-A83AE74B455C}" type="presOf" srcId="{B05CB0F9-923A-4EB2-9E72-73E894ED3D2C}" destId="{5C010CD4-3892-4B04-B0E6-0C63C73CB7B5}" srcOrd="0" destOrd="0" presId="urn:microsoft.com/office/officeart/2005/8/layout/hList6"/>
    <dgm:cxn modelId="{B8376734-F522-44E8-808F-77726B327A90}" type="presOf" srcId="{6DFE985F-F329-4C06-A3C5-75B9510A851D}" destId="{0F6458DA-94A6-486D-95B5-6FBD41F2AB78}" srcOrd="0" destOrd="0" presId="urn:microsoft.com/office/officeart/2005/8/layout/hList6"/>
    <dgm:cxn modelId="{4EA80643-C4D5-4BF6-A14F-F92A60321DFE}" type="presOf" srcId="{F7998CC6-361E-4414-9B46-55BBFC6CA959}" destId="{48F736FA-96F1-4341-8D44-474C37F0E9DA}" srcOrd="0" destOrd="0" presId="urn:microsoft.com/office/officeart/2005/8/layout/hList6"/>
    <dgm:cxn modelId="{A1188746-F218-40C0-83BE-D8F8463170E4}" type="presOf" srcId="{D9545C9C-290C-4AD6-B972-B5EDB1A21762}" destId="{5FF6E3A9-DF32-488C-94EB-6D138F56E1E1}" srcOrd="0" destOrd="0" presId="urn:microsoft.com/office/officeart/2005/8/layout/hList6"/>
    <dgm:cxn modelId="{D68F4C4F-D254-4CA0-BEEA-E8ED63F2EC0D}" srcId="{7735E1FC-5341-40B8-B0FB-FB1030402D09}" destId="{FC76C427-CB6E-4EF9-810F-4D6F60FCF73D}" srcOrd="4" destOrd="0" parTransId="{41988B47-834B-4332-A043-13A7C20675CB}" sibTransId="{D8483B66-F708-4F65-B54F-1ED269031199}"/>
    <dgm:cxn modelId="{F84E23A5-2DBE-4218-BD46-C9710CB27EEE}" type="presOf" srcId="{FC76C427-CB6E-4EF9-810F-4D6F60FCF73D}" destId="{5129C3CF-0A44-4088-A9D5-9D01DAA19DFF}" srcOrd="0" destOrd="0" presId="urn:microsoft.com/office/officeart/2005/8/layout/hList6"/>
    <dgm:cxn modelId="{34D3ACB2-4F81-4987-9FDB-1440A87DA64D}" srcId="{7735E1FC-5341-40B8-B0FB-FB1030402D09}" destId="{D9545C9C-290C-4AD6-B972-B5EDB1A21762}" srcOrd="2" destOrd="0" parTransId="{794B8BFA-449E-4F21-A79A-F159C1465F5A}" sibTransId="{CCB5EF35-2F64-45E0-8DBC-F4CB3F39C092}"/>
    <dgm:cxn modelId="{2EE78ACC-93CF-4A89-B407-083584A11AC1}" srcId="{7735E1FC-5341-40B8-B0FB-FB1030402D09}" destId="{6DFE985F-F329-4C06-A3C5-75B9510A851D}" srcOrd="0" destOrd="0" parTransId="{F05B70BD-B781-466F-BA13-E388F1FB4D25}" sibTransId="{7C2D1A04-E6EB-4278-A49C-FB034B72E954}"/>
    <dgm:cxn modelId="{E93907CF-0AB1-490D-9F5A-FCBB29FE23D6}" srcId="{7735E1FC-5341-40B8-B0FB-FB1030402D09}" destId="{B05CB0F9-923A-4EB2-9E72-73E894ED3D2C}" srcOrd="3" destOrd="0" parTransId="{61C2B0A0-C863-4FB4-8D72-DB1F86CE881C}" sibTransId="{0C6942EE-2C65-4C0D-A6A9-46AFDA15667A}"/>
    <dgm:cxn modelId="{79EC45D6-5D70-42D5-973D-89742A8210C7}" type="presOf" srcId="{7735E1FC-5341-40B8-B0FB-FB1030402D09}" destId="{1352DBA2-D646-4B43-9784-2B37D950D2A6}" srcOrd="0" destOrd="0" presId="urn:microsoft.com/office/officeart/2005/8/layout/hList6"/>
    <dgm:cxn modelId="{418E86FB-A229-410A-9334-41E97D969ACC}" type="presParOf" srcId="{1352DBA2-D646-4B43-9784-2B37D950D2A6}" destId="{0F6458DA-94A6-486D-95B5-6FBD41F2AB78}" srcOrd="0" destOrd="0" presId="urn:microsoft.com/office/officeart/2005/8/layout/hList6"/>
    <dgm:cxn modelId="{F3784F1D-C1DB-4064-A217-EA7D0D18BE87}" type="presParOf" srcId="{1352DBA2-D646-4B43-9784-2B37D950D2A6}" destId="{18FF8929-8086-4FC9-838A-9E365C1A0C23}" srcOrd="1" destOrd="0" presId="urn:microsoft.com/office/officeart/2005/8/layout/hList6"/>
    <dgm:cxn modelId="{BF581961-0E44-41A5-9844-E6529D937CB1}" type="presParOf" srcId="{1352DBA2-D646-4B43-9784-2B37D950D2A6}" destId="{48F736FA-96F1-4341-8D44-474C37F0E9DA}" srcOrd="2" destOrd="0" presId="urn:microsoft.com/office/officeart/2005/8/layout/hList6"/>
    <dgm:cxn modelId="{6DCB3808-8FE9-49A9-A352-F60E4D8FFF29}" type="presParOf" srcId="{1352DBA2-D646-4B43-9784-2B37D950D2A6}" destId="{26E05135-D27C-49D2-811E-19CB206F0033}" srcOrd="3" destOrd="0" presId="urn:microsoft.com/office/officeart/2005/8/layout/hList6"/>
    <dgm:cxn modelId="{26D2D375-15C9-45B0-BB39-B5C96FDF88CB}" type="presParOf" srcId="{1352DBA2-D646-4B43-9784-2B37D950D2A6}" destId="{5FF6E3A9-DF32-488C-94EB-6D138F56E1E1}" srcOrd="4" destOrd="0" presId="urn:microsoft.com/office/officeart/2005/8/layout/hList6"/>
    <dgm:cxn modelId="{041BA92B-69E1-4763-A4A6-4FA861AC2FA2}" type="presParOf" srcId="{1352DBA2-D646-4B43-9784-2B37D950D2A6}" destId="{86CA4C78-3935-4678-BA30-DCDA4230CAA7}" srcOrd="5" destOrd="0" presId="urn:microsoft.com/office/officeart/2005/8/layout/hList6"/>
    <dgm:cxn modelId="{909DEFB9-E454-49BF-974B-6A0D108D0CA9}" type="presParOf" srcId="{1352DBA2-D646-4B43-9784-2B37D950D2A6}" destId="{5C010CD4-3892-4B04-B0E6-0C63C73CB7B5}" srcOrd="6" destOrd="0" presId="urn:microsoft.com/office/officeart/2005/8/layout/hList6"/>
    <dgm:cxn modelId="{3324353D-F9A5-4544-89EA-41FB9DBBEC26}" type="presParOf" srcId="{1352DBA2-D646-4B43-9784-2B37D950D2A6}" destId="{EC57B7C4-FCA2-4052-A2E8-E63E0E741652}" srcOrd="7" destOrd="0" presId="urn:microsoft.com/office/officeart/2005/8/layout/hList6"/>
    <dgm:cxn modelId="{9B8C8376-A0A6-4DEF-8750-EBA3B1F25C3E}" type="presParOf" srcId="{1352DBA2-D646-4B43-9784-2B37D950D2A6}" destId="{5129C3CF-0A44-4088-A9D5-9D01DAA19DFF}" srcOrd="8"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6458DA-94A6-486D-95B5-6FBD41F2AB78}">
      <dsp:nvSpPr>
        <dsp:cNvPr id="0" name=""/>
        <dsp:cNvSpPr/>
      </dsp:nvSpPr>
      <dsp:spPr>
        <a:xfrm rot="16200000">
          <a:off x="-2236495" y="2244698"/>
          <a:ext cx="7367665" cy="2878268"/>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084" bIns="0" numCol="1" spcCol="1270" anchor="ctr" anchorCtr="0">
          <a:noAutofit/>
        </a:bodyPr>
        <a:lstStyle/>
        <a:p>
          <a:pPr marL="0" lvl="0" indent="0" algn="l" defTabSz="1244600" rtl="0">
            <a:lnSpc>
              <a:spcPct val="90000"/>
            </a:lnSpc>
            <a:spcBef>
              <a:spcPct val="0"/>
            </a:spcBef>
            <a:spcAft>
              <a:spcPct val="35000"/>
            </a:spcAft>
            <a:buNone/>
          </a:pPr>
          <a:r>
            <a:rPr lang="en-US" sz="2800" kern="1200">
              <a:latin typeface="Calibri"/>
            </a:rPr>
            <a:t>The information users provide when they sign up for the Products and create a profile, like email address, phone number or age.</a:t>
          </a:r>
        </a:p>
      </dsp:txBody>
      <dsp:txXfrm rot="5400000">
        <a:off x="8203" y="1473533"/>
        <a:ext cx="2878268" cy="4420599"/>
      </dsp:txXfrm>
    </dsp:sp>
    <dsp:sp modelId="{48F736FA-96F1-4341-8D44-474C37F0E9DA}">
      <dsp:nvSpPr>
        <dsp:cNvPr id="0" name=""/>
        <dsp:cNvSpPr/>
      </dsp:nvSpPr>
      <dsp:spPr>
        <a:xfrm rot="16200000">
          <a:off x="857642" y="2244698"/>
          <a:ext cx="7367665" cy="2878268"/>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084" bIns="0" numCol="1" spcCol="1270" anchor="ctr" anchorCtr="0">
          <a:noAutofit/>
        </a:bodyPr>
        <a:lstStyle/>
        <a:p>
          <a:pPr marL="0" lvl="0" indent="0" algn="l" defTabSz="1244600">
            <a:lnSpc>
              <a:spcPct val="90000"/>
            </a:lnSpc>
            <a:spcBef>
              <a:spcPct val="0"/>
            </a:spcBef>
            <a:spcAft>
              <a:spcPct val="35000"/>
            </a:spcAft>
            <a:buNone/>
          </a:pPr>
          <a:r>
            <a:rPr lang="en-US" sz="2800" kern="1200">
              <a:latin typeface="Calibri"/>
            </a:rPr>
            <a:t>What user do on Meta's Products. This includes what user click on or like, their posts, photos and messages they send.</a:t>
          </a:r>
        </a:p>
      </dsp:txBody>
      <dsp:txXfrm rot="5400000">
        <a:off x="3102340" y="1473533"/>
        <a:ext cx="2878268" cy="4420599"/>
      </dsp:txXfrm>
    </dsp:sp>
    <dsp:sp modelId="{5FF6E3A9-DF32-488C-94EB-6D138F56E1E1}">
      <dsp:nvSpPr>
        <dsp:cNvPr id="0" name=""/>
        <dsp:cNvSpPr/>
      </dsp:nvSpPr>
      <dsp:spPr>
        <a:xfrm rot="16200000">
          <a:off x="3951781" y="2244698"/>
          <a:ext cx="7367665" cy="2878268"/>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084" bIns="0" numCol="1" spcCol="1270" anchor="ctr" anchorCtr="0">
          <a:noAutofit/>
        </a:bodyPr>
        <a:lstStyle/>
        <a:p>
          <a:pPr marL="0" lvl="0" indent="0" algn="l" defTabSz="1244600" rtl="0">
            <a:lnSpc>
              <a:spcPct val="90000"/>
            </a:lnSpc>
            <a:spcBef>
              <a:spcPct val="0"/>
            </a:spcBef>
            <a:spcAft>
              <a:spcPct val="35000"/>
            </a:spcAft>
            <a:buNone/>
          </a:pPr>
          <a:r>
            <a:rPr lang="en-US" sz="2800" kern="1200">
              <a:latin typeface="Calibri"/>
            </a:rPr>
            <a:t>Who are user's friends or followers, and what they do on the Products.</a:t>
          </a:r>
        </a:p>
      </dsp:txBody>
      <dsp:txXfrm rot="5400000">
        <a:off x="6196479" y="1473533"/>
        <a:ext cx="2878268" cy="4420599"/>
      </dsp:txXfrm>
    </dsp:sp>
    <dsp:sp modelId="{5C010CD4-3892-4B04-B0E6-0C63C73CB7B5}">
      <dsp:nvSpPr>
        <dsp:cNvPr id="0" name=""/>
        <dsp:cNvSpPr/>
      </dsp:nvSpPr>
      <dsp:spPr>
        <a:xfrm rot="16200000">
          <a:off x="7045920" y="2244698"/>
          <a:ext cx="7367665" cy="2878268"/>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084" bIns="0" numCol="1" spcCol="1270" anchor="ctr" anchorCtr="0">
          <a:noAutofit/>
        </a:bodyPr>
        <a:lstStyle/>
        <a:p>
          <a:pPr marL="0" lvl="0" indent="0" algn="ctr" defTabSz="1244600" rtl="0">
            <a:lnSpc>
              <a:spcPct val="90000"/>
            </a:lnSpc>
            <a:spcBef>
              <a:spcPct val="0"/>
            </a:spcBef>
            <a:spcAft>
              <a:spcPct val="35000"/>
            </a:spcAft>
            <a:buNone/>
          </a:pPr>
          <a:r>
            <a:rPr lang="en-US" sz="2800" kern="1200">
              <a:latin typeface="Calibri"/>
            </a:rPr>
            <a:t>Information from the phone, computer, or tablet users use the Products on, and what version of the app they are using. </a:t>
          </a:r>
        </a:p>
      </dsp:txBody>
      <dsp:txXfrm rot="5400000">
        <a:off x="9290618" y="1473533"/>
        <a:ext cx="2878268" cy="4420599"/>
      </dsp:txXfrm>
    </dsp:sp>
    <dsp:sp modelId="{5129C3CF-0A44-4088-A9D5-9D01DAA19DFF}">
      <dsp:nvSpPr>
        <dsp:cNvPr id="0" name=""/>
        <dsp:cNvSpPr/>
      </dsp:nvSpPr>
      <dsp:spPr>
        <a:xfrm rot="16200000">
          <a:off x="10140058" y="2244698"/>
          <a:ext cx="7367665" cy="2878268"/>
        </a:xfrm>
        <a:prstGeom prst="flowChartManualOperation">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80084" bIns="0" numCol="1" spcCol="1270" anchor="ctr" anchorCtr="0">
          <a:noAutofit/>
        </a:bodyPr>
        <a:lstStyle/>
        <a:p>
          <a:pPr marL="0" lvl="0" indent="0" algn="ctr" defTabSz="1244600">
            <a:lnSpc>
              <a:spcPct val="90000"/>
            </a:lnSpc>
            <a:spcBef>
              <a:spcPct val="0"/>
            </a:spcBef>
            <a:spcAft>
              <a:spcPct val="35000"/>
            </a:spcAft>
            <a:buNone/>
          </a:pPr>
          <a:r>
            <a:rPr lang="en-US" sz="2800" kern="1200">
              <a:latin typeface="Calibri"/>
            </a:rPr>
            <a:t>Information from partners about things users do both on and off of the Products. This could include other websites they visit, apps they use or online games they play.</a:t>
          </a:r>
          <a:endParaRPr lang="en-US" sz="2800" kern="1200"/>
        </a:p>
      </dsp:txBody>
      <dsp:txXfrm rot="5400000">
        <a:off x="12384756" y="1473533"/>
        <a:ext cx="2878268" cy="4420599"/>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B01D15-2D9A-4E4C-A0B0-CCC0DD71B376}"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3979E-BB43-4E9F-AA67-2FF959C509C2}" type="slidenum">
              <a:rPr lang="en-US" smtClean="0"/>
              <a:t>‹#›</a:t>
            </a:fld>
            <a:endParaRPr lang="en-US"/>
          </a:p>
        </p:txBody>
      </p:sp>
    </p:spTree>
    <p:extLst>
      <p:ext uri="{BB962C8B-B14F-4D97-AF65-F5344CB8AC3E}">
        <p14:creationId xmlns:p14="http://schemas.microsoft.com/office/powerpoint/2010/main" val="931634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CF3979E-BB43-4E9F-AA67-2FF959C509C2}" type="slidenum">
              <a:rPr lang="en-US" smtClean="0"/>
              <a:t>16</a:t>
            </a:fld>
            <a:endParaRPr lang="en-US"/>
          </a:p>
        </p:txBody>
      </p:sp>
    </p:spTree>
    <p:extLst>
      <p:ext uri="{BB962C8B-B14F-4D97-AF65-F5344CB8AC3E}">
        <p14:creationId xmlns:p14="http://schemas.microsoft.com/office/powerpoint/2010/main" val="1906474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7D11-04C1-6FC6-4088-622878A97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A8F847-C554-981A-ABC7-BF2B88C5A3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0BC4B8-9E90-2C62-8AF2-30F3ED17AB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0F4E433-28A5-05D3-3032-2C7B6CB9859B}"/>
              </a:ext>
            </a:extLst>
          </p:cNvPr>
          <p:cNvSpPr>
            <a:spLocks noGrp="1"/>
          </p:cNvSpPr>
          <p:nvPr>
            <p:ph type="sldNum" sz="quarter" idx="5"/>
          </p:nvPr>
        </p:nvSpPr>
        <p:spPr/>
        <p:txBody>
          <a:bodyPr/>
          <a:lstStyle/>
          <a:p>
            <a:fld id="{4CF3979E-BB43-4E9F-AA67-2FF959C509C2}" type="slidenum">
              <a:rPr lang="en-US" smtClean="0"/>
              <a:t>17</a:t>
            </a:fld>
            <a:endParaRPr lang="en-US"/>
          </a:p>
        </p:txBody>
      </p:sp>
    </p:spTree>
    <p:extLst>
      <p:ext uri="{BB962C8B-B14F-4D97-AF65-F5344CB8AC3E}">
        <p14:creationId xmlns:p14="http://schemas.microsoft.com/office/powerpoint/2010/main" val="83784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41EFF-1834-1C93-9EEA-7AD8FB5E4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7B3490-95F0-B00C-B691-7F5CB8E2C3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0C41D-61B7-1FE0-5C9D-F05F27B532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AAD4AD-B414-5108-BA55-CACF3618BD42}"/>
              </a:ext>
            </a:extLst>
          </p:cNvPr>
          <p:cNvSpPr>
            <a:spLocks noGrp="1"/>
          </p:cNvSpPr>
          <p:nvPr>
            <p:ph type="sldNum" sz="quarter" idx="5"/>
          </p:nvPr>
        </p:nvSpPr>
        <p:spPr/>
        <p:txBody>
          <a:bodyPr/>
          <a:lstStyle/>
          <a:p>
            <a:fld id="{4CF3979E-BB43-4E9F-AA67-2FF959C509C2}" type="slidenum">
              <a:rPr lang="en-US" smtClean="0"/>
              <a:t>21</a:t>
            </a:fld>
            <a:endParaRPr lang="en-US"/>
          </a:p>
        </p:txBody>
      </p:sp>
    </p:spTree>
    <p:extLst>
      <p:ext uri="{BB962C8B-B14F-4D97-AF65-F5344CB8AC3E}">
        <p14:creationId xmlns:p14="http://schemas.microsoft.com/office/powerpoint/2010/main" val="1395150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41EFF-1834-1C93-9EEA-7AD8FB5E4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7B3490-95F0-B00C-B691-7F5CB8E2C3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90C41D-61B7-1FE0-5C9D-F05F27B532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4AAD4AD-B414-5108-BA55-CACF3618BD42}"/>
              </a:ext>
            </a:extLst>
          </p:cNvPr>
          <p:cNvSpPr>
            <a:spLocks noGrp="1"/>
          </p:cNvSpPr>
          <p:nvPr>
            <p:ph type="sldNum" sz="quarter" idx="5"/>
          </p:nvPr>
        </p:nvSpPr>
        <p:spPr/>
        <p:txBody>
          <a:bodyPr/>
          <a:lstStyle/>
          <a:p>
            <a:fld id="{4CF3979E-BB43-4E9F-AA67-2FF959C509C2}" type="slidenum">
              <a:rPr lang="en-US" smtClean="0"/>
              <a:t>22</a:t>
            </a:fld>
            <a:endParaRPr lang="en-US"/>
          </a:p>
        </p:txBody>
      </p:sp>
    </p:spTree>
    <p:extLst>
      <p:ext uri="{BB962C8B-B14F-4D97-AF65-F5344CB8AC3E}">
        <p14:creationId xmlns:p14="http://schemas.microsoft.com/office/powerpoint/2010/main" val="2367695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ftc.gov/news-events/news/press-releases/2019/07/ftc-imposes-5-billion-penalty-sweeping-new-privacy-restrictions-facebook"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nexus.jefferson.edu/business/what-does-the-ftcs-antitrust-case-vs-facebook-mean-for-social-media-user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about.fb.com/news/2023/05/our-response-to-the-decision-on-facebooks-eu-us-data-transfers/"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privacyinternational.org/news-analysis/4171/facebook-response-advertising-failure-acknowledge-responsibilit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nypost.com/2024/09/03/business/marketing-firm-spies-on-you-through-your-phones-microphone-repor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komando.com/news/social-media/facebook-tracks-locations-despite-permission-setting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22991997" cy="1293300"/>
          </a:xfrm>
        </p:grpSpPr>
        <p:sp>
          <p:nvSpPr>
            <p:cNvPr id="3" name="Freeform 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9" name="TextBox 9"/>
          <p:cNvSpPr txBox="1"/>
          <p:nvPr/>
        </p:nvSpPr>
        <p:spPr>
          <a:xfrm>
            <a:off x="1028700" y="4010025"/>
            <a:ext cx="16230600" cy="1403526"/>
          </a:xfrm>
          <a:prstGeom prst="rect">
            <a:avLst/>
          </a:prstGeom>
        </p:spPr>
        <p:txBody>
          <a:bodyPr lIns="0" tIns="0" rIns="0" bIns="0" rtlCol="0" anchor="t">
            <a:spAutoFit/>
          </a:bodyPr>
          <a:lstStyle/>
          <a:p>
            <a:pPr algn="ctr">
              <a:lnSpc>
                <a:spcPts val="12599"/>
              </a:lnSpc>
            </a:pPr>
            <a:r>
              <a:rPr lang="en-US" sz="6600" b="0" i="0" u="none" strike="noStrike">
                <a:effectLst/>
                <a:latin typeface="Segoe UI"/>
                <a:cs typeface="Segoe UI"/>
              </a:rPr>
              <a:t>Analysis Of Facebook's Privacy Policy</a:t>
            </a:r>
            <a:endParaRPr lang="en-US" sz="6600" b="1">
              <a:latin typeface="Segoe UI"/>
              <a:ea typeface="Garet Bold"/>
              <a:cs typeface="Segoe UI"/>
              <a:sym typeface="Garet Bold"/>
            </a:endParaRPr>
          </a:p>
        </p:txBody>
      </p:sp>
      <p:sp>
        <p:nvSpPr>
          <p:cNvPr id="11" name="TextBox 11"/>
          <p:cNvSpPr txBox="1"/>
          <p:nvPr/>
        </p:nvSpPr>
        <p:spPr>
          <a:xfrm>
            <a:off x="2819400" y="268128"/>
            <a:ext cx="11716231" cy="492443"/>
          </a:xfrm>
          <a:prstGeom prst="rect">
            <a:avLst/>
          </a:prstGeom>
        </p:spPr>
        <p:txBody>
          <a:bodyPr wrap="square" lIns="0" tIns="0" rIns="0" bIns="0" rtlCol="0" anchor="t">
            <a:spAutoFit/>
          </a:bodyPr>
          <a:lstStyle/>
          <a:p>
            <a:pPr algn="ctr"/>
            <a:r>
              <a:rPr lang="en-US" sz="3200">
                <a:solidFill>
                  <a:schemeClr val="bg1"/>
                </a:solidFill>
                <a:latin typeface="Segoe UI"/>
                <a:cs typeface="Segoe UI"/>
              </a:rPr>
              <a:t>BDA 630: Legal &amp; Ethical Issues Affecting Big Data Section: A20B</a:t>
            </a:r>
          </a:p>
        </p:txBody>
      </p:sp>
      <p:sp>
        <p:nvSpPr>
          <p:cNvPr id="4" name="TextBox 3">
            <a:extLst>
              <a:ext uri="{FF2B5EF4-FFF2-40B4-BE49-F238E27FC236}">
                <a16:creationId xmlns:a16="http://schemas.microsoft.com/office/drawing/2014/main" id="{0CF74321-8762-A648-A9B8-5474530078FB}"/>
              </a:ext>
            </a:extLst>
          </p:cNvPr>
          <p:cNvSpPr txBox="1"/>
          <p:nvPr/>
        </p:nvSpPr>
        <p:spPr>
          <a:xfrm>
            <a:off x="8682746" y="9821473"/>
            <a:ext cx="1514725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ea typeface="Calibri"/>
                <a:cs typeface="Calibri"/>
              </a:rPr>
              <a:t>Presented By - Lubna Lnu, </a:t>
            </a:r>
            <a:r>
              <a:rPr lang="en-US" sz="2400" b="1" err="1">
                <a:latin typeface="Segoe UI"/>
                <a:ea typeface="Calibri"/>
                <a:cs typeface="Calibri"/>
              </a:rPr>
              <a:t>Sayuree</a:t>
            </a:r>
            <a:r>
              <a:rPr lang="en-US" sz="2400" b="1">
                <a:latin typeface="Segoe UI"/>
                <a:ea typeface="Calibri"/>
                <a:cs typeface="Calibri"/>
              </a:rPr>
              <a:t> Vilas Kulkarni &amp; Mayen </a:t>
            </a:r>
            <a:r>
              <a:rPr lang="en-US" sz="2400" b="1" err="1">
                <a:latin typeface="Segoe UI"/>
                <a:ea typeface="Calibri"/>
                <a:cs typeface="Calibri"/>
              </a:rPr>
              <a:t>Udoffia</a:t>
            </a:r>
            <a:r>
              <a:rPr lang="en-US" sz="2400" b="1">
                <a:latin typeface="Segoe UI"/>
                <a:ea typeface="Calibri"/>
                <a:cs typeface="Calibri"/>
              </a:rPr>
              <a:t>. </a:t>
            </a:r>
          </a:p>
          <a:p>
            <a:endParaRPr lang="en-US" sz="2400" b="1">
              <a:latin typeface="Segoe UI"/>
              <a:ea typeface="Calibri"/>
              <a:cs typeface="Calibri"/>
            </a:endParaRPr>
          </a:p>
        </p:txBody>
      </p:sp>
      <p:pic>
        <p:nvPicPr>
          <p:cNvPr id="5122" name="Picture 2" descr="Facebook Logo PNG Images Free Download">
            <a:extLst>
              <a:ext uri="{FF2B5EF4-FFF2-40B4-BE49-F238E27FC236}">
                <a16:creationId xmlns:a16="http://schemas.microsoft.com/office/drawing/2014/main" id="{99367269-BAB2-62BB-A358-33DFA3662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 y="8106572"/>
            <a:ext cx="2143125" cy="21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12" name="Group 12"/>
          <p:cNvGrpSpPr/>
          <p:nvPr/>
        </p:nvGrpSpPr>
        <p:grpSpPr>
          <a:xfrm>
            <a:off x="0" y="0"/>
            <a:ext cx="18288000" cy="1028700"/>
            <a:chOff x="0" y="0"/>
            <a:chExt cx="22991997" cy="1293300"/>
          </a:xfrm>
        </p:grpSpPr>
        <p:sp>
          <p:nvSpPr>
            <p:cNvPr id="13" name="Freeform 1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5" name="TextBox 15"/>
          <p:cNvSpPr txBox="1"/>
          <p:nvPr/>
        </p:nvSpPr>
        <p:spPr>
          <a:xfrm>
            <a:off x="8796568" y="8901786"/>
            <a:ext cx="9157212" cy="1268745"/>
          </a:xfrm>
          <a:prstGeom prst="rect">
            <a:avLst/>
          </a:prstGeom>
        </p:spPr>
        <p:txBody>
          <a:bodyPr wrap="square" lIns="0" tIns="0" rIns="0" bIns="0" rtlCol="0" anchor="t">
            <a:spAutoFit/>
          </a:bodyPr>
          <a:lstStyle/>
          <a:p>
            <a:pPr lvl="1">
              <a:lnSpc>
                <a:spcPts val="3359"/>
              </a:lnSpc>
            </a:pPr>
            <a:r>
              <a:rPr lang="en-US" sz="2400" b="1">
                <a:solidFill>
                  <a:srgbClr val="00B0F0"/>
                </a:solidFill>
                <a:latin typeface="Segoe UI"/>
                <a:ea typeface="+mn-lt"/>
                <a:cs typeface="+mn-lt"/>
                <a:sym typeface="Source Sans Pro"/>
              </a:rPr>
              <a:t>Meta’s policy may not align with stricter regional regulations, such as GDPR, which require stricter data minimization and retention limitations.  </a:t>
            </a:r>
            <a:endParaRPr lang="en-US" sz="2400" b="1">
              <a:solidFill>
                <a:srgbClr val="00B0F0"/>
              </a:solidFill>
              <a:latin typeface="Segoe UI"/>
              <a:ea typeface="Calibri"/>
              <a:cs typeface="Calibri"/>
            </a:endParaRPr>
          </a:p>
        </p:txBody>
      </p:sp>
      <p:sp>
        <p:nvSpPr>
          <p:cNvPr id="18" name="TextBox 17">
            <a:extLst>
              <a:ext uri="{FF2B5EF4-FFF2-40B4-BE49-F238E27FC236}">
                <a16:creationId xmlns:a16="http://schemas.microsoft.com/office/drawing/2014/main" id="{FA94364E-D62D-5BA2-0D0D-3BB7CE0C2D71}"/>
              </a:ext>
            </a:extLst>
          </p:cNvPr>
          <p:cNvSpPr txBox="1"/>
          <p:nvPr/>
        </p:nvSpPr>
        <p:spPr>
          <a:xfrm>
            <a:off x="3507018" y="223802"/>
            <a:ext cx="159911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Calibri"/>
                <a:ea typeface="Calibri"/>
                <a:cs typeface="Segoe UI"/>
              </a:rPr>
              <a:t>How Long Do Facebook Keep User's Information ?</a:t>
            </a:r>
            <a:endParaRPr lang="en-US" sz="3600" b="1">
              <a:solidFill>
                <a:schemeClr val="bg1"/>
              </a:solidFill>
              <a:latin typeface="Calibri"/>
            </a:endParaRPr>
          </a:p>
          <a:p>
            <a:endParaRPr lang="en-US" sz="3600" b="1">
              <a:solidFill>
                <a:srgbClr val="18375F"/>
              </a:solidFill>
              <a:ea typeface="Calibri"/>
              <a:cs typeface="Calibri"/>
            </a:endParaRPr>
          </a:p>
        </p:txBody>
      </p:sp>
      <p:sp>
        <p:nvSpPr>
          <p:cNvPr id="2" name="TextBox 1">
            <a:extLst>
              <a:ext uri="{FF2B5EF4-FFF2-40B4-BE49-F238E27FC236}">
                <a16:creationId xmlns:a16="http://schemas.microsoft.com/office/drawing/2014/main" id="{9F01B569-F4E6-B358-7B2C-E02A82793BF5}"/>
              </a:ext>
            </a:extLst>
          </p:cNvPr>
          <p:cNvSpPr txBox="1"/>
          <p:nvPr/>
        </p:nvSpPr>
        <p:spPr>
          <a:xfrm>
            <a:off x="68191" y="1368563"/>
            <a:ext cx="9002281"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a:latin typeface="Segoe UI"/>
                <a:cs typeface="Segoe UI"/>
              </a:rPr>
              <a:t>"We keep information for as long as we need it to provide a feature or service."</a:t>
            </a:r>
            <a:r>
              <a:rPr lang="en-US" sz="2400" i="1">
                <a:latin typeface="Segoe UI"/>
                <a:cs typeface="Segoe UI"/>
              </a:rPr>
              <a:t> </a:t>
            </a:r>
            <a:endParaRPr lang="en-US" sz="2400">
              <a:latin typeface="Segoe UI"/>
              <a:cs typeface="Segoe UI"/>
            </a:endParaRPr>
          </a:p>
          <a:p>
            <a:pPr algn="just"/>
            <a:r>
              <a:rPr lang="en-US" sz="2400">
                <a:solidFill>
                  <a:srgbClr val="00B0F0"/>
                </a:solidFill>
                <a:latin typeface="Segoe UI"/>
                <a:cs typeface="Segoe UI"/>
              </a:rPr>
              <a:t>This language leaves retention undefined and entirely at Meta's discretion. Additionally, the statement, "</a:t>
            </a:r>
            <a:r>
              <a:rPr lang="en-US" sz="2400" b="1" i="1">
                <a:solidFill>
                  <a:srgbClr val="00B0F0"/>
                </a:solidFill>
                <a:latin typeface="Segoe UI"/>
                <a:cs typeface="Segoe UI"/>
              </a:rPr>
              <a:t>We keep information as long as we need it to</a:t>
            </a:r>
            <a:r>
              <a:rPr lang="en-US" sz="2400" b="1">
                <a:solidFill>
                  <a:srgbClr val="00B0F0"/>
                </a:solidFill>
                <a:latin typeface="Segoe UI"/>
                <a:cs typeface="Segoe UI"/>
              </a:rPr>
              <a:t> p</a:t>
            </a:r>
            <a:r>
              <a:rPr lang="en-US" sz="2400" b="1" i="1">
                <a:solidFill>
                  <a:srgbClr val="00B0F0"/>
                </a:solidFill>
                <a:latin typeface="Segoe UI"/>
                <a:cs typeface="Segoe UI"/>
              </a:rPr>
              <a:t>rovide our Products, comply with legal obligations or protect our or other</a:t>
            </a:r>
            <a:r>
              <a:rPr lang="en-US" sz="2400" b="1">
                <a:solidFill>
                  <a:srgbClr val="00B0F0"/>
                </a:solidFill>
                <a:latin typeface="Segoe UI"/>
                <a:cs typeface="Segoe UI"/>
              </a:rPr>
              <a:t>’s interests,"</a:t>
            </a:r>
            <a:r>
              <a:rPr lang="en-US" sz="2400">
                <a:solidFill>
                  <a:srgbClr val="00B0F0"/>
                </a:solidFill>
                <a:latin typeface="Segoe UI"/>
                <a:cs typeface="Segoe UI"/>
              </a:rPr>
              <a:t> introduces broad categories that justify data retention, without committing to specific timeframes. These open-ended justifications mean users cannot know exactly how long their data will be stored.</a:t>
            </a:r>
          </a:p>
          <a:p>
            <a:pPr algn="l"/>
            <a:endParaRPr lang="en-US" sz="2400">
              <a:latin typeface="Segoe UI"/>
              <a:ea typeface="Calibri"/>
              <a:cs typeface="Calibri"/>
            </a:endParaRPr>
          </a:p>
        </p:txBody>
      </p:sp>
      <p:sp>
        <p:nvSpPr>
          <p:cNvPr id="3" name="TextBox 2">
            <a:extLst>
              <a:ext uri="{FF2B5EF4-FFF2-40B4-BE49-F238E27FC236}">
                <a16:creationId xmlns:a16="http://schemas.microsoft.com/office/drawing/2014/main" id="{681333AA-C1C5-0DC5-C283-1749695C2BD3}"/>
              </a:ext>
            </a:extLst>
          </p:cNvPr>
          <p:cNvSpPr txBox="1"/>
          <p:nvPr/>
        </p:nvSpPr>
        <p:spPr>
          <a:xfrm>
            <a:off x="53722" y="4818555"/>
            <a:ext cx="900737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latin typeface="Segoe UI"/>
                <a:cs typeface="Segoe UI"/>
              </a:rPr>
              <a:t>Meta asserts, </a:t>
            </a:r>
            <a:r>
              <a:rPr lang="en-US" sz="2400" b="1" i="1">
                <a:latin typeface="Segoe UI"/>
                <a:cs typeface="Segoe UI"/>
              </a:rPr>
              <a:t>"We’ll delete that information unless we have to keep it for something else, like for legal reasons."</a:t>
            </a:r>
            <a:r>
              <a:rPr lang="en-US" sz="2400">
                <a:latin typeface="Segoe UI"/>
                <a:cs typeface="Segoe UI"/>
              </a:rPr>
              <a:t> </a:t>
            </a:r>
            <a:r>
              <a:rPr lang="en-US" sz="2400">
                <a:solidFill>
                  <a:srgbClr val="00B0F0"/>
                </a:solidFill>
                <a:latin typeface="Segoe UI"/>
                <a:cs typeface="Segoe UI"/>
              </a:rPr>
              <a:t>This indicates that while users can request deletion of their data, Meta reserves the right to retain it for purposes such as compliance with laws, governmental investigations, or other obligations. The flexibility in </a:t>
            </a:r>
            <a:r>
              <a:rPr lang="en-US" sz="2400" b="1" i="1">
                <a:solidFill>
                  <a:srgbClr val="00B0F0"/>
                </a:solidFill>
                <a:latin typeface="Segoe UI"/>
                <a:cs typeface="Segoe UI"/>
              </a:rPr>
              <a:t>"unless we have to keep it for something else</a:t>
            </a:r>
            <a:r>
              <a:rPr lang="en-US" sz="2400" i="1">
                <a:solidFill>
                  <a:srgbClr val="00B0F0"/>
                </a:solidFill>
                <a:latin typeface="Segoe UI"/>
                <a:cs typeface="Segoe UI"/>
              </a:rPr>
              <a:t>"</a:t>
            </a:r>
            <a:r>
              <a:rPr lang="en-US" sz="2400">
                <a:solidFill>
                  <a:srgbClr val="00B0F0"/>
                </a:solidFill>
                <a:latin typeface="Segoe UI"/>
                <a:cs typeface="Segoe UI"/>
              </a:rPr>
              <a:t> weakens the assurance of deletion, as the policy does not clearly define or limit these exceptions.</a:t>
            </a:r>
          </a:p>
          <a:p>
            <a:pPr algn="l"/>
            <a:endParaRPr lang="en-US" sz="2400">
              <a:latin typeface="Segoe UI"/>
              <a:ea typeface="Calibri"/>
              <a:cs typeface="Calibri"/>
            </a:endParaRPr>
          </a:p>
        </p:txBody>
      </p:sp>
      <p:sp>
        <p:nvSpPr>
          <p:cNvPr id="4" name="TextBox 3">
            <a:extLst>
              <a:ext uri="{FF2B5EF4-FFF2-40B4-BE49-F238E27FC236}">
                <a16:creationId xmlns:a16="http://schemas.microsoft.com/office/drawing/2014/main" id="{D4A243E1-DE3D-F3E5-6705-FA97E1E0FA66}"/>
              </a:ext>
            </a:extLst>
          </p:cNvPr>
          <p:cNvSpPr txBox="1"/>
          <p:nvPr/>
        </p:nvSpPr>
        <p:spPr>
          <a:xfrm>
            <a:off x="9414747" y="5481964"/>
            <a:ext cx="899967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Segoe UI"/>
                <a:cs typeface="Segoe UI"/>
              </a:rPr>
              <a:t>"Your information, including financial transaction data related to purchases or money transfers made on our Products, may be preserved and accessed for a longer time period if it’s related to any of the following: a legal request or obligation, preventing harm, or protecting ourselves."</a:t>
            </a:r>
            <a:r>
              <a:rPr lang="en-US" sz="2400" b="1">
                <a:latin typeface="Segoe UI"/>
                <a:cs typeface="Segoe UI"/>
              </a:rPr>
              <a:t> </a:t>
            </a:r>
            <a:endParaRPr lang="en-US" sz="2400" b="1">
              <a:solidFill>
                <a:srgbClr val="00B0F0"/>
              </a:solidFill>
              <a:latin typeface="Segoe UI"/>
              <a:ea typeface="Calibri"/>
              <a:cs typeface="Calibri"/>
            </a:endParaRPr>
          </a:p>
          <a:p>
            <a:r>
              <a:rPr lang="en-US" sz="2400">
                <a:solidFill>
                  <a:srgbClr val="000000"/>
                </a:solidFill>
                <a:latin typeface="Segoe UI"/>
                <a:cs typeface="Segoe UI"/>
              </a:rPr>
              <a:t>Meta states that</a:t>
            </a:r>
            <a:r>
              <a:rPr lang="en-US" sz="2400" b="1">
                <a:solidFill>
                  <a:srgbClr val="000000"/>
                </a:solidFill>
                <a:latin typeface="Segoe UI"/>
                <a:cs typeface="Segoe UI"/>
              </a:rPr>
              <a:t> financial data, like transaction information, "may" </a:t>
            </a:r>
            <a:r>
              <a:rPr lang="en-US" sz="2400">
                <a:solidFill>
                  <a:srgbClr val="000000"/>
                </a:solidFill>
                <a:latin typeface="Segoe UI"/>
                <a:cs typeface="Segoe UI"/>
              </a:rPr>
              <a:t>be retained longer for reasons such as legal requests or harm prevention. This </a:t>
            </a:r>
            <a:r>
              <a:rPr lang="en-US" sz="2400" b="1">
                <a:solidFill>
                  <a:srgbClr val="00B0F0"/>
                </a:solidFill>
                <a:latin typeface="Segoe UI"/>
                <a:cs typeface="Segoe UI"/>
              </a:rPr>
              <a:t>raises concerns about indefinite retention of sensitive data under broad justifications.</a:t>
            </a:r>
            <a:endParaRPr lang="en-US" sz="2400" b="1">
              <a:solidFill>
                <a:srgbClr val="00B0F0"/>
              </a:solidFill>
              <a:latin typeface="Segoe UI"/>
              <a:ea typeface="Calibri"/>
              <a:cs typeface="Calibri"/>
            </a:endParaRPr>
          </a:p>
        </p:txBody>
      </p:sp>
      <p:sp>
        <p:nvSpPr>
          <p:cNvPr id="5" name="TextBox 4">
            <a:extLst>
              <a:ext uri="{FF2B5EF4-FFF2-40B4-BE49-F238E27FC236}">
                <a16:creationId xmlns:a16="http://schemas.microsoft.com/office/drawing/2014/main" id="{9C2AD4EA-09F7-EE7C-EB9F-21A6421756A0}"/>
              </a:ext>
            </a:extLst>
          </p:cNvPr>
          <p:cNvSpPr txBox="1"/>
          <p:nvPr/>
        </p:nvSpPr>
        <p:spPr>
          <a:xfrm>
            <a:off x="9269712" y="1258510"/>
            <a:ext cx="8682074"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latin typeface="Segoe UI"/>
                <a:cs typeface="Segoe UI"/>
              </a:rPr>
              <a:t>Meta’s policy mentions, </a:t>
            </a:r>
            <a:r>
              <a:rPr lang="en-US" sz="2400" b="1" i="1">
                <a:latin typeface="Segoe UI"/>
                <a:cs typeface="Segoe UI"/>
              </a:rPr>
              <a:t>"We decide how long we need information on a case-by-case basis,"</a:t>
            </a:r>
            <a:r>
              <a:rPr lang="en-US" sz="2400" b="1">
                <a:latin typeface="Segoe UI"/>
                <a:cs typeface="Segoe UI"/>
              </a:rPr>
              <a:t> and highlights considerations like the necessity to operate products or provide features. For instance, the policy explains, </a:t>
            </a:r>
            <a:r>
              <a:rPr lang="en-US" sz="2400" b="1" i="1">
                <a:latin typeface="Segoe UI"/>
                <a:cs typeface="Segoe UI"/>
              </a:rPr>
              <a:t>"messages sent using Messenger’s vanish mode are retained for less time than regular messages."</a:t>
            </a:r>
            <a:r>
              <a:rPr lang="en-US" sz="2400" b="1">
                <a:latin typeface="Segoe UI"/>
                <a:cs typeface="Segoe UI"/>
              </a:rPr>
              <a:t> </a:t>
            </a:r>
            <a:r>
              <a:rPr lang="en-US" sz="2400">
                <a:latin typeface="Segoe UI"/>
                <a:ea typeface="+mn-lt"/>
                <a:cs typeface="+mn-lt"/>
              </a:rPr>
              <a:t>Meta's </a:t>
            </a:r>
            <a:r>
              <a:rPr lang="en-US" sz="2400" b="1">
                <a:solidFill>
                  <a:srgbClr val="00B0F0"/>
                </a:solidFill>
                <a:latin typeface="Segoe UI"/>
                <a:ea typeface="+mn-lt"/>
                <a:cs typeface="+mn-lt"/>
              </a:rPr>
              <a:t>"case-by-case" data retention lacks transparency, leaving users uncertain about timelines</a:t>
            </a:r>
            <a:r>
              <a:rPr lang="en-US" sz="2400">
                <a:latin typeface="Segoe UI"/>
                <a:ea typeface="+mn-lt"/>
                <a:cs typeface="+mn-lt"/>
              </a:rPr>
              <a:t>. While </a:t>
            </a:r>
            <a:r>
              <a:rPr lang="en-US" sz="2400" b="1">
                <a:solidFill>
                  <a:srgbClr val="00B0F0"/>
                </a:solidFill>
                <a:latin typeface="Segoe UI"/>
                <a:ea typeface="+mn-lt"/>
                <a:cs typeface="+mn-lt"/>
              </a:rPr>
              <a:t>vanish mode suggests shorter retention, it's unclear duration and discontinuation</a:t>
            </a:r>
            <a:r>
              <a:rPr lang="en-US" sz="2400">
                <a:latin typeface="Segoe UI"/>
                <a:ea typeface="+mn-lt"/>
                <a:cs typeface="+mn-lt"/>
              </a:rPr>
              <a:t> on Messenger highlight inconsistencies that fail to meet user privacy expectations.</a:t>
            </a:r>
          </a:p>
          <a:p>
            <a:pPr algn="just"/>
            <a:endParaRPr lang="en-US" sz="2400" b="1">
              <a:solidFill>
                <a:srgbClr val="000000"/>
              </a:solidFill>
              <a:latin typeface="Segoe UI"/>
              <a:cs typeface="Segoe UI"/>
            </a:endParaRPr>
          </a:p>
          <a:p>
            <a:pPr algn="just"/>
            <a:endParaRPr lang="en-US" sz="2400" b="1">
              <a:solidFill>
                <a:srgbClr val="00B0F0"/>
              </a:solidFill>
              <a:latin typeface="Segoe UI"/>
              <a:cs typeface="Segoe UI"/>
            </a:endParaRPr>
          </a:p>
          <a:p>
            <a:pPr algn="l"/>
            <a:endParaRPr lang="en-US" sz="2400">
              <a:latin typeface="Segoe UI"/>
              <a:ea typeface="Calibri"/>
              <a:cs typeface="Calibri"/>
            </a:endParaRPr>
          </a:p>
        </p:txBody>
      </p:sp>
      <p:sp>
        <p:nvSpPr>
          <p:cNvPr id="8" name="TextBox 7">
            <a:extLst>
              <a:ext uri="{FF2B5EF4-FFF2-40B4-BE49-F238E27FC236}">
                <a16:creationId xmlns:a16="http://schemas.microsoft.com/office/drawing/2014/main" id="{E3DE6716-D9B9-AA3C-4518-2A88A1234326}"/>
              </a:ext>
            </a:extLst>
          </p:cNvPr>
          <p:cNvSpPr txBox="1"/>
          <p:nvPr/>
        </p:nvSpPr>
        <p:spPr>
          <a:xfrm>
            <a:off x="146424" y="7984870"/>
            <a:ext cx="882490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B0F0"/>
                </a:solidFill>
                <a:latin typeface="Segoe UI"/>
                <a:ea typeface="Calibri"/>
                <a:cs typeface="Calibri"/>
              </a:rPr>
              <a:t>No commitment to clear timelines or providing users with insight into </a:t>
            </a:r>
            <a:r>
              <a:rPr lang="en-US" sz="2400" b="1">
                <a:solidFill>
                  <a:srgbClr val="00B0F0"/>
                </a:solidFill>
                <a:latin typeface="Segoe UI"/>
                <a:ea typeface="Calibri"/>
                <a:cs typeface="Calibri"/>
              </a:rPr>
              <a:t>how long their information will be kept.</a:t>
            </a:r>
          </a:p>
          <a:p>
            <a:endParaRPr lang="en-US" sz="2400" b="1">
              <a:solidFill>
                <a:srgbClr val="00B0F0"/>
              </a:solidFill>
              <a:latin typeface="Segoe UI"/>
              <a:ea typeface="+mn-lt"/>
              <a:cs typeface="+mn-lt"/>
            </a:endParaRPr>
          </a:p>
          <a:p>
            <a:r>
              <a:rPr lang="en-US" sz="2400">
                <a:solidFill>
                  <a:srgbClr val="00B0F0"/>
                </a:solidFill>
                <a:latin typeface="Segoe UI"/>
                <a:ea typeface="+mn-lt"/>
                <a:cs typeface="+mn-lt"/>
              </a:rPr>
              <a:t>User data deletion requests </a:t>
            </a:r>
            <a:r>
              <a:rPr lang="en-US" sz="2400" b="1">
                <a:solidFill>
                  <a:srgbClr val="00B0F0"/>
                </a:solidFill>
                <a:latin typeface="Segoe UI"/>
                <a:ea typeface="+mn-lt"/>
                <a:cs typeface="+mn-lt"/>
              </a:rPr>
              <a:t>may be overridden by Meta’s policies or obligations, undermining transparency and user control.   </a:t>
            </a:r>
            <a:endParaRPr lang="en-US" b="1">
              <a:solidFill>
                <a:srgbClr val="00B0F0"/>
              </a:solidFill>
              <a:latin typeface="Segoe UI"/>
              <a:ea typeface="+mn-lt"/>
              <a:cs typeface="+mn-lt"/>
            </a:endParaRPr>
          </a:p>
          <a:p>
            <a:endParaRPr lang="en-US" b="1">
              <a:solidFill>
                <a:srgbClr val="000000"/>
              </a:solidFill>
              <a:latin typeface="Segoe UI"/>
              <a:ea typeface="Calibri"/>
              <a:cs typeface="Calibri"/>
            </a:endParaRPr>
          </a:p>
          <a:p>
            <a:endParaRPr lang="en-US">
              <a:ea typeface="Calibri"/>
              <a:cs typeface="Calibri"/>
            </a:endParaRPr>
          </a:p>
        </p:txBody>
      </p:sp>
    </p:spTree>
    <p:extLst>
      <p:ext uri="{BB962C8B-B14F-4D97-AF65-F5344CB8AC3E}">
        <p14:creationId xmlns:p14="http://schemas.microsoft.com/office/powerpoint/2010/main" val="294574566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12" name="Group 12"/>
          <p:cNvGrpSpPr/>
          <p:nvPr/>
        </p:nvGrpSpPr>
        <p:grpSpPr>
          <a:xfrm>
            <a:off x="0" y="0"/>
            <a:ext cx="18288000" cy="1028700"/>
            <a:chOff x="0" y="0"/>
            <a:chExt cx="22991997" cy="1293300"/>
          </a:xfrm>
        </p:grpSpPr>
        <p:sp>
          <p:nvSpPr>
            <p:cNvPr id="13" name="Freeform 1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5" name="TextBox 15"/>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4</a:t>
            </a:r>
          </a:p>
        </p:txBody>
      </p:sp>
      <p:sp>
        <p:nvSpPr>
          <p:cNvPr id="18" name="TextBox 17">
            <a:extLst>
              <a:ext uri="{FF2B5EF4-FFF2-40B4-BE49-F238E27FC236}">
                <a16:creationId xmlns:a16="http://schemas.microsoft.com/office/drawing/2014/main" id="{FA94364E-D62D-5BA2-0D0D-3BB7CE0C2D71}"/>
              </a:ext>
            </a:extLst>
          </p:cNvPr>
          <p:cNvSpPr txBox="1"/>
          <p:nvPr/>
        </p:nvSpPr>
        <p:spPr>
          <a:xfrm>
            <a:off x="3507018" y="223802"/>
            <a:ext cx="159911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Calibri"/>
                <a:ea typeface="Calibri"/>
                <a:cs typeface="Segoe UI"/>
              </a:rPr>
              <a:t>How Long Do Facebook Keep User's Information ?</a:t>
            </a:r>
            <a:endParaRPr lang="en-US" sz="3600" b="1">
              <a:solidFill>
                <a:schemeClr val="bg1"/>
              </a:solidFill>
              <a:latin typeface="Calibri"/>
            </a:endParaRPr>
          </a:p>
          <a:p>
            <a:endParaRPr lang="en-US" sz="3600" b="1">
              <a:solidFill>
                <a:srgbClr val="18375F"/>
              </a:solidFill>
              <a:ea typeface="Calibri"/>
              <a:cs typeface="Calibri"/>
            </a:endParaRPr>
          </a:p>
        </p:txBody>
      </p:sp>
      <p:sp>
        <p:nvSpPr>
          <p:cNvPr id="9" name="TextBox 5">
            <a:extLst>
              <a:ext uri="{FF2B5EF4-FFF2-40B4-BE49-F238E27FC236}">
                <a16:creationId xmlns:a16="http://schemas.microsoft.com/office/drawing/2014/main" id="{82744E87-63B7-B6C0-47EC-9D1289BCE58E}"/>
              </a:ext>
            </a:extLst>
          </p:cNvPr>
          <p:cNvSpPr txBox="1"/>
          <p:nvPr/>
        </p:nvSpPr>
        <p:spPr>
          <a:xfrm>
            <a:off x="449704" y="1424064"/>
            <a:ext cx="16873301"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a:latin typeface="Segoe UI"/>
                <a:cs typeface="Segoe UI"/>
              </a:rPr>
              <a:t>The policy notes, </a:t>
            </a:r>
            <a:r>
              <a:rPr lang="en-US" sz="2400" b="1" i="1">
                <a:latin typeface="Segoe UI"/>
                <a:cs typeface="Segoe UI"/>
              </a:rPr>
              <a:t>"In some cases, we may preserve your information based on the above reasons even after you request deletion of your account or some of your content."</a:t>
            </a:r>
            <a:r>
              <a:rPr lang="en-US" sz="2400">
                <a:latin typeface="Segoe UI"/>
                <a:cs typeface="Segoe UI"/>
              </a:rPr>
              <a:t> Furthermore, it states, </a:t>
            </a:r>
            <a:r>
              <a:rPr lang="en-US" sz="2400" b="1" i="1">
                <a:latin typeface="Segoe UI"/>
                <a:cs typeface="Segoe UI"/>
              </a:rPr>
              <a:t>"We may preserve information from accounts that have been disabled and content that has been removed for violations of our terms and policies."</a:t>
            </a:r>
            <a:r>
              <a:rPr lang="en-US" sz="2400" b="1">
                <a:latin typeface="Segoe UI"/>
                <a:cs typeface="Segoe UI"/>
              </a:rPr>
              <a:t> </a:t>
            </a:r>
            <a:r>
              <a:rPr lang="en-US" sz="2400">
                <a:solidFill>
                  <a:srgbClr val="00B0F0"/>
                </a:solidFill>
                <a:latin typeface="Segoe UI"/>
                <a:cs typeface="Segoe UI"/>
              </a:rPr>
              <a:t>This highlights that deletion requests may not lead to a complete removal of data, particularly if Meta determines that the data is needed for legal, investigatory, or policy-related reasons.</a:t>
            </a:r>
          </a:p>
          <a:p>
            <a:pPr algn="l"/>
            <a:endParaRPr lang="en-US" sz="2400">
              <a:latin typeface="Segoe UI"/>
              <a:ea typeface="Calibri"/>
              <a:cs typeface="Calibri"/>
            </a:endParaRPr>
          </a:p>
        </p:txBody>
      </p:sp>
      <p:sp>
        <p:nvSpPr>
          <p:cNvPr id="10" name="TextBox 9">
            <a:extLst>
              <a:ext uri="{FF2B5EF4-FFF2-40B4-BE49-F238E27FC236}">
                <a16:creationId xmlns:a16="http://schemas.microsoft.com/office/drawing/2014/main" id="{A93CEFBC-0AAC-9579-34EC-A5473114AA9A}"/>
              </a:ext>
            </a:extLst>
          </p:cNvPr>
          <p:cNvSpPr txBox="1"/>
          <p:nvPr/>
        </p:nvSpPr>
        <p:spPr>
          <a:xfrm>
            <a:off x="449704" y="3438368"/>
            <a:ext cx="1708878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Segoe UI"/>
                <a:cs typeface="Segoe UI"/>
              </a:rPr>
              <a:t>Meta clarifies that certain data, including financial transaction information, may be preserved longer. It states, </a:t>
            </a:r>
            <a:r>
              <a:rPr lang="en-US" sz="2400" b="1">
                <a:latin typeface="Segoe UI"/>
                <a:cs typeface="Segoe UI"/>
              </a:rPr>
              <a:t>"Your information, including financial transaction data related to purchases or money transfers made on our Products, may be preserved and accessed for a longer time period if it’s related to any of the following: a legal request or obligation, preventing harm, or protecting ourselves." </a:t>
            </a:r>
            <a:r>
              <a:rPr lang="en-US" sz="2400">
                <a:solidFill>
                  <a:srgbClr val="00B0F0"/>
                </a:solidFill>
                <a:latin typeface="Segoe UI"/>
                <a:cs typeface="Segoe UI"/>
              </a:rPr>
              <a:t>This creates potential risks for users, as sensitive data like financial information could be retained indefinitely under broad justifications.</a:t>
            </a:r>
          </a:p>
          <a:p>
            <a:pPr algn="l"/>
            <a:endParaRPr lang="en-US" sz="2400">
              <a:latin typeface="Segoe UI"/>
              <a:ea typeface="Calibri"/>
              <a:cs typeface="Calibri"/>
            </a:endParaRPr>
          </a:p>
        </p:txBody>
      </p:sp>
      <p:sp>
        <p:nvSpPr>
          <p:cNvPr id="11" name="TextBox 10">
            <a:extLst>
              <a:ext uri="{FF2B5EF4-FFF2-40B4-BE49-F238E27FC236}">
                <a16:creationId xmlns:a16="http://schemas.microsoft.com/office/drawing/2014/main" id="{AA3FAA16-23D6-0C09-3703-6F130A2AFDF8}"/>
              </a:ext>
            </a:extLst>
          </p:cNvPr>
          <p:cNvSpPr txBox="1"/>
          <p:nvPr/>
        </p:nvSpPr>
        <p:spPr>
          <a:xfrm>
            <a:off x="449704" y="5743106"/>
            <a:ext cx="5190344" cy="21236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00B0F0"/>
                </a:solidFill>
                <a:latin typeface="Segoe UI"/>
                <a:cs typeface="Segoe UI"/>
              </a:rPr>
              <a:t>No commitment to clear timelines or providing users with insight into how long their information will be kept.</a:t>
            </a:r>
          </a:p>
          <a:p>
            <a:pPr algn="just"/>
            <a:endParaRPr lang="en-US">
              <a:solidFill>
                <a:srgbClr val="00B0F0"/>
              </a:solidFill>
              <a:latin typeface="Segoe UI"/>
              <a:cs typeface="Segoe UI"/>
            </a:endParaRPr>
          </a:p>
          <a:p>
            <a:pPr algn="l"/>
            <a:endParaRPr lang="en-US">
              <a:ea typeface="Calibri"/>
              <a:cs typeface="Calibri"/>
            </a:endParaRPr>
          </a:p>
        </p:txBody>
      </p:sp>
      <p:sp>
        <p:nvSpPr>
          <p:cNvPr id="14" name="TextBox 13">
            <a:extLst>
              <a:ext uri="{FF2B5EF4-FFF2-40B4-BE49-F238E27FC236}">
                <a16:creationId xmlns:a16="http://schemas.microsoft.com/office/drawing/2014/main" id="{93E06B20-8B51-471D-F211-B59A8323EF54}"/>
              </a:ext>
            </a:extLst>
          </p:cNvPr>
          <p:cNvSpPr txBox="1"/>
          <p:nvPr/>
        </p:nvSpPr>
        <p:spPr>
          <a:xfrm>
            <a:off x="7232754" y="5743106"/>
            <a:ext cx="783236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solidFill>
                  <a:srgbClr val="00B0F0"/>
                </a:solidFill>
                <a:latin typeface="Segoe UI"/>
                <a:cs typeface="Segoe UI"/>
              </a:rPr>
              <a:t>user requests for data deletion are not absolute and may be overridden by Meta’s internal policies or external obligations.</a:t>
            </a:r>
          </a:p>
          <a:p>
            <a:pPr algn="l"/>
            <a:endParaRPr lang="en-US">
              <a:ea typeface="Calibri"/>
              <a:cs typeface="Calibri"/>
            </a:endParaRPr>
          </a:p>
        </p:txBody>
      </p:sp>
    </p:spTree>
    <p:extLst>
      <p:ext uri="{BB962C8B-B14F-4D97-AF65-F5344CB8AC3E}">
        <p14:creationId xmlns:p14="http://schemas.microsoft.com/office/powerpoint/2010/main" val="11319821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0"/>
            <a:ext cx="18288000" cy="1028700"/>
            <a:chOff x="0" y="0"/>
            <a:chExt cx="22991997" cy="1293300"/>
          </a:xfrm>
        </p:grpSpPr>
        <p:sp>
          <p:nvSpPr>
            <p:cNvPr id="4" name="Freeform 4"/>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sz="3600" b="1"/>
            </a:p>
          </p:txBody>
        </p:sp>
      </p:grpSp>
      <p:sp>
        <p:nvSpPr>
          <p:cNvPr id="6" name="TextBox 6"/>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000000"/>
                </a:solidFill>
                <a:latin typeface="Source Sans Pro"/>
                <a:ea typeface="Source Sans Pro"/>
                <a:cs typeface="Source Sans Pro"/>
                <a:sym typeface="Source Sans Pro"/>
              </a:rPr>
              <a:t>3</a:t>
            </a:r>
          </a:p>
        </p:txBody>
      </p:sp>
      <p:sp>
        <p:nvSpPr>
          <p:cNvPr id="11" name="TextBox 2">
            <a:extLst>
              <a:ext uri="{FF2B5EF4-FFF2-40B4-BE49-F238E27FC236}">
                <a16:creationId xmlns:a16="http://schemas.microsoft.com/office/drawing/2014/main" id="{49302030-ADEB-4C81-B86C-F5035EC8D06C}"/>
              </a:ext>
            </a:extLst>
          </p:cNvPr>
          <p:cNvSpPr txBox="1"/>
          <p:nvPr/>
        </p:nvSpPr>
        <p:spPr>
          <a:xfrm>
            <a:off x="3941210" y="193907"/>
            <a:ext cx="9546190" cy="55399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Segoe UI" panose="020B0502040204020203" pitchFamily="34" charset="0"/>
                <a:ea typeface="Calibri"/>
                <a:cs typeface="Segoe UI" panose="020B0502040204020203" pitchFamily="34" charset="0"/>
              </a:rPr>
              <a:t>How Does Facebook Transfer Information?</a:t>
            </a:r>
            <a:endParaRPr lang="en-US" sz="5500" b="1">
              <a:solidFill>
                <a:schemeClr val="bg1"/>
              </a:solidFill>
              <a:latin typeface="Segoe UI" panose="020B0502040204020203" pitchFamily="34" charset="0"/>
              <a:ea typeface="League Spartan"/>
              <a:cs typeface="Segoe UI" panose="020B0502040204020203" pitchFamily="34" charset="0"/>
            </a:endParaRPr>
          </a:p>
        </p:txBody>
      </p:sp>
      <p:sp>
        <p:nvSpPr>
          <p:cNvPr id="12" name="TextBox 11">
            <a:extLst>
              <a:ext uri="{FF2B5EF4-FFF2-40B4-BE49-F238E27FC236}">
                <a16:creationId xmlns:a16="http://schemas.microsoft.com/office/drawing/2014/main" id="{018F37D8-EC28-A7A1-DB72-1F7B223666C4}"/>
              </a:ext>
            </a:extLst>
          </p:cNvPr>
          <p:cNvSpPr txBox="1"/>
          <p:nvPr/>
        </p:nvSpPr>
        <p:spPr>
          <a:xfrm>
            <a:off x="183922" y="1188181"/>
            <a:ext cx="7410666" cy="267765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latin typeface="Calibri"/>
                <a:ea typeface="Calibri"/>
                <a:cs typeface="Calibri"/>
              </a:rPr>
              <a:t>"</a:t>
            </a:r>
            <a:r>
              <a:rPr lang="en-US" sz="2400" b="1">
                <a:latin typeface="Segoe UI"/>
                <a:ea typeface="Calibri"/>
                <a:cs typeface="Calibri"/>
              </a:rPr>
              <a:t>We share the information we collect globally, both internally across our offices and data centers, and externally with our partners, measurement vendors, service providers and other third parties. Because Meta is global, with users, partners and employees around the world, transfers are necessary for a variety of reasons"</a:t>
            </a:r>
          </a:p>
        </p:txBody>
      </p:sp>
      <p:sp>
        <p:nvSpPr>
          <p:cNvPr id="13" name="TextBox 71">
            <a:extLst>
              <a:ext uri="{FF2B5EF4-FFF2-40B4-BE49-F238E27FC236}">
                <a16:creationId xmlns:a16="http://schemas.microsoft.com/office/drawing/2014/main" id="{06B78E73-CE20-BA42-1CB5-54F551FA55F3}"/>
              </a:ext>
            </a:extLst>
          </p:cNvPr>
          <p:cNvSpPr txBox="1"/>
          <p:nvPr/>
        </p:nvSpPr>
        <p:spPr>
          <a:xfrm flipH="1">
            <a:off x="7590725" y="1183982"/>
            <a:ext cx="10723531" cy="2677656"/>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rgbClr val="00B0F0"/>
                </a:solidFill>
                <a:latin typeface="Segoe UI"/>
                <a:ea typeface="+mn-lt"/>
                <a:cs typeface="+mn-lt"/>
              </a:rPr>
              <a:t>Personal information about users is obtained from third parties, raising concerns about transparency and consent.</a:t>
            </a:r>
            <a:endParaRPr lang="en-US" sz="2400">
              <a:solidFill>
                <a:srgbClr val="00B0F0"/>
              </a:solidFill>
              <a:latin typeface="Segoe UI"/>
              <a:ea typeface="Lato"/>
              <a:cs typeface="Lato"/>
            </a:endParaRPr>
          </a:p>
          <a:p>
            <a:r>
              <a:rPr lang="en-US" sz="2400">
                <a:solidFill>
                  <a:srgbClr val="00B0F0"/>
                </a:solidFill>
                <a:latin typeface="Segoe UI"/>
                <a:ea typeface="+mn-lt"/>
                <a:cs typeface="+mn-lt"/>
              </a:rPr>
              <a:t>Third parties are authorized to access a user's information, which may not be protected by Meta's safeguards. The company </a:t>
            </a:r>
            <a:r>
              <a:rPr lang="en-US" sz="2400" b="1">
                <a:solidFill>
                  <a:srgbClr val="00B0F0"/>
                </a:solidFill>
                <a:latin typeface="Segoe UI"/>
                <a:ea typeface="+mn-lt"/>
                <a:cs typeface="+mn-lt"/>
              </a:rPr>
              <a:t>may</a:t>
            </a:r>
            <a:r>
              <a:rPr lang="en-US" sz="2400">
                <a:solidFill>
                  <a:srgbClr val="00B0F0"/>
                </a:solidFill>
                <a:latin typeface="Segoe UI"/>
                <a:ea typeface="+mn-lt"/>
                <a:cs typeface="+mn-lt"/>
              </a:rPr>
              <a:t> combine user data with additional data from third-party sources, increasing risks of profiling.</a:t>
            </a:r>
            <a:endParaRPr lang="en-US" sz="2400">
              <a:solidFill>
                <a:srgbClr val="00B0F0"/>
              </a:solidFill>
              <a:latin typeface="Segoe UI"/>
              <a:ea typeface="Calibri"/>
              <a:cs typeface="Calibri"/>
            </a:endParaRPr>
          </a:p>
          <a:p>
            <a:r>
              <a:rPr lang="en-US" sz="2400">
                <a:solidFill>
                  <a:srgbClr val="00B0F0"/>
                </a:solidFill>
                <a:latin typeface="Segoe UI"/>
                <a:ea typeface="+mn-lt"/>
                <a:cs typeface="+mn-lt"/>
              </a:rPr>
              <a:t>It is unclear whether data shared with third parties </a:t>
            </a:r>
            <a:r>
              <a:rPr lang="en-US" sz="2400" b="1">
                <a:solidFill>
                  <a:srgbClr val="00B0F0"/>
                </a:solidFill>
                <a:latin typeface="Segoe UI"/>
                <a:ea typeface="+mn-lt"/>
                <a:cs typeface="+mn-lt"/>
              </a:rPr>
              <a:t>can</a:t>
            </a:r>
            <a:r>
              <a:rPr lang="en-US" sz="2400">
                <a:solidFill>
                  <a:srgbClr val="00B0F0"/>
                </a:solidFill>
                <a:latin typeface="Segoe UI"/>
                <a:ea typeface="+mn-lt"/>
                <a:cs typeface="+mn-lt"/>
              </a:rPr>
              <a:t> be combined with other data, raising concerns about invasive profiling practices.</a:t>
            </a:r>
            <a:endParaRPr lang="en-US" sz="2400">
              <a:solidFill>
                <a:srgbClr val="00B0F0"/>
              </a:solidFill>
              <a:latin typeface="Segoe UI"/>
              <a:ea typeface="Calibri"/>
              <a:cs typeface="Calibri"/>
            </a:endParaRPr>
          </a:p>
        </p:txBody>
      </p:sp>
      <p:sp>
        <p:nvSpPr>
          <p:cNvPr id="14" name="TextBox 13">
            <a:extLst>
              <a:ext uri="{FF2B5EF4-FFF2-40B4-BE49-F238E27FC236}">
                <a16:creationId xmlns:a16="http://schemas.microsoft.com/office/drawing/2014/main" id="{4EAF27EB-4735-6943-65F5-B561DE885953}"/>
              </a:ext>
            </a:extLst>
          </p:cNvPr>
          <p:cNvSpPr txBox="1"/>
          <p:nvPr/>
        </p:nvSpPr>
        <p:spPr>
          <a:xfrm>
            <a:off x="194233" y="4006717"/>
            <a:ext cx="7092877" cy="267765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Segoe UI"/>
                <a:ea typeface="Calibri"/>
                <a:cs typeface="Calibri"/>
              </a:rPr>
              <a:t>"</a:t>
            </a:r>
            <a:r>
              <a:rPr lang="en-US" sz="2400" b="1">
                <a:latin typeface="Segoe UI"/>
                <a:ea typeface="Calibri"/>
                <a:cs typeface="Calibri"/>
              </a:rPr>
              <a:t>Places we have infrastructure or data centers, including the United States, Ireland, Denmark and Sweden,  other countries where our partners, vendors, service providers and other third parties are located outside of the country where you live, for purposes as described in this Policy"</a:t>
            </a:r>
          </a:p>
        </p:txBody>
      </p:sp>
      <p:sp>
        <p:nvSpPr>
          <p:cNvPr id="15" name="TextBox 71">
            <a:extLst>
              <a:ext uri="{FF2B5EF4-FFF2-40B4-BE49-F238E27FC236}">
                <a16:creationId xmlns:a16="http://schemas.microsoft.com/office/drawing/2014/main" id="{775DAFE0-6070-EC6B-6DEC-D7B4C6C155A8}"/>
              </a:ext>
            </a:extLst>
          </p:cNvPr>
          <p:cNvSpPr txBox="1"/>
          <p:nvPr/>
        </p:nvSpPr>
        <p:spPr>
          <a:xfrm>
            <a:off x="7585981" y="4004756"/>
            <a:ext cx="10742785" cy="2308324"/>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a:solidFill>
                  <a:srgbClr val="00B0F0"/>
                </a:solidFill>
                <a:latin typeface="Segoe UI"/>
                <a:ea typeface="+mn-lt"/>
                <a:cs typeface="+mn-lt"/>
              </a:rPr>
              <a:t>The reference to "</a:t>
            </a:r>
            <a:r>
              <a:rPr lang="en-US" sz="2400" b="1">
                <a:solidFill>
                  <a:srgbClr val="00B0F0"/>
                </a:solidFill>
                <a:latin typeface="Segoe UI"/>
                <a:ea typeface="+mn-lt"/>
                <a:cs typeface="+mn-lt"/>
              </a:rPr>
              <a:t>partners, vendors, and other third parties" </a:t>
            </a:r>
            <a:r>
              <a:rPr lang="en-US" sz="2400">
                <a:solidFill>
                  <a:srgbClr val="00B0F0"/>
                </a:solidFill>
                <a:latin typeface="Segoe UI"/>
                <a:ea typeface="+mn-lt"/>
                <a:cs typeface="+mn-lt"/>
              </a:rPr>
              <a:t>without specifying their locations </a:t>
            </a:r>
            <a:r>
              <a:rPr lang="en-US" sz="2400" b="1">
                <a:solidFill>
                  <a:srgbClr val="00B0F0"/>
                </a:solidFill>
                <a:latin typeface="Segoe UI"/>
                <a:ea typeface="+mn-lt"/>
                <a:cs typeface="+mn-lt"/>
              </a:rPr>
              <a:t>can</a:t>
            </a:r>
            <a:r>
              <a:rPr lang="en-US" sz="2400">
                <a:solidFill>
                  <a:srgbClr val="00B0F0"/>
                </a:solidFill>
                <a:latin typeface="Segoe UI"/>
                <a:ea typeface="+mn-lt"/>
                <a:cs typeface="+mn-lt"/>
              </a:rPr>
              <a:t> create uncertainty about where data is stored or processed, raising concerns about privacy in jurisdictions with weak data protection laws.</a:t>
            </a:r>
          </a:p>
          <a:p>
            <a:r>
              <a:rPr lang="en-US" sz="2400">
                <a:solidFill>
                  <a:srgbClr val="00B0F0"/>
                </a:solidFill>
                <a:latin typeface="Segoe UI"/>
                <a:ea typeface="+mn-lt"/>
                <a:cs typeface="+mn-lt"/>
              </a:rPr>
              <a:t>The phrase </a:t>
            </a:r>
            <a:r>
              <a:rPr lang="en-US" sz="2400" b="1">
                <a:solidFill>
                  <a:srgbClr val="00B0F0"/>
                </a:solidFill>
                <a:latin typeface="Segoe UI"/>
                <a:ea typeface="+mn-lt"/>
                <a:cs typeface="+mn-lt"/>
              </a:rPr>
              <a:t>"for purposes as described in this Policy" </a:t>
            </a:r>
            <a:r>
              <a:rPr lang="en-US" sz="2400">
                <a:solidFill>
                  <a:srgbClr val="00B0F0"/>
                </a:solidFill>
                <a:latin typeface="Segoe UI"/>
                <a:ea typeface="+mn-lt"/>
                <a:cs typeface="+mn-lt"/>
              </a:rPr>
              <a:t>might be interpreted as overly broad, allowing for unexpected or unclear uses of personal data</a:t>
            </a:r>
            <a:endParaRPr lang="en-US" sz="2400">
              <a:solidFill>
                <a:srgbClr val="00B0F0"/>
              </a:solidFill>
              <a:latin typeface="Segoe UI"/>
              <a:cs typeface="Segoe UI"/>
            </a:endParaRPr>
          </a:p>
        </p:txBody>
      </p:sp>
      <p:sp>
        <p:nvSpPr>
          <p:cNvPr id="16" name="TextBox 15">
            <a:extLst>
              <a:ext uri="{FF2B5EF4-FFF2-40B4-BE49-F238E27FC236}">
                <a16:creationId xmlns:a16="http://schemas.microsoft.com/office/drawing/2014/main" id="{8B9FFB92-B445-D0D0-31EC-20BB9EA05E6A}"/>
              </a:ext>
            </a:extLst>
          </p:cNvPr>
          <p:cNvSpPr txBox="1"/>
          <p:nvPr/>
        </p:nvSpPr>
        <p:spPr>
          <a:xfrm>
            <a:off x="188202" y="7059797"/>
            <a:ext cx="6573809"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Segoe UI"/>
                <a:ea typeface="+mn-lt"/>
                <a:cs typeface="+mn-lt"/>
              </a:rPr>
              <a:t>Meta outlines GDPR compliance and safeguards like SCCs, but legal challenges, such as Schrems II, question the consistency and adequacy of these measures in practice.</a:t>
            </a:r>
            <a:endParaRPr lang="en-US">
              <a:latin typeface="Segoe UI"/>
              <a:ea typeface="+mn-lt"/>
              <a:cs typeface="+mn-lt"/>
            </a:endParaRPr>
          </a:p>
          <a:p>
            <a:endParaRPr lang="en-US" sz="2400">
              <a:ea typeface="Calibri"/>
              <a:cs typeface="Calibri"/>
            </a:endParaRPr>
          </a:p>
          <a:p>
            <a:endParaRPr lang="en-US" sz="2400">
              <a:latin typeface="Segoe UI"/>
              <a:ea typeface="+mn-lt"/>
              <a:cs typeface="+mn-lt"/>
            </a:endParaRPr>
          </a:p>
        </p:txBody>
      </p:sp>
      <p:sp>
        <p:nvSpPr>
          <p:cNvPr id="17" name="TextBox 16">
            <a:extLst>
              <a:ext uri="{FF2B5EF4-FFF2-40B4-BE49-F238E27FC236}">
                <a16:creationId xmlns:a16="http://schemas.microsoft.com/office/drawing/2014/main" id="{46841D90-1E34-AEBF-49D6-2C847C6DDF2C}"/>
              </a:ext>
            </a:extLst>
          </p:cNvPr>
          <p:cNvSpPr txBox="1"/>
          <p:nvPr/>
        </p:nvSpPr>
        <p:spPr>
          <a:xfrm>
            <a:off x="7597313" y="6676448"/>
            <a:ext cx="10738261" cy="304698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solidFill>
                  <a:srgbClr val="00B0F0"/>
                </a:solidFill>
                <a:latin typeface="Segoe UI"/>
                <a:ea typeface="+mn-lt"/>
                <a:cs typeface="+mn-lt"/>
              </a:rPr>
              <a:t>Facebook says it tells users about government data requests, but </a:t>
            </a:r>
            <a:r>
              <a:rPr lang="en-US" sz="2400" b="1">
                <a:solidFill>
                  <a:srgbClr val="00B0F0"/>
                </a:solidFill>
                <a:latin typeface="Segoe UI"/>
                <a:ea typeface="+mn-lt"/>
                <a:cs typeface="+mn-lt"/>
              </a:rPr>
              <a:t>legal restrictions often prevent full disclosure, leaving users unaware.</a:t>
            </a:r>
          </a:p>
          <a:p>
            <a:r>
              <a:rPr lang="en-US" sz="2400" b="1">
                <a:solidFill>
                  <a:srgbClr val="00B0F0"/>
                </a:solidFill>
                <a:latin typeface="Segoe UI"/>
                <a:ea typeface="+mn-lt"/>
                <a:cs typeface="+mn-lt"/>
              </a:rPr>
              <a:t>The extra security measures, like encryption, aren’t explained in detail, making it unclear how well they protect against new risks</a:t>
            </a:r>
          </a:p>
          <a:p>
            <a:r>
              <a:rPr lang="en-US" sz="2400">
                <a:solidFill>
                  <a:srgbClr val="00B0F0"/>
                </a:solidFill>
                <a:latin typeface="Segoe UI"/>
                <a:ea typeface="+mn-lt"/>
                <a:cs typeface="+mn-lt"/>
              </a:rPr>
              <a:t>Facebook reviews government requests internally, but </a:t>
            </a:r>
            <a:r>
              <a:rPr lang="en-US" sz="2400" b="1">
                <a:solidFill>
                  <a:srgbClr val="00B0F0"/>
                </a:solidFill>
                <a:latin typeface="Segoe UI"/>
                <a:ea typeface="+mn-lt"/>
                <a:cs typeface="+mn-lt"/>
              </a:rPr>
              <a:t>sometimes, independent oversight is needed to ensure fairness</a:t>
            </a:r>
          </a:p>
          <a:p>
            <a:r>
              <a:rPr lang="en-US" sz="2400">
                <a:solidFill>
                  <a:srgbClr val="00B0F0"/>
                </a:solidFill>
                <a:latin typeface="Segoe UI"/>
                <a:ea typeface="+mn-lt"/>
                <a:cs typeface="+mn-lt"/>
              </a:rPr>
              <a:t>Facebook says it tells users about government data requests, </a:t>
            </a:r>
            <a:r>
              <a:rPr lang="en-US" sz="2400" b="1">
                <a:solidFill>
                  <a:srgbClr val="00B0F0"/>
                </a:solidFill>
                <a:latin typeface="Segoe UI"/>
                <a:ea typeface="+mn-lt"/>
                <a:cs typeface="+mn-lt"/>
              </a:rPr>
              <a:t>but legal restrictions often prevent full disclosure</a:t>
            </a:r>
            <a:r>
              <a:rPr lang="en-US" sz="2400">
                <a:solidFill>
                  <a:srgbClr val="00B0F0"/>
                </a:solidFill>
                <a:latin typeface="Segoe UI"/>
                <a:ea typeface="+mn-lt"/>
                <a:cs typeface="+mn-lt"/>
              </a:rPr>
              <a:t>, leaving users unaware</a:t>
            </a:r>
            <a:endParaRPr lang="en-US" sz="2400">
              <a:solidFill>
                <a:srgbClr val="00B0F0"/>
              </a:solidFill>
              <a:latin typeface="Segoe UI"/>
              <a:cs typeface="Segoe UI"/>
            </a:endParaRP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2" name="Group 2"/>
          <p:cNvGrpSpPr/>
          <p:nvPr/>
        </p:nvGrpSpPr>
        <p:grpSpPr>
          <a:xfrm>
            <a:off x="0" y="15354"/>
            <a:ext cx="18288000" cy="1028700"/>
            <a:chOff x="14004" y="-1057412"/>
            <a:chExt cx="22991997" cy="1293300"/>
          </a:xfrm>
        </p:grpSpPr>
        <p:sp>
          <p:nvSpPr>
            <p:cNvPr id="3" name="Freeform 3"/>
            <p:cNvSpPr/>
            <p:nvPr/>
          </p:nvSpPr>
          <p:spPr>
            <a:xfrm>
              <a:off x="14004" y="-1057412"/>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2" name="TextBox 12"/>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6</a:t>
            </a:r>
          </a:p>
        </p:txBody>
      </p:sp>
      <p:sp>
        <p:nvSpPr>
          <p:cNvPr id="14" name="TextBox 2">
            <a:extLst>
              <a:ext uri="{FF2B5EF4-FFF2-40B4-BE49-F238E27FC236}">
                <a16:creationId xmlns:a16="http://schemas.microsoft.com/office/drawing/2014/main" id="{694A0F52-32D0-753A-5189-B5B1DE1D91A4}"/>
              </a:ext>
            </a:extLst>
          </p:cNvPr>
          <p:cNvSpPr txBox="1"/>
          <p:nvPr/>
        </p:nvSpPr>
        <p:spPr>
          <a:xfrm>
            <a:off x="5638800" y="356546"/>
            <a:ext cx="6646222" cy="568772"/>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a:solidFill>
                  <a:schemeClr val="bg1"/>
                </a:solidFill>
                <a:latin typeface="Segoe UI" panose="020B0502040204020203" pitchFamily="34" charset="0"/>
                <a:ea typeface="Calibri"/>
                <a:cs typeface="Segoe UI" panose="020B0502040204020203" pitchFamily="34" charset="0"/>
              </a:rPr>
              <a:t>Standard Contractual Clauses </a:t>
            </a:r>
          </a:p>
        </p:txBody>
      </p:sp>
      <p:sp>
        <p:nvSpPr>
          <p:cNvPr id="15" name="TextBox 17">
            <a:extLst>
              <a:ext uri="{FF2B5EF4-FFF2-40B4-BE49-F238E27FC236}">
                <a16:creationId xmlns:a16="http://schemas.microsoft.com/office/drawing/2014/main" id="{C14213A8-0FF4-F13F-CDB5-C417A397C21D}"/>
              </a:ext>
            </a:extLst>
          </p:cNvPr>
          <p:cNvSpPr txBox="1"/>
          <p:nvPr/>
        </p:nvSpPr>
        <p:spPr>
          <a:xfrm>
            <a:off x="16771" y="1392257"/>
            <a:ext cx="18096053" cy="8925520"/>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Segoe UI"/>
                <a:cs typeface="Segoe UI"/>
              </a:rPr>
              <a:t>Section I: General Provisions</a:t>
            </a:r>
            <a:br>
              <a:rPr lang="en-US" sz="2400">
                <a:latin typeface="Segoe UI" panose="020B0502040204020203" pitchFamily="34" charset="0"/>
                <a:cs typeface="Segoe UI" panose="020B0502040204020203" pitchFamily="34" charset="0"/>
              </a:rPr>
            </a:br>
            <a:r>
              <a:rPr lang="en-US" sz="2400">
                <a:latin typeface="Segoe UI"/>
                <a:cs typeface="Segoe UI"/>
              </a:rPr>
              <a:t>This section ensures compliance with GDPR (Regulation (EU) 2016/679) for transferring personal data to third countries, defining the roles of "data exporter" and "data importer" with specifics outlined in Annex I and additional appendices. The clauses guarantee safeguards for data subjects' rights and remedies, which cannot be altered without affecting their essence. Data subjects are granted enforceable rights under these clauses, barring specified exclusions. If conflicts arise, SCCs take precedence over other agreements, ensuring alignment with GDPR definitions and prohibiting contradictory provisions.</a:t>
            </a:r>
          </a:p>
          <a:p>
            <a:endParaRPr lang="en-US" sz="2400">
              <a:latin typeface="Segoe UI" panose="020B0502040204020203" pitchFamily="34" charset="0"/>
              <a:cs typeface="Segoe UI" panose="020B0502040204020203" pitchFamily="34" charset="0"/>
            </a:endParaRPr>
          </a:p>
          <a:p>
            <a:r>
              <a:rPr lang="en-US" sz="2400" b="1">
                <a:latin typeface="Segoe UI"/>
                <a:cs typeface="Segoe UI"/>
              </a:rPr>
              <a:t>Section II: Obligations of the Parties</a:t>
            </a:r>
            <a:br>
              <a:rPr lang="en-US" sz="2400">
                <a:latin typeface="Segoe UI" panose="020B0502040204020203" pitchFamily="34" charset="0"/>
                <a:cs typeface="Segoe UI" panose="020B0502040204020203" pitchFamily="34" charset="0"/>
              </a:rPr>
            </a:br>
            <a:r>
              <a:rPr lang="en-US" sz="2400">
                <a:latin typeface="Segoe UI"/>
                <a:cs typeface="Segoe UI"/>
              </a:rPr>
              <a:t>Data importers must process personal data solely per the exporter’s instructions, ensuring data accuracy, security, and proper handling. Security measures, including encryption and pseudonymization, must be implemented, with regular checks and confidentiality obligations for personnel. Onward transfers require compliance with GDPR principles, and importers must assist exporters in handling data subject requests. Sub-processors engaged by importers must adhere to equivalent data protection standards.</a:t>
            </a:r>
          </a:p>
          <a:p>
            <a:endParaRPr lang="en-US" sz="2400">
              <a:latin typeface="Segoe UI" panose="020B0502040204020203" pitchFamily="34" charset="0"/>
              <a:cs typeface="Segoe UI" panose="020B0502040204020203" pitchFamily="34" charset="0"/>
            </a:endParaRPr>
          </a:p>
          <a:p>
            <a:r>
              <a:rPr lang="en-US" sz="2400" b="1">
                <a:latin typeface="Segoe UI"/>
                <a:cs typeface="Segoe UI"/>
              </a:rPr>
              <a:t>Section III: Local Laws and Public Authorities</a:t>
            </a:r>
            <a:br>
              <a:rPr lang="en-US" sz="2400">
                <a:latin typeface="Segoe UI" panose="020B0502040204020203" pitchFamily="34" charset="0"/>
                <a:cs typeface="Segoe UI" panose="020B0502040204020203" pitchFamily="34" charset="0"/>
              </a:rPr>
            </a:br>
            <a:r>
              <a:rPr lang="en-US" sz="2400">
                <a:latin typeface="Segoe UI"/>
                <a:cs typeface="Segoe UI"/>
              </a:rPr>
              <a:t>Both parties must ensure that third-country laws do not obstruct SCC obligations, with assessments and documentation to validate compliance. Importers are required to notify exporters of any public authority requests for access to transferred data, challenge unlawful requests, and document their actions, reinforcing accountability and legal adherence.</a:t>
            </a:r>
          </a:p>
          <a:p>
            <a:endParaRPr lang="en-US" sz="2400">
              <a:latin typeface="Segoe UI" panose="020B0502040204020203" pitchFamily="34" charset="0"/>
              <a:cs typeface="Segoe UI" panose="020B0502040204020203" pitchFamily="34" charset="0"/>
            </a:endParaRPr>
          </a:p>
          <a:p>
            <a:r>
              <a:rPr lang="en-US" sz="2400" b="1">
                <a:latin typeface="Segoe UI"/>
                <a:cs typeface="Segoe UI"/>
              </a:rPr>
              <a:t>Section IV: Final Provisions</a:t>
            </a:r>
            <a:br>
              <a:rPr lang="en-US" sz="2400">
                <a:latin typeface="Segoe UI" panose="020B0502040204020203" pitchFamily="34" charset="0"/>
                <a:cs typeface="Segoe UI" panose="020B0502040204020203" pitchFamily="34" charset="0"/>
              </a:rPr>
            </a:br>
            <a:r>
              <a:rPr lang="en-US" sz="2400">
                <a:latin typeface="Segoe UI"/>
                <a:cs typeface="Segoe UI"/>
              </a:rPr>
              <a:t>Exporters can suspend or terminate data transfers if importers fail to comply with the SCCs, with the obligation to return or delete data unless local laws prevent it. The clauses are governed by the laws of an EU member state, such as Ireland, with disputes resolved in EU courts to ensure consistency with GDPR enforcement.</a:t>
            </a:r>
          </a:p>
          <a:p>
            <a:endParaRPr lang="en-US" sz="2200"/>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a:extLst>
            <a:ext uri="{FF2B5EF4-FFF2-40B4-BE49-F238E27FC236}">
              <a16:creationId xmlns:a16="http://schemas.microsoft.com/office/drawing/2014/main" id="{9D35EF65-2430-852F-FF20-D254AF26E6F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1CF4ADC-C316-128E-2E3E-4A75E6915C3A}"/>
              </a:ext>
            </a:extLst>
          </p:cNvPr>
          <p:cNvGrpSpPr/>
          <p:nvPr/>
        </p:nvGrpSpPr>
        <p:grpSpPr>
          <a:xfrm>
            <a:off x="0" y="-30139"/>
            <a:ext cx="18288000" cy="1307696"/>
            <a:chOff x="0" y="0"/>
            <a:chExt cx="22991997" cy="1293300"/>
          </a:xfrm>
        </p:grpSpPr>
        <p:sp>
          <p:nvSpPr>
            <p:cNvPr id="3" name="Freeform 3">
              <a:extLst>
                <a:ext uri="{FF2B5EF4-FFF2-40B4-BE49-F238E27FC236}">
                  <a16:creationId xmlns:a16="http://schemas.microsoft.com/office/drawing/2014/main" id="{06007101-E8E0-B483-3709-73EF891FC49F}"/>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4" name="TextBox 2">
            <a:extLst>
              <a:ext uri="{FF2B5EF4-FFF2-40B4-BE49-F238E27FC236}">
                <a16:creationId xmlns:a16="http://schemas.microsoft.com/office/drawing/2014/main" id="{DEBD16B0-9D93-DFE4-C98D-21059B2FD8C8}"/>
              </a:ext>
            </a:extLst>
          </p:cNvPr>
          <p:cNvSpPr txBox="1"/>
          <p:nvPr/>
        </p:nvSpPr>
        <p:spPr>
          <a:xfrm>
            <a:off x="457200" y="169561"/>
            <a:ext cx="17830800" cy="110799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Segoe UI" panose="020B0502040204020203" pitchFamily="34" charset="0"/>
                <a:ea typeface="+mn-lt"/>
                <a:cs typeface="Segoe UI" panose="020B0502040204020203" pitchFamily="34" charset="0"/>
              </a:rPr>
              <a:t>How do they respond to legal requests, comply with applicable law and prevent harm?</a:t>
            </a:r>
            <a:endParaRPr lang="en-US" sz="3600" b="1">
              <a:solidFill>
                <a:schemeClr val="bg1"/>
              </a:solidFill>
              <a:latin typeface="Segoe UI" panose="020B0502040204020203" pitchFamily="34" charset="0"/>
              <a:cs typeface="Segoe UI" panose="020B0502040204020203" pitchFamily="34" charset="0"/>
            </a:endParaRPr>
          </a:p>
        </p:txBody>
      </p:sp>
      <p:sp>
        <p:nvSpPr>
          <p:cNvPr id="5" name="TextBox 17">
            <a:extLst>
              <a:ext uri="{FF2B5EF4-FFF2-40B4-BE49-F238E27FC236}">
                <a16:creationId xmlns:a16="http://schemas.microsoft.com/office/drawing/2014/main" id="{B41C82F3-BB51-4715-369E-61ED7C391E85}"/>
              </a:ext>
            </a:extLst>
          </p:cNvPr>
          <p:cNvSpPr txBox="1"/>
          <p:nvPr/>
        </p:nvSpPr>
        <p:spPr>
          <a:xfrm>
            <a:off x="1534" y="1274489"/>
            <a:ext cx="18286466" cy="895629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a:buChar char="Ø"/>
            </a:pPr>
            <a:r>
              <a:rPr lang="en-US" sz="2400" b="1" u="sng">
                <a:latin typeface="Segoe UI"/>
                <a:ea typeface="+mn-lt"/>
                <a:cs typeface="Segoe UI"/>
              </a:rPr>
              <a:t>Handling Legal Requests:</a:t>
            </a:r>
            <a:endParaRPr lang="en-US" sz="2400" b="1" u="sng">
              <a:latin typeface="Segoe UI"/>
              <a:cs typeface="Segoe UI"/>
            </a:endParaRPr>
          </a:p>
          <a:p>
            <a:pPr lvl="1"/>
            <a:r>
              <a:rPr lang="en-US" sz="2400">
                <a:latin typeface="Segoe UI"/>
                <a:ea typeface="+mn-lt"/>
                <a:cs typeface="Segoe UI"/>
              </a:rPr>
              <a:t>Law Enforcement Guidelines: Facebook evaluates requests from governments and law enforcement to ensure they align with international human rights standards, such as due process, privacy, free expression, and the rule of law.</a:t>
            </a:r>
            <a:endParaRPr lang="en-US" sz="2400">
              <a:latin typeface="Segoe UI"/>
              <a:cs typeface="Segoe UI"/>
            </a:endParaRPr>
          </a:p>
          <a:p>
            <a:pPr lvl="1"/>
            <a:r>
              <a:rPr lang="en-US" sz="2400">
                <a:latin typeface="Segoe UI"/>
                <a:ea typeface="+mn-lt"/>
                <a:cs typeface="Segoe UI"/>
              </a:rPr>
              <a:t>The company safeguards user data from overbroad or arbitrary requests and supports transparency through regular reporting on government data requests.</a:t>
            </a:r>
            <a:endParaRPr lang="en-US" sz="2400">
              <a:latin typeface="Segoe UI"/>
              <a:cs typeface="Segoe UI"/>
            </a:endParaRPr>
          </a:p>
          <a:p>
            <a:pPr lvl="1"/>
            <a:endParaRPr lang="en-US" sz="2400" b="1" u="sng">
              <a:latin typeface="Segoe UI" panose="020B0502040204020203" pitchFamily="34" charset="0"/>
              <a:ea typeface="+mn-lt"/>
              <a:cs typeface="Segoe UI" panose="020B0502040204020203" pitchFamily="34" charset="0"/>
            </a:endParaRPr>
          </a:p>
          <a:p>
            <a:pPr marL="285750" indent="-285750">
              <a:buFont typeface="Wingdings"/>
              <a:buChar char="Ø"/>
            </a:pPr>
            <a:r>
              <a:rPr lang="en-US" sz="2400" b="1" u="sng">
                <a:latin typeface="Segoe UI"/>
                <a:ea typeface="+mn-lt"/>
                <a:cs typeface="Segoe UI"/>
              </a:rPr>
              <a:t>Compliance with Applicable Laws:</a:t>
            </a:r>
            <a:endParaRPr lang="en-US" sz="2400" b="1" u="sng">
              <a:latin typeface="Segoe UI"/>
              <a:cs typeface="Segoe UI"/>
            </a:endParaRPr>
          </a:p>
          <a:p>
            <a:pPr lvl="1"/>
            <a:r>
              <a:rPr lang="en-US" sz="2400">
                <a:latin typeface="Segoe UI"/>
                <a:ea typeface="+mn-lt"/>
                <a:cs typeface="Segoe UI"/>
              </a:rPr>
              <a:t>Facebook strives to respect domestic laws in jurisdictions where it operates but prioritizes international human rights principles when conflicts arise. The company collaborates with governments and other stakeholders to promote human rights standards globally.</a:t>
            </a:r>
            <a:endParaRPr lang="en-US" sz="2400">
              <a:latin typeface="Segoe UI"/>
              <a:cs typeface="Segoe UI"/>
            </a:endParaRPr>
          </a:p>
          <a:p>
            <a:pPr lvl="1"/>
            <a:endParaRPr lang="en-US" sz="2400">
              <a:latin typeface="Segoe UI" panose="020B0502040204020203" pitchFamily="34" charset="0"/>
              <a:ea typeface="+mn-lt"/>
              <a:cs typeface="Segoe UI" panose="020B0502040204020203" pitchFamily="34" charset="0"/>
            </a:endParaRPr>
          </a:p>
          <a:p>
            <a:pPr marL="285750" indent="-285750">
              <a:buFont typeface="Wingdings"/>
              <a:buChar char="Ø"/>
            </a:pPr>
            <a:r>
              <a:rPr lang="en-US" sz="2400" b="1" u="sng">
                <a:latin typeface="Segoe UI"/>
                <a:ea typeface="+mn-lt"/>
                <a:cs typeface="Segoe UI"/>
              </a:rPr>
              <a:t>  Preventing Harm:</a:t>
            </a:r>
            <a:endParaRPr lang="en-US" sz="2400" b="1" u="sng">
              <a:latin typeface="Segoe UI"/>
              <a:cs typeface="Segoe UI"/>
            </a:endParaRPr>
          </a:p>
          <a:p>
            <a:pPr lvl="1"/>
            <a:r>
              <a:rPr lang="en-US" sz="2400">
                <a:latin typeface="Segoe UI"/>
                <a:ea typeface="+mn-lt"/>
                <a:cs typeface="Segoe UI"/>
              </a:rPr>
              <a:t>Community Standards and Privacy Principles: Meta enforces rules on acceptable content and integrates privacy safeguards in its products. This includes conducting privacy reviews and mitigating data risks.</a:t>
            </a:r>
          </a:p>
          <a:p>
            <a:pPr marL="800100" lvl="1" indent="-342900">
              <a:buFont typeface="Wingdings" panose="05000000000000000000" pitchFamily="2" charset="2"/>
              <a:buChar char="Ø"/>
            </a:pPr>
            <a:endParaRPr lang="en-US" sz="2400" b="1" u="sng">
              <a:latin typeface="Segoe UI" panose="020B0502040204020203" pitchFamily="34" charset="0"/>
              <a:ea typeface="+mn-lt"/>
              <a:cs typeface="Segoe UI" panose="020B0502040204020203" pitchFamily="34" charset="0"/>
            </a:endParaRPr>
          </a:p>
          <a:p>
            <a:pPr marL="800100" lvl="1" indent="-342900">
              <a:buFont typeface="Wingdings" panose="05000000000000000000" pitchFamily="2" charset="2"/>
              <a:buChar char="Ø"/>
            </a:pPr>
            <a:r>
              <a:rPr lang="en-US" sz="2400" b="1" u="sng">
                <a:latin typeface="Segoe UI"/>
                <a:ea typeface="+mn-lt"/>
                <a:cs typeface="Segoe UI"/>
              </a:rPr>
              <a:t>Transparency Reporting: </a:t>
            </a:r>
            <a:r>
              <a:rPr lang="en-US" sz="2400">
                <a:latin typeface="Segoe UI"/>
                <a:ea typeface="+mn-lt"/>
                <a:cs typeface="Segoe UI"/>
              </a:rPr>
              <a:t>Facebook publishes detailed reports about its enforcement of community standards, responses to legal requests, and steps to protect intellectual property.</a:t>
            </a:r>
          </a:p>
          <a:p>
            <a:pPr marL="800100" lvl="1" indent="-342900">
              <a:buFont typeface="Wingdings" panose="05000000000000000000" pitchFamily="2" charset="2"/>
              <a:buChar char="Ø"/>
            </a:pPr>
            <a:endParaRPr lang="en-US" sz="2400">
              <a:latin typeface="Segoe UI" panose="020B0502040204020203" pitchFamily="34" charset="0"/>
              <a:cs typeface="Segoe UI" panose="020B0502040204020203" pitchFamily="34" charset="0"/>
            </a:endParaRPr>
          </a:p>
          <a:p>
            <a:pPr marL="800100" lvl="1" indent="-342900">
              <a:buFont typeface="Wingdings" panose="05000000000000000000" pitchFamily="2" charset="2"/>
              <a:buChar char="Ø"/>
            </a:pPr>
            <a:r>
              <a:rPr lang="en-US" sz="2400" b="1" u="sng">
                <a:latin typeface="Segoe UI"/>
                <a:ea typeface="+mn-lt"/>
                <a:cs typeface="Segoe UI"/>
              </a:rPr>
              <a:t>Responsible Innovation: </a:t>
            </a:r>
            <a:r>
              <a:rPr lang="en-US" sz="2400">
                <a:latin typeface="Segoe UI"/>
                <a:ea typeface="+mn-lt"/>
                <a:cs typeface="Segoe UI"/>
              </a:rPr>
              <a:t>The company proactively addresses potential harms in the development of new technologies by involving ethicists, social scientists, and rights experts to ensure fairness and inclusivity.</a:t>
            </a:r>
          </a:p>
          <a:p>
            <a:pPr marL="742950" lvl="1" indent="-285750">
              <a:buFont typeface="Wingdings"/>
              <a:buChar char="Ø"/>
            </a:pPr>
            <a:endParaRPr lang="en-US" sz="2400" b="1" u="sng">
              <a:latin typeface="Segoe UI"/>
              <a:ea typeface="+mn-lt"/>
              <a:cs typeface="Segoe UI"/>
            </a:endParaRPr>
          </a:p>
          <a:p>
            <a:pPr marL="742950" lvl="1" indent="-285750">
              <a:buFont typeface="Wingdings"/>
              <a:buChar char="Ø"/>
            </a:pPr>
            <a:r>
              <a:rPr lang="en-US" sz="2400" b="1" u="sng">
                <a:latin typeface="Segoe UI"/>
                <a:ea typeface="+mn-lt"/>
                <a:cs typeface="Segoe UI"/>
              </a:rPr>
              <a:t>Protection of Human Rights Defenders: </a:t>
            </a:r>
            <a:endParaRPr lang="en-US" sz="2400">
              <a:latin typeface="Segoe UI"/>
              <a:ea typeface="+mn-lt"/>
              <a:cs typeface="Segoe UI"/>
            </a:endParaRPr>
          </a:p>
          <a:p>
            <a:pPr marL="0" lvl="1"/>
            <a:r>
              <a:rPr lang="en-US" sz="2400">
                <a:latin typeface="Segoe UI"/>
                <a:ea typeface="+mn-lt"/>
                <a:cs typeface="Segoe UI"/>
              </a:rPr>
              <a:t>    Facebook implements measures to support high-risk groups such as journalists and activists, defending them against digital security  risks, surveillance, and censorship. Encryption, like end-to-end security in WhatsApp, plays a critical role here</a:t>
            </a:r>
            <a:r>
              <a:rPr lang="en-US" sz="2200">
                <a:ea typeface="+mn-lt"/>
                <a:cs typeface="+mn-lt"/>
              </a:rPr>
              <a:t>.</a:t>
            </a:r>
          </a:p>
        </p:txBody>
      </p:sp>
    </p:spTree>
    <p:extLst>
      <p:ext uri="{BB962C8B-B14F-4D97-AF65-F5344CB8AC3E}">
        <p14:creationId xmlns:p14="http://schemas.microsoft.com/office/powerpoint/2010/main" val="360854890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a:extLst>
            <a:ext uri="{FF2B5EF4-FFF2-40B4-BE49-F238E27FC236}">
              <a16:creationId xmlns:a16="http://schemas.microsoft.com/office/drawing/2014/main" id="{6AB718D7-EA2F-7C8D-16B3-21CE388C1D5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ACBB312-1341-0D7D-50B3-F37DB7E58D28}"/>
              </a:ext>
            </a:extLst>
          </p:cNvPr>
          <p:cNvGrpSpPr/>
          <p:nvPr/>
        </p:nvGrpSpPr>
        <p:grpSpPr>
          <a:xfrm>
            <a:off x="0" y="-30139"/>
            <a:ext cx="18288000" cy="1307696"/>
            <a:chOff x="0" y="0"/>
            <a:chExt cx="22991997" cy="1293300"/>
          </a:xfrm>
        </p:grpSpPr>
        <p:sp>
          <p:nvSpPr>
            <p:cNvPr id="3" name="Freeform 3">
              <a:extLst>
                <a:ext uri="{FF2B5EF4-FFF2-40B4-BE49-F238E27FC236}">
                  <a16:creationId xmlns:a16="http://schemas.microsoft.com/office/drawing/2014/main" id="{E810362C-326B-6F15-EB1B-FF0E4E532512}"/>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6" name="TextBox 2">
            <a:extLst>
              <a:ext uri="{FF2B5EF4-FFF2-40B4-BE49-F238E27FC236}">
                <a16:creationId xmlns:a16="http://schemas.microsoft.com/office/drawing/2014/main" id="{0893B692-D12F-1F94-A41F-FC100101679E}"/>
              </a:ext>
            </a:extLst>
          </p:cNvPr>
          <p:cNvSpPr txBox="1"/>
          <p:nvPr/>
        </p:nvSpPr>
        <p:spPr>
          <a:xfrm>
            <a:off x="3949352" y="290440"/>
            <a:ext cx="8095033" cy="55399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Segoe UI" panose="020B0502040204020203" pitchFamily="34" charset="0"/>
                <a:ea typeface="Calibri"/>
                <a:cs typeface="Segoe UI" panose="020B0502040204020203" pitchFamily="34" charset="0"/>
              </a:rPr>
              <a:t>Access and Preserve Information</a:t>
            </a:r>
            <a:endParaRPr lang="en-US" sz="5500">
              <a:solidFill>
                <a:schemeClr val="bg1"/>
              </a:solidFill>
              <a:latin typeface="Segoe UI" panose="020B0502040204020203" pitchFamily="34" charset="0"/>
              <a:ea typeface="League Spartan"/>
              <a:cs typeface="Segoe UI" panose="020B0502040204020203" pitchFamily="34" charset="0"/>
            </a:endParaRPr>
          </a:p>
        </p:txBody>
      </p:sp>
      <p:sp>
        <p:nvSpPr>
          <p:cNvPr id="7" name="TextBox 11">
            <a:extLst>
              <a:ext uri="{FF2B5EF4-FFF2-40B4-BE49-F238E27FC236}">
                <a16:creationId xmlns:a16="http://schemas.microsoft.com/office/drawing/2014/main" id="{99BCB619-4B08-8B85-1082-764F392D5158}"/>
              </a:ext>
            </a:extLst>
          </p:cNvPr>
          <p:cNvSpPr txBox="1"/>
          <p:nvPr/>
        </p:nvSpPr>
        <p:spPr>
          <a:xfrm>
            <a:off x="235655" y="1373598"/>
            <a:ext cx="8671625" cy="120032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Segoe UI"/>
                <a:ea typeface="Calibri"/>
                <a:cs typeface="Segoe UI"/>
              </a:rPr>
              <a:t>"If you unlawfully collect and use Facebook user data, we may share your information to defend ourselves against claims or in litigation"</a:t>
            </a:r>
          </a:p>
        </p:txBody>
      </p:sp>
      <p:sp>
        <p:nvSpPr>
          <p:cNvPr id="9" name="TextBox 13">
            <a:extLst>
              <a:ext uri="{FF2B5EF4-FFF2-40B4-BE49-F238E27FC236}">
                <a16:creationId xmlns:a16="http://schemas.microsoft.com/office/drawing/2014/main" id="{AEA3ADA1-4622-2151-F26E-E1C535E0D355}"/>
              </a:ext>
            </a:extLst>
          </p:cNvPr>
          <p:cNvSpPr txBox="1"/>
          <p:nvPr/>
        </p:nvSpPr>
        <p:spPr>
          <a:xfrm>
            <a:off x="235655" y="2867229"/>
            <a:ext cx="8230048" cy="193899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a:latin typeface="Segoe UI"/>
                <a:ea typeface="Calibri"/>
                <a:cs typeface="Segoe UI"/>
              </a:rPr>
              <a:t>"If you post threatening or harmful content, we may share your information across the Meta Companies to protect ourselves and others. This can include blocking your access to certain features or disabling your account across the Meta Companies"</a:t>
            </a:r>
          </a:p>
        </p:txBody>
      </p:sp>
      <p:sp>
        <p:nvSpPr>
          <p:cNvPr id="12" name="TextBox 15">
            <a:extLst>
              <a:ext uri="{FF2B5EF4-FFF2-40B4-BE49-F238E27FC236}">
                <a16:creationId xmlns:a16="http://schemas.microsoft.com/office/drawing/2014/main" id="{2C6CD860-70FC-7A6D-C558-FC19DB671077}"/>
              </a:ext>
            </a:extLst>
          </p:cNvPr>
          <p:cNvSpPr txBox="1"/>
          <p:nvPr/>
        </p:nvSpPr>
        <p:spPr>
          <a:xfrm>
            <a:off x="235655" y="5008985"/>
            <a:ext cx="9144001" cy="563231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latin typeface="Segoe UI" panose="020B0502040204020203" pitchFamily="34" charset="0"/>
                <a:ea typeface="Calibri"/>
                <a:cs typeface="Segoe UI" panose="020B0502040204020203" pitchFamily="34" charset="0"/>
              </a:rPr>
              <a:t>Your information, including financial transaction data related to purchases or money transfers made on our Products, may be preserved and accessed for a longer time  period if it’s related to any of the following:</a:t>
            </a:r>
            <a:endParaRPr lang="en-US" sz="2400">
              <a:latin typeface="Segoe UI" panose="020B0502040204020203" pitchFamily="34" charset="0"/>
              <a:cs typeface="Segoe UI" panose="020B0502040204020203" pitchFamily="34" charset="0"/>
            </a:endParaRPr>
          </a:p>
          <a:p>
            <a:pPr>
              <a:buFont typeface=""/>
              <a:buChar char="•"/>
            </a:pPr>
            <a:r>
              <a:rPr lang="en-US" sz="2400">
                <a:latin typeface="Segoe UI" panose="020B0502040204020203" pitchFamily="34" charset="0"/>
                <a:ea typeface="Calibri"/>
                <a:cs typeface="Segoe UI" panose="020B0502040204020203" pitchFamily="34" charset="0"/>
              </a:rPr>
              <a:t>A legal request or obligation, including obligations of Meta Companies or to comply with applicable law</a:t>
            </a:r>
          </a:p>
          <a:p>
            <a:pPr>
              <a:buFont typeface=""/>
              <a:buChar char="•"/>
            </a:pPr>
            <a:r>
              <a:rPr lang="en-US" sz="2400">
                <a:latin typeface="Segoe UI" panose="020B0502040204020203" pitchFamily="34" charset="0"/>
                <a:ea typeface="Calibri"/>
                <a:cs typeface="Segoe UI" panose="020B0502040204020203" pitchFamily="34" charset="0"/>
              </a:rPr>
              <a:t>A governmental investigation</a:t>
            </a:r>
          </a:p>
          <a:p>
            <a:pPr>
              <a:buFont typeface=""/>
              <a:buChar char="•"/>
            </a:pPr>
            <a:r>
              <a:rPr lang="en-US" sz="2400">
                <a:latin typeface="Segoe UI" panose="020B0502040204020203" pitchFamily="34" charset="0"/>
                <a:ea typeface="Calibri"/>
                <a:cs typeface="Segoe UI" panose="020B0502040204020203" pitchFamily="34" charset="0"/>
              </a:rPr>
              <a:t>An investigation of possible violations of our terms or policies</a:t>
            </a:r>
          </a:p>
          <a:p>
            <a:pPr>
              <a:buFont typeface=""/>
              <a:buChar char="•"/>
            </a:pPr>
            <a:r>
              <a:rPr lang="en-US" sz="2400">
                <a:latin typeface="Segoe UI" panose="020B0502040204020203" pitchFamily="34" charset="0"/>
                <a:ea typeface="Calibri"/>
                <a:cs typeface="Segoe UI" panose="020B0502040204020203" pitchFamily="34" charset="0"/>
              </a:rPr>
              <a:t>To prevent harm</a:t>
            </a:r>
          </a:p>
          <a:p>
            <a:pPr>
              <a:buFont typeface=""/>
              <a:buChar char="•"/>
            </a:pPr>
            <a:r>
              <a:rPr lang="en-US" sz="2400">
                <a:latin typeface="Segoe UI" panose="020B0502040204020203" pitchFamily="34" charset="0"/>
                <a:ea typeface="Calibri"/>
                <a:cs typeface="Segoe UI" panose="020B0502040204020203" pitchFamily="34" charset="0"/>
              </a:rPr>
              <a:t>For safety, security and integrity purposes</a:t>
            </a:r>
          </a:p>
          <a:p>
            <a:pPr>
              <a:buFont typeface=""/>
              <a:buChar char="•"/>
            </a:pPr>
            <a:r>
              <a:rPr lang="en-US" sz="2400">
                <a:latin typeface="Segoe UI" panose="020B0502040204020203" pitchFamily="34" charset="0"/>
                <a:ea typeface="Calibri"/>
                <a:cs typeface="Segoe UI" panose="020B0502040204020203" pitchFamily="34" charset="0"/>
              </a:rPr>
              <a:t>To protect ourselves, including our rights, property or products</a:t>
            </a:r>
          </a:p>
          <a:p>
            <a:pPr>
              <a:buFont typeface=""/>
              <a:buChar char="•"/>
            </a:pPr>
            <a:r>
              <a:rPr lang="en-US" sz="2400">
                <a:latin typeface="Segoe UI" panose="020B0502040204020203" pitchFamily="34" charset="0"/>
                <a:ea typeface="Calibri"/>
                <a:cs typeface="Segoe UI" panose="020B0502040204020203" pitchFamily="34" charset="0"/>
              </a:rPr>
              <a:t>If it’s needed in relation to a legal claim, complaint, litigation or regulatory proceedings</a:t>
            </a:r>
          </a:p>
          <a:p>
            <a:endParaRPr lang="en-US" sz="2400">
              <a:latin typeface="Segoe UI" panose="020B0502040204020203" pitchFamily="34" charset="0"/>
              <a:ea typeface="Calibri"/>
              <a:cs typeface="Segoe UI" panose="020B0502040204020203" pitchFamily="34" charset="0"/>
            </a:endParaRPr>
          </a:p>
          <a:p>
            <a:endParaRPr lang="en-US" sz="2400">
              <a:latin typeface="Segoe UI" panose="020B0502040204020203" pitchFamily="34" charset="0"/>
              <a:ea typeface="Calibri"/>
              <a:cs typeface="Segoe UI" panose="020B0502040204020203" pitchFamily="34" charset="0"/>
            </a:endParaRPr>
          </a:p>
        </p:txBody>
      </p:sp>
      <p:sp>
        <p:nvSpPr>
          <p:cNvPr id="16" name="TextBox 15">
            <a:extLst>
              <a:ext uri="{FF2B5EF4-FFF2-40B4-BE49-F238E27FC236}">
                <a16:creationId xmlns:a16="http://schemas.microsoft.com/office/drawing/2014/main" id="{E3EFB9DC-65C5-16C6-1185-11C073860EC7}"/>
              </a:ext>
            </a:extLst>
          </p:cNvPr>
          <p:cNvSpPr txBox="1"/>
          <p:nvPr/>
        </p:nvSpPr>
        <p:spPr>
          <a:xfrm>
            <a:off x="9144000" y="1268637"/>
            <a:ext cx="9144000" cy="9325630"/>
          </a:xfrm>
          <a:prstGeom prst="rect">
            <a:avLst/>
          </a:prstGeom>
          <a:noFill/>
        </p:spPr>
        <p:txBody>
          <a:bodyPr wrap="square" lIns="91440" tIns="45720" rIns="91440" bIns="45720" rtlCol="0" anchor="t">
            <a:spAutoFit/>
          </a:bodyPr>
          <a:lstStyle/>
          <a:p>
            <a:r>
              <a:rPr lang="en-US" sz="2400">
                <a:solidFill>
                  <a:srgbClr val="00B0F0"/>
                </a:solidFill>
                <a:latin typeface="Segoe UI"/>
                <a:ea typeface="Calibri"/>
                <a:cs typeface="Segoe UI"/>
              </a:rPr>
              <a:t>Using</a:t>
            </a:r>
            <a:r>
              <a:rPr lang="en-US" sz="2400" b="1">
                <a:solidFill>
                  <a:srgbClr val="00B0F0"/>
                </a:solidFill>
                <a:latin typeface="Segoe UI"/>
                <a:ea typeface="Calibri"/>
                <a:cs typeface="Segoe UI"/>
              </a:rPr>
              <a:t> may instead of will weakens the potential deterrent effect on those considering unlawful data collection. </a:t>
            </a:r>
          </a:p>
          <a:p>
            <a:r>
              <a:rPr lang="en-US" sz="2400">
                <a:solidFill>
                  <a:srgbClr val="00B0F0"/>
                </a:solidFill>
                <a:latin typeface="Segoe UI"/>
                <a:ea typeface="+mn-lt"/>
                <a:cs typeface="Segoe UI"/>
              </a:rPr>
              <a:t>By not committing to a clear course of action, the policy may lead to questions about Facebook’s responsibility to safeguard user data, especially given its history of data privacy controversies.</a:t>
            </a:r>
          </a:p>
          <a:p>
            <a:r>
              <a:rPr lang="en-US" sz="2400" b="1">
                <a:solidFill>
                  <a:srgbClr val="00B0F0"/>
                </a:solidFill>
                <a:latin typeface="Segoe UI"/>
                <a:ea typeface="+mn-lt"/>
                <a:cs typeface="Segoe UI"/>
              </a:rPr>
              <a:t>The word may suggest that Facebook retains discretion about whether to act in such cases.</a:t>
            </a:r>
          </a:p>
          <a:p>
            <a:endParaRPr lang="en-US" sz="2400" i="1">
              <a:solidFill>
                <a:srgbClr val="00B0F0"/>
              </a:solidFill>
              <a:latin typeface="Segoe UI" panose="020B0502040204020203" pitchFamily="34" charset="0"/>
              <a:cs typeface="Segoe UI" panose="020B0502040204020203" pitchFamily="34" charset="0"/>
            </a:endParaRPr>
          </a:p>
          <a:p>
            <a:r>
              <a:rPr lang="en-US" sz="2400">
                <a:solidFill>
                  <a:srgbClr val="00B0F0"/>
                </a:solidFill>
                <a:latin typeface="Segoe UI"/>
                <a:ea typeface="Calibri"/>
                <a:cs typeface="Segoe UI"/>
              </a:rPr>
              <a:t>It say that by not making action obligatory </a:t>
            </a:r>
            <a:r>
              <a:rPr lang="en-US" sz="2400" b="1">
                <a:solidFill>
                  <a:srgbClr val="00B0F0"/>
                </a:solidFill>
                <a:latin typeface="Segoe UI"/>
                <a:ea typeface="Calibri"/>
                <a:cs typeface="Segoe UI"/>
              </a:rPr>
              <a:t>(</a:t>
            </a:r>
            <a:r>
              <a:rPr lang="en-US" sz="2400" b="1" u="sng">
                <a:solidFill>
                  <a:srgbClr val="00B0F0"/>
                </a:solidFill>
                <a:latin typeface="Segoe UI"/>
                <a:ea typeface="Calibri"/>
                <a:cs typeface="Segoe UI"/>
              </a:rPr>
              <a:t>will share instead of may share)</a:t>
            </a:r>
            <a:r>
              <a:rPr lang="en-US" sz="2400" b="1">
                <a:solidFill>
                  <a:srgbClr val="00B0F0"/>
                </a:solidFill>
                <a:latin typeface="Segoe UI"/>
                <a:ea typeface="Calibri"/>
                <a:cs typeface="Segoe UI"/>
              </a:rPr>
              <a:t>, </a:t>
            </a:r>
            <a:r>
              <a:rPr lang="en-US" sz="2400">
                <a:solidFill>
                  <a:srgbClr val="00B0F0"/>
                </a:solidFill>
                <a:latin typeface="Segoe UI"/>
                <a:ea typeface="Calibri"/>
                <a:cs typeface="Segoe UI"/>
              </a:rPr>
              <a:t>Meta appears </a:t>
            </a:r>
            <a:r>
              <a:rPr lang="en-US" sz="2400" b="1">
                <a:solidFill>
                  <a:srgbClr val="00B0F0"/>
                </a:solidFill>
                <a:latin typeface="Segoe UI"/>
                <a:ea typeface="Calibri"/>
                <a:cs typeface="Segoe UI"/>
              </a:rPr>
              <a:t>hesitant to take decisive measures to protect users, potentially putting others at risk</a:t>
            </a:r>
            <a:r>
              <a:rPr lang="en-US" sz="2400">
                <a:solidFill>
                  <a:srgbClr val="00B0F0"/>
                </a:solidFill>
                <a:latin typeface="Segoe UI"/>
                <a:ea typeface="Calibri"/>
                <a:cs typeface="Segoe UI"/>
              </a:rPr>
              <a:t>.</a:t>
            </a:r>
          </a:p>
          <a:p>
            <a:r>
              <a:rPr lang="en-US" sz="2400">
                <a:solidFill>
                  <a:srgbClr val="00B0F0"/>
                </a:solidFill>
                <a:latin typeface="Segoe UI"/>
                <a:ea typeface="+mn-lt"/>
                <a:cs typeface="Segoe UI"/>
              </a:rPr>
              <a:t>The policy </a:t>
            </a:r>
            <a:r>
              <a:rPr lang="en-US" sz="2400" b="1">
                <a:solidFill>
                  <a:srgbClr val="00B0F0"/>
                </a:solidFill>
                <a:latin typeface="Segoe UI"/>
                <a:ea typeface="+mn-lt"/>
                <a:cs typeface="Segoe UI"/>
              </a:rPr>
              <a:t>doesn't specify </a:t>
            </a:r>
            <a:r>
              <a:rPr lang="en-US" sz="2400">
                <a:solidFill>
                  <a:srgbClr val="00B0F0"/>
                </a:solidFill>
                <a:latin typeface="Segoe UI"/>
                <a:ea typeface="+mn-lt"/>
                <a:cs typeface="Segoe UI"/>
              </a:rPr>
              <a:t>under what circumstances </a:t>
            </a:r>
            <a:r>
              <a:rPr lang="en-US" sz="2400" b="1">
                <a:solidFill>
                  <a:srgbClr val="00B0F0"/>
                </a:solidFill>
                <a:latin typeface="Segoe UI"/>
                <a:ea typeface="+mn-lt"/>
                <a:cs typeface="Segoe UI"/>
              </a:rPr>
              <a:t>information will be shared or what thresholds must be met for action </a:t>
            </a:r>
            <a:r>
              <a:rPr lang="en-US" sz="2400">
                <a:solidFill>
                  <a:srgbClr val="00B0F0"/>
                </a:solidFill>
                <a:latin typeface="Segoe UI"/>
                <a:ea typeface="+mn-lt"/>
                <a:cs typeface="Segoe UI"/>
              </a:rPr>
              <a:t>to be taken.</a:t>
            </a:r>
          </a:p>
          <a:p>
            <a:endParaRPr lang="en-US" sz="2400">
              <a:solidFill>
                <a:srgbClr val="00B0F0"/>
              </a:solidFill>
              <a:latin typeface="Segoe UI" panose="020B0502040204020203" pitchFamily="34" charset="0"/>
              <a:ea typeface="+mn-lt"/>
              <a:cs typeface="Segoe UI" panose="020B0502040204020203" pitchFamily="34" charset="0"/>
            </a:endParaRPr>
          </a:p>
          <a:p>
            <a:r>
              <a:rPr lang="en-US" sz="2400">
                <a:solidFill>
                  <a:srgbClr val="00B0F0"/>
                </a:solidFill>
                <a:latin typeface="Segoe UI"/>
                <a:ea typeface="+mn-lt"/>
                <a:cs typeface="Segoe UI"/>
              </a:rPr>
              <a:t>The policy </a:t>
            </a:r>
            <a:r>
              <a:rPr lang="en-US" sz="2400" b="1">
                <a:solidFill>
                  <a:srgbClr val="00B0F0"/>
                </a:solidFill>
                <a:latin typeface="Segoe UI"/>
                <a:ea typeface="+mn-lt"/>
                <a:cs typeface="Segoe UI"/>
              </a:rPr>
              <a:t>doesn’t specify how long </a:t>
            </a:r>
            <a:r>
              <a:rPr lang="en-US" sz="2400">
                <a:solidFill>
                  <a:srgbClr val="00B0F0"/>
                </a:solidFill>
                <a:latin typeface="Segoe UI"/>
                <a:ea typeface="+mn-lt"/>
                <a:cs typeface="Segoe UI"/>
              </a:rPr>
              <a:t>data may be preserved, leading to fears of indefinite retention.</a:t>
            </a:r>
          </a:p>
          <a:p>
            <a:r>
              <a:rPr lang="en-US" sz="2400">
                <a:solidFill>
                  <a:srgbClr val="00B0F0"/>
                </a:solidFill>
                <a:latin typeface="Segoe UI"/>
                <a:ea typeface="+mn-lt"/>
                <a:cs typeface="Segoe UI"/>
              </a:rPr>
              <a:t>Terms like </a:t>
            </a:r>
            <a:r>
              <a:rPr lang="en-US" sz="2400" b="1">
                <a:solidFill>
                  <a:srgbClr val="00B0F0"/>
                </a:solidFill>
                <a:latin typeface="Segoe UI"/>
                <a:ea typeface="+mn-lt"/>
                <a:cs typeface="Segoe UI"/>
              </a:rPr>
              <a:t>"prevent harm," "safety, security and integrity purposes," </a:t>
            </a:r>
            <a:r>
              <a:rPr lang="en-US" sz="2400">
                <a:solidFill>
                  <a:srgbClr val="00B0F0"/>
                </a:solidFill>
                <a:latin typeface="Segoe UI"/>
                <a:ea typeface="+mn-lt"/>
                <a:cs typeface="Segoe UI"/>
              </a:rPr>
              <a:t>and </a:t>
            </a:r>
            <a:r>
              <a:rPr lang="en-US" sz="2400" b="1">
                <a:solidFill>
                  <a:srgbClr val="00B0F0"/>
                </a:solidFill>
                <a:latin typeface="Segoe UI"/>
                <a:ea typeface="+mn-lt"/>
                <a:cs typeface="Segoe UI"/>
              </a:rPr>
              <a:t>"protect ourselves" are vague and open to interpretation.</a:t>
            </a:r>
          </a:p>
          <a:p>
            <a:r>
              <a:rPr lang="en-US" sz="2400">
                <a:solidFill>
                  <a:srgbClr val="00B0F0"/>
                </a:solidFill>
                <a:latin typeface="Segoe UI"/>
                <a:ea typeface="+mn-lt"/>
                <a:cs typeface="Segoe UI"/>
              </a:rPr>
              <a:t>Users are </a:t>
            </a:r>
            <a:r>
              <a:rPr lang="en-US" sz="2400" b="1">
                <a:solidFill>
                  <a:srgbClr val="00B0F0"/>
                </a:solidFill>
                <a:latin typeface="Segoe UI"/>
                <a:ea typeface="+mn-lt"/>
                <a:cs typeface="Segoe UI"/>
              </a:rPr>
              <a:t>not offered a way to manage or opt out </a:t>
            </a:r>
            <a:r>
              <a:rPr lang="en-US" sz="2400">
                <a:solidFill>
                  <a:srgbClr val="00B0F0"/>
                </a:solidFill>
                <a:latin typeface="Segoe UI"/>
                <a:ea typeface="+mn-lt"/>
                <a:cs typeface="Segoe UI"/>
              </a:rPr>
              <a:t>of extended </a:t>
            </a:r>
            <a:r>
              <a:rPr lang="en-US" sz="2400" b="1">
                <a:solidFill>
                  <a:srgbClr val="00B0F0"/>
                </a:solidFill>
                <a:latin typeface="Segoe UI"/>
                <a:ea typeface="+mn-lt"/>
                <a:cs typeface="Segoe UI"/>
              </a:rPr>
              <a:t>data retention.</a:t>
            </a:r>
          </a:p>
          <a:p>
            <a:r>
              <a:rPr lang="en-US" sz="2400">
                <a:solidFill>
                  <a:srgbClr val="00B0F0"/>
                </a:solidFill>
                <a:latin typeface="Segoe UI"/>
                <a:ea typeface="+mn-lt"/>
                <a:cs typeface="Segoe UI"/>
              </a:rPr>
              <a:t>The policy </a:t>
            </a:r>
            <a:r>
              <a:rPr lang="en-US" sz="2400" b="1">
                <a:solidFill>
                  <a:srgbClr val="00B0F0"/>
                </a:solidFill>
                <a:latin typeface="Segoe UI"/>
                <a:ea typeface="+mn-lt"/>
                <a:cs typeface="Segoe UI"/>
              </a:rPr>
              <a:t>does not explain how Meta determines whether a situation qualifies for extended retention</a:t>
            </a:r>
          </a:p>
          <a:p>
            <a:endParaRPr lang="en-US" sz="2400"/>
          </a:p>
        </p:txBody>
      </p:sp>
    </p:spTree>
    <p:extLst>
      <p:ext uri="{BB962C8B-B14F-4D97-AF65-F5344CB8AC3E}">
        <p14:creationId xmlns:p14="http://schemas.microsoft.com/office/powerpoint/2010/main" val="1347015930"/>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a:extLst>
            <a:ext uri="{FF2B5EF4-FFF2-40B4-BE49-F238E27FC236}">
              <a16:creationId xmlns:a16="http://schemas.microsoft.com/office/drawing/2014/main" id="{BF442575-A22E-EAA1-24AE-291457DE85C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51F49F8-4289-6EC0-8F6B-2BD61AD02B1C}"/>
              </a:ext>
            </a:extLst>
          </p:cNvPr>
          <p:cNvGrpSpPr/>
          <p:nvPr/>
        </p:nvGrpSpPr>
        <p:grpSpPr>
          <a:xfrm>
            <a:off x="0" y="-30139"/>
            <a:ext cx="18288000" cy="1307696"/>
            <a:chOff x="0" y="0"/>
            <a:chExt cx="22991997" cy="1293300"/>
          </a:xfrm>
        </p:grpSpPr>
        <p:sp>
          <p:nvSpPr>
            <p:cNvPr id="3" name="Freeform 3">
              <a:extLst>
                <a:ext uri="{FF2B5EF4-FFF2-40B4-BE49-F238E27FC236}">
                  <a16:creationId xmlns:a16="http://schemas.microsoft.com/office/drawing/2014/main" id="{75562B40-0611-16FA-0A8D-0F5FE1C6D9D2}"/>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latin typeface="Segoe UI" panose="020B0502040204020203" pitchFamily="34" charset="0"/>
                <a:cs typeface="Segoe UI" panose="020B0502040204020203" pitchFamily="34" charset="0"/>
              </a:endParaRPr>
            </a:p>
          </p:txBody>
        </p:sp>
      </p:grpSp>
      <p:sp>
        <p:nvSpPr>
          <p:cNvPr id="6" name="TextBox 2">
            <a:extLst>
              <a:ext uri="{FF2B5EF4-FFF2-40B4-BE49-F238E27FC236}">
                <a16:creationId xmlns:a16="http://schemas.microsoft.com/office/drawing/2014/main" id="{D1C7D309-EBCC-3AB5-43C2-08C6DF5D1ECF}"/>
              </a:ext>
            </a:extLst>
          </p:cNvPr>
          <p:cNvSpPr txBox="1"/>
          <p:nvPr/>
        </p:nvSpPr>
        <p:spPr>
          <a:xfrm>
            <a:off x="3581400" y="202400"/>
            <a:ext cx="11734800" cy="55399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Segoe UI" panose="020B0502040204020203" pitchFamily="34" charset="0"/>
                <a:ea typeface="Calibri"/>
                <a:cs typeface="Segoe UI" panose="020B0502040204020203" pitchFamily="34" charset="0"/>
              </a:rPr>
              <a:t>Response to Legal Process / Emergency Disclosure</a:t>
            </a:r>
            <a:endParaRPr lang="en-US" sz="5500">
              <a:solidFill>
                <a:schemeClr val="bg1"/>
              </a:solidFill>
              <a:latin typeface="Segoe UI" panose="020B0502040204020203" pitchFamily="34" charset="0"/>
              <a:ea typeface="League Spartan"/>
              <a:cs typeface="Segoe UI" panose="020B0502040204020203" pitchFamily="34" charset="0"/>
            </a:endParaRPr>
          </a:p>
        </p:txBody>
      </p:sp>
      <p:sp>
        <p:nvSpPr>
          <p:cNvPr id="8" name="TextBox 11">
            <a:extLst>
              <a:ext uri="{FF2B5EF4-FFF2-40B4-BE49-F238E27FC236}">
                <a16:creationId xmlns:a16="http://schemas.microsoft.com/office/drawing/2014/main" id="{82C319A5-E377-F2C3-AD1C-27ECE5C1305B}"/>
              </a:ext>
            </a:extLst>
          </p:cNvPr>
          <p:cNvSpPr txBox="1"/>
          <p:nvPr/>
        </p:nvSpPr>
        <p:spPr>
          <a:xfrm>
            <a:off x="304800" y="6286500"/>
            <a:ext cx="7162799" cy="44012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2400" b="1" u="sng">
                <a:latin typeface="Segoe UI"/>
                <a:ea typeface="+mn-lt"/>
                <a:cs typeface="Segoe UI"/>
              </a:rPr>
              <a:t>Legal Process</a:t>
            </a:r>
            <a:r>
              <a:rPr lang="en-US" sz="2400" u="sng">
                <a:latin typeface="Segoe UI"/>
                <a:ea typeface="+mn-lt"/>
                <a:cs typeface="Segoe UI"/>
              </a:rPr>
              <a:t> </a:t>
            </a:r>
            <a:r>
              <a:rPr lang="en-US" sz="2400">
                <a:latin typeface="Segoe UI"/>
                <a:ea typeface="+mn-lt"/>
                <a:cs typeface="Segoe UI"/>
              </a:rPr>
              <a:t>: These represent formal data requests from governments or law enforcement agencies made through official channels, such as subpoenas, court orders, or warrants.</a:t>
            </a:r>
            <a:endParaRPr lang="en-US" sz="2400">
              <a:latin typeface="Segoe UI"/>
              <a:cs typeface="Segoe UI"/>
            </a:endParaRPr>
          </a:p>
          <a:p>
            <a:pPr marL="342900" indent="-342900">
              <a:buFont typeface="Arial" panose="020B0604020202020204" pitchFamily="34" charset="0"/>
              <a:buChar char="•"/>
            </a:pPr>
            <a:endParaRPr lang="en-US" sz="2400">
              <a:latin typeface="Segoe UI" panose="020B0502040204020203" pitchFamily="34" charset="0"/>
              <a:ea typeface="+mn-lt"/>
              <a:cs typeface="Segoe UI" panose="020B0502040204020203" pitchFamily="34" charset="0"/>
            </a:endParaRPr>
          </a:p>
          <a:p>
            <a:pPr marL="342900" indent="-342900">
              <a:buFont typeface="Arial" panose="020B0604020202020204" pitchFamily="34" charset="0"/>
              <a:buChar char="•"/>
            </a:pPr>
            <a:r>
              <a:rPr lang="en-US" sz="2400" b="1" u="sng">
                <a:latin typeface="Segoe UI"/>
                <a:ea typeface="+mn-lt"/>
                <a:cs typeface="Segoe UI"/>
              </a:rPr>
              <a:t>Emergency Disclosure</a:t>
            </a:r>
            <a:r>
              <a:rPr lang="en-US" sz="2400" u="sng">
                <a:latin typeface="Segoe UI"/>
                <a:ea typeface="+mn-lt"/>
                <a:cs typeface="Segoe UI"/>
              </a:rPr>
              <a:t>:</a:t>
            </a:r>
            <a:r>
              <a:rPr lang="en-US" sz="2400">
                <a:latin typeface="Segoe UI"/>
                <a:ea typeface="+mn-lt"/>
                <a:cs typeface="Segoe UI"/>
              </a:rPr>
              <a:t> These refer to urgent data requests made in situations involving immediate danger, such as threats to life or physical safety, where there isn’t enough time for standard legal processes.</a:t>
            </a:r>
          </a:p>
          <a:p>
            <a:pPr marL="285750" indent="-285750" algn="l">
              <a:buFont typeface="Arial"/>
              <a:buChar char="•"/>
            </a:pPr>
            <a:endParaRPr lang="en-US" sz="2000">
              <a:latin typeface="Segoe UI" panose="020B0502040204020203" pitchFamily="34" charset="0"/>
              <a:cs typeface="Segoe UI" panose="020B0502040204020203" pitchFamily="34" charset="0"/>
            </a:endParaRPr>
          </a:p>
          <a:p>
            <a:endParaRPr lang="en-US" sz="2000">
              <a:latin typeface="Segoe UI" panose="020B0502040204020203" pitchFamily="34" charset="0"/>
              <a:cs typeface="Segoe UI" panose="020B0502040204020203" pitchFamily="34" charset="0"/>
            </a:endParaRPr>
          </a:p>
        </p:txBody>
      </p:sp>
      <p:pic>
        <p:nvPicPr>
          <p:cNvPr id="1034" name="Picture 10" descr="A graph of a number of people&#10;&#10;Description automatically generated">
            <a:extLst>
              <a:ext uri="{FF2B5EF4-FFF2-40B4-BE49-F238E27FC236}">
                <a16:creationId xmlns:a16="http://schemas.microsoft.com/office/drawing/2014/main" id="{5FB3A4E0-BDDA-6E2E-E071-8E10699A01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277557"/>
            <a:ext cx="11160560" cy="470362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TextBox 18">
            <a:extLst>
              <a:ext uri="{FF2B5EF4-FFF2-40B4-BE49-F238E27FC236}">
                <a16:creationId xmlns:a16="http://schemas.microsoft.com/office/drawing/2014/main" id="{BB83CB9D-BA97-659B-A7E1-E935CC9E2231}"/>
              </a:ext>
            </a:extLst>
          </p:cNvPr>
          <p:cNvSpPr txBox="1"/>
          <p:nvPr/>
        </p:nvSpPr>
        <p:spPr>
          <a:xfrm>
            <a:off x="8153400" y="6328810"/>
            <a:ext cx="9829800" cy="34163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i="1">
                <a:solidFill>
                  <a:srgbClr val="00B0F0"/>
                </a:solidFill>
                <a:latin typeface="Segoe UI" panose="020B0502040204020203" pitchFamily="34" charset="0"/>
                <a:ea typeface="+mn-lt"/>
                <a:cs typeface="Segoe UI" panose="020B0502040204020203" pitchFamily="34" charset="0"/>
              </a:rPr>
              <a:t>The increasing number of legal process and emergency disclosure requests raises significant privacy concerns, as it highlights growing government reliance on Facebook for sensitive user data. Critics argue that this trend reflects potential overreach, lack of transparency, and insufficient safeguards against misuse, particularly for emergency disclosures that bypass standard legal processes. Without clearer oversight and stronger user protections, Facebook risks eroding user trust while appearing to prioritize compliance over privacy.</a:t>
            </a:r>
            <a:endParaRPr lang="en-US" sz="2400" b="1" i="1">
              <a:solidFill>
                <a:srgbClr val="00B0F0"/>
              </a:solidFill>
              <a:latin typeface="Segoe UI" panose="020B0502040204020203" pitchFamily="34" charset="0"/>
              <a:ea typeface="Calibri"/>
              <a:cs typeface="Segoe UI" panose="020B0502040204020203" pitchFamily="34" charset="0"/>
            </a:endParaRPr>
          </a:p>
        </p:txBody>
      </p:sp>
    </p:spTree>
    <p:extLst>
      <p:ext uri="{BB962C8B-B14F-4D97-AF65-F5344CB8AC3E}">
        <p14:creationId xmlns:p14="http://schemas.microsoft.com/office/powerpoint/2010/main" val="407957128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a:extLst>
            <a:ext uri="{FF2B5EF4-FFF2-40B4-BE49-F238E27FC236}">
              <a16:creationId xmlns:a16="http://schemas.microsoft.com/office/drawing/2014/main" id="{E287A67B-E5E9-71CC-F503-D4D02362D74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C9DF80F-9329-F2CE-6078-9C4E64004C1B}"/>
              </a:ext>
            </a:extLst>
          </p:cNvPr>
          <p:cNvGrpSpPr/>
          <p:nvPr/>
        </p:nvGrpSpPr>
        <p:grpSpPr>
          <a:xfrm>
            <a:off x="0" y="-30139"/>
            <a:ext cx="18288000" cy="1307696"/>
            <a:chOff x="0" y="0"/>
            <a:chExt cx="22991997" cy="1293300"/>
          </a:xfrm>
        </p:grpSpPr>
        <p:sp>
          <p:nvSpPr>
            <p:cNvPr id="3" name="Freeform 3">
              <a:extLst>
                <a:ext uri="{FF2B5EF4-FFF2-40B4-BE49-F238E27FC236}">
                  <a16:creationId xmlns:a16="http://schemas.microsoft.com/office/drawing/2014/main" id="{72455A12-7F03-55F6-188B-AE02F2FA67D7}"/>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latin typeface="Segoe UI" panose="020B0502040204020203" pitchFamily="34" charset="0"/>
                <a:cs typeface="Segoe UI" panose="020B0502040204020203" pitchFamily="34" charset="0"/>
              </a:endParaRPr>
            </a:p>
          </p:txBody>
        </p:sp>
      </p:grpSp>
      <p:sp>
        <p:nvSpPr>
          <p:cNvPr id="6" name="TextBox 2">
            <a:extLst>
              <a:ext uri="{FF2B5EF4-FFF2-40B4-BE49-F238E27FC236}">
                <a16:creationId xmlns:a16="http://schemas.microsoft.com/office/drawing/2014/main" id="{5FE2C7F4-B93C-6C4C-7CE3-8C0D3D369F90}"/>
              </a:ext>
            </a:extLst>
          </p:cNvPr>
          <p:cNvSpPr txBox="1"/>
          <p:nvPr/>
        </p:nvSpPr>
        <p:spPr>
          <a:xfrm>
            <a:off x="3581400" y="202400"/>
            <a:ext cx="11734800" cy="553998"/>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Segoe UI" panose="020B0502040204020203" pitchFamily="34" charset="0"/>
                <a:ea typeface="Calibri"/>
                <a:cs typeface="Segoe UI" panose="020B0502040204020203" pitchFamily="34" charset="0"/>
              </a:rPr>
              <a:t>Response to Legal Process / Emergency Disclosure</a:t>
            </a:r>
            <a:endParaRPr lang="en-US" sz="5500">
              <a:solidFill>
                <a:schemeClr val="bg1"/>
              </a:solidFill>
              <a:latin typeface="Segoe UI" panose="020B0502040204020203" pitchFamily="34" charset="0"/>
              <a:ea typeface="League Spartan"/>
              <a:cs typeface="Segoe UI" panose="020B0502040204020203" pitchFamily="34" charset="0"/>
            </a:endParaRPr>
          </a:p>
        </p:txBody>
      </p:sp>
      <p:sp>
        <p:nvSpPr>
          <p:cNvPr id="10" name="TextBox 19">
            <a:extLst>
              <a:ext uri="{FF2B5EF4-FFF2-40B4-BE49-F238E27FC236}">
                <a16:creationId xmlns:a16="http://schemas.microsoft.com/office/drawing/2014/main" id="{F23D0310-3537-CEA5-C1A4-FC850B6502AB}"/>
              </a:ext>
            </a:extLst>
          </p:cNvPr>
          <p:cNvSpPr txBox="1"/>
          <p:nvPr/>
        </p:nvSpPr>
        <p:spPr>
          <a:xfrm>
            <a:off x="152400" y="1048584"/>
            <a:ext cx="10828130" cy="97257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b="1" u="sng">
              <a:latin typeface="Franklin Gothic"/>
            </a:endParaRPr>
          </a:p>
          <a:p>
            <a:r>
              <a:rPr lang="en-US" sz="2400" b="1" u="sng">
                <a:latin typeface="Segoe UI" panose="020B0502040204020203" pitchFamily="34" charset="0"/>
                <a:cs typeface="Segoe UI" panose="020B0502040204020203" pitchFamily="34" charset="0"/>
              </a:rPr>
              <a:t>Data Privacy and User Rights </a:t>
            </a:r>
            <a:r>
              <a:rPr lang="en-US" sz="2400" u="sng">
                <a:latin typeface="Segoe UI" panose="020B0502040204020203" pitchFamily="34" charset="0"/>
                <a:cs typeface="Segoe UI" panose="020B0502040204020203" pitchFamily="34" charset="0"/>
              </a:rPr>
              <a:t>:</a:t>
            </a:r>
            <a:r>
              <a:rPr lang="en-US" sz="2400">
                <a:latin typeface="Segoe UI" panose="020B0502040204020203" pitchFamily="34" charset="0"/>
                <a:cs typeface="Segoe UI" panose="020B0502040204020203" pitchFamily="34" charset="0"/>
              </a:rPr>
              <a:t> </a:t>
            </a:r>
            <a:r>
              <a:rPr lang="en-US" sz="2400">
                <a:latin typeface="Segoe UI" panose="020B0502040204020203" pitchFamily="34" charset="0"/>
                <a:ea typeface="+mn-lt"/>
                <a:cs typeface="Segoe UI" panose="020B0502040204020203" pitchFamily="34" charset="0"/>
              </a:rPr>
              <a:t>Facebook has faced significant challenges in complying with strict data privacy regulations like GDPR, which mandates transparency, user consent, and data protection. Non-compliance has led to hefty fines, such as the €265 million penalty in 2022 for data breaches.</a:t>
            </a:r>
            <a:endParaRPr lang="en-US" sz="2400">
              <a:latin typeface="Segoe UI" panose="020B0502040204020203" pitchFamily="34" charset="0"/>
              <a:cs typeface="Segoe UI" panose="020B0502040204020203" pitchFamily="34" charset="0"/>
            </a:endParaRPr>
          </a:p>
          <a:p>
            <a:r>
              <a:rPr lang="en-US" sz="2400">
                <a:latin typeface="Segoe UI" panose="020B0502040204020203" pitchFamily="34" charset="0"/>
                <a:ea typeface="+mn-lt"/>
                <a:cs typeface="Segoe UI" panose="020B0502040204020203" pitchFamily="34" charset="0"/>
              </a:rPr>
              <a:t>CCPA (California Consumer Privacy Act):</a:t>
            </a:r>
            <a:endParaRPr lang="en-US" sz="2400">
              <a:latin typeface="Segoe UI" panose="020B0502040204020203" pitchFamily="34" charset="0"/>
              <a:cs typeface="Segoe UI" panose="020B0502040204020203" pitchFamily="34" charset="0"/>
            </a:endParaRPr>
          </a:p>
          <a:p>
            <a:r>
              <a:rPr lang="en-US" sz="2400">
                <a:latin typeface="Segoe UI" panose="020B0502040204020203" pitchFamily="34" charset="0"/>
                <a:ea typeface="+mn-lt"/>
                <a:cs typeface="Segoe UI" panose="020B0502040204020203" pitchFamily="34" charset="0"/>
              </a:rPr>
              <a:t>Similar laws in the U.S., like the CCPA, require Facebook to allow users to access, delete, or opt out of their data collection practices.</a:t>
            </a:r>
            <a:endParaRPr lang="en-US" sz="2400">
              <a:latin typeface="Segoe UI" panose="020B0502040204020203" pitchFamily="34" charset="0"/>
              <a:cs typeface="Segoe UI" panose="020B0502040204020203" pitchFamily="34" charset="0"/>
            </a:endParaRPr>
          </a:p>
          <a:p>
            <a:r>
              <a:rPr lang="en-US" sz="2400">
                <a:latin typeface="Segoe UI" panose="020B0502040204020203" pitchFamily="34" charset="0"/>
                <a:ea typeface="+mn-lt"/>
                <a:cs typeface="Segoe UI" panose="020B0502040204020203" pitchFamily="34" charset="0"/>
              </a:rPr>
              <a:t>Ongoing investigations in multiple jurisdictions are testing Facebook’s handling of user data and targeted advertising practices.</a:t>
            </a:r>
            <a:endParaRPr lang="en-US" sz="2400">
              <a:latin typeface="Segoe UI" panose="020B0502040204020203" pitchFamily="34" charset="0"/>
              <a:cs typeface="Segoe UI" panose="020B0502040204020203" pitchFamily="34" charset="0"/>
            </a:endParaRPr>
          </a:p>
          <a:p>
            <a:endParaRPr lang="en-US" sz="2400">
              <a:latin typeface="Segoe UI" panose="020B0502040204020203" pitchFamily="34" charset="0"/>
              <a:cs typeface="Segoe UI" panose="020B0502040204020203" pitchFamily="34" charset="0"/>
            </a:endParaRPr>
          </a:p>
          <a:p>
            <a:r>
              <a:rPr lang="en-US" sz="2400" b="1" u="sng">
                <a:latin typeface="Segoe UI" panose="020B0502040204020203" pitchFamily="34" charset="0"/>
                <a:ea typeface="+mn-lt"/>
                <a:cs typeface="Segoe UI" panose="020B0502040204020203" pitchFamily="34" charset="0"/>
              </a:rPr>
              <a:t>Misinformation and Election Interference:</a:t>
            </a:r>
            <a:r>
              <a:rPr lang="en-US" sz="2400" b="1">
                <a:latin typeface="Segoe UI" panose="020B0502040204020203" pitchFamily="34" charset="0"/>
                <a:ea typeface="+mn-lt"/>
                <a:cs typeface="Segoe UI" panose="020B0502040204020203" pitchFamily="34" charset="0"/>
              </a:rPr>
              <a:t> </a:t>
            </a:r>
            <a:r>
              <a:rPr lang="en-US" sz="2400">
                <a:latin typeface="Segoe UI" panose="020B0502040204020203" pitchFamily="34" charset="0"/>
                <a:ea typeface="+mn-lt"/>
                <a:cs typeface="Segoe UI" panose="020B0502040204020203" pitchFamily="34" charset="0"/>
              </a:rPr>
              <a:t>Facebook has been accused of enabling the spread of fake news and misinformation during major elections, such as the 2016 U.S. presidential election and Brexit.</a:t>
            </a:r>
          </a:p>
          <a:p>
            <a:r>
              <a:rPr lang="en-US" sz="2400">
                <a:latin typeface="Segoe UI" panose="020B0502040204020203" pitchFamily="34" charset="0"/>
                <a:ea typeface="+mn-lt"/>
                <a:cs typeface="Segoe UI" panose="020B0502040204020203" pitchFamily="34" charset="0"/>
              </a:rPr>
              <a:t>Governments, including the U.S. Congress, have held hearings and issued subpoenas to Facebook, demanding explanations for its role in political interference campaigns, often linked to foreign entities like Russia.</a:t>
            </a:r>
            <a:endParaRPr lang="en-US" sz="2400">
              <a:latin typeface="Segoe UI" panose="020B0502040204020203" pitchFamily="34" charset="0"/>
              <a:cs typeface="Segoe UI" panose="020B0502040204020203" pitchFamily="34" charset="0"/>
            </a:endParaRPr>
          </a:p>
          <a:p>
            <a:r>
              <a:rPr lang="en-US" sz="2400">
                <a:latin typeface="Segoe UI" panose="020B0502040204020203" pitchFamily="34" charset="0"/>
                <a:ea typeface="+mn-lt"/>
                <a:cs typeface="Segoe UI" panose="020B0502040204020203" pitchFamily="34" charset="0"/>
              </a:rPr>
              <a:t>Countries like Germany and France have introduced laws that impose penalties on platforms for failing to curb misinformation and hate speech.</a:t>
            </a:r>
            <a:endParaRPr lang="en-US" sz="2400">
              <a:latin typeface="Segoe UI" panose="020B0502040204020203" pitchFamily="34" charset="0"/>
              <a:cs typeface="Segoe UI" panose="020B0502040204020203" pitchFamily="34" charset="0"/>
            </a:endParaRPr>
          </a:p>
          <a:p>
            <a:endParaRPr lang="en-US" sz="2400" b="1" u="sng">
              <a:latin typeface="Segoe UI" panose="020B0502040204020203" pitchFamily="34" charset="0"/>
              <a:cs typeface="Segoe UI" panose="020B0502040204020203" pitchFamily="34" charset="0"/>
            </a:endParaRPr>
          </a:p>
          <a:p>
            <a:r>
              <a:rPr lang="en-US" sz="2400" b="1" u="sng">
                <a:latin typeface="Segoe UI" panose="020B0502040204020203" pitchFamily="34" charset="0"/>
                <a:cs typeface="Segoe UI" panose="020B0502040204020203" pitchFamily="34" charset="0"/>
              </a:rPr>
              <a:t>Regulatory Pressure Over Child Safety: </a:t>
            </a:r>
            <a:r>
              <a:rPr lang="en-US" sz="2400" b="1">
                <a:latin typeface="Segoe UI" panose="020B0502040204020203" pitchFamily="34" charset="0"/>
                <a:cs typeface="Segoe UI" panose="020B0502040204020203" pitchFamily="34" charset="0"/>
              </a:rPr>
              <a:t> </a:t>
            </a:r>
            <a:r>
              <a:rPr lang="en-US" sz="2400">
                <a:latin typeface="Segoe UI" panose="020B0502040204020203" pitchFamily="34" charset="0"/>
                <a:ea typeface="+mn-lt"/>
                <a:cs typeface="Segoe UI" panose="020B0502040204020203" pitchFamily="34" charset="0"/>
              </a:rPr>
              <a:t>The U.K.’s Online Safety Bill and similar global initiatives demand platforms take stricter measures to prevent child exploitation and cyberbullying.</a:t>
            </a:r>
            <a:endParaRPr lang="en-US" sz="2400">
              <a:latin typeface="Segoe UI" panose="020B0502040204020203" pitchFamily="34" charset="0"/>
              <a:cs typeface="Segoe UI" panose="020B0502040204020203" pitchFamily="34" charset="0"/>
            </a:endParaRPr>
          </a:p>
          <a:p>
            <a:r>
              <a:rPr lang="en-US" sz="2400">
                <a:latin typeface="Segoe UI" panose="020B0502040204020203" pitchFamily="34" charset="0"/>
                <a:ea typeface="+mn-lt"/>
                <a:cs typeface="Segoe UI" panose="020B0502040204020203" pitchFamily="34" charset="0"/>
              </a:rPr>
              <a:t>Facebook’s plans for products targeting younger audiences (e.g., Instagram Kids) faced global backlash, leading to its suspension.</a:t>
            </a:r>
            <a:endParaRPr lang="en-US" sz="2400">
              <a:latin typeface="Segoe UI" panose="020B0502040204020203" pitchFamily="34" charset="0"/>
              <a:cs typeface="Segoe UI" panose="020B0502040204020203" pitchFamily="34" charset="0"/>
            </a:endParaRPr>
          </a:p>
          <a:p>
            <a:endParaRPr lang="en-US" sz="1000" b="1">
              <a:latin typeface="Aptos"/>
            </a:endParaRPr>
          </a:p>
          <a:p>
            <a:endParaRPr lang="en-US" sz="1000" b="1">
              <a:latin typeface="Aptos"/>
            </a:endParaRPr>
          </a:p>
          <a:p>
            <a:endParaRPr lang="en-US" sz="1400"/>
          </a:p>
        </p:txBody>
      </p:sp>
      <p:sp>
        <p:nvSpPr>
          <p:cNvPr id="12" name="TextBox 4">
            <a:extLst>
              <a:ext uri="{FF2B5EF4-FFF2-40B4-BE49-F238E27FC236}">
                <a16:creationId xmlns:a16="http://schemas.microsoft.com/office/drawing/2014/main" id="{9900FB22-BB4C-73DE-A63E-2E098096251E}"/>
              </a:ext>
            </a:extLst>
          </p:cNvPr>
          <p:cNvSpPr txBox="1"/>
          <p:nvPr/>
        </p:nvSpPr>
        <p:spPr>
          <a:xfrm>
            <a:off x="11152680" y="6894234"/>
            <a:ext cx="6874068" cy="2862322"/>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r>
              <a:rPr lang="en-US">
                <a:latin typeface="Segoe UI"/>
                <a:cs typeface="Segoe UI"/>
              </a:rPr>
              <a:t>Federal Trade Commission. (2019, July 24). </a:t>
            </a:r>
            <a:r>
              <a:rPr lang="en-US" i="1">
                <a:latin typeface="Segoe UI"/>
                <a:cs typeface="Segoe UI"/>
              </a:rPr>
              <a:t>FTC imposes $5 billion penalty and sweeping new privacy restrictions on Facebook</a:t>
            </a:r>
            <a:r>
              <a:rPr lang="en-US">
                <a:latin typeface="Segoe UI"/>
                <a:cs typeface="Segoe UI"/>
              </a:rPr>
              <a:t>. Federal Trade Commission. Retrieved from </a:t>
            </a:r>
            <a:r>
              <a:rPr lang="en-US">
                <a:latin typeface="Segoe UI"/>
                <a:cs typeface="Segoe UI"/>
                <a:hlinkClick r:id="rId3"/>
              </a:rPr>
              <a:t>https://www.ftc.gov/news-events/news/press-releases/2019/07/ftc-imposes-5-billion-penalty-sweeping-new-privacy-restrictions-facebook</a:t>
            </a:r>
            <a:endParaRPr lang="en-US">
              <a:latin typeface="Segoe UI"/>
              <a:cs typeface="Segoe UI"/>
            </a:endParaRPr>
          </a:p>
          <a:p>
            <a:endParaRPr lang="en-US">
              <a:latin typeface="Segoe UI"/>
              <a:cs typeface="Segoe UI"/>
            </a:endParaRPr>
          </a:p>
          <a:p>
            <a:r>
              <a:rPr lang="en-US">
                <a:latin typeface="Segoe UI"/>
                <a:cs typeface="Segoe UI"/>
              </a:rPr>
              <a:t>Jefferson University. (n.d.). </a:t>
            </a:r>
            <a:r>
              <a:rPr lang="en-US" i="1">
                <a:latin typeface="Segoe UI"/>
                <a:cs typeface="Segoe UI"/>
              </a:rPr>
              <a:t>What does the FTC’s antitrust case vs. Facebook mean for social media users?</a:t>
            </a:r>
            <a:r>
              <a:rPr lang="en-US">
                <a:latin typeface="Segoe UI"/>
                <a:cs typeface="Segoe UI"/>
              </a:rPr>
              <a:t> The Nexus. Retrieved from </a:t>
            </a:r>
            <a:r>
              <a:rPr lang="en-US">
                <a:latin typeface="Segoe UI"/>
                <a:cs typeface="Segoe UI"/>
                <a:hlinkClick r:id="rId4"/>
              </a:rPr>
              <a:t>https://nexus.jefferson.edu/business/what-does-the-ftcs-antitrust-case-vs-facebook-mean-for-social-media-users/</a:t>
            </a:r>
            <a:endParaRPr lang="en-US">
              <a:latin typeface="Segoe UI"/>
              <a:cs typeface="Segoe UI"/>
            </a:endParaRPr>
          </a:p>
        </p:txBody>
      </p:sp>
      <p:sp>
        <p:nvSpPr>
          <p:cNvPr id="4" name="Thought Bubble: Cloud 3">
            <a:extLst>
              <a:ext uri="{FF2B5EF4-FFF2-40B4-BE49-F238E27FC236}">
                <a16:creationId xmlns:a16="http://schemas.microsoft.com/office/drawing/2014/main" id="{F707F88B-C74A-BF3D-B00D-E3C30F08D37A}"/>
              </a:ext>
            </a:extLst>
          </p:cNvPr>
          <p:cNvSpPr/>
          <p:nvPr/>
        </p:nvSpPr>
        <p:spPr>
          <a:xfrm>
            <a:off x="11009362" y="1714500"/>
            <a:ext cx="7155070" cy="3991094"/>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a:latin typeface="Segoe UI" panose="020B0502040204020203" pitchFamily="34" charset="0"/>
                <a:cs typeface="Segoe UI" panose="020B0502040204020203" pitchFamily="34" charset="0"/>
              </a:rPr>
              <a:t>How will user know the Policy has changed?</a:t>
            </a:r>
            <a:endParaRPr lang="en-US" sz="2000">
              <a:latin typeface="Segoe UI" panose="020B0502040204020203" pitchFamily="34" charset="0"/>
              <a:cs typeface="Segoe UI" panose="020B0502040204020203" pitchFamily="34" charset="0"/>
            </a:endParaRPr>
          </a:p>
          <a:p>
            <a:r>
              <a:rPr lang="en-US" sz="2000">
                <a:latin typeface="Segoe UI" panose="020B0502040204020203" pitchFamily="34" charset="0"/>
                <a:ea typeface="Lato"/>
                <a:cs typeface="Segoe UI" panose="020B0502040204020203" pitchFamily="34" charset="0"/>
              </a:rPr>
              <a:t>"Users are notified prior to any material changes to the policies“</a:t>
            </a:r>
          </a:p>
          <a:p>
            <a:endParaRPr lang="en-US" sz="2000">
              <a:latin typeface="Segoe UI" panose="020B0502040204020203" pitchFamily="34" charset="0"/>
              <a:ea typeface="Lato"/>
              <a:cs typeface="Segoe UI" panose="020B0502040204020203" pitchFamily="34" charset="0"/>
            </a:endParaRPr>
          </a:p>
          <a:p>
            <a:r>
              <a:rPr lang="en-US" sz="2000" b="1" i="1">
                <a:latin typeface="Segoe UI" panose="020B0502040204020203" pitchFamily="34" charset="0"/>
                <a:ea typeface="Lato"/>
                <a:cs typeface="Segoe UI" panose="020B0502040204020203" pitchFamily="34" charset="0"/>
              </a:rPr>
              <a:t>Changes to the policies are effective immediately and continued use of the product indicates consent.</a:t>
            </a:r>
          </a:p>
        </p:txBody>
      </p:sp>
    </p:spTree>
    <p:extLst>
      <p:ext uri="{BB962C8B-B14F-4D97-AF65-F5344CB8AC3E}">
        <p14:creationId xmlns:p14="http://schemas.microsoft.com/office/powerpoint/2010/main" val="1482979849"/>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B460-EDD6-C250-D2D1-4F9ECE321DA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DA418113-3EC1-AA0D-3D2A-104E103D93C5}"/>
              </a:ext>
            </a:extLst>
          </p:cNvPr>
          <p:cNvGrpSpPr/>
          <p:nvPr/>
        </p:nvGrpSpPr>
        <p:grpSpPr>
          <a:xfrm>
            <a:off x="9219" y="-3288"/>
            <a:ext cx="18288000" cy="1307696"/>
            <a:chOff x="0" y="0"/>
            <a:chExt cx="22991997" cy="1293300"/>
          </a:xfrm>
        </p:grpSpPr>
        <p:sp>
          <p:nvSpPr>
            <p:cNvPr id="4" name="Freeform 3">
              <a:extLst>
                <a:ext uri="{FF2B5EF4-FFF2-40B4-BE49-F238E27FC236}">
                  <a16:creationId xmlns:a16="http://schemas.microsoft.com/office/drawing/2014/main" id="{1E8E0A96-1E01-8BD5-DA9C-C453D4ABACC4}"/>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2" name="TextBox 2">
            <a:extLst>
              <a:ext uri="{FF2B5EF4-FFF2-40B4-BE49-F238E27FC236}">
                <a16:creationId xmlns:a16="http://schemas.microsoft.com/office/drawing/2014/main" id="{BA12F4A4-06D6-AE31-240A-4DF8C10F2031}"/>
              </a:ext>
            </a:extLst>
          </p:cNvPr>
          <p:cNvSpPr txBox="1"/>
          <p:nvPr/>
        </p:nvSpPr>
        <p:spPr>
          <a:xfrm>
            <a:off x="4024600" y="235437"/>
            <a:ext cx="11367800" cy="553998"/>
          </a:xfrm>
          <a:prstGeom prst="rect">
            <a:avLst/>
          </a:prstGeom>
        </p:spPr>
        <p:txBody>
          <a:bodyPr wrap="square" lIns="0" tIns="0" rIns="0" bIns="0" rtlCol="0" anchor="t">
            <a:spAutoFit/>
          </a:bodyPr>
          <a:lstStyle/>
          <a:p>
            <a:pPr lvl="1" algn="ctr"/>
            <a:r>
              <a:rPr lang="en-US" sz="3600" b="1">
                <a:solidFill>
                  <a:schemeClr val="bg1"/>
                </a:solidFill>
                <a:latin typeface="Segoe UI" panose="020B0502040204020203" pitchFamily="34" charset="0"/>
                <a:cs typeface="Segoe UI" panose="020B0502040204020203" pitchFamily="34" charset="0"/>
              </a:rPr>
              <a:t>How &amp; Why Does Facebook Process Information</a:t>
            </a:r>
            <a:endParaRPr lang="en-US" sz="3600">
              <a:solidFill>
                <a:schemeClr val="bg1"/>
              </a:solidFill>
              <a:latin typeface="Segoe UI" panose="020B0502040204020203" pitchFamily="34" charset="0"/>
              <a:cs typeface="Segoe UI" panose="020B0502040204020203" pitchFamily="34" charset="0"/>
            </a:endParaRPr>
          </a:p>
        </p:txBody>
      </p:sp>
      <p:grpSp>
        <p:nvGrpSpPr>
          <p:cNvPr id="37" name="Group 37">
            <a:extLst>
              <a:ext uri="{FF2B5EF4-FFF2-40B4-BE49-F238E27FC236}">
                <a16:creationId xmlns:a16="http://schemas.microsoft.com/office/drawing/2014/main" id="{94976768-227F-3BA7-093F-AFDA54B484E2}"/>
              </a:ext>
            </a:extLst>
          </p:cNvPr>
          <p:cNvGrpSpPr/>
          <p:nvPr/>
        </p:nvGrpSpPr>
        <p:grpSpPr>
          <a:xfrm>
            <a:off x="0" y="9258300"/>
            <a:ext cx="1695570" cy="1028700"/>
            <a:chOff x="0" y="0"/>
            <a:chExt cx="1004782" cy="609600"/>
          </a:xfrm>
        </p:grpSpPr>
        <p:sp>
          <p:nvSpPr>
            <p:cNvPr id="38" name="Freeform 38">
              <a:extLst>
                <a:ext uri="{FF2B5EF4-FFF2-40B4-BE49-F238E27FC236}">
                  <a16:creationId xmlns:a16="http://schemas.microsoft.com/office/drawing/2014/main" id="{08A74919-08C3-1D85-3F00-8B2204DB3293}"/>
                </a:ext>
              </a:extLst>
            </p:cNvPr>
            <p:cNvSpPr/>
            <p:nvPr/>
          </p:nvSpPr>
          <p:spPr>
            <a:xfrm>
              <a:off x="0" y="0"/>
              <a:ext cx="1004782" cy="609600"/>
            </a:xfrm>
            <a:custGeom>
              <a:avLst/>
              <a:gdLst/>
              <a:ahLst/>
              <a:cxnLst/>
              <a:rect l="l" t="t" r="r" b="b"/>
              <a:pathLst>
                <a:path w="1004782" h="609600">
                  <a:moveTo>
                    <a:pt x="203200" y="0"/>
                  </a:moveTo>
                  <a:lnTo>
                    <a:pt x="1004782" y="0"/>
                  </a:lnTo>
                  <a:lnTo>
                    <a:pt x="801582" y="609600"/>
                  </a:lnTo>
                  <a:lnTo>
                    <a:pt x="0" y="609600"/>
                  </a:lnTo>
                  <a:lnTo>
                    <a:pt x="203200" y="0"/>
                  </a:lnTo>
                  <a:close/>
                </a:path>
              </a:pathLst>
            </a:custGeom>
            <a:solidFill>
              <a:srgbClr val="FFFFFF">
                <a:alpha val="60000"/>
              </a:srgbClr>
            </a:solidFill>
          </p:spPr>
          <p:txBody>
            <a:bodyPr/>
            <a:lstStyle/>
            <a:p>
              <a:endParaRPr lang="en-US"/>
            </a:p>
          </p:txBody>
        </p:sp>
        <p:sp>
          <p:nvSpPr>
            <p:cNvPr id="39" name="TextBox 39">
              <a:extLst>
                <a:ext uri="{FF2B5EF4-FFF2-40B4-BE49-F238E27FC236}">
                  <a16:creationId xmlns:a16="http://schemas.microsoft.com/office/drawing/2014/main" id="{C879C4D7-66EF-9913-DB96-C6891DBF353C}"/>
                </a:ext>
              </a:extLst>
            </p:cNvPr>
            <p:cNvSpPr txBox="1"/>
            <p:nvPr/>
          </p:nvSpPr>
          <p:spPr>
            <a:xfrm>
              <a:off x="101600" y="-38100"/>
              <a:ext cx="801582" cy="647700"/>
            </a:xfrm>
            <a:prstGeom prst="rect">
              <a:avLst/>
            </a:prstGeom>
          </p:spPr>
          <p:txBody>
            <a:bodyPr lIns="50800" tIns="50800" rIns="50800" bIns="50800" rtlCol="0" anchor="ctr"/>
            <a:lstStyle/>
            <a:p>
              <a:pPr algn="ctr">
                <a:lnSpc>
                  <a:spcPts val="2659"/>
                </a:lnSpc>
              </a:pPr>
              <a:endParaRPr/>
            </a:p>
          </p:txBody>
        </p:sp>
      </p:grpSp>
      <p:sp>
        <p:nvSpPr>
          <p:cNvPr id="13" name="Footer Placeholder 2">
            <a:extLst>
              <a:ext uri="{FF2B5EF4-FFF2-40B4-BE49-F238E27FC236}">
                <a16:creationId xmlns:a16="http://schemas.microsoft.com/office/drawing/2014/main" id="{5607F162-B83B-EDA1-3824-2FB6AD0EA8EA}"/>
              </a:ext>
            </a:extLst>
          </p:cNvPr>
          <p:cNvSpPr>
            <a:spLocks noGrp="1"/>
          </p:cNvSpPr>
          <p:nvPr>
            <p:ph type="ftr" sz="quarter" idx="11"/>
          </p:nvPr>
        </p:nvSpPr>
        <p:spPr>
          <a:xfrm>
            <a:off x="13314782" y="9679504"/>
            <a:ext cx="4208108" cy="547688"/>
          </a:xfrm>
        </p:spPr>
        <p:txBody>
          <a:bodyPr/>
          <a:lstStyle/>
          <a:p>
            <a:r>
              <a:rPr lang="en-US"/>
              <a:t>
              </a:t>
            </a:r>
          </a:p>
        </p:txBody>
      </p:sp>
      <p:sp>
        <p:nvSpPr>
          <p:cNvPr id="5" name="TextBox 4">
            <a:extLst>
              <a:ext uri="{FF2B5EF4-FFF2-40B4-BE49-F238E27FC236}">
                <a16:creationId xmlns:a16="http://schemas.microsoft.com/office/drawing/2014/main" id="{546C8D9F-0388-DECD-1977-01D17727C9DA}"/>
              </a:ext>
            </a:extLst>
          </p:cNvPr>
          <p:cNvSpPr txBox="1"/>
          <p:nvPr/>
        </p:nvSpPr>
        <p:spPr>
          <a:xfrm>
            <a:off x="16396" y="1426373"/>
            <a:ext cx="18295289" cy="11541621"/>
          </a:xfrm>
          <a:prstGeom prst="rect">
            <a:avLst/>
          </a:prstGeom>
          <a:noFill/>
        </p:spPr>
        <p:txBody>
          <a:bodyPr wrap="square" lIns="91440" tIns="45720" rIns="91440" bIns="45720" rtlCol="0" anchor="t">
            <a:spAutoFit/>
          </a:bodyPr>
          <a:lstStyle/>
          <a:p>
            <a:r>
              <a:rPr lang="en-US" sz="2400" b="1">
                <a:latin typeface="Segoe UI"/>
                <a:cs typeface="Segoe UI"/>
              </a:rPr>
              <a:t>"For Your Benefit" ,</a:t>
            </a:r>
            <a:r>
              <a:rPr lang="en-US" sz="2400" b="1">
                <a:latin typeface="Segoe UI"/>
                <a:ea typeface="+mn-lt"/>
                <a:cs typeface="Segoe UI"/>
              </a:rPr>
              <a:t>"provide you personalized experiences</a:t>
            </a:r>
            <a:r>
              <a:rPr lang="en-US" sz="2400" b="1">
                <a:latin typeface="Segoe UI"/>
                <a:cs typeface="Segoe UI"/>
              </a:rPr>
              <a:t>"</a:t>
            </a:r>
            <a:r>
              <a:rPr lang="en-US" sz="2400" b="1">
                <a:solidFill>
                  <a:srgbClr val="00B0F0"/>
                </a:solidFill>
                <a:latin typeface="Segoe UI"/>
                <a:cs typeface="Segoe UI"/>
              </a:rPr>
              <a:t>                                                                 </a:t>
            </a:r>
          </a:p>
          <a:p>
            <a:r>
              <a:rPr lang="en-US" sz="2400">
                <a:latin typeface="Segoe UI"/>
                <a:cs typeface="Segoe UI"/>
              </a:rPr>
              <a:t> Meta claims data processing benefits users but </a:t>
            </a:r>
            <a:r>
              <a:rPr lang="en-US" sz="2400" b="1">
                <a:solidFill>
                  <a:srgbClr val="00B0F0"/>
                </a:solidFill>
                <a:latin typeface="Segoe UI"/>
                <a:cs typeface="Segoe UI"/>
              </a:rPr>
              <a:t>often masks its true aim</a:t>
            </a:r>
            <a:r>
              <a:rPr lang="en-US" sz="2400">
                <a:solidFill>
                  <a:srgbClr val="00B0F0"/>
                </a:solidFill>
                <a:latin typeface="Segoe UI"/>
                <a:cs typeface="Segoe UI"/>
              </a:rPr>
              <a:t>: creating detailed profiles for targeted ads</a:t>
            </a:r>
            <a:r>
              <a:rPr lang="en-US" sz="2400">
                <a:latin typeface="Segoe UI"/>
                <a:cs typeface="Segoe UI"/>
              </a:rPr>
              <a:t>.</a:t>
            </a:r>
          </a:p>
          <a:p>
            <a:endParaRPr lang="en-US" sz="2400">
              <a:latin typeface="Segoe UI" panose="020B0502040204020203" pitchFamily="34" charset="0"/>
              <a:ea typeface="Arial"/>
              <a:cs typeface="Segoe UI" panose="020B0502040204020203" pitchFamily="34" charset="0"/>
            </a:endParaRPr>
          </a:p>
          <a:p>
            <a:r>
              <a:rPr lang="en-US" sz="2400">
                <a:solidFill>
                  <a:srgbClr val="00B0F0"/>
                </a:solidFill>
                <a:latin typeface="Segoe UI"/>
                <a:ea typeface="+mn-lt"/>
                <a:cs typeface="Segoe UI"/>
              </a:rPr>
              <a:t>The policy frames data processing as user-focused but prioritizes advertising, profiling, and monetization, masking commercial goals in user-centric language</a:t>
            </a:r>
            <a:r>
              <a:rPr lang="en-US" sz="2400" baseline="0">
                <a:solidFill>
                  <a:srgbClr val="00B0F0"/>
                </a:solidFill>
                <a:latin typeface="Segoe UI"/>
                <a:ea typeface="+mn-lt"/>
                <a:cs typeface="Segoe UI"/>
              </a:rPr>
              <a:t>.</a:t>
            </a:r>
          </a:p>
          <a:p>
            <a:r>
              <a:rPr lang="en-US" sz="2400">
                <a:latin typeface="Segoe UI"/>
                <a:ea typeface="Segoe UI"/>
                <a:cs typeface="Segoe UI"/>
              </a:rPr>
              <a:t>​</a:t>
            </a:r>
            <a:r>
              <a:rPr lang="en-US" sz="2400">
                <a:solidFill>
                  <a:srgbClr val="00B0F0"/>
                </a:solidFill>
                <a:latin typeface="Segoe UI"/>
                <a:ea typeface="+mn-lt"/>
                <a:cs typeface="Segoe UI"/>
              </a:rPr>
              <a:t>Frequent use of "</a:t>
            </a:r>
            <a:r>
              <a:rPr lang="en-US" sz="2400" b="1">
                <a:solidFill>
                  <a:srgbClr val="00B0F0"/>
                </a:solidFill>
                <a:latin typeface="Segoe UI"/>
                <a:ea typeface="+mn-lt"/>
                <a:cs typeface="Segoe UI"/>
              </a:rPr>
              <a:t>may</a:t>
            </a:r>
            <a:r>
              <a:rPr lang="en-US" sz="2400">
                <a:solidFill>
                  <a:srgbClr val="00B0F0"/>
                </a:solidFill>
                <a:latin typeface="Segoe UI"/>
                <a:ea typeface="+mn-lt"/>
                <a:cs typeface="Segoe UI"/>
              </a:rPr>
              <a:t>" gives Meta broad discretion, leaving data processing practices unclear</a:t>
            </a:r>
            <a:r>
              <a:rPr lang="en-US" sz="2400" baseline="0">
                <a:solidFill>
                  <a:srgbClr val="00B0F0"/>
                </a:solidFill>
                <a:latin typeface="Segoe UI"/>
                <a:ea typeface="+mn-lt"/>
                <a:cs typeface="Segoe UI"/>
              </a:rPr>
              <a:t>.</a:t>
            </a:r>
          </a:p>
          <a:p>
            <a:endParaRPr lang="en-US" sz="2400" b="1">
              <a:latin typeface="Segoe UI" panose="020B0502040204020203" pitchFamily="34" charset="0"/>
              <a:ea typeface="+mn-lt"/>
              <a:cs typeface="Segoe UI" panose="020B0502040204020203" pitchFamily="34" charset="0"/>
            </a:endParaRPr>
          </a:p>
          <a:p>
            <a:r>
              <a:rPr lang="en-US" sz="2400">
                <a:latin typeface="Segoe UI"/>
                <a:ea typeface="Segoe UI"/>
                <a:cs typeface="Segoe UI"/>
              </a:rPr>
              <a:t>​Meta's claim of processing data </a:t>
            </a:r>
            <a:r>
              <a:rPr lang="en-US" sz="2400" b="1">
                <a:solidFill>
                  <a:srgbClr val="00B0F0"/>
                </a:solidFill>
                <a:latin typeface="Segoe UI"/>
                <a:ea typeface="Segoe UI"/>
                <a:cs typeface="Segoe UI"/>
              </a:rPr>
              <a:t>"</a:t>
            </a:r>
            <a:r>
              <a:rPr lang="en-US" sz="2400" b="1">
                <a:solidFill>
                  <a:srgbClr val="00B0F0"/>
                </a:solidFill>
                <a:latin typeface="Segoe UI"/>
                <a:ea typeface="Arial"/>
                <a:cs typeface="Segoe UI"/>
              </a:rPr>
              <a:t>to personalize user experiences" </a:t>
            </a:r>
            <a:r>
              <a:rPr lang="en-US" sz="2400">
                <a:latin typeface="Segoe UI"/>
                <a:ea typeface="Arial"/>
                <a:cs typeface="Segoe UI"/>
              </a:rPr>
              <a:t>is overly generic, failing to explain </a:t>
            </a:r>
            <a:r>
              <a:rPr lang="en-US" sz="2400" b="1">
                <a:solidFill>
                  <a:srgbClr val="00B0F0"/>
                </a:solidFill>
                <a:latin typeface="Segoe UI"/>
                <a:ea typeface="Arial"/>
                <a:cs typeface="Segoe UI"/>
              </a:rPr>
              <a:t>how specific data (e.g., mouse movements, hashtags) aids personalization</a:t>
            </a:r>
            <a:r>
              <a:rPr lang="en-US" sz="2400">
                <a:latin typeface="Segoe UI"/>
                <a:ea typeface="Arial"/>
                <a:cs typeface="Segoe UI"/>
              </a:rPr>
              <a:t>. This </a:t>
            </a:r>
            <a:r>
              <a:rPr lang="en-US" sz="2400" b="1">
                <a:solidFill>
                  <a:srgbClr val="00B0F0"/>
                </a:solidFill>
                <a:latin typeface="Segoe UI"/>
                <a:ea typeface="Arial"/>
                <a:cs typeface="Segoe UI"/>
              </a:rPr>
              <a:t>vagueness often masks the true intent of maximizing ad revenue.</a:t>
            </a:r>
          </a:p>
          <a:p>
            <a:endParaRPr lang="en-US" sz="2400">
              <a:latin typeface="Segoe UI" panose="020B0502040204020203" pitchFamily="34" charset="0"/>
              <a:ea typeface="Calibri"/>
              <a:cs typeface="Segoe UI" panose="020B0502040204020203" pitchFamily="34" charset="0"/>
            </a:endParaRPr>
          </a:p>
          <a:p>
            <a:r>
              <a:rPr lang="en-US" sz="2400">
                <a:latin typeface="Segoe UI"/>
                <a:ea typeface="+mn-lt"/>
                <a:cs typeface="Segoe UI"/>
              </a:rPr>
              <a:t>The policy</a:t>
            </a:r>
            <a:r>
              <a:rPr lang="en-US" sz="2400" b="1">
                <a:solidFill>
                  <a:srgbClr val="00B0F0"/>
                </a:solidFill>
                <a:latin typeface="Segoe UI"/>
                <a:ea typeface="+mn-lt"/>
                <a:cs typeface="Segoe UI"/>
              </a:rPr>
              <a:t> weakens user rights with qualifiers like "subject to applicable law," limiting data access and deletion</a:t>
            </a:r>
            <a:r>
              <a:rPr lang="en-US" sz="2400">
                <a:latin typeface="Segoe UI"/>
                <a:ea typeface="+mn-lt"/>
                <a:cs typeface="Segoe UI"/>
              </a:rPr>
              <a:t>. Retention terms are vague</a:t>
            </a:r>
            <a:r>
              <a:rPr lang="en-US" sz="2400" baseline="0">
                <a:latin typeface="Segoe UI"/>
                <a:ea typeface="+mn-lt"/>
                <a:cs typeface="Segoe UI"/>
              </a:rPr>
              <a:t>, </a:t>
            </a:r>
            <a:r>
              <a:rPr lang="en-US" sz="2400">
                <a:latin typeface="Segoe UI"/>
                <a:ea typeface="+mn-lt"/>
                <a:cs typeface="Segoe UI"/>
              </a:rPr>
              <a:t>allowing </a:t>
            </a:r>
            <a:r>
              <a:rPr lang="en-US" sz="2400" b="1">
                <a:solidFill>
                  <a:srgbClr val="00B0F0"/>
                </a:solidFill>
                <a:latin typeface="Segoe UI"/>
                <a:ea typeface="+mn-lt"/>
                <a:cs typeface="Segoe UI"/>
              </a:rPr>
              <a:t>indefinite storage under broad justifications</a:t>
            </a:r>
            <a:r>
              <a:rPr lang="en-US" sz="2400" b="1" baseline="0">
                <a:solidFill>
                  <a:srgbClr val="00B0F0"/>
                </a:solidFill>
                <a:latin typeface="Segoe UI"/>
                <a:ea typeface="+mn-lt"/>
                <a:cs typeface="Segoe UI"/>
              </a:rPr>
              <a:t>, </a:t>
            </a:r>
            <a:r>
              <a:rPr lang="en-US" sz="2400" b="1">
                <a:solidFill>
                  <a:srgbClr val="00B0F0"/>
                </a:solidFill>
                <a:latin typeface="Segoe UI"/>
                <a:ea typeface="+mn-lt"/>
                <a:cs typeface="Segoe UI"/>
              </a:rPr>
              <a:t>even after account deletion</a:t>
            </a:r>
            <a:r>
              <a:rPr lang="en-US" sz="2400" baseline="0">
                <a:latin typeface="Segoe UI"/>
                <a:ea typeface="+mn-lt"/>
                <a:cs typeface="Segoe UI"/>
              </a:rPr>
              <a:t>.</a:t>
            </a:r>
            <a:endParaRPr lang="en-US" sz="2400">
              <a:latin typeface="Segoe UI"/>
              <a:ea typeface="+mn-lt"/>
              <a:cs typeface="Segoe UI"/>
            </a:endParaRPr>
          </a:p>
          <a:p>
            <a:endParaRPr lang="en-US" sz="2400">
              <a:latin typeface="Segoe UI" panose="020B0502040204020203" pitchFamily="34" charset="0"/>
              <a:ea typeface="Calibri"/>
              <a:cs typeface="Segoe UI" panose="020B0502040204020203" pitchFamily="34" charset="0"/>
            </a:endParaRPr>
          </a:p>
          <a:p>
            <a:r>
              <a:rPr lang="en-US" sz="2400">
                <a:solidFill>
                  <a:srgbClr val="00B0F0"/>
                </a:solidFill>
                <a:latin typeface="Segoe UI"/>
                <a:ea typeface="+mn-lt"/>
                <a:cs typeface="Segoe UI"/>
              </a:rPr>
              <a:t>The policy permits global data sharing but</a:t>
            </a:r>
            <a:r>
              <a:rPr lang="en-US" sz="2400" b="1">
                <a:solidFill>
                  <a:srgbClr val="00B0F0"/>
                </a:solidFill>
                <a:latin typeface="Segoe UI"/>
                <a:ea typeface="+mn-lt"/>
                <a:cs typeface="Segoe UI"/>
              </a:rPr>
              <a:t> lacks clarity on compliance with stricter laws like GDPR </a:t>
            </a:r>
            <a:r>
              <a:rPr lang="en-US" sz="2400">
                <a:solidFill>
                  <a:srgbClr val="00B0F0"/>
                </a:solidFill>
                <a:latin typeface="Segoe UI"/>
                <a:ea typeface="+mn-lt"/>
                <a:cs typeface="Segoe UI"/>
              </a:rPr>
              <a:t>in less-regulated regions and omits external audits or accountability for international handling.</a:t>
            </a:r>
          </a:p>
          <a:p>
            <a:endParaRPr lang="en-US" sz="2400">
              <a:solidFill>
                <a:srgbClr val="00B0F0"/>
              </a:solidFill>
              <a:latin typeface="Segoe UI" panose="020B0502040204020203" pitchFamily="34" charset="0"/>
              <a:ea typeface="Arial"/>
              <a:cs typeface="Segoe UI" panose="020B0502040204020203" pitchFamily="34" charset="0"/>
            </a:endParaRPr>
          </a:p>
          <a:p>
            <a:r>
              <a:rPr lang="en-US" sz="2400">
                <a:solidFill>
                  <a:srgbClr val="00B0F0"/>
                </a:solidFill>
                <a:latin typeface="Segoe UI"/>
                <a:ea typeface="Arial"/>
                <a:cs typeface="Segoe UI"/>
              </a:rPr>
              <a:t>The policy justifies collecting granular data like mouse movements for "</a:t>
            </a:r>
            <a:r>
              <a:rPr lang="en-US" sz="2400" b="1">
                <a:solidFill>
                  <a:srgbClr val="00B0F0"/>
                </a:solidFill>
                <a:latin typeface="Segoe UI"/>
                <a:ea typeface="Arial"/>
                <a:cs typeface="Segoe UI"/>
              </a:rPr>
              <a:t>bot detection</a:t>
            </a:r>
            <a:r>
              <a:rPr lang="en-US" sz="2400">
                <a:solidFill>
                  <a:srgbClr val="00B0F0"/>
                </a:solidFill>
                <a:latin typeface="Segoe UI"/>
                <a:ea typeface="Arial"/>
                <a:cs typeface="Segoe UI"/>
              </a:rPr>
              <a:t>,"</a:t>
            </a:r>
            <a:r>
              <a:rPr lang="en-US" sz="2400" b="1">
                <a:solidFill>
                  <a:srgbClr val="00B0F0"/>
                </a:solidFill>
                <a:latin typeface="Segoe UI"/>
                <a:ea typeface="Arial"/>
                <a:cs typeface="Segoe UI"/>
              </a:rPr>
              <a:t> raising overreach concerns</a:t>
            </a:r>
            <a:r>
              <a:rPr lang="en-US" sz="2400">
                <a:solidFill>
                  <a:srgbClr val="00B0F0"/>
                </a:solidFill>
                <a:latin typeface="Segoe UI"/>
                <a:ea typeface="Arial"/>
                <a:cs typeface="Segoe UI"/>
              </a:rPr>
              <a:t>. Cross-platform sharing, framed as enhancing a "seamless experience," broadens data use beyond user expectations</a:t>
            </a:r>
            <a:r>
              <a:rPr lang="en-US" sz="2400" baseline="0">
                <a:solidFill>
                  <a:srgbClr val="00B0F0"/>
                </a:solidFill>
                <a:latin typeface="Segoe UI"/>
                <a:ea typeface="Arial"/>
                <a:cs typeface="Segoe UI"/>
              </a:rPr>
              <a:t>.</a:t>
            </a:r>
            <a:endParaRPr lang="en-US" sz="2400">
              <a:solidFill>
                <a:srgbClr val="00B0F0"/>
              </a:solidFill>
              <a:latin typeface="Segoe UI"/>
              <a:cs typeface="Segoe UI"/>
            </a:endParaRPr>
          </a:p>
          <a:p>
            <a:endParaRPr lang="en-US" sz="2400">
              <a:solidFill>
                <a:srgbClr val="00B0F0"/>
              </a:solidFill>
              <a:latin typeface="Segoe UI" panose="020B0502040204020203" pitchFamily="34" charset="0"/>
              <a:ea typeface="Arial"/>
              <a:cs typeface="Segoe UI" panose="020B0502040204020203" pitchFamily="34" charset="0"/>
            </a:endParaRPr>
          </a:p>
          <a:p>
            <a:r>
              <a:rPr lang="en-US" sz="2400">
                <a:solidFill>
                  <a:srgbClr val="00B0F0"/>
                </a:solidFill>
                <a:latin typeface="Segoe UI"/>
                <a:ea typeface="Segoe UI"/>
                <a:cs typeface="Segoe UI"/>
              </a:rPr>
              <a:t>​</a:t>
            </a:r>
            <a:r>
              <a:rPr lang="en-US" sz="2400">
                <a:solidFill>
                  <a:srgbClr val="00B0F0"/>
                </a:solidFill>
                <a:latin typeface="Segoe UI"/>
                <a:ea typeface="+mn-lt"/>
                <a:cs typeface="Segoe UI"/>
              </a:rPr>
              <a:t>The policy lacks detail on methods, o</a:t>
            </a:r>
            <a:r>
              <a:rPr lang="en-US" sz="2400" b="1">
                <a:solidFill>
                  <a:srgbClr val="00B0F0"/>
                </a:solidFill>
                <a:latin typeface="Segoe UI"/>
                <a:ea typeface="+mn-lt"/>
                <a:cs typeface="Segoe UI"/>
              </a:rPr>
              <a:t>ffering no clarity on how AI assesses preferences or safeguards against errors. </a:t>
            </a:r>
            <a:r>
              <a:rPr lang="en-US" sz="2400">
                <a:solidFill>
                  <a:srgbClr val="00B0F0"/>
                </a:solidFill>
                <a:latin typeface="Segoe UI"/>
                <a:ea typeface="+mn-lt"/>
                <a:cs typeface="Segoe UI"/>
              </a:rPr>
              <a:t>It also </a:t>
            </a:r>
            <a:r>
              <a:rPr lang="en-US" sz="2400" b="1">
                <a:solidFill>
                  <a:srgbClr val="00B0F0"/>
                </a:solidFill>
                <a:latin typeface="Segoe UI"/>
                <a:ea typeface="+mn-lt"/>
                <a:cs typeface="Segoe UI"/>
              </a:rPr>
              <a:t>vaguely claim data anonymization without specifying techniques or ensuring irreversibility, raising re-identification concerns.</a:t>
            </a:r>
            <a:endParaRPr lang="en-US" sz="2400" b="1">
              <a:solidFill>
                <a:srgbClr val="00B0F0"/>
              </a:solidFill>
              <a:latin typeface="Segoe UI"/>
              <a:ea typeface="Calibri"/>
              <a:cs typeface="Segoe UI"/>
            </a:endParaRPr>
          </a:p>
          <a:p>
            <a:endParaRPr lang="en-US" sz="2400" b="1">
              <a:solidFill>
                <a:srgbClr val="00B0F0"/>
              </a:solidFill>
              <a:latin typeface="Segoe UI" panose="020B0502040204020203" pitchFamily="34" charset="0"/>
              <a:ea typeface="Arial"/>
              <a:cs typeface="Segoe UI" panose="020B0502040204020203" pitchFamily="34" charset="0"/>
            </a:endParaRPr>
          </a:p>
          <a:p>
            <a:r>
              <a:rPr lang="en-US" sz="2400">
                <a:ea typeface="+mn-lt"/>
                <a:cs typeface="+mn-lt"/>
              </a:rPr>
              <a:t>Reference: Meta. (2023, May 22). </a:t>
            </a:r>
            <a:r>
              <a:rPr lang="en-US" sz="2400" i="1">
                <a:ea typeface="+mn-lt"/>
                <a:cs typeface="+mn-lt"/>
              </a:rPr>
              <a:t>Our response to the decision on Facebook’s EU-U.S. data transfers.</a:t>
            </a:r>
            <a:r>
              <a:rPr lang="en-US" sz="2400">
                <a:ea typeface="+mn-lt"/>
                <a:cs typeface="+mn-lt"/>
              </a:rPr>
              <a:t> Retrieved from </a:t>
            </a:r>
            <a:r>
              <a:rPr lang="en-US" sz="2400">
                <a:ea typeface="+mn-lt"/>
                <a:cs typeface="+mn-lt"/>
                <a:hlinkClick r:id="rId2"/>
              </a:rPr>
              <a:t>https://about.fb.com/news/2023/05/our-response-to-the-decision-on-facebooks-eu-us-data-transfers/</a:t>
            </a:r>
            <a:endParaRPr lang="en-US"/>
          </a:p>
          <a:p>
            <a:endParaRPr lang="en-US" sz="2400">
              <a:ea typeface="Calibri"/>
              <a:cs typeface="Calibri"/>
            </a:endParaRPr>
          </a:p>
          <a:p>
            <a:endParaRPr lang="en-US" sz="2400" b="1">
              <a:latin typeface="Segoe UI" panose="020B0502040204020203" pitchFamily="34" charset="0"/>
              <a:ea typeface="Calibri"/>
              <a:cs typeface="Segoe UI" panose="020B0502040204020203" pitchFamily="34" charset="0"/>
            </a:endParaRPr>
          </a:p>
          <a:p>
            <a:endParaRPr lang="en-US" sz="2400">
              <a:latin typeface="Segoe UI" panose="020B0502040204020203" pitchFamily="34" charset="0"/>
              <a:ea typeface="+mn-lt"/>
              <a:cs typeface="Segoe UI" panose="020B0502040204020203" pitchFamily="34" charset="0"/>
            </a:endParaRPr>
          </a:p>
          <a:p>
            <a:endParaRPr lang="en-US" sz="2400">
              <a:latin typeface="Segoe UI" panose="020B0502040204020203" pitchFamily="34" charset="0"/>
              <a:cs typeface="Segoe UI" panose="020B0502040204020203" pitchFamily="34" charset="0"/>
            </a:endParaRPr>
          </a:p>
          <a:p>
            <a:endParaRPr lang="en-US" sz="2400">
              <a:solidFill>
                <a:schemeClr val="bg1"/>
              </a:solidFill>
              <a:latin typeface="Segoe UI" panose="020B0502040204020203" pitchFamily="34" charset="0"/>
              <a:cs typeface="Segoe UI" panose="020B0502040204020203" pitchFamily="34" charset="0"/>
            </a:endParaRPr>
          </a:p>
          <a:p>
            <a:endParaRPr lang="en-US" sz="24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5325984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B460-EDD6-C250-D2D1-4F9ECE321DA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DA418113-3EC1-AA0D-3D2A-104E103D93C5}"/>
              </a:ext>
            </a:extLst>
          </p:cNvPr>
          <p:cNvGrpSpPr/>
          <p:nvPr/>
        </p:nvGrpSpPr>
        <p:grpSpPr>
          <a:xfrm>
            <a:off x="9219" y="-3288"/>
            <a:ext cx="18288000" cy="1307696"/>
            <a:chOff x="0" y="0"/>
            <a:chExt cx="22991997" cy="1293300"/>
          </a:xfrm>
        </p:grpSpPr>
        <p:sp>
          <p:nvSpPr>
            <p:cNvPr id="4" name="Freeform 3">
              <a:extLst>
                <a:ext uri="{FF2B5EF4-FFF2-40B4-BE49-F238E27FC236}">
                  <a16:creationId xmlns:a16="http://schemas.microsoft.com/office/drawing/2014/main" id="{1E8E0A96-1E01-8BD5-DA9C-C453D4ABACC4}"/>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2" name="TextBox 2">
            <a:extLst>
              <a:ext uri="{FF2B5EF4-FFF2-40B4-BE49-F238E27FC236}">
                <a16:creationId xmlns:a16="http://schemas.microsoft.com/office/drawing/2014/main" id="{BA12F4A4-06D6-AE31-240A-4DF8C10F2031}"/>
              </a:ext>
            </a:extLst>
          </p:cNvPr>
          <p:cNvSpPr txBox="1"/>
          <p:nvPr/>
        </p:nvSpPr>
        <p:spPr>
          <a:xfrm>
            <a:off x="2544321" y="375970"/>
            <a:ext cx="11367800" cy="553998"/>
          </a:xfrm>
          <a:prstGeom prst="rect">
            <a:avLst/>
          </a:prstGeom>
        </p:spPr>
        <p:txBody>
          <a:bodyPr wrap="square" lIns="0" tIns="0" rIns="0" bIns="0" rtlCol="0" anchor="t">
            <a:spAutoFit/>
          </a:bodyPr>
          <a:lstStyle/>
          <a:p>
            <a:pPr lvl="1" algn="ctr"/>
            <a:r>
              <a:rPr lang="en-US" sz="3600" b="1">
                <a:solidFill>
                  <a:schemeClr val="bg1"/>
                </a:solidFill>
                <a:latin typeface="Segoe UI"/>
                <a:cs typeface="Segoe UI"/>
              </a:rPr>
              <a:t>Cookies Policy</a:t>
            </a:r>
            <a:endParaRPr lang="en-US" sz="3600" b="1">
              <a:solidFill>
                <a:schemeClr val="bg1"/>
              </a:solidFill>
              <a:latin typeface="Segoe UI" panose="020B0502040204020203" pitchFamily="34" charset="0"/>
              <a:cs typeface="Segoe UI" panose="020B0502040204020203" pitchFamily="34" charset="0"/>
            </a:endParaRPr>
          </a:p>
        </p:txBody>
      </p:sp>
      <p:grpSp>
        <p:nvGrpSpPr>
          <p:cNvPr id="37" name="Group 37">
            <a:extLst>
              <a:ext uri="{FF2B5EF4-FFF2-40B4-BE49-F238E27FC236}">
                <a16:creationId xmlns:a16="http://schemas.microsoft.com/office/drawing/2014/main" id="{94976768-227F-3BA7-093F-AFDA54B484E2}"/>
              </a:ext>
            </a:extLst>
          </p:cNvPr>
          <p:cNvGrpSpPr/>
          <p:nvPr/>
        </p:nvGrpSpPr>
        <p:grpSpPr>
          <a:xfrm>
            <a:off x="0" y="9258300"/>
            <a:ext cx="1695570" cy="1028700"/>
            <a:chOff x="0" y="0"/>
            <a:chExt cx="1004782" cy="609600"/>
          </a:xfrm>
        </p:grpSpPr>
        <p:sp>
          <p:nvSpPr>
            <p:cNvPr id="38" name="Freeform 38">
              <a:extLst>
                <a:ext uri="{FF2B5EF4-FFF2-40B4-BE49-F238E27FC236}">
                  <a16:creationId xmlns:a16="http://schemas.microsoft.com/office/drawing/2014/main" id="{08A74919-08C3-1D85-3F00-8B2204DB3293}"/>
                </a:ext>
              </a:extLst>
            </p:cNvPr>
            <p:cNvSpPr/>
            <p:nvPr/>
          </p:nvSpPr>
          <p:spPr>
            <a:xfrm>
              <a:off x="0" y="0"/>
              <a:ext cx="1004782" cy="609600"/>
            </a:xfrm>
            <a:custGeom>
              <a:avLst/>
              <a:gdLst/>
              <a:ahLst/>
              <a:cxnLst/>
              <a:rect l="l" t="t" r="r" b="b"/>
              <a:pathLst>
                <a:path w="1004782" h="609600">
                  <a:moveTo>
                    <a:pt x="203200" y="0"/>
                  </a:moveTo>
                  <a:lnTo>
                    <a:pt x="1004782" y="0"/>
                  </a:lnTo>
                  <a:lnTo>
                    <a:pt x="801582" y="609600"/>
                  </a:lnTo>
                  <a:lnTo>
                    <a:pt x="0" y="609600"/>
                  </a:lnTo>
                  <a:lnTo>
                    <a:pt x="203200" y="0"/>
                  </a:lnTo>
                  <a:close/>
                </a:path>
              </a:pathLst>
            </a:custGeom>
            <a:solidFill>
              <a:srgbClr val="FFFFFF">
                <a:alpha val="60000"/>
              </a:srgbClr>
            </a:solidFill>
          </p:spPr>
          <p:txBody>
            <a:bodyPr/>
            <a:lstStyle/>
            <a:p>
              <a:endParaRPr lang="en-US"/>
            </a:p>
          </p:txBody>
        </p:sp>
        <p:sp>
          <p:nvSpPr>
            <p:cNvPr id="39" name="TextBox 39">
              <a:extLst>
                <a:ext uri="{FF2B5EF4-FFF2-40B4-BE49-F238E27FC236}">
                  <a16:creationId xmlns:a16="http://schemas.microsoft.com/office/drawing/2014/main" id="{C879C4D7-66EF-9913-DB96-C6891DBF353C}"/>
                </a:ext>
              </a:extLst>
            </p:cNvPr>
            <p:cNvSpPr txBox="1"/>
            <p:nvPr/>
          </p:nvSpPr>
          <p:spPr>
            <a:xfrm>
              <a:off x="101600" y="-38100"/>
              <a:ext cx="801582" cy="647700"/>
            </a:xfrm>
            <a:prstGeom prst="rect">
              <a:avLst/>
            </a:prstGeom>
          </p:spPr>
          <p:txBody>
            <a:bodyPr lIns="50800" tIns="50800" rIns="50800" bIns="50800" rtlCol="0" anchor="ctr"/>
            <a:lstStyle/>
            <a:p>
              <a:pPr algn="ctr">
                <a:lnSpc>
                  <a:spcPts val="2659"/>
                </a:lnSpc>
              </a:pPr>
              <a:endParaRPr/>
            </a:p>
          </p:txBody>
        </p:sp>
      </p:grpSp>
      <p:sp>
        <p:nvSpPr>
          <p:cNvPr id="13" name="Footer Placeholder 2">
            <a:extLst>
              <a:ext uri="{FF2B5EF4-FFF2-40B4-BE49-F238E27FC236}">
                <a16:creationId xmlns:a16="http://schemas.microsoft.com/office/drawing/2014/main" id="{5607F162-B83B-EDA1-3824-2FB6AD0EA8EA}"/>
              </a:ext>
            </a:extLst>
          </p:cNvPr>
          <p:cNvSpPr>
            <a:spLocks noGrp="1"/>
          </p:cNvSpPr>
          <p:nvPr>
            <p:ph type="ftr" sz="quarter" idx="11"/>
          </p:nvPr>
        </p:nvSpPr>
        <p:spPr>
          <a:xfrm>
            <a:off x="13314782" y="9679504"/>
            <a:ext cx="4208108" cy="547688"/>
          </a:xfrm>
        </p:spPr>
        <p:txBody>
          <a:bodyPr/>
          <a:lstStyle/>
          <a:p>
            <a:r>
              <a:rPr lang="en-US"/>
              <a:t>
              </a:t>
            </a:r>
          </a:p>
        </p:txBody>
      </p:sp>
      <p:sp>
        <p:nvSpPr>
          <p:cNvPr id="6" name="TextBox 5">
            <a:extLst>
              <a:ext uri="{FF2B5EF4-FFF2-40B4-BE49-F238E27FC236}">
                <a16:creationId xmlns:a16="http://schemas.microsoft.com/office/drawing/2014/main" id="{77AC9456-1009-8F09-D9F4-2B36DAD139A5}"/>
              </a:ext>
            </a:extLst>
          </p:cNvPr>
          <p:cNvSpPr txBox="1"/>
          <p:nvPr/>
        </p:nvSpPr>
        <p:spPr>
          <a:xfrm>
            <a:off x="168640" y="1292189"/>
            <a:ext cx="17913245"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Why do Facebook use cookies?</a:t>
            </a:r>
            <a:endParaRPr lang="en-US" sz="2400">
              <a:latin typeface="Segoe UI"/>
              <a:cs typeface="Segoe UI"/>
            </a:endParaRPr>
          </a:p>
          <a:p>
            <a:r>
              <a:rPr lang="en-US" sz="2400">
                <a:latin typeface="Segoe UI"/>
                <a:cs typeface="Segoe UI"/>
              </a:rPr>
              <a:t>Cookies are small pieces of text used to store information on web browsers</a:t>
            </a:r>
          </a:p>
          <a:p>
            <a:endParaRPr lang="en-US" sz="2400">
              <a:latin typeface="Segoe UI"/>
              <a:cs typeface="Segoe UI"/>
            </a:endParaRPr>
          </a:p>
          <a:p>
            <a:r>
              <a:rPr lang="en-US" sz="2400">
                <a:latin typeface="Segoe UI"/>
                <a:cs typeface="Segoe UI"/>
              </a:rPr>
              <a:t>"</a:t>
            </a:r>
            <a:r>
              <a:rPr lang="en-US" sz="2400" b="1" i="1">
                <a:latin typeface="Segoe UI"/>
                <a:cs typeface="Segoe UI"/>
              </a:rPr>
              <a:t>The cookies that we use include session cookies, which are deleted when you close your browser, and persistent cookies, which stay in your browser until they expire, or you delete them.</a:t>
            </a:r>
            <a:r>
              <a:rPr lang="en-US" sz="2400">
                <a:latin typeface="Segoe UI"/>
                <a:cs typeface="Segoe UI"/>
              </a:rPr>
              <a:t>"</a:t>
            </a:r>
            <a:r>
              <a:rPr lang="en-US" sz="2400">
                <a:latin typeface="Segoe UI"/>
                <a:ea typeface="+mn-lt"/>
                <a:cs typeface="Segoe UI"/>
              </a:rPr>
              <a:t> </a:t>
            </a:r>
            <a:r>
              <a:rPr lang="en-US" sz="2400">
                <a:latin typeface="Segoe UI"/>
                <a:ea typeface="+mn-lt"/>
                <a:cs typeface="+mn-lt"/>
              </a:rPr>
              <a:t>Meta’s policy specifies cookie types but uses </a:t>
            </a:r>
            <a:r>
              <a:rPr lang="en-US" sz="2400" b="1">
                <a:solidFill>
                  <a:srgbClr val="00B0F0"/>
                </a:solidFill>
                <a:latin typeface="Segoe UI"/>
                <a:ea typeface="+mn-lt"/>
                <a:cs typeface="+mn-lt"/>
              </a:rPr>
              <a:t>technical terms that are unclear to users. It lacks detail on purposes and control</a:t>
            </a:r>
            <a:r>
              <a:rPr lang="en-US" sz="2400">
                <a:latin typeface="Segoe UI"/>
                <a:ea typeface="+mn-lt"/>
                <a:cs typeface="+mn-lt"/>
              </a:rPr>
              <a:t>, with persistent cookies r</a:t>
            </a:r>
            <a:r>
              <a:rPr lang="en-US" sz="2400" b="1">
                <a:solidFill>
                  <a:srgbClr val="00B0F0"/>
                </a:solidFill>
                <a:latin typeface="Segoe UI"/>
                <a:ea typeface="+mn-lt"/>
                <a:cs typeface="+mn-lt"/>
              </a:rPr>
              <a:t>aising tracking and trust concerns.</a:t>
            </a:r>
          </a:p>
          <a:p>
            <a:endParaRPr lang="en-US" sz="2400">
              <a:latin typeface="Segoe UI"/>
              <a:cs typeface="Segoe UI"/>
            </a:endParaRPr>
          </a:p>
          <a:p>
            <a:pPr algn="l"/>
            <a:endParaRPr lang="en-US" sz="2400">
              <a:latin typeface="Segoe UI"/>
              <a:ea typeface="Calibri"/>
              <a:cs typeface="Segoe UI"/>
            </a:endParaRPr>
          </a:p>
          <a:p>
            <a:endParaRPr lang="en-US">
              <a:ea typeface="Calibri"/>
              <a:cs typeface="Calibri"/>
            </a:endParaRPr>
          </a:p>
        </p:txBody>
      </p:sp>
      <p:sp>
        <p:nvSpPr>
          <p:cNvPr id="7" name="TextBox 6">
            <a:extLst>
              <a:ext uri="{FF2B5EF4-FFF2-40B4-BE49-F238E27FC236}">
                <a16:creationId xmlns:a16="http://schemas.microsoft.com/office/drawing/2014/main" id="{196EB721-EC12-4BD1-D4A4-B11B394849F5}"/>
              </a:ext>
            </a:extLst>
          </p:cNvPr>
          <p:cNvSpPr txBox="1"/>
          <p:nvPr/>
        </p:nvSpPr>
        <p:spPr>
          <a:xfrm>
            <a:off x="168638" y="3763788"/>
            <a:ext cx="1738859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How do Facebook use cookies?</a:t>
            </a:r>
          </a:p>
          <a:p>
            <a:r>
              <a:rPr lang="en-US" sz="2400" b="1" u="sng">
                <a:latin typeface="Segoe UI"/>
                <a:cs typeface="Segoe UI"/>
              </a:rPr>
              <a:t>Authentication</a:t>
            </a:r>
            <a:r>
              <a:rPr lang="en-US" sz="2400" b="1">
                <a:latin typeface="Segoe UI"/>
                <a:cs typeface="Segoe UI"/>
              </a:rPr>
              <a:t> </a:t>
            </a:r>
            <a:r>
              <a:rPr lang="en-US" sz="2400">
                <a:latin typeface="Segoe UI"/>
                <a:cs typeface="Segoe UI"/>
              </a:rPr>
              <a:t>- </a:t>
            </a:r>
            <a:r>
              <a:rPr lang="en-US" sz="2400" b="1">
                <a:latin typeface="Segoe UI"/>
                <a:cs typeface="Segoe UI"/>
              </a:rPr>
              <a:t>"</a:t>
            </a:r>
            <a:r>
              <a:rPr lang="en-US" sz="2400" b="1" i="1">
                <a:latin typeface="Segoe UI"/>
                <a:cs typeface="Segoe UI"/>
              </a:rPr>
              <a:t>We use these cookies to authenticate you and keep you logged in as you navigate between Facebook Pages."</a:t>
            </a:r>
            <a:r>
              <a:rPr lang="en-US" sz="2400" i="1">
                <a:latin typeface="Segoe UI"/>
                <a:cs typeface="Segoe UI"/>
              </a:rPr>
              <a:t> </a:t>
            </a:r>
            <a:r>
              <a:rPr lang="en-US" sz="2400">
                <a:solidFill>
                  <a:srgbClr val="00B0F0"/>
                </a:solidFill>
                <a:latin typeface="Segoe UI"/>
                <a:cs typeface="Segoe UI"/>
              </a:rPr>
              <a:t>Keeping the users logged in while navigating the pages, results in giving access of profile information to owners of those pages. Thus, authentication may also invade privacy, though it is used for security and convenience.</a:t>
            </a:r>
          </a:p>
          <a:p>
            <a:endParaRPr lang="en-US" sz="2400">
              <a:solidFill>
                <a:srgbClr val="00B0F0"/>
              </a:solidFill>
              <a:latin typeface="Segoe UI"/>
              <a:cs typeface="Segoe UI"/>
            </a:endParaRPr>
          </a:p>
          <a:p>
            <a:r>
              <a:rPr lang="en-US" sz="2400" b="1" u="sng">
                <a:latin typeface="Segoe UI"/>
                <a:cs typeface="Segoe UI"/>
              </a:rPr>
              <a:t>Analytics and research</a:t>
            </a:r>
            <a:r>
              <a:rPr lang="en-US" sz="2400" i="1">
                <a:latin typeface="Segoe UI"/>
                <a:cs typeface="Segoe UI"/>
              </a:rPr>
              <a:t> - </a:t>
            </a:r>
            <a:r>
              <a:rPr lang="en-US" sz="2400" b="1" i="1">
                <a:latin typeface="Segoe UI"/>
                <a:cs typeface="Segoe UI"/>
              </a:rPr>
              <a:t>"We use cookies to better understand how people use the Meta Products so that we can improve them." </a:t>
            </a:r>
            <a:r>
              <a:rPr lang="en-US" sz="2400">
                <a:solidFill>
                  <a:srgbClr val="00B0F0"/>
                </a:solidFill>
                <a:latin typeface="Segoe UI"/>
                <a:ea typeface="+mn-lt"/>
                <a:cs typeface="+mn-lt"/>
              </a:rPr>
              <a:t>The statement simplifies cookie use, </a:t>
            </a:r>
            <a:r>
              <a:rPr lang="en-US" sz="2400" b="1">
                <a:solidFill>
                  <a:srgbClr val="00B0F0"/>
                </a:solidFill>
                <a:latin typeface="Segoe UI"/>
                <a:ea typeface="+mn-lt"/>
                <a:cs typeface="+mn-lt"/>
              </a:rPr>
              <a:t>omitting their role in tracking for ads and monetization, lacking transparency on data collection and privacy impacts</a:t>
            </a:r>
            <a:r>
              <a:rPr lang="en-US" sz="2400">
                <a:solidFill>
                  <a:srgbClr val="00B0F0"/>
                </a:solidFill>
                <a:latin typeface="Segoe UI"/>
                <a:ea typeface="+mn-lt"/>
                <a:cs typeface="+mn-lt"/>
              </a:rPr>
              <a:t>, which undermines trust.</a:t>
            </a:r>
          </a:p>
          <a:p>
            <a:pPr algn="l"/>
            <a:endParaRPr lang="en-US" sz="2400" b="1" i="1">
              <a:latin typeface="Segoe UI"/>
              <a:ea typeface="Calibri"/>
              <a:cs typeface="Segoe UI"/>
            </a:endParaRPr>
          </a:p>
        </p:txBody>
      </p:sp>
      <p:sp>
        <p:nvSpPr>
          <p:cNvPr id="8" name="TextBox 7">
            <a:extLst>
              <a:ext uri="{FF2B5EF4-FFF2-40B4-BE49-F238E27FC236}">
                <a16:creationId xmlns:a16="http://schemas.microsoft.com/office/drawing/2014/main" id="{8385A273-6EC7-833C-4D88-1B87CAEC0495}"/>
              </a:ext>
            </a:extLst>
          </p:cNvPr>
          <p:cNvSpPr txBox="1"/>
          <p:nvPr/>
        </p:nvSpPr>
        <p:spPr>
          <a:xfrm>
            <a:off x="23955" y="6909943"/>
            <a:ext cx="1765091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a:latin typeface="Segoe UI"/>
                <a:cs typeface="Segoe UI"/>
              </a:rPr>
              <a:t>Third party websites and apps -</a:t>
            </a:r>
            <a:r>
              <a:rPr lang="en-US" sz="2400" b="1" i="1">
                <a:latin typeface="Segoe UI"/>
                <a:cs typeface="Segoe UI"/>
              </a:rPr>
              <a:t> "Our business partners may also choose to share information with Meta from cookies set in their own websites' domains. Specifically, cookies named _</a:t>
            </a:r>
            <a:r>
              <a:rPr lang="en-US" sz="2400" b="1" i="1" err="1">
                <a:latin typeface="Segoe UI"/>
                <a:cs typeface="Segoe UI"/>
              </a:rPr>
              <a:t>fbc</a:t>
            </a:r>
            <a:r>
              <a:rPr lang="en-US" sz="2400" b="1" i="1">
                <a:latin typeface="Segoe UI"/>
                <a:cs typeface="Segoe UI"/>
              </a:rPr>
              <a:t> or _</a:t>
            </a:r>
            <a:r>
              <a:rPr lang="en-US" sz="2400" b="1" i="1" err="1">
                <a:latin typeface="Segoe UI"/>
                <a:cs typeface="Segoe UI"/>
              </a:rPr>
              <a:t>fbp</a:t>
            </a:r>
            <a:r>
              <a:rPr lang="en-US" sz="2400" b="1" i="1">
                <a:latin typeface="Segoe UI"/>
                <a:cs typeface="Segoe UI"/>
              </a:rPr>
              <a:t> may be set on the domain of the business partner whose site you're visiting."</a:t>
            </a:r>
            <a:r>
              <a:rPr lang="en-US" sz="2400" b="1" i="1">
                <a:solidFill>
                  <a:srgbClr val="00B0F0"/>
                </a:solidFill>
                <a:latin typeface="Segoe UI"/>
                <a:cs typeface="Segoe UI"/>
              </a:rPr>
              <a:t> </a:t>
            </a:r>
            <a:r>
              <a:rPr lang="en-US" sz="2400">
                <a:solidFill>
                  <a:srgbClr val="00B0F0"/>
                </a:solidFill>
                <a:latin typeface="Segoe UI"/>
                <a:ea typeface="+mn-lt"/>
                <a:cs typeface="+mn-lt"/>
              </a:rPr>
              <a:t>Meta's use of third-party cookies like </a:t>
            </a:r>
            <a:r>
              <a:rPr lang="en-US" sz="2400">
                <a:solidFill>
                  <a:srgbClr val="00B0F0"/>
                </a:solidFill>
                <a:latin typeface="Segoe UI"/>
                <a:cs typeface="Segoe UI"/>
              </a:rPr>
              <a:t>_</a:t>
            </a:r>
            <a:r>
              <a:rPr lang="en-US" sz="2400" err="1">
                <a:solidFill>
                  <a:srgbClr val="00B0F0"/>
                </a:solidFill>
                <a:latin typeface="Segoe UI"/>
                <a:cs typeface="Segoe UI"/>
              </a:rPr>
              <a:t>fbc</a:t>
            </a:r>
            <a:r>
              <a:rPr lang="en-US" sz="2400">
                <a:solidFill>
                  <a:srgbClr val="00B0F0"/>
                </a:solidFill>
                <a:latin typeface="Segoe UI"/>
                <a:ea typeface="+mn-lt"/>
                <a:cs typeface="+mn-lt"/>
              </a:rPr>
              <a:t> and </a:t>
            </a:r>
            <a:r>
              <a:rPr lang="en-US" sz="2400">
                <a:solidFill>
                  <a:srgbClr val="00B0F0"/>
                </a:solidFill>
                <a:latin typeface="Segoe UI"/>
                <a:cs typeface="Segoe UI"/>
              </a:rPr>
              <a:t>_</a:t>
            </a:r>
            <a:r>
              <a:rPr lang="en-US" sz="2400" err="1">
                <a:solidFill>
                  <a:srgbClr val="00B0F0"/>
                </a:solidFill>
                <a:latin typeface="Segoe UI"/>
                <a:cs typeface="Segoe UI"/>
              </a:rPr>
              <a:t>fbp</a:t>
            </a:r>
            <a:r>
              <a:rPr lang="en-US" sz="2400" b="1">
                <a:solidFill>
                  <a:srgbClr val="00B0F0"/>
                </a:solidFill>
                <a:latin typeface="Segoe UI"/>
                <a:ea typeface="+mn-lt"/>
                <a:cs typeface="+mn-lt"/>
              </a:rPr>
              <a:t> extends tracking beyond its platforms,</a:t>
            </a:r>
            <a:r>
              <a:rPr lang="en-US" sz="2400">
                <a:solidFill>
                  <a:srgbClr val="00B0F0"/>
                </a:solidFill>
                <a:latin typeface="Segoe UI"/>
                <a:ea typeface="+mn-lt"/>
                <a:cs typeface="+mn-lt"/>
              </a:rPr>
              <a:t> lacking clarity on data usage and control, undermining transparency and user autonomy.</a:t>
            </a:r>
            <a:endParaRPr lang="en-US">
              <a:solidFill>
                <a:srgbClr val="00B0F0"/>
              </a:solidFill>
              <a:latin typeface="Segoe UI"/>
              <a:ea typeface="+mn-lt"/>
              <a:cs typeface="+mn-lt"/>
            </a:endParaRPr>
          </a:p>
          <a:p>
            <a:endParaRPr lang="en-US" sz="2400" b="1" i="1">
              <a:solidFill>
                <a:srgbClr val="000000"/>
              </a:solidFill>
              <a:latin typeface="Segoe UI"/>
              <a:cs typeface="Segoe UI"/>
            </a:endParaRPr>
          </a:p>
          <a:p>
            <a:r>
              <a:rPr lang="en-US" sz="2400" b="1" u="sng">
                <a:latin typeface="Segoe UI"/>
                <a:cs typeface="Segoe UI"/>
              </a:rPr>
              <a:t>Site feature and Services -</a:t>
            </a:r>
            <a:r>
              <a:rPr lang="en-US" sz="2400" b="1" i="1">
                <a:latin typeface="Segoe UI"/>
                <a:cs typeface="Segoe UI"/>
              </a:rPr>
              <a:t> "Cookies help us store preferences, know when you’ve seen or interacted with Meta Products’ content and provide you with customized content and experiences." </a:t>
            </a:r>
            <a:r>
              <a:rPr lang="en-US" sz="2400">
                <a:solidFill>
                  <a:srgbClr val="00B0F0"/>
                </a:solidFill>
                <a:latin typeface="Segoe UI"/>
                <a:ea typeface="+mn-lt"/>
                <a:cs typeface="+mn-lt"/>
              </a:rPr>
              <a:t>While cookies are framed as enhancing convenience, some users may prioritize privacy and feel uncomfortable with Facebook storing their interaction data, raising concerns about transparency and trust.</a:t>
            </a:r>
          </a:p>
          <a:p>
            <a:pPr algn="l"/>
            <a:endParaRPr lang="en-US" sz="2400" b="1" i="1">
              <a:latin typeface="Segoe UI"/>
              <a:ea typeface="Calibri"/>
              <a:cs typeface="Segoe UI"/>
            </a:endParaRPr>
          </a:p>
        </p:txBody>
      </p:sp>
    </p:spTree>
    <p:extLst>
      <p:ext uri="{BB962C8B-B14F-4D97-AF65-F5344CB8AC3E}">
        <p14:creationId xmlns:p14="http://schemas.microsoft.com/office/powerpoint/2010/main" val="338280993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person sitting at a desk with a computer&#10;&#10;Description automatically generated">
            <a:extLst>
              <a:ext uri="{FF2B5EF4-FFF2-40B4-BE49-F238E27FC236}">
                <a16:creationId xmlns:a16="http://schemas.microsoft.com/office/drawing/2014/main" id="{3D7FE3A1-74B4-ABA6-AA2A-7B9D46FCAFE9}"/>
              </a:ext>
            </a:extLst>
          </p:cNvPr>
          <p:cNvPicPr>
            <a:picLocks noChangeAspect="1"/>
          </p:cNvPicPr>
          <p:nvPr/>
        </p:nvPicPr>
        <p:blipFill>
          <a:blip r:embed="rId2"/>
          <a:stretch>
            <a:fillRect/>
          </a:stretch>
        </p:blipFill>
        <p:spPr>
          <a:xfrm>
            <a:off x="272005" y="1265016"/>
            <a:ext cx="17754600" cy="8686800"/>
          </a:xfrm>
          <a:prstGeom prst="rect">
            <a:avLst/>
          </a:prstGeom>
        </p:spPr>
      </p:pic>
      <p:sp>
        <p:nvSpPr>
          <p:cNvPr id="5" name="TextBox 5"/>
          <p:cNvSpPr txBox="1"/>
          <p:nvPr/>
        </p:nvSpPr>
        <p:spPr>
          <a:xfrm>
            <a:off x="1257300" y="277207"/>
            <a:ext cx="15773400" cy="158969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7800" b="1" kern="1200">
                <a:solidFill>
                  <a:schemeClr val="tx1"/>
                </a:solidFill>
                <a:latin typeface="+mj-lt"/>
                <a:ea typeface="+mj-ea"/>
                <a:cs typeface="+mj-cs"/>
                <a:sym typeface="Garet Bold"/>
              </a:rPr>
              <a:t>OVERVIEW</a:t>
            </a:r>
            <a:endParaRPr lang="en-US" sz="7800" kern="1200">
              <a:solidFill>
                <a:schemeClr val="tx1"/>
              </a:solidFill>
              <a:latin typeface="+mj-lt"/>
              <a:ea typeface="+mj-ea"/>
              <a:cs typeface="+mj-cs"/>
            </a:endParaRPr>
          </a:p>
          <a:p>
            <a:pPr>
              <a:lnSpc>
                <a:spcPct val="90000"/>
              </a:lnSpc>
              <a:spcBef>
                <a:spcPct val="0"/>
              </a:spcBef>
              <a:spcAft>
                <a:spcPts val="600"/>
              </a:spcAft>
            </a:pPr>
            <a:endParaRPr lang="en-US" sz="7800" b="1" kern="1200">
              <a:solidFill>
                <a:schemeClr val="tx1"/>
              </a:solidFill>
              <a:latin typeface="+mj-lt"/>
              <a:ea typeface="+mj-ea"/>
              <a:cs typeface="+mj-cs"/>
            </a:endParaRPr>
          </a:p>
        </p:txBody>
      </p:sp>
      <p:grpSp>
        <p:nvGrpSpPr>
          <p:cNvPr id="4" name="Group 2">
            <a:extLst>
              <a:ext uri="{FF2B5EF4-FFF2-40B4-BE49-F238E27FC236}">
                <a16:creationId xmlns:a16="http://schemas.microsoft.com/office/drawing/2014/main" id="{B564B741-963D-140D-D3C7-8A18ACB0D549}"/>
              </a:ext>
            </a:extLst>
          </p:cNvPr>
          <p:cNvGrpSpPr/>
          <p:nvPr/>
        </p:nvGrpSpPr>
        <p:grpSpPr>
          <a:xfrm>
            <a:off x="0" y="0"/>
            <a:ext cx="18288000" cy="1028700"/>
            <a:chOff x="0" y="0"/>
            <a:chExt cx="22991997" cy="1293300"/>
          </a:xfrm>
        </p:grpSpPr>
        <p:sp>
          <p:nvSpPr>
            <p:cNvPr id="6" name="Freeform 3">
              <a:extLst>
                <a:ext uri="{FF2B5EF4-FFF2-40B4-BE49-F238E27FC236}">
                  <a16:creationId xmlns:a16="http://schemas.microsoft.com/office/drawing/2014/main" id="{AA6FF09C-1F75-CE05-0FE5-323E91D368C6}"/>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7" name="TextBox 6">
            <a:extLst>
              <a:ext uri="{FF2B5EF4-FFF2-40B4-BE49-F238E27FC236}">
                <a16:creationId xmlns:a16="http://schemas.microsoft.com/office/drawing/2014/main" id="{DFC68BEB-24AF-B02F-38BB-90E9FD9EF8E0}"/>
              </a:ext>
            </a:extLst>
          </p:cNvPr>
          <p:cNvSpPr txBox="1"/>
          <p:nvPr/>
        </p:nvSpPr>
        <p:spPr>
          <a:xfrm>
            <a:off x="3350674" y="143741"/>
            <a:ext cx="103594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a:solidFill>
                  <a:schemeClr val="bg1"/>
                </a:solidFill>
                <a:latin typeface="Segoe UI"/>
                <a:ea typeface="Calibri"/>
                <a:cs typeface="Calibri"/>
              </a:rPr>
              <a:t>Overview</a:t>
            </a:r>
          </a:p>
        </p:txBody>
      </p:sp>
    </p:spTree>
    <p:extLst>
      <p:ext uri="{BB962C8B-B14F-4D97-AF65-F5344CB8AC3E}">
        <p14:creationId xmlns:p14="http://schemas.microsoft.com/office/powerpoint/2010/main" val="3926826860"/>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B460-EDD6-C250-D2D1-4F9ECE321DA3}"/>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DA418113-3EC1-AA0D-3D2A-104E103D93C5}"/>
              </a:ext>
            </a:extLst>
          </p:cNvPr>
          <p:cNvGrpSpPr/>
          <p:nvPr/>
        </p:nvGrpSpPr>
        <p:grpSpPr>
          <a:xfrm>
            <a:off x="9219" y="-3288"/>
            <a:ext cx="18288000" cy="1307696"/>
            <a:chOff x="0" y="0"/>
            <a:chExt cx="22991997" cy="1293300"/>
          </a:xfrm>
        </p:grpSpPr>
        <p:sp>
          <p:nvSpPr>
            <p:cNvPr id="4" name="Freeform 3">
              <a:extLst>
                <a:ext uri="{FF2B5EF4-FFF2-40B4-BE49-F238E27FC236}">
                  <a16:creationId xmlns:a16="http://schemas.microsoft.com/office/drawing/2014/main" id="{1E8E0A96-1E01-8BD5-DA9C-C453D4ABACC4}"/>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2" name="TextBox 2">
            <a:extLst>
              <a:ext uri="{FF2B5EF4-FFF2-40B4-BE49-F238E27FC236}">
                <a16:creationId xmlns:a16="http://schemas.microsoft.com/office/drawing/2014/main" id="{BA12F4A4-06D6-AE31-240A-4DF8C10F2031}"/>
              </a:ext>
            </a:extLst>
          </p:cNvPr>
          <p:cNvSpPr txBox="1"/>
          <p:nvPr/>
        </p:nvSpPr>
        <p:spPr>
          <a:xfrm>
            <a:off x="2544321" y="375970"/>
            <a:ext cx="11367800" cy="553998"/>
          </a:xfrm>
          <a:prstGeom prst="rect">
            <a:avLst/>
          </a:prstGeom>
        </p:spPr>
        <p:txBody>
          <a:bodyPr wrap="square" lIns="0" tIns="0" rIns="0" bIns="0" rtlCol="0" anchor="t">
            <a:spAutoFit/>
          </a:bodyPr>
          <a:lstStyle/>
          <a:p>
            <a:pPr lvl="1" algn="ctr"/>
            <a:r>
              <a:rPr lang="en-US" sz="3600" b="1">
                <a:solidFill>
                  <a:schemeClr val="bg1"/>
                </a:solidFill>
                <a:latin typeface="Calibri"/>
                <a:ea typeface="Calibri"/>
                <a:cs typeface="Segoe UI"/>
              </a:rPr>
              <a:t> Where Are cookies Used </a:t>
            </a:r>
          </a:p>
        </p:txBody>
      </p:sp>
      <p:grpSp>
        <p:nvGrpSpPr>
          <p:cNvPr id="37" name="Group 37">
            <a:extLst>
              <a:ext uri="{FF2B5EF4-FFF2-40B4-BE49-F238E27FC236}">
                <a16:creationId xmlns:a16="http://schemas.microsoft.com/office/drawing/2014/main" id="{94976768-227F-3BA7-093F-AFDA54B484E2}"/>
              </a:ext>
            </a:extLst>
          </p:cNvPr>
          <p:cNvGrpSpPr/>
          <p:nvPr/>
        </p:nvGrpSpPr>
        <p:grpSpPr>
          <a:xfrm>
            <a:off x="0" y="9258300"/>
            <a:ext cx="1695570" cy="1028700"/>
            <a:chOff x="0" y="0"/>
            <a:chExt cx="1004782" cy="609600"/>
          </a:xfrm>
        </p:grpSpPr>
        <p:sp>
          <p:nvSpPr>
            <p:cNvPr id="38" name="Freeform 38">
              <a:extLst>
                <a:ext uri="{FF2B5EF4-FFF2-40B4-BE49-F238E27FC236}">
                  <a16:creationId xmlns:a16="http://schemas.microsoft.com/office/drawing/2014/main" id="{08A74919-08C3-1D85-3F00-8B2204DB3293}"/>
                </a:ext>
              </a:extLst>
            </p:cNvPr>
            <p:cNvSpPr/>
            <p:nvPr/>
          </p:nvSpPr>
          <p:spPr>
            <a:xfrm>
              <a:off x="0" y="0"/>
              <a:ext cx="1004782" cy="609600"/>
            </a:xfrm>
            <a:custGeom>
              <a:avLst/>
              <a:gdLst/>
              <a:ahLst/>
              <a:cxnLst/>
              <a:rect l="l" t="t" r="r" b="b"/>
              <a:pathLst>
                <a:path w="1004782" h="609600">
                  <a:moveTo>
                    <a:pt x="203200" y="0"/>
                  </a:moveTo>
                  <a:lnTo>
                    <a:pt x="1004782" y="0"/>
                  </a:lnTo>
                  <a:lnTo>
                    <a:pt x="801582" y="609600"/>
                  </a:lnTo>
                  <a:lnTo>
                    <a:pt x="0" y="609600"/>
                  </a:lnTo>
                  <a:lnTo>
                    <a:pt x="203200" y="0"/>
                  </a:lnTo>
                  <a:close/>
                </a:path>
              </a:pathLst>
            </a:custGeom>
            <a:solidFill>
              <a:srgbClr val="FFFFFF">
                <a:alpha val="60000"/>
              </a:srgbClr>
            </a:solidFill>
          </p:spPr>
          <p:txBody>
            <a:bodyPr/>
            <a:lstStyle/>
            <a:p>
              <a:endParaRPr lang="en-US"/>
            </a:p>
          </p:txBody>
        </p:sp>
        <p:sp>
          <p:nvSpPr>
            <p:cNvPr id="39" name="TextBox 39">
              <a:extLst>
                <a:ext uri="{FF2B5EF4-FFF2-40B4-BE49-F238E27FC236}">
                  <a16:creationId xmlns:a16="http://schemas.microsoft.com/office/drawing/2014/main" id="{C879C4D7-66EF-9913-DB96-C6891DBF353C}"/>
                </a:ext>
              </a:extLst>
            </p:cNvPr>
            <p:cNvSpPr txBox="1"/>
            <p:nvPr/>
          </p:nvSpPr>
          <p:spPr>
            <a:xfrm>
              <a:off x="101600" y="-38100"/>
              <a:ext cx="801582" cy="647700"/>
            </a:xfrm>
            <a:prstGeom prst="rect">
              <a:avLst/>
            </a:prstGeom>
          </p:spPr>
          <p:txBody>
            <a:bodyPr lIns="50800" tIns="50800" rIns="50800" bIns="50800" rtlCol="0" anchor="ctr"/>
            <a:lstStyle/>
            <a:p>
              <a:pPr algn="ctr">
                <a:lnSpc>
                  <a:spcPts val="2659"/>
                </a:lnSpc>
              </a:pPr>
              <a:endParaRPr/>
            </a:p>
          </p:txBody>
        </p:sp>
      </p:grpSp>
      <p:sp>
        <p:nvSpPr>
          <p:cNvPr id="13" name="Footer Placeholder 2">
            <a:extLst>
              <a:ext uri="{FF2B5EF4-FFF2-40B4-BE49-F238E27FC236}">
                <a16:creationId xmlns:a16="http://schemas.microsoft.com/office/drawing/2014/main" id="{5607F162-B83B-EDA1-3824-2FB6AD0EA8EA}"/>
              </a:ext>
            </a:extLst>
          </p:cNvPr>
          <p:cNvSpPr>
            <a:spLocks noGrp="1"/>
          </p:cNvSpPr>
          <p:nvPr>
            <p:ph type="ftr" sz="quarter" idx="11"/>
          </p:nvPr>
        </p:nvSpPr>
        <p:spPr>
          <a:xfrm>
            <a:off x="13314782" y="9679504"/>
            <a:ext cx="4208108" cy="547688"/>
          </a:xfrm>
        </p:spPr>
        <p:txBody>
          <a:bodyPr/>
          <a:lstStyle/>
          <a:p>
            <a:r>
              <a:rPr lang="en-US"/>
              <a:t>
              </a:t>
            </a:r>
          </a:p>
        </p:txBody>
      </p:sp>
      <p:sp>
        <p:nvSpPr>
          <p:cNvPr id="23" name="TextBox 22">
            <a:extLst>
              <a:ext uri="{FF2B5EF4-FFF2-40B4-BE49-F238E27FC236}">
                <a16:creationId xmlns:a16="http://schemas.microsoft.com/office/drawing/2014/main" id="{3A36ED07-7DEA-F722-0E30-A7D6A093F4DD}"/>
              </a:ext>
            </a:extLst>
          </p:cNvPr>
          <p:cNvSpPr txBox="1"/>
          <p:nvPr/>
        </p:nvSpPr>
        <p:spPr>
          <a:xfrm>
            <a:off x="4568876" y="1308090"/>
            <a:ext cx="95562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Cookies as a core mechanism for data collection</a:t>
            </a:r>
            <a:endParaRPr lang="en-US" sz="2400" b="1"/>
          </a:p>
        </p:txBody>
      </p:sp>
      <p:sp>
        <p:nvSpPr>
          <p:cNvPr id="25" name="TextBox 10">
            <a:extLst>
              <a:ext uri="{FF2B5EF4-FFF2-40B4-BE49-F238E27FC236}">
                <a16:creationId xmlns:a16="http://schemas.microsoft.com/office/drawing/2014/main" id="{DE05DC99-23DB-838C-51D1-BE577ED99714}"/>
              </a:ext>
            </a:extLst>
          </p:cNvPr>
          <p:cNvSpPr txBox="1"/>
          <p:nvPr/>
        </p:nvSpPr>
        <p:spPr>
          <a:xfrm>
            <a:off x="228600" y="1731552"/>
            <a:ext cx="8725565" cy="2677656"/>
          </a:xfrm>
          <a:prstGeom prst="rect">
            <a:avLst/>
          </a:prstGeom>
          <a:noFill/>
          <a:ln>
            <a:noFill/>
          </a:ln>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sz="2400" b="1">
                <a:latin typeface="Segoe UI"/>
                <a:cs typeface="Segoe UI"/>
              </a:rPr>
              <a:t>Passive Tracking  </a:t>
            </a:r>
          </a:p>
          <a:p>
            <a:pPr algn="just"/>
            <a:r>
              <a:rPr lang="en-US" sz="2400">
                <a:latin typeface="Segoe UI"/>
                <a:ea typeface="+mn-lt"/>
                <a:cs typeface="+mn-lt"/>
              </a:rPr>
              <a:t>Meta's policy allows cookies to </a:t>
            </a:r>
            <a:r>
              <a:rPr lang="en-US" sz="2400" b="1">
                <a:solidFill>
                  <a:srgbClr val="00B0F0"/>
                </a:solidFill>
                <a:latin typeface="Segoe UI"/>
                <a:ea typeface="+mn-lt"/>
                <a:cs typeface="+mn-lt"/>
              </a:rPr>
              <a:t>track activity on third-party sites regardless of login status or account ownership</a:t>
            </a:r>
            <a:r>
              <a:rPr lang="en-US" sz="2400">
                <a:solidFill>
                  <a:srgbClr val="00B0F0"/>
                </a:solidFill>
                <a:latin typeface="Segoe UI"/>
                <a:ea typeface="+mn-lt"/>
                <a:cs typeface="+mn-lt"/>
              </a:rPr>
              <a:t>, effectively bypassing explicit user consent and raising privacy concerns.</a:t>
            </a:r>
            <a:endParaRPr lang="en-US" sz="2400">
              <a:solidFill>
                <a:srgbClr val="00B0F0"/>
              </a:solidFill>
              <a:latin typeface="Segoe UI"/>
              <a:cs typeface="Segoe UI"/>
            </a:endParaRPr>
          </a:p>
          <a:p>
            <a:pPr marL="285750" indent="-285750" algn="just">
              <a:buFont typeface="Arial"/>
              <a:buChar char="•"/>
            </a:pPr>
            <a:endParaRPr lang="en-US" sz="2400">
              <a:latin typeface="Segoe UI"/>
              <a:cs typeface="Segoe UI"/>
            </a:endParaRPr>
          </a:p>
          <a:p>
            <a:pPr marL="285750" indent="-285750" algn="just">
              <a:buFont typeface="Arial"/>
              <a:buChar char="•"/>
            </a:pPr>
            <a:endParaRPr lang="en-US" sz="2400">
              <a:latin typeface="Segoe UI"/>
              <a:cs typeface="Segoe UI"/>
            </a:endParaRPr>
          </a:p>
        </p:txBody>
      </p:sp>
      <p:sp>
        <p:nvSpPr>
          <p:cNvPr id="26" name="TextBox 25">
            <a:extLst>
              <a:ext uri="{FF2B5EF4-FFF2-40B4-BE49-F238E27FC236}">
                <a16:creationId xmlns:a16="http://schemas.microsoft.com/office/drawing/2014/main" id="{595A8C6A-3D72-8D6A-948E-60DD5B108255}"/>
              </a:ext>
            </a:extLst>
          </p:cNvPr>
          <p:cNvSpPr txBox="1"/>
          <p:nvPr/>
        </p:nvSpPr>
        <p:spPr>
          <a:xfrm>
            <a:off x="5252" y="3669893"/>
            <a:ext cx="8974792"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sz="2400" b="1">
                <a:latin typeface="Segoe UI"/>
                <a:cs typeface="Segoe UI"/>
              </a:rPr>
              <a:t>'Third Party Platforms'</a:t>
            </a:r>
          </a:p>
          <a:p>
            <a:pPr algn="just"/>
            <a:r>
              <a:rPr lang="en-US" sz="2400">
                <a:solidFill>
                  <a:srgbClr val="00B0F0"/>
                </a:solidFill>
                <a:latin typeface="Segoe UI"/>
                <a:cs typeface="Segoe UI"/>
              </a:rPr>
              <a:t>Meta's cookies on third-party platforms, including "like" buttons, Facebook pixel, and embedded ads, </a:t>
            </a:r>
            <a:r>
              <a:rPr lang="en-US" sz="2400" b="1">
                <a:solidFill>
                  <a:srgbClr val="00B0F0"/>
                </a:solidFill>
                <a:latin typeface="Segoe UI"/>
                <a:cs typeface="Segoe UI"/>
              </a:rPr>
              <a:t>track even non-users without their consent. </a:t>
            </a:r>
            <a:r>
              <a:rPr lang="en-US" sz="2400">
                <a:solidFill>
                  <a:srgbClr val="00B0F0"/>
                </a:solidFill>
                <a:latin typeface="Segoe UI"/>
                <a:cs typeface="Segoe UI"/>
              </a:rPr>
              <a:t>This broad surveillance raises ethical concerns about transparency and privacy.</a:t>
            </a:r>
          </a:p>
          <a:p>
            <a:pPr algn="l"/>
            <a:endParaRPr lang="en-US" sz="2400">
              <a:solidFill>
                <a:srgbClr val="00B0F0"/>
              </a:solidFill>
              <a:latin typeface="Segoe UI"/>
              <a:ea typeface="Calibri"/>
              <a:cs typeface="Calibri"/>
            </a:endParaRPr>
          </a:p>
        </p:txBody>
      </p:sp>
      <p:sp>
        <p:nvSpPr>
          <p:cNvPr id="27" name="TextBox 26">
            <a:extLst>
              <a:ext uri="{FF2B5EF4-FFF2-40B4-BE49-F238E27FC236}">
                <a16:creationId xmlns:a16="http://schemas.microsoft.com/office/drawing/2014/main" id="{B33EA873-AA21-0881-B4E8-7870B1CF1A78}"/>
              </a:ext>
            </a:extLst>
          </p:cNvPr>
          <p:cNvSpPr txBox="1"/>
          <p:nvPr/>
        </p:nvSpPr>
        <p:spPr>
          <a:xfrm>
            <a:off x="8090" y="5696688"/>
            <a:ext cx="898345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Meta’s cookies on Facebook, Instagram, and WhatsApp extensively track user activities, </a:t>
            </a:r>
            <a:r>
              <a:rPr lang="en-US" sz="2400" b="1">
                <a:latin typeface="Segoe UI"/>
                <a:cs typeface="Segoe UI"/>
              </a:rPr>
              <a:t>prioritizing ad-driven profits over transparency and user privacy.</a:t>
            </a:r>
            <a:endParaRPr lang="en-US" sz="2400">
              <a:latin typeface="Segoe UI"/>
              <a:cs typeface="Segoe UI"/>
            </a:endParaRPr>
          </a:p>
        </p:txBody>
      </p:sp>
      <p:sp>
        <p:nvSpPr>
          <p:cNvPr id="28" name="TextBox 27">
            <a:extLst>
              <a:ext uri="{FF2B5EF4-FFF2-40B4-BE49-F238E27FC236}">
                <a16:creationId xmlns:a16="http://schemas.microsoft.com/office/drawing/2014/main" id="{26793DA5-7B53-9A2B-9DB5-DF5B0512DBFE}"/>
              </a:ext>
            </a:extLst>
          </p:cNvPr>
          <p:cNvSpPr txBox="1"/>
          <p:nvPr/>
        </p:nvSpPr>
        <p:spPr>
          <a:xfrm>
            <a:off x="4258" y="7038705"/>
            <a:ext cx="9311929" cy="3038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
              <a:buChar char="•"/>
            </a:pPr>
            <a:r>
              <a:rPr lang="en-US" sz="2400">
                <a:latin typeface="Segoe UI"/>
                <a:cs typeface="Segoe UI"/>
              </a:rPr>
              <a:t>"Data Collection Through Cookies"</a:t>
            </a:r>
            <a:endParaRPr lang="en-US"/>
          </a:p>
          <a:p>
            <a:pPr algn="just"/>
            <a:r>
              <a:rPr lang="en-US" sz="2400">
                <a:latin typeface="Segoe UI"/>
                <a:cs typeface="Segoe UI"/>
              </a:rPr>
              <a:t>Cookies allow Meta to collect various forms of data:</a:t>
            </a:r>
          </a:p>
          <a:p>
            <a:pPr marL="285750" indent="-285750" algn="just">
              <a:buFont typeface="Arial"/>
              <a:buChar char="•"/>
            </a:pPr>
            <a:r>
              <a:rPr lang="en-US" sz="2400" b="1">
                <a:latin typeface="Segoe UI"/>
                <a:cs typeface="Segoe UI"/>
              </a:rPr>
              <a:t>Behavioral Data:</a:t>
            </a:r>
            <a:r>
              <a:rPr lang="en-US" sz="2400">
                <a:latin typeface="Segoe UI"/>
                <a:cs typeface="Segoe UI"/>
              </a:rPr>
              <a:t> ( clicks, searches, purchases).</a:t>
            </a:r>
          </a:p>
          <a:p>
            <a:pPr marL="285750" indent="-285750" algn="just">
              <a:buFont typeface="Arial"/>
              <a:buChar char="•"/>
            </a:pPr>
            <a:r>
              <a:rPr lang="en-US" sz="2400" b="1">
                <a:latin typeface="Segoe UI"/>
                <a:cs typeface="Segoe UI"/>
              </a:rPr>
              <a:t>Device Information:</a:t>
            </a:r>
            <a:r>
              <a:rPr lang="en-US" sz="2400">
                <a:latin typeface="Segoe UI"/>
                <a:cs typeface="Segoe UI"/>
              </a:rPr>
              <a:t> Includes IP address, operating system, browser type, </a:t>
            </a:r>
          </a:p>
          <a:p>
            <a:pPr marL="285750" indent="-285750" algn="just">
              <a:buFont typeface="Arial"/>
              <a:buChar char="•"/>
            </a:pPr>
            <a:r>
              <a:rPr lang="en-US" sz="2400" b="1">
                <a:latin typeface="Segoe UI"/>
                <a:cs typeface="Segoe UI"/>
              </a:rPr>
              <a:t>Identifiers:</a:t>
            </a:r>
            <a:r>
              <a:rPr lang="en-US" sz="2400">
                <a:latin typeface="Segoe UI"/>
                <a:cs typeface="Segoe UI"/>
              </a:rPr>
              <a:t> cookie identifiers that allow Meta to associate activity across devices and platforms.</a:t>
            </a:r>
          </a:p>
          <a:p>
            <a:pPr algn="l"/>
            <a:endParaRPr lang="en-US" sz="2400">
              <a:latin typeface="Segoe UI"/>
              <a:ea typeface="Calibri"/>
              <a:cs typeface="Calibri"/>
            </a:endParaRPr>
          </a:p>
        </p:txBody>
      </p:sp>
      <p:sp>
        <p:nvSpPr>
          <p:cNvPr id="29" name="TextBox 28">
            <a:extLst>
              <a:ext uri="{FF2B5EF4-FFF2-40B4-BE49-F238E27FC236}">
                <a16:creationId xmlns:a16="http://schemas.microsoft.com/office/drawing/2014/main" id="{D55B9829-2C66-1F97-CA87-4A2BB4325030}"/>
              </a:ext>
            </a:extLst>
          </p:cNvPr>
          <p:cNvSpPr txBox="1"/>
          <p:nvPr/>
        </p:nvSpPr>
        <p:spPr>
          <a:xfrm>
            <a:off x="9146131" y="1750698"/>
            <a:ext cx="891701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00B0F0"/>
                </a:solidFill>
                <a:latin typeface="Segoe UI"/>
                <a:cs typeface="Segoe UI"/>
              </a:rPr>
              <a:t>Meta claims cookies improve user experience by personalizing content and ads, analyzing behavior for optimization, enhancing security, and building profiles for targeted advertising, but these purposes largely serve Meta’s business interests.</a:t>
            </a:r>
          </a:p>
          <a:p>
            <a:pPr algn="l"/>
            <a:endParaRPr lang="en-US" sz="2400">
              <a:latin typeface="Segoe UI"/>
              <a:ea typeface="Calibri"/>
              <a:cs typeface="Calibri"/>
            </a:endParaRPr>
          </a:p>
        </p:txBody>
      </p:sp>
      <p:sp>
        <p:nvSpPr>
          <p:cNvPr id="30" name="TextBox 29">
            <a:extLst>
              <a:ext uri="{FF2B5EF4-FFF2-40B4-BE49-F238E27FC236}">
                <a16:creationId xmlns:a16="http://schemas.microsoft.com/office/drawing/2014/main" id="{95F789F1-8A13-55C6-D9EB-699739B23E5C}"/>
              </a:ext>
            </a:extLst>
          </p:cNvPr>
          <p:cNvSpPr txBox="1"/>
          <p:nvPr/>
        </p:nvSpPr>
        <p:spPr>
          <a:xfrm>
            <a:off x="9155072" y="3519138"/>
            <a:ext cx="8897996" cy="2299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00B0F0"/>
                </a:solidFill>
                <a:latin typeface="Segoe UI"/>
                <a:cs typeface="Segoe UI"/>
              </a:rPr>
              <a:t>Meta offers </a:t>
            </a:r>
            <a:r>
              <a:rPr lang="en-US" sz="2400" b="1">
                <a:solidFill>
                  <a:srgbClr val="00B0F0"/>
                </a:solidFill>
                <a:latin typeface="Segoe UI"/>
                <a:cs typeface="Segoe UI"/>
              </a:rPr>
              <a:t>limited control over cookies, with deletion via browsers failing to remove already collected data</a:t>
            </a:r>
            <a:r>
              <a:rPr lang="en-US" sz="2400">
                <a:solidFill>
                  <a:srgbClr val="00B0F0"/>
                </a:solidFill>
                <a:latin typeface="Segoe UI"/>
                <a:cs typeface="Segoe UI"/>
              </a:rPr>
              <a:t>. Vague terms like "</a:t>
            </a:r>
            <a:r>
              <a:rPr lang="en-US" sz="2400" b="1">
                <a:solidFill>
                  <a:srgbClr val="00B0F0"/>
                </a:solidFill>
                <a:latin typeface="Segoe UI"/>
                <a:cs typeface="Segoe UI"/>
              </a:rPr>
              <a:t>retains data as necessary</a:t>
            </a:r>
            <a:r>
              <a:rPr lang="en-US" sz="2400">
                <a:solidFill>
                  <a:srgbClr val="00B0F0"/>
                </a:solidFill>
                <a:latin typeface="Segoe UI"/>
                <a:cs typeface="Segoe UI"/>
              </a:rPr>
              <a:t>" suggest </a:t>
            </a:r>
            <a:r>
              <a:rPr lang="en-US" sz="2400" b="1">
                <a:solidFill>
                  <a:srgbClr val="00B0F0"/>
                </a:solidFill>
                <a:latin typeface="Segoe UI"/>
                <a:cs typeface="Segoe UI"/>
              </a:rPr>
              <a:t>full data deletion is unlikely</a:t>
            </a:r>
            <a:r>
              <a:rPr lang="en-US" sz="2400">
                <a:solidFill>
                  <a:srgbClr val="00B0F0"/>
                </a:solidFill>
                <a:latin typeface="Segoe UI"/>
                <a:cs typeface="Segoe UI"/>
              </a:rPr>
              <a:t>, raising privacy concerns.</a:t>
            </a:r>
          </a:p>
          <a:p>
            <a:pPr algn="just"/>
            <a:endParaRPr lang="en-US" sz="2400">
              <a:solidFill>
                <a:srgbClr val="00B0F0"/>
              </a:solidFill>
              <a:latin typeface="Segoe UI"/>
              <a:cs typeface="Segoe UI"/>
            </a:endParaRPr>
          </a:p>
          <a:p>
            <a:pPr algn="l"/>
            <a:endParaRPr lang="en-US" sz="2400">
              <a:solidFill>
                <a:srgbClr val="00B0F0"/>
              </a:solidFill>
              <a:latin typeface="Segoe UI"/>
              <a:ea typeface="Calibri"/>
              <a:cs typeface="Calibri"/>
            </a:endParaRPr>
          </a:p>
        </p:txBody>
      </p:sp>
      <p:sp>
        <p:nvSpPr>
          <p:cNvPr id="31" name="TextBox 30">
            <a:extLst>
              <a:ext uri="{FF2B5EF4-FFF2-40B4-BE49-F238E27FC236}">
                <a16:creationId xmlns:a16="http://schemas.microsoft.com/office/drawing/2014/main" id="{ADF6BAFC-1BCA-C717-EA92-1C9AE548759C}"/>
              </a:ext>
            </a:extLst>
          </p:cNvPr>
          <p:cNvSpPr txBox="1"/>
          <p:nvPr/>
        </p:nvSpPr>
        <p:spPr>
          <a:xfrm>
            <a:off x="9150814" y="5303054"/>
            <a:ext cx="887627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latin typeface="Segoe UI"/>
                <a:cs typeface="Segoe UI"/>
              </a:rPr>
              <a:t>Meta’s policy, </a:t>
            </a:r>
            <a:r>
              <a:rPr lang="en-US" sz="2400" b="1">
                <a:latin typeface="Segoe UI"/>
                <a:cs typeface="Segoe UI"/>
              </a:rPr>
              <a:t>“We may place cookies on your computer or device and receive information stored in cookies when you use or visit,” </a:t>
            </a:r>
            <a:r>
              <a:rPr lang="en-US" sz="2400">
                <a:solidFill>
                  <a:srgbClr val="00B0F0"/>
                </a:solidFill>
                <a:latin typeface="Segoe UI"/>
                <a:cs typeface="Segoe UI"/>
              </a:rPr>
              <a:t>grants broad control over user data </a:t>
            </a:r>
            <a:r>
              <a:rPr lang="en-US" sz="2400" b="1">
                <a:solidFill>
                  <a:srgbClr val="00B0F0"/>
                </a:solidFill>
                <a:latin typeface="Segoe UI"/>
                <a:cs typeface="Segoe UI"/>
              </a:rPr>
              <a:t>without explicit consent</a:t>
            </a:r>
            <a:r>
              <a:rPr lang="en-US" sz="2400">
                <a:solidFill>
                  <a:srgbClr val="00B0F0"/>
                </a:solidFill>
                <a:latin typeface="Segoe UI"/>
                <a:cs typeface="Segoe UI"/>
              </a:rPr>
              <a:t>, raising concerns about transparency and user privacy.</a:t>
            </a:r>
          </a:p>
          <a:p>
            <a:pPr algn="l"/>
            <a:endParaRPr lang="en-US" sz="2400">
              <a:latin typeface="Segoe UI"/>
              <a:ea typeface="Calibri"/>
              <a:cs typeface="Calibri"/>
            </a:endParaRPr>
          </a:p>
        </p:txBody>
      </p:sp>
      <p:sp>
        <p:nvSpPr>
          <p:cNvPr id="32" name="TextBox 31">
            <a:extLst>
              <a:ext uri="{FF2B5EF4-FFF2-40B4-BE49-F238E27FC236}">
                <a16:creationId xmlns:a16="http://schemas.microsoft.com/office/drawing/2014/main" id="{6FB94EE5-50BD-E485-7A87-74FC1A524019}"/>
              </a:ext>
            </a:extLst>
          </p:cNvPr>
          <p:cNvSpPr txBox="1"/>
          <p:nvPr/>
        </p:nvSpPr>
        <p:spPr>
          <a:xfrm>
            <a:off x="9333789" y="7042112"/>
            <a:ext cx="851600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00B0F0"/>
                </a:solidFill>
                <a:latin typeface="Segoe UI"/>
                <a:cs typeface="Segoe UI"/>
              </a:rPr>
              <a:t>Facebook’s cookie policy minimizes user apprehension while enabling extensive data tracking and monetization. </a:t>
            </a:r>
            <a:r>
              <a:rPr lang="en-US" sz="2400" b="1">
                <a:solidFill>
                  <a:srgbClr val="00B0F0"/>
                </a:solidFill>
                <a:latin typeface="Segoe UI"/>
                <a:cs typeface="Segoe UI"/>
              </a:rPr>
              <a:t>User control is limited, as deleting cookies or "opting out" doesn’t erase stored data, underscoring the need for stronger regulations and transparency. </a:t>
            </a:r>
            <a:r>
              <a:rPr lang="en-US" sz="2400">
                <a:solidFill>
                  <a:srgbClr val="00B0F0"/>
                </a:solidFill>
                <a:latin typeface="Segoe UI"/>
                <a:cs typeface="Segoe UI"/>
              </a:rPr>
              <a:t>Meta </a:t>
            </a:r>
            <a:r>
              <a:rPr lang="en-US" sz="2400" b="1">
                <a:solidFill>
                  <a:srgbClr val="00B0F0"/>
                </a:solidFill>
                <a:latin typeface="Segoe UI"/>
                <a:cs typeface="Segoe UI"/>
              </a:rPr>
              <a:t>deflects responsibility by advising users to review third-party policies, shifting the burden </a:t>
            </a:r>
            <a:r>
              <a:rPr lang="en-US" sz="2400">
                <a:solidFill>
                  <a:srgbClr val="00B0F0"/>
                </a:solidFill>
                <a:latin typeface="Segoe UI"/>
                <a:cs typeface="Segoe UI"/>
              </a:rPr>
              <a:t>and </a:t>
            </a:r>
            <a:r>
              <a:rPr lang="en-US" sz="2400" b="1">
                <a:solidFill>
                  <a:srgbClr val="00B0F0"/>
                </a:solidFill>
                <a:latin typeface="Segoe UI"/>
                <a:cs typeface="Segoe UI"/>
              </a:rPr>
              <a:t>exposing users to inconsistent privacy practices.</a:t>
            </a:r>
          </a:p>
          <a:p>
            <a:pPr algn="l"/>
            <a:endParaRPr lang="en-US" sz="2400">
              <a:latin typeface="Segoe UI"/>
              <a:ea typeface="Calibri"/>
              <a:cs typeface="Calibri"/>
            </a:endParaRPr>
          </a:p>
        </p:txBody>
      </p:sp>
    </p:spTree>
    <p:extLst>
      <p:ext uri="{BB962C8B-B14F-4D97-AF65-F5344CB8AC3E}">
        <p14:creationId xmlns:p14="http://schemas.microsoft.com/office/powerpoint/2010/main" val="407810403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22166-14B0-BC03-2350-AE326DF84F3D}"/>
            </a:ext>
          </a:extLst>
        </p:cNvPr>
        <p:cNvGrpSpPr/>
        <p:nvPr/>
      </p:nvGrpSpPr>
      <p:grpSpPr>
        <a:xfrm>
          <a:off x="0" y="0"/>
          <a:ext cx="0" cy="0"/>
          <a:chOff x="0" y="0"/>
          <a:chExt cx="0" cy="0"/>
        </a:xfrm>
      </p:grpSpPr>
      <p:grpSp>
        <p:nvGrpSpPr>
          <p:cNvPr id="4" name="Group 2">
            <a:extLst>
              <a:ext uri="{FF2B5EF4-FFF2-40B4-BE49-F238E27FC236}">
                <a16:creationId xmlns:a16="http://schemas.microsoft.com/office/drawing/2014/main" id="{4531F6CA-F1B2-7FB6-6CD1-00D07ACE1048}"/>
              </a:ext>
            </a:extLst>
          </p:cNvPr>
          <p:cNvGrpSpPr/>
          <p:nvPr/>
        </p:nvGrpSpPr>
        <p:grpSpPr>
          <a:xfrm>
            <a:off x="217025" y="-6674"/>
            <a:ext cx="18288000" cy="1307696"/>
            <a:chOff x="0" y="0"/>
            <a:chExt cx="22991997" cy="1293300"/>
          </a:xfrm>
        </p:grpSpPr>
        <p:sp>
          <p:nvSpPr>
            <p:cNvPr id="5" name="Freeform 3">
              <a:extLst>
                <a:ext uri="{FF2B5EF4-FFF2-40B4-BE49-F238E27FC236}">
                  <a16:creationId xmlns:a16="http://schemas.microsoft.com/office/drawing/2014/main" id="{7AC3C12D-7C7F-A357-36E6-180E3CF72F16}"/>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pPr algn="ctr"/>
              <a:endParaRPr lang="en-US">
                <a:latin typeface="Segoe UI" panose="020B0502040204020203" pitchFamily="34" charset="0"/>
                <a:cs typeface="Segoe UI" panose="020B0502040204020203" pitchFamily="34" charset="0"/>
              </a:endParaRPr>
            </a:p>
          </p:txBody>
        </p:sp>
      </p:grpSp>
      <p:sp>
        <p:nvSpPr>
          <p:cNvPr id="7" name="Title 1">
            <a:extLst>
              <a:ext uri="{FF2B5EF4-FFF2-40B4-BE49-F238E27FC236}">
                <a16:creationId xmlns:a16="http://schemas.microsoft.com/office/drawing/2014/main" id="{097C933D-316E-BA2D-52A3-E3524D5BD73B}"/>
              </a:ext>
            </a:extLst>
          </p:cNvPr>
          <p:cNvSpPr txBox="1">
            <a:spLocks/>
          </p:cNvSpPr>
          <p:nvPr/>
        </p:nvSpPr>
        <p:spPr>
          <a:xfrm>
            <a:off x="2377671" y="-3784"/>
            <a:ext cx="13288943" cy="2003212"/>
          </a:xfrm>
          <a:prstGeom prst="rect">
            <a:avLst/>
          </a:prstGeom>
        </p:spPr>
        <p:txBody>
          <a:bodyPr lIns="91440" tIns="45720" rIns="91440" bIns="45720" anchor="t">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a:solidFill>
                  <a:schemeClr val="bg1"/>
                </a:solidFill>
                <a:latin typeface="Segoe UI"/>
                <a:ea typeface="+mj-lt"/>
                <a:cs typeface="Segoe UI"/>
              </a:rPr>
              <a:t>The Hidden Cost of "Free Services"</a:t>
            </a:r>
          </a:p>
          <a:p>
            <a:pPr>
              <a:spcBef>
                <a:spcPts val="0"/>
              </a:spcBef>
            </a:pPr>
            <a:r>
              <a:rPr lang="en-US" sz="2000">
                <a:solidFill>
                  <a:schemeClr val="bg1"/>
                </a:solidFill>
                <a:latin typeface="Segoe UI"/>
                <a:ea typeface="Calibri"/>
                <a:cs typeface="Calibri"/>
              </a:rPr>
              <a:t>If there is no product, you are the product"</a:t>
            </a:r>
          </a:p>
          <a:p>
            <a:pPr>
              <a:spcBef>
                <a:spcPts val="0"/>
              </a:spcBef>
            </a:pPr>
            <a:r>
              <a:rPr lang="en-US" sz="2000">
                <a:solidFill>
                  <a:schemeClr val="bg1"/>
                </a:solidFill>
                <a:latin typeface="Segoe UI"/>
                <a:ea typeface="Calibri"/>
                <a:cs typeface="Calibri"/>
              </a:rPr>
              <a:t>"Is anything really free" ? </a:t>
            </a:r>
            <a:r>
              <a:rPr lang="en-US" sz="2000" b="1">
                <a:solidFill>
                  <a:schemeClr val="bg1"/>
                </a:solidFill>
                <a:latin typeface="Segoe UI"/>
                <a:ea typeface="Calibri"/>
                <a:cs typeface="Calibri"/>
              </a:rPr>
              <a:t>Your Data is the Real Currency</a:t>
            </a:r>
          </a:p>
          <a:p>
            <a:endParaRPr lang="en-US" sz="1800">
              <a:solidFill>
                <a:schemeClr val="bg1"/>
              </a:solidFill>
              <a:latin typeface="Segoe UI" panose="020B0502040204020203" pitchFamily="34" charset="0"/>
              <a:ea typeface="Calibri"/>
              <a:cs typeface="Segoe UI" panose="020B0502040204020203" pitchFamily="34" charset="0"/>
            </a:endParaRPr>
          </a:p>
        </p:txBody>
      </p:sp>
      <p:sp>
        <p:nvSpPr>
          <p:cNvPr id="10" name="Text Placeholder 3">
            <a:extLst>
              <a:ext uri="{FF2B5EF4-FFF2-40B4-BE49-F238E27FC236}">
                <a16:creationId xmlns:a16="http://schemas.microsoft.com/office/drawing/2014/main" id="{BA47FA96-3647-0C11-2125-347CCC76ACC4}"/>
              </a:ext>
            </a:extLst>
          </p:cNvPr>
          <p:cNvSpPr txBox="1">
            <a:spLocks/>
          </p:cNvSpPr>
          <p:nvPr/>
        </p:nvSpPr>
        <p:spPr>
          <a:xfrm>
            <a:off x="419937" y="1621041"/>
            <a:ext cx="5449647" cy="6923172"/>
          </a:xfrm>
          <a:prstGeom prst="rect">
            <a:avLst/>
          </a:prstGeom>
        </p:spPr>
        <p:txBody>
          <a:bodyPr lIns="91440" tIns="45720" rIns="91440" bIns="4572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a:latin typeface="Segoe UI"/>
                <a:ea typeface="+mn-lt"/>
                <a:cs typeface="+mn-lt"/>
              </a:rPr>
              <a:t>The hidden cost of "free services" is clear in Meta's data practices, which track even non-users through tools like the Facebook Pixel. Despite offering ad management tools, Meta often ignores user preferences, prioritizing ad revenue over privacy and informed consent.</a:t>
            </a:r>
            <a:endParaRPr lang="en-US" sz="2200">
              <a:ea typeface="Calibri"/>
              <a:cs typeface="Calibri"/>
            </a:endParaRPr>
          </a:p>
          <a:p>
            <a:endParaRPr lang="en-US" sz="2200">
              <a:latin typeface="Segoe UI"/>
              <a:ea typeface="Calibri"/>
              <a:cs typeface="Calibri"/>
            </a:endParaRPr>
          </a:p>
          <a:p>
            <a:r>
              <a:rPr lang="en-US" sz="2200">
                <a:latin typeface="Segoe UI"/>
                <a:ea typeface="+mn-lt"/>
                <a:cs typeface="+mn-lt"/>
              </a:rPr>
              <a:t>Facebook provides limited tools for parental oversight, which could enhance protection for underage users while balancing their autonomy. Despite protective policies, concerns persist about Facebook's potential to monetize minors’ data, as highlighted by FTC scrutiny. This raises ethical questions about prioritizing profit over protecting vulnerable users.</a:t>
            </a:r>
            <a:endParaRPr lang="en-US" sz="2200">
              <a:latin typeface="Segoe UI"/>
              <a:ea typeface="Calibri"/>
              <a:cs typeface="Calibri"/>
            </a:endParaRPr>
          </a:p>
          <a:p>
            <a:pPr marL="457200" indent="-457200"/>
            <a:endParaRPr lang="en-US" sz="2400">
              <a:ea typeface="Calibri"/>
              <a:cs typeface="Calibri"/>
            </a:endParaRPr>
          </a:p>
          <a:p>
            <a:pPr marL="457200" indent="-457200"/>
            <a:endParaRPr lang="en-US">
              <a:ea typeface="Calibri"/>
              <a:cs typeface="Calibri"/>
            </a:endParaRPr>
          </a:p>
        </p:txBody>
      </p:sp>
      <p:sp>
        <p:nvSpPr>
          <p:cNvPr id="11" name="Date Placeholder 4">
            <a:extLst>
              <a:ext uri="{FF2B5EF4-FFF2-40B4-BE49-F238E27FC236}">
                <a16:creationId xmlns:a16="http://schemas.microsoft.com/office/drawing/2014/main" id="{D1CCD871-E4BE-C26D-C51B-154BACC08A1B}"/>
              </a:ext>
            </a:extLst>
          </p:cNvPr>
          <p:cNvSpPr>
            <a:spLocks noGrp="1"/>
          </p:cNvSpPr>
          <p:nvPr>
            <p:ph type="dt" sz="half" idx="10"/>
          </p:nvPr>
        </p:nvSpPr>
        <p:spPr>
          <a:xfrm>
            <a:off x="205740" y="9679504"/>
            <a:ext cx="5241471" cy="547688"/>
          </a:xfrm>
        </p:spPr>
        <p:txBody>
          <a:bodyPr/>
          <a:lstStyle/>
          <a:p>
            <a:fld id="{E31C3AEB-36B7-4356-91E0-6F8679A73784}" type="datetime1">
              <a:rPr lang="en-US"/>
              <a:t>4/27/2025</a:t>
            </a:fld>
            <a:endParaRPr lang="en-US"/>
          </a:p>
        </p:txBody>
      </p:sp>
      <p:sp>
        <p:nvSpPr>
          <p:cNvPr id="12" name="Footer Placeholder 5">
            <a:extLst>
              <a:ext uri="{FF2B5EF4-FFF2-40B4-BE49-F238E27FC236}">
                <a16:creationId xmlns:a16="http://schemas.microsoft.com/office/drawing/2014/main" id="{3504FF15-B3EF-69FB-F6EC-AE08392304CE}"/>
              </a:ext>
            </a:extLst>
          </p:cNvPr>
          <p:cNvSpPr>
            <a:spLocks noGrp="1"/>
          </p:cNvSpPr>
          <p:nvPr>
            <p:ph type="ftr" sz="quarter" idx="11"/>
          </p:nvPr>
        </p:nvSpPr>
        <p:spPr>
          <a:xfrm>
            <a:off x="13314782" y="9679504"/>
            <a:ext cx="4208108" cy="547688"/>
          </a:xfrm>
        </p:spPr>
        <p:txBody>
          <a:bodyPr/>
          <a:lstStyle/>
          <a:p>
            <a:r>
              <a:rPr lang="en-US"/>
              <a:t>
              </a:t>
            </a:r>
          </a:p>
        </p:txBody>
      </p:sp>
      <p:sp>
        <p:nvSpPr>
          <p:cNvPr id="13" name="Slide Number Placeholder 6">
            <a:extLst>
              <a:ext uri="{FF2B5EF4-FFF2-40B4-BE49-F238E27FC236}">
                <a16:creationId xmlns:a16="http://schemas.microsoft.com/office/drawing/2014/main" id="{9B1C97A6-C43F-9DC1-4878-6E552F6E40C9}"/>
              </a:ext>
            </a:extLst>
          </p:cNvPr>
          <p:cNvSpPr>
            <a:spLocks noGrp="1"/>
          </p:cNvSpPr>
          <p:nvPr>
            <p:ph type="sldNum" sz="quarter" idx="12"/>
          </p:nvPr>
        </p:nvSpPr>
        <p:spPr>
          <a:xfrm>
            <a:off x="17448244" y="9679504"/>
            <a:ext cx="643811" cy="547688"/>
          </a:xfrm>
        </p:spPr>
        <p:txBody>
          <a:bodyPr/>
          <a:lstStyle/>
          <a:p>
            <a:fld id="{CC057153-B650-4DEB-B370-79DDCFDCE934}" type="slidenum">
              <a:rPr lang="en-US" dirty="0"/>
              <a:t>21</a:t>
            </a:fld>
            <a:endParaRPr lang="en-US"/>
          </a:p>
        </p:txBody>
      </p:sp>
      <p:sp>
        <p:nvSpPr>
          <p:cNvPr id="15" name="TextBox 14">
            <a:extLst>
              <a:ext uri="{FF2B5EF4-FFF2-40B4-BE49-F238E27FC236}">
                <a16:creationId xmlns:a16="http://schemas.microsoft.com/office/drawing/2014/main" id="{FC7DED7A-C6F4-2704-3DA7-E3DADD124DF9}"/>
              </a:ext>
            </a:extLst>
          </p:cNvPr>
          <p:cNvSpPr txBox="1"/>
          <p:nvPr/>
        </p:nvSpPr>
        <p:spPr>
          <a:xfrm>
            <a:off x="214637" y="8521316"/>
            <a:ext cx="120133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Reference</a:t>
            </a:r>
            <a:endParaRPr lang="en-US">
              <a:ea typeface="+mn-lt"/>
              <a:cs typeface="+mn-lt"/>
            </a:endParaRPr>
          </a:p>
          <a:p>
            <a:r>
              <a:rPr lang="en-US">
                <a:ea typeface="+mn-lt"/>
                <a:cs typeface="+mn-lt"/>
              </a:rPr>
              <a:t>Privacy International. (2020, November 5). </a:t>
            </a:r>
            <a:r>
              <a:rPr lang="en-US" i="1">
                <a:ea typeface="+mn-lt"/>
                <a:cs typeface="+mn-lt"/>
              </a:rPr>
              <a:t>Facebook's response to advertising failure: Failure to acknowledge responsibility.</a:t>
            </a:r>
            <a:r>
              <a:rPr lang="en-US">
                <a:ea typeface="+mn-lt"/>
                <a:cs typeface="+mn-lt"/>
              </a:rPr>
              <a:t> Retrieved from </a:t>
            </a:r>
            <a:r>
              <a:rPr lang="en-US">
                <a:ea typeface="+mn-lt"/>
                <a:cs typeface="+mn-lt"/>
                <a:hlinkClick r:id="rId3">
                  <a:extLst>
                    <a:ext uri="{A12FA001-AC4F-418D-AE19-62706E023703}">
                      <ahyp:hlinkClr xmlns:ahyp="http://schemas.microsoft.com/office/drawing/2018/hyperlinkcolor" val="tx"/>
                    </a:ext>
                  </a:extLst>
                </a:hlinkClick>
              </a:rPr>
              <a:t>https://privacyinternational.org/news-analysis/4171/facebook-response-advertising-failure-acknowledge-responsibility</a:t>
            </a:r>
          </a:p>
          <a:p>
            <a:r>
              <a:rPr lang="en-US">
                <a:ea typeface="+mn-lt"/>
                <a:cs typeface="+mn-lt"/>
              </a:rPr>
              <a:t>New York Post. (2024, September 3). </a:t>
            </a:r>
            <a:r>
              <a:rPr lang="en-US" i="1">
                <a:ea typeface="+mn-lt"/>
                <a:cs typeface="+mn-lt"/>
              </a:rPr>
              <a:t>Marketing firm admits using your phone to listen in on your conversations.</a:t>
            </a:r>
            <a:r>
              <a:rPr lang="en-US">
                <a:ea typeface="+mn-lt"/>
                <a:cs typeface="+mn-lt"/>
              </a:rPr>
              <a:t> Retrieved from </a:t>
            </a:r>
            <a:r>
              <a:rPr lang="en-US">
                <a:ea typeface="+mn-lt"/>
                <a:cs typeface="+mn-lt"/>
                <a:hlinkClick r:id="rId4">
                  <a:extLst>
                    <a:ext uri="{A12FA001-AC4F-418D-AE19-62706E023703}">
                      <ahyp:hlinkClr xmlns:ahyp="http://schemas.microsoft.com/office/drawing/2018/hyperlinkcolor" val="tx"/>
                    </a:ext>
                  </a:extLst>
                </a:hlinkClick>
              </a:rPr>
              <a:t>https://nypost.com/2024/09/03/business/marketing-firm-spies-on-you-through-your-phones-microphone-report/</a:t>
            </a:r>
            <a:endParaRPr lang="en-US">
              <a:ea typeface="+mn-lt"/>
              <a:cs typeface="+mn-lt"/>
            </a:endParaRPr>
          </a:p>
          <a:p>
            <a:endParaRPr lang="en-US"/>
          </a:p>
          <a:p>
            <a:endParaRPr lang="en-US"/>
          </a:p>
        </p:txBody>
      </p:sp>
      <p:sp>
        <p:nvSpPr>
          <p:cNvPr id="16" name="Text Placeholder 3">
            <a:extLst>
              <a:ext uri="{FF2B5EF4-FFF2-40B4-BE49-F238E27FC236}">
                <a16:creationId xmlns:a16="http://schemas.microsoft.com/office/drawing/2014/main" id="{A400D8D9-5A3C-0196-E13D-2D03710AEC9D}"/>
              </a:ext>
            </a:extLst>
          </p:cNvPr>
          <p:cNvSpPr txBox="1">
            <a:spLocks/>
          </p:cNvSpPr>
          <p:nvPr/>
        </p:nvSpPr>
        <p:spPr>
          <a:xfrm>
            <a:off x="6057872" y="1625239"/>
            <a:ext cx="6952136" cy="7470631"/>
          </a:xfrm>
          <a:prstGeom prst="rect">
            <a:avLst/>
          </a:prstGeom>
        </p:spPr>
        <p:txBody>
          <a:bodyPr vert="horz" lIns="91440" tIns="45720" rIns="91440" bIns="45720" rtlCol="0" anchor="t">
            <a:noAutofit/>
          </a:bodyPr>
          <a:lstStyle>
            <a:lvl1pPr marL="0" indent="0" algn="l" defTabSz="914400" rtl="0" eaLnBrk="1" latinLnBrk="0" hangingPunct="1">
              <a:lnSpc>
                <a:spcPct val="120000"/>
              </a:lnSpc>
              <a:spcBef>
                <a:spcPts val="1000"/>
              </a:spcBef>
              <a:buFont typeface="Arial" panose="020B0604020202020204" pitchFamily="34" charset="0"/>
              <a:buNone/>
              <a:defRPr sz="3200" kern="1200">
                <a:solidFill>
                  <a:schemeClr val="tx1"/>
                </a:solidFill>
                <a:latin typeface="+mn-lt"/>
                <a:ea typeface="+mn-ea"/>
                <a:cs typeface="+mn-cs"/>
              </a:defRPr>
            </a:lvl1pPr>
            <a:lvl2pPr marL="812810" indent="0" algn="l" defTabSz="914400" rtl="0" eaLnBrk="1" latinLnBrk="0" hangingPunct="1">
              <a:lnSpc>
                <a:spcPct val="120000"/>
              </a:lnSpc>
              <a:spcBef>
                <a:spcPts val="500"/>
              </a:spcBef>
              <a:buFont typeface="Arial" panose="020B0604020202020204" pitchFamily="34" charset="0"/>
              <a:buNone/>
              <a:defRPr sz="2489" kern="1200">
                <a:solidFill>
                  <a:schemeClr val="tx1"/>
                </a:solidFill>
                <a:latin typeface="+mn-lt"/>
                <a:ea typeface="+mn-ea"/>
                <a:cs typeface="+mn-cs"/>
              </a:defRPr>
            </a:lvl2pPr>
            <a:lvl3pPr marL="1625620" indent="0" algn="l" defTabSz="914400" rtl="0" eaLnBrk="1" latinLnBrk="0" hangingPunct="1">
              <a:lnSpc>
                <a:spcPct val="120000"/>
              </a:lnSpc>
              <a:spcBef>
                <a:spcPts val="500"/>
              </a:spcBef>
              <a:buFont typeface="Arial" panose="020B0604020202020204" pitchFamily="34" charset="0"/>
              <a:buNone/>
              <a:defRPr sz="2133" kern="1200">
                <a:solidFill>
                  <a:schemeClr val="tx1"/>
                </a:solidFill>
                <a:latin typeface="+mn-lt"/>
                <a:ea typeface="+mn-ea"/>
                <a:cs typeface="+mn-cs"/>
              </a:defRPr>
            </a:lvl3pPr>
            <a:lvl4pPr marL="2438430" indent="0" algn="l" defTabSz="914400" rtl="0" eaLnBrk="1" latinLnBrk="0" hangingPunct="1">
              <a:lnSpc>
                <a:spcPct val="120000"/>
              </a:lnSpc>
              <a:spcBef>
                <a:spcPts val="500"/>
              </a:spcBef>
              <a:buFont typeface="Arial" panose="020B0604020202020204" pitchFamily="34" charset="0"/>
              <a:buNone/>
              <a:defRPr sz="1778" kern="1200">
                <a:solidFill>
                  <a:schemeClr val="tx1"/>
                </a:solidFill>
                <a:latin typeface="+mn-lt"/>
                <a:ea typeface="+mn-ea"/>
                <a:cs typeface="+mn-cs"/>
              </a:defRPr>
            </a:lvl4pPr>
            <a:lvl5pPr marL="3251241" indent="0" algn="l" defTabSz="914400" rtl="0" eaLnBrk="1" latinLnBrk="0" hangingPunct="1">
              <a:lnSpc>
                <a:spcPct val="120000"/>
              </a:lnSpc>
              <a:spcBef>
                <a:spcPts val="500"/>
              </a:spcBef>
              <a:buFont typeface="Arial" panose="020B0604020202020204" pitchFamily="34" charset="0"/>
              <a:buNone/>
              <a:defRPr sz="1778" kern="1200">
                <a:solidFill>
                  <a:schemeClr val="tx1"/>
                </a:solidFill>
                <a:latin typeface="+mn-lt"/>
                <a:ea typeface="+mn-ea"/>
                <a:cs typeface="+mn-cs"/>
              </a:defRPr>
            </a:lvl5pPr>
            <a:lvl6pPr marL="4064051" indent="0" algn="l" defTabSz="914400" rtl="0" eaLnBrk="1" latinLnBrk="0" hangingPunct="1">
              <a:lnSpc>
                <a:spcPct val="90000"/>
              </a:lnSpc>
              <a:spcBef>
                <a:spcPts val="500"/>
              </a:spcBef>
              <a:buFont typeface="Arial" panose="020B0604020202020204" pitchFamily="34" charset="0"/>
              <a:buNone/>
              <a:defRPr sz="1778" kern="1200">
                <a:solidFill>
                  <a:schemeClr val="tx1"/>
                </a:solidFill>
                <a:latin typeface="+mn-lt"/>
                <a:ea typeface="+mn-ea"/>
                <a:cs typeface="+mn-cs"/>
              </a:defRPr>
            </a:lvl6pPr>
            <a:lvl7pPr marL="4876861" indent="0" algn="l" defTabSz="914400" rtl="0" eaLnBrk="1" latinLnBrk="0" hangingPunct="1">
              <a:lnSpc>
                <a:spcPct val="90000"/>
              </a:lnSpc>
              <a:spcBef>
                <a:spcPts val="500"/>
              </a:spcBef>
              <a:buFont typeface="Arial" panose="020B0604020202020204" pitchFamily="34" charset="0"/>
              <a:buNone/>
              <a:defRPr sz="1778" kern="1200">
                <a:solidFill>
                  <a:schemeClr val="tx1"/>
                </a:solidFill>
                <a:latin typeface="+mn-lt"/>
                <a:ea typeface="+mn-ea"/>
                <a:cs typeface="+mn-cs"/>
              </a:defRPr>
            </a:lvl7pPr>
            <a:lvl8pPr marL="5689671" indent="0" algn="l" defTabSz="914400" rtl="0" eaLnBrk="1" latinLnBrk="0" hangingPunct="1">
              <a:lnSpc>
                <a:spcPct val="90000"/>
              </a:lnSpc>
              <a:spcBef>
                <a:spcPts val="500"/>
              </a:spcBef>
              <a:buFont typeface="Arial" panose="020B0604020202020204" pitchFamily="34" charset="0"/>
              <a:buNone/>
              <a:defRPr sz="1778" kern="1200">
                <a:solidFill>
                  <a:schemeClr val="tx1"/>
                </a:solidFill>
                <a:latin typeface="+mn-lt"/>
                <a:ea typeface="+mn-ea"/>
                <a:cs typeface="+mn-cs"/>
              </a:defRPr>
            </a:lvl8pPr>
            <a:lvl9pPr marL="6502481" indent="0" algn="l" defTabSz="914400" rtl="0" eaLnBrk="1" latinLnBrk="0" hangingPunct="1">
              <a:lnSpc>
                <a:spcPct val="90000"/>
              </a:lnSpc>
              <a:spcBef>
                <a:spcPts val="500"/>
              </a:spcBef>
              <a:buFont typeface="Arial" panose="020B0604020202020204" pitchFamily="34" charset="0"/>
              <a:buNone/>
              <a:defRPr sz="1778" kern="1200">
                <a:solidFill>
                  <a:schemeClr val="tx1"/>
                </a:solidFill>
                <a:latin typeface="+mn-lt"/>
                <a:ea typeface="+mn-ea"/>
                <a:cs typeface="+mn-cs"/>
              </a:defRPr>
            </a:lvl9pPr>
          </a:lstStyle>
          <a:p>
            <a:pPr marL="342900" indent="-342900">
              <a:buChar char="•"/>
            </a:pPr>
            <a:r>
              <a:rPr lang="en-US" sz="2200">
                <a:solidFill>
                  <a:srgbClr val="000000"/>
                </a:solidFill>
                <a:latin typeface="Segoe UI"/>
                <a:ea typeface="+mn-lt"/>
                <a:cs typeface="Segoe UI"/>
              </a:rPr>
              <a:t>There is no conclusive evidence that Facebook actively listens to conversations through device microphones for targeted advertising. While many users suspect this due to the uncanny relevance of ads, Facebook has repeatedly denied these claims, and investigations have not proven such practices. However, Facebook does collect extensive user data through other means, such as online behavior, location tracking, and browsing history, which may create the perception of "listening."</a:t>
            </a:r>
            <a:endParaRPr lang="en-US" sz="2200">
              <a:latin typeface="Segoe UI"/>
              <a:ea typeface="Calibri"/>
              <a:cs typeface="Calibri"/>
            </a:endParaRPr>
          </a:p>
          <a:p>
            <a:pPr marL="342900" indent="-342900">
              <a:buChar char="•"/>
            </a:pPr>
            <a:r>
              <a:rPr lang="en-US" sz="2200">
                <a:latin typeface="Segoe UI"/>
                <a:ea typeface="+mn-lt"/>
                <a:cs typeface="+mn-lt"/>
              </a:rPr>
              <a:t>Facebook’s lack of transparency and proactive measures in its policy leaves significant gaps in ensuring that its algorithms do not inadvertently contribute to biases or discrimination. Addressing these issues requires clear accountability mechanisms, transparency in algorithmic processes, and robust safeguards against biased outcomes</a:t>
            </a:r>
            <a:r>
              <a:rPr lang="en-US" sz="2000">
                <a:latin typeface="Segoe UI"/>
                <a:ea typeface="+mn-lt"/>
                <a:cs typeface="+mn-lt"/>
              </a:rPr>
              <a:t>.</a:t>
            </a:r>
            <a:endParaRPr lang="en-US" sz="2000">
              <a:latin typeface="Segoe UI"/>
              <a:ea typeface="Calibri"/>
              <a:cs typeface="Calibri"/>
            </a:endParaRPr>
          </a:p>
          <a:p>
            <a:pPr marL="342900" indent="-342900">
              <a:buFont typeface="Arial" panose="020B0604020202020204" pitchFamily="34" charset="0"/>
              <a:buChar char="•"/>
            </a:pPr>
            <a:endParaRPr lang="en-US" sz="2400">
              <a:latin typeface="Segoe UI"/>
              <a:cs typeface="Segoe UI"/>
            </a:endParaRPr>
          </a:p>
          <a:p>
            <a:pPr marL="342900" indent="-342900">
              <a:buFont typeface="Arial" panose="020B0604020202020204" pitchFamily="34" charset="0"/>
              <a:buChar char="•"/>
            </a:pPr>
            <a:endParaRPr lang="en-US" sz="1800" b="1"/>
          </a:p>
          <a:p>
            <a:pPr marL="342900" indent="-342900">
              <a:buFont typeface="Arial" panose="020B0604020202020204" pitchFamily="34" charset="0"/>
              <a:buChar char="•"/>
            </a:pPr>
            <a:endParaRPr lang="en-US" sz="1800">
              <a:ea typeface="Calibri"/>
              <a:cs typeface="Calibri"/>
            </a:endParaRPr>
          </a:p>
          <a:p>
            <a:pPr>
              <a:buFont typeface="Arial" panose="020B0604020202020204" pitchFamily="34" charset="0"/>
              <a:buChar char="•"/>
            </a:pPr>
            <a:endParaRPr lang="en-US">
              <a:ea typeface="Calibri"/>
              <a:cs typeface="Calibri"/>
            </a:endParaRPr>
          </a:p>
          <a:p>
            <a:pPr marL="457200" indent="-457200">
              <a:buFont typeface="Arial" panose="020B0604020202020204" pitchFamily="34" charset="0"/>
              <a:buChar char="•"/>
            </a:pPr>
            <a:endParaRPr lang="en-US">
              <a:ea typeface="Calibri"/>
              <a:cs typeface="Calibri"/>
            </a:endParaRPr>
          </a:p>
        </p:txBody>
      </p:sp>
      <p:sp>
        <p:nvSpPr>
          <p:cNvPr id="18" name="TextBox 17">
            <a:extLst>
              <a:ext uri="{FF2B5EF4-FFF2-40B4-BE49-F238E27FC236}">
                <a16:creationId xmlns:a16="http://schemas.microsoft.com/office/drawing/2014/main" id="{42A6D82E-2963-50A4-BD30-E2715ADA0078}"/>
              </a:ext>
            </a:extLst>
          </p:cNvPr>
          <p:cNvSpPr txBox="1"/>
          <p:nvPr/>
        </p:nvSpPr>
        <p:spPr>
          <a:xfrm>
            <a:off x="13285195" y="1617668"/>
            <a:ext cx="4804347" cy="94179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b="1">
                <a:latin typeface="Segoe UI"/>
                <a:ea typeface="+mn-lt"/>
                <a:cs typeface="+mn-lt"/>
              </a:rPr>
              <a:t>Is data really deleted? Does the internet really forget? </a:t>
            </a:r>
            <a:r>
              <a:rPr lang="en-US" sz="2200">
                <a:latin typeface="Segoe UI"/>
                <a:ea typeface="+mn-lt"/>
                <a:cs typeface="+mn-lt"/>
              </a:rPr>
              <a:t> critical questions about the permanence of online data are raised. While Facebook and other platforms claim to delete user data upon request, retention policies often allow for extended storage due to legal obligations, backups, or operational needs. Additionally, once data is shared or accessed by third parties, its deletion is beyond the platform's control. These realities highlight that the internet rarely truly "forgets," challenging user trust and the effectiveness of privacy safeguards.</a:t>
            </a:r>
            <a:endParaRPr lang="en-US" sz="2200">
              <a:latin typeface="Segoe UI"/>
              <a:ea typeface="+mn-lt"/>
              <a:cs typeface="Segoe UI"/>
            </a:endParaRPr>
          </a:p>
          <a:p>
            <a:pPr marL="342900" indent="-342900">
              <a:buFont typeface="Arial"/>
              <a:buChar char="•"/>
            </a:pPr>
            <a:r>
              <a:rPr lang="en-US" sz="2200">
                <a:latin typeface="Segoe UI"/>
                <a:ea typeface="+mn-lt"/>
                <a:cs typeface="+mn-lt"/>
              </a:rPr>
              <a:t>While Facebook has made public commitments to improving privacy, past actions, such as data-sharing partnerships with companies like Amazon, Apple, and Netflix, reveal gaps in prioritizing user consent and safeguarding data.</a:t>
            </a:r>
            <a:endParaRPr lang="en-US" sz="2200">
              <a:latin typeface="Segoe UI"/>
              <a:cs typeface="Segoe UI"/>
            </a:endParaRPr>
          </a:p>
          <a:p>
            <a:pPr marL="342900" indent="-342900">
              <a:buFont typeface="Arial"/>
              <a:buChar char="•"/>
            </a:pPr>
            <a:endParaRPr lang="en-US" sz="2000">
              <a:ea typeface="Calibri"/>
              <a:cs typeface="Calibri"/>
            </a:endParaRPr>
          </a:p>
          <a:p>
            <a:endParaRPr lang="en-US">
              <a:ea typeface="Calibri"/>
              <a:cs typeface="Calibri"/>
            </a:endParaRPr>
          </a:p>
          <a:p>
            <a:endParaRPr lang="en-US">
              <a:ea typeface="Calibri"/>
              <a:cs typeface="Calibri"/>
            </a:endParaRPr>
          </a:p>
        </p:txBody>
      </p:sp>
    </p:spTree>
    <p:extLst>
      <p:ext uri="{BB962C8B-B14F-4D97-AF65-F5344CB8AC3E}">
        <p14:creationId xmlns:p14="http://schemas.microsoft.com/office/powerpoint/2010/main" val="3186588754"/>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22166-14B0-BC03-2350-AE326DF84F3D}"/>
            </a:ext>
          </a:extLst>
        </p:cNvPr>
        <p:cNvGrpSpPr/>
        <p:nvPr/>
      </p:nvGrpSpPr>
      <p:grpSpPr>
        <a:xfrm>
          <a:off x="0" y="0"/>
          <a:ext cx="0" cy="0"/>
          <a:chOff x="0" y="0"/>
          <a:chExt cx="0" cy="0"/>
        </a:xfrm>
      </p:grpSpPr>
      <p:grpSp>
        <p:nvGrpSpPr>
          <p:cNvPr id="4" name="Group 2">
            <a:extLst>
              <a:ext uri="{FF2B5EF4-FFF2-40B4-BE49-F238E27FC236}">
                <a16:creationId xmlns:a16="http://schemas.microsoft.com/office/drawing/2014/main" id="{4531F6CA-F1B2-7FB6-6CD1-00D07ACE1048}"/>
              </a:ext>
            </a:extLst>
          </p:cNvPr>
          <p:cNvGrpSpPr/>
          <p:nvPr/>
        </p:nvGrpSpPr>
        <p:grpSpPr>
          <a:xfrm>
            <a:off x="6010" y="-6674"/>
            <a:ext cx="18288000" cy="1307696"/>
            <a:chOff x="0" y="0"/>
            <a:chExt cx="22991997" cy="1293300"/>
          </a:xfrm>
        </p:grpSpPr>
        <p:sp>
          <p:nvSpPr>
            <p:cNvPr id="5" name="Freeform 3">
              <a:extLst>
                <a:ext uri="{FF2B5EF4-FFF2-40B4-BE49-F238E27FC236}">
                  <a16:creationId xmlns:a16="http://schemas.microsoft.com/office/drawing/2014/main" id="{7AC3C12D-7C7F-A357-36E6-180E3CF72F16}"/>
                </a:ext>
              </a:extLst>
            </p:cNvPr>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lIns="91440" tIns="45720" rIns="91440" bIns="45720" anchor="t"/>
            <a:lstStyle/>
            <a:p>
              <a:pPr algn="ctr"/>
              <a:endParaRPr lang="en-US" sz="3600" b="1">
                <a:solidFill>
                  <a:schemeClr val="bg1"/>
                </a:solidFill>
                <a:latin typeface="Segoe UI"/>
                <a:cs typeface="Segoe UI"/>
              </a:endParaRPr>
            </a:p>
            <a:p>
              <a:pPr algn="ctr"/>
              <a:r>
                <a:rPr lang="en-US" sz="3600" b="1">
                  <a:solidFill>
                    <a:schemeClr val="bg1"/>
                  </a:solidFill>
                  <a:latin typeface="Segoe UI"/>
                  <a:cs typeface="Segoe UI"/>
                </a:rPr>
                <a:t>What can Users do to Safeguard Their Privacy ?</a:t>
              </a:r>
              <a:endParaRPr lang="en-US" sz="3600" b="1">
                <a:solidFill>
                  <a:schemeClr val="bg1"/>
                </a:solidFill>
                <a:latin typeface="Segoe UI" panose="020B0502040204020203" pitchFamily="34" charset="0"/>
                <a:cs typeface="Segoe UI" panose="020B0502040204020203" pitchFamily="34" charset="0"/>
              </a:endParaRPr>
            </a:p>
          </p:txBody>
        </p:sp>
      </p:grpSp>
      <p:sp>
        <p:nvSpPr>
          <p:cNvPr id="11" name="Date Placeholder 4">
            <a:extLst>
              <a:ext uri="{FF2B5EF4-FFF2-40B4-BE49-F238E27FC236}">
                <a16:creationId xmlns:a16="http://schemas.microsoft.com/office/drawing/2014/main" id="{D1CCD871-E4BE-C26D-C51B-154BACC08A1B}"/>
              </a:ext>
            </a:extLst>
          </p:cNvPr>
          <p:cNvSpPr>
            <a:spLocks noGrp="1"/>
          </p:cNvSpPr>
          <p:nvPr>
            <p:ph type="dt" sz="half" idx="10"/>
          </p:nvPr>
        </p:nvSpPr>
        <p:spPr>
          <a:xfrm>
            <a:off x="205740" y="9679504"/>
            <a:ext cx="5241471" cy="547688"/>
          </a:xfrm>
        </p:spPr>
        <p:txBody>
          <a:bodyPr/>
          <a:lstStyle/>
          <a:p>
            <a:fld id="{E31C3AEB-36B7-4356-91E0-6F8679A73784}" type="datetime1">
              <a:rPr lang="en-US"/>
              <a:t>4/27/2025</a:t>
            </a:fld>
            <a:endParaRPr lang="en-US"/>
          </a:p>
        </p:txBody>
      </p:sp>
      <p:sp>
        <p:nvSpPr>
          <p:cNvPr id="12" name="Footer Placeholder 5">
            <a:extLst>
              <a:ext uri="{FF2B5EF4-FFF2-40B4-BE49-F238E27FC236}">
                <a16:creationId xmlns:a16="http://schemas.microsoft.com/office/drawing/2014/main" id="{3504FF15-B3EF-69FB-F6EC-AE08392304CE}"/>
              </a:ext>
            </a:extLst>
          </p:cNvPr>
          <p:cNvSpPr>
            <a:spLocks noGrp="1"/>
          </p:cNvSpPr>
          <p:nvPr>
            <p:ph type="ftr" sz="quarter" idx="11"/>
          </p:nvPr>
        </p:nvSpPr>
        <p:spPr>
          <a:xfrm>
            <a:off x="13314782" y="9679504"/>
            <a:ext cx="4208108" cy="547688"/>
          </a:xfrm>
        </p:spPr>
        <p:txBody>
          <a:bodyPr/>
          <a:lstStyle/>
          <a:p>
            <a:r>
              <a:rPr lang="en-US"/>
              <a:t>
              </a:t>
            </a:r>
          </a:p>
        </p:txBody>
      </p:sp>
      <p:sp>
        <p:nvSpPr>
          <p:cNvPr id="13" name="Slide Number Placeholder 6">
            <a:extLst>
              <a:ext uri="{FF2B5EF4-FFF2-40B4-BE49-F238E27FC236}">
                <a16:creationId xmlns:a16="http://schemas.microsoft.com/office/drawing/2014/main" id="{9B1C97A6-C43F-9DC1-4878-6E552F6E40C9}"/>
              </a:ext>
            </a:extLst>
          </p:cNvPr>
          <p:cNvSpPr>
            <a:spLocks noGrp="1"/>
          </p:cNvSpPr>
          <p:nvPr>
            <p:ph type="sldNum" sz="quarter" idx="12"/>
          </p:nvPr>
        </p:nvSpPr>
        <p:spPr>
          <a:xfrm>
            <a:off x="17448244" y="9679504"/>
            <a:ext cx="643811" cy="547688"/>
          </a:xfrm>
        </p:spPr>
        <p:txBody>
          <a:bodyPr/>
          <a:lstStyle/>
          <a:p>
            <a:fld id="{CC057153-B650-4DEB-B370-79DDCFDCE934}" type="slidenum">
              <a:rPr lang="en-US" dirty="0"/>
              <a:t>22</a:t>
            </a:fld>
            <a:endParaRPr lang="en-US"/>
          </a:p>
        </p:txBody>
      </p:sp>
      <p:sp>
        <p:nvSpPr>
          <p:cNvPr id="2" name="TextBox 1">
            <a:extLst>
              <a:ext uri="{FF2B5EF4-FFF2-40B4-BE49-F238E27FC236}">
                <a16:creationId xmlns:a16="http://schemas.microsoft.com/office/drawing/2014/main" id="{3A9A3D64-4483-68D4-BC12-27975F1121AF}"/>
              </a:ext>
            </a:extLst>
          </p:cNvPr>
          <p:cNvSpPr txBox="1"/>
          <p:nvPr/>
        </p:nvSpPr>
        <p:spPr>
          <a:xfrm>
            <a:off x="1539451" y="1772124"/>
            <a:ext cx="16230236" cy="73866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latin typeface="Segoe UI"/>
                <a:ea typeface="+mn-lt"/>
                <a:cs typeface="+mn-lt"/>
              </a:rPr>
              <a:t>Avoid using Facebook Login for third-party apps or websites to limit cross-platform data sharing.</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Regularly update privacy settings to control who can view posts and access personal information.</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Opt-out of targeted ads through Facebook’s ad preferences to restrict data use for advertising.</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Disable location services for the Facebook app to minimize location tracking.</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Clear browser cookies and adjust cookie preferences to limit tracking by cookies.</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Avoid sharing sensitive information, such as phone numbers or financial details, on your profile.</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Use end-to-end encrypted chats in Messenger for more secure communication.</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Audit and remove unnecessary permissions from third-party apps linked to your Facebook account.</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Enable two-factor authentication (2FA) and use strong, unique passwords to secure your account.</a:t>
            </a:r>
            <a:endParaRPr lang="en-US" sz="2400">
              <a:latin typeface="Segoe UI"/>
              <a:cs typeface="Segoe UI"/>
            </a:endParaRPr>
          </a:p>
          <a:p>
            <a:pPr marL="342900" indent="-342900">
              <a:buFont typeface="Arial"/>
              <a:buChar char="•"/>
            </a:pPr>
            <a:endParaRPr lang="en-US" sz="2400">
              <a:latin typeface="Segoe UI"/>
              <a:ea typeface="+mn-lt"/>
              <a:cs typeface="+mn-lt"/>
            </a:endParaRPr>
          </a:p>
          <a:p>
            <a:pPr marL="342900" indent="-342900">
              <a:buFont typeface="Arial"/>
              <a:buChar char="•"/>
            </a:pPr>
            <a:r>
              <a:rPr lang="en-US" sz="2400">
                <a:latin typeface="Segoe UI"/>
                <a:ea typeface="+mn-lt"/>
                <a:cs typeface="+mn-lt"/>
              </a:rPr>
              <a:t>Monitor and manage data shared with third parties using tools like "Off-Facebook Activity."</a:t>
            </a:r>
            <a:endParaRPr lang="en-US" sz="2400">
              <a:latin typeface="Segoe UI"/>
              <a:cs typeface="Segoe UI"/>
            </a:endParaRPr>
          </a:p>
          <a:p>
            <a:pPr algn="l"/>
            <a:endParaRPr lang="en-US">
              <a:ea typeface="Calibri"/>
              <a:cs typeface="Calibri"/>
            </a:endParaRPr>
          </a:p>
        </p:txBody>
      </p:sp>
    </p:spTree>
    <p:extLst>
      <p:ext uri="{BB962C8B-B14F-4D97-AF65-F5344CB8AC3E}">
        <p14:creationId xmlns:p14="http://schemas.microsoft.com/office/powerpoint/2010/main" val="423613929"/>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hand writing a thank you message&#10;&#10;Description automatically generated">
            <a:extLst>
              <a:ext uri="{FF2B5EF4-FFF2-40B4-BE49-F238E27FC236}">
                <a16:creationId xmlns:a16="http://schemas.microsoft.com/office/drawing/2014/main" id="{CEBF2190-73D9-19BD-204E-9B3A79377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8292" y="965199"/>
            <a:ext cx="12551415" cy="8356600"/>
          </a:xfrm>
          <a:prstGeom prst="rect">
            <a:avLst/>
          </a:prstGeom>
        </p:spPr>
      </p:pic>
    </p:spTree>
    <p:extLst>
      <p:ext uri="{BB962C8B-B14F-4D97-AF65-F5344CB8AC3E}">
        <p14:creationId xmlns:p14="http://schemas.microsoft.com/office/powerpoint/2010/main" val="158494443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22991997" cy="1293300"/>
          </a:xfrm>
        </p:grpSpPr>
        <p:sp>
          <p:nvSpPr>
            <p:cNvPr id="3" name="Freeform 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4" name="TextBox 14"/>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5</a:t>
            </a:r>
          </a:p>
        </p:txBody>
      </p:sp>
      <p:sp>
        <p:nvSpPr>
          <p:cNvPr id="15" name="TextBox 14">
            <a:extLst>
              <a:ext uri="{FF2B5EF4-FFF2-40B4-BE49-F238E27FC236}">
                <a16:creationId xmlns:a16="http://schemas.microsoft.com/office/drawing/2014/main" id="{4185828E-F8F5-44A6-B396-322C4B01F3B1}"/>
              </a:ext>
            </a:extLst>
          </p:cNvPr>
          <p:cNvSpPr txBox="1"/>
          <p:nvPr/>
        </p:nvSpPr>
        <p:spPr>
          <a:xfrm>
            <a:off x="3350674" y="143741"/>
            <a:ext cx="103594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Segoe UI"/>
                <a:ea typeface="Calibri"/>
                <a:cs typeface="Calibri"/>
              </a:rPr>
              <a:t>What is Privacy Policy &amp; What Does It Cover ?</a:t>
            </a:r>
          </a:p>
        </p:txBody>
      </p:sp>
      <p:sp>
        <p:nvSpPr>
          <p:cNvPr id="17" name="TextBox 16">
            <a:extLst>
              <a:ext uri="{FF2B5EF4-FFF2-40B4-BE49-F238E27FC236}">
                <a16:creationId xmlns:a16="http://schemas.microsoft.com/office/drawing/2014/main" id="{13BFA1D4-C779-5E99-84A7-5910CFA22B5E}"/>
              </a:ext>
            </a:extLst>
          </p:cNvPr>
          <p:cNvSpPr txBox="1"/>
          <p:nvPr/>
        </p:nvSpPr>
        <p:spPr>
          <a:xfrm>
            <a:off x="8529088" y="1203525"/>
            <a:ext cx="9137965"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Segoe UI"/>
                <a:cs typeface="Segoe UI"/>
              </a:rPr>
              <a:t>Privacy Policy of Facebook explains:</a:t>
            </a:r>
            <a:endParaRPr lang="en-US"/>
          </a:p>
          <a:p>
            <a:pPr marL="742950" lvl="1" indent="-285750">
              <a:buFont typeface="Courier New,monospace"/>
              <a:buChar char="o"/>
            </a:pPr>
            <a:r>
              <a:rPr lang="en-US" sz="2400">
                <a:latin typeface="Segoe UI"/>
                <a:cs typeface="Segoe UI"/>
              </a:rPr>
              <a:t>How they collect, use and share user's information. </a:t>
            </a:r>
          </a:p>
          <a:p>
            <a:pPr marL="742950" lvl="1" indent="-285750">
              <a:buFont typeface="Courier New,monospace"/>
              <a:buChar char="o"/>
            </a:pPr>
            <a:r>
              <a:rPr lang="en-US" sz="2400">
                <a:latin typeface="Segoe UI"/>
                <a:cs typeface="Segoe UI"/>
              </a:rPr>
              <a:t>How long they keep the information</a:t>
            </a:r>
          </a:p>
          <a:p>
            <a:pPr marL="742950" lvl="1" indent="-285750">
              <a:buFont typeface="Courier New,monospace"/>
              <a:buChar char="o"/>
            </a:pPr>
            <a:r>
              <a:rPr lang="en-US" sz="2400">
                <a:latin typeface="Segoe UI"/>
                <a:cs typeface="Segoe UI"/>
              </a:rPr>
              <a:t>How securely they transfer it.</a:t>
            </a:r>
          </a:p>
          <a:p>
            <a:endParaRPr lang="en-US" sz="2400">
              <a:latin typeface="Segoe UI"/>
              <a:cs typeface="Segoe UI"/>
            </a:endParaRPr>
          </a:p>
          <a:p>
            <a:endParaRPr lang="en-US" sz="2400">
              <a:latin typeface="Segoe UI"/>
              <a:cs typeface="Segoe UI"/>
            </a:endParaRPr>
          </a:p>
          <a:p>
            <a:endParaRPr lang="en-US">
              <a:latin typeface="Segoe UI"/>
              <a:cs typeface="Segoe UI"/>
            </a:endParaRPr>
          </a:p>
          <a:p>
            <a:endParaRPr lang="en-US">
              <a:latin typeface="Neue Haas Grotesk Text Pro"/>
            </a:endParaRPr>
          </a:p>
          <a:p>
            <a:pPr algn="l"/>
            <a:endParaRPr lang="en-US">
              <a:ea typeface="Calibri"/>
              <a:cs typeface="Calibri"/>
            </a:endParaRPr>
          </a:p>
        </p:txBody>
      </p:sp>
      <p:sp>
        <p:nvSpPr>
          <p:cNvPr id="18" name="TextBox 17">
            <a:extLst>
              <a:ext uri="{FF2B5EF4-FFF2-40B4-BE49-F238E27FC236}">
                <a16:creationId xmlns:a16="http://schemas.microsoft.com/office/drawing/2014/main" id="{1372464D-F371-F29F-5181-AB1E3D2E99BF}"/>
              </a:ext>
            </a:extLst>
          </p:cNvPr>
          <p:cNvSpPr txBox="1"/>
          <p:nvPr/>
        </p:nvSpPr>
        <p:spPr>
          <a:xfrm>
            <a:off x="306617" y="4015431"/>
            <a:ext cx="705782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"Each section of this Policy includes helpful examples and simpler language to make our practices easier to understand"</a:t>
            </a:r>
            <a:endParaRPr lang="en-US" sz="2400">
              <a:latin typeface="Segoe UI"/>
              <a:cs typeface="Segoe UI"/>
            </a:endParaRPr>
          </a:p>
          <a:p>
            <a:endParaRPr lang="en-US" sz="2400" b="1">
              <a:solidFill>
                <a:srgbClr val="000000"/>
              </a:solidFill>
              <a:latin typeface="Segoe UI"/>
              <a:cs typeface="Segoe UI"/>
            </a:endParaRPr>
          </a:p>
          <a:p>
            <a:r>
              <a:rPr lang="en-US" sz="2400">
                <a:solidFill>
                  <a:srgbClr val="00B0F0"/>
                </a:solidFill>
                <a:latin typeface="Segoe UI"/>
                <a:cs typeface="Segoe UI"/>
              </a:rPr>
              <a:t>While this statement highlights efforts to simplify, </a:t>
            </a:r>
            <a:r>
              <a:rPr lang="en-US" sz="2400" b="1">
                <a:solidFill>
                  <a:srgbClr val="00B0F0"/>
                </a:solidFill>
                <a:latin typeface="Segoe UI"/>
                <a:cs typeface="Segoe UI"/>
              </a:rPr>
              <a:t>the overall length and detail of the policy may still overwhelm users. </a:t>
            </a:r>
            <a:endParaRPr lang="en-US" sz="2400" b="1">
              <a:solidFill>
                <a:srgbClr val="000000"/>
              </a:solidFill>
              <a:latin typeface="Segoe UI"/>
              <a:cs typeface="Segoe UI"/>
            </a:endParaRPr>
          </a:p>
          <a:p>
            <a:pPr lvl="1"/>
            <a:endParaRPr lang="en-US" sz="2400" b="1">
              <a:solidFill>
                <a:srgbClr val="00B0F0"/>
              </a:solidFill>
              <a:latin typeface="Segoe UI"/>
              <a:cs typeface="Segoe UI"/>
            </a:endParaRPr>
          </a:p>
          <a:p>
            <a:pPr lvl="1"/>
            <a:endParaRPr lang="en-US" sz="2400">
              <a:latin typeface="Segoe UI"/>
              <a:cs typeface="Segoe UI"/>
            </a:endParaRPr>
          </a:p>
          <a:p>
            <a:pPr algn="l"/>
            <a:endParaRPr lang="en-US">
              <a:ea typeface="Calibri"/>
              <a:cs typeface="Calibri"/>
            </a:endParaRPr>
          </a:p>
        </p:txBody>
      </p:sp>
      <p:sp>
        <p:nvSpPr>
          <p:cNvPr id="19" name="TextBox 18">
            <a:extLst>
              <a:ext uri="{FF2B5EF4-FFF2-40B4-BE49-F238E27FC236}">
                <a16:creationId xmlns:a16="http://schemas.microsoft.com/office/drawing/2014/main" id="{5155E910-D161-DBBC-716C-8636C1116A19}"/>
              </a:ext>
            </a:extLst>
          </p:cNvPr>
          <p:cNvSpPr txBox="1"/>
          <p:nvPr/>
        </p:nvSpPr>
        <p:spPr>
          <a:xfrm>
            <a:off x="-11688" y="6810918"/>
            <a:ext cx="7372456"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latin typeface="Segoe UI"/>
                <a:cs typeface="Segoe UI"/>
              </a:rPr>
              <a:t>"This helps you use Meta Products in the way that’s right for you." </a:t>
            </a:r>
            <a:endParaRPr lang="en-US" sz="2400">
              <a:latin typeface="Segoe UI"/>
              <a:cs typeface="Segoe UI"/>
            </a:endParaRPr>
          </a:p>
          <a:p>
            <a:pPr algn="just"/>
            <a:endParaRPr lang="en-US" sz="2400" b="1">
              <a:latin typeface="Segoe UI"/>
              <a:ea typeface="+mn-lt"/>
              <a:cs typeface="Segoe UI"/>
            </a:endParaRPr>
          </a:p>
          <a:p>
            <a:pPr algn="just"/>
            <a:r>
              <a:rPr lang="en-US" sz="2400">
                <a:latin typeface="Segoe UI"/>
                <a:ea typeface="+mn-lt"/>
                <a:cs typeface="+mn-lt"/>
              </a:rPr>
              <a:t>By framing data usage in generic, user-centric terms, Meta minimizes privacy concerns and obscures the lack of transparency in its data practices. While they make it sound like they are on our side, </a:t>
            </a:r>
            <a:r>
              <a:rPr lang="en-US" sz="2400" b="1">
                <a:latin typeface="Segoe UI"/>
                <a:ea typeface="+mn-lt"/>
                <a:cs typeface="+mn-lt"/>
              </a:rPr>
              <a:t>their actions are primarily driven by profit motives.</a:t>
            </a:r>
            <a:endParaRPr lang="en-US" b="1">
              <a:latin typeface="Segoe UI"/>
              <a:cs typeface="Segoe UI"/>
            </a:endParaRPr>
          </a:p>
          <a:p>
            <a:pPr algn="just"/>
            <a:endParaRPr lang="en-US" sz="2400">
              <a:latin typeface="Segoe UI"/>
              <a:ea typeface="+mn-lt"/>
              <a:cs typeface="Segoe UI"/>
            </a:endParaRPr>
          </a:p>
          <a:p>
            <a:pPr algn="just"/>
            <a:endParaRPr lang="en-US" sz="2400">
              <a:solidFill>
                <a:srgbClr val="000000"/>
              </a:solidFill>
              <a:latin typeface="Segoe UI"/>
              <a:ea typeface="Calibri"/>
              <a:cs typeface="Segoe UI"/>
            </a:endParaRPr>
          </a:p>
          <a:p>
            <a:pPr algn="l"/>
            <a:endParaRPr lang="en-US">
              <a:ea typeface="Calibri"/>
              <a:cs typeface="Calibri"/>
            </a:endParaRPr>
          </a:p>
        </p:txBody>
      </p:sp>
      <p:sp>
        <p:nvSpPr>
          <p:cNvPr id="20" name="TextBox 19">
            <a:extLst>
              <a:ext uri="{FF2B5EF4-FFF2-40B4-BE49-F238E27FC236}">
                <a16:creationId xmlns:a16="http://schemas.microsoft.com/office/drawing/2014/main" id="{61A20A1F-603A-05F2-2587-F8EBEE5AA5AB}"/>
              </a:ext>
            </a:extLst>
          </p:cNvPr>
          <p:cNvSpPr txBox="1"/>
          <p:nvPr/>
        </p:nvSpPr>
        <p:spPr>
          <a:xfrm>
            <a:off x="8351678" y="2938025"/>
            <a:ext cx="9922208" cy="36625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"It’s important to us that you know how to control your privacy, so we also show you where you can manage your information in the settings of the Meta Products you use."</a:t>
            </a:r>
          </a:p>
          <a:p>
            <a:r>
              <a:rPr lang="en-US" sz="2400">
                <a:solidFill>
                  <a:srgbClr val="00B0F0"/>
                </a:solidFill>
                <a:latin typeface="Segoe UI"/>
                <a:cs typeface="Segoe UI"/>
              </a:rPr>
              <a:t>Meta emphasizes privacy control but  users often find privacy settings difficult to navigate, suggesting the policy could better detail or demonstrate ease-of-use.</a:t>
            </a:r>
            <a:endParaRPr lang="en-US" sz="2400">
              <a:solidFill>
                <a:srgbClr val="000000"/>
              </a:solidFill>
              <a:latin typeface="Segoe UI"/>
              <a:cs typeface="Segoe UI"/>
            </a:endParaRPr>
          </a:p>
          <a:p>
            <a:endParaRPr lang="en-US" sz="2800">
              <a:latin typeface="Segoe UI"/>
              <a:cs typeface="Segoe UI"/>
            </a:endParaRPr>
          </a:p>
          <a:p>
            <a:endParaRPr lang="en-US">
              <a:latin typeface="Neue Haas Grotesk Text Pro"/>
            </a:endParaRPr>
          </a:p>
          <a:p>
            <a:endParaRPr lang="en-US" sz="2400">
              <a:latin typeface="Segoe UI"/>
              <a:cs typeface="Segoe UI"/>
            </a:endParaRPr>
          </a:p>
          <a:p>
            <a:pPr algn="l"/>
            <a:endParaRPr lang="en-US">
              <a:ea typeface="Calibri"/>
              <a:cs typeface="Calibri"/>
            </a:endParaRPr>
          </a:p>
        </p:txBody>
      </p:sp>
      <p:sp>
        <p:nvSpPr>
          <p:cNvPr id="21" name="TextBox 20">
            <a:extLst>
              <a:ext uri="{FF2B5EF4-FFF2-40B4-BE49-F238E27FC236}">
                <a16:creationId xmlns:a16="http://schemas.microsoft.com/office/drawing/2014/main" id="{DFDF94AE-F73D-215C-0333-CED95C6752AC}"/>
              </a:ext>
            </a:extLst>
          </p:cNvPr>
          <p:cNvSpPr txBox="1"/>
          <p:nvPr/>
        </p:nvSpPr>
        <p:spPr>
          <a:xfrm>
            <a:off x="8356186" y="5484336"/>
            <a:ext cx="991461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"We explain how we collect, use, share, retain, and transfer information."</a:t>
            </a:r>
          </a:p>
          <a:p>
            <a:r>
              <a:rPr lang="en-US" sz="2400">
                <a:solidFill>
                  <a:srgbClr val="00B0F0"/>
                </a:solidFill>
                <a:latin typeface="Segoe UI"/>
                <a:cs typeface="Segoe UI"/>
              </a:rPr>
              <a:t>However, </a:t>
            </a:r>
            <a:r>
              <a:rPr lang="en-US" sz="2400" b="1">
                <a:solidFill>
                  <a:srgbClr val="00B0F0"/>
                </a:solidFill>
                <a:latin typeface="Segoe UI"/>
                <a:cs typeface="Segoe UI"/>
              </a:rPr>
              <a:t>the policy lacks specifics on data-sharing practices. </a:t>
            </a:r>
            <a:r>
              <a:rPr lang="en-US" sz="2400">
                <a:solidFill>
                  <a:srgbClr val="00B0F0"/>
                </a:solidFill>
                <a:latin typeface="Segoe UI"/>
                <a:cs typeface="Segoe UI"/>
              </a:rPr>
              <a:t>Clearer examples of third-party partners and their roles in the "sharing" and "transfers" sections would enhance transparency.</a:t>
            </a:r>
          </a:p>
          <a:p>
            <a:endParaRPr lang="en-US" sz="2400">
              <a:latin typeface="Segoe UI"/>
              <a:cs typeface="Segoe UI"/>
            </a:endParaRPr>
          </a:p>
          <a:p>
            <a:r>
              <a:rPr lang="en-US" sz="2400" b="1">
                <a:latin typeface="Segoe UI"/>
                <a:cs typeface="Segoe UI"/>
              </a:rPr>
              <a:t>"We at Meta want you to understand what information we collect, and how we use and share it." </a:t>
            </a:r>
            <a:r>
              <a:rPr lang="en-US" sz="2400">
                <a:solidFill>
                  <a:srgbClr val="00B0F0"/>
                </a:solidFill>
                <a:latin typeface="Segoe UI"/>
                <a:cs typeface="Segoe UI"/>
              </a:rPr>
              <a:t>However, the policy lacks details on obtaining explicit consent and examples of scenarios involving sensitive data (e.g., health, race). Adding these to the data collection and usage sections would improve clarity.</a:t>
            </a:r>
          </a:p>
          <a:p>
            <a:endParaRPr lang="en-US" sz="2400">
              <a:latin typeface="Segoe UI"/>
              <a:cs typeface="Segoe UI"/>
            </a:endParaRPr>
          </a:p>
          <a:p>
            <a:pPr algn="l"/>
            <a:endParaRPr lang="en-US">
              <a:ea typeface="Calibri"/>
              <a:cs typeface="Calibri"/>
            </a:endParaRPr>
          </a:p>
        </p:txBody>
      </p:sp>
      <p:sp>
        <p:nvSpPr>
          <p:cNvPr id="4" name="TextBox 3">
            <a:extLst>
              <a:ext uri="{FF2B5EF4-FFF2-40B4-BE49-F238E27FC236}">
                <a16:creationId xmlns:a16="http://schemas.microsoft.com/office/drawing/2014/main" id="{89F788B5-C188-CF36-419B-9D2807EB17EE}"/>
              </a:ext>
            </a:extLst>
          </p:cNvPr>
          <p:cNvSpPr txBox="1"/>
          <p:nvPr/>
        </p:nvSpPr>
        <p:spPr>
          <a:xfrm>
            <a:off x="307362" y="1200630"/>
            <a:ext cx="7063011"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ea typeface="+mn-lt"/>
                <a:cs typeface="+mn-lt"/>
              </a:rPr>
              <a:t>The Privacy Policy</a:t>
            </a:r>
            <a:r>
              <a:rPr lang="en-US" sz="2400">
                <a:latin typeface="Segoe UI"/>
                <a:ea typeface="+mn-lt"/>
                <a:cs typeface="+mn-lt"/>
              </a:rPr>
              <a:t> explains how Meta collects, uses, shares, retains, and transfers data, applies to products like Facebook, Instagram, Messenger, and Meta Quest, and outlines user rights. It emphasizes transparency with examples, simplified language, and resources, helping users manage privacy settings and shape their experiences.</a:t>
            </a:r>
          </a:p>
          <a:p>
            <a:endParaRPr lang="en-US">
              <a:ea typeface="Calibri"/>
              <a:cs typeface="Calibri"/>
            </a:endParaRPr>
          </a:p>
          <a:p>
            <a:pPr algn="l"/>
            <a:endParaRPr lang="en-US">
              <a:ea typeface="Calibri"/>
              <a:cs typeface="Calibri"/>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8000" cy="1028700"/>
            <a:chOff x="0" y="0"/>
            <a:chExt cx="22991997" cy="1293300"/>
          </a:xfrm>
        </p:grpSpPr>
        <p:sp>
          <p:nvSpPr>
            <p:cNvPr id="3" name="Freeform 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4" name="TextBox 14"/>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5</a:t>
            </a:r>
          </a:p>
        </p:txBody>
      </p:sp>
      <p:sp>
        <p:nvSpPr>
          <p:cNvPr id="15" name="TextBox 14">
            <a:extLst>
              <a:ext uri="{FF2B5EF4-FFF2-40B4-BE49-F238E27FC236}">
                <a16:creationId xmlns:a16="http://schemas.microsoft.com/office/drawing/2014/main" id="{4185828E-F8F5-44A6-B396-322C4B01F3B1}"/>
              </a:ext>
            </a:extLst>
          </p:cNvPr>
          <p:cNvSpPr txBox="1"/>
          <p:nvPr/>
        </p:nvSpPr>
        <p:spPr>
          <a:xfrm>
            <a:off x="4177743" y="190585"/>
            <a:ext cx="95492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rgbClr val="FFFFFF"/>
                </a:solidFill>
                <a:latin typeface="Segoe UI"/>
                <a:ea typeface="Calibri"/>
                <a:cs typeface="Calibri"/>
              </a:rPr>
              <a:t>What information does Facebook collect?</a:t>
            </a:r>
            <a:endParaRPr lang="en-US">
              <a:latin typeface="Segoe UI"/>
            </a:endParaRPr>
          </a:p>
        </p:txBody>
      </p:sp>
      <p:graphicFrame>
        <p:nvGraphicFramePr>
          <p:cNvPr id="4" name="Diagram 3">
            <a:extLst>
              <a:ext uri="{FF2B5EF4-FFF2-40B4-BE49-F238E27FC236}">
                <a16:creationId xmlns:a16="http://schemas.microsoft.com/office/drawing/2014/main" id="{752228F1-F65E-594E-2081-339BED3B7910}"/>
              </a:ext>
            </a:extLst>
          </p:cNvPr>
          <p:cNvGraphicFramePr/>
          <p:nvPr>
            <p:extLst>
              <p:ext uri="{D42A27DB-BD31-4B8C-83A1-F6EECF244321}">
                <p14:modId xmlns:p14="http://schemas.microsoft.com/office/powerpoint/2010/main" val="2489059735"/>
              </p:ext>
            </p:extLst>
          </p:nvPr>
        </p:nvGraphicFramePr>
        <p:xfrm>
          <a:off x="1143001" y="1543988"/>
          <a:ext cx="15271228" cy="7367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2167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12" name="Group 12"/>
          <p:cNvGrpSpPr/>
          <p:nvPr/>
        </p:nvGrpSpPr>
        <p:grpSpPr>
          <a:xfrm>
            <a:off x="0" y="0"/>
            <a:ext cx="18288000" cy="1028700"/>
            <a:chOff x="0" y="0"/>
            <a:chExt cx="22991997" cy="1293300"/>
          </a:xfrm>
        </p:grpSpPr>
        <p:sp>
          <p:nvSpPr>
            <p:cNvPr id="13" name="Freeform 1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5" name="TextBox 15"/>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4</a:t>
            </a:r>
          </a:p>
        </p:txBody>
      </p:sp>
      <p:sp>
        <p:nvSpPr>
          <p:cNvPr id="17" name="TextBox 16">
            <a:extLst>
              <a:ext uri="{FF2B5EF4-FFF2-40B4-BE49-F238E27FC236}">
                <a16:creationId xmlns:a16="http://schemas.microsoft.com/office/drawing/2014/main" id="{E239EFB6-0BCB-E2CE-A81E-C30E2D00FF15}"/>
              </a:ext>
            </a:extLst>
          </p:cNvPr>
          <p:cNvSpPr txBox="1"/>
          <p:nvPr/>
        </p:nvSpPr>
        <p:spPr>
          <a:xfrm>
            <a:off x="407081" y="1191535"/>
            <a:ext cx="16856580" cy="103412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ea typeface="Calibri"/>
                <a:cs typeface="Segoe UI"/>
              </a:rPr>
              <a:t>The United States Regional Privacy Notice  is for people living in the United States and supplements the Meta Privacy policy.</a:t>
            </a:r>
          </a:p>
          <a:p>
            <a:endParaRPr lang="en-US" sz="2400">
              <a:latin typeface="Segoe UI"/>
              <a:ea typeface="Calibri"/>
              <a:cs typeface="Calibri"/>
            </a:endParaRPr>
          </a:p>
          <a:p>
            <a:r>
              <a:rPr lang="en-US" sz="2400" b="1">
                <a:latin typeface="Segoe UI"/>
                <a:ea typeface="Calibri"/>
                <a:cs typeface="Segoe UI"/>
              </a:rPr>
              <a:t>"To provide the products or features offered by Meta , we process information about you, including Personal Information, whether or not you have an account or are logged in"</a:t>
            </a:r>
            <a:r>
              <a:rPr lang="en-US" sz="2400">
                <a:latin typeface="Segoe UI"/>
                <a:ea typeface="Calibri"/>
                <a:cs typeface="Segoe UI"/>
              </a:rPr>
              <a:t>. </a:t>
            </a:r>
            <a:r>
              <a:rPr lang="en-US" sz="2400">
                <a:solidFill>
                  <a:srgbClr val="00B0F0"/>
                </a:solidFill>
                <a:latin typeface="Segoe UI"/>
                <a:ea typeface="Calibri"/>
                <a:cs typeface="Segoe UI"/>
              </a:rPr>
              <a:t>This statement lacks in ensuring to the user that the information will be secured. </a:t>
            </a:r>
            <a:r>
              <a:rPr lang="en-US" sz="2400" b="1">
                <a:solidFill>
                  <a:srgbClr val="00B0F0"/>
                </a:solidFill>
                <a:latin typeface="Segoe UI"/>
                <a:ea typeface="Calibri"/>
                <a:cs typeface="Segoe UI"/>
              </a:rPr>
              <a:t>As it states that the personal information of the user will be processed even if the user don't login the account.</a:t>
            </a:r>
            <a:r>
              <a:rPr lang="en-US" sz="2400">
                <a:solidFill>
                  <a:srgbClr val="00B0F0"/>
                </a:solidFill>
                <a:latin typeface="Segoe UI"/>
                <a:ea typeface="Calibri"/>
                <a:cs typeface="Segoe UI"/>
              </a:rPr>
              <a:t> </a:t>
            </a:r>
            <a:r>
              <a:rPr lang="en-US" sz="2400">
                <a:solidFill>
                  <a:srgbClr val="00B0F0"/>
                </a:solidFill>
                <a:latin typeface="Segoe UI"/>
                <a:ea typeface="+mn-lt"/>
                <a:cs typeface="Segoe UI"/>
              </a:rPr>
              <a:t>I</a:t>
            </a:r>
            <a:r>
              <a:rPr lang="en-US" sz="2400">
                <a:solidFill>
                  <a:srgbClr val="00B0F0"/>
                </a:solidFill>
                <a:latin typeface="Segoe UI"/>
                <a:ea typeface="+mn-lt"/>
                <a:cs typeface="+mn-lt"/>
              </a:rPr>
              <a:t>t implies that </a:t>
            </a:r>
            <a:r>
              <a:rPr lang="en-US" sz="2400" b="1">
                <a:solidFill>
                  <a:srgbClr val="00B0F0"/>
                </a:solidFill>
                <a:latin typeface="Segoe UI"/>
                <a:ea typeface="+mn-lt"/>
                <a:cs typeface="+mn-lt"/>
              </a:rPr>
              <a:t>mere interaction with Meta-related platforms or technologies results in data collection. </a:t>
            </a:r>
            <a:r>
              <a:rPr lang="en-US" sz="2400">
                <a:solidFill>
                  <a:srgbClr val="00B0F0"/>
                </a:solidFill>
                <a:latin typeface="Segoe UI"/>
                <a:ea typeface="+mn-lt"/>
                <a:cs typeface="+mn-lt"/>
              </a:rPr>
              <a:t>The </a:t>
            </a:r>
            <a:r>
              <a:rPr lang="en-US" sz="2400" b="1">
                <a:solidFill>
                  <a:srgbClr val="00B0F0"/>
                </a:solidFill>
                <a:latin typeface="Segoe UI"/>
                <a:ea typeface="+mn-lt"/>
                <a:cs typeface="+mn-lt"/>
              </a:rPr>
              <a:t>lack of user control or consent for non-account holders undermines the principles of transparency and informed choice or consent</a:t>
            </a:r>
            <a:r>
              <a:rPr lang="en-US" sz="2400">
                <a:solidFill>
                  <a:srgbClr val="00B0F0"/>
                </a:solidFill>
                <a:latin typeface="Segoe UI"/>
                <a:ea typeface="+mn-lt"/>
                <a:cs typeface="+mn-lt"/>
              </a:rPr>
              <a:t>, leaving individuals with </a:t>
            </a:r>
            <a:r>
              <a:rPr lang="en-US" sz="2400" b="1">
                <a:solidFill>
                  <a:srgbClr val="00B0F0"/>
                </a:solidFill>
                <a:latin typeface="Segoe UI"/>
                <a:ea typeface="+mn-lt"/>
                <a:cs typeface="+mn-lt"/>
              </a:rPr>
              <a:t>limited ability to opt out </a:t>
            </a:r>
            <a:r>
              <a:rPr lang="en-US" sz="2400">
                <a:solidFill>
                  <a:srgbClr val="00B0F0"/>
                </a:solidFill>
                <a:latin typeface="Segoe UI"/>
                <a:ea typeface="+mn-lt"/>
                <a:cs typeface="+mn-lt"/>
              </a:rPr>
              <a:t>of such pervasive tracking.</a:t>
            </a:r>
          </a:p>
          <a:p>
            <a:endParaRPr lang="en-US" sz="2400">
              <a:latin typeface="Segoe UI"/>
              <a:ea typeface="Calibri"/>
              <a:cs typeface="Calibri"/>
            </a:endParaRPr>
          </a:p>
          <a:p>
            <a:r>
              <a:rPr lang="en-US" sz="2400" b="1">
                <a:latin typeface="Segoe UI"/>
                <a:ea typeface="Calibri"/>
                <a:cs typeface="Segoe UI"/>
              </a:rPr>
              <a:t>"Subject to the limitations we describe in our privacy policies, we may disclose your Personal Information for business purposes, with strict restrictions on how our partners can use and disclose the data we provide.", </a:t>
            </a:r>
            <a:r>
              <a:rPr lang="en-US" sz="2400" b="1">
                <a:latin typeface="Segoe UI"/>
                <a:ea typeface="+mn-lt"/>
                <a:cs typeface="+mn-lt"/>
              </a:rPr>
              <a:t>"subject" </a:t>
            </a:r>
            <a:r>
              <a:rPr lang="en-US" sz="2400" b="1">
                <a:solidFill>
                  <a:srgbClr val="00B0F0"/>
                </a:solidFill>
                <a:latin typeface="Segoe UI"/>
                <a:ea typeface="+mn-lt"/>
                <a:cs typeface="+mn-lt"/>
              </a:rPr>
              <a:t>introduces ambiguity, potentially allowing broad interpretations that may not align with user expectations</a:t>
            </a:r>
            <a:r>
              <a:rPr lang="en-US" sz="2400" b="1">
                <a:solidFill>
                  <a:srgbClr val="00B0F0"/>
                </a:solidFill>
                <a:latin typeface="Segoe UI"/>
                <a:ea typeface="Calibri"/>
                <a:cs typeface="Calibri"/>
              </a:rPr>
              <a:t>,</a:t>
            </a:r>
            <a:r>
              <a:rPr lang="en-US" sz="2400">
                <a:solidFill>
                  <a:srgbClr val="00B0F0"/>
                </a:solidFill>
                <a:latin typeface="Segoe UI"/>
                <a:ea typeface="Calibri"/>
                <a:cs typeface="Segoe UI"/>
              </a:rPr>
              <a:t> </a:t>
            </a:r>
            <a:r>
              <a:rPr lang="en-US" sz="2400">
                <a:solidFill>
                  <a:srgbClr val="00B0F0"/>
                </a:solidFill>
                <a:latin typeface="Segoe UI"/>
                <a:ea typeface="+mn-lt"/>
                <a:cs typeface="+mn-lt"/>
              </a:rPr>
              <a:t>Without transparency about the </a:t>
            </a:r>
            <a:r>
              <a:rPr lang="en-US" sz="2400" b="1">
                <a:solidFill>
                  <a:srgbClr val="00B0F0"/>
                </a:solidFill>
                <a:latin typeface="Segoe UI"/>
                <a:ea typeface="+mn-lt"/>
                <a:cs typeface="+mn-lt"/>
              </a:rPr>
              <a:t>nature of the kinds of business purposes or restrictions and how they are upheld</a:t>
            </a:r>
            <a:r>
              <a:rPr lang="en-US" sz="2400">
                <a:solidFill>
                  <a:srgbClr val="00B0F0"/>
                </a:solidFill>
                <a:latin typeface="Segoe UI"/>
                <a:ea typeface="+mn-lt"/>
                <a:cs typeface="+mn-lt"/>
              </a:rPr>
              <a:t>, the statement </a:t>
            </a:r>
            <a:r>
              <a:rPr lang="en-US" sz="2400" b="1">
                <a:solidFill>
                  <a:srgbClr val="00B0F0"/>
                </a:solidFill>
                <a:latin typeface="Segoe UI"/>
                <a:ea typeface="+mn-lt"/>
                <a:cs typeface="+mn-lt"/>
              </a:rPr>
              <a:t>does little to reassure users about the actual protection ,if any ,of their personal information.</a:t>
            </a:r>
          </a:p>
          <a:p>
            <a:endParaRPr lang="en-US" sz="2400">
              <a:latin typeface="Segoe UI"/>
              <a:ea typeface="Calibri"/>
              <a:cs typeface="Calibri"/>
            </a:endParaRPr>
          </a:p>
          <a:p>
            <a:r>
              <a:rPr lang="en-US" sz="2400">
                <a:latin typeface="Segoe UI"/>
                <a:ea typeface="Calibri"/>
                <a:cs typeface="Segoe UI"/>
              </a:rPr>
              <a:t>"</a:t>
            </a:r>
            <a:r>
              <a:rPr lang="en-US" sz="2400" b="1">
                <a:latin typeface="Segoe UI"/>
                <a:ea typeface="Calibri"/>
                <a:cs typeface="Segoe UI"/>
              </a:rPr>
              <a:t>We may also disclose it at your direction or in other ways that are in accordance with applicable U.S. privacy laws. We don’t “share” your Personal Information, as defined in the California Consumer Privacy Act (“CCPA”). We also don’t sell any of your Personal Information, and we never will."</a:t>
            </a:r>
            <a:r>
              <a:rPr lang="en-US" sz="2400">
                <a:latin typeface="Segoe UI"/>
                <a:ea typeface="Calibri"/>
                <a:cs typeface="Segoe UI"/>
              </a:rPr>
              <a:t> </a:t>
            </a:r>
            <a:endParaRPr lang="en-US" sz="2400" b="1">
              <a:ea typeface="+mn-lt"/>
              <a:cs typeface="+mn-lt"/>
            </a:endParaRPr>
          </a:p>
          <a:p>
            <a:r>
              <a:rPr lang="en-US" sz="2400">
                <a:solidFill>
                  <a:srgbClr val="00B0F0"/>
                </a:solidFill>
                <a:latin typeface="Segoe UI"/>
                <a:ea typeface="+mn-lt"/>
                <a:cs typeface="+mn-lt"/>
              </a:rPr>
              <a:t>While Meta claims not to "share" or "sell" personal information under the definitions of the California Consumer Privacy Act (CCPA), this </a:t>
            </a:r>
            <a:r>
              <a:rPr lang="en-US" sz="2400" b="1">
                <a:solidFill>
                  <a:srgbClr val="00B0F0"/>
                </a:solidFill>
                <a:latin typeface="Segoe UI"/>
                <a:ea typeface="+mn-lt"/>
                <a:cs typeface="+mn-lt"/>
              </a:rPr>
              <a:t>language is open to interpretation</a:t>
            </a:r>
            <a:r>
              <a:rPr lang="en-US" sz="2400">
                <a:solidFill>
                  <a:srgbClr val="00B0F0"/>
                </a:solidFill>
                <a:latin typeface="Segoe UI"/>
                <a:ea typeface="+mn-lt"/>
                <a:cs typeface="+mn-lt"/>
              </a:rPr>
              <a:t> and </a:t>
            </a:r>
            <a:r>
              <a:rPr lang="en-US" sz="2400" b="1">
                <a:solidFill>
                  <a:srgbClr val="00B0F0"/>
                </a:solidFill>
                <a:latin typeface="Segoe UI"/>
                <a:ea typeface="+mn-lt"/>
                <a:cs typeface="+mn-lt"/>
              </a:rPr>
              <a:t>may not align with users' broader understanding of data sharing</a:t>
            </a:r>
            <a:r>
              <a:rPr lang="en-US" sz="2400">
                <a:solidFill>
                  <a:srgbClr val="00B0F0"/>
                </a:solidFill>
                <a:latin typeface="Segoe UI"/>
                <a:ea typeface="+mn-lt"/>
                <a:cs typeface="+mn-lt"/>
              </a:rPr>
              <a:t>. The phrase "at your direction or in other ways in accordance with U.S. privacy laws"</a:t>
            </a:r>
            <a:r>
              <a:rPr lang="en-US" sz="2400" b="1">
                <a:solidFill>
                  <a:srgbClr val="00B0F0"/>
                </a:solidFill>
                <a:latin typeface="Segoe UI"/>
                <a:ea typeface="+mn-lt"/>
                <a:cs typeface="+mn-lt"/>
              </a:rPr>
              <a:t> leaves room for significant data handling under legal loopholes or technicalities. </a:t>
            </a:r>
            <a:r>
              <a:rPr lang="en-US" sz="2400">
                <a:solidFill>
                  <a:srgbClr val="00B0F0"/>
                </a:solidFill>
                <a:latin typeface="Segoe UI"/>
                <a:ea typeface="+mn-lt"/>
                <a:cs typeface="+mn-lt"/>
              </a:rPr>
              <a:t>This statement  also </a:t>
            </a:r>
            <a:r>
              <a:rPr lang="en-US" sz="2400" b="1">
                <a:solidFill>
                  <a:srgbClr val="00B0F0"/>
                </a:solidFill>
                <a:latin typeface="Segoe UI"/>
                <a:ea typeface="+mn-lt"/>
                <a:cs typeface="+mn-lt"/>
              </a:rPr>
              <a:t>prioritizes legal compliance over clear communication</a:t>
            </a:r>
            <a:r>
              <a:rPr lang="en-US" sz="2400">
                <a:solidFill>
                  <a:srgbClr val="00B0F0"/>
                </a:solidFill>
                <a:latin typeface="Segoe UI"/>
                <a:ea typeface="+mn-lt"/>
                <a:cs typeface="+mn-lt"/>
              </a:rPr>
              <a:t>, potentially veiling the extent of third-party data access and</a:t>
            </a:r>
            <a:r>
              <a:rPr lang="en-US" sz="2400" b="1">
                <a:solidFill>
                  <a:srgbClr val="00B0F0"/>
                </a:solidFill>
                <a:latin typeface="Segoe UI"/>
                <a:ea typeface="+mn-lt"/>
                <a:cs typeface="+mn-lt"/>
              </a:rPr>
              <a:t> raising concerns about transparency and accountability.</a:t>
            </a:r>
            <a:endParaRPr lang="en-US" b="1">
              <a:solidFill>
                <a:srgbClr val="00B0F0"/>
              </a:solidFill>
              <a:latin typeface="Segoe UI"/>
              <a:ea typeface="+mn-lt"/>
              <a:cs typeface="+mn-lt"/>
            </a:endParaRPr>
          </a:p>
          <a:p>
            <a:endParaRPr lang="en-US" sz="2400">
              <a:solidFill>
                <a:srgbClr val="000000"/>
              </a:solidFill>
              <a:latin typeface="Segoe UI"/>
              <a:ea typeface="Calibri"/>
              <a:cs typeface="Segoe UI"/>
            </a:endParaRPr>
          </a:p>
          <a:p>
            <a:pPr algn="l"/>
            <a:endParaRPr lang="en-US">
              <a:ea typeface="Calibri"/>
              <a:cs typeface="Calibri"/>
            </a:endParaRPr>
          </a:p>
        </p:txBody>
      </p:sp>
      <p:sp>
        <p:nvSpPr>
          <p:cNvPr id="18" name="TextBox 17">
            <a:extLst>
              <a:ext uri="{FF2B5EF4-FFF2-40B4-BE49-F238E27FC236}">
                <a16:creationId xmlns:a16="http://schemas.microsoft.com/office/drawing/2014/main" id="{FA94364E-D62D-5BA2-0D0D-3BB7CE0C2D71}"/>
              </a:ext>
            </a:extLst>
          </p:cNvPr>
          <p:cNvSpPr txBox="1"/>
          <p:nvPr/>
        </p:nvSpPr>
        <p:spPr>
          <a:xfrm>
            <a:off x="2888673" y="195695"/>
            <a:ext cx="127023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Segoe UI"/>
                <a:cs typeface="Segoe UI"/>
              </a:rPr>
              <a:t>How do Facebook Use and Disclose Personal Information</a:t>
            </a:r>
            <a:endParaRPr lang="en-US">
              <a:solidFill>
                <a:schemeClr val="bg1"/>
              </a:solidFill>
              <a:latin typeface="Segoe UI"/>
              <a:cs typeface="Segoe UI"/>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12" name="Group 12"/>
          <p:cNvGrpSpPr/>
          <p:nvPr/>
        </p:nvGrpSpPr>
        <p:grpSpPr>
          <a:xfrm>
            <a:off x="0" y="0"/>
            <a:ext cx="18288000" cy="1028700"/>
            <a:chOff x="0" y="0"/>
            <a:chExt cx="22991997" cy="1293300"/>
          </a:xfrm>
        </p:grpSpPr>
        <p:sp>
          <p:nvSpPr>
            <p:cNvPr id="13" name="Freeform 1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5" name="TextBox 15"/>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4</a:t>
            </a:r>
          </a:p>
        </p:txBody>
      </p:sp>
      <p:sp>
        <p:nvSpPr>
          <p:cNvPr id="18" name="TextBox 17">
            <a:extLst>
              <a:ext uri="{FF2B5EF4-FFF2-40B4-BE49-F238E27FC236}">
                <a16:creationId xmlns:a16="http://schemas.microsoft.com/office/drawing/2014/main" id="{FA94364E-D62D-5BA2-0D0D-3BB7CE0C2D71}"/>
              </a:ext>
            </a:extLst>
          </p:cNvPr>
          <p:cNvSpPr txBox="1"/>
          <p:nvPr/>
        </p:nvSpPr>
        <p:spPr>
          <a:xfrm>
            <a:off x="799063" y="195695"/>
            <a:ext cx="1646863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Segoe UI"/>
                <a:ea typeface="Calibri"/>
                <a:cs typeface="Calibri"/>
              </a:rPr>
              <a:t>How is User Information Shared on Facebook and with Integrated Partners?</a:t>
            </a:r>
          </a:p>
          <a:p>
            <a:endParaRPr lang="en-US" sz="3600" b="1">
              <a:solidFill>
                <a:srgbClr val="18375F"/>
              </a:solidFill>
              <a:ea typeface="Calibri"/>
              <a:cs typeface="Calibri"/>
            </a:endParaRPr>
          </a:p>
        </p:txBody>
      </p:sp>
      <p:sp>
        <p:nvSpPr>
          <p:cNvPr id="2" name="TextBox 1">
            <a:extLst>
              <a:ext uri="{FF2B5EF4-FFF2-40B4-BE49-F238E27FC236}">
                <a16:creationId xmlns:a16="http://schemas.microsoft.com/office/drawing/2014/main" id="{C6D954D9-5490-5606-853A-6DEFE66844D9}"/>
              </a:ext>
            </a:extLst>
          </p:cNvPr>
          <p:cNvSpPr txBox="1"/>
          <p:nvPr/>
        </p:nvSpPr>
        <p:spPr>
          <a:xfrm>
            <a:off x="430967" y="1189845"/>
            <a:ext cx="17188167" cy="88839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 </a:t>
            </a:r>
            <a:r>
              <a:rPr lang="en-US" sz="2400" b="1">
                <a:latin typeface="Segoe UI"/>
                <a:ea typeface="+mn-lt"/>
                <a:cs typeface="+mn-lt"/>
              </a:rPr>
              <a:t>Integrated partners - Partners that use Meta technologies, like plugins or Facebook login, to connect with users through Meta Products. For example, a game developer using Facebook login is an integrated partner.</a:t>
            </a:r>
            <a:endParaRPr lang="en-US" sz="2400" b="1">
              <a:latin typeface="Segoe UI"/>
              <a:cs typeface="Segoe UI"/>
            </a:endParaRPr>
          </a:p>
          <a:p>
            <a:endParaRPr lang="en-US" sz="2400">
              <a:solidFill>
                <a:srgbClr val="000000"/>
              </a:solidFill>
              <a:latin typeface="Segoe UI"/>
              <a:cs typeface="Segoe UI"/>
            </a:endParaRPr>
          </a:p>
          <a:p>
            <a:r>
              <a:rPr lang="en-US" sz="2400" b="1">
                <a:latin typeface="Segoe UI"/>
                <a:cs typeface="Segoe UI"/>
              </a:rPr>
              <a:t>"</a:t>
            </a:r>
            <a:r>
              <a:rPr lang="en-US" sz="2400" b="1" i="1">
                <a:latin typeface="Segoe UI"/>
                <a:cs typeface="Segoe UI"/>
              </a:rPr>
              <a:t>When you share and communicate using our Products, you can sometimes choose the audience for what you share.</a:t>
            </a:r>
            <a:r>
              <a:rPr lang="en-US" sz="2400" b="1">
                <a:latin typeface="Segoe UI"/>
                <a:cs typeface="Segoe UI"/>
              </a:rPr>
              <a:t>"</a:t>
            </a:r>
            <a:r>
              <a:rPr lang="en-US" sz="2400">
                <a:solidFill>
                  <a:schemeClr val="tx2">
                    <a:lumMod val="76000"/>
                  </a:schemeClr>
                </a:solidFill>
                <a:latin typeface="Segoe UI"/>
                <a:cs typeface="Segoe UI"/>
              </a:rPr>
              <a:t> </a:t>
            </a:r>
            <a:r>
              <a:rPr lang="en-US" sz="2400">
                <a:solidFill>
                  <a:srgbClr val="00B0F0"/>
                </a:solidFill>
                <a:latin typeface="Segoe UI"/>
                <a:ea typeface="+mn-lt"/>
                <a:cs typeface="+mn-lt"/>
              </a:rPr>
              <a:t>The use of </a:t>
            </a:r>
            <a:r>
              <a:rPr lang="en-US" sz="2400" b="1">
                <a:solidFill>
                  <a:srgbClr val="00B0F0"/>
                </a:solidFill>
                <a:latin typeface="Segoe UI"/>
                <a:ea typeface="+mn-lt"/>
                <a:cs typeface="+mn-lt"/>
              </a:rPr>
              <a:t>"sometimes"</a:t>
            </a:r>
            <a:r>
              <a:rPr lang="en-US" sz="2400">
                <a:solidFill>
                  <a:srgbClr val="00B0F0"/>
                </a:solidFill>
                <a:latin typeface="Segoe UI"/>
                <a:ea typeface="+mn-lt"/>
                <a:cs typeface="+mn-lt"/>
              </a:rPr>
              <a:t> suggests users lack full control in certain scenarios, but </a:t>
            </a:r>
            <a:r>
              <a:rPr lang="en-US" sz="2400" b="1">
                <a:solidFill>
                  <a:srgbClr val="00B0F0"/>
                </a:solidFill>
                <a:latin typeface="Segoe UI"/>
                <a:ea typeface="+mn-lt"/>
                <a:cs typeface="+mn-lt"/>
              </a:rPr>
              <a:t>it fails to clarify when or why</a:t>
            </a:r>
            <a:r>
              <a:rPr lang="en-US" sz="2400">
                <a:solidFill>
                  <a:srgbClr val="00B0F0"/>
                </a:solidFill>
                <a:latin typeface="Segoe UI"/>
                <a:ea typeface="+mn-lt"/>
                <a:cs typeface="+mn-lt"/>
              </a:rPr>
              <a:t>, undermining trust and highlighting potential privacy gaps.</a:t>
            </a:r>
            <a:endParaRPr lang="en-US">
              <a:ea typeface="Calibri"/>
              <a:cs typeface="Calibri"/>
            </a:endParaRPr>
          </a:p>
          <a:p>
            <a:endParaRPr lang="en-US" sz="2400">
              <a:solidFill>
                <a:schemeClr val="tx2">
                  <a:lumMod val="76000"/>
                </a:schemeClr>
              </a:solidFill>
              <a:latin typeface="Segoe UI"/>
              <a:cs typeface="Segoe UI"/>
            </a:endParaRPr>
          </a:p>
          <a:p>
            <a:r>
              <a:rPr lang="en-US" sz="2400" i="1">
                <a:latin typeface="Segoe UI"/>
                <a:cs typeface="Segoe UI"/>
              </a:rPr>
              <a:t> </a:t>
            </a:r>
            <a:r>
              <a:rPr lang="en-US" sz="2400" b="1">
                <a:latin typeface="Segoe UI"/>
                <a:cs typeface="Segoe UI"/>
              </a:rPr>
              <a:t>"People in your audience can view your content and can choose to share it with others outside your audience, on and off our Products."</a:t>
            </a:r>
            <a:r>
              <a:rPr lang="en-US" sz="2400" i="1">
                <a:solidFill>
                  <a:schemeClr val="tx2">
                    <a:lumMod val="76000"/>
                  </a:schemeClr>
                </a:solidFill>
                <a:latin typeface="Segoe UI"/>
                <a:cs typeface="Segoe UI"/>
              </a:rPr>
              <a:t> </a:t>
            </a:r>
            <a:r>
              <a:rPr lang="en-US" sz="2400">
                <a:solidFill>
                  <a:srgbClr val="00B0F0"/>
                </a:solidFill>
                <a:latin typeface="Segoe UI"/>
                <a:ea typeface="+mn-lt"/>
                <a:cs typeface="+mn-lt"/>
              </a:rPr>
              <a:t>While Facebook allows users to set audience controls, </a:t>
            </a:r>
            <a:r>
              <a:rPr lang="en-US" sz="2400" b="1">
                <a:solidFill>
                  <a:srgbClr val="00B0F0"/>
                </a:solidFill>
                <a:latin typeface="Segoe UI"/>
                <a:ea typeface="+mn-lt"/>
                <a:cs typeface="+mn-lt"/>
              </a:rPr>
              <a:t>the ability for others to share content beyond the chosen audience undermines these settings, exposing content to broader visibility and weakening privacy protections.</a:t>
            </a:r>
          </a:p>
          <a:p>
            <a:endParaRPr lang="en-US" sz="2400" i="1">
              <a:solidFill>
                <a:srgbClr val="00B0F0"/>
              </a:solidFill>
              <a:latin typeface="Segoe UI"/>
              <a:ea typeface="Calibri"/>
              <a:cs typeface="Segoe UI"/>
            </a:endParaRPr>
          </a:p>
          <a:p>
            <a:r>
              <a:rPr lang="en-US" sz="2400" i="1">
                <a:solidFill>
                  <a:schemeClr val="tx2">
                    <a:lumMod val="76000"/>
                  </a:schemeClr>
                </a:solidFill>
                <a:latin typeface="Segoe UI"/>
                <a:cs typeface="Segoe UI"/>
              </a:rPr>
              <a:t> </a:t>
            </a:r>
            <a:r>
              <a:rPr lang="en-US" sz="2400" i="1">
                <a:latin typeface="Segoe UI"/>
                <a:cs typeface="Segoe UI"/>
              </a:rPr>
              <a:t>"</a:t>
            </a:r>
            <a:r>
              <a:rPr lang="en-US" sz="2400" b="1" i="1">
                <a:latin typeface="Segoe UI"/>
                <a:cs typeface="Segoe UI"/>
              </a:rPr>
              <a:t>Some of your information and activity are always public. This includes your: Name, Facebook username, Profile picture, Activity on public groups, Facebook Pages and channels, Avatars etc.</a:t>
            </a:r>
            <a:r>
              <a:rPr lang="en-US" sz="2400" i="1">
                <a:latin typeface="Segoe UI"/>
                <a:cs typeface="Segoe UI"/>
              </a:rPr>
              <a:t>" </a:t>
            </a:r>
            <a:r>
              <a:rPr lang="en-US" sz="2400">
                <a:solidFill>
                  <a:srgbClr val="00B0F0"/>
                </a:solidFill>
                <a:latin typeface="Segoe UI"/>
                <a:ea typeface="+mn-lt"/>
                <a:cs typeface="+mn-lt"/>
              </a:rPr>
              <a:t>This statement limits user control by making certain information,</a:t>
            </a:r>
            <a:r>
              <a:rPr lang="en-US" sz="2400" b="1">
                <a:solidFill>
                  <a:srgbClr val="00B0F0"/>
                </a:solidFill>
                <a:latin typeface="Segoe UI"/>
                <a:ea typeface="+mn-lt"/>
                <a:cs typeface="+mn-lt"/>
              </a:rPr>
              <a:t> like usernames and group activity, always public, raising privacy concerns and undermining informed consent</a:t>
            </a:r>
            <a:r>
              <a:rPr lang="en-US" sz="2400" b="1">
                <a:solidFill>
                  <a:srgbClr val="00B0F0"/>
                </a:solidFill>
                <a:ea typeface="+mn-lt"/>
                <a:cs typeface="+mn-lt"/>
              </a:rPr>
              <a:t>.</a:t>
            </a:r>
          </a:p>
          <a:p>
            <a:endParaRPr lang="en-US" sz="2400" i="1">
              <a:solidFill>
                <a:srgbClr val="000000"/>
              </a:solidFill>
              <a:latin typeface="Segoe UI"/>
              <a:ea typeface="Calibri"/>
              <a:cs typeface="Segoe UI"/>
            </a:endParaRPr>
          </a:p>
          <a:p>
            <a:pPr marL="342900" indent="-342900">
              <a:buFont typeface="Wingdings,Sans-Serif"/>
              <a:buChar char="Ø"/>
            </a:pPr>
            <a:endParaRPr lang="en-US" sz="2400">
              <a:solidFill>
                <a:schemeClr val="tx2">
                  <a:lumMod val="76000"/>
                </a:schemeClr>
              </a:solidFill>
              <a:latin typeface="Segoe UI"/>
              <a:cs typeface="Segoe UI"/>
            </a:endParaRPr>
          </a:p>
          <a:p>
            <a:r>
              <a:rPr lang="en-US" sz="2400" i="1">
                <a:solidFill>
                  <a:schemeClr val="tx2">
                    <a:lumMod val="76000"/>
                  </a:schemeClr>
                </a:solidFill>
                <a:latin typeface="Segoe UI"/>
                <a:cs typeface="Segoe UI"/>
              </a:rPr>
              <a:t> </a:t>
            </a:r>
            <a:r>
              <a:rPr lang="en-US" sz="2400" b="1" i="1">
                <a:latin typeface="Segoe UI"/>
                <a:cs typeface="Segoe UI"/>
              </a:rPr>
              <a:t>"Sometimes these integrated partners ask you for permission to access certain additional information from your Facebook, Instagram or Messenger account."</a:t>
            </a:r>
            <a:r>
              <a:rPr lang="en-US" sz="2400" i="1">
                <a:solidFill>
                  <a:schemeClr val="tx2">
                    <a:lumMod val="76000"/>
                  </a:schemeClr>
                </a:solidFill>
                <a:latin typeface="Segoe UI"/>
                <a:cs typeface="Segoe UI"/>
              </a:rPr>
              <a:t> </a:t>
            </a:r>
            <a:r>
              <a:rPr lang="en-US" sz="2400">
                <a:solidFill>
                  <a:srgbClr val="00B0F0"/>
                </a:solidFill>
                <a:latin typeface="Segoe UI"/>
                <a:ea typeface="+mn-lt"/>
                <a:cs typeface="+mn-lt"/>
              </a:rPr>
              <a:t>The statement lacks clarity, as "sometimes" leaves users uncertain about </a:t>
            </a:r>
            <a:r>
              <a:rPr lang="en-US" sz="2400" b="1">
                <a:solidFill>
                  <a:srgbClr val="00B0F0"/>
                </a:solidFill>
                <a:latin typeface="Segoe UI"/>
                <a:ea typeface="+mn-lt"/>
                <a:cs typeface="+mn-lt"/>
              </a:rPr>
              <a:t>when additional access is requested, and it does not specify what information is accessed or how it will be used</a:t>
            </a:r>
            <a:r>
              <a:rPr lang="en-US" sz="2400">
                <a:solidFill>
                  <a:srgbClr val="00B0F0"/>
                </a:solidFill>
                <a:latin typeface="Segoe UI"/>
                <a:ea typeface="+mn-lt"/>
                <a:cs typeface="+mn-lt"/>
              </a:rPr>
              <a:t>, limiting informed decision-making.</a:t>
            </a:r>
          </a:p>
          <a:p>
            <a:endParaRPr lang="en-US" sz="2400" i="1">
              <a:solidFill>
                <a:schemeClr val="tx2">
                  <a:lumMod val="76000"/>
                </a:schemeClr>
              </a:solidFill>
              <a:latin typeface="Segoe UI"/>
              <a:ea typeface="Calibri"/>
              <a:cs typeface="Segoe UI"/>
            </a:endParaRPr>
          </a:p>
          <a:p>
            <a:endParaRPr lang="en-US" sz="2400">
              <a:latin typeface="Segoe UI"/>
              <a:ea typeface="Calibri"/>
              <a:cs typeface="Calibri"/>
            </a:endParaRPr>
          </a:p>
        </p:txBody>
      </p:sp>
    </p:spTree>
    <p:extLst>
      <p:ext uri="{BB962C8B-B14F-4D97-AF65-F5344CB8AC3E}">
        <p14:creationId xmlns:p14="http://schemas.microsoft.com/office/powerpoint/2010/main" val="4895040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12" name="Group 12"/>
          <p:cNvGrpSpPr/>
          <p:nvPr/>
        </p:nvGrpSpPr>
        <p:grpSpPr>
          <a:xfrm>
            <a:off x="0" y="0"/>
            <a:ext cx="18288000" cy="1028700"/>
            <a:chOff x="0" y="0"/>
            <a:chExt cx="22991997" cy="1293300"/>
          </a:xfrm>
        </p:grpSpPr>
        <p:sp>
          <p:nvSpPr>
            <p:cNvPr id="13" name="Freeform 1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5" name="TextBox 15"/>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4</a:t>
            </a:r>
          </a:p>
        </p:txBody>
      </p:sp>
      <p:sp>
        <p:nvSpPr>
          <p:cNvPr id="18" name="TextBox 17">
            <a:extLst>
              <a:ext uri="{FF2B5EF4-FFF2-40B4-BE49-F238E27FC236}">
                <a16:creationId xmlns:a16="http://schemas.microsoft.com/office/drawing/2014/main" id="{FA94364E-D62D-5BA2-0D0D-3BB7CE0C2D71}"/>
              </a:ext>
            </a:extLst>
          </p:cNvPr>
          <p:cNvSpPr txBox="1"/>
          <p:nvPr/>
        </p:nvSpPr>
        <p:spPr>
          <a:xfrm>
            <a:off x="3507018" y="223802"/>
            <a:ext cx="159911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solidFill>
                  <a:schemeClr val="bg1"/>
                </a:solidFill>
                <a:latin typeface="Segoe UI"/>
                <a:ea typeface="Calibri"/>
                <a:cs typeface="Calibri"/>
              </a:rPr>
              <a:t>How do Facebook shar]\e information with third parties?</a:t>
            </a:r>
            <a:endParaRPr lang="en-US" sz="3600" b="1" dirty="0">
              <a:solidFill>
                <a:schemeClr val="bg1"/>
              </a:solidFill>
              <a:latin typeface="Segoe UI"/>
              <a:cs typeface="Calibri"/>
            </a:endParaRPr>
          </a:p>
          <a:p>
            <a:endParaRPr lang="en-US" sz="3600" b="1">
              <a:solidFill>
                <a:srgbClr val="18375F"/>
              </a:solidFill>
              <a:ea typeface="Calibri"/>
              <a:cs typeface="Calibri"/>
            </a:endParaRPr>
          </a:p>
        </p:txBody>
      </p:sp>
      <p:sp>
        <p:nvSpPr>
          <p:cNvPr id="2" name="TextBox 1">
            <a:extLst>
              <a:ext uri="{FF2B5EF4-FFF2-40B4-BE49-F238E27FC236}">
                <a16:creationId xmlns:a16="http://schemas.microsoft.com/office/drawing/2014/main" id="{C6D954D9-5490-5606-853A-6DEFE66844D9}"/>
              </a:ext>
            </a:extLst>
          </p:cNvPr>
          <p:cNvSpPr txBox="1"/>
          <p:nvPr/>
        </p:nvSpPr>
        <p:spPr>
          <a:xfrm>
            <a:off x="430967" y="1189845"/>
            <a:ext cx="1682645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tx2">
                    <a:lumMod val="76000"/>
                  </a:schemeClr>
                </a:solidFill>
                <a:latin typeface="Segoe UI"/>
                <a:cs typeface="Segoe UI"/>
              </a:rPr>
              <a:t> </a:t>
            </a:r>
            <a:endParaRPr lang="en-US" sz="2400">
              <a:solidFill>
                <a:schemeClr val="tx2">
                  <a:lumMod val="76000"/>
                </a:schemeClr>
              </a:solidFill>
              <a:latin typeface="Segoe UI"/>
              <a:ea typeface="Calibri"/>
              <a:cs typeface="Calibri"/>
            </a:endParaRPr>
          </a:p>
        </p:txBody>
      </p:sp>
      <p:sp>
        <p:nvSpPr>
          <p:cNvPr id="3" name="TextBox 2">
            <a:extLst>
              <a:ext uri="{FF2B5EF4-FFF2-40B4-BE49-F238E27FC236}">
                <a16:creationId xmlns:a16="http://schemas.microsoft.com/office/drawing/2014/main" id="{E9704A8F-5CB4-382F-DDDA-7DD0A82AF8E4}"/>
              </a:ext>
            </a:extLst>
          </p:cNvPr>
          <p:cNvSpPr txBox="1"/>
          <p:nvPr/>
        </p:nvSpPr>
        <p:spPr>
          <a:xfrm>
            <a:off x="-1" y="1189844"/>
            <a:ext cx="588364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Who does Facebook shares data with ?</a:t>
            </a:r>
            <a:endParaRPr lang="en-US" sz="2400">
              <a:latin typeface="Segoe UI"/>
              <a:cs typeface="Segoe UI"/>
            </a:endParaRPr>
          </a:p>
          <a:p>
            <a:pPr marL="457200" indent="-457200">
              <a:buFont typeface="Calibri,Sans-Serif"/>
              <a:buChar char="-"/>
            </a:pPr>
            <a:r>
              <a:rPr lang="en-US" sz="2400">
                <a:latin typeface="Segoe UI"/>
                <a:cs typeface="Segoe UI"/>
              </a:rPr>
              <a:t>Advertisers, vendors, researchers.</a:t>
            </a:r>
          </a:p>
          <a:p>
            <a:endParaRPr lang="en-US" sz="2400">
              <a:latin typeface="Segoe UI"/>
              <a:cs typeface="Segoe UI"/>
            </a:endParaRPr>
          </a:p>
          <a:p>
            <a:endParaRPr lang="en-US">
              <a:latin typeface="Segoe UI"/>
              <a:cs typeface="Segoe UI"/>
            </a:endParaRPr>
          </a:p>
          <a:p>
            <a:endParaRPr lang="en-US">
              <a:latin typeface="Neue Haas Grotesk Text Pro"/>
            </a:endParaRPr>
          </a:p>
          <a:p>
            <a:pPr algn="l"/>
            <a:endParaRPr lang="en-US">
              <a:ea typeface="Calibri"/>
              <a:cs typeface="Calibri"/>
            </a:endParaRPr>
          </a:p>
        </p:txBody>
      </p:sp>
      <p:sp>
        <p:nvSpPr>
          <p:cNvPr id="4" name="TextBox 3">
            <a:extLst>
              <a:ext uri="{FF2B5EF4-FFF2-40B4-BE49-F238E27FC236}">
                <a16:creationId xmlns:a16="http://schemas.microsoft.com/office/drawing/2014/main" id="{E4E2AAC1-9125-FDE6-9697-70E31402A9E7}"/>
              </a:ext>
            </a:extLst>
          </p:cNvPr>
          <p:cNvSpPr txBox="1"/>
          <p:nvPr/>
        </p:nvSpPr>
        <p:spPr>
          <a:xfrm>
            <a:off x="-13640" y="2193971"/>
            <a:ext cx="8921757"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a:latin typeface="Segoe UI"/>
                <a:cs typeface="Segoe UI"/>
              </a:rPr>
              <a:t>“We put this information into aggregate reports so that partners can see how well their content, features, products and services are performing and are able to understand things like users’ experience with such content, products and services</a:t>
            </a:r>
            <a:r>
              <a:rPr lang="en-US" sz="2400" i="1">
                <a:latin typeface="Segoe UI"/>
                <a:cs typeface="Segoe UI"/>
              </a:rPr>
              <a:t>”</a:t>
            </a:r>
            <a:r>
              <a:rPr lang="en-US" sz="2400">
                <a:latin typeface="Segoe UI"/>
                <a:cs typeface="Segoe UI"/>
              </a:rPr>
              <a:t> </a:t>
            </a:r>
            <a:endParaRPr lang="en-US"/>
          </a:p>
          <a:p>
            <a:pPr algn="just"/>
            <a:r>
              <a:rPr lang="en-US" sz="2400">
                <a:latin typeface="Segoe UI"/>
                <a:cs typeface="Segoe UI"/>
              </a:rPr>
              <a:t>The phrase </a:t>
            </a:r>
            <a:r>
              <a:rPr lang="en-US" sz="2400">
                <a:solidFill>
                  <a:srgbClr val="00B0F0"/>
                </a:solidFill>
                <a:latin typeface="Segoe UI"/>
                <a:cs typeface="Segoe UI"/>
              </a:rPr>
              <a:t>lacks specificity</a:t>
            </a:r>
            <a:r>
              <a:rPr lang="en-US" sz="2400">
                <a:latin typeface="Segoe UI"/>
                <a:cs typeface="Segoe UI"/>
              </a:rPr>
              <a:t> and</a:t>
            </a:r>
            <a:r>
              <a:rPr lang="en-US" sz="2400" b="1">
                <a:latin typeface="Segoe UI"/>
                <a:cs typeface="Segoe UI"/>
              </a:rPr>
              <a:t> </a:t>
            </a:r>
            <a:r>
              <a:rPr lang="en-US" sz="2400" b="1">
                <a:solidFill>
                  <a:srgbClr val="00B0F0"/>
                </a:solidFill>
                <a:latin typeface="Segoe UI"/>
                <a:cs typeface="Segoe UI"/>
              </a:rPr>
              <a:t>leaves critical terms undefined,</a:t>
            </a:r>
            <a:r>
              <a:rPr lang="en-US" sz="2400">
                <a:solidFill>
                  <a:srgbClr val="00B0F0"/>
                </a:solidFill>
                <a:latin typeface="Segoe UI"/>
                <a:cs typeface="Segoe UI"/>
              </a:rPr>
              <a:t> making it difficult for users to fully understand the nature, extent, and implications of the data shared in these aggregate reports. </a:t>
            </a:r>
          </a:p>
          <a:p>
            <a:pPr algn="just"/>
            <a:endParaRPr lang="en-US" sz="2400">
              <a:solidFill>
                <a:srgbClr val="00B0F0"/>
              </a:solidFill>
              <a:latin typeface="Segoe UI"/>
              <a:ea typeface="Calibri"/>
              <a:cs typeface="Segoe UI"/>
            </a:endParaRPr>
          </a:p>
          <a:p>
            <a:pPr algn="just"/>
            <a:endParaRPr lang="en-US" sz="2400">
              <a:solidFill>
                <a:srgbClr val="00B0F0"/>
              </a:solidFill>
              <a:latin typeface="Segoe UI"/>
              <a:ea typeface="Calibri"/>
              <a:cs typeface="Segoe UI"/>
            </a:endParaRPr>
          </a:p>
          <a:p>
            <a:endParaRPr lang="en-US">
              <a:ea typeface="Calibri"/>
              <a:cs typeface="Calibri"/>
            </a:endParaRPr>
          </a:p>
        </p:txBody>
      </p:sp>
      <p:sp>
        <p:nvSpPr>
          <p:cNvPr id="5" name="TextBox 4">
            <a:extLst>
              <a:ext uri="{FF2B5EF4-FFF2-40B4-BE49-F238E27FC236}">
                <a16:creationId xmlns:a16="http://schemas.microsoft.com/office/drawing/2014/main" id="{0FB7A6CF-F677-8437-2299-9C13FE25B41D}"/>
              </a:ext>
            </a:extLst>
          </p:cNvPr>
          <p:cNvSpPr txBox="1"/>
          <p:nvPr/>
        </p:nvSpPr>
        <p:spPr>
          <a:xfrm>
            <a:off x="-5931" y="5709426"/>
            <a:ext cx="8928515"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i="1">
                <a:latin typeface="Segoe UI"/>
                <a:cs typeface="Segoe UI"/>
              </a:rPr>
              <a:t>"</a:t>
            </a:r>
            <a:r>
              <a:rPr lang="en-US" sz="2400" b="1">
                <a:latin typeface="Segoe UI"/>
                <a:cs typeface="Segoe UI"/>
              </a:rPr>
              <a:t>We don't share information with these advertisers...that by itself can be used to contact or identify you, such as your name or email address, unless you."</a:t>
            </a:r>
          </a:p>
          <a:p>
            <a:pPr algn="just"/>
            <a:r>
              <a:rPr lang="en-US" sz="2400">
                <a:latin typeface="Segoe UI"/>
                <a:cs typeface="Segoe UI"/>
              </a:rPr>
              <a:t>  </a:t>
            </a:r>
            <a:r>
              <a:rPr lang="en-US" sz="2400">
                <a:solidFill>
                  <a:srgbClr val="00B0F0"/>
                </a:solidFill>
                <a:latin typeface="Segoe UI"/>
                <a:cs typeface="Segoe UI"/>
              </a:rPr>
              <a:t>The term "</a:t>
            </a:r>
            <a:r>
              <a:rPr lang="en-US" sz="2400" b="1">
                <a:solidFill>
                  <a:srgbClr val="00B0F0"/>
                </a:solidFill>
                <a:latin typeface="Segoe UI"/>
                <a:cs typeface="Segoe UI"/>
              </a:rPr>
              <a:t>by itself</a:t>
            </a:r>
            <a:r>
              <a:rPr lang="en-US" sz="2400">
                <a:solidFill>
                  <a:srgbClr val="00B0F0"/>
                </a:solidFill>
                <a:latin typeface="Segoe UI"/>
                <a:cs typeface="Segoe UI"/>
              </a:rPr>
              <a:t>" implies that shared information cannot identify users independently but</a:t>
            </a:r>
            <a:r>
              <a:rPr lang="en-US" sz="2400" b="1">
                <a:solidFill>
                  <a:srgbClr val="00B0F0"/>
                </a:solidFill>
                <a:latin typeface="Segoe UI"/>
                <a:cs typeface="Segoe UI"/>
              </a:rPr>
              <a:t> leaves open the possibility that, when combined with other data, users could be identified. (Profiling).</a:t>
            </a:r>
          </a:p>
          <a:p>
            <a:pPr algn="just"/>
            <a:endParaRPr lang="en-US" sz="2400" b="1">
              <a:solidFill>
                <a:srgbClr val="00B0F0"/>
              </a:solidFill>
              <a:latin typeface="Segoe UI"/>
              <a:cs typeface="Segoe UI"/>
            </a:endParaRPr>
          </a:p>
          <a:p>
            <a:pPr algn="just"/>
            <a:r>
              <a:rPr lang="en-US" sz="2400">
                <a:solidFill>
                  <a:srgbClr val="00B0F0"/>
                </a:solidFill>
                <a:latin typeface="Segoe UI"/>
                <a:cs typeface="Segoe UI"/>
              </a:rPr>
              <a:t> Similarly, the phrase "</a:t>
            </a:r>
            <a:r>
              <a:rPr lang="en-US" sz="2400" b="1">
                <a:solidFill>
                  <a:srgbClr val="00B0F0"/>
                </a:solidFill>
                <a:latin typeface="Segoe UI"/>
                <a:cs typeface="Segoe UI"/>
              </a:rPr>
              <a:t>unless you</a:t>
            </a:r>
            <a:r>
              <a:rPr lang="en-US" sz="2400">
                <a:solidFill>
                  <a:srgbClr val="00B0F0"/>
                </a:solidFill>
                <a:latin typeface="Segoe UI"/>
                <a:cs typeface="Segoe UI"/>
              </a:rPr>
              <a:t>" suggests there are exceptions to data-sharing limitations but</a:t>
            </a:r>
            <a:r>
              <a:rPr lang="en-US" sz="2400" b="1">
                <a:solidFill>
                  <a:srgbClr val="00B0F0"/>
                </a:solidFill>
                <a:latin typeface="Segoe UI"/>
                <a:cs typeface="Segoe UI"/>
              </a:rPr>
              <a:t> fails to clearly define when and how user consent is explicitly sought</a:t>
            </a:r>
            <a:r>
              <a:rPr lang="en-US" sz="2400">
                <a:solidFill>
                  <a:srgbClr val="00B0F0"/>
                </a:solidFill>
                <a:latin typeface="Segoe UI"/>
                <a:cs typeface="Segoe UI"/>
              </a:rPr>
              <a:t>, leaving room for interpretation</a:t>
            </a:r>
            <a:r>
              <a:rPr lang="en-US" sz="2400" b="1">
                <a:solidFill>
                  <a:srgbClr val="00B0F0"/>
                </a:solidFill>
                <a:latin typeface="Segoe UI"/>
                <a:cs typeface="Segoe UI"/>
              </a:rPr>
              <a:t> and potential overreach in data usage.</a:t>
            </a:r>
          </a:p>
          <a:p>
            <a:pPr algn="l"/>
            <a:endParaRPr lang="en-US" sz="2400">
              <a:latin typeface="Segoe UI"/>
              <a:ea typeface="Calibri"/>
              <a:cs typeface="Calibri"/>
            </a:endParaRPr>
          </a:p>
        </p:txBody>
      </p:sp>
      <p:sp>
        <p:nvSpPr>
          <p:cNvPr id="6" name="TextBox 5">
            <a:extLst>
              <a:ext uri="{FF2B5EF4-FFF2-40B4-BE49-F238E27FC236}">
                <a16:creationId xmlns:a16="http://schemas.microsoft.com/office/drawing/2014/main" id="{499F4B12-0F4C-236D-C5BB-6EC7D83C2FBA}"/>
              </a:ext>
            </a:extLst>
          </p:cNvPr>
          <p:cNvSpPr txBox="1"/>
          <p:nvPr/>
        </p:nvSpPr>
        <p:spPr>
          <a:xfrm>
            <a:off x="9052802" y="1648918"/>
            <a:ext cx="923768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Segoe UI"/>
                <a:cs typeface="Segoe UI"/>
              </a:rPr>
              <a:t>"We provide information to external researchers... When sharing information with external researchers, we ensure the privacy of our users is protected."</a:t>
            </a:r>
            <a:endParaRPr lang="en-US" sz="2400">
              <a:latin typeface="Segoe UI"/>
              <a:cs typeface="Segoe UI"/>
            </a:endParaRPr>
          </a:p>
          <a:p>
            <a:r>
              <a:rPr lang="en-US" sz="2400">
                <a:solidFill>
                  <a:srgbClr val="00B0F0"/>
                </a:solidFill>
                <a:latin typeface="Segoe UI"/>
                <a:cs typeface="Segoe UI"/>
              </a:rPr>
              <a:t>This clause focuses on "privacy protection," which is subjective and </a:t>
            </a:r>
            <a:r>
              <a:rPr lang="en-US" sz="2400" b="1">
                <a:solidFill>
                  <a:srgbClr val="00B0F0"/>
                </a:solidFill>
                <a:latin typeface="Segoe UI"/>
                <a:cs typeface="Segoe UI"/>
              </a:rPr>
              <a:t>potentially vague.</a:t>
            </a:r>
            <a:r>
              <a:rPr lang="en-US" sz="2400">
                <a:solidFill>
                  <a:srgbClr val="00B0F0"/>
                </a:solidFill>
                <a:latin typeface="Segoe UI"/>
                <a:cs typeface="Segoe UI"/>
              </a:rPr>
              <a:t> </a:t>
            </a:r>
            <a:r>
              <a:rPr lang="en-US" sz="2400" b="1">
                <a:solidFill>
                  <a:srgbClr val="00B0F0"/>
                </a:solidFill>
                <a:latin typeface="Segoe UI"/>
                <a:cs typeface="Segoe UI"/>
              </a:rPr>
              <a:t>What mechanisms ensure data privacy, and does anonymization fully prevent re-identification in practice?</a:t>
            </a:r>
            <a:endParaRPr lang="en-US" sz="2400">
              <a:solidFill>
                <a:srgbClr val="00B0F0"/>
              </a:solidFill>
              <a:latin typeface="Segoe UI"/>
              <a:cs typeface="Segoe UI"/>
            </a:endParaRPr>
          </a:p>
          <a:p>
            <a:pPr algn="l"/>
            <a:endParaRPr lang="en-US">
              <a:ea typeface="Calibri"/>
              <a:cs typeface="Calibri"/>
            </a:endParaRPr>
          </a:p>
        </p:txBody>
      </p:sp>
      <p:sp>
        <p:nvSpPr>
          <p:cNvPr id="7" name="TextBox 6">
            <a:extLst>
              <a:ext uri="{FF2B5EF4-FFF2-40B4-BE49-F238E27FC236}">
                <a16:creationId xmlns:a16="http://schemas.microsoft.com/office/drawing/2014/main" id="{70D9DD39-7711-B45D-F797-BB43BD5C3976}"/>
              </a:ext>
            </a:extLst>
          </p:cNvPr>
          <p:cNvSpPr txBox="1"/>
          <p:nvPr/>
        </p:nvSpPr>
        <p:spPr>
          <a:xfrm>
            <a:off x="9057190" y="4239227"/>
            <a:ext cx="9059679" cy="63709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a:latin typeface="Segoe UI"/>
                <a:cs typeface="Segoe UI"/>
              </a:rPr>
              <a:t>"We don’t sell your information, and we never will"</a:t>
            </a:r>
            <a:endParaRPr lang="en-US" sz="2400">
              <a:latin typeface="Segoe UI"/>
              <a:cs typeface="Segoe UI"/>
            </a:endParaRPr>
          </a:p>
          <a:p>
            <a:pPr algn="just"/>
            <a:r>
              <a:rPr lang="en-US" sz="2400">
                <a:solidFill>
                  <a:srgbClr val="00B0F0"/>
                </a:solidFill>
                <a:latin typeface="Segoe UI"/>
                <a:cs typeface="Segoe UI"/>
              </a:rPr>
              <a:t>While this statement provides reassurance, it is complicated by exceptions like sharing with advertisers, vendors, or researchers. The conditional phrasing "</a:t>
            </a:r>
            <a:r>
              <a:rPr lang="en-US" sz="2400" b="1">
                <a:solidFill>
                  <a:srgbClr val="00B0F0"/>
                </a:solidFill>
                <a:latin typeface="Segoe UI"/>
                <a:cs typeface="Segoe UI"/>
              </a:rPr>
              <a:t>unless you"</a:t>
            </a:r>
            <a:r>
              <a:rPr lang="en-US" sz="2400">
                <a:solidFill>
                  <a:srgbClr val="00B0F0"/>
                </a:solidFill>
                <a:latin typeface="Segoe UI"/>
                <a:cs typeface="Segoe UI"/>
              </a:rPr>
              <a:t> suggests that sharing may occur based on user actions or permissions. Additionally, the lack of a clear definition for "</a:t>
            </a:r>
            <a:r>
              <a:rPr lang="en-US" sz="2400" b="1">
                <a:solidFill>
                  <a:srgbClr val="00B0F0"/>
                </a:solidFill>
                <a:latin typeface="Segoe UI"/>
                <a:cs typeface="Segoe UI"/>
              </a:rPr>
              <a:t>sell</a:t>
            </a:r>
            <a:r>
              <a:rPr lang="en-US" sz="2400">
                <a:solidFill>
                  <a:srgbClr val="00B0F0"/>
                </a:solidFill>
                <a:latin typeface="Segoe UI"/>
                <a:cs typeface="Segoe UI"/>
              </a:rPr>
              <a:t>" leaves room for interpretation, as </a:t>
            </a:r>
            <a:r>
              <a:rPr lang="en-US" sz="2400" b="1">
                <a:solidFill>
                  <a:srgbClr val="00B0F0"/>
                </a:solidFill>
                <a:latin typeface="Segoe UI"/>
                <a:cs typeface="Segoe UI"/>
              </a:rPr>
              <a:t>selling can occur indirectly—while they may not sell data outright, they can monetize it by sharing it</a:t>
            </a:r>
            <a:r>
              <a:rPr lang="en-US" sz="2400">
                <a:solidFill>
                  <a:srgbClr val="00B0F0"/>
                </a:solidFill>
                <a:latin typeface="Segoe UI"/>
                <a:cs typeface="Segoe UI"/>
              </a:rPr>
              <a:t> for advertising or marketing purposes.  The conditional allowance for explicit user consent.</a:t>
            </a:r>
          </a:p>
          <a:p>
            <a:pPr algn="just"/>
            <a:endParaRPr lang="en-US" sz="2400">
              <a:solidFill>
                <a:srgbClr val="00B0F0"/>
              </a:solidFill>
              <a:latin typeface="Segoe UI"/>
              <a:cs typeface="Segoe UI"/>
            </a:endParaRPr>
          </a:p>
          <a:p>
            <a:pPr algn="just"/>
            <a:r>
              <a:rPr lang="en-US" sz="2400">
                <a:solidFill>
                  <a:srgbClr val="00B0F0"/>
                </a:solidFill>
                <a:latin typeface="Segoe UI"/>
                <a:ea typeface="+mn-lt"/>
                <a:cs typeface="+mn-lt"/>
              </a:rPr>
              <a:t>Apps using Facebook Login or Instagram connections </a:t>
            </a:r>
            <a:r>
              <a:rPr lang="en-US" sz="2400" b="1">
                <a:solidFill>
                  <a:srgbClr val="00B0F0"/>
                </a:solidFill>
                <a:latin typeface="Segoe UI"/>
                <a:ea typeface="+mn-lt"/>
                <a:cs typeface="+mn-lt"/>
              </a:rPr>
              <a:t>can access nonpublic data unless unused for 90 days.</a:t>
            </a:r>
            <a:r>
              <a:rPr lang="en-US" sz="2400">
                <a:solidFill>
                  <a:srgbClr val="00B0F0"/>
                </a:solidFill>
                <a:latin typeface="Segoe UI"/>
                <a:ea typeface="+mn-lt"/>
                <a:cs typeface="+mn-lt"/>
              </a:rPr>
              <a:t> However, </a:t>
            </a:r>
            <a:r>
              <a:rPr lang="en-US" sz="2400" b="1">
                <a:solidFill>
                  <a:srgbClr val="00B0F0"/>
                </a:solidFill>
                <a:latin typeface="Segoe UI"/>
                <a:ea typeface="+mn-lt"/>
                <a:cs typeface="+mn-lt"/>
              </a:rPr>
              <a:t>third parties may retain previously shared data</a:t>
            </a:r>
            <a:r>
              <a:rPr lang="en-US" sz="2400">
                <a:solidFill>
                  <a:srgbClr val="00B0F0"/>
                </a:solidFill>
                <a:latin typeface="Segoe UI"/>
                <a:ea typeface="+mn-lt"/>
                <a:cs typeface="+mn-lt"/>
              </a:rPr>
              <a:t>, with no </a:t>
            </a:r>
            <a:r>
              <a:rPr lang="en-US" sz="2400" b="1">
                <a:solidFill>
                  <a:srgbClr val="00B0F0"/>
                </a:solidFill>
                <a:latin typeface="Segoe UI"/>
                <a:ea typeface="+mn-lt"/>
                <a:cs typeface="+mn-lt"/>
              </a:rPr>
              <a:t>clear provisions for its deletion post-expiry.</a:t>
            </a:r>
            <a:endParaRPr lang="en-US" b="1">
              <a:solidFill>
                <a:srgbClr val="00B0F0"/>
              </a:solidFill>
              <a:latin typeface="Segoe UI"/>
              <a:cs typeface="Segoe UI"/>
            </a:endParaRPr>
          </a:p>
          <a:p>
            <a:pPr algn="just"/>
            <a:endParaRPr lang="en-US" sz="2400">
              <a:latin typeface="Segoe UI"/>
              <a:cs typeface="Segoe UI"/>
            </a:endParaRPr>
          </a:p>
          <a:p>
            <a:pPr algn="l"/>
            <a:endParaRPr lang="en-US" sz="2400">
              <a:latin typeface="Segoe UI"/>
              <a:ea typeface="Calibri"/>
              <a:cs typeface="Calibri"/>
            </a:endParaRPr>
          </a:p>
        </p:txBody>
      </p:sp>
    </p:spTree>
    <p:extLst>
      <p:ext uri="{BB962C8B-B14F-4D97-AF65-F5344CB8AC3E}">
        <p14:creationId xmlns:p14="http://schemas.microsoft.com/office/powerpoint/2010/main" val="226332576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0" y="-43405"/>
            <a:ext cx="18288000" cy="1028700"/>
            <a:chOff x="0" y="0"/>
            <a:chExt cx="22991997" cy="1293300"/>
          </a:xfrm>
        </p:grpSpPr>
        <p:sp>
          <p:nvSpPr>
            <p:cNvPr id="4" name="Freeform 4"/>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6" name="TextBox 6"/>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000000"/>
                </a:solidFill>
                <a:latin typeface="Source Sans Pro"/>
                <a:ea typeface="Source Sans Pro"/>
                <a:cs typeface="Source Sans Pro"/>
                <a:sym typeface="Source Sans Pro"/>
              </a:rPr>
              <a:t>3</a:t>
            </a:r>
          </a:p>
        </p:txBody>
      </p:sp>
      <p:sp>
        <p:nvSpPr>
          <p:cNvPr id="11" name="TextBox 2">
            <a:extLst>
              <a:ext uri="{FF2B5EF4-FFF2-40B4-BE49-F238E27FC236}">
                <a16:creationId xmlns:a16="http://schemas.microsoft.com/office/drawing/2014/main" id="{49302030-ADEB-4C81-B86C-F5035EC8D06C}"/>
              </a:ext>
            </a:extLst>
          </p:cNvPr>
          <p:cNvSpPr txBox="1"/>
          <p:nvPr/>
        </p:nvSpPr>
        <p:spPr>
          <a:xfrm>
            <a:off x="3897805" y="193907"/>
            <a:ext cx="10077197" cy="1107996"/>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600" b="1">
                <a:solidFill>
                  <a:schemeClr val="bg1"/>
                </a:solidFill>
                <a:latin typeface="Segoe UI"/>
                <a:ea typeface="+mn-lt"/>
                <a:cs typeface="+mn-lt"/>
              </a:rPr>
              <a:t>How do the Meta Companies work together?</a:t>
            </a:r>
          </a:p>
          <a:p>
            <a:endParaRPr lang="en-US" sz="3600" b="1">
              <a:solidFill>
                <a:schemeClr val="tx2">
                  <a:lumMod val="76000"/>
                </a:schemeClr>
              </a:solidFill>
              <a:latin typeface="Calibri"/>
              <a:ea typeface="Calibri"/>
              <a:cs typeface="Calibri"/>
            </a:endParaRPr>
          </a:p>
        </p:txBody>
      </p:sp>
      <p:sp>
        <p:nvSpPr>
          <p:cNvPr id="12" name="TextBox 11">
            <a:extLst>
              <a:ext uri="{FF2B5EF4-FFF2-40B4-BE49-F238E27FC236}">
                <a16:creationId xmlns:a16="http://schemas.microsoft.com/office/drawing/2014/main" id="{018F37D8-EC28-A7A1-DB72-1F7B223666C4}"/>
              </a:ext>
            </a:extLst>
          </p:cNvPr>
          <p:cNvSpPr txBox="1"/>
          <p:nvPr/>
        </p:nvSpPr>
        <p:spPr>
          <a:xfrm>
            <a:off x="198390" y="991435"/>
            <a:ext cx="7410666" cy="1154162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a:solidFill>
                  <a:srgbClr val="000000"/>
                </a:solidFill>
                <a:latin typeface="Segoe UI"/>
                <a:ea typeface="Calibri"/>
                <a:cs typeface="Segoe UI"/>
              </a:rPr>
              <a:t>"</a:t>
            </a:r>
            <a:r>
              <a:rPr lang="en-US" sz="2400" b="1">
                <a:solidFill>
                  <a:srgbClr val="000000"/>
                </a:solidFill>
                <a:latin typeface="Segoe UI"/>
                <a:ea typeface="Calibri"/>
                <a:cs typeface="Segoe UI"/>
              </a:rPr>
              <a:t>We share information we collect, infrastructure, systems, and technology with the other Meta Companies.</a:t>
            </a:r>
            <a:r>
              <a:rPr lang="en-US" sz="2400">
                <a:solidFill>
                  <a:srgbClr val="000000"/>
                </a:solidFill>
                <a:latin typeface="Segoe UI"/>
                <a:ea typeface="Calibri"/>
                <a:cs typeface="Segoe UI"/>
              </a:rPr>
              <a:t>" </a:t>
            </a:r>
            <a:endParaRPr lang="en-US"/>
          </a:p>
          <a:p>
            <a:r>
              <a:rPr lang="en-US" sz="2400">
                <a:solidFill>
                  <a:srgbClr val="00B0F0"/>
                </a:solidFill>
                <a:latin typeface="Segoe UI"/>
                <a:ea typeface="Calibri"/>
                <a:cs typeface="Segoe UI"/>
              </a:rPr>
              <a:t>This highlights a collaborative approach to pooling data and resources for operational efficiency. Notably, </a:t>
            </a:r>
            <a:r>
              <a:rPr lang="en-US" sz="2400" b="1">
                <a:solidFill>
                  <a:srgbClr val="00B0F0"/>
                </a:solidFill>
                <a:latin typeface="Segoe UI"/>
                <a:ea typeface="Calibri"/>
                <a:cs typeface="Segoe UI"/>
              </a:rPr>
              <a:t>the use of "share" rather than terms like "transfer" or "merge" implies collaboration </a:t>
            </a:r>
            <a:r>
              <a:rPr lang="en-US" sz="2400">
                <a:solidFill>
                  <a:srgbClr val="00B0F0"/>
                </a:solidFill>
                <a:latin typeface="Segoe UI"/>
                <a:ea typeface="Calibri"/>
                <a:cs typeface="Segoe UI"/>
              </a:rPr>
              <a:t>without suggesting ownership changes of the data</a:t>
            </a:r>
            <a:r>
              <a:rPr lang="en-US" sz="2400">
                <a:solidFill>
                  <a:srgbClr val="000000"/>
                </a:solidFill>
                <a:latin typeface="Segoe UI"/>
                <a:ea typeface="Calibri"/>
                <a:cs typeface="Segoe UI"/>
              </a:rPr>
              <a:t>.</a:t>
            </a:r>
            <a:endParaRPr lang="en-US">
              <a:solidFill>
                <a:srgbClr val="000000"/>
              </a:solidFill>
              <a:latin typeface="Calibri"/>
              <a:ea typeface="Calibri"/>
              <a:cs typeface="Calibri"/>
            </a:endParaRPr>
          </a:p>
          <a:p>
            <a:r>
              <a:rPr lang="en-US" sz="2400">
                <a:solidFill>
                  <a:srgbClr val="000000"/>
                </a:solidFill>
                <a:latin typeface="Segoe UI"/>
                <a:ea typeface="Calibri"/>
                <a:cs typeface="Segoe UI"/>
              </a:rPr>
              <a:t> However, </a:t>
            </a:r>
            <a:r>
              <a:rPr lang="en-US" sz="2400">
                <a:solidFill>
                  <a:srgbClr val="00B0F0"/>
                </a:solidFill>
                <a:latin typeface="Segoe UI"/>
                <a:ea typeface="Calibri"/>
                <a:cs typeface="Segoe UI"/>
              </a:rPr>
              <a:t>the </a:t>
            </a:r>
            <a:r>
              <a:rPr lang="en-US" sz="2400" b="1">
                <a:solidFill>
                  <a:srgbClr val="00B0F0"/>
                </a:solidFill>
                <a:latin typeface="Segoe UI"/>
                <a:ea typeface="Calibri"/>
                <a:cs typeface="Segoe UI"/>
              </a:rPr>
              <a:t>statement lacks clarity </a:t>
            </a:r>
            <a:r>
              <a:rPr lang="en-US" sz="2400">
                <a:solidFill>
                  <a:srgbClr val="00B0F0"/>
                </a:solidFill>
                <a:latin typeface="Segoe UI"/>
                <a:ea typeface="Calibri"/>
                <a:cs typeface="Segoe UI"/>
              </a:rPr>
              <a:t>regarding the specific </a:t>
            </a:r>
            <a:r>
              <a:rPr lang="en-US" sz="2400" b="1">
                <a:solidFill>
                  <a:srgbClr val="00B0F0"/>
                </a:solidFill>
                <a:latin typeface="Segoe UI"/>
                <a:ea typeface="Calibri"/>
                <a:cs typeface="Segoe UI"/>
              </a:rPr>
              <a:t>types of information being shared</a:t>
            </a:r>
            <a:r>
              <a:rPr lang="en-US" sz="2400">
                <a:solidFill>
                  <a:srgbClr val="000000"/>
                </a:solidFill>
                <a:latin typeface="Segoe UI"/>
                <a:ea typeface="Calibri"/>
                <a:cs typeface="Segoe UI"/>
              </a:rPr>
              <a:t>, whether personal identifiers, behavioral data, or aggregated insights, </a:t>
            </a:r>
            <a:r>
              <a:rPr lang="en-US" sz="2400">
                <a:solidFill>
                  <a:srgbClr val="00B0F0"/>
                </a:solidFill>
                <a:latin typeface="Segoe UI"/>
                <a:ea typeface="Calibri"/>
                <a:cs typeface="Segoe UI"/>
              </a:rPr>
              <a:t>leaving its scope open to interpretation and potential ambiguity about the extent of data integration.</a:t>
            </a:r>
            <a:endParaRPr lang="en-US">
              <a:solidFill>
                <a:srgbClr val="00B0F0"/>
              </a:solidFill>
              <a:ea typeface="Calibri"/>
              <a:cs typeface="Calibri"/>
            </a:endParaRPr>
          </a:p>
          <a:p>
            <a:pPr marL="342900" indent="-342900">
              <a:buFont typeface="Arial"/>
              <a:buChar char="•"/>
            </a:pPr>
            <a:r>
              <a:rPr lang="en-US" sz="2400">
                <a:solidFill>
                  <a:srgbClr val="00B0F0"/>
                </a:solidFill>
                <a:latin typeface="Segoe UI"/>
                <a:ea typeface="Calibri"/>
                <a:cs typeface="Segoe UI"/>
              </a:rPr>
              <a:t>The policy </a:t>
            </a:r>
            <a:r>
              <a:rPr lang="en-US" sz="2400" b="1">
                <a:solidFill>
                  <a:srgbClr val="00B0F0"/>
                </a:solidFill>
                <a:latin typeface="Segoe UI"/>
                <a:ea typeface="Calibri"/>
                <a:cs typeface="Segoe UI"/>
              </a:rPr>
              <a:t>does not clearly address </a:t>
            </a:r>
            <a:r>
              <a:rPr lang="en-US" sz="2400">
                <a:solidFill>
                  <a:srgbClr val="00B0F0"/>
                </a:solidFill>
                <a:latin typeface="Segoe UI"/>
                <a:ea typeface="Calibri"/>
                <a:cs typeface="Segoe UI"/>
              </a:rPr>
              <a:t>how </a:t>
            </a:r>
            <a:r>
              <a:rPr lang="en-US" sz="2400" b="1">
                <a:solidFill>
                  <a:srgbClr val="00B0F0"/>
                </a:solidFill>
                <a:latin typeface="Segoe UI"/>
                <a:ea typeface="Calibri"/>
                <a:cs typeface="Segoe UI"/>
              </a:rPr>
              <a:t>long</a:t>
            </a:r>
            <a:r>
              <a:rPr lang="en-US" sz="2400">
                <a:solidFill>
                  <a:srgbClr val="00B0F0"/>
                </a:solidFill>
                <a:latin typeface="Segoe UI"/>
                <a:ea typeface="Calibri"/>
                <a:cs typeface="Segoe UI"/>
              </a:rPr>
              <a:t> shared </a:t>
            </a:r>
            <a:r>
              <a:rPr lang="en-US" sz="2400" b="1">
                <a:solidFill>
                  <a:srgbClr val="00B0F0"/>
                </a:solidFill>
                <a:latin typeface="Segoe UI"/>
                <a:ea typeface="Calibri"/>
                <a:cs typeface="Segoe UI"/>
              </a:rPr>
              <a:t>data is retained, either within Meta Companies or by third-party partners</a:t>
            </a:r>
            <a:r>
              <a:rPr lang="en-US" sz="2400">
                <a:solidFill>
                  <a:srgbClr val="00B0F0"/>
                </a:solidFill>
                <a:latin typeface="Segoe UI"/>
                <a:ea typeface="Calibri"/>
                <a:cs typeface="Segoe UI"/>
              </a:rPr>
              <a:t>. This omission is critical because indefinite retention could create long-term risks for user privacy.</a:t>
            </a:r>
          </a:p>
          <a:p>
            <a:pPr marL="342900" indent="-342900">
              <a:buFont typeface="Arial"/>
              <a:buChar char="•"/>
            </a:pPr>
            <a:r>
              <a:rPr lang="en-US" sz="2400">
                <a:solidFill>
                  <a:srgbClr val="00B0F0"/>
                </a:solidFill>
                <a:latin typeface="Segoe UI"/>
                <a:ea typeface="+mn-lt"/>
                <a:cs typeface="+mn-lt"/>
              </a:rPr>
              <a:t>Meta's policy </a:t>
            </a:r>
            <a:r>
              <a:rPr lang="en-US" sz="2400" b="1">
                <a:solidFill>
                  <a:srgbClr val="00B0F0"/>
                </a:solidFill>
                <a:latin typeface="Segoe UI"/>
                <a:ea typeface="+mn-lt"/>
                <a:cs typeface="+mn-lt"/>
              </a:rPr>
              <a:t>lacks transparency on deleting </a:t>
            </a:r>
            <a:r>
              <a:rPr lang="en-US" sz="2400">
                <a:solidFill>
                  <a:srgbClr val="00B0F0"/>
                </a:solidFill>
                <a:latin typeface="Segoe UI"/>
                <a:ea typeface="+mn-lt"/>
                <a:cs typeface="+mn-lt"/>
              </a:rPr>
              <a:t>shared data, particularly with </a:t>
            </a:r>
            <a:r>
              <a:rPr lang="en-US" sz="2400" b="1">
                <a:solidFill>
                  <a:srgbClr val="00B0F0"/>
                </a:solidFill>
                <a:latin typeface="Segoe UI"/>
                <a:ea typeface="+mn-lt"/>
                <a:cs typeface="+mn-lt"/>
              </a:rPr>
              <a:t>third parties</a:t>
            </a:r>
            <a:r>
              <a:rPr lang="en-US" sz="2400">
                <a:solidFill>
                  <a:srgbClr val="00B0F0"/>
                </a:solidFill>
                <a:latin typeface="Segoe UI"/>
                <a:ea typeface="+mn-lt"/>
                <a:cs typeface="+mn-lt"/>
              </a:rPr>
              <a:t>. While users can delete personal data from Meta's platforms, control over data shared externally diminishes, leaving its removal subject to third-party policies.</a:t>
            </a:r>
            <a:endParaRPr lang="en-US">
              <a:solidFill>
                <a:srgbClr val="00B0F0"/>
              </a:solidFill>
              <a:latin typeface="Segoe UI"/>
              <a:cs typeface="Segoe UI"/>
            </a:endParaRPr>
          </a:p>
          <a:p>
            <a:endParaRPr lang="en-US" sz="2400">
              <a:solidFill>
                <a:srgbClr val="000000"/>
              </a:solidFill>
              <a:latin typeface="Segoe UI"/>
              <a:ea typeface="Calibri"/>
              <a:cs typeface="Segoe UI"/>
            </a:endParaRPr>
          </a:p>
          <a:p>
            <a:endParaRPr lang="en-US" sz="2400">
              <a:solidFill>
                <a:srgbClr val="000000"/>
              </a:solidFill>
              <a:latin typeface="Segoe UI"/>
              <a:ea typeface="Calibri"/>
              <a:cs typeface="Segoe UI"/>
            </a:endParaRPr>
          </a:p>
          <a:p>
            <a:endParaRPr lang="en-US" sz="2400">
              <a:solidFill>
                <a:srgbClr val="000000"/>
              </a:solidFill>
              <a:latin typeface="Segoe UI"/>
              <a:ea typeface="Calibri"/>
              <a:cs typeface="Segoe UI"/>
            </a:endParaRPr>
          </a:p>
          <a:p>
            <a:endParaRPr lang="en-US" sz="2400">
              <a:solidFill>
                <a:srgbClr val="000000"/>
              </a:solidFill>
              <a:latin typeface="Segoe UI"/>
              <a:ea typeface="Calibri"/>
              <a:cs typeface="Segoe UI"/>
            </a:endParaRPr>
          </a:p>
          <a:p>
            <a:endParaRPr lang="en-US" sz="2400">
              <a:latin typeface="Segoe UI"/>
              <a:ea typeface="Calibri"/>
              <a:cs typeface="Calibri"/>
            </a:endParaRPr>
          </a:p>
        </p:txBody>
      </p:sp>
      <p:sp>
        <p:nvSpPr>
          <p:cNvPr id="13" name="TextBox 71">
            <a:extLst>
              <a:ext uri="{FF2B5EF4-FFF2-40B4-BE49-F238E27FC236}">
                <a16:creationId xmlns:a16="http://schemas.microsoft.com/office/drawing/2014/main" id="{06B78E73-CE20-BA42-1CB5-54F551FA55F3}"/>
              </a:ext>
            </a:extLst>
          </p:cNvPr>
          <p:cNvSpPr txBox="1"/>
          <p:nvPr/>
        </p:nvSpPr>
        <p:spPr>
          <a:xfrm flipH="1">
            <a:off x="7605193" y="1183982"/>
            <a:ext cx="10723531" cy="6370975"/>
          </a:xfrm>
          <a:prstGeom prst="rect">
            <a:avLst/>
          </a:prstGeom>
          <a:noFill/>
        </p:spPr>
        <p:txBody>
          <a:bodyPr wrap="square" lIns="91440" tIns="45720" rIns="91440" bIns="45720" rtlCol="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b="1" i="1">
                <a:latin typeface="Segoe UI"/>
                <a:ea typeface="+mn-lt"/>
                <a:cs typeface="Segoe UI"/>
              </a:rPr>
              <a:t>”We might share your name, email address, who you’re friends with, and other account information within the Meta Companies. "Meta also owns the Meta Companies, which include WhatsApp. Sometimes we share information within these Companies.”</a:t>
            </a:r>
            <a:endParaRPr lang="en-US" sz="2400" b="1" i="1">
              <a:latin typeface="Segoe UI"/>
              <a:ea typeface="Lato"/>
              <a:cs typeface="Segoe UI"/>
            </a:endParaRPr>
          </a:p>
          <a:p>
            <a:r>
              <a:rPr lang="en-US" sz="2400">
                <a:solidFill>
                  <a:srgbClr val="00B0F0"/>
                </a:solidFill>
                <a:latin typeface="Segoe UI"/>
                <a:ea typeface="+mn-lt"/>
                <a:cs typeface="+mn-lt"/>
              </a:rPr>
              <a:t>These are clear, specific examples, but the term "</a:t>
            </a:r>
            <a:r>
              <a:rPr lang="en-US" sz="2400" b="1">
                <a:solidFill>
                  <a:srgbClr val="00B0F0"/>
                </a:solidFill>
                <a:latin typeface="Segoe UI"/>
                <a:ea typeface="+mn-lt"/>
                <a:cs typeface="+mn-lt"/>
              </a:rPr>
              <a:t>other account information</a:t>
            </a:r>
            <a:r>
              <a:rPr lang="en-US" sz="2400">
                <a:solidFill>
                  <a:srgbClr val="00B0F0"/>
                </a:solidFill>
                <a:latin typeface="Segoe UI"/>
                <a:ea typeface="+mn-lt"/>
                <a:cs typeface="+mn-lt"/>
              </a:rPr>
              <a:t>" is vague and </a:t>
            </a:r>
            <a:r>
              <a:rPr lang="en-US" sz="2400" b="1">
                <a:solidFill>
                  <a:srgbClr val="00B0F0"/>
                </a:solidFill>
                <a:latin typeface="Segoe UI"/>
                <a:ea typeface="+mn-lt"/>
                <a:cs typeface="+mn-lt"/>
              </a:rPr>
              <a:t>could include anything from phone numbers to behavioral data.</a:t>
            </a:r>
            <a:r>
              <a:rPr lang="en-US" sz="2400">
                <a:solidFill>
                  <a:srgbClr val="00B0F0"/>
                </a:solidFill>
                <a:latin typeface="Segoe UI"/>
                <a:ea typeface="+mn-lt"/>
                <a:cs typeface="+mn-lt"/>
              </a:rPr>
              <a:t> </a:t>
            </a:r>
            <a:endParaRPr lang="en-US">
              <a:solidFill>
                <a:srgbClr val="000000"/>
              </a:solidFill>
              <a:latin typeface="Segoe UI"/>
              <a:ea typeface="+mn-lt"/>
              <a:cs typeface="+mn-lt"/>
            </a:endParaRPr>
          </a:p>
          <a:p>
            <a:r>
              <a:rPr lang="en-US" sz="2400" b="1">
                <a:solidFill>
                  <a:srgbClr val="00B0F0"/>
                </a:solidFill>
                <a:latin typeface="Segoe UI"/>
                <a:ea typeface="+mn-lt"/>
                <a:cs typeface="+mn-lt"/>
              </a:rPr>
              <a:t>The use of "sometimes" is vague, implying flexibility in whether or how often data is shared. </a:t>
            </a:r>
          </a:p>
          <a:p>
            <a:endParaRPr lang="en-US" sz="2400" b="1">
              <a:solidFill>
                <a:srgbClr val="00B0F0"/>
              </a:solidFill>
              <a:latin typeface="Segoe UI"/>
              <a:ea typeface="+mn-lt"/>
              <a:cs typeface="+mn-lt"/>
            </a:endParaRPr>
          </a:p>
          <a:p>
            <a:r>
              <a:rPr lang="en-US" sz="2400">
                <a:solidFill>
                  <a:srgbClr val="00B0F0"/>
                </a:solidFill>
                <a:latin typeface="Segoe UI"/>
                <a:ea typeface="+mn-lt"/>
                <a:cs typeface="+mn-lt"/>
              </a:rPr>
              <a:t>Sharing "your name, email address, who you are friends with, and other account information" is very specific and may raise privacy concerns if not limited by strict safeguards. The policy does not explicitly address user consent in such cases.</a:t>
            </a:r>
            <a:endParaRPr lang="en-US">
              <a:latin typeface="Segoe UI"/>
              <a:ea typeface="+mn-lt"/>
              <a:cs typeface="+mn-lt"/>
            </a:endParaRPr>
          </a:p>
          <a:p>
            <a:pPr lvl="1" algn="just"/>
            <a:endParaRPr lang="en-US" sz="2400">
              <a:solidFill>
                <a:srgbClr val="00B0F0"/>
              </a:solidFill>
              <a:latin typeface="Segoe UI"/>
              <a:ea typeface="Calibri"/>
              <a:cs typeface="Calibri"/>
            </a:endParaRPr>
          </a:p>
          <a:p>
            <a:endParaRPr lang="en-US" sz="2400" i="1">
              <a:solidFill>
                <a:srgbClr val="00B0F0"/>
              </a:solidFill>
              <a:latin typeface="Segoe UI"/>
              <a:ea typeface="Calibri"/>
              <a:cs typeface="Segoe UI"/>
            </a:endParaRPr>
          </a:p>
          <a:p>
            <a:endParaRPr lang="en-US" sz="2400" i="1">
              <a:solidFill>
                <a:srgbClr val="00B0F0"/>
              </a:solidFill>
              <a:latin typeface="Segoe UI"/>
              <a:ea typeface="Calibri"/>
              <a:cs typeface="Calibri"/>
            </a:endParaRPr>
          </a:p>
        </p:txBody>
      </p:sp>
      <p:sp>
        <p:nvSpPr>
          <p:cNvPr id="2" name="TextBox 13">
            <a:extLst>
              <a:ext uri="{FF2B5EF4-FFF2-40B4-BE49-F238E27FC236}">
                <a16:creationId xmlns:a16="http://schemas.microsoft.com/office/drawing/2014/main" id="{F92B0C8E-25DF-AA02-6C5E-61564D0F786E}"/>
              </a:ext>
            </a:extLst>
          </p:cNvPr>
          <p:cNvSpPr txBox="1"/>
          <p:nvPr/>
        </p:nvSpPr>
        <p:spPr>
          <a:xfrm>
            <a:off x="7612582" y="6388010"/>
            <a:ext cx="10133970" cy="3600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400" b="1" i="1">
                <a:latin typeface="Segoe UI"/>
                <a:cs typeface="Segoe UI"/>
              </a:rPr>
              <a:t>"The language used in the policy tends to focus on positive outcomes for users, such as: "This helps us keep your accounts safe, "To promote safety, security, and integrity.", "To support innovation."</a:t>
            </a:r>
            <a:endParaRPr lang="en-US">
              <a:latin typeface="Calibri"/>
              <a:ea typeface="Calibri"/>
              <a:cs typeface="Calibri"/>
            </a:endParaRPr>
          </a:p>
          <a:p>
            <a:pPr algn="just"/>
            <a:endParaRPr lang="en-US">
              <a:latin typeface="Segoe UI"/>
              <a:cs typeface="Segoe UI"/>
            </a:endParaRPr>
          </a:p>
          <a:p>
            <a:pPr algn="just"/>
            <a:r>
              <a:rPr lang="en-US" sz="2400">
                <a:latin typeface="Segoe UI"/>
                <a:ea typeface="+mn-lt"/>
                <a:cs typeface="+mn-lt"/>
              </a:rPr>
              <a:t>While these statements sound reassuring, they often </a:t>
            </a:r>
            <a:r>
              <a:rPr lang="en-US" sz="2400">
                <a:solidFill>
                  <a:srgbClr val="00B0F0"/>
                </a:solidFill>
                <a:latin typeface="Segoe UI"/>
                <a:ea typeface="+mn-lt"/>
                <a:cs typeface="+mn-lt"/>
              </a:rPr>
              <a:t>obscure the broader implications of data collection and sharing.</a:t>
            </a:r>
            <a:r>
              <a:rPr lang="en-US" sz="2400">
                <a:latin typeface="Segoe UI"/>
                <a:ea typeface="+mn-lt"/>
                <a:cs typeface="+mn-lt"/>
              </a:rPr>
              <a:t> This selective framing </a:t>
            </a:r>
            <a:r>
              <a:rPr lang="en-US" sz="2400">
                <a:solidFill>
                  <a:srgbClr val="00B0F0"/>
                </a:solidFill>
                <a:latin typeface="Segoe UI"/>
                <a:ea typeface="+mn-lt"/>
                <a:cs typeface="+mn-lt"/>
              </a:rPr>
              <a:t>shifts </a:t>
            </a:r>
            <a:r>
              <a:rPr lang="en-US" sz="2400" b="1">
                <a:solidFill>
                  <a:srgbClr val="00B0F0"/>
                </a:solidFill>
                <a:latin typeface="Segoe UI"/>
                <a:ea typeface="+mn-lt"/>
                <a:cs typeface="+mn-lt"/>
              </a:rPr>
              <a:t>focus away from potential privacy concerns and creates a narrative that justifies invasive practices</a:t>
            </a:r>
            <a:r>
              <a:rPr lang="en-US" sz="2400">
                <a:solidFill>
                  <a:srgbClr val="00B0F0"/>
                </a:solidFill>
                <a:latin typeface="Segoe UI"/>
                <a:ea typeface="+mn-lt"/>
                <a:cs typeface="+mn-lt"/>
              </a:rPr>
              <a:t> under the guise of user benefits and innovation.</a:t>
            </a:r>
          </a:p>
          <a:p>
            <a:pPr algn="just"/>
            <a:endParaRPr lang="en-US">
              <a:solidFill>
                <a:srgbClr val="00B0F0"/>
              </a:solidFill>
              <a:latin typeface="Segoe UI"/>
              <a:ea typeface="Calibri"/>
              <a:cs typeface="Calibri"/>
            </a:endParaRPr>
          </a:p>
        </p:txBody>
      </p:sp>
    </p:spTree>
    <p:extLst>
      <p:ext uri="{BB962C8B-B14F-4D97-AF65-F5344CB8AC3E}">
        <p14:creationId xmlns:p14="http://schemas.microsoft.com/office/powerpoint/2010/main" val="263713238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6F8"/>
        </a:solidFill>
        <a:effectLst/>
      </p:bgPr>
    </p:bg>
    <p:spTree>
      <p:nvGrpSpPr>
        <p:cNvPr id="1" name=""/>
        <p:cNvGrpSpPr/>
        <p:nvPr/>
      </p:nvGrpSpPr>
      <p:grpSpPr>
        <a:xfrm>
          <a:off x="0" y="0"/>
          <a:ext cx="0" cy="0"/>
          <a:chOff x="0" y="0"/>
          <a:chExt cx="0" cy="0"/>
        </a:xfrm>
      </p:grpSpPr>
      <p:grpSp>
        <p:nvGrpSpPr>
          <p:cNvPr id="12" name="Group 12"/>
          <p:cNvGrpSpPr/>
          <p:nvPr/>
        </p:nvGrpSpPr>
        <p:grpSpPr>
          <a:xfrm>
            <a:off x="115747" y="-159152"/>
            <a:ext cx="18288000" cy="1028700"/>
            <a:chOff x="0" y="0"/>
            <a:chExt cx="22991997" cy="1293300"/>
          </a:xfrm>
        </p:grpSpPr>
        <p:sp>
          <p:nvSpPr>
            <p:cNvPr id="13" name="Freeform 13"/>
            <p:cNvSpPr/>
            <p:nvPr/>
          </p:nvSpPr>
          <p:spPr>
            <a:xfrm>
              <a:off x="0" y="0"/>
              <a:ext cx="22991997" cy="1293300"/>
            </a:xfrm>
            <a:custGeom>
              <a:avLst/>
              <a:gdLst/>
              <a:ahLst/>
              <a:cxnLst/>
              <a:rect l="l" t="t" r="r" b="b"/>
              <a:pathLst>
                <a:path w="22991997" h="1293300">
                  <a:moveTo>
                    <a:pt x="0" y="0"/>
                  </a:moveTo>
                  <a:lnTo>
                    <a:pt x="22991997" y="0"/>
                  </a:lnTo>
                  <a:lnTo>
                    <a:pt x="22991997" y="1293300"/>
                  </a:lnTo>
                  <a:lnTo>
                    <a:pt x="0" y="1293300"/>
                  </a:lnTo>
                  <a:close/>
                </a:path>
              </a:pathLst>
            </a:custGeom>
            <a:solidFill>
              <a:srgbClr val="1067F4"/>
            </a:solidFill>
          </p:spPr>
          <p:txBody>
            <a:bodyPr/>
            <a:lstStyle/>
            <a:p>
              <a:endParaRPr lang="en-US"/>
            </a:p>
          </p:txBody>
        </p:sp>
      </p:grpSp>
      <p:sp>
        <p:nvSpPr>
          <p:cNvPr id="15" name="TextBox 15"/>
          <p:cNvSpPr txBox="1"/>
          <p:nvPr/>
        </p:nvSpPr>
        <p:spPr>
          <a:xfrm>
            <a:off x="12080883" y="9408178"/>
            <a:ext cx="5178417" cy="405765"/>
          </a:xfrm>
          <a:prstGeom prst="rect">
            <a:avLst/>
          </a:prstGeom>
        </p:spPr>
        <p:txBody>
          <a:bodyPr lIns="0" tIns="0" rIns="0" bIns="0" rtlCol="0" anchor="t">
            <a:spAutoFit/>
          </a:bodyPr>
          <a:lstStyle/>
          <a:p>
            <a:pPr algn="r">
              <a:lnSpc>
                <a:spcPts val="3359"/>
              </a:lnSpc>
            </a:pPr>
            <a:r>
              <a:rPr lang="en-US" sz="2400">
                <a:solidFill>
                  <a:srgbClr val="1067F4"/>
                </a:solidFill>
                <a:latin typeface="Source Sans Pro"/>
                <a:ea typeface="Source Sans Pro"/>
                <a:cs typeface="Source Sans Pro"/>
                <a:sym typeface="Source Sans Pro"/>
              </a:rPr>
              <a:t>4</a:t>
            </a:r>
          </a:p>
        </p:txBody>
      </p:sp>
      <p:sp>
        <p:nvSpPr>
          <p:cNvPr id="18" name="TextBox 17">
            <a:extLst>
              <a:ext uri="{FF2B5EF4-FFF2-40B4-BE49-F238E27FC236}">
                <a16:creationId xmlns:a16="http://schemas.microsoft.com/office/drawing/2014/main" id="{FA94364E-D62D-5BA2-0D0D-3BB7CE0C2D71}"/>
              </a:ext>
            </a:extLst>
          </p:cNvPr>
          <p:cNvSpPr txBox="1"/>
          <p:nvPr/>
        </p:nvSpPr>
        <p:spPr>
          <a:xfrm>
            <a:off x="1045501" y="-931"/>
            <a:ext cx="1642523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solidFill>
                  <a:schemeClr val="bg1"/>
                </a:solidFill>
                <a:latin typeface="Segoe UI"/>
                <a:ea typeface="Calibri"/>
                <a:cs typeface="Calibri"/>
              </a:rPr>
              <a:t>How Can The User Manage or Delete Their Info And Exercise Their Rights ?</a:t>
            </a:r>
          </a:p>
          <a:p>
            <a:endParaRPr lang="en-US" sz="3600" b="1">
              <a:solidFill>
                <a:schemeClr val="bg1"/>
              </a:solidFill>
              <a:latin typeface="Calibri"/>
              <a:ea typeface="Calibri"/>
              <a:cs typeface="Calibri"/>
            </a:endParaRPr>
          </a:p>
          <a:p>
            <a:endParaRPr lang="en-US" sz="3600" b="1">
              <a:solidFill>
                <a:srgbClr val="18375F"/>
              </a:solidFill>
              <a:ea typeface="Calibri"/>
              <a:cs typeface="Calibri"/>
            </a:endParaRPr>
          </a:p>
        </p:txBody>
      </p:sp>
      <p:sp>
        <p:nvSpPr>
          <p:cNvPr id="2" name="TextBox 1">
            <a:extLst>
              <a:ext uri="{FF2B5EF4-FFF2-40B4-BE49-F238E27FC236}">
                <a16:creationId xmlns:a16="http://schemas.microsoft.com/office/drawing/2014/main" id="{8F20DDA1-41D5-2269-FA24-0A9C591FFD8F}"/>
              </a:ext>
            </a:extLst>
          </p:cNvPr>
          <p:cNvSpPr txBox="1"/>
          <p:nvPr/>
        </p:nvSpPr>
        <p:spPr>
          <a:xfrm>
            <a:off x="0" y="1161737"/>
            <a:ext cx="8731771"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egoe UI"/>
                <a:cs typeface="Segoe UI"/>
              </a:rPr>
              <a:t>"You have rights to view and download the information we have about you." "You can use the settings in this section to manage your privacy." "You also can delete your account or specific account information, if you want to." </a:t>
            </a:r>
          </a:p>
          <a:p>
            <a:pPr algn="just"/>
            <a:r>
              <a:rPr lang="en-US" sz="2400">
                <a:solidFill>
                  <a:srgbClr val="00B0F0"/>
                </a:solidFill>
                <a:latin typeface="Segoe UI"/>
                <a:cs typeface="Segoe UI"/>
              </a:rPr>
              <a:t>The phrase </a:t>
            </a:r>
            <a:r>
              <a:rPr lang="en-US" sz="2400" b="1" i="1">
                <a:solidFill>
                  <a:srgbClr val="00B0F0"/>
                </a:solidFill>
                <a:latin typeface="Segoe UI"/>
                <a:cs typeface="Segoe UI"/>
              </a:rPr>
              <a:t>"if you want to</a:t>
            </a:r>
            <a:r>
              <a:rPr lang="en-US" sz="2400" i="1">
                <a:solidFill>
                  <a:srgbClr val="00B0F0"/>
                </a:solidFill>
                <a:latin typeface="Segoe UI"/>
                <a:cs typeface="Segoe UI"/>
              </a:rPr>
              <a:t>"</a:t>
            </a:r>
            <a:r>
              <a:rPr lang="en-US" sz="2400">
                <a:solidFill>
                  <a:srgbClr val="00B0F0"/>
                </a:solidFill>
                <a:latin typeface="Segoe UI"/>
                <a:cs typeface="Segoe UI"/>
              </a:rPr>
              <a:t> creates a sense of user agency, but it does not provide guarantees about the thoroughness of the deletion process or timelines for data removal.</a:t>
            </a:r>
          </a:p>
          <a:p>
            <a:pPr algn="just"/>
            <a:endParaRPr lang="en-US" sz="2400">
              <a:latin typeface="Segoe UI"/>
              <a:cs typeface="Segoe UI"/>
            </a:endParaRPr>
          </a:p>
          <a:p>
            <a:pPr algn="l"/>
            <a:endParaRPr lang="en-US" sz="2400">
              <a:latin typeface="Segoe UI"/>
              <a:ea typeface="Calibri"/>
              <a:cs typeface="Calibri"/>
            </a:endParaRPr>
          </a:p>
        </p:txBody>
      </p:sp>
      <p:sp>
        <p:nvSpPr>
          <p:cNvPr id="3" name="TextBox 2">
            <a:extLst>
              <a:ext uri="{FF2B5EF4-FFF2-40B4-BE49-F238E27FC236}">
                <a16:creationId xmlns:a16="http://schemas.microsoft.com/office/drawing/2014/main" id="{7B195543-E0D2-025E-78A7-24D42650FD54}"/>
              </a:ext>
            </a:extLst>
          </p:cNvPr>
          <p:cNvSpPr txBox="1"/>
          <p:nvPr/>
        </p:nvSpPr>
        <p:spPr>
          <a:xfrm>
            <a:off x="0" y="4009869"/>
            <a:ext cx="8713031"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latin typeface="Segoe UI"/>
                <a:cs typeface="Segoe UI"/>
              </a:rPr>
              <a:t>"We may use your location to show you more relevant ads." </a:t>
            </a:r>
            <a:endParaRPr lang="en-US" b="1">
              <a:latin typeface="Calibri"/>
              <a:ea typeface="Calibri"/>
              <a:cs typeface="Calibri"/>
            </a:endParaRPr>
          </a:p>
          <a:p>
            <a:pPr algn="just"/>
            <a:r>
              <a:rPr lang="en-US" sz="2400">
                <a:solidFill>
                  <a:srgbClr val="00B0F0"/>
                </a:solidFill>
                <a:latin typeface="Segoe UI"/>
                <a:cs typeface="Segoe UI"/>
              </a:rPr>
              <a:t>The term </a:t>
            </a:r>
            <a:r>
              <a:rPr lang="en-US" sz="2400" b="1">
                <a:solidFill>
                  <a:srgbClr val="00B0F0"/>
                </a:solidFill>
                <a:latin typeface="Segoe UI"/>
                <a:cs typeface="Segoe UI"/>
              </a:rPr>
              <a:t>"relevant ads</a:t>
            </a:r>
            <a:r>
              <a:rPr lang="en-US" sz="2400">
                <a:solidFill>
                  <a:srgbClr val="00B0F0"/>
                </a:solidFill>
                <a:latin typeface="Segoe UI"/>
                <a:cs typeface="Segoe UI"/>
              </a:rPr>
              <a:t>" positions data collection as beneficial to users, downplaying potential privacy concerns.</a:t>
            </a:r>
            <a:endParaRPr lang="en-US">
              <a:solidFill>
                <a:srgbClr val="00B0F0"/>
              </a:solidFill>
              <a:ea typeface="Calibri"/>
              <a:cs typeface="Calibri"/>
            </a:endParaRPr>
          </a:p>
          <a:p>
            <a:pPr algn="l"/>
            <a:endParaRPr lang="en-US">
              <a:ea typeface="Calibri"/>
              <a:cs typeface="Calibri"/>
            </a:endParaRPr>
          </a:p>
        </p:txBody>
      </p:sp>
      <p:sp>
        <p:nvSpPr>
          <p:cNvPr id="4" name="TextBox 3">
            <a:extLst>
              <a:ext uri="{FF2B5EF4-FFF2-40B4-BE49-F238E27FC236}">
                <a16:creationId xmlns:a16="http://schemas.microsoft.com/office/drawing/2014/main" id="{9D542DC4-4CF4-1ED7-213D-1F7D4D31D9B5}"/>
              </a:ext>
            </a:extLst>
          </p:cNvPr>
          <p:cNvSpPr txBox="1"/>
          <p:nvPr/>
        </p:nvSpPr>
        <p:spPr>
          <a:xfrm>
            <a:off x="-1" y="5490146"/>
            <a:ext cx="8319540" cy="18466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a:latin typeface="Segoe UI"/>
                <a:cs typeface="Segoe UI"/>
              </a:rPr>
              <a:t>Does Data Actually Get Deleted? </a:t>
            </a:r>
            <a:r>
              <a:rPr lang="en-US" sz="2400">
                <a:solidFill>
                  <a:srgbClr val="00B0F0"/>
                </a:solidFill>
                <a:latin typeface="Segoe UI"/>
                <a:cs typeface="Segoe UI"/>
              </a:rPr>
              <a:t>The policy does not clarify whether data deletion </a:t>
            </a:r>
            <a:r>
              <a:rPr lang="en-US" sz="2400" b="1">
                <a:solidFill>
                  <a:srgbClr val="00B0F0"/>
                </a:solidFill>
                <a:latin typeface="Segoe UI"/>
                <a:cs typeface="Segoe UI"/>
              </a:rPr>
              <a:t>is complete or if backups and shared</a:t>
            </a:r>
            <a:r>
              <a:rPr lang="en-US" sz="2400">
                <a:solidFill>
                  <a:srgbClr val="00B0F0"/>
                </a:solidFill>
                <a:latin typeface="Segoe UI"/>
                <a:cs typeface="Segoe UI"/>
              </a:rPr>
              <a:t> data remain accessible to Meta or third parties.</a:t>
            </a:r>
            <a:endParaRPr lang="en-US"/>
          </a:p>
          <a:p>
            <a:pPr algn="just"/>
            <a:endParaRPr lang="en-US" sz="2400">
              <a:latin typeface="Segoe UI"/>
              <a:cs typeface="Segoe UI"/>
            </a:endParaRPr>
          </a:p>
          <a:p>
            <a:pPr algn="l"/>
            <a:endParaRPr lang="en-US">
              <a:ea typeface="Calibri"/>
              <a:cs typeface="Calibri"/>
            </a:endParaRPr>
          </a:p>
        </p:txBody>
      </p:sp>
      <p:sp>
        <p:nvSpPr>
          <p:cNvPr id="5" name="TextBox 4">
            <a:extLst>
              <a:ext uri="{FF2B5EF4-FFF2-40B4-BE49-F238E27FC236}">
                <a16:creationId xmlns:a16="http://schemas.microsoft.com/office/drawing/2014/main" id="{7C30004D-212D-9A9C-146B-7E81B64EDE87}"/>
              </a:ext>
            </a:extLst>
          </p:cNvPr>
          <p:cNvSpPr txBox="1"/>
          <p:nvPr/>
        </p:nvSpPr>
        <p:spPr>
          <a:xfrm>
            <a:off x="112426" y="6745574"/>
            <a:ext cx="846944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solidFill>
                  <a:srgbClr val="00B0F0"/>
                </a:solidFill>
                <a:latin typeface="Segoe UI"/>
                <a:cs typeface="Segoe UI"/>
              </a:rPr>
              <a:t>There’s no explicit mention of how long data (e.g., location or third-party activity) is stored, nor clear commitments to minimize retention </a:t>
            </a:r>
          </a:p>
          <a:p>
            <a:pPr algn="l"/>
            <a:endParaRPr lang="en-US" sz="2400">
              <a:solidFill>
                <a:srgbClr val="00B0F0"/>
              </a:solidFill>
              <a:latin typeface="Segoe UI"/>
              <a:ea typeface="Calibri"/>
              <a:cs typeface="Calibri"/>
            </a:endParaRPr>
          </a:p>
        </p:txBody>
      </p:sp>
      <p:sp>
        <p:nvSpPr>
          <p:cNvPr id="6" name="TextBox 5">
            <a:extLst>
              <a:ext uri="{FF2B5EF4-FFF2-40B4-BE49-F238E27FC236}">
                <a16:creationId xmlns:a16="http://schemas.microsoft.com/office/drawing/2014/main" id="{E5EFCF0D-A905-71AD-E0E1-0CD0656040FE}"/>
              </a:ext>
            </a:extLst>
          </p:cNvPr>
          <p:cNvSpPr txBox="1"/>
          <p:nvPr/>
        </p:nvSpPr>
        <p:spPr>
          <a:xfrm>
            <a:off x="8722402" y="1161737"/>
            <a:ext cx="9387587"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i="1">
                <a:latin typeface="Segoe UI"/>
                <a:cs typeface="Segoe UI"/>
              </a:rPr>
              <a:t>"We may use your location along with other information from your profile, or activities on and off Facebook, to show you more relevant ads."</a:t>
            </a:r>
            <a:endParaRPr lang="en-US" sz="2400" b="1">
              <a:latin typeface="Segoe UI"/>
              <a:cs typeface="Segoe UI"/>
            </a:endParaRPr>
          </a:p>
          <a:p>
            <a:pPr indent="-228600" algn="just"/>
            <a:r>
              <a:rPr lang="en-US" sz="2400">
                <a:solidFill>
                  <a:srgbClr val="00B0F0"/>
                </a:solidFill>
                <a:latin typeface="Segoe UI"/>
                <a:cs typeface="Segoe UI"/>
              </a:rPr>
              <a:t>The use of "may" introduces flexibility. It does not guarantee that Facebook  will use this information in every instance, but it reserves the right to do so. "</a:t>
            </a:r>
            <a:r>
              <a:rPr lang="en-US" sz="2400" b="1">
                <a:solidFill>
                  <a:srgbClr val="00B0F0"/>
                </a:solidFill>
                <a:latin typeface="Segoe UI"/>
                <a:cs typeface="Segoe UI"/>
              </a:rPr>
              <a:t>off-Facebook activities"</a:t>
            </a:r>
            <a:r>
              <a:rPr lang="en-US" sz="2400">
                <a:solidFill>
                  <a:srgbClr val="00B0F0"/>
                </a:solidFill>
                <a:latin typeface="Segoe UI"/>
                <a:cs typeface="Segoe UI"/>
              </a:rPr>
              <a:t> </a:t>
            </a:r>
            <a:r>
              <a:rPr lang="en-US" sz="2400" b="1">
                <a:solidFill>
                  <a:srgbClr val="00B0F0"/>
                </a:solidFill>
                <a:latin typeface="Segoe UI"/>
                <a:cs typeface="Segoe UI"/>
              </a:rPr>
              <a:t>are open-ended, leaving users unclear about the extent of data collection</a:t>
            </a:r>
            <a:r>
              <a:rPr lang="en-US" sz="2400">
                <a:solidFill>
                  <a:srgbClr val="00B0F0"/>
                </a:solidFill>
                <a:latin typeface="Segoe UI"/>
                <a:cs typeface="Segoe UI"/>
              </a:rPr>
              <a:t>. By focusing on ad relevance, the statement attempts to position extensive data collection as a user benefit. </a:t>
            </a:r>
          </a:p>
          <a:p>
            <a:endParaRPr lang="en-US" sz="2400">
              <a:solidFill>
                <a:srgbClr val="00B0F0"/>
              </a:solidFill>
              <a:latin typeface="Segoe UI"/>
              <a:ea typeface="Calibri"/>
              <a:cs typeface="Calibri"/>
            </a:endParaRPr>
          </a:p>
          <a:p>
            <a:r>
              <a:rPr lang="en-US" sz="2400">
                <a:solidFill>
                  <a:srgbClr val="00B0F0"/>
                </a:solidFill>
                <a:latin typeface="Segoe UI"/>
                <a:ea typeface="Calibri"/>
                <a:cs typeface="Calibri"/>
              </a:rPr>
              <a:t>While Facebook provides settings to manage location data usage,</a:t>
            </a:r>
            <a:r>
              <a:rPr lang="en-US" sz="2400" b="1">
                <a:solidFill>
                  <a:srgbClr val="00B0F0"/>
                </a:solidFill>
                <a:latin typeface="Segoe UI"/>
                <a:ea typeface="Calibri"/>
                <a:cs typeface="Calibri"/>
              </a:rPr>
              <a:t> reports suggest that estimated locations may still be derived from IP addresses, raising concerns about the effectiveness of user controls.</a:t>
            </a:r>
            <a:endParaRPr lang="en-US" b="1">
              <a:solidFill>
                <a:srgbClr val="00B0F0"/>
              </a:solidFill>
              <a:latin typeface="Segoe UI"/>
              <a:cs typeface="Segoe UI"/>
            </a:endParaRPr>
          </a:p>
        </p:txBody>
      </p:sp>
      <p:sp>
        <p:nvSpPr>
          <p:cNvPr id="9" name="TextBox 8">
            <a:extLst>
              <a:ext uri="{FF2B5EF4-FFF2-40B4-BE49-F238E27FC236}">
                <a16:creationId xmlns:a16="http://schemas.microsoft.com/office/drawing/2014/main" id="{F15D41BE-F3AF-90FD-92FD-77A1355AFAE7}"/>
              </a:ext>
            </a:extLst>
          </p:cNvPr>
          <p:cNvSpPr txBox="1"/>
          <p:nvPr/>
        </p:nvSpPr>
        <p:spPr>
          <a:xfrm>
            <a:off x="8741968" y="6499493"/>
            <a:ext cx="942506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i="1">
                <a:latin typeface="Segoe UI"/>
                <a:cs typeface="Segoe UI"/>
              </a:rPr>
              <a:t>"People can see locations you've shared depending on the privacy permissions of your account and posts."</a:t>
            </a:r>
            <a:br>
              <a:rPr lang="en-US" sz="2400" b="1" i="1">
                <a:latin typeface="Segoe UI"/>
                <a:cs typeface="Segoe UI"/>
              </a:rPr>
            </a:br>
            <a:r>
              <a:rPr lang="en-US" sz="2400" b="1" i="1">
                <a:latin typeface="Segoe UI"/>
                <a:cs typeface="Segoe UI"/>
              </a:rPr>
              <a:t>"When you share your location on our products, only the people you choose to share it with can see it."</a:t>
            </a:r>
            <a:endParaRPr lang="en-US" sz="2400" b="1">
              <a:latin typeface="Segoe UI"/>
              <a:cs typeface="Segoe UI"/>
            </a:endParaRPr>
          </a:p>
          <a:p>
            <a:r>
              <a:rPr lang="en-US" sz="2400">
                <a:solidFill>
                  <a:srgbClr val="00B0F0"/>
                </a:solidFill>
                <a:latin typeface="Segoe UI"/>
                <a:cs typeface="Segoe UI"/>
              </a:rPr>
              <a:t>This assures users that shared locations are visible only to intended audiences based on their privacy settings. However,</a:t>
            </a:r>
            <a:r>
              <a:rPr lang="en-US" sz="2400" b="1">
                <a:solidFill>
                  <a:srgbClr val="00B0F0"/>
                </a:solidFill>
                <a:latin typeface="Segoe UI"/>
                <a:cs typeface="Segoe UI"/>
              </a:rPr>
              <a:t> it does not address: How easily users can modify permissions retroactively,</a:t>
            </a:r>
            <a:r>
              <a:rPr lang="en-US" sz="2400">
                <a:solidFill>
                  <a:srgbClr val="00B0F0"/>
                </a:solidFill>
                <a:latin typeface="Segoe UI"/>
                <a:cs typeface="Segoe UI"/>
              </a:rPr>
              <a:t> Whether shared data is stored indefinitely or deleted after a certain period.</a:t>
            </a:r>
          </a:p>
          <a:p>
            <a:pPr algn="l"/>
            <a:endParaRPr lang="en-US" sz="2400">
              <a:latin typeface="Segoe UI"/>
              <a:ea typeface="Calibri"/>
              <a:cs typeface="Calibri"/>
            </a:endParaRPr>
          </a:p>
        </p:txBody>
      </p:sp>
      <p:sp>
        <p:nvSpPr>
          <p:cNvPr id="16" name="TextBox 15">
            <a:extLst>
              <a:ext uri="{FF2B5EF4-FFF2-40B4-BE49-F238E27FC236}">
                <a16:creationId xmlns:a16="http://schemas.microsoft.com/office/drawing/2014/main" id="{247DF324-9A79-5643-CDBE-361F9D8E6F67}"/>
              </a:ext>
            </a:extLst>
          </p:cNvPr>
          <p:cNvSpPr txBox="1"/>
          <p:nvPr/>
        </p:nvSpPr>
        <p:spPr>
          <a:xfrm>
            <a:off x="111201" y="7950142"/>
            <a:ext cx="822917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00B0F0"/>
                </a:solidFill>
                <a:latin typeface="Segoe UI"/>
                <a:cs typeface="Segoe UI"/>
              </a:rPr>
              <a:t>While users can "control" certain aspects, it’s unclear whether data shared with third parties </a:t>
            </a:r>
            <a:r>
              <a:rPr lang="en-US" sz="2400" b="1">
                <a:solidFill>
                  <a:srgbClr val="00B0F0"/>
                </a:solidFill>
                <a:latin typeface="Segoe UI"/>
                <a:cs typeface="Segoe UI"/>
              </a:rPr>
              <a:t>can be fully deleted or how third-party compliance is enforced</a:t>
            </a:r>
          </a:p>
          <a:p>
            <a:pPr algn="l"/>
            <a:endParaRPr lang="en-US">
              <a:ea typeface="Calibri"/>
              <a:cs typeface="Calibri"/>
            </a:endParaRPr>
          </a:p>
          <a:p>
            <a:r>
              <a:rPr lang="en-US" err="1">
                <a:latin typeface="Segoe UI"/>
                <a:ea typeface="+mn-lt"/>
                <a:cs typeface="+mn-lt"/>
              </a:rPr>
              <a:t>Komando</a:t>
            </a:r>
            <a:r>
              <a:rPr lang="en-US">
                <a:latin typeface="Segoe UI"/>
                <a:ea typeface="+mn-lt"/>
                <a:cs typeface="+mn-lt"/>
              </a:rPr>
              <a:t>, K. (n.d.). </a:t>
            </a:r>
            <a:r>
              <a:rPr lang="en-US" i="1">
                <a:latin typeface="Segoe UI"/>
                <a:ea typeface="+mn-lt"/>
                <a:cs typeface="+mn-lt"/>
              </a:rPr>
              <a:t>Facebook tracks locations despite permission settings.</a:t>
            </a:r>
            <a:r>
              <a:rPr lang="en-US">
                <a:latin typeface="Segoe UI"/>
                <a:ea typeface="+mn-lt"/>
                <a:cs typeface="+mn-lt"/>
              </a:rPr>
              <a:t> Retrieved from </a:t>
            </a:r>
            <a:r>
              <a:rPr lang="en-US">
                <a:latin typeface="Segoe UI"/>
                <a:ea typeface="+mn-lt"/>
                <a:cs typeface="+mn-lt"/>
                <a:hlinkClick r:id="rId2"/>
              </a:rPr>
              <a:t>https://www.komando.com/news/social-media/facebook-tracks-locations-despite-permission-settings/</a:t>
            </a:r>
            <a:endParaRPr lang="en-US">
              <a:latin typeface="Segoe UI"/>
            </a:endParaRPr>
          </a:p>
          <a:p>
            <a:endParaRPr lang="en-US">
              <a:ea typeface="Calibri"/>
              <a:cs typeface="Calibri"/>
            </a:endParaRPr>
          </a:p>
        </p:txBody>
      </p:sp>
    </p:spTree>
    <p:extLst>
      <p:ext uri="{BB962C8B-B14F-4D97-AF65-F5344CB8AC3E}">
        <p14:creationId xmlns:p14="http://schemas.microsoft.com/office/powerpoint/2010/main" val="189755323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499943b-842b-4e0a-bc93-f1f8c53441b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1555B161D751A438DF9D2D7DE12BBD9" ma:contentTypeVersion="6" ma:contentTypeDescription="Create a new document." ma:contentTypeScope="" ma:versionID="c60e4efcc5dd82328fbc0e88666ada2b">
  <xsd:schema xmlns:xsd="http://www.w3.org/2001/XMLSchema" xmlns:xs="http://www.w3.org/2001/XMLSchema" xmlns:p="http://schemas.microsoft.com/office/2006/metadata/properties" xmlns:ns3="8499943b-842b-4e0a-bc93-f1f8c53441b9" targetNamespace="http://schemas.microsoft.com/office/2006/metadata/properties" ma:root="true" ma:fieldsID="05bad6709a8e28241948850b5436d6c0" ns3:_="">
    <xsd:import namespace="8499943b-842b-4e0a-bc93-f1f8c53441b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99943b-842b-4e0a-bc93-f1f8c53441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4FE76E-8996-42CC-940A-01DE396BE9AD}">
  <ds:schemaRefs>
    <ds:schemaRef ds:uri="8499943b-842b-4e0a-bc93-f1f8c53441b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F5A91ED-7993-405E-BE2F-496DDD0B882E}">
  <ds:schemaRefs>
    <ds:schemaRef ds:uri="8499943b-842b-4e0a-bc93-f1f8c53441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88A5D43-FF64-4A50-8328-FF95D03191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23</Slides>
  <Notes>4</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Dust White Simple Minimalist All Purpose Presentation PPT Template</dc:title>
  <dc:creator>Nazneen</dc:creator>
  <cp:revision>5</cp:revision>
  <dcterms:created xsi:type="dcterms:W3CDTF">2006-08-16T00:00:00Z</dcterms:created>
  <dcterms:modified xsi:type="dcterms:W3CDTF">2025-04-28T01:07:30Z</dcterms:modified>
  <dc:identifier>DAGYuFVI8vk</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0x010100F1555B161D751A438DF9D2D7DE12BBD9</vt:lpwstr>
  </property>
</Properties>
</file>